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256" r:id="rId3"/>
    <p:sldId id="257" r:id="rId5"/>
    <p:sldId id="362" r:id="rId6"/>
    <p:sldId id="363" r:id="rId7"/>
    <p:sldId id="369" r:id="rId8"/>
    <p:sldId id="370" r:id="rId9"/>
    <p:sldId id="371" r:id="rId10"/>
    <p:sldId id="372" r:id="rId11"/>
    <p:sldId id="290" r:id="rId12"/>
    <p:sldId id="734" r:id="rId13"/>
    <p:sldId id="739" r:id="rId14"/>
    <p:sldId id="737" r:id="rId15"/>
    <p:sldId id="740" r:id="rId16"/>
    <p:sldId id="741" r:id="rId17"/>
    <p:sldId id="305" r:id="rId18"/>
    <p:sldId id="306" r:id="rId19"/>
    <p:sldId id="742" r:id="rId20"/>
    <p:sldId id="743" r:id="rId21"/>
    <p:sldId id="311" r:id="rId22"/>
    <p:sldId id="693" r:id="rId23"/>
    <p:sldId id="385" r:id="rId24"/>
    <p:sldId id="382" r:id="rId25"/>
    <p:sldId id="411" r:id="rId26"/>
    <p:sldId id="697" r:id="rId27"/>
    <p:sldId id="698" r:id="rId28"/>
    <p:sldId id="700" r:id="rId29"/>
    <p:sldId id="412" r:id="rId30"/>
    <p:sldId id="321" r:id="rId31"/>
    <p:sldId id="701" r:id="rId32"/>
    <p:sldId id="327" r:id="rId33"/>
    <p:sldId id="389" r:id="rId34"/>
    <p:sldId id="779" r:id="rId35"/>
    <p:sldId id="784" r:id="rId36"/>
    <p:sldId id="780" r:id="rId37"/>
    <p:sldId id="781" r:id="rId38"/>
    <p:sldId id="782" r:id="rId39"/>
    <p:sldId id="783" r:id="rId40"/>
    <p:sldId id="391" r:id="rId41"/>
    <p:sldId id="392" r:id="rId42"/>
    <p:sldId id="393" r:id="rId43"/>
    <p:sldId id="335" r:id="rId44"/>
    <p:sldId id="394" r:id="rId45"/>
    <p:sldId id="337" r:id="rId46"/>
    <p:sldId id="395" r:id="rId47"/>
    <p:sldId id="340" r:id="rId48"/>
    <p:sldId id="413" r:id="rId49"/>
    <p:sldId id="807" r:id="rId50"/>
    <p:sldId id="808" r:id="rId51"/>
    <p:sldId id="805" r:id="rId52"/>
    <p:sldId id="342" r:id="rId53"/>
    <p:sldId id="343" r:id="rId54"/>
    <p:sldId id="405" r:id="rId55"/>
    <p:sldId id="406" r:id="rId56"/>
    <p:sldId id="414" r:id="rId57"/>
    <p:sldId id="415" r:id="rId58"/>
    <p:sldId id="396" r:id="rId59"/>
  </p:sldIdLst>
  <p:sldSz cx="9144000" cy="6858000" type="screen4x3"/>
  <p:notesSz cx="9926955" cy="6797675"/>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FF0000"/>
    <a:srgbClr val="00823B"/>
    <a:srgbClr val="F78507"/>
    <a:srgbClr val="0000CC"/>
    <a:srgbClr val="000099"/>
    <a:srgbClr val="0550E5"/>
    <a:srgbClr val="4C4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83"/>
    <p:restoredTop sz="72727"/>
  </p:normalViewPr>
  <p:slideViewPr>
    <p:cSldViewPr showGuides="1">
      <p:cViewPr varScale="1">
        <p:scale>
          <a:sx n="83" d="100"/>
          <a:sy n="83" d="100"/>
        </p:scale>
        <p:origin x="-2400" y="-84"/>
      </p:cViewPr>
      <p:guideLst>
        <p:guide orient="horz" pos="2155"/>
        <p:guide pos="279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585EFA1-0818-4999-9E2E-EC11553199FB}"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133124" name="Rectangle 1028"/>
          <p:cNvSpPr>
            <a:spLocks noGrp="1" noRot="1" noChangeAspect="1" noTextEdit="1"/>
          </p:cNvSpPr>
          <p:nvPr>
            <p:ph type="sldImg" idx="2"/>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按一下以編輯母片</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第二層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第三層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第四層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第五層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p>
            <a:pPr lvl="0" algn="r" eaLnBrk="1" hangingPunct="1">
              <a:buNone/>
            </a:pPr>
            <a:fld id="{9A0DB2DC-4C9A-4742-B13C-FB6460FD3503}" type="slidenum">
              <a:rPr lang="zh-TW" altLang="en-US" sz="1200" dirty="0"/>
            </a:fld>
            <a:endParaRPr lang="zh-TW"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投影片圖像版面配置區 1"/>
          <p:cNvSpPr>
            <a:spLocks noGrp="1" noRot="1" noChangeAspect="1" noTextEdit="1"/>
          </p:cNvSpPr>
          <p:nvPr>
            <p:ph type="sldImg"/>
          </p:nvPr>
        </p:nvSpPr>
        <p:spPr/>
      </p:sp>
      <p:sp>
        <p:nvSpPr>
          <p:cNvPr id="134147"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134148"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投影片圖像版面配置區 1"/>
          <p:cNvSpPr>
            <a:spLocks noGrp="1" noRot="1" noChangeAspect="1" noTextEdit="1"/>
          </p:cNvSpPr>
          <p:nvPr>
            <p:ph type="sldImg"/>
          </p:nvPr>
        </p:nvSpPr>
        <p:spPr/>
      </p:sp>
      <p:sp>
        <p:nvSpPr>
          <p:cNvPr id="135171" name="備忘稿版面配置區 2"/>
          <p:cNvSpPr>
            <a:spLocks noGrp="1"/>
          </p:cNvSpPr>
          <p:nvPr>
            <p:ph type="body" idx="1"/>
          </p:nvPr>
        </p:nvSpPr>
        <p:spPr/>
        <p:txBody>
          <a:bodyPr wrap="square" lIns="91148" tIns="45574" rIns="91148" bIns="45574" anchor="t" anchorCtr="0"/>
          <a:p>
            <a:pPr lvl="0"/>
            <a:endParaRPr lang="zh-TW" altLang="en-US" dirty="0"/>
          </a:p>
        </p:txBody>
      </p:sp>
      <p:sp>
        <p:nvSpPr>
          <p:cNvPr id="135172"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Slide Image Placeholder 1"/>
          <p:cNvSpPr>
            <a:spLocks noGrp="1" noRot="1" noChangeAspect="1" noTextEdit="1"/>
          </p:cNvSpPr>
          <p:nvPr>
            <p:ph type="sldImg"/>
          </p:nvPr>
        </p:nvSpPr>
        <p:spPr/>
      </p:sp>
      <p:sp>
        <p:nvSpPr>
          <p:cNvPr id="149507" name="Notes Placeholder 2"/>
          <p:cNvSpPr>
            <a:spLocks noGrp="1"/>
          </p:cNvSpPr>
          <p:nvPr>
            <p:ph type="body" idx="1"/>
          </p:nvPr>
        </p:nvSpPr>
        <p:spPr/>
        <p:txBody>
          <a:bodyPr wrap="square" lIns="91148" tIns="45574" rIns="91148" bIns="45574" anchor="t" anchorCtr="0"/>
          <a:p>
            <a:pPr lvl="0"/>
            <a:r>
              <a:rPr lang="zh-CN" altLang="en-US" dirty="0"/>
              <a:t>正则表达式的“祖先”可以一直上溯至对人类神经系统如何工作的早期研究。</a:t>
            </a:r>
            <a:r>
              <a:rPr lang="en-US" altLang="zh-CN" dirty="0"/>
              <a:t>Warren McCulloch </a:t>
            </a:r>
            <a:r>
              <a:rPr lang="zh-CN" altLang="en-US" dirty="0"/>
              <a:t>和 </a:t>
            </a:r>
            <a:r>
              <a:rPr lang="en-US" altLang="zh-CN" dirty="0"/>
              <a:t>Walter Pitts </a:t>
            </a:r>
            <a:r>
              <a:rPr lang="zh-CN" altLang="en-US" dirty="0"/>
              <a:t>这两位神经生理学家研究出一种数学方式来描述这些神经网络。</a:t>
            </a:r>
            <a:endParaRPr lang="zh-CN" altLang="en-US" dirty="0"/>
          </a:p>
          <a:p>
            <a:pPr lvl="0"/>
            <a:r>
              <a:rPr lang="en-US" altLang="zh-CN" dirty="0"/>
              <a:t>1956 </a:t>
            </a:r>
            <a:r>
              <a:rPr lang="zh-CN" altLang="en-US" dirty="0"/>
              <a:t>年</a:t>
            </a:r>
            <a:r>
              <a:rPr lang="en-US" altLang="zh-CN" dirty="0"/>
              <a:t>, </a:t>
            </a:r>
            <a:r>
              <a:rPr lang="zh-CN" altLang="en-US" dirty="0"/>
              <a:t>一位叫 </a:t>
            </a:r>
            <a:r>
              <a:rPr lang="en-US" altLang="zh-CN" dirty="0"/>
              <a:t>Stephen Kleene </a:t>
            </a:r>
            <a:r>
              <a:rPr lang="zh-CN" altLang="en-US" dirty="0"/>
              <a:t>的美国数学家在 </a:t>
            </a:r>
            <a:r>
              <a:rPr lang="en-US" altLang="zh-CN" dirty="0"/>
              <a:t>McCulloch </a:t>
            </a:r>
            <a:r>
              <a:rPr lang="zh-CN" altLang="en-US" dirty="0"/>
              <a:t>和 </a:t>
            </a:r>
            <a:r>
              <a:rPr lang="en-US" altLang="zh-CN" dirty="0"/>
              <a:t>Pitts </a:t>
            </a:r>
            <a:r>
              <a:rPr lang="zh-CN" altLang="en-US" dirty="0"/>
              <a:t>早期工作的基础上，发表了一篇标题为“神经网事件的表示法”的论文，引入了正则表达式的概念。正则表达式就是用来描述他称为“正则集的代数”的表达式，因 此采用“正则表达式”这个术语。</a:t>
            </a:r>
            <a:endParaRPr lang="zh-CN" altLang="en-US" dirty="0"/>
          </a:p>
          <a:p>
            <a:pPr lvl="0"/>
            <a:r>
              <a:rPr lang="zh-CN" altLang="en-US" dirty="0"/>
              <a:t>随后，发现可以将这一工作应用于使用</a:t>
            </a:r>
            <a:r>
              <a:rPr lang="en-US" altLang="zh-CN" dirty="0"/>
              <a:t>Ken Thompson </a:t>
            </a:r>
            <a:r>
              <a:rPr lang="zh-CN" altLang="en-US" dirty="0"/>
              <a:t>的计算搜索算法的一些早期研究，</a:t>
            </a:r>
            <a:r>
              <a:rPr lang="en-US" altLang="zh-CN" dirty="0"/>
              <a:t>Ken Thompson</a:t>
            </a:r>
            <a:r>
              <a:rPr lang="zh-CN" altLang="en-US" dirty="0"/>
              <a:t>是</a:t>
            </a:r>
            <a:r>
              <a:rPr lang="en-US" altLang="zh-CN" dirty="0"/>
              <a:t>Unix </a:t>
            </a:r>
            <a:r>
              <a:rPr lang="zh-CN" altLang="en-US" dirty="0"/>
              <a:t>的主要发明人。正则表达式的第一个实用应用程序就是 </a:t>
            </a:r>
            <a:r>
              <a:rPr lang="en-US" altLang="zh-CN" dirty="0"/>
              <a:t>Unix </a:t>
            </a:r>
            <a:r>
              <a:rPr lang="zh-CN" altLang="en-US" dirty="0"/>
              <a:t>中的</a:t>
            </a:r>
            <a:r>
              <a:rPr lang="en-US" altLang="zh-CN" dirty="0"/>
              <a:t>qed </a:t>
            </a:r>
            <a:r>
              <a:rPr lang="zh-CN" altLang="en-US" dirty="0"/>
              <a:t>编辑器。</a:t>
            </a:r>
            <a:endParaRPr lang="zh-CN" altLang="en-US" dirty="0"/>
          </a:p>
        </p:txBody>
      </p:sp>
      <p:sp>
        <p:nvSpPr>
          <p:cNvPr id="14950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Slide Image Placeholder 1"/>
          <p:cNvSpPr>
            <a:spLocks noGrp="1" noRot="1" noChangeAspect="1" noTextEdit="1"/>
          </p:cNvSpPr>
          <p:nvPr>
            <p:ph type="sldImg"/>
          </p:nvPr>
        </p:nvSpPr>
        <p:spPr/>
      </p:sp>
      <p:sp>
        <p:nvSpPr>
          <p:cNvPr id="152579" name="Notes Placeholder 2"/>
          <p:cNvSpPr>
            <a:spLocks noGrp="1"/>
          </p:cNvSpPr>
          <p:nvPr>
            <p:ph type="body" idx="1"/>
          </p:nvPr>
        </p:nvSpPr>
        <p:spPr/>
        <p:txBody>
          <a:bodyPr wrap="square" lIns="91148" tIns="45574" rIns="91148" bIns="45574" anchor="t" anchorCtr="0"/>
          <a:p>
            <a:pPr lvl="0"/>
            <a:r>
              <a:rPr lang="zh-CN" altLang="en-US" dirty="0"/>
              <a:t>接受</a:t>
            </a:r>
            <a:r>
              <a:rPr lang="en-US" altLang="zh-CN" dirty="0"/>
              <a:t>L</a:t>
            </a:r>
            <a:r>
              <a:rPr lang="zh-CN" altLang="en-US" dirty="0"/>
              <a:t>的最小状态有限自动机不计同构是唯一的</a:t>
            </a:r>
            <a:endParaRPr lang="zh-CN" altLang="en-US" dirty="0"/>
          </a:p>
          <a:p>
            <a:pPr lvl="0"/>
            <a:endParaRPr lang="zh-CN" altLang="en-US" dirty="0"/>
          </a:p>
        </p:txBody>
      </p:sp>
      <p:sp>
        <p:nvSpPr>
          <p:cNvPr id="15258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p>
            <a:pPr lvl="0" algn="r" eaLnBrk="1" hangingPunct="1"/>
            <a:fld id="{9A0DB2DC-4C9A-4742-B13C-FB6460FD3503}" type="slidenum">
              <a:rPr lang="zh-TW" altLang="en-US" sz="1200" dirty="0"/>
            </a:fld>
            <a:endParaRPr lang="zh-TW"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5F283234-ACD7-4D67-A060-D863075F75D1}"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bg>
      <p:bgPr>
        <a:solidFill>
          <a:schemeClr val="bg1"/>
        </a:solidFill>
        <a:effectLst/>
      </p:bgPr>
    </p:bg>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23FA0BB-DD70-472D-B7F5-3D1800543F7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1" name="Date Placeholder 4"/>
          <p:cNvSpPr>
            <a:spLocks noGrp="1"/>
          </p:cNvSpPr>
          <p:nvPr>
            <p:ph type="dt" sz="half" idx="12"/>
          </p:nvPr>
        </p:nvSpPr>
        <p:spPr>
          <a:xfrm>
            <a:off x="298450" y="6245225"/>
            <a:ext cx="2289175" cy="476250"/>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2" name="Footer Placeholder 5"/>
          <p:cNvSpPr>
            <a:spLocks noGrp="1"/>
          </p:cNvSpPr>
          <p:nvPr>
            <p:ph type="ftr" sz="quarter" idx="3"/>
          </p:nvPr>
        </p:nvSpPr>
        <p:spPr>
          <a:xfrm>
            <a:off x="3121025" y="6245225"/>
            <a:ext cx="2895600" cy="476250"/>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Slide Number Placeholder 6"/>
          <p:cNvSpPr>
            <a:spLocks noGrp="1"/>
          </p:cNvSpPr>
          <p:nvPr>
            <p:ph type="sldNum" sz="quarter" idx="4"/>
          </p:nvPr>
        </p:nvSpPr>
        <p:spPr>
          <a:xfrm>
            <a:off x="6550025" y="6245225"/>
            <a:ext cx="2289175" cy="476250"/>
          </a:xfrm>
          <a:prstGeom prst="rect">
            <a:avLst/>
          </a:prstGeom>
        </p:spPr>
        <p:txBody>
          <a:bodyPr vert="horz"/>
          <a:p>
            <a:pPr>
              <a:buNone/>
            </a:pPr>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區段標題">
    <p:bg>
      <p:bgPr>
        <a:solidFill>
          <a:schemeClr val="bg2"/>
        </a:solidFill>
        <a:effectLst/>
      </p:bgPr>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endParaRPr lang="zh-TW" altLang="en-US" smtClean="0"/>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882B1A-F23A-48D4-91F8-3230927A79C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endParaRPr lang="zh-TW" altLang="en-US" smtClean="0"/>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bg1"/>
        </a:solidFill>
        <a:effectLst/>
      </p:bgPr>
    </p:bg>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0030A8-8144-48CA-91B3-057BD8E07C20}"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B2D495-E775-4D8C-AB79-90A953BE113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bg>
      <p:bgPr>
        <a:solidFill>
          <a:schemeClr val="bg1"/>
        </a:solidFill>
        <a:effectLst/>
      </p:bgPr>
    </p:bg>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smtClean="0"/>
              <a:t>按一下以編輯母片文字樣式</a:t>
            </a:r>
            <a:endParaRPr lang="zh-TW" altLang="en-US" smtClean="0"/>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03D612-691A-4015-BBF5-4AF17F3AC9A8}"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bg>
      <p:bgPr>
        <a:solidFill>
          <a:schemeClr val="bg2"/>
        </a:solidFill>
        <a:effectLst/>
      </p:bgPr>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smtClean="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smtClean="0"/>
              <a:t>按一下以編輯母片文字樣式</a:t>
            </a:r>
            <a:endParaRPr lang="zh-TW" altLang="en-US" smtClean="0"/>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D9C7E2-7EAA-488C-A832-F7E381132BA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zh-TW" altLang="en-US" dirty="0"/>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2.emf"/><Relationship Id="rId3" Type="http://schemas.openxmlformats.org/officeDocument/2006/relationships/oleObject" Target="../embeddings/oleObject2.bin"/><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ctrTitle"/>
          </p:nvPr>
        </p:nvSpPr>
        <p:spPr>
          <a:xfrm>
            <a:off x="685800" y="2286000"/>
            <a:ext cx="7772400" cy="1143000"/>
          </a:xfrm>
        </p:spPr>
        <p:txBody>
          <a:bodyPr vert="horz" wrap="square" lIns="91440" tIns="45720" rIns="91440" bIns="45720" anchor="t" anchorCtr="0"/>
          <a:p>
            <a:pPr eaLnBrk="1" hangingPunct="1">
              <a:buClrTx/>
              <a:buSzTx/>
              <a:buFontTx/>
            </a:pPr>
            <a:r>
              <a:rPr lang="en-US" altLang="zh-TW" kern="1200" dirty="0">
                <a:latin typeface="+mj-lt"/>
                <a:ea typeface="DFKai-SB" pitchFamily="65" charset="-120"/>
                <a:cs typeface="+mj-cs"/>
              </a:rPr>
              <a:t>Chapter 3 </a:t>
            </a:r>
            <a:r>
              <a:rPr lang="zh-CN" altLang="en-US" kern="1200" dirty="0">
                <a:latin typeface="楷体_GB2312" pitchFamily="49" charset="-122"/>
                <a:ea typeface="楷体_GB2312" pitchFamily="49" charset="-122"/>
                <a:cs typeface="+mj-cs"/>
              </a:rPr>
              <a:t>词法分析</a:t>
            </a:r>
            <a:endParaRPr lang="en-US" altLang="zh-TW" kern="1200" dirty="0">
              <a:latin typeface="楷体_GB2312" pitchFamily="49" charset="-122"/>
              <a:ea typeface="楷体_GB2312" pitchFamily="49" charset="-122"/>
              <a:cs typeface="+mj-cs"/>
            </a:endParaRPr>
          </a:p>
        </p:txBody>
      </p:sp>
      <p:sp>
        <p:nvSpPr>
          <p:cNvPr id="10243" name="投影片編號版面配置區 5"/>
          <p:cNvSpPr txBox="1">
            <a:spLocks noGrp="1"/>
          </p:cNvSpPr>
          <p:nvPr>
            <p:ph type="sldNum" sz="quarter" idx="4"/>
          </p:nvPr>
        </p:nvSpPr>
        <p:spPr>
          <a:xfrm>
            <a:off x="1216025" y="6354763"/>
            <a:ext cx="12192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10244" name="Rectangle 3"/>
          <p:cNvSpPr txBox="1"/>
          <p:nvPr/>
        </p:nvSpPr>
        <p:spPr>
          <a:xfrm>
            <a:off x="2071688" y="6143625"/>
            <a:ext cx="6858000" cy="533400"/>
          </a:xfrm>
          <a:prstGeom prst="rect">
            <a:avLst/>
          </a:prstGeom>
          <a:noFill/>
          <a:ln w="9525">
            <a:noFill/>
          </a:ln>
        </p:spPr>
        <p:txBody>
          <a:bodyPr/>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DFKai-SB" pitchFamily="65" charset="-120"/>
            </a:endParaRPr>
          </a:p>
        </p:txBody>
      </p:sp>
      <p:sp>
        <p:nvSpPr>
          <p:cNvPr id="10245" name="日期版面配置區 5"/>
          <p:cNvSpPr txBox="1">
            <a:spLocks noGrp="1"/>
          </p:cNvSpPr>
          <p:nvPr>
            <p:ph type="dt" sz="half" idx="2"/>
          </p:nvPr>
        </p:nvSpPr>
        <p:spPr>
          <a:xfrm>
            <a:off x="6400800" y="6354763"/>
            <a:ext cx="22860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539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能否识别串</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abb </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grpSp>
        <p:nvGrpSpPr>
          <p:cNvPr id="23" name="组合 22"/>
          <p:cNvGrpSpPr/>
          <p:nvPr/>
        </p:nvGrpSpPr>
        <p:grpSpPr>
          <a:xfrm>
            <a:off x="1979930" y="12192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31" name="文本框 30"/>
              <p:cNvSpPr txBox="1"/>
              <p:nvPr/>
            </p:nvSpPr>
            <p:spPr>
              <a:xfrm>
                <a:off x="941705" y="2636520"/>
                <a:ext cx="5682615" cy="1198880"/>
              </a:xfrm>
              <a:prstGeom prst="rect">
                <a:avLst/>
              </a:prstGeom>
              <a:noFill/>
            </p:spPr>
            <p:txBody>
              <a:bodyPr wrap="none" rtlCol="0">
                <a:spAutoFit/>
              </a:bodyPr>
              <a:p>
                <a:pPr algn="l"/>
                <a:r>
                  <a:rPr lang="zh-CN" altLang="en-US">
                    <a:ea typeface="宋体" panose="02010600030101010101" pitchFamily="2" charset="-122"/>
                  </a:rPr>
                  <a:t>定义：列出所有路径</a:t>
                </a:r>
                <a:r>
                  <a:rPr lang="en-US" altLang="zh-CN">
                    <a:ea typeface="宋体" panose="02010600030101010101" pitchFamily="2" charset="-122"/>
                  </a:rPr>
                  <a:t> </a:t>
                </a:r>
                <a14:m>
                  <m:oMath xmlns:m="http://schemas.openxmlformats.org/officeDocument/2006/math">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0</m:t>
                        </m:r>
                      </m:sub>
                    </m:sSub>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1</m:t>
                        </m:r>
                      </m:sub>
                    </m:sSub>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𝑛</m:t>
                        </m:r>
                      </m:sub>
                    </m:sSub>
                  </m:oMath>
                </a14:m>
                <a:r>
                  <a:rPr lang="zh-CN" altLang="en-US">
                    <a:latin typeface="Cambria Math" panose="02040503050406030204" charset="0"/>
                    <a:ea typeface="宋体" panose="02010600030101010101" pitchFamily="2" charset="-122"/>
                    <a:cs typeface="Cambria Math" panose="02040503050406030204" charset="0"/>
                  </a:rPr>
                  <a:t>，满足</a:t>
                </a:r>
                <a:endParaRPr lang="zh-CN" altLang="en-US">
                  <a:latin typeface="Cambria Math" panose="02040503050406030204" charset="0"/>
                  <a:ea typeface="宋体" panose="02010600030101010101" pitchFamily="2" charset="-122"/>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0</m:t>
                          </m:r>
                        </m:sub>
                      </m:sSub>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1</m:t>
                          </m:r>
                        </m:sub>
                      </m:sSub>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1</m:t>
                          </m:r>
                        </m:sub>
                      </m:sSub>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2</m:t>
                          </m:r>
                        </m:sub>
                      </m:sSub>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𝑛</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1</m:t>
                          </m:r>
                        </m:sub>
                      </m:sSub>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𝑛</m:t>
                          </m:r>
                        </m:sub>
                      </m:sSub>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𝑎𝑏𝑏</m:t>
                      </m:r>
                    </m:oMath>
                  </m:oMathPara>
                </a14:m>
                <a:endParaRPr lang="en-US" altLang="zh-CN" i="1">
                  <a:latin typeface="Cambria Math" panose="02040503050406030204" charset="0"/>
                  <a:ea typeface="宋体" panose="02010600030101010101" pitchFamily="2" charset="-122"/>
                  <a:cs typeface="Cambria Math" panose="02040503050406030204" charset="0"/>
                </a:endParaRPr>
              </a:p>
              <a:p>
                <a:pPr algn="l"/>
                <a:r>
                  <a:rPr lang="zh-CN" altLang="en-US">
                    <a:latin typeface="Cambria Math" panose="02040503050406030204" charset="0"/>
                    <a:ea typeface="宋体" panose="02010600030101010101" pitchFamily="2" charset="-122"/>
                    <a:cs typeface="Cambria Math" panose="02040503050406030204" charset="0"/>
                  </a:rPr>
                  <a:t>看这些路径是否有某条路径的</a:t>
                </a:r>
                <a14:m>
                  <m:oMath xmlns:m="http://schemas.openxmlformats.org/officeDocument/2006/math">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𝑥</m:t>
                        </m:r>
                      </m:e>
                      <m:sub>
                        <m:r>
                          <a:rPr lang="en-US" altLang="zh-CN" i="1">
                            <a:latin typeface="Cambria Math" panose="02040503050406030204" charset="0"/>
                            <a:ea typeface="宋体" panose="02010600030101010101" pitchFamily="2" charset="-122"/>
                            <a:cs typeface="Cambria Math" panose="02040503050406030204" charset="0"/>
                          </a:rPr>
                          <m:t>𝑛</m:t>
                        </m:r>
                      </m:sub>
                    </m:sSub>
                  </m:oMath>
                </a14:m>
                <a:r>
                  <a:rPr lang="zh-CN" altLang="en-US">
                    <a:latin typeface="Cambria Math" panose="02040503050406030204" charset="0"/>
                    <a:ea typeface="宋体" panose="02010600030101010101" pitchFamily="2" charset="-122"/>
                    <a:cs typeface="Cambria Math" panose="02040503050406030204" charset="0"/>
                  </a:rPr>
                  <a:t>为终止态</a:t>
                </a:r>
                <a:endParaRPr lang="zh-CN" altLang="en-US">
                  <a:latin typeface="Cambria Math" panose="02040503050406030204" charset="0"/>
                  <a:ea typeface="宋体" panose="02010600030101010101" pitchFamily="2" charset="-122"/>
                  <a:cs typeface="Cambria Math" panose="02040503050406030204" charset="0"/>
                </a:endParaRPr>
              </a:p>
            </p:txBody>
          </p:sp>
        </mc:Choice>
        <mc:Fallback>
          <p:sp>
            <p:nvSpPr>
              <p:cNvPr id="31" name="文本框 30"/>
              <p:cNvSpPr txBox="1">
                <a:spLocks noRot="1" noChangeAspect="1" noMove="1" noResize="1" noEditPoints="1" noAdjustHandles="1" noChangeArrowheads="1" noChangeShapeType="1" noTextEdit="1"/>
              </p:cNvSpPr>
              <p:nvPr/>
            </p:nvSpPr>
            <p:spPr>
              <a:xfrm>
                <a:off x="941705" y="2636520"/>
                <a:ext cx="5682615" cy="1198880"/>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36" name="组合 35"/>
          <p:cNvGrpSpPr/>
          <p:nvPr/>
        </p:nvGrpSpPr>
        <p:grpSpPr>
          <a:xfrm>
            <a:off x="1096645" y="3789045"/>
            <a:ext cx="5377180" cy="1586230"/>
            <a:chOff x="1727" y="5967"/>
            <a:chExt cx="8468" cy="2498"/>
          </a:xfrm>
        </p:grpSpPr>
        <mc:AlternateContent xmlns:mc="http://schemas.openxmlformats.org/markup-compatibility/2006">
          <mc:Choice xmlns:a14="http://schemas.microsoft.com/office/drawing/2010/main" Requires="a14">
            <p:sp>
              <p:nvSpPr>
                <p:cNvPr id="32" name="文本框 31"/>
                <p:cNvSpPr txBox="1"/>
                <p:nvPr/>
              </p:nvSpPr>
              <p:spPr>
                <a:xfrm>
                  <a:off x="1727" y="6577"/>
                  <a:ext cx="8469" cy="1888"/>
                </a:xfrm>
                <a:prstGeom prst="rect">
                  <a:avLst/>
                </a:prstGeom>
                <a:noFill/>
              </p:spPr>
              <p:txBody>
                <a:bodyPr wrap="none" rtlCol="0">
                  <a:spAutoFit/>
                </a:bodyPr>
                <a:p>
                  <a:pPr algn="l"/>
                  <a:r>
                    <a:rPr lang="zh-CN" altLang="en-US"/>
                    <a:t>所有满足条件的路径的</a:t>
                  </a:r>
                  <a:r>
                    <a:rPr lang="zh-CN" altLang="en-US">
                      <a:solidFill>
                        <a:srgbClr val="0000FF"/>
                      </a:solidFill>
                    </a:rPr>
                    <a:t>最后一个状态</a:t>
                  </a:r>
                  <a14:m>
                    <m:oMath xmlns:m="http://schemas.openxmlformats.org/officeDocument/2006/math">
                      <m:sSub>
                        <m:sSubPr>
                          <m:ctrlPr>
                            <a:rPr lang="en-US" altLang="zh-CN" i="1">
                              <a:solidFill>
                                <a:srgbClr val="0000FF"/>
                              </a:solidFill>
                              <a:latin typeface="Cambria Math" panose="02040503050406030204" charset="0"/>
                              <a:ea typeface="宋体" panose="02010600030101010101" pitchFamily="2" charset="-122"/>
                              <a:cs typeface="Cambria Math" panose="02040503050406030204" charset="0"/>
                            </a:rPr>
                          </m:ctrlPr>
                        </m:sSubPr>
                        <m:e>
                          <m:r>
                            <a:rPr lang="en-US" altLang="zh-CN" i="1">
                              <a:solidFill>
                                <a:srgbClr val="0000FF"/>
                              </a:solidFill>
                              <a:latin typeface="Cambria Math" panose="02040503050406030204" charset="0"/>
                              <a:ea typeface="宋体" panose="02010600030101010101" pitchFamily="2" charset="-122"/>
                              <a:cs typeface="Cambria Math" panose="02040503050406030204" charset="0"/>
                            </a:rPr>
                            <m:t>𝑥</m:t>
                          </m:r>
                        </m:e>
                        <m:sub>
                          <m:r>
                            <a:rPr lang="en-US" altLang="zh-CN" i="1">
                              <a:solidFill>
                                <a:srgbClr val="0000FF"/>
                              </a:solidFill>
                              <a:latin typeface="Cambria Math" panose="02040503050406030204" charset="0"/>
                              <a:ea typeface="宋体" panose="02010600030101010101" pitchFamily="2" charset="-122"/>
                              <a:cs typeface="Cambria Math" panose="02040503050406030204" charset="0"/>
                            </a:rPr>
                            <m:t>𝑛</m:t>
                          </m:r>
                        </m:sub>
                      </m:sSub>
                    </m:oMath>
                  </a14:m>
                  <a:endParaRPr lang="en-US" altLang="zh-CN" i="1">
                    <a:latin typeface="Cambria Math" panose="02040503050406030204" charset="0"/>
                    <a:ea typeface="宋体" panose="02010600030101010101" pitchFamily="2" charset="-122"/>
                    <a:cs typeface="Cambria Math" panose="02040503050406030204" charset="0"/>
                  </a:endParaRPr>
                </a:p>
                <a:p>
                  <a:pPr algn="l"/>
                  <a:r>
                    <a:rPr lang="zh-CN" altLang="en-US"/>
                    <a:t>组成集合</a:t>
                  </a:r>
                  <a:r>
                    <a:rPr lang="en-US" altLang="zh-CN">
                      <a:solidFill>
                        <a:srgbClr val="FF0000"/>
                      </a:solidFill>
                    </a:rPr>
                    <a:t>S(abb)</a:t>
                  </a:r>
                  <a:endParaRPr lang="en-US" altLang="zh-CN"/>
                </a:p>
                <a:p>
                  <a:pPr algn="l"/>
                  <a:r>
                    <a:rPr lang="en-US" altLang="zh-CN"/>
                    <a:t>S(abb)</a:t>
                  </a:r>
                  <a:r>
                    <a:rPr lang="zh-CN" altLang="en-US">
                      <a:ea typeface="宋体" panose="02010600030101010101" pitchFamily="2" charset="-122"/>
                    </a:rPr>
                    <a:t>是否有终止态？</a:t>
                  </a:r>
                  <a:endParaRPr lang="zh-CN" altLang="en-US">
                    <a:ea typeface="宋体" panose="02010600030101010101" pitchFamily="2" charset="-122"/>
                  </a:endParaRPr>
                </a:p>
              </p:txBody>
            </p:sp>
          </mc:Choice>
          <mc:Fallback>
            <p:sp>
              <p:nvSpPr>
                <p:cNvPr id="32" name="文本框 31"/>
                <p:cNvSpPr txBox="1">
                  <a:spLocks noRot="1" noChangeAspect="1" noMove="1" noResize="1" noEditPoints="1" noAdjustHandles="1" noChangeArrowheads="1" noChangeShapeType="1" noTextEdit="1"/>
                </p:cNvSpPr>
                <p:nvPr/>
              </p:nvSpPr>
              <p:spPr>
                <a:xfrm>
                  <a:off x="1727" y="6577"/>
                  <a:ext cx="8469" cy="1888"/>
                </a:xfrm>
                <a:prstGeom prst="rect">
                  <a:avLst/>
                </a:prstGeom>
                <a:blipFill rotWithShape="1">
                  <a:blip r:embed="rId2"/>
                </a:blipFill>
              </p:spPr>
              <p:txBody>
                <a:bodyPr/>
                <a:lstStyle/>
                <a:p>
                  <a:r>
                    <a:rPr lang="zh-CN" altLang="en-US">
                      <a:noFill/>
                    </a:rPr>
                    <a:t> </a:t>
                  </a:r>
                </a:p>
              </p:txBody>
            </p:sp>
          </mc:Fallback>
        </mc:AlternateContent>
        <p:sp>
          <p:nvSpPr>
            <p:cNvPr id="33" name="下箭头 32"/>
            <p:cNvSpPr/>
            <p:nvPr/>
          </p:nvSpPr>
          <p:spPr>
            <a:xfrm>
              <a:off x="5159" y="5967"/>
              <a:ext cx="680" cy="56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grpSp>
      <p:grpSp>
        <p:nvGrpSpPr>
          <p:cNvPr id="37" name="组合 36"/>
          <p:cNvGrpSpPr/>
          <p:nvPr/>
        </p:nvGrpSpPr>
        <p:grpSpPr>
          <a:xfrm>
            <a:off x="2364105" y="5328920"/>
            <a:ext cx="2519680" cy="898525"/>
            <a:chOff x="3723" y="8392"/>
            <a:chExt cx="3968" cy="1415"/>
          </a:xfrm>
        </p:grpSpPr>
        <p:sp>
          <p:nvSpPr>
            <p:cNvPr id="34" name="下箭头 33"/>
            <p:cNvSpPr/>
            <p:nvPr/>
          </p:nvSpPr>
          <p:spPr>
            <a:xfrm>
              <a:off x="5208" y="8392"/>
              <a:ext cx="680" cy="56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5" name="文本框 34"/>
            <p:cNvSpPr txBox="1"/>
            <p:nvPr/>
          </p:nvSpPr>
          <p:spPr>
            <a:xfrm>
              <a:off x="3723" y="9083"/>
              <a:ext cx="3968" cy="725"/>
            </a:xfrm>
            <a:prstGeom prst="rect">
              <a:avLst/>
            </a:prstGeom>
            <a:noFill/>
          </p:spPr>
          <p:txBody>
            <a:bodyPr wrap="none" rtlCol="0">
              <a:spAutoFit/>
            </a:bodyPr>
            <a:p>
              <a:r>
                <a:rPr lang="zh-CN" altLang="en-US"/>
                <a:t>如何计算</a:t>
              </a:r>
              <a:r>
                <a:rPr lang="en-US" altLang="zh-CN"/>
                <a:t>S(abb)</a:t>
              </a:r>
              <a:r>
                <a:rPr lang="zh-CN" altLang="en-US">
                  <a:ea typeface="宋体" panose="02010600030101010101" pitchFamily="2" charset="-122"/>
                </a:rPr>
                <a:t>？</a:t>
              </a:r>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539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能否识别串</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abb </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grpSp>
        <p:nvGrpSpPr>
          <p:cNvPr id="23" name="组合 22"/>
          <p:cNvGrpSpPr/>
          <p:nvPr/>
        </p:nvGrpSpPr>
        <p:grpSpPr>
          <a:xfrm>
            <a:off x="1979930" y="12192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p:sp>
        <p:nvSpPr>
          <p:cNvPr id="30" name="文本框 29"/>
          <p:cNvSpPr txBox="1"/>
          <p:nvPr/>
        </p:nvSpPr>
        <p:spPr>
          <a:xfrm>
            <a:off x="3277235" y="2849245"/>
            <a:ext cx="2214880" cy="460375"/>
          </a:xfrm>
          <a:prstGeom prst="rect">
            <a:avLst/>
          </a:prstGeom>
          <a:noFill/>
        </p:spPr>
        <p:txBody>
          <a:bodyPr wrap="none" rtlCol="0">
            <a:spAutoFit/>
          </a:bodyPr>
          <a:p>
            <a:r>
              <a:rPr lang="zh-CN" altLang="en-US">
                <a:ea typeface="宋体" panose="02010600030101010101" pitchFamily="2" charset="-122"/>
              </a:rPr>
              <a:t>如何计算</a:t>
            </a:r>
            <a:r>
              <a:rPr lang="en-US" altLang="zh-CN">
                <a:solidFill>
                  <a:srgbClr val="FF0000"/>
                </a:solidFill>
                <a:ea typeface="宋体" panose="02010600030101010101" pitchFamily="2" charset="-122"/>
              </a:rPr>
              <a:t>S(a)</a:t>
            </a:r>
            <a:r>
              <a:rPr lang="zh-CN" altLang="en-US">
                <a:ea typeface="宋体" panose="02010600030101010101" pitchFamily="2" charset="-122"/>
              </a:rPr>
              <a:t>？</a:t>
            </a:r>
            <a:endParaRPr lang="zh-CN" altLang="en-US">
              <a:ea typeface="宋体" panose="02010600030101010101" pitchFamily="2" charset="-122"/>
            </a:endParaRPr>
          </a:p>
        </p:txBody>
      </p:sp>
      <p:graphicFrame>
        <p:nvGraphicFramePr>
          <p:cNvPr id="10" name="表格 9"/>
          <p:cNvGraphicFramePr/>
          <p:nvPr>
            <p:custDataLst>
              <p:tags r:id="rId1"/>
            </p:custDataLst>
          </p:nvPr>
        </p:nvGraphicFramePr>
        <p:xfrm>
          <a:off x="1906270" y="3573145"/>
          <a:ext cx="5384404" cy="2176780"/>
        </p:xfrm>
        <a:graphic>
          <a:graphicData uri="http://schemas.openxmlformats.org/drawingml/2006/table">
            <a:tbl>
              <a:tblPr>
                <a:tableStyleId>{5940675A-B579-460E-94D1-54222C63F5DA}</a:tableStyleId>
              </a:tblPr>
              <a:tblGrid>
                <a:gridCol w="1600240"/>
                <a:gridCol w="1599764"/>
                <a:gridCol w="2184400"/>
              </a:tblGrid>
              <a:tr h="544195">
                <a:tc>
                  <a:txBody>
                    <a:bodyPr/>
                    <a:p>
                      <a:pPr algn="ctr">
                        <a:buNone/>
                      </a:pPr>
                      <a:r>
                        <a:rPr lang="zh-CN" altLang="en-US" sz="2400" b="1">
                          <a:latin typeface="Microsoft Sans Serif" panose="020B0604020202020204" charset="0"/>
                          <a:ea typeface="宋体" panose="02010600030101010101" pitchFamily="2" charset="-122"/>
                        </a:rPr>
                        <a:t>路径</a:t>
                      </a:r>
                      <a:endParaRPr lang="zh-CN" altLang="en-US" sz="2400" b="1">
                        <a:latin typeface="Microsoft Sans Serif" panose="020B0604020202020204" charset="0"/>
                        <a:ea typeface="宋体" panose="02010600030101010101" pitchFamily="2" charset="-122"/>
                      </a:endParaRPr>
                    </a:p>
                  </a:txBody>
                  <a:tcPr anchor="ctr" anchorCtr="0"/>
                </a:tc>
                <a:tc>
                  <a:txBody>
                    <a:bodyPr/>
                    <a:p>
                      <a:pPr algn="ctr">
                        <a:buNone/>
                      </a:pPr>
                      <a:r>
                        <a:rPr lang="zh-CN" altLang="en-US" sz="2400" b="1">
                          <a:latin typeface="Microsoft Sans Serif" panose="020B0604020202020204" charset="0"/>
                          <a:ea typeface="宋体" panose="02010600030101010101" pitchFamily="2" charset="-122"/>
                        </a:rPr>
                        <a:t>串</a:t>
                      </a:r>
                      <a:endParaRPr lang="zh-CN" altLang="en-US" sz="2400" b="1">
                        <a:latin typeface="Microsoft Sans Serif" panose="020B0604020202020204" charset="0"/>
                        <a:ea typeface="宋体" panose="02010600030101010101" pitchFamily="2" charset="-122"/>
                      </a:endParaRPr>
                    </a:p>
                  </a:txBody>
                  <a:tcPr anchor="ctr" anchorCtr="0"/>
                </a:tc>
                <a:tc>
                  <a:txBody>
                    <a:bodyPr/>
                    <a:p>
                      <a:pPr algn="ctr">
                        <a:buNone/>
                      </a:pPr>
                      <a:r>
                        <a:rPr lang="zh-CN" altLang="en-US" sz="2400" b="1">
                          <a:latin typeface="Microsoft Sans Serif" panose="020B0604020202020204" charset="0"/>
                          <a:ea typeface="宋体" panose="02010600030101010101" pitchFamily="2" charset="-122"/>
                        </a:rPr>
                        <a:t>最终状态</a:t>
                      </a:r>
                      <a:endParaRPr lang="zh-CN" altLang="en-US" sz="2400" b="1">
                        <a:latin typeface="Microsoft Sans Serif" panose="020B0604020202020204" charset="0"/>
                        <a:ea typeface="宋体" panose="02010600030101010101" pitchFamily="2" charset="-122"/>
                      </a:endParaRPr>
                    </a:p>
                  </a:txBody>
                  <a:tcPr anchor="ctr" anchorCtr="0"/>
                </a:tc>
              </a:tr>
              <a:tr h="544195">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rPr>
                        <a:t>011</a:t>
                      </a:r>
                      <a:endParaRPr lang="en-US" altLang="zh-CN" sz="2400" b="1">
                        <a:latin typeface="Microsoft Sans Serif" panose="020B0604020202020204" charset="0"/>
                        <a:ea typeface="宋体" panose="02010600030101010101" pitchFamily="2" charset="-122"/>
                        <a:cs typeface="Microsoft Sans Serif" panose="020B0604020202020204" charset="0"/>
                      </a:endParaRPr>
                    </a:p>
                  </a:txBody>
                  <a:tcPr anchor="ctr" anchorCtr="0"/>
                </a:tc>
                <a:tc>
                  <a:txBody>
                    <a:bodyPr/>
                    <a:p>
                      <a:pPr algn="ctr">
                        <a:buNone/>
                      </a:pPr>
                      <a:r>
                        <a:rPr lang="zh-CN" altLang="en-US" sz="2400" b="1">
                          <a:latin typeface="Microsoft Sans Serif" panose="020B0604020202020204" charset="0"/>
                          <a:ea typeface="宋体" panose="02010600030101010101" pitchFamily="2" charset="-122"/>
                          <a:cs typeface="Microsoft Sans Serif" panose="020B0604020202020204" charset="0"/>
                          <a:sym typeface="+mn-ea"/>
                        </a:rPr>
                        <a:t>ε</a:t>
                      </a:r>
                      <a:r>
                        <a:rPr lang="en-US" altLang="zh-CN" sz="2400" b="1">
                          <a:latin typeface="Microsoft Sans Serif" panose="020B0604020202020204" charset="0"/>
                          <a:ea typeface="宋体" panose="02010600030101010101" pitchFamily="2" charset="-122"/>
                          <a:cs typeface="Microsoft Sans Serif" panose="020B0604020202020204" charset="0"/>
                          <a:sym typeface="+mn-ea"/>
                        </a:rPr>
                        <a:t>a</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sym typeface="+mn-ea"/>
                        </a:rPr>
                        <a:t>1</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r>
              <a:tr h="544195">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rPr>
                        <a:t>0112</a:t>
                      </a:r>
                      <a:endParaRPr lang="en-US" altLang="zh-CN" sz="2400" b="1">
                        <a:latin typeface="Microsoft Sans Serif" panose="020B0604020202020204" charset="0"/>
                        <a:ea typeface="宋体" panose="02010600030101010101" pitchFamily="2" charset="-122"/>
                        <a:cs typeface="Microsoft Sans Serif" panose="020B0604020202020204" charset="0"/>
                      </a:endParaRPr>
                    </a:p>
                  </a:txBody>
                  <a:tcPr anchor="ctr" anchorCtr="0"/>
                </a:tc>
                <a:tc>
                  <a:txBody>
                    <a:bodyPr/>
                    <a:p>
                      <a:pPr algn="ctr">
                        <a:buNone/>
                      </a:pPr>
                      <a:r>
                        <a:rPr lang="zh-CN" altLang="en-US" sz="2400" b="1">
                          <a:latin typeface="Microsoft Sans Serif" panose="020B0604020202020204" charset="0"/>
                          <a:ea typeface="宋体" panose="02010600030101010101" pitchFamily="2" charset="-122"/>
                          <a:cs typeface="Microsoft Sans Serif" panose="020B0604020202020204" charset="0"/>
                          <a:sym typeface="+mn-ea"/>
                        </a:rPr>
                        <a:t>ε</a:t>
                      </a:r>
                      <a:r>
                        <a:rPr lang="en-US" altLang="zh-CN" sz="2400" b="1">
                          <a:latin typeface="Microsoft Sans Serif" panose="020B0604020202020204" charset="0"/>
                          <a:ea typeface="宋体" panose="02010600030101010101" pitchFamily="2" charset="-122"/>
                          <a:cs typeface="Microsoft Sans Serif" panose="020B0604020202020204" charset="0"/>
                          <a:sym typeface="+mn-ea"/>
                        </a:rPr>
                        <a:t>a</a:t>
                      </a:r>
                      <a:r>
                        <a:rPr lang="zh-CN" altLang="en-US" sz="2400" b="1">
                          <a:latin typeface="Microsoft Sans Serif" panose="020B0604020202020204" charset="0"/>
                          <a:ea typeface="宋体" panose="02010600030101010101" pitchFamily="2" charset="-122"/>
                          <a:cs typeface="Microsoft Sans Serif" panose="020B0604020202020204" charset="0"/>
                          <a:sym typeface="+mn-ea"/>
                        </a:rPr>
                        <a:t>ε</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sym typeface="+mn-ea"/>
                        </a:rPr>
                        <a:t>2</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r>
              <a:tr h="544195">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rPr>
                        <a:t>0123</a:t>
                      </a:r>
                      <a:endParaRPr lang="en-US" altLang="zh-CN" sz="2400" b="1">
                        <a:latin typeface="Microsoft Sans Serif" panose="020B0604020202020204" charset="0"/>
                        <a:ea typeface="宋体" panose="02010600030101010101" pitchFamily="2" charset="-122"/>
                        <a:cs typeface="Microsoft Sans Serif" panose="020B0604020202020204" charset="0"/>
                      </a:endParaRPr>
                    </a:p>
                  </a:txBody>
                  <a:tcPr anchor="ctr" anchorCtr="0"/>
                </a:tc>
                <a:tc>
                  <a:txBody>
                    <a:bodyPr/>
                    <a:p>
                      <a:pPr algn="ctr">
                        <a:buNone/>
                      </a:pPr>
                      <a:r>
                        <a:rPr lang="zh-CN" altLang="en-US" sz="2400" b="1">
                          <a:latin typeface="Microsoft Sans Serif" panose="020B0604020202020204" charset="0"/>
                          <a:ea typeface="宋体" panose="02010600030101010101" pitchFamily="2" charset="-122"/>
                          <a:cs typeface="Microsoft Sans Serif" panose="020B0604020202020204" charset="0"/>
                          <a:sym typeface="+mn-ea"/>
                        </a:rPr>
                        <a:t>εε</a:t>
                      </a:r>
                      <a:r>
                        <a:rPr lang="en-US" altLang="zh-CN" sz="2400" b="1">
                          <a:latin typeface="Microsoft Sans Serif" panose="020B0604020202020204" charset="0"/>
                          <a:ea typeface="宋体" panose="02010600030101010101" pitchFamily="2" charset="-122"/>
                          <a:cs typeface="Microsoft Sans Serif" panose="020B0604020202020204" charset="0"/>
                          <a:sym typeface="+mn-ea"/>
                        </a:rPr>
                        <a:t>a</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sym typeface="+mn-ea"/>
                        </a:rPr>
                        <a:t>3</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539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能否识别串</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abb </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grpSp>
        <p:nvGrpSpPr>
          <p:cNvPr id="23" name="组合 22"/>
          <p:cNvGrpSpPr/>
          <p:nvPr/>
        </p:nvGrpSpPr>
        <p:grpSpPr>
          <a:xfrm>
            <a:off x="1979930" y="12192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p:sp>
        <p:nvSpPr>
          <p:cNvPr id="27" name="文本框 26"/>
          <p:cNvSpPr txBox="1"/>
          <p:nvPr/>
        </p:nvSpPr>
        <p:spPr>
          <a:xfrm>
            <a:off x="2262505" y="2636520"/>
            <a:ext cx="4995545" cy="460375"/>
          </a:xfrm>
          <a:prstGeom prst="rect">
            <a:avLst/>
          </a:prstGeom>
          <a:noFill/>
        </p:spPr>
        <p:txBody>
          <a:bodyPr wrap="none" rtlCol="0">
            <a:spAutoFit/>
          </a:bodyPr>
          <a:p>
            <a:pPr algn="l"/>
            <a:r>
              <a:rPr lang="zh-CN" altLang="en-US">
                <a:ea typeface="宋体" panose="02010600030101010101" pitchFamily="2" charset="-122"/>
              </a:rPr>
              <a:t>路径为</a:t>
            </a:r>
            <a:r>
              <a:rPr lang="en-US" altLang="zh-CN">
                <a:ea typeface="宋体" panose="02010600030101010101" pitchFamily="2" charset="-122"/>
              </a:rPr>
              <a:t>a</a:t>
            </a:r>
            <a:r>
              <a:rPr lang="zh-CN" altLang="en-US">
                <a:ea typeface="宋体" panose="02010600030101010101" pitchFamily="2" charset="-122"/>
              </a:rPr>
              <a:t>的串，可以写成</a:t>
            </a:r>
            <a:r>
              <a:rPr lang="zh-CN" altLang="en-US" b="1">
                <a:latin typeface="Microsoft Sans Serif" panose="020B0604020202020204" charset="0"/>
                <a:ea typeface="宋体" panose="02010600030101010101" pitchFamily="2" charset="-122"/>
                <a:cs typeface="Microsoft Sans Serif" panose="020B0604020202020204" charset="0"/>
                <a:sym typeface="+mn-ea"/>
              </a:rPr>
              <a:t>ε</a:t>
            </a:r>
            <a:r>
              <a:rPr lang="en-US" altLang="zh-CN" b="1">
                <a:latin typeface="Microsoft Sans Serif" panose="020B0604020202020204" charset="0"/>
                <a:ea typeface="宋体" panose="02010600030101010101" pitchFamily="2" charset="-122"/>
                <a:cs typeface="Microsoft Sans Serif" panose="020B0604020202020204" charset="0"/>
                <a:sym typeface="+mn-ea"/>
              </a:rPr>
              <a:t>*a</a:t>
            </a:r>
            <a:r>
              <a:rPr lang="zh-CN" altLang="en-US" b="1">
                <a:latin typeface="Microsoft Sans Serif" panose="020B0604020202020204" charset="0"/>
                <a:ea typeface="宋体" panose="02010600030101010101" pitchFamily="2" charset="-122"/>
                <a:cs typeface="Microsoft Sans Serif" panose="020B0604020202020204" charset="0"/>
                <a:sym typeface="+mn-ea"/>
              </a:rPr>
              <a:t>ε</a:t>
            </a:r>
            <a:r>
              <a:rPr lang="en-US" altLang="zh-CN" b="1">
                <a:latin typeface="Microsoft Sans Serif" panose="020B0604020202020204" charset="0"/>
                <a:ea typeface="宋体" panose="02010600030101010101" pitchFamily="2" charset="-122"/>
                <a:cs typeface="Microsoft Sans Serif" panose="020B0604020202020204" charset="0"/>
                <a:sym typeface="+mn-ea"/>
              </a:rPr>
              <a:t>*</a:t>
            </a:r>
            <a:r>
              <a:rPr lang="zh-CN" altLang="en-US">
                <a:latin typeface="Microsoft Sans Serif" panose="020B0604020202020204" charset="0"/>
                <a:ea typeface="宋体" panose="02010600030101010101" pitchFamily="2" charset="-122"/>
                <a:cs typeface="Microsoft Sans Serif" panose="020B0604020202020204" charset="0"/>
                <a:sym typeface="+mn-ea"/>
              </a:rPr>
              <a:t>的形式</a:t>
            </a:r>
            <a:endParaRPr lang="zh-CN" altLang="en-US">
              <a:latin typeface="Microsoft Sans Serif" panose="020B0604020202020204" charset="0"/>
              <a:ea typeface="宋体" panose="02010600030101010101" pitchFamily="2" charset="-122"/>
              <a:cs typeface="Microsoft Sans Serif" panose="020B0604020202020204" charset="0"/>
              <a:sym typeface="+mn-ea"/>
            </a:endParaRPr>
          </a:p>
        </p:txBody>
      </p:sp>
      <p:graphicFrame>
        <p:nvGraphicFramePr>
          <p:cNvPr id="10" name="表格 9"/>
          <p:cNvGraphicFramePr/>
          <p:nvPr>
            <p:custDataLst>
              <p:tags r:id="rId1"/>
            </p:custDataLst>
          </p:nvPr>
        </p:nvGraphicFramePr>
        <p:xfrm>
          <a:off x="1115695" y="3286125"/>
          <a:ext cx="6828155" cy="2038985"/>
        </p:xfrm>
        <a:graphic>
          <a:graphicData uri="http://schemas.openxmlformats.org/drawingml/2006/table">
            <a:tbl>
              <a:tblPr>
                <a:tableStyleId>{5940675A-B579-460E-94D1-54222C63F5DA}</a:tableStyleId>
              </a:tblPr>
              <a:tblGrid>
                <a:gridCol w="888365"/>
                <a:gridCol w="4555490"/>
                <a:gridCol w="1384300"/>
              </a:tblGrid>
              <a:tr h="667385">
                <a:tc>
                  <a:txBody>
                    <a:bodyPr/>
                    <a:p>
                      <a:pPr algn="ctr">
                        <a:buNone/>
                      </a:pPr>
                      <a:r>
                        <a:rPr lang="zh-CN" altLang="en-US" sz="2400" b="1">
                          <a:latin typeface="Microsoft Sans Serif" panose="020B0604020202020204" charset="0"/>
                          <a:ea typeface="宋体" panose="02010600030101010101" pitchFamily="2" charset="-122"/>
                        </a:rPr>
                        <a:t>转移</a:t>
                      </a:r>
                      <a:endParaRPr lang="zh-CN" altLang="en-US" sz="2400" b="1">
                        <a:latin typeface="Microsoft Sans Serif" panose="020B0604020202020204" charset="0"/>
                        <a:ea typeface="宋体" panose="02010600030101010101" pitchFamily="2" charset="-122"/>
                      </a:endParaRPr>
                    </a:p>
                  </a:txBody>
                  <a:tcPr anchor="ctr" anchorCtr="0"/>
                </a:tc>
                <a:tc>
                  <a:txBody>
                    <a:bodyPr/>
                    <a:p>
                      <a:pPr algn="ctr">
                        <a:buNone/>
                      </a:pPr>
                      <a:r>
                        <a:rPr lang="zh-CN" altLang="en-US" sz="2400" b="1">
                          <a:latin typeface="Microsoft Sans Serif" panose="020B0604020202020204" charset="0"/>
                          <a:ea typeface="宋体" panose="02010600030101010101" pitchFamily="2" charset="-122"/>
                        </a:rPr>
                        <a:t>意义</a:t>
                      </a:r>
                      <a:endParaRPr lang="zh-CN" altLang="en-US" sz="2400" b="1">
                        <a:latin typeface="Microsoft Sans Serif" panose="020B0604020202020204" charset="0"/>
                        <a:ea typeface="宋体" panose="02010600030101010101" pitchFamily="2" charset="-122"/>
                      </a:endParaRPr>
                    </a:p>
                  </a:txBody>
                  <a:tcPr anchor="ctr" anchorCtr="0"/>
                </a:tc>
                <a:tc>
                  <a:txBody>
                    <a:bodyPr/>
                    <a:p>
                      <a:pPr algn="ctr">
                        <a:buNone/>
                      </a:pPr>
                      <a:r>
                        <a:rPr lang="zh-CN" altLang="en-US" sz="2400" b="1">
                          <a:latin typeface="Microsoft Sans Serif" panose="020B0604020202020204" charset="0"/>
                          <a:ea typeface="宋体" panose="02010600030101010101" pitchFamily="2" charset="-122"/>
                        </a:rPr>
                        <a:t>状态集</a:t>
                      </a:r>
                      <a:endParaRPr lang="zh-CN" altLang="en-US" sz="2400" b="1">
                        <a:latin typeface="Microsoft Sans Serif" panose="020B0604020202020204" charset="0"/>
                        <a:ea typeface="宋体" panose="02010600030101010101" pitchFamily="2" charset="-122"/>
                      </a:endParaRPr>
                    </a:p>
                  </a:txBody>
                  <a:tcPr anchor="ctr" anchorCtr="0"/>
                </a:tc>
              </a:tr>
              <a:tr h="457200">
                <a:tc>
                  <a:txBody>
                    <a:bodyPr/>
                    <a:p>
                      <a:pPr algn="ctr">
                        <a:buNone/>
                      </a:pPr>
                      <a:r>
                        <a:rPr lang="zh-CN" altLang="en-US" sz="2400" b="1">
                          <a:latin typeface="Microsoft Sans Serif" panose="020B0604020202020204" charset="0"/>
                          <a:ea typeface="宋体" panose="02010600030101010101" pitchFamily="2" charset="-122"/>
                          <a:cs typeface="Microsoft Sans Serif" panose="020B0604020202020204" charset="0"/>
                          <a:sym typeface="+mn-ea"/>
                        </a:rPr>
                        <a:t>ε</a:t>
                      </a:r>
                      <a:r>
                        <a:rPr lang="en-US" altLang="zh-CN" sz="2400" b="1">
                          <a:latin typeface="Microsoft Sans Serif" panose="020B0604020202020204" charset="0"/>
                          <a:ea typeface="宋体" panose="02010600030101010101" pitchFamily="2" charset="-122"/>
                          <a:cs typeface="Microsoft Sans Serif" panose="020B0604020202020204" charset="0"/>
                          <a:sym typeface="+mn-ea"/>
                        </a:rPr>
                        <a:t>*</a:t>
                      </a:r>
                      <a:endParaRPr lang="en-US" altLang="zh-CN" sz="2400" b="1">
                        <a:latin typeface="Microsoft Sans Serif" panose="020B0604020202020204" charset="0"/>
                        <a:ea typeface="宋体" panose="02010600030101010101" pitchFamily="2" charset="-122"/>
                        <a:cs typeface="Microsoft Sans Serif" panose="020B0604020202020204" charset="0"/>
                      </a:endParaRPr>
                    </a:p>
                  </a:txBody>
                  <a:tcPr anchor="ctr" anchorCtr="0"/>
                </a:tc>
                <a:tc>
                  <a:txBody>
                    <a:bodyPr/>
                    <a:p>
                      <a:pPr algn="ctr">
                        <a:buNone/>
                      </a:pPr>
                      <a:r>
                        <a:rPr lang="zh-CN" altLang="en-US" sz="1800" b="1">
                          <a:latin typeface="Microsoft Sans Serif" panose="020B0604020202020204" charset="0"/>
                          <a:ea typeface="宋体" panose="02010600030101010101" pitchFamily="2" charset="-122"/>
                          <a:cs typeface="Microsoft Sans Serif" panose="020B0604020202020204" charset="0"/>
                          <a:sym typeface="+mn-ea"/>
                        </a:rPr>
                        <a:t>从</a:t>
                      </a:r>
                      <a:r>
                        <a:rPr lang="en-US" altLang="zh-CN" sz="1800" b="1">
                          <a:latin typeface="Microsoft Sans Serif" panose="020B0604020202020204" charset="0"/>
                          <a:ea typeface="宋体" panose="02010600030101010101" pitchFamily="2" charset="-122"/>
                          <a:cs typeface="Microsoft Sans Serif" panose="020B0604020202020204" charset="0"/>
                          <a:sym typeface="+mn-ea"/>
                        </a:rPr>
                        <a:t>0</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出发，使用</a:t>
                      </a:r>
                      <a:r>
                        <a:rPr lang="en-US" altLang="zh-CN" sz="1800" b="1">
                          <a:latin typeface="Microsoft Sans Serif" panose="020B0604020202020204" charset="0"/>
                          <a:ea typeface="宋体" panose="02010600030101010101" pitchFamily="2" charset="-122"/>
                          <a:cs typeface="Microsoft Sans Serif" panose="020B0604020202020204" charset="0"/>
                          <a:sym typeface="+mn-ea"/>
                        </a:rPr>
                        <a:t>0</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次或多次</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ε能到的状态</a:t>
                      </a:r>
                      <a:endParaRPr lang="zh-CN" altLang="en-US" sz="18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sym typeface="+mn-ea"/>
                        </a:rPr>
                        <a:t>{0,1,2}</a:t>
                      </a:r>
                      <a:endParaRPr lang="zh-CN" altLang="en-US"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r>
              <a:tr h="457200">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rPr>
                        <a:t>a</a:t>
                      </a:r>
                      <a:endParaRPr lang="en-US" altLang="zh-CN" sz="2400" b="1">
                        <a:latin typeface="Microsoft Sans Serif" panose="020B0604020202020204" charset="0"/>
                        <a:ea typeface="宋体" panose="02010600030101010101" pitchFamily="2" charset="-122"/>
                        <a:cs typeface="Microsoft Sans Serif" panose="020B0604020202020204" charset="0"/>
                      </a:endParaRPr>
                    </a:p>
                  </a:txBody>
                  <a:tcPr anchor="ctr" anchorCtr="0"/>
                </a:tc>
                <a:tc>
                  <a:txBody>
                    <a:bodyPr/>
                    <a:p>
                      <a:pPr algn="ctr">
                        <a:buNone/>
                      </a:pPr>
                      <a:r>
                        <a:rPr lang="zh-CN" altLang="en-US" sz="1800" b="1">
                          <a:latin typeface="Microsoft Sans Serif" panose="020B0604020202020204" charset="0"/>
                          <a:ea typeface="宋体" panose="02010600030101010101" pitchFamily="2" charset="-122"/>
                          <a:cs typeface="Microsoft Sans Serif" panose="020B0604020202020204" charset="0"/>
                          <a:sym typeface="+mn-ea"/>
                        </a:rPr>
                        <a:t>从</a:t>
                      </a:r>
                      <a:r>
                        <a:rPr lang="en-US" altLang="zh-CN" sz="1800" b="1">
                          <a:latin typeface="Microsoft Sans Serif" panose="020B0604020202020204" charset="0"/>
                          <a:ea typeface="宋体" panose="02010600030101010101" pitchFamily="2" charset="-122"/>
                          <a:cs typeface="Microsoft Sans Serif" panose="020B0604020202020204" charset="0"/>
                          <a:sym typeface="+mn-ea"/>
                        </a:rPr>
                        <a:t>{0,1,2}</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出发，使用一次</a:t>
                      </a:r>
                      <a:r>
                        <a:rPr lang="en-US" altLang="zh-CN" sz="1800" b="1">
                          <a:latin typeface="Microsoft Sans Serif" panose="020B0604020202020204" charset="0"/>
                          <a:ea typeface="宋体" panose="02010600030101010101" pitchFamily="2" charset="-122"/>
                          <a:cs typeface="Microsoft Sans Serif" panose="020B0604020202020204" charset="0"/>
                          <a:sym typeface="+mn-ea"/>
                        </a:rPr>
                        <a:t>a</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能到的状态</a:t>
                      </a:r>
                      <a:endParaRPr lang="zh-CN" altLang="en-US" sz="18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sym typeface="+mn-ea"/>
                        </a:rPr>
                        <a:t>{1,3}</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r>
              <a:tr h="457200">
                <a:tc>
                  <a:txBody>
                    <a:bodyPr/>
                    <a:p>
                      <a:pPr algn="ctr">
                        <a:buNone/>
                      </a:pPr>
                      <a:r>
                        <a:rPr lang="zh-CN" altLang="en-US" sz="2400" b="1">
                          <a:latin typeface="Microsoft Sans Serif" panose="020B0604020202020204" charset="0"/>
                          <a:ea typeface="宋体" panose="02010600030101010101" pitchFamily="2" charset="-122"/>
                          <a:cs typeface="Microsoft Sans Serif" panose="020B0604020202020204" charset="0"/>
                          <a:sym typeface="+mn-ea"/>
                        </a:rPr>
                        <a:t>ε</a:t>
                      </a:r>
                      <a:r>
                        <a:rPr lang="en-US" altLang="zh-CN" sz="2400" b="1">
                          <a:latin typeface="Microsoft Sans Serif" panose="020B0604020202020204" charset="0"/>
                          <a:ea typeface="宋体" panose="02010600030101010101" pitchFamily="2" charset="-122"/>
                          <a:cs typeface="Microsoft Sans Serif" panose="020B0604020202020204" charset="0"/>
                          <a:sym typeface="+mn-ea"/>
                        </a:rPr>
                        <a:t>*</a:t>
                      </a:r>
                      <a:endParaRPr lang="en-US" altLang="zh-CN" sz="2400" b="1">
                        <a:latin typeface="Microsoft Sans Serif" panose="020B0604020202020204" charset="0"/>
                        <a:ea typeface="宋体" panose="02010600030101010101" pitchFamily="2" charset="-122"/>
                        <a:cs typeface="Microsoft Sans Serif" panose="020B0604020202020204" charset="0"/>
                      </a:endParaRPr>
                    </a:p>
                  </a:txBody>
                  <a:tcPr anchor="ctr" anchorCtr="0"/>
                </a:tc>
                <a:tc>
                  <a:txBody>
                    <a:bodyPr/>
                    <a:p>
                      <a:pPr algn="ctr">
                        <a:buNone/>
                      </a:pPr>
                      <a:r>
                        <a:rPr lang="zh-CN" altLang="en-US" sz="1800" b="1">
                          <a:latin typeface="Microsoft Sans Serif" panose="020B0604020202020204" charset="0"/>
                          <a:ea typeface="宋体" panose="02010600030101010101" pitchFamily="2" charset="-122"/>
                          <a:cs typeface="Microsoft Sans Serif" panose="020B0604020202020204" charset="0"/>
                          <a:sym typeface="+mn-ea"/>
                        </a:rPr>
                        <a:t>从</a:t>
                      </a:r>
                      <a:r>
                        <a:rPr lang="en-US" altLang="zh-CN" sz="1800" b="1">
                          <a:latin typeface="Microsoft Sans Serif" panose="020B0604020202020204" charset="0"/>
                          <a:ea typeface="宋体" panose="02010600030101010101" pitchFamily="2" charset="-122"/>
                          <a:cs typeface="Microsoft Sans Serif" panose="020B0604020202020204" charset="0"/>
                          <a:sym typeface="+mn-ea"/>
                        </a:rPr>
                        <a:t>{1,3}</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出发，使用</a:t>
                      </a:r>
                      <a:r>
                        <a:rPr lang="en-US" altLang="zh-CN" sz="1800" b="1">
                          <a:latin typeface="Microsoft Sans Serif" panose="020B0604020202020204" charset="0"/>
                          <a:ea typeface="宋体" panose="02010600030101010101" pitchFamily="2" charset="-122"/>
                          <a:cs typeface="Microsoft Sans Serif" panose="020B0604020202020204" charset="0"/>
                          <a:sym typeface="+mn-ea"/>
                        </a:rPr>
                        <a:t>0</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次或多次</a:t>
                      </a:r>
                      <a:r>
                        <a:rPr lang="zh-CN" altLang="en-US" sz="1800" b="1">
                          <a:latin typeface="Microsoft Sans Serif" panose="020B0604020202020204" charset="0"/>
                          <a:ea typeface="宋体" panose="02010600030101010101" pitchFamily="2" charset="-122"/>
                          <a:cs typeface="Microsoft Sans Serif" panose="020B0604020202020204" charset="0"/>
                          <a:sym typeface="+mn-ea"/>
                        </a:rPr>
                        <a:t>ε能到的状态</a:t>
                      </a:r>
                      <a:endParaRPr lang="en-US" altLang="zh-CN" sz="18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en-US" altLang="zh-CN" sz="2400" b="1">
                          <a:latin typeface="Microsoft Sans Serif" panose="020B0604020202020204" charset="0"/>
                          <a:ea typeface="宋体" panose="02010600030101010101" pitchFamily="2" charset="-122"/>
                          <a:cs typeface="Microsoft Sans Serif" panose="020B0604020202020204" charset="0"/>
                          <a:sym typeface="+mn-ea"/>
                        </a:rPr>
                        <a:t>{1,2,3}</a:t>
                      </a:r>
                      <a:endParaRPr lang="en-US" altLang="zh-CN" sz="2400" b="1">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r>
            </a:tbl>
          </a:graphicData>
        </a:graphic>
      </p:graphicFrame>
      <p:grpSp>
        <p:nvGrpSpPr>
          <p:cNvPr id="26" name="组合 25"/>
          <p:cNvGrpSpPr/>
          <p:nvPr/>
        </p:nvGrpSpPr>
        <p:grpSpPr>
          <a:xfrm>
            <a:off x="2339975" y="4436745"/>
            <a:ext cx="5022215" cy="1468120"/>
            <a:chOff x="3685" y="6987"/>
            <a:chExt cx="7909" cy="2312"/>
          </a:xfrm>
        </p:grpSpPr>
        <p:sp>
          <p:nvSpPr>
            <p:cNvPr id="18" name="矩形 17"/>
            <p:cNvSpPr/>
            <p:nvPr/>
          </p:nvSpPr>
          <p:spPr>
            <a:xfrm>
              <a:off x="3685" y="6987"/>
              <a:ext cx="6236" cy="56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4" name="文本框 23"/>
            <p:cNvSpPr txBox="1"/>
            <p:nvPr/>
          </p:nvSpPr>
          <p:spPr>
            <a:xfrm>
              <a:off x="7994" y="8575"/>
              <a:ext cx="3601" cy="725"/>
            </a:xfrm>
            <a:prstGeom prst="rect">
              <a:avLst/>
            </a:prstGeom>
            <a:noFill/>
          </p:spPr>
          <p:txBody>
            <a:bodyPr wrap="none" rtlCol="0">
              <a:spAutoFit/>
            </a:bodyPr>
            <a:p>
              <a:r>
                <a:rPr lang="en-US" altLang="zh-CN">
                  <a:solidFill>
                    <a:srgbClr val="0000FF"/>
                  </a:solidFill>
                </a:rPr>
                <a:t>Move({0,1,2}, a)</a:t>
              </a:r>
              <a:endParaRPr lang="en-US" altLang="zh-CN">
                <a:solidFill>
                  <a:srgbClr val="0000FF"/>
                </a:solidFill>
              </a:endParaRPr>
            </a:p>
          </p:txBody>
        </p:sp>
        <p:cxnSp>
          <p:nvCxnSpPr>
            <p:cNvPr id="25" name="直接箭头连接符 24"/>
            <p:cNvCxnSpPr/>
            <p:nvPr/>
          </p:nvCxnSpPr>
          <p:spPr>
            <a:xfrm>
              <a:off x="8363" y="7524"/>
              <a:ext cx="878" cy="105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503045" y="4940935"/>
            <a:ext cx="4941570" cy="1276350"/>
            <a:chOff x="2367" y="7781"/>
            <a:chExt cx="7782" cy="2010"/>
          </a:xfrm>
        </p:grpSpPr>
        <p:sp>
          <p:nvSpPr>
            <p:cNvPr id="30" name="矩形 29"/>
            <p:cNvSpPr/>
            <p:nvPr/>
          </p:nvSpPr>
          <p:spPr>
            <a:xfrm>
              <a:off x="3345" y="7781"/>
              <a:ext cx="6804" cy="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1" name="文本框 30"/>
            <p:cNvSpPr txBox="1"/>
            <p:nvPr/>
          </p:nvSpPr>
          <p:spPr>
            <a:xfrm>
              <a:off x="2367" y="9067"/>
              <a:ext cx="3545" cy="725"/>
            </a:xfrm>
            <a:prstGeom prst="rect">
              <a:avLst/>
            </a:prstGeom>
            <a:noFill/>
            <a:ln>
              <a:solidFill>
                <a:srgbClr val="FF0000"/>
              </a:solidFill>
            </a:ln>
          </p:spPr>
          <p:txBody>
            <a:bodyPr wrap="none" rtlCol="0">
              <a:spAutoFit/>
            </a:bodyPr>
            <a:p>
              <a:pPr algn="l"/>
              <a:r>
                <a:rPr lang="zh-CN" altLang="en-US">
                  <a:solidFill>
                    <a:srgbClr val="FF0000"/>
                  </a:solidFill>
                  <a:latin typeface="Microsoft Sans Serif" panose="020B0604020202020204" charset="0"/>
                  <a:ea typeface="宋体" panose="02010600030101010101" pitchFamily="2" charset="-122"/>
                  <a:cs typeface="Microsoft Sans Serif" panose="020B0604020202020204" charset="0"/>
                  <a:sym typeface="+mn-ea"/>
                </a:rPr>
                <a:t>ε</a:t>
              </a:r>
              <a:r>
                <a:rPr lang="en-US" altLang="zh-CN">
                  <a:solidFill>
                    <a:srgbClr val="FF0000"/>
                  </a:solidFill>
                  <a:latin typeface="Microsoft Sans Serif" panose="020B0604020202020204" charset="0"/>
                  <a:ea typeface="宋体" panose="02010600030101010101" pitchFamily="2" charset="-122"/>
                  <a:cs typeface="Microsoft Sans Serif" panose="020B0604020202020204" charset="0"/>
                  <a:sym typeface="+mn-ea"/>
                </a:rPr>
                <a:t>-closure({1,3})</a:t>
              </a:r>
              <a:endParaRPr lang="en-US" altLang="zh-CN">
                <a:solidFill>
                  <a:srgbClr val="FF0000"/>
                </a:solidFill>
                <a:latin typeface="Microsoft Sans Serif" panose="020B0604020202020204" charset="0"/>
                <a:ea typeface="宋体" panose="02010600030101010101" pitchFamily="2" charset="-122"/>
                <a:cs typeface="Microsoft Sans Serif" panose="020B0604020202020204" charset="0"/>
                <a:sym typeface="+mn-ea"/>
              </a:endParaRPr>
            </a:p>
          </p:txBody>
        </p:sp>
        <p:cxnSp>
          <p:nvCxnSpPr>
            <p:cNvPr id="32" name="直接箭头连接符 31"/>
            <p:cNvCxnSpPr/>
            <p:nvPr/>
          </p:nvCxnSpPr>
          <p:spPr>
            <a:xfrm flipH="1">
              <a:off x="4479" y="8155"/>
              <a:ext cx="541" cy="8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539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能否识别串</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abb </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grpSp>
        <p:nvGrpSpPr>
          <p:cNvPr id="23" name="组合 22"/>
          <p:cNvGrpSpPr/>
          <p:nvPr/>
        </p:nvGrpSpPr>
        <p:grpSpPr>
          <a:xfrm>
            <a:off x="1979930" y="12192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p:sp>
        <p:nvSpPr>
          <p:cNvPr id="27" name="文本框 26"/>
          <p:cNvSpPr txBox="1"/>
          <p:nvPr/>
        </p:nvSpPr>
        <p:spPr>
          <a:xfrm>
            <a:off x="3420110" y="2637155"/>
            <a:ext cx="2214880" cy="460375"/>
          </a:xfrm>
          <a:prstGeom prst="rect">
            <a:avLst/>
          </a:prstGeom>
          <a:noFill/>
        </p:spPr>
        <p:txBody>
          <a:bodyPr wrap="none" rtlCol="0">
            <a:spAutoFit/>
          </a:bodyPr>
          <a:p>
            <a:r>
              <a:rPr lang="zh-CN">
                <a:ea typeface="宋体" panose="02010600030101010101" pitchFamily="2" charset="-122"/>
              </a:rPr>
              <a:t>如何计算</a:t>
            </a:r>
            <a:r>
              <a:rPr lang="en-US" altLang="zh-CN">
                <a:solidFill>
                  <a:srgbClr val="FF0000"/>
                </a:solidFill>
                <a:ea typeface="宋体" panose="02010600030101010101" pitchFamily="2" charset="-122"/>
              </a:rPr>
              <a:t>S(a)</a:t>
            </a:r>
            <a:r>
              <a:rPr lang="zh-CN" altLang="en-US">
                <a:ea typeface="宋体" panose="02010600030101010101" pitchFamily="2" charset="-122"/>
              </a:rPr>
              <a:t>？</a:t>
            </a:r>
            <a:endParaRPr lang="zh-CN" altLang="en-US">
              <a:ea typeface="宋体" panose="02010600030101010101" pitchFamily="2" charset="-122"/>
            </a:endParaRPr>
          </a:p>
        </p:txBody>
      </p:sp>
      <p:graphicFrame>
        <p:nvGraphicFramePr>
          <p:cNvPr id="10" name="表格 9"/>
          <p:cNvGraphicFramePr/>
          <p:nvPr>
            <p:custDataLst>
              <p:tags r:id="rId1"/>
            </p:custDataLst>
          </p:nvPr>
        </p:nvGraphicFramePr>
        <p:xfrm>
          <a:off x="1403985" y="3645535"/>
          <a:ext cx="6400165" cy="1524000"/>
        </p:xfrm>
        <a:graphic>
          <a:graphicData uri="http://schemas.openxmlformats.org/drawingml/2006/table">
            <a:tbl>
              <a:tblPr>
                <a:tableStyleId>{5940675A-B579-460E-94D1-54222C63F5DA}</a:tableStyleId>
              </a:tblPr>
              <a:tblGrid>
                <a:gridCol w="1239520"/>
                <a:gridCol w="3026410"/>
                <a:gridCol w="2132965"/>
              </a:tblGrid>
              <a:tr h="381000">
                <a:tc>
                  <a:txBody>
                    <a:bodyPr/>
                    <a:p>
                      <a:pPr algn="ctr">
                        <a:buNone/>
                      </a:pPr>
                      <a:r>
                        <a:rPr lang="zh-CN" altLang="en-US" sz="2400">
                          <a:latin typeface="宋体" panose="02010600030101010101" pitchFamily="2" charset="-122"/>
                          <a:ea typeface="宋体" panose="02010600030101010101" pitchFamily="2" charset="-122"/>
                          <a:cs typeface="Microsoft Sans Serif" panose="020B0604020202020204" charset="0"/>
                        </a:rPr>
                        <a:t>值</a:t>
                      </a:r>
                      <a:endParaRPr lang="zh-CN" altLang="en-US" sz="24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Microsoft Sans Serif" panose="020B0604020202020204" charset="0"/>
                        </a:rPr>
                        <a:t>计算方式</a:t>
                      </a:r>
                      <a:endParaRPr lang="zh-CN" altLang="en-US" sz="24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Microsoft Sans Serif" panose="020B0604020202020204" charset="0"/>
                        </a:rPr>
                        <a:t>状态集</a:t>
                      </a:r>
                      <a:endParaRPr lang="zh-CN" altLang="en-US"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381000">
                <a:tc>
                  <a:txBody>
                    <a:bodyPr/>
                    <a:p>
                      <a:pPr algn="ctr">
                        <a:buNone/>
                      </a:pPr>
                      <a:r>
                        <a:rPr lang="en-US" altLang="zh-CN" sz="2400">
                          <a:latin typeface="Microsoft Sans Serif" panose="020B0604020202020204" charset="0"/>
                          <a:ea typeface="宋体" panose="02010600030101010101" pitchFamily="2" charset="-122"/>
                          <a:cs typeface="Microsoft Sans Serif" panose="020B0604020202020204" charset="0"/>
                        </a:rPr>
                        <a:t>S(</a:t>
                      </a:r>
                      <a:r>
                        <a:rPr lang="zh-CN" altLang="en-US" sz="2400">
                          <a:latin typeface="Microsoft Sans Serif" panose="020B0604020202020204" charset="0"/>
                          <a:ea typeface="宋体" panose="02010600030101010101" pitchFamily="2" charset="-122"/>
                          <a:cs typeface="Microsoft Sans Serif" panose="020B0604020202020204" charset="0"/>
                          <a:sym typeface="+mn-ea"/>
                        </a:rPr>
                        <a:t>ε</a:t>
                      </a:r>
                      <a:r>
                        <a:rPr lang="en-US" altLang="zh-CN" sz="2400">
                          <a:latin typeface="Microsoft Sans Serif" panose="020B0604020202020204" charset="0"/>
                          <a:ea typeface="宋体" panose="02010600030101010101" pitchFamily="2" charset="-122"/>
                          <a:cs typeface="Microsoft Sans Serif" panose="020B0604020202020204" charset="0"/>
                          <a:sym typeface="+mn-ea"/>
                        </a:rPr>
                        <a:t>)</a:t>
                      </a:r>
                      <a:endParaRPr lang="en-US" altLang="zh-CN" sz="2400">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zh-CN" altLang="en-US" sz="2400">
                          <a:latin typeface="Microsoft Sans Serif" panose="020B0604020202020204" charset="0"/>
                          <a:cs typeface="Microsoft Sans Serif" panose="020B0604020202020204" charset="0"/>
                          <a:sym typeface="+mn-ea"/>
                        </a:rPr>
                        <a:t>ε</a:t>
                      </a:r>
                      <a:r>
                        <a:rPr lang="en-US" altLang="zh-CN" sz="2400">
                          <a:latin typeface="Microsoft Sans Serif" panose="020B0604020202020204" charset="0"/>
                          <a:cs typeface="Microsoft Sans Serif" panose="020B0604020202020204" charset="0"/>
                          <a:sym typeface="+mn-ea"/>
                        </a:rPr>
                        <a:t>-closure({0})</a:t>
                      </a:r>
                      <a:endParaRPr lang="en-US" altLang="zh-CN" sz="24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{0,1,2}</a:t>
                      </a:r>
                      <a:endParaRPr lang="en-US" altLang="zh-CN" sz="2400">
                        <a:latin typeface="Microsoft Sans Serif" panose="020B0604020202020204" charset="0"/>
                        <a:cs typeface="Microsoft Sans Serif" panose="020B0604020202020204" charset="0"/>
                      </a:endParaRPr>
                    </a:p>
                  </a:txBody>
                  <a:tcPr anchor="ctr" anchorCtr="0"/>
                </a:tc>
              </a:tr>
              <a:tr h="381000">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Move({0,1,2},a)</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{1,3}</a:t>
                      </a:r>
                      <a:endParaRPr lang="en-US" altLang="zh-CN" sz="2400">
                        <a:latin typeface="Microsoft Sans Serif" panose="020B0604020202020204" charset="0"/>
                        <a:cs typeface="Microsoft Sans Serif" panose="020B0604020202020204" charset="0"/>
                      </a:endParaRPr>
                    </a:p>
                  </a:txBody>
                  <a:tcPr anchor="ctr" anchorCtr="0"/>
                </a:tc>
              </a:tr>
              <a:tr h="381000">
                <a:tc>
                  <a:txBody>
                    <a:bodyPr/>
                    <a:p>
                      <a:pPr algn="ctr">
                        <a:buNone/>
                      </a:pPr>
                      <a:r>
                        <a:rPr lang="en-US" altLang="zh-CN" sz="2400">
                          <a:latin typeface="Microsoft Sans Serif" panose="020B0604020202020204" charset="0"/>
                          <a:cs typeface="Microsoft Sans Serif" panose="020B0604020202020204" charset="0"/>
                        </a:rPr>
                        <a:t>S(a)</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Microsoft Sans Serif" panose="020B0604020202020204" charset="0"/>
                          <a:cs typeface="Microsoft Sans Serif" panose="020B0604020202020204" charset="0"/>
                          <a:sym typeface="+mn-ea"/>
                        </a:rPr>
                        <a:t>ε</a:t>
                      </a:r>
                      <a:r>
                        <a:rPr lang="en-US" altLang="zh-CN" sz="2400">
                          <a:latin typeface="Microsoft Sans Serif" panose="020B0604020202020204" charset="0"/>
                          <a:cs typeface="Microsoft Sans Serif" panose="020B0604020202020204" charset="0"/>
                          <a:sym typeface="+mn-ea"/>
                        </a:rPr>
                        <a:t>-closure({1,3})</a:t>
                      </a:r>
                      <a:endParaRPr lang="en-US" altLang="zh-CN" sz="24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{1,2,3}</a:t>
                      </a:r>
                      <a:endParaRPr lang="en-US" altLang="zh-CN" sz="2400">
                        <a:latin typeface="Microsoft Sans Serif" panose="020B0604020202020204" charset="0"/>
                        <a:cs typeface="Microsoft Sans Serif" panose="020B0604020202020204" charset="0"/>
                      </a:endParaRPr>
                    </a:p>
                  </a:txBody>
                  <a:tcPr anchor="ctr"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539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能否识别串</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abb </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grpSp>
        <p:nvGrpSpPr>
          <p:cNvPr id="23" name="组合 22"/>
          <p:cNvGrpSpPr/>
          <p:nvPr/>
        </p:nvGrpSpPr>
        <p:grpSpPr>
          <a:xfrm>
            <a:off x="1979930" y="12192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p:sp>
        <p:nvSpPr>
          <p:cNvPr id="27" name="文本框 26"/>
          <p:cNvSpPr txBox="1"/>
          <p:nvPr/>
        </p:nvSpPr>
        <p:spPr>
          <a:xfrm>
            <a:off x="3420110" y="2493645"/>
            <a:ext cx="2519680" cy="460375"/>
          </a:xfrm>
          <a:prstGeom prst="rect">
            <a:avLst/>
          </a:prstGeom>
          <a:noFill/>
        </p:spPr>
        <p:txBody>
          <a:bodyPr wrap="none" rtlCol="0">
            <a:spAutoFit/>
          </a:bodyPr>
          <a:p>
            <a:r>
              <a:rPr lang="zh-CN">
                <a:ea typeface="宋体" panose="02010600030101010101" pitchFamily="2" charset="-122"/>
              </a:rPr>
              <a:t>如何计算</a:t>
            </a:r>
            <a:r>
              <a:rPr lang="en-US" altLang="zh-CN">
                <a:solidFill>
                  <a:srgbClr val="FF0000"/>
                </a:solidFill>
                <a:ea typeface="宋体" panose="02010600030101010101" pitchFamily="2" charset="-122"/>
              </a:rPr>
              <a:t>S(abb)</a:t>
            </a:r>
            <a:r>
              <a:rPr lang="zh-CN" altLang="en-US">
                <a:ea typeface="宋体" panose="02010600030101010101" pitchFamily="2" charset="-122"/>
              </a:rPr>
              <a:t>？</a:t>
            </a:r>
            <a:endParaRPr lang="zh-CN" altLang="en-US">
              <a:ea typeface="宋体" panose="02010600030101010101" pitchFamily="2" charset="-122"/>
            </a:endParaRPr>
          </a:p>
        </p:txBody>
      </p:sp>
      <p:graphicFrame>
        <p:nvGraphicFramePr>
          <p:cNvPr id="10" name="表格 9"/>
          <p:cNvGraphicFramePr/>
          <p:nvPr>
            <p:custDataLst>
              <p:tags r:id="rId1"/>
            </p:custDataLst>
          </p:nvPr>
        </p:nvGraphicFramePr>
        <p:xfrm>
          <a:off x="1260475" y="2999740"/>
          <a:ext cx="5230495" cy="3230880"/>
        </p:xfrm>
        <a:graphic>
          <a:graphicData uri="http://schemas.openxmlformats.org/drawingml/2006/table">
            <a:tbl>
              <a:tblPr>
                <a:tableStyleId>{5940675A-B579-460E-94D1-54222C63F5DA}</a:tableStyleId>
              </a:tblPr>
              <a:tblGrid>
                <a:gridCol w="1239520"/>
                <a:gridCol w="2596515"/>
                <a:gridCol w="1394460"/>
              </a:tblGrid>
              <a:tr h="457200">
                <a:tc>
                  <a:txBody>
                    <a:bodyPr/>
                    <a:p>
                      <a:pPr algn="ctr">
                        <a:buNone/>
                      </a:pPr>
                      <a:r>
                        <a:rPr lang="zh-CN" altLang="en-US" sz="2000">
                          <a:latin typeface="宋体" panose="02010600030101010101" pitchFamily="2" charset="-122"/>
                          <a:ea typeface="宋体" panose="02010600030101010101" pitchFamily="2" charset="-122"/>
                          <a:cs typeface="Microsoft Sans Serif" panose="020B0604020202020204" charset="0"/>
                        </a:rPr>
                        <a:t>值</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000">
                          <a:latin typeface="宋体" panose="02010600030101010101" pitchFamily="2" charset="-122"/>
                          <a:ea typeface="宋体" panose="02010600030101010101" pitchFamily="2" charset="-122"/>
                          <a:cs typeface="Microsoft Sans Serif" panose="020B0604020202020204" charset="0"/>
                        </a:rPr>
                        <a:t>计算方式</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000">
                          <a:latin typeface="宋体" panose="02010600030101010101" pitchFamily="2" charset="-122"/>
                          <a:ea typeface="宋体" panose="02010600030101010101" pitchFamily="2" charset="-122"/>
                          <a:cs typeface="Microsoft Sans Serif" panose="020B0604020202020204" charset="0"/>
                        </a:rPr>
                        <a:t>状态集</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r>
              <a:tr h="381000">
                <a:tc>
                  <a:txBody>
                    <a:bodyPr/>
                    <a:p>
                      <a:pPr algn="ctr">
                        <a:buNone/>
                      </a:pPr>
                      <a:r>
                        <a:rPr lang="en-US" altLang="zh-CN" sz="2000">
                          <a:latin typeface="Microsoft Sans Serif" panose="020B0604020202020204" charset="0"/>
                          <a:ea typeface="宋体" panose="02010600030101010101" pitchFamily="2" charset="-122"/>
                          <a:cs typeface="Microsoft Sans Serif" panose="020B0604020202020204" charset="0"/>
                        </a:rPr>
                        <a:t>S(</a:t>
                      </a:r>
                      <a:r>
                        <a:rPr lang="zh-CN" altLang="en-US" sz="2000">
                          <a:latin typeface="Microsoft Sans Serif" panose="020B0604020202020204" charset="0"/>
                          <a:ea typeface="宋体" panose="02010600030101010101" pitchFamily="2" charset="-122"/>
                          <a:cs typeface="Microsoft Sans Serif" panose="020B0604020202020204" charset="0"/>
                          <a:sym typeface="+mn-ea"/>
                        </a:rPr>
                        <a:t>ε</a:t>
                      </a:r>
                      <a:r>
                        <a:rPr lang="en-US" altLang="zh-CN" sz="2000">
                          <a:latin typeface="Microsoft Sans Serif" panose="020B0604020202020204" charset="0"/>
                          <a:ea typeface="宋体" panose="02010600030101010101" pitchFamily="2" charset="-122"/>
                          <a:cs typeface="Microsoft Sans Serif" panose="020B0604020202020204" charset="0"/>
                          <a:sym typeface="+mn-ea"/>
                        </a:rPr>
                        <a:t>)</a:t>
                      </a:r>
                      <a:endParaRPr lang="en-US" altLang="zh-CN" sz="2000">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zh-CN" altLang="en-US" sz="2000">
                          <a:latin typeface="Microsoft Sans Serif" panose="020B0604020202020204" charset="0"/>
                          <a:cs typeface="Microsoft Sans Serif" panose="020B0604020202020204" charset="0"/>
                          <a:sym typeface="+mn-ea"/>
                        </a:rPr>
                        <a:t>ε</a:t>
                      </a:r>
                      <a:r>
                        <a:rPr lang="en-US" altLang="zh-CN" sz="2000">
                          <a:latin typeface="Microsoft Sans Serif" panose="020B0604020202020204" charset="0"/>
                          <a:cs typeface="Microsoft Sans Serif" panose="020B0604020202020204" charset="0"/>
                          <a:sym typeface="+mn-ea"/>
                        </a:rPr>
                        <a:t>-closure({0})</a:t>
                      </a:r>
                      <a:endParaRPr lang="en-US" altLang="zh-CN" sz="20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{0,1,2}</a:t>
                      </a:r>
                      <a:endParaRPr lang="en-US" altLang="zh-CN" sz="2000">
                        <a:latin typeface="Microsoft Sans Serif" panose="020B0604020202020204" charset="0"/>
                        <a:cs typeface="Microsoft Sans Serif" panose="020B0604020202020204" charset="0"/>
                      </a:endParaRPr>
                    </a:p>
                  </a:txBody>
                  <a:tcPr anchor="ctr" anchorCtr="0"/>
                </a:tc>
              </a:tr>
              <a:tr h="381000">
                <a:tc>
                  <a:txBody>
                    <a:bodyPr/>
                    <a:p>
                      <a:pPr algn="ctr">
                        <a:buNone/>
                      </a:pPr>
                      <a:endParaRPr lang="zh-CN" altLang="en-US" sz="2000">
                        <a:latin typeface="Microsoft Sans Serif" panose="020B0604020202020204" charset="0"/>
                        <a:cs typeface="Microsoft Sans Serif" panose="020B0604020202020204" charset="0"/>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Move({0,1,2},a)</a:t>
                      </a:r>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{1,3}</a:t>
                      </a:r>
                      <a:endParaRPr lang="en-US" altLang="zh-CN" sz="2000">
                        <a:latin typeface="Microsoft Sans Serif" panose="020B0604020202020204" charset="0"/>
                        <a:cs typeface="Microsoft Sans Serif" panose="020B0604020202020204" charset="0"/>
                      </a:endParaRPr>
                    </a:p>
                  </a:txBody>
                  <a:tcPr anchor="ctr" anchorCtr="0"/>
                </a:tc>
              </a:tr>
              <a:tr h="381000">
                <a:tc>
                  <a:txBody>
                    <a:bodyPr/>
                    <a:p>
                      <a:pPr algn="ctr">
                        <a:buNone/>
                      </a:pPr>
                      <a:r>
                        <a:rPr lang="en-US" altLang="zh-CN" sz="2000">
                          <a:latin typeface="Microsoft Sans Serif" panose="020B0604020202020204" charset="0"/>
                          <a:cs typeface="Microsoft Sans Serif" panose="020B0604020202020204" charset="0"/>
                        </a:rPr>
                        <a:t>S(a)</a:t>
                      </a:r>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r>
                        <a:rPr lang="zh-CN" altLang="en-US" sz="2000">
                          <a:latin typeface="Microsoft Sans Serif" panose="020B0604020202020204" charset="0"/>
                          <a:cs typeface="Microsoft Sans Serif" panose="020B0604020202020204" charset="0"/>
                          <a:sym typeface="+mn-ea"/>
                        </a:rPr>
                        <a:t>ε</a:t>
                      </a:r>
                      <a:r>
                        <a:rPr lang="en-US" altLang="zh-CN" sz="2000">
                          <a:latin typeface="Microsoft Sans Serif" panose="020B0604020202020204" charset="0"/>
                          <a:cs typeface="Microsoft Sans Serif" panose="020B0604020202020204" charset="0"/>
                          <a:sym typeface="+mn-ea"/>
                        </a:rPr>
                        <a:t>-closure({1,3})</a:t>
                      </a:r>
                      <a:endParaRPr lang="en-US" altLang="zh-CN" sz="20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{1,2,3}</a:t>
                      </a:r>
                      <a:endParaRPr lang="en-US" altLang="zh-CN" sz="2000">
                        <a:latin typeface="Microsoft Sans Serif" panose="020B0604020202020204" charset="0"/>
                        <a:cs typeface="Microsoft Sans Serif" panose="020B0604020202020204" charset="0"/>
                      </a:endParaRPr>
                    </a:p>
                  </a:txBody>
                  <a:tcPr anchor="ctr" anchorCtr="0"/>
                </a:tc>
              </a:tr>
              <a:tr h="381000">
                <a:tc>
                  <a:txBody>
                    <a:bodyPr/>
                    <a:p>
                      <a:pPr algn="ctr">
                        <a:buNone/>
                      </a:pPr>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sym typeface="+mn-ea"/>
                        </a:rPr>
                        <a:t>Move({1,2,3},b)</a:t>
                      </a:r>
                      <a:endParaRPr lang="en-US" altLang="zh-CN" sz="20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{3,4}</a:t>
                      </a:r>
                      <a:endParaRPr lang="en-US" altLang="zh-CN" sz="2000">
                        <a:latin typeface="Microsoft Sans Serif" panose="020B0604020202020204" charset="0"/>
                        <a:cs typeface="Microsoft Sans Serif" panose="020B0604020202020204" charset="0"/>
                      </a:endParaRPr>
                    </a:p>
                  </a:txBody>
                  <a:tcPr anchor="ctr" anchorCtr="0"/>
                </a:tc>
              </a:tr>
              <a:tr h="381000">
                <a:tc>
                  <a:txBody>
                    <a:bodyPr/>
                    <a:p>
                      <a:pPr algn="ctr">
                        <a:buNone/>
                      </a:pPr>
                      <a:r>
                        <a:rPr lang="en-US" altLang="zh-CN" sz="2000">
                          <a:latin typeface="Microsoft Sans Serif" panose="020B0604020202020204" charset="0"/>
                          <a:cs typeface="Microsoft Sans Serif" panose="020B0604020202020204" charset="0"/>
                        </a:rPr>
                        <a:t>S(ab)</a:t>
                      </a:r>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r>
                        <a:rPr lang="zh-CN" altLang="en-US" sz="2000">
                          <a:latin typeface="Microsoft Sans Serif" panose="020B0604020202020204" charset="0"/>
                          <a:cs typeface="Microsoft Sans Serif" panose="020B0604020202020204" charset="0"/>
                          <a:sym typeface="+mn-ea"/>
                        </a:rPr>
                        <a:t>ε</a:t>
                      </a:r>
                      <a:r>
                        <a:rPr lang="en-US" altLang="zh-CN" sz="2000">
                          <a:latin typeface="Microsoft Sans Serif" panose="020B0604020202020204" charset="0"/>
                          <a:cs typeface="Microsoft Sans Serif" panose="020B0604020202020204" charset="0"/>
                          <a:sym typeface="+mn-ea"/>
                        </a:rPr>
                        <a:t>-closure({3,4})</a:t>
                      </a:r>
                      <a:endParaRPr lang="en-US" altLang="zh-CN" sz="20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{3,4}</a:t>
                      </a:r>
                      <a:endParaRPr lang="en-US" altLang="zh-CN" sz="2000">
                        <a:latin typeface="Microsoft Sans Serif" panose="020B0604020202020204" charset="0"/>
                        <a:cs typeface="Microsoft Sans Serif" panose="020B0604020202020204" charset="0"/>
                      </a:endParaRPr>
                    </a:p>
                  </a:txBody>
                  <a:tcPr anchor="ctr" anchorCtr="0"/>
                </a:tc>
              </a:tr>
              <a:tr h="381000">
                <a:tc>
                  <a:txBody>
                    <a:bodyPr/>
                    <a:p>
                      <a:pPr algn="ctr">
                        <a:buNone/>
                      </a:pPr>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sym typeface="+mn-ea"/>
                        </a:rPr>
                        <a:t>Move({3,4},b)</a:t>
                      </a:r>
                      <a:endParaRPr lang="en-US" altLang="zh-CN" sz="20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{3,4}</a:t>
                      </a:r>
                      <a:endParaRPr lang="en-US" altLang="zh-CN" sz="2000">
                        <a:latin typeface="Microsoft Sans Serif" panose="020B0604020202020204" charset="0"/>
                        <a:cs typeface="Microsoft Sans Serif" panose="020B0604020202020204" charset="0"/>
                      </a:endParaRPr>
                    </a:p>
                  </a:txBody>
                  <a:tcPr anchor="ctr" anchorCtr="0"/>
                </a:tc>
              </a:tr>
              <a:tr h="381000">
                <a:tc>
                  <a:txBody>
                    <a:bodyPr/>
                    <a:p>
                      <a:pPr algn="ctr">
                        <a:buNone/>
                      </a:pPr>
                      <a:r>
                        <a:rPr lang="en-US" altLang="zh-CN" sz="2000">
                          <a:latin typeface="Microsoft Sans Serif" panose="020B0604020202020204" charset="0"/>
                          <a:cs typeface="Microsoft Sans Serif" panose="020B0604020202020204" charset="0"/>
                        </a:rPr>
                        <a:t>S(abb)</a:t>
                      </a:r>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r>
                        <a:rPr lang="zh-CN" altLang="en-US" sz="2000">
                          <a:latin typeface="Microsoft Sans Serif" panose="020B0604020202020204" charset="0"/>
                          <a:cs typeface="Microsoft Sans Serif" panose="020B0604020202020204" charset="0"/>
                          <a:sym typeface="+mn-ea"/>
                        </a:rPr>
                        <a:t>ε</a:t>
                      </a:r>
                      <a:r>
                        <a:rPr lang="en-US" altLang="zh-CN" sz="2000">
                          <a:latin typeface="Microsoft Sans Serif" panose="020B0604020202020204" charset="0"/>
                          <a:cs typeface="Microsoft Sans Serif" panose="020B0604020202020204" charset="0"/>
                          <a:sym typeface="+mn-ea"/>
                        </a:rPr>
                        <a:t>-closure({3,4})</a:t>
                      </a:r>
                      <a:endParaRPr lang="en-US" altLang="zh-CN" sz="2000">
                        <a:latin typeface="Microsoft Sans Serif" panose="020B0604020202020204" charset="0"/>
                        <a:cs typeface="Microsoft Sans Serif" panose="020B0604020202020204" charset="0"/>
                        <a:sym typeface="+mn-ea"/>
                      </a:endParaRPr>
                    </a:p>
                  </a:txBody>
                  <a:tcPr anchor="ctr" anchorCtr="0"/>
                </a:tc>
                <a:tc>
                  <a:txBody>
                    <a:bodyPr/>
                    <a:p>
                      <a:pPr algn="ctr">
                        <a:buNone/>
                      </a:pPr>
                      <a:r>
                        <a:rPr lang="en-US" altLang="zh-CN" sz="2000">
                          <a:latin typeface="Microsoft Sans Serif" panose="020B0604020202020204" charset="0"/>
                          <a:cs typeface="Microsoft Sans Serif" panose="020B0604020202020204" charset="0"/>
                        </a:rPr>
                        <a:t>{3,4}</a:t>
                      </a:r>
                      <a:endParaRPr lang="en-US" altLang="zh-CN" sz="2000">
                        <a:latin typeface="Microsoft Sans Serif" panose="020B0604020202020204" charset="0"/>
                        <a:cs typeface="Microsoft Sans Serif" panose="020B0604020202020204" charset="0"/>
                      </a:endParaRPr>
                    </a:p>
                  </a:txBody>
                  <a:tcPr anchor="ctr" anchorCtr="0"/>
                </a:tc>
              </a:tr>
            </a:tbl>
          </a:graphicData>
        </a:graphic>
      </p:graphicFrame>
      <p:grpSp>
        <p:nvGrpSpPr>
          <p:cNvPr id="35" name="组合 34"/>
          <p:cNvGrpSpPr/>
          <p:nvPr/>
        </p:nvGrpSpPr>
        <p:grpSpPr>
          <a:xfrm>
            <a:off x="6373495" y="3455035"/>
            <a:ext cx="2313305" cy="1198880"/>
            <a:chOff x="10037" y="5441"/>
            <a:chExt cx="3643" cy="1888"/>
          </a:xfrm>
        </p:grpSpPr>
        <p:sp>
          <p:nvSpPr>
            <p:cNvPr id="24" name="右弧形箭头 23"/>
            <p:cNvSpPr/>
            <p:nvPr/>
          </p:nvSpPr>
          <p:spPr>
            <a:xfrm>
              <a:off x="10037" y="5740"/>
              <a:ext cx="454" cy="1361"/>
            </a:xfrm>
            <a:prstGeom prst="curved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5" name="文本框 24"/>
            <p:cNvSpPr txBox="1"/>
            <p:nvPr/>
          </p:nvSpPr>
          <p:spPr>
            <a:xfrm>
              <a:off x="10406" y="5441"/>
              <a:ext cx="3275" cy="1888"/>
            </a:xfrm>
            <a:prstGeom prst="rect">
              <a:avLst/>
            </a:prstGeom>
            <a:noFill/>
          </p:spPr>
          <p:txBody>
            <a:bodyPr wrap="square" rtlCol="0">
              <a:spAutoFit/>
            </a:bodyPr>
            <a:p>
              <a:r>
                <a:rPr lang="zh-CN" altLang="en-US">
                  <a:solidFill>
                    <a:srgbClr val="FF0000"/>
                  </a:solidFill>
                </a:rPr>
                <a:t>从一个状态集向另一个状态集转移</a:t>
              </a:r>
              <a:endParaRPr lang="zh-CN" altLang="en-US">
                <a:solidFill>
                  <a:srgbClr val="FF0000"/>
                </a:solidFill>
              </a:endParaRPr>
            </a:p>
          </p:txBody>
        </p:sp>
      </p:grpSp>
      <p:grpSp>
        <p:nvGrpSpPr>
          <p:cNvPr id="34" name="组合 33"/>
          <p:cNvGrpSpPr/>
          <p:nvPr/>
        </p:nvGrpSpPr>
        <p:grpSpPr>
          <a:xfrm>
            <a:off x="828040" y="2550795"/>
            <a:ext cx="2316480" cy="1309370"/>
            <a:chOff x="1304" y="4017"/>
            <a:chExt cx="3648" cy="2062"/>
          </a:xfrm>
        </p:grpSpPr>
        <p:sp>
          <p:nvSpPr>
            <p:cNvPr id="26" name="矩形 25"/>
            <p:cNvSpPr/>
            <p:nvPr/>
          </p:nvSpPr>
          <p:spPr>
            <a:xfrm>
              <a:off x="2324" y="5513"/>
              <a:ext cx="1361" cy="56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8" name="文本框 27"/>
            <p:cNvSpPr txBox="1"/>
            <p:nvPr/>
          </p:nvSpPr>
          <p:spPr>
            <a:xfrm>
              <a:off x="1304" y="4017"/>
              <a:ext cx="3648" cy="725"/>
            </a:xfrm>
            <a:prstGeom prst="rect">
              <a:avLst/>
            </a:prstGeom>
            <a:noFill/>
          </p:spPr>
          <p:txBody>
            <a:bodyPr wrap="none" rtlCol="0">
              <a:spAutoFit/>
            </a:bodyPr>
            <a:p>
              <a:r>
                <a:rPr lang="zh-CN" altLang="en-US">
                  <a:solidFill>
                    <a:srgbClr val="0000FF"/>
                  </a:solidFill>
                </a:rPr>
                <a:t>有一个初始状态</a:t>
              </a:r>
              <a:endParaRPr lang="zh-CN" altLang="en-US">
                <a:solidFill>
                  <a:srgbClr val="0000FF"/>
                </a:solidFill>
              </a:endParaRPr>
            </a:p>
          </p:txBody>
        </p:sp>
        <p:sp>
          <p:nvSpPr>
            <p:cNvPr id="29" name="上箭头 28"/>
            <p:cNvSpPr/>
            <p:nvPr/>
          </p:nvSpPr>
          <p:spPr>
            <a:xfrm>
              <a:off x="2438" y="4606"/>
              <a:ext cx="340" cy="794"/>
            </a:xfrm>
            <a:prstGeom prst="up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grpSp>
      <p:grpSp>
        <p:nvGrpSpPr>
          <p:cNvPr id="33" name="组合 32"/>
          <p:cNvGrpSpPr/>
          <p:nvPr/>
        </p:nvGrpSpPr>
        <p:grpSpPr>
          <a:xfrm>
            <a:off x="5796280" y="5353685"/>
            <a:ext cx="2952115" cy="1198880"/>
            <a:chOff x="9128" y="8431"/>
            <a:chExt cx="4649" cy="1888"/>
          </a:xfrm>
        </p:grpSpPr>
        <p:sp>
          <p:nvSpPr>
            <p:cNvPr id="30" name="矩形 29"/>
            <p:cNvSpPr/>
            <p:nvPr/>
          </p:nvSpPr>
          <p:spPr>
            <a:xfrm>
              <a:off x="9128" y="9255"/>
              <a:ext cx="340" cy="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1" name="右箭头 30"/>
            <p:cNvSpPr/>
            <p:nvPr/>
          </p:nvSpPr>
          <p:spPr>
            <a:xfrm>
              <a:off x="9582" y="9369"/>
              <a:ext cx="907" cy="34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2" name="文本框 31"/>
            <p:cNvSpPr txBox="1"/>
            <p:nvPr/>
          </p:nvSpPr>
          <p:spPr>
            <a:xfrm>
              <a:off x="10515" y="8431"/>
              <a:ext cx="3262" cy="1888"/>
            </a:xfrm>
            <a:prstGeom prst="rect">
              <a:avLst/>
            </a:prstGeom>
            <a:noFill/>
            <a:ln>
              <a:noFill/>
            </a:ln>
          </p:spPr>
          <p:txBody>
            <a:bodyPr wrap="square" rtlCol="0">
              <a:spAutoFit/>
            </a:bodyPr>
            <a:p>
              <a:r>
                <a:rPr lang="zh-CN" altLang="en-US">
                  <a:solidFill>
                    <a:srgbClr val="FF0000"/>
                  </a:solidFill>
                </a:rPr>
                <a:t>根据是否包含终止状态来判定是否接收</a:t>
              </a:r>
              <a:endParaRPr lang="zh-CN" altLang="en-US">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2902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算法思路：</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的矩阵表示中可以看出，表项通常是一状态的集合，而在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的矩阵表示中，表项是一个状态。</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到相应的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的构造的基本思路是：</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的每一个状态对应</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的一组状态。</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使用它的状态去记录在</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读入一个输入符号后可能达到的所有状态。</a:t>
            </a:r>
            <a:endPar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365125" marR="0" lvl="1"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760" b="0" i="0" u="none" strike="noStrike" kern="1200" cap="none" spc="0" normalizeH="0" baseline="0" noProof="0" dirty="0">
                <a:ln>
                  <a:noFill/>
                </a:ln>
                <a:solidFill>
                  <a:schemeClr val="tx1"/>
                </a:solidFill>
                <a:effectLst/>
                <a:uLnTx/>
                <a:uFillTx/>
                <a:latin typeface="Microsoft Sans Serif" panose="020B0604020202020204" charset="0"/>
                <a:ea typeface="宋体" panose="02010600030101010101" pitchFamily="2" charset="-122"/>
                <a:cs typeface="Microsoft Sans Serif" panose="020B0604020202020204" charset="0"/>
              </a:rPr>
              <a:t>操作函数</a:t>
            </a:r>
            <a:endParaRPr kumimoji="0" lang="zh-CN" altLang="en-US" sz="2760" b="0" i="0" u="none" strike="noStrike" kern="1200" cap="none" spc="0" normalizeH="0" baseline="0" noProof="0" dirty="0">
              <a:ln>
                <a:noFill/>
              </a:ln>
              <a:solidFill>
                <a:schemeClr val="tx1"/>
              </a:solidFill>
              <a:effectLst/>
              <a:uLnTx/>
              <a:uFillTx/>
              <a:latin typeface="Microsoft Sans Serif" panose="020B0604020202020204" charset="0"/>
              <a:ea typeface="宋体" panose="02010600030101010101" pitchFamily="2" charset="-122"/>
              <a:cs typeface="Microsoft Sans Serif" panose="020B0604020202020204" charset="0"/>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lang="zh-CN" altLang="en-US" sz="2400">
                <a:solidFill>
                  <a:srgbClr val="FF0000"/>
                </a:solidFill>
                <a:latin typeface="Microsoft Sans Serif" panose="020B0604020202020204" charset="0"/>
                <a:ea typeface="宋体" panose="02010600030101010101" pitchFamily="2" charset="-122"/>
                <a:cs typeface="Microsoft Sans Serif" panose="020B0604020202020204" charset="0"/>
                <a:sym typeface="+mn-ea"/>
              </a:rPr>
              <a:t>ε</a:t>
            </a:r>
            <a:r>
              <a:rPr lang="en-US" altLang="zh-CN" sz="2400">
                <a:solidFill>
                  <a:srgbClr val="FF0000"/>
                </a:solidFill>
                <a:latin typeface="Microsoft Sans Serif" panose="020B0604020202020204" charset="0"/>
                <a:ea typeface="宋体" panose="02010600030101010101" pitchFamily="2" charset="-122"/>
                <a:cs typeface="Microsoft Sans Serif" panose="020B0604020202020204" charset="0"/>
                <a:sym typeface="+mn-ea"/>
              </a:rPr>
              <a:t>-closure(I)</a:t>
            </a:r>
            <a:endParaRPr lang="en-US" altLang="zh-CN" sz="2400">
              <a:solidFill>
                <a:schemeClr val="tx1"/>
              </a:solidFill>
              <a:latin typeface="Microsoft Sans Serif" panose="020B0604020202020204" charset="0"/>
              <a:ea typeface="宋体" panose="02010600030101010101" pitchFamily="2" charset="-122"/>
              <a:cs typeface="Microsoft Sans Serif" panose="020B0604020202020204" charset="0"/>
              <a:sym typeface="+mn-ea"/>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icrosoft Sans Serif" panose="020B0604020202020204" charset="0"/>
                <a:ea typeface="宋体" panose="02010600030101010101" pitchFamily="2" charset="-122"/>
                <a:cs typeface="Microsoft Sans Serif" panose="020B0604020202020204" charset="0"/>
                <a:sym typeface="+mn-ea"/>
              </a:rPr>
              <a:t>Move(I, a)</a:t>
            </a:r>
            <a:endParaRPr kumimoji="0" lang="en-US" altLang="zh-CN" sz="2400" b="0" i="0" u="none" strike="noStrike" kern="1200" cap="none" spc="0" normalizeH="0" baseline="0" noProof="0" dirty="0">
              <a:ln>
                <a:noFill/>
              </a:ln>
              <a:solidFill>
                <a:srgbClr val="0000FF"/>
              </a:solidFill>
              <a:effectLst/>
              <a:uLnTx/>
              <a:uFillTx/>
              <a:latin typeface="Microsoft Sans Serif" panose="020B0604020202020204" charset="0"/>
              <a:ea typeface="宋体" panose="02010600030101010101" pitchFamily="2" charset="-122"/>
              <a:cs typeface="Microsoft Sans Serif" panose="020B0604020202020204" charset="0"/>
              <a:sym typeface="+mn-ea"/>
            </a:endParaRPr>
          </a:p>
        </p:txBody>
      </p:sp>
      <p:grpSp>
        <p:nvGrpSpPr>
          <p:cNvPr id="7" name="组合 6"/>
          <p:cNvGrpSpPr/>
          <p:nvPr/>
        </p:nvGrpSpPr>
        <p:grpSpPr>
          <a:xfrm>
            <a:off x="2988310" y="4509135"/>
            <a:ext cx="2371090" cy="459740"/>
            <a:chOff x="4706" y="7101"/>
            <a:chExt cx="3734" cy="724"/>
          </a:xfrm>
        </p:grpSpPr>
        <p:sp>
          <p:nvSpPr>
            <p:cNvPr id="3" name="文本框 2"/>
            <p:cNvSpPr txBox="1"/>
            <p:nvPr/>
          </p:nvSpPr>
          <p:spPr>
            <a:xfrm>
              <a:off x="5272" y="7101"/>
              <a:ext cx="3168" cy="725"/>
            </a:xfrm>
            <a:prstGeom prst="rect">
              <a:avLst/>
            </a:prstGeom>
            <a:noFill/>
          </p:spPr>
          <p:txBody>
            <a:bodyPr wrap="none" rtlCol="0">
              <a:spAutoFit/>
            </a:bodyPr>
            <a:p>
              <a:r>
                <a:rPr lang="zh-CN" altLang="en-US">
                  <a:solidFill>
                    <a:srgbClr val="FF0000"/>
                  </a:solidFill>
                </a:rPr>
                <a:t>求解连通子图</a:t>
              </a:r>
              <a:endParaRPr lang="zh-CN" altLang="en-US">
                <a:solidFill>
                  <a:srgbClr val="FF0000"/>
                </a:solidFill>
              </a:endParaRPr>
            </a:p>
          </p:txBody>
        </p:sp>
        <p:sp>
          <p:nvSpPr>
            <p:cNvPr id="5" name="右箭头 4"/>
            <p:cNvSpPr/>
            <p:nvPr/>
          </p:nvSpPr>
          <p:spPr>
            <a:xfrm>
              <a:off x="4706" y="7407"/>
              <a:ext cx="680" cy="34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grpSp>
      <p:grpSp>
        <p:nvGrpSpPr>
          <p:cNvPr id="8" name="组合 7"/>
          <p:cNvGrpSpPr/>
          <p:nvPr/>
        </p:nvGrpSpPr>
        <p:grpSpPr>
          <a:xfrm>
            <a:off x="2771775" y="5156835"/>
            <a:ext cx="5859145" cy="829310"/>
            <a:chOff x="4365" y="8121"/>
            <a:chExt cx="9227" cy="1306"/>
          </a:xfrm>
        </p:grpSpPr>
        <p:sp>
          <p:nvSpPr>
            <p:cNvPr id="4" name="文本框 3"/>
            <p:cNvSpPr txBox="1"/>
            <p:nvPr/>
          </p:nvSpPr>
          <p:spPr>
            <a:xfrm>
              <a:off x="4932" y="8121"/>
              <a:ext cx="8661" cy="1307"/>
            </a:xfrm>
            <a:prstGeom prst="rect">
              <a:avLst/>
            </a:prstGeom>
            <a:noFill/>
          </p:spPr>
          <p:txBody>
            <a:bodyPr wrap="none" rtlCol="0">
              <a:spAutoFit/>
            </a:bodyPr>
            <a:p>
              <a:r>
                <a:rPr lang="zh-CN" altLang="en-US">
                  <a:solidFill>
                    <a:srgbClr val="0000FF"/>
                  </a:solidFill>
                </a:rPr>
                <a:t>对每一个状态，计算</a:t>
              </a:r>
              <a:r>
                <a:rPr lang="en-US" altLang="zh-CN">
                  <a:solidFill>
                    <a:srgbClr val="0000FF"/>
                  </a:solidFill>
                </a:rPr>
                <a:t>a</a:t>
              </a:r>
              <a:r>
                <a:rPr lang="zh-CN" altLang="en-US">
                  <a:solidFill>
                    <a:srgbClr val="0000FF"/>
                  </a:solidFill>
                  <a:ea typeface="宋体" panose="02010600030101010101" pitchFamily="2" charset="-122"/>
                </a:rPr>
                <a:t>转移后的状态集，</a:t>
              </a:r>
              <a:endParaRPr lang="zh-CN" altLang="en-US">
                <a:solidFill>
                  <a:srgbClr val="0000FF"/>
                </a:solidFill>
                <a:ea typeface="宋体" panose="02010600030101010101" pitchFamily="2" charset="-122"/>
              </a:endParaRPr>
            </a:p>
            <a:p>
              <a:r>
                <a:rPr lang="zh-CN" altLang="en-US">
                  <a:solidFill>
                    <a:srgbClr val="0000FF"/>
                  </a:solidFill>
                  <a:ea typeface="宋体" panose="02010600030101010101" pitchFamily="2" charset="-122"/>
                </a:rPr>
                <a:t>然后取并集</a:t>
              </a:r>
              <a:endParaRPr lang="zh-CN" altLang="en-US">
                <a:solidFill>
                  <a:srgbClr val="0000FF"/>
                </a:solidFill>
                <a:ea typeface="宋体" panose="02010600030101010101" pitchFamily="2" charset="-122"/>
              </a:endParaRPr>
            </a:p>
          </p:txBody>
        </p:sp>
        <p:sp>
          <p:nvSpPr>
            <p:cNvPr id="6" name="右箭头 5"/>
            <p:cNvSpPr/>
            <p:nvPr/>
          </p:nvSpPr>
          <p:spPr>
            <a:xfrm>
              <a:off x="4365" y="8462"/>
              <a:ext cx="680" cy="340"/>
            </a:xfrm>
            <a:prstGeom prst="right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130051"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N=(K</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f</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8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-&gt;</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DFA  M=(S</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d</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L(M)=L(N)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初始化，</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相同，</a:t>
                </a:r>
                <a:r>
                  <a:rPr lang="en-US" altLang="zh-CN" sz="2400" noProof="0" dirty="0">
                    <a:ln>
                      <a:noFill/>
                    </a:ln>
                    <a:solidFill>
                      <a:schemeClr val="tx1"/>
                    </a:solidFill>
                    <a:effectLst/>
                    <a:uLnTx/>
                    <a:uFillTx/>
                    <a:latin typeface="+mj-lt"/>
                    <a:ea typeface="楷体_GB2312" pitchFamily="49" charset="-122"/>
                    <a:sym typeface="Symbol" panose="05050102010706020507" pitchFamily="18" charset="2"/>
                  </a:rPr>
                  <a:t>S</a:t>
                </a:r>
                <a:r>
                  <a:rPr lang="en-US" altLang="zh-CN" sz="2400" baseline="-25000" noProof="0" dirty="0">
                    <a:ln>
                      <a:noFill/>
                    </a:ln>
                    <a:solidFill>
                      <a:schemeClr val="tx1"/>
                    </a:solidFill>
                    <a:effectLst/>
                    <a:uLnTx/>
                    <a:uFillTx/>
                    <a:latin typeface="+mj-lt"/>
                    <a:ea typeface="楷体_GB2312" pitchFamily="49" charset="-122"/>
                    <a:sym typeface="Symbol" panose="05050102010706020507" pitchFamily="18" charset="2"/>
                  </a:rPr>
                  <a:t>0</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和</a:t>
                </a:r>
                <a:r>
                  <a:rPr lang="en-US" altLang="zh-CN" sz="2400" noProof="0" dirty="0">
                    <a:ln>
                      <a:noFill/>
                    </a:ln>
                    <a:solidFill>
                      <a:schemeClr val="tx1"/>
                    </a:solidFill>
                    <a:effectLst/>
                    <a:uLnTx/>
                    <a:uFillTx/>
                    <a:latin typeface="+mj-lt"/>
                    <a:ea typeface="楷体_GB2312" pitchFamily="49" charset="-122"/>
                    <a:sym typeface="Symbol" panose="05050102010706020507" pitchFamily="18" charset="2"/>
                  </a:rPr>
                  <a:t>S</a:t>
                </a:r>
                <a:r>
                  <a:rPr lang="en-US" altLang="zh-CN" sz="2400" baseline="-25000" noProof="0" dirty="0">
                    <a:ln>
                      <a:noFill/>
                    </a:ln>
                    <a:solidFill>
                      <a:schemeClr val="tx1"/>
                    </a:solidFill>
                    <a:effectLst/>
                    <a:uLnTx/>
                    <a:uFillTx/>
                    <a:latin typeface="+mj-lt"/>
                    <a:ea typeface="楷体_GB2312" pitchFamily="49" charset="-122"/>
                    <a:sym typeface="Symbol" panose="05050102010706020507" pitchFamily="18" charset="2"/>
                  </a:rPr>
                  <a:t>t</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暂不清楚，但</a:t>
                </a:r>
                <a:r>
                  <a:rPr lang="en-US" altLang="zh-CN" sz="2400" noProof="0" dirty="0">
                    <a:ln>
                      <a:noFill/>
                    </a:ln>
                    <a:solidFill>
                      <a:schemeClr val="tx1"/>
                    </a:solidFill>
                    <a:effectLst/>
                    <a:uLnTx/>
                    <a:uFillTx/>
                    <a:latin typeface="+mj-lt"/>
                    <a:ea typeface="楷体_GB2312" pitchFamily="49" charset="-122"/>
                    <a:sym typeface="Symbol" panose="05050102010706020507" pitchFamily="18" charset="2"/>
                  </a:rPr>
                  <a:t>S</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中的任意一个状态均与</a:t>
                </a:r>
                <a:r>
                  <a:rPr lang="en-US" altLang="zh-CN" sz="2400" noProof="0" dirty="0">
                    <a:ln>
                      <a:noFill/>
                    </a:ln>
                    <a:solidFill>
                      <a:schemeClr val="tx1"/>
                    </a:solidFill>
                    <a:effectLst/>
                    <a:uLnTx/>
                    <a:uFillTx/>
                    <a:latin typeface="+mj-lt"/>
                    <a:ea typeface="楷体_GB2312" pitchFamily="49" charset="-122"/>
                    <a:sym typeface="Symbol" panose="05050102010706020507" pitchFamily="18" charset="2"/>
                  </a:rPr>
                  <a:t>K</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的一个子集相对应。</a:t>
                </a:r>
                <a:endParaRPr lang="zh-CN" altLang="en-US" sz="2400" noProof="0" dirty="0">
                  <a:ln>
                    <a:noFill/>
                  </a:ln>
                  <a:solidFill>
                    <a:schemeClr val="tx1"/>
                  </a:solidFill>
                  <a:effectLst/>
                  <a:uLnTx/>
                  <a:uFillTx/>
                  <a:latin typeface="+mj-lt"/>
                  <a:ea typeface="楷体_GB2312" pitchFamily="49" charset="-122"/>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sz="2400" noProof="0" dirty="0">
                    <a:ln>
                      <a:noFill/>
                    </a:ln>
                    <a:solidFill>
                      <a:schemeClr val="tx1"/>
                    </a:solidFill>
                    <a:effectLst/>
                    <a:uLnTx/>
                    <a:uFillTx/>
                    <a:latin typeface="+mj-lt"/>
                    <a:ea typeface="楷体_GB2312" pitchFamily="49" charset="-122"/>
                    <a:sym typeface="Symbol" panose="05050102010706020507" pitchFamily="18" charset="2"/>
                  </a:rPr>
                  <a:t>2. </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添加第一个状态</a:t>
                </a:r>
                <a14:m>
                  <m:oMath xmlns:m="http://schemas.openxmlformats.org/officeDocument/2006/math">
                    <m:sSub>
                      <m:sSubPr>
                        <m:ctrlP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sub>
                    </m:s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zh-CN" altLang="en-US" sz="2400">
                        <a:solidFill>
                          <a:schemeClr val="tx1"/>
                        </a:solidFill>
                        <a:latin typeface="Microsoft Sans Serif" panose="020B0604020202020204" charset="0"/>
                        <a:ea typeface="宋体" panose="02010600030101010101" pitchFamily="2" charset="-122"/>
                        <a:cs typeface="Microsoft Sans Serif" panose="020B0604020202020204" charset="0"/>
                        <a:sym typeface="+mn-ea"/>
                      </a:rPr>
                      <m:t>𝜀</m:t>
                    </m:r>
                    <m:r>
                      <a:rPr lang="en-US" altLang="zh-CN" sz="2400">
                        <a:solidFill>
                          <a:schemeClr val="tx1"/>
                        </a:solidFill>
                        <a:latin typeface="Microsoft Sans Serif" panose="020B0604020202020204" charset="0"/>
                        <a:ea typeface="宋体" panose="02010600030101010101" pitchFamily="2" charset="-122"/>
                        <a:cs typeface="Microsoft Sans Serif" panose="020B0604020202020204" charset="0"/>
                        <a:sym typeface="+mn-ea"/>
                      </a:rPr>
                      <m:t>−</m:t>
                    </m:r>
                    <m:r>
                      <a:rPr lang="en-US" altLang="zh-CN" sz="2400">
                        <a:solidFill>
                          <a:schemeClr val="tx1"/>
                        </a:solidFill>
                        <a:latin typeface="Microsoft Sans Serif" panose="020B0604020202020204" charset="0"/>
                        <a:ea typeface="宋体" panose="02010600030101010101" pitchFamily="2" charset="-122"/>
                        <a:cs typeface="Microsoft Sans Serif" panose="020B0604020202020204" charset="0"/>
                        <a:sym typeface="+mn-ea"/>
                      </a:rPr>
                      <m:t>𝑐𝑙𝑜𝑠𝑢𝑟𝑒</m:t>
                    </m:r>
                    <m:d>
                      <m:d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ctrlPr>
                      </m:dPr>
                      <m:e>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𝐾</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0</m:t>
                            </m:r>
                          </m:sub>
                        </m:sSub>
                      </m:e>
                    </m:d>
                  </m:oMath>
                </a14:m>
                <a:r>
                  <a:rPr lang="zh-CN" altLang="en-US" sz="2400">
                    <a:solidFill>
                      <a:schemeClr val="tx1"/>
                    </a:solidFill>
                    <a:latin typeface="Cambria Math" panose="02040503050406030204" charset="0"/>
                    <a:ea typeface="宋体" panose="02010600030101010101" pitchFamily="2" charset="-122"/>
                    <a:cs typeface="Cambria Math" panose="02040503050406030204" charset="0"/>
                    <a:sym typeface="+mn-ea"/>
                  </a:rPr>
                  <a:t>，并将</a:t>
                </a:r>
                <a14:m>
                  <m:oMath xmlns:m="http://schemas.openxmlformats.org/officeDocument/2006/math">
                    <m:sSub>
                      <m:sSubPr>
                        <m:ctrlP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sub>
                    </m:sSub>
                  </m:oMath>
                </a14:m>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添加到待计算</a:t>
                </a:r>
                <a:r>
                  <a:rPr lang="en-US" altLang="zh-CN"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d</a:t>
                </a:r>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的列表</a:t>
                </a:r>
                <a:r>
                  <a:rPr lang="en-US" altLang="zh-CN"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D</a:t>
                </a:r>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中</a:t>
                </a:r>
                <a:endParaRPr lang="zh-CN" altLang="en-US" sz="2400" noProof="0" dirty="0">
                  <a:ln>
                    <a:noFill/>
                  </a:ln>
                  <a:solidFill>
                    <a:schemeClr val="tx1"/>
                  </a:solidFill>
                  <a:effectLst/>
                  <a:uLnTx/>
                  <a:uFillTx/>
                  <a:latin typeface="+mj-lt"/>
                  <a:ea typeface="楷体_GB2312" pitchFamily="49" charset="-122"/>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3.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D</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中选取一个需要计算转移的状态</a:t>
                </a:r>
                <a14:m>
                  <m:oMath xmlns:m="http://schemas.openxmlformats.org/officeDocument/2006/math">
                    <m:sSub>
                      <m:sSubPr>
                        <m:ctrlP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𝑖</m:t>
                        </m:r>
                      </m:sub>
                    </m:sSub>
                  </m:oMath>
                </a14:m>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，对</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上的每个字母</a:t>
                </a:r>
                <a:r>
                  <a:rPr lang="en-US" altLang="zh-CN" sz="2400" noProof="0" dirty="0">
                    <a:ln>
                      <a:noFill/>
                    </a:ln>
                    <a:solidFill>
                      <a:schemeClr val="tx1"/>
                    </a:solidFill>
                    <a:effectLst/>
                    <a:uLnTx/>
                    <a:uFillTx/>
                    <a:latin typeface="+mj-lt"/>
                    <a:ea typeface="楷体_GB2312" pitchFamily="49" charset="-122"/>
                    <a:sym typeface="Symbol" panose="05050102010706020507" pitchFamily="18" charset="2"/>
                  </a:rPr>
                  <a:t>a</a:t>
                </a:r>
                <a:r>
                  <a:rPr lang="zh-CN" altLang="en-US" sz="2400" noProof="0" dirty="0">
                    <a:ln>
                      <a:noFill/>
                    </a:ln>
                    <a:solidFill>
                      <a:schemeClr val="tx1"/>
                    </a:solidFill>
                    <a:effectLst/>
                    <a:uLnTx/>
                    <a:uFillTx/>
                    <a:latin typeface="+mj-lt"/>
                    <a:ea typeface="楷体_GB2312" pitchFamily="49" charset="-122"/>
                    <a:sym typeface="Symbol" panose="05050102010706020507" pitchFamily="18" charset="2"/>
                  </a:rPr>
                  <a:t>都计算转移函数和状态</a:t>
                </a:r>
                <a:endParaRPr lang="zh-CN" altLang="en-US" sz="2400" noProof="0" dirty="0">
                  <a:ln>
                    <a:noFill/>
                  </a:ln>
                  <a:solidFill>
                    <a:schemeClr val="tx1"/>
                  </a:solidFill>
                  <a:effectLst/>
                  <a:uLnTx/>
                  <a:uFillTx/>
                  <a:latin typeface="+mj-lt"/>
                  <a:ea typeface="楷体_GB2312" pitchFamily="49" charset="-122"/>
                  <a:sym typeface="Symbol" panose="05050102010706020507" pitchFamily="18" charset="2"/>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14:m>
                  <m:oMathPara xmlns:m="http://schemas.openxmlformats.org/officeDocument/2006/math">
                    <m:oMathParaPr>
                      <m:jc m:val="centerGroup"/>
                    </m:oMathParaPr>
                    <m:oMath xmlns:m="http://schemas.openxmlformats.org/officeDocument/2006/math">
                      <m:sSub>
                        <m:sSubPr>
                          <m:ctrlP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𝑗</m:t>
                          </m:r>
                        </m:sub>
                      </m:s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𝑑</m:t>
                      </m:r>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𝐾</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𝑖</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zh-CN" altLang="en-US" sz="2400">
                          <a:solidFill>
                            <a:schemeClr val="tx1"/>
                          </a:solidFill>
                          <a:latin typeface="Microsoft Sans Serif" panose="020B0604020202020204" charset="0"/>
                          <a:ea typeface="宋体" panose="02010600030101010101" pitchFamily="2" charset="-122"/>
                          <a:cs typeface="Microsoft Sans Serif" panose="020B0604020202020204" charset="0"/>
                          <a:sym typeface="+mn-ea"/>
                        </a:rPr>
                        <m:t>𝜀</m:t>
                      </m:r>
                      <m:r>
                        <a:rPr lang="en-US" altLang="zh-CN" sz="2400">
                          <a:solidFill>
                            <a:schemeClr val="tx1"/>
                          </a:solidFill>
                          <a:latin typeface="Microsoft Sans Serif" panose="020B0604020202020204" charset="0"/>
                          <a:ea typeface="宋体" panose="02010600030101010101" pitchFamily="2" charset="-122"/>
                          <a:cs typeface="Microsoft Sans Serif" panose="020B0604020202020204" charset="0"/>
                          <a:sym typeface="+mn-ea"/>
                        </a:rPr>
                        <m:t>−</m:t>
                      </m:r>
                      <m:r>
                        <a:rPr lang="en-US" altLang="zh-CN" sz="2400">
                          <a:solidFill>
                            <a:schemeClr val="tx1"/>
                          </a:solidFill>
                          <a:latin typeface="Microsoft Sans Serif" panose="020B0604020202020204" charset="0"/>
                          <a:ea typeface="宋体" panose="02010600030101010101" pitchFamily="2" charset="-122"/>
                          <a:cs typeface="Microsoft Sans Serif" panose="020B0604020202020204" charset="0"/>
                          <a:sym typeface="+mn-ea"/>
                        </a:rPr>
                        <m:t>𝑐𝑙𝑜𝑠𝑢𝑟𝑒</m:t>
                      </m:r>
                      <m:d>
                        <m:d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ctrlPr>
                        </m:d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𝑀𝑜𝑣𝑒</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𝑆</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𝑖</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e>
                      </m:d>
                    </m:oMath>
                  </m:oMathPara>
                </a14:m>
                <a:endParaRPr lang="zh-CN" altLang="en-US" sz="2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zh-CN" altLang="en-US" sz="2400">
                    <a:solidFill>
                      <a:schemeClr val="tx1"/>
                    </a:solidFill>
                    <a:latin typeface="Cambria Math" panose="02040503050406030204" charset="0"/>
                    <a:ea typeface="宋体" panose="02010600030101010101" pitchFamily="2" charset="-122"/>
                    <a:cs typeface="Cambria Math" panose="02040503050406030204" charset="0"/>
                    <a:sym typeface="+mn-ea"/>
                  </a:rPr>
                  <a:t>如果</a:t>
                </a:r>
                <a14:m>
                  <m:oMath xmlns:m="http://schemas.openxmlformats.org/officeDocument/2006/math">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𝑑</m:t>
                    </m:r>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𝐾</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𝑖</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oMath>
                </a14:m>
                <a:r>
                  <a:rPr lang="zh-CN" altLang="en-US" sz="2400">
                    <a:solidFill>
                      <a:schemeClr val="tx1"/>
                    </a:solidFill>
                    <a:latin typeface="Cambria Math" panose="02040503050406030204" charset="0"/>
                    <a:ea typeface="宋体" panose="02010600030101010101" pitchFamily="2" charset="-122"/>
                    <a:cs typeface="Cambria Math" panose="02040503050406030204" charset="0"/>
                    <a:sym typeface="+mn-ea"/>
                  </a:rPr>
                  <a:t>没出现过，添加新状态</a:t>
                </a:r>
                <a14:m>
                  <m:oMath xmlns:m="http://schemas.openxmlformats.org/officeDocument/2006/math">
                    <m:sSub>
                      <m:sSubPr>
                        <m:ctrlP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𝑗</m:t>
                        </m:r>
                      </m:sub>
                    </m:s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𝑑</m:t>
                    </m:r>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𝐾</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𝑖</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oMath>
                </a14:m>
                <a:r>
                  <a:rPr lang="zh-CN" altLang="en-US" sz="2400">
                    <a:solidFill>
                      <a:schemeClr val="tx1"/>
                    </a:solidFill>
                    <a:latin typeface="Cambria Math" panose="02040503050406030204" charset="0"/>
                    <a:ea typeface="宋体" panose="02010600030101010101" pitchFamily="2" charset="-122"/>
                    <a:cs typeface="Cambria Math" panose="02040503050406030204" charset="0"/>
                    <a:sym typeface="+mn-ea"/>
                  </a:rPr>
                  <a:t>到状态集</a:t>
                </a:r>
                <a:r>
                  <a:rPr lang="en-US" altLang="zh-CN" sz="2400">
                    <a:solidFill>
                      <a:schemeClr val="tx1"/>
                    </a:solidFill>
                    <a:latin typeface="Cambria Math" panose="02040503050406030204" charset="0"/>
                    <a:ea typeface="宋体" panose="02010600030101010101" pitchFamily="2" charset="-122"/>
                    <a:cs typeface="Cambria Math" panose="02040503050406030204" charset="0"/>
                    <a:sym typeface="+mn-ea"/>
                  </a:rPr>
                  <a:t>S</a:t>
                </a:r>
                <a:r>
                  <a:rPr lang="zh-CN" altLang="en-US" sz="2400">
                    <a:solidFill>
                      <a:schemeClr val="tx1"/>
                    </a:solidFill>
                    <a:latin typeface="Cambria Math" panose="02040503050406030204" charset="0"/>
                    <a:ea typeface="宋体" panose="02010600030101010101" pitchFamily="2" charset="-122"/>
                    <a:cs typeface="Cambria Math" panose="02040503050406030204" charset="0"/>
                    <a:sym typeface="+mn-ea"/>
                  </a:rPr>
                  <a:t>和待计算列表</a:t>
                </a:r>
                <a:r>
                  <a:rPr lang="en-US" altLang="zh-CN" sz="2400">
                    <a:solidFill>
                      <a:schemeClr val="tx1"/>
                    </a:solidFill>
                    <a:latin typeface="Cambria Math" panose="02040503050406030204" charset="0"/>
                    <a:ea typeface="宋体" panose="02010600030101010101" pitchFamily="2" charset="-122"/>
                    <a:cs typeface="Cambria Math" panose="02040503050406030204" charset="0"/>
                    <a:sym typeface="+mn-ea"/>
                  </a:rPr>
                  <a:t>D</a:t>
                </a:r>
                <a:r>
                  <a:rPr lang="zh-CN" altLang="en-US" sz="2400">
                    <a:solidFill>
                      <a:schemeClr val="tx1"/>
                    </a:solidFill>
                    <a:latin typeface="Cambria Math" panose="02040503050406030204" charset="0"/>
                    <a:ea typeface="宋体" panose="02010600030101010101" pitchFamily="2" charset="-122"/>
                    <a:cs typeface="Cambria Math" panose="02040503050406030204" charset="0"/>
                    <a:sym typeface="+mn-ea"/>
                  </a:rPr>
                  <a:t>中，如果</a:t>
                </a:r>
                <a14:m>
                  <m:oMath xmlns:m="http://schemas.openxmlformats.org/officeDocument/2006/math">
                    <m:sSub>
                      <m:sSubPr>
                        <m:ctrlP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𝑗</m:t>
                        </m:r>
                      </m:sub>
                    </m:sSub>
                  </m:oMath>
                </a14:m>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中有终止状态，添加到</a:t>
                </a:r>
                <a14:m>
                  <m:oMath xmlns:m="http://schemas.openxmlformats.org/officeDocument/2006/math">
                    <m:sSub>
                      <m:sSubPr>
                        <m:ctrlP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𝑡</m:t>
                        </m:r>
                      </m:sub>
                    </m:sSub>
                  </m:oMath>
                </a14:m>
                <a:endParaRPr lang="en-US" altLang="zh-CN" sz="24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4. </a:t>
                </a:r>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重复</a:t>
                </a:r>
                <a:r>
                  <a:rPr lang="en-US" altLang="zh-CN"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3</a:t>
                </a:r>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，直到</a:t>
                </a:r>
                <a:r>
                  <a:rPr lang="en-US" altLang="zh-CN"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D</a:t>
                </a:r>
                <a:r>
                  <a:rPr lang="zh-CN" altLang="en-US" sz="2400"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a:t>为空列表</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795"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130051" name="Rectangle 3"/>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b="-11074"/>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539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构造</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DFA</a:t>
            </a:r>
            <a:endPar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grpSp>
        <p:nvGrpSpPr>
          <p:cNvPr id="23" name="组合 22"/>
          <p:cNvGrpSpPr/>
          <p:nvPr/>
        </p:nvGrpSpPr>
        <p:grpSpPr>
          <a:xfrm>
            <a:off x="1979930" y="12192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mc:AlternateContent xmlns:mc="http://schemas.openxmlformats.org/markup-compatibility/2006" xmlns:a14="http://schemas.microsoft.com/office/drawing/2010/main">
        <mc:Choice Requires="a14">
          <p:graphicFrame>
            <p:nvGraphicFramePr>
              <p:cNvPr id="10" name="表格 9"/>
              <p:cNvGraphicFramePr/>
              <p:nvPr>
                <p:custDataLst>
                  <p:tags r:id="rId1"/>
                </p:custDataLst>
              </p:nvPr>
            </p:nvGraphicFramePr>
            <p:xfrm>
              <a:off x="1045210" y="2856230"/>
              <a:ext cx="7310120" cy="4053840"/>
            </p:xfrm>
            <a:graphic>
              <a:graphicData uri="http://schemas.openxmlformats.org/drawingml/2006/table">
                <a:tbl>
                  <a:tblPr>
                    <a:tableStyleId>{5940675A-B579-460E-94D1-54222C63F5DA}</a:tableStyleId>
                  </a:tblPr>
                  <a:tblGrid>
                    <a:gridCol w="876604"/>
                    <a:gridCol w="937260"/>
                    <a:gridCol w="3343368"/>
                    <a:gridCol w="2152888"/>
                  </a:tblGrid>
                  <a:tr h="457200">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D</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next</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000">
                              <a:latin typeface="宋体" panose="02010600030101010101" pitchFamily="2" charset="-122"/>
                              <a:ea typeface="宋体" panose="02010600030101010101" pitchFamily="2" charset="-122"/>
                              <a:cs typeface="Microsoft Sans Serif" panose="020B0604020202020204" charset="0"/>
                            </a:rPr>
                            <a:t>计算</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000">
                              <a:latin typeface="宋体" panose="02010600030101010101" pitchFamily="2" charset="-122"/>
                              <a:ea typeface="宋体" panose="02010600030101010101" pitchFamily="2" charset="-122"/>
                              <a:cs typeface="Microsoft Sans Serif" panose="020B0604020202020204" charset="0"/>
                            </a:rPr>
                            <a:t>备注</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r>
                  <a:tr h="381000">
                    <a:tc>
                      <a:txBody>
                        <a:bodyPr/>
                        <a:p>
                          <a:pPr algn="ctr">
                            <a:buNone/>
                          </a:pPr>
                          <a:r>
                            <a:rPr lang="en-US" sz="2000">
                              <a:latin typeface="Microsoft Sans Serif" panose="020B0604020202020204" charset="0"/>
                              <a:ea typeface="宋体" panose="02010600030101010101" pitchFamily="2" charset="-122"/>
                              <a:cs typeface="Microsoft Sans Serif" panose="020B0604020202020204" charset="0"/>
                            </a:rPr>
                            <a:t>{}</a:t>
                          </a:r>
                          <a:endParaRPr lang="en-US" sz="2000">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zh-CN" altLang="en-US" sz="18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a:t>初始化</a:t>
                          </a:r>
                          <a:endParaRPr lang="zh-CN" altLang="en-US" sz="18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sub>
                                </m:s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 xmlns:m="http://schemas.openxmlformats.org/officeDocument/2006/math">
                              <m:sSub>
                                <m:sSubPr>
                                  <m:ctrlPr>
                                    <a:rPr lang="en-US" altLang="zh-CN" sz="2000" i="1"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0</m:t>
                                  </m:r>
                                </m:sub>
                              </m:sSub>
                            </m:oMath>
                          </a14:m>
                          <a:r>
                            <a:rPr lang="zh-CN" altLang="en-US" sz="2000" b="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为初始态</a:t>
                          </a:r>
                          <a:endParaRPr lang="zh-CN" altLang="en-US" sz="2000" b="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endParaRPr>
                        </a:p>
                      </a:txBody>
                      <a:tcPr anchor="ctr" anchorCtr="0"/>
                    </a:tc>
                  </a:tr>
                  <a:tr h="381000">
                    <a:tc>
                      <a:txBody>
                        <a:bodyPr/>
                        <a:p>
                          <a:pPr algn="ctr">
                            <a:buNone/>
                          </a:pPr>
                          <a:r>
                            <a:rPr lang="en-US" altLang="zh-CN" sz="2000">
                              <a:latin typeface="Microsoft Sans Serif" panose="020B0604020202020204" charset="0"/>
                              <a:cs typeface="Microsoft Sans Serif" panose="020B0604020202020204" charset="0"/>
                            </a:rPr>
                            <a:t>{</a:t>
                          </a:r>
                          <a14:m>
                            <m:oMath xmlns:m="http://schemas.openxmlformats.org/officeDocument/2006/math">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sub>
                              </m:sSub>
                            </m:oMath>
                          </a14:m>
                          <a:r>
                            <a:rPr lang="en-US" altLang="zh-CN" sz="2000">
                              <a:latin typeface="Microsoft Sans Serif" panose="020B0604020202020204" charset="0"/>
                              <a:cs typeface="Microsoft Sans Serif" panose="020B0604020202020204" charset="0"/>
                            </a:rPr>
                            <a:t>}</a:t>
                          </a:r>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sub>
                                </m:sSub>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sub>
                                </m:s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𝑎</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oMath>
                            </m:oMathPara>
                          </a14:m>
                          <a:endParaRPr lang="en-US" altLang="zh-CN" sz="2000">
                            <a:latin typeface="Microsoft Sans Serif" panose="020B0604020202020204" charset="0"/>
                            <a:cs typeface="Microsoft Sans Serif" panose="020B0604020202020204" charset="0"/>
                          </a:endParaRPr>
                        </a:p>
                        <a:p>
                          <a:pPr algn="ctr">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sub>
                                </m:s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𝑏</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endParaRPr lang="en-US" altLang="zh-CN" sz="2000" b="0" noProof="0" dirty="0">
                            <a:ln>
                              <a:noFill/>
                            </a:ln>
                            <a:solidFill>
                              <a:schemeClr val="tx1"/>
                            </a:solidFill>
                            <a:effectLst/>
                            <a:uLnTx/>
                            <a:uFillTx/>
                            <a:latin typeface="宋体" panose="02010600030101010101" pitchFamily="2" charset="-122"/>
                            <a:ea typeface="宋体" panose="02010600030101010101" pitchFamily="2" charset="-122"/>
                            <a:cs typeface="Cambria Math" panose="02040503050406030204" charset="0"/>
                            <a:sym typeface="Symbol" panose="05050102010706020507" pitchFamily="18" charset="2"/>
                          </a:endParaRPr>
                        </a:p>
                      </a:txBody>
                      <a:tcPr anchor="ctr" anchorCtr="0"/>
                    </a:tc>
                  </a:tr>
                  <a:tr h="381000">
                    <a:tc>
                      <a:txBody>
                        <a:bodyPr/>
                        <a:p>
                          <a:pPr algn="ctr">
                            <a:buNone/>
                          </a:pPr>
                          <a14:m>
                            <m:oMathPara xmlns:m="http://schemas.openxmlformats.org/officeDocument/2006/math">
                              <m:oMathParaPr>
                                <m:jc m:val="centerGroup"/>
                              </m:oMathParaPr>
                              <m:oMath xmlns:m="http://schemas.openxmlformats.org/officeDocument/2006/math">
                                <m:d>
                                  <m:dPr>
                                    <m:begChr m:val="{"/>
                                    <m:endChr m:val="}"/>
                                    <m:ctrlPr>
                                      <a:rPr lang="en-US" altLang="zh-CN" sz="2000" i="1">
                                        <a:latin typeface="Cambria Math" panose="02040503050406030204" charset="0"/>
                                        <a:cs typeface="Cambria Math" panose="02040503050406030204" charset="0"/>
                                      </a:rPr>
                                    </m:ctrlPr>
                                  </m:dPr>
                                  <m:e>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sub>
                                    </m:sSub>
                                  </m:e>
                                </m:d>
                              </m:oMath>
                            </m:oMathPara>
                          </a14:m>
                          <a:endParaRPr lang="en-US" altLang="zh-CN" sz="2000" i="1">
                            <a:latin typeface="Cambria Math" panose="02040503050406030204" charset="0"/>
                            <a:cs typeface="Cambria Math" panose="02040503050406030204" charset="0"/>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1</m:t>
                                    </m:r>
                                  </m:sub>
                                </m:sSub>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sub>
                                </m:s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𝑎</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p>
                          <a:pPr algn="ctr">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2</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sub>
                                </m:s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𝑏</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4</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𝑆</m:t>
                                  </m:r>
                                </m:e>
                                <m:sub>
                                  <m:r>
                                    <a:rPr lang="en-US" altLang="zh-CN" sz="2000" i="1">
                                      <a:latin typeface="Cambria Math" panose="02040503050406030204" charset="0"/>
                                      <a:ea typeface="MS Mincho" charset="0"/>
                                      <a:cs typeface="Cambria Math" panose="02040503050406030204" charset="0"/>
                                    </a:rPr>
                                    <m:t>2</m:t>
                                  </m:r>
                                </m:sub>
                              </m:sSub>
                            </m:oMath>
                          </a14:m>
                          <a:r>
                            <a:rPr lang="zh-CN" altLang="en-US" sz="2000" b="0">
                              <a:latin typeface="宋体" panose="02010600030101010101" pitchFamily="2" charset="-122"/>
                              <a:ea typeface="宋体" panose="02010600030101010101" pitchFamily="2" charset="-122"/>
                              <a:cs typeface="宋体" panose="02010600030101010101" pitchFamily="2" charset="-122"/>
                            </a:rPr>
                            <a:t>为终止态</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anchor="ctr" anchorCtr="0"/>
                    </a:tc>
                  </a:tr>
                  <a:tr h="381000">
                    <a:tc>
                      <a:txBody>
                        <a:bodyPr/>
                        <a:p>
                          <a:pPr algn="ctr">
                            <a:buNone/>
                          </a:pPr>
                          <a14:m>
                            <m:oMathPara xmlns:m="http://schemas.openxmlformats.org/officeDocument/2006/math">
                              <m:oMathParaPr>
                                <m:jc m:val="centerGroup"/>
                              </m:oMathParaPr>
                              <m:oMath xmlns:m="http://schemas.openxmlformats.org/officeDocument/2006/math">
                                <m:d>
                                  <m:dPr>
                                    <m:begChr m:val="{"/>
                                    <m:endChr m:val="}"/>
                                    <m:ctrlPr>
                                      <a:rPr lang="en-US" altLang="zh-CN" sz="2000" i="1">
                                        <a:latin typeface="Cambria Math" panose="02040503050406030204" charset="0"/>
                                        <a:cs typeface="Cambria Math" panose="02040503050406030204" charset="0"/>
                                      </a:rPr>
                                    </m:ctrlPr>
                                  </m:dPr>
                                  <m:e>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sub>
                                    </m:sSub>
                                  </m:e>
                                </m:d>
                              </m:oMath>
                            </m:oMathPara>
                          </a14:m>
                          <a:endParaRPr lang="en-US" altLang="zh-CN" sz="2000" i="1">
                            <a:latin typeface="Cambria Math" panose="02040503050406030204" charset="0"/>
                            <a:cs typeface="Cambria Math" panose="02040503050406030204" charset="0"/>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2</m:t>
                                    </m:r>
                                  </m:sub>
                                </m:sSub>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sub>
                                </m:s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𝑎</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p>
                          <a:pPr algn="ctr">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sSub>
                                  <m:sSubPr>
                                    <m:ctrlP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sub>
                                </m:sSub>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𝑏</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4</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r>
                  <a:tr h="381000">
                    <a:tc>
                      <a:txBody>
                        <a:bodyPr/>
                        <a:p>
                          <a:pPr algn="ctr">
                            <a:buNone/>
                          </a:pPr>
                          <a:r>
                            <a:rPr lang="en-US" altLang="zh-CN" sz="2000">
                              <a:latin typeface="Cambria Math" panose="02040503050406030204" charset="0"/>
                              <a:cs typeface="Cambria Math" panose="02040503050406030204" charset="0"/>
                            </a:rPr>
                            <a:t>{}</a:t>
                          </a:r>
                          <a:endParaRPr lang="en-US" altLang="zh-CN" sz="2000">
                            <a:latin typeface="Cambria Math" panose="02040503050406030204" charset="0"/>
                            <a:cs typeface="Cambria Math" panose="02040503050406030204" charset="0"/>
                          </a:endParaRPr>
                        </a:p>
                      </a:txBody>
                      <a:tcPr anchor="ctr" anchorCtr="0"/>
                    </a:tc>
                    <a:tc>
                      <a:txBody>
                        <a:bodyPr/>
                        <a:p>
                          <a:pPr algn="ctr">
                            <a:buNone/>
                          </a:pPr>
                          <a:r>
                            <a:rPr lang="zh-CN" altLang="en-US" sz="20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a:t>停止</a:t>
                          </a:r>
                          <a:endParaRPr lang="zh-CN" altLang="en-US" sz="20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endParaRPr>
                        </a:p>
                      </a:txBody>
                      <a:tcPr anchor="ctr" anchorCtr="0"/>
                    </a:tc>
                    <a:tc>
                      <a:txBody>
                        <a:bodyPr/>
                        <a:p>
                          <a:pPr algn="ctr">
                            <a:buNone/>
                          </a:pPr>
                          <a:endParaRPr lang="en-US" altLang="zh-CN" sz="2000"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endParaRPr lang="en-US" altLang="zh-CN" sz="2000">
                            <a:latin typeface="Microsoft Sans Serif" panose="020B0604020202020204" charset="0"/>
                            <a:cs typeface="Microsoft Sans Serif" panose="020B0604020202020204" charset="0"/>
                          </a:endParaRPr>
                        </a:p>
                      </a:txBody>
                      <a:tcPr anchor="ctr" anchorCtr="0"/>
                    </a:tc>
                  </a:tr>
                </a:tbl>
              </a:graphicData>
            </a:graphic>
          </p:graphicFrame>
        </mc:Choice>
        <mc:Fallback xmlns="">
          <p:graphicFrame>
            <p:nvGraphicFramePr>
              <p:cNvPr id="10" name="表格 9"/>
              <p:cNvGraphicFramePr/>
              <p:nvPr>
                <p:custDataLst>
                  <p:tags r:id="rId2"/>
                </p:custDataLst>
              </p:nvPr>
            </p:nvGraphicFramePr>
            <p:xfrm>
              <a:off x="1045210" y="2856230"/>
              <a:ext cx="7310120" cy="4053840"/>
            </p:xfrm>
            <a:graphic>
              <a:graphicData uri="http://schemas.openxmlformats.org/drawingml/2006/table">
                <a:tbl>
                  <a:tblPr>
                    <a:tableStyleId>{5940675A-B579-460E-94D1-54222C63F5DA}</a:tableStyleId>
                  </a:tblPr>
                  <a:tblGrid>
                    <a:gridCol w="876604"/>
                    <a:gridCol w="937260"/>
                    <a:gridCol w="3343368"/>
                    <a:gridCol w="2152888"/>
                  </a:tblGrid>
                  <a:tr h="457200">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D</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next</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000">
                              <a:latin typeface="宋体" panose="02010600030101010101" pitchFamily="2" charset="-122"/>
                              <a:ea typeface="宋体" panose="02010600030101010101" pitchFamily="2" charset="-122"/>
                              <a:cs typeface="Microsoft Sans Serif" panose="020B0604020202020204" charset="0"/>
                            </a:rPr>
                            <a:t>计算</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zh-CN" altLang="en-US" sz="2000">
                              <a:latin typeface="宋体" panose="02010600030101010101" pitchFamily="2" charset="-122"/>
                              <a:ea typeface="宋体" panose="02010600030101010101" pitchFamily="2" charset="-122"/>
                              <a:cs typeface="Microsoft Sans Serif" panose="020B0604020202020204" charset="0"/>
                            </a:rPr>
                            <a:t>备注</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r>
                  <a:tr h="396240">
                    <a:tc>
                      <a:txBody>
                        <a:bodyPr/>
                        <a:p>
                          <a:pPr algn="ctr">
                            <a:buNone/>
                          </a:pPr>
                          <a:r>
                            <a:rPr lang="en-US" sz="2000">
                              <a:latin typeface="Microsoft Sans Serif" panose="020B0604020202020204" charset="0"/>
                              <a:ea typeface="宋体" panose="02010600030101010101" pitchFamily="2" charset="-122"/>
                              <a:cs typeface="Microsoft Sans Serif" panose="020B0604020202020204" charset="0"/>
                            </a:rPr>
                            <a:t>{}</a:t>
                          </a:r>
                          <a:endParaRPr lang="en-US" sz="2000">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r>
                            <a:rPr lang="zh-CN" altLang="en-US" sz="18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a:t>初始化</a:t>
                          </a:r>
                          <a:endParaRPr lang="zh-CN" altLang="en-US" sz="18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endParaRPr>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701040">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p>
                          <a:pPr algn="ctr">
                            <a:buNone/>
                          </a:pPr>
                          <a:endParaRPr lang="en-US" altLang="zh-CN" sz="2000" b="0" noProof="0" dirty="0">
                            <a:ln>
                              <a:noFill/>
                            </a:ln>
                            <a:solidFill>
                              <a:schemeClr val="tx1"/>
                            </a:solidFill>
                            <a:effectLst/>
                            <a:uLnTx/>
                            <a:uFillTx/>
                            <a:latin typeface="宋体" panose="02010600030101010101" pitchFamily="2" charset="-122"/>
                            <a:ea typeface="宋体" panose="02010600030101010101" pitchFamily="2" charset="-122"/>
                            <a:cs typeface="Cambria Math" panose="02040503050406030204" charset="0"/>
                            <a:sym typeface="Symbol" panose="05050102010706020507" pitchFamily="18" charset="2"/>
                          </a:endParaRPr>
                        </a:p>
                      </a:txBody>
                      <a:tcPr anchor="ctr" anchorCtr="0"/>
                    </a:tc>
                  </a:tr>
                  <a:tr h="701040">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701040">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p>
                          <a:pPr algn="ctr">
                            <a:buNone/>
                          </a:pP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r>
                  <a:tr h="381000">
                    <a:tc>
                      <a:txBody>
                        <a:bodyPr/>
                        <a:p>
                          <a:pPr algn="ctr">
                            <a:buNone/>
                          </a:pPr>
                          <a:r>
                            <a:rPr lang="en-US" altLang="zh-CN" sz="2000">
                              <a:latin typeface="Cambria Math" panose="02040503050406030204" charset="0"/>
                              <a:cs typeface="Cambria Math" panose="02040503050406030204" charset="0"/>
                            </a:rPr>
                            <a:t>{}</a:t>
                          </a:r>
                          <a:endParaRPr lang="en-US" altLang="zh-CN" sz="2000">
                            <a:latin typeface="Cambria Math" panose="02040503050406030204" charset="0"/>
                            <a:cs typeface="Cambria Math" panose="02040503050406030204" charset="0"/>
                          </a:endParaRPr>
                        </a:p>
                      </a:txBody>
                      <a:tcPr anchor="ctr" anchorCtr="0"/>
                    </a:tc>
                    <a:tc>
                      <a:txBody>
                        <a:bodyPr/>
                        <a:p>
                          <a:pPr algn="ctr">
                            <a:buNone/>
                          </a:pPr>
                          <a:r>
                            <a:rPr lang="zh-CN" altLang="en-US" sz="20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a:t>停止</a:t>
                          </a:r>
                          <a:endParaRPr lang="zh-CN" altLang="en-US" sz="2000"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endParaRPr>
                        </a:p>
                      </a:txBody>
                      <a:tcPr anchor="ctr" anchorCtr="0"/>
                    </a:tc>
                    <a:tc>
                      <a:txBody>
                        <a:bodyPr/>
                        <a:p>
                          <a:pPr algn="ctr">
                            <a:buNone/>
                          </a:pPr>
                          <a:endParaRPr lang="en-US" altLang="zh-CN" sz="2000"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endParaRPr lang="en-US" altLang="zh-CN" sz="2000">
                            <a:latin typeface="Microsoft Sans Serif" panose="020B0604020202020204" charset="0"/>
                            <a:cs typeface="Microsoft Sans Serif" panose="020B0604020202020204" charset="0"/>
                          </a:endParaRPr>
                        </a:p>
                      </a:txBody>
                      <a:tcPr anchor="ctr" anchorCtr="0"/>
                    </a:tc>
                  </a:tr>
                </a:tbl>
              </a:graphicData>
            </a:graphic>
          </p:graphicFrame>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539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构造</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DFA</a:t>
            </a:r>
            <a:endPar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endParaRPr>
          </a:p>
        </p:txBody>
      </p:sp>
      <p:grpSp>
        <p:nvGrpSpPr>
          <p:cNvPr id="23" name="组合 22"/>
          <p:cNvGrpSpPr/>
          <p:nvPr/>
        </p:nvGrpSpPr>
        <p:grpSpPr>
          <a:xfrm>
            <a:off x="1979930" y="12192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mc:AlternateContent xmlns:mc="http://schemas.openxmlformats.org/markup-compatibility/2006" xmlns:a14="http://schemas.microsoft.com/office/drawing/2010/main">
        <mc:Choice Requires="a14">
          <p:graphicFrame>
            <p:nvGraphicFramePr>
              <p:cNvPr id="10" name="表格 9"/>
              <p:cNvGraphicFramePr/>
              <p:nvPr>
                <p:custDataLst>
                  <p:tags r:id="rId1"/>
                </p:custDataLst>
              </p:nvPr>
            </p:nvGraphicFramePr>
            <p:xfrm>
              <a:off x="1116965" y="2784475"/>
              <a:ext cx="7025640" cy="3657600"/>
            </p:xfrm>
            <a:graphic>
              <a:graphicData uri="http://schemas.openxmlformats.org/drawingml/2006/table">
                <a:tbl>
                  <a:tblPr>
                    <a:tableStyleId>{5940675A-B579-460E-94D1-54222C63F5DA}</a:tableStyleId>
                  </a:tblPr>
                  <a:tblGrid>
                    <a:gridCol w="1710055"/>
                    <a:gridCol w="3026410"/>
                    <a:gridCol w="2289175"/>
                  </a:tblGrid>
                  <a:tr h="457200">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D</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d(S</a:t>
                          </a:r>
                          <a:r>
                            <a:rPr lang="en-US" altLang="zh-CN" sz="2000" baseline="-25000">
                              <a:latin typeface="宋体" panose="02010600030101010101" pitchFamily="2" charset="-122"/>
                              <a:ea typeface="宋体" panose="02010600030101010101" pitchFamily="2" charset="-122"/>
                              <a:cs typeface="Microsoft Sans Serif" panose="020B0604020202020204" charset="0"/>
                            </a:rPr>
                            <a:t>i</a:t>
                          </a:r>
                          <a:r>
                            <a:rPr lang="en-US" altLang="zh-CN" sz="2000">
                              <a:latin typeface="宋体" panose="02010600030101010101" pitchFamily="2" charset="-122"/>
                              <a:ea typeface="宋体" panose="02010600030101010101" pitchFamily="2" charset="-122"/>
                              <a:cs typeface="Microsoft Sans Serif" panose="020B0604020202020204" charset="0"/>
                            </a:rPr>
                            <a:t>,a)</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sym typeface="+mn-ea"/>
                            </a:rPr>
                            <a:t>d(S</a:t>
                          </a:r>
                          <a:r>
                            <a:rPr lang="en-US" altLang="zh-CN" sz="2000" baseline="-25000">
                              <a:latin typeface="宋体" panose="02010600030101010101" pitchFamily="2" charset="-122"/>
                              <a:ea typeface="宋体" panose="02010600030101010101" pitchFamily="2" charset="-122"/>
                              <a:cs typeface="Microsoft Sans Serif" panose="020B0604020202020204" charset="0"/>
                              <a:sym typeface="+mn-ea"/>
                            </a:rPr>
                            <a:t>i</a:t>
                          </a:r>
                          <a:r>
                            <a:rPr lang="en-US" altLang="zh-CN" sz="2000">
                              <a:latin typeface="宋体" panose="02010600030101010101" pitchFamily="2" charset="-122"/>
                              <a:ea typeface="宋体" panose="02010600030101010101" pitchFamily="2" charset="-122"/>
                              <a:cs typeface="Microsoft Sans Serif" panose="020B0604020202020204" charset="0"/>
                              <a:sym typeface="+mn-ea"/>
                            </a:rPr>
                            <a:t>,b)</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r>
                  <a:tr h="381000">
                    <a:tc>
                      <a:txBody>
                        <a:bodyPr/>
                        <a:p>
                          <a:pPr algn="ctr">
                            <a:buNone/>
                          </a:pPr>
                          <a14:m>
                            <m:oMathPara xmlns:m="http://schemas.openxmlformats.org/officeDocument/2006/math">
                              <m:oMathParaPr>
                                <m:jc m:val="centerGroup"/>
                              </m:oMathParaPr>
                              <m:oMath xmlns:m="http://schemas.openxmlformats.org/officeDocument/2006/math">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0</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sSub>
                                  <m:sSubPr>
                                    <m:ctrlP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0</m:t>
                                    </m:r>
                                  </m:sub>
                                </m:sSub>
                              </m:oMath>
                            </m:oMathPara>
                          </a14:m>
                          <a:endParaRPr lang="en-US" sz="2000">
                            <a:latin typeface="Microsoft Sans Serif" panose="020B0604020202020204" charset="0"/>
                            <a:ea typeface="宋体" panose="02010600030101010101" pitchFamily="2" charset="-122"/>
                            <a:cs typeface="Microsoft Sans Serif" panose="020B0604020202020204" charset="0"/>
                            <a:sym typeface="+mn-ea"/>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sSub>
                                  <m:sSubPr>
                                    <m:ctrlP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1</m:t>
                                    </m:r>
                                  </m:sub>
                                </m:sSub>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m:t>∅</m:t>
                                </m:r>
                              </m:oMath>
                            </m:oMathPara>
                          </a14:m>
                          <a:endParaRPr lang="zh-CN" altLang="en-US" sz="2000" b="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endParaRPr>
                        </a:p>
                      </a:txBody>
                      <a:tcPr anchor="ctr" anchorCtr="0"/>
                    </a:tc>
                  </a:tr>
                  <a:tr h="381000">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1</m:t>
                                    </m:r>
                                  </m:sub>
                                </m:sSub>
                              </m:oMath>
                            </m:oMathPara>
                          </a14:m>
                          <a:endParaRPr lang="en-US" altLang="zh-CN" sz="2000">
                            <a:latin typeface="Microsoft Sans Serif" panose="020B0604020202020204" charset="0"/>
                            <a:cs typeface="Microsoft Sans Serif" panose="020B0604020202020204" charset="0"/>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1</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2</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sSub>
                                  <m:sSubPr>
                                    <m:ctrlP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1</m:t>
                                    </m:r>
                                  </m:sub>
                                </m:sSub>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4</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sSub>
                                  <m:sSubPr>
                                    <m:ctrlP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2</m:t>
                                    </m:r>
                                  </m:sub>
                                </m:sSub>
                              </m:oMath>
                            </m:oMathPara>
                          </a14:m>
                          <a:endParaRPr lang="en-US" altLang="zh-CN" sz="2000" b="0" noProof="0" dirty="0">
                            <a:ln>
                              <a:noFill/>
                            </a:ln>
                            <a:solidFill>
                              <a:schemeClr val="tx1"/>
                            </a:solidFill>
                            <a:effectLst/>
                            <a:uLnTx/>
                            <a:uFillTx/>
                            <a:latin typeface="宋体" panose="02010600030101010101" pitchFamily="2" charset="-122"/>
                            <a:ea typeface="宋体" panose="02010600030101010101" pitchFamily="2" charset="-122"/>
                            <a:cs typeface="Cambria Math" panose="02040503050406030204" charset="0"/>
                            <a:sym typeface="Symbol" panose="05050102010706020507" pitchFamily="18" charset="2"/>
                          </a:endParaRPr>
                        </a:p>
                      </a:txBody>
                      <a:tcPr anchor="ctr" anchorCtr="0"/>
                    </a:tc>
                  </a:tr>
                  <a:tr h="381000">
                    <a:tc>
                      <a:txBody>
                        <a:bodyPr/>
                        <a:p>
                          <a:pPr algn="ctr">
                            <a:buNone/>
                          </a:pPr>
                          <a14:m>
                            <m:oMathPara xmlns:m="http://schemas.openxmlformats.org/officeDocument/2006/math">
                              <m:oMathParaPr>
                                <m:jc m:val="centerGroup"/>
                              </m:oMathParaPr>
                              <m:oMath xmlns:m="http://schemas.openxmlformats.org/officeDocument/2006/math">
                                <m:sSub>
                                  <m:sSubPr>
                                    <m:ctrlP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2</m:t>
                                    </m:r>
                                  </m:sub>
                                </m:sSub>
                              </m:oMath>
                            </m:oMathPara>
                          </a14:m>
                          <a:endParaRPr lang="en-US" altLang="zh-CN" sz="2000" i="1">
                            <a:latin typeface="Cambria Math" panose="02040503050406030204" charset="0"/>
                            <a:cs typeface="Cambria Math" panose="02040503050406030204" charset="0"/>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noProof="0" dirty="0">
                                    <a:ln>
                                      <a:noFill/>
                                    </a:ln>
                                    <a:solidFill>
                                      <a:schemeClr val="tx1"/>
                                    </a:solidFill>
                                    <a:effectLst/>
                                    <a:uLnTx/>
                                    <a:uFillTx/>
                                    <a:latin typeface="Cambria Math" panose="02040503050406030204" charset="0"/>
                                    <a:ea typeface="宋体" panose="02010600030101010101" pitchFamily="2" charset="-122"/>
                                    <a:cs typeface="Cambria Math" panose="02040503050406030204" charset="0"/>
                                    <a:sym typeface="Symbol" panose="05050102010706020507" pitchFamily="18" charset="2"/>
                                  </a:rPr>
                                  <m:t>∅</m:t>
                                </m:r>
                              </m:oMath>
                            </m:oMathPara>
                          </a14:m>
                          <a:endPar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endParaRPr>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3</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m:t>
                                </m:r>
                                <m:r>
                                  <a:rPr lang="en-US" altLang="zh-CN" sz="2000" i="1" noProof="0" dirty="0">
                                    <a:ln>
                                      <a:noFill/>
                                    </a:ln>
                                    <a:solidFill>
                                      <a:schemeClr val="tx1"/>
                                    </a:solidFill>
                                    <a:effectLst/>
                                    <a:uLnTx/>
                                    <a:uFillTx/>
                                    <a:latin typeface="Cambria Math" panose="02040503050406030204" charset="0"/>
                                    <a:ea typeface="楷体_GB2312" pitchFamily="49" charset="-122"/>
                                    <a:cs typeface="Cambria Math" panose="02040503050406030204" charset="0"/>
                                    <a:sym typeface="Symbol" panose="05050102010706020507" pitchFamily="18" charset="2"/>
                                  </a:rPr>
                                  <m:t>4</m:t>
                                </m:r>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m:t>
                                </m:r>
                                <m:sSub>
                                  <m:sSubPr>
                                    <m:ctrlP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ctrlPr>
                                  </m:sSubPr>
                                  <m:e>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𝑆</m:t>
                                    </m:r>
                                  </m:e>
                                  <m:sub>
                                    <m:r>
                                      <a:rPr lang="en-US" altLang="zh-CN" sz="2000" i="1" noProof="0" dirty="0">
                                        <a:ln>
                                          <a:noFill/>
                                        </a:ln>
                                        <a:solidFill>
                                          <a:schemeClr val="tx1"/>
                                        </a:solidFill>
                                        <a:effectLst/>
                                        <a:uLnTx/>
                                        <a:uFillTx/>
                                        <a:latin typeface="Cambria Math" panose="02040503050406030204" charset="0"/>
                                        <a:ea typeface="MS Mincho" charset="0"/>
                                        <a:cs typeface="Cambria Math" panose="02040503050406030204" charset="0"/>
                                        <a:sym typeface="Symbol" panose="05050102010706020507" pitchFamily="18" charset="2"/>
                                      </a:rPr>
                                      <m:t>2</m:t>
                                    </m:r>
                                  </m:sub>
                                </m:sSub>
                              </m:oMath>
                            </m:oMathPara>
                          </a14:m>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anchor="ctr" anchorCtr="0"/>
                    </a:tc>
                  </a:tr>
                </a:tbl>
              </a:graphicData>
            </a:graphic>
          </p:graphicFrame>
        </mc:Choice>
        <mc:Fallback xmlns="">
          <p:graphicFrame>
            <p:nvGraphicFramePr>
              <p:cNvPr id="10" name="表格 9"/>
              <p:cNvGraphicFramePr/>
              <p:nvPr>
                <p:custDataLst>
                  <p:tags r:id="rId2"/>
                </p:custDataLst>
              </p:nvPr>
            </p:nvGraphicFramePr>
            <p:xfrm>
              <a:off x="1116965" y="2784475"/>
              <a:ext cx="7025640" cy="3657600"/>
            </p:xfrm>
            <a:graphic>
              <a:graphicData uri="http://schemas.openxmlformats.org/drawingml/2006/table">
                <a:tbl>
                  <a:tblPr>
                    <a:tableStyleId>{5940675A-B579-460E-94D1-54222C63F5DA}</a:tableStyleId>
                  </a:tblPr>
                  <a:tblGrid>
                    <a:gridCol w="1710055"/>
                    <a:gridCol w="3026410"/>
                    <a:gridCol w="2289175"/>
                  </a:tblGrid>
                  <a:tr h="457200">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D</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rPr>
                            <a:t>d(S</a:t>
                          </a:r>
                          <a:r>
                            <a:rPr lang="en-US" altLang="zh-CN" sz="2000" baseline="-25000">
                              <a:latin typeface="宋体" panose="02010600030101010101" pitchFamily="2" charset="-122"/>
                              <a:ea typeface="宋体" panose="02010600030101010101" pitchFamily="2" charset="-122"/>
                              <a:cs typeface="Microsoft Sans Serif" panose="020B0604020202020204" charset="0"/>
                            </a:rPr>
                            <a:t>i</a:t>
                          </a:r>
                          <a:r>
                            <a:rPr lang="en-US" altLang="zh-CN" sz="2000">
                              <a:latin typeface="宋体" panose="02010600030101010101" pitchFamily="2" charset="-122"/>
                              <a:ea typeface="宋体" panose="02010600030101010101" pitchFamily="2" charset="-122"/>
                              <a:cs typeface="Microsoft Sans Serif" panose="020B0604020202020204" charset="0"/>
                            </a:rPr>
                            <a:t>,a)</a:t>
                          </a:r>
                          <a:endParaRPr lang="en-US" altLang="zh-CN" sz="2000">
                            <a:latin typeface="宋体" panose="02010600030101010101" pitchFamily="2" charset="-122"/>
                            <a:ea typeface="宋体" panose="02010600030101010101" pitchFamily="2" charset="-122"/>
                            <a:cs typeface="Microsoft Sans Serif" panose="020B0604020202020204" charset="0"/>
                          </a:endParaRPr>
                        </a:p>
                      </a:txBody>
                      <a:tcPr anchor="ctr" anchorCtr="0"/>
                    </a:tc>
                    <a:tc>
                      <a:txBody>
                        <a:bodyPr/>
                        <a:p>
                          <a:pPr algn="ctr">
                            <a:buNone/>
                          </a:pPr>
                          <a:r>
                            <a:rPr lang="en-US" altLang="zh-CN" sz="2000">
                              <a:latin typeface="宋体" panose="02010600030101010101" pitchFamily="2" charset="-122"/>
                              <a:ea typeface="宋体" panose="02010600030101010101" pitchFamily="2" charset="-122"/>
                              <a:cs typeface="Microsoft Sans Serif" panose="020B0604020202020204" charset="0"/>
                              <a:sym typeface="+mn-ea"/>
                            </a:rPr>
                            <a:t>d(S</a:t>
                          </a:r>
                          <a:r>
                            <a:rPr lang="en-US" altLang="zh-CN" sz="2000" baseline="-25000">
                              <a:latin typeface="宋体" panose="02010600030101010101" pitchFamily="2" charset="-122"/>
                              <a:ea typeface="宋体" panose="02010600030101010101" pitchFamily="2" charset="-122"/>
                              <a:cs typeface="Microsoft Sans Serif" panose="020B0604020202020204" charset="0"/>
                              <a:sym typeface="+mn-ea"/>
                            </a:rPr>
                            <a:t>i</a:t>
                          </a:r>
                          <a:r>
                            <a:rPr lang="en-US" altLang="zh-CN" sz="2000">
                              <a:latin typeface="宋体" panose="02010600030101010101" pitchFamily="2" charset="-122"/>
                              <a:ea typeface="宋体" panose="02010600030101010101" pitchFamily="2" charset="-122"/>
                              <a:cs typeface="Microsoft Sans Serif" panose="020B0604020202020204" charset="0"/>
                              <a:sym typeface="+mn-ea"/>
                            </a:rPr>
                            <a:t>,b)</a:t>
                          </a:r>
                          <a:endParaRPr lang="zh-CN" altLang="en-US" sz="2000">
                            <a:latin typeface="宋体" panose="02010600030101010101" pitchFamily="2" charset="-122"/>
                            <a:ea typeface="宋体" panose="02010600030101010101" pitchFamily="2" charset="-122"/>
                            <a:cs typeface="Microsoft Sans Serif" panose="020B0604020202020204" charset="0"/>
                          </a:endParaRPr>
                        </a:p>
                      </a:txBody>
                      <a:tcPr anchor="ctr" anchorCtr="0"/>
                    </a:tc>
                  </a:tr>
                  <a:tr h="396240">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396240">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396240">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bl>
              </a:graphicData>
            </a:graphic>
          </p:graphicFrame>
        </mc:Fallback>
      </mc:AlternateContent>
      <p:grpSp>
        <p:nvGrpSpPr>
          <p:cNvPr id="36" name="组合 35"/>
          <p:cNvGrpSpPr/>
          <p:nvPr/>
        </p:nvGrpSpPr>
        <p:grpSpPr>
          <a:xfrm>
            <a:off x="2195830" y="4796790"/>
            <a:ext cx="4244975" cy="1223010"/>
            <a:chOff x="3458" y="7554"/>
            <a:chExt cx="6685" cy="1926"/>
          </a:xfrm>
        </p:grpSpPr>
        <p:sp>
          <p:nvSpPr>
            <p:cNvPr id="18" name="椭圆 17"/>
            <p:cNvSpPr/>
            <p:nvPr/>
          </p:nvSpPr>
          <p:spPr>
            <a:xfrm>
              <a:off x="4025" y="857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4" name="椭圆 23"/>
            <p:cNvSpPr/>
            <p:nvPr/>
          </p:nvSpPr>
          <p:spPr>
            <a:xfrm>
              <a:off x="6631" y="857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5" name="椭圆 24"/>
            <p:cNvSpPr/>
            <p:nvPr/>
          </p:nvSpPr>
          <p:spPr>
            <a:xfrm>
              <a:off x="9237" y="857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6" name="椭圆 25"/>
            <p:cNvSpPr/>
            <p:nvPr/>
          </p:nvSpPr>
          <p:spPr>
            <a:xfrm>
              <a:off x="9354" y="8688"/>
              <a:ext cx="681"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27" name="直接箭头连接符 26"/>
            <p:cNvCxnSpPr/>
            <p:nvPr/>
          </p:nvCxnSpPr>
          <p:spPr>
            <a:xfrm>
              <a:off x="3458" y="9029"/>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8" idx="6"/>
              <a:endCxn id="24" idx="2"/>
            </p:cNvCxnSpPr>
            <p:nvPr/>
          </p:nvCxnSpPr>
          <p:spPr>
            <a:xfrm>
              <a:off x="4932" y="9028"/>
              <a:ext cx="169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4" idx="6"/>
              <a:endCxn id="25" idx="2"/>
            </p:cNvCxnSpPr>
            <p:nvPr/>
          </p:nvCxnSpPr>
          <p:spPr>
            <a:xfrm>
              <a:off x="7538" y="9028"/>
              <a:ext cx="169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24" idx="1"/>
              <a:endCxn id="24" idx="7"/>
            </p:cNvCxnSpPr>
            <p:nvPr/>
          </p:nvCxnSpPr>
          <p:spPr>
            <a:xfrm rot="16200000">
              <a:off x="7084" y="8387"/>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25" idx="1"/>
              <a:endCxn id="25" idx="7"/>
            </p:cNvCxnSpPr>
            <p:nvPr/>
          </p:nvCxnSpPr>
          <p:spPr>
            <a:xfrm rot="16200000">
              <a:off x="9690" y="8387"/>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550" y="8428"/>
              <a:ext cx="501" cy="725"/>
            </a:xfrm>
            <a:prstGeom prst="rect">
              <a:avLst/>
            </a:prstGeom>
            <a:noFill/>
          </p:spPr>
          <p:txBody>
            <a:bodyPr wrap="none" rtlCol="0">
              <a:spAutoFit/>
            </a:bodyPr>
            <a:p>
              <a:r>
                <a:rPr lang="en-US" altLang="zh-CN"/>
                <a:t>a</a:t>
              </a:r>
              <a:endParaRPr lang="en-US" altLang="zh-CN"/>
            </a:p>
          </p:txBody>
        </p:sp>
        <p:sp>
          <p:nvSpPr>
            <p:cNvPr id="33" name="文本框 32"/>
            <p:cNvSpPr txBox="1"/>
            <p:nvPr/>
          </p:nvSpPr>
          <p:spPr>
            <a:xfrm>
              <a:off x="6860" y="7554"/>
              <a:ext cx="501" cy="725"/>
            </a:xfrm>
            <a:prstGeom prst="rect">
              <a:avLst/>
            </a:prstGeom>
            <a:noFill/>
          </p:spPr>
          <p:txBody>
            <a:bodyPr wrap="none" rtlCol="0">
              <a:spAutoFit/>
            </a:bodyPr>
            <a:p>
              <a:r>
                <a:rPr lang="en-US" altLang="zh-CN"/>
                <a:t>a</a:t>
              </a:r>
              <a:endParaRPr lang="en-US" altLang="zh-CN"/>
            </a:p>
          </p:txBody>
        </p:sp>
        <p:sp>
          <p:nvSpPr>
            <p:cNvPr id="34" name="文本框 33"/>
            <p:cNvSpPr txBox="1"/>
            <p:nvPr/>
          </p:nvSpPr>
          <p:spPr>
            <a:xfrm>
              <a:off x="7994" y="8428"/>
              <a:ext cx="528" cy="72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9468" y="7628"/>
              <a:ext cx="528" cy="725"/>
            </a:xfrm>
            <a:prstGeom prst="rect">
              <a:avLst/>
            </a:prstGeom>
            <a:noFill/>
          </p:spPr>
          <p:txBody>
            <a:bodyPr wrap="none" rtlCol="0">
              <a:spAutoFit/>
            </a:bodyPr>
            <a:p>
              <a:r>
                <a:rPr lang="en-US" altLang="zh-CN"/>
                <a:t>b</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AutoShape 77"/>
          <p:cNvSpPr>
            <a:spLocks noChangeAspect="1"/>
          </p:cNvSpPr>
          <p:nvPr/>
        </p:nvSpPr>
        <p:spPr>
          <a:xfrm>
            <a:off x="931863" y="2133600"/>
            <a:ext cx="6477000" cy="3429000"/>
          </a:xfrm>
          <a:prstGeom prst="rect">
            <a:avLst/>
          </a:prstGeom>
          <a:noFill/>
          <a:ln w="9525">
            <a:noFill/>
          </a:ln>
        </p:spPr>
        <p:txBody>
          <a:bodyPr/>
          <a:p>
            <a:endParaRPr lang="zh-CN" altLang="en-US" dirty="0">
              <a:latin typeface="Times New Roman" panose="02020603050405020304" pitchFamily="18" charset="0"/>
            </a:endParaRPr>
          </a:p>
        </p:txBody>
      </p:sp>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4996"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5003"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04"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05"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5006"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5007"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5008"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5009"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5010"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11"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5012"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13" name="Text Box 99"/>
          <p:cNvSpPr txBox="1"/>
          <p:nvPr/>
        </p:nvSpPr>
        <p:spPr>
          <a:xfrm>
            <a:off x="1609725"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4" name="Text Box 100"/>
          <p:cNvSpPr txBox="1"/>
          <p:nvPr/>
        </p:nvSpPr>
        <p:spPr>
          <a:xfrm>
            <a:off x="263525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5" name="Text Box 101"/>
          <p:cNvSpPr txBox="1"/>
          <p:nvPr/>
        </p:nvSpPr>
        <p:spPr>
          <a:xfrm>
            <a:off x="57150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6" name="Text Box 102"/>
          <p:cNvSpPr txBox="1"/>
          <p:nvPr/>
        </p:nvSpPr>
        <p:spPr>
          <a:xfrm>
            <a:off x="68072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7" name="Text Box 103"/>
          <p:cNvSpPr txBox="1"/>
          <p:nvPr/>
        </p:nvSpPr>
        <p:spPr>
          <a:xfrm>
            <a:off x="2084388" y="452438"/>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8" name="Text Box 104"/>
          <p:cNvSpPr txBox="1"/>
          <p:nvPr/>
        </p:nvSpPr>
        <p:spPr>
          <a:xfrm>
            <a:off x="4756150" y="3048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9" name="Text Box 105"/>
          <p:cNvSpPr txBox="1"/>
          <p:nvPr/>
        </p:nvSpPr>
        <p:spPr>
          <a:xfrm>
            <a:off x="6330950" y="452438"/>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20" name="Text Box 106"/>
          <p:cNvSpPr txBox="1"/>
          <p:nvPr/>
        </p:nvSpPr>
        <p:spPr>
          <a:xfrm>
            <a:off x="3455988" y="304800"/>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cxnSp>
        <p:nvCxnSpPr>
          <p:cNvPr id="85021"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22"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23" name="Text Box 109"/>
          <p:cNvSpPr txBox="1"/>
          <p:nvPr/>
        </p:nvSpPr>
        <p:spPr>
          <a:xfrm>
            <a:off x="2009775" y="156845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4" name="Text Box 110"/>
          <p:cNvSpPr txBox="1"/>
          <p:nvPr/>
        </p:nvSpPr>
        <p:spPr>
          <a:xfrm>
            <a:off x="3454400" y="1792288"/>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5" name="Text Box 111"/>
          <p:cNvSpPr txBox="1"/>
          <p:nvPr/>
        </p:nvSpPr>
        <p:spPr>
          <a:xfrm>
            <a:off x="4962525"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6" name="Text Box 112"/>
          <p:cNvSpPr txBox="1"/>
          <p:nvPr/>
        </p:nvSpPr>
        <p:spPr>
          <a:xfrm>
            <a:off x="6329363"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37" name="Rectangle 3"/>
          <p:cNvSpPr txBox="1">
            <a:spLocks noRot="1" noChangeArrowheads="1"/>
          </p:cNvSpPr>
          <p:nvPr/>
        </p:nvSpPr>
        <p:spPr>
          <a:xfrm>
            <a:off x="36513" y="409575"/>
            <a:ext cx="1573213" cy="500063"/>
          </a:xfrm>
          <a:prstGeom prst="rect">
            <a:avLst/>
          </a:prstGeom>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14</a:t>
            </a: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 </a:t>
            </a:r>
            <a:endPar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b" anchorCtr="0"/>
          <a:p>
            <a:pPr eaLnBrk="1" hangingPunct="1"/>
            <a:r>
              <a:rPr lang="en-US" altLang="zh-TW" kern="1200" dirty="0">
                <a:latin typeface="+mj-lt"/>
                <a:ea typeface="Arial Unicode MS" pitchFamily="34" charset="-122"/>
                <a:cs typeface="+mj-cs"/>
              </a:rPr>
              <a:t>Outlines</a:t>
            </a:r>
            <a:endParaRPr lang="en-US" altLang="zh-TW" kern="1200" dirty="0">
              <a:latin typeface="+mj-lt"/>
              <a:ea typeface="Arial Unicode MS" pitchFamily="34" charset="-122"/>
              <a:cs typeface="+mj-cs"/>
            </a:endParaRPr>
          </a:p>
        </p:txBody>
      </p:sp>
      <p:sp>
        <p:nvSpPr>
          <p:cNvPr id="11267" name="投影片編號版面配置區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latin typeface="Arial Unicode MS" pitchFamily="34" charset="-122"/>
                <a:ea typeface="Arial Unicode MS" pitchFamily="34" charset="-122"/>
              </a:rPr>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noChangeArrowheads="1"/>
          </p:cNvSpPr>
          <p:nvPr>
            <p:ph sz="quarter" idx="1"/>
          </p:nvPr>
        </p:nvSpPr>
        <p:spPr>
          <a:xfrm>
            <a:off x="285750" y="1428750"/>
            <a:ext cx="8715375" cy="46672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词法分析器的要</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求</a:t>
            </a:r>
            <a:endPar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词法分析的设</a:t>
            </a:r>
            <a:r>
              <a:rPr kumimoji="0" lang="zh-CN" altLang="en-US" sz="3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计</a:t>
            </a:r>
            <a:endPar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正规表达式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Regular </a:t>
            </a:r>
            <a:r>
              <a:rPr kumimoji="0" lang="en-US" altLang="zh-TW" sz="3600" b="0" i="0" u="none" strike="noStrike" kern="1200" cap="none" spc="0" normalizeH="0" baseline="0" noProof="0" dirty="0" smtClean="0">
                <a:ln>
                  <a:noFill/>
                </a:ln>
                <a:solidFill>
                  <a:schemeClr val="tx1"/>
                </a:solidFill>
                <a:effectLst/>
                <a:uLnTx/>
                <a:uFillTx/>
                <a:latin typeface="+mj-lt"/>
                <a:ea typeface="+mn-ea"/>
                <a:cs typeface="+mn-cs"/>
              </a:rPr>
              <a:t>Expressions</a:t>
            </a:r>
            <a:endPar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mn-lt"/>
                <a:ea typeface="楷体_GB2312" pitchFamily="49" charset="-122"/>
                <a:cs typeface="+mn-cs"/>
              </a:rPr>
              <a:t>有限自动机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Finite Automata </a:t>
            </a:r>
            <a:endPar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词法分析器的自动产生</a:t>
            </a:r>
            <a:endPar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4996"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5003"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04"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05"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5006"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5007"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5008"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5009"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5010"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11"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5012"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13" name="Text Box 99"/>
          <p:cNvSpPr txBox="1"/>
          <p:nvPr/>
        </p:nvSpPr>
        <p:spPr>
          <a:xfrm>
            <a:off x="1609725"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4" name="Text Box 100"/>
          <p:cNvSpPr txBox="1"/>
          <p:nvPr/>
        </p:nvSpPr>
        <p:spPr>
          <a:xfrm>
            <a:off x="263525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5" name="Text Box 101"/>
          <p:cNvSpPr txBox="1"/>
          <p:nvPr/>
        </p:nvSpPr>
        <p:spPr>
          <a:xfrm>
            <a:off x="57150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6" name="Text Box 102"/>
          <p:cNvSpPr txBox="1"/>
          <p:nvPr/>
        </p:nvSpPr>
        <p:spPr>
          <a:xfrm>
            <a:off x="68072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7" name="Text Box 103"/>
          <p:cNvSpPr txBox="1"/>
          <p:nvPr/>
        </p:nvSpPr>
        <p:spPr>
          <a:xfrm>
            <a:off x="2084388" y="452438"/>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8" name="Text Box 104"/>
          <p:cNvSpPr txBox="1"/>
          <p:nvPr/>
        </p:nvSpPr>
        <p:spPr>
          <a:xfrm>
            <a:off x="4756150" y="3048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19" name="Text Box 105"/>
          <p:cNvSpPr txBox="1"/>
          <p:nvPr/>
        </p:nvSpPr>
        <p:spPr>
          <a:xfrm>
            <a:off x="6330950" y="452438"/>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5020" name="Text Box 106"/>
          <p:cNvSpPr txBox="1"/>
          <p:nvPr/>
        </p:nvSpPr>
        <p:spPr>
          <a:xfrm>
            <a:off x="3455988" y="304800"/>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cxnSp>
        <p:nvCxnSpPr>
          <p:cNvPr id="85021"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22"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23" name="Text Box 109"/>
          <p:cNvSpPr txBox="1"/>
          <p:nvPr/>
        </p:nvSpPr>
        <p:spPr>
          <a:xfrm>
            <a:off x="2009775" y="156845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4" name="Text Box 110"/>
          <p:cNvSpPr txBox="1"/>
          <p:nvPr/>
        </p:nvSpPr>
        <p:spPr>
          <a:xfrm>
            <a:off x="3454400" y="1792288"/>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5" name="Text Box 111"/>
          <p:cNvSpPr txBox="1"/>
          <p:nvPr/>
        </p:nvSpPr>
        <p:spPr>
          <a:xfrm>
            <a:off x="4962525"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5026" name="Text Box 112"/>
          <p:cNvSpPr txBox="1"/>
          <p:nvPr/>
        </p:nvSpPr>
        <p:spPr>
          <a:xfrm>
            <a:off x="6329363"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37" name="Rectangle 3"/>
          <p:cNvSpPr txBox="1">
            <a:spLocks noRot="1" noChangeArrowheads="1"/>
          </p:cNvSpPr>
          <p:nvPr/>
        </p:nvSpPr>
        <p:spPr>
          <a:xfrm>
            <a:off x="36513" y="409575"/>
            <a:ext cx="1573213" cy="500063"/>
          </a:xfrm>
          <a:prstGeom prst="rect">
            <a:avLst/>
          </a:prstGeom>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14</a:t>
            </a:r>
            <a:r>
              <a:rPr kumimoji="1"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 </a:t>
            </a:r>
            <a:endPar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endParaRPr>
          </a:p>
        </p:txBody>
      </p:sp>
      <p:sp>
        <p:nvSpPr>
          <p:cNvPr id="6" name="Oval 88"/>
          <p:cNvSpPr>
            <a:spLocks noChangeArrowheads="1"/>
          </p:cNvSpPr>
          <p:nvPr/>
        </p:nvSpPr>
        <p:spPr bwMode="auto">
          <a:xfrm>
            <a:off x="1008063" y="1052513"/>
            <a:ext cx="479425" cy="52070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5" name="组合 4"/>
          <p:cNvGrpSpPr/>
          <p:nvPr/>
        </p:nvGrpSpPr>
        <p:grpSpPr>
          <a:xfrm>
            <a:off x="1003300" y="1052830"/>
            <a:ext cx="2463165" cy="520700"/>
            <a:chOff x="1562" y="1632"/>
            <a:chExt cx="3879" cy="820"/>
          </a:xfrm>
        </p:grpSpPr>
        <p:sp>
          <p:nvSpPr>
            <p:cNvPr id="2" name="Oval 86"/>
            <p:cNvSpPr>
              <a:spLocks noChangeArrowheads="1"/>
            </p:cNvSpPr>
            <p:nvPr/>
          </p:nvSpPr>
          <p:spPr bwMode="auto">
            <a:xfrm>
              <a:off x="4687" y="1632"/>
              <a:ext cx="755"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3" name="Oval 87"/>
            <p:cNvSpPr>
              <a:spLocks noChangeArrowheads="1"/>
            </p:cNvSpPr>
            <p:nvPr/>
          </p:nvSpPr>
          <p:spPr bwMode="auto">
            <a:xfrm>
              <a:off x="3287" y="1632"/>
              <a:ext cx="753"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4" name="Oval 88"/>
            <p:cNvSpPr>
              <a:spLocks noChangeArrowheads="1"/>
            </p:cNvSpPr>
            <p:nvPr/>
          </p:nvSpPr>
          <p:spPr bwMode="auto">
            <a:xfrm>
              <a:off x="1562" y="1632"/>
              <a:ext cx="755"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13" name="组合 12"/>
          <p:cNvGrpSpPr/>
          <p:nvPr/>
        </p:nvGrpSpPr>
        <p:grpSpPr>
          <a:xfrm>
            <a:off x="2091055" y="309880"/>
            <a:ext cx="2480945" cy="1268730"/>
            <a:chOff x="3483" y="680"/>
            <a:chExt cx="3907" cy="1998"/>
          </a:xfrm>
          <a:solidFill>
            <a:srgbClr val="FF0000"/>
          </a:solidFill>
        </p:grpSpPr>
        <p:sp>
          <p:nvSpPr>
            <p:cNvPr id="7" name="Oval 83"/>
            <p:cNvSpPr>
              <a:spLocks noChangeArrowheads="1"/>
            </p:cNvSpPr>
            <p:nvPr/>
          </p:nvSpPr>
          <p:spPr bwMode="auto">
            <a:xfrm>
              <a:off x="6638" y="805"/>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8" name="Oval 87"/>
            <p:cNvSpPr>
              <a:spLocks noChangeArrowheads="1"/>
            </p:cNvSpPr>
            <p:nvPr/>
          </p:nvSpPr>
          <p:spPr bwMode="auto">
            <a:xfrm>
              <a:off x="3513" y="1858"/>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9" name="AutoShape 92"/>
            <p:cNvCxnSpPr>
              <a:endCxn id="7" idx="2"/>
            </p:cNvCxnSpPr>
            <p:nvPr/>
          </p:nvCxnSpPr>
          <p:spPr>
            <a:xfrm rot="-5400000">
              <a:off x="5717" y="1056"/>
              <a:ext cx="763" cy="1080"/>
            </a:xfrm>
            <a:prstGeom prst="curvedConnector2">
              <a:avLst/>
            </a:prstGeom>
            <a:grpFill/>
            <a:ln w="9525" cap="flat" cmpd="sng">
              <a:solidFill>
                <a:schemeClr val="tx1"/>
              </a:solidFill>
              <a:prstDash val="solid"/>
              <a:headEnd type="none" w="med" len="med"/>
              <a:tailEnd type="triangle" w="med" len="med"/>
            </a:ln>
          </p:spPr>
        </p:cxnSp>
        <p:cxnSp>
          <p:nvCxnSpPr>
            <p:cNvPr id="10" name="AutoShape 98"/>
            <p:cNvCxnSpPr>
              <a:stCxn id="8" idx="1"/>
              <a:endCxn id="8" idx="7"/>
            </p:cNvCxnSpPr>
            <p:nvPr/>
          </p:nvCxnSpPr>
          <p:spPr>
            <a:xfrm rot="16200000">
              <a:off x="3890" y="1712"/>
              <a:ext cx="5" cy="533"/>
            </a:xfrm>
            <a:prstGeom prst="curvedConnector3">
              <a:avLst>
                <a:gd name="adj1" fmla="val 9960000"/>
              </a:avLst>
            </a:prstGeom>
            <a:grpFill/>
            <a:ln w="9525" cap="flat" cmpd="sng">
              <a:solidFill>
                <a:schemeClr val="tx1"/>
              </a:solidFill>
              <a:prstDash val="solid"/>
              <a:headEnd type="none" w="med" len="med"/>
              <a:tailEnd type="triangle" w="med" len="med"/>
            </a:ln>
          </p:spPr>
        </p:cxnSp>
        <p:sp>
          <p:nvSpPr>
            <p:cNvPr id="11" name="Text Box 103"/>
            <p:cNvSpPr txBox="1"/>
            <p:nvPr/>
          </p:nvSpPr>
          <p:spPr>
            <a:xfrm>
              <a:off x="3483" y="913"/>
              <a:ext cx="502" cy="720"/>
            </a:xfrm>
            <a:prstGeom prst="rect">
              <a:avLst/>
            </a:prstGeom>
            <a:noFill/>
            <a:ln w="9525">
              <a:noFill/>
            </a:ln>
            <a:extLst>
              <a:ext uri="{909E8E84-426E-40DD-AFC4-6F175D3DCCD1}">
                <a14:hiddenFill xmlns:a14="http://schemas.microsoft.com/office/drawing/2010/main">
                  <a:grpFill/>
                </a14:hiddenFill>
              </a:ext>
            </a:extLst>
          </p:spPr>
          <p:txBody>
            <a:bodyPr wrap="none" anchor="ctr" anchorCtr="0">
              <a:spAutoFit/>
            </a:bodyPr>
            <a:p>
              <a:pPr algn="ctr"/>
              <a:r>
                <a:rPr lang="en-US" altLang="zh-CN" dirty="0">
                  <a:solidFill>
                    <a:srgbClr val="FF0000"/>
                  </a:solidFill>
                  <a:latin typeface="Times New Roman" panose="02020603050405020304" pitchFamily="18" charset="0"/>
                </a:rPr>
                <a:t>a</a:t>
              </a:r>
              <a:endParaRPr lang="en-US" altLang="zh-CN" dirty="0">
                <a:solidFill>
                  <a:srgbClr val="FF0000"/>
                </a:solidFill>
                <a:latin typeface="Times New Roman" panose="02020603050405020304" pitchFamily="18" charset="0"/>
              </a:endParaRPr>
            </a:p>
          </p:txBody>
        </p:sp>
        <p:sp>
          <p:nvSpPr>
            <p:cNvPr id="12" name="Text Box 106"/>
            <p:cNvSpPr txBox="1"/>
            <p:nvPr/>
          </p:nvSpPr>
          <p:spPr>
            <a:xfrm>
              <a:off x="5643" y="680"/>
              <a:ext cx="502" cy="720"/>
            </a:xfrm>
            <a:prstGeom prst="rect">
              <a:avLst/>
            </a:prstGeom>
            <a:noFill/>
            <a:ln w="9525">
              <a:noFill/>
            </a:ln>
            <a:extLst>
              <a:ext uri="{909E8E84-426E-40DD-AFC4-6F175D3DCCD1}">
                <a14:hiddenFill xmlns:a14="http://schemas.microsoft.com/office/drawing/2010/main">
                  <a:grpFill/>
                </a14:hiddenFill>
              </a:ext>
            </a:extLst>
          </p:spPr>
          <p:txBody>
            <a:bodyPr wrap="none" anchor="ctr" anchorCtr="0">
              <a:spAutoFit/>
            </a:bodyPr>
            <a:p>
              <a:pPr algn="ctr"/>
              <a:r>
                <a:rPr lang="en-US" altLang="zh-CN" dirty="0">
                  <a:solidFill>
                    <a:srgbClr val="FF0000"/>
                  </a:solidFill>
                  <a:latin typeface="Times New Roman" panose="02020603050405020304" pitchFamily="18" charset="0"/>
                </a:rPr>
                <a:t>a</a:t>
              </a:r>
              <a:endParaRPr lang="en-US" altLang="zh-CN" dirty="0">
                <a:solidFill>
                  <a:srgbClr val="FF0000"/>
                </a:solidFill>
                <a:latin typeface="Times New Roman" panose="02020603050405020304" pitchFamily="18" charset="0"/>
              </a:endParaRPr>
            </a:p>
          </p:txBody>
        </p:sp>
      </p:grpSp>
      <p:grpSp>
        <p:nvGrpSpPr>
          <p:cNvPr id="17" name="组合 16"/>
          <p:cNvGrpSpPr/>
          <p:nvPr/>
        </p:nvGrpSpPr>
        <p:grpSpPr>
          <a:xfrm>
            <a:off x="2110105" y="399415"/>
            <a:ext cx="2461895" cy="1189355"/>
            <a:chOff x="3513" y="805"/>
            <a:chExt cx="3877" cy="1873"/>
          </a:xfrm>
          <a:solidFill>
            <a:srgbClr val="FF0000"/>
          </a:solidFill>
        </p:grpSpPr>
        <p:sp>
          <p:nvSpPr>
            <p:cNvPr id="14" name="Oval 83"/>
            <p:cNvSpPr>
              <a:spLocks noChangeArrowheads="1"/>
            </p:cNvSpPr>
            <p:nvPr/>
          </p:nvSpPr>
          <p:spPr bwMode="auto">
            <a:xfrm>
              <a:off x="6638" y="805"/>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5" name="Oval 86"/>
            <p:cNvSpPr>
              <a:spLocks noChangeArrowheads="1"/>
            </p:cNvSpPr>
            <p:nvPr/>
          </p:nvSpPr>
          <p:spPr bwMode="auto">
            <a:xfrm>
              <a:off x="4913" y="1858"/>
              <a:ext cx="755"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6" name="Oval 87"/>
            <p:cNvSpPr>
              <a:spLocks noChangeArrowheads="1"/>
            </p:cNvSpPr>
            <p:nvPr/>
          </p:nvSpPr>
          <p:spPr bwMode="auto">
            <a:xfrm>
              <a:off x="3513" y="1858"/>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mc:AlternateContent xmlns:mc="http://schemas.openxmlformats.org/markup-compatibility/2006" xmlns:a14="http://schemas.microsoft.com/office/drawing/2010/main">
        <mc:Choice Requires="a14">
          <p:graphicFrame>
            <p:nvGraphicFramePr>
              <p:cNvPr id="18" name="表格 17"/>
              <p:cNvGraphicFramePr/>
              <p:nvPr>
                <p:custDataLst>
                  <p:tags r:id="rId1"/>
                </p:custDataLst>
              </p:nvPr>
            </p:nvGraphicFramePr>
            <p:xfrm>
              <a:off x="1046480" y="2917825"/>
              <a:ext cx="7155180" cy="2538730"/>
            </p:xfrm>
            <a:graphic>
              <a:graphicData uri="http://schemas.openxmlformats.org/drawingml/2006/table">
                <a:tbl>
                  <a:tblPr>
                    <a:tableStyleId>{5940675A-B579-460E-94D1-54222C63F5DA}</a:tableStyleId>
                  </a:tblPr>
                  <a:tblGrid>
                    <a:gridCol w="2782570"/>
                    <a:gridCol w="1924685"/>
                    <a:gridCol w="2447925"/>
                  </a:tblGrid>
                  <a:tr h="586740">
                    <a:tc>
                      <a:txBody>
                        <a:bodyPr/>
                        <a:p>
                          <a:pPr algn="ctr">
                            <a:buNone/>
                          </a:pPr>
                          <a:r>
                            <a:rPr lang="en-US" altLang="zh-CN" sz="2400">
                              <a:latin typeface="宋体" panose="02010600030101010101" pitchFamily="2" charset="-122"/>
                              <a:ea typeface="宋体" panose="02010600030101010101" pitchFamily="2" charset="-122"/>
                            </a:rPr>
                            <a:t>I</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{i}</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586740">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𝐽</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𝜖</m:t>
                                </m:r>
                                <m:r>
                                  <a:rPr lang="en-US" altLang="zh-CN" sz="2400" i="1">
                                    <a:latin typeface="Cambria Math" panose="02040503050406030204" charset="0"/>
                                    <a:ea typeface="MS Mincho" charset="0"/>
                                    <a:cs typeface="Cambria Math" panose="02040503050406030204" charset="0"/>
                                  </a:rPr>
                                  <m:t>_</m:t>
                                </m:r>
                                <m:r>
                                  <a:rPr lang="en-US" altLang="zh-CN" sz="2400" i="1">
                                    <a:latin typeface="Cambria Math" panose="02040503050406030204" charset="0"/>
                                    <a:cs typeface="Cambria Math" panose="02040503050406030204" charset="0"/>
                                  </a:rPr>
                                  <m:t>𝑐𝑙𝑜𝑠𝑢𝑟𝑒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𝐼</m:t>
                                </m:r>
                                <m:r>
                                  <a:rPr lang="en-US" altLang="zh-CN" sz="2400" i="1">
                                    <a:latin typeface="Cambria Math" panose="02040503050406030204" charset="0"/>
                                    <a:ea typeface="MS Mincho" charset="0"/>
                                    <a:cs typeface="Cambria Math" panose="02040503050406030204" charset="0"/>
                                  </a:rPr>
                                  <m:t>)</m:t>
                                </m:r>
                              </m:oMath>
                            </m:oMathPara>
                          </a14:m>
                          <a:endParaRPr lang="en-US" altLang="zh-CN" sz="2400" i="1">
                            <a:latin typeface="Microsoft Sans Serif" panose="020B0604020202020204" charset="0"/>
                            <a:ea typeface="MS Mincho"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{i, 1, 2}</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1</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r h="586740">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𝐾</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𝑚𝑜𝑣𝑒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𝐽</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𝑎</m:t>
                                </m:r>
                                <m:r>
                                  <a:rPr lang="en-US" altLang="zh-CN" sz="2400" i="1">
                                    <a:latin typeface="Cambria Math" panose="02040503050406030204" charset="0"/>
                                    <a:ea typeface="MS Mincho" charset="0"/>
                                    <a:cs typeface="Cambria Math" panose="02040503050406030204" charset="0"/>
                                  </a:rPr>
                                  <m:t>)</m:t>
                                </m:r>
                              </m:oMath>
                            </m:oMathPara>
                          </a14:m>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778510">
                    <a:tc>
                      <a:txBody>
                        <a:bodyPr/>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𝐿</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𝜖</m:t>
                                </m:r>
                                <m:r>
                                  <a:rPr lang="en-US" altLang="zh-CN" sz="2400" i="1">
                                    <a:latin typeface="Cambria Math" panose="02040503050406030204" charset="0"/>
                                    <a:ea typeface="MS Mincho" charset="0"/>
                                    <a:cs typeface="Cambria Math" panose="02040503050406030204" charset="0"/>
                                  </a:rPr>
                                  <m:t>_</m:t>
                                </m:r>
                                <m:r>
                                  <a:rPr lang="en-US" altLang="zh-CN" sz="2400" i="1">
                                    <a:latin typeface="Cambria Math" panose="02040503050406030204" charset="0"/>
                                    <a:cs typeface="Cambria Math" panose="02040503050406030204" charset="0"/>
                                  </a:rPr>
                                  <m:t>𝑐𝑙𝑜𝑠𝑢𝑟𝑒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𝐾</m:t>
                                </m:r>
                                <m:r>
                                  <a:rPr lang="en-US" altLang="zh-CN" sz="2400" i="1">
                                    <a:latin typeface="Cambria Math" panose="02040503050406030204" charset="0"/>
                                    <a:ea typeface="MS Mincho" charset="0"/>
                                    <a:cs typeface="Cambria Math" panose="02040503050406030204" charset="0"/>
                                  </a:rPr>
                                  <m:t>)</m:t>
                                </m:r>
                              </m:oMath>
                            </m:oMathPara>
                          </a14:m>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 2,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2</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bl>
              </a:graphicData>
            </a:graphic>
          </p:graphicFrame>
        </mc:Choice>
        <mc:Fallback xmlns="">
          <p:graphicFrame>
            <p:nvGraphicFramePr>
              <p:cNvPr id="18" name="表格 17"/>
              <p:cNvGraphicFramePr/>
              <p:nvPr>
                <p:custDataLst>
                  <p:tags r:id="rId2"/>
                </p:custDataLst>
              </p:nvPr>
            </p:nvGraphicFramePr>
            <p:xfrm>
              <a:off x="1046480" y="2917825"/>
              <a:ext cx="7155180" cy="2538730"/>
            </p:xfrm>
            <a:graphic>
              <a:graphicData uri="http://schemas.openxmlformats.org/drawingml/2006/table">
                <a:tbl>
                  <a:tblPr>
                    <a:tableStyleId>{5940675A-B579-460E-94D1-54222C63F5DA}</a:tableStyleId>
                  </a:tblPr>
                  <a:tblGrid>
                    <a:gridCol w="2782570"/>
                    <a:gridCol w="1924685"/>
                    <a:gridCol w="2447925"/>
                  </a:tblGrid>
                  <a:tr h="586740">
                    <a:tc>
                      <a:txBody>
                        <a:bodyPr/>
                        <a:p>
                          <a:pPr algn="ctr">
                            <a:buNone/>
                          </a:pPr>
                          <a:r>
                            <a:rPr lang="en-US" altLang="zh-CN" sz="2400">
                              <a:latin typeface="宋体" panose="02010600030101010101" pitchFamily="2" charset="-122"/>
                              <a:ea typeface="宋体" panose="02010600030101010101" pitchFamily="2" charset="-122"/>
                            </a:rPr>
                            <a:t>I</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{i}</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586740">
                    <a:tc>
                      <a:txBody>
                        <a:bodyPr/>
                        <a:lstStyle/>
                        <a:p>
                          <a:endParaRPr lang="zh-CN"/>
                        </a:p>
                      </a:txBody>
                      <a:tcPr anchor="ctr" anchorCtr="0">
                        <a:blipFill>
                          <a:blip r:embed="rId3"/>
                        </a:blipFill>
                      </a:tcPr>
                    </a:tc>
                    <a:tc>
                      <a:txBody>
                        <a:bodyPr/>
                        <a:p>
                          <a:pPr algn="ctr">
                            <a:buNone/>
                          </a:pPr>
                          <a:r>
                            <a:rPr lang="en-US" altLang="zh-CN" sz="2400">
                              <a:latin typeface="Microsoft Sans Serif" panose="020B0604020202020204" charset="0"/>
                              <a:cs typeface="Microsoft Sans Serif" panose="020B0604020202020204" charset="0"/>
                            </a:rPr>
                            <a:t>{i, 1, 2}</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1</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r h="586740">
                    <a:tc>
                      <a:txBody>
                        <a:bodyPr/>
                        <a:lstStyle/>
                        <a:p>
                          <a:endParaRPr lang="zh-CN"/>
                        </a:p>
                      </a:txBody>
                      <a:tcPr anchor="ctr" anchorCtr="0">
                        <a:blipFill>
                          <a:blip r:embed="rId3"/>
                        </a:blipFill>
                      </a:tcPr>
                    </a:tc>
                    <a:tc>
                      <a:txBody>
                        <a:bodyPr/>
                        <a:p>
                          <a:pPr algn="ctr">
                            <a:buNone/>
                          </a:pPr>
                          <a:r>
                            <a:rPr lang="en-US" altLang="zh-CN" sz="2400">
                              <a:latin typeface="Microsoft Sans Serif" panose="020B0604020202020204" charset="0"/>
                              <a:cs typeface="Microsoft Sans Serif" panose="020B0604020202020204" charset="0"/>
                            </a:rPr>
                            <a:t>{1,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778510">
                    <a:tc>
                      <a:txBody>
                        <a:bodyPr/>
                        <a:lstStyle/>
                        <a:p>
                          <a:endParaRPr lang="zh-CN"/>
                        </a:p>
                      </a:txBody>
                      <a:tcPr anchor="ctr" anchorCtr="0">
                        <a:blipFill>
                          <a:blip r:embed="rId3"/>
                        </a:blipFill>
                      </a:tcPr>
                    </a:tc>
                    <a:tc>
                      <a:txBody>
                        <a:bodyPr/>
                        <a:p>
                          <a:pPr algn="ctr">
                            <a:buNone/>
                          </a:pPr>
                          <a:r>
                            <a:rPr lang="en-US" altLang="zh-CN" sz="2400">
                              <a:latin typeface="Microsoft Sans Serif" panose="020B0604020202020204" charset="0"/>
                              <a:cs typeface="Microsoft Sans Serif" panose="020B0604020202020204" charset="0"/>
                            </a:rPr>
                            <a:t>{1, 2,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2</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6018" name="Object 75"/>
          <p:cNvGraphicFramePr>
            <a:graphicFrameLocks noChangeAspect="1"/>
          </p:cNvGraphicFramePr>
          <p:nvPr/>
        </p:nvGraphicFramePr>
        <p:xfrm>
          <a:off x="819150" y="2781300"/>
          <a:ext cx="7953375" cy="3851275"/>
        </p:xfrm>
        <a:graphic>
          <a:graphicData uri="http://schemas.openxmlformats.org/presentationml/2006/ole">
            <mc:AlternateContent xmlns:mc="http://schemas.openxmlformats.org/markup-compatibility/2006">
              <mc:Choice xmlns:v="urn:schemas-microsoft-com:vml" Requires="v">
                <p:oleObj spid="_x0000_s3079" name="" r:id="rId1" imgW="7936865" imgH="3852545" progId="Word.Document.8">
                  <p:embed/>
                </p:oleObj>
              </mc:Choice>
              <mc:Fallback>
                <p:oleObj name="" r:id="rId1" imgW="7936865" imgH="3852545" progId="Word.Document.8">
                  <p:embed/>
                  <p:pic>
                    <p:nvPicPr>
                      <p:cNvPr id="0" name="图片 3078"/>
                      <p:cNvPicPr/>
                      <p:nvPr/>
                    </p:nvPicPr>
                    <p:blipFill>
                      <a:blip r:embed="rId2"/>
                      <a:stretch>
                        <a:fillRect/>
                      </a:stretch>
                    </p:blipFill>
                    <p:spPr>
                      <a:xfrm>
                        <a:off x="819150" y="2781300"/>
                        <a:ext cx="7953375" cy="3851275"/>
                      </a:xfrm>
                      <a:prstGeom prst="rect">
                        <a:avLst/>
                      </a:prstGeom>
                      <a:noFill/>
                      <a:ln w="38100">
                        <a:noFill/>
                        <a:miter/>
                      </a:ln>
                    </p:spPr>
                  </p:pic>
                </p:oleObj>
              </mc:Fallback>
            </mc:AlternateContent>
          </a:graphicData>
        </a:graphic>
      </p:graphicFrame>
      <p:graphicFrame>
        <p:nvGraphicFramePr>
          <p:cNvPr id="86019" name="Object 76"/>
          <p:cNvGraphicFramePr>
            <a:graphicFrameLocks noChangeAspect="1"/>
          </p:cNvGraphicFramePr>
          <p:nvPr/>
        </p:nvGraphicFramePr>
        <p:xfrm>
          <a:off x="762000" y="2778125"/>
          <a:ext cx="7956550" cy="3775075"/>
        </p:xfrm>
        <a:graphic>
          <a:graphicData uri="http://schemas.openxmlformats.org/presentationml/2006/ole">
            <mc:AlternateContent xmlns:mc="http://schemas.openxmlformats.org/markup-compatibility/2006">
              <mc:Choice xmlns:v="urn:schemas-microsoft-com:vml" Requires="v">
                <p:oleObj spid="_x0000_s3080" name="" r:id="rId3" imgW="7936230" imgH="3766820" progId="Word.Document.8">
                  <p:embed/>
                </p:oleObj>
              </mc:Choice>
              <mc:Fallback>
                <p:oleObj name="" r:id="rId3" imgW="7936230" imgH="3766820" progId="Word.Document.8">
                  <p:embed/>
                  <p:pic>
                    <p:nvPicPr>
                      <p:cNvPr id="0" name="图片 3079"/>
                      <p:cNvPicPr/>
                      <p:nvPr/>
                    </p:nvPicPr>
                    <p:blipFill>
                      <a:blip r:embed="rId4"/>
                      <a:stretch>
                        <a:fillRect/>
                      </a:stretch>
                    </p:blipFill>
                    <p:spPr>
                      <a:xfrm>
                        <a:off x="762000" y="2778125"/>
                        <a:ext cx="7956550" cy="3775075"/>
                      </a:xfrm>
                      <a:prstGeom prst="rect">
                        <a:avLst/>
                      </a:prstGeom>
                      <a:noFill/>
                      <a:ln w="38100">
                        <a:noFill/>
                        <a:miter/>
                      </a:ln>
                    </p:spPr>
                  </p:pic>
                </p:oleObj>
              </mc:Fallback>
            </mc:AlternateContent>
          </a:graphicData>
        </a:graphic>
      </p:graphicFrame>
      <p:sp>
        <p:nvSpPr>
          <p:cNvPr id="86020" name="AutoShape 77"/>
          <p:cNvSpPr>
            <a:spLocks noChangeAspect="1"/>
          </p:cNvSpPr>
          <p:nvPr/>
        </p:nvSpPr>
        <p:spPr>
          <a:xfrm>
            <a:off x="931863" y="2133600"/>
            <a:ext cx="6477000" cy="3429000"/>
          </a:xfrm>
          <a:prstGeom prst="rect">
            <a:avLst/>
          </a:prstGeom>
          <a:noFill/>
          <a:ln w="9525">
            <a:noFill/>
          </a:ln>
        </p:spPr>
        <p:txBody>
          <a:bodyPr/>
          <a:p>
            <a:endParaRPr lang="zh-CN" altLang="en-US" dirty="0">
              <a:latin typeface="Times New Roman" panose="02020603050405020304" pitchFamily="18" charset="0"/>
            </a:endParaRPr>
          </a:p>
        </p:txBody>
      </p:sp>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6022"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6029"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6030"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6031"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6032"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6033"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6034"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6035"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6036"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6037"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6038"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6039" name="Text Box 99"/>
          <p:cNvSpPr txBox="1"/>
          <p:nvPr/>
        </p:nvSpPr>
        <p:spPr>
          <a:xfrm>
            <a:off x="1609725"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0" name="Text Box 100"/>
          <p:cNvSpPr txBox="1"/>
          <p:nvPr/>
        </p:nvSpPr>
        <p:spPr>
          <a:xfrm>
            <a:off x="263525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1" name="Text Box 101"/>
          <p:cNvSpPr txBox="1"/>
          <p:nvPr/>
        </p:nvSpPr>
        <p:spPr>
          <a:xfrm>
            <a:off x="57150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2" name="Text Box 102"/>
          <p:cNvSpPr txBox="1"/>
          <p:nvPr/>
        </p:nvSpPr>
        <p:spPr>
          <a:xfrm>
            <a:off x="6807200" y="898525"/>
            <a:ext cx="31750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3" name="Text Box 103"/>
          <p:cNvSpPr txBox="1"/>
          <p:nvPr/>
        </p:nvSpPr>
        <p:spPr>
          <a:xfrm>
            <a:off x="2084388" y="452438"/>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44" name="Text Box 104"/>
          <p:cNvSpPr txBox="1"/>
          <p:nvPr/>
        </p:nvSpPr>
        <p:spPr>
          <a:xfrm>
            <a:off x="4756150" y="3048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45" name="Text Box 105"/>
          <p:cNvSpPr txBox="1"/>
          <p:nvPr/>
        </p:nvSpPr>
        <p:spPr>
          <a:xfrm>
            <a:off x="6330950" y="452438"/>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46" name="Text Box 106"/>
          <p:cNvSpPr txBox="1"/>
          <p:nvPr/>
        </p:nvSpPr>
        <p:spPr>
          <a:xfrm>
            <a:off x="3455988" y="304800"/>
            <a:ext cx="319087"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cxnSp>
        <p:nvCxnSpPr>
          <p:cNvPr id="86047"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6048"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6049" name="Text Box 109"/>
          <p:cNvSpPr txBox="1"/>
          <p:nvPr/>
        </p:nvSpPr>
        <p:spPr>
          <a:xfrm>
            <a:off x="2009775" y="156845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50" name="Text Box 110"/>
          <p:cNvSpPr txBox="1"/>
          <p:nvPr/>
        </p:nvSpPr>
        <p:spPr>
          <a:xfrm>
            <a:off x="3454400" y="1792288"/>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51" name="Text Box 111"/>
          <p:cNvSpPr txBox="1"/>
          <p:nvPr/>
        </p:nvSpPr>
        <p:spPr>
          <a:xfrm>
            <a:off x="4962525"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52" name="Text Box 112"/>
          <p:cNvSpPr txBox="1"/>
          <p:nvPr/>
        </p:nvSpPr>
        <p:spPr>
          <a:xfrm>
            <a:off x="6329363" y="1719263"/>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grpSp>
        <p:nvGrpSpPr>
          <p:cNvPr id="87043" name="Group 49"/>
          <p:cNvGrpSpPr/>
          <p:nvPr/>
        </p:nvGrpSpPr>
        <p:grpSpPr>
          <a:xfrm>
            <a:off x="654050" y="1844675"/>
            <a:ext cx="7575550" cy="3908425"/>
            <a:chOff x="654050" y="1844824"/>
            <a:chExt cx="7575550" cy="3908276"/>
          </a:xfrm>
        </p:grpSpPr>
        <p:grpSp>
          <p:nvGrpSpPr>
            <p:cNvPr id="87044" name="Group 48"/>
            <p:cNvGrpSpPr/>
            <p:nvPr/>
          </p:nvGrpSpPr>
          <p:grpSpPr>
            <a:xfrm>
              <a:off x="654050" y="2476500"/>
              <a:ext cx="7575550" cy="3276600"/>
              <a:chOff x="654050" y="2476500"/>
              <a:chExt cx="7575550" cy="3276600"/>
            </a:xfrm>
          </p:grpSpPr>
          <p:grpSp>
            <p:nvGrpSpPr>
              <p:cNvPr id="87046" name="Group 9"/>
              <p:cNvGrpSpPr/>
              <p:nvPr/>
            </p:nvGrpSpPr>
            <p:grpSpPr>
              <a:xfrm>
                <a:off x="4845050" y="2476500"/>
                <a:ext cx="685800" cy="685800"/>
                <a:chOff x="4320" y="2160"/>
                <a:chExt cx="432" cy="432"/>
              </a:xfrm>
            </p:grpSpPr>
            <p:sp>
              <p:nvSpPr>
                <p:cNvPr id="42" name="Oval 10"/>
                <p:cNvSpPr>
                  <a:spLocks noChangeArrowheads="1"/>
                </p:cNvSpPr>
                <p:nvPr/>
              </p:nvSpPr>
              <p:spPr bwMode="auto">
                <a:xfrm>
                  <a:off x="4320" y="2160"/>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43" name="Oval 11"/>
                <p:cNvSpPr>
                  <a:spLocks noChangeArrowheads="1"/>
                </p:cNvSpPr>
                <p:nvPr/>
              </p:nvSpPr>
              <p:spPr bwMode="auto">
                <a:xfrm>
                  <a:off x="4368" y="2208"/>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C</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87047" name="Group 12"/>
              <p:cNvGrpSpPr/>
              <p:nvPr/>
            </p:nvGrpSpPr>
            <p:grpSpPr>
              <a:xfrm>
                <a:off x="4845050" y="4457700"/>
                <a:ext cx="685800" cy="685800"/>
                <a:chOff x="3456" y="2688"/>
                <a:chExt cx="432" cy="432"/>
              </a:xfrm>
            </p:grpSpPr>
            <p:sp>
              <p:nvSpPr>
                <p:cNvPr id="40" name="Oval 13"/>
                <p:cNvSpPr>
                  <a:spLocks noChangeArrowheads="1"/>
                </p:cNvSpPr>
                <p:nvPr/>
              </p:nvSpPr>
              <p:spPr bwMode="auto">
                <a:xfrm>
                  <a:off x="3456"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41" name="Oval 14"/>
                <p:cNvSpPr>
                  <a:spLocks noChangeArrowheads="1"/>
                </p:cNvSpPr>
                <p:nvPr/>
              </p:nvSpPr>
              <p:spPr bwMode="auto">
                <a:xfrm>
                  <a:off x="3504"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D</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8" name="Oval 15"/>
              <p:cNvSpPr>
                <a:spLocks noChangeArrowheads="1"/>
              </p:cNvSpPr>
              <p:nvPr/>
            </p:nvSpPr>
            <p:spPr bwMode="auto">
              <a:xfrm>
                <a:off x="2635250" y="4457749"/>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B</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 name="Oval 16"/>
              <p:cNvSpPr>
                <a:spLocks noChangeArrowheads="1"/>
              </p:cNvSpPr>
              <p:nvPr/>
            </p:nvSpPr>
            <p:spPr bwMode="auto">
              <a:xfrm>
                <a:off x="2635250" y="2476625"/>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A</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nvGrpSpPr>
              <p:cNvPr id="87050" name="Group 17"/>
              <p:cNvGrpSpPr/>
              <p:nvPr/>
            </p:nvGrpSpPr>
            <p:grpSpPr>
              <a:xfrm>
                <a:off x="6978650" y="2476500"/>
                <a:ext cx="685800" cy="685800"/>
                <a:chOff x="3120" y="1536"/>
                <a:chExt cx="432" cy="432"/>
              </a:xfrm>
            </p:grpSpPr>
            <p:sp>
              <p:nvSpPr>
                <p:cNvPr id="38" name="Oval 18"/>
                <p:cNvSpPr>
                  <a:spLocks noChangeArrowheads="1"/>
                </p:cNvSpPr>
                <p:nvPr/>
              </p:nvSpPr>
              <p:spPr bwMode="auto">
                <a:xfrm>
                  <a:off x="3120" y="1536"/>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39" name="Oval 19"/>
                <p:cNvSpPr>
                  <a:spLocks noChangeArrowheads="1"/>
                </p:cNvSpPr>
                <p:nvPr/>
              </p:nvSpPr>
              <p:spPr bwMode="auto">
                <a:xfrm>
                  <a:off x="3168" y="1584"/>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E</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87051" name="Group 20"/>
              <p:cNvGrpSpPr/>
              <p:nvPr/>
            </p:nvGrpSpPr>
            <p:grpSpPr>
              <a:xfrm>
                <a:off x="6978650" y="4457700"/>
                <a:ext cx="685800" cy="685800"/>
                <a:chOff x="4224" y="2688"/>
                <a:chExt cx="432" cy="432"/>
              </a:xfrm>
            </p:grpSpPr>
            <p:sp>
              <p:nvSpPr>
                <p:cNvPr id="36" name="Oval 21"/>
                <p:cNvSpPr>
                  <a:spLocks noChangeArrowheads="1"/>
                </p:cNvSpPr>
                <p:nvPr/>
              </p:nvSpPr>
              <p:spPr bwMode="auto">
                <a:xfrm>
                  <a:off x="4224"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37" name="Oval 22"/>
                <p:cNvSpPr>
                  <a:spLocks noChangeArrowheads="1"/>
                </p:cNvSpPr>
                <p:nvPr/>
              </p:nvSpPr>
              <p:spPr bwMode="auto">
                <a:xfrm>
                  <a:off x="4272"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sp>
            <p:nvSpPr>
              <p:cNvPr id="12" name="Oval 23"/>
              <p:cNvSpPr>
                <a:spLocks noChangeArrowheads="1"/>
              </p:cNvSpPr>
              <p:nvPr/>
            </p:nvSpPr>
            <p:spPr bwMode="auto">
              <a:xfrm>
                <a:off x="1035050" y="3543384"/>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S</a:t>
                </a:r>
                <a:endPar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7053" name="AutoShape 24"/>
              <p:cNvCxnSpPr>
                <a:stCxn id="12" idx="0"/>
                <a:endCxn id="9" idx="2"/>
              </p:cNvCxnSpPr>
              <p:nvPr/>
            </p:nvCxnSpPr>
            <p:spPr>
              <a:xfrm rot="-5400000">
                <a:off x="1644650" y="2552700"/>
                <a:ext cx="723900" cy="1257300"/>
              </a:xfrm>
              <a:prstGeom prst="curvedConnector2">
                <a:avLst/>
              </a:prstGeom>
              <a:ln w="9525" cap="flat" cmpd="sng">
                <a:solidFill>
                  <a:schemeClr val="tx1"/>
                </a:solidFill>
                <a:prstDash val="solid"/>
                <a:headEnd type="none" w="med" len="med"/>
                <a:tailEnd type="triangle" w="med" len="med"/>
              </a:ln>
            </p:spPr>
          </p:cxnSp>
          <p:cxnSp>
            <p:nvCxnSpPr>
              <p:cNvPr id="87054" name="AutoShape 25"/>
              <p:cNvCxnSpPr>
                <a:stCxn id="12" idx="4"/>
                <a:endCxn id="8" idx="2"/>
              </p:cNvCxnSpPr>
              <p:nvPr/>
            </p:nvCxnSpPr>
            <p:spPr>
              <a:xfrm rot="-5400000" flipH="1">
                <a:off x="1720850" y="3886200"/>
                <a:ext cx="571500" cy="1257300"/>
              </a:xfrm>
              <a:prstGeom prst="curvedConnector2">
                <a:avLst/>
              </a:prstGeom>
              <a:ln w="9525" cap="flat" cmpd="sng">
                <a:solidFill>
                  <a:schemeClr val="tx1"/>
                </a:solidFill>
                <a:prstDash val="solid"/>
                <a:headEnd type="none" w="med" len="med"/>
                <a:tailEnd type="triangle" w="med" len="med"/>
              </a:ln>
            </p:spPr>
          </p:cxnSp>
          <p:cxnSp>
            <p:nvCxnSpPr>
              <p:cNvPr id="87055" name="AutoShape 26"/>
              <p:cNvCxnSpPr>
                <a:stCxn id="8" idx="7"/>
                <a:endCxn id="9" idx="5"/>
              </p:cNvCxnSpPr>
              <p:nvPr/>
            </p:nvCxnSpPr>
            <p:spPr>
              <a:xfrm rot="-5400000">
                <a:off x="2473325" y="3809999"/>
                <a:ext cx="1495425" cy="0"/>
              </a:xfrm>
              <a:prstGeom prst="straightConnector1">
                <a:avLst/>
              </a:prstGeom>
              <a:ln w="9525" cap="flat" cmpd="sng">
                <a:solidFill>
                  <a:schemeClr val="tx1"/>
                </a:solidFill>
                <a:prstDash val="solid"/>
                <a:headEnd type="none" w="med" len="med"/>
                <a:tailEnd type="triangle" w="med" len="med"/>
              </a:ln>
            </p:spPr>
          </p:cxnSp>
          <p:cxnSp>
            <p:nvCxnSpPr>
              <p:cNvPr id="87056" name="AutoShape 27"/>
              <p:cNvCxnSpPr>
                <a:stCxn id="9" idx="3"/>
                <a:endCxn id="8" idx="1"/>
              </p:cNvCxnSpPr>
              <p:nvPr/>
            </p:nvCxnSpPr>
            <p:spPr>
              <a:xfrm rot="5400000">
                <a:off x="1987550" y="3809999"/>
                <a:ext cx="1495425" cy="0"/>
              </a:xfrm>
              <a:prstGeom prst="straightConnector1">
                <a:avLst/>
              </a:prstGeom>
              <a:ln w="9525" cap="flat" cmpd="sng">
                <a:solidFill>
                  <a:schemeClr val="tx1"/>
                </a:solidFill>
                <a:prstDash val="solid"/>
                <a:headEnd type="none" w="med" len="med"/>
                <a:tailEnd type="triangle" w="med" len="med"/>
              </a:ln>
            </p:spPr>
          </p:cxnSp>
          <p:cxnSp>
            <p:nvCxnSpPr>
              <p:cNvPr id="87057" name="AutoShape 28"/>
              <p:cNvCxnSpPr>
                <a:stCxn id="9" idx="6"/>
                <a:endCxn id="42" idx="2"/>
              </p:cNvCxnSpPr>
              <p:nvPr/>
            </p:nvCxnSpPr>
            <p:spPr>
              <a:xfrm>
                <a:off x="3321050" y="2819400"/>
                <a:ext cx="1524000" cy="0"/>
              </a:xfrm>
              <a:prstGeom prst="straightConnector1">
                <a:avLst/>
              </a:prstGeom>
              <a:ln w="9525" cap="flat" cmpd="sng">
                <a:solidFill>
                  <a:schemeClr val="tx1"/>
                </a:solidFill>
                <a:prstDash val="solid"/>
                <a:headEnd type="none" w="med" len="med"/>
                <a:tailEnd type="triangle" w="med" len="med"/>
              </a:ln>
            </p:spPr>
          </p:cxnSp>
          <p:cxnSp>
            <p:nvCxnSpPr>
              <p:cNvPr id="87058" name="AutoShape 29"/>
              <p:cNvCxnSpPr>
                <a:stCxn id="8" idx="6"/>
                <a:endCxn id="40" idx="2"/>
              </p:cNvCxnSpPr>
              <p:nvPr/>
            </p:nvCxnSpPr>
            <p:spPr>
              <a:xfrm>
                <a:off x="3321050" y="4800600"/>
                <a:ext cx="1524000" cy="0"/>
              </a:xfrm>
              <a:prstGeom prst="straightConnector1">
                <a:avLst/>
              </a:prstGeom>
              <a:ln w="9525" cap="flat" cmpd="sng">
                <a:solidFill>
                  <a:schemeClr val="tx1"/>
                </a:solidFill>
                <a:prstDash val="solid"/>
                <a:headEnd type="none" w="med" len="med"/>
                <a:tailEnd type="triangle" w="med" len="med"/>
              </a:ln>
            </p:spPr>
          </p:cxnSp>
          <p:cxnSp>
            <p:nvCxnSpPr>
              <p:cNvPr id="87059" name="AutoShape 30"/>
              <p:cNvCxnSpPr>
                <a:stCxn id="40" idx="6"/>
                <a:endCxn id="36" idx="2"/>
              </p:cNvCxnSpPr>
              <p:nvPr/>
            </p:nvCxnSpPr>
            <p:spPr>
              <a:xfrm>
                <a:off x="5530850" y="4800600"/>
                <a:ext cx="1447800" cy="0"/>
              </a:xfrm>
              <a:prstGeom prst="straightConnector1">
                <a:avLst/>
              </a:prstGeom>
              <a:ln w="9525" cap="flat" cmpd="sng">
                <a:solidFill>
                  <a:schemeClr val="tx1"/>
                </a:solidFill>
                <a:prstDash val="solid"/>
                <a:headEnd type="none" w="med" len="med"/>
                <a:tailEnd type="triangle" w="med" len="med"/>
              </a:ln>
            </p:spPr>
          </p:cxnSp>
          <p:cxnSp>
            <p:nvCxnSpPr>
              <p:cNvPr id="87060" name="AutoShape 31"/>
              <p:cNvCxnSpPr>
                <a:stCxn id="42" idx="6"/>
                <a:endCxn id="38" idx="2"/>
              </p:cNvCxnSpPr>
              <p:nvPr/>
            </p:nvCxnSpPr>
            <p:spPr>
              <a:xfrm>
                <a:off x="5530850" y="2819400"/>
                <a:ext cx="1447800" cy="0"/>
              </a:xfrm>
              <a:prstGeom prst="straightConnector1">
                <a:avLst/>
              </a:prstGeom>
              <a:ln w="9525" cap="flat" cmpd="sng">
                <a:solidFill>
                  <a:schemeClr val="tx1"/>
                </a:solidFill>
                <a:prstDash val="solid"/>
                <a:headEnd type="none" w="med" len="med"/>
                <a:tailEnd type="triangle" w="med" len="med"/>
              </a:ln>
            </p:spPr>
          </p:cxnSp>
          <p:cxnSp>
            <p:nvCxnSpPr>
              <p:cNvPr id="87061" name="AutoShape 32"/>
              <p:cNvCxnSpPr>
                <a:stCxn id="38" idx="4"/>
                <a:endCxn id="36" idx="0"/>
              </p:cNvCxnSpPr>
              <p:nvPr/>
            </p:nvCxnSpPr>
            <p:spPr>
              <a:xfrm rot="5400000">
                <a:off x="6673850" y="3810000"/>
                <a:ext cx="1295400" cy="0"/>
              </a:xfrm>
              <a:prstGeom prst="straightConnector1">
                <a:avLst/>
              </a:prstGeom>
              <a:ln w="9525" cap="flat" cmpd="sng">
                <a:solidFill>
                  <a:schemeClr val="tx1"/>
                </a:solidFill>
                <a:prstDash val="solid"/>
                <a:headEnd type="none" w="med" len="med"/>
                <a:tailEnd type="triangle" w="med" len="med"/>
              </a:ln>
            </p:spPr>
          </p:cxnSp>
          <p:cxnSp>
            <p:nvCxnSpPr>
              <p:cNvPr id="87062" name="AutoShape 33"/>
              <p:cNvCxnSpPr>
                <a:stCxn id="36" idx="6"/>
                <a:endCxn id="38" idx="6"/>
              </p:cNvCxnSpPr>
              <p:nvPr/>
            </p:nvCxnSpPr>
            <p:spPr>
              <a:xfrm flipV="1">
                <a:off x="7664450" y="2819400"/>
                <a:ext cx="1588" cy="1981200"/>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87063" name="AutoShape 34"/>
              <p:cNvCxnSpPr>
                <a:stCxn id="42" idx="1"/>
                <a:endCxn id="43" idx="7"/>
              </p:cNvCxnSpPr>
              <p:nvPr/>
            </p:nvCxnSpPr>
            <p:spPr>
              <a:xfrm rot="5400000" flipV="1">
                <a:off x="5133975" y="2387599"/>
                <a:ext cx="53975" cy="431800"/>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87064" name="AutoShape 35"/>
              <p:cNvCxnSpPr>
                <a:stCxn id="40" idx="3"/>
                <a:endCxn id="40" idx="5"/>
              </p:cNvCxnSpPr>
              <p:nvPr/>
            </p:nvCxnSpPr>
            <p:spPr>
              <a:xfrm rot="-5400000" flipH="1">
                <a:off x="5186362" y="4802188"/>
                <a:ext cx="1588" cy="485775"/>
              </a:xfrm>
              <a:prstGeom prst="curvedConnector3">
                <a:avLst>
                  <a:gd name="adj1" fmla="val 20700000"/>
                </a:avLst>
              </a:prstGeom>
              <a:ln w="9525" cap="flat" cmpd="sng">
                <a:solidFill>
                  <a:schemeClr val="tx1"/>
                </a:solidFill>
                <a:prstDash val="solid"/>
                <a:headEnd type="none" w="med" len="med"/>
                <a:tailEnd type="triangle" w="med" len="med"/>
              </a:ln>
            </p:spPr>
          </p:cxnSp>
          <p:sp>
            <p:nvSpPr>
              <p:cNvPr id="87065" name="Text Box 36"/>
              <p:cNvSpPr txBox="1"/>
              <p:nvPr/>
            </p:nvSpPr>
            <p:spPr>
              <a:xfrm>
                <a:off x="7893050" y="36957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66" name="Text Box 37"/>
              <p:cNvSpPr txBox="1"/>
              <p:nvPr/>
            </p:nvSpPr>
            <p:spPr>
              <a:xfrm>
                <a:off x="1568450" y="26289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67" name="Text Box 38"/>
              <p:cNvSpPr txBox="1"/>
              <p:nvPr/>
            </p:nvSpPr>
            <p:spPr>
              <a:xfrm>
                <a:off x="3168650" y="3619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68" name="Text Box 39"/>
              <p:cNvSpPr txBox="1"/>
              <p:nvPr/>
            </p:nvSpPr>
            <p:spPr>
              <a:xfrm>
                <a:off x="4006850" y="2476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69" name="Text Box 40"/>
              <p:cNvSpPr txBox="1"/>
              <p:nvPr/>
            </p:nvSpPr>
            <p:spPr>
              <a:xfrm>
                <a:off x="7054850" y="36195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70" name="Text Box 41"/>
              <p:cNvSpPr txBox="1"/>
              <p:nvPr/>
            </p:nvSpPr>
            <p:spPr>
              <a:xfrm>
                <a:off x="6292850" y="46863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71" name="Text Box 42"/>
              <p:cNvSpPr txBox="1"/>
              <p:nvPr/>
            </p:nvSpPr>
            <p:spPr>
              <a:xfrm>
                <a:off x="1797050" y="46101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2" name="Text Box 43"/>
              <p:cNvSpPr txBox="1"/>
              <p:nvPr/>
            </p:nvSpPr>
            <p:spPr>
              <a:xfrm>
                <a:off x="2406650" y="36957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3" name="Text Box 44"/>
              <p:cNvSpPr txBox="1"/>
              <p:nvPr/>
            </p:nvSpPr>
            <p:spPr>
              <a:xfrm>
                <a:off x="4083050" y="47625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4" name="Text Box 45"/>
              <p:cNvSpPr txBox="1"/>
              <p:nvPr/>
            </p:nvSpPr>
            <p:spPr>
              <a:xfrm>
                <a:off x="6140450" y="24765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7075" name="Text Box 46"/>
              <p:cNvSpPr txBox="1"/>
              <p:nvPr/>
            </p:nvSpPr>
            <p:spPr>
              <a:xfrm>
                <a:off x="5073650" y="52959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44" name="AutoShape 48"/>
              <p:cNvSpPr>
                <a:spLocks noChangeArrowheads="1"/>
              </p:cNvSpPr>
              <p:nvPr/>
            </p:nvSpPr>
            <p:spPr bwMode="auto">
              <a:xfrm>
                <a:off x="654050" y="3713241"/>
                <a:ext cx="415925" cy="380985"/>
              </a:xfrm>
              <a:prstGeom prst="rightArrow">
                <a:avLst>
                  <a:gd name="adj1" fmla="val 50000"/>
                  <a:gd name="adj2" fmla="val 27292"/>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cxnSp>
            <p:nvCxnSpPr>
              <p:cNvPr id="87077" name="AutoShape 31"/>
              <p:cNvCxnSpPr>
                <a:stCxn id="36" idx="1"/>
                <a:endCxn id="42" idx="5"/>
              </p:cNvCxnSpPr>
              <p:nvPr/>
            </p:nvCxnSpPr>
            <p:spPr>
              <a:xfrm flipH="1" flipV="1">
                <a:off x="5430417" y="3061867"/>
                <a:ext cx="1648666" cy="1496266"/>
              </a:xfrm>
              <a:prstGeom prst="straightConnector1">
                <a:avLst/>
              </a:prstGeom>
              <a:ln w="9525" cap="flat" cmpd="sng">
                <a:solidFill>
                  <a:schemeClr val="tx1"/>
                </a:solidFill>
                <a:prstDash val="solid"/>
                <a:headEnd type="none" w="med" len="med"/>
                <a:tailEnd type="triangle" w="med" len="med"/>
              </a:ln>
            </p:spPr>
          </p:cxnSp>
          <p:cxnSp>
            <p:nvCxnSpPr>
              <p:cNvPr id="87078" name="AutoShape 31"/>
              <p:cNvCxnSpPr>
                <a:stCxn id="38" idx="3"/>
                <a:endCxn id="40" idx="7"/>
              </p:cNvCxnSpPr>
              <p:nvPr/>
            </p:nvCxnSpPr>
            <p:spPr>
              <a:xfrm flipH="1">
                <a:off x="5430417" y="3061867"/>
                <a:ext cx="1648666" cy="1496266"/>
              </a:xfrm>
              <a:prstGeom prst="straightConnector1">
                <a:avLst/>
              </a:prstGeom>
              <a:ln w="9525" cap="flat" cmpd="sng">
                <a:solidFill>
                  <a:schemeClr val="tx1"/>
                </a:solidFill>
                <a:prstDash val="solid"/>
                <a:headEnd type="none" w="med" len="med"/>
                <a:tailEnd type="triangle" w="med" len="med"/>
              </a:ln>
            </p:spPr>
          </p:cxnSp>
          <p:sp>
            <p:nvSpPr>
              <p:cNvPr id="87079" name="Text Box 41"/>
              <p:cNvSpPr txBox="1"/>
              <p:nvPr/>
            </p:nvSpPr>
            <p:spPr>
              <a:xfrm>
                <a:off x="5887546" y="3162300"/>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7080" name="Text Box 45"/>
              <p:cNvSpPr txBox="1"/>
              <p:nvPr/>
            </p:nvSpPr>
            <p:spPr>
              <a:xfrm>
                <a:off x="5529580" y="3810000"/>
                <a:ext cx="336550"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grpSp>
        <p:sp>
          <p:nvSpPr>
            <p:cNvPr id="87045" name="Text Box 41"/>
            <p:cNvSpPr txBox="1"/>
            <p:nvPr/>
          </p:nvSpPr>
          <p:spPr>
            <a:xfrm>
              <a:off x="5001418" y="1844824"/>
              <a:ext cx="319088" cy="457200"/>
            </a:xfrm>
            <a:prstGeom prst="rect">
              <a:avLst/>
            </a:prstGeom>
            <a:noFill/>
            <a:ln w="9525">
              <a:noFill/>
            </a:ln>
          </p:spPr>
          <p:txBody>
            <a:bodyPr wrap="none" anchor="ctr" anchorCtr="0">
              <a:spAutoFit/>
            </a:bodyPr>
            <a:p>
              <a:pPr algn="ct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Excercise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例</a:t>
            </a:r>
            <a:r>
              <a:rPr kumimoji="0" lang="en-US" altLang="zh-CN" sz="32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17</a:t>
            </a:r>
            <a:r>
              <a:rPr kumimoji="0" lang="zh-CN" altLang="en-US" sz="26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rPr>
              <a:t>：</a:t>
            </a:r>
            <a:endParaRPr kumimoji="0" lang="en-US" altLang="zh-CN" sz="2600" b="0" i="0" u="none" strike="noStrike" kern="1200" cap="none" spc="0" normalizeH="0" baseline="0" noProof="0" dirty="0" smtClean="0">
              <a:ln>
                <a:noFill/>
              </a:ln>
              <a:solidFill>
                <a:srgbClr val="00823B"/>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1</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L(R) =(</a:t>
            </a:r>
            <a:r>
              <a:rPr kumimoji="0" lang="en-US" altLang="zh-CN" sz="32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abb</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，构造</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DFA M</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使</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L(M)=L(R)</a:t>
            </a:r>
            <a:b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br>
            <a:endPar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2</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L(R) =a*b</a:t>
            </a:r>
            <a:r>
              <a:rPr kumimoji="0" lang="en-US" altLang="zh-CN" sz="3200" b="0" i="0" u="none" strike="noStrike" kern="1200" cap="none" spc="0" normalizeH="0" baseline="30000" noProof="0" dirty="0" smtClean="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abb</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，构造</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DFA M</a:t>
            </a:r>
            <a:r>
              <a:rPr kumimoji="0" lang="zh-CN" altLang="en-US"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使</a:t>
            </a:r>
            <a:r>
              <a:rPr kumimoji="0" lang="en-US" altLang="zh-CN" sz="3200" b="0" i="0" u="none" strike="noStrike" kern="1200" cap="none" spc="0" normalizeH="0" baseline="0" noProof="0" dirty="0" smtClean="0">
                <a:ln>
                  <a:noFill/>
                </a:ln>
                <a:solidFill>
                  <a:srgbClr val="0000CC"/>
                </a:solidFill>
                <a:effectLst/>
                <a:uLnTx/>
                <a:uFillTx/>
                <a:latin typeface="+mj-lt"/>
                <a:ea typeface="楷体_GB2312" pitchFamily="49" charset="-122"/>
                <a:cs typeface="+mn-cs"/>
              </a:rPr>
              <a:t>L(M)=L(R)</a:t>
            </a:r>
            <a:br>
              <a:rPr kumimoji="0" lang="en-US" altLang="zh-CN" sz="2600" b="0" i="0" u="none" strike="noStrike" kern="1200" cap="none" spc="0" normalizeH="0" baseline="0" noProof="0" dirty="0" smtClean="0">
                <a:ln>
                  <a:noFill/>
                </a:ln>
                <a:solidFill>
                  <a:srgbClr val="0000CC"/>
                </a:solidFill>
                <a:effectLst/>
                <a:uLnTx/>
                <a:uFillTx/>
                <a:latin typeface="Verdana" panose="020B0604030504040204" pitchFamily="34" charset="0"/>
                <a:ea typeface="宋体" panose="02010600030101010101" pitchFamily="2" charset="-122"/>
                <a:cs typeface="+mn-cs"/>
              </a:rPr>
            </a:br>
            <a:endParaRPr kumimoji="0" lang="en-US" altLang="zh-CN" sz="2600" b="0" i="0" u="none" strike="noStrike" kern="1200" cap="none" spc="0" normalizeH="0" baseline="0" noProof="0" dirty="0" smtClean="0">
              <a:ln>
                <a:noFill/>
              </a:ln>
              <a:solidFill>
                <a:srgbClr val="0000CC"/>
              </a:solidFill>
              <a:effectLst/>
              <a:uLnTx/>
              <a:uFillTx/>
              <a:latin typeface="Verdana" panose="020B0604030504040204" pitchFamily="34" charset="0"/>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972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72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t>
            </a:r>
            <a:endParaRPr lang="en-US" altLang="zh-CN"/>
          </a:p>
        </p:txBody>
      </p:sp>
      <p:sp>
        <p:nvSpPr>
          <p:cNvPr id="3" name="内容占位符 2"/>
          <p:cNvSpPr>
            <a:spLocks noGrp="1"/>
          </p:cNvSpPr>
          <p:nvPr>
            <p:ph sz="quarter" idx="1"/>
          </p:nvPr>
        </p:nvSpPr>
        <p:spPr>
          <a:xfrm>
            <a:off x="457200" y="1219200"/>
            <a:ext cx="8229600" cy="621030"/>
          </a:xfrm>
        </p:spPr>
        <p:txBody>
          <a:bodyPr/>
          <a:p>
            <a:r>
              <a:rPr lang="en-US" altLang="zh-CN"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a:t>
            </a:r>
            <a:r>
              <a:rPr lang="en-US" altLang="zh-CN" noProof="0" dirty="0" smtClean="0">
                <a:ln>
                  <a:noFill/>
                </a:ln>
                <a:solidFill>
                  <a:srgbClr val="0000CC"/>
                </a:solidFill>
                <a:effectLst/>
                <a:uLnTx/>
                <a:uFillTx/>
                <a:latin typeface="+mj-lt"/>
                <a:ea typeface="楷体_GB2312" pitchFamily="49" charset="-122"/>
                <a:sym typeface="+mn-ea"/>
              </a:rPr>
              <a:t>)</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pSp>
        <p:nvGrpSpPr>
          <p:cNvPr id="71" name="组合 70"/>
          <p:cNvGrpSpPr/>
          <p:nvPr/>
        </p:nvGrpSpPr>
        <p:grpSpPr>
          <a:xfrm>
            <a:off x="2229485" y="2162175"/>
            <a:ext cx="3851910" cy="690245"/>
            <a:chOff x="3511" y="3405"/>
            <a:chExt cx="6066" cy="1087"/>
          </a:xfrm>
        </p:grpSpPr>
        <p:sp>
          <p:nvSpPr>
            <p:cNvPr id="56" name="椭圆 55"/>
            <p:cNvSpPr/>
            <p:nvPr/>
          </p:nvSpPr>
          <p:spPr>
            <a:xfrm>
              <a:off x="3908" y="3586"/>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57" name="椭圆 56"/>
            <p:cNvSpPr/>
            <p:nvPr/>
          </p:nvSpPr>
          <p:spPr>
            <a:xfrm>
              <a:off x="8671" y="3586"/>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58" name="直接箭头连接符 57"/>
            <p:cNvCxnSpPr>
              <a:stCxn id="56" idx="6"/>
              <a:endCxn id="57" idx="2"/>
            </p:cNvCxnSpPr>
            <p:nvPr/>
          </p:nvCxnSpPr>
          <p:spPr>
            <a:xfrm>
              <a:off x="4815" y="4040"/>
              <a:ext cx="38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703" y="3405"/>
              <a:ext cx="2090" cy="725"/>
            </a:xfrm>
            <a:prstGeom prst="rect">
              <a:avLst/>
            </a:prstGeom>
            <a:noFill/>
          </p:spPr>
          <p:txBody>
            <a:bodyPr wrap="none" rtlCol="0">
              <a:spAutoFit/>
            </a:bodyPr>
            <a:p>
              <a:r>
                <a:rPr lang="en-US" altLang="zh-CN"/>
                <a:t>(a|b)*abb</a:t>
              </a:r>
              <a:endParaRPr lang="en-US" altLang="zh-CN"/>
            </a:p>
          </p:txBody>
        </p:sp>
        <p:sp>
          <p:nvSpPr>
            <p:cNvPr id="62" name="椭圆 61"/>
            <p:cNvSpPr/>
            <p:nvPr/>
          </p:nvSpPr>
          <p:spPr>
            <a:xfrm>
              <a:off x="8752" y="3709"/>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68" name="直接箭头连接符 67"/>
            <p:cNvCxnSpPr>
              <a:endCxn id="56" idx="2"/>
            </p:cNvCxnSpPr>
            <p:nvPr/>
          </p:nvCxnSpPr>
          <p:spPr>
            <a:xfrm>
              <a:off x="3511" y="4032"/>
              <a:ext cx="397" cy="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982980" y="3512820"/>
            <a:ext cx="6541135" cy="710565"/>
            <a:chOff x="1548" y="5532"/>
            <a:chExt cx="10301" cy="1119"/>
          </a:xfrm>
        </p:grpSpPr>
        <p:sp>
          <p:nvSpPr>
            <p:cNvPr id="22" name="椭圆 21"/>
            <p:cNvSpPr/>
            <p:nvPr/>
          </p:nvSpPr>
          <p:spPr>
            <a:xfrm>
              <a:off x="1985"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23" name="椭圆 22"/>
            <p:cNvSpPr/>
            <p:nvPr/>
          </p:nvSpPr>
          <p:spPr>
            <a:xfrm>
              <a:off x="4592"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24" name="椭圆 23"/>
            <p:cNvSpPr/>
            <p:nvPr/>
          </p:nvSpPr>
          <p:spPr>
            <a:xfrm>
              <a:off x="6746"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25" name="椭圆 24"/>
            <p:cNvSpPr/>
            <p:nvPr/>
          </p:nvSpPr>
          <p:spPr>
            <a:xfrm>
              <a:off x="9014"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26" name="椭圆 25"/>
            <p:cNvSpPr/>
            <p:nvPr/>
          </p:nvSpPr>
          <p:spPr>
            <a:xfrm>
              <a:off x="10943"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27" name="直接箭头连接符 26"/>
            <p:cNvCxnSpPr>
              <a:stCxn id="22" idx="6"/>
              <a:endCxn id="23" idx="2"/>
            </p:cNvCxnSpPr>
            <p:nvPr/>
          </p:nvCxnSpPr>
          <p:spPr>
            <a:xfrm>
              <a:off x="2892" y="6199"/>
              <a:ext cx="17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6"/>
              <a:endCxn id="24" idx="2"/>
            </p:cNvCxnSpPr>
            <p:nvPr/>
          </p:nvCxnSpPr>
          <p:spPr>
            <a:xfrm>
              <a:off x="5499" y="6199"/>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4" idx="6"/>
              <a:endCxn id="25" idx="2"/>
            </p:cNvCxnSpPr>
            <p:nvPr/>
          </p:nvCxnSpPr>
          <p:spPr>
            <a:xfrm>
              <a:off x="7653" y="6199"/>
              <a:ext cx="136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6"/>
              <a:endCxn id="26" idx="2"/>
            </p:cNvCxnSpPr>
            <p:nvPr/>
          </p:nvCxnSpPr>
          <p:spPr>
            <a:xfrm>
              <a:off x="9921" y="6199"/>
              <a:ext cx="102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00" y="5532"/>
              <a:ext cx="1397" cy="725"/>
            </a:xfrm>
            <a:prstGeom prst="rect">
              <a:avLst/>
            </a:prstGeom>
            <a:noFill/>
          </p:spPr>
          <p:txBody>
            <a:bodyPr wrap="none" rtlCol="0">
              <a:spAutoFit/>
            </a:bodyPr>
            <a:p>
              <a:r>
                <a:rPr lang="en-US" altLang="zh-CN"/>
                <a:t>(a|b)*</a:t>
              </a:r>
              <a:endParaRPr lang="en-US" altLang="zh-CN"/>
            </a:p>
          </p:txBody>
        </p:sp>
        <p:sp>
          <p:nvSpPr>
            <p:cNvPr id="32" name="文本框 31"/>
            <p:cNvSpPr txBox="1"/>
            <p:nvPr/>
          </p:nvSpPr>
          <p:spPr>
            <a:xfrm>
              <a:off x="5784" y="5572"/>
              <a:ext cx="501" cy="725"/>
            </a:xfrm>
            <a:prstGeom prst="rect">
              <a:avLst/>
            </a:prstGeom>
            <a:noFill/>
          </p:spPr>
          <p:txBody>
            <a:bodyPr wrap="none" rtlCol="0">
              <a:spAutoFit/>
            </a:bodyPr>
            <a:p>
              <a:r>
                <a:rPr lang="en-US" altLang="zh-CN"/>
                <a:t>a</a:t>
              </a:r>
              <a:endParaRPr lang="en-US" altLang="zh-CN"/>
            </a:p>
          </p:txBody>
        </p:sp>
        <p:sp>
          <p:nvSpPr>
            <p:cNvPr id="33" name="文本框 32"/>
            <p:cNvSpPr txBox="1"/>
            <p:nvPr/>
          </p:nvSpPr>
          <p:spPr>
            <a:xfrm>
              <a:off x="7971" y="5572"/>
              <a:ext cx="528" cy="725"/>
            </a:xfrm>
            <a:prstGeom prst="rect">
              <a:avLst/>
            </a:prstGeom>
            <a:noFill/>
          </p:spPr>
          <p:txBody>
            <a:bodyPr wrap="none" rtlCol="0">
              <a:spAutoFit/>
            </a:bodyPr>
            <a:p>
              <a:r>
                <a:rPr lang="en-US" altLang="zh-CN"/>
                <a:t>b</a:t>
              </a:r>
              <a:endParaRPr lang="en-US" altLang="zh-CN"/>
            </a:p>
          </p:txBody>
        </p:sp>
        <p:sp>
          <p:nvSpPr>
            <p:cNvPr id="34" name="文本框 33"/>
            <p:cNvSpPr txBox="1"/>
            <p:nvPr/>
          </p:nvSpPr>
          <p:spPr>
            <a:xfrm>
              <a:off x="10037" y="5572"/>
              <a:ext cx="528" cy="725"/>
            </a:xfrm>
            <a:prstGeom prst="rect">
              <a:avLst/>
            </a:prstGeom>
            <a:noFill/>
          </p:spPr>
          <p:txBody>
            <a:bodyPr wrap="none" rtlCol="0">
              <a:spAutoFit/>
            </a:bodyPr>
            <a:p>
              <a:r>
                <a:rPr lang="en-US" altLang="zh-CN"/>
                <a:t>b</a:t>
              </a:r>
              <a:endParaRPr lang="en-US" altLang="zh-CN"/>
            </a:p>
          </p:txBody>
        </p:sp>
        <p:sp>
          <p:nvSpPr>
            <p:cNvPr id="63" name="椭圆 62"/>
            <p:cNvSpPr/>
            <p:nvPr/>
          </p:nvSpPr>
          <p:spPr>
            <a:xfrm>
              <a:off x="11026" y="5853"/>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69" name="直接箭头连接符 68"/>
            <p:cNvCxnSpPr>
              <a:endCxn id="22" idx="2"/>
            </p:cNvCxnSpPr>
            <p:nvPr/>
          </p:nvCxnSpPr>
          <p:spPr>
            <a:xfrm>
              <a:off x="1548" y="6198"/>
              <a:ext cx="437"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971550" y="4508500"/>
            <a:ext cx="7125335" cy="1612265"/>
            <a:chOff x="1530" y="7100"/>
            <a:chExt cx="11221" cy="2539"/>
          </a:xfrm>
        </p:grpSpPr>
        <p:sp>
          <p:nvSpPr>
            <p:cNvPr id="35" name="椭圆 34"/>
            <p:cNvSpPr/>
            <p:nvPr/>
          </p:nvSpPr>
          <p:spPr>
            <a:xfrm>
              <a:off x="1983"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36" name="椭圆 35"/>
            <p:cNvSpPr/>
            <p:nvPr/>
          </p:nvSpPr>
          <p:spPr>
            <a:xfrm>
              <a:off x="6285"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7" name="椭圆 36"/>
            <p:cNvSpPr/>
            <p:nvPr/>
          </p:nvSpPr>
          <p:spPr>
            <a:xfrm>
              <a:off x="8213"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38" name="椭圆 37"/>
            <p:cNvSpPr/>
            <p:nvPr/>
          </p:nvSpPr>
          <p:spPr>
            <a:xfrm>
              <a:off x="10029"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4</a:t>
              </a:r>
              <a:endParaRPr lang="en-US" altLang="zh-CN">
                <a:solidFill>
                  <a:schemeClr val="tx1"/>
                </a:solidFill>
              </a:endParaRPr>
            </a:p>
          </p:txBody>
        </p:sp>
        <p:sp>
          <p:nvSpPr>
            <p:cNvPr id="39" name="椭圆 38"/>
            <p:cNvSpPr/>
            <p:nvPr/>
          </p:nvSpPr>
          <p:spPr>
            <a:xfrm>
              <a:off x="11845"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40" name="直接箭头连接符 39"/>
            <p:cNvCxnSpPr>
              <a:stCxn id="35" idx="6"/>
              <a:endCxn id="48" idx="2"/>
            </p:cNvCxnSpPr>
            <p:nvPr/>
          </p:nvCxnSpPr>
          <p:spPr>
            <a:xfrm>
              <a:off x="2890" y="8462"/>
              <a:ext cx="124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6"/>
              <a:endCxn id="37" idx="2"/>
            </p:cNvCxnSpPr>
            <p:nvPr/>
          </p:nvCxnSpPr>
          <p:spPr>
            <a:xfrm>
              <a:off x="7192" y="8462"/>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6"/>
              <a:endCxn id="38" idx="2"/>
            </p:cNvCxnSpPr>
            <p:nvPr/>
          </p:nvCxnSpPr>
          <p:spPr>
            <a:xfrm>
              <a:off x="9120" y="8462"/>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8" idx="6"/>
              <a:endCxn id="39" idx="2"/>
            </p:cNvCxnSpPr>
            <p:nvPr/>
          </p:nvCxnSpPr>
          <p:spPr>
            <a:xfrm>
              <a:off x="10936" y="8462"/>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683" y="7100"/>
              <a:ext cx="501" cy="725"/>
            </a:xfrm>
            <a:prstGeom prst="rect">
              <a:avLst/>
            </a:prstGeom>
            <a:noFill/>
          </p:spPr>
          <p:txBody>
            <a:bodyPr wrap="none" rtlCol="0">
              <a:spAutoFit/>
            </a:bodyPr>
            <a:p>
              <a:r>
                <a:rPr lang="en-US" altLang="zh-CN"/>
                <a:t>a</a:t>
              </a:r>
              <a:endParaRPr lang="en-US" altLang="zh-CN"/>
            </a:p>
          </p:txBody>
        </p:sp>
        <p:sp>
          <p:nvSpPr>
            <p:cNvPr id="45" name="文本框 44"/>
            <p:cNvSpPr txBox="1"/>
            <p:nvPr/>
          </p:nvSpPr>
          <p:spPr>
            <a:xfrm>
              <a:off x="7364" y="7835"/>
              <a:ext cx="501" cy="725"/>
            </a:xfrm>
            <a:prstGeom prst="rect">
              <a:avLst/>
            </a:prstGeom>
            <a:noFill/>
          </p:spPr>
          <p:txBody>
            <a:bodyPr wrap="none" rtlCol="0">
              <a:spAutoFit/>
            </a:bodyPr>
            <a:p>
              <a:r>
                <a:rPr lang="en-US" altLang="zh-CN"/>
                <a:t>a</a:t>
              </a:r>
              <a:endParaRPr lang="en-US" altLang="zh-CN"/>
            </a:p>
          </p:txBody>
        </p:sp>
        <p:sp>
          <p:nvSpPr>
            <p:cNvPr id="46" name="文本框 45"/>
            <p:cNvSpPr txBox="1"/>
            <p:nvPr/>
          </p:nvSpPr>
          <p:spPr>
            <a:xfrm>
              <a:off x="9325" y="7835"/>
              <a:ext cx="528" cy="725"/>
            </a:xfrm>
            <a:prstGeom prst="rect">
              <a:avLst/>
            </a:prstGeom>
            <a:noFill/>
          </p:spPr>
          <p:txBody>
            <a:bodyPr wrap="none" rtlCol="0">
              <a:spAutoFit/>
            </a:bodyPr>
            <a:p>
              <a:r>
                <a:rPr lang="en-US" altLang="zh-CN"/>
                <a:t>b</a:t>
              </a:r>
              <a:endParaRPr lang="en-US" altLang="zh-CN"/>
            </a:p>
          </p:txBody>
        </p:sp>
        <p:sp>
          <p:nvSpPr>
            <p:cNvPr id="47" name="文本框 46"/>
            <p:cNvSpPr txBox="1"/>
            <p:nvPr/>
          </p:nvSpPr>
          <p:spPr>
            <a:xfrm>
              <a:off x="11052" y="7835"/>
              <a:ext cx="528" cy="725"/>
            </a:xfrm>
            <a:prstGeom prst="rect">
              <a:avLst/>
            </a:prstGeom>
            <a:noFill/>
          </p:spPr>
          <p:txBody>
            <a:bodyPr wrap="none" rtlCol="0">
              <a:spAutoFit/>
            </a:bodyPr>
            <a:p>
              <a:r>
                <a:rPr lang="en-US" altLang="zh-CN"/>
                <a:t>b</a:t>
              </a:r>
              <a:endParaRPr lang="en-US" altLang="zh-CN"/>
            </a:p>
          </p:txBody>
        </p:sp>
        <p:sp>
          <p:nvSpPr>
            <p:cNvPr id="48" name="椭圆 47"/>
            <p:cNvSpPr/>
            <p:nvPr/>
          </p:nvSpPr>
          <p:spPr>
            <a:xfrm>
              <a:off x="4139"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cxnSp>
          <p:nvCxnSpPr>
            <p:cNvPr id="49" name="直接箭头连接符 48"/>
            <p:cNvCxnSpPr>
              <a:stCxn id="48" idx="6"/>
              <a:endCxn id="36" idx="2"/>
            </p:cNvCxnSpPr>
            <p:nvPr/>
          </p:nvCxnSpPr>
          <p:spPr>
            <a:xfrm>
              <a:off x="5046" y="8462"/>
              <a:ext cx="1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8" idx="1"/>
              <a:endCxn id="48" idx="7"/>
            </p:cNvCxnSpPr>
            <p:nvPr/>
          </p:nvCxnSpPr>
          <p:spPr>
            <a:xfrm rot="16200000">
              <a:off x="4593" y="7821"/>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8" idx="3"/>
              <a:endCxn id="48" idx="5"/>
            </p:cNvCxnSpPr>
            <p:nvPr/>
          </p:nvCxnSpPr>
          <p:spPr>
            <a:xfrm rot="5400000" flipV="1">
              <a:off x="4593" y="8462"/>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706" y="8915"/>
              <a:ext cx="528" cy="725"/>
            </a:xfrm>
            <a:prstGeom prst="rect">
              <a:avLst/>
            </a:prstGeom>
            <a:noFill/>
          </p:spPr>
          <p:txBody>
            <a:bodyPr wrap="none" rtlCol="0">
              <a:spAutoFit/>
            </a:bodyPr>
            <a:p>
              <a:r>
                <a:rPr lang="en-US" altLang="zh-CN"/>
                <a:t>b</a:t>
              </a:r>
              <a:endParaRPr lang="en-US" altLang="zh-CN"/>
            </a:p>
          </p:txBody>
        </p:sp>
        <p:sp>
          <p:nvSpPr>
            <p:cNvPr id="53" name="文本框 52"/>
            <p:cNvSpPr txBox="1"/>
            <p:nvPr/>
          </p:nvSpPr>
          <p:spPr>
            <a:xfrm>
              <a:off x="5387" y="7835"/>
              <a:ext cx="502" cy="725"/>
            </a:xfrm>
            <a:prstGeom prst="rect">
              <a:avLst/>
            </a:prstGeom>
            <a:noFill/>
          </p:spPr>
          <p:txBody>
            <a:bodyPr wrap="none" rtlCol="0">
              <a:spAutoFit/>
            </a:bodyPr>
            <a:p>
              <a:pPr algn="l"/>
              <a:r>
                <a:rPr lang="en-US" altLang="zh-CN">
                  <a:latin typeface="Arial" panose="020B0604020202020204" pitchFamily="34" charset="0"/>
                  <a:cs typeface="Arial" panose="020B0604020202020204" pitchFamily="34" charset="0"/>
                  <a:sym typeface="+mn-ea"/>
                </a:rPr>
                <a:t>ε</a:t>
              </a:r>
              <a:endParaRPr lang="en-US" altLang="zh-CN"/>
            </a:p>
          </p:txBody>
        </p:sp>
        <p:sp>
          <p:nvSpPr>
            <p:cNvPr id="54" name="文本框 53"/>
            <p:cNvSpPr txBox="1"/>
            <p:nvPr/>
          </p:nvSpPr>
          <p:spPr>
            <a:xfrm>
              <a:off x="3231" y="7895"/>
              <a:ext cx="502" cy="725"/>
            </a:xfrm>
            <a:prstGeom prst="rect">
              <a:avLst/>
            </a:prstGeom>
            <a:noFill/>
          </p:spPr>
          <p:txBody>
            <a:bodyPr wrap="none" rtlCol="0">
              <a:spAutoFit/>
            </a:bodyPr>
            <a:p>
              <a:r>
                <a:rPr lang="en-US" altLang="zh-CN">
                  <a:latin typeface="Arial" panose="020B0604020202020204" pitchFamily="34" charset="0"/>
                  <a:cs typeface="Arial" panose="020B0604020202020204" pitchFamily="34" charset="0"/>
                </a:rPr>
                <a:t>ε</a:t>
              </a:r>
              <a:endParaRPr lang="en-US" altLang="zh-CN">
                <a:latin typeface="Arial" panose="020B0604020202020204" pitchFamily="34" charset="0"/>
                <a:cs typeface="Arial" panose="020B0604020202020204" pitchFamily="34" charset="0"/>
              </a:endParaRPr>
            </a:p>
          </p:txBody>
        </p:sp>
        <p:sp>
          <p:nvSpPr>
            <p:cNvPr id="64" name="椭圆 63"/>
            <p:cNvSpPr/>
            <p:nvPr/>
          </p:nvSpPr>
          <p:spPr>
            <a:xfrm>
              <a:off x="11937" y="8121"/>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70" name="直接箭头连接符 69"/>
            <p:cNvCxnSpPr>
              <a:endCxn id="35" idx="2"/>
            </p:cNvCxnSpPr>
            <p:nvPr/>
          </p:nvCxnSpPr>
          <p:spPr>
            <a:xfrm>
              <a:off x="1530" y="8461"/>
              <a:ext cx="4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t>
            </a:r>
            <a:endParaRPr lang="en-US" altLang="zh-CN"/>
          </a:p>
        </p:txBody>
      </p:sp>
      <p:sp>
        <p:nvSpPr>
          <p:cNvPr id="3" name="内容占位符 2"/>
          <p:cNvSpPr>
            <a:spLocks noGrp="1"/>
          </p:cNvSpPr>
          <p:nvPr>
            <p:ph sz="quarter" idx="1"/>
          </p:nvPr>
        </p:nvSpPr>
        <p:spPr>
          <a:xfrm>
            <a:off x="457200" y="1219200"/>
            <a:ext cx="8229600" cy="621030"/>
          </a:xfrm>
        </p:spPr>
        <p:txBody>
          <a:bodyPr/>
          <a:p>
            <a:r>
              <a:rPr lang="en-US" altLang="zh-CN"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a:t>
            </a:r>
            <a:r>
              <a:rPr lang="en-US" altLang="zh-CN" noProof="0" dirty="0" smtClean="0">
                <a:ln>
                  <a:noFill/>
                </a:ln>
                <a:solidFill>
                  <a:srgbClr val="0000CC"/>
                </a:solidFill>
                <a:effectLst/>
                <a:uLnTx/>
                <a:uFillTx/>
                <a:latin typeface="+mj-lt"/>
                <a:ea typeface="楷体_GB2312" pitchFamily="49" charset="-122"/>
                <a:sym typeface="+mn-ea"/>
              </a:rPr>
              <a:t>)</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aphicFrame>
        <p:nvGraphicFramePr>
          <p:cNvPr id="5" name="表格 4"/>
          <p:cNvGraphicFramePr/>
          <p:nvPr>
            <p:custDataLst>
              <p:tags r:id="rId1"/>
            </p:custDataLst>
          </p:nvPr>
        </p:nvGraphicFramePr>
        <p:xfrm>
          <a:off x="1443355" y="3983355"/>
          <a:ext cx="6398895" cy="2682240"/>
        </p:xfrm>
        <a:graphic>
          <a:graphicData uri="http://schemas.openxmlformats.org/drawingml/2006/table">
            <a:tbl>
              <a:tblPr firstRow="1" bandRow="1">
                <a:tableStyleId>{5940675A-B579-460E-94D1-54222C63F5DA}</a:tableStyleId>
              </a:tblPr>
              <a:tblGrid>
                <a:gridCol w="2132965"/>
                <a:gridCol w="2132965"/>
                <a:gridCol w="2132965"/>
              </a:tblGrid>
              <a:tr h="396240">
                <a:tc>
                  <a:txBody>
                    <a:bodyPr/>
                    <a:p>
                      <a:pPr algn="ctr">
                        <a:buNone/>
                      </a:pPr>
                      <a:r>
                        <a:rPr lang="en-US" altLang="zh-CN" sz="2000" b="1">
                          <a:latin typeface="宋体" panose="02010600030101010101" pitchFamily="2" charset="-122"/>
                          <a:ea typeface="宋体" panose="02010600030101010101" pitchFamily="2" charset="-122"/>
                        </a:rPr>
                        <a:t>I</a:t>
                      </a:r>
                      <a:endParaRPr lang="en-US" altLang="zh-CN" sz="2000"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{0,5,2}S</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bl>
          </a:graphicData>
        </a:graphic>
      </p:graphicFrame>
      <p:grpSp>
        <p:nvGrpSpPr>
          <p:cNvPr id="14" name="组合 13"/>
          <p:cNvGrpSpPr/>
          <p:nvPr/>
        </p:nvGrpSpPr>
        <p:grpSpPr>
          <a:xfrm>
            <a:off x="1017270" y="1781810"/>
            <a:ext cx="7080250" cy="1612265"/>
            <a:chOff x="1602" y="2806"/>
            <a:chExt cx="11150" cy="2539"/>
          </a:xfrm>
        </p:grpSpPr>
        <p:sp>
          <p:nvSpPr>
            <p:cNvPr id="44" name="文本框 43"/>
            <p:cNvSpPr txBox="1"/>
            <p:nvPr/>
          </p:nvSpPr>
          <p:spPr>
            <a:xfrm>
              <a:off x="4684" y="2806"/>
              <a:ext cx="501" cy="725"/>
            </a:xfrm>
            <a:prstGeom prst="rect">
              <a:avLst/>
            </a:prstGeom>
            <a:noFill/>
          </p:spPr>
          <p:txBody>
            <a:bodyPr wrap="none" rtlCol="0">
              <a:spAutoFit/>
            </a:bodyPr>
            <a:p>
              <a:r>
                <a:rPr lang="en-US" altLang="zh-CN"/>
                <a:t>a</a:t>
              </a:r>
              <a:endParaRPr lang="en-US" altLang="zh-CN"/>
            </a:p>
          </p:txBody>
        </p:sp>
        <p:sp>
          <p:nvSpPr>
            <p:cNvPr id="35" name="椭圆 34"/>
            <p:cNvSpPr/>
            <p:nvPr/>
          </p:nvSpPr>
          <p:spPr>
            <a:xfrm>
              <a:off x="1984"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0</a:t>
              </a:r>
              <a:endParaRPr lang="en-US" altLang="zh-CN">
                <a:solidFill>
                  <a:schemeClr val="tx1"/>
                </a:solidFill>
              </a:endParaRPr>
            </a:p>
          </p:txBody>
        </p:sp>
        <p:sp>
          <p:nvSpPr>
            <p:cNvPr id="36" name="椭圆 35"/>
            <p:cNvSpPr/>
            <p:nvPr/>
          </p:nvSpPr>
          <p:spPr>
            <a:xfrm>
              <a:off x="6286"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7" name="椭圆 36"/>
            <p:cNvSpPr/>
            <p:nvPr/>
          </p:nvSpPr>
          <p:spPr>
            <a:xfrm>
              <a:off x="8214"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38" name="椭圆 37"/>
            <p:cNvSpPr/>
            <p:nvPr/>
          </p:nvSpPr>
          <p:spPr>
            <a:xfrm>
              <a:off x="10030"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4</a:t>
              </a:r>
              <a:endParaRPr lang="en-US" altLang="zh-CN">
                <a:solidFill>
                  <a:schemeClr val="tx1"/>
                </a:solidFill>
              </a:endParaRPr>
            </a:p>
          </p:txBody>
        </p:sp>
        <p:sp>
          <p:nvSpPr>
            <p:cNvPr id="39" name="椭圆 38"/>
            <p:cNvSpPr/>
            <p:nvPr/>
          </p:nvSpPr>
          <p:spPr>
            <a:xfrm>
              <a:off x="11846"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cxnSp>
          <p:nvCxnSpPr>
            <p:cNvPr id="40" name="直接箭头连接符 39"/>
            <p:cNvCxnSpPr>
              <a:stCxn id="35" idx="6"/>
              <a:endCxn id="48" idx="2"/>
            </p:cNvCxnSpPr>
            <p:nvPr/>
          </p:nvCxnSpPr>
          <p:spPr>
            <a:xfrm>
              <a:off x="2891" y="4168"/>
              <a:ext cx="124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6"/>
              <a:endCxn id="37" idx="2"/>
            </p:cNvCxnSpPr>
            <p:nvPr/>
          </p:nvCxnSpPr>
          <p:spPr>
            <a:xfrm>
              <a:off x="7193" y="4168"/>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6"/>
              <a:endCxn id="38" idx="2"/>
            </p:cNvCxnSpPr>
            <p:nvPr/>
          </p:nvCxnSpPr>
          <p:spPr>
            <a:xfrm>
              <a:off x="9121" y="4168"/>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8" idx="6"/>
              <a:endCxn id="39" idx="2"/>
            </p:cNvCxnSpPr>
            <p:nvPr/>
          </p:nvCxnSpPr>
          <p:spPr>
            <a:xfrm>
              <a:off x="10937" y="4168"/>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365" y="3541"/>
              <a:ext cx="501" cy="725"/>
            </a:xfrm>
            <a:prstGeom prst="rect">
              <a:avLst/>
            </a:prstGeom>
            <a:noFill/>
          </p:spPr>
          <p:txBody>
            <a:bodyPr wrap="none" rtlCol="0">
              <a:spAutoFit/>
            </a:bodyPr>
            <a:p>
              <a:r>
                <a:rPr lang="en-US" altLang="zh-CN"/>
                <a:t>a</a:t>
              </a:r>
              <a:endParaRPr lang="en-US" altLang="zh-CN"/>
            </a:p>
          </p:txBody>
        </p:sp>
        <p:sp>
          <p:nvSpPr>
            <p:cNvPr id="46" name="文本框 45"/>
            <p:cNvSpPr txBox="1"/>
            <p:nvPr/>
          </p:nvSpPr>
          <p:spPr>
            <a:xfrm>
              <a:off x="9326" y="3541"/>
              <a:ext cx="528" cy="725"/>
            </a:xfrm>
            <a:prstGeom prst="rect">
              <a:avLst/>
            </a:prstGeom>
            <a:noFill/>
          </p:spPr>
          <p:txBody>
            <a:bodyPr wrap="none" rtlCol="0">
              <a:spAutoFit/>
            </a:bodyPr>
            <a:p>
              <a:r>
                <a:rPr lang="en-US" altLang="zh-CN"/>
                <a:t>b</a:t>
              </a:r>
              <a:endParaRPr lang="en-US" altLang="zh-CN"/>
            </a:p>
          </p:txBody>
        </p:sp>
        <p:sp>
          <p:nvSpPr>
            <p:cNvPr id="47" name="文本框 46"/>
            <p:cNvSpPr txBox="1"/>
            <p:nvPr/>
          </p:nvSpPr>
          <p:spPr>
            <a:xfrm>
              <a:off x="11053" y="3541"/>
              <a:ext cx="528" cy="725"/>
            </a:xfrm>
            <a:prstGeom prst="rect">
              <a:avLst/>
            </a:prstGeom>
            <a:noFill/>
          </p:spPr>
          <p:txBody>
            <a:bodyPr wrap="none" rtlCol="0">
              <a:spAutoFit/>
            </a:bodyPr>
            <a:p>
              <a:r>
                <a:rPr lang="en-US" altLang="zh-CN"/>
                <a:t>b</a:t>
              </a:r>
              <a:endParaRPr lang="en-US" altLang="zh-CN"/>
            </a:p>
          </p:txBody>
        </p:sp>
        <p:sp>
          <p:nvSpPr>
            <p:cNvPr id="48" name="椭圆 47"/>
            <p:cNvSpPr/>
            <p:nvPr/>
          </p:nvSpPr>
          <p:spPr>
            <a:xfrm>
              <a:off x="4140"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cxnSp>
          <p:nvCxnSpPr>
            <p:cNvPr id="49" name="直接箭头连接符 48"/>
            <p:cNvCxnSpPr>
              <a:stCxn id="48" idx="6"/>
              <a:endCxn id="36" idx="2"/>
            </p:cNvCxnSpPr>
            <p:nvPr/>
          </p:nvCxnSpPr>
          <p:spPr>
            <a:xfrm>
              <a:off x="5047" y="4168"/>
              <a:ext cx="1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8" idx="1"/>
              <a:endCxn id="48" idx="7"/>
            </p:cNvCxnSpPr>
            <p:nvPr/>
          </p:nvCxnSpPr>
          <p:spPr>
            <a:xfrm rot="16200000">
              <a:off x="4594" y="3527"/>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8" idx="3"/>
              <a:endCxn id="48" idx="5"/>
            </p:cNvCxnSpPr>
            <p:nvPr/>
          </p:nvCxnSpPr>
          <p:spPr>
            <a:xfrm rot="5400000" flipV="1">
              <a:off x="4594" y="4168"/>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707" y="4621"/>
              <a:ext cx="528" cy="725"/>
            </a:xfrm>
            <a:prstGeom prst="rect">
              <a:avLst/>
            </a:prstGeom>
            <a:noFill/>
          </p:spPr>
          <p:txBody>
            <a:bodyPr wrap="none" rtlCol="0">
              <a:spAutoFit/>
            </a:bodyPr>
            <a:p>
              <a:r>
                <a:rPr lang="en-US" altLang="zh-CN"/>
                <a:t>b</a:t>
              </a:r>
              <a:endParaRPr lang="en-US" altLang="zh-CN"/>
            </a:p>
          </p:txBody>
        </p:sp>
        <p:sp>
          <p:nvSpPr>
            <p:cNvPr id="53" name="文本框 52"/>
            <p:cNvSpPr txBox="1"/>
            <p:nvPr/>
          </p:nvSpPr>
          <p:spPr>
            <a:xfrm>
              <a:off x="5388" y="3541"/>
              <a:ext cx="502" cy="725"/>
            </a:xfrm>
            <a:prstGeom prst="rect">
              <a:avLst/>
            </a:prstGeom>
            <a:noFill/>
          </p:spPr>
          <p:txBody>
            <a:bodyPr wrap="none" rtlCol="0">
              <a:spAutoFit/>
            </a:bodyPr>
            <a:p>
              <a:pPr algn="l"/>
              <a:r>
                <a:rPr lang="en-US" altLang="zh-CN">
                  <a:latin typeface="Arial" panose="020B0604020202020204" pitchFamily="34" charset="0"/>
                  <a:cs typeface="Arial" panose="020B0604020202020204" pitchFamily="34" charset="0"/>
                  <a:sym typeface="+mn-ea"/>
                </a:rPr>
                <a:t>ε</a:t>
              </a:r>
              <a:endParaRPr lang="en-US" altLang="zh-CN"/>
            </a:p>
          </p:txBody>
        </p:sp>
        <p:sp>
          <p:nvSpPr>
            <p:cNvPr id="54" name="文本框 53"/>
            <p:cNvSpPr txBox="1"/>
            <p:nvPr/>
          </p:nvSpPr>
          <p:spPr>
            <a:xfrm>
              <a:off x="3232" y="3601"/>
              <a:ext cx="502" cy="725"/>
            </a:xfrm>
            <a:prstGeom prst="rect">
              <a:avLst/>
            </a:prstGeom>
            <a:noFill/>
          </p:spPr>
          <p:txBody>
            <a:bodyPr wrap="none" rtlCol="0">
              <a:spAutoFit/>
            </a:bodyPr>
            <a:p>
              <a:r>
                <a:rPr lang="en-US" altLang="zh-CN">
                  <a:latin typeface="Arial" panose="020B0604020202020204" pitchFamily="34" charset="0"/>
                  <a:cs typeface="Arial" panose="020B0604020202020204" pitchFamily="34" charset="0"/>
                </a:rPr>
                <a:t>ε</a:t>
              </a:r>
              <a:endParaRPr lang="en-US" altLang="zh-CN">
                <a:latin typeface="Arial" panose="020B0604020202020204" pitchFamily="34" charset="0"/>
                <a:cs typeface="Arial" panose="020B0604020202020204" pitchFamily="34" charset="0"/>
              </a:endParaRPr>
            </a:p>
          </p:txBody>
        </p:sp>
        <p:sp>
          <p:nvSpPr>
            <p:cNvPr id="11" name="椭圆 10"/>
            <p:cNvSpPr/>
            <p:nvPr/>
          </p:nvSpPr>
          <p:spPr>
            <a:xfrm>
              <a:off x="11957" y="3812"/>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13" name="直接箭头连接符 12"/>
            <p:cNvCxnSpPr>
              <a:endCxn id="35" idx="2"/>
            </p:cNvCxnSpPr>
            <p:nvPr/>
          </p:nvCxnSpPr>
          <p:spPr>
            <a:xfrm>
              <a:off x="1602" y="4154"/>
              <a:ext cx="382"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t>
            </a:r>
            <a:endParaRPr lang="en-US" altLang="zh-CN"/>
          </a:p>
        </p:txBody>
      </p:sp>
      <p:sp>
        <p:nvSpPr>
          <p:cNvPr id="3" name="内容占位符 2"/>
          <p:cNvSpPr>
            <a:spLocks noGrp="1"/>
          </p:cNvSpPr>
          <p:nvPr>
            <p:ph sz="quarter" idx="1"/>
          </p:nvPr>
        </p:nvSpPr>
        <p:spPr>
          <a:xfrm>
            <a:off x="457200" y="1219200"/>
            <a:ext cx="8229600" cy="621030"/>
          </a:xfrm>
        </p:spPr>
        <p:txBody>
          <a:bodyPr/>
          <a:p>
            <a:r>
              <a:rPr lang="en-US" altLang="zh-CN"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a:t>
            </a:r>
            <a:r>
              <a:rPr lang="en-US" altLang="zh-CN" noProof="0" dirty="0" smtClean="0">
                <a:ln>
                  <a:noFill/>
                </a:ln>
                <a:solidFill>
                  <a:srgbClr val="0000CC"/>
                </a:solidFill>
                <a:effectLst/>
                <a:uLnTx/>
                <a:uFillTx/>
                <a:latin typeface="+mj-lt"/>
                <a:ea typeface="楷体_GB2312" pitchFamily="49" charset="-122"/>
                <a:sym typeface="+mn-ea"/>
              </a:rPr>
              <a:t>)</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aphicFrame>
        <p:nvGraphicFramePr>
          <p:cNvPr id="5" name="表格 4"/>
          <p:cNvGraphicFramePr/>
          <p:nvPr>
            <p:custDataLst>
              <p:tags r:id="rId1"/>
            </p:custDataLst>
          </p:nvPr>
        </p:nvGraphicFramePr>
        <p:xfrm>
          <a:off x="1443355" y="3983355"/>
          <a:ext cx="6398895" cy="2682240"/>
        </p:xfrm>
        <a:graphic>
          <a:graphicData uri="http://schemas.openxmlformats.org/drawingml/2006/table">
            <a:tbl>
              <a:tblPr firstRow="1" bandRow="1">
                <a:tableStyleId>{5940675A-B579-460E-94D1-54222C63F5DA}</a:tableStyleId>
              </a:tblPr>
              <a:tblGrid>
                <a:gridCol w="2132965"/>
                <a:gridCol w="2132965"/>
                <a:gridCol w="2132965"/>
              </a:tblGrid>
              <a:tr h="381000">
                <a:tc>
                  <a:txBody>
                    <a:bodyPr/>
                    <a:p>
                      <a:pPr algn="ctr">
                        <a:buNone/>
                      </a:pPr>
                      <a:r>
                        <a:rPr lang="en-US" altLang="zh-CN" sz="2000" b="1">
                          <a:latin typeface="宋体" panose="02010600030101010101" pitchFamily="2" charset="-122"/>
                          <a:ea typeface="宋体" panose="02010600030101010101" pitchFamily="2" charset="-122"/>
                        </a:rPr>
                        <a:t>I</a:t>
                      </a:r>
                      <a:endParaRPr lang="en-US" altLang="zh-CN" sz="2000"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I_b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{0,5,2}S</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{5,2,4}C</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r>
              <a:tr h="381000">
                <a:tc>
                  <a:txBody>
                    <a:bodyPr/>
                    <a:p>
                      <a:pPr algn="ctr">
                        <a:buNone/>
                      </a:pPr>
                      <a:r>
                        <a:rPr lang="en-US" altLang="zh-CN" b="1">
                          <a:latin typeface="宋体" panose="02010600030101010101" pitchFamily="2" charset="-122"/>
                          <a:ea typeface="宋体" panose="02010600030101010101" pitchFamily="2" charset="-122"/>
                        </a:rPr>
                        <a:t>{5,2,1}D</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{5,2,3}A</a:t>
                      </a:r>
                      <a:endParaRPr lang="en-US" altLang="zh-CN" b="1">
                        <a:latin typeface="宋体" panose="02010600030101010101" pitchFamily="2" charset="-122"/>
                        <a:ea typeface="宋体" panose="02010600030101010101" pitchFamily="2" charset="-122"/>
                      </a:endParaRPr>
                    </a:p>
                  </a:txBody>
                  <a:tcPr anchor="ctr" anchorCtr="0"/>
                </a:tc>
                <a:tc>
                  <a:txBody>
                    <a:bodyPr/>
                    <a:p>
                      <a:pPr algn="ctr">
                        <a:buNone/>
                      </a:pPr>
                      <a:r>
                        <a:rPr lang="en-US" altLang="zh-CN" b="1">
                          <a:latin typeface="宋体" panose="02010600030101010101" pitchFamily="2" charset="-122"/>
                          <a:ea typeface="宋体" panose="02010600030101010101" pitchFamily="2" charset="-122"/>
                        </a:rPr>
                        <a:t>{5,2}B</a:t>
                      </a:r>
                      <a:endParaRPr lang="en-US" altLang="zh-CN" b="1">
                        <a:latin typeface="宋体" panose="02010600030101010101" pitchFamily="2" charset="-122"/>
                        <a:ea typeface="宋体" panose="02010600030101010101" pitchFamily="2" charset="-122"/>
                      </a:endParaRPr>
                    </a:p>
                  </a:txBody>
                  <a:tcPr anchor="ctr" anchorCtr="0"/>
                </a:tc>
              </a:tr>
            </a:tbl>
          </a:graphicData>
        </a:graphic>
      </p:graphicFrame>
      <p:grpSp>
        <p:nvGrpSpPr>
          <p:cNvPr id="55" name="组合 54"/>
          <p:cNvGrpSpPr/>
          <p:nvPr/>
        </p:nvGrpSpPr>
        <p:grpSpPr>
          <a:xfrm>
            <a:off x="2546985" y="1437640"/>
            <a:ext cx="3315335" cy="2651125"/>
            <a:chOff x="4011" y="2264"/>
            <a:chExt cx="5221" cy="4175"/>
          </a:xfrm>
        </p:grpSpPr>
        <p:sp>
          <p:nvSpPr>
            <p:cNvPr id="6" name="椭圆 5"/>
            <p:cNvSpPr/>
            <p:nvPr/>
          </p:nvSpPr>
          <p:spPr>
            <a:xfrm>
              <a:off x="4357" y="4053"/>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7" name="椭圆 6"/>
            <p:cNvSpPr/>
            <p:nvPr/>
          </p:nvSpPr>
          <p:spPr>
            <a:xfrm>
              <a:off x="6171" y="290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8" name="椭圆 7"/>
            <p:cNvSpPr/>
            <p:nvPr/>
          </p:nvSpPr>
          <p:spPr>
            <a:xfrm>
              <a:off x="6171" y="505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9" name="椭圆 8"/>
            <p:cNvSpPr/>
            <p:nvPr/>
          </p:nvSpPr>
          <p:spPr>
            <a:xfrm>
              <a:off x="8326" y="292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10" name="椭圆 9"/>
            <p:cNvSpPr/>
            <p:nvPr/>
          </p:nvSpPr>
          <p:spPr>
            <a:xfrm>
              <a:off x="8326" y="505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cxnSp>
          <p:nvCxnSpPr>
            <p:cNvPr id="11" name="直接箭头连接符 10"/>
            <p:cNvCxnSpPr>
              <a:stCxn id="6" idx="7"/>
              <a:endCxn id="7" idx="2"/>
            </p:cNvCxnSpPr>
            <p:nvPr/>
          </p:nvCxnSpPr>
          <p:spPr>
            <a:xfrm flipV="1">
              <a:off x="5131" y="3359"/>
              <a:ext cx="1040" cy="8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8" idx="2"/>
            </p:cNvCxnSpPr>
            <p:nvPr/>
          </p:nvCxnSpPr>
          <p:spPr>
            <a:xfrm>
              <a:off x="5131" y="4827"/>
              <a:ext cx="1040" cy="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6"/>
              <a:endCxn id="9" idx="2"/>
            </p:cNvCxnSpPr>
            <p:nvPr/>
          </p:nvCxnSpPr>
          <p:spPr>
            <a:xfrm>
              <a:off x="7078" y="3359"/>
              <a:ext cx="1248" cy="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1"/>
              <a:endCxn id="7" idx="7"/>
            </p:cNvCxnSpPr>
            <p:nvPr/>
          </p:nvCxnSpPr>
          <p:spPr>
            <a:xfrm rot="16200000">
              <a:off x="6624" y="2718"/>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8" idx="3"/>
              <a:endCxn id="8" idx="5"/>
            </p:cNvCxnSpPr>
            <p:nvPr/>
          </p:nvCxnSpPr>
          <p:spPr>
            <a:xfrm rot="5400000" flipV="1">
              <a:off x="6624" y="5510"/>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7" idx="4"/>
            </p:cNvCxnSpPr>
            <p:nvPr/>
          </p:nvCxnSpPr>
          <p:spPr>
            <a:xfrm flipV="1">
              <a:off x="6625" y="3812"/>
              <a:ext cx="0" cy="12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4"/>
              <a:endCxn id="10" idx="0"/>
            </p:cNvCxnSpPr>
            <p:nvPr/>
          </p:nvCxnSpPr>
          <p:spPr>
            <a:xfrm>
              <a:off x="8780" y="3827"/>
              <a:ext cx="0" cy="12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8" idx="6"/>
            </p:cNvCxnSpPr>
            <p:nvPr/>
          </p:nvCxnSpPr>
          <p:spPr>
            <a:xfrm flipH="1">
              <a:off x="7078" y="5511"/>
              <a:ext cx="1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1"/>
              <a:endCxn id="7" idx="5"/>
            </p:cNvCxnSpPr>
            <p:nvPr/>
          </p:nvCxnSpPr>
          <p:spPr>
            <a:xfrm flipH="1" flipV="1">
              <a:off x="6945" y="3679"/>
              <a:ext cx="1514" cy="1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a:endCxn id="7" idx="5"/>
            </p:cNvCxnSpPr>
            <p:nvPr/>
          </p:nvCxnSpPr>
          <p:spPr>
            <a:xfrm flipH="1" flipV="1">
              <a:off x="6945" y="3679"/>
              <a:ext cx="1514" cy="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246" y="3256"/>
              <a:ext cx="501" cy="725"/>
            </a:xfrm>
            <a:prstGeom prst="rect">
              <a:avLst/>
            </a:prstGeom>
            <a:noFill/>
          </p:spPr>
          <p:txBody>
            <a:bodyPr wrap="none" rtlCol="0">
              <a:spAutoFit/>
            </a:bodyPr>
            <a:p>
              <a:r>
                <a:rPr lang="en-US" altLang="zh-CN"/>
                <a:t>a</a:t>
              </a:r>
              <a:endParaRPr lang="en-US" altLang="zh-CN"/>
            </a:p>
          </p:txBody>
        </p:sp>
        <p:sp>
          <p:nvSpPr>
            <p:cNvPr id="23" name="文本框 22"/>
            <p:cNvSpPr txBox="1"/>
            <p:nvPr/>
          </p:nvSpPr>
          <p:spPr>
            <a:xfrm>
              <a:off x="5158" y="4919"/>
              <a:ext cx="528" cy="725"/>
            </a:xfrm>
            <a:prstGeom prst="rect">
              <a:avLst/>
            </a:prstGeom>
            <a:noFill/>
          </p:spPr>
          <p:txBody>
            <a:bodyPr wrap="none" rtlCol="0">
              <a:spAutoFit/>
            </a:bodyPr>
            <a:p>
              <a:r>
                <a:rPr lang="en-US" altLang="zh-CN"/>
                <a:t>b</a:t>
              </a:r>
              <a:endParaRPr lang="en-US" altLang="zh-CN"/>
            </a:p>
          </p:txBody>
        </p:sp>
        <p:sp>
          <p:nvSpPr>
            <p:cNvPr id="24" name="文本框 23"/>
            <p:cNvSpPr txBox="1"/>
            <p:nvPr/>
          </p:nvSpPr>
          <p:spPr>
            <a:xfrm>
              <a:off x="6860" y="5715"/>
              <a:ext cx="528" cy="725"/>
            </a:xfrm>
            <a:prstGeom prst="rect">
              <a:avLst/>
            </a:prstGeom>
            <a:noFill/>
          </p:spPr>
          <p:txBody>
            <a:bodyPr wrap="none" rtlCol="0">
              <a:spAutoFit/>
            </a:bodyPr>
            <a:p>
              <a:r>
                <a:rPr lang="en-US" altLang="zh-CN"/>
                <a:t>b</a:t>
              </a:r>
              <a:endParaRPr lang="en-US" altLang="zh-CN"/>
            </a:p>
          </p:txBody>
        </p:sp>
        <p:sp>
          <p:nvSpPr>
            <p:cNvPr id="25" name="文本框 24"/>
            <p:cNvSpPr txBox="1"/>
            <p:nvPr/>
          </p:nvSpPr>
          <p:spPr>
            <a:xfrm>
              <a:off x="6774" y="2264"/>
              <a:ext cx="501" cy="725"/>
            </a:xfrm>
            <a:prstGeom prst="rect">
              <a:avLst/>
            </a:prstGeom>
            <a:noFill/>
          </p:spPr>
          <p:txBody>
            <a:bodyPr wrap="none" rtlCol="0">
              <a:spAutoFit/>
            </a:bodyPr>
            <a:p>
              <a:r>
                <a:rPr lang="en-US" altLang="zh-CN"/>
                <a:t>a</a:t>
              </a:r>
              <a:endParaRPr lang="en-US" altLang="zh-CN"/>
            </a:p>
          </p:txBody>
        </p:sp>
        <p:sp>
          <p:nvSpPr>
            <p:cNvPr id="26" name="文本框 25"/>
            <p:cNvSpPr txBox="1"/>
            <p:nvPr/>
          </p:nvSpPr>
          <p:spPr>
            <a:xfrm>
              <a:off x="7540" y="3472"/>
              <a:ext cx="501" cy="725"/>
            </a:xfrm>
            <a:prstGeom prst="rect">
              <a:avLst/>
            </a:prstGeom>
            <a:noFill/>
          </p:spPr>
          <p:txBody>
            <a:bodyPr wrap="none" rtlCol="0">
              <a:spAutoFit/>
            </a:bodyPr>
            <a:p>
              <a:r>
                <a:rPr lang="en-US" altLang="zh-CN"/>
                <a:t>a</a:t>
              </a:r>
              <a:endParaRPr lang="en-US" altLang="zh-CN"/>
            </a:p>
          </p:txBody>
        </p:sp>
        <p:sp>
          <p:nvSpPr>
            <p:cNvPr id="27" name="文本框 26"/>
            <p:cNvSpPr txBox="1"/>
            <p:nvPr/>
          </p:nvSpPr>
          <p:spPr>
            <a:xfrm>
              <a:off x="7767" y="4024"/>
              <a:ext cx="501" cy="725"/>
            </a:xfrm>
            <a:prstGeom prst="rect">
              <a:avLst/>
            </a:prstGeom>
            <a:noFill/>
          </p:spPr>
          <p:txBody>
            <a:bodyPr wrap="none" rtlCol="0">
              <a:spAutoFit/>
            </a:bodyPr>
            <a:p>
              <a:r>
                <a:rPr lang="en-US" altLang="zh-CN"/>
                <a:t>a</a:t>
              </a:r>
              <a:endParaRPr lang="en-US" altLang="zh-CN"/>
            </a:p>
          </p:txBody>
        </p:sp>
        <p:sp>
          <p:nvSpPr>
            <p:cNvPr id="28" name="文本框 27"/>
            <p:cNvSpPr txBox="1"/>
            <p:nvPr/>
          </p:nvSpPr>
          <p:spPr>
            <a:xfrm>
              <a:off x="7427" y="5369"/>
              <a:ext cx="528" cy="725"/>
            </a:xfrm>
            <a:prstGeom prst="rect">
              <a:avLst/>
            </a:prstGeom>
            <a:noFill/>
          </p:spPr>
          <p:txBody>
            <a:bodyPr wrap="none" rtlCol="0">
              <a:spAutoFit/>
            </a:bodyPr>
            <a:p>
              <a:r>
                <a:rPr lang="en-US" altLang="zh-CN"/>
                <a:t>b</a:t>
              </a:r>
              <a:endParaRPr lang="en-US" altLang="zh-CN"/>
            </a:p>
          </p:txBody>
        </p:sp>
        <p:sp>
          <p:nvSpPr>
            <p:cNvPr id="29" name="文本框 28"/>
            <p:cNvSpPr txBox="1"/>
            <p:nvPr/>
          </p:nvSpPr>
          <p:spPr>
            <a:xfrm>
              <a:off x="8674" y="4023"/>
              <a:ext cx="528" cy="725"/>
            </a:xfrm>
            <a:prstGeom prst="rect">
              <a:avLst/>
            </a:prstGeom>
            <a:noFill/>
          </p:spPr>
          <p:txBody>
            <a:bodyPr wrap="none" rtlCol="0">
              <a:spAutoFit/>
            </a:bodyPr>
            <a:p>
              <a:r>
                <a:rPr lang="en-US" altLang="zh-CN"/>
                <a:t>b</a:t>
              </a:r>
              <a:endParaRPr lang="en-US" altLang="zh-CN"/>
            </a:p>
          </p:txBody>
        </p:sp>
        <p:sp>
          <p:nvSpPr>
            <p:cNvPr id="30" name="文本框 29"/>
            <p:cNvSpPr txBox="1"/>
            <p:nvPr/>
          </p:nvSpPr>
          <p:spPr>
            <a:xfrm>
              <a:off x="7438" y="2792"/>
              <a:ext cx="528" cy="725"/>
            </a:xfrm>
            <a:prstGeom prst="rect">
              <a:avLst/>
            </a:prstGeom>
            <a:noFill/>
          </p:spPr>
          <p:txBody>
            <a:bodyPr wrap="none" rtlCol="0">
              <a:spAutoFit/>
            </a:bodyPr>
            <a:p>
              <a:r>
                <a:rPr lang="en-US" altLang="zh-CN"/>
                <a:t>b</a:t>
              </a:r>
              <a:endParaRPr lang="en-US" altLang="zh-CN"/>
            </a:p>
          </p:txBody>
        </p:sp>
        <p:sp>
          <p:nvSpPr>
            <p:cNvPr id="31" name="文本框 30"/>
            <p:cNvSpPr txBox="1"/>
            <p:nvPr/>
          </p:nvSpPr>
          <p:spPr>
            <a:xfrm>
              <a:off x="6520" y="4152"/>
              <a:ext cx="501" cy="725"/>
            </a:xfrm>
            <a:prstGeom prst="rect">
              <a:avLst/>
            </a:prstGeom>
            <a:noFill/>
          </p:spPr>
          <p:txBody>
            <a:bodyPr wrap="none" rtlCol="0">
              <a:spAutoFit/>
            </a:bodyPr>
            <a:p>
              <a:r>
                <a:rPr lang="en-US" altLang="zh-CN"/>
                <a:t>a</a:t>
              </a:r>
              <a:endParaRPr lang="en-US" altLang="zh-CN"/>
            </a:p>
          </p:txBody>
        </p:sp>
        <p:sp>
          <p:nvSpPr>
            <p:cNvPr id="32" name="椭圆 31"/>
            <p:cNvSpPr/>
            <p:nvPr/>
          </p:nvSpPr>
          <p:spPr>
            <a:xfrm>
              <a:off x="8454" y="5168"/>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34" name="直接箭头连接符 33"/>
            <p:cNvCxnSpPr>
              <a:endCxn id="6" idx="2"/>
            </p:cNvCxnSpPr>
            <p:nvPr/>
          </p:nvCxnSpPr>
          <p:spPr>
            <a:xfrm>
              <a:off x="4011" y="4506"/>
              <a:ext cx="34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t>
            </a:r>
            <a:endParaRPr lang="en-US" altLang="zh-CN" kern="1200" dirty="0">
              <a:latin typeface="+mj-lt"/>
              <a:ea typeface="宋体" panose="02010600030101010101" pitchFamily="2" charset="-122"/>
              <a:cs typeface="+mj-cs"/>
            </a:endParaRPr>
          </a:p>
        </p:txBody>
      </p:sp>
      <p:sp>
        <p:nvSpPr>
          <p:cNvPr id="98307"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98308"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3" name="内容占位符 2"/>
          <p:cNvSpPr>
            <a:spLocks noGrp="1"/>
          </p:cNvSpPr>
          <p:nvPr>
            <p:ph sz="quarter" idx="1"/>
          </p:nvPr>
        </p:nvSpPr>
        <p:spPr>
          <a:xfrm>
            <a:off x="457200" y="1219200"/>
            <a:ext cx="8229600" cy="621030"/>
          </a:xfrm>
        </p:spPr>
        <p:txBody>
          <a:bodyPr/>
          <a:p>
            <a:r>
              <a:rPr lang="en-US" altLang="zh-CN" noProof="0" dirty="0" err="1" smtClean="0">
                <a:ln>
                  <a:noFill/>
                </a:ln>
                <a:solidFill>
                  <a:srgbClr val="0000CC"/>
                </a:solidFill>
                <a:effectLst/>
                <a:uLnTx/>
                <a:uFillTx/>
                <a:latin typeface="+mj-lt"/>
                <a:ea typeface="楷体_GB2312" pitchFamily="49" charset="-122"/>
                <a:sym typeface="+mn-ea"/>
              </a:rPr>
              <a:t>a*b</a:t>
            </a:r>
            <a:r>
              <a:rPr lang="en-US" altLang="zh-CN" baseline="30000" noProof="0" dirty="0" smtClean="0">
                <a:ln>
                  <a:noFill/>
                </a:ln>
                <a:solidFill>
                  <a:srgbClr val="0000CC"/>
                </a:solidFill>
                <a:effectLst/>
                <a:uLnTx/>
                <a:uFillTx/>
                <a:latin typeface="+mj-lt"/>
                <a:ea typeface="楷体_GB2312" pitchFamily="49" charset="-122"/>
                <a:sym typeface="+mn-ea"/>
              </a:rPr>
              <a:t>*</a:t>
            </a:r>
            <a:r>
              <a:rPr lang="en-US" altLang="zh-CN" noProof="0" dirty="0" err="1" smtClean="0">
                <a:ln>
                  <a:noFill/>
                </a:ln>
                <a:solidFill>
                  <a:srgbClr val="0000CC"/>
                </a:solidFill>
                <a:effectLst/>
                <a:uLnTx/>
                <a:uFillTx/>
                <a:latin typeface="+mj-lt"/>
                <a:ea typeface="楷体_GB2312" pitchFamily="49" charset="-122"/>
                <a:sym typeface="+mn-ea"/>
              </a:rPr>
              <a:t>abb -&gt; NFA -&gt; DFA</a:t>
            </a:r>
            <a:endParaRPr lang="zh-CN" altLang="en-US"/>
          </a:p>
        </p:txBody>
      </p:sp>
      <p:grpSp>
        <p:nvGrpSpPr>
          <p:cNvPr id="42" name="组合 41"/>
          <p:cNvGrpSpPr/>
          <p:nvPr/>
        </p:nvGrpSpPr>
        <p:grpSpPr>
          <a:xfrm>
            <a:off x="1000125" y="1988820"/>
            <a:ext cx="7531735" cy="3700145"/>
            <a:chOff x="1575" y="3132"/>
            <a:chExt cx="11861" cy="5827"/>
          </a:xfrm>
        </p:grpSpPr>
        <p:sp>
          <p:nvSpPr>
            <p:cNvPr id="6" name="椭圆 5"/>
            <p:cNvSpPr/>
            <p:nvPr/>
          </p:nvSpPr>
          <p:spPr>
            <a:xfrm>
              <a:off x="2097" y="5513"/>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2" name="椭圆 1"/>
            <p:cNvSpPr/>
            <p:nvPr/>
          </p:nvSpPr>
          <p:spPr>
            <a:xfrm>
              <a:off x="4025"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4" name="椭圆 3"/>
            <p:cNvSpPr/>
            <p:nvPr/>
          </p:nvSpPr>
          <p:spPr>
            <a:xfrm>
              <a:off x="4025" y="710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5" name="椭圆 4"/>
            <p:cNvSpPr/>
            <p:nvPr/>
          </p:nvSpPr>
          <p:spPr>
            <a:xfrm>
              <a:off x="6179"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7" name="椭圆 6"/>
            <p:cNvSpPr/>
            <p:nvPr/>
          </p:nvSpPr>
          <p:spPr>
            <a:xfrm>
              <a:off x="8447"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8" name="椭圆 7"/>
            <p:cNvSpPr/>
            <p:nvPr/>
          </p:nvSpPr>
          <p:spPr>
            <a:xfrm>
              <a:off x="10602"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sp>
          <p:nvSpPr>
            <p:cNvPr id="9" name="椭圆 8"/>
            <p:cNvSpPr/>
            <p:nvPr/>
          </p:nvSpPr>
          <p:spPr>
            <a:xfrm>
              <a:off x="12530"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G</a:t>
              </a:r>
              <a:endParaRPr lang="en-US" altLang="zh-CN">
                <a:solidFill>
                  <a:schemeClr val="tx1"/>
                </a:solidFill>
              </a:endParaRPr>
            </a:p>
          </p:txBody>
        </p:sp>
        <p:sp>
          <p:nvSpPr>
            <p:cNvPr id="10" name="椭圆 9"/>
            <p:cNvSpPr/>
            <p:nvPr/>
          </p:nvSpPr>
          <p:spPr>
            <a:xfrm>
              <a:off x="6179" y="710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cxnSp>
          <p:nvCxnSpPr>
            <p:cNvPr id="11" name="直接箭头连接符 10"/>
            <p:cNvCxnSpPr>
              <a:stCxn id="6" idx="7"/>
              <a:endCxn id="2" idx="2"/>
            </p:cNvCxnSpPr>
            <p:nvPr/>
          </p:nvCxnSpPr>
          <p:spPr>
            <a:xfrm flipV="1">
              <a:off x="2871" y="4606"/>
              <a:ext cx="1154" cy="1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4" idx="2"/>
            </p:cNvCxnSpPr>
            <p:nvPr/>
          </p:nvCxnSpPr>
          <p:spPr>
            <a:xfrm>
              <a:off x="2871" y="6287"/>
              <a:ext cx="1154" cy="12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2"/>
              <a:endCxn id="4" idx="6"/>
            </p:cNvCxnSpPr>
            <p:nvPr/>
          </p:nvCxnSpPr>
          <p:spPr>
            <a:xfrm flipH="1">
              <a:off x="4932" y="7555"/>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6"/>
              <a:endCxn id="5" idx="2"/>
            </p:cNvCxnSpPr>
            <p:nvPr/>
          </p:nvCxnSpPr>
          <p:spPr>
            <a:xfrm>
              <a:off x="4932" y="4606"/>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7" idx="2"/>
            </p:cNvCxnSpPr>
            <p:nvPr/>
          </p:nvCxnSpPr>
          <p:spPr>
            <a:xfrm>
              <a:off x="7086" y="4606"/>
              <a:ext cx="136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6"/>
              <a:endCxn id="8" idx="2"/>
            </p:cNvCxnSpPr>
            <p:nvPr/>
          </p:nvCxnSpPr>
          <p:spPr>
            <a:xfrm>
              <a:off x="9354" y="4606"/>
              <a:ext cx="1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6"/>
              <a:endCxn id="9" idx="2"/>
            </p:cNvCxnSpPr>
            <p:nvPr/>
          </p:nvCxnSpPr>
          <p:spPr>
            <a:xfrm>
              <a:off x="11509" y="4606"/>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4"/>
              <a:endCxn id="10" idx="0"/>
            </p:cNvCxnSpPr>
            <p:nvPr/>
          </p:nvCxnSpPr>
          <p:spPr>
            <a:xfrm>
              <a:off x="6633" y="5059"/>
              <a:ext cx="0" cy="20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7"/>
              <a:endCxn id="7" idx="3"/>
            </p:cNvCxnSpPr>
            <p:nvPr/>
          </p:nvCxnSpPr>
          <p:spPr>
            <a:xfrm flipV="1">
              <a:off x="6953" y="4926"/>
              <a:ext cx="1627" cy="23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2" idx="1"/>
              <a:endCxn id="2" idx="7"/>
            </p:cNvCxnSpPr>
            <p:nvPr/>
          </p:nvCxnSpPr>
          <p:spPr>
            <a:xfrm rot="16200000">
              <a:off x="4478" y="3965"/>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4" idx="1"/>
              <a:endCxn id="4" idx="7"/>
            </p:cNvCxnSpPr>
            <p:nvPr/>
          </p:nvCxnSpPr>
          <p:spPr>
            <a:xfrm rot="16200000">
              <a:off x="4478" y="6914"/>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004" y="6647"/>
              <a:ext cx="528" cy="725"/>
            </a:xfrm>
            <a:prstGeom prst="rect">
              <a:avLst/>
            </a:prstGeom>
            <a:noFill/>
          </p:spPr>
          <p:txBody>
            <a:bodyPr wrap="none" rtlCol="0">
              <a:spAutoFit/>
            </a:bodyPr>
            <a:p>
              <a:r>
                <a:rPr lang="en-US" altLang="zh-CN"/>
                <a:t>b</a:t>
              </a:r>
              <a:endParaRPr lang="en-US" altLang="zh-CN"/>
            </a:p>
          </p:txBody>
        </p:sp>
        <p:sp>
          <p:nvSpPr>
            <p:cNvPr id="26" name="文本框 25"/>
            <p:cNvSpPr txBox="1"/>
            <p:nvPr/>
          </p:nvSpPr>
          <p:spPr>
            <a:xfrm>
              <a:off x="3106" y="4559"/>
              <a:ext cx="501" cy="725"/>
            </a:xfrm>
            <a:prstGeom prst="rect">
              <a:avLst/>
            </a:prstGeom>
            <a:noFill/>
          </p:spPr>
          <p:txBody>
            <a:bodyPr wrap="none" rtlCol="0">
              <a:spAutoFit/>
            </a:bodyPr>
            <a:p>
              <a:r>
                <a:rPr lang="en-US" altLang="zh-CN"/>
                <a:t>a</a:t>
              </a:r>
              <a:endParaRPr lang="en-US" altLang="zh-CN"/>
            </a:p>
          </p:txBody>
        </p:sp>
        <p:sp>
          <p:nvSpPr>
            <p:cNvPr id="27" name="文本框 26"/>
            <p:cNvSpPr txBox="1"/>
            <p:nvPr/>
          </p:nvSpPr>
          <p:spPr>
            <a:xfrm>
              <a:off x="4252" y="3132"/>
              <a:ext cx="501" cy="725"/>
            </a:xfrm>
            <a:prstGeom prst="rect">
              <a:avLst/>
            </a:prstGeom>
            <a:noFill/>
          </p:spPr>
          <p:txBody>
            <a:bodyPr wrap="none" rtlCol="0">
              <a:spAutoFit/>
            </a:bodyPr>
            <a:p>
              <a:r>
                <a:rPr lang="en-US" altLang="zh-CN"/>
                <a:t>a</a:t>
              </a:r>
              <a:endParaRPr lang="en-US" altLang="zh-CN"/>
            </a:p>
          </p:txBody>
        </p:sp>
        <p:sp>
          <p:nvSpPr>
            <p:cNvPr id="28" name="文本框 27"/>
            <p:cNvSpPr txBox="1"/>
            <p:nvPr/>
          </p:nvSpPr>
          <p:spPr>
            <a:xfrm>
              <a:off x="7451" y="4039"/>
              <a:ext cx="501" cy="725"/>
            </a:xfrm>
            <a:prstGeom prst="rect">
              <a:avLst/>
            </a:prstGeom>
            <a:noFill/>
          </p:spPr>
          <p:txBody>
            <a:bodyPr wrap="none" rtlCol="0">
              <a:spAutoFit/>
            </a:bodyPr>
            <a:p>
              <a:r>
                <a:rPr lang="en-US" altLang="zh-CN"/>
                <a:t>a</a:t>
              </a:r>
              <a:endParaRPr lang="en-US" altLang="zh-CN"/>
            </a:p>
          </p:txBody>
        </p:sp>
        <p:sp>
          <p:nvSpPr>
            <p:cNvPr id="29" name="文本框 28"/>
            <p:cNvSpPr txBox="1"/>
            <p:nvPr/>
          </p:nvSpPr>
          <p:spPr>
            <a:xfrm>
              <a:off x="7427" y="5400"/>
              <a:ext cx="501" cy="725"/>
            </a:xfrm>
            <a:prstGeom prst="rect">
              <a:avLst/>
            </a:prstGeom>
            <a:noFill/>
          </p:spPr>
          <p:txBody>
            <a:bodyPr wrap="none" rtlCol="0">
              <a:spAutoFit/>
            </a:bodyPr>
            <a:p>
              <a:r>
                <a:rPr lang="en-US" altLang="zh-CN"/>
                <a:t>a</a:t>
              </a:r>
              <a:endParaRPr lang="en-US" altLang="zh-CN"/>
            </a:p>
          </p:txBody>
        </p:sp>
        <p:cxnSp>
          <p:nvCxnSpPr>
            <p:cNvPr id="30" name="曲线连接符 29"/>
            <p:cNvCxnSpPr>
              <a:stCxn id="4" idx="5"/>
              <a:endCxn id="7" idx="5"/>
            </p:cNvCxnSpPr>
            <p:nvPr/>
          </p:nvCxnSpPr>
          <p:spPr>
            <a:xfrm rot="5400000" flipH="1" flipV="1">
              <a:off x="5536" y="4189"/>
              <a:ext cx="2949" cy="4422"/>
            </a:xfrm>
            <a:prstGeom prst="curvedConnector3">
              <a:avLst>
                <a:gd name="adj1" fmla="val -328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860" y="8235"/>
              <a:ext cx="501" cy="725"/>
            </a:xfrm>
            <a:prstGeom prst="rect">
              <a:avLst/>
            </a:prstGeom>
            <a:noFill/>
          </p:spPr>
          <p:txBody>
            <a:bodyPr wrap="none" rtlCol="0">
              <a:spAutoFit/>
            </a:bodyPr>
            <a:p>
              <a:r>
                <a:rPr lang="en-US" altLang="zh-CN"/>
                <a:t>a</a:t>
              </a:r>
              <a:endParaRPr lang="en-US" altLang="zh-CN"/>
            </a:p>
          </p:txBody>
        </p:sp>
        <p:sp>
          <p:nvSpPr>
            <p:cNvPr id="32" name="文本框 31"/>
            <p:cNvSpPr txBox="1"/>
            <p:nvPr/>
          </p:nvSpPr>
          <p:spPr>
            <a:xfrm>
              <a:off x="4263" y="6125"/>
              <a:ext cx="528" cy="725"/>
            </a:xfrm>
            <a:prstGeom prst="rect">
              <a:avLst/>
            </a:prstGeom>
            <a:noFill/>
          </p:spPr>
          <p:txBody>
            <a:bodyPr wrap="none" rtlCol="0">
              <a:spAutoFit/>
            </a:bodyPr>
            <a:p>
              <a:r>
                <a:rPr lang="en-US" altLang="zh-CN"/>
                <a:t>b</a:t>
              </a:r>
              <a:endParaRPr lang="en-US" altLang="zh-CN"/>
            </a:p>
          </p:txBody>
        </p:sp>
        <p:sp>
          <p:nvSpPr>
            <p:cNvPr id="33" name="文本框 32"/>
            <p:cNvSpPr txBox="1"/>
            <p:nvPr/>
          </p:nvSpPr>
          <p:spPr>
            <a:xfrm>
              <a:off x="5265" y="4039"/>
              <a:ext cx="528" cy="725"/>
            </a:xfrm>
            <a:prstGeom prst="rect">
              <a:avLst/>
            </a:prstGeom>
            <a:noFill/>
          </p:spPr>
          <p:txBody>
            <a:bodyPr wrap="none" rtlCol="0">
              <a:spAutoFit/>
            </a:bodyPr>
            <a:p>
              <a:r>
                <a:rPr lang="en-US" altLang="zh-CN"/>
                <a:t>b</a:t>
              </a:r>
              <a:endParaRPr lang="en-US" altLang="zh-CN"/>
            </a:p>
          </p:txBody>
        </p:sp>
        <p:sp>
          <p:nvSpPr>
            <p:cNvPr id="34" name="文本框 33"/>
            <p:cNvSpPr txBox="1"/>
            <p:nvPr/>
          </p:nvSpPr>
          <p:spPr>
            <a:xfrm>
              <a:off x="6179" y="5562"/>
              <a:ext cx="528" cy="72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5386" y="6987"/>
              <a:ext cx="528" cy="725"/>
            </a:xfrm>
            <a:prstGeom prst="rect">
              <a:avLst/>
            </a:prstGeom>
            <a:noFill/>
          </p:spPr>
          <p:txBody>
            <a:bodyPr wrap="none" rtlCol="0">
              <a:spAutoFit/>
            </a:bodyPr>
            <a:p>
              <a:r>
                <a:rPr lang="en-US" altLang="zh-CN"/>
                <a:t>b</a:t>
              </a:r>
              <a:endParaRPr lang="en-US" altLang="zh-CN"/>
            </a:p>
          </p:txBody>
        </p:sp>
        <p:sp>
          <p:nvSpPr>
            <p:cNvPr id="36" name="文本框 35"/>
            <p:cNvSpPr txBox="1"/>
            <p:nvPr/>
          </p:nvSpPr>
          <p:spPr>
            <a:xfrm>
              <a:off x="9610" y="4039"/>
              <a:ext cx="528" cy="725"/>
            </a:xfrm>
            <a:prstGeom prst="rect">
              <a:avLst/>
            </a:prstGeom>
            <a:noFill/>
          </p:spPr>
          <p:txBody>
            <a:bodyPr wrap="none" rtlCol="0">
              <a:spAutoFit/>
            </a:bodyPr>
            <a:p>
              <a:r>
                <a:rPr lang="en-US" altLang="zh-CN"/>
                <a:t>b</a:t>
              </a:r>
              <a:endParaRPr lang="en-US" altLang="zh-CN"/>
            </a:p>
          </p:txBody>
        </p:sp>
        <p:sp>
          <p:nvSpPr>
            <p:cNvPr id="37" name="文本框 36"/>
            <p:cNvSpPr txBox="1"/>
            <p:nvPr/>
          </p:nvSpPr>
          <p:spPr>
            <a:xfrm>
              <a:off x="11736" y="4039"/>
              <a:ext cx="528" cy="725"/>
            </a:xfrm>
            <a:prstGeom prst="rect">
              <a:avLst/>
            </a:prstGeom>
            <a:noFill/>
          </p:spPr>
          <p:txBody>
            <a:bodyPr wrap="none" rtlCol="0">
              <a:spAutoFit/>
            </a:bodyPr>
            <a:p>
              <a:r>
                <a:rPr lang="en-US" altLang="zh-CN"/>
                <a:t>b</a:t>
              </a:r>
              <a:endParaRPr lang="en-US" altLang="zh-CN"/>
            </a:p>
          </p:txBody>
        </p:sp>
        <p:sp>
          <p:nvSpPr>
            <p:cNvPr id="38" name="椭圆 37"/>
            <p:cNvSpPr/>
            <p:nvPr/>
          </p:nvSpPr>
          <p:spPr>
            <a:xfrm>
              <a:off x="12643" y="4266"/>
              <a:ext cx="681"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9" name="椭圆 38"/>
            <p:cNvSpPr/>
            <p:nvPr/>
          </p:nvSpPr>
          <p:spPr>
            <a:xfrm>
              <a:off x="6309" y="7203"/>
              <a:ext cx="681"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41" name="直接箭头连接符 40"/>
            <p:cNvCxnSpPr>
              <a:endCxn id="6" idx="2"/>
            </p:cNvCxnSpPr>
            <p:nvPr/>
          </p:nvCxnSpPr>
          <p:spPr>
            <a:xfrm flipV="1">
              <a:off x="1575" y="5967"/>
              <a:ext cx="52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Rot="1"/>
          </p:cNvSpPr>
          <p:nvPr>
            <p:ph type="title"/>
          </p:nvPr>
        </p:nvSpPr>
        <p:spPr/>
        <p:txBody>
          <a:bodyPr vert="horz" wrap="square" lIns="91440" tIns="45720" rIns="91440" bIns="45720" anchor="b" anchorCtr="0"/>
          <a:p>
            <a:r>
              <a:rPr lang="en-US" altLang="zh-CN" sz="3600" kern="1200" dirty="0">
                <a:latin typeface="+mj-lt"/>
                <a:ea typeface="宋体" panose="02010600030101010101" pitchFamily="2" charset="-122"/>
                <a:cs typeface="+mj-cs"/>
              </a:rPr>
              <a:t>Regular grammar and FA</a:t>
            </a:r>
            <a:endParaRPr lang="zh-CN" altLang="en-US" sz="3600" kern="1200" dirty="0">
              <a:latin typeface="+mj-lt"/>
              <a:ea typeface="宋体" panose="02010600030101010101" pitchFamily="2" charset="-122"/>
              <a:cs typeface="+mj-cs"/>
            </a:endParaRPr>
          </a:p>
        </p:txBody>
      </p:sp>
      <p:sp>
        <p:nvSpPr>
          <p:cNvPr id="138243" name="Rectangle 3"/>
          <p:cNvSpPr>
            <a:spLocks noGrp="1" noRot="1" noChangeArrowheads="1"/>
          </p:cNvSpPr>
          <p:nvPr>
            <p:ph sz="quarter" idx="1"/>
          </p:nvPr>
        </p:nvSpPr>
        <p:spPr>
          <a:xfrm>
            <a:off x="457200" y="1219200"/>
            <a:ext cx="8435975"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对于正规文法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L(G)=L(M)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称</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是等价的</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结论：</a:t>
            </a:r>
            <a:endPar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1"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1</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对于每一个右线性正规文法或左线性正规文法</a:t>
            </a:r>
            <a:r>
              <a:rPr kumimoji="1" lang="en-US"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，都存在一个</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FA M</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，使</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L(M)=L(G)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2</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对于每一个</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DFA M</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，都存在一个右</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线性正规文法</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和</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一个</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左线性正规文法</a:t>
            </a:r>
            <a:r>
              <a:rPr kumimoji="1" lang="en-US"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  使                  </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L(M)=L(G)=L(G’)</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endPar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Rot="1"/>
          </p:cNvSpPr>
          <p:nvPr>
            <p:ph type="title"/>
          </p:nvPr>
        </p:nvSpPr>
        <p:spPr/>
        <p:txBody>
          <a:bodyPr vert="horz" wrap="square" lIns="91440" tIns="45720" rIns="91440" bIns="45720" anchor="b" anchorCtr="0"/>
          <a:p>
            <a:r>
              <a:rPr lang="en-US" altLang="zh-CN" sz="3600" kern="1200" dirty="0">
                <a:latin typeface="+mj-lt"/>
                <a:ea typeface="宋体" panose="02010600030101010101" pitchFamily="2" charset="-122"/>
                <a:cs typeface="+mj-cs"/>
              </a:rPr>
              <a:t>Regular grammar and FA</a:t>
            </a:r>
            <a:endParaRPr lang="zh-CN" altLang="en-US" sz="3600"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138243" name="Rectangle 3"/>
              <p:cNvSpPr>
                <a:spLocks noGrp="1" noRot="1" noChangeArrowheads="1"/>
              </p:cNvSpPr>
              <p:nvPr>
                <p:ph sz="quarter" idx="1"/>
              </p:nvPr>
            </p:nvSpPr>
            <p:spPr>
              <a:xfrm>
                <a:off x="457200" y="1219200"/>
                <a:ext cx="8435975" cy="182753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正规文法：</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𝐴</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𝐵</m:t>
                    </m:r>
                  </m:oMath>
                </a14:m>
                <a:endPar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𝐵</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a14:m>
                <a:endPar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rPr>
                      <m:t>𝛾</m:t>
                    </m:r>
                  </m:oMath>
                </a14:m>
                <a:endParaRPr kumimoji="1" lang="en-US" altLang="zh-CN" sz="2120" b="0"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endParaRPr>
              </a:p>
            </p:txBody>
          </p:sp>
        </mc:Choice>
        <mc:Fallback>
          <p:sp>
            <p:nvSpPr>
              <p:cNvPr id="138243" name="Rectangle 3"/>
              <p:cNvSpPr>
                <a:spLocks noRot="1" noChangeAspect="1" noMove="1" noResize="1" noEditPoints="1" noAdjustHandles="1" noChangeArrowheads="1" noChangeShapeType="1" noTextEdit="1"/>
              </p:cNvSpPr>
              <p:nvPr>
                <p:ph sz="quarter" idx="1"/>
              </p:nvPr>
            </p:nvSpPr>
            <p:spPr>
              <a:xfrm>
                <a:off x="457200" y="1219200"/>
                <a:ext cx="8435975" cy="1827530"/>
              </a:xfrm>
              <a:blipFill rotWithShape="1">
                <a:blip r:embed="rId1"/>
                <a:stretch>
                  <a:fillRect/>
                </a:stretch>
              </a:blipFill>
            </p:spPr>
            <p:txBody>
              <a:bodyPr/>
              <a:lstStyle/>
              <a:p>
                <a:r>
                  <a:rPr lang="zh-CN" altLang="en-US">
                    <a:noFill/>
                  </a:rPr>
                  <a:t> </a:t>
                </a:r>
              </a:p>
            </p:txBody>
          </p:sp>
        </mc:Fallback>
      </mc:AlternateContent>
      <p:grpSp>
        <p:nvGrpSpPr>
          <p:cNvPr id="19" name="组合 18"/>
          <p:cNvGrpSpPr/>
          <p:nvPr/>
        </p:nvGrpSpPr>
        <p:grpSpPr>
          <a:xfrm>
            <a:off x="2411730" y="4221480"/>
            <a:ext cx="1798955" cy="647065"/>
            <a:chOff x="3798" y="6648"/>
            <a:chExt cx="2833" cy="1019"/>
          </a:xfrm>
        </p:grpSpPr>
        <p:sp>
          <p:nvSpPr>
            <p:cNvPr id="56" name="椭圆 55"/>
            <p:cNvSpPr/>
            <p:nvPr/>
          </p:nvSpPr>
          <p:spPr>
            <a:xfrm>
              <a:off x="3798"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2" name="椭圆 1"/>
            <p:cNvSpPr/>
            <p:nvPr/>
          </p:nvSpPr>
          <p:spPr>
            <a:xfrm>
              <a:off x="5725"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cxnSp>
          <p:nvCxnSpPr>
            <p:cNvPr id="5" name="直接箭头连接符 4"/>
            <p:cNvCxnSpPr>
              <a:stCxn id="56" idx="6"/>
              <a:endCxn id="2" idx="2"/>
            </p:cNvCxnSpPr>
            <p:nvPr/>
          </p:nvCxnSpPr>
          <p:spPr>
            <a:xfrm>
              <a:off x="4705" y="7215"/>
              <a:ext cx="10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文本框 10"/>
                <p:cNvSpPr txBox="1"/>
                <p:nvPr/>
              </p:nvSpPr>
              <p:spPr>
                <a:xfrm>
                  <a:off x="4818" y="6648"/>
                  <a:ext cx="576"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4818" y="6648"/>
                  <a:ext cx="576" cy="725"/>
                </a:xfrm>
                <a:prstGeom prst="rect">
                  <a:avLst/>
                </a:prstGeom>
                <a:blipFill rotWithShape="1">
                  <a:blip r:embed="rId2"/>
                </a:blipFill>
              </p:spPr>
              <p:txBody>
                <a:bodyPr/>
                <a:lstStyle/>
                <a:p>
                  <a:r>
                    <a:rPr lang="zh-CN" altLang="en-US">
                      <a:noFill/>
                    </a:rPr>
                    <a:t> </a:t>
                  </a:r>
                </a:p>
              </p:txBody>
            </p:sp>
          </mc:Fallback>
        </mc:AlternateContent>
      </p:grpSp>
      <p:grpSp>
        <p:nvGrpSpPr>
          <p:cNvPr id="23" name="组合 22"/>
          <p:cNvGrpSpPr/>
          <p:nvPr/>
        </p:nvGrpSpPr>
        <p:grpSpPr>
          <a:xfrm>
            <a:off x="4199255" y="3702050"/>
            <a:ext cx="1156970" cy="1899285"/>
            <a:chOff x="6613" y="5830"/>
            <a:chExt cx="1822" cy="2991"/>
          </a:xfrm>
        </p:grpSpPr>
        <p:cxnSp>
          <p:nvCxnSpPr>
            <p:cNvPr id="7" name="直接箭头连接符 6"/>
            <p:cNvCxnSpPr>
              <a:stCxn id="3" idx="3"/>
              <a:endCxn id="4" idx="7"/>
            </p:cNvCxnSpPr>
            <p:nvPr/>
          </p:nvCxnSpPr>
          <p:spPr>
            <a:xfrm flipH="1">
              <a:off x="6613" y="7535"/>
              <a:ext cx="1173" cy="12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文本框 13"/>
                <p:cNvSpPr txBox="1"/>
                <p:nvPr/>
              </p:nvSpPr>
              <p:spPr>
                <a:xfrm>
                  <a:off x="7178" y="7775"/>
                  <a:ext cx="540"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rPr>
                          <m:t>𝛾</m:t>
                        </m:r>
                      </m:oMath>
                    </m:oMathPara>
                  </a14:m>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7178" y="7775"/>
                  <a:ext cx="540" cy="725"/>
                </a:xfrm>
                <a:prstGeom prst="rect">
                  <a:avLst/>
                </a:prstGeom>
                <a:blipFill rotWithShape="1">
                  <a:blip r:embed="rId3"/>
                </a:blipFill>
              </p:spPr>
              <p:txBody>
                <a:bodyPr/>
                <a:lstStyle/>
                <a:p>
                  <a:r>
                    <a:rPr lang="zh-CN" altLang="en-US">
                      <a:noFill/>
                    </a:rPr>
                    <a:t> </a:t>
                  </a:r>
                </a:p>
              </p:txBody>
            </p:sp>
          </mc:Fallback>
        </mc:AlternateContent>
        <p:cxnSp>
          <p:nvCxnSpPr>
            <p:cNvPr id="15" name="曲线连接符 14"/>
            <p:cNvCxnSpPr>
              <a:stCxn id="3" idx="1"/>
              <a:endCxn id="3" idx="7"/>
            </p:cNvCxnSpPr>
            <p:nvPr/>
          </p:nvCxnSpPr>
          <p:spPr>
            <a:xfrm rot="16200000">
              <a:off x="8107" y="6574"/>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文本框 15"/>
                <p:cNvSpPr txBox="1"/>
                <p:nvPr/>
              </p:nvSpPr>
              <p:spPr>
                <a:xfrm>
                  <a:off x="7859" y="5830"/>
                  <a:ext cx="576"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7859" y="5830"/>
                  <a:ext cx="576" cy="725"/>
                </a:xfrm>
                <a:prstGeom prst="rect">
                  <a:avLst/>
                </a:prstGeom>
                <a:blipFill rotWithShape="1">
                  <a:blip r:embed="rId2"/>
                </a:blipFill>
              </p:spPr>
              <p:txBody>
                <a:bodyPr/>
                <a:lstStyle/>
                <a:p>
                  <a:r>
                    <a:rPr lang="zh-CN" altLang="en-US">
                      <a:noFill/>
                    </a:rPr>
                    <a:t> </a:t>
                  </a:r>
                </a:p>
              </p:txBody>
            </p:sp>
          </mc:Fallback>
        </mc:AlternateContent>
      </p:grpSp>
      <p:grpSp>
        <p:nvGrpSpPr>
          <p:cNvPr id="21" name="组合 20"/>
          <p:cNvGrpSpPr/>
          <p:nvPr/>
        </p:nvGrpSpPr>
        <p:grpSpPr>
          <a:xfrm>
            <a:off x="3639820" y="4221480"/>
            <a:ext cx="1795145" cy="1871345"/>
            <a:chOff x="5732" y="6648"/>
            <a:chExt cx="2827" cy="2947"/>
          </a:xfrm>
        </p:grpSpPr>
        <p:sp>
          <p:nvSpPr>
            <p:cNvPr id="3" name="椭圆 2"/>
            <p:cNvSpPr/>
            <p:nvPr/>
          </p:nvSpPr>
          <p:spPr>
            <a:xfrm>
              <a:off x="7653"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4" name="椭圆 3"/>
            <p:cNvSpPr/>
            <p:nvPr/>
          </p:nvSpPr>
          <p:spPr>
            <a:xfrm>
              <a:off x="5839" y="8689"/>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Z</a:t>
              </a:r>
              <a:endParaRPr lang="en-US" altLang="zh-CN">
                <a:solidFill>
                  <a:schemeClr val="tx1"/>
                </a:solidFill>
              </a:endParaRPr>
            </a:p>
          </p:txBody>
        </p:sp>
        <p:cxnSp>
          <p:nvCxnSpPr>
            <p:cNvPr id="6" name="直接箭头连接符 5"/>
            <p:cNvCxnSpPr>
              <a:stCxn id="2" idx="6"/>
              <a:endCxn id="3" idx="2"/>
            </p:cNvCxnSpPr>
            <p:nvPr/>
          </p:nvCxnSpPr>
          <p:spPr>
            <a:xfrm>
              <a:off x="6632" y="7215"/>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4"/>
              <a:endCxn id="4" idx="0"/>
            </p:cNvCxnSpPr>
            <p:nvPr/>
          </p:nvCxnSpPr>
          <p:spPr>
            <a:xfrm>
              <a:off x="6179" y="7668"/>
              <a:ext cx="114" cy="10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p:cNvSpPr txBox="1"/>
                <p:nvPr/>
              </p:nvSpPr>
              <p:spPr>
                <a:xfrm>
                  <a:off x="6854" y="6648"/>
                  <a:ext cx="576"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6854" y="6648"/>
                  <a:ext cx="576" cy="72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5732" y="7925"/>
                  <a:ext cx="579" cy="72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m:oMathPara>
                  </a14:m>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5732" y="7925"/>
                  <a:ext cx="579" cy="725"/>
                </a:xfrm>
                <a:prstGeom prst="rect">
                  <a:avLst/>
                </a:prstGeom>
                <a:blipFill rotWithShape="1">
                  <a:blip r:embed="rId4"/>
                </a:blipFill>
              </p:spPr>
              <p:txBody>
                <a:bodyPr/>
                <a:lstStyle/>
                <a:p>
                  <a:r>
                    <a:rPr lang="zh-CN" altLang="en-US">
                      <a:noFill/>
                    </a:rPr>
                    <a:t> </a:t>
                  </a:r>
                </a:p>
              </p:txBody>
            </p:sp>
          </mc:Fallback>
        </mc:AlternateContent>
        <p:sp>
          <p:nvSpPr>
            <p:cNvPr id="17" name="椭圆 16"/>
            <p:cNvSpPr/>
            <p:nvPr/>
          </p:nvSpPr>
          <p:spPr>
            <a:xfrm>
              <a:off x="5952" y="8802"/>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grpSp>
      <p:sp>
        <p:nvSpPr>
          <p:cNvPr id="18" name="矩形 17"/>
          <p:cNvSpPr/>
          <p:nvPr/>
        </p:nvSpPr>
        <p:spPr>
          <a:xfrm>
            <a:off x="1187450" y="1700530"/>
            <a:ext cx="1080135" cy="288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0" name="矩形 19"/>
          <p:cNvSpPr/>
          <p:nvPr/>
        </p:nvSpPr>
        <p:spPr>
          <a:xfrm>
            <a:off x="1187450" y="2132965"/>
            <a:ext cx="1296670" cy="287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2" name="矩形 21"/>
          <p:cNvSpPr/>
          <p:nvPr/>
        </p:nvSpPr>
        <p:spPr>
          <a:xfrm>
            <a:off x="1187450" y="2493010"/>
            <a:ext cx="1224280" cy="360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20" grpId="0" animBg="1"/>
      <p:bldP spid="20" grpId="1" animBg="1"/>
      <p:bldP spid="22" grpId="0" animBg="1"/>
      <p:bldP spid="22" grpId="1" animBg="1"/>
      <p:bldP spid="22"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核心内容</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正规式和正规集的递归定义</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确定有限自动机</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Deterministic 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非确定有限自动机</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Nondeterministic 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正规文法与有限自动机的等价性</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的化简</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正规式</a:t>
            </a:r>
            <a:endPar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C00000"/>
                </a:solidFill>
                <a:effectLst/>
                <a:uLnTx/>
                <a:uFillTx/>
                <a:latin typeface="+mj-lt"/>
                <a:ea typeface="楷体_GB2312" pitchFamily="49" charset="-122"/>
                <a:cs typeface="+mn-cs"/>
              </a:rPr>
              <a:t>正则表达式</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regular expression</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说明单词模式的一种重要的表示法</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定义正规集的数学工具</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用于描述单词符号</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一个字集是正规集当且仅当它能用正规式表示</a:t>
            </a:r>
            <a:endPar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字</a:t>
            </a:r>
            <a:r>
              <a:rPr kumimoji="0" lang="zh-CN" altLang="en-US" sz="2000" b="0" i="0" u="none" strike="noStrike" kern="1200" cap="none" spc="0" normalizeH="0" baseline="0" noProof="1">
                <a:ln>
                  <a:noFill/>
                </a:ln>
                <a:solidFill>
                  <a:schemeClr val="tx1"/>
                </a:solidFill>
                <a:effectLst/>
                <a:uLnTx/>
                <a:uFillTx/>
                <a:latin typeface="+mj-lt"/>
                <a:ea typeface="楷体_GB2312" pitchFamily="49" charset="-122"/>
                <a:cs typeface="+mn-cs"/>
              </a:rPr>
              <a:t>也叫</a:t>
            </a:r>
            <a:r>
              <a:rPr kumimoji="0" lang="zh-CN" altLang="en-US" sz="2000" b="0" i="0" u="none" strike="noStrike" kern="1200" cap="none" spc="0" normalizeH="0" baseline="0" noProof="1">
                <a:ln>
                  <a:noFill/>
                </a:ln>
                <a:solidFill>
                  <a:srgbClr val="C00000"/>
                </a:solidFill>
                <a:effectLst/>
                <a:uLnTx/>
                <a:uFillTx/>
                <a:latin typeface="+mj-lt"/>
                <a:ea typeface="楷体_GB2312" pitchFamily="49" charset="-122"/>
                <a:cs typeface="+mn-cs"/>
              </a:rPr>
              <a:t>字符串</a:t>
            </a:r>
            <a:endParaRPr kumimoji="0" lang="zh-CN" altLang="en-US" sz="2000" b="0" i="0" u="none" strike="noStrike" kern="1200" cap="none" spc="0" normalizeH="0" baseline="0" noProof="0" dirty="0">
              <a:ln>
                <a:noFill/>
              </a:ln>
              <a:solidFill>
                <a:srgbClr val="C00000"/>
              </a:solidFill>
              <a:effectLst/>
              <a:uLnTx/>
              <a:uFillTx/>
              <a:latin typeface="+mj-lt"/>
              <a:ea typeface="楷体_GB2312" pitchFamily="49" charset="-122"/>
              <a:cs typeface="+mn-cs"/>
            </a:endParaRPr>
          </a:p>
        </p:txBody>
      </p:sp>
      <p:sp>
        <p:nvSpPr>
          <p:cNvPr id="44035"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 and Finite Automata </a:t>
            </a:r>
            <a:endParaRPr lang="zh-CN" altLang="en-US" kern="1200" dirty="0">
              <a:latin typeface="+mj-lt"/>
              <a:ea typeface="宋体" panose="02010600030101010101" pitchFamily="2"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en-US" altLang="zh-CN" kern="1200" dirty="0">
              <a:latin typeface="+mj-lt"/>
              <a:ea typeface="宋体" panose="02010600030101010101" pitchFamily="2" charset="-122"/>
              <a:cs typeface="+mj-cs"/>
            </a:endParaRPr>
          </a:p>
        </p:txBody>
      </p:sp>
      <p:sp>
        <p:nvSpPr>
          <p:cNvPr id="155651" name="Rectangle 3"/>
          <p:cNvSpPr>
            <a:spLocks noGrp="1" noRot="1"/>
          </p:cNvSpPr>
          <p:nvPr>
            <p:ph sz="quarter" idx="1"/>
          </p:nvPr>
        </p:nvSpPr>
        <p:spPr>
          <a:xfrm>
            <a:off x="539750" y="1196975"/>
            <a:ext cx="8280400" cy="4975225"/>
          </a:xfrm>
        </p:spPr>
        <p:txBody>
          <a:bodyPr vert="horz" wrap="square" lIns="91440" tIns="45720" rIns="91440" bIns="45720" anchor="t" anchorCtr="0"/>
          <a:p>
            <a:pPr>
              <a:lnSpc>
                <a:spcPct val="90000"/>
              </a:lnSpc>
            </a:pPr>
            <a:r>
              <a:rPr lang="zh-CN" altLang="en-US" sz="2800" dirty="0">
                <a:latin typeface="楷体_GB2312" pitchFamily="49" charset="-122"/>
                <a:ea typeface="楷体_GB2312" pitchFamily="49" charset="-122"/>
              </a:rPr>
              <a:t>说一个</a:t>
            </a:r>
            <a:r>
              <a:rPr lang="zh-CN" altLang="en-US" sz="2800" dirty="0">
                <a:solidFill>
                  <a:srgbClr val="FF0000"/>
                </a:solidFill>
                <a:latin typeface="楷体_GB2312" pitchFamily="49" charset="-122"/>
                <a:ea typeface="楷体_GB2312" pitchFamily="49" charset="-122"/>
              </a:rPr>
              <a:t>有限自动机是化简了</a:t>
            </a:r>
            <a:r>
              <a:rPr lang="zh-CN" altLang="en-US" sz="2800" dirty="0">
                <a:latin typeface="楷体_GB2312" pitchFamily="49" charset="-122"/>
                <a:ea typeface="楷体_GB2312" pitchFamily="49" charset="-122"/>
              </a:rPr>
              <a:t>的，即是说，它</a:t>
            </a:r>
            <a:r>
              <a:rPr lang="zh-CN" altLang="en-US" sz="2800" dirty="0">
                <a:solidFill>
                  <a:srgbClr val="FF0000"/>
                </a:solidFill>
                <a:latin typeface="楷体_GB2312" pitchFamily="49" charset="-122"/>
                <a:ea typeface="楷体_GB2312" pitchFamily="49" charset="-122"/>
              </a:rPr>
              <a:t>没有多余状态并且它的状态中没有两个是互相等价的。</a:t>
            </a:r>
            <a:r>
              <a:rPr lang="zh-CN" altLang="en-US" sz="2800" dirty="0">
                <a:latin typeface="楷体_GB2312" pitchFamily="49" charset="-122"/>
                <a:ea typeface="楷体_GB2312" pitchFamily="49" charset="-122"/>
              </a:rPr>
              <a:t>一个有限自动机可以通过消除多余状态和合并等价状态而转换成一个最小的与之等价的有限自动机。</a:t>
            </a:r>
            <a:endParaRPr lang="zh-CN" altLang="en-US" sz="2800" dirty="0">
              <a:latin typeface="楷体_GB2312" pitchFamily="49" charset="-122"/>
              <a:ea typeface="楷体_GB2312" pitchFamily="49" charset="-122"/>
            </a:endParaRPr>
          </a:p>
          <a:p>
            <a:pPr>
              <a:lnSpc>
                <a:spcPct val="90000"/>
              </a:lnSpc>
            </a:pPr>
            <a:endParaRPr lang="en-US" altLang="zh-CN"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所谓</a:t>
            </a:r>
            <a:r>
              <a:rPr lang="zh-CN" altLang="en-US" sz="2800" dirty="0">
                <a:solidFill>
                  <a:srgbClr val="FF0000"/>
                </a:solidFill>
                <a:latin typeface="楷体_GB2312" pitchFamily="49" charset="-122"/>
                <a:ea typeface="楷体_GB2312" pitchFamily="49" charset="-122"/>
              </a:rPr>
              <a:t>有限自动机的多余状态</a:t>
            </a:r>
            <a:r>
              <a:rPr lang="zh-CN" altLang="en-US" sz="2800" dirty="0">
                <a:latin typeface="楷体_GB2312" pitchFamily="49" charset="-122"/>
                <a:ea typeface="楷体_GB2312" pitchFamily="49" charset="-122"/>
              </a:rPr>
              <a:t>，是指这样的状态：从自动机的开始状态出发，</a:t>
            </a:r>
            <a:r>
              <a:rPr lang="zh-CN" altLang="en-US" sz="2800" dirty="0">
                <a:solidFill>
                  <a:srgbClr val="0000FF"/>
                </a:solidFill>
                <a:latin typeface="楷体_GB2312" pitchFamily="49" charset="-122"/>
                <a:ea typeface="楷体_GB2312" pitchFamily="49" charset="-122"/>
              </a:rPr>
              <a:t>任何输入串也不能到达的那个状态；或者从这个状态没有通路到达终态。</a:t>
            </a:r>
            <a:endParaRPr lang="zh-CN" altLang="en-US" sz="2800" b="1" dirty="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charRg st="0" end="88"/>
                                            </p:txEl>
                                          </p:spTgt>
                                        </p:tgtEl>
                                        <p:attrNameLst>
                                          <p:attrName>style.visibility</p:attrName>
                                        </p:attrNameLst>
                                      </p:cBhvr>
                                      <p:to>
                                        <p:strVal val="visible"/>
                                      </p:to>
                                    </p:set>
                                    <p:anim calcmode="lin" valueType="num">
                                      <p:cBhvr additive="base">
                                        <p:cTn id="7" dur="500" fill="hold"/>
                                        <p:tgtEl>
                                          <p:spTgt spid="155651">
                                            <p:txEl>
                                              <p:charRg st="0" end="8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charRg st="0" end="8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1">
                                            <p:txEl>
                                              <p:charRg st="89" end="155"/>
                                            </p:txEl>
                                          </p:spTgt>
                                        </p:tgtEl>
                                        <p:attrNameLst>
                                          <p:attrName>style.visibility</p:attrName>
                                        </p:attrNameLst>
                                      </p:cBhvr>
                                      <p:to>
                                        <p:strVal val="visible"/>
                                      </p:to>
                                    </p:set>
                                    <p:anim calcmode="lin" valueType="num">
                                      <p:cBhvr additive="base">
                                        <p:cTn id="13" dur="500" fill="hold"/>
                                        <p:tgtEl>
                                          <p:spTgt spid="155651">
                                            <p:txEl>
                                              <p:charRg st="89" end="15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651">
                                            <p:txEl>
                                              <p:charRg st="89" end="1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48483" name="Rectangle 3"/>
          <p:cNvSpPr>
            <a:spLocks noGrp="1" noRot="1" noChangeArrowheads="1"/>
          </p:cNvSpPr>
          <p:nvPr>
            <p:ph sz="quarter" idx="1"/>
          </p:nvPr>
        </p:nvSpPr>
        <p:spPr>
          <a:xfrm>
            <a:off x="457200" y="1219200"/>
            <a:ext cx="836295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的化简：</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寻找一个状态数比</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少的</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DFA M’</a:t>
            </a:r>
            <a:r>
              <a:rPr kumimoji="0" lang="zh-CN" altLang="en-US"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，使得</a:t>
            </a:r>
            <a:r>
              <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rPr>
              <a:t>L(M)=L(M’)</a:t>
            </a:r>
            <a:endParaRPr kumimoji="0" lang="en-US" altLang="zh-CN" sz="26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假设</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为</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的两个状态，称</a:t>
            </a: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和</a:t>
            </a: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t</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等价</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如果从状态</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出发能读出某个字</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而停止于终态，那么同样，从</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出发也能读出</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而停止于终态；反之亦然。</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两个状态不等价，则称它们是</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可区别</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椭圆 1"/>
          <p:cNvSpPr/>
          <p:nvPr/>
        </p:nvSpPr>
        <p:spPr>
          <a:xfrm>
            <a:off x="1764030" y="205930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5" name="椭圆 4"/>
          <p:cNvSpPr/>
          <p:nvPr/>
        </p:nvSpPr>
        <p:spPr>
          <a:xfrm>
            <a:off x="280416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6" name="椭圆 5"/>
          <p:cNvSpPr/>
          <p:nvPr/>
        </p:nvSpPr>
        <p:spPr>
          <a:xfrm>
            <a:off x="28041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7" name="椭圆 6"/>
          <p:cNvSpPr/>
          <p:nvPr/>
        </p:nvSpPr>
        <p:spPr>
          <a:xfrm>
            <a:off x="406908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8" name="椭圆 7"/>
          <p:cNvSpPr/>
          <p:nvPr/>
        </p:nvSpPr>
        <p:spPr>
          <a:xfrm>
            <a:off x="4068445"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9" name="椭圆 8"/>
          <p:cNvSpPr/>
          <p:nvPr/>
        </p:nvSpPr>
        <p:spPr>
          <a:xfrm>
            <a:off x="530225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sp>
        <p:nvSpPr>
          <p:cNvPr id="10" name="椭圆 9"/>
          <p:cNvSpPr/>
          <p:nvPr/>
        </p:nvSpPr>
        <p:spPr>
          <a:xfrm>
            <a:off x="52933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cxnSp>
        <p:nvCxnSpPr>
          <p:cNvPr id="12" name="直接箭头连接符 11"/>
          <p:cNvCxnSpPr>
            <a:stCxn id="7" idx="6"/>
            <a:endCxn id="9" idx="2"/>
          </p:cNvCxnSpPr>
          <p:nvPr/>
        </p:nvCxnSpPr>
        <p:spPr>
          <a:xfrm>
            <a:off x="4645025" y="1843405"/>
            <a:ext cx="657225"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10" idx="2"/>
          </p:cNvCxnSpPr>
          <p:nvPr/>
        </p:nvCxnSpPr>
        <p:spPr>
          <a:xfrm>
            <a:off x="4644390" y="2851785"/>
            <a:ext cx="64897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4"/>
            <a:endCxn id="10" idx="0"/>
          </p:cNvCxnSpPr>
          <p:nvPr/>
        </p:nvCxnSpPr>
        <p:spPr>
          <a:xfrm flipH="1">
            <a:off x="5581650" y="2131060"/>
            <a:ext cx="8890" cy="432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7" idx="2"/>
          </p:cNvCxnSpPr>
          <p:nvPr/>
        </p:nvCxnSpPr>
        <p:spPr>
          <a:xfrm>
            <a:off x="3380105" y="1843405"/>
            <a:ext cx="688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3380105" y="2851785"/>
            <a:ext cx="688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7"/>
            <a:endCxn id="5" idx="5"/>
          </p:cNvCxnSpPr>
          <p:nvPr/>
        </p:nvCxnSpPr>
        <p:spPr>
          <a:xfrm flipV="1">
            <a:off x="3295650"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6" idx="1"/>
          </p:cNvCxnSpPr>
          <p:nvPr/>
        </p:nvCxnSpPr>
        <p:spPr>
          <a:xfrm>
            <a:off x="2888615"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7"/>
            <a:endCxn id="5" idx="2"/>
          </p:cNvCxnSpPr>
          <p:nvPr/>
        </p:nvCxnSpPr>
        <p:spPr>
          <a:xfrm flipV="1">
            <a:off x="2255520" y="1843405"/>
            <a:ext cx="548640" cy="3003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 idx="5"/>
            <a:endCxn id="6" idx="2"/>
          </p:cNvCxnSpPr>
          <p:nvPr/>
        </p:nvCxnSpPr>
        <p:spPr>
          <a:xfrm>
            <a:off x="2255520" y="2550795"/>
            <a:ext cx="548640" cy="300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a:endCxn id="7" idx="5"/>
          </p:cNvCxnSpPr>
          <p:nvPr/>
        </p:nvCxnSpPr>
        <p:spPr>
          <a:xfrm flipH="1" flipV="1">
            <a:off x="4560570" y="2046605"/>
            <a:ext cx="817245" cy="60134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8" idx="7"/>
          </p:cNvCxnSpPr>
          <p:nvPr/>
        </p:nvCxnSpPr>
        <p:spPr>
          <a:xfrm flipH="1">
            <a:off x="4559935" y="2046605"/>
            <a:ext cx="82677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7"/>
            <a:endCxn id="9" idx="5"/>
          </p:cNvCxnSpPr>
          <p:nvPr/>
        </p:nvCxnSpPr>
        <p:spPr>
          <a:xfrm flipV="1">
            <a:off x="5784850" y="2046605"/>
            <a:ext cx="8890" cy="6013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1"/>
            <a:endCxn id="7" idx="7"/>
          </p:cNvCxnSpPr>
          <p:nvPr/>
        </p:nvCxnSpPr>
        <p:spPr>
          <a:xfrm rot="16200000">
            <a:off x="4356735" y="1436370"/>
            <a:ext cx="3175" cy="407035"/>
          </a:xfrm>
          <a:prstGeom prst="curvedConnector3">
            <a:avLst>
              <a:gd name="adj1" fmla="val 1022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8" idx="3"/>
            <a:endCxn id="8" idx="5"/>
          </p:cNvCxnSpPr>
          <p:nvPr/>
        </p:nvCxnSpPr>
        <p:spPr>
          <a:xfrm rot="5400000" flipV="1">
            <a:off x="4356100" y="2851150"/>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39565" y="1628775"/>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7" name="椭圆 26"/>
          <p:cNvSpPr/>
          <p:nvPr/>
        </p:nvSpPr>
        <p:spPr>
          <a:xfrm>
            <a:off x="4142105" y="263525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8" name="椭圆 27"/>
          <p:cNvSpPr/>
          <p:nvPr/>
        </p:nvSpPr>
        <p:spPr>
          <a:xfrm>
            <a:off x="5370195" y="162687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椭圆 28"/>
          <p:cNvSpPr/>
          <p:nvPr/>
        </p:nvSpPr>
        <p:spPr>
          <a:xfrm>
            <a:off x="5370195" y="263652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0" name="文本框 29"/>
          <p:cNvSpPr txBox="1"/>
          <p:nvPr/>
        </p:nvSpPr>
        <p:spPr>
          <a:xfrm>
            <a:off x="3582670" y="1450975"/>
            <a:ext cx="318135" cy="460375"/>
          </a:xfrm>
          <a:prstGeom prst="rect">
            <a:avLst/>
          </a:prstGeom>
          <a:noFill/>
        </p:spPr>
        <p:txBody>
          <a:bodyPr wrap="none" rtlCol="0">
            <a:spAutoFit/>
          </a:bodyPr>
          <a:p>
            <a:r>
              <a:rPr lang="en-US" altLang="zh-CN"/>
              <a:t>a</a:t>
            </a:r>
            <a:endParaRPr lang="en-US" altLang="zh-CN"/>
          </a:p>
        </p:txBody>
      </p:sp>
      <p:sp>
        <p:nvSpPr>
          <p:cNvPr id="31" name="文本框 30"/>
          <p:cNvSpPr txBox="1"/>
          <p:nvPr/>
        </p:nvSpPr>
        <p:spPr>
          <a:xfrm>
            <a:off x="3564255" y="2471420"/>
            <a:ext cx="335280" cy="460375"/>
          </a:xfrm>
          <a:prstGeom prst="rect">
            <a:avLst/>
          </a:prstGeom>
          <a:noFill/>
        </p:spPr>
        <p:txBody>
          <a:bodyPr wrap="none" rtlCol="0">
            <a:spAutoFit/>
          </a:bodyPr>
          <a:p>
            <a:r>
              <a:rPr lang="en-US" altLang="zh-CN"/>
              <a:t>b</a:t>
            </a:r>
            <a:endParaRPr lang="en-US" altLang="zh-CN"/>
          </a:p>
        </p:txBody>
      </p:sp>
      <p:sp>
        <p:nvSpPr>
          <p:cNvPr id="32" name="文本框 31"/>
          <p:cNvSpPr txBox="1"/>
          <p:nvPr/>
        </p:nvSpPr>
        <p:spPr>
          <a:xfrm>
            <a:off x="3256915" y="2117090"/>
            <a:ext cx="318135" cy="460375"/>
          </a:xfrm>
          <a:prstGeom prst="rect">
            <a:avLst/>
          </a:prstGeom>
          <a:noFill/>
        </p:spPr>
        <p:txBody>
          <a:bodyPr wrap="none" rtlCol="0">
            <a:spAutoFit/>
          </a:bodyPr>
          <a:p>
            <a:r>
              <a:rPr lang="en-US" altLang="zh-CN"/>
              <a:t>a</a:t>
            </a:r>
            <a:endParaRPr lang="en-US" altLang="zh-CN"/>
          </a:p>
        </p:txBody>
      </p:sp>
      <p:sp>
        <p:nvSpPr>
          <p:cNvPr id="33" name="文本框 32"/>
          <p:cNvSpPr txBox="1"/>
          <p:nvPr/>
        </p:nvSpPr>
        <p:spPr>
          <a:xfrm>
            <a:off x="2339975" y="1586230"/>
            <a:ext cx="318135" cy="460375"/>
          </a:xfrm>
          <a:prstGeom prst="rect">
            <a:avLst/>
          </a:prstGeom>
          <a:noFill/>
        </p:spPr>
        <p:txBody>
          <a:bodyPr wrap="none" rtlCol="0">
            <a:spAutoFit/>
          </a:bodyPr>
          <a:p>
            <a:r>
              <a:rPr lang="en-US" altLang="zh-CN"/>
              <a:t>a</a:t>
            </a:r>
            <a:endParaRPr lang="en-US" altLang="zh-CN"/>
          </a:p>
        </p:txBody>
      </p:sp>
      <p:sp>
        <p:nvSpPr>
          <p:cNvPr id="34" name="文本框 33"/>
          <p:cNvSpPr txBox="1"/>
          <p:nvPr/>
        </p:nvSpPr>
        <p:spPr>
          <a:xfrm>
            <a:off x="2362200" y="2595880"/>
            <a:ext cx="335280" cy="46037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2593975" y="2117090"/>
            <a:ext cx="335280" cy="460375"/>
          </a:xfrm>
          <a:prstGeom prst="rect">
            <a:avLst/>
          </a:prstGeom>
          <a:noFill/>
        </p:spPr>
        <p:txBody>
          <a:bodyPr wrap="none" rtlCol="0">
            <a:spAutoFit/>
          </a:bodyPr>
          <a:p>
            <a:r>
              <a:rPr lang="en-US" altLang="zh-CN"/>
              <a:t>b</a:t>
            </a:r>
            <a:endParaRPr lang="en-US" altLang="zh-CN"/>
          </a:p>
        </p:txBody>
      </p:sp>
      <p:cxnSp>
        <p:nvCxnSpPr>
          <p:cNvPr id="36" name="直接箭头连接符 35"/>
          <p:cNvCxnSpPr>
            <a:endCxn id="2" idx="2"/>
          </p:cNvCxnSpPr>
          <p:nvPr/>
        </p:nvCxnSpPr>
        <p:spPr>
          <a:xfrm flipV="1">
            <a:off x="1548130" y="2347595"/>
            <a:ext cx="215900" cy="12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382010" y="3931920"/>
            <a:ext cx="1402080" cy="460375"/>
          </a:xfrm>
          <a:prstGeom prst="rect">
            <a:avLst/>
          </a:prstGeom>
          <a:noFill/>
        </p:spPr>
        <p:txBody>
          <a:bodyPr wrap="none" rtlCol="0">
            <a:spAutoFit/>
          </a:bodyPr>
          <a:p>
            <a:r>
              <a:rPr lang="zh-CN" altLang="en-US"/>
              <a:t>等价状态</a:t>
            </a:r>
            <a:endParaRPr lang="zh-CN" altLang="en-US"/>
          </a:p>
        </p:txBody>
      </p:sp>
      <p:sp>
        <p:nvSpPr>
          <p:cNvPr id="40" name="文本框 39"/>
          <p:cNvSpPr txBox="1"/>
          <p:nvPr/>
        </p:nvSpPr>
        <p:spPr>
          <a:xfrm>
            <a:off x="4211955" y="908685"/>
            <a:ext cx="318135" cy="460375"/>
          </a:xfrm>
          <a:prstGeom prst="rect">
            <a:avLst/>
          </a:prstGeom>
          <a:noFill/>
        </p:spPr>
        <p:txBody>
          <a:bodyPr wrap="none" rtlCol="0">
            <a:spAutoFit/>
          </a:bodyPr>
          <a:p>
            <a:r>
              <a:rPr lang="en-US" altLang="zh-CN">
                <a:solidFill>
                  <a:srgbClr val="0000FF"/>
                </a:solidFill>
              </a:rPr>
              <a:t>a</a:t>
            </a:r>
            <a:endParaRPr lang="en-US" altLang="zh-CN">
              <a:solidFill>
                <a:srgbClr val="0000FF"/>
              </a:solidFill>
            </a:endParaRPr>
          </a:p>
        </p:txBody>
      </p:sp>
      <p:sp>
        <p:nvSpPr>
          <p:cNvPr id="41" name="文本框 40"/>
          <p:cNvSpPr txBox="1"/>
          <p:nvPr/>
        </p:nvSpPr>
        <p:spPr>
          <a:xfrm>
            <a:off x="4211955" y="3284855"/>
            <a:ext cx="335280" cy="460375"/>
          </a:xfrm>
          <a:prstGeom prst="rect">
            <a:avLst/>
          </a:prstGeom>
          <a:noFill/>
        </p:spPr>
        <p:txBody>
          <a:bodyPr wrap="none" rtlCol="0">
            <a:spAutoFit/>
          </a:bodyPr>
          <a:p>
            <a:r>
              <a:rPr lang="en-US" altLang="zh-CN"/>
              <a:t>b</a:t>
            </a:r>
            <a:endParaRPr lang="en-US" altLang="zh-CN"/>
          </a:p>
        </p:txBody>
      </p:sp>
      <p:sp>
        <p:nvSpPr>
          <p:cNvPr id="42" name="文本框 41"/>
          <p:cNvSpPr txBox="1"/>
          <p:nvPr/>
        </p:nvSpPr>
        <p:spPr>
          <a:xfrm>
            <a:off x="4805680" y="1486535"/>
            <a:ext cx="335280" cy="460375"/>
          </a:xfrm>
          <a:prstGeom prst="rect">
            <a:avLst/>
          </a:prstGeom>
          <a:noFill/>
        </p:spPr>
        <p:txBody>
          <a:bodyPr wrap="none" rtlCol="0">
            <a:spAutoFit/>
          </a:bodyPr>
          <a:p>
            <a:r>
              <a:rPr lang="en-US" altLang="zh-CN">
                <a:solidFill>
                  <a:srgbClr val="FF0000"/>
                </a:solidFill>
              </a:rPr>
              <a:t>b</a:t>
            </a:r>
            <a:endParaRPr lang="en-US" altLang="zh-CN">
              <a:solidFill>
                <a:srgbClr val="FF0000"/>
              </a:solidFill>
            </a:endParaRPr>
          </a:p>
        </p:txBody>
      </p:sp>
      <p:sp>
        <p:nvSpPr>
          <p:cNvPr id="43" name="文本框 42"/>
          <p:cNvSpPr txBox="1"/>
          <p:nvPr/>
        </p:nvSpPr>
        <p:spPr>
          <a:xfrm>
            <a:off x="4665980" y="1843405"/>
            <a:ext cx="318135" cy="460375"/>
          </a:xfrm>
          <a:prstGeom prst="rect">
            <a:avLst/>
          </a:prstGeom>
          <a:noFill/>
        </p:spPr>
        <p:txBody>
          <a:bodyPr wrap="none" rtlCol="0">
            <a:spAutoFit/>
          </a:bodyPr>
          <a:p>
            <a:r>
              <a:rPr lang="en-US" altLang="zh-CN">
                <a:solidFill>
                  <a:srgbClr val="0000FF"/>
                </a:solidFill>
              </a:rPr>
              <a:t>a</a:t>
            </a:r>
            <a:endParaRPr lang="en-US" altLang="zh-CN">
              <a:solidFill>
                <a:srgbClr val="0000FF"/>
              </a:solidFill>
            </a:endParaRPr>
          </a:p>
        </p:txBody>
      </p:sp>
      <p:sp>
        <p:nvSpPr>
          <p:cNvPr id="44" name="文本框 43"/>
          <p:cNvSpPr txBox="1"/>
          <p:nvPr/>
        </p:nvSpPr>
        <p:spPr>
          <a:xfrm>
            <a:off x="5363845" y="2090420"/>
            <a:ext cx="318135" cy="460375"/>
          </a:xfrm>
          <a:prstGeom prst="rect">
            <a:avLst/>
          </a:prstGeom>
          <a:noFill/>
        </p:spPr>
        <p:txBody>
          <a:bodyPr wrap="none" rtlCol="0">
            <a:spAutoFit/>
          </a:bodyPr>
          <a:p>
            <a:r>
              <a:rPr lang="en-US" altLang="zh-CN"/>
              <a:t>a</a:t>
            </a:r>
            <a:endParaRPr lang="en-US" altLang="zh-CN"/>
          </a:p>
        </p:txBody>
      </p:sp>
      <p:sp>
        <p:nvSpPr>
          <p:cNvPr id="45" name="文本框 44"/>
          <p:cNvSpPr txBox="1"/>
          <p:nvPr/>
        </p:nvSpPr>
        <p:spPr>
          <a:xfrm>
            <a:off x="5723890" y="2118360"/>
            <a:ext cx="335280" cy="460375"/>
          </a:xfrm>
          <a:prstGeom prst="rect">
            <a:avLst/>
          </a:prstGeom>
          <a:noFill/>
        </p:spPr>
        <p:txBody>
          <a:bodyPr wrap="none" rtlCol="0">
            <a:spAutoFit/>
          </a:bodyPr>
          <a:p>
            <a:r>
              <a:rPr lang="en-US" altLang="zh-CN">
                <a:solidFill>
                  <a:srgbClr val="FF0000"/>
                </a:solidFill>
              </a:rPr>
              <a:t>b</a:t>
            </a:r>
            <a:endParaRPr lang="en-US" altLang="zh-CN">
              <a:solidFill>
                <a:srgbClr val="FF0000"/>
              </a:solidFill>
            </a:endParaRPr>
          </a:p>
        </p:txBody>
      </p:sp>
      <p:sp>
        <p:nvSpPr>
          <p:cNvPr id="46" name="文本框 45"/>
          <p:cNvSpPr txBox="1"/>
          <p:nvPr/>
        </p:nvSpPr>
        <p:spPr>
          <a:xfrm>
            <a:off x="4668520" y="2375535"/>
            <a:ext cx="335280" cy="460375"/>
          </a:xfrm>
          <a:prstGeom prst="rect">
            <a:avLst/>
          </a:prstGeom>
          <a:noFill/>
        </p:spPr>
        <p:txBody>
          <a:bodyPr wrap="none" rtlCol="0">
            <a:spAutoFit/>
          </a:bodyPr>
          <a:p>
            <a:r>
              <a:rPr lang="en-US" altLang="zh-CN"/>
              <a:t>b</a:t>
            </a:r>
            <a:endParaRPr lang="en-US" altLang="zh-CN"/>
          </a:p>
        </p:txBody>
      </p:sp>
      <p:sp>
        <p:nvSpPr>
          <p:cNvPr id="47" name="文本框 46"/>
          <p:cNvSpPr txBox="1"/>
          <p:nvPr/>
        </p:nvSpPr>
        <p:spPr>
          <a:xfrm>
            <a:off x="4757420" y="2708910"/>
            <a:ext cx="318135" cy="460375"/>
          </a:xfrm>
          <a:prstGeom prst="rect">
            <a:avLst/>
          </a:prstGeom>
          <a:noFill/>
        </p:spPr>
        <p:txBody>
          <a:bodyPr wrap="none" rtlCol="0">
            <a:spAutoFit/>
          </a:bodyPr>
          <a:p>
            <a:r>
              <a:rPr lang="en-US" altLang="zh-CN"/>
              <a:t>a</a:t>
            </a:r>
            <a:endParaRPr lang="en-US" altLang="zh-CN"/>
          </a:p>
        </p:txBody>
      </p:sp>
      <p:sp>
        <p:nvSpPr>
          <p:cNvPr id="48" name="文本框 47"/>
          <p:cNvSpPr txBox="1"/>
          <p:nvPr/>
        </p:nvSpPr>
        <p:spPr>
          <a:xfrm>
            <a:off x="3019425" y="4653280"/>
            <a:ext cx="2127885" cy="829945"/>
          </a:xfrm>
          <a:prstGeom prst="rect">
            <a:avLst/>
          </a:prstGeom>
          <a:noFill/>
        </p:spPr>
        <p:txBody>
          <a:bodyPr wrap="none" rtlCol="0">
            <a:spAutoFit/>
          </a:bodyPr>
          <a:p>
            <a:r>
              <a:rPr lang="en-US" altLang="zh-CN">
                <a:solidFill>
                  <a:srgbClr val="0000FF"/>
                </a:solidFill>
                <a:ea typeface="宋体" panose="02010600030101010101" pitchFamily="2" charset="-122"/>
              </a:rPr>
              <a:t>f(C,a)=f(F,a)=C</a:t>
            </a:r>
            <a:endParaRPr lang="en-US" altLang="zh-CN">
              <a:solidFill>
                <a:srgbClr val="0000FF"/>
              </a:solidFill>
              <a:ea typeface="宋体" panose="02010600030101010101" pitchFamily="2" charset="-122"/>
            </a:endParaRPr>
          </a:p>
          <a:p>
            <a:r>
              <a:rPr lang="en-US" altLang="zh-CN">
                <a:solidFill>
                  <a:srgbClr val="FF0000"/>
                </a:solidFill>
                <a:ea typeface="宋体" panose="02010600030101010101" pitchFamily="2" charset="-122"/>
              </a:rPr>
              <a:t>f(C,b)=f(F,b)=E</a:t>
            </a:r>
            <a:endParaRPr lang="en-US" altLang="zh-CN">
              <a:solidFill>
                <a:srgbClr val="FF0000"/>
              </a:solidFill>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椭圆 1"/>
          <p:cNvSpPr/>
          <p:nvPr/>
        </p:nvSpPr>
        <p:spPr>
          <a:xfrm>
            <a:off x="1764030" y="205930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5" name="椭圆 4"/>
          <p:cNvSpPr/>
          <p:nvPr/>
        </p:nvSpPr>
        <p:spPr>
          <a:xfrm>
            <a:off x="280416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6" name="椭圆 5"/>
          <p:cNvSpPr/>
          <p:nvPr/>
        </p:nvSpPr>
        <p:spPr>
          <a:xfrm>
            <a:off x="28041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7" name="椭圆 6"/>
          <p:cNvSpPr/>
          <p:nvPr/>
        </p:nvSpPr>
        <p:spPr>
          <a:xfrm>
            <a:off x="406908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8" name="椭圆 7"/>
          <p:cNvSpPr/>
          <p:nvPr/>
        </p:nvSpPr>
        <p:spPr>
          <a:xfrm>
            <a:off x="4068445"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9" name="椭圆 8"/>
          <p:cNvSpPr/>
          <p:nvPr/>
        </p:nvSpPr>
        <p:spPr>
          <a:xfrm>
            <a:off x="530225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sp>
        <p:nvSpPr>
          <p:cNvPr id="10" name="椭圆 9"/>
          <p:cNvSpPr/>
          <p:nvPr/>
        </p:nvSpPr>
        <p:spPr>
          <a:xfrm>
            <a:off x="52933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cxnSp>
        <p:nvCxnSpPr>
          <p:cNvPr id="12" name="直接箭头连接符 11"/>
          <p:cNvCxnSpPr>
            <a:stCxn id="7" idx="6"/>
            <a:endCxn id="9" idx="2"/>
          </p:cNvCxnSpPr>
          <p:nvPr/>
        </p:nvCxnSpPr>
        <p:spPr>
          <a:xfrm>
            <a:off x="4645025" y="1843405"/>
            <a:ext cx="6572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10" idx="2"/>
          </p:cNvCxnSpPr>
          <p:nvPr/>
        </p:nvCxnSpPr>
        <p:spPr>
          <a:xfrm>
            <a:off x="4644390" y="2851785"/>
            <a:ext cx="64897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4"/>
            <a:endCxn id="10" idx="0"/>
          </p:cNvCxnSpPr>
          <p:nvPr/>
        </p:nvCxnSpPr>
        <p:spPr>
          <a:xfrm flipH="1">
            <a:off x="5581650" y="2131060"/>
            <a:ext cx="8890" cy="432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7" idx="2"/>
          </p:cNvCxnSpPr>
          <p:nvPr/>
        </p:nvCxnSpPr>
        <p:spPr>
          <a:xfrm>
            <a:off x="3380105" y="1843405"/>
            <a:ext cx="688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3380105" y="2851785"/>
            <a:ext cx="688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7"/>
            <a:endCxn id="5" idx="5"/>
          </p:cNvCxnSpPr>
          <p:nvPr/>
        </p:nvCxnSpPr>
        <p:spPr>
          <a:xfrm flipV="1">
            <a:off x="3295650"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6" idx="1"/>
          </p:cNvCxnSpPr>
          <p:nvPr/>
        </p:nvCxnSpPr>
        <p:spPr>
          <a:xfrm>
            <a:off x="2888615"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7"/>
            <a:endCxn id="5" idx="2"/>
          </p:cNvCxnSpPr>
          <p:nvPr/>
        </p:nvCxnSpPr>
        <p:spPr>
          <a:xfrm flipV="1">
            <a:off x="2255520" y="1843405"/>
            <a:ext cx="548640" cy="3003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 idx="5"/>
            <a:endCxn id="6" idx="2"/>
          </p:cNvCxnSpPr>
          <p:nvPr/>
        </p:nvCxnSpPr>
        <p:spPr>
          <a:xfrm>
            <a:off x="2255520" y="2550795"/>
            <a:ext cx="548640" cy="300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a:endCxn id="7" idx="5"/>
          </p:cNvCxnSpPr>
          <p:nvPr/>
        </p:nvCxnSpPr>
        <p:spPr>
          <a:xfrm flipH="1" flipV="1">
            <a:off x="4560570" y="2046605"/>
            <a:ext cx="817245"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8" idx="7"/>
          </p:cNvCxnSpPr>
          <p:nvPr/>
        </p:nvCxnSpPr>
        <p:spPr>
          <a:xfrm flipH="1">
            <a:off x="4559935" y="2046605"/>
            <a:ext cx="82677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7"/>
            <a:endCxn id="9" idx="5"/>
          </p:cNvCxnSpPr>
          <p:nvPr/>
        </p:nvCxnSpPr>
        <p:spPr>
          <a:xfrm flipV="1">
            <a:off x="5784850" y="2046605"/>
            <a:ext cx="889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1"/>
            <a:endCxn id="7" idx="7"/>
          </p:cNvCxnSpPr>
          <p:nvPr/>
        </p:nvCxnSpPr>
        <p:spPr>
          <a:xfrm rot="16200000">
            <a:off x="4356735" y="1436370"/>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8" idx="3"/>
            <a:endCxn id="8" idx="5"/>
          </p:cNvCxnSpPr>
          <p:nvPr/>
        </p:nvCxnSpPr>
        <p:spPr>
          <a:xfrm rot="5400000" flipV="1">
            <a:off x="4356100" y="2851150"/>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39565" y="1628775"/>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7" name="椭圆 26"/>
          <p:cNvSpPr/>
          <p:nvPr/>
        </p:nvSpPr>
        <p:spPr>
          <a:xfrm>
            <a:off x="4142105" y="263525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8" name="椭圆 27"/>
          <p:cNvSpPr/>
          <p:nvPr/>
        </p:nvSpPr>
        <p:spPr>
          <a:xfrm>
            <a:off x="5370195" y="162687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椭圆 28"/>
          <p:cNvSpPr/>
          <p:nvPr/>
        </p:nvSpPr>
        <p:spPr>
          <a:xfrm>
            <a:off x="5370195" y="263652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0" name="文本框 29"/>
          <p:cNvSpPr txBox="1"/>
          <p:nvPr/>
        </p:nvSpPr>
        <p:spPr>
          <a:xfrm>
            <a:off x="3582670" y="1450975"/>
            <a:ext cx="318135" cy="460375"/>
          </a:xfrm>
          <a:prstGeom prst="rect">
            <a:avLst/>
          </a:prstGeom>
          <a:noFill/>
        </p:spPr>
        <p:txBody>
          <a:bodyPr wrap="none" rtlCol="0">
            <a:spAutoFit/>
          </a:bodyPr>
          <a:p>
            <a:r>
              <a:rPr lang="en-US" altLang="zh-CN"/>
              <a:t>a</a:t>
            </a:r>
            <a:endParaRPr lang="en-US" altLang="zh-CN"/>
          </a:p>
        </p:txBody>
      </p:sp>
      <p:sp>
        <p:nvSpPr>
          <p:cNvPr id="31" name="文本框 30"/>
          <p:cNvSpPr txBox="1"/>
          <p:nvPr/>
        </p:nvSpPr>
        <p:spPr>
          <a:xfrm>
            <a:off x="3564255" y="2471420"/>
            <a:ext cx="335280" cy="460375"/>
          </a:xfrm>
          <a:prstGeom prst="rect">
            <a:avLst/>
          </a:prstGeom>
          <a:noFill/>
        </p:spPr>
        <p:txBody>
          <a:bodyPr wrap="none" rtlCol="0">
            <a:spAutoFit/>
          </a:bodyPr>
          <a:p>
            <a:r>
              <a:rPr lang="en-US" altLang="zh-CN"/>
              <a:t>b</a:t>
            </a:r>
            <a:endParaRPr lang="en-US" altLang="zh-CN"/>
          </a:p>
        </p:txBody>
      </p:sp>
      <p:sp>
        <p:nvSpPr>
          <p:cNvPr id="32" name="文本框 31"/>
          <p:cNvSpPr txBox="1"/>
          <p:nvPr/>
        </p:nvSpPr>
        <p:spPr>
          <a:xfrm>
            <a:off x="3256915" y="2117090"/>
            <a:ext cx="318135" cy="460375"/>
          </a:xfrm>
          <a:prstGeom prst="rect">
            <a:avLst/>
          </a:prstGeom>
          <a:noFill/>
        </p:spPr>
        <p:txBody>
          <a:bodyPr wrap="none" rtlCol="0">
            <a:spAutoFit/>
          </a:bodyPr>
          <a:p>
            <a:r>
              <a:rPr lang="en-US" altLang="zh-CN"/>
              <a:t>a</a:t>
            </a:r>
            <a:endParaRPr lang="en-US" altLang="zh-CN"/>
          </a:p>
        </p:txBody>
      </p:sp>
      <p:sp>
        <p:nvSpPr>
          <p:cNvPr id="33" name="文本框 32"/>
          <p:cNvSpPr txBox="1"/>
          <p:nvPr/>
        </p:nvSpPr>
        <p:spPr>
          <a:xfrm>
            <a:off x="2339975" y="1586230"/>
            <a:ext cx="318135" cy="460375"/>
          </a:xfrm>
          <a:prstGeom prst="rect">
            <a:avLst/>
          </a:prstGeom>
          <a:noFill/>
        </p:spPr>
        <p:txBody>
          <a:bodyPr wrap="none" rtlCol="0">
            <a:spAutoFit/>
          </a:bodyPr>
          <a:p>
            <a:r>
              <a:rPr lang="en-US" altLang="zh-CN"/>
              <a:t>a</a:t>
            </a:r>
            <a:endParaRPr lang="en-US" altLang="zh-CN"/>
          </a:p>
        </p:txBody>
      </p:sp>
      <p:sp>
        <p:nvSpPr>
          <p:cNvPr id="34" name="文本框 33"/>
          <p:cNvSpPr txBox="1"/>
          <p:nvPr/>
        </p:nvSpPr>
        <p:spPr>
          <a:xfrm>
            <a:off x="2362200" y="2595880"/>
            <a:ext cx="335280" cy="46037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2593975" y="2117090"/>
            <a:ext cx="335280" cy="460375"/>
          </a:xfrm>
          <a:prstGeom prst="rect">
            <a:avLst/>
          </a:prstGeom>
          <a:noFill/>
        </p:spPr>
        <p:txBody>
          <a:bodyPr wrap="none" rtlCol="0">
            <a:spAutoFit/>
          </a:bodyPr>
          <a:p>
            <a:r>
              <a:rPr lang="en-US" altLang="zh-CN"/>
              <a:t>b</a:t>
            </a:r>
            <a:endParaRPr lang="en-US" altLang="zh-CN"/>
          </a:p>
        </p:txBody>
      </p:sp>
      <p:cxnSp>
        <p:nvCxnSpPr>
          <p:cNvPr id="36" name="直接箭头连接符 35"/>
          <p:cNvCxnSpPr>
            <a:endCxn id="2" idx="2"/>
          </p:cNvCxnSpPr>
          <p:nvPr/>
        </p:nvCxnSpPr>
        <p:spPr>
          <a:xfrm flipV="1">
            <a:off x="1548130" y="2347595"/>
            <a:ext cx="215900" cy="12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122805" y="4795520"/>
            <a:ext cx="1402080" cy="829945"/>
          </a:xfrm>
          <a:prstGeom prst="rect">
            <a:avLst/>
          </a:prstGeom>
          <a:noFill/>
        </p:spPr>
        <p:txBody>
          <a:bodyPr wrap="none" rtlCol="0">
            <a:spAutoFit/>
          </a:bodyPr>
          <a:p>
            <a:r>
              <a:rPr lang="zh-CN" altLang="en-US">
                <a:ea typeface="宋体" panose="02010600030101010101" pitchFamily="2" charset="-122"/>
              </a:rPr>
              <a:t>非终止态</a:t>
            </a:r>
            <a:endParaRPr lang="en-US" altLang="zh-CN"/>
          </a:p>
          <a:p>
            <a:r>
              <a:rPr lang="en-US" altLang="zh-CN"/>
              <a:t>{S,A,B}</a:t>
            </a:r>
            <a:endParaRPr lang="en-US" altLang="zh-CN"/>
          </a:p>
        </p:txBody>
      </p:sp>
      <p:sp>
        <p:nvSpPr>
          <p:cNvPr id="38" name="文本框 37"/>
          <p:cNvSpPr txBox="1"/>
          <p:nvPr/>
        </p:nvSpPr>
        <p:spPr>
          <a:xfrm>
            <a:off x="5075555" y="4795520"/>
            <a:ext cx="1482725" cy="829945"/>
          </a:xfrm>
          <a:prstGeom prst="rect">
            <a:avLst/>
          </a:prstGeom>
          <a:noFill/>
        </p:spPr>
        <p:txBody>
          <a:bodyPr wrap="none" rtlCol="0">
            <a:spAutoFit/>
          </a:bodyPr>
          <a:p>
            <a:r>
              <a:rPr lang="zh-CN" altLang="en-US">
                <a:ea typeface="宋体" panose="02010600030101010101" pitchFamily="2" charset="-122"/>
              </a:rPr>
              <a:t>终止态</a:t>
            </a:r>
            <a:endParaRPr lang="en-US" altLang="zh-CN"/>
          </a:p>
          <a:p>
            <a:r>
              <a:rPr lang="en-US" altLang="zh-CN"/>
              <a:t>{C,D,E,F}</a:t>
            </a:r>
            <a:endParaRPr lang="en-US" altLang="zh-CN"/>
          </a:p>
        </p:txBody>
      </p:sp>
      <p:sp>
        <p:nvSpPr>
          <p:cNvPr id="39" name="文本框 38"/>
          <p:cNvSpPr txBox="1"/>
          <p:nvPr/>
        </p:nvSpPr>
        <p:spPr>
          <a:xfrm>
            <a:off x="1563370" y="3756660"/>
            <a:ext cx="5669280" cy="460375"/>
          </a:xfrm>
          <a:prstGeom prst="rect">
            <a:avLst/>
          </a:prstGeom>
          <a:noFill/>
        </p:spPr>
        <p:txBody>
          <a:bodyPr wrap="none" rtlCol="0">
            <a:spAutoFit/>
          </a:bodyPr>
          <a:p>
            <a:r>
              <a:rPr lang="zh-CN" altLang="en-US"/>
              <a:t>初始划分：按是否终止态划分为两个集合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椭圆 1"/>
          <p:cNvSpPr/>
          <p:nvPr/>
        </p:nvSpPr>
        <p:spPr>
          <a:xfrm>
            <a:off x="1764030" y="205930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5" name="椭圆 4"/>
          <p:cNvSpPr/>
          <p:nvPr/>
        </p:nvSpPr>
        <p:spPr>
          <a:xfrm>
            <a:off x="280416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6" name="椭圆 5"/>
          <p:cNvSpPr/>
          <p:nvPr/>
        </p:nvSpPr>
        <p:spPr>
          <a:xfrm>
            <a:off x="28041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7" name="椭圆 6"/>
          <p:cNvSpPr/>
          <p:nvPr/>
        </p:nvSpPr>
        <p:spPr>
          <a:xfrm>
            <a:off x="406908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8" name="椭圆 7"/>
          <p:cNvSpPr/>
          <p:nvPr/>
        </p:nvSpPr>
        <p:spPr>
          <a:xfrm>
            <a:off x="4068445"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9" name="椭圆 8"/>
          <p:cNvSpPr/>
          <p:nvPr/>
        </p:nvSpPr>
        <p:spPr>
          <a:xfrm>
            <a:off x="530225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sp>
        <p:nvSpPr>
          <p:cNvPr id="10" name="椭圆 9"/>
          <p:cNvSpPr/>
          <p:nvPr/>
        </p:nvSpPr>
        <p:spPr>
          <a:xfrm>
            <a:off x="52933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cxnSp>
        <p:nvCxnSpPr>
          <p:cNvPr id="12" name="直接箭头连接符 11"/>
          <p:cNvCxnSpPr>
            <a:stCxn id="7" idx="6"/>
            <a:endCxn id="9" idx="2"/>
          </p:cNvCxnSpPr>
          <p:nvPr/>
        </p:nvCxnSpPr>
        <p:spPr>
          <a:xfrm>
            <a:off x="4645025" y="1843405"/>
            <a:ext cx="6572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10" idx="2"/>
          </p:cNvCxnSpPr>
          <p:nvPr/>
        </p:nvCxnSpPr>
        <p:spPr>
          <a:xfrm>
            <a:off x="4644390" y="2851785"/>
            <a:ext cx="64897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4"/>
            <a:endCxn id="10" idx="0"/>
          </p:cNvCxnSpPr>
          <p:nvPr/>
        </p:nvCxnSpPr>
        <p:spPr>
          <a:xfrm flipH="1">
            <a:off x="5581650" y="2131060"/>
            <a:ext cx="8890" cy="432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3380105" y="2851785"/>
            <a:ext cx="688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6" idx="1"/>
          </p:cNvCxnSpPr>
          <p:nvPr/>
        </p:nvCxnSpPr>
        <p:spPr>
          <a:xfrm>
            <a:off x="2888615"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 idx="5"/>
            <a:endCxn id="6" idx="2"/>
          </p:cNvCxnSpPr>
          <p:nvPr/>
        </p:nvCxnSpPr>
        <p:spPr>
          <a:xfrm>
            <a:off x="2255520" y="2550795"/>
            <a:ext cx="548640" cy="300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a:endCxn id="7" idx="5"/>
          </p:cNvCxnSpPr>
          <p:nvPr/>
        </p:nvCxnSpPr>
        <p:spPr>
          <a:xfrm flipH="1" flipV="1">
            <a:off x="4560570" y="2046605"/>
            <a:ext cx="817245"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8" idx="7"/>
          </p:cNvCxnSpPr>
          <p:nvPr/>
        </p:nvCxnSpPr>
        <p:spPr>
          <a:xfrm flipH="1">
            <a:off x="4559935" y="2046605"/>
            <a:ext cx="82677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7"/>
            <a:endCxn id="9" idx="5"/>
          </p:cNvCxnSpPr>
          <p:nvPr/>
        </p:nvCxnSpPr>
        <p:spPr>
          <a:xfrm flipV="1">
            <a:off x="5784850" y="2046605"/>
            <a:ext cx="889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1"/>
            <a:endCxn id="7" idx="7"/>
          </p:cNvCxnSpPr>
          <p:nvPr/>
        </p:nvCxnSpPr>
        <p:spPr>
          <a:xfrm rot="16200000">
            <a:off x="4356735" y="1436370"/>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8" idx="3"/>
            <a:endCxn id="8" idx="5"/>
          </p:cNvCxnSpPr>
          <p:nvPr/>
        </p:nvCxnSpPr>
        <p:spPr>
          <a:xfrm rot="5400000" flipV="1">
            <a:off x="4356100" y="2851150"/>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39565" y="1628775"/>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7" name="椭圆 26"/>
          <p:cNvSpPr/>
          <p:nvPr/>
        </p:nvSpPr>
        <p:spPr>
          <a:xfrm>
            <a:off x="4142105" y="263525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8" name="椭圆 27"/>
          <p:cNvSpPr/>
          <p:nvPr/>
        </p:nvSpPr>
        <p:spPr>
          <a:xfrm>
            <a:off x="5370195" y="162687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椭圆 28"/>
          <p:cNvSpPr/>
          <p:nvPr/>
        </p:nvSpPr>
        <p:spPr>
          <a:xfrm>
            <a:off x="5370195" y="263652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1" name="文本框 30"/>
          <p:cNvSpPr txBox="1"/>
          <p:nvPr/>
        </p:nvSpPr>
        <p:spPr>
          <a:xfrm>
            <a:off x="3564255" y="2471420"/>
            <a:ext cx="335280" cy="460375"/>
          </a:xfrm>
          <a:prstGeom prst="rect">
            <a:avLst/>
          </a:prstGeom>
          <a:noFill/>
        </p:spPr>
        <p:txBody>
          <a:bodyPr wrap="none" rtlCol="0">
            <a:spAutoFit/>
          </a:bodyPr>
          <a:p>
            <a:r>
              <a:rPr lang="en-US" altLang="zh-CN"/>
              <a:t>b</a:t>
            </a:r>
            <a:endParaRPr lang="en-US" altLang="zh-CN"/>
          </a:p>
        </p:txBody>
      </p:sp>
      <p:grpSp>
        <p:nvGrpSpPr>
          <p:cNvPr id="54" name="组合 53"/>
          <p:cNvGrpSpPr/>
          <p:nvPr/>
        </p:nvGrpSpPr>
        <p:grpSpPr>
          <a:xfrm>
            <a:off x="3256915" y="2046605"/>
            <a:ext cx="317500" cy="600710"/>
            <a:chOff x="5129" y="3223"/>
            <a:chExt cx="500" cy="946"/>
          </a:xfrm>
        </p:grpSpPr>
        <p:cxnSp>
          <p:nvCxnSpPr>
            <p:cNvPr id="17" name="直接箭头连接符 16"/>
            <p:cNvCxnSpPr>
              <a:stCxn id="6" idx="7"/>
              <a:endCxn id="5" idx="5"/>
            </p:cNvCxnSpPr>
            <p:nvPr/>
          </p:nvCxnSpPr>
          <p:spPr>
            <a:xfrm flipV="1">
              <a:off x="5190" y="3223"/>
              <a:ext cx="0" cy="9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129" y="3334"/>
              <a:ext cx="501" cy="725"/>
            </a:xfrm>
            <a:prstGeom prst="rect">
              <a:avLst/>
            </a:prstGeom>
            <a:noFill/>
          </p:spPr>
          <p:txBody>
            <a:bodyPr wrap="none" rtlCol="0">
              <a:spAutoFit/>
            </a:bodyPr>
            <a:p>
              <a:r>
                <a:rPr lang="en-US" altLang="zh-CN"/>
                <a:t>a</a:t>
              </a:r>
              <a:endParaRPr lang="en-US" altLang="zh-CN"/>
            </a:p>
          </p:txBody>
        </p:sp>
      </p:grpSp>
      <p:grpSp>
        <p:nvGrpSpPr>
          <p:cNvPr id="55" name="组合 54"/>
          <p:cNvGrpSpPr/>
          <p:nvPr/>
        </p:nvGrpSpPr>
        <p:grpSpPr>
          <a:xfrm>
            <a:off x="2255520" y="1586230"/>
            <a:ext cx="548640" cy="556895"/>
            <a:chOff x="3552" y="2498"/>
            <a:chExt cx="864" cy="877"/>
          </a:xfrm>
        </p:grpSpPr>
        <p:cxnSp>
          <p:nvCxnSpPr>
            <p:cNvPr id="19" name="直接箭头连接符 18"/>
            <p:cNvCxnSpPr>
              <a:stCxn id="2" idx="7"/>
              <a:endCxn id="5" idx="2"/>
            </p:cNvCxnSpPr>
            <p:nvPr/>
          </p:nvCxnSpPr>
          <p:spPr>
            <a:xfrm flipV="1">
              <a:off x="3552" y="2903"/>
              <a:ext cx="864" cy="4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685" y="2498"/>
              <a:ext cx="501" cy="725"/>
            </a:xfrm>
            <a:prstGeom prst="rect">
              <a:avLst/>
            </a:prstGeom>
            <a:noFill/>
          </p:spPr>
          <p:txBody>
            <a:bodyPr wrap="none" rtlCol="0">
              <a:spAutoFit/>
            </a:bodyPr>
            <a:p>
              <a:r>
                <a:rPr lang="en-US" altLang="zh-CN"/>
                <a:t>a</a:t>
              </a:r>
              <a:endParaRPr lang="en-US" altLang="zh-CN"/>
            </a:p>
          </p:txBody>
        </p:sp>
      </p:grpSp>
      <p:sp>
        <p:nvSpPr>
          <p:cNvPr id="34" name="文本框 33"/>
          <p:cNvSpPr txBox="1"/>
          <p:nvPr/>
        </p:nvSpPr>
        <p:spPr>
          <a:xfrm>
            <a:off x="2362200" y="2595880"/>
            <a:ext cx="335280" cy="46037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2593975" y="2117090"/>
            <a:ext cx="335280" cy="460375"/>
          </a:xfrm>
          <a:prstGeom prst="rect">
            <a:avLst/>
          </a:prstGeom>
          <a:noFill/>
        </p:spPr>
        <p:txBody>
          <a:bodyPr wrap="none" rtlCol="0">
            <a:spAutoFit/>
          </a:bodyPr>
          <a:p>
            <a:r>
              <a:rPr lang="en-US" altLang="zh-CN"/>
              <a:t>b</a:t>
            </a:r>
            <a:endParaRPr lang="en-US" altLang="zh-CN"/>
          </a:p>
        </p:txBody>
      </p:sp>
      <p:cxnSp>
        <p:nvCxnSpPr>
          <p:cNvPr id="36" name="直接箭头连接符 35"/>
          <p:cNvCxnSpPr>
            <a:endCxn id="2" idx="2"/>
          </p:cNvCxnSpPr>
          <p:nvPr/>
        </p:nvCxnSpPr>
        <p:spPr>
          <a:xfrm flipV="1">
            <a:off x="1548130" y="2347595"/>
            <a:ext cx="215900" cy="12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122805" y="4795520"/>
            <a:ext cx="1220470" cy="460375"/>
          </a:xfrm>
          <a:prstGeom prst="rect">
            <a:avLst/>
          </a:prstGeom>
          <a:noFill/>
        </p:spPr>
        <p:txBody>
          <a:bodyPr wrap="none" rtlCol="0">
            <a:spAutoFit/>
          </a:bodyPr>
          <a:p>
            <a:r>
              <a:rPr lang="en-US" altLang="zh-CN"/>
              <a:t>{S,A,B}</a:t>
            </a:r>
            <a:endParaRPr lang="en-US" altLang="zh-CN"/>
          </a:p>
        </p:txBody>
      </p:sp>
      <p:sp>
        <p:nvSpPr>
          <p:cNvPr id="38" name="文本框 37"/>
          <p:cNvSpPr txBox="1"/>
          <p:nvPr/>
        </p:nvSpPr>
        <p:spPr>
          <a:xfrm>
            <a:off x="5075555" y="4795520"/>
            <a:ext cx="1482725" cy="460375"/>
          </a:xfrm>
          <a:prstGeom prst="rect">
            <a:avLst/>
          </a:prstGeom>
          <a:noFill/>
        </p:spPr>
        <p:txBody>
          <a:bodyPr wrap="none" rtlCol="0">
            <a:spAutoFit/>
          </a:bodyPr>
          <a:p>
            <a:r>
              <a:rPr lang="en-US" altLang="zh-CN"/>
              <a:t>{C,D,E,F}</a:t>
            </a:r>
            <a:endParaRPr lang="en-US" altLang="zh-CN"/>
          </a:p>
        </p:txBody>
      </p:sp>
      <p:sp>
        <p:nvSpPr>
          <p:cNvPr id="39" name="文本框 38"/>
          <p:cNvSpPr txBox="1"/>
          <p:nvPr/>
        </p:nvSpPr>
        <p:spPr>
          <a:xfrm>
            <a:off x="2411730" y="3573145"/>
            <a:ext cx="3840480" cy="460375"/>
          </a:xfrm>
          <a:prstGeom prst="rect">
            <a:avLst/>
          </a:prstGeom>
          <a:noFill/>
        </p:spPr>
        <p:txBody>
          <a:bodyPr wrap="none" rtlCol="0">
            <a:spAutoFit/>
          </a:bodyPr>
          <a:p>
            <a:r>
              <a:rPr lang="zh-CN" altLang="en-US"/>
              <a:t>计算每个状态集合上的转移</a:t>
            </a:r>
            <a:endParaRPr lang="zh-CN" altLang="en-US"/>
          </a:p>
        </p:txBody>
      </p:sp>
      <p:cxnSp>
        <p:nvCxnSpPr>
          <p:cNvPr id="11" name="曲线连接符 10"/>
          <p:cNvCxnSpPr/>
          <p:nvPr/>
        </p:nvCxnSpPr>
        <p:spPr>
          <a:xfrm rot="16200000">
            <a:off x="5815330" y="4635500"/>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p:nvPr/>
        </p:nvCxnSpPr>
        <p:spPr>
          <a:xfrm rot="5400000" flipV="1">
            <a:off x="5815330" y="5067935"/>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652135" y="4149090"/>
            <a:ext cx="318135" cy="460375"/>
          </a:xfrm>
          <a:prstGeom prst="rect">
            <a:avLst/>
          </a:prstGeom>
          <a:noFill/>
        </p:spPr>
        <p:txBody>
          <a:bodyPr wrap="none" rtlCol="0">
            <a:spAutoFit/>
          </a:bodyPr>
          <a:p>
            <a:r>
              <a:rPr lang="en-US" altLang="zh-CN"/>
              <a:t>a</a:t>
            </a:r>
            <a:endParaRPr lang="en-US" altLang="zh-CN"/>
          </a:p>
        </p:txBody>
      </p:sp>
      <p:sp>
        <p:nvSpPr>
          <p:cNvPr id="42" name="文本框 41"/>
          <p:cNvSpPr txBox="1"/>
          <p:nvPr/>
        </p:nvSpPr>
        <p:spPr>
          <a:xfrm>
            <a:off x="5652135" y="5501005"/>
            <a:ext cx="335280" cy="460375"/>
          </a:xfrm>
          <a:prstGeom prst="rect">
            <a:avLst/>
          </a:prstGeom>
          <a:noFill/>
        </p:spPr>
        <p:txBody>
          <a:bodyPr wrap="none" rtlCol="0">
            <a:spAutoFit/>
          </a:bodyPr>
          <a:p>
            <a:r>
              <a:rPr lang="en-US" altLang="zh-CN"/>
              <a:t>b</a:t>
            </a:r>
            <a:endParaRPr lang="en-US" altLang="zh-CN"/>
          </a:p>
        </p:txBody>
      </p:sp>
      <p:grpSp>
        <p:nvGrpSpPr>
          <p:cNvPr id="56" name="组合 55"/>
          <p:cNvGrpSpPr/>
          <p:nvPr/>
        </p:nvGrpSpPr>
        <p:grpSpPr>
          <a:xfrm>
            <a:off x="2555875" y="4136390"/>
            <a:ext cx="406400" cy="690880"/>
            <a:chOff x="4025" y="6514"/>
            <a:chExt cx="640" cy="1088"/>
          </a:xfrm>
        </p:grpSpPr>
        <p:cxnSp>
          <p:nvCxnSpPr>
            <p:cNvPr id="43" name="曲线连接符 42"/>
            <p:cNvCxnSpPr/>
            <p:nvPr/>
          </p:nvCxnSpPr>
          <p:spPr>
            <a:xfrm rot="16200000">
              <a:off x="4343" y="7280"/>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086" y="6514"/>
              <a:ext cx="501" cy="725"/>
            </a:xfrm>
            <a:prstGeom prst="rect">
              <a:avLst/>
            </a:prstGeom>
            <a:noFill/>
          </p:spPr>
          <p:txBody>
            <a:bodyPr wrap="none" rtlCol="0">
              <a:spAutoFit/>
            </a:bodyPr>
            <a:p>
              <a:r>
                <a:rPr lang="en-US" altLang="zh-CN"/>
                <a:t>a</a:t>
              </a:r>
              <a:endParaRPr lang="en-US" altLang="zh-CN"/>
            </a:p>
          </p:txBody>
        </p:sp>
      </p:grpSp>
      <p:cxnSp>
        <p:nvCxnSpPr>
          <p:cNvPr id="48" name="曲线连接符 47"/>
          <p:cNvCxnSpPr/>
          <p:nvPr/>
        </p:nvCxnSpPr>
        <p:spPr>
          <a:xfrm rot="5400000" flipV="1">
            <a:off x="2760345" y="5053965"/>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594610" y="5501005"/>
            <a:ext cx="335280" cy="460375"/>
          </a:xfrm>
          <a:prstGeom prst="rect">
            <a:avLst/>
          </a:prstGeom>
          <a:noFill/>
        </p:spPr>
        <p:txBody>
          <a:bodyPr wrap="none" rtlCol="0">
            <a:spAutoFit/>
          </a:bodyPr>
          <a:p>
            <a:r>
              <a:rPr lang="en-US" altLang="zh-CN"/>
              <a:t>b</a:t>
            </a:r>
            <a:endParaRPr lang="en-US" altLang="zh-CN"/>
          </a:p>
        </p:txBody>
      </p:sp>
      <p:cxnSp>
        <p:nvCxnSpPr>
          <p:cNvPr id="51" name="直接箭头连接符 50"/>
          <p:cNvCxnSpPr/>
          <p:nvPr/>
        </p:nvCxnSpPr>
        <p:spPr>
          <a:xfrm>
            <a:off x="3295650" y="5156835"/>
            <a:ext cx="1857375" cy="57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3290570" y="1450975"/>
            <a:ext cx="1856740" cy="3517900"/>
            <a:chOff x="5182" y="2285"/>
            <a:chExt cx="2924" cy="5540"/>
          </a:xfrm>
        </p:grpSpPr>
        <p:cxnSp>
          <p:nvCxnSpPr>
            <p:cNvPr id="15" name="直接箭头连接符 14"/>
            <p:cNvCxnSpPr>
              <a:stCxn id="5" idx="6"/>
              <a:endCxn id="7" idx="2"/>
            </p:cNvCxnSpPr>
            <p:nvPr/>
          </p:nvCxnSpPr>
          <p:spPr>
            <a:xfrm>
              <a:off x="5323" y="2903"/>
              <a:ext cx="108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642" y="2285"/>
              <a:ext cx="501" cy="725"/>
            </a:xfrm>
            <a:prstGeom prst="rect">
              <a:avLst/>
            </a:prstGeom>
            <a:noFill/>
          </p:spPr>
          <p:txBody>
            <a:bodyPr wrap="none" rtlCol="0">
              <a:spAutoFit/>
            </a:bodyPr>
            <a:p>
              <a:r>
                <a:rPr lang="en-US" altLang="zh-CN"/>
                <a:t>a</a:t>
              </a:r>
              <a:endParaRPr lang="en-US" altLang="zh-CN"/>
            </a:p>
          </p:txBody>
        </p:sp>
        <p:cxnSp>
          <p:nvCxnSpPr>
            <p:cNvPr id="50" name="直接箭头连接符 49"/>
            <p:cNvCxnSpPr/>
            <p:nvPr/>
          </p:nvCxnSpPr>
          <p:spPr>
            <a:xfrm>
              <a:off x="5182" y="7659"/>
              <a:ext cx="2925" cy="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293" y="7101"/>
              <a:ext cx="501" cy="725"/>
            </a:xfrm>
            <a:prstGeom prst="rect">
              <a:avLst/>
            </a:prstGeom>
            <a:noFill/>
          </p:spPr>
          <p:txBody>
            <a:bodyPr wrap="none" rtlCol="0">
              <a:spAutoFit/>
            </a:bodyPr>
            <a:p>
              <a:r>
                <a:rPr lang="en-US" altLang="zh-CN"/>
                <a:t>a</a:t>
              </a:r>
              <a:endParaRPr lang="en-US" altLang="zh-CN"/>
            </a:p>
          </p:txBody>
        </p:sp>
      </p:grpSp>
      <p:sp>
        <p:nvSpPr>
          <p:cNvPr id="53" name="文本框 52"/>
          <p:cNvSpPr txBox="1"/>
          <p:nvPr/>
        </p:nvSpPr>
        <p:spPr>
          <a:xfrm>
            <a:off x="3996055" y="5085080"/>
            <a:ext cx="335280" cy="460375"/>
          </a:xfrm>
          <a:prstGeom prst="rect">
            <a:avLst/>
          </a:prstGeom>
          <a:noFill/>
        </p:spPr>
        <p:txBody>
          <a:bodyPr wrap="none" rtlCol="0">
            <a:spAutoFit/>
          </a:bodyPr>
          <a:p>
            <a:r>
              <a:rPr lang="en-US" altLang="zh-CN"/>
              <a:t>b</a:t>
            </a:r>
            <a:endParaRPr lang="en-US" altLang="zh-CN"/>
          </a:p>
        </p:txBody>
      </p:sp>
      <p:grpSp>
        <p:nvGrpSpPr>
          <p:cNvPr id="66" name="组合 65"/>
          <p:cNvGrpSpPr/>
          <p:nvPr/>
        </p:nvGrpSpPr>
        <p:grpSpPr>
          <a:xfrm>
            <a:off x="2255520" y="1586230"/>
            <a:ext cx="1318895" cy="3241040"/>
            <a:chOff x="3552" y="2498"/>
            <a:chExt cx="2077" cy="5104"/>
          </a:xfrm>
        </p:grpSpPr>
        <p:grpSp>
          <p:nvGrpSpPr>
            <p:cNvPr id="57" name="组合 56"/>
            <p:cNvGrpSpPr/>
            <p:nvPr/>
          </p:nvGrpSpPr>
          <p:grpSpPr>
            <a:xfrm>
              <a:off x="5129" y="3223"/>
              <a:ext cx="500" cy="946"/>
              <a:chOff x="5129" y="3223"/>
              <a:chExt cx="500" cy="946"/>
            </a:xfrm>
          </p:grpSpPr>
          <p:cxnSp>
            <p:nvCxnSpPr>
              <p:cNvPr id="58" name="直接箭头连接符 57"/>
              <p:cNvCxnSpPr/>
              <p:nvPr/>
            </p:nvCxnSpPr>
            <p:spPr>
              <a:xfrm flipV="1">
                <a:off x="5190" y="3223"/>
                <a:ext cx="0" cy="94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129" y="3334"/>
                <a:ext cx="501" cy="725"/>
              </a:xfrm>
              <a:prstGeom prst="rect">
                <a:avLst/>
              </a:prstGeom>
              <a:noFill/>
            </p:spPr>
            <p:txBody>
              <a:bodyPr wrap="none" rtlCol="0">
                <a:spAutoFit/>
              </a:bodyPr>
              <a:p>
                <a:r>
                  <a:rPr lang="en-US" altLang="zh-CN">
                    <a:solidFill>
                      <a:srgbClr val="FF0000"/>
                    </a:solidFill>
                  </a:rPr>
                  <a:t>a</a:t>
                </a:r>
                <a:endParaRPr lang="en-US" altLang="zh-CN">
                  <a:solidFill>
                    <a:srgbClr val="FF0000"/>
                  </a:solidFill>
                </a:endParaRPr>
              </a:p>
            </p:txBody>
          </p:sp>
        </p:grpSp>
        <p:grpSp>
          <p:nvGrpSpPr>
            <p:cNvPr id="60" name="组合 59"/>
            <p:cNvGrpSpPr/>
            <p:nvPr/>
          </p:nvGrpSpPr>
          <p:grpSpPr>
            <a:xfrm>
              <a:off x="3552" y="2498"/>
              <a:ext cx="864" cy="877"/>
              <a:chOff x="3552" y="2498"/>
              <a:chExt cx="864" cy="877"/>
            </a:xfrm>
          </p:grpSpPr>
          <p:cxnSp>
            <p:nvCxnSpPr>
              <p:cNvPr id="61" name="直接箭头连接符 60"/>
              <p:cNvCxnSpPr/>
              <p:nvPr/>
            </p:nvCxnSpPr>
            <p:spPr>
              <a:xfrm flipV="1">
                <a:off x="3552" y="2903"/>
                <a:ext cx="864" cy="47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3685" y="2498"/>
                <a:ext cx="501" cy="725"/>
              </a:xfrm>
              <a:prstGeom prst="rect">
                <a:avLst/>
              </a:prstGeom>
              <a:noFill/>
            </p:spPr>
            <p:txBody>
              <a:bodyPr wrap="none" rtlCol="0">
                <a:spAutoFit/>
              </a:bodyPr>
              <a:p>
                <a:r>
                  <a:rPr lang="en-US" altLang="zh-CN">
                    <a:solidFill>
                      <a:srgbClr val="FF0000"/>
                    </a:solidFill>
                  </a:rPr>
                  <a:t>a</a:t>
                </a:r>
                <a:endParaRPr lang="en-US" altLang="zh-CN">
                  <a:solidFill>
                    <a:srgbClr val="FF0000"/>
                  </a:solidFill>
                </a:endParaRPr>
              </a:p>
            </p:txBody>
          </p:sp>
        </p:grpSp>
        <p:grpSp>
          <p:nvGrpSpPr>
            <p:cNvPr id="63" name="组合 62"/>
            <p:cNvGrpSpPr/>
            <p:nvPr/>
          </p:nvGrpSpPr>
          <p:grpSpPr>
            <a:xfrm>
              <a:off x="4025" y="6514"/>
              <a:ext cx="640" cy="1088"/>
              <a:chOff x="4025" y="6514"/>
              <a:chExt cx="640" cy="1088"/>
            </a:xfrm>
          </p:grpSpPr>
          <p:cxnSp>
            <p:nvCxnSpPr>
              <p:cNvPr id="64" name="曲线连接符 63"/>
              <p:cNvCxnSpPr/>
              <p:nvPr/>
            </p:nvCxnSpPr>
            <p:spPr>
              <a:xfrm rot="16200000">
                <a:off x="4343" y="7280"/>
                <a:ext cx="5" cy="641"/>
              </a:xfrm>
              <a:prstGeom prst="curvedConnector3">
                <a:avLst>
                  <a:gd name="adj1" fmla="val 1022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4086" y="6514"/>
                <a:ext cx="501" cy="725"/>
              </a:xfrm>
              <a:prstGeom prst="rect">
                <a:avLst/>
              </a:prstGeom>
              <a:noFill/>
            </p:spPr>
            <p:txBody>
              <a:bodyPr wrap="none" rtlCol="0">
                <a:spAutoFit/>
              </a:bodyPr>
              <a:p>
                <a:r>
                  <a:rPr lang="en-US" altLang="zh-CN">
                    <a:solidFill>
                      <a:srgbClr val="FF0000"/>
                    </a:solidFill>
                  </a:rPr>
                  <a:t>a</a:t>
                </a:r>
                <a:endParaRPr lang="en-US" altLang="zh-CN">
                  <a:solidFill>
                    <a:srgbClr val="FF0000"/>
                  </a:solidFill>
                </a:endParaRPr>
              </a:p>
            </p:txBody>
          </p:sp>
        </p:grpSp>
      </p:grpSp>
      <p:grpSp>
        <p:nvGrpSpPr>
          <p:cNvPr id="68" name="组合 67"/>
          <p:cNvGrpSpPr/>
          <p:nvPr/>
        </p:nvGrpSpPr>
        <p:grpSpPr>
          <a:xfrm>
            <a:off x="3289935" y="1450975"/>
            <a:ext cx="1856740" cy="3517900"/>
            <a:chOff x="5182" y="2285"/>
            <a:chExt cx="2924" cy="5540"/>
          </a:xfrm>
        </p:grpSpPr>
        <p:cxnSp>
          <p:nvCxnSpPr>
            <p:cNvPr id="69" name="直接箭头连接符 68"/>
            <p:cNvCxnSpPr/>
            <p:nvPr/>
          </p:nvCxnSpPr>
          <p:spPr>
            <a:xfrm>
              <a:off x="5323" y="2903"/>
              <a:ext cx="1085"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642" y="2285"/>
              <a:ext cx="501" cy="725"/>
            </a:xfrm>
            <a:prstGeom prst="rect">
              <a:avLst/>
            </a:prstGeom>
            <a:noFill/>
          </p:spPr>
          <p:txBody>
            <a:bodyPr wrap="none" rtlCol="0">
              <a:spAutoFit/>
            </a:bodyPr>
            <a:p>
              <a:r>
                <a:rPr lang="en-US" altLang="zh-CN">
                  <a:solidFill>
                    <a:srgbClr val="0000FF"/>
                  </a:solidFill>
                </a:rPr>
                <a:t>a</a:t>
              </a:r>
              <a:endParaRPr lang="en-US" altLang="zh-CN">
                <a:solidFill>
                  <a:srgbClr val="0000FF"/>
                </a:solidFill>
              </a:endParaRPr>
            </a:p>
          </p:txBody>
        </p:sp>
        <p:cxnSp>
          <p:nvCxnSpPr>
            <p:cNvPr id="71" name="直接箭头连接符 70"/>
            <p:cNvCxnSpPr/>
            <p:nvPr/>
          </p:nvCxnSpPr>
          <p:spPr>
            <a:xfrm>
              <a:off x="5182" y="7659"/>
              <a:ext cx="2925" cy="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293" y="7101"/>
              <a:ext cx="501" cy="725"/>
            </a:xfrm>
            <a:prstGeom prst="rect">
              <a:avLst/>
            </a:prstGeom>
            <a:noFill/>
          </p:spPr>
          <p:txBody>
            <a:bodyPr wrap="none" rtlCol="0">
              <a:spAutoFit/>
            </a:bodyPr>
            <a:p>
              <a:r>
                <a:rPr lang="en-US" altLang="zh-CN">
                  <a:solidFill>
                    <a:srgbClr val="0000FF"/>
                  </a:solidFill>
                </a:rPr>
                <a:t>a</a:t>
              </a:r>
              <a:endParaRPr lang="en-US" altLang="zh-CN">
                <a:solidFill>
                  <a:srgbClr val="0000FF"/>
                </a:solidFill>
              </a:endParaRPr>
            </a:p>
          </p:txBody>
        </p:sp>
      </p:grpSp>
      <p:grpSp>
        <p:nvGrpSpPr>
          <p:cNvPr id="79" name="组合 78"/>
          <p:cNvGrpSpPr/>
          <p:nvPr/>
        </p:nvGrpSpPr>
        <p:grpSpPr>
          <a:xfrm>
            <a:off x="2256155" y="2046605"/>
            <a:ext cx="709295" cy="3914140"/>
            <a:chOff x="3752" y="3423"/>
            <a:chExt cx="1117" cy="6164"/>
          </a:xfrm>
        </p:grpSpPr>
        <p:cxnSp>
          <p:nvCxnSpPr>
            <p:cNvPr id="73" name="直接箭头连接符 72"/>
            <p:cNvCxnSpPr/>
            <p:nvPr/>
          </p:nvCxnSpPr>
          <p:spPr>
            <a:xfrm>
              <a:off x="4749" y="3423"/>
              <a:ext cx="0" cy="94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3752" y="4217"/>
              <a:ext cx="864" cy="4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3920" y="4288"/>
              <a:ext cx="528" cy="725"/>
            </a:xfrm>
            <a:prstGeom prst="rect">
              <a:avLst/>
            </a:prstGeom>
            <a:noFill/>
          </p:spPr>
          <p:txBody>
            <a:bodyPr wrap="none" rtlCol="0">
              <a:spAutoFit/>
            </a:bodyPr>
            <a:p>
              <a:r>
                <a:rPr lang="en-US" altLang="zh-CN">
                  <a:solidFill>
                    <a:srgbClr val="FF0000"/>
                  </a:solidFill>
                </a:rPr>
                <a:t>b</a:t>
              </a:r>
              <a:endParaRPr lang="en-US" altLang="zh-CN">
                <a:solidFill>
                  <a:srgbClr val="FF0000"/>
                </a:solidFill>
              </a:endParaRPr>
            </a:p>
          </p:txBody>
        </p:sp>
        <p:sp>
          <p:nvSpPr>
            <p:cNvPr id="76" name="文本框 75"/>
            <p:cNvSpPr txBox="1"/>
            <p:nvPr/>
          </p:nvSpPr>
          <p:spPr>
            <a:xfrm>
              <a:off x="4285" y="3534"/>
              <a:ext cx="528" cy="725"/>
            </a:xfrm>
            <a:prstGeom prst="rect">
              <a:avLst/>
            </a:prstGeom>
            <a:noFill/>
          </p:spPr>
          <p:txBody>
            <a:bodyPr wrap="none" rtlCol="0">
              <a:spAutoFit/>
            </a:bodyPr>
            <a:p>
              <a:r>
                <a:rPr lang="en-US" altLang="zh-CN">
                  <a:solidFill>
                    <a:srgbClr val="FF0000"/>
                  </a:solidFill>
                </a:rPr>
                <a:t>b</a:t>
              </a:r>
              <a:endParaRPr lang="en-US" altLang="zh-CN">
                <a:solidFill>
                  <a:srgbClr val="FF0000"/>
                </a:solidFill>
              </a:endParaRPr>
            </a:p>
          </p:txBody>
        </p:sp>
        <p:cxnSp>
          <p:nvCxnSpPr>
            <p:cNvPr id="77" name="曲线连接符 76"/>
            <p:cNvCxnSpPr/>
            <p:nvPr/>
          </p:nvCxnSpPr>
          <p:spPr>
            <a:xfrm rot="5400000" flipV="1">
              <a:off x="4547" y="8159"/>
              <a:ext cx="5" cy="641"/>
            </a:xfrm>
            <a:prstGeom prst="curvedConnector3">
              <a:avLst>
                <a:gd name="adj1" fmla="val 1020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4286" y="8863"/>
              <a:ext cx="528" cy="725"/>
            </a:xfrm>
            <a:prstGeom prst="rect">
              <a:avLst/>
            </a:prstGeom>
            <a:noFill/>
          </p:spPr>
          <p:txBody>
            <a:bodyPr wrap="none" rtlCol="0">
              <a:spAutoFit/>
            </a:bodyPr>
            <a:p>
              <a:r>
                <a:rPr lang="en-US" altLang="zh-CN">
                  <a:solidFill>
                    <a:srgbClr val="FF0000"/>
                  </a:solidFill>
                </a:rPr>
                <a:t>b</a:t>
              </a:r>
              <a:endParaRPr lang="en-US" altLang="zh-CN">
                <a:solidFill>
                  <a:srgbClr val="FF0000"/>
                </a:solidFill>
              </a:endParaRPr>
            </a:p>
          </p:txBody>
        </p:sp>
      </p:grpSp>
      <p:grpSp>
        <p:nvGrpSpPr>
          <p:cNvPr id="84" name="组合 83"/>
          <p:cNvGrpSpPr/>
          <p:nvPr/>
        </p:nvGrpSpPr>
        <p:grpSpPr>
          <a:xfrm>
            <a:off x="3287395" y="2470785"/>
            <a:ext cx="1856740" cy="3073400"/>
            <a:chOff x="5390" y="4092"/>
            <a:chExt cx="2924" cy="4840"/>
          </a:xfrm>
        </p:grpSpPr>
        <p:cxnSp>
          <p:nvCxnSpPr>
            <p:cNvPr id="80" name="直接箭头连接符 79"/>
            <p:cNvCxnSpPr/>
            <p:nvPr/>
          </p:nvCxnSpPr>
          <p:spPr>
            <a:xfrm>
              <a:off x="5523" y="4691"/>
              <a:ext cx="1084"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813" y="4092"/>
              <a:ext cx="528" cy="725"/>
            </a:xfrm>
            <a:prstGeom prst="rect">
              <a:avLst/>
            </a:prstGeom>
            <a:noFill/>
          </p:spPr>
          <p:txBody>
            <a:bodyPr wrap="none" rtlCol="0">
              <a:spAutoFit/>
            </a:bodyPr>
            <a:p>
              <a:r>
                <a:rPr lang="en-US" altLang="zh-CN">
                  <a:solidFill>
                    <a:srgbClr val="0000FF"/>
                  </a:solidFill>
                </a:rPr>
                <a:t>b</a:t>
              </a:r>
              <a:endParaRPr lang="en-US" altLang="zh-CN">
                <a:solidFill>
                  <a:srgbClr val="0000FF"/>
                </a:solidFill>
              </a:endParaRPr>
            </a:p>
          </p:txBody>
        </p:sp>
        <p:cxnSp>
          <p:nvCxnSpPr>
            <p:cNvPr id="82" name="直接箭头连接符 81"/>
            <p:cNvCxnSpPr/>
            <p:nvPr/>
          </p:nvCxnSpPr>
          <p:spPr>
            <a:xfrm>
              <a:off x="5390" y="8321"/>
              <a:ext cx="2925" cy="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6493" y="8208"/>
              <a:ext cx="528" cy="725"/>
            </a:xfrm>
            <a:prstGeom prst="rect">
              <a:avLst/>
            </a:prstGeom>
            <a:noFill/>
          </p:spPr>
          <p:txBody>
            <a:bodyPr wrap="none" rtlCol="0">
              <a:spAutoFit/>
            </a:bodyPr>
            <a:p>
              <a:r>
                <a:rPr lang="en-US" altLang="zh-CN">
                  <a:solidFill>
                    <a:srgbClr val="0000FF"/>
                  </a:solidFill>
                </a:rPr>
                <a:t>b</a:t>
              </a:r>
              <a:endParaRPr lang="en-US" altLang="zh-CN">
                <a:solidFill>
                  <a:srgbClr val="0000FF"/>
                </a:solidFill>
              </a:endParaRPr>
            </a:p>
          </p:txBody>
        </p:sp>
      </p:grpSp>
      <p:grpSp>
        <p:nvGrpSpPr>
          <p:cNvPr id="88" name="组合 87"/>
          <p:cNvGrpSpPr/>
          <p:nvPr/>
        </p:nvGrpSpPr>
        <p:grpSpPr>
          <a:xfrm>
            <a:off x="2599690" y="5516880"/>
            <a:ext cx="2926080" cy="796925"/>
            <a:chOff x="4094" y="8688"/>
            <a:chExt cx="4608" cy="1255"/>
          </a:xfrm>
        </p:grpSpPr>
        <p:sp>
          <p:nvSpPr>
            <p:cNvPr id="85" name="文本框 84"/>
            <p:cNvSpPr txBox="1"/>
            <p:nvPr/>
          </p:nvSpPr>
          <p:spPr>
            <a:xfrm>
              <a:off x="4094" y="9219"/>
              <a:ext cx="4608" cy="725"/>
            </a:xfrm>
            <a:prstGeom prst="rect">
              <a:avLst/>
            </a:prstGeom>
            <a:noFill/>
          </p:spPr>
          <p:txBody>
            <a:bodyPr wrap="none" rtlCol="0">
              <a:spAutoFit/>
            </a:bodyPr>
            <a:p>
              <a:r>
                <a:rPr lang="zh-CN" altLang="en-US"/>
                <a:t>按两条路径进行拆分</a:t>
              </a:r>
              <a:endParaRPr lang="zh-CN" altLang="en-US"/>
            </a:p>
          </p:txBody>
        </p:sp>
        <p:sp>
          <p:nvSpPr>
            <p:cNvPr id="86" name="上箭头 85"/>
            <p:cNvSpPr/>
            <p:nvPr/>
          </p:nvSpPr>
          <p:spPr>
            <a:xfrm>
              <a:off x="6407" y="8688"/>
              <a:ext cx="209" cy="531"/>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7" name="圆角右箭头 86"/>
            <p:cNvSpPr/>
            <p:nvPr/>
          </p:nvSpPr>
          <p:spPr>
            <a:xfrm flipH="1">
              <a:off x="4570" y="8915"/>
              <a:ext cx="361" cy="340"/>
            </a:xfrm>
            <a:prstGeom prst="ben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grpSp>
      <p:sp>
        <p:nvSpPr>
          <p:cNvPr id="91" name="文本框 90"/>
          <p:cNvSpPr txBox="1"/>
          <p:nvPr/>
        </p:nvSpPr>
        <p:spPr>
          <a:xfrm>
            <a:off x="2122805" y="4795520"/>
            <a:ext cx="1220470" cy="460375"/>
          </a:xfrm>
          <a:prstGeom prst="rect">
            <a:avLst/>
          </a:prstGeom>
          <a:noFill/>
        </p:spPr>
        <p:txBody>
          <a:bodyPr wrap="none" rtlCol="0">
            <a:spAutoFit/>
          </a:bodyPr>
          <a:p>
            <a:r>
              <a:rPr lang="en-US" altLang="zh-CN"/>
              <a:t>{</a:t>
            </a:r>
            <a:r>
              <a:rPr lang="en-US" altLang="zh-CN">
                <a:solidFill>
                  <a:srgbClr val="FF0000"/>
                </a:solidFill>
              </a:rPr>
              <a:t>S</a:t>
            </a:r>
            <a:r>
              <a:rPr lang="en-US" altLang="zh-CN"/>
              <a:t>,</a:t>
            </a:r>
            <a:r>
              <a:rPr lang="en-US" altLang="zh-CN">
                <a:solidFill>
                  <a:srgbClr val="FF0000"/>
                </a:solidFill>
              </a:rPr>
              <a:t>A</a:t>
            </a:r>
            <a:r>
              <a:rPr lang="en-US" altLang="zh-CN"/>
              <a:t>,</a:t>
            </a:r>
            <a:r>
              <a:rPr lang="en-US" altLang="zh-CN">
                <a:solidFill>
                  <a:srgbClr val="0000FF"/>
                </a:solidFill>
              </a:rPr>
              <a:t>B</a:t>
            </a:r>
            <a:r>
              <a:rPr lang="en-US" altLang="zh-CN"/>
              <a:t>}</a:t>
            </a:r>
            <a:endParaRPr lang="en-US" altLang="zh-CN"/>
          </a:p>
        </p:txBody>
      </p:sp>
      <p:grpSp>
        <p:nvGrpSpPr>
          <p:cNvPr id="97" name="组合 96"/>
          <p:cNvGrpSpPr/>
          <p:nvPr/>
        </p:nvGrpSpPr>
        <p:grpSpPr>
          <a:xfrm>
            <a:off x="1763395" y="1555115"/>
            <a:ext cx="1615440" cy="1583055"/>
            <a:chOff x="232" y="4493"/>
            <a:chExt cx="2544" cy="2493"/>
          </a:xfrm>
        </p:grpSpPr>
        <p:sp>
          <p:nvSpPr>
            <p:cNvPr id="94" name="椭圆 93"/>
            <p:cNvSpPr/>
            <p:nvPr/>
          </p:nvSpPr>
          <p:spPr>
            <a:xfrm>
              <a:off x="232" y="5286"/>
              <a:ext cx="907" cy="9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S</a:t>
              </a:r>
              <a:endParaRPr lang="en-US" altLang="zh-CN">
                <a:solidFill>
                  <a:srgbClr val="FF0000"/>
                </a:solidFill>
              </a:endParaRPr>
            </a:p>
          </p:txBody>
        </p:sp>
        <p:sp>
          <p:nvSpPr>
            <p:cNvPr id="95" name="椭圆 94"/>
            <p:cNvSpPr/>
            <p:nvPr/>
          </p:nvSpPr>
          <p:spPr>
            <a:xfrm>
              <a:off x="1870" y="4493"/>
              <a:ext cx="907" cy="9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A</a:t>
              </a:r>
              <a:endParaRPr lang="en-US" altLang="zh-CN">
                <a:solidFill>
                  <a:srgbClr val="FF0000"/>
                </a:solidFill>
              </a:endParaRPr>
            </a:p>
          </p:txBody>
        </p:sp>
        <p:sp>
          <p:nvSpPr>
            <p:cNvPr id="96" name="椭圆 95"/>
            <p:cNvSpPr/>
            <p:nvPr/>
          </p:nvSpPr>
          <p:spPr>
            <a:xfrm>
              <a:off x="1870" y="6080"/>
              <a:ext cx="907" cy="90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0000FF"/>
                  </a:solidFill>
                </a:rPr>
                <a:t>B</a:t>
              </a:r>
              <a:endParaRPr lang="en-US" altLang="zh-CN">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66"/>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nodeType="afterEffect">
                                  <p:stCondLst>
                                    <p:cond delay="0"/>
                                  </p:stCondLst>
                                  <p:childTnLst>
                                    <p:set>
                                      <p:cBhvr>
                                        <p:cTn id="16" dur="1" fill="hold">
                                          <p:stCondLst>
                                            <p:cond delay="0"/>
                                          </p:stCondLst>
                                        </p:cTn>
                                        <p:tgtEl>
                                          <p:spTgt spid="68"/>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椭圆 1"/>
          <p:cNvSpPr/>
          <p:nvPr/>
        </p:nvSpPr>
        <p:spPr>
          <a:xfrm>
            <a:off x="1764030" y="2059305"/>
            <a:ext cx="575945" cy="575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S</a:t>
            </a:r>
            <a:endParaRPr lang="en-US" altLang="zh-CN">
              <a:solidFill>
                <a:srgbClr val="FF0000"/>
              </a:solidFill>
            </a:endParaRPr>
          </a:p>
        </p:txBody>
      </p:sp>
      <p:sp>
        <p:nvSpPr>
          <p:cNvPr id="5" name="椭圆 4"/>
          <p:cNvSpPr/>
          <p:nvPr/>
        </p:nvSpPr>
        <p:spPr>
          <a:xfrm>
            <a:off x="2804160" y="1555115"/>
            <a:ext cx="575945" cy="57594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0000FF"/>
                </a:solidFill>
              </a:rPr>
              <a:t>A</a:t>
            </a:r>
            <a:endParaRPr lang="en-US" altLang="zh-CN">
              <a:solidFill>
                <a:srgbClr val="0000FF"/>
              </a:solidFill>
            </a:endParaRPr>
          </a:p>
        </p:txBody>
      </p:sp>
      <p:sp>
        <p:nvSpPr>
          <p:cNvPr id="6" name="椭圆 5"/>
          <p:cNvSpPr/>
          <p:nvPr/>
        </p:nvSpPr>
        <p:spPr>
          <a:xfrm>
            <a:off x="28041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7" name="椭圆 6"/>
          <p:cNvSpPr/>
          <p:nvPr/>
        </p:nvSpPr>
        <p:spPr>
          <a:xfrm>
            <a:off x="406908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8" name="椭圆 7"/>
          <p:cNvSpPr/>
          <p:nvPr/>
        </p:nvSpPr>
        <p:spPr>
          <a:xfrm>
            <a:off x="4068445"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9" name="椭圆 8"/>
          <p:cNvSpPr/>
          <p:nvPr/>
        </p:nvSpPr>
        <p:spPr>
          <a:xfrm>
            <a:off x="530225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sp>
        <p:nvSpPr>
          <p:cNvPr id="10" name="椭圆 9"/>
          <p:cNvSpPr/>
          <p:nvPr/>
        </p:nvSpPr>
        <p:spPr>
          <a:xfrm>
            <a:off x="52933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cxnSp>
        <p:nvCxnSpPr>
          <p:cNvPr id="12" name="直接箭头连接符 11"/>
          <p:cNvCxnSpPr>
            <a:stCxn id="7" idx="6"/>
            <a:endCxn id="9" idx="2"/>
          </p:cNvCxnSpPr>
          <p:nvPr/>
        </p:nvCxnSpPr>
        <p:spPr>
          <a:xfrm>
            <a:off x="4645025" y="1843405"/>
            <a:ext cx="6572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10" idx="2"/>
          </p:cNvCxnSpPr>
          <p:nvPr/>
        </p:nvCxnSpPr>
        <p:spPr>
          <a:xfrm>
            <a:off x="4644390" y="2851785"/>
            <a:ext cx="64897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4"/>
            <a:endCxn id="10" idx="0"/>
          </p:cNvCxnSpPr>
          <p:nvPr/>
        </p:nvCxnSpPr>
        <p:spPr>
          <a:xfrm flipH="1">
            <a:off x="5581650" y="2131060"/>
            <a:ext cx="8890" cy="432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3380105" y="2851785"/>
            <a:ext cx="688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6" idx="1"/>
          </p:cNvCxnSpPr>
          <p:nvPr/>
        </p:nvCxnSpPr>
        <p:spPr>
          <a:xfrm>
            <a:off x="2888615"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 idx="5"/>
            <a:endCxn id="6" idx="2"/>
          </p:cNvCxnSpPr>
          <p:nvPr/>
        </p:nvCxnSpPr>
        <p:spPr>
          <a:xfrm>
            <a:off x="2255520" y="2550795"/>
            <a:ext cx="548640" cy="300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a:endCxn id="7" idx="5"/>
          </p:cNvCxnSpPr>
          <p:nvPr/>
        </p:nvCxnSpPr>
        <p:spPr>
          <a:xfrm flipH="1" flipV="1">
            <a:off x="4560570" y="2046605"/>
            <a:ext cx="817245"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8" idx="7"/>
          </p:cNvCxnSpPr>
          <p:nvPr/>
        </p:nvCxnSpPr>
        <p:spPr>
          <a:xfrm flipH="1">
            <a:off x="4559935" y="2046605"/>
            <a:ext cx="82677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7"/>
            <a:endCxn id="9" idx="5"/>
          </p:cNvCxnSpPr>
          <p:nvPr/>
        </p:nvCxnSpPr>
        <p:spPr>
          <a:xfrm flipV="1">
            <a:off x="5784850" y="2046605"/>
            <a:ext cx="889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1"/>
            <a:endCxn id="7" idx="7"/>
          </p:cNvCxnSpPr>
          <p:nvPr/>
        </p:nvCxnSpPr>
        <p:spPr>
          <a:xfrm rot="16200000">
            <a:off x="4356735" y="1436370"/>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8" idx="3"/>
            <a:endCxn id="8" idx="5"/>
          </p:cNvCxnSpPr>
          <p:nvPr/>
        </p:nvCxnSpPr>
        <p:spPr>
          <a:xfrm rot="5400000" flipV="1">
            <a:off x="4356100" y="2851150"/>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39565" y="1628775"/>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7" name="椭圆 26"/>
          <p:cNvSpPr/>
          <p:nvPr/>
        </p:nvSpPr>
        <p:spPr>
          <a:xfrm>
            <a:off x="4142105" y="263525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8" name="椭圆 27"/>
          <p:cNvSpPr/>
          <p:nvPr/>
        </p:nvSpPr>
        <p:spPr>
          <a:xfrm>
            <a:off x="5370195" y="162687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椭圆 28"/>
          <p:cNvSpPr/>
          <p:nvPr/>
        </p:nvSpPr>
        <p:spPr>
          <a:xfrm>
            <a:off x="5370195" y="263652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1" name="文本框 30"/>
          <p:cNvSpPr txBox="1"/>
          <p:nvPr/>
        </p:nvSpPr>
        <p:spPr>
          <a:xfrm>
            <a:off x="3564255" y="2471420"/>
            <a:ext cx="335280" cy="460375"/>
          </a:xfrm>
          <a:prstGeom prst="rect">
            <a:avLst/>
          </a:prstGeom>
          <a:noFill/>
        </p:spPr>
        <p:txBody>
          <a:bodyPr wrap="none" rtlCol="0">
            <a:spAutoFit/>
          </a:bodyPr>
          <a:p>
            <a:r>
              <a:rPr lang="en-US" altLang="zh-CN"/>
              <a:t>b</a:t>
            </a:r>
            <a:endParaRPr lang="en-US" altLang="zh-CN"/>
          </a:p>
        </p:txBody>
      </p:sp>
      <p:cxnSp>
        <p:nvCxnSpPr>
          <p:cNvPr id="17" name="直接箭头连接符 16"/>
          <p:cNvCxnSpPr>
            <a:stCxn id="6" idx="7"/>
            <a:endCxn id="5" idx="5"/>
          </p:cNvCxnSpPr>
          <p:nvPr/>
        </p:nvCxnSpPr>
        <p:spPr>
          <a:xfrm flipV="1">
            <a:off x="3295650"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56915" y="2117090"/>
            <a:ext cx="318135" cy="460375"/>
          </a:xfrm>
          <a:prstGeom prst="rect">
            <a:avLst/>
          </a:prstGeom>
          <a:noFill/>
        </p:spPr>
        <p:txBody>
          <a:bodyPr wrap="none" rtlCol="0">
            <a:spAutoFit/>
          </a:bodyPr>
          <a:p>
            <a:r>
              <a:rPr lang="en-US" altLang="zh-CN">
                <a:solidFill>
                  <a:schemeClr val="tx1"/>
                </a:solidFill>
              </a:rPr>
              <a:t>a</a:t>
            </a:r>
            <a:endParaRPr lang="en-US" altLang="zh-CN">
              <a:solidFill>
                <a:schemeClr val="tx1"/>
              </a:solidFill>
            </a:endParaRPr>
          </a:p>
        </p:txBody>
      </p:sp>
      <p:cxnSp>
        <p:nvCxnSpPr>
          <p:cNvPr id="19" name="直接箭头连接符 18"/>
          <p:cNvCxnSpPr>
            <a:stCxn id="2" idx="7"/>
            <a:endCxn id="5" idx="2"/>
          </p:cNvCxnSpPr>
          <p:nvPr/>
        </p:nvCxnSpPr>
        <p:spPr>
          <a:xfrm flipV="1">
            <a:off x="2255520" y="1843405"/>
            <a:ext cx="548640" cy="3003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339975" y="1586230"/>
            <a:ext cx="318135" cy="460375"/>
          </a:xfrm>
          <a:prstGeom prst="rect">
            <a:avLst/>
          </a:prstGeom>
          <a:noFill/>
        </p:spPr>
        <p:txBody>
          <a:bodyPr wrap="none" rtlCol="0">
            <a:spAutoFit/>
          </a:bodyPr>
          <a:p>
            <a:r>
              <a:rPr lang="en-US" altLang="zh-CN">
                <a:solidFill>
                  <a:srgbClr val="FF0000"/>
                </a:solidFill>
              </a:rPr>
              <a:t>a</a:t>
            </a:r>
            <a:endParaRPr lang="en-US" altLang="zh-CN">
              <a:solidFill>
                <a:srgbClr val="FF0000"/>
              </a:solidFill>
            </a:endParaRPr>
          </a:p>
        </p:txBody>
      </p:sp>
      <p:sp>
        <p:nvSpPr>
          <p:cNvPr id="34" name="文本框 33"/>
          <p:cNvSpPr txBox="1"/>
          <p:nvPr/>
        </p:nvSpPr>
        <p:spPr>
          <a:xfrm>
            <a:off x="2362200" y="2595880"/>
            <a:ext cx="335280" cy="46037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2593975" y="2117090"/>
            <a:ext cx="335280" cy="460375"/>
          </a:xfrm>
          <a:prstGeom prst="rect">
            <a:avLst/>
          </a:prstGeom>
          <a:noFill/>
        </p:spPr>
        <p:txBody>
          <a:bodyPr wrap="none" rtlCol="0">
            <a:spAutoFit/>
          </a:bodyPr>
          <a:p>
            <a:r>
              <a:rPr lang="en-US" altLang="zh-CN"/>
              <a:t>b</a:t>
            </a:r>
            <a:endParaRPr lang="en-US" altLang="zh-CN"/>
          </a:p>
        </p:txBody>
      </p:sp>
      <p:cxnSp>
        <p:nvCxnSpPr>
          <p:cNvPr id="36" name="直接箭头连接符 35"/>
          <p:cNvCxnSpPr>
            <a:endCxn id="2" idx="2"/>
          </p:cNvCxnSpPr>
          <p:nvPr/>
        </p:nvCxnSpPr>
        <p:spPr>
          <a:xfrm flipV="1">
            <a:off x="1548130" y="2347595"/>
            <a:ext cx="215900" cy="12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411730" y="4509135"/>
            <a:ext cx="941070" cy="460375"/>
          </a:xfrm>
          <a:prstGeom prst="rect">
            <a:avLst/>
          </a:prstGeom>
          <a:noFill/>
        </p:spPr>
        <p:txBody>
          <a:bodyPr wrap="none" rtlCol="0">
            <a:spAutoFit/>
          </a:bodyPr>
          <a:p>
            <a:r>
              <a:rPr lang="en-US" altLang="zh-CN"/>
              <a:t>{</a:t>
            </a:r>
            <a:r>
              <a:rPr lang="en-US" altLang="zh-CN">
                <a:solidFill>
                  <a:srgbClr val="FF0000"/>
                </a:solidFill>
              </a:rPr>
              <a:t>S</a:t>
            </a:r>
            <a:r>
              <a:rPr lang="en-US" altLang="zh-CN"/>
              <a:t>,</a:t>
            </a:r>
            <a:r>
              <a:rPr lang="en-US" altLang="zh-CN">
                <a:solidFill>
                  <a:srgbClr val="0000FF"/>
                </a:solidFill>
              </a:rPr>
              <a:t>A</a:t>
            </a:r>
            <a:r>
              <a:rPr lang="en-US" altLang="zh-CN"/>
              <a:t>}</a:t>
            </a:r>
            <a:endParaRPr lang="en-US" altLang="zh-CN"/>
          </a:p>
        </p:txBody>
      </p:sp>
      <p:sp>
        <p:nvSpPr>
          <p:cNvPr id="38" name="文本框 37"/>
          <p:cNvSpPr txBox="1"/>
          <p:nvPr/>
        </p:nvSpPr>
        <p:spPr>
          <a:xfrm>
            <a:off x="5075555" y="4795520"/>
            <a:ext cx="1482725" cy="460375"/>
          </a:xfrm>
          <a:prstGeom prst="rect">
            <a:avLst/>
          </a:prstGeom>
          <a:noFill/>
        </p:spPr>
        <p:txBody>
          <a:bodyPr wrap="none" rtlCol="0">
            <a:spAutoFit/>
          </a:bodyPr>
          <a:p>
            <a:r>
              <a:rPr lang="en-US" altLang="zh-CN"/>
              <a:t>{C,D,E,F}</a:t>
            </a:r>
            <a:endParaRPr lang="en-US" altLang="zh-CN"/>
          </a:p>
        </p:txBody>
      </p:sp>
      <p:sp>
        <p:nvSpPr>
          <p:cNvPr id="39" name="文本框 38"/>
          <p:cNvSpPr txBox="1"/>
          <p:nvPr/>
        </p:nvSpPr>
        <p:spPr>
          <a:xfrm>
            <a:off x="2411730" y="3573145"/>
            <a:ext cx="3840480" cy="460375"/>
          </a:xfrm>
          <a:prstGeom prst="rect">
            <a:avLst/>
          </a:prstGeom>
          <a:noFill/>
        </p:spPr>
        <p:txBody>
          <a:bodyPr wrap="none" rtlCol="0">
            <a:spAutoFit/>
          </a:bodyPr>
          <a:p>
            <a:r>
              <a:rPr lang="zh-CN" altLang="en-US"/>
              <a:t>计算每个状态集合上的转移</a:t>
            </a:r>
            <a:endParaRPr lang="zh-CN" altLang="en-US"/>
          </a:p>
        </p:txBody>
      </p:sp>
      <p:cxnSp>
        <p:nvCxnSpPr>
          <p:cNvPr id="11" name="曲线连接符 10"/>
          <p:cNvCxnSpPr/>
          <p:nvPr/>
        </p:nvCxnSpPr>
        <p:spPr>
          <a:xfrm rot="16200000">
            <a:off x="5815330" y="4635500"/>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p:nvPr/>
        </p:nvCxnSpPr>
        <p:spPr>
          <a:xfrm rot="5400000" flipV="1">
            <a:off x="5815330" y="5067935"/>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652135" y="4149090"/>
            <a:ext cx="318135" cy="460375"/>
          </a:xfrm>
          <a:prstGeom prst="rect">
            <a:avLst/>
          </a:prstGeom>
          <a:noFill/>
        </p:spPr>
        <p:txBody>
          <a:bodyPr wrap="none" rtlCol="0">
            <a:spAutoFit/>
          </a:bodyPr>
          <a:p>
            <a:r>
              <a:rPr lang="en-US" altLang="zh-CN"/>
              <a:t>a</a:t>
            </a:r>
            <a:endParaRPr lang="en-US" altLang="zh-CN"/>
          </a:p>
        </p:txBody>
      </p:sp>
      <p:sp>
        <p:nvSpPr>
          <p:cNvPr id="42" name="文本框 41"/>
          <p:cNvSpPr txBox="1"/>
          <p:nvPr/>
        </p:nvSpPr>
        <p:spPr>
          <a:xfrm>
            <a:off x="5652135" y="5501005"/>
            <a:ext cx="335280" cy="460375"/>
          </a:xfrm>
          <a:prstGeom prst="rect">
            <a:avLst/>
          </a:prstGeom>
          <a:noFill/>
        </p:spPr>
        <p:txBody>
          <a:bodyPr wrap="none" rtlCol="0">
            <a:spAutoFit/>
          </a:bodyPr>
          <a:p>
            <a:r>
              <a:rPr lang="en-US" altLang="zh-CN"/>
              <a:t>b</a:t>
            </a:r>
            <a:endParaRPr lang="en-US" altLang="zh-CN"/>
          </a:p>
        </p:txBody>
      </p:sp>
      <p:cxnSp>
        <p:nvCxnSpPr>
          <p:cNvPr id="15" name="直接箭头连接符 14"/>
          <p:cNvCxnSpPr>
            <a:stCxn id="5" idx="6"/>
            <a:endCxn id="7" idx="2"/>
          </p:cNvCxnSpPr>
          <p:nvPr/>
        </p:nvCxnSpPr>
        <p:spPr>
          <a:xfrm>
            <a:off x="3380105" y="1843405"/>
            <a:ext cx="688975"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582670" y="1450975"/>
            <a:ext cx="318135" cy="460375"/>
          </a:xfrm>
          <a:prstGeom prst="rect">
            <a:avLst/>
          </a:prstGeom>
          <a:noFill/>
        </p:spPr>
        <p:txBody>
          <a:bodyPr wrap="none" rtlCol="0">
            <a:spAutoFit/>
          </a:bodyPr>
          <a:p>
            <a:r>
              <a:rPr lang="en-US" altLang="zh-CN">
                <a:solidFill>
                  <a:srgbClr val="0000FF"/>
                </a:solidFill>
              </a:rPr>
              <a:t>a</a:t>
            </a:r>
            <a:endParaRPr lang="en-US" altLang="zh-CN">
              <a:solidFill>
                <a:srgbClr val="0000FF"/>
              </a:solidFill>
            </a:endParaRPr>
          </a:p>
        </p:txBody>
      </p:sp>
      <p:cxnSp>
        <p:nvCxnSpPr>
          <p:cNvPr id="50" name="直接箭头连接符 49"/>
          <p:cNvCxnSpPr/>
          <p:nvPr/>
        </p:nvCxnSpPr>
        <p:spPr>
          <a:xfrm>
            <a:off x="3347720" y="4796790"/>
            <a:ext cx="1800225" cy="7239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932555" y="4436745"/>
            <a:ext cx="318135" cy="460375"/>
          </a:xfrm>
          <a:prstGeom prst="rect">
            <a:avLst/>
          </a:prstGeom>
          <a:noFill/>
        </p:spPr>
        <p:txBody>
          <a:bodyPr wrap="none" rtlCol="0">
            <a:spAutoFit/>
          </a:bodyPr>
          <a:p>
            <a:r>
              <a:rPr lang="en-US" altLang="zh-CN">
                <a:solidFill>
                  <a:srgbClr val="0000FF"/>
                </a:solidFill>
              </a:rPr>
              <a:t>a</a:t>
            </a:r>
            <a:endParaRPr lang="en-US" altLang="zh-CN">
              <a:solidFill>
                <a:srgbClr val="0000FF"/>
              </a:solidFill>
            </a:endParaRPr>
          </a:p>
        </p:txBody>
      </p:sp>
      <p:sp>
        <p:nvSpPr>
          <p:cNvPr id="3" name="文本框 2"/>
          <p:cNvSpPr txBox="1"/>
          <p:nvPr/>
        </p:nvSpPr>
        <p:spPr>
          <a:xfrm>
            <a:off x="2494280" y="5429250"/>
            <a:ext cx="678180" cy="460375"/>
          </a:xfrm>
          <a:prstGeom prst="rect">
            <a:avLst/>
          </a:prstGeom>
          <a:noFill/>
        </p:spPr>
        <p:txBody>
          <a:bodyPr wrap="none" rtlCol="0">
            <a:spAutoFit/>
          </a:bodyPr>
          <a:p>
            <a:r>
              <a:rPr lang="en-US" altLang="zh-CN"/>
              <a:t>{B}</a:t>
            </a:r>
            <a:endParaRPr lang="en-US" altLang="zh-CN"/>
          </a:p>
        </p:txBody>
      </p:sp>
      <p:cxnSp>
        <p:nvCxnSpPr>
          <p:cNvPr id="4" name="直接箭头连接符 3"/>
          <p:cNvCxnSpPr/>
          <p:nvPr/>
        </p:nvCxnSpPr>
        <p:spPr>
          <a:xfrm flipV="1">
            <a:off x="3218180" y="5229225"/>
            <a:ext cx="1929765" cy="4273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923665" y="5372735"/>
            <a:ext cx="335280" cy="460375"/>
          </a:xfrm>
          <a:prstGeom prst="rect">
            <a:avLst/>
          </a:prstGeom>
          <a:noFill/>
        </p:spPr>
        <p:txBody>
          <a:bodyPr wrap="none" rtlCol="0">
            <a:spAutoFit/>
          </a:bodyPr>
          <a:p>
            <a:r>
              <a:rPr lang="en-US" altLang="zh-CN"/>
              <a:t>b</a:t>
            </a:r>
            <a:endParaRPr lang="en-US" altLang="zh-CN"/>
          </a:p>
        </p:txBody>
      </p:sp>
      <p:cxnSp>
        <p:nvCxnSpPr>
          <p:cNvPr id="46" name="曲线连接符 45"/>
          <p:cNvCxnSpPr/>
          <p:nvPr/>
        </p:nvCxnSpPr>
        <p:spPr>
          <a:xfrm rot="16200000">
            <a:off x="2860040" y="4378960"/>
            <a:ext cx="3175" cy="407035"/>
          </a:xfrm>
          <a:prstGeom prst="curvedConnector3">
            <a:avLst>
              <a:gd name="adj1" fmla="val 1022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702560" y="3860800"/>
            <a:ext cx="318135" cy="460375"/>
          </a:xfrm>
          <a:prstGeom prst="rect">
            <a:avLst/>
          </a:prstGeom>
          <a:noFill/>
        </p:spPr>
        <p:txBody>
          <a:bodyPr wrap="none" rtlCol="0">
            <a:spAutoFit/>
          </a:bodyPr>
          <a:p>
            <a:r>
              <a:rPr lang="en-US" altLang="zh-CN">
                <a:solidFill>
                  <a:srgbClr val="FF0000"/>
                </a:solidFill>
              </a:rPr>
              <a:t>a</a:t>
            </a:r>
            <a:endParaRPr lang="en-US" altLang="zh-CN">
              <a:solidFill>
                <a:srgbClr val="FF0000"/>
              </a:solidFill>
            </a:endParaRPr>
          </a:p>
        </p:txBody>
      </p:sp>
      <p:cxnSp>
        <p:nvCxnSpPr>
          <p:cNvPr id="89" name="直接箭头连接符 88"/>
          <p:cNvCxnSpPr/>
          <p:nvPr/>
        </p:nvCxnSpPr>
        <p:spPr>
          <a:xfrm flipH="1">
            <a:off x="2771775" y="5013325"/>
            <a:ext cx="48895" cy="4597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V="1">
            <a:off x="2985770" y="5013325"/>
            <a:ext cx="1905" cy="4349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987675" y="5012690"/>
            <a:ext cx="318135" cy="460375"/>
          </a:xfrm>
          <a:prstGeom prst="rect">
            <a:avLst/>
          </a:prstGeom>
          <a:noFill/>
        </p:spPr>
        <p:txBody>
          <a:bodyPr wrap="none" rtlCol="0">
            <a:spAutoFit/>
          </a:bodyPr>
          <a:p>
            <a:r>
              <a:rPr lang="en-US" altLang="zh-CN"/>
              <a:t>a</a:t>
            </a:r>
            <a:endParaRPr lang="en-US" altLang="zh-CN"/>
          </a:p>
        </p:txBody>
      </p:sp>
      <p:sp>
        <p:nvSpPr>
          <p:cNvPr id="93" name="文本框 92"/>
          <p:cNvSpPr txBox="1"/>
          <p:nvPr/>
        </p:nvSpPr>
        <p:spPr>
          <a:xfrm>
            <a:off x="2494280" y="5000625"/>
            <a:ext cx="335280" cy="460375"/>
          </a:xfrm>
          <a:prstGeom prst="rect">
            <a:avLst/>
          </a:prstGeom>
          <a:noFill/>
        </p:spPr>
        <p:txBody>
          <a:bodyPr wrap="none" rtlCol="0">
            <a:spAutoFit/>
          </a:bodyPr>
          <a:p>
            <a:r>
              <a:rPr lang="en-US" altLang="zh-CN"/>
              <a:t>b</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椭圆 1"/>
          <p:cNvSpPr/>
          <p:nvPr/>
        </p:nvSpPr>
        <p:spPr>
          <a:xfrm>
            <a:off x="1764030" y="205930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5" name="椭圆 4"/>
          <p:cNvSpPr/>
          <p:nvPr/>
        </p:nvSpPr>
        <p:spPr>
          <a:xfrm>
            <a:off x="280416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6" name="椭圆 5"/>
          <p:cNvSpPr/>
          <p:nvPr/>
        </p:nvSpPr>
        <p:spPr>
          <a:xfrm>
            <a:off x="28041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7" name="椭圆 6"/>
          <p:cNvSpPr/>
          <p:nvPr/>
        </p:nvSpPr>
        <p:spPr>
          <a:xfrm>
            <a:off x="406908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8" name="椭圆 7"/>
          <p:cNvSpPr/>
          <p:nvPr/>
        </p:nvSpPr>
        <p:spPr>
          <a:xfrm>
            <a:off x="4068445"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9" name="椭圆 8"/>
          <p:cNvSpPr/>
          <p:nvPr/>
        </p:nvSpPr>
        <p:spPr>
          <a:xfrm>
            <a:off x="530225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sp>
        <p:nvSpPr>
          <p:cNvPr id="10" name="椭圆 9"/>
          <p:cNvSpPr/>
          <p:nvPr/>
        </p:nvSpPr>
        <p:spPr>
          <a:xfrm>
            <a:off x="52933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cxnSp>
        <p:nvCxnSpPr>
          <p:cNvPr id="12" name="直接箭头连接符 11"/>
          <p:cNvCxnSpPr>
            <a:stCxn id="7" idx="6"/>
            <a:endCxn id="9" idx="2"/>
          </p:cNvCxnSpPr>
          <p:nvPr/>
        </p:nvCxnSpPr>
        <p:spPr>
          <a:xfrm>
            <a:off x="4645025" y="1843405"/>
            <a:ext cx="6572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10" idx="2"/>
          </p:cNvCxnSpPr>
          <p:nvPr/>
        </p:nvCxnSpPr>
        <p:spPr>
          <a:xfrm>
            <a:off x="4644390" y="2851785"/>
            <a:ext cx="64897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4"/>
            <a:endCxn id="10" idx="0"/>
          </p:cNvCxnSpPr>
          <p:nvPr/>
        </p:nvCxnSpPr>
        <p:spPr>
          <a:xfrm flipH="1">
            <a:off x="5581650" y="2131060"/>
            <a:ext cx="8890" cy="432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7" idx="2"/>
          </p:cNvCxnSpPr>
          <p:nvPr/>
        </p:nvCxnSpPr>
        <p:spPr>
          <a:xfrm>
            <a:off x="3380105" y="1843405"/>
            <a:ext cx="688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3380105" y="2851785"/>
            <a:ext cx="688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7"/>
            <a:endCxn id="5" idx="5"/>
          </p:cNvCxnSpPr>
          <p:nvPr/>
        </p:nvCxnSpPr>
        <p:spPr>
          <a:xfrm flipV="1">
            <a:off x="3295650"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6" idx="1"/>
          </p:cNvCxnSpPr>
          <p:nvPr/>
        </p:nvCxnSpPr>
        <p:spPr>
          <a:xfrm>
            <a:off x="2888615"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7"/>
            <a:endCxn id="5" idx="2"/>
          </p:cNvCxnSpPr>
          <p:nvPr/>
        </p:nvCxnSpPr>
        <p:spPr>
          <a:xfrm flipV="1">
            <a:off x="2255520" y="1843405"/>
            <a:ext cx="548640" cy="3003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 idx="5"/>
            <a:endCxn id="6" idx="2"/>
          </p:cNvCxnSpPr>
          <p:nvPr/>
        </p:nvCxnSpPr>
        <p:spPr>
          <a:xfrm>
            <a:off x="2255520" y="2550795"/>
            <a:ext cx="548640" cy="300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a:endCxn id="7" idx="5"/>
          </p:cNvCxnSpPr>
          <p:nvPr/>
        </p:nvCxnSpPr>
        <p:spPr>
          <a:xfrm flipH="1" flipV="1">
            <a:off x="4560570" y="2046605"/>
            <a:ext cx="817245"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8" idx="7"/>
          </p:cNvCxnSpPr>
          <p:nvPr/>
        </p:nvCxnSpPr>
        <p:spPr>
          <a:xfrm flipH="1">
            <a:off x="4559935" y="2046605"/>
            <a:ext cx="82677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7"/>
            <a:endCxn id="9" idx="5"/>
          </p:cNvCxnSpPr>
          <p:nvPr/>
        </p:nvCxnSpPr>
        <p:spPr>
          <a:xfrm flipV="1">
            <a:off x="5784850" y="2046605"/>
            <a:ext cx="889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1"/>
            <a:endCxn id="7" idx="7"/>
          </p:cNvCxnSpPr>
          <p:nvPr/>
        </p:nvCxnSpPr>
        <p:spPr>
          <a:xfrm rot="16200000">
            <a:off x="4356735" y="1436370"/>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8" idx="3"/>
            <a:endCxn id="8" idx="5"/>
          </p:cNvCxnSpPr>
          <p:nvPr/>
        </p:nvCxnSpPr>
        <p:spPr>
          <a:xfrm rot="5400000" flipV="1">
            <a:off x="4356100" y="2851150"/>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39565" y="1628775"/>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7" name="椭圆 26"/>
          <p:cNvSpPr/>
          <p:nvPr/>
        </p:nvSpPr>
        <p:spPr>
          <a:xfrm>
            <a:off x="4142105" y="263525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8" name="椭圆 27"/>
          <p:cNvSpPr/>
          <p:nvPr/>
        </p:nvSpPr>
        <p:spPr>
          <a:xfrm>
            <a:off x="5370195" y="162687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椭圆 28"/>
          <p:cNvSpPr/>
          <p:nvPr/>
        </p:nvSpPr>
        <p:spPr>
          <a:xfrm>
            <a:off x="5370195" y="263652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0" name="文本框 29"/>
          <p:cNvSpPr txBox="1"/>
          <p:nvPr/>
        </p:nvSpPr>
        <p:spPr>
          <a:xfrm>
            <a:off x="3582670" y="1450975"/>
            <a:ext cx="318135" cy="460375"/>
          </a:xfrm>
          <a:prstGeom prst="rect">
            <a:avLst/>
          </a:prstGeom>
          <a:noFill/>
        </p:spPr>
        <p:txBody>
          <a:bodyPr wrap="none" rtlCol="0">
            <a:spAutoFit/>
          </a:bodyPr>
          <a:p>
            <a:r>
              <a:rPr lang="en-US" altLang="zh-CN"/>
              <a:t>a</a:t>
            </a:r>
            <a:endParaRPr lang="en-US" altLang="zh-CN"/>
          </a:p>
        </p:txBody>
      </p:sp>
      <p:sp>
        <p:nvSpPr>
          <p:cNvPr id="31" name="文本框 30"/>
          <p:cNvSpPr txBox="1"/>
          <p:nvPr/>
        </p:nvSpPr>
        <p:spPr>
          <a:xfrm>
            <a:off x="3564255" y="2471420"/>
            <a:ext cx="335280" cy="460375"/>
          </a:xfrm>
          <a:prstGeom prst="rect">
            <a:avLst/>
          </a:prstGeom>
          <a:noFill/>
        </p:spPr>
        <p:txBody>
          <a:bodyPr wrap="none" rtlCol="0">
            <a:spAutoFit/>
          </a:bodyPr>
          <a:p>
            <a:r>
              <a:rPr lang="en-US" altLang="zh-CN"/>
              <a:t>b</a:t>
            </a:r>
            <a:endParaRPr lang="en-US" altLang="zh-CN"/>
          </a:p>
        </p:txBody>
      </p:sp>
      <p:sp>
        <p:nvSpPr>
          <p:cNvPr id="32" name="文本框 31"/>
          <p:cNvSpPr txBox="1"/>
          <p:nvPr/>
        </p:nvSpPr>
        <p:spPr>
          <a:xfrm>
            <a:off x="3256915" y="2117090"/>
            <a:ext cx="318135" cy="460375"/>
          </a:xfrm>
          <a:prstGeom prst="rect">
            <a:avLst/>
          </a:prstGeom>
          <a:noFill/>
        </p:spPr>
        <p:txBody>
          <a:bodyPr wrap="none" rtlCol="0">
            <a:spAutoFit/>
          </a:bodyPr>
          <a:p>
            <a:r>
              <a:rPr lang="en-US" altLang="zh-CN"/>
              <a:t>a</a:t>
            </a:r>
            <a:endParaRPr lang="en-US" altLang="zh-CN"/>
          </a:p>
        </p:txBody>
      </p:sp>
      <p:sp>
        <p:nvSpPr>
          <p:cNvPr id="33" name="文本框 32"/>
          <p:cNvSpPr txBox="1"/>
          <p:nvPr/>
        </p:nvSpPr>
        <p:spPr>
          <a:xfrm>
            <a:off x="2339975" y="1586230"/>
            <a:ext cx="318135" cy="460375"/>
          </a:xfrm>
          <a:prstGeom prst="rect">
            <a:avLst/>
          </a:prstGeom>
          <a:noFill/>
        </p:spPr>
        <p:txBody>
          <a:bodyPr wrap="none" rtlCol="0">
            <a:spAutoFit/>
          </a:bodyPr>
          <a:p>
            <a:r>
              <a:rPr lang="en-US" altLang="zh-CN"/>
              <a:t>a</a:t>
            </a:r>
            <a:endParaRPr lang="en-US" altLang="zh-CN"/>
          </a:p>
        </p:txBody>
      </p:sp>
      <p:sp>
        <p:nvSpPr>
          <p:cNvPr id="34" name="文本框 33"/>
          <p:cNvSpPr txBox="1"/>
          <p:nvPr/>
        </p:nvSpPr>
        <p:spPr>
          <a:xfrm>
            <a:off x="2362200" y="2595880"/>
            <a:ext cx="335280" cy="46037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2593975" y="2117090"/>
            <a:ext cx="335280" cy="460375"/>
          </a:xfrm>
          <a:prstGeom prst="rect">
            <a:avLst/>
          </a:prstGeom>
          <a:noFill/>
        </p:spPr>
        <p:txBody>
          <a:bodyPr wrap="none" rtlCol="0">
            <a:spAutoFit/>
          </a:bodyPr>
          <a:p>
            <a:r>
              <a:rPr lang="en-US" altLang="zh-CN"/>
              <a:t>b</a:t>
            </a:r>
            <a:endParaRPr lang="en-US" altLang="zh-CN"/>
          </a:p>
        </p:txBody>
      </p:sp>
      <p:cxnSp>
        <p:nvCxnSpPr>
          <p:cNvPr id="36" name="直接箭头连接符 35"/>
          <p:cNvCxnSpPr>
            <a:endCxn id="2" idx="2"/>
          </p:cNvCxnSpPr>
          <p:nvPr/>
        </p:nvCxnSpPr>
        <p:spPr>
          <a:xfrm flipV="1">
            <a:off x="1548130" y="2347595"/>
            <a:ext cx="215900" cy="12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498090" y="4794885"/>
            <a:ext cx="644525" cy="460375"/>
          </a:xfrm>
          <a:prstGeom prst="rect">
            <a:avLst/>
          </a:prstGeom>
          <a:noFill/>
        </p:spPr>
        <p:txBody>
          <a:bodyPr wrap="none" rtlCol="0">
            <a:spAutoFit/>
          </a:bodyPr>
          <a:p>
            <a:r>
              <a:rPr lang="en-US" altLang="zh-CN"/>
              <a:t>{S}</a:t>
            </a:r>
            <a:endParaRPr lang="en-US" altLang="zh-CN"/>
          </a:p>
        </p:txBody>
      </p:sp>
      <p:sp>
        <p:nvSpPr>
          <p:cNvPr id="38" name="文本框 37"/>
          <p:cNvSpPr txBox="1"/>
          <p:nvPr/>
        </p:nvSpPr>
        <p:spPr>
          <a:xfrm>
            <a:off x="5090795" y="4867910"/>
            <a:ext cx="1482725" cy="460375"/>
          </a:xfrm>
          <a:prstGeom prst="rect">
            <a:avLst/>
          </a:prstGeom>
          <a:noFill/>
        </p:spPr>
        <p:txBody>
          <a:bodyPr wrap="none" rtlCol="0">
            <a:spAutoFit/>
          </a:bodyPr>
          <a:p>
            <a:r>
              <a:rPr lang="en-US" altLang="zh-CN"/>
              <a:t>{C,D,E,F}</a:t>
            </a:r>
            <a:endParaRPr lang="en-US" altLang="zh-CN"/>
          </a:p>
        </p:txBody>
      </p:sp>
      <p:sp>
        <p:nvSpPr>
          <p:cNvPr id="39" name="文本框 38"/>
          <p:cNvSpPr txBox="1"/>
          <p:nvPr/>
        </p:nvSpPr>
        <p:spPr>
          <a:xfrm>
            <a:off x="3491865" y="3573145"/>
            <a:ext cx="1402080" cy="460375"/>
          </a:xfrm>
          <a:prstGeom prst="rect">
            <a:avLst/>
          </a:prstGeom>
          <a:noFill/>
        </p:spPr>
        <p:txBody>
          <a:bodyPr wrap="none" rtlCol="0">
            <a:spAutoFit/>
          </a:bodyPr>
          <a:p>
            <a:r>
              <a:rPr lang="zh-CN" altLang="en-US"/>
              <a:t>最终划分</a:t>
            </a:r>
            <a:endParaRPr lang="zh-CN" altLang="en-US"/>
          </a:p>
        </p:txBody>
      </p:sp>
      <p:sp>
        <p:nvSpPr>
          <p:cNvPr id="3" name="文本框 2"/>
          <p:cNvSpPr txBox="1"/>
          <p:nvPr/>
        </p:nvSpPr>
        <p:spPr>
          <a:xfrm>
            <a:off x="3631565" y="5445125"/>
            <a:ext cx="678180" cy="460375"/>
          </a:xfrm>
          <a:prstGeom prst="rect">
            <a:avLst/>
          </a:prstGeom>
          <a:noFill/>
        </p:spPr>
        <p:txBody>
          <a:bodyPr wrap="none" rtlCol="0">
            <a:spAutoFit/>
          </a:bodyPr>
          <a:p>
            <a:r>
              <a:rPr lang="en-US" altLang="zh-CN"/>
              <a:t>{B}</a:t>
            </a:r>
            <a:endParaRPr lang="en-US" altLang="zh-CN"/>
          </a:p>
        </p:txBody>
      </p:sp>
      <p:sp>
        <p:nvSpPr>
          <p:cNvPr id="4" name="文本框 3"/>
          <p:cNvSpPr txBox="1"/>
          <p:nvPr/>
        </p:nvSpPr>
        <p:spPr>
          <a:xfrm>
            <a:off x="3561715" y="4226560"/>
            <a:ext cx="695325" cy="460375"/>
          </a:xfrm>
          <a:prstGeom prst="rect">
            <a:avLst/>
          </a:prstGeom>
          <a:noFill/>
        </p:spPr>
        <p:txBody>
          <a:bodyPr wrap="none" rtlCol="0">
            <a:spAutoFit/>
          </a:bodyPr>
          <a:p>
            <a:r>
              <a:rPr lang="en-US" altLang="zh-CN"/>
              <a:t>{A}</a:t>
            </a:r>
            <a:endParaRPr lang="en-US" altLang="zh-CN"/>
          </a:p>
        </p:txBody>
      </p:sp>
      <p:cxnSp>
        <p:nvCxnSpPr>
          <p:cNvPr id="11" name="直接箭头连接符 10"/>
          <p:cNvCxnSpPr>
            <a:endCxn id="4" idx="1"/>
          </p:cNvCxnSpPr>
          <p:nvPr/>
        </p:nvCxnSpPr>
        <p:spPr>
          <a:xfrm flipV="1">
            <a:off x="2987675" y="4457065"/>
            <a:ext cx="574040" cy="4121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 idx="1"/>
          </p:cNvCxnSpPr>
          <p:nvPr/>
        </p:nvCxnSpPr>
        <p:spPr>
          <a:xfrm>
            <a:off x="3060065" y="5229225"/>
            <a:ext cx="571500" cy="4464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 idx="3"/>
          </p:cNvCxnSpPr>
          <p:nvPr/>
        </p:nvCxnSpPr>
        <p:spPr>
          <a:xfrm>
            <a:off x="4257040" y="4457065"/>
            <a:ext cx="963295" cy="4838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 idx="3"/>
          </p:cNvCxnSpPr>
          <p:nvPr/>
        </p:nvCxnSpPr>
        <p:spPr>
          <a:xfrm flipV="1">
            <a:off x="4309745" y="5229225"/>
            <a:ext cx="910590" cy="4464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16200000">
            <a:off x="5782310" y="4662805"/>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曲线连接符 43"/>
          <p:cNvCxnSpPr/>
          <p:nvPr/>
        </p:nvCxnSpPr>
        <p:spPr>
          <a:xfrm rot="5400000" flipV="1">
            <a:off x="5792470" y="5099050"/>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987040" y="4334510"/>
            <a:ext cx="318135" cy="460375"/>
          </a:xfrm>
          <a:prstGeom prst="rect">
            <a:avLst/>
          </a:prstGeom>
          <a:noFill/>
        </p:spPr>
        <p:txBody>
          <a:bodyPr wrap="none" rtlCol="0">
            <a:spAutoFit/>
          </a:bodyPr>
          <a:p>
            <a:r>
              <a:rPr lang="en-US" altLang="zh-CN"/>
              <a:t>a</a:t>
            </a:r>
            <a:endParaRPr lang="en-US" altLang="zh-CN"/>
          </a:p>
        </p:txBody>
      </p:sp>
      <p:sp>
        <p:nvSpPr>
          <p:cNvPr id="46" name="文本框 45"/>
          <p:cNvSpPr txBox="1"/>
          <p:nvPr/>
        </p:nvSpPr>
        <p:spPr>
          <a:xfrm>
            <a:off x="4500245" y="4226560"/>
            <a:ext cx="318135" cy="460375"/>
          </a:xfrm>
          <a:prstGeom prst="rect">
            <a:avLst/>
          </a:prstGeom>
          <a:noFill/>
        </p:spPr>
        <p:txBody>
          <a:bodyPr wrap="none" rtlCol="0">
            <a:spAutoFit/>
          </a:bodyPr>
          <a:p>
            <a:r>
              <a:rPr lang="en-US" altLang="zh-CN"/>
              <a:t>a</a:t>
            </a:r>
            <a:endParaRPr lang="en-US" altLang="zh-CN"/>
          </a:p>
        </p:txBody>
      </p:sp>
      <p:sp>
        <p:nvSpPr>
          <p:cNvPr id="47" name="文本框 46"/>
          <p:cNvSpPr txBox="1"/>
          <p:nvPr/>
        </p:nvSpPr>
        <p:spPr>
          <a:xfrm>
            <a:off x="4033520" y="4840605"/>
            <a:ext cx="318135" cy="460375"/>
          </a:xfrm>
          <a:prstGeom prst="rect">
            <a:avLst/>
          </a:prstGeom>
          <a:noFill/>
        </p:spPr>
        <p:txBody>
          <a:bodyPr wrap="none" rtlCol="0">
            <a:spAutoFit/>
          </a:bodyPr>
          <a:p>
            <a:r>
              <a:rPr lang="en-US" altLang="zh-CN"/>
              <a:t>a</a:t>
            </a:r>
            <a:endParaRPr lang="en-US" altLang="zh-CN"/>
          </a:p>
        </p:txBody>
      </p:sp>
      <p:sp>
        <p:nvSpPr>
          <p:cNvPr id="48" name="文本框 47"/>
          <p:cNvSpPr txBox="1"/>
          <p:nvPr/>
        </p:nvSpPr>
        <p:spPr>
          <a:xfrm>
            <a:off x="3059430" y="5327015"/>
            <a:ext cx="335280" cy="460375"/>
          </a:xfrm>
          <a:prstGeom prst="rect">
            <a:avLst/>
          </a:prstGeom>
          <a:noFill/>
        </p:spPr>
        <p:txBody>
          <a:bodyPr wrap="none" rtlCol="0">
            <a:spAutoFit/>
          </a:bodyPr>
          <a:p>
            <a:r>
              <a:rPr lang="en-US" altLang="zh-CN"/>
              <a:t>b</a:t>
            </a:r>
            <a:endParaRPr lang="en-US" altLang="zh-CN"/>
          </a:p>
        </p:txBody>
      </p:sp>
      <p:sp>
        <p:nvSpPr>
          <p:cNvPr id="49" name="文本框 48"/>
          <p:cNvSpPr txBox="1"/>
          <p:nvPr/>
        </p:nvSpPr>
        <p:spPr>
          <a:xfrm>
            <a:off x="4645025" y="5372735"/>
            <a:ext cx="335280" cy="460375"/>
          </a:xfrm>
          <a:prstGeom prst="rect">
            <a:avLst/>
          </a:prstGeom>
          <a:noFill/>
        </p:spPr>
        <p:txBody>
          <a:bodyPr wrap="none" rtlCol="0">
            <a:spAutoFit/>
          </a:bodyPr>
          <a:p>
            <a:r>
              <a:rPr lang="en-US" altLang="zh-CN"/>
              <a:t>b</a:t>
            </a:r>
            <a:endParaRPr lang="en-US" altLang="zh-CN"/>
          </a:p>
        </p:txBody>
      </p:sp>
      <p:sp>
        <p:nvSpPr>
          <p:cNvPr id="50" name="文本框 49"/>
          <p:cNvSpPr txBox="1"/>
          <p:nvPr/>
        </p:nvSpPr>
        <p:spPr>
          <a:xfrm>
            <a:off x="3491865" y="4869180"/>
            <a:ext cx="335280" cy="460375"/>
          </a:xfrm>
          <a:prstGeom prst="rect">
            <a:avLst/>
          </a:prstGeom>
          <a:noFill/>
        </p:spPr>
        <p:txBody>
          <a:bodyPr wrap="none" rtlCol="0">
            <a:spAutoFit/>
          </a:bodyPr>
          <a:p>
            <a:r>
              <a:rPr lang="en-US" altLang="zh-CN"/>
              <a:t>b</a:t>
            </a:r>
            <a:endParaRPr lang="en-US" altLang="zh-CN"/>
          </a:p>
        </p:txBody>
      </p:sp>
      <p:cxnSp>
        <p:nvCxnSpPr>
          <p:cNvPr id="51" name="直接箭头连接符 50"/>
          <p:cNvCxnSpPr/>
          <p:nvPr/>
        </p:nvCxnSpPr>
        <p:spPr>
          <a:xfrm>
            <a:off x="3827145" y="4674870"/>
            <a:ext cx="0" cy="7918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3996055" y="4641850"/>
            <a:ext cx="3810" cy="8032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624830" y="4149090"/>
            <a:ext cx="318135" cy="460375"/>
          </a:xfrm>
          <a:prstGeom prst="rect">
            <a:avLst/>
          </a:prstGeom>
          <a:noFill/>
        </p:spPr>
        <p:txBody>
          <a:bodyPr wrap="none" rtlCol="0">
            <a:spAutoFit/>
          </a:bodyPr>
          <a:p>
            <a:r>
              <a:rPr lang="en-US" altLang="zh-CN"/>
              <a:t>a</a:t>
            </a:r>
            <a:endParaRPr lang="en-US" altLang="zh-CN"/>
          </a:p>
        </p:txBody>
      </p:sp>
      <p:sp>
        <p:nvSpPr>
          <p:cNvPr id="54" name="文本框 53"/>
          <p:cNvSpPr txBox="1"/>
          <p:nvPr/>
        </p:nvSpPr>
        <p:spPr>
          <a:xfrm>
            <a:off x="5624830" y="5589270"/>
            <a:ext cx="335280" cy="460375"/>
          </a:xfrm>
          <a:prstGeom prst="rect">
            <a:avLst/>
          </a:prstGeom>
          <a:noFill/>
        </p:spPr>
        <p:txBody>
          <a:bodyPr wrap="none" rtlCol="0">
            <a:spAutoFit/>
          </a:bodyPr>
          <a:p>
            <a:r>
              <a:rPr lang="en-US" altLang="zh-CN"/>
              <a:t>b</a:t>
            </a:r>
            <a:endParaRPr lang="en-US" altLang="zh-CN"/>
          </a:p>
        </p:txBody>
      </p:sp>
      <p:grpSp>
        <p:nvGrpSpPr>
          <p:cNvPr id="60" name="组合 59"/>
          <p:cNvGrpSpPr/>
          <p:nvPr/>
        </p:nvGrpSpPr>
        <p:grpSpPr>
          <a:xfrm>
            <a:off x="1043305" y="2059305"/>
            <a:ext cx="2098675" cy="3519805"/>
            <a:chOff x="1643" y="3243"/>
            <a:chExt cx="3305" cy="5543"/>
          </a:xfrm>
        </p:grpSpPr>
        <p:sp>
          <p:nvSpPr>
            <p:cNvPr id="55" name="文本框 54"/>
            <p:cNvSpPr txBox="1"/>
            <p:nvPr/>
          </p:nvSpPr>
          <p:spPr>
            <a:xfrm>
              <a:off x="1643" y="6898"/>
              <a:ext cx="2365" cy="1888"/>
            </a:xfrm>
            <a:prstGeom prst="rect">
              <a:avLst/>
            </a:prstGeom>
            <a:noFill/>
          </p:spPr>
          <p:txBody>
            <a:bodyPr wrap="square" rtlCol="0">
              <a:spAutoFit/>
            </a:bodyPr>
            <a:p>
              <a:r>
                <a:rPr lang="zh-CN" altLang="en-US">
                  <a:solidFill>
                    <a:srgbClr val="FF0000"/>
                  </a:solidFill>
                </a:rPr>
                <a:t>包含初始状态的集合为初态</a:t>
              </a:r>
              <a:endParaRPr lang="zh-CN" altLang="en-US">
                <a:solidFill>
                  <a:srgbClr val="FF0000"/>
                </a:solidFill>
              </a:endParaRPr>
            </a:p>
          </p:txBody>
        </p:sp>
        <p:sp>
          <p:nvSpPr>
            <p:cNvPr id="57" name="椭圆 56"/>
            <p:cNvSpPr/>
            <p:nvPr/>
          </p:nvSpPr>
          <p:spPr>
            <a:xfrm>
              <a:off x="2778" y="3243"/>
              <a:ext cx="907" cy="9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S</a:t>
              </a:r>
              <a:endParaRPr lang="en-US" altLang="zh-CN">
                <a:solidFill>
                  <a:srgbClr val="FF0000"/>
                </a:solidFill>
              </a:endParaRPr>
            </a:p>
          </p:txBody>
        </p:sp>
        <p:sp>
          <p:nvSpPr>
            <p:cNvPr id="58" name="文本框 57"/>
            <p:cNvSpPr txBox="1"/>
            <p:nvPr/>
          </p:nvSpPr>
          <p:spPr>
            <a:xfrm>
              <a:off x="3934" y="7551"/>
              <a:ext cx="1015" cy="725"/>
            </a:xfrm>
            <a:prstGeom prst="rect">
              <a:avLst/>
            </a:prstGeom>
            <a:noFill/>
          </p:spPr>
          <p:txBody>
            <a:bodyPr wrap="none" rtlCol="0">
              <a:spAutoFit/>
            </a:bodyPr>
            <a:p>
              <a:r>
                <a:rPr lang="en-US" altLang="zh-CN">
                  <a:solidFill>
                    <a:srgbClr val="FF0000"/>
                  </a:solidFill>
                </a:rPr>
                <a:t>{S}</a:t>
              </a:r>
              <a:endParaRPr lang="en-US" altLang="zh-CN">
                <a:solidFill>
                  <a:srgbClr val="FF0000"/>
                </a:solidFill>
              </a:endParaRPr>
            </a:p>
          </p:txBody>
        </p:sp>
        <p:cxnSp>
          <p:nvCxnSpPr>
            <p:cNvPr id="59" name="直接箭头连接符 58"/>
            <p:cNvCxnSpPr/>
            <p:nvPr/>
          </p:nvCxnSpPr>
          <p:spPr>
            <a:xfrm flipV="1">
              <a:off x="2438" y="3699"/>
              <a:ext cx="340" cy="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090795" y="4311015"/>
            <a:ext cx="3369945" cy="1568450"/>
            <a:chOff x="8017" y="6789"/>
            <a:chExt cx="5307" cy="2470"/>
          </a:xfrm>
        </p:grpSpPr>
        <p:sp>
          <p:nvSpPr>
            <p:cNvPr id="56" name="文本框 55"/>
            <p:cNvSpPr txBox="1"/>
            <p:nvPr/>
          </p:nvSpPr>
          <p:spPr>
            <a:xfrm>
              <a:off x="10480" y="6789"/>
              <a:ext cx="2844" cy="2470"/>
            </a:xfrm>
            <a:prstGeom prst="rect">
              <a:avLst/>
            </a:prstGeom>
            <a:noFill/>
          </p:spPr>
          <p:txBody>
            <a:bodyPr wrap="square" rtlCol="0">
              <a:spAutoFit/>
            </a:bodyPr>
            <a:p>
              <a:r>
                <a:rPr lang="zh-CN" altLang="en-US">
                  <a:solidFill>
                    <a:srgbClr val="0000FF"/>
                  </a:solidFill>
                </a:rPr>
                <a:t>包含多个状态的集合简化为一个状态</a:t>
              </a:r>
              <a:endParaRPr lang="zh-CN" altLang="en-US">
                <a:solidFill>
                  <a:srgbClr val="0000FF"/>
                </a:solidFill>
              </a:endParaRPr>
            </a:p>
          </p:txBody>
        </p:sp>
        <p:sp>
          <p:nvSpPr>
            <p:cNvPr id="61" name="文本框 60"/>
            <p:cNvSpPr txBox="1"/>
            <p:nvPr/>
          </p:nvSpPr>
          <p:spPr>
            <a:xfrm>
              <a:off x="8017" y="7661"/>
              <a:ext cx="2335" cy="725"/>
            </a:xfrm>
            <a:prstGeom prst="rect">
              <a:avLst/>
            </a:prstGeom>
            <a:noFill/>
          </p:spPr>
          <p:txBody>
            <a:bodyPr wrap="none" rtlCol="0">
              <a:spAutoFit/>
            </a:bodyPr>
            <a:p>
              <a:r>
                <a:rPr lang="en-US" altLang="zh-CN">
                  <a:solidFill>
                    <a:srgbClr val="0000FF"/>
                  </a:solidFill>
                </a:rPr>
                <a:t>{C,D,E,F}</a:t>
              </a:r>
              <a:endParaRPr lang="en-US" altLang="zh-CN">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2" name="椭圆 1"/>
          <p:cNvSpPr/>
          <p:nvPr/>
        </p:nvSpPr>
        <p:spPr>
          <a:xfrm>
            <a:off x="1764030" y="205930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5" name="椭圆 4"/>
          <p:cNvSpPr/>
          <p:nvPr/>
        </p:nvSpPr>
        <p:spPr>
          <a:xfrm>
            <a:off x="280416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6" name="椭圆 5"/>
          <p:cNvSpPr/>
          <p:nvPr/>
        </p:nvSpPr>
        <p:spPr>
          <a:xfrm>
            <a:off x="28041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7" name="椭圆 6"/>
          <p:cNvSpPr/>
          <p:nvPr/>
        </p:nvSpPr>
        <p:spPr>
          <a:xfrm>
            <a:off x="406908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sp>
        <p:nvSpPr>
          <p:cNvPr id="8" name="椭圆 7"/>
          <p:cNvSpPr/>
          <p:nvPr/>
        </p:nvSpPr>
        <p:spPr>
          <a:xfrm>
            <a:off x="4068445"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
            </a:r>
            <a:endParaRPr lang="en-US" altLang="zh-CN">
              <a:solidFill>
                <a:schemeClr val="tx1"/>
              </a:solidFill>
            </a:endParaRPr>
          </a:p>
        </p:txBody>
      </p:sp>
      <p:sp>
        <p:nvSpPr>
          <p:cNvPr id="9" name="椭圆 8"/>
          <p:cNvSpPr/>
          <p:nvPr/>
        </p:nvSpPr>
        <p:spPr>
          <a:xfrm>
            <a:off x="5302250" y="155511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a:t>
            </a:r>
            <a:endParaRPr lang="en-US" altLang="zh-CN">
              <a:solidFill>
                <a:schemeClr val="tx1"/>
              </a:solidFill>
            </a:endParaRPr>
          </a:p>
        </p:txBody>
      </p:sp>
      <p:sp>
        <p:nvSpPr>
          <p:cNvPr id="10" name="椭圆 9"/>
          <p:cNvSpPr/>
          <p:nvPr/>
        </p:nvSpPr>
        <p:spPr>
          <a:xfrm>
            <a:off x="5293360" y="256349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a:t>
            </a:r>
            <a:endParaRPr lang="en-US" altLang="zh-CN">
              <a:solidFill>
                <a:schemeClr val="tx1"/>
              </a:solidFill>
            </a:endParaRPr>
          </a:p>
        </p:txBody>
      </p:sp>
      <p:cxnSp>
        <p:nvCxnSpPr>
          <p:cNvPr id="12" name="直接箭头连接符 11"/>
          <p:cNvCxnSpPr>
            <a:stCxn id="7" idx="6"/>
            <a:endCxn id="9" idx="2"/>
          </p:cNvCxnSpPr>
          <p:nvPr/>
        </p:nvCxnSpPr>
        <p:spPr>
          <a:xfrm>
            <a:off x="4645025" y="1843405"/>
            <a:ext cx="6572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10" idx="2"/>
          </p:cNvCxnSpPr>
          <p:nvPr/>
        </p:nvCxnSpPr>
        <p:spPr>
          <a:xfrm>
            <a:off x="4644390" y="2851785"/>
            <a:ext cx="64897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4"/>
            <a:endCxn id="10" idx="0"/>
          </p:cNvCxnSpPr>
          <p:nvPr/>
        </p:nvCxnSpPr>
        <p:spPr>
          <a:xfrm flipH="1">
            <a:off x="5581650" y="2131060"/>
            <a:ext cx="8890" cy="432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7" idx="2"/>
          </p:cNvCxnSpPr>
          <p:nvPr/>
        </p:nvCxnSpPr>
        <p:spPr>
          <a:xfrm>
            <a:off x="3380105" y="1843405"/>
            <a:ext cx="688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8" idx="2"/>
          </p:cNvCxnSpPr>
          <p:nvPr/>
        </p:nvCxnSpPr>
        <p:spPr>
          <a:xfrm>
            <a:off x="3380105" y="2851785"/>
            <a:ext cx="688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7"/>
            <a:endCxn id="5" idx="5"/>
          </p:cNvCxnSpPr>
          <p:nvPr/>
        </p:nvCxnSpPr>
        <p:spPr>
          <a:xfrm flipV="1">
            <a:off x="3295650"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6" idx="1"/>
          </p:cNvCxnSpPr>
          <p:nvPr/>
        </p:nvCxnSpPr>
        <p:spPr>
          <a:xfrm>
            <a:off x="2888615" y="204660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7"/>
            <a:endCxn id="5" idx="2"/>
          </p:cNvCxnSpPr>
          <p:nvPr/>
        </p:nvCxnSpPr>
        <p:spPr>
          <a:xfrm flipV="1">
            <a:off x="2255520" y="1843405"/>
            <a:ext cx="548640" cy="3003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 idx="5"/>
            <a:endCxn id="6" idx="2"/>
          </p:cNvCxnSpPr>
          <p:nvPr/>
        </p:nvCxnSpPr>
        <p:spPr>
          <a:xfrm>
            <a:off x="2255520" y="2550795"/>
            <a:ext cx="548640" cy="300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a:endCxn id="7" idx="5"/>
          </p:cNvCxnSpPr>
          <p:nvPr/>
        </p:nvCxnSpPr>
        <p:spPr>
          <a:xfrm flipH="1" flipV="1">
            <a:off x="4560570" y="2046605"/>
            <a:ext cx="817245"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8" idx="7"/>
          </p:cNvCxnSpPr>
          <p:nvPr/>
        </p:nvCxnSpPr>
        <p:spPr>
          <a:xfrm flipH="1">
            <a:off x="4559935" y="2046605"/>
            <a:ext cx="82677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7"/>
            <a:endCxn id="9" idx="5"/>
          </p:cNvCxnSpPr>
          <p:nvPr/>
        </p:nvCxnSpPr>
        <p:spPr>
          <a:xfrm flipV="1">
            <a:off x="5784850" y="2046605"/>
            <a:ext cx="889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1"/>
            <a:endCxn id="7" idx="7"/>
          </p:cNvCxnSpPr>
          <p:nvPr/>
        </p:nvCxnSpPr>
        <p:spPr>
          <a:xfrm rot="16200000">
            <a:off x="4356735" y="1436370"/>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8" idx="3"/>
            <a:endCxn id="8" idx="5"/>
          </p:cNvCxnSpPr>
          <p:nvPr/>
        </p:nvCxnSpPr>
        <p:spPr>
          <a:xfrm rot="5400000" flipV="1">
            <a:off x="4356100" y="2851150"/>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39565" y="1628775"/>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7" name="椭圆 26"/>
          <p:cNvSpPr/>
          <p:nvPr/>
        </p:nvSpPr>
        <p:spPr>
          <a:xfrm>
            <a:off x="4142105" y="263525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8" name="椭圆 27"/>
          <p:cNvSpPr/>
          <p:nvPr/>
        </p:nvSpPr>
        <p:spPr>
          <a:xfrm>
            <a:off x="5370195" y="162687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椭圆 28"/>
          <p:cNvSpPr/>
          <p:nvPr/>
        </p:nvSpPr>
        <p:spPr>
          <a:xfrm>
            <a:off x="5370195" y="2636520"/>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0" name="文本框 29"/>
          <p:cNvSpPr txBox="1"/>
          <p:nvPr/>
        </p:nvSpPr>
        <p:spPr>
          <a:xfrm>
            <a:off x="3582670" y="1450975"/>
            <a:ext cx="318135" cy="460375"/>
          </a:xfrm>
          <a:prstGeom prst="rect">
            <a:avLst/>
          </a:prstGeom>
          <a:noFill/>
        </p:spPr>
        <p:txBody>
          <a:bodyPr wrap="none" rtlCol="0">
            <a:spAutoFit/>
          </a:bodyPr>
          <a:p>
            <a:r>
              <a:rPr lang="en-US" altLang="zh-CN"/>
              <a:t>a</a:t>
            </a:r>
            <a:endParaRPr lang="en-US" altLang="zh-CN"/>
          </a:p>
        </p:txBody>
      </p:sp>
      <p:sp>
        <p:nvSpPr>
          <p:cNvPr id="31" name="文本框 30"/>
          <p:cNvSpPr txBox="1"/>
          <p:nvPr/>
        </p:nvSpPr>
        <p:spPr>
          <a:xfrm>
            <a:off x="3564255" y="2471420"/>
            <a:ext cx="335280" cy="460375"/>
          </a:xfrm>
          <a:prstGeom prst="rect">
            <a:avLst/>
          </a:prstGeom>
          <a:noFill/>
        </p:spPr>
        <p:txBody>
          <a:bodyPr wrap="none" rtlCol="0">
            <a:spAutoFit/>
          </a:bodyPr>
          <a:p>
            <a:r>
              <a:rPr lang="en-US" altLang="zh-CN"/>
              <a:t>b</a:t>
            </a:r>
            <a:endParaRPr lang="en-US" altLang="zh-CN"/>
          </a:p>
        </p:txBody>
      </p:sp>
      <p:sp>
        <p:nvSpPr>
          <p:cNvPr id="32" name="文本框 31"/>
          <p:cNvSpPr txBox="1"/>
          <p:nvPr/>
        </p:nvSpPr>
        <p:spPr>
          <a:xfrm>
            <a:off x="3256915" y="2117090"/>
            <a:ext cx="318135" cy="460375"/>
          </a:xfrm>
          <a:prstGeom prst="rect">
            <a:avLst/>
          </a:prstGeom>
          <a:noFill/>
        </p:spPr>
        <p:txBody>
          <a:bodyPr wrap="none" rtlCol="0">
            <a:spAutoFit/>
          </a:bodyPr>
          <a:p>
            <a:r>
              <a:rPr lang="en-US" altLang="zh-CN"/>
              <a:t>a</a:t>
            </a:r>
            <a:endParaRPr lang="en-US" altLang="zh-CN"/>
          </a:p>
        </p:txBody>
      </p:sp>
      <p:sp>
        <p:nvSpPr>
          <p:cNvPr id="33" name="文本框 32"/>
          <p:cNvSpPr txBox="1"/>
          <p:nvPr/>
        </p:nvSpPr>
        <p:spPr>
          <a:xfrm>
            <a:off x="2339975" y="1586230"/>
            <a:ext cx="318135" cy="460375"/>
          </a:xfrm>
          <a:prstGeom prst="rect">
            <a:avLst/>
          </a:prstGeom>
          <a:noFill/>
        </p:spPr>
        <p:txBody>
          <a:bodyPr wrap="none" rtlCol="0">
            <a:spAutoFit/>
          </a:bodyPr>
          <a:p>
            <a:r>
              <a:rPr lang="en-US" altLang="zh-CN"/>
              <a:t>a</a:t>
            </a:r>
            <a:endParaRPr lang="en-US" altLang="zh-CN"/>
          </a:p>
        </p:txBody>
      </p:sp>
      <p:sp>
        <p:nvSpPr>
          <p:cNvPr id="34" name="文本框 33"/>
          <p:cNvSpPr txBox="1"/>
          <p:nvPr/>
        </p:nvSpPr>
        <p:spPr>
          <a:xfrm>
            <a:off x="2362200" y="2595880"/>
            <a:ext cx="335280" cy="460375"/>
          </a:xfrm>
          <a:prstGeom prst="rect">
            <a:avLst/>
          </a:prstGeom>
          <a:noFill/>
        </p:spPr>
        <p:txBody>
          <a:bodyPr wrap="none" rtlCol="0">
            <a:spAutoFit/>
          </a:bodyPr>
          <a:p>
            <a:r>
              <a:rPr lang="en-US" altLang="zh-CN"/>
              <a:t>b</a:t>
            </a:r>
            <a:endParaRPr lang="en-US" altLang="zh-CN"/>
          </a:p>
        </p:txBody>
      </p:sp>
      <p:sp>
        <p:nvSpPr>
          <p:cNvPr id="35" name="文本框 34"/>
          <p:cNvSpPr txBox="1"/>
          <p:nvPr/>
        </p:nvSpPr>
        <p:spPr>
          <a:xfrm>
            <a:off x="2593975" y="2117090"/>
            <a:ext cx="335280" cy="460375"/>
          </a:xfrm>
          <a:prstGeom prst="rect">
            <a:avLst/>
          </a:prstGeom>
          <a:noFill/>
        </p:spPr>
        <p:txBody>
          <a:bodyPr wrap="none" rtlCol="0">
            <a:spAutoFit/>
          </a:bodyPr>
          <a:p>
            <a:r>
              <a:rPr lang="en-US" altLang="zh-CN"/>
              <a:t>b</a:t>
            </a:r>
            <a:endParaRPr lang="en-US" altLang="zh-CN"/>
          </a:p>
        </p:txBody>
      </p:sp>
      <p:cxnSp>
        <p:nvCxnSpPr>
          <p:cNvPr id="36" name="直接箭头连接符 35"/>
          <p:cNvCxnSpPr>
            <a:endCxn id="2" idx="2"/>
          </p:cNvCxnSpPr>
          <p:nvPr/>
        </p:nvCxnSpPr>
        <p:spPr>
          <a:xfrm flipV="1">
            <a:off x="1548130" y="2347595"/>
            <a:ext cx="215900" cy="12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2554605" y="472503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sp>
        <p:nvSpPr>
          <p:cNvPr id="64" name="椭圆 63"/>
          <p:cNvSpPr/>
          <p:nvPr/>
        </p:nvSpPr>
        <p:spPr>
          <a:xfrm>
            <a:off x="3594735" y="422084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a:t>
            </a:r>
            <a:endParaRPr lang="en-US" altLang="zh-CN">
              <a:solidFill>
                <a:schemeClr val="tx1"/>
              </a:solidFill>
            </a:endParaRPr>
          </a:p>
        </p:txBody>
      </p:sp>
      <p:sp>
        <p:nvSpPr>
          <p:cNvPr id="65" name="椭圆 64"/>
          <p:cNvSpPr/>
          <p:nvPr/>
        </p:nvSpPr>
        <p:spPr>
          <a:xfrm>
            <a:off x="3594735" y="522922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t>
            </a:r>
            <a:endParaRPr lang="en-US" altLang="zh-CN">
              <a:solidFill>
                <a:schemeClr val="tx1"/>
              </a:solidFill>
            </a:endParaRPr>
          </a:p>
        </p:txBody>
      </p:sp>
      <p:sp>
        <p:nvSpPr>
          <p:cNvPr id="66" name="椭圆 65"/>
          <p:cNvSpPr/>
          <p:nvPr/>
        </p:nvSpPr>
        <p:spPr>
          <a:xfrm>
            <a:off x="4945380" y="4712335"/>
            <a:ext cx="575945" cy="5759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a:t>
            </a:r>
            <a:endParaRPr lang="en-US" altLang="zh-CN">
              <a:solidFill>
                <a:schemeClr val="tx1"/>
              </a:solidFill>
            </a:endParaRPr>
          </a:p>
        </p:txBody>
      </p:sp>
      <p:cxnSp>
        <p:nvCxnSpPr>
          <p:cNvPr id="73" name="直接箭头连接符 72"/>
          <p:cNvCxnSpPr>
            <a:stCxn id="64" idx="6"/>
            <a:endCxn id="66" idx="1"/>
          </p:cNvCxnSpPr>
          <p:nvPr/>
        </p:nvCxnSpPr>
        <p:spPr>
          <a:xfrm>
            <a:off x="4170680" y="4509135"/>
            <a:ext cx="859155" cy="2876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5" idx="6"/>
            <a:endCxn id="66" idx="3"/>
          </p:cNvCxnSpPr>
          <p:nvPr/>
        </p:nvCxnSpPr>
        <p:spPr>
          <a:xfrm flipV="1">
            <a:off x="4170680" y="5203825"/>
            <a:ext cx="859155" cy="313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5" idx="7"/>
            <a:endCxn id="64" idx="5"/>
          </p:cNvCxnSpPr>
          <p:nvPr/>
        </p:nvCxnSpPr>
        <p:spPr>
          <a:xfrm flipV="1">
            <a:off x="4086225" y="471233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4" idx="3"/>
            <a:endCxn id="65" idx="1"/>
          </p:cNvCxnSpPr>
          <p:nvPr/>
        </p:nvCxnSpPr>
        <p:spPr>
          <a:xfrm>
            <a:off x="3679190" y="4712335"/>
            <a:ext cx="0" cy="60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3" idx="7"/>
            <a:endCxn id="64" idx="2"/>
          </p:cNvCxnSpPr>
          <p:nvPr/>
        </p:nvCxnSpPr>
        <p:spPr>
          <a:xfrm flipV="1">
            <a:off x="3046095" y="4509135"/>
            <a:ext cx="548640" cy="3003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3" idx="5"/>
            <a:endCxn id="65" idx="2"/>
          </p:cNvCxnSpPr>
          <p:nvPr/>
        </p:nvCxnSpPr>
        <p:spPr>
          <a:xfrm>
            <a:off x="3046095" y="5216525"/>
            <a:ext cx="548640" cy="300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66" idx="1"/>
            <a:endCxn id="66" idx="7"/>
          </p:cNvCxnSpPr>
          <p:nvPr/>
        </p:nvCxnSpPr>
        <p:spPr>
          <a:xfrm rot="16200000">
            <a:off x="5233353" y="4593273"/>
            <a:ext cx="3175" cy="407035"/>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曲线连接符 82"/>
          <p:cNvCxnSpPr/>
          <p:nvPr/>
        </p:nvCxnSpPr>
        <p:spPr>
          <a:xfrm rot="5400000" flipV="1">
            <a:off x="5233353" y="5026978"/>
            <a:ext cx="3175" cy="407035"/>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015865" y="4785995"/>
            <a:ext cx="432435" cy="4324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8" name="文本框 87"/>
          <p:cNvSpPr txBox="1"/>
          <p:nvPr/>
        </p:nvSpPr>
        <p:spPr>
          <a:xfrm>
            <a:off x="4373245" y="4260215"/>
            <a:ext cx="318135" cy="460375"/>
          </a:xfrm>
          <a:prstGeom prst="rect">
            <a:avLst/>
          </a:prstGeom>
          <a:noFill/>
        </p:spPr>
        <p:txBody>
          <a:bodyPr wrap="none" rtlCol="0">
            <a:spAutoFit/>
          </a:bodyPr>
          <a:p>
            <a:r>
              <a:rPr lang="en-US" altLang="zh-CN"/>
              <a:t>a</a:t>
            </a:r>
            <a:endParaRPr lang="en-US" altLang="zh-CN"/>
          </a:p>
        </p:txBody>
      </p:sp>
      <p:sp>
        <p:nvSpPr>
          <p:cNvPr id="89" name="文本框 88"/>
          <p:cNvSpPr txBox="1"/>
          <p:nvPr/>
        </p:nvSpPr>
        <p:spPr>
          <a:xfrm>
            <a:off x="4426585" y="5280660"/>
            <a:ext cx="335280" cy="460375"/>
          </a:xfrm>
          <a:prstGeom prst="rect">
            <a:avLst/>
          </a:prstGeom>
          <a:noFill/>
        </p:spPr>
        <p:txBody>
          <a:bodyPr wrap="none" rtlCol="0">
            <a:spAutoFit/>
          </a:bodyPr>
          <a:p>
            <a:r>
              <a:rPr lang="en-US" altLang="zh-CN"/>
              <a:t>b</a:t>
            </a:r>
            <a:endParaRPr lang="en-US" altLang="zh-CN"/>
          </a:p>
        </p:txBody>
      </p:sp>
      <p:sp>
        <p:nvSpPr>
          <p:cNvPr id="90" name="文本框 89"/>
          <p:cNvSpPr txBox="1"/>
          <p:nvPr/>
        </p:nvSpPr>
        <p:spPr>
          <a:xfrm>
            <a:off x="4047490" y="4782820"/>
            <a:ext cx="318135" cy="460375"/>
          </a:xfrm>
          <a:prstGeom prst="rect">
            <a:avLst/>
          </a:prstGeom>
          <a:noFill/>
        </p:spPr>
        <p:txBody>
          <a:bodyPr wrap="none" rtlCol="0">
            <a:spAutoFit/>
          </a:bodyPr>
          <a:p>
            <a:r>
              <a:rPr lang="en-US" altLang="zh-CN"/>
              <a:t>a</a:t>
            </a:r>
            <a:endParaRPr lang="en-US" altLang="zh-CN"/>
          </a:p>
        </p:txBody>
      </p:sp>
      <p:sp>
        <p:nvSpPr>
          <p:cNvPr id="91" name="文本框 90"/>
          <p:cNvSpPr txBox="1"/>
          <p:nvPr/>
        </p:nvSpPr>
        <p:spPr>
          <a:xfrm>
            <a:off x="3130550" y="4251960"/>
            <a:ext cx="318135" cy="460375"/>
          </a:xfrm>
          <a:prstGeom prst="rect">
            <a:avLst/>
          </a:prstGeom>
          <a:noFill/>
        </p:spPr>
        <p:txBody>
          <a:bodyPr wrap="none" rtlCol="0">
            <a:spAutoFit/>
          </a:bodyPr>
          <a:p>
            <a:r>
              <a:rPr lang="en-US" altLang="zh-CN"/>
              <a:t>a</a:t>
            </a:r>
            <a:endParaRPr lang="en-US" altLang="zh-CN"/>
          </a:p>
        </p:txBody>
      </p:sp>
      <p:sp>
        <p:nvSpPr>
          <p:cNvPr id="92" name="文本框 91"/>
          <p:cNvSpPr txBox="1"/>
          <p:nvPr/>
        </p:nvSpPr>
        <p:spPr>
          <a:xfrm>
            <a:off x="3152775" y="5261610"/>
            <a:ext cx="335280" cy="460375"/>
          </a:xfrm>
          <a:prstGeom prst="rect">
            <a:avLst/>
          </a:prstGeom>
          <a:noFill/>
        </p:spPr>
        <p:txBody>
          <a:bodyPr wrap="none" rtlCol="0">
            <a:spAutoFit/>
          </a:bodyPr>
          <a:p>
            <a:r>
              <a:rPr lang="en-US" altLang="zh-CN"/>
              <a:t>b</a:t>
            </a:r>
            <a:endParaRPr lang="en-US" altLang="zh-CN"/>
          </a:p>
        </p:txBody>
      </p:sp>
      <p:sp>
        <p:nvSpPr>
          <p:cNvPr id="93" name="文本框 92"/>
          <p:cNvSpPr txBox="1"/>
          <p:nvPr/>
        </p:nvSpPr>
        <p:spPr>
          <a:xfrm>
            <a:off x="3384550" y="4782820"/>
            <a:ext cx="335280" cy="460375"/>
          </a:xfrm>
          <a:prstGeom prst="rect">
            <a:avLst/>
          </a:prstGeom>
          <a:noFill/>
        </p:spPr>
        <p:txBody>
          <a:bodyPr wrap="none" rtlCol="0">
            <a:spAutoFit/>
          </a:bodyPr>
          <a:p>
            <a:r>
              <a:rPr lang="en-US" altLang="zh-CN"/>
              <a:t>b</a:t>
            </a:r>
            <a:endParaRPr lang="en-US" altLang="zh-CN"/>
          </a:p>
        </p:txBody>
      </p:sp>
      <p:cxnSp>
        <p:nvCxnSpPr>
          <p:cNvPr id="94" name="直接箭头连接符 93"/>
          <p:cNvCxnSpPr>
            <a:endCxn id="63" idx="2"/>
          </p:cNvCxnSpPr>
          <p:nvPr/>
        </p:nvCxnSpPr>
        <p:spPr>
          <a:xfrm flipV="1">
            <a:off x="2338705" y="5013325"/>
            <a:ext cx="215900" cy="12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5073015" y="4048760"/>
            <a:ext cx="318135" cy="460375"/>
          </a:xfrm>
          <a:prstGeom prst="rect">
            <a:avLst/>
          </a:prstGeom>
          <a:noFill/>
        </p:spPr>
        <p:txBody>
          <a:bodyPr wrap="none" rtlCol="0">
            <a:spAutoFit/>
          </a:bodyPr>
          <a:p>
            <a:r>
              <a:rPr lang="en-US" altLang="zh-CN"/>
              <a:t>a</a:t>
            </a:r>
            <a:endParaRPr lang="en-US" altLang="zh-CN"/>
          </a:p>
        </p:txBody>
      </p:sp>
      <p:sp>
        <p:nvSpPr>
          <p:cNvPr id="96" name="文本框 95"/>
          <p:cNvSpPr txBox="1"/>
          <p:nvPr/>
        </p:nvSpPr>
        <p:spPr>
          <a:xfrm>
            <a:off x="5055870" y="5517515"/>
            <a:ext cx="335280" cy="460375"/>
          </a:xfrm>
          <a:prstGeom prst="rect">
            <a:avLst/>
          </a:prstGeom>
          <a:noFill/>
        </p:spPr>
        <p:txBody>
          <a:bodyPr wrap="none" rtlCol="0">
            <a:spAutoFit/>
          </a:bodyPr>
          <a:p>
            <a:r>
              <a:rPr lang="en-US" altLang="zh-CN"/>
              <a:t>b</a:t>
            </a:r>
            <a:endParaRPr lang="en-US" altLang="zh-CN"/>
          </a:p>
        </p:txBody>
      </p:sp>
      <p:sp>
        <p:nvSpPr>
          <p:cNvPr id="97" name="下箭头 96"/>
          <p:cNvSpPr/>
          <p:nvPr/>
        </p:nvSpPr>
        <p:spPr>
          <a:xfrm>
            <a:off x="3636010" y="3357245"/>
            <a:ext cx="431800" cy="5759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的最小化</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就是寻求最小状态</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最小状态</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的含义</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没有多余状态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死状态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没有两个状态是互相等价（不可区别）</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过程：</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把一个</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的状态分成一些不相交的子集，使得任何不同的两子集的状态都是可区别的，而同一子集中的任何两个状态都是等价的。</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算法假定每个状态射出的弧都是完全的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否则</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引入一个新状态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叫死状态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该状态是非状态，将不完全的输入弧都射向该状态，对所有输入，该状态射出的弧还回到自己</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34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34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的最小化算法：</a:t>
            </a:r>
            <a:endPar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K,∑,f</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k</a:t>
            </a:r>
            <a:r>
              <a:rPr kumimoji="0" lang="en-US" altLang="zh-CN" sz="2400" b="0" i="1" u="none" strike="noStrike" kern="1200" cap="none" spc="0" normalizeH="0" baseline="-25000" noProof="0" dirty="0" smtClean="0">
                <a:ln>
                  <a:noFill/>
                </a:ln>
                <a:solidFill>
                  <a:schemeClr val="tx1"/>
                </a:solidFill>
                <a:effectLst/>
                <a:uLnTx/>
                <a:uFillTx/>
                <a:latin typeface="+mj-lt"/>
                <a:ea typeface="楷体_GB2312" pitchFamily="49" charset="-122"/>
                <a:cs typeface="+mn-cs"/>
              </a:rPr>
              <a:t>0</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en-US" altLang="zh-CN" sz="2400" b="0" i="1"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最小状态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构造状态的一初始划分</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终态</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和非终态</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K- </a:t>
            </a: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两组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(group)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2.</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对</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∏施</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用</a:t>
            </a:r>
            <a:r>
              <a:rPr kumimoji="0" lang="zh-CN" altLang="en-US"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过程</a:t>
            </a:r>
            <a:r>
              <a:rPr kumimoji="0" lang="en-US" altLang="zh-CN" sz="24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PP</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构造新划分</a:t>
            </a:r>
            <a:r>
              <a:rPr kumimoji="0" lang="zh-CN"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new</a:t>
            </a:r>
            <a:endParaRPr kumimoji="0" lang="en-US" altLang="zh-CN" sz="2400" b="0" i="0" u="none" strike="noStrike" kern="1200" cap="none" spc="0" normalizeH="0" baseline="-2500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for  G in Π:</a:t>
            </a:r>
            <a:endParaRPr kumimoji="1"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1</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）对</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进行划分，</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中的两个状态</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s</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和</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t</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被划分在同一个组中的充要条件是</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任何输入字符</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move(</a:t>
            </a:r>
            <a:r>
              <a:rPr kumimoji="1" lang="en-US" altLang="zh-CN" sz="18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s,a</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和</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move(</a:t>
            </a:r>
            <a:r>
              <a:rPr kumimoji="1" lang="en-US" altLang="zh-CN" sz="18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t,a</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在</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Π</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的同一个组中；</a:t>
            </a:r>
            <a:endPar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1097280" marR="0" lvl="3" indent="-228600" algn="l" defTabSz="914400" rtl="0" eaLnBrk="0" fontAlgn="base" latinLnBrk="0" hangingPunct="0">
              <a:lnSpc>
                <a:spcPct val="100000"/>
              </a:lnSpc>
              <a:spcBef>
                <a:spcPts val="400"/>
              </a:spcBef>
              <a:spcAft>
                <a:spcPct val="0"/>
              </a:spcAft>
              <a:buClr>
                <a:srgbClr val="8BA2B4"/>
              </a:buClr>
              <a:buSzPct val="70000"/>
              <a:buFont typeface="Wingdings" panose="05000000000000000000" pitchFamily="2" charset="2"/>
              <a:buNone/>
              <a:defRPr/>
            </a:pP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2</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）用新划分的组替代</a:t>
            </a:r>
            <a:r>
              <a:rPr kumimoji="1" lang="en-US" altLang="zh-CN"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，形成新的划分</a:t>
            </a:r>
            <a:r>
              <a:rPr kumimoji="1" lang="en-US" altLang="zh-CN" sz="18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Π</a:t>
            </a:r>
            <a:r>
              <a:rPr kumimoji="1" lang="en-US" altLang="zh-CN" sz="1800" b="0" i="0" u="none" strike="noStrike" kern="1200" cap="none" spc="0" normalizeH="0" baseline="-25000" noProof="0" dirty="0" err="1" smtClean="0">
                <a:ln>
                  <a:noFill/>
                </a:ln>
                <a:solidFill>
                  <a:srgbClr val="0000FF"/>
                </a:solidFill>
                <a:effectLst/>
                <a:uLnTx/>
                <a:uFillTx/>
                <a:latin typeface="+mj-lt"/>
                <a:ea typeface="楷体_GB2312" pitchFamily="49" charset="-122"/>
                <a:cs typeface="+mn-cs"/>
              </a:rPr>
              <a:t>new</a:t>
            </a:r>
            <a:r>
              <a:rPr kumimoji="1" lang="zh-CN" altLang="en-US" sz="18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 </a:t>
            </a:r>
            <a:endParaRPr kumimoji="0" lang="zh-CN" altLang="en-US" sz="2000" b="0" i="0" u="none" strike="noStrike" kern="1200" cap="none" spc="0" normalizeH="0" baseline="-25000" noProof="0" dirty="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44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44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noRot="1"/>
          </p:cNvSpPr>
          <p:nvPr>
            <p:ph type="body" sz="half" idx="1"/>
          </p:nvPr>
        </p:nvSpPr>
        <p:spPr>
          <a:xfrm>
            <a:off x="381000" y="1295400"/>
            <a:ext cx="8382000" cy="5181600"/>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400" dirty="0">
                <a:latin typeface="Bookman Old Style" panose="02050604050505020204" pitchFamily="18" charset="0"/>
                <a:ea typeface="楷体_GB2312" pitchFamily="49" charset="-122"/>
              </a:rPr>
              <a:t>正规集：</a:t>
            </a:r>
            <a:r>
              <a:rPr lang="zh-CN" altLang="en-US" b="1" dirty="0">
                <a:latin typeface="Bookman Old Style" panose="02050604050505020204" pitchFamily="18" charset="0"/>
                <a:ea typeface="楷体_GB2312" pitchFamily="49" charset="-122"/>
              </a:rPr>
              <a:t>有穷</a:t>
            </a:r>
            <a:r>
              <a:rPr lang="en-US" altLang="en-US" b="1" dirty="0">
                <a:latin typeface="Bookman Old Style" panose="02050604050505020204" pitchFamily="18" charset="0"/>
                <a:ea typeface="楷体_GB2312" pitchFamily="49" charset="-122"/>
              </a:rPr>
              <a:t>字母表∑</a:t>
            </a:r>
            <a:r>
              <a:rPr lang="zh-CN" altLang="en-US" b="1" dirty="0">
                <a:latin typeface="Bookman Old Style" panose="02050604050505020204" pitchFamily="18" charset="0"/>
                <a:ea typeface="楷体_GB2312" pitchFamily="49" charset="-122"/>
              </a:rPr>
              <a:t>的一些特殊字集</a:t>
            </a:r>
            <a:endParaRPr lang="zh-CN" altLang="en-US" b="1"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chemeClr val="tx1"/>
                </a:solidFill>
                <a:latin typeface="Bookman Old Style" panose="02050604050505020204" pitchFamily="18" charset="0"/>
                <a:ea typeface="楷体_GB2312" pitchFamily="49" charset="-122"/>
              </a:rPr>
              <a:t>字符</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∑上的元素</a:t>
            </a:r>
            <a:endParaRPr lang="zh-CN" altLang="en-US"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chemeClr val="tx1"/>
                </a:solidFill>
                <a:latin typeface="Bookman Old Style" panose="02050604050505020204" pitchFamily="18" charset="0"/>
                <a:ea typeface="楷体_GB2312" pitchFamily="49" charset="-122"/>
              </a:rPr>
              <a:t>∑上的字</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由∑中的字符所构成的一个有穷序列</a:t>
            </a:r>
            <a:endParaRPr lang="zh-CN" altLang="en-US"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rgbClr val="C00000"/>
                </a:solidFill>
                <a:latin typeface="Bookman Old Style" panose="02050604050505020204" pitchFamily="18" charset="0"/>
                <a:ea typeface="楷体_GB2312" pitchFamily="49" charset="-122"/>
              </a:rPr>
              <a:t>空字</a:t>
            </a:r>
            <a:endParaRPr lang="zh-CN" altLang="en-US" sz="2200" dirty="0">
              <a:solidFill>
                <a:srgbClr val="C00000"/>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不包含任何字符的序列</a:t>
            </a:r>
            <a:endParaRPr lang="zh-CN" altLang="en-US" dirty="0">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记为</a:t>
            </a:r>
            <a:r>
              <a:rPr lang="en-US" altLang="zh-CN" dirty="0">
                <a:latin typeface="Cambria" panose="02040503050406030204" pitchFamily="18" charset="0"/>
                <a:ea typeface="楷体_GB2312" pitchFamily="49" charset="-122"/>
              </a:rPr>
              <a:t>ε</a:t>
            </a:r>
            <a:endParaRPr lang="en-US" altLang="zh-CN"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zh-CN" sz="2200" dirty="0">
                <a:solidFill>
                  <a:schemeClr val="tx1"/>
                </a:solidFill>
                <a:latin typeface="Bookman Old Style" panose="02050604050505020204" pitchFamily="18" charset="0"/>
                <a:ea typeface="楷体_GB2312" pitchFamily="49" charset="-122"/>
              </a:rPr>
              <a:t>∑</a:t>
            </a:r>
            <a:r>
              <a:rPr lang="en-US" altLang="zh-CN" sz="2200" baseline="30000" dirty="0">
                <a:solidFill>
                  <a:schemeClr val="tx1"/>
                </a:solidFill>
                <a:latin typeface="Bookman Old Style" panose="02050604050505020204" pitchFamily="18" charset="0"/>
                <a:ea typeface="楷体_GB2312" pitchFamily="49" charset="-122"/>
              </a:rPr>
              <a:t>*</a:t>
            </a:r>
            <a:r>
              <a:rPr lang="zh-CN" altLang="en-US" sz="2200" dirty="0">
                <a:solidFill>
                  <a:schemeClr val="tx1"/>
                </a:solidFill>
                <a:latin typeface="Bookman Old Style" panose="02050604050505020204" pitchFamily="18" charset="0"/>
                <a:ea typeface="楷体_GB2312" pitchFamily="49" charset="-122"/>
              </a:rPr>
              <a:t>（</a:t>
            </a:r>
            <a:r>
              <a:rPr lang="en-US" altLang="en-US" sz="2200" dirty="0">
                <a:solidFill>
                  <a:schemeClr val="tx1"/>
                </a:solidFill>
                <a:latin typeface="Bookman Old Style" panose="02050604050505020204" pitchFamily="18" charset="0"/>
                <a:ea typeface="楷体_GB2312" pitchFamily="49" charset="-122"/>
              </a:rPr>
              <a:t>∑的</a:t>
            </a:r>
            <a:r>
              <a:rPr lang="zh-CN" altLang="en-US" sz="2200" dirty="0">
                <a:solidFill>
                  <a:schemeClr val="tx1"/>
                </a:solidFill>
                <a:latin typeface="Bookman Old Style" panose="02050604050505020204" pitchFamily="18" charset="0"/>
                <a:ea typeface="楷体_GB2312" pitchFamily="49" charset="-122"/>
              </a:rPr>
              <a:t>闭包）</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zh-CN" altLang="en-US" dirty="0">
                <a:latin typeface="Bookman Old Style" panose="02050604050505020204" pitchFamily="18" charset="0"/>
                <a:ea typeface="楷体_GB2312" pitchFamily="49" charset="-122"/>
              </a:rPr>
              <a:t>∑上的所有字的全体</a:t>
            </a:r>
            <a:endParaRPr lang="zh-CN" altLang="en-US" dirty="0">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zh-CN" altLang="en-US" dirty="0">
                <a:latin typeface="Bookman Old Style" panose="02050604050505020204" pitchFamily="18" charset="0"/>
                <a:ea typeface="楷体_GB2312" pitchFamily="49" charset="-122"/>
              </a:rPr>
              <a:t>包含</a:t>
            </a:r>
            <a:r>
              <a:rPr lang="en-US" altLang="zh-CN" dirty="0">
                <a:latin typeface="Bookman Old Style" panose="02050604050505020204" pitchFamily="18" charset="0"/>
                <a:ea typeface="楷体_GB2312" pitchFamily="49" charset="-122"/>
              </a:rPr>
              <a:t>ε</a:t>
            </a:r>
            <a:endParaRPr lang="en-US" altLang="zh-CN" dirty="0">
              <a:latin typeface="Bookman Old Style" panose="02050604050505020204" pitchFamily="18" charset="0"/>
              <a:ea typeface="楷体_GB2312" pitchFamily="49" charset="-122"/>
            </a:endParaRPr>
          </a:p>
        </p:txBody>
      </p:sp>
      <mc:AlternateContent xmlns:mc="http://schemas.openxmlformats.org/markup-compatibility/2006">
        <mc:Choice xmlns:a14="http://schemas.microsoft.com/office/drawing/2010/main" Requires="a14">
          <p:sp>
            <p:nvSpPr>
              <p:cNvPr id="203780" name="Rectangle 4"/>
              <p:cNvSpPr>
                <a:spLocks noRot="1" noChangeArrowheads="1"/>
              </p:cNvSpPr>
              <p:nvPr/>
            </p:nvSpPr>
            <p:spPr bwMode="auto">
              <a:xfrm>
                <a:off x="4427855" y="4941570"/>
                <a:ext cx="403923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设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，则</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Tx/>
                  <a:buNone/>
                  <a:defRPr/>
                </a:pPr>
                <a14:m>
                  <m:oMathPara xmlns:m="http://schemas.openxmlformats.org/officeDocument/2006/math">
                    <m:oMathParaPr>
                      <m:jc m:val="centerGroup"/>
                    </m:oMathParaPr>
                    <m:oMath xmlns:m="http://schemas.openxmlformats.org/officeDocument/2006/math">
                      <m:sSup>
                        <m:sSupPr>
                          <m:ctrlP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ctrlPr>
                        </m:sSupPr>
                        <m:e>
                          <m:r>
                            <a:rPr kumimoji="1" lang="zh-CN" altLang="en-US" noProof="0" dirty="0">
                              <a:ln>
                                <a:noFill/>
                              </a:ln>
                              <a:effectLst/>
                              <a:uLnTx/>
                              <a:uFillTx/>
                              <a:latin typeface="+mj-lt"/>
                              <a:ea typeface="楷体_GB2312" pitchFamily="49" charset="-122"/>
                              <a:sym typeface="+mn-ea"/>
                            </a:rPr>
                            <m:t>∑</m:t>
                          </m:r>
                        </m:e>
                        <m:sup>
                          <m: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sup>
                      </m:sSup>
                      <m: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𝜖</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𝑏</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𝑎𝑏</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𝑏𝑎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oMath>
                  </m:oMathPara>
                </a14:m>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203780" name="Rectangle 4"/>
              <p:cNvSpPr>
                <a:spLocks noRot="1" noChangeAspect="1" noMove="1" noResize="1" noEditPoints="1" noAdjustHandles="1" noChangeArrowheads="1" noChangeShapeType="1" noTextEdit="1"/>
              </p:cNvSpPr>
              <p:nvPr/>
            </p:nvSpPr>
            <p:spPr bwMode="auto">
              <a:xfrm>
                <a:off x="4427855" y="4941570"/>
                <a:ext cx="4039235" cy="1162050"/>
              </a:xfrm>
              <a:prstGeom prst="rect">
                <a:avLst/>
              </a:prstGeom>
              <a:blipFill rotWithShape="1">
                <a:blip r:embed="rId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5060" name="Rectangle 2"/>
          <p:cNvSpPr>
            <a:spLocks noGrp="1" noRot="1"/>
          </p:cNvSpPr>
          <p:nvPr>
            <p:ph type="title"/>
          </p:nvPr>
        </p:nvSpPr>
        <p:spPr>
          <a:xfrm>
            <a:off x="457200" y="152400"/>
            <a:ext cx="8229600" cy="990600"/>
          </a:xfrm>
        </p:spPr>
        <p:txBody>
          <a:bodyPr vert="horz" wrap="square" lIns="91440" tIns="45720" rIns="91440" bIns="45720" anchor="b" anchorCtr="0"/>
          <a:p>
            <a:r>
              <a:rPr lang="en-US" altLang="zh-CN" dirty="0">
                <a:ea typeface="宋体" panose="02010600030101010101" pitchFamily="2" charset="-122"/>
              </a:rPr>
              <a:t>Regular expression</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的最小化算法：</a:t>
            </a:r>
            <a:endPar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3.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new</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则令∏</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final</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并继续步骤</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4，</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否则令</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new</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，重复步骤</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4.为</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final</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中的每一组选一代表，这些代表构成</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的状态。若</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k</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是一代表且</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en-US" sz="23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令</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t</a:t>
            </a:r>
            <a:r>
              <a:rPr kumimoji="0" lang="zh-CN"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组的</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代表，则</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中有一转换</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en-US" sz="23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k,a</a:t>
            </a:r>
            <a:r>
              <a:rPr kumimoji="0" lang="en-US"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 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的开始状态是含有</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en-US" altLang="zh-CN" sz="2300" b="0" i="1" u="none" strike="noStrike" kern="1200" cap="none" spc="0" normalizeH="0" baseline="-25000" noProof="0" dirty="0" smtClean="0">
                <a:ln>
                  <a:noFill/>
                </a:ln>
                <a:solidFill>
                  <a:schemeClr val="tx1"/>
                </a:solidFill>
                <a:effectLst/>
                <a:uLnTx/>
                <a:uFillTx/>
                <a:latin typeface="+mj-lt"/>
                <a:ea typeface="楷体_GB2312" pitchFamily="49" charset="-122"/>
                <a:cs typeface="+mn-cs"/>
              </a:rPr>
              <a:t>0</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的那组的代表</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的终态是含有</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F</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的那组的代表。</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5.</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去掉</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中的死状态。</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54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54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22" name="Rectangle 6"/>
          <p:cNvSpPr>
            <a:spLocks noChangeArrowheads="1"/>
          </p:cNvSpPr>
          <p:nvPr/>
        </p:nvSpPr>
        <p:spPr bwMode="auto">
          <a:xfrm>
            <a:off x="468313" y="1196975"/>
            <a:ext cx="8294688" cy="505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zh-CN"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zh-CN"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0</a:t>
            </a:r>
            <a:r>
              <a:rPr kumimoji="1" lang="zh-CN"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S,A,B}                      </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{C,D,E,F}</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1</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:{S,A,B}                                                                                                    				             		      	       	                                                      </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2</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                                    </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grpSp>
        <p:nvGrpSpPr>
          <p:cNvPr id="106499" name="Group 7"/>
          <p:cNvGrpSpPr/>
          <p:nvPr/>
        </p:nvGrpSpPr>
        <p:grpSpPr>
          <a:xfrm>
            <a:off x="4267200" y="1827213"/>
            <a:ext cx="4408488" cy="2325687"/>
            <a:chOff x="2688" y="1151"/>
            <a:chExt cx="2777" cy="1465"/>
          </a:xfrm>
        </p:grpSpPr>
        <p:grpSp>
          <p:nvGrpSpPr>
            <p:cNvPr id="106539" name="Group 8"/>
            <p:cNvGrpSpPr/>
            <p:nvPr/>
          </p:nvGrpSpPr>
          <p:grpSpPr>
            <a:xfrm>
              <a:off x="4068" y="1208"/>
              <a:ext cx="248" cy="262"/>
              <a:chOff x="4320" y="2160"/>
              <a:chExt cx="432" cy="432"/>
            </a:xfrm>
          </p:grpSpPr>
          <p:sp>
            <p:nvSpPr>
              <p:cNvPr id="162825" name="Oval 9"/>
              <p:cNvSpPr>
                <a:spLocks noChangeArrowheads="1"/>
              </p:cNvSpPr>
              <p:nvPr/>
            </p:nvSpPr>
            <p:spPr bwMode="auto">
              <a:xfrm>
                <a:off x="4320" y="2160"/>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26" name="Oval 10"/>
              <p:cNvSpPr>
                <a:spLocks noChangeArrowheads="1"/>
              </p:cNvSpPr>
              <p:nvPr/>
            </p:nvSpPr>
            <p:spPr bwMode="auto">
              <a:xfrm>
                <a:off x="4369" y="2208"/>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C</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grpSp>
          <p:nvGrpSpPr>
            <p:cNvPr id="106540" name="Group 11"/>
            <p:cNvGrpSpPr/>
            <p:nvPr/>
          </p:nvGrpSpPr>
          <p:grpSpPr>
            <a:xfrm>
              <a:off x="4068" y="1964"/>
              <a:ext cx="248" cy="262"/>
              <a:chOff x="3456" y="2688"/>
              <a:chExt cx="432" cy="432"/>
            </a:xfrm>
          </p:grpSpPr>
          <p:sp>
            <p:nvSpPr>
              <p:cNvPr id="162828" name="Oval 12"/>
              <p:cNvSpPr>
                <a:spLocks noChangeArrowheads="1"/>
              </p:cNvSpPr>
              <p:nvPr/>
            </p:nvSpPr>
            <p:spPr bwMode="auto">
              <a:xfrm>
                <a:off x="3456"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29" name="Oval 13"/>
              <p:cNvSpPr>
                <a:spLocks noChangeArrowheads="1"/>
              </p:cNvSpPr>
              <p:nvPr/>
            </p:nvSpPr>
            <p:spPr bwMode="auto">
              <a:xfrm>
                <a:off x="3505"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D</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sp>
          <p:nvSpPr>
            <p:cNvPr id="162830" name="Oval 14"/>
            <p:cNvSpPr>
              <a:spLocks noChangeArrowheads="1"/>
            </p:cNvSpPr>
            <p:nvPr/>
          </p:nvSpPr>
          <p:spPr bwMode="auto">
            <a:xfrm>
              <a:off x="3267" y="1964"/>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B</a:t>
              </a:r>
              <a:endParaRPr kumimoji="1" lang="en-US" altLang="zh-CN" sz="2400" b="0" i="0" u="none" strike="noStrike" kern="1200" cap="none" spc="0" normalizeH="0" baseline="0" noProof="0">
                <a:ln>
                  <a:noFill/>
                </a:ln>
                <a:solidFill>
                  <a:schemeClr val="dk1"/>
                </a:solidFill>
                <a:effectLst/>
                <a:uLnTx/>
                <a:uFillTx/>
                <a:latin typeface="+mj-lt"/>
                <a:ea typeface="+mn-ea"/>
                <a:cs typeface="+mn-cs"/>
              </a:endParaRPr>
            </a:p>
          </p:txBody>
        </p:sp>
        <p:sp>
          <p:nvSpPr>
            <p:cNvPr id="162831" name="Oval 15"/>
            <p:cNvSpPr>
              <a:spLocks noChangeArrowheads="1"/>
            </p:cNvSpPr>
            <p:nvPr/>
          </p:nvSpPr>
          <p:spPr bwMode="auto">
            <a:xfrm>
              <a:off x="3267" y="1208"/>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A</a:t>
              </a:r>
              <a:endParaRPr kumimoji="1" lang="en-US" altLang="zh-CN" sz="2400" b="0" i="0" u="none" strike="noStrike" kern="1200" cap="none" spc="0" normalizeH="0" baseline="0" noProof="0">
                <a:ln>
                  <a:noFill/>
                </a:ln>
                <a:solidFill>
                  <a:schemeClr val="dk1"/>
                </a:solidFill>
                <a:effectLst/>
                <a:uLnTx/>
                <a:uFillTx/>
                <a:latin typeface="+mj-lt"/>
                <a:ea typeface="+mn-ea"/>
                <a:cs typeface="+mn-cs"/>
              </a:endParaRPr>
            </a:p>
          </p:txBody>
        </p:sp>
        <p:grpSp>
          <p:nvGrpSpPr>
            <p:cNvPr id="106543" name="Group 16"/>
            <p:cNvGrpSpPr/>
            <p:nvPr/>
          </p:nvGrpSpPr>
          <p:grpSpPr>
            <a:xfrm>
              <a:off x="4840" y="1208"/>
              <a:ext cx="248" cy="262"/>
              <a:chOff x="3120" y="1536"/>
              <a:chExt cx="432" cy="432"/>
            </a:xfrm>
          </p:grpSpPr>
          <p:sp>
            <p:nvSpPr>
              <p:cNvPr id="162833" name="Oval 17"/>
              <p:cNvSpPr>
                <a:spLocks noChangeArrowheads="1"/>
              </p:cNvSpPr>
              <p:nvPr/>
            </p:nvSpPr>
            <p:spPr bwMode="auto">
              <a:xfrm>
                <a:off x="3120" y="1536"/>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34" name="Oval 18"/>
              <p:cNvSpPr>
                <a:spLocks noChangeArrowheads="1"/>
              </p:cNvSpPr>
              <p:nvPr/>
            </p:nvSpPr>
            <p:spPr bwMode="auto">
              <a:xfrm>
                <a:off x="3169" y="1584"/>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E</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grpSp>
          <p:nvGrpSpPr>
            <p:cNvPr id="106544" name="Group 19"/>
            <p:cNvGrpSpPr/>
            <p:nvPr/>
          </p:nvGrpSpPr>
          <p:grpSpPr>
            <a:xfrm>
              <a:off x="4840" y="1964"/>
              <a:ext cx="248" cy="262"/>
              <a:chOff x="4224" y="2688"/>
              <a:chExt cx="432" cy="432"/>
            </a:xfrm>
          </p:grpSpPr>
          <p:sp>
            <p:nvSpPr>
              <p:cNvPr id="162836" name="Oval 20"/>
              <p:cNvSpPr>
                <a:spLocks noChangeArrowheads="1"/>
              </p:cNvSpPr>
              <p:nvPr/>
            </p:nvSpPr>
            <p:spPr bwMode="auto">
              <a:xfrm>
                <a:off x="4224"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37" name="Oval 21"/>
              <p:cNvSpPr>
                <a:spLocks noChangeArrowheads="1"/>
              </p:cNvSpPr>
              <p:nvPr/>
            </p:nvSpPr>
            <p:spPr bwMode="auto">
              <a:xfrm>
                <a:off x="4273"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F</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grpSp>
        <p:sp>
          <p:nvSpPr>
            <p:cNvPr id="162838" name="Oval 22"/>
            <p:cNvSpPr>
              <a:spLocks noChangeArrowheads="1"/>
            </p:cNvSpPr>
            <p:nvPr/>
          </p:nvSpPr>
          <p:spPr bwMode="auto">
            <a:xfrm>
              <a:off x="2688" y="1615"/>
              <a:ext cx="248"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S</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cxnSp>
          <p:nvCxnSpPr>
            <p:cNvPr id="106546" name="AutoShape 23"/>
            <p:cNvCxnSpPr>
              <a:stCxn id="162838" idx="0"/>
              <a:endCxn id="162831" idx="2"/>
            </p:cNvCxnSpPr>
            <p:nvPr/>
          </p:nvCxnSpPr>
          <p:spPr>
            <a:xfrm rot="-5400000">
              <a:off x="2901" y="1249"/>
              <a:ext cx="276" cy="455"/>
            </a:xfrm>
            <a:prstGeom prst="curvedConnector2">
              <a:avLst/>
            </a:prstGeom>
            <a:ln w="9525" cap="flat" cmpd="sng">
              <a:solidFill>
                <a:schemeClr val="tx1"/>
              </a:solidFill>
              <a:prstDash val="solid"/>
              <a:headEnd type="none" w="med" len="med"/>
              <a:tailEnd type="triangle" w="med" len="med"/>
            </a:ln>
          </p:spPr>
        </p:cxnSp>
        <p:cxnSp>
          <p:nvCxnSpPr>
            <p:cNvPr id="106547" name="AutoShape 24"/>
            <p:cNvCxnSpPr>
              <a:stCxn id="162838" idx="4"/>
              <a:endCxn id="162830" idx="2"/>
            </p:cNvCxnSpPr>
            <p:nvPr/>
          </p:nvCxnSpPr>
          <p:spPr>
            <a:xfrm rot="-5400000" flipH="1">
              <a:off x="2930" y="1758"/>
              <a:ext cx="218" cy="455"/>
            </a:xfrm>
            <a:prstGeom prst="curvedConnector2">
              <a:avLst/>
            </a:prstGeom>
            <a:ln w="9525" cap="flat" cmpd="sng">
              <a:solidFill>
                <a:schemeClr val="tx1"/>
              </a:solidFill>
              <a:prstDash val="solid"/>
              <a:headEnd type="none" w="med" len="med"/>
              <a:tailEnd type="triangle" w="med" len="med"/>
            </a:ln>
          </p:spPr>
        </p:cxnSp>
        <p:cxnSp>
          <p:nvCxnSpPr>
            <p:cNvPr id="106548" name="AutoShape 25"/>
            <p:cNvCxnSpPr>
              <a:stCxn id="162830" idx="7"/>
              <a:endCxn id="162831" idx="5"/>
            </p:cNvCxnSpPr>
            <p:nvPr/>
          </p:nvCxnSpPr>
          <p:spPr>
            <a:xfrm rot="-5400000">
              <a:off x="3195" y="1717"/>
              <a:ext cx="570" cy="0"/>
            </a:xfrm>
            <a:prstGeom prst="straightConnector1">
              <a:avLst/>
            </a:prstGeom>
            <a:ln w="9525" cap="flat" cmpd="sng">
              <a:solidFill>
                <a:schemeClr val="tx1"/>
              </a:solidFill>
              <a:prstDash val="solid"/>
              <a:headEnd type="none" w="med" len="med"/>
              <a:tailEnd type="triangle" w="med" len="med"/>
            </a:ln>
          </p:spPr>
        </p:cxnSp>
        <p:cxnSp>
          <p:nvCxnSpPr>
            <p:cNvPr id="106549" name="AutoShape 26"/>
            <p:cNvCxnSpPr>
              <a:stCxn id="162831" idx="3"/>
              <a:endCxn id="162830" idx="1"/>
            </p:cNvCxnSpPr>
            <p:nvPr/>
          </p:nvCxnSpPr>
          <p:spPr>
            <a:xfrm rot="5400000">
              <a:off x="3019" y="1717"/>
              <a:ext cx="570" cy="0"/>
            </a:xfrm>
            <a:prstGeom prst="straightConnector1">
              <a:avLst/>
            </a:prstGeom>
            <a:ln w="9525" cap="flat" cmpd="sng">
              <a:solidFill>
                <a:schemeClr val="tx1"/>
              </a:solidFill>
              <a:prstDash val="solid"/>
              <a:headEnd type="none" w="med" len="med"/>
              <a:tailEnd type="triangle" w="med" len="med"/>
            </a:ln>
          </p:spPr>
        </p:cxnSp>
        <p:cxnSp>
          <p:nvCxnSpPr>
            <p:cNvPr id="106550" name="AutoShape 27"/>
            <p:cNvCxnSpPr>
              <a:stCxn id="162831" idx="6"/>
              <a:endCxn id="162825" idx="2"/>
            </p:cNvCxnSpPr>
            <p:nvPr/>
          </p:nvCxnSpPr>
          <p:spPr>
            <a:xfrm>
              <a:off x="3516" y="1339"/>
              <a:ext cx="552" cy="0"/>
            </a:xfrm>
            <a:prstGeom prst="straightConnector1">
              <a:avLst/>
            </a:prstGeom>
            <a:ln w="9525" cap="flat" cmpd="sng">
              <a:solidFill>
                <a:schemeClr val="tx1"/>
              </a:solidFill>
              <a:prstDash val="solid"/>
              <a:headEnd type="none" w="med" len="med"/>
              <a:tailEnd type="triangle" w="med" len="med"/>
            </a:ln>
          </p:spPr>
        </p:cxnSp>
        <p:cxnSp>
          <p:nvCxnSpPr>
            <p:cNvPr id="106551" name="AutoShape 28"/>
            <p:cNvCxnSpPr>
              <a:stCxn id="162830" idx="6"/>
              <a:endCxn id="162828" idx="2"/>
            </p:cNvCxnSpPr>
            <p:nvPr/>
          </p:nvCxnSpPr>
          <p:spPr>
            <a:xfrm>
              <a:off x="3516" y="2095"/>
              <a:ext cx="552" cy="0"/>
            </a:xfrm>
            <a:prstGeom prst="straightConnector1">
              <a:avLst/>
            </a:prstGeom>
            <a:ln w="9525" cap="flat" cmpd="sng">
              <a:solidFill>
                <a:schemeClr val="tx1"/>
              </a:solidFill>
              <a:prstDash val="solid"/>
              <a:headEnd type="none" w="med" len="med"/>
              <a:tailEnd type="triangle" w="med" len="med"/>
            </a:ln>
          </p:spPr>
        </p:cxnSp>
        <p:cxnSp>
          <p:nvCxnSpPr>
            <p:cNvPr id="106552" name="AutoShape 29"/>
            <p:cNvCxnSpPr>
              <a:stCxn id="162828" idx="6"/>
              <a:endCxn id="162836" idx="2"/>
            </p:cNvCxnSpPr>
            <p:nvPr/>
          </p:nvCxnSpPr>
          <p:spPr>
            <a:xfrm>
              <a:off x="4316" y="2095"/>
              <a:ext cx="524" cy="0"/>
            </a:xfrm>
            <a:prstGeom prst="straightConnector1">
              <a:avLst/>
            </a:prstGeom>
            <a:ln w="9525" cap="flat" cmpd="sng">
              <a:solidFill>
                <a:schemeClr val="tx1"/>
              </a:solidFill>
              <a:prstDash val="solid"/>
              <a:headEnd type="none" w="med" len="med"/>
              <a:tailEnd type="triangle" w="med" len="med"/>
            </a:ln>
          </p:spPr>
        </p:cxnSp>
        <p:cxnSp>
          <p:nvCxnSpPr>
            <p:cNvPr id="106553" name="AutoShape 30"/>
            <p:cNvCxnSpPr>
              <a:stCxn id="162825" idx="6"/>
              <a:endCxn id="162833" idx="2"/>
            </p:cNvCxnSpPr>
            <p:nvPr/>
          </p:nvCxnSpPr>
          <p:spPr>
            <a:xfrm>
              <a:off x="4316" y="1339"/>
              <a:ext cx="524" cy="0"/>
            </a:xfrm>
            <a:prstGeom prst="straightConnector1">
              <a:avLst/>
            </a:prstGeom>
            <a:ln w="9525" cap="flat" cmpd="sng">
              <a:solidFill>
                <a:schemeClr val="tx1"/>
              </a:solidFill>
              <a:prstDash val="solid"/>
              <a:headEnd type="none" w="med" len="med"/>
              <a:tailEnd type="triangle" w="med" len="med"/>
            </a:ln>
          </p:spPr>
        </p:cxnSp>
        <p:cxnSp>
          <p:nvCxnSpPr>
            <p:cNvPr id="106554" name="AutoShape 31"/>
            <p:cNvCxnSpPr>
              <a:stCxn id="162833" idx="4"/>
              <a:endCxn id="162836" idx="0"/>
            </p:cNvCxnSpPr>
            <p:nvPr/>
          </p:nvCxnSpPr>
          <p:spPr>
            <a:xfrm rot="5400000">
              <a:off x="4717" y="1717"/>
              <a:ext cx="494" cy="0"/>
            </a:xfrm>
            <a:prstGeom prst="straightConnector1">
              <a:avLst/>
            </a:prstGeom>
            <a:ln w="9525" cap="flat" cmpd="sng">
              <a:solidFill>
                <a:schemeClr val="tx1"/>
              </a:solidFill>
              <a:prstDash val="solid"/>
              <a:headEnd type="none" w="med" len="med"/>
              <a:tailEnd type="triangle" w="med" len="med"/>
            </a:ln>
          </p:spPr>
        </p:cxnSp>
        <p:cxnSp>
          <p:nvCxnSpPr>
            <p:cNvPr id="106555" name="AutoShape 32"/>
            <p:cNvCxnSpPr>
              <a:stCxn id="162836" idx="6"/>
              <a:endCxn id="162833" idx="6"/>
            </p:cNvCxnSpPr>
            <p:nvPr/>
          </p:nvCxnSpPr>
          <p:spPr>
            <a:xfrm flipV="1">
              <a:off x="5088" y="1339"/>
              <a:ext cx="1" cy="756"/>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106556" name="AutoShape 33"/>
            <p:cNvCxnSpPr>
              <a:stCxn id="162825" idx="1"/>
              <a:endCxn id="162826" idx="7"/>
            </p:cNvCxnSpPr>
            <p:nvPr/>
          </p:nvCxnSpPr>
          <p:spPr>
            <a:xfrm rot="5400000" flipV="1">
              <a:off x="4171" y="1178"/>
              <a:ext cx="21" cy="156"/>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106557" name="AutoShape 34"/>
            <p:cNvCxnSpPr>
              <a:stCxn id="162828" idx="3"/>
              <a:endCxn id="162828" idx="5"/>
            </p:cNvCxnSpPr>
            <p:nvPr/>
          </p:nvCxnSpPr>
          <p:spPr>
            <a:xfrm rot="-5400000" flipH="1">
              <a:off x="4191" y="2099"/>
              <a:ext cx="1" cy="176"/>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62851" name="Text Box 35"/>
            <p:cNvSpPr txBox="1">
              <a:spLocks noChangeArrowheads="1"/>
            </p:cNvSpPr>
            <p:nvPr/>
          </p:nvSpPr>
          <p:spPr bwMode="auto">
            <a:xfrm>
              <a:off x="5229" y="1616"/>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endParaRPr kumimoji="1" lang="en-US" altLang="zh-CN" kern="1200" cap="none" spc="0" normalizeH="0" baseline="0" noProof="0" dirty="0">
                <a:latin typeface="+mj-lt"/>
                <a:ea typeface="PMingLiU" pitchFamily="18" charset="-120"/>
                <a:cs typeface="+mn-cs"/>
              </a:endParaRPr>
            </a:p>
          </p:txBody>
        </p:sp>
        <p:sp>
          <p:nvSpPr>
            <p:cNvPr id="162852" name="Text Box 36"/>
            <p:cNvSpPr txBox="1">
              <a:spLocks noChangeArrowheads="1"/>
            </p:cNvSpPr>
            <p:nvPr/>
          </p:nvSpPr>
          <p:spPr bwMode="auto">
            <a:xfrm>
              <a:off x="2825" y="1209"/>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3" name="Text Box 37"/>
            <p:cNvSpPr txBox="1">
              <a:spLocks noChangeArrowheads="1"/>
            </p:cNvSpPr>
            <p:nvPr/>
          </p:nvSpPr>
          <p:spPr bwMode="auto">
            <a:xfrm>
              <a:off x="3405" y="1586"/>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4" name="Text Box 38"/>
            <p:cNvSpPr txBox="1">
              <a:spLocks noChangeArrowheads="1"/>
            </p:cNvSpPr>
            <p:nvPr/>
          </p:nvSpPr>
          <p:spPr bwMode="auto">
            <a:xfrm>
              <a:off x="3708" y="1151"/>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5" name="Text Box 39"/>
            <p:cNvSpPr txBox="1">
              <a:spLocks noChangeArrowheads="1"/>
            </p:cNvSpPr>
            <p:nvPr/>
          </p:nvSpPr>
          <p:spPr bwMode="auto">
            <a:xfrm>
              <a:off x="4306" y="1391"/>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6" name="Text Box 40"/>
            <p:cNvSpPr txBox="1">
              <a:spLocks noChangeArrowheads="1"/>
            </p:cNvSpPr>
            <p:nvPr/>
          </p:nvSpPr>
          <p:spPr bwMode="auto">
            <a:xfrm>
              <a:off x="4811" y="1586"/>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7" name="Text Box 41"/>
            <p:cNvSpPr txBox="1">
              <a:spLocks noChangeArrowheads="1"/>
            </p:cNvSpPr>
            <p:nvPr/>
          </p:nvSpPr>
          <p:spPr bwMode="auto">
            <a:xfrm>
              <a:off x="4535" y="199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58" name="Text Box 42"/>
            <p:cNvSpPr txBox="1">
              <a:spLocks noChangeArrowheads="1"/>
            </p:cNvSpPr>
            <p:nvPr/>
          </p:nvSpPr>
          <p:spPr bwMode="auto">
            <a:xfrm>
              <a:off x="2907" y="196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59" name="Text Box 43"/>
            <p:cNvSpPr txBox="1">
              <a:spLocks noChangeArrowheads="1"/>
            </p:cNvSpPr>
            <p:nvPr/>
          </p:nvSpPr>
          <p:spPr bwMode="auto">
            <a:xfrm>
              <a:off x="3128" y="1616"/>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0" name="Text Box 44"/>
            <p:cNvSpPr txBox="1">
              <a:spLocks noChangeArrowheads="1"/>
            </p:cNvSpPr>
            <p:nvPr/>
          </p:nvSpPr>
          <p:spPr bwMode="auto">
            <a:xfrm>
              <a:off x="3735" y="2023"/>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1" name="Text Box 45"/>
            <p:cNvSpPr txBox="1">
              <a:spLocks noChangeArrowheads="1"/>
            </p:cNvSpPr>
            <p:nvPr/>
          </p:nvSpPr>
          <p:spPr bwMode="auto">
            <a:xfrm>
              <a:off x="4260" y="172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2" name="Text Box 46"/>
            <p:cNvSpPr txBox="1">
              <a:spLocks noChangeArrowheads="1"/>
            </p:cNvSpPr>
            <p:nvPr/>
          </p:nvSpPr>
          <p:spPr bwMode="auto">
            <a:xfrm>
              <a:off x="4479" y="1151"/>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63" name="Text Box 47"/>
            <p:cNvSpPr txBox="1">
              <a:spLocks noChangeArrowheads="1"/>
            </p:cNvSpPr>
            <p:nvPr/>
          </p:nvSpPr>
          <p:spPr bwMode="auto">
            <a:xfrm>
              <a:off x="4093" y="232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endParaRPr kumimoji="1" lang="en-US" altLang="zh-CN" kern="1200" cap="none" spc="0" normalizeH="0" baseline="0" noProof="0" dirty="0">
                <a:latin typeface="+mj-lt"/>
                <a:ea typeface="PMingLiU" pitchFamily="18" charset="-120"/>
                <a:cs typeface="+mn-cs"/>
              </a:endParaRPr>
            </a:p>
          </p:txBody>
        </p:sp>
      </p:grpSp>
      <p:sp>
        <p:nvSpPr>
          <p:cNvPr id="162864" name="Line 48"/>
          <p:cNvSpPr>
            <a:spLocks noChangeShapeType="1"/>
          </p:cNvSpPr>
          <p:nvPr/>
        </p:nvSpPr>
        <p:spPr bwMode="auto">
          <a:xfrm flipV="1">
            <a:off x="1827213" y="3024188"/>
            <a:ext cx="152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65" name="Rectangle 49"/>
          <p:cNvSpPr>
            <a:spLocks noChangeArrowheads="1"/>
          </p:cNvSpPr>
          <p:nvPr/>
        </p:nvSpPr>
        <p:spPr bwMode="auto">
          <a:xfrm>
            <a:off x="1463675" y="2982913"/>
            <a:ext cx="3635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67" name="Rectangle 51"/>
          <p:cNvSpPr>
            <a:spLocks noChangeArrowheads="1"/>
          </p:cNvSpPr>
          <p:nvPr/>
        </p:nvSpPr>
        <p:spPr bwMode="auto">
          <a:xfrm>
            <a:off x="1847850" y="3903663"/>
            <a:ext cx="885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S,B}</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68" name="Rectangle 52"/>
          <p:cNvSpPr>
            <a:spLocks noChangeArrowheads="1"/>
          </p:cNvSpPr>
          <p:nvPr/>
        </p:nvSpPr>
        <p:spPr bwMode="auto">
          <a:xfrm>
            <a:off x="1619250" y="3933825"/>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69" name="Rectangle 53"/>
          <p:cNvSpPr>
            <a:spLocks noChangeArrowheads="1"/>
          </p:cNvSpPr>
          <p:nvPr/>
        </p:nvSpPr>
        <p:spPr bwMode="auto">
          <a:xfrm>
            <a:off x="1258888" y="39544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72" name="Rectangle 56"/>
          <p:cNvSpPr>
            <a:spLocks noChangeArrowheads="1"/>
          </p:cNvSpPr>
          <p:nvPr/>
        </p:nvSpPr>
        <p:spPr bwMode="auto">
          <a:xfrm>
            <a:off x="1985963" y="4575175"/>
            <a:ext cx="3746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b</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73" name="Line 57"/>
          <p:cNvSpPr>
            <a:spLocks noChangeShapeType="1"/>
          </p:cNvSpPr>
          <p:nvPr/>
        </p:nvSpPr>
        <p:spPr bwMode="auto">
          <a:xfrm flipH="1" flipV="1">
            <a:off x="2360613" y="4318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4" name="Rectangle 58"/>
          <p:cNvSpPr>
            <a:spLocks noChangeArrowheads="1"/>
          </p:cNvSpPr>
          <p:nvPr/>
        </p:nvSpPr>
        <p:spPr bwMode="auto">
          <a:xfrm>
            <a:off x="3200400" y="5410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5" name="Rectangle 59"/>
          <p:cNvSpPr>
            <a:spLocks noChangeArrowheads="1"/>
          </p:cNvSpPr>
          <p:nvPr/>
        </p:nvSpPr>
        <p:spPr bwMode="auto">
          <a:xfrm>
            <a:off x="3005138" y="5408613"/>
            <a:ext cx="2698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6" name="Rectangle 60"/>
          <p:cNvSpPr>
            <a:spLocks noChangeArrowheads="1"/>
          </p:cNvSpPr>
          <p:nvPr/>
        </p:nvSpPr>
        <p:spPr bwMode="auto">
          <a:xfrm>
            <a:off x="2395538" y="5408613"/>
            <a:ext cx="2698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7" name="Rectangle 61"/>
          <p:cNvSpPr>
            <a:spLocks noChangeArrowheads="1"/>
          </p:cNvSpPr>
          <p:nvPr/>
        </p:nvSpPr>
        <p:spPr bwMode="auto">
          <a:xfrm>
            <a:off x="2565400" y="5408613"/>
            <a:ext cx="387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S</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8" name="Rectangle 62"/>
          <p:cNvSpPr>
            <a:spLocks noChangeArrowheads="1"/>
          </p:cNvSpPr>
          <p:nvPr/>
        </p:nvSpPr>
        <p:spPr bwMode="auto">
          <a:xfrm>
            <a:off x="34290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9" name="Rectangle 63"/>
          <p:cNvSpPr>
            <a:spLocks noChangeArrowheads="1"/>
          </p:cNvSpPr>
          <p:nvPr/>
        </p:nvSpPr>
        <p:spPr bwMode="auto">
          <a:xfrm>
            <a:off x="28956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106513" name="Group 64"/>
          <p:cNvGrpSpPr/>
          <p:nvPr/>
        </p:nvGrpSpPr>
        <p:grpSpPr>
          <a:xfrm>
            <a:off x="5130800" y="4260850"/>
            <a:ext cx="2628900" cy="2149475"/>
            <a:chOff x="2976" y="2792"/>
            <a:chExt cx="1656" cy="1354"/>
          </a:xfrm>
        </p:grpSpPr>
        <p:grpSp>
          <p:nvGrpSpPr>
            <p:cNvPr id="106520" name="Group 65"/>
            <p:cNvGrpSpPr/>
            <p:nvPr/>
          </p:nvGrpSpPr>
          <p:grpSpPr>
            <a:xfrm>
              <a:off x="4356" y="3548"/>
              <a:ext cx="248" cy="262"/>
              <a:chOff x="3456" y="2688"/>
              <a:chExt cx="432" cy="432"/>
            </a:xfrm>
          </p:grpSpPr>
          <p:sp>
            <p:nvSpPr>
              <p:cNvPr id="162882" name="Oval 66"/>
              <p:cNvSpPr>
                <a:spLocks noChangeArrowheads="1"/>
              </p:cNvSpPr>
              <p:nvPr/>
            </p:nvSpPr>
            <p:spPr bwMode="auto">
              <a:xfrm>
                <a:off x="3456"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83" name="Oval 67"/>
              <p:cNvSpPr>
                <a:spLocks noChangeArrowheads="1"/>
              </p:cNvSpPr>
              <p:nvPr/>
            </p:nvSpPr>
            <p:spPr bwMode="auto">
              <a:xfrm>
                <a:off x="3505"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D</a:t>
                </a:r>
                <a:endParaRPr kumimoji="1" lang="en-US" altLang="zh-CN" sz="2400" b="0" i="0" u="none" strike="noStrike" kern="1200" cap="none" spc="0" normalizeH="0" baseline="0" noProof="0">
                  <a:ln>
                    <a:noFill/>
                  </a:ln>
                  <a:solidFill>
                    <a:schemeClr val="dk1"/>
                  </a:solidFill>
                  <a:effectLst/>
                  <a:uLnTx/>
                  <a:uFillTx/>
                  <a:latin typeface="+mj-lt"/>
                  <a:ea typeface="+mn-ea"/>
                  <a:cs typeface="+mn-cs"/>
                </a:endParaRPr>
              </a:p>
            </p:txBody>
          </p:sp>
        </p:grpSp>
        <p:sp>
          <p:nvSpPr>
            <p:cNvPr id="162884" name="Oval 68"/>
            <p:cNvSpPr>
              <a:spLocks noChangeArrowheads="1"/>
            </p:cNvSpPr>
            <p:nvPr/>
          </p:nvSpPr>
          <p:spPr bwMode="auto">
            <a:xfrm>
              <a:off x="3555" y="3548"/>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B</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sp>
          <p:nvSpPr>
            <p:cNvPr id="162885" name="Oval 69"/>
            <p:cNvSpPr>
              <a:spLocks noChangeArrowheads="1"/>
            </p:cNvSpPr>
            <p:nvPr/>
          </p:nvSpPr>
          <p:spPr bwMode="auto">
            <a:xfrm>
              <a:off x="3555" y="2792"/>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A</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sp>
          <p:nvSpPr>
            <p:cNvPr id="162886" name="Oval 70"/>
            <p:cNvSpPr>
              <a:spLocks noChangeArrowheads="1"/>
            </p:cNvSpPr>
            <p:nvPr/>
          </p:nvSpPr>
          <p:spPr bwMode="auto">
            <a:xfrm>
              <a:off x="2976" y="3199"/>
              <a:ext cx="248"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S</a:t>
              </a:r>
              <a:endParaRPr kumimoji="1" lang="en-US" altLang="zh-CN" sz="2400" b="0" i="0" u="none" strike="noStrike" kern="1200" cap="none" spc="0" normalizeH="0" baseline="0" noProof="0" dirty="0">
                <a:ln>
                  <a:noFill/>
                </a:ln>
                <a:solidFill>
                  <a:schemeClr val="dk1"/>
                </a:solidFill>
                <a:effectLst/>
                <a:uLnTx/>
                <a:uFillTx/>
                <a:latin typeface="+mj-lt"/>
                <a:ea typeface="+mn-ea"/>
                <a:cs typeface="+mn-cs"/>
              </a:endParaRPr>
            </a:p>
          </p:txBody>
        </p:sp>
        <p:cxnSp>
          <p:nvCxnSpPr>
            <p:cNvPr id="106524" name="AutoShape 71"/>
            <p:cNvCxnSpPr>
              <a:stCxn id="162886" idx="0"/>
              <a:endCxn id="162885" idx="2"/>
            </p:cNvCxnSpPr>
            <p:nvPr/>
          </p:nvCxnSpPr>
          <p:spPr>
            <a:xfrm rot="-5400000">
              <a:off x="3189" y="2833"/>
              <a:ext cx="276" cy="455"/>
            </a:xfrm>
            <a:prstGeom prst="curvedConnector2">
              <a:avLst/>
            </a:prstGeom>
            <a:ln w="9525" cap="flat" cmpd="sng">
              <a:solidFill>
                <a:schemeClr val="tx1"/>
              </a:solidFill>
              <a:prstDash val="solid"/>
              <a:headEnd type="none" w="med" len="med"/>
              <a:tailEnd type="triangle" w="med" len="med"/>
            </a:ln>
          </p:spPr>
        </p:cxnSp>
        <p:cxnSp>
          <p:nvCxnSpPr>
            <p:cNvPr id="106525" name="AutoShape 72"/>
            <p:cNvCxnSpPr>
              <a:stCxn id="162886" idx="4"/>
              <a:endCxn id="162884" idx="2"/>
            </p:cNvCxnSpPr>
            <p:nvPr/>
          </p:nvCxnSpPr>
          <p:spPr>
            <a:xfrm rot="-5400000" flipH="1">
              <a:off x="3218" y="3342"/>
              <a:ext cx="218" cy="455"/>
            </a:xfrm>
            <a:prstGeom prst="curvedConnector2">
              <a:avLst/>
            </a:prstGeom>
            <a:ln w="9525" cap="flat" cmpd="sng">
              <a:solidFill>
                <a:schemeClr val="tx1"/>
              </a:solidFill>
              <a:prstDash val="solid"/>
              <a:headEnd type="none" w="med" len="med"/>
              <a:tailEnd type="triangle" w="med" len="med"/>
            </a:ln>
          </p:spPr>
        </p:cxnSp>
        <p:cxnSp>
          <p:nvCxnSpPr>
            <p:cNvPr id="106526" name="AutoShape 73"/>
            <p:cNvCxnSpPr>
              <a:stCxn id="162884" idx="7"/>
              <a:endCxn id="162885" idx="5"/>
            </p:cNvCxnSpPr>
            <p:nvPr/>
          </p:nvCxnSpPr>
          <p:spPr>
            <a:xfrm rot="-5400000">
              <a:off x="3483" y="3301"/>
              <a:ext cx="570" cy="0"/>
            </a:xfrm>
            <a:prstGeom prst="straightConnector1">
              <a:avLst/>
            </a:prstGeom>
            <a:ln w="9525" cap="flat" cmpd="sng">
              <a:solidFill>
                <a:schemeClr val="tx1"/>
              </a:solidFill>
              <a:prstDash val="solid"/>
              <a:headEnd type="none" w="med" len="med"/>
              <a:tailEnd type="triangle" w="med" len="med"/>
            </a:ln>
          </p:spPr>
        </p:cxnSp>
        <p:cxnSp>
          <p:nvCxnSpPr>
            <p:cNvPr id="106527" name="AutoShape 74"/>
            <p:cNvCxnSpPr>
              <a:stCxn id="162885" idx="3"/>
              <a:endCxn id="162884" idx="1"/>
            </p:cNvCxnSpPr>
            <p:nvPr/>
          </p:nvCxnSpPr>
          <p:spPr>
            <a:xfrm rot="5400000">
              <a:off x="3307" y="3301"/>
              <a:ext cx="570" cy="0"/>
            </a:xfrm>
            <a:prstGeom prst="straightConnector1">
              <a:avLst/>
            </a:prstGeom>
            <a:ln w="9525" cap="flat" cmpd="sng">
              <a:solidFill>
                <a:schemeClr val="tx1"/>
              </a:solidFill>
              <a:prstDash val="solid"/>
              <a:headEnd type="none" w="med" len="med"/>
              <a:tailEnd type="triangle" w="med" len="med"/>
            </a:ln>
          </p:spPr>
        </p:cxnSp>
        <p:cxnSp>
          <p:nvCxnSpPr>
            <p:cNvPr id="106528" name="AutoShape 75"/>
            <p:cNvCxnSpPr>
              <a:stCxn id="162884" idx="6"/>
              <a:endCxn id="162882" idx="2"/>
            </p:cNvCxnSpPr>
            <p:nvPr/>
          </p:nvCxnSpPr>
          <p:spPr>
            <a:xfrm>
              <a:off x="3804" y="3679"/>
              <a:ext cx="552" cy="0"/>
            </a:xfrm>
            <a:prstGeom prst="straightConnector1">
              <a:avLst/>
            </a:prstGeom>
            <a:ln w="9525" cap="flat" cmpd="sng">
              <a:solidFill>
                <a:schemeClr val="tx1"/>
              </a:solidFill>
              <a:prstDash val="solid"/>
              <a:headEnd type="none" w="med" len="med"/>
              <a:tailEnd type="triangle" w="med" len="med"/>
            </a:ln>
          </p:spPr>
        </p:cxnSp>
        <p:cxnSp>
          <p:nvCxnSpPr>
            <p:cNvPr id="106529" name="AutoShape 76"/>
            <p:cNvCxnSpPr>
              <a:stCxn id="162882" idx="3"/>
              <a:endCxn id="162882" idx="5"/>
            </p:cNvCxnSpPr>
            <p:nvPr/>
          </p:nvCxnSpPr>
          <p:spPr>
            <a:xfrm rot="-5400000" flipH="1">
              <a:off x="4479" y="3683"/>
              <a:ext cx="1" cy="176"/>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62893" name="Text Box 77"/>
            <p:cNvSpPr txBox="1">
              <a:spLocks noChangeArrowheads="1"/>
            </p:cNvSpPr>
            <p:nvPr/>
          </p:nvSpPr>
          <p:spPr bwMode="auto">
            <a:xfrm>
              <a:off x="3113" y="279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94" name="Text Box 78"/>
            <p:cNvSpPr txBox="1">
              <a:spLocks noChangeArrowheads="1"/>
            </p:cNvSpPr>
            <p:nvPr/>
          </p:nvSpPr>
          <p:spPr bwMode="auto">
            <a:xfrm>
              <a:off x="3693" y="3170"/>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95" name="Text Box 79"/>
            <p:cNvSpPr txBox="1">
              <a:spLocks noChangeArrowheads="1"/>
            </p:cNvSpPr>
            <p:nvPr/>
          </p:nvSpPr>
          <p:spPr bwMode="auto">
            <a:xfrm>
              <a:off x="4018" y="2975"/>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62896" name="Text Box 80"/>
            <p:cNvSpPr txBox="1">
              <a:spLocks noChangeArrowheads="1"/>
            </p:cNvSpPr>
            <p:nvPr/>
          </p:nvSpPr>
          <p:spPr bwMode="auto">
            <a:xfrm>
              <a:off x="3195" y="3549"/>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97" name="Text Box 81"/>
            <p:cNvSpPr txBox="1">
              <a:spLocks noChangeArrowheads="1"/>
            </p:cNvSpPr>
            <p:nvPr/>
          </p:nvSpPr>
          <p:spPr bwMode="auto">
            <a:xfrm>
              <a:off x="3416" y="3200"/>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98" name="Text Box 82"/>
            <p:cNvSpPr txBox="1">
              <a:spLocks noChangeArrowheads="1"/>
            </p:cNvSpPr>
            <p:nvPr/>
          </p:nvSpPr>
          <p:spPr bwMode="auto">
            <a:xfrm>
              <a:off x="4023" y="360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endParaRPr kumimoji="1" lang="en-US" altLang="zh-CN" kern="1200" cap="none" spc="0" normalizeH="0" baseline="0" noProof="0">
                <a:latin typeface="+mj-lt"/>
                <a:ea typeface="PMingLiU" pitchFamily="18" charset="-120"/>
                <a:cs typeface="+mn-cs"/>
              </a:endParaRPr>
            </a:p>
          </p:txBody>
        </p:sp>
        <p:sp>
          <p:nvSpPr>
            <p:cNvPr id="162899" name="Text Box 83"/>
            <p:cNvSpPr txBox="1">
              <a:spLocks noChangeArrowheads="1"/>
            </p:cNvSpPr>
            <p:nvPr/>
          </p:nvSpPr>
          <p:spPr bwMode="auto">
            <a:xfrm>
              <a:off x="4396" y="385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endParaRPr kumimoji="1" lang="en-US" altLang="zh-CN" kern="1200" cap="none" spc="0" normalizeH="0" baseline="0" noProof="0" dirty="0">
                <a:latin typeface="+mj-lt"/>
                <a:ea typeface="PMingLiU" pitchFamily="18" charset="-120"/>
                <a:cs typeface="+mn-cs"/>
              </a:endParaRPr>
            </a:p>
          </p:txBody>
        </p:sp>
      </p:grpSp>
      <p:sp>
        <p:nvSpPr>
          <p:cNvPr id="162900" name="Text Box 84"/>
          <p:cNvSpPr txBox="1">
            <a:spLocks noChangeArrowheads="1"/>
          </p:cNvSpPr>
          <p:nvPr/>
        </p:nvSpPr>
        <p:spPr bwMode="auto">
          <a:xfrm>
            <a:off x="7215188" y="5946775"/>
            <a:ext cx="3619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a</a:t>
            </a:r>
            <a:endParaRPr kumimoji="1" lang="en-US" altLang="zh-CN" kern="1200" cap="none" spc="0" normalizeH="0" baseline="0" noProof="0" dirty="0">
              <a:latin typeface="+mj-lt"/>
              <a:ea typeface="PMingLiU" pitchFamily="18" charset="-120"/>
              <a:cs typeface="+mn-cs"/>
            </a:endParaRPr>
          </a:p>
        </p:txBody>
      </p:sp>
      <p:sp>
        <p:nvSpPr>
          <p:cNvPr id="162901" name="Line 85"/>
          <p:cNvSpPr>
            <a:spLocks noChangeShapeType="1"/>
          </p:cNvSpPr>
          <p:nvPr/>
        </p:nvSpPr>
        <p:spPr bwMode="auto">
          <a:xfrm>
            <a:off x="6426200" y="4583113"/>
            <a:ext cx="914400" cy="914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2" name="Line 86"/>
          <p:cNvSpPr>
            <a:spLocks noChangeShapeType="1"/>
          </p:cNvSpPr>
          <p:nvPr/>
        </p:nvSpPr>
        <p:spPr bwMode="auto">
          <a:xfrm flipH="1" flipV="1">
            <a:off x="6781800" y="2362200"/>
            <a:ext cx="914400" cy="914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3" name="Line 87"/>
          <p:cNvSpPr>
            <a:spLocks noChangeShapeType="1"/>
          </p:cNvSpPr>
          <p:nvPr/>
        </p:nvSpPr>
        <p:spPr bwMode="auto">
          <a:xfrm flipH="1">
            <a:off x="6781800" y="2362200"/>
            <a:ext cx="99060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4" name="Text Box 88"/>
          <p:cNvSpPr txBox="1">
            <a:spLocks noChangeArrowheads="1"/>
          </p:cNvSpPr>
          <p:nvPr/>
        </p:nvSpPr>
        <p:spPr bwMode="auto">
          <a:xfrm>
            <a:off x="6454775" y="1446213"/>
            <a:ext cx="3635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endParaRPr kumimoji="1" lang="en-US" altLang="zh-CN" kern="1200" cap="none" spc="0" normalizeH="0" baseline="0" noProof="0">
              <a:latin typeface="+mj-lt"/>
              <a:ea typeface="PMingLiU" pitchFamily="18" charset="-120"/>
              <a:cs typeface="+mn-cs"/>
            </a:endParaRPr>
          </a:p>
        </p:txBody>
      </p:sp>
      <p:sp>
        <p:nvSpPr>
          <p:cNvPr id="106519" name="Title 1"/>
          <p:cNvSpPr>
            <a:spLocks noGrp="1"/>
          </p:cNvSpPr>
          <p:nvPr>
            <p:ph type="title"/>
          </p:nvPr>
        </p:nvSpPr>
        <p:spPr>
          <a:xfrm>
            <a:off x="457200" y="152400"/>
            <a:ext cx="8229600" cy="990600"/>
          </a:xfrm>
        </p:spPr>
        <p:txBody>
          <a:bodyPr vert="horz" wrap="square" lIns="91440" tIns="45720" rIns="91440" bIns="45720" anchor="b" anchorCtr="0"/>
          <a:p>
            <a:r>
              <a:rPr lang="en-US" altLang="zh-CN" dirty="0">
                <a:ea typeface="宋体" panose="02010600030101010101" pitchFamily="2" charset="-122"/>
              </a:rPr>
              <a:t>Minimize number of states – </a:t>
            </a:r>
            <a:r>
              <a:rPr lang="zh-CN" altLang="en-US" dirty="0">
                <a:ea typeface="宋体" panose="02010600030101010101" pitchFamily="2" charset="-122"/>
              </a:rPr>
              <a:t>例</a:t>
            </a:r>
            <a:r>
              <a:rPr lang="en-US" altLang="zh-CN" dirty="0">
                <a:ea typeface="宋体" panose="02010600030101010101" pitchFamily="2" charset="-122"/>
              </a:rPr>
              <a:t>19</a:t>
            </a:r>
            <a:endParaRPr lang="zh-CN" altLang="en-US"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
        <p:nvSpPr>
          <p:cNvPr id="105475"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LEX</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程序由一组正规式以及相应的动作组成。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075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75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07526" name="Group 16"/>
          <p:cNvGrpSpPr/>
          <p:nvPr/>
        </p:nvGrpSpPr>
        <p:grpSpPr>
          <a:xfrm>
            <a:off x="395288" y="2420938"/>
            <a:ext cx="8458200" cy="1143000"/>
            <a:chOff x="288" y="1584"/>
            <a:chExt cx="5328" cy="720"/>
          </a:xfrm>
        </p:grpSpPr>
        <p:sp>
          <p:nvSpPr>
            <p:cNvPr id="107535" name="Rectangle 3"/>
            <p:cNvSpPr/>
            <p:nvPr/>
          </p:nvSpPr>
          <p:spPr>
            <a:xfrm>
              <a:off x="1920" y="1584"/>
              <a:ext cx="1824" cy="720"/>
            </a:xfrm>
            <a:prstGeom prst="rect">
              <a:avLst/>
            </a:prstGeom>
            <a:noFill/>
            <a:ln w="19050" cap="flat" cmpd="sng">
              <a:solidFill>
                <a:schemeClr val="tx1"/>
              </a:solidFill>
              <a:prstDash val="solid"/>
              <a:miter/>
              <a:headEnd type="none" w="med" len="med"/>
              <a:tailEnd type="none" w="med" len="med"/>
            </a:ln>
          </p:spPr>
          <p:txBody>
            <a:bodyPr lIns="90000" tIns="46800" rIns="90000" bIns="46800"/>
            <a:p>
              <a:pPr algn="ctr" eaLnBrk="0" hangingPunct="0"/>
              <a:r>
                <a:rPr lang="zh-CN" altLang="en-US" sz="3200" dirty="0">
                  <a:latin typeface="楷体_GB2312" pitchFamily="49" charset="-122"/>
                  <a:ea typeface="楷体_GB2312" pitchFamily="49" charset="-122"/>
                </a:rPr>
                <a:t>词法分析程序自动产生器</a:t>
              </a:r>
              <a:endParaRPr lang="zh-CN" altLang="en-US" sz="2800" dirty="0">
                <a:latin typeface="楷体_GB2312" pitchFamily="49" charset="-122"/>
                <a:ea typeface="楷体_GB2312" pitchFamily="49" charset="-122"/>
              </a:endParaRPr>
            </a:p>
          </p:txBody>
        </p:sp>
        <p:sp>
          <p:nvSpPr>
            <p:cNvPr id="9" name="Rectangle 4"/>
            <p:cNvSpPr>
              <a:spLocks noChangeArrowheads="1"/>
            </p:cNvSpPr>
            <p:nvPr/>
          </p:nvSpPr>
          <p:spPr bwMode="auto">
            <a:xfrm>
              <a:off x="3648" y="1584"/>
              <a:ext cx="19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lIns="90000" tIns="46800" rIns="90000" bIns="46800"/>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词法分析程序</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Rectangle 5"/>
            <p:cNvSpPr>
              <a:spLocks noChangeArrowheads="1"/>
            </p:cNvSpPr>
            <p:nvPr/>
          </p:nvSpPr>
          <p:spPr bwMode="auto">
            <a:xfrm>
              <a:off x="288" y="1584"/>
              <a:ext cx="15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lIns="90000" tIns="46800" rIns="90000" bIns="46800"/>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LEX</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源程序</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07538" name="Line 6"/>
            <p:cNvSpPr/>
            <p:nvPr/>
          </p:nvSpPr>
          <p:spPr>
            <a:xfrm>
              <a:off x="384" y="1968"/>
              <a:ext cx="1536" cy="0"/>
            </a:xfrm>
            <a:prstGeom prst="line">
              <a:avLst/>
            </a:prstGeom>
            <a:ln w="19050" cap="flat" cmpd="sng">
              <a:solidFill>
                <a:schemeClr val="tx1"/>
              </a:solidFill>
              <a:prstDash val="solid"/>
              <a:headEnd type="none" w="med" len="med"/>
              <a:tailEnd type="stealth" w="lg" len="lg"/>
            </a:ln>
          </p:spPr>
        </p:sp>
        <p:sp>
          <p:nvSpPr>
            <p:cNvPr id="107539" name="Line 7"/>
            <p:cNvSpPr/>
            <p:nvPr/>
          </p:nvSpPr>
          <p:spPr>
            <a:xfrm>
              <a:off x="3744" y="1968"/>
              <a:ext cx="1728" cy="0"/>
            </a:xfrm>
            <a:prstGeom prst="line">
              <a:avLst/>
            </a:prstGeom>
            <a:ln w="19050" cap="flat" cmpd="sng">
              <a:solidFill>
                <a:schemeClr val="tx1"/>
              </a:solidFill>
              <a:prstDash val="solid"/>
              <a:headEnd type="none" w="med" len="med"/>
              <a:tailEnd type="stealth" w="lg" len="lg"/>
            </a:ln>
          </p:spPr>
        </p:sp>
      </p:grpSp>
      <p:grpSp>
        <p:nvGrpSpPr>
          <p:cNvPr id="107527" name="Group 17"/>
          <p:cNvGrpSpPr/>
          <p:nvPr/>
        </p:nvGrpSpPr>
        <p:grpSpPr>
          <a:xfrm>
            <a:off x="623888" y="4021138"/>
            <a:ext cx="8077200" cy="1905000"/>
            <a:chOff x="432" y="2736"/>
            <a:chExt cx="5088" cy="1200"/>
          </a:xfrm>
        </p:grpSpPr>
        <p:sp>
          <p:nvSpPr>
            <p:cNvPr id="14" name="Rectangle 8"/>
            <p:cNvSpPr>
              <a:spLocks noChangeArrowheads="1"/>
            </p:cNvSpPr>
            <p:nvPr/>
          </p:nvSpPr>
          <p:spPr bwMode="auto">
            <a:xfrm>
              <a:off x="1968" y="2736"/>
              <a:ext cx="1968" cy="120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lstStyle/>
            <a:p>
              <a:pPr marL="0" marR="0" lvl="0" indent="0" algn="just" defTabSz="914400" rtl="0" eaLnBrk="0" fontAlgn="base" latinLnBrk="0" hangingPunct="0">
                <a:lnSpc>
                  <a:spcPct val="11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词法分析程序</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a:t>
              </a: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7529" name="Rectangle 9"/>
            <p:cNvSpPr/>
            <p:nvPr/>
          </p:nvSpPr>
          <p:spPr>
            <a:xfrm>
              <a:off x="3744" y="2880"/>
              <a:ext cx="1584" cy="384"/>
            </a:xfrm>
            <a:prstGeom prst="rect">
              <a:avLst/>
            </a:prstGeom>
            <a:noFill/>
            <a:ln w="19050">
              <a:noFill/>
            </a:ln>
          </p:spPr>
          <p:txBody>
            <a:bodyPr lIns="90000" tIns="46800" rIns="90000" bIns="46800"/>
            <a:p>
              <a:pPr algn="ctr" eaLnBrk="0" hangingPunct="0"/>
              <a:r>
                <a:rPr lang="zh-CN" altLang="en-US" sz="3200" dirty="0">
                  <a:latin typeface="楷体_GB2312" pitchFamily="49" charset="-122"/>
                  <a:ea typeface="楷体_GB2312" pitchFamily="49" charset="-122"/>
                </a:rPr>
                <a:t>单词符号</a:t>
              </a:r>
              <a:endParaRPr lang="zh-CN" altLang="en-US" dirty="0">
                <a:latin typeface="楷体_GB2312" pitchFamily="49" charset="-122"/>
                <a:ea typeface="楷体_GB2312" pitchFamily="49" charset="-122"/>
              </a:endParaRPr>
            </a:p>
          </p:txBody>
        </p:sp>
        <p:sp>
          <p:nvSpPr>
            <p:cNvPr id="107530" name="Rectangle 10"/>
            <p:cNvSpPr/>
            <p:nvPr/>
          </p:nvSpPr>
          <p:spPr>
            <a:xfrm>
              <a:off x="624" y="2832"/>
              <a:ext cx="1584" cy="384"/>
            </a:xfrm>
            <a:prstGeom prst="rect">
              <a:avLst/>
            </a:prstGeom>
            <a:noFill/>
            <a:ln w="19050">
              <a:noFill/>
            </a:ln>
          </p:spPr>
          <p:txBody>
            <a:bodyPr lIns="90000" tIns="46800" rIns="90000" bIns="46800"/>
            <a:p>
              <a:pPr algn="ctr" eaLnBrk="0" hangingPunct="0"/>
              <a:r>
                <a:rPr lang="zh-CN" altLang="en-US" sz="3200" dirty="0">
                  <a:latin typeface="楷体_GB2312" pitchFamily="49" charset="-122"/>
                  <a:ea typeface="楷体_GB2312" pitchFamily="49" charset="-122"/>
                </a:rPr>
                <a:t>输入串</a:t>
              </a:r>
              <a:endParaRPr lang="zh-CN" altLang="en-US" dirty="0">
                <a:latin typeface="楷体_GB2312" pitchFamily="49" charset="-122"/>
                <a:ea typeface="楷体_GB2312" pitchFamily="49" charset="-122"/>
              </a:endParaRPr>
            </a:p>
          </p:txBody>
        </p:sp>
        <p:sp>
          <p:nvSpPr>
            <p:cNvPr id="107531" name="Line 11"/>
            <p:cNvSpPr/>
            <p:nvPr/>
          </p:nvSpPr>
          <p:spPr>
            <a:xfrm>
              <a:off x="432" y="3264"/>
              <a:ext cx="1488" cy="0"/>
            </a:xfrm>
            <a:prstGeom prst="line">
              <a:avLst/>
            </a:prstGeom>
            <a:ln w="19050" cap="flat" cmpd="sng">
              <a:solidFill>
                <a:schemeClr val="tx1"/>
              </a:solidFill>
              <a:prstDash val="solid"/>
              <a:headEnd type="none" w="med" len="med"/>
              <a:tailEnd type="stealth" w="lg" len="lg"/>
            </a:ln>
          </p:spPr>
        </p:sp>
        <p:sp>
          <p:nvSpPr>
            <p:cNvPr id="107532" name="Line 12"/>
            <p:cNvSpPr/>
            <p:nvPr/>
          </p:nvSpPr>
          <p:spPr>
            <a:xfrm>
              <a:off x="3936" y="3312"/>
              <a:ext cx="1584" cy="0"/>
            </a:xfrm>
            <a:prstGeom prst="line">
              <a:avLst/>
            </a:prstGeom>
            <a:ln w="19050" cap="flat" cmpd="sng">
              <a:solidFill>
                <a:schemeClr val="tx1"/>
              </a:solidFill>
              <a:prstDash val="solid"/>
              <a:headEnd type="none" w="med" len="med"/>
              <a:tailEnd type="stealth" w="lg" len="lg"/>
            </a:ln>
          </p:spPr>
        </p:sp>
        <p:sp>
          <p:nvSpPr>
            <p:cNvPr id="107533" name="Rectangle 13"/>
            <p:cNvSpPr/>
            <p:nvPr/>
          </p:nvSpPr>
          <p:spPr>
            <a:xfrm>
              <a:off x="2064" y="3552"/>
              <a:ext cx="1776" cy="336"/>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nchorCtr="0"/>
            <a:p>
              <a:pPr algn="ctr"/>
              <a:r>
                <a:rPr lang="zh-CN" altLang="en-US" sz="3200" dirty="0">
                  <a:latin typeface="楷体_GB2312" pitchFamily="49" charset="-122"/>
                  <a:ea typeface="楷体_GB2312" pitchFamily="49" charset="-122"/>
                </a:rPr>
                <a:t>状态转换矩阵</a:t>
              </a:r>
              <a:endParaRPr lang="zh-CN" altLang="en-US" dirty="0">
                <a:latin typeface="楷体_GB2312" pitchFamily="49" charset="-122"/>
                <a:ea typeface="楷体_GB2312" pitchFamily="49" charset="-122"/>
              </a:endParaRPr>
            </a:p>
          </p:txBody>
        </p:sp>
        <p:sp>
          <p:nvSpPr>
            <p:cNvPr id="107534" name="Rectangle 14"/>
            <p:cNvSpPr/>
            <p:nvPr/>
          </p:nvSpPr>
          <p:spPr>
            <a:xfrm>
              <a:off x="2064" y="3216"/>
              <a:ext cx="1776" cy="336"/>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nchorCtr="0"/>
            <a:p>
              <a:pPr algn="ctr"/>
              <a:r>
                <a:rPr lang="zh-CN" altLang="en-US" sz="3200" dirty="0">
                  <a:latin typeface="楷体_GB2312" pitchFamily="49" charset="-122"/>
                  <a:ea typeface="楷体_GB2312" pitchFamily="49" charset="-122"/>
                </a:rPr>
                <a:t>控制执行程序</a:t>
              </a:r>
              <a:endParaRPr lang="zh-CN" altLang="en-US" dirty="0">
                <a:latin typeface="楷体_GB2312" pitchFamily="49" charset="-122"/>
                <a:ea typeface="楷体_GB2312" pitchFamily="49"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Rot="1" noChangeArrowheads="1"/>
          </p:cNvSpPr>
          <p:nvPr>
            <p:ph sz="quarter" idx="1"/>
          </p:nvPr>
        </p:nvSpPr>
        <p:spPr>
          <a:xfrm>
            <a:off x="971550" y="1196975"/>
            <a:ext cx="8382000" cy="54324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3" panose="05040102010807070707" pitchFamily="18" charset="2"/>
              <a:buChar char=""/>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rPr>
              <a:t>LEX</a:t>
            </a:r>
            <a:r>
              <a:rPr kumimoji="0" lang="zh-CN" altLang="en-US" sz="2000" b="1" i="0" u="none" strike="noStrike" kern="1200" cap="none" spc="0" normalizeH="0" baseline="0" noProof="0" dirty="0" smtClean="0">
                <a:ln>
                  <a:noFill/>
                </a:ln>
                <a:solidFill>
                  <a:schemeClr val="tx1"/>
                </a:solidFill>
                <a:effectLst/>
                <a:uLnTx/>
                <a:uFillTx/>
                <a:latin typeface="+mj-lt"/>
                <a:ea typeface="楷体_GB2312" pitchFamily="49" charset="-122"/>
                <a:cs typeface="+mn-cs"/>
              </a:rPr>
              <a:t>程序：</a:t>
            </a:r>
            <a:endParaRPr kumimoji="0" lang="zh-CN" altLang="en-US" sz="20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rPr>
              <a:t>AUXILIARY DEFINITION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rPr>
              <a:t>/* </a:t>
            </a:r>
            <a:r>
              <a:rPr kumimoji="0" lang="zh-CN" altLang="en-US" sz="2000" b="1" i="0" u="none" strike="noStrike" kern="1200" cap="none" spc="0" normalizeH="0" baseline="0" noProof="0" dirty="0" smtClean="0">
                <a:ln>
                  <a:noFill/>
                </a:ln>
                <a:solidFill>
                  <a:srgbClr val="0000FF"/>
                </a:solidFill>
                <a:effectLst/>
                <a:uLnTx/>
                <a:uFillTx/>
                <a:latin typeface="+mj-lt"/>
                <a:ea typeface="楷体_GB2312" pitchFamily="49" charset="-122"/>
                <a:cs typeface="+mn-cs"/>
              </a:rPr>
              <a:t>正规定义式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endPar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letter</a:t>
            </a:r>
            <a:r>
              <a:rPr kumimoji="0" lang="en-US" altLang="zh-CN" sz="2000" b="0" i="0" u="none" strike="noStrike" kern="1200" cap="none" spc="0" normalizeH="0" baseline="0" noProof="0" dirty="0" err="1" smtClean="0">
                <a:ln>
                  <a:noFill/>
                </a:ln>
                <a:solidFill>
                  <a:schemeClr val="tx2"/>
                </a:solidFill>
                <a:effectLst/>
                <a:uLnTx/>
                <a:uFillTx/>
                <a:latin typeface="+mj-lt"/>
                <a:ea typeface="楷体_GB2312" pitchFamily="49" charset="-122"/>
                <a:cs typeface="+mn-cs"/>
                <a:sym typeface="Symbol" panose="05050102010706020507" pitchFamily="18" charset="2"/>
              </a:rPr>
              <a:t>A|B</a:t>
            </a:r>
            <a:r>
              <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|...|Z                digit 0|1|...|9</a:t>
            </a:r>
            <a:endParaRPr kumimoji="0" lang="en-US" altLang="zh-CN" sz="20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RECOGNITION RULES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zh-CN" altLang="en-US"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识别规则  *</a:t>
            </a:r>
            <a:r>
              <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		DIM			{ RETURN (1,-)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2		IF			{ RETURN (2,-)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3		DO			{ RETURN (3,-)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4		STOP			{ RETURN (4,-)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5		END			{ RETURN (5,-)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6		letter(</a:t>
            </a:r>
            <a:r>
              <a:rPr kumimoji="0" lang="en-US" altLang="zh-CN" sz="2000" b="1" i="0" u="none" strike="noStrike" kern="1200" cap="none" spc="0" normalizeH="0" baseline="0" noProof="0" dirty="0" err="1" smtClean="0">
                <a:ln>
                  <a:noFill/>
                </a:ln>
                <a:solidFill>
                  <a:schemeClr val="tx1"/>
                </a:solidFill>
                <a:effectLst/>
                <a:uLnTx/>
                <a:uFillTx/>
                <a:latin typeface="+mj-lt"/>
                <a:ea typeface="楷体_GB2312" pitchFamily="49" charset="-122"/>
                <a:cs typeface="+mn-cs"/>
                <a:sym typeface="Symbol" panose="05050102010706020507" pitchFamily="18" charset="2"/>
              </a:rPr>
              <a:t>letter|digit</a:t>
            </a: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 RETURN (6, TOKEN)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7		digit(digit)*		{ RETURN (7, DTB)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8		=			{ RETURN (8,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9		+			{ RETURN (9,-)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10		*			{ RETURN (10,-)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11		**			{ RETURN (11,-)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12		,			{ RETURN (12,-)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13		(			{ RETURN (13,-) }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14		)			{ RETURN (14,-) }</a:t>
            </a:r>
            <a:endParaRPr kumimoji="0" lang="en-US" altLang="zh-CN" sz="2000" b="1"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08547" name="Rectangle 3"/>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9330">
                                            <p:txEl>
                                              <p:charRg st="0" end="7"/>
                                            </p:txEl>
                                          </p:spTgt>
                                        </p:tgtEl>
                                        <p:attrNameLst>
                                          <p:attrName>style.visibility</p:attrName>
                                        </p:attrNameLst>
                                      </p:cBhvr>
                                      <p:to>
                                        <p:strVal val="visible"/>
                                      </p:to>
                                    </p:set>
                                    <p:anim calcmode="lin" valueType="num">
                                      <p:cBhvr additive="base">
                                        <p:cTn id="7" dur="500" fill="hold"/>
                                        <p:tgtEl>
                                          <p:spTgt spid="99330">
                                            <p:txEl>
                                              <p:charRg st="0" end="7"/>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330">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9330">
                                            <p:txEl>
                                              <p:charRg st="7" end="43"/>
                                            </p:txEl>
                                          </p:spTgt>
                                        </p:tgtEl>
                                        <p:attrNameLst>
                                          <p:attrName>style.visibility</p:attrName>
                                        </p:attrNameLst>
                                      </p:cBhvr>
                                      <p:to>
                                        <p:strVal val="visible"/>
                                      </p:to>
                                    </p:set>
                                    <p:anim calcmode="lin" valueType="num">
                                      <p:cBhvr additive="base">
                                        <p:cTn id="13" dur="500" fill="hold"/>
                                        <p:tgtEl>
                                          <p:spTgt spid="99330">
                                            <p:txEl>
                                              <p:charRg st="7" end="4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330">
                                            <p:txEl>
                                              <p:charRg st="7" end="4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9330">
                                            <p:txEl>
                                              <p:charRg st="43" end="92"/>
                                            </p:txEl>
                                          </p:spTgt>
                                        </p:tgtEl>
                                        <p:attrNameLst>
                                          <p:attrName>style.visibility</p:attrName>
                                        </p:attrNameLst>
                                      </p:cBhvr>
                                      <p:to>
                                        <p:strVal val="visible"/>
                                      </p:to>
                                    </p:set>
                                    <p:anim calcmode="lin" valueType="num">
                                      <p:cBhvr additive="base">
                                        <p:cTn id="19" dur="500" fill="hold"/>
                                        <p:tgtEl>
                                          <p:spTgt spid="99330">
                                            <p:txEl>
                                              <p:charRg st="43" end="9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330">
                                            <p:txEl>
                                              <p:charRg st="43" end="9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9330">
                                            <p:txEl>
                                              <p:charRg st="92" end="127"/>
                                            </p:txEl>
                                          </p:spTgt>
                                        </p:tgtEl>
                                        <p:attrNameLst>
                                          <p:attrName>style.visibility</p:attrName>
                                        </p:attrNameLst>
                                      </p:cBhvr>
                                      <p:to>
                                        <p:strVal val="visible"/>
                                      </p:to>
                                    </p:set>
                                    <p:anim calcmode="lin" valueType="num">
                                      <p:cBhvr additive="base">
                                        <p:cTn id="25" dur="500" fill="hold"/>
                                        <p:tgtEl>
                                          <p:spTgt spid="99330">
                                            <p:txEl>
                                              <p:charRg st="92" end="12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9330">
                                            <p:txEl>
                                              <p:charRg st="92" end="12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99330">
                                            <p:txEl>
                                              <p:charRg st="127" end="154"/>
                                            </p:txEl>
                                          </p:spTgt>
                                        </p:tgtEl>
                                        <p:attrNameLst>
                                          <p:attrName>style.visibility</p:attrName>
                                        </p:attrNameLst>
                                      </p:cBhvr>
                                      <p:to>
                                        <p:strVal val="visible"/>
                                      </p:to>
                                    </p:set>
                                    <p:anim calcmode="lin" valueType="num">
                                      <p:cBhvr additive="base">
                                        <p:cTn id="31" dur="500" fill="hold"/>
                                        <p:tgtEl>
                                          <p:spTgt spid="99330">
                                            <p:txEl>
                                              <p:charRg st="127" end="15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9330">
                                            <p:txEl>
                                              <p:charRg st="127" end="15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99330">
                                            <p:txEl>
                                              <p:charRg st="154" end="179"/>
                                            </p:txEl>
                                          </p:spTgt>
                                        </p:tgtEl>
                                        <p:attrNameLst>
                                          <p:attrName>style.visibility</p:attrName>
                                        </p:attrNameLst>
                                      </p:cBhvr>
                                      <p:to>
                                        <p:strVal val="visible"/>
                                      </p:to>
                                    </p:set>
                                    <p:anim calcmode="lin" valueType="num">
                                      <p:cBhvr additive="base">
                                        <p:cTn id="37" dur="500" fill="hold"/>
                                        <p:tgtEl>
                                          <p:spTgt spid="99330">
                                            <p:txEl>
                                              <p:charRg st="154" end="179"/>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9330">
                                            <p:txEl>
                                              <p:charRg st="154" end="17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99330">
                                            <p:txEl>
                                              <p:charRg st="179" end="204"/>
                                            </p:txEl>
                                          </p:spTgt>
                                        </p:tgtEl>
                                        <p:attrNameLst>
                                          <p:attrName>style.visibility</p:attrName>
                                        </p:attrNameLst>
                                      </p:cBhvr>
                                      <p:to>
                                        <p:strVal val="visible"/>
                                      </p:to>
                                    </p:set>
                                    <p:anim calcmode="lin" valueType="num">
                                      <p:cBhvr additive="base">
                                        <p:cTn id="43" dur="500" fill="hold"/>
                                        <p:tgtEl>
                                          <p:spTgt spid="99330">
                                            <p:txEl>
                                              <p:charRg st="179" end="20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9330">
                                            <p:txEl>
                                              <p:charRg st="179" end="20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99330">
                                            <p:txEl>
                                              <p:charRg st="204" end="231"/>
                                            </p:txEl>
                                          </p:spTgt>
                                        </p:tgtEl>
                                        <p:attrNameLst>
                                          <p:attrName>style.visibility</p:attrName>
                                        </p:attrNameLst>
                                      </p:cBhvr>
                                      <p:to>
                                        <p:strVal val="visible"/>
                                      </p:to>
                                    </p:set>
                                    <p:anim calcmode="lin" valueType="num">
                                      <p:cBhvr additive="base">
                                        <p:cTn id="49" dur="500" fill="hold"/>
                                        <p:tgtEl>
                                          <p:spTgt spid="99330">
                                            <p:txEl>
                                              <p:charRg st="204" end="23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9330">
                                            <p:txEl>
                                              <p:charRg st="204" end="23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99330">
                                            <p:txEl>
                                              <p:charRg st="231" end="257"/>
                                            </p:txEl>
                                          </p:spTgt>
                                        </p:tgtEl>
                                        <p:attrNameLst>
                                          <p:attrName>style.visibility</p:attrName>
                                        </p:attrNameLst>
                                      </p:cBhvr>
                                      <p:to>
                                        <p:strVal val="visible"/>
                                      </p:to>
                                    </p:set>
                                    <p:anim calcmode="lin" valueType="num">
                                      <p:cBhvr additive="base">
                                        <p:cTn id="55" dur="500" fill="hold"/>
                                        <p:tgtEl>
                                          <p:spTgt spid="99330">
                                            <p:txEl>
                                              <p:charRg st="231" end="25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9330">
                                            <p:txEl>
                                              <p:charRg st="231" end="25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99330">
                                            <p:txEl>
                                              <p:charRg st="257" end="304"/>
                                            </p:txEl>
                                          </p:spTgt>
                                        </p:tgtEl>
                                        <p:attrNameLst>
                                          <p:attrName>style.visibility</p:attrName>
                                        </p:attrNameLst>
                                      </p:cBhvr>
                                      <p:to>
                                        <p:strVal val="visible"/>
                                      </p:to>
                                    </p:set>
                                    <p:anim calcmode="lin" valueType="num">
                                      <p:cBhvr additive="base">
                                        <p:cTn id="61" dur="500" fill="hold"/>
                                        <p:tgtEl>
                                          <p:spTgt spid="99330">
                                            <p:txEl>
                                              <p:charRg st="257" end="30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9330">
                                            <p:txEl>
                                              <p:charRg st="257" end="30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99330">
                                            <p:txEl>
                                              <p:charRg st="304" end="342"/>
                                            </p:txEl>
                                          </p:spTgt>
                                        </p:tgtEl>
                                        <p:attrNameLst>
                                          <p:attrName>style.visibility</p:attrName>
                                        </p:attrNameLst>
                                      </p:cBhvr>
                                      <p:to>
                                        <p:strVal val="visible"/>
                                      </p:to>
                                    </p:set>
                                    <p:anim calcmode="lin" valueType="num">
                                      <p:cBhvr additive="base">
                                        <p:cTn id="67" dur="500" fill="hold"/>
                                        <p:tgtEl>
                                          <p:spTgt spid="99330">
                                            <p:txEl>
                                              <p:charRg st="304" end="34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9330">
                                            <p:txEl>
                                              <p:charRg st="304" end="34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99330">
                                            <p:txEl>
                                              <p:charRg st="342" end="367"/>
                                            </p:txEl>
                                          </p:spTgt>
                                        </p:tgtEl>
                                        <p:attrNameLst>
                                          <p:attrName>style.visibility</p:attrName>
                                        </p:attrNameLst>
                                      </p:cBhvr>
                                      <p:to>
                                        <p:strVal val="visible"/>
                                      </p:to>
                                    </p:set>
                                    <p:anim calcmode="lin" valueType="num">
                                      <p:cBhvr additive="base">
                                        <p:cTn id="73" dur="500" fill="hold"/>
                                        <p:tgtEl>
                                          <p:spTgt spid="99330">
                                            <p:txEl>
                                              <p:charRg st="342" end="367"/>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99330">
                                            <p:txEl>
                                              <p:charRg st="342" end="36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99330">
                                            <p:txEl>
                                              <p:charRg st="367" end="391"/>
                                            </p:txEl>
                                          </p:spTgt>
                                        </p:tgtEl>
                                        <p:attrNameLst>
                                          <p:attrName>style.visibility</p:attrName>
                                        </p:attrNameLst>
                                      </p:cBhvr>
                                      <p:to>
                                        <p:strVal val="visible"/>
                                      </p:to>
                                    </p:set>
                                    <p:anim calcmode="lin" valueType="num">
                                      <p:cBhvr additive="base">
                                        <p:cTn id="79" dur="500" fill="hold"/>
                                        <p:tgtEl>
                                          <p:spTgt spid="99330">
                                            <p:txEl>
                                              <p:charRg st="367" end="39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9330">
                                            <p:txEl>
                                              <p:charRg st="367" end="39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99330">
                                            <p:txEl>
                                              <p:charRg st="391" end="418"/>
                                            </p:txEl>
                                          </p:spTgt>
                                        </p:tgtEl>
                                        <p:attrNameLst>
                                          <p:attrName>style.visibility</p:attrName>
                                        </p:attrNameLst>
                                      </p:cBhvr>
                                      <p:to>
                                        <p:strVal val="visible"/>
                                      </p:to>
                                    </p:set>
                                    <p:anim calcmode="lin" valueType="num">
                                      <p:cBhvr additive="base">
                                        <p:cTn id="85" dur="500" fill="hold"/>
                                        <p:tgtEl>
                                          <p:spTgt spid="99330">
                                            <p:txEl>
                                              <p:charRg st="391" end="418"/>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99330">
                                            <p:txEl>
                                              <p:charRg st="391" end="41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99330">
                                            <p:txEl>
                                              <p:charRg st="418" end="446"/>
                                            </p:txEl>
                                          </p:spTgt>
                                        </p:tgtEl>
                                        <p:attrNameLst>
                                          <p:attrName>style.visibility</p:attrName>
                                        </p:attrNameLst>
                                      </p:cBhvr>
                                      <p:to>
                                        <p:strVal val="visible"/>
                                      </p:to>
                                    </p:set>
                                    <p:anim calcmode="lin" valueType="num">
                                      <p:cBhvr additive="base">
                                        <p:cTn id="91" dur="500" fill="hold"/>
                                        <p:tgtEl>
                                          <p:spTgt spid="99330">
                                            <p:txEl>
                                              <p:charRg st="418" end="446"/>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9330">
                                            <p:txEl>
                                              <p:charRg st="418" end="44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99330">
                                            <p:txEl>
                                              <p:charRg st="446" end="473"/>
                                            </p:txEl>
                                          </p:spTgt>
                                        </p:tgtEl>
                                        <p:attrNameLst>
                                          <p:attrName>style.visibility</p:attrName>
                                        </p:attrNameLst>
                                      </p:cBhvr>
                                      <p:to>
                                        <p:strVal val="visible"/>
                                      </p:to>
                                    </p:set>
                                    <p:anim calcmode="lin" valueType="num">
                                      <p:cBhvr additive="base">
                                        <p:cTn id="97" dur="500" fill="hold"/>
                                        <p:tgtEl>
                                          <p:spTgt spid="99330">
                                            <p:txEl>
                                              <p:charRg st="446" end="473"/>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99330">
                                            <p:txEl>
                                              <p:charRg st="446" end="473"/>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6" fill="hold" grpId="0" nodeType="clickEffect">
                                  <p:stCondLst>
                                    <p:cond delay="0"/>
                                  </p:stCondLst>
                                  <p:childTnLst>
                                    <p:set>
                                      <p:cBhvr>
                                        <p:cTn id="102" dur="1" fill="hold">
                                          <p:stCondLst>
                                            <p:cond delay="0"/>
                                          </p:stCondLst>
                                        </p:cTn>
                                        <p:tgtEl>
                                          <p:spTgt spid="99330">
                                            <p:txEl>
                                              <p:charRg st="473" end="500"/>
                                            </p:txEl>
                                          </p:spTgt>
                                        </p:tgtEl>
                                        <p:attrNameLst>
                                          <p:attrName>style.visibility</p:attrName>
                                        </p:attrNameLst>
                                      </p:cBhvr>
                                      <p:to>
                                        <p:strVal val="visible"/>
                                      </p:to>
                                    </p:set>
                                    <p:anim calcmode="lin" valueType="num">
                                      <p:cBhvr additive="base">
                                        <p:cTn id="103" dur="500" fill="hold"/>
                                        <p:tgtEl>
                                          <p:spTgt spid="99330">
                                            <p:txEl>
                                              <p:charRg st="473" end="50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9330">
                                            <p:txEl>
                                              <p:charRg st="473" end="50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6" fill="hold" grpId="0" nodeType="clickEffect">
                                  <p:stCondLst>
                                    <p:cond delay="0"/>
                                  </p:stCondLst>
                                  <p:childTnLst>
                                    <p:set>
                                      <p:cBhvr>
                                        <p:cTn id="108" dur="1" fill="hold">
                                          <p:stCondLst>
                                            <p:cond delay="0"/>
                                          </p:stCondLst>
                                        </p:cTn>
                                        <p:tgtEl>
                                          <p:spTgt spid="99330">
                                            <p:txEl>
                                              <p:charRg st="500" end="526"/>
                                            </p:txEl>
                                          </p:spTgt>
                                        </p:tgtEl>
                                        <p:attrNameLst>
                                          <p:attrName>style.visibility</p:attrName>
                                        </p:attrNameLst>
                                      </p:cBhvr>
                                      <p:to>
                                        <p:strVal val="visible"/>
                                      </p:to>
                                    </p:set>
                                    <p:anim calcmode="lin" valueType="num">
                                      <p:cBhvr additive="base">
                                        <p:cTn id="109" dur="500" fill="hold"/>
                                        <p:tgtEl>
                                          <p:spTgt spid="99330">
                                            <p:txEl>
                                              <p:charRg st="500" end="526"/>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99330">
                                            <p:txEl>
                                              <p:charRg st="500" end="5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ldLvl="2"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smtClean="0">
                <a:ln>
                  <a:noFill/>
                </a:ln>
                <a:solidFill>
                  <a:schemeClr val="tx1"/>
                </a:solidFill>
                <a:effectLst/>
                <a:uLnTx/>
                <a:uFillTx/>
                <a:latin typeface="+mj-lt"/>
                <a:ea typeface="楷体_GB2312" pitchFamily="49" charset="-122"/>
                <a:cs typeface="+mn-cs"/>
              </a:rPr>
              <a:t>LEX</a:t>
            </a:r>
            <a:r>
              <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rPr>
              <a:t>的工作过程</a:t>
            </a:r>
            <a:endPar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对每条识别规则</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en-US" altLang="zh-CN" sz="2300" b="0" i="0" u="none" strike="noStrike" kern="1200" cap="none" spc="0" normalizeH="0" baseline="-25000" noProof="0" dirty="0" smtClean="0">
                <a:ln>
                  <a:noFill/>
                </a:ln>
                <a:solidFill>
                  <a:schemeClr val="tx1"/>
                </a:solidFill>
                <a:effectLst/>
                <a:uLnTx/>
                <a:uFillTx/>
                <a:latin typeface="+mj-lt"/>
                <a:ea typeface="楷体_GB2312" pitchFamily="49" charset="-122"/>
                <a:cs typeface="+mn-cs"/>
              </a:rPr>
              <a:t>i</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构造一个相应的</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 </a:t>
            </a:r>
            <a:r>
              <a:rPr kumimoji="0" lang="en-US" altLang="zh-CN" sz="23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M</a:t>
            </a:r>
            <a:r>
              <a:rPr kumimoji="0" lang="en-US" altLang="zh-CN" sz="2300" b="0" i="0" u="none" strike="noStrike" kern="1200" cap="none" spc="0" normalizeH="0" baseline="-25000" noProof="0" dirty="0" err="1" smtClean="0">
                <a:ln>
                  <a:noFill/>
                </a:ln>
                <a:solidFill>
                  <a:schemeClr val="tx1"/>
                </a:solidFill>
                <a:effectLst/>
                <a:uLnTx/>
                <a:uFillTx/>
                <a:latin typeface="+mj-lt"/>
                <a:ea typeface="楷体_GB2312" pitchFamily="49" charset="-122"/>
                <a:cs typeface="+mn-cs"/>
              </a:rPr>
              <a:t>i</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引进新初态</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，通过</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弧将这些自动机连接成一个新的</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确定化、最小化，生成该</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的状态转换表和控制执行程序</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95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095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pic>
        <p:nvPicPr>
          <p:cNvPr id="109574" name="Picture 5"/>
          <p:cNvPicPr>
            <a:picLocks noChangeAspect="1"/>
          </p:cNvPicPr>
          <p:nvPr/>
        </p:nvPicPr>
        <p:blipFill>
          <a:blip r:embed="rId1"/>
          <a:stretch>
            <a:fillRect/>
          </a:stretch>
        </p:blipFill>
        <p:spPr>
          <a:xfrm>
            <a:off x="1979613" y="3357563"/>
            <a:ext cx="4522787" cy="26479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Summary</a:t>
            </a:r>
            <a:endParaRPr lang="zh-CN" altLang="en-US"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状态转换图</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正规表达式与正规集</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与</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的确定化</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子集法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的最小化</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分割法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词法分析器的构造过程：</a:t>
            </a:r>
            <a:endParaRPr kumimoji="1"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nvGrpSpPr>
          <p:cNvPr id="110596" name="Group 3"/>
          <p:cNvGrpSpPr/>
          <p:nvPr/>
        </p:nvGrpSpPr>
        <p:grpSpPr>
          <a:xfrm>
            <a:off x="895350" y="4092575"/>
            <a:ext cx="7429500" cy="2012950"/>
            <a:chOff x="857250" y="4188618"/>
            <a:chExt cx="7429500" cy="2013525"/>
          </a:xfrm>
        </p:grpSpPr>
        <p:sp>
          <p:nvSpPr>
            <p:cNvPr id="5" name="Text Box 4"/>
            <p:cNvSpPr txBox="1">
              <a:spLocks noChangeArrowheads="1"/>
            </p:cNvSpPr>
            <p:nvPr/>
          </p:nvSpPr>
          <p:spPr bwMode="auto">
            <a:xfrm>
              <a:off x="857250" y="4545908"/>
              <a:ext cx="21304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A regular</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expression</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6" name="Text Box 5"/>
            <p:cNvSpPr txBox="1">
              <a:spLocks noChangeArrowheads="1"/>
            </p:cNvSpPr>
            <p:nvPr/>
          </p:nvSpPr>
          <p:spPr bwMode="auto">
            <a:xfrm>
              <a:off x="3429000" y="4545908"/>
              <a:ext cx="2071688"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Nondeterministic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7" name="Text Box 6"/>
            <p:cNvSpPr txBox="1">
              <a:spLocks noChangeArrowheads="1"/>
            </p:cNvSpPr>
            <p:nvPr/>
          </p:nvSpPr>
          <p:spPr bwMode="auto">
            <a:xfrm>
              <a:off x="6072188" y="4545908"/>
              <a:ext cx="1687512"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Deterministic</a:t>
              </a:r>
              <a:r>
                <a:rPr kumimoji="1" lang="zh-TW" altLang="en-US"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dirty="0" smtClean="0">
                <a:ln>
                  <a:noFill/>
                </a:ln>
                <a:solidFill>
                  <a:schemeClr val="tx1"/>
                </a:solidFill>
                <a:effectLst/>
                <a:uLnTx/>
                <a:uFillTx/>
                <a:latin typeface="+mj-lt"/>
                <a:ea typeface="Arial Unicode MS" pitchFamily="34" charset="-120"/>
                <a:cs typeface="Arial Unicode MS" pitchFamily="34" charset="-120"/>
              </a:endParaRPr>
            </a:p>
          </p:txBody>
        </p:sp>
        <p:sp>
          <p:nvSpPr>
            <p:cNvPr id="8" name="Text Box 10"/>
            <p:cNvSpPr txBox="1">
              <a:spLocks noChangeArrowheads="1"/>
            </p:cNvSpPr>
            <p:nvPr/>
          </p:nvSpPr>
          <p:spPr bwMode="auto">
            <a:xfrm>
              <a:off x="5572125" y="5617776"/>
              <a:ext cx="27146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Optimized</a:t>
              </a:r>
              <a:r>
                <a:rPr kumimoji="1" lang="zh-TW" altLang="en-US"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Deterministic </a:t>
              </a:r>
              <a:r>
                <a:rPr kumimoji="1" lang="zh-TW" altLang="en-US"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rPr>
                <a:t>FA</a:t>
              </a:r>
              <a:endParaRPr kumimoji="1" lang="en-US" altLang="zh-TW" sz="1600" b="0" i="0" u="none" strike="noStrike" kern="1200" cap="none" spc="0" normalizeH="0" baseline="0" noProof="0" smtClean="0">
                <a:ln>
                  <a:noFill/>
                </a:ln>
                <a:solidFill>
                  <a:schemeClr val="tx1"/>
                </a:solidFill>
                <a:effectLst/>
                <a:uLnTx/>
                <a:uFillTx/>
                <a:latin typeface="+mj-lt"/>
                <a:ea typeface="Arial Unicode MS" pitchFamily="34" charset="-120"/>
                <a:cs typeface="Arial Unicode MS" pitchFamily="34" charset="-120"/>
              </a:endParaRPr>
            </a:p>
          </p:txBody>
        </p:sp>
        <p:sp>
          <p:nvSpPr>
            <p:cNvPr id="9" name="Text Box 11"/>
            <p:cNvSpPr txBox="1">
              <a:spLocks noChangeArrowheads="1"/>
            </p:cNvSpPr>
            <p:nvPr/>
          </p:nvSpPr>
          <p:spPr bwMode="auto">
            <a:xfrm>
              <a:off x="4427538" y="5177914"/>
              <a:ext cx="2371725" cy="3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rPr>
                <a:t>minimize # of states</a:t>
              </a:r>
              <a:endParaRPr kumimoji="1" lang="zh-TW" altLang="en-US" sz="1600" b="1" i="0" u="none" strike="noStrike" kern="1200" cap="none" spc="0" normalizeH="0" baseline="0" noProof="0" dirty="0" smtClean="0">
                <a:ln>
                  <a:noFill/>
                </a:ln>
                <a:solidFill>
                  <a:srgbClr val="FF0000"/>
                </a:solidFill>
                <a:effectLst/>
                <a:uLnTx/>
                <a:uFillTx/>
                <a:latin typeface="+mj-lt"/>
                <a:ea typeface="Arial Unicode MS" pitchFamily="34" charset="-120"/>
                <a:cs typeface="Arial Unicode MS" pitchFamily="34" charset="-120"/>
              </a:endParaRPr>
            </a:p>
          </p:txBody>
        </p:sp>
        <p:sp>
          <p:nvSpPr>
            <p:cNvPr id="10" name="Text Box 12"/>
            <p:cNvSpPr txBox="1">
              <a:spLocks noChangeArrowheads="1"/>
            </p:cNvSpPr>
            <p:nvPr/>
          </p:nvSpPr>
          <p:spPr bwMode="auto">
            <a:xfrm>
              <a:off x="4857750" y="4188618"/>
              <a:ext cx="3143250" cy="33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rPr>
                <a:t>Importance in NFA-&gt;DFA</a:t>
              </a:r>
              <a:endParaRPr kumimoji="1" lang="en-US" altLang="zh-TW" sz="1600" b="1" i="0" u="none" strike="noStrike" kern="1200" cap="none" spc="0" normalizeH="0" baseline="0" noProof="0" smtClean="0">
                <a:ln>
                  <a:noFill/>
                </a:ln>
                <a:solidFill>
                  <a:srgbClr val="FF0000"/>
                </a:solidFill>
                <a:effectLst/>
                <a:uLnTx/>
                <a:uFillTx/>
                <a:latin typeface="+mj-lt"/>
                <a:ea typeface="Arial Unicode MS" pitchFamily="34" charset="-120"/>
                <a:cs typeface="Arial Unicode MS" pitchFamily="34" charset="-120"/>
              </a:endParaRPr>
            </a:p>
          </p:txBody>
        </p:sp>
        <p:cxnSp>
          <p:nvCxnSpPr>
            <p:cNvPr id="11" name="直線單箭頭接點 25"/>
            <p:cNvCxnSpPr>
              <a:stCxn id="5" idx="3"/>
              <a:endCxn id="6" idx="1"/>
            </p:cNvCxnSpPr>
            <p:nvPr/>
          </p:nvCxnSpPr>
          <p:spPr>
            <a:xfrm>
              <a:off x="2987675" y="4838091"/>
              <a:ext cx="4413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26"/>
            <p:cNvCxnSpPr>
              <a:stCxn id="6" idx="3"/>
              <a:endCxn id="7" idx="1"/>
            </p:cNvCxnSpPr>
            <p:nvPr/>
          </p:nvCxnSpPr>
          <p:spPr>
            <a:xfrm>
              <a:off x="5500688" y="4838091"/>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28"/>
            <p:cNvCxnSpPr>
              <a:stCxn id="7" idx="2"/>
              <a:endCxn id="8" idx="0"/>
            </p:cNvCxnSpPr>
            <p:nvPr/>
          </p:nvCxnSpPr>
          <p:spPr>
            <a:xfrm>
              <a:off x="6916738" y="5130275"/>
              <a:ext cx="12700" cy="4875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1619" name="Rectangle 3"/>
          <p:cNvSpPr>
            <a:spLocks noGrp="1" noRot="1" noChangeArrowheads="1"/>
          </p:cNvSpPr>
          <p:nvPr>
            <p:ph sz="quarter" idx="1"/>
          </p:nvPr>
        </p:nvSpPr>
        <p:spPr>
          <a:xfrm>
            <a:off x="457200" y="1219200"/>
            <a:ext cx="8229600" cy="137858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，它接收∑</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上所有满足下述条件的字符串：字符串中的每个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都有至少一个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直接跟在其右边。</a:t>
            </a:r>
            <a:endPar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endParaRPr>
          </a:p>
        </p:txBody>
      </p:sp>
      <p:sp>
        <p:nvSpPr>
          <p:cNvPr id="2" name="文本框 1"/>
          <p:cNvSpPr txBox="1"/>
          <p:nvPr/>
        </p:nvSpPr>
        <p:spPr>
          <a:xfrm>
            <a:off x="2914015" y="2708910"/>
            <a:ext cx="3315335" cy="460375"/>
          </a:xfrm>
          <a:prstGeom prst="rect">
            <a:avLst/>
          </a:prstGeom>
          <a:noFill/>
        </p:spPr>
        <p:txBody>
          <a:bodyPr wrap="none" rtlCol="0">
            <a:spAutoFit/>
          </a:bodyPr>
          <a:p>
            <a:pPr algn="l"/>
            <a:r>
              <a:rPr lang="zh-CN" altLang="en-US">
                <a:latin typeface="宋体" panose="02010600030101010101" pitchFamily="2" charset="-122"/>
                <a:ea typeface="宋体" panose="02010600030101010101" pitchFamily="2" charset="-122"/>
                <a:sym typeface="+mn-ea"/>
              </a:rPr>
              <a:t>题意</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RE</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NFA</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DFA</a:t>
            </a:r>
            <a:endParaRPr lang="zh-CN" altLang="en-US"/>
          </a:p>
        </p:txBody>
      </p:sp>
      <p:sp>
        <p:nvSpPr>
          <p:cNvPr id="3" name="文本框 2"/>
          <p:cNvSpPr txBox="1"/>
          <p:nvPr/>
        </p:nvSpPr>
        <p:spPr>
          <a:xfrm>
            <a:off x="4051935" y="3429000"/>
            <a:ext cx="1324610" cy="583565"/>
          </a:xfrm>
          <a:prstGeom prst="rect">
            <a:avLst/>
          </a:prstGeom>
          <a:noFill/>
        </p:spPr>
        <p:txBody>
          <a:bodyPr wrap="none" rtlCol="0">
            <a:spAutoFit/>
          </a:bodyPr>
          <a:p>
            <a:r>
              <a:rPr lang="en-US" altLang="zh-CN" sz="3200"/>
              <a:t>(b|ab)*</a:t>
            </a:r>
            <a:endParaRPr lang="en-US" altLang="zh-CN"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文本框 2"/>
          <p:cNvSpPr txBox="1"/>
          <p:nvPr/>
        </p:nvSpPr>
        <p:spPr>
          <a:xfrm>
            <a:off x="3780155" y="1196975"/>
            <a:ext cx="1324610" cy="583565"/>
          </a:xfrm>
          <a:prstGeom prst="rect">
            <a:avLst/>
          </a:prstGeom>
          <a:noFill/>
        </p:spPr>
        <p:txBody>
          <a:bodyPr wrap="none" rtlCol="0">
            <a:spAutoFit/>
          </a:bodyPr>
          <a:p>
            <a:r>
              <a:rPr lang="en-US" altLang="zh-CN" sz="3200"/>
              <a:t>(b|ab)*</a:t>
            </a:r>
            <a:endParaRPr lang="en-US" altLang="zh-CN" sz="3200"/>
          </a:p>
        </p:txBody>
      </p:sp>
      <p:grpSp>
        <p:nvGrpSpPr>
          <p:cNvPr id="2" name="组合 1"/>
          <p:cNvGrpSpPr/>
          <p:nvPr/>
        </p:nvGrpSpPr>
        <p:grpSpPr>
          <a:xfrm>
            <a:off x="467995" y="2495550"/>
            <a:ext cx="2663190" cy="2112010"/>
            <a:chOff x="9015" y="4228"/>
            <a:chExt cx="4194" cy="3326"/>
          </a:xfrm>
        </p:grpSpPr>
        <p:sp>
          <p:nvSpPr>
            <p:cNvPr id="21" name="椭圆 20"/>
            <p:cNvSpPr/>
            <p:nvPr/>
          </p:nvSpPr>
          <p:spPr>
            <a:xfrm>
              <a:off x="10829" y="528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2" name="曲线连接符 21"/>
            <p:cNvCxnSpPr>
              <a:stCxn id="21" idx="1"/>
              <a:endCxn id="21" idx="7"/>
            </p:cNvCxnSpPr>
            <p:nvPr/>
          </p:nvCxnSpPr>
          <p:spPr>
            <a:xfrm rot="16200000">
              <a:off x="11283" y="5101"/>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1041" y="4228"/>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cxnSp>
          <p:nvCxnSpPr>
            <p:cNvPr id="24" name="直接箭头连接符 23"/>
            <p:cNvCxnSpPr/>
            <p:nvPr/>
          </p:nvCxnSpPr>
          <p:spPr>
            <a:xfrm>
              <a:off x="9015" y="5728"/>
              <a:ext cx="34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0829" y="664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7" name="直接箭头连接符 26"/>
            <p:cNvCxnSpPr>
              <a:stCxn id="21" idx="3"/>
              <a:endCxn id="26" idx="1"/>
            </p:cNvCxnSpPr>
            <p:nvPr/>
          </p:nvCxnSpPr>
          <p:spPr>
            <a:xfrm>
              <a:off x="10962" y="6062"/>
              <a:ext cx="0" cy="7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6" idx="7"/>
              <a:endCxn id="21" idx="5"/>
            </p:cNvCxnSpPr>
            <p:nvPr/>
          </p:nvCxnSpPr>
          <p:spPr>
            <a:xfrm flipV="1">
              <a:off x="11603" y="6062"/>
              <a:ext cx="0" cy="7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590" y="595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30" name="文本框 29"/>
            <p:cNvSpPr txBox="1"/>
            <p:nvPr/>
          </p:nvSpPr>
          <p:spPr>
            <a:xfrm>
              <a:off x="11490" y="6093"/>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31" name="椭圆 30"/>
            <p:cNvSpPr/>
            <p:nvPr/>
          </p:nvSpPr>
          <p:spPr>
            <a:xfrm>
              <a:off x="12303" y="52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2" name="椭圆 31"/>
            <p:cNvSpPr/>
            <p:nvPr/>
          </p:nvSpPr>
          <p:spPr>
            <a:xfrm>
              <a:off x="9355" y="52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3" name="椭圆 32"/>
            <p:cNvSpPr/>
            <p:nvPr/>
          </p:nvSpPr>
          <p:spPr>
            <a:xfrm>
              <a:off x="12406" y="5389"/>
              <a:ext cx="704"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34" name="直接箭头连接符 33"/>
            <p:cNvCxnSpPr>
              <a:stCxn id="32" idx="6"/>
              <a:endCxn id="21" idx="2"/>
            </p:cNvCxnSpPr>
            <p:nvPr/>
          </p:nvCxnSpPr>
          <p:spPr>
            <a:xfrm>
              <a:off x="10262" y="5741"/>
              <a:ext cx="567"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1" idx="6"/>
              <a:endCxn id="31" idx="2"/>
            </p:cNvCxnSpPr>
            <p:nvPr/>
          </p:nvCxnSpPr>
          <p:spPr>
            <a:xfrm flipV="1">
              <a:off x="11736" y="5741"/>
              <a:ext cx="567"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95" y="5130"/>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sp>
          <p:nvSpPr>
            <p:cNvPr id="37" name="文本框 36"/>
            <p:cNvSpPr txBox="1"/>
            <p:nvPr/>
          </p:nvSpPr>
          <p:spPr>
            <a:xfrm>
              <a:off x="11642" y="5131"/>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p:sp>
        <p:nvSpPr>
          <p:cNvPr id="38" name="文本框 37"/>
          <p:cNvSpPr txBox="1"/>
          <p:nvPr/>
        </p:nvSpPr>
        <p:spPr>
          <a:xfrm>
            <a:off x="3275965" y="1834515"/>
            <a:ext cx="2294255" cy="460375"/>
          </a:xfrm>
          <a:prstGeom prst="rect">
            <a:avLst/>
          </a:prstGeom>
          <a:noFill/>
        </p:spPr>
        <p:txBody>
          <a:bodyPr wrap="none" rtlCol="0">
            <a:spAutoFit/>
          </a:bodyPr>
          <a:p>
            <a:r>
              <a:rPr lang="en-US" altLang="zh-CN"/>
              <a:t>RE-&gt;NFA-&gt;DFA</a:t>
            </a:r>
            <a:endParaRPr lang="en-US" altLang="zh-CN"/>
          </a:p>
        </p:txBody>
      </p:sp>
      <p:graphicFrame>
        <p:nvGraphicFramePr>
          <p:cNvPr id="4" name="表格 3"/>
          <p:cNvGraphicFramePr/>
          <p:nvPr>
            <p:custDataLst>
              <p:tags r:id="rId1"/>
            </p:custDataLst>
          </p:nvPr>
        </p:nvGraphicFramePr>
        <p:xfrm>
          <a:off x="3851910" y="2637155"/>
          <a:ext cx="4179570" cy="2938145"/>
        </p:xfrm>
        <a:graphic>
          <a:graphicData uri="http://schemas.openxmlformats.org/drawingml/2006/table">
            <a:tbl>
              <a:tblPr firstRow="1" bandRow="1">
                <a:tableStyleId>{5940675A-B579-460E-94D1-54222C63F5DA}</a:tableStyleId>
              </a:tblPr>
              <a:tblGrid>
                <a:gridCol w="1393190"/>
                <a:gridCol w="1393190"/>
                <a:gridCol w="1393190"/>
              </a:tblGrid>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a</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b</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r>
                        <a:rPr lang="en-US" altLang="zh-CN" sz="2400">
                          <a:latin typeface="Microsoft Sans Serif" panose="020B0604020202020204" charset="0"/>
                          <a:cs typeface="Microsoft Sans Serif" panose="020B0604020202020204" charset="0"/>
                        </a:rPr>
                        <a:t>{2,0,3}A</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{1}B</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r>
                        <a:rPr lang="en-US" altLang="zh-CN" sz="2400">
                          <a:latin typeface="Microsoft Sans Serif" panose="020B0604020202020204" charset="0"/>
                          <a:cs typeface="Microsoft Sans Serif" panose="020B0604020202020204" charset="0"/>
                        </a:rPr>
                        <a:t>{1}B</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{1}B</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r>
            </a:tbl>
          </a:graphicData>
        </a:graphic>
      </p:graphicFrame>
      <p:cxnSp>
        <p:nvCxnSpPr>
          <p:cNvPr id="15" name="直接箭头连接符 14"/>
          <p:cNvCxnSpPr/>
          <p:nvPr/>
        </p:nvCxnSpPr>
        <p:spPr>
          <a:xfrm flipV="1">
            <a:off x="4679950" y="2565400"/>
            <a:ext cx="612140" cy="582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04435" y="2205355"/>
            <a:ext cx="2124075" cy="460375"/>
          </a:xfrm>
          <a:prstGeom prst="rect">
            <a:avLst/>
          </a:prstGeom>
          <a:noFill/>
        </p:spPr>
        <p:txBody>
          <a:bodyPr wrap="square" rtlCol="0">
            <a:spAutoFit/>
          </a:bodyPr>
          <a:p>
            <a:r>
              <a:rPr lang="en-US" altLang="zh-CN"/>
              <a:t>Move</a:t>
            </a:r>
            <a:r>
              <a:rPr lang="zh-CN" altLang="en-US">
                <a:ea typeface="宋体" panose="02010600030101010101" pitchFamily="2" charset="-122"/>
              </a:rPr>
              <a:t>函数</a:t>
            </a:r>
            <a:endParaRPr lang="zh-CN" altLang="en-US">
              <a:ea typeface="宋体" panose="02010600030101010101" pitchFamily="2" charset="-122"/>
            </a:endParaRPr>
          </a:p>
        </p:txBody>
      </p:sp>
      <p:cxnSp>
        <p:nvCxnSpPr>
          <p:cNvPr id="40" name="直接箭头连接符 39"/>
          <p:cNvCxnSpPr/>
          <p:nvPr/>
        </p:nvCxnSpPr>
        <p:spPr>
          <a:xfrm>
            <a:off x="5566410" y="2586990"/>
            <a:ext cx="158115" cy="5543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6012180" y="5210810"/>
            <a:ext cx="838835" cy="7385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6308090" y="5733415"/>
            <a:ext cx="496570" cy="201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324475" y="5810250"/>
            <a:ext cx="2167255" cy="460375"/>
          </a:xfrm>
          <a:prstGeom prst="rect">
            <a:avLst/>
          </a:prstGeom>
          <a:noFill/>
        </p:spPr>
        <p:txBody>
          <a:bodyPr wrap="square" rtlCol="0">
            <a:spAutoFit/>
          </a:bodyPr>
          <a:p>
            <a:r>
              <a:rPr lang="zh-CN" altLang="en-US">
                <a:latin typeface="Arial" panose="020B0604020202020204" pitchFamily="34" charset="0"/>
                <a:cs typeface="Arial" panose="020B0604020202020204" pitchFamily="34" charset="0"/>
              </a:rPr>
              <a:t>ε</a:t>
            </a:r>
            <a:r>
              <a:rPr lang="en-US" altLang="zh-CN">
                <a:latin typeface="Arial" panose="020B0604020202020204" pitchFamily="34" charset="0"/>
                <a:cs typeface="Arial" panose="020B0604020202020204" pitchFamily="34" charset="0"/>
              </a:rPr>
              <a:t>-closure</a:t>
            </a:r>
            <a:r>
              <a:rPr lang="zh-CN" altLang="en-US">
                <a:latin typeface="Arial" panose="020B0604020202020204" pitchFamily="34" charset="0"/>
                <a:ea typeface="宋体" panose="02010600030101010101" pitchFamily="2" charset="-122"/>
                <a:cs typeface="Arial" panose="020B0604020202020204" pitchFamily="34" charset="0"/>
              </a:rPr>
              <a:t>函数</a:t>
            </a:r>
            <a:endParaRPr lang="zh-CN" altLang="en-US">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文本框 2"/>
          <p:cNvSpPr txBox="1"/>
          <p:nvPr/>
        </p:nvSpPr>
        <p:spPr>
          <a:xfrm>
            <a:off x="3780155" y="1196975"/>
            <a:ext cx="1324610" cy="583565"/>
          </a:xfrm>
          <a:prstGeom prst="rect">
            <a:avLst/>
          </a:prstGeom>
          <a:noFill/>
        </p:spPr>
        <p:txBody>
          <a:bodyPr wrap="none" rtlCol="0">
            <a:spAutoFit/>
          </a:bodyPr>
          <a:p>
            <a:r>
              <a:rPr lang="en-US" altLang="zh-CN" sz="3200"/>
              <a:t>(b|ab)*</a:t>
            </a:r>
            <a:endParaRPr lang="en-US" altLang="zh-CN" sz="3200"/>
          </a:p>
        </p:txBody>
      </p:sp>
      <p:graphicFrame>
        <p:nvGraphicFramePr>
          <p:cNvPr id="4" name="表格 3"/>
          <p:cNvGraphicFramePr/>
          <p:nvPr>
            <p:custDataLst>
              <p:tags r:id="rId1"/>
            </p:custDataLst>
          </p:nvPr>
        </p:nvGraphicFramePr>
        <p:xfrm>
          <a:off x="3851910" y="2637155"/>
          <a:ext cx="4179570" cy="2938145"/>
        </p:xfrm>
        <a:graphic>
          <a:graphicData uri="http://schemas.openxmlformats.org/drawingml/2006/table">
            <a:tbl>
              <a:tblPr firstRow="1" bandRow="1">
                <a:tableStyleId>{5940675A-B579-460E-94D1-54222C63F5DA}</a:tableStyleId>
              </a:tblPr>
              <a:tblGrid>
                <a:gridCol w="1393190"/>
                <a:gridCol w="1393190"/>
                <a:gridCol w="1393190"/>
              </a:tblGrid>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a</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b</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r>
                        <a:rPr lang="en-US" altLang="zh-CN" sz="2400">
                          <a:latin typeface="Microsoft Sans Serif" panose="020B0604020202020204" charset="0"/>
                          <a:cs typeface="Microsoft Sans Serif" panose="020B0604020202020204" charset="0"/>
                        </a:rPr>
                        <a:t>{2,0,3}A</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{1}B</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r>
                        <a:rPr lang="en-US" altLang="zh-CN" sz="2400">
                          <a:latin typeface="Microsoft Sans Serif" panose="020B0604020202020204" charset="0"/>
                          <a:cs typeface="Microsoft Sans Serif" panose="020B0604020202020204" charset="0"/>
                        </a:rPr>
                        <a:t>{1}B</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a:t>
                      </a:r>
                      <a:endParaRPr lang="en-US" altLang="zh-CN" sz="2400">
                        <a:latin typeface="Microsoft Sans Serif" panose="020B0604020202020204" charset="0"/>
                        <a:cs typeface="Microsoft Sans Serif" panose="020B0604020202020204" charset="0"/>
                      </a:endParaRPr>
                    </a:p>
                  </a:txBody>
                  <a:tcPr anchor="ctr" anchorCtr="0"/>
                </a:tc>
              </a:tr>
              <a:tr h="419735">
                <a:tc>
                  <a:txBody>
                    <a:bodyPr/>
                    <a:p>
                      <a:pPr algn="ctr">
                        <a:buNone/>
                      </a:pPr>
                      <a:endParaRPr lang="zh-CN" altLang="en-US"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{1}B</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{0,3}C</a:t>
                      </a:r>
                      <a:endParaRPr lang="en-US" altLang="zh-CN" sz="2400">
                        <a:latin typeface="Microsoft Sans Serif" panose="020B0604020202020204" charset="0"/>
                        <a:cs typeface="Microsoft Sans Serif" panose="020B0604020202020204" charset="0"/>
                      </a:endParaRPr>
                    </a:p>
                  </a:txBody>
                  <a:tcPr anchor="ctr" anchorCtr="0"/>
                </a:tc>
              </a:tr>
            </a:tbl>
          </a:graphicData>
        </a:graphic>
      </p:graphicFrame>
      <p:grpSp>
        <p:nvGrpSpPr>
          <p:cNvPr id="19" name="组合 18"/>
          <p:cNvGrpSpPr/>
          <p:nvPr/>
        </p:nvGrpSpPr>
        <p:grpSpPr>
          <a:xfrm>
            <a:off x="671830" y="2925445"/>
            <a:ext cx="2201545" cy="2404110"/>
            <a:chOff x="1058" y="4720"/>
            <a:chExt cx="3467" cy="3786"/>
          </a:xfrm>
        </p:grpSpPr>
        <p:sp>
          <p:nvSpPr>
            <p:cNvPr id="29" name="文本框 28"/>
            <p:cNvSpPr txBox="1"/>
            <p:nvPr/>
          </p:nvSpPr>
          <p:spPr>
            <a:xfrm>
              <a:off x="2517" y="4811"/>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30" name="文本框 29"/>
            <p:cNvSpPr txBox="1"/>
            <p:nvPr/>
          </p:nvSpPr>
          <p:spPr>
            <a:xfrm>
              <a:off x="3497" y="7782"/>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5" name="椭圆 4"/>
            <p:cNvSpPr/>
            <p:nvPr/>
          </p:nvSpPr>
          <p:spPr>
            <a:xfrm>
              <a:off x="1417" y="562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3288" y="665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C</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 name="椭圆 6"/>
            <p:cNvSpPr/>
            <p:nvPr/>
          </p:nvSpPr>
          <p:spPr>
            <a:xfrm>
              <a:off x="3391" y="6753"/>
              <a:ext cx="704"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8" name="椭圆 7"/>
            <p:cNvSpPr/>
            <p:nvPr/>
          </p:nvSpPr>
          <p:spPr>
            <a:xfrm>
              <a:off x="3345" y="472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B</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8" idx="2"/>
            </p:cNvCxnSpPr>
            <p:nvPr/>
          </p:nvCxnSpPr>
          <p:spPr>
            <a:xfrm flipV="1">
              <a:off x="2191" y="5174"/>
              <a:ext cx="1154" cy="5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5"/>
              <a:endCxn id="6" idx="2"/>
            </p:cNvCxnSpPr>
            <p:nvPr/>
          </p:nvCxnSpPr>
          <p:spPr>
            <a:xfrm>
              <a:off x="2191" y="6401"/>
              <a:ext cx="1097" cy="7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3"/>
              <a:endCxn id="6" idx="1"/>
            </p:cNvCxnSpPr>
            <p:nvPr/>
          </p:nvCxnSpPr>
          <p:spPr>
            <a:xfrm flipH="1">
              <a:off x="3421" y="5494"/>
              <a:ext cx="57" cy="12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7"/>
              <a:endCxn id="8" idx="5"/>
            </p:cNvCxnSpPr>
            <p:nvPr/>
          </p:nvCxnSpPr>
          <p:spPr>
            <a:xfrm flipV="1">
              <a:off x="4062" y="5494"/>
              <a:ext cx="57" cy="12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6" idx="3"/>
              <a:endCxn id="6" idx="5"/>
            </p:cNvCxnSpPr>
            <p:nvPr/>
          </p:nvCxnSpPr>
          <p:spPr>
            <a:xfrm rot="5400000" flipV="1">
              <a:off x="3741" y="7104"/>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025" y="5854"/>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6" name="文本框 15"/>
            <p:cNvSpPr txBox="1"/>
            <p:nvPr/>
          </p:nvSpPr>
          <p:spPr>
            <a:xfrm>
              <a:off x="2346" y="6534"/>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2950" y="577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cxnSp>
          <p:nvCxnSpPr>
            <p:cNvPr id="18" name="直接箭头连接符 17"/>
            <p:cNvCxnSpPr>
              <a:endCxn id="5" idx="2"/>
            </p:cNvCxnSpPr>
            <p:nvPr/>
          </p:nvCxnSpPr>
          <p:spPr>
            <a:xfrm>
              <a:off x="1058" y="6054"/>
              <a:ext cx="359" cy="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3275965" y="1834515"/>
            <a:ext cx="2294255" cy="460375"/>
          </a:xfrm>
          <a:prstGeom prst="rect">
            <a:avLst/>
          </a:prstGeom>
          <a:noFill/>
        </p:spPr>
        <p:txBody>
          <a:bodyPr wrap="none" rtlCol="0">
            <a:spAutoFit/>
          </a:bodyPr>
          <a:p>
            <a:r>
              <a:rPr lang="en-US" altLang="zh-CN"/>
              <a:t>RE-&gt;NFA-&gt;DFA</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161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20</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，它接收∑</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上所有满足下述条件的字符串：字符串中的每个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都有至少一个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直接跟在其右边，并且如果不为空串，则字符串至少有一个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解：</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zh-CN" altLang="en-US" sz="2400">
                <a:latin typeface="宋体" panose="02010600030101010101" pitchFamily="2" charset="-122"/>
                <a:ea typeface="宋体" panose="02010600030101010101" pitchFamily="2" charset="-122"/>
                <a:sym typeface="+mn-ea"/>
              </a:rPr>
              <a:t>题意</a:t>
            </a:r>
            <a:r>
              <a:rPr lang="zh-CN" altLang="en-US" sz="2400">
                <a:latin typeface="Arial" panose="020B0604020202020204" pitchFamily="34" charset="0"/>
                <a:cs typeface="Arial" panose="020B0604020202020204" pitchFamily="34" charset="0"/>
                <a:sym typeface="+mn-ea"/>
              </a:rPr>
              <a:t>→</a:t>
            </a:r>
            <a:r>
              <a:rPr lang="en-US" altLang="zh-CN" sz="2400">
                <a:latin typeface="Arial" panose="020B0604020202020204" pitchFamily="34" charset="0"/>
                <a:cs typeface="Arial" panose="020B0604020202020204" pitchFamily="34" charset="0"/>
                <a:sym typeface="+mn-ea"/>
              </a:rPr>
              <a:t>RE</a:t>
            </a:r>
            <a:r>
              <a:rPr lang="zh-CN" altLang="en-US" sz="2400">
                <a:latin typeface="Arial" panose="020B0604020202020204" pitchFamily="34" charset="0"/>
                <a:cs typeface="Arial" panose="020B0604020202020204" pitchFamily="34" charset="0"/>
                <a:sym typeface="+mn-ea"/>
              </a:rPr>
              <a:t>→</a:t>
            </a:r>
            <a:r>
              <a:rPr lang="en-US" altLang="zh-CN" sz="2400">
                <a:latin typeface="Arial" panose="020B0604020202020204" pitchFamily="34" charset="0"/>
                <a:cs typeface="Arial" panose="020B0604020202020204" pitchFamily="34" charset="0"/>
                <a:sym typeface="+mn-ea"/>
              </a:rPr>
              <a:t>NFA</a:t>
            </a:r>
            <a:r>
              <a:rPr lang="zh-CN" altLang="en-US" sz="2400">
                <a:latin typeface="Arial" panose="020B0604020202020204" pitchFamily="34" charset="0"/>
                <a:cs typeface="Arial" panose="020B0604020202020204" pitchFamily="34" charset="0"/>
                <a:sym typeface="+mn-ea"/>
              </a:rPr>
              <a:t>→</a:t>
            </a:r>
            <a:r>
              <a:rPr lang="en-US" altLang="zh-CN" sz="2400">
                <a:latin typeface="Arial" panose="020B0604020202020204" pitchFamily="34" charset="0"/>
                <a:cs typeface="Arial" panose="020B0604020202020204" pitchFamily="34" charset="0"/>
                <a:sym typeface="+mn-ea"/>
              </a:rPr>
              <a:t>DFA</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已知∑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 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，根据题意得出相应的的正规式为： </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(b</a:t>
            </a:r>
            <a:r>
              <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abb</a:t>
            </a:r>
            <a:r>
              <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rPr>
              <a:t>*</a:t>
            </a:r>
            <a:endParaRPr kumimoji="0" lang="en-US" altLang="zh-CN" sz="2400" b="1" i="0" u="none" strike="noStrike" kern="1200" cap="none" spc="0" normalizeH="0" baseline="30000" noProof="0" dirty="0" smtClean="0">
              <a:ln>
                <a:noFill/>
              </a:ln>
              <a:solidFill>
                <a:srgbClr val="F78507"/>
              </a:solidFill>
              <a:effectLst/>
              <a:uLnTx/>
              <a:uFillTx/>
              <a:latin typeface="+mj-lt"/>
              <a:ea typeface="楷体_GB2312"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4608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a:t>
                </a:r>
                <a:r>
                  <a:rPr lang="zh-CN" altLang="en-US" sz="2800" dirty="0">
                    <a:latin typeface="Bookman Old Style" panose="02050604050505020204" pitchFamily="18" charset="0"/>
                    <a:ea typeface="楷体_GB2312" pitchFamily="49" charset="-122"/>
                  </a:rPr>
                  <a:t>的子集 </a:t>
                </a:r>
                <a:r>
                  <a:rPr lang="en-US" altLang="zh-CN" sz="2800" dirty="0">
                    <a:latin typeface="Bookman Old Style" panose="02050604050505020204" pitchFamily="18" charset="0"/>
                    <a:ea typeface="楷体_GB2312" pitchFamily="49" charset="-122"/>
                  </a:rPr>
                  <a:t>U , V</a:t>
                </a:r>
                <a:r>
                  <a:rPr lang="zh-CN" altLang="en-US" sz="2800" dirty="0">
                    <a:latin typeface="Bookman Old Style" panose="02050604050505020204" pitchFamily="18" charset="0"/>
                    <a:ea typeface="楷体_GB2312" pitchFamily="49" charset="-122"/>
                  </a:rPr>
                  <a:t>：</a:t>
                </a:r>
                <a:endParaRPr lang="zh-CN" altLang="en-US"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zh-CN" altLang="en-US" sz="2800" dirty="0">
                    <a:latin typeface="Bookman Old Style" panose="02050604050505020204" pitchFamily="18" charset="0"/>
                    <a:ea typeface="楷体_GB2312" pitchFamily="49" charset="-122"/>
                  </a:rPr>
                  <a:t>      积                 </a:t>
                </a:r>
                <a14:m>
                  <m:oMath xmlns:m="http://schemas.openxmlformats.org/officeDocument/2006/math">
                    <m:r>
                      <a:rPr lang="en-US" altLang="zh-CN" sz="2800" i="1" dirty="0">
                        <a:latin typeface="Cambria Math" panose="02040503050406030204" charset="0"/>
                        <a:ea typeface="楷体_GB2312" pitchFamily="49" charset="-122"/>
                        <a:cs typeface="Cambria Math" panose="02040503050406030204" charset="0"/>
                      </a:rPr>
                      <m:t>𝑈𝑉</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𝛼𝛽</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𝛼</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𝑈</m:t>
                    </m:r>
                    <m:r>
                      <a:rPr lang="en-US" altLang="zh-CN" sz="2800" i="1" dirty="0">
                        <a:latin typeface="Cambria Math" panose="02040503050406030204" charset="0"/>
                        <a:ea typeface="楷体_GB2312" pitchFamily="49" charset="-122"/>
                        <a:cs typeface="Cambria Math" panose="02040503050406030204" charset="0"/>
                      </a:rPr>
                      <m:t> &amp; </m:t>
                    </m:r>
                    <m:r>
                      <a:rPr lang="en-US" altLang="zh-CN" sz="2800" i="1" dirty="0">
                        <a:latin typeface="Cambria Math" panose="02040503050406030204" charset="0"/>
                        <a:ea typeface="楷体_GB2312" pitchFamily="49" charset="-122"/>
                        <a:cs typeface="Cambria Math" panose="02040503050406030204" charset="0"/>
                      </a:rPr>
                      <m:t>𝛽</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n</a:t>
                </a:r>
                <a:r>
                  <a:rPr lang="zh-CN" altLang="en-US" sz="2800" dirty="0">
                    <a:latin typeface="Bookman Old Style" panose="02050604050505020204" pitchFamily="18" charset="0"/>
                    <a:ea typeface="楷体_GB2312" pitchFamily="49" charset="-122"/>
                  </a:rPr>
                  <a:t>次积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𝑛</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𝑉𝑉</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oMath>
                </a14:m>
                <a:endParaRPr lang="en-US" altLang="zh-CN" sz="2800" i="1" dirty="0">
                  <a:latin typeface="Cambria Math" panose="02040503050406030204" charset="0"/>
                  <a:ea typeface="楷体_GB2312" pitchFamily="49" charset="-122"/>
                  <a:cs typeface="Cambria Math" panose="02040503050406030204" charset="0"/>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0</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𝜖</m:t>
                    </m:r>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V</a:t>
                </a:r>
                <a:r>
                  <a:rPr lang="zh-CN" altLang="en-US" sz="2800" dirty="0">
                    <a:latin typeface="Bookman Old Style" panose="02050604050505020204" pitchFamily="18" charset="0"/>
                    <a:ea typeface="楷体_GB2312" pitchFamily="49" charset="-122"/>
                  </a:rPr>
                  <a:t>的闭包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0</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1</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2</m:t>
                        </m:r>
                      </m:sup>
                    </m:sSup>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V</a:t>
                </a:r>
                <a:r>
                  <a:rPr lang="zh-CN" altLang="en-US" sz="2800" dirty="0">
                    <a:latin typeface="Bookman Old Style" panose="02050604050505020204" pitchFamily="18" charset="0"/>
                    <a:ea typeface="楷体_GB2312" pitchFamily="49" charset="-122"/>
                  </a:rPr>
                  <a:t>的正则闭包    </a:t>
                </a:r>
                <a14:m>
                  <m:oMath xmlns:m="http://schemas.openxmlformats.org/officeDocument/2006/math">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sSup>
                      <m:sSupPr>
                        <m:ctrlPr>
                          <a:rPr lang="en-US" altLang="zh-CN" sz="2800" i="1" dirty="0">
                            <a:latin typeface="Cambria Math" panose="02040503050406030204"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oMath>
                </a14:m>
                <a:r>
                  <a:rPr lang="en-US" altLang="zh-CN" sz="2800" dirty="0">
                    <a:latin typeface="Bookman Old Style" panose="02050604050505020204" pitchFamily="18" charset="0"/>
                    <a:ea typeface="楷体_GB2312" pitchFamily="49" charset="-122"/>
                  </a:rPr>
                  <a:t> </a:t>
                </a:r>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en-US" altLang="zh-CN" sz="20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zh-CN" altLang="en-US" dirty="0">
                  <a:latin typeface="Bookman Old Style" panose="02050604050505020204" pitchFamily="18" charset="0"/>
                  <a:ea typeface="楷体_GB2312" pitchFamily="49" charset="-122"/>
                </a:endParaRPr>
              </a:p>
            </p:txBody>
          </p:sp>
        </mc:Choice>
        <mc:Fallback>
          <p:sp>
            <p:nvSpPr>
              <p:cNvPr id="4608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a:stretch>
              </a:blipFill>
            </p:spPr>
            <p:txBody>
              <a:bodyPr/>
              <a:lstStyle/>
              <a:p>
                <a:r>
                  <a:rPr lang="zh-CN" altLang="en-US">
                    <a:noFill/>
                  </a:rPr>
                  <a:t> </a:t>
                </a:r>
              </a:p>
            </p:txBody>
          </p:sp>
        </mc:Fallback>
      </mc:AlternateContent>
      <p:sp>
        <p:nvSpPr>
          <p:cNvPr id="460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60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3" name="Rectangle 51"/>
          <p:cNvSpPr>
            <a:spLocks noGrp="1" noRot="1" noChangeArrowheads="1"/>
          </p:cNvSpPr>
          <p:nvPr>
            <p:ph sz="quarter" idx="1"/>
          </p:nvPr>
        </p:nvSpPr>
        <p:spPr>
          <a:xfrm>
            <a:off x="457200" y="1143000"/>
            <a:ext cx="8153400" cy="990600"/>
          </a:xfrm>
        </p:spPr>
        <p:txBody>
          <a:bodyPr vert="horz" wrap="square" lIns="91440" tIns="45720" rIns="91440" bIns="45720" numCol="1" anchor="t" anchorCtr="0" compatLnSpc="1"/>
          <a:lstStyle/>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根据正规式画出相应的</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，如下图所示</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用子集法将其确定化</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nvGrpSpPr>
          <p:cNvPr id="113667" name="Group 17"/>
          <p:cNvGrpSpPr/>
          <p:nvPr/>
        </p:nvGrpSpPr>
        <p:grpSpPr>
          <a:xfrm>
            <a:off x="533400" y="2165350"/>
            <a:ext cx="1676400" cy="2025650"/>
            <a:chOff x="960" y="1248"/>
            <a:chExt cx="1056" cy="1392"/>
          </a:xfrm>
        </p:grpSpPr>
        <p:sp>
          <p:nvSpPr>
            <p:cNvPr id="112747" name="Oval 4"/>
            <p:cNvSpPr>
              <a:spLocks noChangeArrowheads="1"/>
            </p:cNvSpPr>
            <p:nvPr/>
          </p:nvSpPr>
          <p:spPr bwMode="auto">
            <a:xfrm>
              <a:off x="960" y="1248"/>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8" name="AutoShape 5"/>
            <p:cNvSpPr>
              <a:spLocks noChangeArrowheads="1"/>
            </p:cNvSpPr>
            <p:nvPr/>
          </p:nvSpPr>
          <p:spPr bwMode="auto">
            <a:xfrm>
              <a:off x="960" y="2304"/>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9" name="Line 6"/>
            <p:cNvSpPr>
              <a:spLocks noChangeShapeType="1"/>
            </p:cNvSpPr>
            <p:nvPr/>
          </p:nvSpPr>
          <p:spPr bwMode="auto">
            <a:xfrm>
              <a:off x="1152" y="1536"/>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50" name="Text Box 9"/>
            <p:cNvSpPr txBox="1">
              <a:spLocks noChangeArrowheads="1"/>
            </p:cNvSpPr>
            <p:nvPr/>
          </p:nvSpPr>
          <p:spPr bwMode="auto">
            <a:xfrm>
              <a:off x="1200" y="1766"/>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1"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abb</a:t>
              </a: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sp>
        <p:nvSpPr>
          <p:cNvPr id="112645" name="AutoShape 49"/>
          <p:cNvSpPr>
            <a:spLocks noChangeArrowheads="1"/>
          </p:cNvSpPr>
          <p:nvPr/>
        </p:nvSpPr>
        <p:spPr bwMode="auto">
          <a:xfrm>
            <a:off x="1371600" y="3886200"/>
            <a:ext cx="1066800" cy="228600"/>
          </a:xfrm>
          <a:prstGeom prst="rightArrow">
            <a:avLst>
              <a:gd name="adj1" fmla="val 50000"/>
              <a:gd name="adj2" fmla="val 1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646" name="AutoShape 50"/>
          <p:cNvSpPr>
            <a:spLocks noChangeArrowheads="1"/>
          </p:cNvSpPr>
          <p:nvPr/>
        </p:nvSpPr>
        <p:spPr bwMode="auto">
          <a:xfrm>
            <a:off x="3657600" y="3886200"/>
            <a:ext cx="1066800" cy="228600"/>
          </a:xfrm>
          <a:prstGeom prst="rightArrow">
            <a:avLst>
              <a:gd name="adj1" fmla="val 50000"/>
              <a:gd name="adj2" fmla="val 1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13670" name="Group 94"/>
          <p:cNvGrpSpPr/>
          <p:nvPr/>
        </p:nvGrpSpPr>
        <p:grpSpPr>
          <a:xfrm>
            <a:off x="2728913" y="2165350"/>
            <a:ext cx="2376487" cy="2025650"/>
            <a:chOff x="1719" y="836"/>
            <a:chExt cx="1497" cy="1392"/>
          </a:xfrm>
        </p:grpSpPr>
        <p:sp>
          <p:nvSpPr>
            <p:cNvPr id="112738" name="Oval 10"/>
            <p:cNvSpPr>
              <a:spLocks noChangeArrowheads="1"/>
            </p:cNvSpPr>
            <p:nvPr/>
          </p:nvSpPr>
          <p:spPr bwMode="auto">
            <a:xfrm>
              <a:off x="1719" y="836"/>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39" name="AutoShape 11"/>
            <p:cNvSpPr>
              <a:spLocks noChangeArrowheads="1"/>
            </p:cNvSpPr>
            <p:nvPr/>
          </p:nvSpPr>
          <p:spPr bwMode="auto">
            <a:xfrm>
              <a:off x="1719" y="1892"/>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0" name="Line 12"/>
            <p:cNvSpPr>
              <a:spLocks noChangeShapeType="1"/>
            </p:cNvSpPr>
            <p:nvPr/>
          </p:nvSpPr>
          <p:spPr bwMode="auto">
            <a:xfrm>
              <a:off x="1911" y="1124"/>
              <a:ext cx="0" cy="240"/>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1" name="Text Box 13"/>
            <p:cNvSpPr txBox="1">
              <a:spLocks noChangeArrowheads="1"/>
            </p:cNvSpPr>
            <p:nvPr/>
          </p:nvSpPr>
          <p:spPr bwMode="auto">
            <a:xfrm>
              <a:off x="2400" y="1384"/>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1" lang="en-US" altLang="zh-CN" sz="20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abb</a:t>
              </a: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42" name="Oval 14"/>
            <p:cNvSpPr>
              <a:spLocks noChangeArrowheads="1"/>
            </p:cNvSpPr>
            <p:nvPr/>
          </p:nvSpPr>
          <p:spPr bwMode="auto">
            <a:xfrm>
              <a:off x="1719" y="1364"/>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3" name="Line 15"/>
            <p:cNvSpPr>
              <a:spLocks noChangeShapeType="1"/>
            </p:cNvSpPr>
            <p:nvPr/>
          </p:nvSpPr>
          <p:spPr bwMode="auto">
            <a:xfrm>
              <a:off x="1911" y="1652"/>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4" name="Freeform 18"/>
            <p:cNvSpPr/>
            <p:nvPr/>
          </p:nvSpPr>
          <p:spPr bwMode="auto">
            <a:xfrm>
              <a:off x="2055" y="1412"/>
              <a:ext cx="480" cy="192"/>
            </a:xfrm>
            <a:custGeom>
              <a:avLst/>
              <a:gdLst>
                <a:gd name="T0" fmla="*/ 0 w 480"/>
                <a:gd name="T1" fmla="*/ 192 h 192"/>
                <a:gd name="T2" fmla="*/ 480 w 480"/>
                <a:gd name="T3" fmla="*/ 96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5" name="Text Box 90"/>
            <p:cNvSpPr txBox="1">
              <a:spLocks noChangeArrowheads="1"/>
            </p:cNvSpPr>
            <p:nvPr/>
          </p:nvSpPr>
          <p:spPr bwMode="auto">
            <a:xfrm>
              <a:off x="1836" y="1104"/>
              <a:ext cx="33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46" name="Text Box 91"/>
            <p:cNvSpPr txBox="1">
              <a:spLocks noChangeArrowheads="1"/>
            </p:cNvSpPr>
            <p:nvPr/>
          </p:nvSpPr>
          <p:spPr bwMode="auto">
            <a:xfrm>
              <a:off x="1833" y="1611"/>
              <a:ext cx="33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grpSp>
      <p:grpSp>
        <p:nvGrpSpPr>
          <p:cNvPr id="113671" name="Group 95"/>
          <p:cNvGrpSpPr/>
          <p:nvPr/>
        </p:nvGrpSpPr>
        <p:grpSpPr>
          <a:xfrm>
            <a:off x="5057775" y="1828800"/>
            <a:ext cx="3705225" cy="2692400"/>
            <a:chOff x="3186" y="624"/>
            <a:chExt cx="2334" cy="1813"/>
          </a:xfrm>
        </p:grpSpPr>
        <p:sp>
          <p:nvSpPr>
            <p:cNvPr id="112710" name="Oval 22"/>
            <p:cNvSpPr>
              <a:spLocks noChangeArrowheads="1"/>
            </p:cNvSpPr>
            <p:nvPr/>
          </p:nvSpPr>
          <p:spPr bwMode="auto">
            <a:xfrm>
              <a:off x="3255" y="826"/>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1" name="AutoShape 23"/>
            <p:cNvSpPr>
              <a:spLocks noChangeArrowheads="1"/>
            </p:cNvSpPr>
            <p:nvPr/>
          </p:nvSpPr>
          <p:spPr bwMode="auto">
            <a:xfrm>
              <a:off x="3255" y="1882"/>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2" name="Line 24"/>
            <p:cNvSpPr>
              <a:spLocks noChangeShapeType="1"/>
            </p:cNvSpPr>
            <p:nvPr/>
          </p:nvSpPr>
          <p:spPr bwMode="auto">
            <a:xfrm>
              <a:off x="3447" y="1114"/>
              <a:ext cx="0" cy="247"/>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3" name="Text Box 25"/>
            <p:cNvSpPr txBox="1">
              <a:spLocks noChangeArrowheads="1"/>
            </p:cNvSpPr>
            <p:nvPr/>
          </p:nvSpPr>
          <p:spPr bwMode="auto">
            <a:xfrm>
              <a:off x="3984" y="624"/>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14" name="Oval 26"/>
            <p:cNvSpPr>
              <a:spLocks noChangeArrowheads="1"/>
            </p:cNvSpPr>
            <p:nvPr/>
          </p:nvSpPr>
          <p:spPr bwMode="auto">
            <a:xfrm>
              <a:off x="3255" y="1354"/>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5" name="Line 27"/>
            <p:cNvSpPr>
              <a:spLocks noChangeShapeType="1"/>
            </p:cNvSpPr>
            <p:nvPr/>
          </p:nvSpPr>
          <p:spPr bwMode="auto">
            <a:xfrm>
              <a:off x="3447" y="1642"/>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6" name="Freeform 28"/>
            <p:cNvSpPr/>
            <p:nvPr/>
          </p:nvSpPr>
          <p:spPr bwMode="auto">
            <a:xfrm rot="4949271">
              <a:off x="4041" y="2008"/>
              <a:ext cx="238" cy="183"/>
            </a:xfrm>
            <a:custGeom>
              <a:avLst/>
              <a:gdLst>
                <a:gd name="T0" fmla="*/ 0 w 480"/>
                <a:gd name="T1" fmla="*/ 183 h 192"/>
                <a:gd name="T2" fmla="*/ 240 w 480"/>
                <a:gd name="T3" fmla="*/ 92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7" name="Oval 29"/>
            <p:cNvSpPr>
              <a:spLocks noChangeArrowheads="1"/>
            </p:cNvSpPr>
            <p:nvPr/>
          </p:nvSpPr>
          <p:spPr bwMode="auto">
            <a:xfrm>
              <a:off x="3936" y="106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8" name="Oval 30"/>
            <p:cNvSpPr>
              <a:spLocks noChangeArrowheads="1"/>
            </p:cNvSpPr>
            <p:nvPr/>
          </p:nvSpPr>
          <p:spPr bwMode="auto">
            <a:xfrm>
              <a:off x="4608" y="106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9" name="Oval 31"/>
            <p:cNvSpPr>
              <a:spLocks noChangeArrowheads="1"/>
            </p:cNvSpPr>
            <p:nvPr/>
          </p:nvSpPr>
          <p:spPr bwMode="auto">
            <a:xfrm>
              <a:off x="5136" y="133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0" name="Oval 32"/>
            <p:cNvSpPr>
              <a:spLocks noChangeArrowheads="1"/>
            </p:cNvSpPr>
            <p:nvPr/>
          </p:nvSpPr>
          <p:spPr bwMode="auto">
            <a:xfrm>
              <a:off x="4608" y="1690"/>
              <a:ext cx="384" cy="2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5</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1" name="Oval 33"/>
            <p:cNvSpPr>
              <a:spLocks noChangeArrowheads="1"/>
            </p:cNvSpPr>
            <p:nvPr/>
          </p:nvSpPr>
          <p:spPr bwMode="auto">
            <a:xfrm>
              <a:off x="3936" y="1690"/>
              <a:ext cx="384" cy="2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6</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2" name="Freeform 34"/>
            <p:cNvSpPr/>
            <p:nvPr/>
          </p:nvSpPr>
          <p:spPr bwMode="auto">
            <a:xfrm>
              <a:off x="3600" y="1258"/>
              <a:ext cx="336" cy="144"/>
            </a:xfrm>
            <a:custGeom>
              <a:avLst/>
              <a:gdLst>
                <a:gd name="T0" fmla="*/ 0 w 336"/>
                <a:gd name="T1" fmla="*/ 144 h 144"/>
                <a:gd name="T2" fmla="*/ 336 w 336"/>
                <a:gd name="T3" fmla="*/ 0 h 144"/>
                <a:gd name="T4" fmla="*/ 0 60000 65536"/>
                <a:gd name="T5" fmla="*/ 0 60000 65536"/>
              </a:gdLst>
              <a:ahLst/>
              <a:cxnLst>
                <a:cxn ang="T4">
                  <a:pos x="T0" y="T1"/>
                </a:cxn>
                <a:cxn ang="T5">
                  <a:pos x="T2" y="T3"/>
                </a:cxn>
              </a:cxnLst>
              <a:rect l="0" t="0" r="r" b="b"/>
              <a:pathLst>
                <a:path w="336" h="144">
                  <a:moveTo>
                    <a:pt x="0" y="144"/>
                  </a:moveTo>
                  <a:cubicBezTo>
                    <a:pt x="140" y="84"/>
                    <a:pt x="280" y="24"/>
                    <a:pt x="336"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3" name="Line 35"/>
            <p:cNvSpPr>
              <a:spLocks noChangeShapeType="1"/>
            </p:cNvSpPr>
            <p:nvPr/>
          </p:nvSpPr>
          <p:spPr bwMode="auto">
            <a:xfrm>
              <a:off x="4320" y="1210"/>
              <a:ext cx="2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4" name="Line 36"/>
            <p:cNvSpPr>
              <a:spLocks noChangeShapeType="1"/>
            </p:cNvSpPr>
            <p:nvPr/>
          </p:nvSpPr>
          <p:spPr bwMode="auto">
            <a:xfrm>
              <a:off x="4992" y="1258"/>
              <a:ext cx="24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5" name="Line 37"/>
            <p:cNvSpPr>
              <a:spLocks noChangeShapeType="1"/>
            </p:cNvSpPr>
            <p:nvPr/>
          </p:nvSpPr>
          <p:spPr bwMode="auto">
            <a:xfrm flipH="1">
              <a:off x="4992" y="1632"/>
              <a:ext cx="288"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6" name="Line 38"/>
            <p:cNvSpPr>
              <a:spLocks noChangeShapeType="1"/>
            </p:cNvSpPr>
            <p:nvPr/>
          </p:nvSpPr>
          <p:spPr bwMode="auto">
            <a:xfrm flipH="1">
              <a:off x="4320" y="1834"/>
              <a:ext cx="2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7" name="Line 39"/>
            <p:cNvSpPr>
              <a:spLocks noChangeShapeType="1"/>
            </p:cNvSpPr>
            <p:nvPr/>
          </p:nvSpPr>
          <p:spPr bwMode="auto">
            <a:xfrm flipH="1" flipV="1">
              <a:off x="3552" y="1594"/>
              <a:ext cx="384" cy="24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8" name="Freeform 40"/>
            <p:cNvSpPr/>
            <p:nvPr/>
          </p:nvSpPr>
          <p:spPr bwMode="auto">
            <a:xfrm rot="-5400000">
              <a:off x="4004" y="854"/>
              <a:ext cx="239" cy="183"/>
            </a:xfrm>
            <a:custGeom>
              <a:avLst/>
              <a:gdLst>
                <a:gd name="T0" fmla="*/ 0 w 480"/>
                <a:gd name="T1" fmla="*/ 183 h 192"/>
                <a:gd name="T2" fmla="*/ 240 w 480"/>
                <a:gd name="T3" fmla="*/ 92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9" name="Text Box 41"/>
            <p:cNvSpPr txBox="1">
              <a:spLocks noChangeArrowheads="1"/>
            </p:cNvSpPr>
            <p:nvPr/>
          </p:nvSpPr>
          <p:spPr bwMode="auto">
            <a:xfrm>
              <a:off x="4032" y="217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30" name="Text Box 42"/>
            <p:cNvSpPr txBox="1">
              <a:spLocks noChangeArrowheads="1"/>
            </p:cNvSpPr>
            <p:nvPr/>
          </p:nvSpPr>
          <p:spPr bwMode="auto">
            <a:xfrm>
              <a:off x="5040" y="168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31" name="Text Box 43"/>
            <p:cNvSpPr txBox="1">
              <a:spLocks noChangeArrowheads="1"/>
            </p:cNvSpPr>
            <p:nvPr/>
          </p:nvSpPr>
          <p:spPr bwMode="auto">
            <a:xfrm>
              <a:off x="4944" y="1065"/>
              <a:ext cx="33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2732" name="Text Box 44"/>
            <p:cNvSpPr txBox="1">
              <a:spLocks noChangeArrowheads="1"/>
            </p:cNvSpPr>
            <p:nvPr/>
          </p:nvSpPr>
          <p:spPr bwMode="auto">
            <a:xfrm>
              <a:off x="4272" y="1009"/>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3" name="Text Box 45"/>
            <p:cNvSpPr txBox="1">
              <a:spLocks noChangeArrowheads="1"/>
            </p:cNvSpPr>
            <p:nvPr/>
          </p:nvSpPr>
          <p:spPr bwMode="auto">
            <a:xfrm>
              <a:off x="3552" y="1114"/>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4" name="Text Box 46"/>
            <p:cNvSpPr txBox="1">
              <a:spLocks noChangeArrowheads="1"/>
            </p:cNvSpPr>
            <p:nvPr/>
          </p:nvSpPr>
          <p:spPr bwMode="auto">
            <a:xfrm>
              <a:off x="3552" y="1660"/>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5" name="Text Box 47"/>
            <p:cNvSpPr txBox="1">
              <a:spLocks noChangeArrowheads="1"/>
            </p:cNvSpPr>
            <p:nvPr/>
          </p:nvSpPr>
          <p:spPr bwMode="auto">
            <a:xfrm>
              <a:off x="4320" y="1786"/>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6" name="Text Box 92"/>
            <p:cNvSpPr txBox="1">
              <a:spLocks noChangeArrowheads="1"/>
            </p:cNvSpPr>
            <p:nvPr/>
          </p:nvSpPr>
          <p:spPr bwMode="auto">
            <a:xfrm>
              <a:off x="3198" y="1621"/>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112737" name="Text Box 93"/>
            <p:cNvSpPr txBox="1">
              <a:spLocks noChangeArrowheads="1"/>
            </p:cNvSpPr>
            <p:nvPr/>
          </p:nvSpPr>
          <p:spPr bwMode="auto">
            <a:xfrm>
              <a:off x="3186" y="1068"/>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p:txBody>
        </p:sp>
      </p:grpSp>
      <p:graphicFrame>
        <p:nvGraphicFramePr>
          <p:cNvPr id="170147" name="Group 163"/>
          <p:cNvGraphicFramePr>
            <a:graphicFrameLocks noGrp="1"/>
          </p:cNvGraphicFramePr>
          <p:nvPr/>
        </p:nvGraphicFramePr>
        <p:xfrm>
          <a:off x="609600" y="4500563"/>
          <a:ext cx="4152900" cy="2205038"/>
        </p:xfrm>
        <a:graphic>
          <a:graphicData uri="http://schemas.openxmlformats.org/drawingml/2006/table">
            <a:tbl>
              <a:tblPr/>
              <a:tblGrid>
                <a:gridCol w="1485900"/>
                <a:gridCol w="912813"/>
                <a:gridCol w="1754187"/>
              </a:tblGrid>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endPar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a</a:t>
                      </a:r>
                      <a:endPar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b</a:t>
                      </a:r>
                      <a:endParaRPr kumimoji="0" lang="en-US" altLang="zh-CN" sz="16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9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{6,1,2,3,Y}</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148" name="Group 164"/>
          <p:cNvGraphicFramePr>
            <a:graphicFrameLocks noGrp="1"/>
          </p:cNvGraphicFramePr>
          <p:nvPr/>
        </p:nvGraphicFramePr>
        <p:xfrm>
          <a:off x="6896100" y="4486275"/>
          <a:ext cx="1790700" cy="2208216"/>
        </p:xfrm>
        <a:graphic>
          <a:graphicData uri="http://schemas.openxmlformats.org/drawingml/2006/table">
            <a:tbl>
              <a:tblPr/>
              <a:tblGrid>
                <a:gridCol w="647700"/>
                <a:gridCol w="533400"/>
                <a:gridCol w="609600"/>
              </a:tblGrid>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endPar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a</a:t>
                      </a:r>
                      <a:endPar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I</a:t>
                      </a:r>
                      <a:r>
                        <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rPr>
                        <a:t>b</a:t>
                      </a:r>
                      <a:endParaRPr kumimoji="0" lang="en-US" altLang="zh-CN" sz="1800" b="1" i="0" u="none" strike="noStrike" cap="none" normalizeH="0" baseline="-25000" smtClean="0">
                        <a:ln>
                          <a:noFill/>
                        </a:ln>
                        <a:solidFill>
                          <a:srgbClr val="0000FF"/>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709" name="AutoShape 158"/>
          <p:cNvSpPr>
            <a:spLocks noChangeArrowheads="1"/>
          </p:cNvSpPr>
          <p:nvPr/>
        </p:nvSpPr>
        <p:spPr bwMode="auto">
          <a:xfrm>
            <a:off x="4948238" y="5562600"/>
            <a:ext cx="1828800" cy="228600"/>
          </a:xfrm>
          <a:prstGeom prst="rightArrow">
            <a:avLst>
              <a:gd name="adj1" fmla="val 50000"/>
              <a:gd name="adj2" fmla="val 20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19080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重新命名</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33"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Rectangle 96"/>
          <p:cNvSpPr>
            <a:spLocks noGrp="1" noRot="1" noChangeArrowheads="1"/>
          </p:cNvSpPr>
          <p:nvPr>
            <p:ph sz="quarter" idx="1"/>
          </p:nvPr>
        </p:nvSpPr>
        <p:spPr>
          <a:xfrm>
            <a:off x="457200" y="1219200"/>
            <a:ext cx="4041775" cy="49371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得状态图</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68" name="Rectangle 98"/>
          <p:cNvSpPr>
            <a:spLocks noGrp="1" noRot="1" noChangeArrowheads="1"/>
          </p:cNvSpPr>
          <p:nvPr>
            <p:ph sz="quarter" idx="2"/>
          </p:nvPr>
        </p:nvSpPr>
        <p:spPr>
          <a:xfrm>
            <a:off x="4191000" y="1749425"/>
            <a:ext cx="4000500" cy="190817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用最小化方法化简得：</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{0}</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{3,4}</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，按顺序重新命名</a:t>
            </a: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DFA M’</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grpSp>
        <p:nvGrpSpPr>
          <p:cNvPr id="114692" name="Group 143"/>
          <p:cNvGrpSpPr/>
          <p:nvPr/>
        </p:nvGrpSpPr>
        <p:grpSpPr>
          <a:xfrm>
            <a:off x="457200" y="2286000"/>
            <a:ext cx="3581400" cy="2900363"/>
            <a:chOff x="192" y="1680"/>
            <a:chExt cx="2256" cy="1827"/>
          </a:xfrm>
        </p:grpSpPr>
        <p:sp>
          <p:nvSpPr>
            <p:cNvPr id="113689" name="Oval 99"/>
            <p:cNvSpPr>
              <a:spLocks noChangeArrowheads="1"/>
            </p:cNvSpPr>
            <p:nvPr/>
          </p:nvSpPr>
          <p:spPr bwMode="auto">
            <a:xfrm>
              <a:off x="1152" y="1728"/>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0" name="AutoShape 100"/>
            <p:cNvSpPr>
              <a:spLocks noChangeArrowheads="1"/>
            </p:cNvSpPr>
            <p:nvPr/>
          </p:nvSpPr>
          <p:spPr bwMode="auto">
            <a:xfrm>
              <a:off x="528" y="2256"/>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1" name="Oval 101"/>
            <p:cNvSpPr>
              <a:spLocks noChangeArrowheads="1"/>
            </p:cNvSpPr>
            <p:nvPr/>
          </p:nvSpPr>
          <p:spPr bwMode="auto">
            <a:xfrm>
              <a:off x="1152" y="2736"/>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2" name="AutoShape 102"/>
            <p:cNvSpPr>
              <a:spLocks noChangeArrowheads="1"/>
            </p:cNvSpPr>
            <p:nvPr/>
          </p:nvSpPr>
          <p:spPr bwMode="auto">
            <a:xfrm>
              <a:off x="2016" y="2832"/>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3" name="AutoShape 103"/>
            <p:cNvSpPr>
              <a:spLocks noChangeArrowheads="1"/>
            </p:cNvSpPr>
            <p:nvPr/>
          </p:nvSpPr>
          <p:spPr bwMode="auto">
            <a:xfrm>
              <a:off x="2016" y="1968"/>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4" name="Line 108"/>
            <p:cNvSpPr>
              <a:spLocks noChangeShapeType="1"/>
            </p:cNvSpPr>
            <p:nvPr/>
          </p:nvSpPr>
          <p:spPr bwMode="auto">
            <a:xfrm flipV="1">
              <a:off x="768" y="1920"/>
              <a:ext cx="432"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5" name="Line 110"/>
            <p:cNvSpPr>
              <a:spLocks noChangeShapeType="1"/>
            </p:cNvSpPr>
            <p:nvPr/>
          </p:nvSpPr>
          <p:spPr bwMode="auto">
            <a:xfrm>
              <a:off x="1413" y="1785"/>
              <a:ext cx="768" cy="192"/>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6" name="Line 111"/>
            <p:cNvSpPr>
              <a:spLocks noChangeShapeType="1"/>
            </p:cNvSpPr>
            <p:nvPr/>
          </p:nvSpPr>
          <p:spPr bwMode="auto">
            <a:xfrm flipH="1" flipV="1">
              <a:off x="1344" y="1950"/>
              <a:ext cx="672" cy="240"/>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7" name="Line 112"/>
            <p:cNvSpPr>
              <a:spLocks noChangeShapeType="1"/>
            </p:cNvSpPr>
            <p:nvPr/>
          </p:nvSpPr>
          <p:spPr bwMode="auto">
            <a:xfrm>
              <a:off x="2160" y="2256"/>
              <a:ext cx="0" cy="57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8" name="Line 113"/>
            <p:cNvSpPr>
              <a:spLocks noChangeShapeType="1"/>
            </p:cNvSpPr>
            <p:nvPr/>
          </p:nvSpPr>
          <p:spPr bwMode="auto">
            <a:xfrm flipH="1" flipV="1">
              <a:off x="1326" y="1968"/>
              <a:ext cx="720" cy="912"/>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9" name="Line 114"/>
            <p:cNvSpPr>
              <a:spLocks noChangeShapeType="1"/>
            </p:cNvSpPr>
            <p:nvPr/>
          </p:nvSpPr>
          <p:spPr bwMode="auto">
            <a:xfrm flipV="1">
              <a:off x="1296" y="1968"/>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0" name="Line 116"/>
            <p:cNvSpPr>
              <a:spLocks noChangeShapeType="1"/>
            </p:cNvSpPr>
            <p:nvPr/>
          </p:nvSpPr>
          <p:spPr bwMode="auto">
            <a:xfrm>
              <a:off x="768" y="2496"/>
              <a:ext cx="432" cy="28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1" name="Arc 122"/>
            <p:cNvSpPr/>
            <p:nvPr/>
          </p:nvSpPr>
          <p:spPr bwMode="auto">
            <a:xfrm>
              <a:off x="1200" y="2967"/>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2" name="Arc 123"/>
            <p:cNvSpPr/>
            <p:nvPr/>
          </p:nvSpPr>
          <p:spPr bwMode="auto">
            <a:xfrm>
              <a:off x="2064" y="3120"/>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3" name="Text Box 126"/>
            <p:cNvSpPr txBox="1">
              <a:spLocks noChangeArrowheads="1"/>
            </p:cNvSpPr>
            <p:nvPr/>
          </p:nvSpPr>
          <p:spPr bwMode="auto">
            <a:xfrm>
              <a:off x="672" y="1968"/>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4" name="Text Box 127"/>
            <p:cNvSpPr txBox="1">
              <a:spLocks noChangeArrowheads="1"/>
            </p:cNvSpPr>
            <p:nvPr/>
          </p:nvSpPr>
          <p:spPr bwMode="auto">
            <a:xfrm>
              <a:off x="1536" y="2018"/>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5" name="Text Box 128"/>
            <p:cNvSpPr txBox="1">
              <a:spLocks noChangeArrowheads="1"/>
            </p:cNvSpPr>
            <p:nvPr/>
          </p:nvSpPr>
          <p:spPr bwMode="auto">
            <a:xfrm>
              <a:off x="1008" y="225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6" name="Text Box 129"/>
            <p:cNvSpPr txBox="1">
              <a:spLocks noChangeArrowheads="1"/>
            </p:cNvSpPr>
            <p:nvPr/>
          </p:nvSpPr>
          <p:spPr bwMode="auto">
            <a:xfrm>
              <a:off x="1536" y="225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7" name="Text Box 133"/>
            <p:cNvSpPr txBox="1">
              <a:spLocks noChangeArrowheads="1"/>
            </p:cNvSpPr>
            <p:nvPr/>
          </p:nvSpPr>
          <p:spPr bwMode="auto">
            <a:xfrm>
              <a:off x="768" y="2592"/>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8" name="Text Box 134"/>
            <p:cNvSpPr txBox="1">
              <a:spLocks noChangeArrowheads="1"/>
            </p:cNvSpPr>
            <p:nvPr/>
          </p:nvSpPr>
          <p:spPr bwMode="auto">
            <a:xfrm>
              <a:off x="960" y="3072"/>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09" name="Text Box 135"/>
            <p:cNvSpPr txBox="1">
              <a:spLocks noChangeArrowheads="1"/>
            </p:cNvSpPr>
            <p:nvPr/>
          </p:nvSpPr>
          <p:spPr bwMode="auto">
            <a:xfrm>
              <a:off x="1824" y="321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10" name="Text Box 138"/>
            <p:cNvSpPr txBox="1">
              <a:spLocks noChangeArrowheads="1"/>
            </p:cNvSpPr>
            <p:nvPr/>
          </p:nvSpPr>
          <p:spPr bwMode="auto">
            <a:xfrm>
              <a:off x="1632" y="168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11" name="Text Box 139"/>
            <p:cNvSpPr txBox="1">
              <a:spLocks noChangeArrowheads="1"/>
            </p:cNvSpPr>
            <p:nvPr/>
          </p:nvSpPr>
          <p:spPr bwMode="auto">
            <a:xfrm>
              <a:off x="2064" y="240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712" name="AutoShape 141"/>
            <p:cNvSpPr>
              <a:spLocks noChangeArrowheads="1"/>
            </p:cNvSpPr>
            <p:nvPr/>
          </p:nvSpPr>
          <p:spPr bwMode="auto">
            <a:xfrm>
              <a:off x="192" y="2352"/>
              <a:ext cx="288" cy="144"/>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14693" name="Group 144"/>
          <p:cNvGrpSpPr/>
          <p:nvPr/>
        </p:nvGrpSpPr>
        <p:grpSpPr>
          <a:xfrm>
            <a:off x="4495800" y="3505200"/>
            <a:ext cx="3505200" cy="2519363"/>
            <a:chOff x="2544" y="2400"/>
            <a:chExt cx="2208" cy="1587"/>
          </a:xfrm>
        </p:grpSpPr>
        <p:sp>
          <p:nvSpPr>
            <p:cNvPr id="113671" name="AutoShape 104"/>
            <p:cNvSpPr>
              <a:spLocks noChangeArrowheads="1"/>
            </p:cNvSpPr>
            <p:nvPr/>
          </p:nvSpPr>
          <p:spPr bwMode="auto">
            <a:xfrm>
              <a:off x="2928" y="2880"/>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2" name="AutoShape 105"/>
            <p:cNvSpPr>
              <a:spLocks noChangeArrowheads="1"/>
            </p:cNvSpPr>
            <p:nvPr/>
          </p:nvSpPr>
          <p:spPr bwMode="auto">
            <a:xfrm>
              <a:off x="4464" y="2880"/>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3" name="Oval 106"/>
            <p:cNvSpPr>
              <a:spLocks noChangeArrowheads="1"/>
            </p:cNvSpPr>
            <p:nvPr/>
          </p:nvSpPr>
          <p:spPr bwMode="auto">
            <a:xfrm>
              <a:off x="3648" y="2400"/>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4" name="Oval 107"/>
            <p:cNvSpPr>
              <a:spLocks noChangeArrowheads="1"/>
            </p:cNvSpPr>
            <p:nvPr/>
          </p:nvSpPr>
          <p:spPr bwMode="auto">
            <a:xfrm>
              <a:off x="3648" y="3408"/>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5" name="Line 117"/>
            <p:cNvSpPr>
              <a:spLocks noChangeShapeType="1"/>
            </p:cNvSpPr>
            <p:nvPr/>
          </p:nvSpPr>
          <p:spPr bwMode="auto">
            <a:xfrm flipV="1">
              <a:off x="3216" y="2592"/>
              <a:ext cx="432" cy="33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6" name="Line 118"/>
            <p:cNvSpPr>
              <a:spLocks noChangeShapeType="1"/>
            </p:cNvSpPr>
            <p:nvPr/>
          </p:nvSpPr>
          <p:spPr bwMode="auto">
            <a:xfrm>
              <a:off x="3936" y="2496"/>
              <a:ext cx="672"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7" name="Line 119"/>
            <p:cNvSpPr>
              <a:spLocks noChangeShapeType="1"/>
            </p:cNvSpPr>
            <p:nvPr/>
          </p:nvSpPr>
          <p:spPr bwMode="auto">
            <a:xfrm flipH="1" flipV="1">
              <a:off x="3888" y="2640"/>
              <a:ext cx="576"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8" name="Line 120"/>
            <p:cNvSpPr>
              <a:spLocks noChangeShapeType="1"/>
            </p:cNvSpPr>
            <p:nvPr/>
          </p:nvSpPr>
          <p:spPr bwMode="auto">
            <a:xfrm>
              <a:off x="3168" y="3120"/>
              <a:ext cx="480" cy="33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9" name="Line 121"/>
            <p:cNvSpPr>
              <a:spLocks noChangeShapeType="1"/>
            </p:cNvSpPr>
            <p:nvPr/>
          </p:nvSpPr>
          <p:spPr bwMode="auto">
            <a:xfrm flipV="1">
              <a:off x="3792" y="2640"/>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0" name="Arc 124"/>
            <p:cNvSpPr/>
            <p:nvPr/>
          </p:nvSpPr>
          <p:spPr bwMode="auto">
            <a:xfrm>
              <a:off x="3696" y="3648"/>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1" name="Arc 125"/>
            <p:cNvSpPr/>
            <p:nvPr/>
          </p:nvSpPr>
          <p:spPr bwMode="auto">
            <a:xfrm>
              <a:off x="4512" y="3168"/>
              <a:ext cx="240" cy="288"/>
            </a:xfrm>
            <a:custGeom>
              <a:avLst/>
              <a:gdLst>
                <a:gd name="T0" fmla="*/ 217 w 43200"/>
                <a:gd name="T1" fmla="*/ 15 h 36194"/>
                <a:gd name="T2" fmla="*/ 32 w 43200"/>
                <a:gd name="T3" fmla="*/ 0 h 36194"/>
                <a:gd name="T4" fmla="*/ 120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2" name="Text Box 130"/>
            <p:cNvSpPr txBox="1">
              <a:spLocks noChangeArrowheads="1"/>
            </p:cNvSpPr>
            <p:nvPr/>
          </p:nvSpPr>
          <p:spPr bwMode="auto">
            <a:xfrm>
              <a:off x="3120" y="2592"/>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3" name="Text Box 131"/>
            <p:cNvSpPr txBox="1">
              <a:spLocks noChangeArrowheads="1"/>
            </p:cNvSpPr>
            <p:nvPr/>
          </p:nvSpPr>
          <p:spPr bwMode="auto">
            <a:xfrm>
              <a:off x="3504" y="2880"/>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4" name="Text Box 132"/>
            <p:cNvSpPr txBox="1">
              <a:spLocks noChangeArrowheads="1"/>
            </p:cNvSpPr>
            <p:nvPr/>
          </p:nvSpPr>
          <p:spPr bwMode="auto">
            <a:xfrm>
              <a:off x="3888" y="2784"/>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5" name="Text Box 136"/>
            <p:cNvSpPr txBox="1">
              <a:spLocks noChangeArrowheads="1"/>
            </p:cNvSpPr>
            <p:nvPr/>
          </p:nvSpPr>
          <p:spPr bwMode="auto">
            <a:xfrm>
              <a:off x="3456" y="369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6" name="Text Box 137"/>
            <p:cNvSpPr txBox="1">
              <a:spLocks noChangeArrowheads="1"/>
            </p:cNvSpPr>
            <p:nvPr/>
          </p:nvSpPr>
          <p:spPr bwMode="auto">
            <a:xfrm>
              <a:off x="4272" y="321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7" name="Text Box 140"/>
            <p:cNvSpPr txBox="1">
              <a:spLocks noChangeArrowheads="1"/>
            </p:cNvSpPr>
            <p:nvPr/>
          </p:nvSpPr>
          <p:spPr bwMode="auto">
            <a:xfrm>
              <a:off x="4176" y="2505"/>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endParaRPr kumimoji="1"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3688" name="AutoShape 142"/>
            <p:cNvSpPr>
              <a:spLocks noChangeArrowheads="1"/>
            </p:cNvSpPr>
            <p:nvPr/>
          </p:nvSpPr>
          <p:spPr bwMode="auto">
            <a:xfrm>
              <a:off x="2544" y="2928"/>
              <a:ext cx="336" cy="144"/>
            </a:xfrm>
            <a:prstGeom prst="rightArrow">
              <a:avLst>
                <a:gd name="adj1" fmla="val 50000"/>
                <a:gd name="adj2" fmla="val 58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14694" name="Rectangle 2"/>
          <p:cNvSpPr>
            <a:spLocks noGrp="1" noRot="1"/>
          </p:cNvSpPr>
          <p:nvPr>
            <p:ph type="title"/>
          </p:nvPr>
        </p:nvSpPr>
        <p:spPr>
          <a:xfrm>
            <a:off x="457200" y="152400"/>
            <a:ext cx="8229600" cy="990600"/>
          </a:xfrm>
        </p:spPr>
        <p:txBody>
          <a:bodyPr vert="horz" wrap="square" lIns="91440" tIns="45720" rIns="91440" bIns="45720" anchor="b" anchorCtr="0"/>
          <a:p>
            <a:r>
              <a:rPr lang="en-US" altLang="zh-CN" dirty="0">
                <a:ea typeface="宋体" panose="02010600030101010101" pitchFamily="2" charset="-122"/>
              </a:rPr>
              <a:t>Exercise</a:t>
            </a:r>
            <a:endParaRPr lang="zh-CN" altLang="en-US" dirty="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p:txBody>
          <a:bodyPr vert="horz" wrap="square" lIns="91440" tIns="45720" rIns="91440" bIns="45720" anchor="b" anchorCtr="0"/>
          <a:p>
            <a:r>
              <a:rPr lang="en-GB"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21</a:t>
            </a:r>
            <a:r>
              <a:rPr kumimoji="0" lang="zh-CN" altLang="en-US" sz="2600" b="0" i="0" u="none" strike="noStrike" kern="1200" cap="none" spc="0" normalizeH="0" baseline="0" noProof="0" dirty="0" smtClean="0">
                <a:ln>
                  <a:noFill/>
                </a:ln>
                <a:solidFill>
                  <a:srgbClr val="00823B"/>
                </a:solidFill>
                <a:effectLst/>
                <a:uLnTx/>
                <a:uFillTx/>
                <a:latin typeface="+mj-lt"/>
                <a:ea typeface="楷体_GB2312" pitchFamily="49"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NFA-&gt;DFA</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p:txBody>
      </p:sp>
      <p:sp>
        <p:nvSpPr>
          <p:cNvPr id="1157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57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115718" name="Group 1"/>
          <p:cNvGrpSpPr/>
          <p:nvPr/>
        </p:nvGrpSpPr>
        <p:grpSpPr>
          <a:xfrm>
            <a:off x="179388" y="2132013"/>
            <a:ext cx="8610600" cy="4176712"/>
            <a:chOff x="228600" y="1371600"/>
            <a:chExt cx="8610600" cy="4176713"/>
          </a:xfrm>
        </p:grpSpPr>
        <p:sp>
          <p:nvSpPr>
            <p:cNvPr id="115719" name="Line 5"/>
            <p:cNvSpPr/>
            <p:nvPr/>
          </p:nvSpPr>
          <p:spPr>
            <a:xfrm>
              <a:off x="6629400" y="2895600"/>
              <a:ext cx="304800" cy="381000"/>
            </a:xfrm>
            <a:prstGeom prst="line">
              <a:avLst/>
            </a:prstGeom>
            <a:ln w="25400" cap="flat" cmpd="sng">
              <a:solidFill>
                <a:schemeClr val="tx1"/>
              </a:solidFill>
              <a:prstDash val="solid"/>
              <a:headEnd type="none" w="sm" len="sm"/>
              <a:tailEnd type="triangle" w="sm" len="sm"/>
            </a:ln>
          </p:spPr>
        </p:sp>
        <p:sp>
          <p:nvSpPr>
            <p:cNvPr id="115720" name="Line 6"/>
            <p:cNvSpPr/>
            <p:nvPr/>
          </p:nvSpPr>
          <p:spPr>
            <a:xfrm>
              <a:off x="7620000" y="3657600"/>
              <a:ext cx="457200" cy="0"/>
            </a:xfrm>
            <a:prstGeom prst="line">
              <a:avLst/>
            </a:prstGeom>
            <a:ln w="25400" cap="flat" cmpd="sng">
              <a:solidFill>
                <a:schemeClr val="tx1"/>
              </a:solidFill>
              <a:prstDash val="solid"/>
              <a:headEnd type="none" w="sm" len="sm"/>
              <a:tailEnd type="triangle" w="sm" len="sm"/>
            </a:ln>
          </p:spPr>
        </p:sp>
        <p:sp>
          <p:nvSpPr>
            <p:cNvPr id="115721" name="Oval 7"/>
            <p:cNvSpPr/>
            <p:nvPr/>
          </p:nvSpPr>
          <p:spPr>
            <a:xfrm>
              <a:off x="6858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22" name="Oval 8"/>
            <p:cNvSpPr/>
            <p:nvPr/>
          </p:nvSpPr>
          <p:spPr>
            <a:xfrm>
              <a:off x="19812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23" name="Oval 9"/>
            <p:cNvSpPr/>
            <p:nvPr/>
          </p:nvSpPr>
          <p:spPr>
            <a:xfrm>
              <a:off x="3505200" y="41148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24" name="Oval 10"/>
            <p:cNvSpPr/>
            <p:nvPr/>
          </p:nvSpPr>
          <p:spPr>
            <a:xfrm>
              <a:off x="5105400" y="41148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grpSp>
          <p:nvGrpSpPr>
            <p:cNvPr id="115725" name="Group 11"/>
            <p:cNvGrpSpPr/>
            <p:nvPr/>
          </p:nvGrpSpPr>
          <p:grpSpPr>
            <a:xfrm>
              <a:off x="8001000" y="3200400"/>
              <a:ext cx="838200" cy="838200"/>
              <a:chOff x="3648" y="2304"/>
              <a:chExt cx="528" cy="528"/>
            </a:xfrm>
          </p:grpSpPr>
          <p:sp>
            <p:nvSpPr>
              <p:cNvPr id="115760" name="Oval 12"/>
              <p:cNvSpPr/>
              <p:nvPr/>
            </p:nvSpPr>
            <p:spPr>
              <a:xfrm>
                <a:off x="3648" y="2304"/>
                <a:ext cx="528" cy="528"/>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61" name="Oval 13"/>
              <p:cNvSpPr/>
              <p:nvPr/>
            </p:nvSpPr>
            <p:spPr>
              <a:xfrm>
                <a:off x="3696" y="2352"/>
                <a:ext cx="432" cy="432"/>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grpSp>
        <p:sp>
          <p:nvSpPr>
            <p:cNvPr id="115726" name="Line 14"/>
            <p:cNvSpPr/>
            <p:nvPr/>
          </p:nvSpPr>
          <p:spPr>
            <a:xfrm>
              <a:off x="1524000" y="3657600"/>
              <a:ext cx="457200" cy="0"/>
            </a:xfrm>
            <a:prstGeom prst="line">
              <a:avLst/>
            </a:prstGeom>
            <a:ln w="25400" cap="flat" cmpd="sng">
              <a:solidFill>
                <a:schemeClr val="tx1"/>
              </a:solidFill>
              <a:prstDash val="solid"/>
              <a:headEnd type="none" w="sm" len="sm"/>
              <a:tailEnd type="triangle" w="sm" len="sm"/>
            </a:ln>
          </p:spPr>
        </p:sp>
        <p:sp>
          <p:nvSpPr>
            <p:cNvPr id="115727" name="Line 15"/>
            <p:cNvSpPr/>
            <p:nvPr/>
          </p:nvSpPr>
          <p:spPr>
            <a:xfrm flipV="1">
              <a:off x="2590800" y="2819400"/>
              <a:ext cx="457200" cy="457200"/>
            </a:xfrm>
            <a:prstGeom prst="line">
              <a:avLst/>
            </a:prstGeom>
            <a:ln w="25400" cap="flat" cmpd="sng">
              <a:solidFill>
                <a:schemeClr val="tx1"/>
              </a:solidFill>
              <a:prstDash val="solid"/>
              <a:headEnd type="none" w="sm" len="sm"/>
              <a:tailEnd type="triangle" w="sm" len="sm"/>
            </a:ln>
          </p:spPr>
        </p:sp>
        <p:sp>
          <p:nvSpPr>
            <p:cNvPr id="115728" name="Line 16"/>
            <p:cNvSpPr/>
            <p:nvPr/>
          </p:nvSpPr>
          <p:spPr>
            <a:xfrm>
              <a:off x="2743200" y="3962400"/>
              <a:ext cx="762000" cy="457200"/>
            </a:xfrm>
            <a:prstGeom prst="line">
              <a:avLst/>
            </a:prstGeom>
            <a:ln w="25400" cap="flat" cmpd="sng">
              <a:solidFill>
                <a:schemeClr val="tx1"/>
              </a:solidFill>
              <a:prstDash val="solid"/>
              <a:headEnd type="none" w="sm" len="sm"/>
              <a:tailEnd type="triangle" w="sm" len="sm"/>
            </a:ln>
          </p:spPr>
        </p:sp>
        <p:sp>
          <p:nvSpPr>
            <p:cNvPr id="115729" name="Line 17"/>
            <p:cNvSpPr/>
            <p:nvPr/>
          </p:nvSpPr>
          <p:spPr>
            <a:xfrm>
              <a:off x="4343400" y="4572000"/>
              <a:ext cx="762000" cy="0"/>
            </a:xfrm>
            <a:prstGeom prst="line">
              <a:avLst/>
            </a:prstGeom>
            <a:ln w="25400" cap="flat" cmpd="sng">
              <a:solidFill>
                <a:schemeClr val="tx1"/>
              </a:solidFill>
              <a:prstDash val="solid"/>
              <a:headEnd type="none" w="sm" len="sm"/>
              <a:tailEnd type="triangle" w="sm" len="sm"/>
            </a:ln>
          </p:spPr>
        </p:sp>
        <p:sp>
          <p:nvSpPr>
            <p:cNvPr id="115730" name="Oval 18"/>
            <p:cNvSpPr/>
            <p:nvPr/>
          </p:nvSpPr>
          <p:spPr>
            <a:xfrm>
              <a:off x="67818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1" name="Oval 19"/>
            <p:cNvSpPr/>
            <p:nvPr/>
          </p:nvSpPr>
          <p:spPr>
            <a:xfrm>
              <a:off x="29718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2" name="Oval 20"/>
            <p:cNvSpPr/>
            <p:nvPr/>
          </p:nvSpPr>
          <p:spPr>
            <a:xfrm>
              <a:off x="45720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3" name="Line 21"/>
            <p:cNvSpPr/>
            <p:nvPr/>
          </p:nvSpPr>
          <p:spPr>
            <a:xfrm>
              <a:off x="3810000" y="2590800"/>
              <a:ext cx="762000" cy="0"/>
            </a:xfrm>
            <a:prstGeom prst="line">
              <a:avLst/>
            </a:prstGeom>
            <a:ln w="25400" cap="flat" cmpd="sng">
              <a:solidFill>
                <a:schemeClr val="tx1"/>
              </a:solidFill>
              <a:prstDash val="solid"/>
              <a:headEnd type="none" w="sm" len="sm"/>
              <a:tailEnd type="triangle" w="sm" len="sm"/>
            </a:ln>
          </p:spPr>
        </p:sp>
        <p:sp>
          <p:nvSpPr>
            <p:cNvPr id="115734" name="Line 22"/>
            <p:cNvSpPr/>
            <p:nvPr/>
          </p:nvSpPr>
          <p:spPr>
            <a:xfrm>
              <a:off x="5410200" y="2590800"/>
              <a:ext cx="533400" cy="0"/>
            </a:xfrm>
            <a:prstGeom prst="line">
              <a:avLst/>
            </a:prstGeom>
            <a:ln w="25400" cap="flat" cmpd="sng">
              <a:solidFill>
                <a:schemeClr val="tx1"/>
              </a:solidFill>
              <a:prstDash val="solid"/>
              <a:headEnd type="none" w="sm" len="sm"/>
              <a:tailEnd type="triangle" w="sm" len="sm"/>
            </a:ln>
          </p:spPr>
        </p:sp>
        <p:sp>
          <p:nvSpPr>
            <p:cNvPr id="115735" name="Oval 23"/>
            <p:cNvSpPr/>
            <p:nvPr/>
          </p:nvSpPr>
          <p:spPr>
            <a:xfrm>
              <a:off x="59436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p>
              <a:endParaRPr lang="zh-CN" altLang="en-US" dirty="0">
                <a:latin typeface="Times New Roman" panose="02020603050405020304" pitchFamily="18" charset="0"/>
              </a:endParaRPr>
            </a:p>
          </p:txBody>
        </p:sp>
        <p:sp>
          <p:nvSpPr>
            <p:cNvPr id="115736" name="Line 24"/>
            <p:cNvSpPr/>
            <p:nvPr/>
          </p:nvSpPr>
          <p:spPr>
            <a:xfrm flipV="1">
              <a:off x="5867400" y="3962400"/>
              <a:ext cx="1066800" cy="381000"/>
            </a:xfrm>
            <a:prstGeom prst="line">
              <a:avLst/>
            </a:prstGeom>
            <a:ln w="25400" cap="flat" cmpd="sng">
              <a:solidFill>
                <a:schemeClr val="tx1"/>
              </a:solidFill>
              <a:prstDash val="solid"/>
              <a:headEnd type="none" w="sm" len="sm"/>
              <a:tailEnd type="triangle" w="sm" len="sm"/>
            </a:ln>
          </p:spPr>
        </p:sp>
        <p:sp>
          <p:nvSpPr>
            <p:cNvPr id="115737" name="Text Box 25"/>
            <p:cNvSpPr txBox="1"/>
            <p:nvPr/>
          </p:nvSpPr>
          <p:spPr>
            <a:xfrm>
              <a:off x="8382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15738" name="Text Box 26"/>
            <p:cNvSpPr txBox="1"/>
            <p:nvPr/>
          </p:nvSpPr>
          <p:spPr>
            <a:xfrm>
              <a:off x="81534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15739" name="Text Box 27"/>
            <p:cNvSpPr txBox="1"/>
            <p:nvPr/>
          </p:nvSpPr>
          <p:spPr>
            <a:xfrm>
              <a:off x="69342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15740" name="Text Box 28"/>
            <p:cNvSpPr txBox="1"/>
            <p:nvPr/>
          </p:nvSpPr>
          <p:spPr>
            <a:xfrm>
              <a:off x="6096000" y="22860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15741" name="Text Box 29"/>
            <p:cNvSpPr txBox="1"/>
            <p:nvPr/>
          </p:nvSpPr>
          <p:spPr>
            <a:xfrm>
              <a:off x="5257800" y="42672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15742" name="Text Box 30"/>
            <p:cNvSpPr txBox="1"/>
            <p:nvPr/>
          </p:nvSpPr>
          <p:spPr>
            <a:xfrm>
              <a:off x="4648200" y="22860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15743" name="Text Box 31"/>
            <p:cNvSpPr txBox="1"/>
            <p:nvPr/>
          </p:nvSpPr>
          <p:spPr>
            <a:xfrm>
              <a:off x="3657600" y="42672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15744" name="Text Box 32"/>
            <p:cNvSpPr txBox="1"/>
            <p:nvPr/>
          </p:nvSpPr>
          <p:spPr>
            <a:xfrm>
              <a:off x="3124200" y="23622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15745" name="Text Box 33"/>
            <p:cNvSpPr txBox="1"/>
            <p:nvPr/>
          </p:nvSpPr>
          <p:spPr>
            <a:xfrm>
              <a:off x="2133600" y="3352800"/>
              <a:ext cx="5334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cxnSp>
          <p:nvCxnSpPr>
            <p:cNvPr id="115746" name="AutoShape 34"/>
            <p:cNvCxnSpPr>
              <a:stCxn id="115721" idx="4"/>
              <a:endCxn id="115760" idx="4"/>
            </p:cNvCxnSpPr>
            <p:nvPr/>
          </p:nvCxnSpPr>
          <p:spPr>
            <a:xfrm rot="-5400000" flipH="1">
              <a:off x="4761706" y="381794"/>
              <a:ext cx="1588" cy="7315200"/>
            </a:xfrm>
            <a:prstGeom prst="curvedConnector3">
              <a:avLst>
                <a:gd name="adj1" fmla="val 75699995"/>
              </a:avLst>
            </a:prstGeom>
            <a:ln w="25400" cap="flat" cmpd="sng">
              <a:solidFill>
                <a:schemeClr val="tx1"/>
              </a:solidFill>
              <a:prstDash val="solid"/>
              <a:headEnd type="none" w="sm" len="sm"/>
              <a:tailEnd type="triangle" w="med" len="sm"/>
            </a:ln>
          </p:spPr>
        </p:cxnSp>
        <p:cxnSp>
          <p:nvCxnSpPr>
            <p:cNvPr id="115747" name="AutoShape 35"/>
            <p:cNvCxnSpPr>
              <a:stCxn id="115730" idx="0"/>
              <a:endCxn id="115722" idx="0"/>
            </p:cNvCxnSpPr>
            <p:nvPr/>
          </p:nvCxnSpPr>
          <p:spPr>
            <a:xfrm rot="-5400000" flipH="1" flipV="1">
              <a:off x="4799806" y="800894"/>
              <a:ext cx="1588" cy="4800600"/>
            </a:xfrm>
            <a:prstGeom prst="curvedConnector3">
              <a:avLst>
                <a:gd name="adj1" fmla="val -116000005"/>
              </a:avLst>
            </a:prstGeom>
            <a:ln w="25400" cap="flat" cmpd="sng">
              <a:solidFill>
                <a:schemeClr val="tx1"/>
              </a:solidFill>
              <a:prstDash val="solid"/>
              <a:headEnd type="none" w="sm" len="sm"/>
              <a:tailEnd type="triangle" w="sm" len="sm"/>
            </a:ln>
          </p:spPr>
        </p:cxnSp>
        <p:sp>
          <p:nvSpPr>
            <p:cNvPr id="115748" name="Text Box 36"/>
            <p:cNvSpPr txBox="1"/>
            <p:nvPr/>
          </p:nvSpPr>
          <p:spPr>
            <a:xfrm>
              <a:off x="6400800" y="28813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49" name="Text Box 37"/>
            <p:cNvSpPr txBox="1"/>
            <p:nvPr/>
          </p:nvSpPr>
          <p:spPr>
            <a:xfrm>
              <a:off x="2743200" y="2971800"/>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0" name="Text Box 38"/>
            <p:cNvSpPr txBox="1"/>
            <p:nvPr/>
          </p:nvSpPr>
          <p:spPr>
            <a:xfrm>
              <a:off x="4495800" y="1371600"/>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1" name="Text Box 39"/>
            <p:cNvSpPr txBox="1"/>
            <p:nvPr/>
          </p:nvSpPr>
          <p:spPr>
            <a:xfrm>
              <a:off x="6096000" y="37195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2" name="Text Box 40"/>
            <p:cNvSpPr txBox="1"/>
            <p:nvPr/>
          </p:nvSpPr>
          <p:spPr>
            <a:xfrm>
              <a:off x="4495800" y="50911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3" name="Text Box 41"/>
            <p:cNvSpPr txBox="1"/>
            <p:nvPr/>
          </p:nvSpPr>
          <p:spPr>
            <a:xfrm>
              <a:off x="2971800" y="37957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4" name="Text Box 42"/>
            <p:cNvSpPr txBox="1"/>
            <p:nvPr/>
          </p:nvSpPr>
          <p:spPr>
            <a:xfrm>
              <a:off x="1524000" y="32623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5" name="Text Box 43"/>
            <p:cNvSpPr txBox="1"/>
            <p:nvPr/>
          </p:nvSpPr>
          <p:spPr>
            <a:xfrm>
              <a:off x="5486400" y="2195513"/>
              <a:ext cx="4572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5756" name="Text Box 44"/>
            <p:cNvSpPr txBox="1"/>
            <p:nvPr/>
          </p:nvSpPr>
          <p:spPr>
            <a:xfrm>
              <a:off x="3962400" y="2195513"/>
              <a:ext cx="4572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sym typeface="Symbol" panose="05050102010706020507" pitchFamily="18" charset="2"/>
                </a:rPr>
                <a:t>a</a:t>
              </a:r>
              <a:endParaRPr lang="en-US" altLang="zh-CN" dirty="0">
                <a:latin typeface="Times New Roman" panose="02020603050405020304" pitchFamily="18" charset="0"/>
              </a:endParaRPr>
            </a:p>
          </p:txBody>
        </p:sp>
        <p:sp>
          <p:nvSpPr>
            <p:cNvPr id="115757" name="Text Box 45"/>
            <p:cNvSpPr txBox="1"/>
            <p:nvPr/>
          </p:nvSpPr>
          <p:spPr>
            <a:xfrm>
              <a:off x="4495800" y="4176713"/>
              <a:ext cx="457200" cy="457200"/>
            </a:xfrm>
            <a:prstGeom prst="rect">
              <a:avLst/>
            </a:prstGeom>
            <a:noFill/>
            <a:ln w="12700">
              <a:noFill/>
            </a:ln>
          </p:spPr>
          <p:txBody>
            <a:bodyPr>
              <a:spAutoFit/>
            </a:bodyPr>
            <a:p>
              <a:pPr algn="ctr">
                <a:spcBef>
                  <a:spcPct val="50000"/>
                </a:spcBef>
              </a:pPr>
              <a:r>
                <a:rPr lang="en-US" altLang="zh-CN" dirty="0">
                  <a:latin typeface="Times New Roman" panose="02020603050405020304" pitchFamily="18" charset="0"/>
                  <a:sym typeface="Symbol" panose="05050102010706020507" pitchFamily="18" charset="2"/>
                </a:rPr>
                <a:t>c</a:t>
              </a:r>
              <a:endParaRPr lang="en-US" altLang="zh-CN" dirty="0">
                <a:latin typeface="Times New Roman" panose="02020603050405020304" pitchFamily="18" charset="0"/>
              </a:endParaRPr>
            </a:p>
          </p:txBody>
        </p:sp>
        <p:sp>
          <p:nvSpPr>
            <p:cNvPr id="115758" name="Text Box 46"/>
            <p:cNvSpPr txBox="1"/>
            <p:nvPr/>
          </p:nvSpPr>
          <p:spPr>
            <a:xfrm>
              <a:off x="7620000" y="3262313"/>
              <a:ext cx="457200" cy="457200"/>
            </a:xfrm>
            <a:prstGeom prst="rect">
              <a:avLst/>
            </a:prstGeom>
            <a:noFill/>
            <a:ln w="12700">
              <a:noFill/>
            </a:ln>
          </p:spPr>
          <p:txBody>
            <a:bodyPr>
              <a:spAutoFit/>
            </a:bodyPr>
            <a:p>
              <a:pPr algn="ctr">
                <a:spcBef>
                  <a:spcPct val="50000"/>
                </a:spcBef>
              </a:pPr>
              <a:r>
                <a:rPr lang="en-US" altLang="zh-CN" dirty="0">
                  <a:latin typeface="Symbol" panose="05050102010706020507" pitchFamily="18" charset="2"/>
                  <a:sym typeface="Symbol" panose="05050102010706020507" pitchFamily="18" charset="2"/>
                </a:rPr>
                <a:t>e</a:t>
              </a:r>
              <a:endParaRPr lang="en-US" altLang="zh-CN" dirty="0">
                <a:latin typeface="Symbol" panose="05050102010706020507" pitchFamily="18" charset="2"/>
                <a:sym typeface="Symbol" panose="05050102010706020507" pitchFamily="18" charset="2"/>
              </a:endParaRPr>
            </a:p>
          </p:txBody>
        </p:sp>
        <p:sp>
          <p:nvSpPr>
            <p:cNvPr id="115759" name="Line 47"/>
            <p:cNvSpPr/>
            <p:nvPr/>
          </p:nvSpPr>
          <p:spPr>
            <a:xfrm>
              <a:off x="228600" y="3643313"/>
              <a:ext cx="457200" cy="0"/>
            </a:xfrm>
            <a:prstGeom prst="line">
              <a:avLst/>
            </a:prstGeom>
            <a:ln w="25400" cap="flat" cmpd="sng">
              <a:solidFill>
                <a:schemeClr val="tx1"/>
              </a:solidFill>
              <a:prstDash val="solid"/>
              <a:headEnd type="none" w="sm" len="sm"/>
              <a:tailEnd type="triangle" w="lg" len="sm"/>
            </a:ln>
          </p:spPr>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p:txBody>
          <a:bodyPr vert="horz" wrap="square" lIns="91440" tIns="45720" rIns="91440" bIns="45720" anchor="b" anchorCtr="0"/>
          <a:p>
            <a:r>
              <a:rPr lang="en-GB"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6739"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6740"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
        <p:nvSpPr>
          <p:cNvPr id="116741" name="Text Box 5"/>
          <p:cNvSpPr txBox="1"/>
          <p:nvPr/>
        </p:nvSpPr>
        <p:spPr>
          <a:xfrm>
            <a:off x="304800" y="3416300"/>
            <a:ext cx="2057400" cy="460375"/>
          </a:xfrm>
          <a:prstGeom prst="rect">
            <a:avLst/>
          </a:prstGeom>
          <a:noFill/>
          <a:ln w="12700">
            <a:noFill/>
          </a:ln>
        </p:spPr>
        <p:txBody>
          <a:bodyPr>
            <a:spAutoFit/>
          </a:bodyPr>
          <a:p>
            <a:pPr>
              <a:spcBef>
                <a:spcPct val="50000"/>
              </a:spcBef>
            </a:pPr>
            <a:r>
              <a:rPr lang="zh-CN" altLang="en-US" b="1" dirty="0">
                <a:solidFill>
                  <a:srgbClr val="3333CC"/>
                </a:solidFill>
                <a:latin typeface="楷体_GB2312" pitchFamily="49" charset="-122"/>
                <a:ea typeface="楷体_GB2312" pitchFamily="49" charset="-122"/>
              </a:rPr>
              <a:t>哪些是终态 </a:t>
            </a:r>
            <a:r>
              <a:rPr lang="en-US" altLang="zh-CN" b="1" dirty="0">
                <a:solidFill>
                  <a:srgbClr val="3333CC"/>
                </a:solidFill>
                <a:latin typeface="楷体_GB2312" pitchFamily="49" charset="-122"/>
                <a:ea typeface="楷体_GB2312" pitchFamily="49" charset="-122"/>
              </a:rPr>
              <a:t>?</a:t>
            </a:r>
            <a:endParaRPr lang="en-US" altLang="zh-CN" b="1" dirty="0">
              <a:solidFill>
                <a:srgbClr val="3333CC"/>
              </a:solidFill>
              <a:latin typeface="楷体_GB2312" pitchFamily="49" charset="-122"/>
              <a:ea typeface="楷体_GB2312" pitchFamily="49" charset="-122"/>
            </a:endParaRPr>
          </a:p>
        </p:txBody>
      </p:sp>
      <p:sp>
        <p:nvSpPr>
          <p:cNvPr id="7" name="Oval 7"/>
          <p:cNvSpPr>
            <a:spLocks noChangeArrowheads="1"/>
          </p:cNvSpPr>
          <p:nvPr/>
        </p:nvSpPr>
        <p:spPr bwMode="auto">
          <a:xfrm>
            <a:off x="3657600" y="30353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Oval 8"/>
          <p:cNvSpPr>
            <a:spLocks noChangeArrowheads="1"/>
          </p:cNvSpPr>
          <p:nvPr/>
        </p:nvSpPr>
        <p:spPr bwMode="auto">
          <a:xfrm>
            <a:off x="7010400" y="32639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9" name="Oval 9"/>
          <p:cNvSpPr>
            <a:spLocks noChangeArrowheads="1"/>
          </p:cNvSpPr>
          <p:nvPr/>
        </p:nvSpPr>
        <p:spPr bwMode="auto">
          <a:xfrm>
            <a:off x="2133600" y="18923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Oval 10"/>
          <p:cNvSpPr>
            <a:spLocks noChangeArrowheads="1"/>
          </p:cNvSpPr>
          <p:nvPr/>
        </p:nvSpPr>
        <p:spPr bwMode="auto">
          <a:xfrm>
            <a:off x="6629400" y="1816100"/>
            <a:ext cx="838200" cy="8382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Text Box 11"/>
          <p:cNvSpPr txBox="1">
            <a:spLocks noChangeArrowheads="1"/>
          </p:cNvSpPr>
          <p:nvPr/>
        </p:nvSpPr>
        <p:spPr bwMode="auto">
          <a:xfrm>
            <a:off x="3733800" y="3187700"/>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dirty="0">
                <a:latin typeface="+mj-lt"/>
                <a:ea typeface="PMingLiU" pitchFamily="18" charset="-120"/>
                <a:cs typeface="+mn-cs"/>
              </a:rPr>
              <a:t>1, 2, 5, 6, 7, 8</a:t>
            </a:r>
            <a:endParaRPr kumimoji="0" lang="en-US" altLang="zh-CN" sz="2000" kern="1200" cap="none" spc="0" normalizeH="0" baseline="0" noProof="0" dirty="0">
              <a:latin typeface="+mj-lt"/>
              <a:ea typeface="PMingLiU" pitchFamily="18" charset="-120"/>
              <a:cs typeface="+mn-cs"/>
            </a:endParaRPr>
          </a:p>
        </p:txBody>
      </p:sp>
      <p:sp>
        <p:nvSpPr>
          <p:cNvPr id="12" name="Text Box 12"/>
          <p:cNvSpPr txBox="1">
            <a:spLocks noChangeArrowheads="1"/>
          </p:cNvSpPr>
          <p:nvPr/>
        </p:nvSpPr>
        <p:spPr bwMode="auto">
          <a:xfrm>
            <a:off x="7086600" y="3344545"/>
            <a:ext cx="1905000" cy="58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80000"/>
              </a:lnSpc>
              <a:spcBef>
                <a:spcPts val="50"/>
              </a:spcBef>
              <a:spcAft>
                <a:spcPts val="0"/>
              </a:spcAft>
              <a:buClrTx/>
              <a:buSzTx/>
              <a:buFontTx/>
              <a:buNone/>
              <a:defRPr/>
            </a:pPr>
            <a:r>
              <a:rPr kumimoji="0" lang="en-US" altLang="zh-CN" sz="2000" kern="1200" cap="none" spc="0" normalizeH="0" baseline="0" noProof="0">
                <a:latin typeface="+mj-lt"/>
                <a:ea typeface="PMingLiU" pitchFamily="18" charset="-120"/>
                <a:cs typeface="+mn-cs"/>
              </a:rPr>
              <a:t>1, 2, 4, </a:t>
            </a:r>
            <a:endParaRPr kumimoji="0" lang="en-US" altLang="zh-CN" sz="2000" kern="1200" cap="none" spc="0" normalizeH="0" baseline="0" noProof="0">
              <a:latin typeface="+mj-lt"/>
              <a:ea typeface="PMingLiU" pitchFamily="18" charset="-120"/>
              <a:cs typeface="+mn-cs"/>
            </a:endParaRPr>
          </a:p>
          <a:p>
            <a:pPr marR="0" algn="ctr" defTabSz="914400">
              <a:lnSpc>
                <a:spcPct val="80000"/>
              </a:lnSpc>
              <a:spcBef>
                <a:spcPts val="50"/>
              </a:spcBef>
              <a:spcAft>
                <a:spcPts val="0"/>
              </a:spcAft>
              <a:buClrTx/>
              <a:buSzTx/>
              <a:buFontTx/>
              <a:buNone/>
              <a:defRPr/>
            </a:pPr>
            <a:r>
              <a:rPr kumimoji="0" lang="en-US" altLang="zh-CN" sz="2000" kern="1200" cap="none" spc="0" normalizeH="0" baseline="0" noProof="0">
                <a:latin typeface="+mj-lt"/>
                <a:ea typeface="PMingLiU" pitchFamily="18" charset="-120"/>
                <a:cs typeface="+mn-cs"/>
              </a:rPr>
              <a:t>5, 6, 8</a:t>
            </a:r>
            <a:endParaRPr kumimoji="0" lang="en-US" altLang="zh-CN" sz="2000" kern="1200" cap="none" spc="0" normalizeH="0" baseline="0" noProof="0">
              <a:latin typeface="+mj-lt"/>
              <a:ea typeface="PMingLiU" pitchFamily="18" charset="-120"/>
              <a:cs typeface="+mn-cs"/>
            </a:endParaRPr>
          </a:p>
        </p:txBody>
      </p:sp>
      <p:sp>
        <p:nvSpPr>
          <p:cNvPr id="13" name="Text Box 13"/>
          <p:cNvSpPr txBox="1">
            <a:spLocks noChangeArrowheads="1"/>
          </p:cNvSpPr>
          <p:nvPr/>
        </p:nvSpPr>
        <p:spPr bwMode="auto">
          <a:xfrm>
            <a:off x="2286000" y="2044700"/>
            <a:ext cx="1676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0, 1, 2, 6, 8</a:t>
            </a:r>
            <a:endParaRPr kumimoji="0" lang="en-US" altLang="zh-CN" sz="2000" kern="1200" cap="none" spc="0" normalizeH="0" baseline="0" noProof="0">
              <a:latin typeface="+mj-lt"/>
              <a:ea typeface="PMingLiU" pitchFamily="18" charset="-120"/>
              <a:cs typeface="+mn-cs"/>
            </a:endParaRPr>
          </a:p>
        </p:txBody>
      </p:sp>
      <p:sp>
        <p:nvSpPr>
          <p:cNvPr id="14" name="Text Box 14"/>
          <p:cNvSpPr txBox="1">
            <a:spLocks noChangeArrowheads="1"/>
          </p:cNvSpPr>
          <p:nvPr/>
        </p:nvSpPr>
        <p:spPr bwMode="auto">
          <a:xfrm>
            <a:off x="6781800" y="2044700"/>
            <a:ext cx="533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3</a:t>
            </a:r>
            <a:endParaRPr kumimoji="0" lang="en-US" altLang="zh-CN" sz="2000" kern="1200" cap="none" spc="0" normalizeH="0" baseline="0" noProof="0">
              <a:latin typeface="+mj-lt"/>
              <a:ea typeface="PMingLiU" pitchFamily="18" charset="-120"/>
              <a:cs typeface="+mn-cs"/>
            </a:endParaRPr>
          </a:p>
        </p:txBody>
      </p:sp>
      <p:cxnSp>
        <p:nvCxnSpPr>
          <p:cNvPr id="116750" name="AutoShape 15"/>
          <p:cNvCxnSpPr>
            <a:stCxn id="9" idx="7"/>
            <a:endCxn id="10" idx="1"/>
          </p:cNvCxnSpPr>
          <p:nvPr/>
        </p:nvCxnSpPr>
        <p:spPr>
          <a:xfrm rot="-5400000">
            <a:off x="5292725" y="533400"/>
            <a:ext cx="53975" cy="2862263"/>
          </a:xfrm>
          <a:prstGeom prst="curvedConnector3">
            <a:avLst>
              <a:gd name="adj1" fmla="val 750000"/>
            </a:avLst>
          </a:prstGeom>
          <a:ln w="25400" cap="flat" cmpd="sng">
            <a:solidFill>
              <a:schemeClr val="tx1"/>
            </a:solidFill>
            <a:prstDash val="solid"/>
            <a:headEnd type="none" w="sm" len="sm"/>
            <a:tailEnd type="triangle" w="lg" len="med"/>
          </a:ln>
        </p:spPr>
      </p:cxnSp>
      <p:cxnSp>
        <p:nvCxnSpPr>
          <p:cNvPr id="116751" name="AutoShape 16"/>
          <p:cNvCxnSpPr>
            <a:stCxn id="8" idx="2"/>
            <a:endCxn id="7" idx="6"/>
          </p:cNvCxnSpPr>
          <p:nvPr/>
        </p:nvCxnSpPr>
        <p:spPr>
          <a:xfrm rot="10800000">
            <a:off x="5715000" y="3378200"/>
            <a:ext cx="1295400" cy="228600"/>
          </a:xfrm>
          <a:prstGeom prst="curvedConnector3">
            <a:avLst>
              <a:gd name="adj1" fmla="val 50000"/>
            </a:avLst>
          </a:prstGeom>
          <a:ln w="25400" cap="flat" cmpd="sng">
            <a:solidFill>
              <a:schemeClr val="tx1"/>
            </a:solidFill>
            <a:prstDash val="solid"/>
            <a:headEnd type="none" w="sm" len="sm"/>
            <a:tailEnd type="triangle" w="lg" len="med"/>
          </a:ln>
        </p:spPr>
      </p:cxnSp>
      <p:cxnSp>
        <p:nvCxnSpPr>
          <p:cNvPr id="116752" name="AutoShape 17"/>
          <p:cNvCxnSpPr>
            <a:stCxn id="8" idx="0"/>
            <a:endCxn id="10" idx="6"/>
          </p:cNvCxnSpPr>
          <p:nvPr/>
        </p:nvCxnSpPr>
        <p:spPr>
          <a:xfrm rot="5400000" flipH="1">
            <a:off x="7239000" y="2463800"/>
            <a:ext cx="1028700" cy="571500"/>
          </a:xfrm>
          <a:prstGeom prst="curvedConnector2">
            <a:avLst/>
          </a:prstGeom>
          <a:ln w="25400" cap="flat" cmpd="sng">
            <a:solidFill>
              <a:schemeClr val="tx1"/>
            </a:solidFill>
            <a:prstDash val="solid"/>
            <a:headEnd type="none" w="sm" len="sm"/>
            <a:tailEnd type="triangle" w="lg" len="med"/>
          </a:ln>
        </p:spPr>
      </p:cxnSp>
      <p:cxnSp>
        <p:nvCxnSpPr>
          <p:cNvPr id="116753" name="AutoShape 18"/>
          <p:cNvCxnSpPr>
            <a:stCxn id="10" idx="4"/>
            <a:endCxn id="8" idx="1"/>
          </p:cNvCxnSpPr>
          <p:nvPr/>
        </p:nvCxnSpPr>
        <p:spPr>
          <a:xfrm rot="-5400000" flipH="1">
            <a:off x="6824663" y="2876550"/>
            <a:ext cx="709612" cy="263525"/>
          </a:xfrm>
          <a:prstGeom prst="curvedConnector3">
            <a:avLst>
              <a:gd name="adj1" fmla="val 42954"/>
            </a:avLst>
          </a:prstGeom>
          <a:ln w="25400" cap="flat" cmpd="sng">
            <a:solidFill>
              <a:schemeClr val="tx1"/>
            </a:solidFill>
            <a:prstDash val="solid"/>
            <a:headEnd type="none" w="sm" len="sm"/>
            <a:tailEnd type="triangle" w="lg" len="med"/>
          </a:ln>
        </p:spPr>
      </p:cxnSp>
      <p:cxnSp>
        <p:nvCxnSpPr>
          <p:cNvPr id="116754" name="AutoShape 19"/>
          <p:cNvCxnSpPr>
            <a:stCxn id="7" idx="0"/>
            <a:endCxn id="10" idx="2"/>
          </p:cNvCxnSpPr>
          <p:nvPr/>
        </p:nvCxnSpPr>
        <p:spPr>
          <a:xfrm rot="-5400000">
            <a:off x="5257800" y="1663700"/>
            <a:ext cx="800100" cy="1943100"/>
          </a:xfrm>
          <a:prstGeom prst="curvedConnector2">
            <a:avLst/>
          </a:prstGeom>
          <a:ln w="25400" cap="flat" cmpd="sng">
            <a:solidFill>
              <a:schemeClr val="tx1"/>
            </a:solidFill>
            <a:prstDash val="solid"/>
            <a:headEnd type="none" w="sm" len="sm"/>
            <a:tailEnd type="triangle" w="lg" len="med"/>
          </a:ln>
        </p:spPr>
      </p:cxnSp>
      <p:cxnSp>
        <p:nvCxnSpPr>
          <p:cNvPr id="116755" name="AutoShape 20"/>
          <p:cNvCxnSpPr>
            <a:stCxn id="9" idx="4"/>
            <a:endCxn id="7" idx="2"/>
          </p:cNvCxnSpPr>
          <p:nvPr/>
        </p:nvCxnSpPr>
        <p:spPr>
          <a:xfrm rot="-5400000" flipH="1">
            <a:off x="3009900" y="2730500"/>
            <a:ext cx="800100" cy="495300"/>
          </a:xfrm>
          <a:prstGeom prst="curvedConnector2">
            <a:avLst/>
          </a:prstGeom>
          <a:ln w="25400" cap="flat" cmpd="sng">
            <a:solidFill>
              <a:schemeClr val="tx1"/>
            </a:solidFill>
            <a:prstDash val="solid"/>
            <a:headEnd type="none" w="sm" len="sm"/>
            <a:tailEnd type="triangle" w="lg" len="med"/>
          </a:ln>
        </p:spPr>
      </p:cxnSp>
      <p:sp>
        <p:nvSpPr>
          <p:cNvPr id="21" name="Text Box 21"/>
          <p:cNvSpPr txBox="1">
            <a:spLocks noChangeArrowheads="1"/>
          </p:cNvSpPr>
          <p:nvPr/>
        </p:nvSpPr>
        <p:spPr bwMode="auto">
          <a:xfrm>
            <a:off x="4114800" y="3797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22" name="Text Box 22"/>
          <p:cNvSpPr txBox="1">
            <a:spLocks noChangeArrowheads="1"/>
          </p:cNvSpPr>
          <p:nvPr/>
        </p:nvSpPr>
        <p:spPr bwMode="auto">
          <a:xfrm>
            <a:off x="7162800" y="2654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endParaRPr kumimoji="0" lang="en-US" altLang="zh-CN" sz="2000" kern="1200" cap="none" spc="0" normalizeH="0" baseline="0" noProof="0">
              <a:latin typeface="+mj-lt"/>
              <a:ea typeface="PMingLiU" pitchFamily="18" charset="-120"/>
              <a:cs typeface="+mn-cs"/>
            </a:endParaRPr>
          </a:p>
        </p:txBody>
      </p:sp>
      <p:sp>
        <p:nvSpPr>
          <p:cNvPr id="23" name="Text Box 23"/>
          <p:cNvSpPr txBox="1">
            <a:spLocks noChangeArrowheads="1"/>
          </p:cNvSpPr>
          <p:nvPr/>
        </p:nvSpPr>
        <p:spPr bwMode="auto">
          <a:xfrm>
            <a:off x="7848600" y="24257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24" name="Text Box 24"/>
          <p:cNvSpPr txBox="1">
            <a:spLocks noChangeArrowheads="1"/>
          </p:cNvSpPr>
          <p:nvPr/>
        </p:nvSpPr>
        <p:spPr bwMode="auto">
          <a:xfrm>
            <a:off x="5181600" y="20447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25" name="Text Box 25"/>
          <p:cNvSpPr txBox="1">
            <a:spLocks noChangeArrowheads="1"/>
          </p:cNvSpPr>
          <p:nvPr/>
        </p:nvSpPr>
        <p:spPr bwMode="auto">
          <a:xfrm>
            <a:off x="5029200" y="1511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26" name="Text Box 26"/>
          <p:cNvSpPr txBox="1">
            <a:spLocks noChangeArrowheads="1"/>
          </p:cNvSpPr>
          <p:nvPr/>
        </p:nvSpPr>
        <p:spPr bwMode="auto">
          <a:xfrm>
            <a:off x="3124200" y="2654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27" name="Text Box 27"/>
          <p:cNvSpPr txBox="1">
            <a:spLocks noChangeArrowheads="1"/>
          </p:cNvSpPr>
          <p:nvPr/>
        </p:nvSpPr>
        <p:spPr bwMode="auto">
          <a:xfrm>
            <a:off x="6248400" y="34925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cxnSp>
        <p:nvCxnSpPr>
          <p:cNvPr id="116763" name="AutoShape 28"/>
          <p:cNvCxnSpPr>
            <a:stCxn id="7" idx="3"/>
            <a:endCxn id="7" idx="4"/>
          </p:cNvCxnSpPr>
          <p:nvPr/>
        </p:nvCxnSpPr>
        <p:spPr>
          <a:xfrm rot="-5400000" flipH="1">
            <a:off x="4271963" y="3306763"/>
            <a:ext cx="100012" cy="727075"/>
          </a:xfrm>
          <a:prstGeom prst="curvedConnector3">
            <a:avLst>
              <a:gd name="adj1" fmla="val 625394"/>
            </a:avLst>
          </a:prstGeom>
          <a:ln w="25400" cap="flat" cmpd="sng">
            <a:solidFill>
              <a:schemeClr val="tx1"/>
            </a:solidFill>
            <a:prstDash val="solid"/>
            <a:headEnd type="none" w="sm" len="sm"/>
            <a:tailEnd type="triangle" w="lg" len="med"/>
          </a:ln>
        </p:spPr>
      </p:cxnSp>
      <p:grpSp>
        <p:nvGrpSpPr>
          <p:cNvPr id="116764" name="Group 29"/>
          <p:cNvGrpSpPr/>
          <p:nvPr/>
        </p:nvGrpSpPr>
        <p:grpSpPr>
          <a:xfrm>
            <a:off x="381000" y="3797300"/>
            <a:ext cx="4038600" cy="2152650"/>
            <a:chOff x="720" y="2784"/>
            <a:chExt cx="2544" cy="1356"/>
          </a:xfrm>
        </p:grpSpPr>
        <p:sp>
          <p:nvSpPr>
            <p:cNvPr id="30" name="Oval 30"/>
            <p:cNvSpPr>
              <a:spLocks noChangeArrowheads="1"/>
            </p:cNvSpPr>
            <p:nvPr/>
          </p:nvSpPr>
          <p:spPr bwMode="auto">
            <a:xfrm>
              <a:off x="1056" y="3504"/>
              <a:ext cx="576" cy="53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Oval 31"/>
            <p:cNvSpPr>
              <a:spLocks noChangeArrowheads="1"/>
            </p:cNvSpPr>
            <p:nvPr/>
          </p:nvSpPr>
          <p:spPr bwMode="auto">
            <a:xfrm>
              <a:off x="2688" y="3600"/>
              <a:ext cx="576" cy="52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2" name="Oval 32"/>
            <p:cNvSpPr>
              <a:spLocks noChangeArrowheads="1"/>
            </p:cNvSpPr>
            <p:nvPr/>
          </p:nvSpPr>
          <p:spPr bwMode="auto">
            <a:xfrm>
              <a:off x="720" y="2832"/>
              <a:ext cx="576" cy="53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3" name="Oval 33"/>
            <p:cNvSpPr>
              <a:spLocks noChangeArrowheads="1"/>
            </p:cNvSpPr>
            <p:nvPr/>
          </p:nvSpPr>
          <p:spPr bwMode="auto">
            <a:xfrm>
              <a:off x="2064" y="2928"/>
              <a:ext cx="528" cy="52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4" name="Text Box 34"/>
            <p:cNvSpPr txBox="1">
              <a:spLocks noChangeArrowheads="1"/>
            </p:cNvSpPr>
            <p:nvPr/>
          </p:nvSpPr>
          <p:spPr bwMode="auto">
            <a:xfrm>
              <a:off x="1200" y="364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D</a:t>
              </a:r>
              <a:endParaRPr kumimoji="0" lang="en-US" altLang="zh-CN" sz="2000" kern="1200" cap="none" spc="0" normalizeH="0" baseline="0" noProof="0">
                <a:latin typeface="+mj-lt"/>
                <a:ea typeface="PMingLiU" pitchFamily="18" charset="-120"/>
                <a:cs typeface="+mn-cs"/>
              </a:endParaRPr>
            </a:p>
          </p:txBody>
        </p:sp>
        <p:sp>
          <p:nvSpPr>
            <p:cNvPr id="35" name="Text Box 35"/>
            <p:cNvSpPr txBox="1">
              <a:spLocks noChangeArrowheads="1"/>
            </p:cNvSpPr>
            <p:nvPr/>
          </p:nvSpPr>
          <p:spPr bwMode="auto">
            <a:xfrm>
              <a:off x="2784" y="3744"/>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36" name="Text Box 36"/>
            <p:cNvSpPr txBox="1">
              <a:spLocks noChangeArrowheads="1"/>
            </p:cNvSpPr>
            <p:nvPr/>
          </p:nvSpPr>
          <p:spPr bwMode="auto">
            <a:xfrm>
              <a:off x="816" y="2976"/>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37" name="Text Box 37"/>
            <p:cNvSpPr txBox="1">
              <a:spLocks noChangeArrowheads="1"/>
            </p:cNvSpPr>
            <p:nvPr/>
          </p:nvSpPr>
          <p:spPr bwMode="auto">
            <a:xfrm>
              <a:off x="2160" y="3072"/>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endParaRPr kumimoji="0" lang="en-US" altLang="zh-CN" sz="2000" kern="1200" cap="none" spc="0" normalizeH="0" baseline="0" noProof="0">
                <a:latin typeface="+mj-lt"/>
                <a:ea typeface="PMingLiU" pitchFamily="18" charset="-120"/>
                <a:cs typeface="+mn-cs"/>
              </a:endParaRPr>
            </a:p>
          </p:txBody>
        </p:sp>
        <p:cxnSp>
          <p:nvCxnSpPr>
            <p:cNvPr id="116773" name="AutoShape 38"/>
            <p:cNvCxnSpPr>
              <a:stCxn id="32" idx="7"/>
              <a:endCxn id="33" idx="1"/>
            </p:cNvCxnSpPr>
            <p:nvPr/>
          </p:nvCxnSpPr>
          <p:spPr>
            <a:xfrm rot="5400000" flipV="1">
              <a:off x="1629" y="2493"/>
              <a:ext cx="94" cy="929"/>
            </a:xfrm>
            <a:prstGeom prst="curvedConnector3">
              <a:avLst>
                <a:gd name="adj1" fmla="val -56384"/>
              </a:avLst>
            </a:prstGeom>
            <a:ln w="25400" cap="flat" cmpd="sng">
              <a:solidFill>
                <a:schemeClr val="tx1"/>
              </a:solidFill>
              <a:prstDash val="solid"/>
              <a:headEnd type="none" w="sm" len="sm"/>
              <a:tailEnd type="triangle" w="lg" len="med"/>
            </a:ln>
          </p:spPr>
        </p:cxnSp>
        <p:cxnSp>
          <p:nvCxnSpPr>
            <p:cNvPr id="116774" name="AutoShape 39"/>
            <p:cNvCxnSpPr>
              <a:stCxn id="31" idx="2"/>
              <a:endCxn id="30" idx="6"/>
            </p:cNvCxnSpPr>
            <p:nvPr/>
          </p:nvCxnSpPr>
          <p:spPr>
            <a:xfrm rot="10800000">
              <a:off x="1632" y="3773"/>
              <a:ext cx="1056" cy="91"/>
            </a:xfrm>
            <a:prstGeom prst="curvedConnector3">
              <a:avLst>
                <a:gd name="adj1" fmla="val 50000"/>
              </a:avLst>
            </a:prstGeom>
            <a:ln w="25400" cap="flat" cmpd="sng">
              <a:solidFill>
                <a:schemeClr val="tx1"/>
              </a:solidFill>
              <a:prstDash val="solid"/>
              <a:headEnd type="none" w="sm" len="sm"/>
              <a:tailEnd type="triangle" w="lg" len="med"/>
            </a:ln>
          </p:spPr>
        </p:cxnSp>
        <p:cxnSp>
          <p:nvCxnSpPr>
            <p:cNvPr id="116775" name="AutoShape 40"/>
            <p:cNvCxnSpPr>
              <a:stCxn id="31" idx="0"/>
              <a:endCxn id="33" idx="6"/>
            </p:cNvCxnSpPr>
            <p:nvPr/>
          </p:nvCxnSpPr>
          <p:spPr>
            <a:xfrm rot="5400000" flipH="1">
              <a:off x="2580" y="3204"/>
              <a:ext cx="408" cy="384"/>
            </a:xfrm>
            <a:prstGeom prst="curvedConnector2">
              <a:avLst/>
            </a:prstGeom>
            <a:ln w="25400" cap="flat" cmpd="sng">
              <a:solidFill>
                <a:schemeClr val="tx1"/>
              </a:solidFill>
              <a:prstDash val="solid"/>
              <a:headEnd type="none" w="sm" len="sm"/>
              <a:tailEnd type="triangle" w="lg" len="med"/>
            </a:ln>
          </p:spPr>
        </p:cxnSp>
        <p:cxnSp>
          <p:nvCxnSpPr>
            <p:cNvPr id="116776" name="AutoShape 41"/>
            <p:cNvCxnSpPr>
              <a:stCxn id="33" idx="4"/>
              <a:endCxn id="31" idx="1"/>
            </p:cNvCxnSpPr>
            <p:nvPr/>
          </p:nvCxnSpPr>
          <p:spPr>
            <a:xfrm rot="-5400000" flipH="1">
              <a:off x="2439" y="3344"/>
              <a:ext cx="221" cy="444"/>
            </a:xfrm>
            <a:prstGeom prst="curvedConnector3">
              <a:avLst>
                <a:gd name="adj1" fmla="val 32579"/>
              </a:avLst>
            </a:prstGeom>
            <a:ln w="25400" cap="flat" cmpd="sng">
              <a:solidFill>
                <a:schemeClr val="tx1"/>
              </a:solidFill>
              <a:prstDash val="solid"/>
              <a:headEnd type="none" w="sm" len="sm"/>
              <a:tailEnd type="triangle" w="lg" len="med"/>
            </a:ln>
          </p:spPr>
        </p:cxnSp>
        <p:cxnSp>
          <p:nvCxnSpPr>
            <p:cNvPr id="116777" name="AutoShape 42"/>
            <p:cNvCxnSpPr>
              <a:stCxn id="30" idx="0"/>
              <a:endCxn id="33" idx="2"/>
            </p:cNvCxnSpPr>
            <p:nvPr/>
          </p:nvCxnSpPr>
          <p:spPr>
            <a:xfrm rot="-5400000">
              <a:off x="1548" y="2988"/>
              <a:ext cx="312" cy="720"/>
            </a:xfrm>
            <a:prstGeom prst="curvedConnector2">
              <a:avLst/>
            </a:prstGeom>
            <a:ln w="25400" cap="flat" cmpd="sng">
              <a:solidFill>
                <a:schemeClr val="tx1"/>
              </a:solidFill>
              <a:prstDash val="solid"/>
              <a:headEnd type="none" w="sm" len="sm"/>
              <a:tailEnd type="triangle" w="lg" len="med"/>
            </a:ln>
          </p:spPr>
        </p:cxnSp>
        <p:cxnSp>
          <p:nvCxnSpPr>
            <p:cNvPr id="116778" name="AutoShape 43"/>
            <p:cNvCxnSpPr>
              <a:stCxn id="32" idx="4"/>
              <a:endCxn id="30" idx="2"/>
            </p:cNvCxnSpPr>
            <p:nvPr/>
          </p:nvCxnSpPr>
          <p:spPr>
            <a:xfrm rot="-5400000" flipH="1">
              <a:off x="830" y="3547"/>
              <a:ext cx="404" cy="48"/>
            </a:xfrm>
            <a:prstGeom prst="curvedConnector2">
              <a:avLst/>
            </a:prstGeom>
            <a:ln w="25400" cap="flat" cmpd="sng">
              <a:solidFill>
                <a:schemeClr val="tx1"/>
              </a:solidFill>
              <a:prstDash val="solid"/>
              <a:headEnd type="none" w="sm" len="sm"/>
              <a:tailEnd type="triangle" w="lg" len="med"/>
            </a:ln>
          </p:spPr>
        </p:cxnSp>
        <p:sp>
          <p:nvSpPr>
            <p:cNvPr id="44" name="Text Box 44"/>
            <p:cNvSpPr txBox="1">
              <a:spLocks noChangeArrowheads="1"/>
            </p:cNvSpPr>
            <p:nvPr/>
          </p:nvSpPr>
          <p:spPr bwMode="auto">
            <a:xfrm>
              <a:off x="960" y="388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45" name="Text Box 45"/>
            <p:cNvSpPr txBox="1">
              <a:spLocks noChangeArrowheads="1"/>
            </p:cNvSpPr>
            <p:nvPr/>
          </p:nvSpPr>
          <p:spPr bwMode="auto">
            <a:xfrm>
              <a:off x="2544" y="3360"/>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endParaRPr kumimoji="0" lang="en-US" altLang="zh-CN" sz="2000" kern="1200" cap="none" spc="0" normalizeH="0" baseline="0" noProof="0">
                <a:latin typeface="+mj-lt"/>
                <a:ea typeface="PMingLiU" pitchFamily="18" charset="-120"/>
                <a:cs typeface="+mn-cs"/>
              </a:endParaRPr>
            </a:p>
          </p:txBody>
        </p:sp>
        <p:sp>
          <p:nvSpPr>
            <p:cNvPr id="46" name="Text Box 46"/>
            <p:cNvSpPr txBox="1">
              <a:spLocks noChangeArrowheads="1"/>
            </p:cNvSpPr>
            <p:nvPr/>
          </p:nvSpPr>
          <p:spPr bwMode="auto">
            <a:xfrm>
              <a:off x="2832" y="3216"/>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47" name="Text Box 47"/>
            <p:cNvSpPr txBox="1">
              <a:spLocks noChangeArrowheads="1"/>
            </p:cNvSpPr>
            <p:nvPr/>
          </p:nvSpPr>
          <p:spPr bwMode="auto">
            <a:xfrm>
              <a:off x="1536" y="316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48" name="Text Box 48"/>
            <p:cNvSpPr txBox="1">
              <a:spLocks noChangeArrowheads="1"/>
            </p:cNvSpPr>
            <p:nvPr/>
          </p:nvSpPr>
          <p:spPr bwMode="auto">
            <a:xfrm>
              <a:off x="1536" y="278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endParaRPr kumimoji="0" lang="en-US" altLang="zh-CN" sz="2000" kern="1200" cap="none" spc="0" normalizeH="0" baseline="0" noProof="0">
                <a:latin typeface="+mj-lt"/>
                <a:ea typeface="PMingLiU" pitchFamily="18" charset="-120"/>
                <a:cs typeface="+mn-cs"/>
              </a:endParaRPr>
            </a:p>
          </p:txBody>
        </p:sp>
        <p:sp>
          <p:nvSpPr>
            <p:cNvPr id="49" name="Text Box 49"/>
            <p:cNvSpPr txBox="1">
              <a:spLocks noChangeArrowheads="1"/>
            </p:cNvSpPr>
            <p:nvPr/>
          </p:nvSpPr>
          <p:spPr bwMode="auto">
            <a:xfrm>
              <a:off x="768" y="340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sp>
          <p:nvSpPr>
            <p:cNvPr id="50" name="Text Box 50"/>
            <p:cNvSpPr txBox="1">
              <a:spLocks noChangeArrowheads="1"/>
            </p:cNvSpPr>
            <p:nvPr/>
          </p:nvSpPr>
          <p:spPr bwMode="auto">
            <a:xfrm>
              <a:off x="2208" y="3801"/>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endParaRPr kumimoji="0" lang="en-US" altLang="zh-CN" sz="2000" kern="1200" cap="none" spc="0" normalizeH="0" baseline="0" noProof="0">
                <a:latin typeface="+mj-lt"/>
                <a:ea typeface="PMingLiU" pitchFamily="18" charset="-120"/>
                <a:cs typeface="+mn-cs"/>
              </a:endParaRPr>
            </a:p>
          </p:txBody>
        </p:sp>
        <p:cxnSp>
          <p:nvCxnSpPr>
            <p:cNvPr id="116786" name="AutoShape 51"/>
            <p:cNvCxnSpPr>
              <a:stCxn id="30" idx="3"/>
              <a:endCxn id="30" idx="4"/>
            </p:cNvCxnSpPr>
            <p:nvPr/>
          </p:nvCxnSpPr>
          <p:spPr>
            <a:xfrm rot="-5400000" flipH="1">
              <a:off x="1202" y="3899"/>
              <a:ext cx="79" cy="204"/>
            </a:xfrm>
            <a:prstGeom prst="curvedConnector3">
              <a:avLst>
                <a:gd name="adj1" fmla="val 282278"/>
              </a:avLst>
            </a:prstGeom>
            <a:ln w="25400" cap="flat" cmpd="sng">
              <a:solidFill>
                <a:schemeClr val="tx1"/>
              </a:solidFill>
              <a:prstDash val="solid"/>
              <a:headEnd type="none" w="sm" len="sm"/>
              <a:tailEnd type="triangle" w="lg" len="med"/>
            </a:ln>
          </p:spPr>
        </p:cxnSp>
        <p:sp>
          <p:nvSpPr>
            <p:cNvPr id="52" name="Oval 52"/>
            <p:cNvSpPr>
              <a:spLocks noChangeArrowheads="1"/>
            </p:cNvSpPr>
            <p:nvPr/>
          </p:nvSpPr>
          <p:spPr bwMode="auto">
            <a:xfrm>
              <a:off x="816" y="2928"/>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3" name="Oval 53"/>
            <p:cNvSpPr>
              <a:spLocks noChangeArrowheads="1"/>
            </p:cNvSpPr>
            <p:nvPr/>
          </p:nvSpPr>
          <p:spPr bwMode="auto">
            <a:xfrm>
              <a:off x="2784" y="3696"/>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4" name="Oval 54"/>
            <p:cNvSpPr>
              <a:spLocks noChangeArrowheads="1"/>
            </p:cNvSpPr>
            <p:nvPr/>
          </p:nvSpPr>
          <p:spPr bwMode="auto">
            <a:xfrm>
              <a:off x="1152" y="3600"/>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117763" name="内容占位符 2"/>
          <p:cNvSpPr>
            <a:spLocks noGrp="1"/>
          </p:cNvSpPr>
          <p:nvPr>
            <p:ph sz="quarter" idx="1"/>
          </p:nvPr>
        </p:nvSpPr>
        <p:spPr>
          <a:xfrm>
            <a:off x="457200" y="1219200"/>
            <a:ext cx="8229600" cy="4937125"/>
          </a:xfrm>
        </p:spPr>
        <p:txBody>
          <a:bodyPr vert="horz" wrap="square" lIns="91440" tIns="45720" rIns="91440" bIns="45720" anchor="t" anchorCtr="0"/>
          <a:p>
            <a:pPr marL="0" indent="0" algn="ctr">
              <a:buClr>
                <a:schemeClr val="accent1"/>
              </a:buClr>
              <a:buSzPct val="76000"/>
              <a:buFont typeface="Wingdings 3" panose="05040102010807070707" pitchFamily="18" charset="2"/>
              <a:buNone/>
            </a:pPr>
            <a:r>
              <a:rPr lang="zh-CN" altLang="en-US" sz="3600" dirty="0">
                <a:ea typeface="华文新魏" panose="02010800040101010101" charset="-122"/>
              </a:rPr>
              <a:t>构造正规表达式</a:t>
            </a:r>
            <a:endParaRPr lang="en-US" altLang="zh-CN" sz="3600" dirty="0">
              <a:ea typeface="华文新魏" panose="02010800040101010101" charset="-122"/>
            </a:endParaRPr>
          </a:p>
          <a:p>
            <a:pPr marL="0" indent="0" algn="ctr">
              <a:buClr>
                <a:schemeClr val="accent1"/>
              </a:buClr>
              <a:buSzPct val="76000"/>
              <a:buFont typeface="Wingdings 3" panose="05040102010807070707" pitchFamily="18" charset="2"/>
              <a:buNone/>
            </a:pPr>
            <a:endParaRPr lang="en-US" altLang="zh-CN" sz="3600" dirty="0">
              <a:ea typeface="华文新魏" panose="02010800040101010101" charset="-122"/>
            </a:endParaRPr>
          </a:p>
          <a:p>
            <a:pPr marL="0" indent="0" algn="ctr">
              <a:buClr>
                <a:schemeClr val="accent1"/>
              </a:buClr>
              <a:buSzPct val="76000"/>
              <a:buFont typeface="Wingdings 3" panose="05040102010807070707" pitchFamily="18" charset="2"/>
              <a:buNone/>
            </a:pPr>
            <a:r>
              <a:rPr lang="en-US" altLang="zh-CN" sz="3600" dirty="0">
                <a:ea typeface="华文新魏" panose="02010800040101010101" charset="-122"/>
              </a:rPr>
              <a:t> </a:t>
            </a:r>
            <a:r>
              <a:rPr lang="en-US" altLang="zh-CN" sz="3600" b="1" u="sng" dirty="0">
                <a:ea typeface="华文新魏" panose="02010800040101010101" charset="-122"/>
              </a:rPr>
              <a:t>((a|b)*|(bb)*)*</a:t>
            </a:r>
            <a:endParaRPr lang="en-US" altLang="zh-CN" sz="3600" b="1" u="sng" dirty="0">
              <a:ea typeface="华文新魏" panose="02010800040101010101" charset="-122"/>
            </a:endParaRPr>
          </a:p>
          <a:p>
            <a:pPr marL="0" indent="0" algn="ctr">
              <a:buClr>
                <a:schemeClr val="accent1"/>
              </a:buClr>
              <a:buSzPct val="76000"/>
              <a:buFont typeface="Wingdings 3" panose="05040102010807070707" pitchFamily="18" charset="2"/>
              <a:buNone/>
            </a:pPr>
            <a:endParaRPr lang="en-US" altLang="zh-CN" sz="3600" dirty="0">
              <a:ea typeface="华文新魏" panose="02010800040101010101" charset="-122"/>
            </a:endParaRPr>
          </a:p>
          <a:p>
            <a:pPr marL="0" indent="0" algn="ctr">
              <a:buClr>
                <a:schemeClr val="accent1"/>
              </a:buClr>
              <a:buSzPct val="76000"/>
              <a:buFont typeface="Wingdings 3" panose="05040102010807070707" pitchFamily="18" charset="2"/>
              <a:buNone/>
            </a:pPr>
            <a:r>
              <a:rPr lang="zh-CN" altLang="en-US" sz="3600" dirty="0">
                <a:ea typeface="华文新魏" panose="02010800040101010101" charset="-122"/>
              </a:rPr>
              <a:t>的最小</a:t>
            </a:r>
            <a:r>
              <a:rPr lang="en-US" altLang="zh-CN" sz="3600" dirty="0">
                <a:ea typeface="华文新魏" panose="02010800040101010101" charset="-122"/>
              </a:rPr>
              <a:t>DFA</a:t>
            </a:r>
            <a:endParaRPr lang="zh-CN" altLang="en-US" sz="3600" dirty="0">
              <a:ea typeface="华文新魏" panose="02010800040101010101" charset="-122"/>
            </a:endParaRPr>
          </a:p>
        </p:txBody>
      </p:sp>
      <p:sp>
        <p:nvSpPr>
          <p:cNvPr id="117764"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7765"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
          <p:cNvSpPr>
            <a:spLocks noGrp="1"/>
          </p:cNvSpPr>
          <p:nvPr>
            <p:ph type="title"/>
          </p:nvPr>
        </p:nvSpPr>
        <p:spPr/>
        <p:txBody>
          <a:bodyPr vert="horz" wrap="square" lIns="91440" tIns="45720" rIns="91440" bIns="45720" anchor="b" anchorCtr="0"/>
          <a:p>
            <a:r>
              <a:rPr lang="zh-CN" altLang="en-US" kern="1200" dirty="0">
                <a:latin typeface="+mj-lt"/>
                <a:ea typeface="宋体" panose="02010600030101010101" pitchFamily="2" charset="-122"/>
                <a:cs typeface="+mj-cs"/>
              </a:rPr>
              <a:t>练习</a:t>
            </a:r>
            <a:endParaRPr lang="zh-CN" altLang="en-US" kern="1200" dirty="0">
              <a:latin typeface="+mj-lt"/>
              <a:ea typeface="宋体" panose="02010600030101010101" pitchFamily="2" charset="-122"/>
              <a:cs typeface="+mj-cs"/>
            </a:endParaRP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设</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M=({</a:t>
            </a:r>
            <a:r>
              <a:rPr kumimoji="0" lang="en-GB" altLang="zh-CN" sz="3600" b="0" i="0" u="none" strike="noStrike" kern="1200" cap="none" spc="0" normalizeH="0" baseline="0" noProof="0" dirty="0" err="1" smtClean="0">
                <a:ln>
                  <a:noFill/>
                </a:ln>
                <a:solidFill>
                  <a:schemeClr val="tx1"/>
                </a:solidFill>
                <a:effectLst/>
                <a:uLnTx/>
                <a:uFillTx/>
                <a:latin typeface="+mn-lt"/>
                <a:ea typeface="+mn-ea"/>
                <a:cs typeface="+mn-cs"/>
              </a:rPr>
              <a:t>x,y</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GB" altLang="zh-CN" sz="3600" b="0" i="0" u="none" strike="noStrike" kern="1200" cap="none" spc="0" normalizeH="0" baseline="0" noProof="0" dirty="0" err="1" smtClean="0">
                <a:ln>
                  <a:noFill/>
                </a:ln>
                <a:solidFill>
                  <a:schemeClr val="tx1"/>
                </a:solidFill>
                <a:effectLst/>
                <a:uLnTx/>
                <a:uFillTx/>
                <a:latin typeface="+mn-lt"/>
                <a:ea typeface="+mn-ea"/>
                <a:cs typeface="+mn-cs"/>
              </a:rPr>
              <a:t>a,b</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 f, x, {y}) </a:t>
            </a: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为一有限自动机，其中</a:t>
            </a:r>
            <a:r>
              <a:rPr kumimoji="0" lang="en-US" altLang="zh-CN" sz="3600" b="0" i="0" u="none" strike="noStrike" kern="1200" cap="none" spc="0" normalizeH="0" baseline="0" noProof="0" dirty="0" smtClean="0">
                <a:ln>
                  <a:noFill/>
                </a:ln>
                <a:solidFill>
                  <a:schemeClr val="tx1"/>
                </a:solidFill>
                <a:effectLst/>
                <a:uLnTx/>
                <a:uFillTx/>
                <a:latin typeface="+mn-lt"/>
                <a:ea typeface="+mn-ea"/>
                <a:cs typeface="+mn-cs"/>
              </a:rPr>
              <a:t>f</a:t>
            </a: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定义如下：</a:t>
            </a:r>
            <a:endParaRPr kumimoji="0" lang="en-US" altLang="zh-CN" sz="3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f(x, a)={x, y}        f(</a:t>
            </a:r>
            <a:r>
              <a:rPr kumimoji="0" lang="en-GB" altLang="zh-CN" sz="3600" b="0" i="0" u="none" strike="noStrike" kern="1200" cap="none" spc="0" normalizeH="0" baseline="0" noProof="0" dirty="0" err="1" smtClean="0">
                <a:ln>
                  <a:noFill/>
                </a:ln>
                <a:solidFill>
                  <a:schemeClr val="tx1"/>
                </a:solidFill>
                <a:effectLst/>
                <a:uLnTx/>
                <a:uFillTx/>
                <a:latin typeface="+mn-lt"/>
                <a:ea typeface="+mn-ea"/>
                <a:cs typeface="+mn-cs"/>
              </a:rPr>
              <a:t>x,b</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a:t>
            </a:r>
            <a:r>
              <a:rPr kumimoji="0" lang="en-GB" altLang="zh-CN" sz="3600" b="0" i="0" u="none" strike="noStrike" kern="1200" cap="none" spc="0" normalizeH="0" baseline="0" noProof="0" smtClean="0">
                <a:ln>
                  <a:noFill/>
                </a:ln>
                <a:solidFill>
                  <a:schemeClr val="tx1"/>
                </a:solidFill>
                <a:effectLst/>
                <a:uLnTx/>
                <a:uFillTx/>
                <a:latin typeface="+mn-lt"/>
                <a:ea typeface="+mn-ea"/>
                <a:cs typeface="+mn-cs"/>
              </a:rPr>
              <a:t>y}</a:t>
            </a:r>
            <a:endParaRPr kumimoji="0" lang="en-GB" altLang="zh-CN" sz="3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a:t>
            </a:r>
            <a:r>
              <a:rPr kumimoji="0" lang="en-GB" altLang="zh-CN" sz="3600" b="0" i="0" u="none" strike="noStrike" kern="1200" cap="none" spc="0" normalizeH="0" baseline="0" noProof="0" dirty="0" smtClean="0">
                <a:ln>
                  <a:noFill/>
                </a:ln>
                <a:solidFill>
                  <a:schemeClr val="tx1"/>
                </a:solidFill>
                <a:effectLst/>
                <a:uLnTx/>
                <a:uFillTx/>
                <a:latin typeface="+mn-lt"/>
                <a:ea typeface="+mn-ea"/>
                <a:cs typeface="+mn-cs"/>
              </a:rPr>
              <a:t>f(y, a) =</a:t>
            </a:r>
            <a:r>
              <a:rPr kumimoji="0" lang="el-GR"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Φ</a:t>
            </a:r>
            <a:r>
              <a:rPr kumimoji="0" lang="en-US"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f(</a:t>
            </a:r>
            <a:r>
              <a:rPr kumimoji="0" lang="en-GB" altLang="zh-CN" sz="3600" b="0"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mn-cs"/>
              </a:rPr>
              <a:t>y,b</a:t>
            </a:r>
            <a:r>
              <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en-GB" altLang="zh-CN" sz="3600" b="0"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mn-cs"/>
              </a:rPr>
              <a:t>x,y</a:t>
            </a:r>
            <a:r>
              <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GB" altLang="zh-CN" sz="3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请构造相应的确定有限自动机</a:t>
            </a:r>
            <a:endParaRPr kumimoji="0" lang="en-GB"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118788"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8789"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b" anchorCtr="0"/>
          <a:p>
            <a:r>
              <a:rPr lang="en-GB" altLang="zh-CN" kern="1200" dirty="0">
                <a:latin typeface="+mj-lt"/>
                <a:ea typeface="宋体" panose="02010600030101010101" pitchFamily="2" charset="-122"/>
                <a:cs typeface="+mj-cs"/>
              </a:rPr>
              <a:t>Exercise</a:t>
            </a:r>
            <a:r>
              <a:rPr lang="en-US" altLang="zh-CN" kern="1200" dirty="0">
                <a:latin typeface="+mj-lt"/>
                <a:ea typeface="宋体" panose="02010600030101010101" pitchFamily="2" charset="-122"/>
                <a:cs typeface="+mj-cs"/>
              </a:rPr>
              <a:t>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课本第</a:t>
            </a:r>
            <a:r>
              <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63-64</a:t>
            </a: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页</a:t>
            </a:r>
            <a:r>
              <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下堂课我们将讲解</a:t>
            </a:r>
            <a:endParaRPr kumimoji="0" lang="en-US" altLang="zh-CN"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6 (4)</a:t>
            </a:r>
            <a:endParaRPr kumimoji="0" lang="en-US" altLang="zh-CN" sz="2300" b="0" i="0" u="none" strike="noStrike" kern="1200" cap="none" spc="0" normalizeH="0" baseline="0" noProof="0" dirty="0"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7 (1)</a:t>
            </a:r>
            <a:endParaRPr kumimoji="0" lang="en-US" altLang="zh-CN" sz="2300" b="0" i="0" u="none" strike="noStrike" kern="1200" cap="none" spc="0" normalizeH="0" baseline="0" noProof="0" dirty="0"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8 (1)</a:t>
            </a:r>
            <a:endParaRPr kumimoji="0" lang="en-US" altLang="zh-CN" sz="2300" b="0" i="0" u="none" strike="noStrike" kern="1200" cap="none" spc="0" normalizeH="0" baseline="0" noProof="0" dirty="0" smtClean="0">
              <a:ln>
                <a:noFill/>
              </a:ln>
              <a:solidFill>
                <a:schemeClr val="tx1"/>
              </a:solidFill>
              <a:effectLst/>
              <a:uLnTx/>
              <a:uFillTx/>
              <a:latin typeface="+mj-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mn-ea"/>
                <a:cs typeface="+mn-cs"/>
              </a:rPr>
              <a:t>12 (1)</a:t>
            </a:r>
            <a:endParaRPr kumimoji="0" lang="en-US" altLang="zh-CN" sz="2300" b="0" i="0" u="none" strike="noStrike" kern="1200" cap="none" spc="0" normalizeH="0" baseline="-25000" noProof="0" dirty="0">
              <a:ln>
                <a:noFill/>
              </a:ln>
              <a:solidFill>
                <a:schemeClr val="tx1"/>
              </a:solidFill>
              <a:effectLst/>
              <a:uLnTx/>
              <a:uFillTx/>
              <a:latin typeface="+mj-lt"/>
              <a:ea typeface="+mn-ea"/>
              <a:cs typeface="+mn-cs"/>
            </a:endParaRPr>
          </a:p>
        </p:txBody>
      </p:sp>
      <p:sp>
        <p:nvSpPr>
          <p:cNvPr id="1198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198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正规式与正规集的递归定义：</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1</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ε</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Φ</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都是字母表</a:t>
            </a:r>
            <a:r>
              <a:rPr kumimoji="0" lang="zh-CN" altLang="en-US"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上的正规式，它们所表示的正规集分别为</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ε</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l-GR"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Φ</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2</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、任何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是∑上的一个正规式，它所表示的正规集为</a:t>
            </a:r>
            <a:r>
              <a:rPr kumimoji="0" lang="en-US" altLang="zh-CN" sz="24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3</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正规式        正规集         正规式         正规集</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                L(U)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 | V</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L(U)∪L(V)</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V                L(V)          </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U·V</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L(U)L(V)</a:t>
            </a:r>
            <a:endPar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(U)</a:t>
            </a:r>
            <a:r>
              <a:rPr kumimoji="0" lang="en-US" altLang="zh-CN" sz="24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L(U)</a:t>
            </a:r>
            <a:r>
              <a:rPr kumimoji="0" lang="en-US" altLang="zh-CN" sz="2400" b="0" i="0" u="none" strike="noStrike" kern="1200" cap="none" spc="0" normalizeH="0" baseline="3000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（闭包）</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1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71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仅</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由有限次使用上述三步骤而得到的表达式才是∑上的正规式。仅由这 些正规式所表示的子集才是∑上的正规</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集</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运算符的优先顺序：先“</a:t>
            </a:r>
            <a:r>
              <a:rPr kumimoji="0" lang="zh-CN" altLang="en-US" sz="28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”，次“</a:t>
            </a:r>
            <a:r>
              <a:rPr kumimoji="0" lang="en-US" altLang="zh-CN" sz="28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，最后“</a:t>
            </a:r>
            <a:r>
              <a:rPr kumimoji="0" lang="en-US" altLang="zh-CN" sz="2800" b="0" i="0" u="none" strike="noStrike" kern="1200" cap="none" spc="0" normalizeH="0" baseline="0" noProof="0" dirty="0" smtClean="0">
                <a:ln>
                  <a:noFill/>
                </a:ln>
                <a:solidFill>
                  <a:srgbClr val="C00000"/>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一个字集合是正规集当且仅当它能用正规式表示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mn-ea"/>
              <a:cs typeface="+mn-cs"/>
            </a:endParaRPr>
          </a:p>
        </p:txBody>
      </p:sp>
      <p:sp>
        <p:nvSpPr>
          <p:cNvPr id="481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81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DFA &amp; NFA</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确定有限自动机</a:t>
                </a:r>
                <a:r>
                  <a:rPr kumimoji="0" lang="en-US" altLang="zh-CN" sz="2600" b="1" i="0" u="none" strike="noStrike" kern="1200" cap="none" spc="0" normalizeH="0" baseline="0" noProof="0" dirty="0" smtClean="0">
                    <a:ln>
                      <a:noFill/>
                    </a:ln>
                    <a:solidFill>
                      <a:srgbClr val="FF0000"/>
                    </a:solidFill>
                    <a:effectLst/>
                    <a:uLnTx/>
                    <a:uFillTx/>
                    <a:latin typeface="+mj-lt"/>
                    <a:ea typeface="楷体_GB2312" pitchFamily="49" charset="-122"/>
                    <a:cs typeface="+mn-cs"/>
                  </a:rPr>
                  <a:t>(DFA) M</a:t>
                </a:r>
                <a:r>
                  <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是一个五元式</a:t>
                </a:r>
                <a:endParaRPr kumimoji="0" lang="zh-CN" altLang="en-US" sz="2600" b="1"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M =</a:t>
                </a:r>
                <a:r>
                  <a:rPr kumimoji="0" lang="zh-CN" altLang="en-US"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S, </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f</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 S</a:t>
                </a:r>
                <a:r>
                  <a:rPr kumimoji="0" lang="en-US" altLang="zh-CN" sz="2300" b="1" i="0" u="none" strike="noStrike" kern="1200" cap="none" spc="0" normalizeH="0" baseline="-25000" noProof="0" dirty="0" smtClean="0">
                    <a:ln>
                      <a:noFill/>
                    </a:ln>
                    <a:solidFill>
                      <a:schemeClr val="tx2"/>
                    </a:solidFill>
                    <a:effectLst/>
                    <a:uLnTx/>
                    <a:uFillTx/>
                    <a:latin typeface="+mj-lt"/>
                    <a:ea typeface="楷体_GB2312" pitchFamily="49" charset="-122"/>
                    <a:cs typeface="+mn-cs"/>
                  </a:rPr>
                  <a:t>0</a:t>
                </a:r>
                <a:r>
                  <a:rPr kumimoji="0" lang="en-US" altLang="zh-CN"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 Z</a:t>
                </a:r>
                <a:r>
                  <a:rPr kumimoji="0" lang="zh-CN" altLang="en-US" sz="2300" b="1"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1"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有穷状态集</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 </a:t>
                </a:r>
                <a:endPar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有穷的输入字母表</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，每个元素称为一个输入字符</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状态转换函数</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a:t>
                </a: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f(</a:t>
                </a:r>
                <a:r>
                  <a:rPr kumimoji="0" lang="en-US" altLang="zh-CN" sz="20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s,a</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 = s’ </a:t>
                </a:r>
                <a:endPar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S</a:t>
                </a:r>
                <a:r>
                  <a:rPr kumimoji="0" lang="en-US" altLang="zh-CN" sz="2000" b="0" i="0" u="none" strike="noStrike" kern="1200" cap="none" spc="0" normalizeH="0" baseline="-25000" noProof="0" dirty="0" smtClean="0">
                    <a:ln>
                      <a:noFill/>
                    </a:ln>
                    <a:solidFill>
                      <a:srgbClr val="0000FF"/>
                    </a:solidFill>
                    <a:effectLst/>
                    <a:uLnTx/>
                    <a:uFillTx/>
                    <a:latin typeface="+mj-lt"/>
                    <a:ea typeface="楷体_GB2312" pitchFamily="49" charset="-122"/>
                    <a:cs typeface="+mn-cs"/>
                  </a:rPr>
                  <a:t>0</a:t>
                </a:r>
                <a:r>
                  <a:rPr kumimoji="0" lang="en-US" altLang="zh-CN" sz="2000" b="0" i="0" u="none" strike="noStrike" kern="1200" cap="none" spc="0" normalizeH="0" baseline="0" noProof="0" dirty="0" smtClean="0">
                    <a:ln>
                      <a:noFill/>
                    </a:ln>
                    <a:solidFill>
                      <a:srgbClr val="0000FF"/>
                    </a:solidFill>
                    <a:effectLst/>
                    <a:uLnTx/>
                    <a:uFillTx/>
                    <a:latin typeface="+mj-lt"/>
                    <a:ea typeface="楷体_GB2312" pitchFamily="49" charset="-122"/>
                    <a:cs typeface="+mn-cs"/>
                    <a:sym typeface="Symbol" panose="05050102010706020507" pitchFamily="18" charset="2"/>
                  </a:rPr>
                  <a:t>S</a:t>
                </a: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是唯一的初态</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终态集</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Z</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Z</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，可空</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NFA</a:t>
                </a:r>
                <a:r>
                  <a:rPr kumimoji="0" lang="zh-CN" altLang="en-US" sz="2600" b="0" i="0" u="none" strike="noStrike" kern="1200" cap="none" spc="0" normalizeH="0" baseline="0" noProof="0" dirty="0" smtClean="0">
                    <a:ln>
                      <a:noFill/>
                    </a:ln>
                    <a:solidFill>
                      <a:srgbClr val="FF0000"/>
                    </a:solidFill>
                    <a:effectLst/>
                    <a:uLnTx/>
                    <a:uFillTx/>
                    <a:latin typeface="+mj-lt"/>
                    <a:ea typeface="楷体_GB2312" pitchFamily="49" charset="-122"/>
                    <a:cs typeface="+mn-cs"/>
                  </a:rPr>
                  <a:t>非确定有限自动机</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状态转换函数</a:t>
                </a:r>
                <a:r>
                  <a:rPr kumimoji="0" lang="en-US" altLang="zh-CN"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f</a:t>
                </a: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是一个</a:t>
                </a:r>
                <a14:m>
                  <m:oMath xmlns:m="http://schemas.openxmlformats.org/officeDocument/2006/math">
                    <m:r>
                      <a:rPr kumimoji="0" lang="en-US" altLang="zh-CN" sz="2300" b="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t>𝑆</m:t>
                    </m:r>
                    <m: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t>×</m:t>
                    </m:r>
                    <m:sSup>
                      <m:sSupPr>
                        <m:ctrlP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ctrlPr>
                      </m:sSupPr>
                      <m:e>
                        <m: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t>𝛴</m:t>
                        </m:r>
                      </m:e>
                      <m:sup>
                        <m: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t>∗</m:t>
                        </m:r>
                      </m:sup>
                    </m:sSup>
                    <m: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t>→</m:t>
                    </m:r>
                    <m:sSup>
                      <m:sSupPr>
                        <m:ctrlP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ctrlPr>
                      </m:sSupPr>
                      <m:e>
                        <m: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t>2</m:t>
                        </m:r>
                      </m:e>
                      <m:sup>
                        <m:r>
                          <a:rPr kumimoji="0" lang="en-US" altLang="zh-CN" sz="2300" i="1"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m:t>𝑆</m:t>
                        </m:r>
                      </m:sup>
                    </m:sSup>
                  </m:oMath>
                </a14:m>
                <a:r>
                  <a:rPr kumimoji="0" lang="zh-CN" altLang="en-US" sz="2300" u="none" strike="noStrike" kern="1200" cap="none" spc="0" normalizeH="0" baseline="0" noProof="0" dirty="0" smtClean="0">
                    <a:ln>
                      <a:noFill/>
                    </a:ln>
                    <a:solidFill>
                      <a:srgbClr val="FF0000"/>
                    </a:solidFill>
                    <a:effectLst/>
                    <a:uLnTx/>
                    <a:uFillTx/>
                    <a:latin typeface="Cambria Math" panose="02040503050406030204" charset="0"/>
                    <a:ea typeface="楷体_GB2312" pitchFamily="49" charset="-122"/>
                    <a:cs typeface="Cambria Math" panose="02040503050406030204" charset="0"/>
                  </a:rPr>
                  <a:t>的</a:t>
                </a: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映射</a:t>
                </a:r>
                <a:endPar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一个状态在一个输入下，可以转换到多个状态</a:t>
                </a:r>
                <a:endPar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rPr>
                  <a:t>输入可以是空串</a:t>
                </a:r>
                <a:endParaRPr kumimoji="0" lang="zh-CN" altLang="en-US" sz="2000" b="0" i="0" u="none" strike="noStrike" kern="1200" cap="none" spc="0" normalizeH="0" baseline="0" noProof="0" dirty="0" smtClean="0">
                  <a:ln>
                    <a:noFill/>
                  </a:ln>
                  <a:solidFill>
                    <a:srgbClr val="0000FF"/>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rgbClr val="FF0000"/>
                    </a:solidFill>
                    <a:effectLst/>
                    <a:uLnTx/>
                    <a:uFillTx/>
                    <a:latin typeface="+mj-lt"/>
                    <a:ea typeface="楷体_GB2312" pitchFamily="49" charset="-122"/>
                    <a:cs typeface="+mn-cs"/>
                  </a:rPr>
                  <a:t>初始状态是一个集合</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1005205" marR="0" lvl="2"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260" b="0" i="0" u="none" strike="noStrike" kern="1200" cap="none" spc="0" normalizeH="0" baseline="0" noProof="0" dirty="0">
                    <a:ln>
                      <a:noFill/>
                    </a:ln>
                    <a:solidFill>
                      <a:schemeClr val="tx1"/>
                    </a:solidFill>
                    <a:effectLst/>
                    <a:uLnTx/>
                    <a:uFillTx/>
                    <a:latin typeface="+mj-lt"/>
                    <a:ea typeface="楷体_GB2312" pitchFamily="49" charset="-122"/>
                    <a:cs typeface="+mn-cs"/>
                  </a:rPr>
                  <a:t>可以增加一个新初态，到原来的旧初态用空串连接</a:t>
                </a:r>
                <a:endParaRPr kumimoji="0" lang="zh-CN" altLang="en-US" sz="226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a:stretch>
              </a:blipFill>
            </p:spPr>
            <p:txBody>
              <a:bodyPr/>
              <a:lstStyle/>
              <a:p>
                <a:r>
                  <a:rPr lang="zh-CN" altLang="en-US">
                    <a:noFill/>
                  </a:rPr>
                  <a:t> </a:t>
                </a:r>
              </a:p>
            </p:txBody>
          </p:sp>
        </mc:Fallback>
      </mc:AlternateContent>
      <p:sp>
        <p:nvSpPr>
          <p:cNvPr id="542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42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NFA</a:t>
            </a:r>
            <a:endParaRPr lang="en-US" altLang="zh-CN"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147574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识别某个串：</a:t>
            </a:r>
            <a:endPar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1" i="0" u="none" strike="noStrike" kern="1200" cap="none" spc="0" normalizeH="0" baseline="0" noProof="0" dirty="0">
                <a:ln>
                  <a:noFill/>
                </a:ln>
                <a:solidFill>
                  <a:schemeClr val="tx1"/>
                </a:solidFill>
                <a:effectLst/>
                <a:uLnTx/>
                <a:uFillTx/>
                <a:latin typeface="+mj-lt"/>
                <a:ea typeface="楷体_GB2312" pitchFamily="49" charset="-122"/>
                <a:cs typeface="+mn-cs"/>
              </a:rPr>
              <a:t>存在某条路径，路径上所有符号连接之后是这个串</a:t>
            </a:r>
            <a:endParaRPr kumimoji="0" lang="zh-CN" altLang="en-US" sz="23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1" i="0" u="none" strike="noStrike" kern="1200" cap="none" spc="0" normalizeH="0" baseline="0" noProof="0" dirty="0">
                <a:ln>
                  <a:noFill/>
                </a:ln>
                <a:solidFill>
                  <a:schemeClr val="tx1"/>
                </a:solidFill>
                <a:effectLst/>
                <a:uLnTx/>
                <a:uFillTx/>
                <a:latin typeface="+mj-lt"/>
                <a:ea typeface="楷体_GB2312" pitchFamily="49" charset="-122"/>
                <a:cs typeface="+mn-cs"/>
              </a:rPr>
              <a:t>按输入在图中进行转换，看最后是否停留在终止状态</a:t>
            </a:r>
            <a:endParaRPr kumimoji="0" lang="en-US" altLang="zh-CN" sz="23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23" name="组合 22"/>
          <p:cNvGrpSpPr/>
          <p:nvPr/>
        </p:nvGrpSpPr>
        <p:grpSpPr>
          <a:xfrm>
            <a:off x="1835785" y="3213100"/>
            <a:ext cx="4752340" cy="1227455"/>
            <a:chOff x="2891" y="5060"/>
            <a:chExt cx="7484" cy="1933"/>
          </a:xfrm>
        </p:grpSpPr>
        <p:sp>
          <p:nvSpPr>
            <p:cNvPr id="2" name="椭圆 1"/>
            <p:cNvSpPr/>
            <p:nvPr/>
          </p:nvSpPr>
          <p:spPr>
            <a:xfrm>
              <a:off x="3458"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4934"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椭圆 3"/>
            <p:cNvSpPr/>
            <p:nvPr/>
          </p:nvSpPr>
          <p:spPr>
            <a:xfrm>
              <a:off x="787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椭圆 4"/>
            <p:cNvSpPr/>
            <p:nvPr/>
          </p:nvSpPr>
          <p:spPr>
            <a:xfrm>
              <a:off x="9469" y="608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椭圆 5"/>
            <p:cNvSpPr/>
            <p:nvPr/>
          </p:nvSpPr>
          <p:spPr>
            <a:xfrm>
              <a:off x="9582" y="6194"/>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p:cNvCxnSpPr>
              <a:stCxn id="2" idx="6"/>
              <a:endCxn id="3" idx="2"/>
            </p:cNvCxnSpPr>
            <p:nvPr/>
          </p:nvCxnSpPr>
          <p:spPr>
            <a:xfrm>
              <a:off x="4365" y="6534"/>
              <a:ext cx="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6"/>
              <a:endCxn id="20" idx="2"/>
            </p:cNvCxnSpPr>
            <p:nvPr/>
          </p:nvCxnSpPr>
          <p:spPr>
            <a:xfrm>
              <a:off x="5841" y="6534"/>
              <a:ext cx="566"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6"/>
              <a:endCxn id="5" idx="2"/>
            </p:cNvCxnSpPr>
            <p:nvPr/>
          </p:nvCxnSpPr>
          <p:spPr>
            <a:xfrm>
              <a:off x="8786" y="6534"/>
              <a:ext cx="6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3" idx="1"/>
              <a:endCxn id="3" idx="7"/>
            </p:cNvCxnSpPr>
            <p:nvPr/>
          </p:nvCxnSpPr>
          <p:spPr>
            <a:xfrm rot="16200000">
              <a:off x="5388"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1"/>
              <a:endCxn id="4" idx="7"/>
            </p:cNvCxnSpPr>
            <p:nvPr/>
          </p:nvCxnSpPr>
          <p:spPr>
            <a:xfrm rot="16200000">
              <a:off x="8333" y="5893"/>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7" y="5083"/>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4" name="文本框 13"/>
            <p:cNvSpPr txBox="1"/>
            <p:nvPr/>
          </p:nvSpPr>
          <p:spPr>
            <a:xfrm>
              <a:off x="7314" y="5967"/>
              <a:ext cx="501" cy="725"/>
            </a:xfrm>
            <a:prstGeom prst="rect">
              <a:avLst/>
            </a:prstGeom>
            <a:noFill/>
          </p:spPr>
          <p:txBody>
            <a:bodyPr wrap="none" rtlCol="0">
              <a:spAutoFit/>
            </a:bodyPr>
            <a:p>
              <a:r>
                <a:rPr lang="en-US" altLang="zh-CN">
                  <a:cs typeface="Times New Roman" panose="02020603050405020304" pitchFamily="18" charset="0"/>
                </a:rPr>
                <a:t>a</a:t>
              </a:r>
              <a:endParaRPr lang="en-US" altLang="zh-CN">
                <a:cs typeface="Times New Roman" panose="02020603050405020304" pitchFamily="18" charset="0"/>
              </a:endParaRPr>
            </a:p>
          </p:txBody>
        </p:sp>
        <p:sp>
          <p:nvSpPr>
            <p:cNvPr id="15" name="文本框 14"/>
            <p:cNvSpPr txBox="1"/>
            <p:nvPr/>
          </p:nvSpPr>
          <p:spPr>
            <a:xfrm>
              <a:off x="8084" y="5060"/>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6" name="文本框 15"/>
            <p:cNvSpPr txBox="1"/>
            <p:nvPr/>
          </p:nvSpPr>
          <p:spPr>
            <a:xfrm>
              <a:off x="8798" y="5967"/>
              <a:ext cx="528" cy="725"/>
            </a:xfrm>
            <a:prstGeom prst="rect">
              <a:avLst/>
            </a:prstGeom>
            <a:noFill/>
          </p:spPr>
          <p:txBody>
            <a:bodyPr wrap="none" rtlCol="0">
              <a:spAutoFit/>
            </a:bodyPr>
            <a:p>
              <a:r>
                <a:rPr lang="en-US" altLang="zh-CN">
                  <a:cs typeface="Times New Roman" panose="02020603050405020304" pitchFamily="18" charset="0"/>
                </a:rPr>
                <a:t>b</a:t>
              </a:r>
              <a:endParaRPr lang="en-US" altLang="zh-CN">
                <a:cs typeface="Times New Roman" panose="02020603050405020304" pitchFamily="18" charset="0"/>
              </a:endParaRPr>
            </a:p>
          </p:txBody>
        </p:sp>
        <p:sp>
          <p:nvSpPr>
            <p:cNvPr id="17" name="文本框 16"/>
            <p:cNvSpPr txBox="1"/>
            <p:nvPr/>
          </p:nvSpPr>
          <p:spPr>
            <a:xfrm>
              <a:off x="4366"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cxnSp>
          <p:nvCxnSpPr>
            <p:cNvPr id="19" name="直接箭头连接符 18"/>
            <p:cNvCxnSpPr>
              <a:endCxn id="2" idx="2"/>
            </p:cNvCxnSpPr>
            <p:nvPr/>
          </p:nvCxnSpPr>
          <p:spPr>
            <a:xfrm>
              <a:off x="2891" y="6534"/>
              <a:ext cx="5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407" y="608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6"/>
              <a:endCxn id="4" idx="2"/>
            </p:cNvCxnSpPr>
            <p:nvPr/>
          </p:nvCxnSpPr>
          <p:spPr>
            <a:xfrm flipV="1">
              <a:off x="7314" y="6534"/>
              <a:ext cx="565" cy="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08" y="5967"/>
              <a:ext cx="502" cy="725"/>
            </a:xfrm>
            <a:prstGeom prst="rect">
              <a:avLst/>
            </a:prstGeom>
            <a:noFill/>
          </p:spPr>
          <p:txBody>
            <a:bodyPr wrap="none" rtlCol="0">
              <a:spAutoFit/>
            </a:bodyPr>
            <a:p>
              <a:r>
                <a:rPr lang="zh-CN" altLang="en-US">
                  <a:cs typeface="Times New Roman" panose="02020603050405020304" pitchFamily="18" charset="0"/>
                </a:rPr>
                <a:t>ε</a:t>
              </a:r>
              <a:endParaRPr lang="zh-CN" altLang="en-US">
                <a:cs typeface="Times New Roman" panose="02020603050405020304" pitchFamily="18" charset="0"/>
              </a:endParaRPr>
            </a:p>
          </p:txBody>
        </p:sp>
      </p:grpSp>
      <p:grpSp>
        <p:nvGrpSpPr>
          <p:cNvPr id="30" name="组合 29"/>
          <p:cNvGrpSpPr/>
          <p:nvPr/>
        </p:nvGrpSpPr>
        <p:grpSpPr>
          <a:xfrm>
            <a:off x="1499235" y="3789045"/>
            <a:ext cx="2621280" cy="1515745"/>
            <a:chOff x="2361" y="5967"/>
            <a:chExt cx="4128" cy="2387"/>
          </a:xfrm>
        </p:grpSpPr>
        <p:sp>
          <p:nvSpPr>
            <p:cNvPr id="24" name="文本框 23"/>
            <p:cNvSpPr txBox="1"/>
            <p:nvPr/>
          </p:nvSpPr>
          <p:spPr>
            <a:xfrm>
              <a:off x="2361" y="7630"/>
              <a:ext cx="4128" cy="725"/>
            </a:xfrm>
            <a:prstGeom prst="rect">
              <a:avLst/>
            </a:prstGeom>
            <a:noFill/>
          </p:spPr>
          <p:txBody>
            <a:bodyPr wrap="none" rtlCol="0">
              <a:spAutoFit/>
            </a:bodyPr>
            <a:p>
              <a:r>
                <a:rPr lang="zh-CN" altLang="en-US">
                  <a:solidFill>
                    <a:srgbClr val="FF0000"/>
                  </a:solidFill>
                </a:rPr>
                <a:t>输入字符存在空串</a:t>
              </a:r>
              <a:endParaRPr lang="zh-CN" altLang="en-US">
                <a:solidFill>
                  <a:srgbClr val="FF0000"/>
                </a:solidFill>
              </a:endParaRPr>
            </a:p>
          </p:txBody>
        </p:sp>
        <p:sp>
          <p:nvSpPr>
            <p:cNvPr id="28" name="文本框 27"/>
            <p:cNvSpPr txBox="1"/>
            <p:nvPr/>
          </p:nvSpPr>
          <p:spPr>
            <a:xfrm>
              <a:off x="4367" y="5967"/>
              <a:ext cx="502" cy="725"/>
            </a:xfrm>
            <a:prstGeom prst="rect">
              <a:avLst/>
            </a:prstGeom>
            <a:noFill/>
          </p:spPr>
          <p:txBody>
            <a:bodyPr wrap="none" rtlCol="0">
              <a:spAutoFit/>
            </a:bodyPr>
            <a:p>
              <a:r>
                <a:rPr lang="zh-CN" altLang="en-US">
                  <a:solidFill>
                    <a:srgbClr val="FF0000"/>
                  </a:solidFill>
                  <a:cs typeface="Times New Roman" panose="02020603050405020304" pitchFamily="18" charset="0"/>
                </a:rPr>
                <a:t>ε</a:t>
              </a:r>
              <a:endParaRPr lang="zh-CN" altLang="en-US">
                <a:solidFill>
                  <a:srgbClr val="FF0000"/>
                </a:solidFill>
                <a:cs typeface="Times New Roman" panose="02020603050405020304" pitchFamily="18" charset="0"/>
              </a:endParaRPr>
            </a:p>
          </p:txBody>
        </p:sp>
        <p:sp>
          <p:nvSpPr>
            <p:cNvPr id="29" name="文本框 28"/>
            <p:cNvSpPr txBox="1"/>
            <p:nvPr/>
          </p:nvSpPr>
          <p:spPr>
            <a:xfrm>
              <a:off x="5808" y="5967"/>
              <a:ext cx="502" cy="725"/>
            </a:xfrm>
            <a:prstGeom prst="rect">
              <a:avLst/>
            </a:prstGeom>
            <a:noFill/>
          </p:spPr>
          <p:txBody>
            <a:bodyPr wrap="none" rtlCol="0">
              <a:spAutoFit/>
            </a:bodyPr>
            <a:p>
              <a:r>
                <a:rPr lang="zh-CN" altLang="en-US">
                  <a:solidFill>
                    <a:srgbClr val="FF0000"/>
                  </a:solidFill>
                  <a:cs typeface="Times New Roman" panose="02020603050405020304" pitchFamily="18" charset="0"/>
                </a:rPr>
                <a:t>ε</a:t>
              </a:r>
              <a:endParaRPr lang="zh-CN" altLang="en-US">
                <a:solidFill>
                  <a:srgbClr val="FF0000"/>
                </a:solidFill>
                <a:cs typeface="Times New Roman" panose="02020603050405020304" pitchFamily="18" charset="0"/>
              </a:endParaRPr>
            </a:p>
          </p:txBody>
        </p:sp>
      </p:grpSp>
      <p:grpSp>
        <p:nvGrpSpPr>
          <p:cNvPr id="34" name="组合 33"/>
          <p:cNvGrpSpPr/>
          <p:nvPr/>
        </p:nvGrpSpPr>
        <p:grpSpPr>
          <a:xfrm>
            <a:off x="4622800" y="3199130"/>
            <a:ext cx="3535680" cy="2726055"/>
            <a:chOff x="7280" y="5038"/>
            <a:chExt cx="5568" cy="4293"/>
          </a:xfrm>
        </p:grpSpPr>
        <p:sp>
          <p:nvSpPr>
            <p:cNvPr id="25" name="文本框 24"/>
            <p:cNvSpPr txBox="1"/>
            <p:nvPr/>
          </p:nvSpPr>
          <p:spPr>
            <a:xfrm>
              <a:off x="7280" y="8025"/>
              <a:ext cx="5568" cy="1307"/>
            </a:xfrm>
            <a:prstGeom prst="rect">
              <a:avLst/>
            </a:prstGeom>
            <a:noFill/>
          </p:spPr>
          <p:txBody>
            <a:bodyPr wrap="none" rtlCol="0">
              <a:spAutoFit/>
            </a:bodyPr>
            <a:p>
              <a:r>
                <a:rPr lang="zh-CN" altLang="en-US">
                  <a:solidFill>
                    <a:srgbClr val="0000FF"/>
                  </a:solidFill>
                </a:rPr>
                <a:t>同一个状态在同一个输入</a:t>
              </a:r>
              <a:endParaRPr lang="zh-CN" altLang="en-US">
                <a:solidFill>
                  <a:srgbClr val="0000FF"/>
                </a:solidFill>
              </a:endParaRPr>
            </a:p>
            <a:p>
              <a:r>
                <a:rPr lang="zh-CN" altLang="en-US">
                  <a:solidFill>
                    <a:srgbClr val="0000FF"/>
                  </a:solidFill>
                </a:rPr>
                <a:t>可能转换到两个不同状态</a:t>
              </a:r>
              <a:endParaRPr lang="zh-CN" altLang="en-US">
                <a:solidFill>
                  <a:srgbClr val="0000FF"/>
                </a:solidFill>
              </a:endParaRPr>
            </a:p>
          </p:txBody>
        </p:sp>
        <p:sp>
          <p:nvSpPr>
            <p:cNvPr id="32" name="文本框 31"/>
            <p:cNvSpPr txBox="1"/>
            <p:nvPr/>
          </p:nvSpPr>
          <p:spPr>
            <a:xfrm>
              <a:off x="8084" y="5038"/>
              <a:ext cx="528" cy="725"/>
            </a:xfrm>
            <a:prstGeom prst="rect">
              <a:avLst/>
            </a:prstGeom>
            <a:noFill/>
          </p:spPr>
          <p:txBody>
            <a:bodyPr wrap="none" rtlCol="0">
              <a:spAutoFit/>
            </a:bodyPr>
            <a:p>
              <a:r>
                <a:rPr lang="en-US" altLang="zh-CN">
                  <a:solidFill>
                    <a:srgbClr val="0000FF"/>
                  </a:solidFill>
                  <a:cs typeface="Times New Roman" panose="02020603050405020304" pitchFamily="18" charset="0"/>
                </a:rPr>
                <a:t>b</a:t>
              </a:r>
              <a:endParaRPr lang="en-US" altLang="zh-CN">
                <a:solidFill>
                  <a:srgbClr val="0000FF"/>
                </a:solidFill>
                <a:cs typeface="Times New Roman" panose="02020603050405020304" pitchFamily="18" charset="0"/>
              </a:endParaRPr>
            </a:p>
          </p:txBody>
        </p:sp>
        <p:sp>
          <p:nvSpPr>
            <p:cNvPr id="33" name="文本框 32"/>
            <p:cNvSpPr txBox="1"/>
            <p:nvPr/>
          </p:nvSpPr>
          <p:spPr>
            <a:xfrm>
              <a:off x="8799" y="5967"/>
              <a:ext cx="528" cy="725"/>
            </a:xfrm>
            <a:prstGeom prst="rect">
              <a:avLst/>
            </a:prstGeom>
            <a:noFill/>
          </p:spPr>
          <p:txBody>
            <a:bodyPr wrap="none" rtlCol="0">
              <a:spAutoFit/>
            </a:bodyPr>
            <a:p>
              <a:r>
                <a:rPr lang="en-US" altLang="zh-CN">
                  <a:solidFill>
                    <a:srgbClr val="0000FF"/>
                  </a:solidFill>
                  <a:cs typeface="Times New Roman" panose="02020603050405020304" pitchFamily="18" charset="0"/>
                </a:rPr>
                <a:t>b</a:t>
              </a:r>
              <a:endParaRPr lang="en-US" altLang="zh-CN">
                <a:solidFill>
                  <a:srgbClr val="0000FF"/>
                </a:solidFill>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caa72c5b-4cc5-4fae-960b-6dd16ac64872}"/>
  <p:tag name="TABLE_ENDDRAG_ORIGIN_RECT" val="503*171"/>
  <p:tag name="TABLE_ENDDRAG_RECT" val="116*292*503*171"/>
</p:tagLst>
</file>

<file path=ppt/tags/tag10.xml><?xml version="1.0" encoding="utf-8"?>
<p:tagLst xmlns:p="http://schemas.openxmlformats.org/presentationml/2006/main">
  <p:tag name="KSO_WM_UNIT_TABLE_BEAUTIFY" val="smartTable{76fbb63e-61f2-489b-be7a-b2fd5ca2a148}"/>
  <p:tag name="TABLE_ENDDRAG_ORIGIN_RECT" val="401*206"/>
  <p:tag name="TABLE_ENDDRAG_RECT" val="138*218*401*206"/>
</p:tagLst>
</file>

<file path=ppt/tags/tag11.xml><?xml version="1.0" encoding="utf-8"?>
<p:tagLst xmlns:p="http://schemas.openxmlformats.org/presentationml/2006/main">
  <p:tag name="KSO_WM_UNIT_TABLE_BEAUTIFY" val="smartTable{da5b4812-abb4-4781-b094-8823093f1c7f}"/>
</p:tagLst>
</file>

<file path=ppt/tags/tag12.xml><?xml version="1.0" encoding="utf-8"?>
<p:tagLst xmlns:p="http://schemas.openxmlformats.org/presentationml/2006/main">
  <p:tag name="KSO_WM_UNIT_TABLE_BEAUTIFY" val="smartTable{da5b4812-abb4-4781-b094-8823093f1c7f}"/>
</p:tagLst>
</file>

<file path=ppt/tags/tag13.xml><?xml version="1.0" encoding="utf-8"?>
<p:tagLst xmlns:p="http://schemas.openxmlformats.org/presentationml/2006/main">
  <p:tag name="KSO_WM_UNIT_TABLE_BEAUTIFY" val="smartTable{80b0815f-2ea9-45a2-adc4-2eb43db72dd5}"/>
  <p:tag name="TABLE_ENDDRAG_ORIGIN_RECT" val="329*165"/>
  <p:tag name="TABLE_ENDDRAG_RECT" val="108*195*329*165"/>
</p:tagLst>
</file>

<file path=ppt/tags/tag14.xml><?xml version="1.0" encoding="utf-8"?>
<p:tagLst xmlns:p="http://schemas.openxmlformats.org/presentationml/2006/main">
  <p:tag name="KSO_WM_UNIT_TABLE_BEAUTIFY" val="smartTable{80b0815f-2ea9-45a2-adc4-2eb43db72dd5}"/>
  <p:tag name="TABLE_ENDDRAG_ORIGIN_RECT" val="329*165"/>
  <p:tag name="TABLE_ENDDRAG_RECT" val="108*195*329*165"/>
</p:tagLst>
</file>

<file path=ppt/tags/tag2.xml><?xml version="1.0" encoding="utf-8"?>
<p:tagLst xmlns:p="http://schemas.openxmlformats.org/presentationml/2006/main">
  <p:tag name="KSO_WM_UNIT_TABLE_BEAUTIFY" val="smartTable{caa72c5b-4cc5-4fae-960b-6dd16ac64872}"/>
  <p:tag name="TABLE_ENDDRAG_ORIGIN_RECT" val="537*156"/>
  <p:tag name="TABLE_ENDDRAG_RECT" val="86*286*537*156"/>
</p:tagLst>
</file>

<file path=ppt/tags/tag3.xml><?xml version="1.0" encoding="utf-8"?>
<p:tagLst xmlns:p="http://schemas.openxmlformats.org/presentationml/2006/main">
  <p:tag name="KSO_WM_UNIT_TABLE_BEAUTIFY" val="smartTable{8d22aa42-f64b-4fc6-b44e-bb548dd6febd}"/>
</p:tagLst>
</file>

<file path=ppt/tags/tag4.xml><?xml version="1.0" encoding="utf-8"?>
<p:tagLst xmlns:p="http://schemas.openxmlformats.org/presentationml/2006/main">
  <p:tag name="KSO_WM_UNIT_TABLE_BEAUTIFY" val="smartTable{8d22aa42-f64b-4fc6-b44e-bb548dd6febd}"/>
</p:tagLst>
</file>

<file path=ppt/tags/tag5.xml><?xml version="1.0" encoding="utf-8"?>
<p:tagLst xmlns:p="http://schemas.openxmlformats.org/presentationml/2006/main">
  <p:tag name="KSO_WM_UNIT_TABLE_BEAUTIFY" val="smartTable{8d22aa42-f64b-4fc6-b44e-bb548dd6febd}"/>
</p:tagLst>
</file>

<file path=ppt/tags/tag6.xml><?xml version="1.0" encoding="utf-8"?>
<p:tagLst xmlns:p="http://schemas.openxmlformats.org/presentationml/2006/main">
  <p:tag name="KSO_WM_UNIT_TABLE_BEAUTIFY" val="smartTable{8d22aa42-f64b-4fc6-b44e-bb548dd6febd}"/>
</p:tagLst>
</file>

<file path=ppt/tags/tag7.xml><?xml version="1.0" encoding="utf-8"?>
<p:tagLst xmlns:p="http://schemas.openxmlformats.org/presentationml/2006/main">
  <p:tag name="KSO_WM_UNIT_TABLE_BEAUTIFY" val="smartTable{8d22aa42-f64b-4fc6-b44e-bb548dd6febd}"/>
</p:tagLst>
</file>

<file path=ppt/tags/tag8.xml><?xml version="1.0" encoding="utf-8"?>
<p:tagLst xmlns:p="http://schemas.openxmlformats.org/presentationml/2006/main">
  <p:tag name="KSO_WM_UNIT_TABLE_BEAUTIFY" val="smartTable{8d22aa42-f64b-4fc6-b44e-bb548dd6febd}"/>
</p:tagLst>
</file>

<file path=ppt/tags/tag9.xml><?xml version="1.0" encoding="utf-8"?>
<p:tagLst xmlns:p="http://schemas.openxmlformats.org/presentationml/2006/main">
  <p:tag name="KSO_WM_UNIT_TABLE_BEAUTIFY" val="smartTable{76fbb63e-61f2-489b-be7a-b2fd5ca2a148}"/>
  <p:tag name="TABLE_ENDDRAG_ORIGIN_RECT" val="401*206"/>
  <p:tag name="TABLE_ENDDRAG_RECT" val="138*218*401*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a:solidFill>
            <a:schemeClr val="tx1"/>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8009</Words>
  <Application>WPS 演示</Application>
  <PresentationFormat>全屏显示(4:3)</PresentationFormat>
  <Paragraphs>2118</Paragraphs>
  <Slides>56</Slides>
  <Notes>19</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88" baseType="lpstr">
      <vt:lpstr>Arial</vt:lpstr>
      <vt:lpstr>宋体</vt:lpstr>
      <vt:lpstr>Wingdings</vt:lpstr>
      <vt:lpstr>Times New Roman</vt:lpstr>
      <vt:lpstr>PMingLiU</vt:lpstr>
      <vt:lpstr>MingLiU-ExtB</vt:lpstr>
      <vt:lpstr>Bookman Old Style</vt:lpstr>
      <vt:lpstr>Wingdings 3</vt:lpstr>
      <vt:lpstr>Wingdings 3</vt:lpstr>
      <vt:lpstr>DFKai-SB</vt:lpstr>
      <vt:lpstr>楷体_GB2312</vt:lpstr>
      <vt:lpstr>Arial Unicode MS</vt:lpstr>
      <vt:lpstr>新宋体</vt:lpstr>
      <vt:lpstr>Cambria</vt:lpstr>
      <vt:lpstr>Cambria Math</vt:lpstr>
      <vt:lpstr>Symbol</vt:lpstr>
      <vt:lpstr>Gill Sans MT</vt:lpstr>
      <vt:lpstr>微软雅黑</vt:lpstr>
      <vt:lpstr>標楷體</vt:lpstr>
      <vt:lpstr>PMingLiU</vt:lpstr>
      <vt:lpstr>Segoe Print</vt:lpstr>
      <vt:lpstr>华文新魏</vt:lpstr>
      <vt:lpstr>Arial Unicode MS</vt:lpstr>
      <vt:lpstr>Microsoft Sans Serif</vt:lpstr>
      <vt:lpstr>MS Mincho</vt:lpstr>
      <vt:lpstr>Verdana</vt:lpstr>
      <vt:lpstr>Wingdings 2</vt:lpstr>
      <vt:lpstr>Arial Unicode MS</vt:lpstr>
      <vt:lpstr>Calibri</vt:lpstr>
      <vt:lpstr>原創</vt:lpstr>
      <vt:lpstr>Word.Document.8</vt:lpstr>
      <vt:lpstr>Word.Document.8</vt:lpstr>
      <vt:lpstr>Chapter 3 词法分析</vt:lpstr>
      <vt:lpstr>Outlines</vt:lpstr>
      <vt:lpstr>Regular expression and Finite Automata </vt:lpstr>
      <vt:lpstr>Regular expression</vt:lpstr>
      <vt:lpstr>Regular expression</vt:lpstr>
      <vt:lpstr>Regular expression</vt:lpstr>
      <vt:lpstr>Regular expression</vt:lpstr>
      <vt:lpstr>DFA &amp; NFA</vt:lpstr>
      <vt:lpstr>NFA</vt:lpstr>
      <vt:lpstr>NFA</vt:lpstr>
      <vt:lpstr>NFA</vt:lpstr>
      <vt:lpstr>NFA</vt:lpstr>
      <vt:lpstr>NFA</vt:lpstr>
      <vt:lpstr>NFA</vt:lpstr>
      <vt:lpstr>NFA subset construction</vt:lpstr>
      <vt:lpstr>NFA subset construction</vt:lpstr>
      <vt:lpstr>NFA</vt:lpstr>
      <vt:lpstr>NFA</vt:lpstr>
      <vt:lpstr>PowerPoint 演示文稿</vt:lpstr>
      <vt:lpstr>PowerPoint 演示文稿</vt:lpstr>
      <vt:lpstr>PowerPoint 演示文稿</vt:lpstr>
      <vt:lpstr>NFA subset construction</vt:lpstr>
      <vt:lpstr>Excercise</vt:lpstr>
      <vt:lpstr>Ex</vt:lpstr>
      <vt:lpstr>Ex</vt:lpstr>
      <vt:lpstr>Ex</vt:lpstr>
      <vt:lpstr>Ex</vt:lpstr>
      <vt:lpstr>Regular grammar and FA</vt:lpstr>
      <vt:lpstr>Regular grammar and FA</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 – 例19</vt:lpstr>
      <vt:lpstr>LEX</vt:lpstr>
      <vt:lpstr>Lex</vt:lpstr>
      <vt:lpstr>LEX</vt:lpstr>
      <vt:lpstr>Summary</vt:lpstr>
      <vt:lpstr>Exercise</vt:lpstr>
      <vt:lpstr>Exercise</vt:lpstr>
      <vt:lpstr>Exercise</vt:lpstr>
      <vt:lpstr>Exercise</vt:lpstr>
      <vt:lpstr>Exercise</vt:lpstr>
      <vt:lpstr>Exercise</vt:lpstr>
      <vt:lpstr>Exercise</vt:lpstr>
      <vt:lpstr>Exercise</vt:lpstr>
      <vt:lpstr>练习</vt:lpstr>
      <vt:lpstr>练习</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hasee</cp:lastModifiedBy>
  <cp:revision>1058</cp:revision>
  <dcterms:created xsi:type="dcterms:W3CDTF">2022-03-13T09:33:00Z</dcterms:created>
  <dcterms:modified xsi:type="dcterms:W3CDTF">2022-03-31T09:13:09Z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7F72F6074B3749398D36E9FCAB9FB4CE</vt:lpwstr>
  </property>
  <property fmtid="{D5CDD505-2E9C-101B-9397-08002B2CF9AE}" pid="3" name="KSOProductBuildVer">
    <vt:lpwstr>2052-11.1.0.11365</vt:lpwstr>
  </property>
</Properties>
</file>