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257" r:id="rId5"/>
    <p:sldId id="258" r:id="rId6"/>
    <p:sldId id="420" r:id="rId7"/>
    <p:sldId id="282" r:id="rId8"/>
    <p:sldId id="501" r:id="rId9"/>
    <p:sldId id="302" r:id="rId10"/>
    <p:sldId id="303" r:id="rId11"/>
    <p:sldId id="304" r:id="rId12"/>
    <p:sldId id="305" r:id="rId13"/>
    <p:sldId id="306" r:id="rId14"/>
    <p:sldId id="580" r:id="rId15"/>
    <p:sldId id="308" r:id="rId16"/>
    <p:sldId id="309" r:id="rId17"/>
    <p:sldId id="310" r:id="rId18"/>
    <p:sldId id="311" r:id="rId19"/>
    <p:sldId id="312" r:id="rId20"/>
    <p:sldId id="329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44" r:id="rId37"/>
    <p:sldId id="345" r:id="rId38"/>
    <p:sldId id="346" r:id="rId39"/>
    <p:sldId id="347" r:id="rId40"/>
    <p:sldId id="348" r:id="rId41"/>
    <p:sldId id="349" r:id="rId42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23B"/>
    <a:srgbClr val="F78507"/>
    <a:srgbClr val="0000CC"/>
    <a:srgbClr val="000099"/>
    <a:srgbClr val="0550E5"/>
    <a:srgbClr val="4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2"/>
    <p:restoredTop sz="83606"/>
  </p:normalViewPr>
  <p:slideViewPr>
    <p:cSldViewPr showGuides="1">
      <p:cViewPr varScale="1">
        <p:scale>
          <a:sx n="96" d="100"/>
          <a:sy n="96" d="100"/>
        </p:scale>
        <p:origin x="-2040" y="-96"/>
      </p:cViewPr>
      <p:guideLst>
        <p:guide orient="horz" pos="21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0435C9-643C-4497-A07D-2CDE71F50D75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TW" altLang="en-US" sz="1200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244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TW" altLang="en-US" sz="1200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229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148" tIns="45574" rIns="91148" bIns="45574" anchor="b" anchorCtr="0"/>
          <a:p>
            <a:pPr lvl="0" algn="r"/>
            <a:fld id="{9A0DB2DC-4C9A-4742-B13C-FB6460FD3503}" type="slidenum">
              <a:rPr lang="zh-TW" altLang="en-US" sz="1200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2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4339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148" tIns="45574" rIns="91148" bIns="45574" anchor="b" anchorCtr="0"/>
          <a:p>
            <a:pPr lvl="0" algn="r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148" tIns="45574" rIns="91148" bIns="45574" anchor="t" anchorCtr="0"/>
          <a:p>
            <a:pPr lvl="0"/>
            <a:endParaRPr lang="zh-CN" altLang="en-US" dirty="0"/>
          </a:p>
        </p:txBody>
      </p:sp>
      <p:sp>
        <p:nvSpPr>
          <p:cNvPr id="532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148" tIns="45574" rIns="91148" bIns="45574" anchor="b" anchorCtr="0"/>
          <a:p>
            <a:pPr lvl="0" algn="r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英文书 </a:t>
            </a:r>
            <a:r>
              <a:rPr lang="en-US" altLang="zh-CN" dirty="0"/>
              <a:t>154</a:t>
            </a:r>
            <a:r>
              <a:rPr lang="zh-CN" altLang="en-US" dirty="0"/>
              <a:t>页解释</a:t>
            </a:r>
            <a:endParaRPr lang="zh-CN" altLang="en-US" dirty="0"/>
          </a:p>
        </p:txBody>
      </p:sp>
      <p:sp>
        <p:nvSpPr>
          <p:cNvPr id="911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148" tIns="45574" rIns="91148" bIns="45574" anchor="b" anchorCtr="0"/>
          <a:p>
            <a:pPr lvl="0" algn="r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TW" altLang="en-US" strike="noStrike" noProof="1" smtClean="0"/>
              <a:t>按一下以編輯母片副標題樣式</a:t>
            </a:r>
            <a:endParaRPr lang="en-US" strike="noStrike" noProof="1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AC8D44-9BE3-4CBC-98CB-9744CE7AF986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C2D399-D03F-4DED-A5F7-A4ADEB11C145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pPr fontAlgn="base"/>
            <a:r>
              <a:rPr lang="zh-TW" altLang="en-US" strike="noStrike" noProof="1" dirty="0" smtClean="0"/>
              <a:t>按一下以編輯母片標題樣式</a:t>
            </a:r>
            <a:endParaRPr lang="en-US" strike="noStrike" noProof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A8F470-81AB-49BF-93B8-4EDA879238B1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02C9F-C07F-48BB-AAAB-FAC9E0305573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AE242-968C-4E98-81B1-562E4ECFF35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BA024-3589-43A3-9863-BD57DB0C704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B0F75F-7079-4293-AC2B-D210231D15F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 indent="-2730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TW" kern="1200" dirty="0">
                <a:latin typeface="+mj-lt"/>
                <a:ea typeface="標楷體" pitchFamily="65" charset="-120"/>
                <a:cs typeface="+mj-cs"/>
              </a:rPr>
              <a:t>Chapter 5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语法分析</a:t>
            </a:r>
            <a:r>
              <a:rPr lang="en-US" altLang="zh-CN" kern="1200" dirty="0">
                <a:latin typeface="楷体_GB2312" pitchFamily="49" charset="-122"/>
                <a:ea typeface="楷体_GB2312" pitchFamily="49" charset="-122"/>
                <a:cs typeface="+mj-cs"/>
              </a:rPr>
              <a:t>-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自下而上分析</a:t>
            </a:r>
            <a:endParaRPr lang="en-US" altLang="zh-TW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400" dirty="0">
              <a:solidFill>
                <a:schemeClr val="tx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1267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11268" name="日期版面配置區 5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400" dirty="0">
              <a:solidFill>
                <a:schemeClr val="tx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 table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分析表由</a:t>
            </a: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两部分组成。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ACTION(s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a)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：表示当状态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面临输入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时的动作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GOTO(s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x)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：表示面对文法符号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的下一状态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ACTION[s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a]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表中的动作种类：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① 移进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② 归约	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③ 接受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④ 报错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397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pic>
        <p:nvPicPr>
          <p:cNvPr id="83973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525" y="3789363"/>
            <a:ext cx="4284663" cy="244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9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(1) 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→E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(2)E→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(3) 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→T*F    (4)T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→F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(5) 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→(E)      (6)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→i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分析表中记号的含义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    把下一状态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和现行输入符号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移进栈；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    按第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个产生式进行归约，栈中移出数个元素，数量等于产生式右部长度；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   接受；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空白格：出错标志，报错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499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6018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5288" y="1196975"/>
          <a:ext cx="6753860" cy="5394960"/>
        </p:xfrm>
        <a:graphic>
          <a:graphicData uri="http://schemas.openxmlformats.org/drawingml/2006/table">
            <a:tbl>
              <a:tblPr/>
              <a:tblGrid>
                <a:gridCol w="675386"/>
                <a:gridCol w="675386"/>
                <a:gridCol w="675386"/>
                <a:gridCol w="675386"/>
                <a:gridCol w="675386"/>
                <a:gridCol w="675386"/>
                <a:gridCol w="675386"/>
                <a:gridCol w="675386"/>
                <a:gridCol w="675386"/>
                <a:gridCol w="675386"/>
              </a:tblGrid>
              <a:tr h="36569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状态</a:t>
                      </a: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ACTION(</a:t>
                      </a: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动作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GOTO(</a:t>
                      </a: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转换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6569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i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+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*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(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#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E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T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F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0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acc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s7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8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9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7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10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8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s6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s11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9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s7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10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64070" y="1557020"/>
            <a:ext cx="1748790" cy="4154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1)E</a:t>
            </a:r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→E</a:t>
            </a:r>
            <a:r>
              <a:rPr lang="zh-CN" altLang="en-US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＋</a:t>
            </a:r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T</a:t>
            </a:r>
            <a:endParaRPr lang="en-US" altLang="zh-CN" b="1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 b="1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2)E→</a:t>
            </a:r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T</a:t>
            </a:r>
            <a:endParaRPr lang="en-US" altLang="zh-CN" b="1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 b="1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3)T</a:t>
            </a:r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→T*F</a:t>
            </a:r>
            <a:endParaRPr lang="en-US" altLang="zh-CN" b="1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4)T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→F</a:t>
            </a:r>
            <a:endParaRPr lang="en-US" altLang="zh-CN" b="1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 b="1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5)F</a:t>
            </a:r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→(E)</a:t>
            </a:r>
            <a:endParaRPr lang="en-US" altLang="zh-CN" b="1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 b="1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6)</a:t>
            </a:r>
            <a:r>
              <a:rPr lang="en-US" altLang="zh-CN" b="1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F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sym typeface="+mn-ea"/>
              </a:rPr>
              <a:t>→i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704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250825" y="1174750"/>
            <a:ext cx="8540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just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利用上述分析表，假定输入串为</a:t>
            </a:r>
            <a:r>
              <a:rPr kumimoji="1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</a:t>
            </a:r>
            <a:r>
              <a:rPr kumimoji="1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i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1" lang="en-US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*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1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i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1" lang="en-US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+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1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i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</a:t>
            </a:r>
            <a:r>
              <a:rPr kumimoji="1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，</a:t>
            </a:r>
            <a:r>
              <a:rPr kumimoji="1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描述</a:t>
            </a:r>
            <a:r>
              <a:rPr kumimoji="1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LR</a:t>
            </a:r>
            <a:r>
              <a:rPr kumimoji="1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分析器的工作过程。</a:t>
            </a:r>
            <a:endParaRPr kumimoji="1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0688" y="1557338"/>
            <a:ext cx="936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000" u="sng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_GB2312" pitchFamily="49" charset="-122"/>
                <a:cs typeface="+mn-cs"/>
              </a:rPr>
              <a:t>状  态</a:t>
            </a:r>
            <a:endParaRPr kumimoji="1" lang="zh-CN" altLang="en-US" sz="2000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35375" y="1557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000" u="sng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_GB2312" pitchFamily="49" charset="-122"/>
                <a:cs typeface="+mn-cs"/>
              </a:rPr>
              <a:t>符 号</a:t>
            </a:r>
            <a:endParaRPr kumimoji="1" lang="zh-CN" altLang="en-US" sz="2000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27763" y="1557338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000" u="sng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_GB2312" pitchFamily="49" charset="-122"/>
                <a:cs typeface="+mn-cs"/>
              </a:rPr>
              <a:t>输入串</a:t>
            </a:r>
            <a:endParaRPr kumimoji="1" lang="zh-CN" altLang="en-US" sz="2000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7048" name="Text Box 6"/>
          <p:cNvSpPr txBox="1"/>
          <p:nvPr/>
        </p:nvSpPr>
        <p:spPr>
          <a:xfrm>
            <a:off x="827088" y="1989138"/>
            <a:ext cx="7273925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		#			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*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05		#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			  *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rgbClr val="CC0000"/>
                </a:solidFill>
                <a:latin typeface="Bookman Old Style" panose="02050604050505020204" pitchFamily="18" charset="0"/>
                <a:ea typeface="楷体_GB2312" pitchFamily="49" charset="-122"/>
              </a:rPr>
              <a:t>3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		#F			  *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02		#T			  *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5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027		#T*			    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6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0275		#T*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			      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7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027</a:t>
            </a:r>
            <a:r>
              <a:rPr lang="en-US" altLang="zh-CN" sz="2000" u="sng" dirty="0">
                <a:latin typeface="Bookman Old Style" panose="02050604050505020204" pitchFamily="18" charset="0"/>
                <a:ea typeface="楷体_GB2312" pitchFamily="49" charset="-122"/>
              </a:rPr>
              <a:t>10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		#T*F			      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u="sng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8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rgbClr val="CC0000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		#T			      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9</a:t>
            </a:r>
            <a:r>
              <a:rPr lang="zh-CN" altLang="en-US" sz="2000" dirty="0">
                <a:latin typeface="Bookman Old Style" panose="02050604050505020204" pitchFamily="18" charset="0"/>
                <a:ea typeface="楷体_GB2312" pitchFamily="49" charset="-122"/>
              </a:rPr>
              <a:t>）  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01		#E			       + </a:t>
            </a:r>
            <a:r>
              <a:rPr lang="en-US" altLang="zh-CN" sz="2000" dirty="0" err="1">
                <a:latin typeface="Bookman Old Style" panose="02050604050505020204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016		#E+			          </a:t>
            </a:r>
            <a:r>
              <a:rPr lang="en-US" altLang="zh-CN" sz="2000" dirty="0" err="1">
                <a:latin typeface="Bookman Old Style" panose="0205060405050502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 #</a:t>
            </a:r>
            <a:endParaRPr lang="en-US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0165		#</a:t>
            </a:r>
            <a:r>
              <a:rPr lang="en-US" altLang="zh-CN" sz="2000" dirty="0" err="1">
                <a:latin typeface="Bookman Old Style" panose="02050604050505020204" pitchFamily="18" charset="0"/>
                <a:ea typeface="宋体" panose="02010600030101010101" pitchFamily="2" charset="-122"/>
              </a:rPr>
              <a:t>E+i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			            #</a:t>
            </a:r>
            <a:endParaRPr lang="en-US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0163		#E+F			            #</a:t>
            </a:r>
            <a:endParaRPr lang="en-US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0169		#E+T			            #</a:t>
            </a:r>
            <a:endParaRPr lang="en-US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01		#E			            #</a:t>
            </a:r>
            <a:endParaRPr lang="en-US" altLang="zh-CN" sz="2000" dirty="0">
              <a:latin typeface="Bookman Old Style" panose="020506040505050202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295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定义：对于一个文法，如果能够构造一张分析表，使得它的每个入口均是唯一确定的，则我们把这个文法称为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）文法：一个文法，如果能用一个每步顶多向前检查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个输入符号的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分析器进行分析，则这个文法就称为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LR(k)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806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LR(0)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的构造步骤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确定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 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以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项目为状态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构造一个能识别文法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的所有活前缀的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NFA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利用子集法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将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NFA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确定化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成为以项目集合为状态的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DFA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根据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上述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DFA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可直接构造出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分析表</a:t>
            </a: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909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LR(0) Collection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项目（简称项目）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每一个产生式的右部添加一个圆点，称为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的一个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项目。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如：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A→XY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对应三个项目：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A→·XY         A→X·Y         A→XY·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   A→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方正姚体" panose="02010601030101010101" pitchFamily="2" charset="-122"/>
                <a:cs typeface="+mn-cs"/>
                <a:sym typeface="Symbol" panose="05050102010706020507" pitchFamily="18" charset="2"/>
              </a:rPr>
              <a:t>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的项目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A→·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011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LR(0) Collection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项目的意义：指明在分析过程的某时刻，我们看到产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生式多大一部分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字的前缀：指该字的任意首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部如：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前缀：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ε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活前缀：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规范句型的一个前缀，该前缀是不含句柄之后的任何符号。 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216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GB" altLang="zh-CN" kern="1200" dirty="0">
                <a:latin typeface="+mj-lt"/>
                <a:ea typeface="宋体" panose="02010600030101010101" pitchFamily="2" charset="-122"/>
                <a:cs typeface="+mj-cs"/>
              </a:rPr>
              <a:t>LR(0) collection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G[S]: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=&gt;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α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=&gt;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αβω    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αβ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的前缀，则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的一个活前缀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活前缀已含有句柄的全部符号，表明产生式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 右部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已出现在栈顶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活前缀只含句柄的一部分符号表明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A→β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的右部子串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已出现在栈顶，期待从输入串中看到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推出的符号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活前缀不含有句柄的任何符号，此时期望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的右部所推出的符号串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318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93189" name="Group 5"/>
          <p:cNvGrpSpPr/>
          <p:nvPr/>
        </p:nvGrpSpPr>
        <p:grpSpPr>
          <a:xfrm>
            <a:off x="1450975" y="1536700"/>
            <a:ext cx="528638" cy="565150"/>
            <a:chOff x="3216" y="1518"/>
            <a:chExt cx="333" cy="356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GB" altLang="zh-CN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rm</a:t>
              </a: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261" y="1518"/>
              <a:ext cx="2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*</a:t>
              </a: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700338" y="1773238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rm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NFA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NFA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的状态：是一个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LR(0)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项目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构造方法：</a:t>
                </a:r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a.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文法开始符号的形如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S’→•S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的项目为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NFA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的唯一初态；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b.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若状态</a:t>
                </a:r>
                <a:r>
                  <a:rPr kumimoji="0" lang="en-US" altLang="zh-CN" sz="2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和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j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出自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同一个产生式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，而且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j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的圆点只落后于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的圆点一个位置，就从</a:t>
                </a:r>
                <a:r>
                  <a:rPr kumimoji="0" lang="en-US" altLang="zh-CN" sz="2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画一条标志为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Xi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的弧到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j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。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     （即，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𝑖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: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𝑋</m:t>
                    </m:r>
                    <m:r>
                      <a:rPr kumimoji="0" lang="en-US" altLang="zh-CN" sz="2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</m:t>
                    </m:r>
                    <m:sSub>
                      <m:sSubPr>
                        <m:ctrlP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</m:t>
                    </m:r>
                    <m:sSub>
                      <m:sSubPr>
                        <m:ctrlP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6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𝑗</m:t>
                    </m:r>
                    <m:r>
                      <a:rPr kumimoji="0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:</m:t>
                    </m:r>
                    <m:r>
                      <a:rPr kumimoji="0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𝑋</m:t>
                    </m:r>
                    <m:r>
                      <a:rPr kumimoji="0" lang="en-US" altLang="zh-CN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</m:t>
                    </m:r>
                    <m:sSub>
                      <m:sSubPr>
                        <m:ctrlP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∙⋯</m:t>
                    </m:r>
                    <m:sSub>
                      <m:sSubPr>
                        <m:ctrlP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zh-CN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）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c.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若状态</a:t>
                </a:r>
                <a:r>
                  <a:rPr kumimoji="0" lang="en-US" altLang="zh-CN" sz="2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的圆点之后的符号为非终结符，如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为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     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X→α·Aβ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，其中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属于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V</a:t>
                </a:r>
                <a:r>
                  <a:rPr kumimoji="0" lang="en-US" altLang="zh-CN" sz="26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，就从状态</a:t>
                </a:r>
                <a:r>
                  <a:rPr kumimoji="0" lang="en-US" altLang="zh-CN" sz="2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画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ε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弧到所有    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A→·γ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状态。</a:t>
                </a:r>
                <a:endPara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  <a:blipFill rotWithShape="1">
                <a:blip r:embed="rId1"/>
                <a:stretch>
                  <a:fillRect b="-9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kern="1200" dirty="0">
                <a:latin typeface="+mj-lt"/>
                <a:ea typeface="Arial Unicode MS" pitchFamily="34" charset="-122"/>
                <a:cs typeface="+mj-cs"/>
              </a:rPr>
              <a:t>Outlines</a:t>
            </a:r>
            <a:endParaRPr lang="en-US" altLang="zh-TW" kern="1200" dirty="0">
              <a:latin typeface="+mj-lt"/>
              <a:ea typeface="Arial Unicode MS" pitchFamily="34" charset="-122"/>
              <a:cs typeface="+mj-cs"/>
            </a:endParaRPr>
          </a:p>
        </p:txBody>
      </p:sp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</a:rPr>
            </a:fld>
            <a:endParaRPr lang="zh-TW" altLang="en-US" sz="1400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428750"/>
            <a:ext cx="8715375" cy="4667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自下而上分析基本问题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归约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规范归约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符号栈的使用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语法树的表示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算符优先分析法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Arial Unicode MS" pitchFamily="34" charset="-122"/>
              </a:rPr>
              <a:t>LR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分析法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10 </a:t>
            </a:r>
            <a:r>
              <a:rPr kumimoji="0" lang="zh-CN" alt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 </a:t>
            </a:r>
            <a:r>
              <a:rPr kumimoji="0" lang="pt-BR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 </a:t>
            </a:r>
            <a:endParaRPr kumimoji="0" lang="pt-BR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S′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 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E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aA|bB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A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cA|d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B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cB|d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pt-BR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文法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G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的所有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LR(0)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项目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523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8229600" cy="53292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 1.S′—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E		     2. S′—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E ·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 3. E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·aA                  4. E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a ·A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 5. E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aA ·                 6. A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cA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 7. A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c· A                 8. A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cA ·  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 9. A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d                   10. A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d ·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11. E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bB               12. E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b· B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13. E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bB ·               14. B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cB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15. B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c· B               16. B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cB · </a:t>
            </a:r>
            <a:endParaRPr lang="en-US" altLang="zh-CN" dirty="0">
              <a:latin typeface="Bookman Old Style" panose="020506040505050202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76000"/>
              <a:buFontTx/>
              <a:buNone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          17. B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· d                 18. B  —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charset="-122"/>
              </a:rPr>
              <a:t>＞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charset="-122"/>
              </a:rPr>
              <a:t>d ·   </a:t>
            </a:r>
            <a:endParaRPr lang="zh-CN" altLang="en-US" dirty="0">
              <a:latin typeface="Bookman Old Style" panose="02050604050505020204" pitchFamily="18" charset="0"/>
              <a:ea typeface="华文新魏" panose="02010800040101010101" charset="-122"/>
            </a:endParaRPr>
          </a:p>
        </p:txBody>
      </p:sp>
      <p:sp>
        <p:nvSpPr>
          <p:cNvPr id="9625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62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728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97284" name="Group 7"/>
          <p:cNvGrpSpPr/>
          <p:nvPr/>
        </p:nvGrpSpPr>
        <p:grpSpPr>
          <a:xfrm>
            <a:off x="323850" y="0"/>
            <a:ext cx="8424863" cy="6473825"/>
            <a:chOff x="158" y="-86"/>
            <a:chExt cx="5307" cy="4301"/>
          </a:xfrm>
        </p:grpSpPr>
        <p:sp>
          <p:nvSpPr>
            <p:cNvPr id="97285" name="AutoShape 8"/>
            <p:cNvSpPr/>
            <p:nvPr/>
          </p:nvSpPr>
          <p:spPr>
            <a:xfrm>
              <a:off x="3211" y="2660"/>
              <a:ext cx="485" cy="37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13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86" name="Text Box 9"/>
            <p:cNvSpPr txBox="1"/>
            <p:nvPr/>
          </p:nvSpPr>
          <p:spPr>
            <a:xfrm>
              <a:off x="703" y="1547"/>
              <a:ext cx="317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87" name="Text Box 10"/>
            <p:cNvSpPr txBox="1"/>
            <p:nvPr/>
          </p:nvSpPr>
          <p:spPr>
            <a:xfrm>
              <a:off x="2925" y="1207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88" name="AutoShape 11"/>
            <p:cNvSpPr/>
            <p:nvPr/>
          </p:nvSpPr>
          <p:spPr>
            <a:xfrm>
              <a:off x="477" y="1937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89" name="AutoShape 12"/>
            <p:cNvSpPr/>
            <p:nvPr/>
          </p:nvSpPr>
          <p:spPr>
            <a:xfrm>
              <a:off x="1384" y="1257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0" name="AutoShape 13"/>
            <p:cNvSpPr/>
            <p:nvPr/>
          </p:nvSpPr>
          <p:spPr>
            <a:xfrm>
              <a:off x="3289" y="259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1" name="AutoShape 14"/>
            <p:cNvSpPr/>
            <p:nvPr/>
          </p:nvSpPr>
          <p:spPr>
            <a:xfrm>
              <a:off x="4196" y="850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2" name="AutoShape 15"/>
            <p:cNvSpPr/>
            <p:nvPr/>
          </p:nvSpPr>
          <p:spPr>
            <a:xfrm>
              <a:off x="1384" y="2654"/>
              <a:ext cx="452" cy="37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3" name="AutoShape 16"/>
            <p:cNvSpPr/>
            <p:nvPr/>
          </p:nvSpPr>
          <p:spPr>
            <a:xfrm>
              <a:off x="2427" y="2654"/>
              <a:ext cx="453" cy="37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4" name="AutoShape 17"/>
            <p:cNvSpPr/>
            <p:nvPr/>
          </p:nvSpPr>
          <p:spPr>
            <a:xfrm>
              <a:off x="2335" y="3606"/>
              <a:ext cx="453" cy="37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14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5" name="AutoShape 18"/>
            <p:cNvSpPr/>
            <p:nvPr/>
          </p:nvSpPr>
          <p:spPr>
            <a:xfrm>
              <a:off x="3471" y="3606"/>
              <a:ext cx="452" cy="37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6" name="AutoShape 19"/>
            <p:cNvSpPr/>
            <p:nvPr/>
          </p:nvSpPr>
          <p:spPr>
            <a:xfrm>
              <a:off x="4242" y="3040"/>
              <a:ext cx="406" cy="37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17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7" name="AutoShape 20"/>
            <p:cNvSpPr/>
            <p:nvPr/>
          </p:nvSpPr>
          <p:spPr>
            <a:xfrm>
              <a:off x="2382" y="259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8" name="AutoShape 21"/>
            <p:cNvSpPr/>
            <p:nvPr/>
          </p:nvSpPr>
          <p:spPr>
            <a:xfrm>
              <a:off x="2382" y="1257"/>
              <a:ext cx="361" cy="354"/>
            </a:xfrm>
            <a:prstGeom prst="flowChartConnector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299" name="AutoShape 22"/>
            <p:cNvSpPr/>
            <p:nvPr/>
          </p:nvSpPr>
          <p:spPr>
            <a:xfrm>
              <a:off x="3335" y="1257"/>
              <a:ext cx="361" cy="35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0" name="AutoShape 23"/>
            <p:cNvSpPr/>
            <p:nvPr/>
          </p:nvSpPr>
          <p:spPr>
            <a:xfrm>
              <a:off x="5013" y="840"/>
              <a:ext cx="452" cy="37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1" name="AutoShape 24"/>
            <p:cNvSpPr/>
            <p:nvPr/>
          </p:nvSpPr>
          <p:spPr>
            <a:xfrm>
              <a:off x="4196" y="259"/>
              <a:ext cx="361" cy="35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2" name="AutoShape 25"/>
            <p:cNvSpPr/>
            <p:nvPr/>
          </p:nvSpPr>
          <p:spPr>
            <a:xfrm>
              <a:off x="1384" y="1937"/>
              <a:ext cx="361" cy="35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3" name="AutoShape 26"/>
            <p:cNvSpPr/>
            <p:nvPr/>
          </p:nvSpPr>
          <p:spPr>
            <a:xfrm>
              <a:off x="158" y="2069"/>
              <a:ext cx="318" cy="136"/>
            </a:xfrm>
            <a:prstGeom prst="rightArrow">
              <a:avLst>
                <a:gd name="adj1" fmla="val 50000"/>
                <a:gd name="adj2" fmla="val 58445"/>
              </a:avLst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04" name="AutoShape 27"/>
            <p:cNvSpPr/>
            <p:nvPr/>
          </p:nvSpPr>
          <p:spPr>
            <a:xfrm>
              <a:off x="4287" y="3606"/>
              <a:ext cx="464" cy="37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16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5" name="AutoShape 28"/>
            <p:cNvSpPr/>
            <p:nvPr/>
          </p:nvSpPr>
          <p:spPr>
            <a:xfrm>
              <a:off x="5013" y="3017"/>
              <a:ext cx="452" cy="37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18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06" name="Line 29"/>
            <p:cNvSpPr/>
            <p:nvPr/>
          </p:nvSpPr>
          <p:spPr>
            <a:xfrm>
              <a:off x="839" y="2115"/>
              <a:ext cx="5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07" name="Line 30"/>
            <p:cNvSpPr/>
            <p:nvPr/>
          </p:nvSpPr>
          <p:spPr>
            <a:xfrm>
              <a:off x="1746" y="1434"/>
              <a:ext cx="6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08" name="Line 31"/>
            <p:cNvSpPr/>
            <p:nvPr/>
          </p:nvSpPr>
          <p:spPr>
            <a:xfrm>
              <a:off x="2744" y="1434"/>
              <a:ext cx="5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09" name="Line 32"/>
            <p:cNvSpPr/>
            <p:nvPr/>
          </p:nvSpPr>
          <p:spPr>
            <a:xfrm flipV="1">
              <a:off x="2562" y="618"/>
              <a:ext cx="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0" name="Line 33"/>
            <p:cNvSpPr/>
            <p:nvPr/>
          </p:nvSpPr>
          <p:spPr>
            <a:xfrm>
              <a:off x="2744" y="436"/>
              <a:ext cx="5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1" name="Line 34"/>
            <p:cNvSpPr/>
            <p:nvPr/>
          </p:nvSpPr>
          <p:spPr>
            <a:xfrm>
              <a:off x="3651" y="436"/>
              <a:ext cx="5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2" name="Line 35"/>
            <p:cNvSpPr/>
            <p:nvPr/>
          </p:nvSpPr>
          <p:spPr>
            <a:xfrm>
              <a:off x="4558" y="1026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3" name="Line 36"/>
            <p:cNvSpPr/>
            <p:nvPr/>
          </p:nvSpPr>
          <p:spPr>
            <a:xfrm>
              <a:off x="1746" y="2840"/>
              <a:ext cx="6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4" name="Line 37"/>
            <p:cNvSpPr/>
            <p:nvPr/>
          </p:nvSpPr>
          <p:spPr>
            <a:xfrm flipV="1">
              <a:off x="2880" y="2840"/>
              <a:ext cx="340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5" name="Line 38"/>
            <p:cNvSpPr/>
            <p:nvPr/>
          </p:nvSpPr>
          <p:spPr>
            <a:xfrm>
              <a:off x="2608" y="3022"/>
              <a:ext cx="0" cy="5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6" name="Line 39"/>
            <p:cNvSpPr/>
            <p:nvPr/>
          </p:nvSpPr>
          <p:spPr>
            <a:xfrm>
              <a:off x="2789" y="3793"/>
              <a:ext cx="68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7" name="Line 40"/>
            <p:cNvSpPr/>
            <p:nvPr/>
          </p:nvSpPr>
          <p:spPr>
            <a:xfrm>
              <a:off x="3833" y="3793"/>
              <a:ext cx="4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8" name="Line 41"/>
            <p:cNvSpPr/>
            <p:nvPr/>
          </p:nvSpPr>
          <p:spPr>
            <a:xfrm>
              <a:off x="4604" y="3203"/>
              <a:ext cx="4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97319" name="Group 42"/>
            <p:cNvGrpSpPr/>
            <p:nvPr/>
          </p:nvGrpSpPr>
          <p:grpSpPr>
            <a:xfrm>
              <a:off x="658" y="2296"/>
              <a:ext cx="725" cy="544"/>
              <a:chOff x="658" y="2296"/>
              <a:chExt cx="725" cy="544"/>
            </a:xfrm>
          </p:grpSpPr>
          <p:sp>
            <p:nvSpPr>
              <p:cNvPr id="81" name="Arc 43"/>
              <p:cNvSpPr/>
              <p:nvPr/>
            </p:nvSpPr>
            <p:spPr bwMode="auto">
              <a:xfrm rot="10800000">
                <a:off x="658" y="2286"/>
                <a:ext cx="681" cy="541"/>
              </a:xfrm>
              <a:custGeom>
                <a:avLst/>
                <a:gdLst>
                  <a:gd name="G0" fmla="+- 0 0 0"/>
                  <a:gd name="G1" fmla="+- 21079 0 0"/>
                  <a:gd name="G2" fmla="+- 21600 0 0"/>
                  <a:gd name="T0" fmla="*/ 4715 w 21600"/>
                  <a:gd name="T1" fmla="*/ 0 h 21079"/>
                  <a:gd name="T2" fmla="*/ 21600 w 21600"/>
                  <a:gd name="T3" fmla="*/ 21079 h 21079"/>
                  <a:gd name="T4" fmla="*/ 0 w 21600"/>
                  <a:gd name="T5" fmla="*/ 21079 h 2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079" fill="none" extrusionOk="0">
                    <a:moveTo>
                      <a:pt x="4715" y="-1"/>
                    </a:moveTo>
                    <a:cubicBezTo>
                      <a:pt x="14583" y="2207"/>
                      <a:pt x="21600" y="10966"/>
                      <a:pt x="21600" y="21079"/>
                    </a:cubicBezTo>
                  </a:path>
                  <a:path w="21600" h="21079" stroke="0" extrusionOk="0">
                    <a:moveTo>
                      <a:pt x="4715" y="-1"/>
                    </a:moveTo>
                    <a:cubicBezTo>
                      <a:pt x="14583" y="2207"/>
                      <a:pt x="21600" y="10966"/>
                      <a:pt x="21600" y="21079"/>
                    </a:cubicBezTo>
                    <a:lnTo>
                      <a:pt x="0" y="2107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21" name="Line 44"/>
              <p:cNvSpPr/>
              <p:nvPr/>
            </p:nvSpPr>
            <p:spPr>
              <a:xfrm>
                <a:off x="1202" y="2840"/>
                <a:ext cx="18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22" name="Group 45"/>
            <p:cNvGrpSpPr/>
            <p:nvPr/>
          </p:nvGrpSpPr>
          <p:grpSpPr>
            <a:xfrm>
              <a:off x="657" y="1389"/>
              <a:ext cx="726" cy="544"/>
              <a:chOff x="657" y="1389"/>
              <a:chExt cx="726" cy="544"/>
            </a:xfrm>
          </p:grpSpPr>
          <p:sp>
            <p:nvSpPr>
              <p:cNvPr id="79" name="Arc 46"/>
              <p:cNvSpPr/>
              <p:nvPr/>
            </p:nvSpPr>
            <p:spPr bwMode="auto">
              <a:xfrm rot="16200000">
                <a:off x="683" y="1371"/>
                <a:ext cx="534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24" name="Line 47"/>
              <p:cNvSpPr/>
              <p:nvPr/>
            </p:nvSpPr>
            <p:spPr>
              <a:xfrm>
                <a:off x="1247" y="1389"/>
                <a:ext cx="13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25" name="Group 48"/>
            <p:cNvGrpSpPr/>
            <p:nvPr/>
          </p:nvGrpSpPr>
          <p:grpSpPr>
            <a:xfrm>
              <a:off x="3470" y="617"/>
              <a:ext cx="725" cy="454"/>
              <a:chOff x="3470" y="617"/>
              <a:chExt cx="725" cy="454"/>
            </a:xfrm>
          </p:grpSpPr>
          <p:sp>
            <p:nvSpPr>
              <p:cNvPr id="77" name="Arc 49"/>
              <p:cNvSpPr/>
              <p:nvPr/>
            </p:nvSpPr>
            <p:spPr bwMode="auto">
              <a:xfrm rot="10800000">
                <a:off x="3470" y="617"/>
                <a:ext cx="635" cy="399"/>
              </a:xfrm>
              <a:custGeom>
                <a:avLst/>
                <a:gdLst>
                  <a:gd name="G0" fmla="+- 0 0 0"/>
                  <a:gd name="G1" fmla="+- 21114 0 0"/>
                  <a:gd name="G2" fmla="+- 21600 0 0"/>
                  <a:gd name="T0" fmla="*/ 4555 w 21600"/>
                  <a:gd name="T1" fmla="*/ 0 h 21114"/>
                  <a:gd name="T2" fmla="*/ 21600 w 21600"/>
                  <a:gd name="T3" fmla="*/ 21114 h 21114"/>
                  <a:gd name="T4" fmla="*/ 0 w 21600"/>
                  <a:gd name="T5" fmla="*/ 21114 h 2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114" fill="none" extrusionOk="0">
                    <a:moveTo>
                      <a:pt x="4555" y="-1"/>
                    </a:moveTo>
                    <a:cubicBezTo>
                      <a:pt x="14500" y="2145"/>
                      <a:pt x="21600" y="10939"/>
                      <a:pt x="21600" y="21114"/>
                    </a:cubicBezTo>
                  </a:path>
                  <a:path w="21600" h="21114" stroke="0" extrusionOk="0">
                    <a:moveTo>
                      <a:pt x="4555" y="-1"/>
                    </a:moveTo>
                    <a:cubicBezTo>
                      <a:pt x="14500" y="2145"/>
                      <a:pt x="21600" y="10939"/>
                      <a:pt x="21600" y="21114"/>
                    </a:cubicBezTo>
                    <a:lnTo>
                      <a:pt x="0" y="2111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27" name="Line 50"/>
              <p:cNvSpPr/>
              <p:nvPr/>
            </p:nvSpPr>
            <p:spPr>
              <a:xfrm>
                <a:off x="3969" y="1026"/>
                <a:ext cx="226" cy="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28" name="Group 51"/>
            <p:cNvGrpSpPr/>
            <p:nvPr/>
          </p:nvGrpSpPr>
          <p:grpSpPr>
            <a:xfrm>
              <a:off x="3657" y="3158"/>
              <a:ext cx="703" cy="462"/>
              <a:chOff x="3657" y="3158"/>
              <a:chExt cx="703" cy="462"/>
            </a:xfrm>
          </p:grpSpPr>
          <p:sp>
            <p:nvSpPr>
              <p:cNvPr id="75" name="Arc 52"/>
              <p:cNvSpPr/>
              <p:nvPr/>
            </p:nvSpPr>
            <p:spPr bwMode="auto">
              <a:xfrm rot="16200000">
                <a:off x="3806" y="3076"/>
                <a:ext cx="404" cy="70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227"/>
                  <a:gd name="T1" fmla="*/ 0 h 21600"/>
                  <a:gd name="T2" fmla="*/ 19227 w 19227"/>
                  <a:gd name="T3" fmla="*/ 11756 h 21600"/>
                  <a:gd name="T4" fmla="*/ 0 w 1922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27" h="21600" fill="none" extrusionOk="0">
                    <a:moveTo>
                      <a:pt x="-1" y="0"/>
                    </a:moveTo>
                    <a:cubicBezTo>
                      <a:pt x="8107" y="0"/>
                      <a:pt x="15531" y="4539"/>
                      <a:pt x="19226" y="11756"/>
                    </a:cubicBezTo>
                  </a:path>
                  <a:path w="19227" h="21600" stroke="0" extrusionOk="0">
                    <a:moveTo>
                      <a:pt x="-1" y="0"/>
                    </a:moveTo>
                    <a:cubicBezTo>
                      <a:pt x="8107" y="0"/>
                      <a:pt x="15531" y="4539"/>
                      <a:pt x="19226" y="1175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30" name="Line 53"/>
              <p:cNvSpPr/>
              <p:nvPr/>
            </p:nvSpPr>
            <p:spPr>
              <a:xfrm flipV="1">
                <a:off x="4059" y="3158"/>
                <a:ext cx="182" cy="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31" name="Group 54"/>
            <p:cNvGrpSpPr/>
            <p:nvPr/>
          </p:nvGrpSpPr>
          <p:grpSpPr>
            <a:xfrm>
              <a:off x="2562" y="121"/>
              <a:ext cx="883" cy="227"/>
              <a:chOff x="2562" y="121"/>
              <a:chExt cx="883" cy="227"/>
            </a:xfrm>
          </p:grpSpPr>
          <p:sp>
            <p:nvSpPr>
              <p:cNvPr id="73" name="Arc 55"/>
              <p:cNvSpPr/>
              <p:nvPr/>
            </p:nvSpPr>
            <p:spPr bwMode="auto">
              <a:xfrm>
                <a:off x="2718" y="121"/>
                <a:ext cx="727" cy="227"/>
              </a:xfrm>
              <a:custGeom>
                <a:avLst/>
                <a:gdLst>
                  <a:gd name="G0" fmla="+- 12928 0 0"/>
                  <a:gd name="G1" fmla="+- 21600 0 0"/>
                  <a:gd name="G2" fmla="+- 21600 0 0"/>
                  <a:gd name="T0" fmla="*/ 0 w 33718"/>
                  <a:gd name="T1" fmla="*/ 4296 h 21600"/>
                  <a:gd name="T2" fmla="*/ 33718 w 33718"/>
                  <a:gd name="T3" fmla="*/ 15740 h 21600"/>
                  <a:gd name="T4" fmla="*/ 12928 w 3371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18" h="21600" fill="none" extrusionOk="0">
                    <a:moveTo>
                      <a:pt x="0" y="4296"/>
                    </a:moveTo>
                    <a:cubicBezTo>
                      <a:pt x="3733" y="1506"/>
                      <a:pt x="8268" y="-1"/>
                      <a:pt x="12928" y="0"/>
                    </a:cubicBezTo>
                    <a:cubicBezTo>
                      <a:pt x="22600" y="0"/>
                      <a:pt x="31093" y="6430"/>
                      <a:pt x="33717" y="15740"/>
                    </a:cubicBezTo>
                  </a:path>
                  <a:path w="33718" h="21600" stroke="0" extrusionOk="0">
                    <a:moveTo>
                      <a:pt x="0" y="4296"/>
                    </a:moveTo>
                    <a:cubicBezTo>
                      <a:pt x="3733" y="1506"/>
                      <a:pt x="8268" y="-1"/>
                      <a:pt x="12928" y="0"/>
                    </a:cubicBezTo>
                    <a:cubicBezTo>
                      <a:pt x="22600" y="0"/>
                      <a:pt x="31093" y="6430"/>
                      <a:pt x="33717" y="15740"/>
                    </a:cubicBezTo>
                    <a:lnTo>
                      <a:pt x="1292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33" name="Line 56"/>
              <p:cNvSpPr/>
              <p:nvPr/>
            </p:nvSpPr>
            <p:spPr>
              <a:xfrm flipH="1">
                <a:off x="2562" y="164"/>
                <a:ext cx="182" cy="9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34" name="Group 57"/>
            <p:cNvGrpSpPr/>
            <p:nvPr/>
          </p:nvGrpSpPr>
          <p:grpSpPr>
            <a:xfrm>
              <a:off x="2699" y="3885"/>
              <a:ext cx="952" cy="272"/>
              <a:chOff x="2699" y="3885"/>
              <a:chExt cx="952" cy="272"/>
            </a:xfrm>
          </p:grpSpPr>
          <p:sp>
            <p:nvSpPr>
              <p:cNvPr id="71" name="Arc 58"/>
              <p:cNvSpPr/>
              <p:nvPr/>
            </p:nvSpPr>
            <p:spPr bwMode="auto">
              <a:xfrm rot="10800000">
                <a:off x="2880" y="3885"/>
                <a:ext cx="771" cy="272"/>
              </a:xfrm>
              <a:custGeom>
                <a:avLst/>
                <a:gdLst>
                  <a:gd name="G0" fmla="+- 20086 0 0"/>
                  <a:gd name="G1" fmla="+- 21600 0 0"/>
                  <a:gd name="G2" fmla="+- 21600 0 0"/>
                  <a:gd name="T0" fmla="*/ 0 w 35756"/>
                  <a:gd name="T1" fmla="*/ 13655 h 21600"/>
                  <a:gd name="T2" fmla="*/ 35756 w 35756"/>
                  <a:gd name="T3" fmla="*/ 6734 h 21600"/>
                  <a:gd name="T4" fmla="*/ 20086 w 3575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756" h="21600" fill="none" extrusionOk="0">
                    <a:moveTo>
                      <a:pt x="0" y="13655"/>
                    </a:moveTo>
                    <a:cubicBezTo>
                      <a:pt x="3260" y="5413"/>
                      <a:pt x="11223" y="-1"/>
                      <a:pt x="20086" y="0"/>
                    </a:cubicBezTo>
                    <a:cubicBezTo>
                      <a:pt x="26011" y="0"/>
                      <a:pt x="31677" y="2434"/>
                      <a:pt x="35756" y="6733"/>
                    </a:cubicBezTo>
                  </a:path>
                  <a:path w="35756" h="21600" stroke="0" extrusionOk="0">
                    <a:moveTo>
                      <a:pt x="0" y="13655"/>
                    </a:moveTo>
                    <a:cubicBezTo>
                      <a:pt x="3260" y="5413"/>
                      <a:pt x="11223" y="-1"/>
                      <a:pt x="20086" y="0"/>
                    </a:cubicBezTo>
                    <a:cubicBezTo>
                      <a:pt x="26011" y="0"/>
                      <a:pt x="31677" y="2434"/>
                      <a:pt x="35756" y="6733"/>
                    </a:cubicBezTo>
                    <a:lnTo>
                      <a:pt x="20086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36" name="Line 59"/>
              <p:cNvSpPr/>
              <p:nvPr/>
            </p:nvSpPr>
            <p:spPr>
              <a:xfrm flipH="1" flipV="1">
                <a:off x="2699" y="3929"/>
                <a:ext cx="181" cy="1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37" name="Group 60"/>
            <p:cNvGrpSpPr/>
            <p:nvPr/>
          </p:nvGrpSpPr>
          <p:grpSpPr>
            <a:xfrm>
              <a:off x="2654" y="799"/>
              <a:ext cx="1587" cy="611"/>
              <a:chOff x="2654" y="799"/>
              <a:chExt cx="1587" cy="611"/>
            </a:xfrm>
          </p:grpSpPr>
          <p:sp>
            <p:nvSpPr>
              <p:cNvPr id="68" name="Arc 61"/>
              <p:cNvSpPr/>
              <p:nvPr/>
            </p:nvSpPr>
            <p:spPr bwMode="auto">
              <a:xfrm>
                <a:off x="2654" y="1026"/>
                <a:ext cx="778" cy="272"/>
              </a:xfrm>
              <a:custGeom>
                <a:avLst/>
                <a:gdLst>
                  <a:gd name="G0" fmla="+- 21425 0 0"/>
                  <a:gd name="G1" fmla="+- 21600 0 0"/>
                  <a:gd name="G2" fmla="+- 21600 0 0"/>
                  <a:gd name="T0" fmla="*/ 0 w 33166"/>
                  <a:gd name="T1" fmla="*/ 18852 h 21600"/>
                  <a:gd name="T2" fmla="*/ 33166 w 33166"/>
                  <a:gd name="T3" fmla="*/ 3470 h 21600"/>
                  <a:gd name="T4" fmla="*/ 21425 w 331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166" h="21600" fill="none" extrusionOk="0">
                    <a:moveTo>
                      <a:pt x="0" y="18852"/>
                    </a:moveTo>
                    <a:cubicBezTo>
                      <a:pt x="1382" y="8073"/>
                      <a:pt x="10558" y="-1"/>
                      <a:pt x="21425" y="0"/>
                    </a:cubicBezTo>
                    <a:cubicBezTo>
                      <a:pt x="25591" y="0"/>
                      <a:pt x="29668" y="1205"/>
                      <a:pt x="33166" y="3469"/>
                    </a:cubicBezTo>
                  </a:path>
                  <a:path w="33166" h="21600" stroke="0" extrusionOk="0">
                    <a:moveTo>
                      <a:pt x="0" y="18852"/>
                    </a:moveTo>
                    <a:cubicBezTo>
                      <a:pt x="1382" y="8073"/>
                      <a:pt x="10558" y="-1"/>
                      <a:pt x="21425" y="0"/>
                    </a:cubicBezTo>
                    <a:cubicBezTo>
                      <a:pt x="25591" y="0"/>
                      <a:pt x="29668" y="1205"/>
                      <a:pt x="33166" y="3469"/>
                    </a:cubicBezTo>
                    <a:lnTo>
                      <a:pt x="2142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69" name="Arc 62"/>
              <p:cNvSpPr/>
              <p:nvPr/>
            </p:nvSpPr>
            <p:spPr bwMode="auto">
              <a:xfrm rot="8469512">
                <a:off x="3515" y="799"/>
                <a:ext cx="515" cy="611"/>
              </a:xfrm>
              <a:custGeom>
                <a:avLst/>
                <a:gdLst>
                  <a:gd name="G0" fmla="+- 0 0 0"/>
                  <a:gd name="G1" fmla="+- 21404 0 0"/>
                  <a:gd name="G2" fmla="+- 21600 0 0"/>
                  <a:gd name="T0" fmla="*/ 2906 w 21452"/>
                  <a:gd name="T1" fmla="*/ 0 h 21404"/>
                  <a:gd name="T2" fmla="*/ 21452 w 21452"/>
                  <a:gd name="T3" fmla="*/ 18881 h 21404"/>
                  <a:gd name="T4" fmla="*/ 0 w 21452"/>
                  <a:gd name="T5" fmla="*/ 21404 h 2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2" h="21404" fill="none" extrusionOk="0">
                    <a:moveTo>
                      <a:pt x="2905" y="0"/>
                    </a:moveTo>
                    <a:cubicBezTo>
                      <a:pt x="12671" y="1326"/>
                      <a:pt x="20301" y="9093"/>
                      <a:pt x="21452" y="18880"/>
                    </a:cubicBezTo>
                  </a:path>
                  <a:path w="21452" h="21404" stroke="0" extrusionOk="0">
                    <a:moveTo>
                      <a:pt x="2905" y="0"/>
                    </a:moveTo>
                    <a:cubicBezTo>
                      <a:pt x="12671" y="1326"/>
                      <a:pt x="20301" y="9093"/>
                      <a:pt x="21452" y="18880"/>
                    </a:cubicBezTo>
                    <a:lnTo>
                      <a:pt x="0" y="2140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40" name="Line 63"/>
              <p:cNvSpPr/>
              <p:nvPr/>
            </p:nvSpPr>
            <p:spPr>
              <a:xfrm flipV="1">
                <a:off x="4082" y="1117"/>
                <a:ext cx="159" cy="1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97341" name="Group 64"/>
            <p:cNvGrpSpPr/>
            <p:nvPr/>
          </p:nvGrpSpPr>
          <p:grpSpPr>
            <a:xfrm>
              <a:off x="2652" y="2931"/>
              <a:ext cx="1816" cy="500"/>
              <a:chOff x="2652" y="2931"/>
              <a:chExt cx="1816" cy="500"/>
            </a:xfrm>
          </p:grpSpPr>
          <p:sp>
            <p:nvSpPr>
              <p:cNvPr id="65" name="Arc 65"/>
              <p:cNvSpPr/>
              <p:nvPr/>
            </p:nvSpPr>
            <p:spPr bwMode="auto">
              <a:xfrm>
                <a:off x="2652" y="2980"/>
                <a:ext cx="802" cy="313"/>
              </a:xfrm>
              <a:custGeom>
                <a:avLst/>
                <a:gdLst>
                  <a:gd name="G0" fmla="+- 21583 0 0"/>
                  <a:gd name="G1" fmla="+- 0 0 0"/>
                  <a:gd name="G2" fmla="+- 21600 0 0"/>
                  <a:gd name="T0" fmla="*/ 36404 w 36404"/>
                  <a:gd name="T1" fmla="*/ 15713 h 21600"/>
                  <a:gd name="T2" fmla="*/ 0 w 36404"/>
                  <a:gd name="T3" fmla="*/ 853 h 21600"/>
                  <a:gd name="T4" fmla="*/ 21583 w 3640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04" h="21600" fill="none" extrusionOk="0">
                    <a:moveTo>
                      <a:pt x="36403" y="15712"/>
                    </a:moveTo>
                    <a:cubicBezTo>
                      <a:pt x="32395" y="19493"/>
                      <a:pt x="27093" y="21599"/>
                      <a:pt x="21583" y="21600"/>
                    </a:cubicBezTo>
                    <a:cubicBezTo>
                      <a:pt x="9985" y="21600"/>
                      <a:pt x="457" y="12441"/>
                      <a:pt x="-1" y="853"/>
                    </a:cubicBezTo>
                  </a:path>
                  <a:path w="36404" h="21600" stroke="0" extrusionOk="0">
                    <a:moveTo>
                      <a:pt x="36403" y="15712"/>
                    </a:moveTo>
                    <a:cubicBezTo>
                      <a:pt x="32395" y="19493"/>
                      <a:pt x="27093" y="21599"/>
                      <a:pt x="21583" y="21600"/>
                    </a:cubicBezTo>
                    <a:cubicBezTo>
                      <a:pt x="9985" y="21600"/>
                      <a:pt x="457" y="12441"/>
                      <a:pt x="-1" y="853"/>
                    </a:cubicBezTo>
                    <a:lnTo>
                      <a:pt x="21583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66" name="Arc 66"/>
              <p:cNvSpPr/>
              <p:nvPr/>
            </p:nvSpPr>
            <p:spPr bwMode="auto">
              <a:xfrm>
                <a:off x="3470" y="2931"/>
                <a:ext cx="789" cy="500"/>
              </a:xfrm>
              <a:custGeom>
                <a:avLst/>
                <a:gdLst>
                  <a:gd name="G0" fmla="+- 18840 0 0"/>
                  <a:gd name="G1" fmla="+- 21600 0 0"/>
                  <a:gd name="G2" fmla="+- 21600 0 0"/>
                  <a:gd name="T0" fmla="*/ 0 w 25622"/>
                  <a:gd name="T1" fmla="*/ 11035 h 21600"/>
                  <a:gd name="T2" fmla="*/ 25622 w 25622"/>
                  <a:gd name="T3" fmla="*/ 1092 h 21600"/>
                  <a:gd name="T4" fmla="*/ 18840 w 256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622" h="21600" fill="none" extrusionOk="0">
                    <a:moveTo>
                      <a:pt x="0" y="11035"/>
                    </a:moveTo>
                    <a:cubicBezTo>
                      <a:pt x="3821" y="4219"/>
                      <a:pt x="11026" y="-1"/>
                      <a:pt x="18840" y="0"/>
                    </a:cubicBezTo>
                    <a:cubicBezTo>
                      <a:pt x="21144" y="0"/>
                      <a:pt x="23434" y="368"/>
                      <a:pt x="25621" y="1092"/>
                    </a:cubicBezTo>
                  </a:path>
                  <a:path w="25622" h="21600" stroke="0" extrusionOk="0">
                    <a:moveTo>
                      <a:pt x="0" y="11035"/>
                    </a:moveTo>
                    <a:cubicBezTo>
                      <a:pt x="3821" y="4219"/>
                      <a:pt x="11026" y="-1"/>
                      <a:pt x="18840" y="0"/>
                    </a:cubicBezTo>
                    <a:cubicBezTo>
                      <a:pt x="21144" y="0"/>
                      <a:pt x="23434" y="368"/>
                      <a:pt x="25621" y="1092"/>
                    </a:cubicBezTo>
                    <a:lnTo>
                      <a:pt x="1884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97344" name="Line 67"/>
              <p:cNvSpPr/>
              <p:nvPr/>
            </p:nvSpPr>
            <p:spPr>
              <a:xfrm>
                <a:off x="4241" y="2931"/>
                <a:ext cx="227" cy="9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97345" name="Text Box 68"/>
            <p:cNvSpPr txBox="1"/>
            <p:nvPr/>
          </p:nvSpPr>
          <p:spPr>
            <a:xfrm>
              <a:off x="748" y="2432"/>
              <a:ext cx="31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46" name="Text Box 69"/>
            <p:cNvSpPr txBox="1"/>
            <p:nvPr/>
          </p:nvSpPr>
          <p:spPr>
            <a:xfrm>
              <a:off x="3061" y="3951"/>
              <a:ext cx="317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47" name="Text Box 70"/>
            <p:cNvSpPr txBox="1"/>
            <p:nvPr/>
          </p:nvSpPr>
          <p:spPr>
            <a:xfrm>
              <a:off x="3016" y="3068"/>
              <a:ext cx="317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48" name="Text Box 71"/>
            <p:cNvSpPr txBox="1"/>
            <p:nvPr/>
          </p:nvSpPr>
          <p:spPr>
            <a:xfrm>
              <a:off x="3787" y="3249"/>
              <a:ext cx="317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49" name="Text Box 72"/>
            <p:cNvSpPr txBox="1"/>
            <p:nvPr/>
          </p:nvSpPr>
          <p:spPr>
            <a:xfrm>
              <a:off x="2835" y="-86"/>
              <a:ext cx="317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0" name="Text Box 73"/>
            <p:cNvSpPr txBox="1"/>
            <p:nvPr/>
          </p:nvSpPr>
          <p:spPr>
            <a:xfrm>
              <a:off x="3560" y="709"/>
              <a:ext cx="317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1" name="Text Box 74"/>
            <p:cNvSpPr txBox="1"/>
            <p:nvPr/>
          </p:nvSpPr>
          <p:spPr>
            <a:xfrm>
              <a:off x="3651" y="1071"/>
              <a:ext cx="317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l-GR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2" name="Text Box 75"/>
            <p:cNvSpPr txBox="1"/>
            <p:nvPr/>
          </p:nvSpPr>
          <p:spPr>
            <a:xfrm>
              <a:off x="1882" y="1207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3" name="Text Box 76"/>
            <p:cNvSpPr txBox="1"/>
            <p:nvPr/>
          </p:nvSpPr>
          <p:spPr>
            <a:xfrm>
              <a:off x="2880" y="210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4" name="Text Box 77"/>
            <p:cNvSpPr txBox="1"/>
            <p:nvPr/>
          </p:nvSpPr>
          <p:spPr>
            <a:xfrm>
              <a:off x="1882" y="2614"/>
              <a:ext cx="249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5" name="Text Box 78"/>
            <p:cNvSpPr txBox="1"/>
            <p:nvPr/>
          </p:nvSpPr>
          <p:spPr>
            <a:xfrm>
              <a:off x="4649" y="799"/>
              <a:ext cx="2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6" name="Text Box 79"/>
            <p:cNvSpPr txBox="1"/>
            <p:nvPr/>
          </p:nvSpPr>
          <p:spPr>
            <a:xfrm>
              <a:off x="3016" y="3566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7" name="Text Box 80"/>
            <p:cNvSpPr txBox="1"/>
            <p:nvPr/>
          </p:nvSpPr>
          <p:spPr>
            <a:xfrm>
              <a:off x="4694" y="2976"/>
              <a:ext cx="20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8" name="Text Box 81"/>
            <p:cNvSpPr txBox="1"/>
            <p:nvPr/>
          </p:nvSpPr>
          <p:spPr>
            <a:xfrm>
              <a:off x="2948" y="2614"/>
              <a:ext cx="2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59" name="Text Box 82"/>
            <p:cNvSpPr txBox="1"/>
            <p:nvPr/>
          </p:nvSpPr>
          <p:spPr>
            <a:xfrm>
              <a:off x="3787" y="210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360" name="Text Box 83"/>
            <p:cNvSpPr txBox="1"/>
            <p:nvPr/>
          </p:nvSpPr>
          <p:spPr>
            <a:xfrm>
              <a:off x="3923" y="3566"/>
              <a:ext cx="204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7361" name="TextBox 1"/>
          <p:cNvSpPr txBox="1"/>
          <p:nvPr/>
        </p:nvSpPr>
        <p:spPr>
          <a:xfrm>
            <a:off x="1620838" y="2838450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362" name="Text Box 70"/>
          <p:cNvSpPr txBox="1"/>
          <p:nvPr/>
        </p:nvSpPr>
        <p:spPr>
          <a:xfrm>
            <a:off x="3671888" y="4951413"/>
            <a:ext cx="504825" cy="40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SzTx/>
            </a:pPr>
            <a:r>
              <a:rPr lang="el-GR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endParaRPr lang="el-GR" altLang="zh-CN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363" name="Text Box 9"/>
          <p:cNvSpPr txBox="1"/>
          <p:nvPr/>
        </p:nvSpPr>
        <p:spPr>
          <a:xfrm>
            <a:off x="3549650" y="1325563"/>
            <a:ext cx="503238" cy="401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SzTx/>
            </a:pPr>
            <a:r>
              <a:rPr lang="el-GR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endParaRPr lang="el-GR" altLang="zh-CN" sz="20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NFA-&gt;DFA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使用子集方法，将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NFA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确定化，使之成为一个以项目集合为状态的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DFA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相关定义：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项目集规范族：构成识别一个文法活前缀的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DFA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的项目集（状态）的全体。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归约项目：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接受项目：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S’→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(S’—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文法的开始符号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移进项目：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(a—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终结符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待约项目：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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(B—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非终结符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830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DFA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利用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方法构造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项目集规范族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拓广文法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(Augmented grammar)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其中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的任一项目集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的任何项目都属于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A-&gt;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Arial" panose="020B0604020202020204" pitchFamily="34" charset="0"/>
              </a:rPr>
              <a:t>α•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属于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，那么，对任何关于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 产生式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B-&gt;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γ</a:t>
            </a:r>
            <a:r>
              <a:rPr kumimoji="0" lang="zh-CN" alt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，项目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-&gt;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•γ</a:t>
            </a:r>
            <a:r>
              <a:rPr kumimoji="0" lang="zh-CN" alt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也属于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重复执行上述两步骤直至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不再增大为止。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933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NFA-&gt;DFA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步骤一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令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NFA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的初态为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I,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求其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CLOSURE(I),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得到初态项目集。即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求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CLOSURE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{S’→•S})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步骤二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对所得项目集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和文法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的每个文法符号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X(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包括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计算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=CLOSURE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），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得到新的项目集。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其中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J={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任何形如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→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X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•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的项目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|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→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•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 X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属于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I}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步骤三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重复步骤二，直至没有新的项目集出现。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经过以上步骤构造出的项目集的全体即为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LR(0)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项目集规范族。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035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11 </a:t>
            </a:r>
            <a:r>
              <a:rPr kumimoji="0" lang="zh-CN" alt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 </a:t>
            </a:r>
            <a:r>
              <a:rPr kumimoji="0" lang="pt-BR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 </a:t>
            </a:r>
            <a:endParaRPr kumimoji="0" lang="pt-BR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S′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 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E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aA|bB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A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cA|d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B  —</a:t>
            </a:r>
            <a:r>
              <a:rPr kumimoji="0" lang="zh-CN" alt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pt-BR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cB|d</a:t>
            </a: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pt-BR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pt-BR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将其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NFA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确定化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,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并构造该文法的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LR(0)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分析表。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137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定：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S′—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        1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aA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ZapfDingbats" pitchFamily="8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2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bB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3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ZapfDingbats" pitchFamily="8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4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         5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cB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ZapfDingbats" pitchFamily="8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6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 —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    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240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274955" lvl="1" indent="0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Bookman Old Style" panose="02050604050505020204" pitchFamily="18" charset="0"/>
                <a:ea typeface="楷体_GB2312" pitchFamily="49" charset="-122"/>
              </a:rPr>
              <a:t>CLOSURE ( { S’-&gt;•E } ) 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= { S’-&gt;•E, E-&gt;•aA, E-&gt;•bB }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</a:t>
            </a:r>
            <a:r>
              <a:rPr lang="zh-CN" altLang="el-GR" sz="2400" dirty="0">
                <a:solidFill>
                  <a:srgbClr val="FF0000"/>
                </a:solidFill>
                <a:latin typeface="Cambria" panose="02040503050406030204" pitchFamily="18" charset="0"/>
                <a:ea typeface="楷体_GB2312" pitchFamily="49" charset="-122"/>
              </a:rPr>
              <a:t>此即为</a:t>
            </a:r>
            <a:r>
              <a:rPr lang="en-US" altLang="zh-CN" sz="24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DFA</a:t>
            </a:r>
            <a:r>
              <a:rPr lang="zh-CN" altLang="en-US" sz="24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的状态</a:t>
            </a:r>
            <a:r>
              <a:rPr lang="en-US" altLang="zh-CN" sz="24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274955" lvl="1" indent="0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令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I = { S’-&gt;•E, E-&gt;•aA, E-&gt;•bB }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GO( I, a ) 	= </a:t>
            </a:r>
            <a:r>
              <a:rPr lang="en-US" altLang="zh-CN" sz="2400" dirty="0">
                <a:solidFill>
                  <a:srgbClr val="0000FF"/>
                </a:solidFill>
                <a:latin typeface="Bookman Old Style" panose="02050604050505020204" pitchFamily="18" charset="0"/>
                <a:ea typeface="楷体_GB2312" pitchFamily="49" charset="-122"/>
              </a:rPr>
              <a:t>CLOSURE({ E-&gt;a•A })</a:t>
            </a:r>
            <a:endParaRPr lang="zh-CN" altLang="en-US" sz="2400" dirty="0">
              <a:solidFill>
                <a:srgbClr val="0000FF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                         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= { E-&gt;a•A, A-&gt;•cA, A-&gt;•d }</a:t>
            </a: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GO( I, b ) 	= </a:t>
            </a:r>
            <a:r>
              <a:rPr lang="en-US" altLang="zh-CN" sz="2400" dirty="0">
                <a:solidFill>
                  <a:srgbClr val="0000FF"/>
                </a:solidFill>
                <a:latin typeface="Bookman Old Style" panose="02050604050505020204" pitchFamily="18" charset="0"/>
                <a:ea typeface="楷体_GB2312" pitchFamily="49" charset="-122"/>
              </a:rPr>
              <a:t>CLOSURE({ E-&gt;b•B }) </a:t>
            </a:r>
            <a:endParaRPr lang="en-US" altLang="zh-CN" sz="2400" dirty="0">
              <a:solidFill>
                <a:srgbClr val="0000FF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    	    	= { E-&gt;b•B, B-&gt;•cB, B-&gt;•d }</a:t>
            </a: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GO( I, E ) 	= </a:t>
            </a:r>
            <a:r>
              <a:rPr lang="en-US" altLang="zh-CN" sz="2400" dirty="0">
                <a:solidFill>
                  <a:srgbClr val="0000FF"/>
                </a:solidFill>
                <a:latin typeface="Bookman Old Style" panose="02050604050505020204" pitchFamily="18" charset="0"/>
                <a:ea typeface="楷体_GB2312" pitchFamily="49" charset="-122"/>
              </a:rPr>
              <a:t>CLOSURE({ S’-&gt;E• })</a:t>
            </a:r>
            <a:endParaRPr lang="en-US" altLang="zh-CN" sz="2400" dirty="0">
              <a:solidFill>
                <a:srgbClr val="0000FF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                            	= { S’-&gt;E• }</a:t>
            </a: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l-GR" altLang="zh-CN" sz="2400" dirty="0">
              <a:latin typeface="Cambria" panose="02040503050406030204" pitchFamily="18" charset="0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400" dirty="0"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sp>
        <p:nvSpPr>
          <p:cNvPr id="10342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445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104452" name="Group 3"/>
          <p:cNvGrpSpPr/>
          <p:nvPr/>
        </p:nvGrpSpPr>
        <p:grpSpPr>
          <a:xfrm>
            <a:off x="1763713" y="2133600"/>
            <a:ext cx="4032250" cy="2900363"/>
            <a:chOff x="658" y="1180"/>
            <a:chExt cx="2540" cy="1827"/>
          </a:xfrm>
        </p:grpSpPr>
        <p:sp>
          <p:nvSpPr>
            <p:cNvPr id="104453" name="Text Box 4"/>
            <p:cNvSpPr txBox="1"/>
            <p:nvPr/>
          </p:nvSpPr>
          <p:spPr>
            <a:xfrm>
              <a:off x="658" y="1829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0:S´→·E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E →·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aA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E →·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bB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4" name="Text Box 5"/>
            <p:cNvSpPr txBox="1"/>
            <p:nvPr/>
          </p:nvSpPr>
          <p:spPr>
            <a:xfrm>
              <a:off x="2291" y="2425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3:E →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b·B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B →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cB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B →·d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5" name="Text Box 6"/>
            <p:cNvSpPr txBox="1"/>
            <p:nvPr/>
          </p:nvSpPr>
          <p:spPr>
            <a:xfrm>
              <a:off x="2291" y="1180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2:E →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a·A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cA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→·d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6" name="Text Box 7"/>
            <p:cNvSpPr txBox="1"/>
            <p:nvPr/>
          </p:nvSpPr>
          <p:spPr>
            <a:xfrm>
              <a:off x="2291" y="2087"/>
              <a:ext cx="907" cy="23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1:S´→E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565" y="2223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112" y="1633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12" y="1633"/>
              <a:ext cx="1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112" y="2813"/>
              <a:ext cx="1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111" y="2425"/>
              <a:ext cx="0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03575" y="2481263"/>
            <a:ext cx="361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Arial" panose="020B0604020202020204" pitchFamily="34" charset="0"/>
              </a:rPr>
              <a:t>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8" charset="-120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8500" y="3395663"/>
            <a:ext cx="4064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rPr>
              <a:t>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8" charset="-120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8500" y="4341813"/>
            <a:ext cx="3762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Arial" panose="020B0604020202020204" pitchFamily="34" charset="0"/>
              </a:rPr>
              <a:t>b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Bottom-up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自下而上分析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</a:t>
            </a:r>
            <a:r>
              <a:rPr lang="zh-CN" altLang="en-US" sz="24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输入字符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的角度而言</a:t>
            </a:r>
            <a:endParaRPr lang="zh-CN" altLang="en-US" sz="24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从输入开始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逐步进行“归约”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直至归约到文法的开始符号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</a:t>
            </a:r>
            <a:r>
              <a:rPr lang="zh-CN" altLang="en-US" sz="24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语法树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的角度而言</a:t>
            </a:r>
            <a:endParaRPr lang="zh-CN" altLang="en-US" sz="24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从语法树的末端开始</a:t>
            </a:r>
            <a:endParaRPr lang="zh-CN" altLang="en-US" sz="21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步步向上“归约”</a:t>
            </a:r>
            <a:endParaRPr lang="zh-CN" altLang="en-US" sz="21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直到根结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5486400" y="1109663"/>
            <a:ext cx="3124200" cy="2103437"/>
            <a:chOff x="3456" y="816"/>
            <a:chExt cx="1968" cy="1325"/>
          </a:xfrm>
        </p:grpSpPr>
        <p:sp>
          <p:nvSpPr>
            <p:cNvPr id="15366" name="Text Box 30"/>
            <p:cNvSpPr txBox="1"/>
            <p:nvPr/>
          </p:nvSpPr>
          <p:spPr>
            <a:xfrm>
              <a:off x="3456" y="816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en-US" altLang="zh-CN">
                  <a:solidFill>
                    <a:srgbClr val="0000CC"/>
                  </a:solidFill>
                  <a:latin typeface="Bookman Old Style" panose="02050604050505020204" pitchFamily="18" charset="0"/>
                </a:rPr>
                <a:t>abbcde</a:t>
              </a:r>
              <a:endParaRPr lang="en-US" altLang="zh-CN">
                <a:solidFill>
                  <a:srgbClr val="0000CC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3456" y="1152"/>
              <a:ext cx="196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aAbcde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  (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A  b)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aAcde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    (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A 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Ab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aAcBe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    (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B  d)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S    	(S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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aAcBe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4"/>
          <p:cNvGrpSpPr/>
          <p:nvPr/>
        </p:nvGrpSpPr>
        <p:grpSpPr>
          <a:xfrm>
            <a:off x="5219700" y="3068638"/>
            <a:ext cx="3617913" cy="3325812"/>
            <a:chOff x="1573" y="845"/>
            <a:chExt cx="2279" cy="2309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60" y="2812"/>
              <a:ext cx="1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238" y="2141"/>
              <a:ext cx="16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07" y="2141"/>
              <a:ext cx="1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73" y="1565"/>
              <a:ext cx="15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709" y="1581"/>
              <a:ext cx="13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18" y="1581"/>
              <a:ext cx="13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rPr>
                <a:t>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grpSp>
          <p:nvGrpSpPr>
            <p:cNvPr id="15375" name="Group 11"/>
            <p:cNvGrpSpPr/>
            <p:nvPr/>
          </p:nvGrpSpPr>
          <p:grpSpPr>
            <a:xfrm>
              <a:off x="1680" y="845"/>
              <a:ext cx="2064" cy="774"/>
              <a:chOff x="2208" y="528"/>
              <a:chExt cx="2064" cy="774"/>
            </a:xfrm>
          </p:grpSpPr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3106" y="528"/>
                <a:ext cx="171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rPr>
                  <a:t>S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 flipH="1">
                <a:off x="2208" y="816"/>
                <a:ext cx="960" cy="48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 flipH="1">
                <a:off x="2736" y="816"/>
                <a:ext cx="432" cy="48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144" cy="48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3169" y="816"/>
                <a:ext cx="671" cy="48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3169" y="816"/>
                <a:ext cx="1103" cy="48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5382" name="Group 18"/>
            <p:cNvGrpSpPr/>
            <p:nvPr/>
          </p:nvGrpSpPr>
          <p:grpSpPr>
            <a:xfrm>
              <a:off x="1872" y="1581"/>
              <a:ext cx="720" cy="608"/>
              <a:chOff x="2400" y="1264"/>
              <a:chExt cx="720" cy="608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2622" y="1264"/>
                <a:ext cx="17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rPr>
                  <a:t>A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H="1">
                <a:off x="2400" y="1536"/>
                <a:ext cx="288" cy="33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32" cy="33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5386" name="Group 22"/>
            <p:cNvGrpSpPr/>
            <p:nvPr/>
          </p:nvGrpSpPr>
          <p:grpSpPr>
            <a:xfrm>
              <a:off x="3215" y="1581"/>
              <a:ext cx="191" cy="560"/>
              <a:chOff x="3743" y="1264"/>
              <a:chExt cx="191" cy="560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743" y="1264"/>
                <a:ext cx="191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rPr>
                  <a:t>B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0" cy="288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5389" name="Group 25"/>
            <p:cNvGrpSpPr/>
            <p:nvPr/>
          </p:nvGrpSpPr>
          <p:grpSpPr>
            <a:xfrm>
              <a:off x="1733" y="2141"/>
              <a:ext cx="176" cy="624"/>
              <a:chOff x="2261" y="1824"/>
              <a:chExt cx="176" cy="624"/>
            </a:xfrm>
          </p:grpSpPr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2261" y="1824"/>
                <a:ext cx="17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rPr>
                  <a:t>A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grpSp>
            <p:nvGrpSpPr>
              <p:cNvPr id="15391" name="Group 27"/>
              <p:cNvGrpSpPr/>
              <p:nvPr/>
            </p:nvGrpSpPr>
            <p:grpSpPr>
              <a:xfrm>
                <a:off x="2273" y="1939"/>
                <a:ext cx="79" cy="509"/>
                <a:chOff x="2273" y="1939"/>
                <a:chExt cx="79" cy="509"/>
              </a:xfrm>
            </p:grpSpPr>
            <p:sp>
              <p:nvSpPr>
                <p:cNvPr id="22" name="Line 28"/>
                <p:cNvSpPr>
                  <a:spLocks noChangeShapeType="1"/>
                </p:cNvSpPr>
                <p:nvPr/>
              </p:nvSpPr>
              <p:spPr bwMode="auto">
                <a:xfrm>
                  <a:off x="2273" y="1939"/>
                  <a:ext cx="2" cy="267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1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endParaRPr>
                </a:p>
              </p:txBody>
            </p:sp>
            <p:sp>
              <p:nvSpPr>
                <p:cNvPr id="23" name="Line 29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336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8" charset="-120"/>
                    <a:cs typeface="+mn-cs"/>
                  </a:endParaRPr>
                </a:p>
              </p:txBody>
            </p:sp>
          </p:grpSp>
        </p:grpSp>
      </p:grpSp>
      <p:sp>
        <p:nvSpPr>
          <p:cNvPr id="15394" name="Content Placeholder 2"/>
          <p:cNvSpPr txBox="1"/>
          <p:nvPr/>
        </p:nvSpPr>
        <p:spPr>
          <a:xfrm>
            <a:off x="4667250" y="1084263"/>
            <a:ext cx="841375" cy="68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800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547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105476" name="Group 2"/>
          <p:cNvGrpSpPr/>
          <p:nvPr/>
        </p:nvGrpSpPr>
        <p:grpSpPr>
          <a:xfrm>
            <a:off x="323850" y="30163"/>
            <a:ext cx="7500938" cy="6638925"/>
            <a:chOff x="204" y="19"/>
            <a:chExt cx="4725" cy="4182"/>
          </a:xfrm>
        </p:grpSpPr>
        <p:sp>
          <p:nvSpPr>
            <p:cNvPr id="105477" name="Text Box 3"/>
            <p:cNvSpPr txBox="1"/>
            <p:nvPr/>
          </p:nvSpPr>
          <p:spPr>
            <a:xfrm>
              <a:off x="658" y="1829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0:S´→·E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E →·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aA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E →·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bB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78" name="Text Box 4"/>
            <p:cNvSpPr txBox="1"/>
            <p:nvPr/>
          </p:nvSpPr>
          <p:spPr>
            <a:xfrm>
              <a:off x="2291" y="3286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5:E→c·B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B →·cB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B →·d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79" name="Text Box 5"/>
            <p:cNvSpPr txBox="1"/>
            <p:nvPr/>
          </p:nvSpPr>
          <p:spPr>
            <a:xfrm>
              <a:off x="2291" y="2425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3:E →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b·B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B →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 dirty="0" err="1">
                  <a:latin typeface="Bookman Old Style" panose="02050604050505020204" pitchFamily="18" charset="0"/>
                  <a:ea typeface="宋体" panose="02010600030101010101" pitchFamily="2" charset="-122"/>
                </a:rPr>
                <a:t>cB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B →·d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0" name="Text Box 6"/>
            <p:cNvSpPr txBox="1"/>
            <p:nvPr/>
          </p:nvSpPr>
          <p:spPr>
            <a:xfrm>
              <a:off x="2291" y="1180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2:E →a·A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→·cA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→·d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1" name="Text Box 7"/>
            <p:cNvSpPr txBox="1"/>
            <p:nvPr/>
          </p:nvSpPr>
          <p:spPr>
            <a:xfrm>
              <a:off x="2291" y="293"/>
              <a:ext cx="907" cy="58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4:A→c·A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→·cA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 A →·d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2" name="Text Box 8"/>
            <p:cNvSpPr txBox="1"/>
            <p:nvPr/>
          </p:nvSpPr>
          <p:spPr>
            <a:xfrm>
              <a:off x="2291" y="2087"/>
              <a:ext cx="907" cy="23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1:S´→E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  </a:t>
              </a:r>
              <a:endParaRPr lang="en-US" altLang="zh-CN" sz="18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565" y="2223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112" y="1633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112" y="1633"/>
              <a:ext cx="1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112" y="258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112" y="2813"/>
              <a:ext cx="1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04" y="1957"/>
              <a:ext cx="431" cy="578"/>
            </a:xfrm>
            <a:prstGeom prst="rightArrow">
              <a:avLst>
                <a:gd name="adj1" fmla="val 50000"/>
                <a:gd name="adj2" fmla="val 79228"/>
              </a:avLst>
            </a:prstGeom>
            <a:solidFill>
              <a:schemeClr val="bg1">
                <a:alpha val="0"/>
              </a:schemeClr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105489" name="Text Box 15"/>
            <p:cNvSpPr txBox="1"/>
            <p:nvPr/>
          </p:nvSpPr>
          <p:spPr>
            <a:xfrm>
              <a:off x="4015" y="772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10:A→d</a:t>
              </a: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0" name="Text Box 16"/>
            <p:cNvSpPr txBox="1"/>
            <p:nvPr/>
          </p:nvSpPr>
          <p:spPr>
            <a:xfrm>
              <a:off x="4015" y="273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8:A→cA </a:t>
              </a: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1" name="Text Box 17"/>
            <p:cNvSpPr txBox="1"/>
            <p:nvPr/>
          </p:nvSpPr>
          <p:spPr>
            <a:xfrm>
              <a:off x="4022" y="1532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6:E→aA</a:t>
              </a:r>
              <a:r>
                <a:rPr lang="en-US" altLang="zh-CN" sz="20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endPara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2" name="Text Box 18"/>
            <p:cNvSpPr txBox="1"/>
            <p:nvPr/>
          </p:nvSpPr>
          <p:spPr>
            <a:xfrm>
              <a:off x="4015" y="2495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7:E→bB</a:t>
              </a: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3" name="Text Box 19"/>
            <p:cNvSpPr txBox="1"/>
            <p:nvPr/>
          </p:nvSpPr>
          <p:spPr>
            <a:xfrm>
              <a:off x="4015" y="3312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11:B→d</a:t>
              </a: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4" name="Text Box 20"/>
            <p:cNvSpPr txBox="1"/>
            <p:nvPr/>
          </p:nvSpPr>
          <p:spPr>
            <a:xfrm>
              <a:off x="4015" y="3765"/>
              <a:ext cx="907" cy="2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1800">
                  <a:latin typeface="Bookman Old Style" panose="02050604050505020204" pitchFamily="18" charset="0"/>
                  <a:ea typeface="宋体" panose="02010600030101010101" pitchFamily="2" charset="-122"/>
                </a:rPr>
                <a:t>9:B→cB</a:t>
              </a: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·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198" y="409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198" y="908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205" y="1633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198" y="2586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198" y="3448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198" y="3901"/>
              <a:ext cx="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2019" y="303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2019" y="136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2019" y="3039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019" y="344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2019" y="908"/>
              <a:ext cx="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2019" y="90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8" charset="-120"/>
                <a:cs typeface="+mn-cs"/>
              </a:endParaRPr>
            </a:p>
          </p:txBody>
        </p:sp>
        <p:grpSp>
          <p:nvGrpSpPr>
            <p:cNvPr id="105507" name="Group 33"/>
            <p:cNvGrpSpPr/>
            <p:nvPr/>
          </p:nvGrpSpPr>
          <p:grpSpPr>
            <a:xfrm>
              <a:off x="2608" y="19"/>
              <a:ext cx="318" cy="291"/>
              <a:chOff x="1247" y="2039"/>
              <a:chExt cx="362" cy="503"/>
            </a:xfrm>
          </p:grpSpPr>
          <p:sp>
            <p:nvSpPr>
              <p:cNvPr id="61" name="Arc 34"/>
              <p:cNvSpPr/>
              <p:nvPr/>
            </p:nvSpPr>
            <p:spPr bwMode="auto">
              <a:xfrm flipV="1">
                <a:off x="1247" y="2039"/>
                <a:ext cx="362" cy="503"/>
              </a:xfrm>
              <a:custGeom>
                <a:avLst/>
                <a:gdLst>
                  <a:gd name="G0" fmla="+- 21600 0 0"/>
                  <a:gd name="G1" fmla="+- 15342 0 0"/>
                  <a:gd name="G2" fmla="+- 21600 0 0"/>
                  <a:gd name="T0" fmla="*/ 36805 w 43200"/>
                  <a:gd name="T1" fmla="*/ 0 h 36942"/>
                  <a:gd name="T2" fmla="*/ 361 w 43200"/>
                  <a:gd name="T3" fmla="*/ 11412 h 36942"/>
                  <a:gd name="T4" fmla="*/ 21600 w 43200"/>
                  <a:gd name="T5" fmla="*/ 15342 h 36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6942" fill="none" extrusionOk="0">
                    <a:moveTo>
                      <a:pt x="36804" y="0"/>
                    </a:moveTo>
                    <a:cubicBezTo>
                      <a:pt x="40897" y="4056"/>
                      <a:pt x="43200" y="9579"/>
                      <a:pt x="43200" y="15342"/>
                    </a:cubicBezTo>
                    <a:cubicBezTo>
                      <a:pt x="43200" y="27271"/>
                      <a:pt x="33529" y="36942"/>
                      <a:pt x="21600" y="36942"/>
                    </a:cubicBezTo>
                    <a:cubicBezTo>
                      <a:pt x="9670" y="36942"/>
                      <a:pt x="0" y="27271"/>
                      <a:pt x="0" y="15342"/>
                    </a:cubicBezTo>
                    <a:cubicBezTo>
                      <a:pt x="-1" y="14023"/>
                      <a:pt x="120" y="12708"/>
                      <a:pt x="360" y="11411"/>
                    </a:cubicBezTo>
                  </a:path>
                  <a:path w="43200" h="36942" stroke="0" extrusionOk="0">
                    <a:moveTo>
                      <a:pt x="36804" y="0"/>
                    </a:moveTo>
                    <a:cubicBezTo>
                      <a:pt x="40897" y="4056"/>
                      <a:pt x="43200" y="9579"/>
                      <a:pt x="43200" y="15342"/>
                    </a:cubicBezTo>
                    <a:cubicBezTo>
                      <a:pt x="43200" y="27271"/>
                      <a:pt x="33529" y="36942"/>
                      <a:pt x="21600" y="36942"/>
                    </a:cubicBezTo>
                    <a:cubicBezTo>
                      <a:pt x="9670" y="36942"/>
                      <a:pt x="0" y="27271"/>
                      <a:pt x="0" y="15342"/>
                    </a:cubicBezTo>
                    <a:cubicBezTo>
                      <a:pt x="-1" y="14023"/>
                      <a:pt x="120" y="12708"/>
                      <a:pt x="360" y="11411"/>
                    </a:cubicBezTo>
                    <a:lnTo>
                      <a:pt x="21600" y="1534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1247" y="2341"/>
                <a:ext cx="46" cy="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05510" name="Group 36"/>
            <p:cNvGrpSpPr/>
            <p:nvPr/>
          </p:nvGrpSpPr>
          <p:grpSpPr>
            <a:xfrm rot="-10602196">
              <a:off x="2555" y="3910"/>
              <a:ext cx="322" cy="291"/>
              <a:chOff x="1303" y="2190"/>
              <a:chExt cx="365" cy="503"/>
            </a:xfrm>
          </p:grpSpPr>
          <p:sp>
            <p:nvSpPr>
              <p:cNvPr id="59" name="Arc 37"/>
              <p:cNvSpPr/>
              <p:nvPr/>
            </p:nvSpPr>
            <p:spPr bwMode="auto">
              <a:xfrm flipV="1">
                <a:off x="1308" y="2193"/>
                <a:ext cx="363" cy="503"/>
              </a:xfrm>
              <a:custGeom>
                <a:avLst/>
                <a:gdLst>
                  <a:gd name="G0" fmla="+- 21600 0 0"/>
                  <a:gd name="G1" fmla="+- 15342 0 0"/>
                  <a:gd name="G2" fmla="+- 21600 0 0"/>
                  <a:gd name="T0" fmla="*/ 36805 w 43200"/>
                  <a:gd name="T1" fmla="*/ 0 h 36942"/>
                  <a:gd name="T2" fmla="*/ 361 w 43200"/>
                  <a:gd name="T3" fmla="*/ 11412 h 36942"/>
                  <a:gd name="T4" fmla="*/ 21600 w 43200"/>
                  <a:gd name="T5" fmla="*/ 15342 h 36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6942" fill="none" extrusionOk="0">
                    <a:moveTo>
                      <a:pt x="36804" y="0"/>
                    </a:moveTo>
                    <a:cubicBezTo>
                      <a:pt x="40897" y="4056"/>
                      <a:pt x="43200" y="9579"/>
                      <a:pt x="43200" y="15342"/>
                    </a:cubicBezTo>
                    <a:cubicBezTo>
                      <a:pt x="43200" y="27271"/>
                      <a:pt x="33529" y="36942"/>
                      <a:pt x="21600" y="36942"/>
                    </a:cubicBezTo>
                    <a:cubicBezTo>
                      <a:pt x="9670" y="36942"/>
                      <a:pt x="0" y="27271"/>
                      <a:pt x="0" y="15342"/>
                    </a:cubicBezTo>
                    <a:cubicBezTo>
                      <a:pt x="-1" y="14023"/>
                      <a:pt x="120" y="12708"/>
                      <a:pt x="360" y="11411"/>
                    </a:cubicBezTo>
                  </a:path>
                  <a:path w="43200" h="36942" stroke="0" extrusionOk="0">
                    <a:moveTo>
                      <a:pt x="36804" y="0"/>
                    </a:moveTo>
                    <a:cubicBezTo>
                      <a:pt x="40897" y="4056"/>
                      <a:pt x="43200" y="9579"/>
                      <a:pt x="43200" y="15342"/>
                    </a:cubicBezTo>
                    <a:cubicBezTo>
                      <a:pt x="43200" y="27271"/>
                      <a:pt x="33529" y="36942"/>
                      <a:pt x="21600" y="36942"/>
                    </a:cubicBezTo>
                    <a:cubicBezTo>
                      <a:pt x="9670" y="36942"/>
                      <a:pt x="0" y="27271"/>
                      <a:pt x="0" y="15342"/>
                    </a:cubicBezTo>
                    <a:cubicBezTo>
                      <a:pt x="-1" y="14023"/>
                      <a:pt x="120" y="12708"/>
                      <a:pt x="360" y="11411"/>
                    </a:cubicBezTo>
                    <a:lnTo>
                      <a:pt x="21600" y="1534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>
                <a:off x="1305" y="2514"/>
                <a:ext cx="84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05513" name="Group 39"/>
            <p:cNvGrpSpPr/>
            <p:nvPr/>
          </p:nvGrpSpPr>
          <p:grpSpPr>
            <a:xfrm>
              <a:off x="3200" y="2804"/>
              <a:ext cx="861" cy="350"/>
              <a:chOff x="3018" y="2741"/>
              <a:chExt cx="861" cy="350"/>
            </a:xfrm>
          </p:grpSpPr>
          <p:sp>
            <p:nvSpPr>
              <p:cNvPr id="57" name="Arc 40"/>
              <p:cNvSpPr/>
              <p:nvPr/>
            </p:nvSpPr>
            <p:spPr bwMode="auto">
              <a:xfrm rot="10800000">
                <a:off x="3018" y="2741"/>
                <a:ext cx="861" cy="291"/>
              </a:xfrm>
              <a:custGeom>
                <a:avLst/>
                <a:gdLst>
                  <a:gd name="G0" fmla="+- 0 0 0"/>
                  <a:gd name="G1" fmla="+- 20677 0 0"/>
                  <a:gd name="G2" fmla="+- 21600 0 0"/>
                  <a:gd name="T0" fmla="*/ 6246 w 21600"/>
                  <a:gd name="T1" fmla="*/ 0 h 20677"/>
                  <a:gd name="T2" fmla="*/ 21600 w 21600"/>
                  <a:gd name="T3" fmla="*/ 20677 h 20677"/>
                  <a:gd name="T4" fmla="*/ 0 w 21600"/>
                  <a:gd name="T5" fmla="*/ 20677 h 20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77" fill="none" extrusionOk="0">
                    <a:moveTo>
                      <a:pt x="6246" y="-1"/>
                    </a:moveTo>
                    <a:cubicBezTo>
                      <a:pt x="15362" y="2753"/>
                      <a:pt x="21600" y="11153"/>
                      <a:pt x="21600" y="20677"/>
                    </a:cubicBezTo>
                  </a:path>
                  <a:path w="21600" h="20677" stroke="0" extrusionOk="0">
                    <a:moveTo>
                      <a:pt x="6246" y="-1"/>
                    </a:moveTo>
                    <a:cubicBezTo>
                      <a:pt x="15362" y="2753"/>
                      <a:pt x="21600" y="11153"/>
                      <a:pt x="21600" y="20677"/>
                    </a:cubicBezTo>
                    <a:lnTo>
                      <a:pt x="0" y="2067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>
                <a:off x="3662" y="3046"/>
                <a:ext cx="182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grpSp>
          <p:nvGrpSpPr>
            <p:cNvPr id="105516" name="Group 42"/>
            <p:cNvGrpSpPr/>
            <p:nvPr/>
          </p:nvGrpSpPr>
          <p:grpSpPr>
            <a:xfrm>
              <a:off x="3198" y="1075"/>
              <a:ext cx="1066" cy="431"/>
              <a:chOff x="3016" y="1012"/>
              <a:chExt cx="1066" cy="431"/>
            </a:xfrm>
          </p:grpSpPr>
          <p:sp>
            <p:nvSpPr>
              <p:cNvPr id="55" name="Arc 43"/>
              <p:cNvSpPr/>
              <p:nvPr/>
            </p:nvSpPr>
            <p:spPr bwMode="auto">
              <a:xfrm flipH="1">
                <a:off x="3016" y="1152"/>
                <a:ext cx="1066" cy="291"/>
              </a:xfrm>
              <a:custGeom>
                <a:avLst/>
                <a:gdLst>
                  <a:gd name="G0" fmla="+- 0 0 0"/>
                  <a:gd name="G1" fmla="+- 18839 0 0"/>
                  <a:gd name="G2" fmla="+- 21600 0 0"/>
                  <a:gd name="T0" fmla="*/ 10566 w 21600"/>
                  <a:gd name="T1" fmla="*/ 0 h 18839"/>
                  <a:gd name="T2" fmla="*/ 21600 w 21600"/>
                  <a:gd name="T3" fmla="*/ 18839 h 18839"/>
                  <a:gd name="T4" fmla="*/ 0 w 21600"/>
                  <a:gd name="T5" fmla="*/ 18839 h 18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839" fill="none" extrusionOk="0">
                    <a:moveTo>
                      <a:pt x="10566" y="-1"/>
                    </a:moveTo>
                    <a:cubicBezTo>
                      <a:pt x="17380" y="3821"/>
                      <a:pt x="21600" y="11025"/>
                      <a:pt x="21600" y="18839"/>
                    </a:cubicBezTo>
                  </a:path>
                  <a:path w="21600" h="18839" stroke="0" extrusionOk="0">
                    <a:moveTo>
                      <a:pt x="10566" y="-1"/>
                    </a:moveTo>
                    <a:cubicBezTo>
                      <a:pt x="17380" y="3821"/>
                      <a:pt x="21600" y="11025"/>
                      <a:pt x="21600" y="18839"/>
                    </a:cubicBezTo>
                    <a:lnTo>
                      <a:pt x="0" y="1883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56" name="Line 44"/>
              <p:cNvSpPr>
                <a:spLocks noChangeShapeType="1"/>
              </p:cNvSpPr>
              <p:nvPr/>
            </p:nvSpPr>
            <p:spPr bwMode="auto">
              <a:xfrm flipV="1">
                <a:off x="3560" y="1012"/>
                <a:ext cx="273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8" charset="-120"/>
                  <a:cs typeface="+mn-cs"/>
                </a:endParaRPr>
              </a:p>
            </p:txBody>
          </p:sp>
        </p:grpSp>
        <p:sp>
          <p:nvSpPr>
            <p:cNvPr id="105519" name="Text Box 45"/>
            <p:cNvSpPr txBox="1"/>
            <p:nvPr/>
          </p:nvSpPr>
          <p:spPr>
            <a:xfrm>
              <a:off x="2381" y="63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0" name="Text Box 46"/>
            <p:cNvSpPr txBox="1"/>
            <p:nvPr/>
          </p:nvSpPr>
          <p:spPr>
            <a:xfrm>
              <a:off x="1656" y="1407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1" name="Text Box 47"/>
            <p:cNvSpPr txBox="1"/>
            <p:nvPr/>
          </p:nvSpPr>
          <p:spPr>
            <a:xfrm>
              <a:off x="1792" y="3085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2" name="Text Box 48"/>
            <p:cNvSpPr txBox="1"/>
            <p:nvPr/>
          </p:nvSpPr>
          <p:spPr>
            <a:xfrm>
              <a:off x="1792" y="998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3" name="Text Box 49"/>
            <p:cNvSpPr txBox="1"/>
            <p:nvPr/>
          </p:nvSpPr>
          <p:spPr>
            <a:xfrm>
              <a:off x="2382" y="3947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4" name="Text Box 50"/>
            <p:cNvSpPr txBox="1"/>
            <p:nvPr/>
          </p:nvSpPr>
          <p:spPr>
            <a:xfrm>
              <a:off x="1656" y="2563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5" name="Text Box 51"/>
            <p:cNvSpPr txBox="1"/>
            <p:nvPr/>
          </p:nvSpPr>
          <p:spPr>
            <a:xfrm>
              <a:off x="3516" y="681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6" name="Text Box 52"/>
            <p:cNvSpPr txBox="1"/>
            <p:nvPr/>
          </p:nvSpPr>
          <p:spPr>
            <a:xfrm>
              <a:off x="3289" y="1044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7" name="Text Box 53"/>
            <p:cNvSpPr txBox="1"/>
            <p:nvPr/>
          </p:nvSpPr>
          <p:spPr>
            <a:xfrm>
              <a:off x="3516" y="3221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8" name="Text Box 54"/>
            <p:cNvSpPr txBox="1"/>
            <p:nvPr/>
          </p:nvSpPr>
          <p:spPr>
            <a:xfrm>
              <a:off x="3516" y="1565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9" name="Text Box 55"/>
            <p:cNvSpPr txBox="1"/>
            <p:nvPr/>
          </p:nvSpPr>
          <p:spPr>
            <a:xfrm>
              <a:off x="3469" y="2859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0" name="Text Box 56"/>
            <p:cNvSpPr txBox="1"/>
            <p:nvPr/>
          </p:nvSpPr>
          <p:spPr>
            <a:xfrm>
              <a:off x="3470" y="182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1" name="Text Box 57"/>
            <p:cNvSpPr txBox="1"/>
            <p:nvPr/>
          </p:nvSpPr>
          <p:spPr>
            <a:xfrm>
              <a:off x="3516" y="2359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2" name="Text Box 58"/>
            <p:cNvSpPr txBox="1"/>
            <p:nvPr/>
          </p:nvSpPr>
          <p:spPr>
            <a:xfrm>
              <a:off x="3516" y="3675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buSzTx/>
              </a:pPr>
              <a:r>
                <a:rPr lang="en-US" altLang="zh-CN" sz="2000"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5533" name="Text Box 46"/>
          <p:cNvSpPr txBox="1"/>
          <p:nvPr/>
        </p:nvSpPr>
        <p:spPr>
          <a:xfrm>
            <a:off x="2628900" y="3213100"/>
            <a:ext cx="28733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SzTx/>
            </a:pPr>
            <a:r>
              <a:rPr lang="en-US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E</a:t>
            </a:r>
            <a:endParaRPr lang="en-US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Action &amp; GOTO tables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相关定义：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文法：不存在以下两种冲突的文法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移进－归约冲突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归约－归约冲突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表：由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文法得到的分析表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分析器：使用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表的分析器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649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Table construction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975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若项目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属于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＝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为终结符，且置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ACTION[k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为“把（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）移进栈”，简记为“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若项目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属于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，那么，对任何输入符号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（或者结束符＃）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ACTION[k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为“用产生式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进行归约”，简记为“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其中，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假定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为文法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G’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个产生式；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若项目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S’→S·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属于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ACTION[k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，＃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为“接受”，简记为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acc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）＝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为非终结符，则置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GOTO[k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ZapfDingbats" pitchFamily="82" charset="2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分析表中凡不能使用规则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填入信息的空白格均置上“出错标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志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”。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752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854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ph idx="1"/>
          </p:nvPr>
        </p:nvGraphicFramePr>
        <p:xfrm>
          <a:off x="466725" y="1196975"/>
          <a:ext cx="8208963" cy="5145088"/>
        </p:xfrm>
        <a:graphic>
          <a:graphicData uri="http://schemas.openxmlformats.org/drawingml/2006/table">
            <a:tbl>
              <a:tblPr/>
              <a:tblGrid>
                <a:gridCol w="1001712"/>
                <a:gridCol w="876300"/>
                <a:gridCol w="863600"/>
                <a:gridCol w="917575"/>
                <a:gridCol w="909638"/>
                <a:gridCol w="839787"/>
                <a:gridCol w="931863"/>
                <a:gridCol w="935037"/>
                <a:gridCol w="933450"/>
              </a:tblGrid>
              <a:tr h="3904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状态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ACTION(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动作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GOTO(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转换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6574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c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#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acc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s10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s11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s10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s11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  <a:sym typeface="+mn-ea"/>
                        </a:rPr>
                        <a:t>9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  <a:sym typeface="+mn-ea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j-lt"/>
                          <a:ea typeface="楷体_GB2312" pitchFamily="49" charset="-122"/>
                        </a:rPr>
                        <a:t>r6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j-lt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sz="quarter" idx="1"/>
          </p:nvPr>
        </p:nvSpPr>
        <p:spPr>
          <a:xfrm>
            <a:off x="533400" y="533400"/>
            <a:ext cx="8229600" cy="51181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例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: </a:t>
            </a: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按上表对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acccd</a:t>
            </a: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进行分析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15695" y="1196975"/>
          <a:ext cx="6398260" cy="50977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Bookman Old Style" panose="02050604050505020204" pitchFamily="18" charset="0"/>
                          <a:ea typeface="新宋体" panose="02010609030101010101" charset="-122"/>
                        </a:rPr>
                        <a:t>步骤</a:t>
                      </a:r>
                      <a:endParaRPr lang="zh-CN" altLang="en-US" sz="2000">
                        <a:latin typeface="Bookman Old Style" panose="020506040505050202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Bookman Old Style" panose="02050604050505020204" pitchFamily="18" charset="0"/>
                          <a:ea typeface="新宋体" panose="02010609030101010101" charset="-122"/>
                        </a:rPr>
                        <a:t>状态</a:t>
                      </a:r>
                      <a:endParaRPr lang="zh-CN" altLang="en-US" sz="2000">
                        <a:latin typeface="Bookman Old Style" panose="020506040505050202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Bookman Old Style" panose="02050604050505020204" pitchFamily="18" charset="0"/>
                          <a:ea typeface="新宋体" panose="02010609030101010101" charset="-122"/>
                        </a:rPr>
                        <a:t>符号</a:t>
                      </a:r>
                      <a:endParaRPr lang="zh-CN" altLang="en-US" sz="2000">
                        <a:latin typeface="Bookman Old Style" panose="020506040505050202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Bookman Old Style" panose="02050604050505020204" pitchFamily="18" charset="0"/>
                          <a:ea typeface="新宋体" panose="02010609030101010101" charset="-122"/>
                        </a:rPr>
                        <a:t>输入串</a:t>
                      </a:r>
                      <a:endParaRPr lang="zh-CN" altLang="en-US" sz="2000">
                        <a:latin typeface="Bookman Old Style" panose="020506040505050202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1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0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acccd#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2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02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cccd#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3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024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ccd#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4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0244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#acc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cd#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5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02444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#accc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d#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6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0244410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#acccd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7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024448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#acccA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8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02448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#accA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9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0248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#acA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10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026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#aA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11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  <a:sym typeface="+mn-ea"/>
                        </a:rPr>
                        <a:t>01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#E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Bookman Old Style" panose="02050604050505020204" pitchFamily="18" charset="0"/>
                          <a:ea typeface="新宋体" panose="02010609030101010101" charset="-122"/>
                          <a:cs typeface="Bookman Old Style" panose="02050604050505020204" pitchFamily="18" charset="0"/>
                        </a:rPr>
                        <a:t>#</a:t>
                      </a:r>
                      <a:endParaRPr lang="en-US" altLang="zh-CN" sz="2000">
                        <a:latin typeface="Bookman Old Style" panose="02050604050505020204" pitchFamily="18" charset="0"/>
                        <a:ea typeface="新宋体" panose="02010609030101010101" charset="-122"/>
                        <a:cs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914400"/>
          </a:xfrm>
        </p:spPr>
        <p:txBody>
          <a:bodyPr vert="horz" wrap="square" lIns="91440" tIns="45720" rIns="91440" bIns="45720" anchor="b" anchorCtr="0"/>
          <a:p>
            <a:r>
              <a:rPr lang="en-US" altLang="zh-CN" b="1" kern="1200" dirty="0">
                <a:latin typeface="+mj-lt"/>
                <a:ea typeface="宋体" panose="02010600030101010101" pitchFamily="2" charset="-122"/>
                <a:cs typeface="+mj-cs"/>
              </a:rPr>
              <a:t>SLR</a:t>
            </a:r>
            <a:r>
              <a:rPr lang="zh-CN" altLang="en-US" b="1" kern="1200" dirty="0">
                <a:latin typeface="+mj-lt"/>
                <a:ea typeface="宋体" panose="02010600030101010101" pitchFamily="2" charset="-122"/>
                <a:cs typeface="+mj-cs"/>
              </a:rPr>
              <a:t>分析表的构造</a:t>
            </a:r>
            <a:endParaRPr lang="zh-CN" altLang="en-US" b="1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0594" name="Rectangle 3"/>
          <p:cNvSpPr>
            <a:spLocks noGrp="1"/>
          </p:cNvSpPr>
          <p:nvPr>
            <p:ph sz="quarter" idx="1"/>
          </p:nvPr>
        </p:nvSpPr>
        <p:spPr>
          <a:xfrm>
            <a:off x="250825" y="1341438"/>
            <a:ext cx="8763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000" b="1" dirty="0">
                <a:ea typeface="华文新魏" panose="02010800040101010101" charset="-122"/>
              </a:rPr>
              <a:t>LR(0)</a:t>
            </a:r>
            <a:r>
              <a:rPr lang="zh-CN" altLang="en-US" sz="3000" b="1" dirty="0">
                <a:ea typeface="华文新魏" panose="02010800040101010101" charset="-122"/>
              </a:rPr>
              <a:t>文法太简单，</a:t>
            </a:r>
            <a:r>
              <a:rPr lang="zh-CN" altLang="en-US" sz="3000" b="1" dirty="0">
                <a:ea typeface="华文新魏" panose="02010800040101010101" charset="-122"/>
                <a:hlinkClick r:id="rId1" action="ppaction://hlinksldjump"/>
              </a:rPr>
              <a:t>没有实用价值</a:t>
            </a:r>
            <a:r>
              <a:rPr lang="en-US" altLang="zh-CN" sz="3000" b="1" dirty="0">
                <a:ea typeface="华文新魏" panose="02010800040101010101" charset="-122"/>
              </a:rPr>
              <a:t>.</a:t>
            </a:r>
            <a:endParaRPr lang="en-US" altLang="zh-CN" sz="3000" b="1" dirty="0">
              <a:ea typeface="华文新魏" panose="02010800040101010101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charset="-122"/>
              </a:rPr>
              <a:t>假定一个</a:t>
            </a:r>
            <a:r>
              <a:rPr lang="en-US" altLang="zh-CN" sz="3000" b="1" dirty="0">
                <a:ea typeface="华文新魏" panose="02010800040101010101" charset="-122"/>
              </a:rPr>
              <a:t>LR(0)</a:t>
            </a:r>
            <a:r>
              <a:rPr lang="zh-CN" altLang="en-US" sz="3000" b="1" dirty="0">
                <a:ea typeface="华文新魏" panose="02010800040101010101" charset="-122"/>
              </a:rPr>
              <a:t>规范族中含有如下的一个项目集</a:t>
            </a:r>
            <a:endParaRPr lang="en-US" altLang="zh-CN" sz="3000" b="1" dirty="0">
              <a:ea typeface="华文新魏" panose="02010800040101010101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000" b="1" dirty="0">
                <a:ea typeface="华文新魏" panose="02010800040101010101" charset="-122"/>
              </a:rPr>
              <a:t>(</a:t>
            </a:r>
            <a:r>
              <a:rPr lang="zh-CN" altLang="en-US" sz="3000" b="1" dirty="0">
                <a:ea typeface="华文新魏" panose="02010800040101010101" charset="-122"/>
              </a:rPr>
              <a:t>状态</a:t>
            </a:r>
            <a:r>
              <a:rPr lang="en-US" altLang="zh-CN" sz="3000" b="1" dirty="0">
                <a:ea typeface="华文新魏" panose="02010800040101010101" charset="-122"/>
              </a:rPr>
              <a:t>)I</a:t>
            </a:r>
            <a:r>
              <a:rPr lang="zh-CN" altLang="en-US" sz="3000" b="1" dirty="0">
                <a:ea typeface="华文新魏" panose="02010800040101010101" charset="-122"/>
              </a:rPr>
              <a:t>＝</a:t>
            </a:r>
            <a:r>
              <a:rPr lang="en-US" altLang="zh-CN" sz="3000" b="1" dirty="0">
                <a:ea typeface="华文新魏" panose="02010800040101010101" charset="-122"/>
              </a:rPr>
              <a:t>{X→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 b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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A→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B→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·}</a:t>
            </a:r>
            <a:r>
              <a:rPr lang="zh-CN" altLang="en-US" sz="3000" b="1" dirty="0">
                <a:ea typeface="华文新魏" panose="02010800040101010101" charset="-122"/>
              </a:rPr>
              <a:t>。</a:t>
            </a:r>
            <a:r>
              <a:rPr lang="en-US" altLang="zh-CN" sz="3000" b="1" dirty="0">
                <a:ea typeface="华文新魏" panose="02010800040101010101" charset="-122"/>
              </a:rPr>
              <a:t>FOLLOW(A)</a:t>
            </a:r>
            <a:r>
              <a:rPr lang="zh-CN" altLang="en-US" sz="3000" b="1" dirty="0">
                <a:ea typeface="华文新魏" panose="02010800040101010101" charset="-122"/>
              </a:rPr>
              <a:t>和</a:t>
            </a:r>
            <a:r>
              <a:rPr lang="en-US" altLang="zh-CN" sz="3000" b="1" dirty="0">
                <a:ea typeface="华文新魏" panose="02010800040101010101" charset="-122"/>
              </a:rPr>
              <a:t>FOLLOW(B)</a:t>
            </a:r>
            <a:r>
              <a:rPr lang="zh-CN" altLang="en-US" sz="3000" b="1" dirty="0">
                <a:ea typeface="华文新魏" panose="02010800040101010101" charset="-122"/>
              </a:rPr>
              <a:t>的交集为</a:t>
            </a:r>
            <a:r>
              <a:rPr lang="zh-CN" altLang="en-US" sz="3000" b="1" dirty="0">
                <a:ea typeface="华文新魏" panose="02010800040101010101" charset="-122"/>
                <a:sym typeface="Symbol" panose="05050102010706020507" pitchFamily="18" charset="2"/>
              </a:rPr>
              <a:t>，且不包含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b</a:t>
            </a:r>
            <a:r>
              <a:rPr lang="zh-CN" altLang="en-US" sz="3000" b="1" dirty="0">
                <a:ea typeface="华文新魏" panose="02010800040101010101" charset="-122"/>
                <a:sym typeface="Symbol" panose="05050102010706020507" pitchFamily="18" charset="2"/>
              </a:rPr>
              <a:t>，</a:t>
            </a:r>
            <a:r>
              <a:rPr lang="zh-CN" altLang="en-US" sz="3000" b="1" dirty="0">
                <a:ea typeface="华文新魏" panose="02010800040101010101" charset="-122"/>
              </a:rPr>
              <a:t>那么，当状态</a:t>
            </a:r>
            <a:r>
              <a:rPr lang="en-US" altLang="zh-CN" sz="3000" b="1" dirty="0">
                <a:ea typeface="华文新魏" panose="02010800040101010101" charset="-122"/>
              </a:rPr>
              <a:t>I</a:t>
            </a:r>
            <a:r>
              <a:rPr lang="zh-CN" altLang="en-US" sz="3000" b="1" dirty="0">
                <a:ea typeface="华文新魏" panose="02010800040101010101" charset="-122"/>
              </a:rPr>
              <a:t>面临任何输入符号</a:t>
            </a:r>
            <a:r>
              <a:rPr lang="en-US" altLang="zh-CN" sz="3000" b="1" i="1" dirty="0">
                <a:ea typeface="华文新魏" panose="02010800040101010101" charset="-122"/>
              </a:rPr>
              <a:t>a</a:t>
            </a:r>
            <a:r>
              <a:rPr lang="zh-CN" altLang="en-US" sz="3000" b="1" dirty="0">
                <a:ea typeface="华文新魏" panose="02010800040101010101" charset="-122"/>
              </a:rPr>
              <a:t>时，可以</a:t>
            </a:r>
            <a:r>
              <a:rPr lang="en-US" altLang="zh-CN" sz="3000" b="1" dirty="0">
                <a:ea typeface="华文新魏" panose="02010800040101010101" charset="-122"/>
              </a:rPr>
              <a:t>:</a:t>
            </a:r>
            <a:endParaRPr lang="en-US" altLang="zh-CN" sz="3000" b="1" dirty="0">
              <a:ea typeface="华文新魏" panose="0201080004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a=b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，则移进；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FOLLOW(A)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FOLLOW(B)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B→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4.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此外，报错。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489585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charset="-122"/>
              </a:rPr>
              <a:t>假定</a:t>
            </a:r>
            <a:r>
              <a:rPr lang="en-US" altLang="zh-CN" sz="3000" b="1" dirty="0">
                <a:ea typeface="华文新魏" panose="02010800040101010101" charset="-122"/>
              </a:rPr>
              <a:t>LR(0)</a:t>
            </a:r>
            <a:r>
              <a:rPr lang="zh-CN" altLang="en-US" sz="3000" b="1" dirty="0">
                <a:ea typeface="华文新魏" panose="02010800040101010101" charset="-122"/>
              </a:rPr>
              <a:t>规范族的一个项目集</a:t>
            </a:r>
            <a:r>
              <a:rPr lang="en-US" altLang="zh-CN" sz="3000" b="1" dirty="0">
                <a:ea typeface="华文新魏" panose="02010800040101010101" charset="-122"/>
              </a:rPr>
              <a:t>I={A</a:t>
            </a:r>
            <a:r>
              <a:rPr lang="en-US" altLang="zh-CN" sz="3000" b="1" baseline="-25000" dirty="0">
                <a:ea typeface="华文新魏" panose="02010800040101010101" charset="-122"/>
              </a:rPr>
              <a:t>1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charset="-122"/>
              </a:rPr>
              <a:t>1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charset="-122"/>
              </a:rPr>
              <a:t>1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A</a:t>
            </a:r>
            <a:r>
              <a:rPr lang="en-US" altLang="zh-CN" sz="3000" b="1" baseline="-25000" dirty="0">
                <a:ea typeface="华文新魏" panose="02010800040101010101" charset="-122"/>
              </a:rPr>
              <a:t>2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charset="-122"/>
              </a:rPr>
              <a:t>2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charset="-122"/>
              </a:rPr>
              <a:t>2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…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A</a:t>
            </a:r>
            <a:r>
              <a:rPr lang="en-US" altLang="zh-CN" sz="3000" b="1" baseline="-25000" dirty="0">
                <a:ea typeface="华文新魏" panose="02010800040101010101" charset="-122"/>
              </a:rPr>
              <a:t>m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charset="-122"/>
              </a:rPr>
              <a:t>m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charset="-122"/>
              </a:rPr>
              <a:t>m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B</a:t>
            </a:r>
            <a:r>
              <a:rPr lang="en-US" altLang="zh-CN" sz="3000" b="1" baseline="-25000" dirty="0">
                <a:ea typeface="华文新魏" panose="02010800040101010101" charset="-122"/>
              </a:rPr>
              <a:t>1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B</a:t>
            </a:r>
            <a:r>
              <a:rPr lang="en-US" altLang="zh-CN" sz="3000" b="1" baseline="-25000" dirty="0">
                <a:ea typeface="华文新魏" panose="02010800040101010101" charset="-122"/>
              </a:rPr>
              <a:t>2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…</a:t>
            </a:r>
            <a:r>
              <a:rPr lang="zh-CN" altLang="en-US" sz="3000" b="1" dirty="0"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ea typeface="华文新魏" panose="02010800040101010101" charset="-122"/>
              </a:rPr>
              <a:t>B</a:t>
            </a:r>
            <a:r>
              <a:rPr lang="en-US" altLang="zh-CN" sz="3000" b="1" baseline="-25000" dirty="0">
                <a:ea typeface="华文新魏" panose="02010800040101010101" charset="-122"/>
              </a:rPr>
              <a:t>n</a:t>
            </a:r>
            <a:r>
              <a:rPr lang="en-US" altLang="zh-CN" sz="3000" b="1" dirty="0">
                <a:ea typeface="华文新魏" panose="02010800040101010101" charset="-122"/>
              </a:rPr>
              <a:t>→</a:t>
            </a:r>
            <a:r>
              <a:rPr lang="en-US" altLang="zh-CN" sz="3000" b="1" dirty="0"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charset="-122"/>
              </a:rPr>
              <a:t>·} </a:t>
            </a:r>
            <a:r>
              <a:rPr lang="zh-CN" altLang="en-US" sz="3000" b="1" dirty="0">
                <a:ea typeface="华文新魏" panose="02010800040101010101" charset="-122"/>
              </a:rPr>
              <a:t>如果集合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{a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charset="-122"/>
              </a:rPr>
              <a:t>1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…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a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charset="-122"/>
              </a:rPr>
              <a:t>m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}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FOLLOW(B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charset="-122"/>
              </a:rPr>
              <a:t>1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)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…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FOLLOW(B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charset="-122"/>
              </a:rPr>
              <a:t>n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charset="-122"/>
              </a:rPr>
              <a:t>)</a:t>
            </a:r>
            <a:r>
              <a:rPr lang="zh-CN" altLang="en-US" sz="3000" b="1" dirty="0">
                <a:ea typeface="华文新魏" panose="02010800040101010101" charset="-122"/>
              </a:rPr>
              <a:t>两两不相交</a:t>
            </a:r>
            <a:r>
              <a:rPr lang="en-US" altLang="zh-CN" sz="3000" b="1" dirty="0">
                <a:ea typeface="华文新魏" panose="02010800040101010101" charset="-122"/>
              </a:rPr>
              <a:t>(</a:t>
            </a:r>
            <a:r>
              <a:rPr lang="zh-CN" altLang="en-US" sz="3000" b="1" dirty="0">
                <a:ea typeface="华文新魏" panose="02010800040101010101" charset="-122"/>
              </a:rPr>
              <a:t>包括不得有两个</a:t>
            </a:r>
            <a:r>
              <a:rPr lang="en-US" altLang="zh-CN" sz="3000" b="1" dirty="0">
                <a:ea typeface="华文新魏" panose="02010800040101010101" charset="-122"/>
              </a:rPr>
              <a:t>FOLLOW</a:t>
            </a:r>
            <a:r>
              <a:rPr lang="zh-CN" altLang="en-US" sz="3000" b="1" dirty="0">
                <a:ea typeface="华文新魏" panose="02010800040101010101" charset="-122"/>
              </a:rPr>
              <a:t>集合有</a:t>
            </a:r>
            <a:r>
              <a:rPr lang="en-US" altLang="zh-CN" sz="3000" b="1" dirty="0">
                <a:ea typeface="华文新魏" panose="02010800040101010101" charset="-122"/>
              </a:rPr>
              <a:t>#)</a:t>
            </a:r>
            <a:r>
              <a:rPr lang="zh-CN" altLang="en-US" sz="3000" b="1" dirty="0">
                <a:ea typeface="华文新魏" panose="02010800040101010101" charset="-122"/>
              </a:rPr>
              <a:t>，则</a:t>
            </a:r>
            <a:endParaRPr lang="zh-CN" altLang="en-US" sz="3000" b="1" dirty="0">
              <a:ea typeface="华文新魏" panose="02010800040101010101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是某个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i=1,2,…,m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，则移进；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FOLLOW(B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i=1,2,…,n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，则用产生式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charset="-122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charset="-122"/>
              </a:rPr>
              <a:t>此外，报错。</a:t>
            </a:r>
            <a:endParaRPr lang="zh-CN" altLang="en-US" b="1" dirty="0">
              <a:solidFill>
                <a:srgbClr val="0000FF"/>
              </a:solidFill>
              <a:ea typeface="华文新魏" panose="02010800040101010101" charset="-122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charset="-122"/>
              </a:rPr>
              <a:t>冲突性动作的这种解决办法叫做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charset="-122"/>
              </a:rPr>
              <a:t>SLR(1)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charset="-122"/>
              </a:rPr>
              <a:t>解决办法</a:t>
            </a:r>
            <a:endParaRPr lang="zh-CN" altLang="en-US" b="1" dirty="0"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2641" name="Rectangl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139825"/>
                <a:ext cx="8001000" cy="5108575"/>
              </a:xfrm>
            </p:spPr>
            <p:txBody>
              <a:bodyPr vert="horz" wrap="square" lIns="91440" tIns="45720" rIns="91440" bIns="45720" anchor="t" anchorCtr="0"/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SLR(1)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分析表方法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: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>
                  <a:spcBef>
                    <a:spcPct val="9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首先把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拓广为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，对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LR(0)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项目集规范族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C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和活前缀识别自动机的状态转换函数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GO.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 lvl="1">
                  <a:spcBef>
                    <a:spcPct val="9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sz="2300" dirty="0">
                    <a:latin typeface="+mj-lt"/>
                    <a:ea typeface="新宋体" panose="02010609030101010101" charset="-122"/>
                    <a:cs typeface="+mj-lt"/>
                  </a:rPr>
                  <a:t>拓广方法：增加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 sz="2300" dirty="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，新起始符号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然后使用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C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和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GO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，按下面的算法构造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SLR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分析表：</a:t>
                </a:r>
                <a:endParaRPr lang="zh-CN" altLang="en-US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 lvl="1">
                  <a:buClr>
                    <a:schemeClr val="accent2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令每个项目集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I</a:t>
                </a:r>
                <a:r>
                  <a:rPr lang="en-US" altLang="zh-CN" baseline="-25000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的下标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作为分析器的状态，包含项目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→· S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的集合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I</a:t>
                </a:r>
                <a:r>
                  <a:rPr lang="en-US" altLang="zh-CN" baseline="-25000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的下标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为分析器的初态。</a:t>
                </a:r>
                <a:endParaRPr lang="zh-CN" altLang="en-US" dirty="0">
                  <a:latin typeface="+mj-lt"/>
                  <a:ea typeface="新宋体" panose="02010609030101010101" charset="-122"/>
                  <a:cs typeface="+mj-lt"/>
                </a:endParaRPr>
              </a:p>
            </p:txBody>
          </p:sp>
        </mc:Choice>
        <mc:Fallback>
          <p:sp>
            <p:nvSpPr>
              <p:cNvPr id="11264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139825"/>
                <a:ext cx="8001000" cy="51085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476250"/>
            <a:ext cx="8610600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分析表的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子表构造方法：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endParaRPr kumimoji="0" lang="en-US" altLang="zh-CN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A→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 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GO(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为终结符，则置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 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A→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，那么，对任何终结符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 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rj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；其中，假定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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为文法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的第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个产生式；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→S·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ACTION[k,#]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  <a:endParaRPr kumimoji="0" lang="en-US" altLang="zh-CN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GO(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为非终结符，则置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分析表中凡不能用规则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至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填入信息的空白格均置上“出错标志”。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986713" cy="3581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charset="-122"/>
              </a:rPr>
              <a:t>按上述方法构造出的</a:t>
            </a:r>
            <a:r>
              <a:rPr lang="en-US" altLang="zh-CN" b="1" dirty="0">
                <a:ea typeface="华文新魏" panose="02010800040101010101" charset="-122"/>
              </a:rPr>
              <a:t>ACTION</a:t>
            </a:r>
            <a:r>
              <a:rPr lang="zh-CN" altLang="en-US" b="1" dirty="0">
                <a:ea typeface="华文新魏" panose="02010800040101010101" charset="-122"/>
              </a:rPr>
              <a:t>与</a:t>
            </a:r>
            <a:r>
              <a:rPr lang="en-US" altLang="zh-CN" b="1" dirty="0">
                <a:ea typeface="华文新魏" panose="02010800040101010101" charset="-122"/>
              </a:rPr>
              <a:t>GOTO</a:t>
            </a:r>
            <a:r>
              <a:rPr lang="zh-CN" altLang="en-US" b="1" dirty="0">
                <a:ea typeface="华文新魏" panose="02010800040101010101" charset="-122"/>
              </a:rPr>
              <a:t>表如果不含多重入口，则称该文法为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charset="-122"/>
              </a:rPr>
              <a:t>SLR(1)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charset="-122"/>
              </a:rPr>
              <a:t>文法</a:t>
            </a:r>
            <a:r>
              <a:rPr lang="zh-CN" altLang="en-US" b="1" dirty="0">
                <a:ea typeface="华文新魏" panose="02010800040101010101" charset="-122"/>
              </a:rPr>
              <a:t>。</a:t>
            </a:r>
            <a:endParaRPr lang="zh-CN" altLang="en-US" b="1" dirty="0">
              <a:ea typeface="华文新魏" panose="02010800040101010101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charset="-122"/>
              </a:rPr>
              <a:t>使用</a:t>
            </a:r>
            <a:r>
              <a:rPr lang="en-US" altLang="zh-CN" b="1" dirty="0">
                <a:ea typeface="华文新魏" panose="02010800040101010101" charset="-122"/>
              </a:rPr>
              <a:t>SLR</a:t>
            </a:r>
            <a:r>
              <a:rPr lang="zh-CN" altLang="en-US" b="1" dirty="0">
                <a:ea typeface="华文新魏" panose="02010800040101010101" charset="-122"/>
              </a:rPr>
              <a:t>表的分析器叫做一个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charset="-122"/>
              </a:rPr>
              <a:t>SLR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charset="-122"/>
              </a:rPr>
              <a:t>分析器</a:t>
            </a:r>
            <a:r>
              <a:rPr lang="zh-CN" altLang="en-US" b="1" dirty="0">
                <a:ea typeface="华文新魏" panose="02010800040101010101" charset="-122"/>
              </a:rPr>
              <a:t>。</a:t>
            </a:r>
            <a:endParaRPr lang="zh-CN" altLang="en-US" b="1" dirty="0">
              <a:ea typeface="华文新魏" panose="02010800040101010101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charset="-122"/>
              </a:rPr>
              <a:t>每个</a:t>
            </a:r>
            <a:r>
              <a:rPr lang="en-US" altLang="zh-CN" b="1" dirty="0">
                <a:ea typeface="华文新魏" panose="02010800040101010101" charset="-122"/>
              </a:rPr>
              <a:t>SLR(1)</a:t>
            </a:r>
            <a:r>
              <a:rPr lang="zh-CN" altLang="en-US" b="1" dirty="0">
                <a:ea typeface="华文新魏" panose="02010800040101010101" charset="-122"/>
              </a:rPr>
              <a:t>文法都是无二义的。但也存在许多无二义文法不是</a:t>
            </a:r>
            <a:r>
              <a:rPr lang="en-US" altLang="zh-CN" b="1" dirty="0">
                <a:ea typeface="华文新魏" panose="02010800040101010101" charset="-122"/>
              </a:rPr>
              <a:t>SLR(1)</a:t>
            </a:r>
            <a:r>
              <a:rPr lang="zh-CN" altLang="en-US" b="1" dirty="0">
                <a:ea typeface="华文新魏" panose="02010800040101010101" charset="-122"/>
              </a:rPr>
              <a:t>的</a:t>
            </a:r>
            <a:r>
              <a:rPr lang="en-US" altLang="zh-CN" b="1" dirty="0">
                <a:ea typeface="华文新魏" panose="02010800040101010101" charset="-122"/>
              </a:rPr>
              <a:t>.</a:t>
            </a:r>
            <a:endParaRPr lang="en-US" altLang="zh-CN" b="1" dirty="0">
              <a:ea typeface="华文新魏" panose="02010800040101010101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Shift-reduce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6000"/>
                  <a:buFont typeface="Wingdings" panose="05000000000000000000" pitchFamily="2" charset="2"/>
                  <a:buChar char="§"/>
                  <a:defRPr/>
                </a:pPr>
                <a:r>
                  <a:rPr kumimoji="0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定义：令</a:t>
                </a:r>
                <a:r>
                  <a:rPr kumimoji="0" lang="en-US" altLang="zh-CN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G</a:t>
                </a:r>
                <a:r>
                  <a:rPr kumimoji="0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是一个文法，</a:t>
                </a:r>
                <a:r>
                  <a:rPr kumimoji="0" lang="en-US" altLang="zh-CN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S</a:t>
                </a:r>
                <a:r>
                  <a:rPr kumimoji="0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是文法的开始符号，假定</a:t>
                </a:r>
                <a:r>
                  <a:rPr kumimoji="0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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是文法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G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的一个句型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，如果有</a:t>
                </a:r>
                <a:endPara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6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𝑆</m:t>
                    </m:r>
                    <m:box>
                      <m:boxPr>
                        <m:noBreak m:val="on"/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r>
                      <a:rPr kumimoji="0" lang="en-US" altLang="zh-CN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kumimoji="0" lang="en-US" altLang="zh-CN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𝐴</m:t>
                    </m:r>
                    <m:r>
                      <a:rPr kumimoji="0" lang="en-US" altLang="zh-CN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𝛿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楷体_GB2312" pitchFamily="49" charset="-122"/>
                        <a:cs typeface="+mn-cs"/>
                      </a:rPr>
                      <m:t>A</m:t>
                    </m:r>
                    <m:box>
                      <m:boxPr>
                        <m:noBreak m:val="on"/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0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kumimoji="0" lang="en-US" altLang="zh-CN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则</a:t>
                </a:r>
                <a:r>
                  <a:rPr kumimoji="1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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称是句型</a:t>
                </a:r>
                <a:r>
                  <a:rPr kumimoji="1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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相对于非终结符</a:t>
                </a:r>
                <a:r>
                  <a:rPr kumimoji="1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短语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。</a:t>
                </a:r>
                <a:endPara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特别是，如果有</a:t>
                </a:r>
                <a:r>
                  <a:rPr kumimoji="1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,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则称</a:t>
                </a:r>
                <a:r>
                  <a:rPr kumimoji="1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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是句型</a:t>
                </a:r>
                <a:r>
                  <a:rPr kumimoji="1" lang="zh-CN" altLang="en-US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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相对于规则</a:t>
                </a:r>
                <a:r>
                  <a:rPr kumimoji="1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1" lang="en-US" altLang="zh-CN" sz="2800" b="0" i="0" u="none" strike="noStrike" kern="1200" cap="none" spc="0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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的</a:t>
                </a:r>
                <a:r>
                  <a:rPr kumimoji="1" lang="zh-CN" altLang="en-US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直接短语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。一个句型的最左直接短语称为该句型的</a:t>
                </a:r>
                <a:r>
                  <a:rPr kumimoji="1" lang="zh-CN" altLang="en-US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句柄</a:t>
                </a:r>
                <a:r>
                  <a:rPr kumimoji="1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。</a:t>
                </a:r>
                <a:endParaRPr kumimoji="1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6000"/>
                  <a:buFont typeface="Wingdings" panose="05000000000000000000" pitchFamily="2" charset="2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6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</a:t>
                </a:r>
                <a:endPara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273050" marR="0" lvl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  <a:blipFill rotWithShape="1">
                <a:blip r:embed="rId1"/>
                <a:stretch>
                  <a:fillRect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Shift-reduce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移进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归约分析模式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中，符号栈的使用有以下四种操作形式。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①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移进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(shift):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把当前输入中的下一个终结符移进栈；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②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归约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(reduce):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句柄在栈顶已形成，用适当产生式左部代替句柄；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③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接受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(accept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):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宣告分析成功；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④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报错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(error):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发现语法错误，调用错误恢复例程。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222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Operator precedence analysis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939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688975" y="1281430"/>
                <a:ext cx="7696200" cy="2603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Tx/>
                  <a:buNone/>
                  <a:defRPr/>
                </a:pP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   假定</a:t>
                </a: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G</a:t>
                </a: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不含</a:t>
                </a: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  <a:sym typeface="Symbol" panose="05050102010706020507" pitchFamily="18" charset="2"/>
                  </a:rPr>
                  <a:t></a:t>
                </a: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-</a:t>
                </a: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产生式，</a:t>
                </a: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ab</a:t>
                </a: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楷体_GB2312" pitchFamily="49" charset="-122"/>
                    <a:cs typeface="+mn-cs"/>
                  </a:rPr>
                  <a:t>为终结符</a:t>
                </a:r>
                <a:endPara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≒</m:t>
                      </m:r>
                      <m:r>
                        <a:rPr kumimoji="1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kumimoji="1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 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⇔ </m:t>
                      </m:r>
                      <m:r>
                        <a:rPr kumimoji="1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→⋯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𝑎𝑏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⋯</m:t>
                      </m:r>
                      <m:r>
                        <a:rPr kumimoji="1" lang="zh-CN" altLang="en-US" sz="28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  <a:ea typeface="楷体_GB2312" pitchFamily="49" charset="-122"/>
                          <a:cs typeface="楷体_GB2312"/>
                          <a:sym typeface="+mn-ea"/>
                        </a:rPr>
                        <m:t>或</m:t>
                      </m:r>
                      <m:r>
                        <a:rPr kumimoji="1" lang="en-US" altLang="zh-CN" sz="28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  <a:ea typeface="楷体_GB2312" pitchFamily="49" charset="-122"/>
                          <a:cs typeface="楷体_GB2312"/>
                          <a:sym typeface="+mn-ea"/>
                        </a:rPr>
                        <m:t> </m:t>
                      </m:r>
                      <m:r>
                        <a:rPr kumimoji="1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→⋯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𝑎𝑄𝑏</m:t>
                      </m:r>
                      <m:r>
                        <a:rPr kumimoji="1" lang="en-US" altLang="zh-CN" sz="2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kumimoji="1" lang="en-US" altLang="zh-CN" sz="320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charset="0"/>
                  <a:ea typeface="楷体_GB2312" pitchFamily="49" charset="-122"/>
                  <a:cs typeface="Cambria Math" panose="0204050305040603020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𝑎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⋖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𝑏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⇔ 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𝑃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→⋯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𝑎𝑅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</m:t>
                    </m:r>
                  </m:oMath>
                </a14:m>
                <a:r>
                  <a:rPr kumimoji="1" lang="en-US" altLang="zh-CN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 </a:t>
                </a:r>
                <a:r>
                  <a:rPr kumimoji="1" lang="zh-CN" alt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且</a:t>
                </a:r>
                <a:r>
                  <a:rPr kumimoji="1" lang="en-US" altLang="zh-CN" sz="2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 </a:t>
                </a:r>
                <a:r>
                  <a:rPr kumimoji="1" lang="en-US" altLang="zh-CN" sz="280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𝑅</m:t>
                    </m:r>
                    <m:box>
                      <m:boxPr>
                        <m:noBreak m:val="on"/>
                        <m:ctrlP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𝑏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 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或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 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𝑅</m:t>
                    </m:r>
                    <m:box>
                      <m:boxPr>
                        <m:noBreak m:val="on"/>
                        <m:ctrlP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𝑄𝑏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⋯</m:t>
                    </m:r>
                  </m:oMath>
                </a14:m>
                <a:r>
                  <a:rPr kumimoji="1" lang="en-US" altLang="zh-CN" sz="280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)</a:t>
                </a:r>
                <a:endParaRPr kumimoji="1" lang="en-US" altLang="zh-CN" sz="280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𝑎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⋗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𝑏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⇔ 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𝑃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→⋯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𝑅𝑏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 </m:t>
                    </m:r>
                  </m:oMath>
                </a14:m>
                <a:r>
                  <a:rPr kumimoji="1" lang="en-US" altLang="zh-CN" sz="280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 </a:t>
                </a:r>
                <a:r>
                  <a:rPr kumimoji="1" lang="zh-CN" alt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且</a:t>
                </a:r>
                <a:r>
                  <a:rPr kumimoji="1" lang="en-US" altLang="zh-CN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 </a:t>
                </a:r>
                <a:r>
                  <a:rPr kumimoji="1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𝑅</m:t>
                    </m:r>
                    <m:box>
                      <m:boxPr>
                        <m:noBreak m:val="on"/>
                        <m:ctrlP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⋯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𝑎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 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或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 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𝑅</m:t>
                    </m:r>
                    <m:box>
                      <m:boxPr>
                        <m:noBreak m:val="on"/>
                        <m:ctrlP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⋯</m:t>
                    </m:r>
                    <m:r>
                      <a:rPr kumimoji="1" lang="en-US" altLang="zh-CN" sz="2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𝑎𝑄</m:t>
                    </m:r>
                  </m:oMath>
                </a14:m>
                <a:r>
                  <a:rPr kumimoji="1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)</a:t>
                </a:r>
                <a:endParaRPr kumimoji="1" lang="en-US" altLang="zh-CN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281430"/>
                <a:ext cx="7696200" cy="26035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2057400" y="3933190"/>
            <a:ext cx="1631315" cy="2115820"/>
            <a:chOff x="2788" y="6194"/>
            <a:chExt cx="2569" cy="3332"/>
          </a:xfrm>
        </p:grpSpPr>
        <p:sp>
          <p:nvSpPr>
            <p:cNvPr id="2" name="文本框 1"/>
            <p:cNvSpPr txBox="1"/>
            <p:nvPr/>
          </p:nvSpPr>
          <p:spPr>
            <a:xfrm>
              <a:off x="3695" y="6194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695" y="7554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88" y="8802"/>
              <a:ext cx="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16" y="8802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88" y="7554"/>
              <a:ext cx="50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29" y="7554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9" y="8802"/>
              <a:ext cx="50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cxnSp>
          <p:nvCxnSpPr>
            <p:cNvPr id="12" name="直接连接符 11"/>
            <p:cNvCxnSpPr>
              <a:stCxn id="2" idx="2"/>
              <a:endCxn id="7" idx="0"/>
            </p:cNvCxnSpPr>
            <p:nvPr/>
          </p:nvCxnSpPr>
          <p:spPr>
            <a:xfrm flipH="1">
              <a:off x="3039" y="6919"/>
              <a:ext cx="934" cy="635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3" idx="0"/>
            </p:cNvCxnSpPr>
            <p:nvPr/>
          </p:nvCxnSpPr>
          <p:spPr>
            <a:xfrm>
              <a:off x="3973" y="6919"/>
              <a:ext cx="40" cy="635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2"/>
              <a:endCxn id="8" idx="0"/>
            </p:cNvCxnSpPr>
            <p:nvPr/>
          </p:nvCxnSpPr>
          <p:spPr>
            <a:xfrm>
              <a:off x="3973" y="6919"/>
              <a:ext cx="1120" cy="635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" idx="2"/>
              <a:endCxn id="4" idx="0"/>
            </p:cNvCxnSpPr>
            <p:nvPr/>
          </p:nvCxnSpPr>
          <p:spPr>
            <a:xfrm flipH="1">
              <a:off x="3092" y="8279"/>
              <a:ext cx="921" cy="523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0"/>
              <a:endCxn id="3" idx="2"/>
            </p:cNvCxnSpPr>
            <p:nvPr/>
          </p:nvCxnSpPr>
          <p:spPr>
            <a:xfrm flipH="1" flipV="1">
              <a:off x="4013" y="8279"/>
              <a:ext cx="17" cy="523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0"/>
              <a:endCxn id="3" idx="2"/>
            </p:cNvCxnSpPr>
            <p:nvPr/>
          </p:nvCxnSpPr>
          <p:spPr>
            <a:xfrm flipH="1" flipV="1">
              <a:off x="4013" y="8279"/>
              <a:ext cx="981" cy="523"/>
            </a:xfrm>
            <a:prstGeom prst="line">
              <a:avLst/>
            </a:prstGeom>
            <a:ln w="12700">
              <a:headEnd type="none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785995" y="4004945"/>
                <a:ext cx="9759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kumimoji="1" lang="en-US" altLang="zh-CN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≒</m:t>
                      </m:r>
                      <m:r>
                        <a:rPr kumimoji="1" lang="en-US" altLang="zh-C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95" y="4004945"/>
                <a:ext cx="975995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785995" y="4797425"/>
                <a:ext cx="91122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kumimoji="1" lang="en-US" altLang="zh-CN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⋖</m:t>
                      </m:r>
                      <m:r>
                        <a:rPr kumimoji="1" lang="en-US" altLang="zh-CN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95" y="4797425"/>
                <a:ext cx="91122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857750" y="5589270"/>
                <a:ext cx="90487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kumimoji="1" lang="en-US" altLang="zh-CN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⋗</m:t>
                      </m:r>
                      <m:r>
                        <a:rPr kumimoji="1" lang="en-US" altLang="zh-C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5589270"/>
                <a:ext cx="90487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基本思想：在规范归约过程中，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一方面记住“历史”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记住已移进和归约出的整个符号串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另一方面“展望”未来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根据所用的产生式推测未来可能碰到的输入符号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当一串貌似句柄的符号串呈现于分析栈的顶端时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 “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历史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”、“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展望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”和“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现实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”的输入符号等三方面信息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来确定栈顶的符号串是否构成相对某一产生式的句柄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89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分析器实质上是一个带先进后出存储器（栈）的确定状态有限状态自动机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将“历史”与“展望”信息抽象成为某些状态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先进后出存储器（分析栈）用于存放状态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栈里的每个状态都概括了从分析开始直到某一归约阶段的全部“历史”和“展望”资料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任何时候，栈顶的状态都代表整个历史和已推测的展望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分析器的每一步工作都是由栈顶和现行输入符号所唯一决定的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192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LR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9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分析程序的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实质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：分析栈＋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DFA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294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82949" name="Group 4"/>
          <p:cNvGrpSpPr/>
          <p:nvPr/>
        </p:nvGrpSpPr>
        <p:grpSpPr>
          <a:xfrm>
            <a:off x="619125" y="2276475"/>
            <a:ext cx="7913688" cy="3886200"/>
            <a:chOff x="204" y="1283"/>
            <a:chExt cx="4985" cy="2448"/>
          </a:xfrm>
        </p:grpSpPr>
        <p:sp>
          <p:nvSpPr>
            <p:cNvPr id="82950" name="Line 5"/>
            <p:cNvSpPr/>
            <p:nvPr/>
          </p:nvSpPr>
          <p:spPr>
            <a:xfrm>
              <a:off x="487" y="1792"/>
              <a:ext cx="0" cy="13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1" name="Line 6"/>
            <p:cNvSpPr/>
            <p:nvPr/>
          </p:nvSpPr>
          <p:spPr>
            <a:xfrm>
              <a:off x="487" y="3172"/>
              <a:ext cx="1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2" name="Line 7"/>
            <p:cNvSpPr/>
            <p:nvPr/>
          </p:nvSpPr>
          <p:spPr>
            <a:xfrm flipV="1">
              <a:off x="1905" y="1752"/>
              <a:ext cx="0" cy="142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3" name="Line 8"/>
            <p:cNvSpPr/>
            <p:nvPr/>
          </p:nvSpPr>
          <p:spPr>
            <a:xfrm flipV="1">
              <a:off x="1175" y="1792"/>
              <a:ext cx="0" cy="13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4" name="Line 9"/>
            <p:cNvSpPr/>
            <p:nvPr/>
          </p:nvSpPr>
          <p:spPr>
            <a:xfrm>
              <a:off x="487" y="2897"/>
              <a:ext cx="1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5" name="Line 10"/>
            <p:cNvSpPr/>
            <p:nvPr/>
          </p:nvSpPr>
          <p:spPr>
            <a:xfrm>
              <a:off x="487" y="2581"/>
              <a:ext cx="1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6" name="Line 11"/>
            <p:cNvSpPr/>
            <p:nvPr/>
          </p:nvSpPr>
          <p:spPr>
            <a:xfrm>
              <a:off x="487" y="2304"/>
              <a:ext cx="1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7" name="Line 12"/>
            <p:cNvSpPr/>
            <p:nvPr/>
          </p:nvSpPr>
          <p:spPr>
            <a:xfrm>
              <a:off x="487" y="2029"/>
              <a:ext cx="1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58" name="Line 13"/>
            <p:cNvSpPr/>
            <p:nvPr/>
          </p:nvSpPr>
          <p:spPr>
            <a:xfrm flipV="1">
              <a:off x="204" y="2265"/>
              <a:ext cx="0" cy="67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59" name="Line 14"/>
            <p:cNvSpPr/>
            <p:nvPr/>
          </p:nvSpPr>
          <p:spPr>
            <a:xfrm flipH="1" flipV="1">
              <a:off x="1927" y="2160"/>
              <a:ext cx="1180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60" name="Text Box 15"/>
            <p:cNvSpPr txBox="1"/>
            <p:nvPr/>
          </p:nvSpPr>
          <p:spPr>
            <a:xfrm>
              <a:off x="615" y="3216"/>
              <a:ext cx="4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状态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1" name="Text Box 16"/>
            <p:cNvSpPr txBox="1"/>
            <p:nvPr/>
          </p:nvSpPr>
          <p:spPr>
            <a:xfrm>
              <a:off x="1338" y="3216"/>
              <a:ext cx="4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符号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2" name="Text Box 17"/>
            <p:cNvSpPr txBox="1"/>
            <p:nvPr/>
          </p:nvSpPr>
          <p:spPr>
            <a:xfrm>
              <a:off x="690" y="2936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3" name="Text Box 18"/>
            <p:cNvSpPr txBox="1"/>
            <p:nvPr/>
          </p:nvSpPr>
          <p:spPr>
            <a:xfrm>
              <a:off x="690" y="2620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4" name="Text Box 19"/>
            <p:cNvSpPr txBox="1"/>
            <p:nvPr/>
          </p:nvSpPr>
          <p:spPr>
            <a:xfrm>
              <a:off x="690" y="2068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5" name="Text Box 20"/>
            <p:cNvSpPr txBox="1"/>
            <p:nvPr/>
          </p:nvSpPr>
          <p:spPr>
            <a:xfrm>
              <a:off x="690" y="2344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966" name="Text Box 21"/>
            <p:cNvSpPr txBox="1"/>
            <p:nvPr/>
          </p:nvSpPr>
          <p:spPr>
            <a:xfrm>
              <a:off x="1418" y="2344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967" name="Text Box 22"/>
            <p:cNvSpPr txBox="1"/>
            <p:nvPr/>
          </p:nvSpPr>
          <p:spPr>
            <a:xfrm>
              <a:off x="1418" y="2936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8" name="Text Box 23"/>
            <p:cNvSpPr txBox="1"/>
            <p:nvPr/>
          </p:nvSpPr>
          <p:spPr>
            <a:xfrm>
              <a:off x="1418" y="2620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9" name="Text Box 24"/>
            <p:cNvSpPr txBox="1"/>
            <p:nvPr/>
          </p:nvSpPr>
          <p:spPr>
            <a:xfrm>
              <a:off x="1418" y="2068"/>
              <a:ext cx="32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0" name="Rectangle 25"/>
            <p:cNvSpPr/>
            <p:nvPr/>
          </p:nvSpPr>
          <p:spPr>
            <a:xfrm>
              <a:off x="2880" y="1298"/>
              <a:ext cx="1950" cy="22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971" name="Line 26"/>
            <p:cNvSpPr/>
            <p:nvPr/>
          </p:nvSpPr>
          <p:spPr>
            <a:xfrm>
              <a:off x="2789" y="1298"/>
              <a:ext cx="18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2" name="Line 27"/>
            <p:cNvSpPr/>
            <p:nvPr/>
          </p:nvSpPr>
          <p:spPr>
            <a:xfrm>
              <a:off x="2789" y="1525"/>
              <a:ext cx="18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3" name="Line 28"/>
            <p:cNvSpPr/>
            <p:nvPr/>
          </p:nvSpPr>
          <p:spPr>
            <a:xfrm>
              <a:off x="3107" y="1298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4" name="Line 29"/>
            <p:cNvSpPr/>
            <p:nvPr/>
          </p:nvSpPr>
          <p:spPr>
            <a:xfrm>
              <a:off x="3606" y="1298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5" name="Line 30"/>
            <p:cNvSpPr/>
            <p:nvPr/>
          </p:nvSpPr>
          <p:spPr>
            <a:xfrm>
              <a:off x="3833" y="1298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6" name="Line 31"/>
            <p:cNvSpPr/>
            <p:nvPr/>
          </p:nvSpPr>
          <p:spPr>
            <a:xfrm>
              <a:off x="4604" y="1298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7" name="Line 32"/>
            <p:cNvSpPr/>
            <p:nvPr/>
          </p:nvSpPr>
          <p:spPr>
            <a:xfrm>
              <a:off x="4377" y="1298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78" name="Rectangle 33"/>
            <p:cNvSpPr/>
            <p:nvPr/>
          </p:nvSpPr>
          <p:spPr>
            <a:xfrm>
              <a:off x="3107" y="1888"/>
              <a:ext cx="1270" cy="544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979" name="Text Box 34"/>
            <p:cNvSpPr txBox="1"/>
            <p:nvPr/>
          </p:nvSpPr>
          <p:spPr>
            <a:xfrm>
              <a:off x="3243" y="2024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LR</a:t>
              </a:r>
              <a:r>
                <a: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分析程序</a:t>
              </a: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0" name="Line 35"/>
            <p:cNvSpPr/>
            <p:nvPr/>
          </p:nvSpPr>
          <p:spPr>
            <a:xfrm flipV="1">
              <a:off x="3742" y="1525"/>
              <a:ext cx="0" cy="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81" name="Line 36"/>
            <p:cNvSpPr/>
            <p:nvPr/>
          </p:nvSpPr>
          <p:spPr>
            <a:xfrm>
              <a:off x="4377" y="2160"/>
              <a:ext cx="36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82" name="Line 37"/>
            <p:cNvSpPr/>
            <p:nvPr/>
          </p:nvSpPr>
          <p:spPr>
            <a:xfrm>
              <a:off x="3742" y="2432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83" name="Line 38"/>
            <p:cNvSpPr/>
            <p:nvPr/>
          </p:nvSpPr>
          <p:spPr>
            <a:xfrm>
              <a:off x="3470" y="270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84" name="Rectangle 39"/>
            <p:cNvSpPr/>
            <p:nvPr/>
          </p:nvSpPr>
          <p:spPr>
            <a:xfrm>
              <a:off x="3107" y="2931"/>
              <a:ext cx="1270" cy="22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985" name="Line 40"/>
            <p:cNvSpPr/>
            <p:nvPr/>
          </p:nvSpPr>
          <p:spPr>
            <a:xfrm>
              <a:off x="3470" y="270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86" name="Line 41"/>
            <p:cNvSpPr/>
            <p:nvPr/>
          </p:nvSpPr>
          <p:spPr>
            <a:xfrm>
              <a:off x="4014" y="2704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87" name="Line 42"/>
            <p:cNvSpPr/>
            <p:nvPr/>
          </p:nvSpPr>
          <p:spPr>
            <a:xfrm>
              <a:off x="3742" y="2931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88" name="Line 43"/>
            <p:cNvSpPr/>
            <p:nvPr/>
          </p:nvSpPr>
          <p:spPr>
            <a:xfrm>
              <a:off x="3742" y="2432"/>
              <a:ext cx="0" cy="2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89" name="Line 44"/>
            <p:cNvSpPr/>
            <p:nvPr/>
          </p:nvSpPr>
          <p:spPr>
            <a:xfrm>
              <a:off x="3470" y="2704"/>
              <a:ext cx="54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90" name="Line 45"/>
            <p:cNvSpPr/>
            <p:nvPr/>
          </p:nvSpPr>
          <p:spPr>
            <a:xfrm>
              <a:off x="3470" y="2704"/>
              <a:ext cx="0" cy="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91" name="Text Box 46"/>
            <p:cNvSpPr txBox="1"/>
            <p:nvPr/>
          </p:nvSpPr>
          <p:spPr>
            <a:xfrm>
              <a:off x="3470" y="3309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分析表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2" name="Text Box 47"/>
            <p:cNvSpPr txBox="1"/>
            <p:nvPr/>
          </p:nvSpPr>
          <p:spPr>
            <a:xfrm>
              <a:off x="3152" y="2931"/>
              <a:ext cx="49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action</a:t>
              </a:r>
              <a:endPara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3" name="Text Box 48"/>
            <p:cNvSpPr txBox="1"/>
            <p:nvPr/>
          </p:nvSpPr>
          <p:spPr>
            <a:xfrm>
              <a:off x="3882" y="2931"/>
              <a:ext cx="4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goto</a:t>
              </a:r>
              <a:endPara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4" name="Text Box 49"/>
            <p:cNvSpPr txBox="1"/>
            <p:nvPr/>
          </p:nvSpPr>
          <p:spPr>
            <a:xfrm>
              <a:off x="4785" y="2039"/>
              <a:ext cx="4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输出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5" name="Text Box 50"/>
            <p:cNvSpPr txBox="1"/>
            <p:nvPr/>
          </p:nvSpPr>
          <p:spPr>
            <a:xfrm>
              <a:off x="2018" y="1298"/>
              <a:ext cx="5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输入串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6" name="Text Box 51"/>
            <p:cNvSpPr txBox="1"/>
            <p:nvPr/>
          </p:nvSpPr>
          <p:spPr>
            <a:xfrm>
              <a:off x="1020" y="3519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栈</a:t>
              </a:r>
              <a:endParaRPr lang="zh-CN" altLang="en-US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7" name="Text Box 52"/>
            <p:cNvSpPr txBox="1"/>
            <p:nvPr/>
          </p:nvSpPr>
          <p:spPr>
            <a:xfrm>
              <a:off x="4604" y="1313"/>
              <a:ext cx="1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8" name="Text Box 53"/>
            <p:cNvSpPr txBox="1"/>
            <p:nvPr/>
          </p:nvSpPr>
          <p:spPr>
            <a:xfrm>
              <a:off x="4376" y="1283"/>
              <a:ext cx="31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6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9" name="Text Box 54"/>
            <p:cNvSpPr txBox="1"/>
            <p:nvPr/>
          </p:nvSpPr>
          <p:spPr>
            <a:xfrm>
              <a:off x="3606" y="1298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6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0" name="Text Box 55"/>
            <p:cNvSpPr txBox="1"/>
            <p:nvPr/>
          </p:nvSpPr>
          <p:spPr>
            <a:xfrm>
              <a:off x="2880" y="1298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6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1" name="Text Box 56"/>
            <p:cNvSpPr txBox="1"/>
            <p:nvPr/>
          </p:nvSpPr>
          <p:spPr>
            <a:xfrm>
              <a:off x="3152" y="1298"/>
              <a:ext cx="4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2" name="Text Box 57"/>
            <p:cNvSpPr txBox="1"/>
            <p:nvPr/>
          </p:nvSpPr>
          <p:spPr>
            <a:xfrm>
              <a:off x="3923" y="1298"/>
              <a:ext cx="4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00acbb2-4ffc-4c5c-be25-fb9a6439060d}"/>
</p:tagLst>
</file>

<file path=ppt/tags/tag2.xml><?xml version="1.0" encoding="utf-8"?>
<p:tagLst xmlns:p="http://schemas.openxmlformats.org/presentationml/2006/main">
  <p:tag name="KSO_WM_UNIT_TABLE_BEAUTIFY" val="smartTable{c7c6bcb8-fda3-405c-9a42-b57a1c21e42f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7003</Words>
  <Application>WPS 演示</Application>
  <PresentationFormat>全屏显示(4:3)</PresentationFormat>
  <Paragraphs>1165</Paragraphs>
  <Slides>39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標楷體</vt:lpstr>
      <vt:lpstr>楷体_GB2312</vt:lpstr>
      <vt:lpstr>Arial Unicode MS</vt:lpstr>
      <vt:lpstr>新宋体</vt:lpstr>
      <vt:lpstr>Symbol</vt:lpstr>
      <vt:lpstr>Cambria Math</vt:lpstr>
      <vt:lpstr>楷体_GB2312</vt:lpstr>
      <vt:lpstr>MS Mincho</vt:lpstr>
      <vt:lpstr>Gill Sans MT</vt:lpstr>
      <vt:lpstr>微软雅黑</vt:lpstr>
      <vt:lpstr>PMingLiU</vt:lpstr>
      <vt:lpstr>Segoe Print</vt:lpstr>
      <vt:lpstr>华文新魏</vt:lpstr>
      <vt:lpstr>Arial Unicode MS</vt:lpstr>
      <vt:lpstr>ZapfDingbats</vt:lpstr>
      <vt:lpstr>方正姚体</vt:lpstr>
      <vt:lpstr>Cambria</vt:lpstr>
      <vt:lpstr>华文行楷</vt:lpstr>
      <vt:lpstr>原創</vt:lpstr>
      <vt:lpstr>Chapter 5 语法分析-自下而上分析</vt:lpstr>
      <vt:lpstr>Outlines</vt:lpstr>
      <vt:lpstr>Bottom-up</vt:lpstr>
      <vt:lpstr>Shift-reduce</vt:lpstr>
      <vt:lpstr>Shift-reduce</vt:lpstr>
      <vt:lpstr>Operator precedence analysis</vt:lpstr>
      <vt:lpstr>LR</vt:lpstr>
      <vt:lpstr>LR</vt:lpstr>
      <vt:lpstr>LR</vt:lpstr>
      <vt:lpstr>LR table</vt:lpstr>
      <vt:lpstr>Example</vt:lpstr>
      <vt:lpstr>Example</vt:lpstr>
      <vt:lpstr>Example</vt:lpstr>
      <vt:lpstr>LR</vt:lpstr>
      <vt:lpstr>LR(0)</vt:lpstr>
      <vt:lpstr>LR(0) Collection</vt:lpstr>
      <vt:lpstr>LR(0) Collection</vt:lpstr>
      <vt:lpstr>LR(0) collection</vt:lpstr>
      <vt:lpstr>NFA</vt:lpstr>
      <vt:lpstr>Example</vt:lpstr>
      <vt:lpstr>Example</vt:lpstr>
      <vt:lpstr>Example</vt:lpstr>
      <vt:lpstr>NFA-&gt;DFA</vt:lpstr>
      <vt:lpstr>DFA</vt:lpstr>
      <vt:lpstr>NFA-&gt;DFA</vt:lpstr>
      <vt:lpstr>Example</vt:lpstr>
      <vt:lpstr>Example</vt:lpstr>
      <vt:lpstr>Example</vt:lpstr>
      <vt:lpstr>Example</vt:lpstr>
      <vt:lpstr>Example</vt:lpstr>
      <vt:lpstr>Action &amp; GOTO tables</vt:lpstr>
      <vt:lpstr>Table construction</vt:lpstr>
      <vt:lpstr>Example</vt:lpstr>
      <vt:lpstr>PowerPoint 演示文稿</vt:lpstr>
      <vt:lpstr>SLR分析表的构造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Hibernake</cp:lastModifiedBy>
  <cp:revision>1322</cp:revision>
  <dcterms:created xsi:type="dcterms:W3CDTF">2020-05-11T23:54:00Z</dcterms:created>
  <dcterms:modified xsi:type="dcterms:W3CDTF">2022-04-17T14:05:35Z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174E596A6D30490FA653D6A99D52C150</vt:lpwstr>
  </property>
</Properties>
</file>