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65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641" r:id="rId15"/>
    <p:sldId id="360" r:id="rId16"/>
    <p:sldId id="656" r:id="rId17"/>
    <p:sldId id="657" r:id="rId18"/>
    <p:sldId id="658" r:id="rId19"/>
    <p:sldId id="659" r:id="rId20"/>
    <p:sldId id="660" r:id="rId21"/>
    <p:sldId id="328" r:id="rId22"/>
    <p:sldId id="334" r:id="rId23"/>
    <p:sldId id="335" r:id="rId24"/>
    <p:sldId id="338" r:id="rId25"/>
    <p:sldId id="339" r:id="rId26"/>
    <p:sldId id="341" r:id="rId27"/>
    <p:sldId id="342" r:id="rId28"/>
    <p:sldId id="343" r:id="rId29"/>
    <p:sldId id="331" r:id="rId30"/>
    <p:sldId id="332" r:id="rId31"/>
    <p:sldId id="333" r:id="rId32"/>
  </p:sldIdLst>
  <p:sldSz cx="9144000" cy="6858000" type="screen4x3"/>
  <p:notesSz cx="9926955" cy="67976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23B"/>
    <a:srgbClr val="F78507"/>
    <a:srgbClr val="0000CC"/>
    <a:srgbClr val="000099"/>
    <a:srgbClr val="0550E5"/>
    <a:srgbClr val="4C4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82"/>
    <p:restoredTop sz="83606"/>
  </p:normalViewPr>
  <p:slideViewPr>
    <p:cSldViewPr showGuides="1">
      <p:cViewPr varScale="1">
        <p:scale>
          <a:sx n="96" d="100"/>
          <a:sy n="96" d="100"/>
        </p:scale>
        <p:origin x="-20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0435C9-643C-4497-A07D-2CDE71F50D75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TW" altLang="en-US" sz="1200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244" name="Rectangle 10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TW" altLang="en-US" sz="1200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12291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148" tIns="45574" rIns="91148" bIns="45574" anchor="b" anchorCtr="0"/>
          <a:p>
            <a:pPr lvl="0" algn="r"/>
            <a:fld id="{9A0DB2DC-4C9A-4742-B13C-FB6460FD3503}" type="slidenum">
              <a:rPr lang="zh-TW" altLang="en-US" sz="1200" dirty="0"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2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TW" altLang="en-US" strike="noStrike" noProof="1" smtClean="0"/>
              <a:t>按一下以編輯母片副標題樣式</a:t>
            </a:r>
            <a:endParaRPr lang="en-US" strike="noStrike" noProof="1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AC8D44-9BE3-4CBC-98CB-9744CE7AF986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C2D399-D03F-4DED-A5F7-A4ADEB11C145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pPr fontAlgn="base"/>
            <a:r>
              <a:rPr lang="zh-TW" altLang="en-US" strike="noStrike" noProof="1" dirty="0" smtClean="0"/>
              <a:t>按一下以編輯母片標題樣式</a:t>
            </a:r>
            <a:endParaRPr lang="en-US" strike="noStrike" noProof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A8F470-81AB-49BF-93B8-4EDA879238B1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02C9F-C07F-48BB-AAAB-FAC9E0305573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AE242-968C-4E98-81B1-562E4ECFF35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en-US" strike="noStrike" noProof="1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4BA024-3589-43A3-9863-BD57DB0C704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B0F75F-7079-4293-AC2B-D210231D15F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 indent="-2730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16.png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16.png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TW" kern="1200" dirty="0">
                <a:latin typeface="+mj-lt"/>
                <a:ea typeface="標楷體" pitchFamily="65" charset="-120"/>
                <a:cs typeface="+mj-cs"/>
              </a:rPr>
              <a:t>Chapter 5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语法分析</a:t>
            </a:r>
            <a:r>
              <a:rPr lang="en-US" altLang="zh-CN" kern="1200" dirty="0">
                <a:latin typeface="楷体_GB2312" pitchFamily="49" charset="-122"/>
                <a:ea typeface="楷体_GB2312" pitchFamily="49" charset="-122"/>
                <a:cs typeface="+mj-cs"/>
              </a:rPr>
              <a:t>-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自下而上分析</a:t>
            </a:r>
            <a:endParaRPr lang="en-US" altLang="zh-TW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400" dirty="0">
              <a:solidFill>
                <a:schemeClr val="tx2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1267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標楷體" pitchFamily="65" charset="-120"/>
            </a:endParaRPr>
          </a:p>
        </p:txBody>
      </p:sp>
      <p:sp>
        <p:nvSpPr>
          <p:cNvPr id="11268" name="日期版面配置區 5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400" dirty="0">
              <a:solidFill>
                <a:schemeClr val="tx2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endParaRPr lang="en-GB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117763" name="Group 4"/>
          <p:cNvGrpSpPr/>
          <p:nvPr/>
        </p:nvGrpSpPr>
        <p:grpSpPr>
          <a:xfrm>
            <a:off x="1403350" y="1412875"/>
            <a:ext cx="6477000" cy="4648200"/>
            <a:chOff x="960" y="1152"/>
            <a:chExt cx="4080" cy="2928"/>
          </a:xfrm>
        </p:grpSpPr>
        <p:sp>
          <p:nvSpPr>
            <p:cNvPr id="117764" name="Oval 5"/>
            <p:cNvSpPr/>
            <p:nvPr/>
          </p:nvSpPr>
          <p:spPr>
            <a:xfrm>
              <a:off x="1056" y="2496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65" name="Oval 6"/>
            <p:cNvSpPr/>
            <p:nvPr/>
          </p:nvSpPr>
          <p:spPr>
            <a:xfrm>
              <a:off x="1536" y="1440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66" name="Oval 7"/>
            <p:cNvSpPr/>
            <p:nvPr/>
          </p:nvSpPr>
          <p:spPr>
            <a:xfrm>
              <a:off x="1536" y="3600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67" name="Oval 8"/>
            <p:cNvSpPr/>
            <p:nvPr/>
          </p:nvSpPr>
          <p:spPr>
            <a:xfrm>
              <a:off x="2928" y="2448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68" name="Oval 9"/>
            <p:cNvSpPr/>
            <p:nvPr/>
          </p:nvSpPr>
          <p:spPr>
            <a:xfrm>
              <a:off x="2208" y="3024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69" name="Oval 10"/>
            <p:cNvSpPr/>
            <p:nvPr/>
          </p:nvSpPr>
          <p:spPr>
            <a:xfrm>
              <a:off x="2160" y="2016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70" name="Oval 11"/>
            <p:cNvSpPr/>
            <p:nvPr/>
          </p:nvSpPr>
          <p:spPr>
            <a:xfrm>
              <a:off x="3072" y="1296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6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71" name="Oval 12"/>
            <p:cNvSpPr/>
            <p:nvPr/>
          </p:nvSpPr>
          <p:spPr>
            <a:xfrm>
              <a:off x="2976" y="3648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7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72" name="Oval 13"/>
            <p:cNvSpPr/>
            <p:nvPr/>
          </p:nvSpPr>
          <p:spPr>
            <a:xfrm>
              <a:off x="3216" y="3024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8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73" name="Oval 14"/>
            <p:cNvSpPr/>
            <p:nvPr/>
          </p:nvSpPr>
          <p:spPr>
            <a:xfrm>
              <a:off x="4080" y="1248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9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74" name="Oval 15"/>
            <p:cNvSpPr/>
            <p:nvPr/>
          </p:nvSpPr>
          <p:spPr>
            <a:xfrm>
              <a:off x="4512" y="3600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10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75" name="Oval 16"/>
            <p:cNvSpPr/>
            <p:nvPr/>
          </p:nvSpPr>
          <p:spPr>
            <a:xfrm>
              <a:off x="4416" y="2928"/>
              <a:ext cx="336" cy="33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11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76" name="Freeform 17"/>
            <p:cNvSpPr/>
            <p:nvPr/>
          </p:nvSpPr>
          <p:spPr>
            <a:xfrm>
              <a:off x="1144" y="1680"/>
              <a:ext cx="392" cy="816"/>
            </a:xfrm>
            <a:custGeom>
              <a:avLst/>
              <a:gdLst/>
              <a:ahLst/>
              <a:cxnLst>
                <a:cxn ang="0">
                  <a:pos x="56" y="816"/>
                </a:cxn>
                <a:cxn ang="0">
                  <a:pos x="56" y="432"/>
                </a:cxn>
                <a:cxn ang="0">
                  <a:pos x="392" y="0"/>
                </a:cxn>
              </a:cxnLst>
              <a:pathLst>
                <a:path w="392" h="816">
                  <a:moveTo>
                    <a:pt x="56" y="816"/>
                  </a:moveTo>
                  <a:cubicBezTo>
                    <a:pt x="28" y="692"/>
                    <a:pt x="0" y="568"/>
                    <a:pt x="56" y="432"/>
                  </a:cubicBezTo>
                  <a:cubicBezTo>
                    <a:pt x="112" y="296"/>
                    <a:pt x="252" y="148"/>
                    <a:pt x="392" y="0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77" name="Freeform 18"/>
            <p:cNvSpPr/>
            <p:nvPr/>
          </p:nvSpPr>
          <p:spPr>
            <a:xfrm>
              <a:off x="1248" y="2832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32"/>
                </a:cxn>
                <a:cxn ang="0">
                  <a:pos x="336" y="816"/>
                </a:cxn>
              </a:cxnLst>
              <a:pathLst>
                <a:path w="336" h="816">
                  <a:moveTo>
                    <a:pt x="0" y="0"/>
                  </a:moveTo>
                  <a:cubicBezTo>
                    <a:pt x="20" y="148"/>
                    <a:pt x="40" y="296"/>
                    <a:pt x="96" y="432"/>
                  </a:cubicBezTo>
                  <a:cubicBezTo>
                    <a:pt x="152" y="568"/>
                    <a:pt x="244" y="692"/>
                    <a:pt x="336" y="816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78" name="Line 19"/>
            <p:cNvSpPr/>
            <p:nvPr/>
          </p:nvSpPr>
          <p:spPr>
            <a:xfrm flipV="1">
              <a:off x="1392" y="2256"/>
              <a:ext cx="768" cy="336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79" name="Line 20"/>
            <p:cNvSpPr/>
            <p:nvPr/>
          </p:nvSpPr>
          <p:spPr>
            <a:xfrm>
              <a:off x="1392" y="2688"/>
              <a:ext cx="1536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0" name="Line 21"/>
            <p:cNvSpPr/>
            <p:nvPr/>
          </p:nvSpPr>
          <p:spPr>
            <a:xfrm>
              <a:off x="1344" y="2784"/>
              <a:ext cx="864" cy="384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1" name="Line 22"/>
            <p:cNvSpPr/>
            <p:nvPr/>
          </p:nvSpPr>
          <p:spPr>
            <a:xfrm flipH="1">
              <a:off x="1872" y="3312"/>
              <a:ext cx="384" cy="384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2" name="Line 23"/>
            <p:cNvSpPr/>
            <p:nvPr/>
          </p:nvSpPr>
          <p:spPr>
            <a:xfrm flipH="1" flipV="1">
              <a:off x="2496" y="3312"/>
              <a:ext cx="528" cy="384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3" name="Line 24"/>
            <p:cNvSpPr/>
            <p:nvPr/>
          </p:nvSpPr>
          <p:spPr>
            <a:xfrm>
              <a:off x="1872" y="3840"/>
              <a:ext cx="1104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4" name="Line 25"/>
            <p:cNvSpPr/>
            <p:nvPr/>
          </p:nvSpPr>
          <p:spPr>
            <a:xfrm>
              <a:off x="3312" y="3840"/>
              <a:ext cx="1200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5" name="Line 26"/>
            <p:cNvSpPr/>
            <p:nvPr/>
          </p:nvSpPr>
          <p:spPr>
            <a:xfrm flipV="1">
              <a:off x="1872" y="1488"/>
              <a:ext cx="1200" cy="96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6" name="Line 27"/>
            <p:cNvSpPr/>
            <p:nvPr/>
          </p:nvSpPr>
          <p:spPr>
            <a:xfrm>
              <a:off x="3408" y="1440"/>
              <a:ext cx="672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87" name="Freeform 28"/>
            <p:cNvSpPr/>
            <p:nvPr/>
          </p:nvSpPr>
          <p:spPr>
            <a:xfrm>
              <a:off x="2016" y="2352"/>
              <a:ext cx="248" cy="720"/>
            </a:xfrm>
            <a:custGeom>
              <a:avLst/>
              <a:gdLst/>
              <a:ahLst/>
              <a:cxnLst>
                <a:cxn ang="0">
                  <a:pos x="248" y="720"/>
                </a:cxn>
                <a:cxn ang="0">
                  <a:pos x="8" y="384"/>
                </a:cxn>
                <a:cxn ang="0">
                  <a:pos x="200" y="0"/>
                </a:cxn>
              </a:cxnLst>
              <a:pathLst>
                <a:path w="248" h="720">
                  <a:moveTo>
                    <a:pt x="248" y="720"/>
                  </a:moveTo>
                  <a:cubicBezTo>
                    <a:pt x="132" y="612"/>
                    <a:pt x="16" y="504"/>
                    <a:pt x="8" y="384"/>
                  </a:cubicBezTo>
                  <a:cubicBezTo>
                    <a:pt x="0" y="264"/>
                    <a:pt x="100" y="132"/>
                    <a:pt x="200" y="0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88" name="Freeform 29"/>
            <p:cNvSpPr/>
            <p:nvPr/>
          </p:nvSpPr>
          <p:spPr>
            <a:xfrm>
              <a:off x="2304" y="2784"/>
              <a:ext cx="216" cy="288"/>
            </a:xfrm>
            <a:custGeom>
              <a:avLst/>
              <a:gdLst/>
              <a:ahLst/>
              <a:cxnLst>
                <a:cxn ang="0">
                  <a:pos x="1072" y="821"/>
                </a:cxn>
                <a:cxn ang="0">
                  <a:pos x="1072" y="26"/>
                </a:cxn>
                <a:cxn ang="0">
                  <a:pos x="0" y="658"/>
                </a:cxn>
              </a:cxnLst>
              <a:pathLst>
                <a:path w="168" h="248">
                  <a:moveTo>
                    <a:pt x="144" y="248"/>
                  </a:moveTo>
                  <a:cubicBezTo>
                    <a:pt x="156" y="132"/>
                    <a:pt x="168" y="16"/>
                    <a:pt x="144" y="8"/>
                  </a:cubicBezTo>
                  <a:cubicBezTo>
                    <a:pt x="120" y="0"/>
                    <a:pt x="60" y="100"/>
                    <a:pt x="0" y="200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89" name="Line 30"/>
            <p:cNvSpPr/>
            <p:nvPr/>
          </p:nvSpPr>
          <p:spPr>
            <a:xfrm flipV="1">
              <a:off x="2544" y="2784"/>
              <a:ext cx="480" cy="336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90" name="Line 31"/>
            <p:cNvSpPr/>
            <p:nvPr/>
          </p:nvSpPr>
          <p:spPr>
            <a:xfrm>
              <a:off x="2544" y="3216"/>
              <a:ext cx="672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91" name="Line 32"/>
            <p:cNvSpPr/>
            <p:nvPr/>
          </p:nvSpPr>
          <p:spPr>
            <a:xfrm flipH="1">
              <a:off x="2448" y="1584"/>
              <a:ext cx="672" cy="48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92" name="Line 33"/>
            <p:cNvSpPr/>
            <p:nvPr/>
          </p:nvSpPr>
          <p:spPr>
            <a:xfrm flipH="1">
              <a:off x="3120" y="1632"/>
              <a:ext cx="96" cy="816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93" name="Freeform 34"/>
            <p:cNvSpPr/>
            <p:nvPr/>
          </p:nvSpPr>
          <p:spPr>
            <a:xfrm>
              <a:off x="2496" y="2160"/>
              <a:ext cx="1248" cy="1512"/>
            </a:xfrm>
            <a:custGeom>
              <a:avLst/>
              <a:gdLst/>
              <a:ahLst/>
              <a:cxnLst>
                <a:cxn ang="0">
                  <a:pos x="391" y="983"/>
                </a:cxn>
                <a:cxn ang="0">
                  <a:pos x="599" y="836"/>
                </a:cxn>
                <a:cxn ang="0">
                  <a:pos x="645" y="543"/>
                </a:cxn>
                <a:cxn ang="0">
                  <a:pos x="529" y="278"/>
                </a:cxn>
                <a:cxn ang="0">
                  <a:pos x="254" y="44"/>
                </a:cxn>
                <a:cxn ang="0">
                  <a:pos x="0" y="16"/>
                </a:cxn>
              </a:cxnLst>
              <a:pathLst>
                <a:path w="1368" h="1608">
                  <a:moveTo>
                    <a:pt x="816" y="1608"/>
                  </a:moveTo>
                  <a:cubicBezTo>
                    <a:pt x="988" y="1548"/>
                    <a:pt x="1160" y="1488"/>
                    <a:pt x="1248" y="1368"/>
                  </a:cubicBezTo>
                  <a:cubicBezTo>
                    <a:pt x="1336" y="1248"/>
                    <a:pt x="1368" y="1040"/>
                    <a:pt x="1344" y="888"/>
                  </a:cubicBezTo>
                  <a:cubicBezTo>
                    <a:pt x="1320" y="736"/>
                    <a:pt x="1240" y="592"/>
                    <a:pt x="1104" y="456"/>
                  </a:cubicBezTo>
                  <a:cubicBezTo>
                    <a:pt x="968" y="320"/>
                    <a:pt x="712" y="144"/>
                    <a:pt x="528" y="72"/>
                  </a:cubicBezTo>
                  <a:cubicBezTo>
                    <a:pt x="344" y="0"/>
                    <a:pt x="172" y="12"/>
                    <a:pt x="0" y="24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94" name="Line 35"/>
            <p:cNvSpPr/>
            <p:nvPr/>
          </p:nvSpPr>
          <p:spPr>
            <a:xfrm flipV="1">
              <a:off x="3552" y="3072"/>
              <a:ext cx="864" cy="96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</p:sp>
        <p:sp>
          <p:nvSpPr>
            <p:cNvPr id="117795" name="Freeform 36"/>
            <p:cNvSpPr/>
            <p:nvPr/>
          </p:nvSpPr>
          <p:spPr>
            <a:xfrm>
              <a:off x="3408" y="1536"/>
              <a:ext cx="496" cy="1536"/>
            </a:xfrm>
            <a:custGeom>
              <a:avLst/>
              <a:gdLst/>
              <a:ahLst/>
              <a:cxnLst>
                <a:cxn ang="0">
                  <a:pos x="96" y="1536"/>
                </a:cxn>
                <a:cxn ang="0">
                  <a:pos x="480" y="1008"/>
                </a:cxn>
                <a:cxn ang="0">
                  <a:pos x="0" y="0"/>
                </a:cxn>
              </a:cxnLst>
              <a:pathLst>
                <a:path w="496" h="1536">
                  <a:moveTo>
                    <a:pt x="96" y="1536"/>
                  </a:moveTo>
                  <a:cubicBezTo>
                    <a:pt x="296" y="1400"/>
                    <a:pt x="496" y="1264"/>
                    <a:pt x="480" y="1008"/>
                  </a:cubicBezTo>
                  <a:cubicBezTo>
                    <a:pt x="464" y="752"/>
                    <a:pt x="232" y="376"/>
                    <a:pt x="0" y="0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96" name="Freeform 37"/>
            <p:cNvSpPr/>
            <p:nvPr/>
          </p:nvSpPr>
          <p:spPr>
            <a:xfrm>
              <a:off x="3312" y="1488"/>
              <a:ext cx="1728" cy="2304"/>
            </a:xfrm>
            <a:custGeom>
              <a:avLst/>
              <a:gdLst/>
              <a:ahLst/>
              <a:cxnLst>
                <a:cxn ang="0">
                  <a:pos x="1104" y="0"/>
                </a:cxn>
                <a:cxn ang="0">
                  <a:pos x="1584" y="381"/>
                </a:cxn>
                <a:cxn ang="0">
                  <a:pos x="1680" y="1109"/>
                </a:cxn>
                <a:cxn ang="0">
                  <a:pos x="1296" y="1454"/>
                </a:cxn>
                <a:cxn ang="0">
                  <a:pos x="0" y="1732"/>
                </a:cxn>
              </a:cxnLst>
              <a:pathLst>
                <a:path w="1728" h="2400">
                  <a:moveTo>
                    <a:pt x="1104" y="0"/>
                  </a:moveTo>
                  <a:cubicBezTo>
                    <a:pt x="1296" y="136"/>
                    <a:pt x="1488" y="272"/>
                    <a:pt x="1584" y="528"/>
                  </a:cubicBezTo>
                  <a:cubicBezTo>
                    <a:pt x="1680" y="784"/>
                    <a:pt x="1728" y="1288"/>
                    <a:pt x="1680" y="1536"/>
                  </a:cubicBezTo>
                  <a:cubicBezTo>
                    <a:pt x="1632" y="1784"/>
                    <a:pt x="1576" y="1872"/>
                    <a:pt x="1296" y="2016"/>
                  </a:cubicBezTo>
                  <a:cubicBezTo>
                    <a:pt x="1016" y="2160"/>
                    <a:pt x="508" y="2280"/>
                    <a:pt x="0" y="2400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97" name="Rectangle 38"/>
            <p:cNvSpPr/>
            <p:nvPr/>
          </p:nvSpPr>
          <p:spPr>
            <a:xfrm>
              <a:off x="960" y="1776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98" name="Rectangle 39"/>
            <p:cNvSpPr/>
            <p:nvPr/>
          </p:nvSpPr>
          <p:spPr>
            <a:xfrm>
              <a:off x="2256" y="1296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799" name="Rectangle 40"/>
            <p:cNvSpPr/>
            <p:nvPr/>
          </p:nvSpPr>
          <p:spPr>
            <a:xfrm>
              <a:off x="3504" y="1152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T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0" name="Rectangle 41"/>
            <p:cNvSpPr/>
            <p:nvPr/>
          </p:nvSpPr>
          <p:spPr>
            <a:xfrm>
              <a:off x="4608" y="1488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1" name="Rectangle 42"/>
            <p:cNvSpPr/>
            <p:nvPr/>
          </p:nvSpPr>
          <p:spPr>
            <a:xfrm>
              <a:off x="1008" y="3024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T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2" name="Rectangle 43"/>
            <p:cNvSpPr/>
            <p:nvPr/>
          </p:nvSpPr>
          <p:spPr>
            <a:xfrm>
              <a:off x="1824" y="3216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T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3" name="Rectangle 44"/>
            <p:cNvSpPr/>
            <p:nvPr/>
          </p:nvSpPr>
          <p:spPr>
            <a:xfrm>
              <a:off x="1440" y="2208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4" name="Rectangle 45"/>
            <p:cNvSpPr/>
            <p:nvPr/>
          </p:nvSpPr>
          <p:spPr>
            <a:xfrm>
              <a:off x="1776" y="2448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F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5" name="Rectangle 46"/>
            <p:cNvSpPr/>
            <p:nvPr/>
          </p:nvSpPr>
          <p:spPr>
            <a:xfrm>
              <a:off x="1440" y="2928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6" name="Rectangle 47"/>
            <p:cNvSpPr/>
            <p:nvPr/>
          </p:nvSpPr>
          <p:spPr>
            <a:xfrm>
              <a:off x="1824" y="2736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7" name="Rectangle 48"/>
            <p:cNvSpPr/>
            <p:nvPr/>
          </p:nvSpPr>
          <p:spPr>
            <a:xfrm>
              <a:off x="2400" y="2688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8" name="Rectangle 49"/>
            <p:cNvSpPr/>
            <p:nvPr/>
          </p:nvSpPr>
          <p:spPr>
            <a:xfrm>
              <a:off x="2640" y="2688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F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09" name="Rectangle 50"/>
            <p:cNvSpPr/>
            <p:nvPr/>
          </p:nvSpPr>
          <p:spPr>
            <a:xfrm>
              <a:off x="2784" y="3168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0" name="Freeform 51"/>
            <p:cNvSpPr/>
            <p:nvPr/>
          </p:nvSpPr>
          <p:spPr>
            <a:xfrm>
              <a:off x="2544" y="1584"/>
              <a:ext cx="992" cy="15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912" y="480"/>
                </a:cxn>
                <a:cxn ang="0">
                  <a:pos x="960" y="960"/>
                </a:cxn>
                <a:cxn ang="0">
                  <a:pos x="720" y="1344"/>
                </a:cxn>
                <a:cxn ang="0">
                  <a:pos x="0" y="1584"/>
                </a:cxn>
              </a:cxnLst>
              <a:pathLst>
                <a:path w="992" h="1584">
                  <a:moveTo>
                    <a:pt x="816" y="0"/>
                  </a:moveTo>
                  <a:cubicBezTo>
                    <a:pt x="852" y="160"/>
                    <a:pt x="888" y="320"/>
                    <a:pt x="912" y="480"/>
                  </a:cubicBezTo>
                  <a:cubicBezTo>
                    <a:pt x="936" y="640"/>
                    <a:pt x="992" y="816"/>
                    <a:pt x="960" y="960"/>
                  </a:cubicBezTo>
                  <a:cubicBezTo>
                    <a:pt x="928" y="1104"/>
                    <a:pt x="880" y="1240"/>
                    <a:pt x="720" y="1344"/>
                  </a:cubicBezTo>
                  <a:cubicBezTo>
                    <a:pt x="560" y="1448"/>
                    <a:pt x="280" y="1516"/>
                    <a:pt x="0" y="1584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811" name="Rectangle 52"/>
            <p:cNvSpPr/>
            <p:nvPr/>
          </p:nvSpPr>
          <p:spPr>
            <a:xfrm>
              <a:off x="3360" y="1920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2" name="Rectangle 53"/>
            <p:cNvSpPr/>
            <p:nvPr/>
          </p:nvSpPr>
          <p:spPr>
            <a:xfrm>
              <a:off x="2928" y="1824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F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3" name="Rectangle 54"/>
            <p:cNvSpPr/>
            <p:nvPr/>
          </p:nvSpPr>
          <p:spPr>
            <a:xfrm>
              <a:off x="2544" y="1584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i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4" name="Rectangle 55"/>
            <p:cNvSpPr/>
            <p:nvPr/>
          </p:nvSpPr>
          <p:spPr>
            <a:xfrm>
              <a:off x="3840" y="2592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5" name="Rectangle 56"/>
            <p:cNvSpPr/>
            <p:nvPr/>
          </p:nvSpPr>
          <p:spPr>
            <a:xfrm>
              <a:off x="3840" y="3792"/>
              <a:ext cx="3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F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6" name="Rectangle 57"/>
            <p:cNvSpPr/>
            <p:nvPr/>
          </p:nvSpPr>
          <p:spPr>
            <a:xfrm>
              <a:off x="2208" y="3648"/>
              <a:ext cx="336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7" name="Rectangle 58"/>
            <p:cNvSpPr/>
            <p:nvPr/>
          </p:nvSpPr>
          <p:spPr>
            <a:xfrm>
              <a:off x="2544" y="3456"/>
              <a:ext cx="336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818" name="Rectangle 59"/>
            <p:cNvSpPr/>
            <p:nvPr/>
          </p:nvSpPr>
          <p:spPr>
            <a:xfrm>
              <a:off x="3840" y="3168"/>
              <a:ext cx="336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2"/>
          <p:cNvSpPr>
            <a:spLocks noGrp="1"/>
          </p:cNvSpPr>
          <p:nvPr>
            <p:ph sz="quarter" idx="1"/>
          </p:nvPr>
        </p:nvSpPr>
        <p:spPr>
          <a:xfrm>
            <a:off x="762000" y="1412875"/>
            <a:ext cx="7772400" cy="1295400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ea typeface="华文新魏" panose="02010800040101010101" pitchFamily="2" charset="-122"/>
              </a:rPr>
              <a:t>I</a:t>
            </a:r>
            <a:r>
              <a:rPr lang="en-US" altLang="zh-CN" b="1" baseline="-25000" dirty="0"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ea typeface="华文新魏" panose="02010800040101010101" pitchFamily="2" charset="-122"/>
              </a:rPr>
              <a:t>I</a:t>
            </a:r>
            <a:r>
              <a:rPr lang="en-US" altLang="zh-CN" b="1" baseline="-25000" dirty="0"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ea typeface="华文新魏" panose="02010800040101010101" pitchFamily="2" charset="-122"/>
              </a:rPr>
              <a:t>I</a:t>
            </a:r>
            <a:r>
              <a:rPr lang="en-US" altLang="zh-CN" b="1" baseline="-25000" dirty="0">
                <a:ea typeface="华文新魏" panose="02010800040101010101" pitchFamily="2" charset="-122"/>
              </a:rPr>
              <a:t>9</a:t>
            </a:r>
            <a:r>
              <a:rPr lang="zh-CN" altLang="en-US" b="1" dirty="0">
                <a:ea typeface="华文新魏" panose="02010800040101010101" pitchFamily="2" charset="-122"/>
              </a:rPr>
              <a:t>都含有“移进－归约”冲突。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ea typeface="华文新魏" panose="02010800040101010101" pitchFamily="2" charset="-122"/>
              </a:rPr>
              <a:t>FOLLOW(E)</a:t>
            </a:r>
            <a:r>
              <a:rPr lang="zh-CN" altLang="en-US" b="1" dirty="0">
                <a:ea typeface="华文新魏" panose="02010800040101010101" pitchFamily="2" charset="-122"/>
              </a:rPr>
              <a:t>＝</a:t>
            </a:r>
            <a:r>
              <a:rPr lang="en-US" altLang="zh-CN" b="1" dirty="0">
                <a:ea typeface="华文新魏" panose="02010800040101010101" pitchFamily="2" charset="-122"/>
              </a:rPr>
              <a:t>{#, ), +}</a:t>
            </a:r>
            <a:r>
              <a:rPr lang="zh-CN" altLang="en-US" b="1" dirty="0">
                <a:ea typeface="华文新魏" panose="02010800040101010101" pitchFamily="2" charset="-122"/>
              </a:rPr>
              <a:t>，</a:t>
            </a:r>
            <a:endParaRPr lang="zh-CN" altLang="en-US" b="1" dirty="0">
              <a:ea typeface="华文新魏" panose="02010800040101010101" pitchFamily="2" charset="-122"/>
            </a:endParaRPr>
          </a:p>
        </p:txBody>
      </p:sp>
      <p:sp>
        <p:nvSpPr>
          <p:cNvPr id="118786" name="Rectangle 60"/>
          <p:cNvSpPr/>
          <p:nvPr/>
        </p:nvSpPr>
        <p:spPr>
          <a:xfrm>
            <a:off x="3421063" y="2727325"/>
            <a:ext cx="2286000" cy="8382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:  E→T·	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T→T·*F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87" name="Rectangle 61"/>
          <p:cNvSpPr/>
          <p:nvPr/>
        </p:nvSpPr>
        <p:spPr>
          <a:xfrm>
            <a:off x="612775" y="2727325"/>
            <a:ext cx="2286000" cy="838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→E·	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E→E·+T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88" name="Rectangle 62"/>
          <p:cNvSpPr/>
          <p:nvPr/>
        </p:nvSpPr>
        <p:spPr>
          <a:xfrm>
            <a:off x="6300788" y="2728913"/>
            <a:ext cx="2133600" cy="12192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E→E+T·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T→T·*F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63550" y="1201420"/>
          <a:ext cx="8134350" cy="5120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13435"/>
                <a:gridCol w="813435"/>
                <a:gridCol w="813435"/>
                <a:gridCol w="813435"/>
                <a:gridCol w="813435"/>
                <a:gridCol w="813435"/>
                <a:gridCol w="813435"/>
                <a:gridCol w="813435"/>
                <a:gridCol w="813435"/>
                <a:gridCol w="8134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Action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Goto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新宋体" panose="02010609030101010101" charset="-122"/>
                          <a:ea typeface="新宋体" panose="02010609030101010101" charset="-122"/>
                        </a:rPr>
                        <a:t>状态</a:t>
                      </a: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i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+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*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(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)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#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E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T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F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0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1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s6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acc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r2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s7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r2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r2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8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2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r6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r6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r6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r6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6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9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7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s4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10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8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s6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s11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9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r1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s7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r1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r1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10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r3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11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新宋体" panose="02010609030101010101" charset="-122"/>
                          <a:ea typeface="新宋体" panose="02010609030101010101" charset="-122"/>
                        </a:rPr>
                        <a:t>r5</a:t>
                      </a:r>
                      <a:endParaRPr lang="en-US" altLang="zh-CN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3"/>
          <p:cNvSpPr>
            <a:spLocks noGrp="1"/>
          </p:cNvSpPr>
          <p:nvPr>
            <p:ph sz="quarter" idx="1"/>
          </p:nvPr>
        </p:nvSpPr>
        <p:spPr>
          <a:xfrm>
            <a:off x="395288" y="1412875"/>
            <a:ext cx="8534400" cy="3887788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ea typeface="华文新魏" panose="02010800040101010101" pitchFamily="2" charset="-122"/>
              </a:rPr>
              <a:t>SLR</a:t>
            </a:r>
            <a:r>
              <a:rPr lang="zh-CN" altLang="en-US" b="1" dirty="0">
                <a:ea typeface="华文新魏" panose="02010800040101010101" pitchFamily="2" charset="-122"/>
              </a:rPr>
              <a:t>在方法中</a:t>
            </a:r>
            <a:r>
              <a:rPr lang="en-US" altLang="zh-CN" b="1" dirty="0"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ea typeface="华文新魏" panose="02010800040101010101" pitchFamily="2" charset="-122"/>
              </a:rPr>
              <a:t>如果项目集</a:t>
            </a:r>
            <a:r>
              <a:rPr lang="en-US" altLang="zh-CN" b="1" dirty="0">
                <a:ea typeface="华文新魏" panose="02010800040101010101" pitchFamily="2" charset="-122"/>
              </a:rPr>
              <a:t>I</a:t>
            </a:r>
            <a:r>
              <a:rPr lang="en-US" altLang="zh-CN" b="1" baseline="-25000" dirty="0">
                <a:ea typeface="华文新魏" panose="02010800040101010101" pitchFamily="2" charset="-122"/>
              </a:rPr>
              <a:t>i</a:t>
            </a:r>
            <a:r>
              <a:rPr lang="zh-CN" altLang="en-US" b="1" dirty="0">
                <a:ea typeface="华文新魏" panose="02010800040101010101" pitchFamily="2" charset="-122"/>
              </a:rPr>
              <a:t>含项目</a:t>
            </a:r>
            <a:r>
              <a:rPr lang="en-US" altLang="zh-CN" b="1" dirty="0"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ea typeface="华文新魏" panose="02010800040101010101" pitchFamily="2" charset="-122"/>
                <a:sym typeface="Symbol" panose="05050102010706020507" pitchFamily="18" charset="2"/>
              </a:rPr>
              <a:t>.</a:t>
            </a:r>
            <a:r>
              <a:rPr lang="zh-CN" altLang="en-US" b="1" dirty="0">
                <a:ea typeface="华文新魏" panose="02010800040101010101" pitchFamily="2" charset="-122"/>
              </a:rPr>
              <a:t>而且下一输入符号</a:t>
            </a:r>
            <a:r>
              <a:rPr lang="en-US" altLang="zh-CN" b="1" dirty="0"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ea typeface="华文新魏" panose="02010800040101010101" pitchFamily="2" charset="-122"/>
                <a:sym typeface="Symbol" panose="05050102010706020507" pitchFamily="18" charset="2"/>
              </a:rPr>
              <a:t>FOLLOW(A)</a:t>
            </a:r>
            <a:r>
              <a:rPr lang="en-US" altLang="zh-CN" b="1" dirty="0"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ea typeface="华文新魏" panose="02010800040101010101" pitchFamily="2" charset="-122"/>
              </a:rPr>
              <a:t>则状态</a:t>
            </a:r>
            <a:r>
              <a:rPr lang="en-US" altLang="zh-CN" b="1" dirty="0">
                <a:ea typeface="华文新魏" panose="02010800040101010101" pitchFamily="2" charset="-122"/>
              </a:rPr>
              <a:t>i</a:t>
            </a:r>
            <a:r>
              <a:rPr lang="zh-CN" altLang="en-US" b="1" dirty="0">
                <a:ea typeface="华文新魏" panose="02010800040101010101" pitchFamily="2" charset="-122"/>
              </a:rPr>
              <a:t>面临</a:t>
            </a:r>
            <a:r>
              <a:rPr lang="en-US" altLang="zh-CN" b="1" dirty="0"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ea typeface="华文新魏" panose="02010800040101010101" pitchFamily="2" charset="-122"/>
              </a:rPr>
              <a:t>时</a:t>
            </a:r>
            <a:r>
              <a:rPr lang="en-US" altLang="zh-CN" b="1" dirty="0"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ea typeface="华文新魏" panose="02010800040101010101" pitchFamily="2" charset="-122"/>
              </a:rPr>
              <a:t>可选用“用</a:t>
            </a:r>
            <a:r>
              <a:rPr lang="en-US" altLang="zh-CN" b="1" dirty="0"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ea typeface="华文新魏" panose="02010800040101010101" pitchFamily="2" charset="-122"/>
                <a:sym typeface="Symbol" panose="05050102010706020507" pitchFamily="18" charset="2"/>
              </a:rPr>
              <a:t></a:t>
            </a:r>
            <a:r>
              <a:rPr lang="zh-CN" altLang="en-US" b="1" dirty="0">
                <a:ea typeface="华文新魏" panose="02010800040101010101" pitchFamily="2" charset="-122"/>
              </a:rPr>
              <a:t>归约”动作。但在有些情况下</a:t>
            </a:r>
            <a:r>
              <a:rPr lang="en-US" altLang="zh-CN" b="1" dirty="0"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ea typeface="华文新魏" panose="02010800040101010101" pitchFamily="2" charset="-122"/>
              </a:rPr>
              <a:t>当状态</a:t>
            </a:r>
            <a:r>
              <a:rPr lang="en-US" altLang="zh-CN" b="1" dirty="0">
                <a:ea typeface="华文新魏" panose="02010800040101010101" pitchFamily="2" charset="-122"/>
              </a:rPr>
              <a:t>i</a:t>
            </a:r>
            <a:r>
              <a:rPr lang="zh-CN" altLang="en-US" b="1" dirty="0">
                <a:ea typeface="华文新魏" panose="02010800040101010101" pitchFamily="2" charset="-122"/>
              </a:rPr>
              <a:t>显现于栈顶时</a:t>
            </a:r>
            <a:r>
              <a:rPr lang="en-US" altLang="zh-CN" b="1" dirty="0"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ea typeface="华文新魏" panose="02010800040101010101" pitchFamily="2" charset="-122"/>
              </a:rPr>
              <a:t>栈里的</a:t>
            </a:r>
            <a:r>
              <a:rPr lang="zh-CN" altLang="en-US" b="1" dirty="0">
                <a:solidFill>
                  <a:srgbClr val="FF3300"/>
                </a:solidFill>
                <a:ea typeface="华文新魏" panose="02010800040101010101" pitchFamily="2" charset="-122"/>
              </a:rPr>
              <a:t>活前缀</a:t>
            </a:r>
            <a:r>
              <a:rPr lang="zh-CN" altLang="en-US" b="1" dirty="0">
                <a:ea typeface="华文新魏" panose="02010800040101010101" pitchFamily="2" charset="-122"/>
              </a:rPr>
              <a:t>未必允许把</a:t>
            </a:r>
            <a:r>
              <a:rPr lang="zh-CN" altLang="en-US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ea typeface="华文新魏" panose="02010800040101010101" pitchFamily="2" charset="-122"/>
              </a:rPr>
              <a:t>归约为</a:t>
            </a:r>
            <a:r>
              <a:rPr lang="en-US" altLang="zh-CN" b="1" dirty="0"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ea typeface="华文新魏" panose="02010800040101010101" pitchFamily="2" charset="-122"/>
              </a:rPr>
              <a:t>，因为可能根本就不存在一个形如“</a:t>
            </a:r>
            <a:r>
              <a:rPr lang="zh-CN" altLang="en-US" b="1" dirty="0"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ea typeface="华文新魏" panose="020108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b="1" dirty="0">
                <a:ea typeface="华文新魏" panose="02010800040101010101" pitchFamily="2" charset="-122"/>
              </a:rPr>
              <a:t>”</a:t>
            </a:r>
            <a:r>
              <a:rPr lang="zh-CN" altLang="en-US" b="1" dirty="0">
                <a:ea typeface="华文新魏" panose="02010800040101010101" pitchFamily="2" charset="-122"/>
              </a:rPr>
              <a:t>的规范句型。因此，在这种情况下，用“ </a:t>
            </a:r>
            <a:r>
              <a:rPr lang="en-US" altLang="zh-CN" b="1" dirty="0"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ea typeface="华文新魏" panose="02010800040101010101" pitchFamily="2" charset="-122"/>
                <a:sym typeface="Symbol" panose="05050102010706020507" pitchFamily="18" charset="2"/>
              </a:rPr>
              <a:t></a:t>
            </a:r>
            <a:r>
              <a:rPr lang="en-US" altLang="zh-CN" b="1" dirty="0">
                <a:ea typeface="华文新魏" panose="02010800040101010101" pitchFamily="2" charset="-122"/>
              </a:rPr>
              <a:t> ”</a:t>
            </a:r>
            <a:r>
              <a:rPr lang="zh-CN" altLang="en-US" b="1" dirty="0">
                <a:ea typeface="华文新魏" panose="02010800040101010101" pitchFamily="2" charset="-122"/>
              </a:rPr>
              <a:t>归约不一定合适。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b="1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FOLLOW</a:t>
            </a:r>
            <a:r>
              <a:rPr lang="zh-CN" altLang="en-US" sz="40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集合提供的信息太泛！</a:t>
            </a:r>
            <a:endParaRPr lang="zh-CN" altLang="en-US" sz="40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问题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SLR</a:t>
            </a:r>
            <a:r>
              <a:rPr lang="zh-CN" altLang="en-US"/>
              <a:t>分析的问题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437005"/>
              </a:xfrm>
            </p:spPr>
            <p:txBody>
              <a:bodyPr/>
              <a:p>
                <a:r>
                  <a:rPr lang="zh-CN" altLang="en-US">
                    <a:latin typeface="新宋体" panose="02010609030101010101" charset="-122"/>
                    <a:ea typeface="新宋体" panose="02010609030101010101" charset="-122"/>
                  </a:rPr>
                  <a:t>如下文法：</a:t>
                </a:r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𝑎𝐴𝑎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𝑎𝐵𝑏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𝑏𝐴𝑏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𝑏𝐵𝑎</m:t>
                    </m:r>
                  </m:oMath>
                </a14:m>
                <a:endParaRPr lang="en-US" altLang="zh-CN" i="1">
                  <a:latin typeface="Cambria Math" panose="02040503050406030204" charset="0"/>
                  <a:ea typeface="新宋体" panose="02010609030101010101" charset="-122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altLang="zh-CN" i="1">
                  <a:latin typeface="Cambria Math" panose="02040503050406030204" charset="0"/>
                  <a:ea typeface="新宋体" panose="02010609030101010101" charset="-122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ea typeface="新宋体" panose="02010609030101010101" charset="-122"/>
                  <a:cs typeface="Cambria Math" panose="02040503050406030204" charset="0"/>
                </a:endParaRPr>
              </a:p>
              <a:p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437005"/>
              </a:xfrm>
              <a:blipFill rotWithShape="1">
                <a:blip r:embed="rId1"/>
                <a:stretch>
                  <a:fillRect b="-62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43940" y="2924810"/>
                <a:ext cx="692213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/>
                  <a:t>I0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𝑎𝐴𝑎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𝑎𝐵𝑏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𝑏𝐴𝑏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𝑏𝐵𝑎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" y="2924810"/>
                <a:ext cx="6922135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91640" y="3573145"/>
                <a:ext cx="4915535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/>
                  <a:t>I1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𝐴𝑎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𝐵𝑏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3573145"/>
                <a:ext cx="4915535" cy="829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051685" y="4653280"/>
                <a:ext cx="373443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/>
                  <a:t>I2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85" y="4653280"/>
                <a:ext cx="3734435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1685" y="5320030"/>
            <a:ext cx="4676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Follow(A)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Follow(B)</a:t>
            </a:r>
            <a:r>
              <a:rPr lang="zh-CN" altLang="en-US">
                <a:ea typeface="宋体" panose="02010600030101010101" pitchFamily="2" charset="-122"/>
              </a:rPr>
              <a:t>都是</a:t>
            </a:r>
            <a:r>
              <a:rPr lang="en-US" altLang="zh-CN">
                <a:ea typeface="宋体" panose="02010600030101010101" pitchFamily="2" charset="-122"/>
              </a:rPr>
              <a:t>{a,b}</a:t>
            </a:r>
            <a:r>
              <a:rPr lang="zh-CN" altLang="en-US">
                <a:ea typeface="宋体" panose="02010600030101010101" pitchFamily="2" charset="-122"/>
              </a:rPr>
              <a:t>，无法判断应该如何归约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924300" y="3356610"/>
            <a:ext cx="215900" cy="36004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924300" y="4364990"/>
            <a:ext cx="215900" cy="360045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7810" y="3266440"/>
            <a:ext cx="31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67810" y="4293235"/>
            <a:ext cx="31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LR(1)</a:t>
            </a:r>
            <a:r>
              <a:rPr lang="zh-CN" altLang="en-US"/>
              <a:t>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036320"/>
              </a:xfrm>
            </p:spPr>
            <p:txBody>
              <a:bodyPr/>
              <a:p>
                <a:r>
                  <a:rPr lang="zh-CN" altLang="en-US">
                    <a:latin typeface="新宋体" panose="02010609030101010101" charset="-122"/>
                    <a:ea typeface="新宋体" panose="02010609030101010101" charset="-122"/>
                  </a:rPr>
                  <a:t>将后续的一个字符加入项目之中</a:t>
                </a:r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0363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91640" y="2487930"/>
                <a:ext cx="5285105" cy="18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/>
                  <a:t>LR(0)</a:t>
                </a:r>
                <a:r>
                  <a:rPr lang="zh-CN" altLang="en-US">
                    <a:ea typeface="宋体" panose="02010600030101010101" pitchFamily="2" charset="-122"/>
                  </a:rPr>
                  <a:t>项目</a:t>
                </a:r>
                <a:endParaRPr lang="zh-CN" altLang="en-US">
                  <a:ea typeface="宋体" panose="02010600030101010101" pitchFamily="2" charset="-122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𝑆</m:t>
                    </m:r>
                    <m:box>
                      <m:boxPr>
                        <m:noBreak m:val="on"/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∗</m:t>
                            </m:r>
                          </m:e>
                        </m:groupChr>
                      </m:e>
                    </m:box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𝜔</m:t>
                    </m:r>
                    <m:box>
                      <m:boxPr>
                        <m:noBreak m:val="on"/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𝛿𝛼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𝛽𝜔</m:t>
                    </m:r>
                  </m:oMath>
                </a14:m>
                <a:r>
                  <a:rPr lang="en-US" altLang="zh-CN">
                    <a:ea typeface="宋体" panose="02010600030101010101" pitchFamily="2" charset="-122"/>
                  </a:rPr>
                  <a:t> </a:t>
                </a:r>
                <a:r>
                  <a:rPr lang="zh-CN" altLang="en-US">
                    <a:ea typeface="宋体" panose="02010600030101010101" pitchFamily="2" charset="-122"/>
                  </a:rPr>
                  <a:t>得到</a:t>
                </a:r>
                <a:r>
                  <a:rPr lang="en-US" altLang="zh-CN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ea typeface="宋体" panose="02010600030101010101" pitchFamily="2" charset="-122"/>
                  </a:rPr>
                  <a:t>LR(1)</a:t>
                </a:r>
                <a:r>
                  <a:rPr lang="zh-CN" altLang="en-US">
                    <a:ea typeface="宋体" panose="02010600030101010101" pitchFamily="2" charset="-122"/>
                  </a:rPr>
                  <a:t>项目</a:t>
                </a:r>
                <a:endParaRPr lang="zh-CN" altLang="en-US">
                  <a:ea typeface="宋体" panose="02010600030101010101" pitchFamily="2" charset="-122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𝑆</m:t>
                    </m:r>
                    <m:box>
                      <m:boxPr>
                        <m:noBreak m:val="on"/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∗</m:t>
                            </m:r>
                          </m:e>
                        </m:groupChr>
                      </m:e>
                    </m:box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𝜔</m:t>
                    </m:r>
                    <m:box>
                      <m:boxPr>
                        <m:noBreak m:val="on"/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𝛿𝛼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𝜔</m:t>
                    </m:r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</a:t>
                </a:r>
                <a:r>
                  <a:rPr lang="zh-CN" altLang="en-US">
                    <a:ea typeface="宋体" panose="02010600030101010101" pitchFamily="2" charset="-122"/>
                    <a:sym typeface="+mn-ea"/>
                  </a:rPr>
                  <a:t>得到</a:t>
                </a:r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487930"/>
                <a:ext cx="5285105" cy="1881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139315" y="4787900"/>
            <a:ext cx="4585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00FF"/>
                </a:solidFill>
              </a:rPr>
              <a:t>LR(0)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的两个函数应该如何修改？</a:t>
            </a:r>
            <a:endParaRPr lang="zh-CN" altLang="en-US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LR(1)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29945" y="1629410"/>
                <a:ext cx="20980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45" y="1629410"/>
                <a:ext cx="209804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86250" y="1629410"/>
                <a:ext cx="20980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1629410"/>
                <a:ext cx="209804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278505" y="1773555"/>
            <a:ext cx="648335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29945" y="2349500"/>
                <a:ext cx="21336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45" y="2349500"/>
                <a:ext cx="2133600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3278505" y="2471420"/>
            <a:ext cx="648335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286250" y="2348865"/>
                <a:ext cx="21336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2348865"/>
                <a:ext cx="213360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422015" y="148590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39160" y="2133600"/>
            <a:ext cx="38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29945" y="3789045"/>
                <a:ext cx="21336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45" y="3789045"/>
                <a:ext cx="2133600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644005" y="1632585"/>
            <a:ext cx="1407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00FF"/>
                </a:solidFill>
              </a:rPr>
              <a:t>Go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函数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没有变化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403985" y="4437380"/>
                <a:ext cx="10775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85" y="4437380"/>
                <a:ext cx="1077595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003800" y="3932555"/>
                <a:ext cx="230124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𝐹𝑖𝑟𝑠𝑡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3932555"/>
                <a:ext cx="2301240" cy="829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2967990" y="4271010"/>
            <a:ext cx="1964690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060065" y="3860800"/>
                <a:ext cx="169735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𝑐𝑙𝑜𝑠𝑢𝑟𝑒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065" y="3860800"/>
                <a:ext cx="1697355" cy="46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771140" y="5229225"/>
                <a:ext cx="325882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𝜺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𝒄𝒍𝒐𝒔𝒖𝒓𝒆</m:t>
                    </m:r>
                  </m:oMath>
                </a14:m>
                <a:r>
                  <a:rPr lang="en-US" altLang="zh-CN" b="1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需要修改</a:t>
                </a:r>
                <a:endParaRPr lang="zh-CN" altLang="en-US" b="1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40" y="5229225"/>
                <a:ext cx="3258820" cy="4603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LR(1)</a:t>
            </a:r>
            <a:r>
              <a:rPr lang="zh-CN" altLang="en-US"/>
              <a:t>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90600"/>
              </a:xfrm>
            </p:spPr>
            <p:txBody>
              <a:bodyPr/>
              <a:p>
                <a:r>
                  <a:rPr lang="zh-CN" altLang="en-US">
                    <a:latin typeface="新宋体" panose="02010609030101010101" charset="-122"/>
                    <a:ea typeface="新宋体" panose="02010609030101010101" charset="-122"/>
                  </a:rPr>
                  <a:t>拓广文法</a:t>
                </a:r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𝑎𝐵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90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9731" y="2636457"/>
                <a:ext cx="16281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#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31" y="2636457"/>
                <a:ext cx="162814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35" t="-124" r="35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62921" y="2926017"/>
                <a:ext cx="287909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𝐹𝑖𝑟𝑠𝑡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#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21" y="2926017"/>
                <a:ext cx="2879090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20" t="-124" r="20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403985" y="5224145"/>
                <a:ext cx="21336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85" y="5224145"/>
                <a:ext cx="213360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78025" y="5872480"/>
                <a:ext cx="10775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25" y="5872480"/>
                <a:ext cx="1077595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577840" y="5367655"/>
                <a:ext cx="230124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𝐹𝑖𝑟𝑠𝑡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5367655"/>
                <a:ext cx="2301240" cy="829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3542030" y="5706110"/>
            <a:ext cx="1964690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634105" y="5295900"/>
                <a:ext cx="169735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𝑐𝑙𝑜𝑠𝑢𝑟𝑒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05" y="5295900"/>
                <a:ext cx="1697355" cy="46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2700020" y="3068955"/>
            <a:ext cx="719455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43876" y="3140647"/>
                <a:ext cx="129603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76" y="3140647"/>
                <a:ext cx="1296035" cy="460375"/>
              </a:xfrm>
              <a:prstGeom prst="rect">
                <a:avLst/>
              </a:prstGeom>
              <a:blipFill rotWithShape="1">
                <a:blip r:embed="rId8"/>
                <a:stretch>
                  <a:fillRect l="-44" t="-124" r="44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LR(1)</a:t>
            </a:r>
            <a:r>
              <a:rPr lang="zh-CN" altLang="en-US"/>
              <a:t>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90600"/>
              </a:xfrm>
            </p:spPr>
            <p:txBody>
              <a:bodyPr/>
              <a:p>
                <a:r>
                  <a:rPr lang="zh-CN" altLang="en-US">
                    <a:latin typeface="新宋体" panose="02010609030101010101" charset="-122"/>
                    <a:ea typeface="新宋体" panose="02010609030101010101" charset="-122"/>
                  </a:rPr>
                  <a:t>拓广文法</a:t>
                </a:r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𝑎𝐵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90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9731" y="2926017"/>
                <a:ext cx="16281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#)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31" y="2926017"/>
                <a:ext cx="162814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35" t="-124" r="35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62921" y="2926017"/>
                <a:ext cx="19284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#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21" y="2926017"/>
                <a:ext cx="1928495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30" t="-124" r="30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403985" y="5224145"/>
                <a:ext cx="21336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85" y="5224145"/>
                <a:ext cx="213360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78025" y="5872480"/>
                <a:ext cx="10775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25" y="5872480"/>
                <a:ext cx="1077595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577840" y="5367655"/>
                <a:ext cx="230124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𝐹𝑖𝑟𝑠𝑡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5367655"/>
                <a:ext cx="2301240" cy="829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3542030" y="5706110"/>
            <a:ext cx="1964690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634105" y="5295900"/>
                <a:ext cx="169735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𝑐𝑙𝑜𝑠𝑢𝑟𝑒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05" y="5295900"/>
                <a:ext cx="1697355" cy="46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2700020" y="3068955"/>
            <a:ext cx="719455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55586" y="3716592"/>
                <a:ext cx="19284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#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6" y="3716592"/>
                <a:ext cx="1928495" cy="460375"/>
              </a:xfrm>
              <a:prstGeom prst="rect">
                <a:avLst/>
              </a:prstGeom>
              <a:blipFill rotWithShape="1">
                <a:blip r:embed="rId8"/>
                <a:stretch>
                  <a:fillRect l="-30" t="-124" r="30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2700020" y="3933190"/>
            <a:ext cx="719455" cy="2159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564191" y="3860102"/>
                <a:ext cx="29489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𝐹𝑖𝑟𝑠𝑡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#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91" y="3860102"/>
                <a:ext cx="2948940" cy="460375"/>
              </a:xfrm>
              <a:prstGeom prst="rect">
                <a:avLst/>
              </a:prstGeom>
              <a:blipFill rotWithShape="1">
                <a:blip r:embed="rId9"/>
                <a:stretch>
                  <a:fillRect l="-19" t="-124" r="19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71816" y="4176967"/>
                <a:ext cx="117792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16" y="4176967"/>
                <a:ext cx="1177925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48" t="-124" r="48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922966" y="4364927"/>
                <a:ext cx="21062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66" y="4364927"/>
                <a:ext cx="2106295" cy="460375"/>
              </a:xfrm>
              <a:prstGeom prst="rect">
                <a:avLst/>
              </a:prstGeom>
              <a:blipFill rotWithShape="1">
                <a:blip r:embed="rId11"/>
                <a:stretch>
                  <a:fillRect l="-27" t="-124" r="27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GB" altLang="zh-CN" kern="1200" dirty="0">
                <a:latin typeface="+mj-lt"/>
                <a:ea typeface="宋体" panose="02010600030101010101" pitchFamily="2" charset="-122"/>
                <a:cs typeface="+mj-cs"/>
              </a:rPr>
              <a:t>Exercise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12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已知文法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G[S]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S→*A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A→0A1|*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）求文法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的各非终结符号的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FIRSTVT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集和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LASTVT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;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）构造文法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的优先关系矩阵，并判断该文法是否是算符优先文法；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2185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18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p>
                <a:r>
                  <a:rPr lang="zh-CN" altLang="en-US">
                    <a:latin typeface="新宋体" panose="02010609030101010101" charset="-122"/>
                    <a:ea typeface="新宋体" panose="02010609030101010101" charset="-122"/>
                  </a:rPr>
                  <a:t>算符优先文法</a:t>
                </a:r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:pPr lvl="1"/>
                <a:r>
                  <a:rPr lang="zh-CN" altLang="en-US" sz="2300">
                    <a:latin typeface="新宋体" panose="02010609030101010101" charset="-122"/>
                    <a:ea typeface="新宋体" panose="02010609030101010101" charset="-122"/>
                  </a:rPr>
                  <a:t>算符优先级顺序</a:t>
                </a:r>
                <a:endParaRPr lang="zh-CN" altLang="en-US" sz="2300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:pPr lvl="0"/>
                <a:r>
                  <a:rPr lang="zh-CN" altLang="en-US">
                    <a:latin typeface="新宋体" panose="02010609030101010101" charset="-122"/>
                    <a:ea typeface="新宋体" panose="02010609030101010101" charset="-122"/>
                  </a:rPr>
                  <a:t>算符优先方法归约方法</a:t>
                </a:r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⋖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≒⋯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新宋体" panose="0201060903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ea typeface="新宋体" panose="02010609030101010101" charset="-122"/>
                  <a:cs typeface="Cambria Math" panose="02040503050406030204" charset="0"/>
                </a:endParaRPr>
              </a:p>
              <a:p>
                <a:pPr lvl="0"/>
                <a:r>
                  <a:rPr lang="en-US" altLang="zh-CN" sz="260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LR(0)</a:t>
                </a:r>
                <a:r>
                  <a:rPr lang="zh-CN" altLang="en-US" sz="260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分析法</a:t>
                </a:r>
                <a:endParaRPr lang="zh-CN" altLang="en-US" sz="2600">
                  <a:latin typeface="Cambria Math" panose="02040503050406030204" charset="0"/>
                  <a:ea typeface="新宋体" panose="02010609030101010101" charset="-122"/>
                  <a:cs typeface="Cambria Math" panose="02040503050406030204" charset="0"/>
                </a:endParaRPr>
              </a:p>
              <a:p>
                <a:pPr lvl="1"/>
                <a:r>
                  <a:rPr lang="en-US" altLang="zh-CN" sz="230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LR(0)</a:t>
                </a:r>
                <a:r>
                  <a:rPr lang="zh-CN" altLang="en-US" sz="230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项目的计算</a:t>
                </a:r>
                <a:endParaRPr lang="zh-CN" altLang="en-US" sz="2300">
                  <a:latin typeface="Cambria Math" panose="02040503050406030204" charset="0"/>
                  <a:ea typeface="新宋体" panose="02010609030101010101" charset="-122"/>
                  <a:cs typeface="Cambria Math" panose="02040503050406030204" charset="0"/>
                </a:endParaRPr>
              </a:p>
              <a:p>
                <a:pPr lvl="1"/>
                <a:r>
                  <a:rPr lang="en-US" altLang="zh-CN" sz="230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LR(0)</a:t>
                </a:r>
                <a:r>
                  <a:rPr lang="zh-CN" altLang="en-US" sz="230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分析表的生成</a:t>
                </a:r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  <a:p>
                <a:endParaRPr lang="zh-CN" altLang="en-US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5ECC-DA9F-4227-A1B7-5C433C9ACF74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GB" altLang="zh-CN" kern="1200" dirty="0">
                <a:latin typeface="+mj-lt"/>
                <a:ea typeface="宋体" panose="02010600030101010101" pitchFamily="2" charset="-122"/>
                <a:cs typeface="+mj-cs"/>
              </a:rPr>
              <a:t>Exercise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）求文法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的各非终结符号的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FIRSTVT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集和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LASTVT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集。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根据非终结符号的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FIRSTVT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集定义得到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FIRSTVT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）＝｛*｝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FIRSTVT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）＝｛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，*｝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根据非终结符号的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LASTVT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集定义得到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LASTVT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）＝｛*，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｝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LASTVT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）＝｛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，*｝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2288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28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GB" altLang="zh-CN" kern="1200" dirty="0">
                <a:latin typeface="+mj-lt"/>
                <a:ea typeface="宋体" panose="02010600030101010101" pitchFamily="2" charset="-122"/>
                <a:cs typeface="+mj-cs"/>
              </a:rPr>
              <a:t>Exercise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1752600" y="4149725"/>
          <a:ext cx="5411788" cy="146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629"/>
                <a:gridCol w="1352629"/>
                <a:gridCol w="1353265"/>
                <a:gridCol w="1353265"/>
              </a:tblGrid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lt"/>
                        </a:rPr>
                        <a:t> 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lt"/>
                        </a:rPr>
                        <a:t>0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lt"/>
                        </a:rPr>
                        <a:t>1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j-lt"/>
                        </a:rPr>
                        <a:t>*</a:t>
                      </a:r>
                      <a:endParaRPr lang="zh-CN" sz="24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lt"/>
                        </a:rPr>
                        <a:t>0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noProof="1" smtClean="0">
                          <a:solidFill>
                            <a:srgbClr val="0000CC"/>
                          </a:solidFill>
                          <a:ea typeface="楷体_GB2312" pitchFamily="49" charset="-122"/>
                        </a:rPr>
                        <a:t>≮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noProof="1" smtClean="0">
                          <a:solidFill>
                            <a:srgbClr val="0000CC"/>
                          </a:solidFill>
                          <a:ea typeface="楷体_GB2312" pitchFamily="49" charset="-122"/>
                        </a:rPr>
                        <a:t>≒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noProof="1" smtClean="0">
                          <a:solidFill>
                            <a:srgbClr val="0000CC"/>
                          </a:solidFill>
                          <a:ea typeface="楷体_GB2312" pitchFamily="49" charset="-122"/>
                        </a:rPr>
                        <a:t>≮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lt"/>
                        </a:rPr>
                        <a:t>1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j-lt"/>
                        </a:rPr>
                        <a:t> </a:t>
                      </a:r>
                      <a:endParaRPr lang="zh-CN" sz="24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noProof="1" smtClean="0">
                          <a:solidFill>
                            <a:srgbClr val="0000CC"/>
                          </a:solidFill>
                          <a:ea typeface="楷体_GB2312" pitchFamily="49" charset="-122"/>
                        </a:rPr>
                        <a:t>≯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lt"/>
                        </a:rPr>
                        <a:t> 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j-lt"/>
                        </a:rPr>
                        <a:t>*</a:t>
                      </a:r>
                      <a:endParaRPr lang="zh-CN" sz="24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noProof="1" smtClean="0">
                          <a:solidFill>
                            <a:srgbClr val="0000CC"/>
                          </a:solidFill>
                          <a:ea typeface="楷体_GB2312" pitchFamily="49" charset="-122"/>
                        </a:rPr>
                        <a:t>≮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noProof="1" smtClean="0">
                          <a:solidFill>
                            <a:srgbClr val="0000CC"/>
                          </a:solidFill>
                          <a:ea typeface="楷体_GB2312" pitchFamily="49" charset="-122"/>
                        </a:rPr>
                        <a:t>≯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noProof="1" smtClean="0">
                          <a:solidFill>
                            <a:srgbClr val="0000CC"/>
                          </a:solidFill>
                          <a:ea typeface="楷体_GB2312" pitchFamily="49" charset="-122"/>
                        </a:rPr>
                        <a:t>≮</a:t>
                      </a:r>
                      <a:endParaRPr lang="zh-CN" sz="24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</a:tr>
            </a:tbl>
          </a:graphicData>
        </a:graphic>
      </p:graphicFrame>
      <p:sp>
        <p:nvSpPr>
          <p:cNvPr id="12393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39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8313" y="1268413"/>
            <a:ext cx="82073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S→*A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，（*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≮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），（*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≮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*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A→0A1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≒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≮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  (0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≮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*)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≯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(*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≯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练习：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493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设文法</a:t>
            </a:r>
            <a:r>
              <a:rPr lang="en-US" altLang="zh-CN" dirty="0">
                <a:ea typeface="华文新魏" panose="02010800040101010101" pitchFamily="2" charset="-122"/>
              </a:rPr>
              <a:t>G(S)</a:t>
            </a:r>
            <a:r>
              <a:rPr lang="zh-CN" altLang="en-US" dirty="0">
                <a:ea typeface="华文新魏" panose="02010800040101010101" pitchFamily="2" charset="-122"/>
              </a:rPr>
              <a:t>：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S -&gt; </a:t>
            </a:r>
            <a:r>
              <a:rPr lang="zh-CN" altLang="en-US" dirty="0"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ea typeface="华文新魏" panose="02010800040101010101" pitchFamily="2" charset="-122"/>
              </a:rPr>
              <a:t>A) | a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A -</a:t>
            </a:r>
            <a:r>
              <a:rPr lang="en-GB" altLang="zh-CN" dirty="0">
                <a:ea typeface="华文新魏" panose="02010800040101010101" pitchFamily="2" charset="-122"/>
              </a:rPr>
              <a:t>&gt; A+S </a:t>
            </a:r>
            <a:r>
              <a:rPr lang="en-US" altLang="zh-CN" dirty="0">
                <a:ea typeface="华文新魏" panose="02010800040101010101" pitchFamily="2" charset="-122"/>
              </a:rPr>
              <a:t>| </a:t>
            </a:r>
            <a:r>
              <a:rPr lang="en-GB" altLang="zh-CN" dirty="0">
                <a:ea typeface="华文新魏" panose="02010800040101010101" pitchFamily="2" charset="-122"/>
              </a:rPr>
              <a:t>S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（</a:t>
            </a:r>
            <a:r>
              <a:rPr lang="en-GB" altLang="zh-CN" dirty="0"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）构造非终结符的</a:t>
            </a:r>
            <a:r>
              <a:rPr lang="en-US" altLang="zh-CN" dirty="0">
                <a:ea typeface="华文新魏" panose="02010800040101010101" pitchFamily="2" charset="-122"/>
              </a:rPr>
              <a:t>FIRSTVT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LASTVT</a:t>
            </a:r>
            <a:r>
              <a:rPr lang="zh-CN" altLang="en-US" dirty="0">
                <a:ea typeface="华文新魏" panose="02010800040101010101" pitchFamily="2" charset="-122"/>
              </a:rPr>
              <a:t>集合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ea typeface="华文新魏" panose="02010800040101010101" pitchFamily="2" charset="-122"/>
              </a:rPr>
              <a:t>2</a:t>
            </a:r>
            <a:r>
              <a:rPr lang="zh-CN" altLang="en-US" dirty="0">
                <a:ea typeface="华文新魏" panose="02010800040101010101" pitchFamily="2" charset="-122"/>
              </a:rPr>
              <a:t>）构造优先关系表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124931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49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练习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595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已知文法</a:t>
            </a:r>
            <a:r>
              <a:rPr lang="en-US" altLang="zh-CN" dirty="0">
                <a:ea typeface="华文新魏" panose="02010800040101010101" pitchFamily="2" charset="-122"/>
              </a:rPr>
              <a:t>G(S)</a:t>
            </a:r>
            <a:r>
              <a:rPr lang="zh-CN" altLang="en-US" dirty="0">
                <a:ea typeface="华文新魏" panose="02010800040101010101" pitchFamily="2" charset="-122"/>
              </a:rPr>
              <a:t>：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S -&gt; aS | bS | a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(1) </a:t>
            </a:r>
            <a:r>
              <a:rPr lang="zh-CN" altLang="en-US" dirty="0">
                <a:ea typeface="华文新魏" panose="02010800040101010101" pitchFamily="2" charset="-122"/>
              </a:rPr>
              <a:t>构造该文法的</a:t>
            </a:r>
            <a:r>
              <a:rPr lang="en-US" altLang="zh-CN" dirty="0">
                <a:ea typeface="华文新魏" panose="02010800040101010101" pitchFamily="2" charset="-122"/>
              </a:rPr>
              <a:t>LR</a:t>
            </a:r>
            <a:r>
              <a:rPr lang="zh-CN" altLang="en-US" dirty="0"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）项目集规范族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(2) </a:t>
            </a:r>
            <a:r>
              <a:rPr lang="zh-CN" altLang="en-US" dirty="0">
                <a:ea typeface="华文新魏" panose="02010800040101010101" pitchFamily="2" charset="-122"/>
              </a:rPr>
              <a:t>构造识别该文法所产生的活前缀的</a:t>
            </a:r>
            <a:r>
              <a:rPr lang="en-US" altLang="zh-CN" dirty="0">
                <a:ea typeface="华文新魏" panose="02010800040101010101" pitchFamily="2" charset="-122"/>
              </a:rPr>
              <a:t>DFA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GB" altLang="zh-CN" dirty="0">
                <a:ea typeface="华文新魏" panose="02010800040101010101" pitchFamily="2" charset="-122"/>
              </a:rPr>
              <a:t>(</a:t>
            </a:r>
            <a:r>
              <a:rPr lang="en-US" altLang="zh-CN" dirty="0">
                <a:ea typeface="华文新魏" panose="02010800040101010101" pitchFamily="2" charset="-122"/>
              </a:rPr>
              <a:t>3) </a:t>
            </a:r>
            <a:r>
              <a:rPr lang="zh-CN" altLang="en-US" dirty="0">
                <a:ea typeface="华文新魏" panose="02010800040101010101" pitchFamily="2" charset="-122"/>
              </a:rPr>
              <a:t>构造其</a:t>
            </a:r>
            <a:r>
              <a:rPr lang="en-US" altLang="zh-CN" dirty="0">
                <a:ea typeface="华文新魏" panose="02010800040101010101" pitchFamily="2" charset="-122"/>
              </a:rPr>
              <a:t>SLR</a:t>
            </a:r>
            <a:r>
              <a:rPr lang="zh-CN" altLang="en-US" dirty="0">
                <a:ea typeface="华文新魏" panose="02010800040101010101" pitchFamily="2" charset="-122"/>
              </a:rPr>
              <a:t>分析表，并判断该文法是否是</a:t>
            </a:r>
            <a:r>
              <a:rPr lang="en-US" altLang="zh-CN" dirty="0">
                <a:ea typeface="华文新魏" panose="02010800040101010101" pitchFamily="2" charset="-122"/>
              </a:rPr>
              <a:t>SLR</a:t>
            </a:r>
            <a:r>
              <a:rPr lang="en-GB" altLang="zh-CN" dirty="0">
                <a:ea typeface="华文新魏" panose="02010800040101010101" pitchFamily="2" charset="-122"/>
              </a:rPr>
              <a:t>(1)</a:t>
            </a:r>
            <a:r>
              <a:rPr lang="zh-CN" altLang="en-US" dirty="0">
                <a:ea typeface="华文新魏" panose="02010800040101010101" pitchFamily="2" charset="-122"/>
              </a:rPr>
              <a:t>文法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25955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59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练习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697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已知文法</a:t>
            </a:r>
            <a:r>
              <a:rPr lang="en-US" altLang="zh-CN" dirty="0">
                <a:ea typeface="华文新魏" panose="02010800040101010101" pitchFamily="2" charset="-122"/>
              </a:rPr>
              <a:t>G=</a:t>
            </a:r>
            <a:r>
              <a:rPr lang="en-GB" altLang="zh-CN" dirty="0">
                <a:ea typeface="华文新魏" panose="02010800040101010101" pitchFamily="2" charset="-122"/>
              </a:rPr>
              <a:t>({a,b},{S,B},S,P)</a:t>
            </a:r>
            <a:r>
              <a:rPr lang="zh-CN" altLang="en-US" dirty="0">
                <a:ea typeface="华文新魏" panose="02010800040101010101" pitchFamily="2" charset="-122"/>
              </a:rPr>
              <a:t>，其中</a:t>
            </a:r>
            <a:r>
              <a:rPr lang="en-GB" altLang="zh-CN" dirty="0">
                <a:ea typeface="华文新魏" panose="02010800040101010101" pitchFamily="2" charset="-122"/>
              </a:rPr>
              <a:t>P</a:t>
            </a:r>
            <a:r>
              <a:rPr lang="zh-CN" altLang="en-US" dirty="0">
                <a:ea typeface="华文新魏" panose="02010800040101010101" pitchFamily="2" charset="-122"/>
              </a:rPr>
              <a:t>：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S -&gt; BB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GB" altLang="zh-CN" dirty="0">
                <a:ea typeface="华文新魏" panose="02010800040101010101" pitchFamily="2" charset="-122"/>
              </a:rPr>
              <a:t>B-&gt;aB|b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(1) </a:t>
            </a:r>
            <a:r>
              <a:rPr lang="zh-CN" altLang="en-US" dirty="0">
                <a:ea typeface="华文新魏" panose="02010800040101010101" pitchFamily="2" charset="-122"/>
              </a:rPr>
              <a:t>构造该文法的</a:t>
            </a:r>
            <a:r>
              <a:rPr lang="en-US" altLang="zh-CN" dirty="0">
                <a:ea typeface="华文新魏" panose="02010800040101010101" pitchFamily="2" charset="-122"/>
              </a:rPr>
              <a:t>LR</a:t>
            </a:r>
            <a:r>
              <a:rPr lang="zh-CN" altLang="en-US" dirty="0"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）项目集规范族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(2) </a:t>
            </a:r>
            <a:r>
              <a:rPr lang="zh-CN" altLang="en-US" dirty="0">
                <a:ea typeface="华文新魏" panose="02010800040101010101" pitchFamily="2" charset="-122"/>
              </a:rPr>
              <a:t>构造识别该文法所产生的活前缀的</a:t>
            </a:r>
            <a:r>
              <a:rPr lang="en-US" altLang="zh-CN" dirty="0">
                <a:ea typeface="华文新魏" panose="02010800040101010101" pitchFamily="2" charset="-122"/>
              </a:rPr>
              <a:t>DFA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GB" altLang="zh-CN" dirty="0">
                <a:ea typeface="华文新魏" panose="02010800040101010101" pitchFamily="2" charset="-122"/>
              </a:rPr>
              <a:t>(</a:t>
            </a:r>
            <a:r>
              <a:rPr lang="en-US" altLang="zh-CN" dirty="0">
                <a:ea typeface="华文新魏" panose="02010800040101010101" pitchFamily="2" charset="-122"/>
              </a:rPr>
              <a:t>3) </a:t>
            </a:r>
            <a:r>
              <a:rPr lang="zh-CN" altLang="en-US" dirty="0">
                <a:ea typeface="华文新魏" panose="02010800040101010101" pitchFamily="2" charset="-122"/>
              </a:rPr>
              <a:t>构造其</a:t>
            </a:r>
            <a:r>
              <a:rPr lang="en-US" altLang="zh-CN" dirty="0">
                <a:ea typeface="华文新魏" panose="02010800040101010101" pitchFamily="2" charset="-122"/>
              </a:rPr>
              <a:t>LR</a:t>
            </a:r>
            <a:r>
              <a:rPr lang="zh-CN" altLang="en-US" dirty="0">
                <a:ea typeface="华文新魏" panose="02010800040101010101" pitchFamily="2" charset="-122"/>
              </a:rPr>
              <a:t>分析表，并写出</a:t>
            </a:r>
            <a:r>
              <a:rPr lang="en-GB" altLang="zh-CN" dirty="0">
                <a:ea typeface="华文新魏" panose="02010800040101010101" pitchFamily="2" charset="-122"/>
              </a:rPr>
              <a:t>aabab</a:t>
            </a:r>
            <a:r>
              <a:rPr lang="zh-CN" altLang="en-US" dirty="0">
                <a:ea typeface="华文新魏" panose="02010800040101010101" pitchFamily="2" charset="-122"/>
              </a:rPr>
              <a:t>的分析过程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26979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69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练习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8002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已知文法</a:t>
            </a:r>
            <a:r>
              <a:rPr lang="en-US" altLang="zh-CN" dirty="0">
                <a:ea typeface="华文新魏" panose="02010800040101010101" pitchFamily="2" charset="-122"/>
              </a:rPr>
              <a:t>G</a:t>
            </a:r>
            <a:r>
              <a:rPr lang="en-GB" altLang="zh-CN" dirty="0">
                <a:ea typeface="华文新魏" panose="02010800040101010101" pitchFamily="2" charset="-122"/>
              </a:rPr>
              <a:t>(P):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ea typeface="华文新魏" panose="02010800040101010101" pitchFamily="2" charset="-122"/>
              </a:rPr>
              <a:t>P -&gt; aPb|Q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GB" altLang="zh-CN" dirty="0">
                <a:ea typeface="华文新魏" panose="02010800040101010101" pitchFamily="2" charset="-122"/>
              </a:rPr>
              <a:t>Q-&gt;bQc|bSc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GB" altLang="zh-CN" dirty="0">
                <a:ea typeface="华文新魏" panose="02010800040101010101" pitchFamily="2" charset="-122"/>
              </a:rPr>
              <a:t>S-&gt;Sa|a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构造</a:t>
            </a:r>
            <a:r>
              <a:rPr lang="en-US" altLang="zh-CN" dirty="0">
                <a:ea typeface="华文新魏" panose="02010800040101010101" pitchFamily="2" charset="-122"/>
              </a:rPr>
              <a:t>SLR</a:t>
            </a:r>
            <a:r>
              <a:rPr lang="zh-CN" altLang="en-US" dirty="0">
                <a:ea typeface="华文新魏" panose="02010800040101010101" pitchFamily="2" charset="-122"/>
              </a:rPr>
              <a:t>分析表，以说明它是不是</a:t>
            </a:r>
            <a:r>
              <a:rPr lang="en-US" altLang="zh-CN" dirty="0">
                <a:ea typeface="华文新魏" panose="02010800040101010101" pitchFamily="2" charset="-122"/>
              </a:rPr>
              <a:t>SLR</a:t>
            </a:r>
            <a:r>
              <a:rPr lang="zh-CN" altLang="en-US" dirty="0">
                <a:ea typeface="华文新魏" panose="02010800040101010101" pitchFamily="2" charset="-122"/>
              </a:rPr>
              <a:t>文法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28003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80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练习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902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已知文法</a:t>
            </a:r>
            <a:r>
              <a:rPr lang="en-US" altLang="zh-CN" dirty="0">
                <a:ea typeface="华文新魏" panose="02010800040101010101" pitchFamily="2" charset="-122"/>
              </a:rPr>
              <a:t>G</a:t>
            </a:r>
            <a:r>
              <a:rPr lang="en-GB" altLang="zh-CN" dirty="0">
                <a:ea typeface="华文新魏" panose="02010800040101010101" pitchFamily="2" charset="-122"/>
              </a:rPr>
              <a:t>(S):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GB" altLang="zh-CN" dirty="0">
                <a:ea typeface="华文新魏" panose="02010800040101010101" pitchFamily="2" charset="-122"/>
              </a:rPr>
              <a:t>S-&gt;iSeS | iS | a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ea typeface="华文新魏" panose="02010800040101010101" pitchFamily="2" charset="-122"/>
              </a:rPr>
              <a:t>构造</a:t>
            </a:r>
            <a:r>
              <a:rPr lang="en-US" altLang="zh-CN" dirty="0">
                <a:ea typeface="华文新魏" panose="02010800040101010101" pitchFamily="2" charset="-122"/>
              </a:rPr>
              <a:t>SLR</a:t>
            </a:r>
            <a:r>
              <a:rPr lang="zh-CN" altLang="en-US" dirty="0">
                <a:ea typeface="华文新魏" panose="02010800040101010101" pitchFamily="2" charset="-122"/>
              </a:rPr>
              <a:t>分析表，以说明它是不是</a:t>
            </a:r>
            <a:r>
              <a:rPr lang="en-US" altLang="zh-CN" dirty="0">
                <a:ea typeface="华文新魏" panose="02010800040101010101" pitchFamily="2" charset="-122"/>
              </a:rPr>
              <a:t>SLR</a:t>
            </a:r>
            <a:r>
              <a:rPr lang="zh-CN" altLang="en-US" dirty="0">
                <a:ea typeface="华文新魏" panose="02010800040101010101" pitchFamily="2" charset="-122"/>
              </a:rPr>
              <a:t>文法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29027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902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5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题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文法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G(S)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：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S→AS|b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A→SA|a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该文法的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项目有：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1.    S→·AS		2.    S→A·S		3.    S→AS·		4.    S→·b	         	5. 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S→b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			6.    A→·SA        	7.    A→S·A		8.    A→SA·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9.    A→·a           	10.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A→a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3005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30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5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题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该文法的拓广文法为：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S' →S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S→AS|b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A→SA|a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LR(0)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项目有：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S ' → · 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S' → S ·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S→·AS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S→A·S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S→AS·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S→·b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S→b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A→·SA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A→S·A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A→SA·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A→·a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A→a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·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31075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31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32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pic>
        <p:nvPicPr>
          <p:cNvPr id="132099" name="Picture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-242887"/>
            <a:ext cx="6911975" cy="6551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914400"/>
          </a:xfrm>
        </p:spPr>
        <p:txBody>
          <a:bodyPr vert="horz" wrap="square" lIns="91440" tIns="45720" rIns="91440" bIns="45720" anchor="b" anchorCtr="0"/>
          <a:p>
            <a:r>
              <a:rPr lang="en-US" altLang="zh-CN" b="1" kern="1200" dirty="0">
                <a:latin typeface="+mj-lt"/>
                <a:ea typeface="宋体" panose="02010600030101010101" pitchFamily="2" charset="-122"/>
                <a:cs typeface="+mj-cs"/>
              </a:rPr>
              <a:t>SLR</a:t>
            </a:r>
            <a:r>
              <a:rPr lang="zh-CN" altLang="en-US" b="1" kern="1200" dirty="0">
                <a:latin typeface="+mj-lt"/>
                <a:ea typeface="宋体" panose="02010600030101010101" pitchFamily="2" charset="-122"/>
                <a:cs typeface="+mj-cs"/>
              </a:rPr>
              <a:t>分析表的构造</a:t>
            </a:r>
            <a:endParaRPr lang="zh-CN" altLang="en-US" b="1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0594" name="Rectangle 3"/>
          <p:cNvSpPr>
            <a:spLocks noGrp="1"/>
          </p:cNvSpPr>
          <p:nvPr>
            <p:ph sz="quarter" idx="1"/>
          </p:nvPr>
        </p:nvSpPr>
        <p:spPr>
          <a:xfrm>
            <a:off x="250825" y="1341438"/>
            <a:ext cx="8763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3000" b="1" dirty="0">
                <a:ea typeface="华文新魏" panose="02010800040101010101" pitchFamily="2" charset="-122"/>
              </a:rPr>
              <a:t>LR(0)</a:t>
            </a:r>
            <a:r>
              <a:rPr lang="zh-CN" altLang="en-US" sz="3000" b="1" dirty="0">
                <a:ea typeface="华文新魏" panose="02010800040101010101" pitchFamily="2" charset="-122"/>
              </a:rPr>
              <a:t>文法太简单，</a:t>
            </a:r>
            <a:r>
              <a:rPr lang="zh-CN" altLang="en-US" sz="3000" b="1" dirty="0">
                <a:ea typeface="华文新魏" panose="02010800040101010101" pitchFamily="2" charset="-122"/>
                <a:hlinkClick r:id="rId1" action="ppaction://hlinksldjump"/>
              </a:rPr>
              <a:t>没有实用价值</a:t>
            </a:r>
            <a:r>
              <a:rPr lang="en-US" altLang="zh-CN" sz="3000" b="1" dirty="0">
                <a:ea typeface="华文新魏" panose="02010800040101010101" pitchFamily="2" charset="-122"/>
              </a:rPr>
              <a:t>.</a:t>
            </a:r>
            <a:endParaRPr lang="en-US" altLang="zh-CN" sz="3000" b="1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000" b="1" dirty="0">
                <a:ea typeface="华文新魏" panose="02010800040101010101" pitchFamily="2" charset="-122"/>
              </a:rPr>
              <a:t>假定一个</a:t>
            </a:r>
            <a:r>
              <a:rPr lang="en-US" altLang="zh-CN" sz="3000" b="1" dirty="0">
                <a:ea typeface="华文新魏" panose="02010800040101010101" pitchFamily="2" charset="-122"/>
              </a:rPr>
              <a:t>LR(0)</a:t>
            </a:r>
            <a:r>
              <a:rPr lang="zh-CN" altLang="en-US" sz="3000" b="1" dirty="0">
                <a:ea typeface="华文新魏" panose="02010800040101010101" pitchFamily="2" charset="-122"/>
              </a:rPr>
              <a:t>规范族中含有如下的一个项目集</a:t>
            </a:r>
            <a:endParaRPr lang="en-US" altLang="zh-CN" sz="3000" b="1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3000" b="1" dirty="0">
                <a:ea typeface="华文新魏" panose="02010800040101010101" pitchFamily="2" charset="-122"/>
              </a:rPr>
              <a:t>(</a:t>
            </a:r>
            <a:r>
              <a:rPr lang="zh-CN" altLang="en-US" sz="3000" b="1" dirty="0">
                <a:ea typeface="华文新魏" panose="02010800040101010101" pitchFamily="2" charset="-122"/>
              </a:rPr>
              <a:t>状态</a:t>
            </a:r>
            <a:r>
              <a:rPr lang="en-US" altLang="zh-CN" sz="3000" b="1" dirty="0">
                <a:ea typeface="华文新魏" panose="02010800040101010101" pitchFamily="2" charset="-122"/>
              </a:rPr>
              <a:t>)I</a:t>
            </a:r>
            <a:r>
              <a:rPr lang="zh-CN" altLang="en-US" sz="3000" b="1" dirty="0">
                <a:ea typeface="华文新魏" panose="02010800040101010101" pitchFamily="2" charset="-122"/>
              </a:rPr>
              <a:t>＝</a:t>
            </a:r>
            <a:r>
              <a:rPr lang="en-US" altLang="zh-CN" sz="3000" b="1" dirty="0">
                <a:ea typeface="华文新魏" panose="02010800040101010101" pitchFamily="2" charset="-122"/>
              </a:rPr>
              <a:t>{X→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 b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A→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B→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·}</a:t>
            </a:r>
            <a:r>
              <a:rPr lang="zh-CN" altLang="en-US" sz="3000" b="1" dirty="0">
                <a:ea typeface="华文新魏" panose="02010800040101010101" pitchFamily="2" charset="-122"/>
              </a:rPr>
              <a:t>。</a:t>
            </a:r>
            <a:r>
              <a:rPr lang="en-US" altLang="zh-CN" sz="3000" b="1" dirty="0">
                <a:ea typeface="华文新魏" panose="02010800040101010101" pitchFamily="2" charset="-122"/>
              </a:rPr>
              <a:t>FOLLOW(A)</a:t>
            </a:r>
            <a:r>
              <a:rPr lang="zh-CN" altLang="en-US" sz="3000" b="1" dirty="0">
                <a:ea typeface="华文新魏" panose="02010800040101010101" pitchFamily="2" charset="-122"/>
              </a:rPr>
              <a:t>和</a:t>
            </a:r>
            <a:r>
              <a:rPr lang="en-US" altLang="zh-CN" sz="3000" b="1" dirty="0">
                <a:ea typeface="华文新魏" panose="02010800040101010101" pitchFamily="2" charset="-122"/>
              </a:rPr>
              <a:t>FOLLOW(B)</a:t>
            </a:r>
            <a:r>
              <a:rPr lang="zh-CN" altLang="en-US" sz="3000" b="1" dirty="0">
                <a:ea typeface="华文新魏" panose="02010800040101010101" pitchFamily="2" charset="-122"/>
              </a:rPr>
              <a:t>的交集为</a:t>
            </a:r>
            <a:r>
              <a:rPr lang="zh-CN" altLang="en-US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，且不包含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3000" b="1" dirty="0">
                <a:ea typeface="华文新魏" panose="02010800040101010101" pitchFamily="2" charset="-122"/>
              </a:rPr>
              <a:t>那么，当状态</a:t>
            </a:r>
            <a:r>
              <a:rPr lang="en-US" altLang="zh-CN" sz="3000" b="1" dirty="0">
                <a:ea typeface="华文新魏" panose="02010800040101010101" pitchFamily="2" charset="-122"/>
              </a:rPr>
              <a:t>I</a:t>
            </a:r>
            <a:r>
              <a:rPr lang="zh-CN" altLang="en-US" sz="3000" b="1" dirty="0">
                <a:ea typeface="华文新魏" panose="02010800040101010101" pitchFamily="2" charset="-122"/>
              </a:rPr>
              <a:t>面临任何输入符号</a:t>
            </a:r>
            <a:r>
              <a:rPr lang="en-US" altLang="zh-CN" sz="3000" b="1" i="1" dirty="0">
                <a:ea typeface="华文新魏" panose="02010800040101010101" pitchFamily="2" charset="-122"/>
              </a:rPr>
              <a:t>a</a:t>
            </a:r>
            <a:r>
              <a:rPr lang="zh-CN" altLang="en-US" sz="3000" b="1" dirty="0">
                <a:ea typeface="华文新魏" panose="02010800040101010101" pitchFamily="2" charset="-122"/>
              </a:rPr>
              <a:t>时，可以</a:t>
            </a:r>
            <a:r>
              <a:rPr lang="en-US" altLang="zh-CN" sz="3000" b="1" dirty="0">
                <a:ea typeface="华文新魏" panose="02010800040101010101" pitchFamily="2" charset="-122"/>
              </a:rPr>
              <a:t>:</a:t>
            </a:r>
            <a:endParaRPr lang="en-US" altLang="zh-CN" sz="3000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1.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a=b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，则移进；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2.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FOLLOW(A)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，用产生式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A→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进行归约；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3.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FOLLOW(B)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，用产生式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B→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进行归约；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4.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此外，报错。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229600" cy="4895850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000" b="1" dirty="0">
                <a:ea typeface="华文新魏" panose="02010800040101010101" pitchFamily="2" charset="-122"/>
              </a:rPr>
              <a:t>假定</a:t>
            </a:r>
            <a:r>
              <a:rPr lang="en-US" altLang="zh-CN" sz="3000" b="1" dirty="0">
                <a:ea typeface="华文新魏" panose="02010800040101010101" pitchFamily="2" charset="-122"/>
              </a:rPr>
              <a:t>LR(0)</a:t>
            </a:r>
            <a:r>
              <a:rPr lang="zh-CN" altLang="en-US" sz="3000" b="1" dirty="0">
                <a:ea typeface="华文新魏" panose="02010800040101010101" pitchFamily="2" charset="-122"/>
              </a:rPr>
              <a:t>规范族的一个项目集</a:t>
            </a:r>
            <a:r>
              <a:rPr lang="en-US" altLang="zh-CN" sz="3000" b="1" dirty="0">
                <a:ea typeface="华文新魏" panose="02010800040101010101" pitchFamily="2" charset="-122"/>
              </a:rPr>
              <a:t>I={A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1</a:t>
            </a:r>
            <a:r>
              <a:rPr lang="en-US" altLang="zh-CN" sz="3000" b="1" dirty="0">
                <a:ea typeface="华文新魏" panose="02010800040101010101" pitchFamily="2" charset="-122"/>
              </a:rPr>
              <a:t>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 a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1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1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A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2</a:t>
            </a:r>
            <a:r>
              <a:rPr lang="en-US" altLang="zh-CN" sz="3000" b="1" dirty="0">
                <a:ea typeface="华文新魏" panose="02010800040101010101" pitchFamily="2" charset="-122"/>
              </a:rPr>
              <a:t>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 a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2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2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…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A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m</a:t>
            </a:r>
            <a:r>
              <a:rPr lang="en-US" altLang="zh-CN" sz="3000" b="1" dirty="0">
                <a:ea typeface="华文新魏" panose="02010800040101010101" pitchFamily="2" charset="-122"/>
              </a:rPr>
              <a:t>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 a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m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m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B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1</a:t>
            </a:r>
            <a:r>
              <a:rPr lang="en-US" altLang="zh-CN" sz="3000" b="1" dirty="0">
                <a:ea typeface="华文新魏" panose="02010800040101010101" pitchFamily="2" charset="-122"/>
              </a:rPr>
              <a:t>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B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2</a:t>
            </a:r>
            <a:r>
              <a:rPr lang="en-US" altLang="zh-CN" sz="3000" b="1" dirty="0">
                <a:ea typeface="华文新魏" panose="02010800040101010101" pitchFamily="2" charset="-122"/>
              </a:rPr>
              <a:t>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…</a:t>
            </a:r>
            <a:r>
              <a:rPr lang="zh-CN" altLang="en-US" sz="3000" b="1" dirty="0"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ea typeface="华文新魏" panose="02010800040101010101" pitchFamily="2" charset="-122"/>
              </a:rPr>
              <a:t>B</a:t>
            </a:r>
            <a:r>
              <a:rPr lang="en-US" altLang="zh-CN" sz="3000" b="1" baseline="-25000" dirty="0">
                <a:ea typeface="华文新魏" panose="02010800040101010101" pitchFamily="2" charset="-122"/>
              </a:rPr>
              <a:t>n</a:t>
            </a:r>
            <a:r>
              <a:rPr lang="en-US" altLang="zh-CN" sz="3000" b="1" dirty="0">
                <a:ea typeface="华文新魏" panose="02010800040101010101" pitchFamily="2" charset="-122"/>
              </a:rPr>
              <a:t>→</a:t>
            </a:r>
            <a:r>
              <a:rPr lang="en-US" altLang="zh-CN" sz="3000" b="1" dirty="0"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000" b="1" dirty="0">
                <a:ea typeface="华文新魏" panose="02010800040101010101" pitchFamily="2" charset="-122"/>
              </a:rPr>
              <a:t>·} </a:t>
            </a:r>
            <a:r>
              <a:rPr lang="zh-CN" altLang="en-US" sz="3000" b="1" dirty="0">
                <a:ea typeface="华文新魏" panose="02010800040101010101" pitchFamily="2" charset="-122"/>
              </a:rPr>
              <a:t>如果集合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{a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…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pitchFamily="2" charset="-122"/>
              </a:rPr>
              <a:t>m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}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FOLLOW(B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pitchFamily="2" charset="-122"/>
              </a:rPr>
              <a:t>1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…</a:t>
            </a:r>
            <a:r>
              <a:rPr lang="zh-CN" altLang="en-US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FOLLOW(B</a:t>
            </a:r>
            <a:r>
              <a:rPr lang="en-US" altLang="zh-CN" sz="3000" b="1" baseline="-25000" dirty="0">
                <a:solidFill>
                  <a:srgbClr val="FF3300"/>
                </a:solidFill>
                <a:ea typeface="华文新魏" panose="02010800040101010101" pitchFamily="2" charset="-122"/>
              </a:rPr>
              <a:t>n</a:t>
            </a:r>
            <a:r>
              <a:rPr lang="en-US" altLang="zh-CN" sz="3000" b="1" dirty="0">
                <a:solidFill>
                  <a:srgbClr val="FF3300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3000" b="1" dirty="0">
                <a:ea typeface="华文新魏" panose="02010800040101010101" pitchFamily="2" charset="-122"/>
              </a:rPr>
              <a:t>两两不相交</a:t>
            </a:r>
            <a:r>
              <a:rPr lang="en-US" altLang="zh-CN" sz="3000" b="1" dirty="0">
                <a:ea typeface="华文新魏" panose="02010800040101010101" pitchFamily="2" charset="-122"/>
              </a:rPr>
              <a:t>(</a:t>
            </a:r>
            <a:r>
              <a:rPr lang="zh-CN" altLang="en-US" sz="3000" b="1" dirty="0">
                <a:ea typeface="华文新魏" panose="02010800040101010101" pitchFamily="2" charset="-122"/>
              </a:rPr>
              <a:t>包括不得有两个</a:t>
            </a:r>
            <a:r>
              <a:rPr lang="en-US" altLang="zh-CN" sz="3000" b="1" dirty="0">
                <a:ea typeface="华文新魏" panose="02010800040101010101" pitchFamily="2" charset="-122"/>
              </a:rPr>
              <a:t>FOLLOW</a:t>
            </a:r>
            <a:r>
              <a:rPr lang="zh-CN" altLang="en-US" sz="3000" b="1" dirty="0">
                <a:ea typeface="华文新魏" panose="02010800040101010101" pitchFamily="2" charset="-122"/>
              </a:rPr>
              <a:t>集合有</a:t>
            </a:r>
            <a:r>
              <a:rPr lang="en-US" altLang="zh-CN" sz="3000" b="1" dirty="0">
                <a:ea typeface="华文新魏" panose="02010800040101010101" pitchFamily="2" charset="-122"/>
              </a:rPr>
              <a:t>#)</a:t>
            </a:r>
            <a:r>
              <a:rPr lang="zh-CN" altLang="en-US" sz="3000" b="1" dirty="0">
                <a:ea typeface="华文新魏" panose="02010800040101010101" pitchFamily="2" charset="-122"/>
              </a:rPr>
              <a:t>，则</a:t>
            </a:r>
            <a:endParaRPr lang="zh-CN" altLang="en-US" sz="3000" b="1" dirty="0">
              <a:ea typeface="华文新魏" panose="02010800040101010101" pitchFamily="2" charset="-122"/>
            </a:endParaRPr>
          </a:p>
          <a:p>
            <a:pPr lvl="1">
              <a:spcBef>
                <a:spcPct val="300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1.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是某个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i=1,2,…,m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，则移进；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>
              <a:spcBef>
                <a:spcPct val="300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2.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FOLLOW(B</a:t>
            </a:r>
            <a:r>
              <a:rPr lang="en-US" altLang="zh-CN" b="1" baseline="-25000" dirty="0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i=1,2,…,n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，则用产生式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→</a:t>
            </a: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进行归约；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>
              <a:spcBef>
                <a:spcPct val="300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华文新魏" panose="02010800040101010101" pitchFamily="2" charset="-122"/>
              </a:rPr>
              <a:t>3. 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此外，报错。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000" b="1" dirty="0">
                <a:ea typeface="华文新魏" panose="02010800040101010101" pitchFamily="2" charset="-122"/>
              </a:rPr>
              <a:t>冲突性动作的这种解决办法叫做</a:t>
            </a:r>
            <a:r>
              <a:rPr lang="en-US" altLang="zh-CN" b="1" dirty="0">
                <a:solidFill>
                  <a:srgbClr val="FF3300"/>
                </a:solidFill>
                <a:ea typeface="华文新魏" panose="02010800040101010101" pitchFamily="2" charset="-122"/>
              </a:rPr>
              <a:t>SLR(1)</a:t>
            </a:r>
            <a:r>
              <a:rPr lang="zh-CN" altLang="en-US" b="1" dirty="0">
                <a:solidFill>
                  <a:srgbClr val="FF3300"/>
                </a:solidFill>
                <a:ea typeface="华文新魏" panose="02010800040101010101" pitchFamily="2" charset="-122"/>
              </a:rPr>
              <a:t>解决办法</a:t>
            </a:r>
            <a:endParaRPr lang="zh-CN" altLang="en-US" b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12641" name="Rectangle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139825"/>
                <a:ext cx="8001000" cy="5108575"/>
              </a:xfrm>
            </p:spPr>
            <p:txBody>
              <a:bodyPr vert="horz" wrap="square" lIns="91440" tIns="45720" rIns="91440" bIns="45720" anchor="t" anchorCtr="0"/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构造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SLR(1)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分析表方法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:</a:t>
                </a:r>
                <a:endParaRPr lang="en-US" altLang="zh-CN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>
                  <a:spcBef>
                    <a:spcPct val="900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首先把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拓广为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  <a:sym typeface="Symbol" panose="05050102010706020507" pitchFamily="18" charset="2"/>
                  </a:rPr>
                  <a:t>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，对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  <a:sym typeface="Symbol" panose="05050102010706020507" pitchFamily="18" charset="2"/>
                  </a:rPr>
                  <a:t>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构造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LR(0)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项目集规范族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C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和活前缀识别自动机的状态转换函数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GO.</a:t>
                </a:r>
                <a:endParaRPr lang="en-US" altLang="zh-CN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 lvl="1">
                  <a:spcBef>
                    <a:spcPct val="900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sz="2300" dirty="0">
                    <a:latin typeface="+mj-lt"/>
                    <a:ea typeface="新宋体" panose="02010609030101010101" charset="-122"/>
                    <a:cs typeface="+mj-lt"/>
                  </a:rPr>
                  <a:t>拓广文法：增加</a:t>
                </a:r>
                <a14:m>
                  <m:oMath xmlns:m="http://schemas.openxmlformats.org/officeDocument/2006/math"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2300" i="1" dirty="0">
                        <a:latin typeface="Cambria Math" panose="02040503050406030204" charset="0"/>
                        <a:ea typeface="新宋体" panose="02010609030101010101" charset="-122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 sz="2300" dirty="0">
                    <a:latin typeface="Cambria Math" panose="02040503050406030204" charset="0"/>
                    <a:ea typeface="新宋体" panose="02010609030101010101" charset="-122"/>
                    <a:cs typeface="Cambria Math" panose="02040503050406030204" charset="0"/>
                  </a:rPr>
                  <a:t>，新起始符号</a:t>
                </a:r>
                <a:endParaRPr lang="en-US" altLang="zh-CN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>
                  <a:spcBef>
                    <a:spcPct val="500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然后使用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C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和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GO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，按下面的算法构造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SLR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分析表：</a:t>
                </a:r>
                <a:endParaRPr lang="zh-CN" altLang="en-US" dirty="0">
                  <a:latin typeface="+mj-lt"/>
                  <a:ea typeface="新宋体" panose="02010609030101010101" charset="-122"/>
                  <a:cs typeface="+mj-lt"/>
                </a:endParaRPr>
              </a:p>
              <a:p>
                <a:pPr lvl="1">
                  <a:buClr>
                    <a:schemeClr val="accent2"/>
                  </a:buClr>
                  <a:buSzPct val="76000"/>
                  <a:buFont typeface="Wingdings 3" panose="05040102010807070707" pitchFamily="18" charset="2"/>
                </a:pP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令每个项目集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I</a:t>
                </a:r>
                <a:r>
                  <a:rPr lang="en-US" altLang="zh-CN" baseline="-25000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的下标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作为分析器的状态，包含项目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S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  <a:sym typeface="Symbol" panose="05050102010706020507" pitchFamily="18" charset="2"/>
                  </a:rPr>
                  <a:t>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→· S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的集合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I</a:t>
                </a:r>
                <a:r>
                  <a:rPr lang="en-US" altLang="zh-CN" baseline="-25000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的下标</a:t>
                </a:r>
                <a:r>
                  <a:rPr lang="en-US" altLang="zh-CN" dirty="0">
                    <a:latin typeface="+mj-lt"/>
                    <a:ea typeface="新宋体" panose="02010609030101010101" charset="-122"/>
                    <a:cs typeface="+mj-lt"/>
                  </a:rPr>
                  <a:t>k</a:t>
                </a:r>
                <a:r>
                  <a:rPr lang="zh-CN" altLang="en-US" dirty="0">
                    <a:latin typeface="+mj-lt"/>
                    <a:ea typeface="新宋体" panose="02010609030101010101" charset="-122"/>
                    <a:cs typeface="+mj-lt"/>
                  </a:rPr>
                  <a:t>为分析器的初态。</a:t>
                </a:r>
                <a:endParaRPr lang="zh-CN" altLang="en-US" dirty="0">
                  <a:latin typeface="+mj-lt"/>
                  <a:ea typeface="新宋体" panose="02010609030101010101" charset="-122"/>
                  <a:cs typeface="+mj-lt"/>
                </a:endParaRPr>
              </a:p>
            </p:txBody>
          </p:sp>
        </mc:Choice>
        <mc:Fallback>
          <p:sp>
            <p:nvSpPr>
              <p:cNvPr id="11264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139825"/>
                <a:ext cx="8001000" cy="51085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476250"/>
            <a:ext cx="8610600" cy="571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分析表的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子表构造方法：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endParaRPr kumimoji="0" lang="en-US" altLang="zh-CN" sz="2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若项目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A→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 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GO(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为终结符，则置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ACTION[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 “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sj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若项目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A→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，那么，对任何终结符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ACTION[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 “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rj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；其中，假定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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为文法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的第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个产生式；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若项目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→S·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ACTION[k,#]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为“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  <a:endParaRPr kumimoji="0" lang="en-US" altLang="zh-CN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GO(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3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为非终结符，则置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GOTO[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k,A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]=j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3810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分析表中凡不能用规则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至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填入信息的空白格均置上“出错标志”。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3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986713" cy="3581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ea typeface="华文新魏" panose="02010800040101010101" pitchFamily="2" charset="-122"/>
              </a:rPr>
              <a:t>按上述方法构造出的</a:t>
            </a:r>
            <a:r>
              <a:rPr lang="en-US" altLang="zh-CN" b="1" dirty="0">
                <a:ea typeface="华文新魏" panose="02010800040101010101" pitchFamily="2" charset="-122"/>
              </a:rPr>
              <a:t>ACTION</a:t>
            </a:r>
            <a:r>
              <a:rPr lang="zh-CN" altLang="en-US" b="1" dirty="0">
                <a:ea typeface="华文新魏" panose="02010800040101010101" pitchFamily="2" charset="-122"/>
              </a:rPr>
              <a:t>与</a:t>
            </a:r>
            <a:r>
              <a:rPr lang="en-US" altLang="zh-CN" b="1" dirty="0">
                <a:ea typeface="华文新魏" panose="02010800040101010101" pitchFamily="2" charset="-122"/>
              </a:rPr>
              <a:t>GOTO</a:t>
            </a:r>
            <a:r>
              <a:rPr lang="zh-CN" altLang="en-US" b="1" dirty="0">
                <a:ea typeface="华文新魏" panose="02010800040101010101" pitchFamily="2" charset="-122"/>
              </a:rPr>
              <a:t>表如果不含多重入口，则称该文法为</a:t>
            </a:r>
            <a:r>
              <a:rPr lang="en-US" altLang="zh-CN" b="1" dirty="0">
                <a:solidFill>
                  <a:srgbClr val="FF3300"/>
                </a:solidFill>
                <a:ea typeface="华文新魏" panose="02010800040101010101" pitchFamily="2" charset="-122"/>
              </a:rPr>
              <a:t>SLR(1)</a:t>
            </a:r>
            <a:r>
              <a:rPr lang="zh-CN" altLang="en-US" b="1" dirty="0">
                <a:solidFill>
                  <a:srgbClr val="FF3300"/>
                </a:solidFill>
                <a:ea typeface="华文新魏" panose="02010800040101010101" pitchFamily="2" charset="-122"/>
              </a:rPr>
              <a:t>文法</a:t>
            </a:r>
            <a:r>
              <a:rPr lang="zh-CN" altLang="en-US" b="1" dirty="0">
                <a:ea typeface="华文新魏" panose="02010800040101010101" pitchFamily="2" charset="-122"/>
              </a:rPr>
              <a:t>。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ea typeface="华文新魏" panose="02010800040101010101" pitchFamily="2" charset="-122"/>
              </a:rPr>
              <a:t>使用</a:t>
            </a:r>
            <a:r>
              <a:rPr lang="en-US" altLang="zh-CN" b="1" dirty="0">
                <a:ea typeface="华文新魏" panose="02010800040101010101" pitchFamily="2" charset="-122"/>
              </a:rPr>
              <a:t>SLR</a:t>
            </a:r>
            <a:r>
              <a:rPr lang="zh-CN" altLang="en-US" b="1" dirty="0">
                <a:ea typeface="华文新魏" panose="02010800040101010101" pitchFamily="2" charset="-122"/>
              </a:rPr>
              <a:t>表的分析器叫做一个</a:t>
            </a:r>
            <a:r>
              <a:rPr lang="en-US" altLang="zh-CN" b="1" dirty="0">
                <a:solidFill>
                  <a:srgbClr val="FF3300"/>
                </a:solidFill>
                <a:ea typeface="华文新魏" panose="02010800040101010101" pitchFamily="2" charset="-122"/>
              </a:rPr>
              <a:t>SLR</a:t>
            </a:r>
            <a:r>
              <a:rPr lang="zh-CN" altLang="en-US" b="1" dirty="0">
                <a:solidFill>
                  <a:srgbClr val="FF3300"/>
                </a:solidFill>
                <a:ea typeface="华文新魏" panose="02010800040101010101" pitchFamily="2" charset="-122"/>
              </a:rPr>
              <a:t>分析器</a:t>
            </a:r>
            <a:r>
              <a:rPr lang="zh-CN" altLang="en-US" b="1" dirty="0">
                <a:ea typeface="华文新魏" panose="02010800040101010101" pitchFamily="2" charset="-122"/>
              </a:rPr>
              <a:t>。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ea typeface="华文新魏" panose="02010800040101010101" pitchFamily="2" charset="-122"/>
              </a:rPr>
              <a:t>每个</a:t>
            </a:r>
            <a:r>
              <a:rPr lang="en-US" altLang="zh-CN" b="1" dirty="0">
                <a:ea typeface="华文新魏" panose="02010800040101010101" pitchFamily="2" charset="-122"/>
              </a:rPr>
              <a:t>SLR(1)</a:t>
            </a:r>
            <a:r>
              <a:rPr lang="zh-CN" altLang="en-US" b="1" dirty="0">
                <a:ea typeface="华文新魏" panose="02010800040101010101" pitchFamily="2" charset="-122"/>
              </a:rPr>
              <a:t>文法都是无二义的。但也存在许多无二义文法不是</a:t>
            </a:r>
            <a:r>
              <a:rPr lang="en-US" altLang="zh-CN" b="1" dirty="0">
                <a:ea typeface="华文新魏" panose="02010800040101010101" pitchFamily="2" charset="-122"/>
              </a:rPr>
              <a:t>SLR(1)</a:t>
            </a:r>
            <a:r>
              <a:rPr lang="zh-CN" altLang="en-US" b="1" dirty="0">
                <a:ea typeface="华文新魏" panose="02010800040101010101" pitchFamily="2" charset="-122"/>
              </a:rPr>
              <a:t>的</a:t>
            </a:r>
            <a:r>
              <a:rPr lang="en-US" altLang="zh-CN" b="1" dirty="0">
                <a:ea typeface="华文新魏" panose="02010800040101010101" pitchFamily="2" charset="-122"/>
              </a:rPr>
              <a:t>.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b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/>
          </p:cNvSpPr>
          <p:nvPr>
            <p:ph sz="quarter" idx="1"/>
          </p:nvPr>
        </p:nvSpPr>
        <p:spPr>
          <a:xfrm>
            <a:off x="838200" y="1676400"/>
            <a:ext cx="7772400" cy="4724400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ea typeface="华文新魏" panose="02010800040101010101" pitchFamily="2" charset="-122"/>
              </a:rPr>
              <a:t>例</a:t>
            </a:r>
            <a:r>
              <a:rPr lang="en-US" altLang="zh-CN" b="1" dirty="0">
                <a:ea typeface="华文新魏" panose="02010800040101010101" pitchFamily="2" charset="-122"/>
              </a:rPr>
              <a:t>  </a:t>
            </a:r>
            <a:r>
              <a:rPr lang="zh-CN" altLang="en-US" b="1" dirty="0">
                <a:ea typeface="华文新魏" panose="02010800040101010101" pitchFamily="2" charset="-122"/>
              </a:rPr>
              <a:t>考察下面的拓广文法：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(0) S</a:t>
            </a:r>
            <a:r>
              <a:rPr lang="en-US" altLang="zh-CN" b="1" dirty="0">
                <a:ea typeface="华文新魏" panose="020108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ea typeface="华文新魏" panose="02010800040101010101" pitchFamily="2" charset="-122"/>
              </a:rPr>
              <a:t>→E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(1) E→E+T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(2) E→T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(3) T→T*F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(4) T→F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(5) F→(E)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b="1" dirty="0">
                <a:ea typeface="华文新魏" panose="02010800040101010101" pitchFamily="2" charset="-122"/>
              </a:rPr>
              <a:t>(6) F→i					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b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2"/>
          <p:cNvSpPr>
            <a:spLocks noGrp="1"/>
          </p:cNvSpPr>
          <p:nvPr>
            <p:ph sz="quarter" idx="1"/>
          </p:nvPr>
        </p:nvSpPr>
        <p:spPr>
          <a:xfrm>
            <a:off x="685800" y="228600"/>
            <a:ext cx="7086600" cy="457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b="1" dirty="0">
                <a:ea typeface="华文新魏" panose="02010800040101010101" pitchFamily="2" charset="-122"/>
              </a:rPr>
              <a:t>这个文法的</a:t>
            </a:r>
            <a:r>
              <a:rPr lang="en-US" altLang="zh-CN" sz="2800" b="1" dirty="0">
                <a:ea typeface="华文新魏" panose="02010800040101010101" pitchFamily="2" charset="-122"/>
              </a:rPr>
              <a:t>LR(0)</a:t>
            </a:r>
            <a:r>
              <a:rPr lang="zh-CN" altLang="en-US" sz="2800" b="1" dirty="0">
                <a:ea typeface="华文新魏" panose="02010800040101010101" pitchFamily="2" charset="-122"/>
              </a:rPr>
              <a:t>项目集规范族为：</a:t>
            </a:r>
            <a:endParaRPr lang="zh-CN" altLang="en-US" sz="2800" b="1" dirty="0">
              <a:ea typeface="华文新魏" panose="02010800040101010101" pitchFamily="2" charset="-122"/>
            </a:endParaRPr>
          </a:p>
        </p:txBody>
      </p:sp>
      <p:sp>
        <p:nvSpPr>
          <p:cNvPr id="116738" name="Rectangle 3"/>
          <p:cNvSpPr/>
          <p:nvPr/>
        </p:nvSpPr>
        <p:spPr>
          <a:xfrm>
            <a:off x="609600" y="838200"/>
            <a:ext cx="2286000" cy="33528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→·E	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E→·E+T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E→·T	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T→·T*F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T→·F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F→· (E)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F→·i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6739" name="Rectangle 4"/>
          <p:cNvSpPr/>
          <p:nvPr/>
        </p:nvSpPr>
        <p:spPr>
          <a:xfrm>
            <a:off x="609600" y="4267200"/>
            <a:ext cx="2286000" cy="838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→E·	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E→E·+T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6740" name="Rectangle 5"/>
          <p:cNvSpPr/>
          <p:nvPr/>
        </p:nvSpPr>
        <p:spPr>
          <a:xfrm>
            <a:off x="609600" y="5181600"/>
            <a:ext cx="2286000" cy="838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:  E→T·	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T→T·*F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6741" name="Rectangle 6"/>
          <p:cNvSpPr/>
          <p:nvPr/>
        </p:nvSpPr>
        <p:spPr>
          <a:xfrm>
            <a:off x="609600" y="6096000"/>
            <a:ext cx="2286000" cy="5334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  T→F·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6742" name="Rectangle 7"/>
          <p:cNvSpPr/>
          <p:nvPr/>
        </p:nvSpPr>
        <p:spPr>
          <a:xfrm>
            <a:off x="3200400" y="838200"/>
            <a:ext cx="2362200" cy="29718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F→(·E)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E→·E+T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E→·T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T→·T*F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T→·F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F→· (E)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F→·i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6743" name="Rectangle 8"/>
          <p:cNvSpPr/>
          <p:nvPr/>
        </p:nvSpPr>
        <p:spPr>
          <a:xfrm>
            <a:off x="3200400" y="3886200"/>
            <a:ext cx="2362200" cy="5334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sz="2800" b="1" dirty="0">
                <a:latin typeface="Times New Roman" panose="02020603050405020304" pitchFamily="18" charset="0"/>
              </a:rPr>
              <a:t>:	F→i·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6744" name="Rectangle 9"/>
          <p:cNvSpPr/>
          <p:nvPr/>
        </p:nvSpPr>
        <p:spPr>
          <a:xfrm>
            <a:off x="3200400" y="4572000"/>
            <a:ext cx="2362200" cy="21336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:  E→E+·T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T→·T*F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T→·F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F→·(E)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F→·i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6745" name="Rectangle 10"/>
          <p:cNvSpPr/>
          <p:nvPr/>
        </p:nvSpPr>
        <p:spPr>
          <a:xfrm>
            <a:off x="5867400" y="838200"/>
            <a:ext cx="2133600" cy="12192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</a:rPr>
              <a:t>:  T→T*·F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F→·(E)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F→·i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6746" name="Rectangle 11"/>
          <p:cNvSpPr/>
          <p:nvPr/>
        </p:nvSpPr>
        <p:spPr>
          <a:xfrm>
            <a:off x="5867400" y="2209800"/>
            <a:ext cx="2133600" cy="12192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F→(E·)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E→E·+T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6747" name="Rectangle 12"/>
          <p:cNvSpPr/>
          <p:nvPr/>
        </p:nvSpPr>
        <p:spPr>
          <a:xfrm>
            <a:off x="5867400" y="3581400"/>
            <a:ext cx="2133600" cy="1219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E→E+T·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      T→T·*F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6748" name="Rectangle 13"/>
          <p:cNvSpPr/>
          <p:nvPr/>
        </p:nvSpPr>
        <p:spPr>
          <a:xfrm>
            <a:off x="5867400" y="4953000"/>
            <a:ext cx="2133600" cy="6858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sz="2800" b="1" dirty="0">
                <a:latin typeface="Times New Roman" panose="02020603050405020304" pitchFamily="18" charset="0"/>
              </a:rPr>
              <a:t>:  T→T*F</a:t>
            </a:r>
            <a:r>
              <a:rPr lang="en-US" altLang="zh-CN" b="1" dirty="0">
                <a:latin typeface="Times New Roman" panose="02020603050405020304" pitchFamily="18" charset="0"/>
              </a:rPr>
              <a:t>·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6749" name="Rectangle 14"/>
          <p:cNvSpPr/>
          <p:nvPr/>
        </p:nvSpPr>
        <p:spPr>
          <a:xfrm>
            <a:off x="5867400" y="5791200"/>
            <a:ext cx="2133600" cy="685800"/>
          </a:xfrm>
          <a:prstGeom prst="rect">
            <a:avLst/>
          </a:prstGeom>
          <a:noFill/>
          <a:ln w="22225" cap="flat" cmpd="sng">
            <a:solidFill>
              <a:srgbClr val="33CCCC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F→(E)·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6bced46-813f-49a6-b4ac-64636de8570e}"/>
  <p:tag name="TABLE_ENDDRAG_ORIGIN_RECT" val="640*203"/>
  <p:tag name="TABLE_ENDDRAG_RECT" val="36*100*640*20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headEnd type="none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4214</Words>
  <Application>WPS 演示</Application>
  <PresentationFormat>全屏显示(4:3)</PresentationFormat>
  <Paragraphs>639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標楷體</vt:lpstr>
      <vt:lpstr>楷体_GB2312</vt:lpstr>
      <vt:lpstr>新宋体</vt:lpstr>
      <vt:lpstr>Cambria Math</vt:lpstr>
      <vt:lpstr>华文新魏</vt:lpstr>
      <vt:lpstr>Symbol</vt:lpstr>
      <vt:lpstr>Gill Sans MT</vt:lpstr>
      <vt:lpstr>微软雅黑</vt:lpstr>
      <vt:lpstr>Arial Unicode MS</vt:lpstr>
      <vt:lpstr>华文行楷</vt:lpstr>
      <vt:lpstr>MS Mincho</vt:lpstr>
      <vt:lpstr>PMingLiU</vt:lpstr>
      <vt:lpstr>Segoe Print</vt:lpstr>
      <vt:lpstr>原創</vt:lpstr>
      <vt:lpstr>Chapter 5 语法分析-自下而上分析</vt:lpstr>
      <vt:lpstr>回顾</vt:lpstr>
      <vt:lpstr>SLR分析表的构造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</vt:lpstr>
      <vt:lpstr>SLR分析的问题</vt:lpstr>
      <vt:lpstr>LR(1)分析</vt:lpstr>
      <vt:lpstr>LR(1)分析</vt:lpstr>
      <vt:lpstr>LR(1)分析</vt:lpstr>
      <vt:lpstr>LR(1)分析</vt:lpstr>
      <vt:lpstr>Exercise</vt:lpstr>
      <vt:lpstr>Exercise</vt:lpstr>
      <vt:lpstr>Exercise</vt:lpstr>
      <vt:lpstr>练习：</vt:lpstr>
      <vt:lpstr>练习</vt:lpstr>
      <vt:lpstr>练习</vt:lpstr>
      <vt:lpstr>练习</vt:lpstr>
      <vt:lpstr>练习</vt:lpstr>
      <vt:lpstr>第5题</vt:lpstr>
      <vt:lpstr>第5题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Hibernake</cp:lastModifiedBy>
  <cp:revision>1327</cp:revision>
  <dcterms:created xsi:type="dcterms:W3CDTF">2020-05-11T23:54:00Z</dcterms:created>
  <dcterms:modified xsi:type="dcterms:W3CDTF">2022-04-20T05:34:53Z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67476E1D7E1248D3A065313805C302EF</vt:lpwstr>
  </property>
</Properties>
</file>