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256" r:id="rId3"/>
    <p:sldId id="257" r:id="rId5"/>
    <p:sldId id="263" r:id="rId6"/>
    <p:sldId id="264" r:id="rId7"/>
    <p:sldId id="258" r:id="rId8"/>
    <p:sldId id="260" r:id="rId9"/>
    <p:sldId id="298" r:id="rId10"/>
    <p:sldId id="259" r:id="rId11"/>
    <p:sldId id="261" r:id="rId12"/>
    <p:sldId id="335" r:id="rId13"/>
    <p:sldId id="262"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336" r:id="rId30"/>
    <p:sldId id="338" r:id="rId31"/>
    <p:sldId id="281" r:id="rId32"/>
    <p:sldId id="282" r:id="rId33"/>
    <p:sldId id="340" r:id="rId34"/>
    <p:sldId id="341"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x="9144000" cy="6858000" type="screen4x3"/>
  <p:notesSz cx="9926955" cy="6797675"/>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FF0000"/>
    <a:srgbClr val="00823B"/>
    <a:srgbClr val="F78507"/>
    <a:srgbClr val="0000CC"/>
    <a:srgbClr val="000099"/>
    <a:srgbClr val="0550E5"/>
    <a:srgbClr val="4C45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418"/>
    <p:restoredTop sz="92013"/>
  </p:normalViewPr>
  <p:slideViewPr>
    <p:cSldViewPr showGuides="1">
      <p:cViewPr varScale="1">
        <p:scale>
          <a:sx n="106" d="100"/>
          <a:sy n="106" d="100"/>
        </p:scale>
        <p:origin x="-1764" y="-90"/>
      </p:cViewPr>
      <p:guideLst>
        <p:guide orient="horz" pos="2150"/>
        <p:guide pos="288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7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頁首版面配置區 1"/>
          <p:cNvSpPr>
            <a:spLocks noGrp="1"/>
          </p:cNvSpPr>
          <p:nvPr>
            <p:ph type="hdr" sz="quarter"/>
          </p:nvPr>
        </p:nvSpPr>
        <p:spPr>
          <a:xfrm>
            <a:off x="0" y="0"/>
            <a:ext cx="4302125" cy="341313"/>
          </a:xfrm>
          <a:prstGeom prst="rect">
            <a:avLst/>
          </a:prstGeom>
        </p:spPr>
        <p:txBody>
          <a:bodyPr vert="horz" lIns="91148" tIns="45574" rIns="91148" bIns="45574" rtlCol="0"/>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 name="日期版面配置區 2"/>
          <p:cNvSpPr>
            <a:spLocks noGrp="1"/>
          </p:cNvSpPr>
          <p:nvPr>
            <p:ph type="dt" sz="quarter" idx="1"/>
          </p:nvPr>
        </p:nvSpPr>
        <p:spPr>
          <a:xfrm>
            <a:off x="5621338" y="0"/>
            <a:ext cx="4303713" cy="341313"/>
          </a:xfrm>
          <a:prstGeom prst="rect">
            <a:avLst/>
          </a:prstGeom>
        </p:spPr>
        <p:txBody>
          <a:bodyPr vert="horz" lIns="91148" tIns="45574" rIns="91148" bIns="45574" rtlCol="0"/>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984C95-23C4-4CAE-9347-7D4E4A9921E3}" type="datetimeFigureOut">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fld>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4" name="頁尾版面配置區 3"/>
          <p:cNvSpPr>
            <a:spLocks noGrp="1"/>
          </p:cNvSpPr>
          <p:nvPr>
            <p:ph type="ftr" sz="quarter" idx="2"/>
          </p:nvPr>
        </p:nvSpPr>
        <p:spPr>
          <a:xfrm>
            <a:off x="0" y="6454775"/>
            <a:ext cx="4302125" cy="341313"/>
          </a:xfrm>
          <a:prstGeom prst="rect">
            <a:avLst/>
          </a:prstGeom>
        </p:spPr>
        <p:txBody>
          <a:bodyPr vert="horz" lIns="91148" tIns="45574" rIns="91148" bIns="45574" rtlCol="0" anchor="b"/>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5" name="投影片編號版面配置區 4"/>
          <p:cNvSpPr>
            <a:spLocks noGrp="1"/>
          </p:cNvSpPr>
          <p:nvPr>
            <p:ph type="sldNum" sz="quarter" idx="3"/>
          </p:nvPr>
        </p:nvSpPr>
        <p:spPr>
          <a:xfrm>
            <a:off x="5621338" y="6454775"/>
            <a:ext cx="4303713" cy="341313"/>
          </a:xfrm>
          <a:prstGeom prst="rect">
            <a:avLst/>
          </a:prstGeom>
        </p:spPr>
        <p:txBody>
          <a:bodyPr vert="horz" lIns="91148" tIns="45574" rIns="91148" bIns="45574" rtlCol="0" anchor="b"/>
          <a:p>
            <a:pPr lvl="0" algn="r" eaLnBrk="1" hangingPunct="1">
              <a:buNone/>
            </a:pPr>
            <a:fld id="{9A0DB2DC-4C9A-4742-B13C-FB6460FD3503}" type="slidenum">
              <a:rPr lang="zh-TW" altLang="en-US" sz="1200" dirty="0"/>
            </a:fld>
            <a:endParaRPr lang="zh-TW"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Rectangle 1026"/>
          <p:cNvSpPr>
            <a:spLocks noGrp="1" noChangeArrowheads="1"/>
          </p:cNvSpPr>
          <p:nvPr>
            <p:ph type="hdr" sz="quarter"/>
          </p:nvPr>
        </p:nvSpPr>
        <p:spPr bwMode="auto">
          <a:xfrm>
            <a:off x="0" y="0"/>
            <a:ext cx="4302125" cy="341313"/>
          </a:xfrm>
          <a:prstGeom prst="rect">
            <a:avLst/>
          </a:prstGeom>
          <a:noFill/>
          <a:ln w="9525">
            <a:noFill/>
            <a:miter lim="800000"/>
          </a:ln>
          <a:effectLst/>
        </p:spPr>
        <p:txBody>
          <a:bodyPr vert="horz" wrap="square" lIns="91148" tIns="45574" rIns="91148" bIns="45574" numCol="1" anchor="t"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07" name="Rectangle 1027"/>
          <p:cNvSpPr>
            <a:spLocks noGrp="1" noChangeArrowheads="1"/>
          </p:cNvSpPr>
          <p:nvPr>
            <p:ph type="dt" idx="1"/>
          </p:nvPr>
        </p:nvSpPr>
        <p:spPr bwMode="auto">
          <a:xfrm>
            <a:off x="5624513" y="0"/>
            <a:ext cx="4302125" cy="341313"/>
          </a:xfrm>
          <a:prstGeom prst="rect">
            <a:avLst/>
          </a:prstGeom>
          <a:noFill/>
          <a:ln w="9525">
            <a:noFill/>
            <a:miter lim="800000"/>
          </a:ln>
          <a:effectLst/>
        </p:spPr>
        <p:txBody>
          <a:bodyPr vert="horz" wrap="square" lIns="91148" tIns="45574" rIns="91148" bIns="45574" numCol="1" anchor="t" anchorCtr="0" compatLnSpc="1"/>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53252" name="Rectangle 1028"/>
          <p:cNvSpPr>
            <a:spLocks noGrp="1" noRot="1" noChangeAspect="1" noTextEdit="1"/>
          </p:cNvSpPr>
          <p:nvPr>
            <p:ph type="sldImg" idx="2"/>
          </p:nvPr>
        </p:nvSpPr>
        <p:spPr>
          <a:xfrm>
            <a:off x="3263900" y="509588"/>
            <a:ext cx="3398838" cy="2549525"/>
          </a:xfrm>
          <a:prstGeom prst="rect">
            <a:avLst/>
          </a:prstGeom>
          <a:noFill/>
          <a:ln w="9525" cap="flat" cmpd="sng">
            <a:solidFill>
              <a:srgbClr val="000000"/>
            </a:solidFill>
            <a:prstDash val="solid"/>
            <a:miter/>
            <a:headEnd type="none" w="med" len="med"/>
            <a:tailEnd type="none" w="med" len="med"/>
          </a:ln>
        </p:spPr>
      </p:sp>
      <p:sp>
        <p:nvSpPr>
          <p:cNvPr id="21509" name="Rectangle 1029"/>
          <p:cNvSpPr>
            <a:spLocks noGrp="1" noChangeArrowheads="1"/>
          </p:cNvSpPr>
          <p:nvPr>
            <p:ph type="body" sz="quarter" idx="3"/>
          </p:nvPr>
        </p:nvSpPr>
        <p:spPr bwMode="auto">
          <a:xfrm>
            <a:off x="1323975" y="3228975"/>
            <a:ext cx="7278688" cy="3059113"/>
          </a:xfrm>
          <a:prstGeom prst="rect">
            <a:avLst/>
          </a:prstGeom>
          <a:noFill/>
          <a:ln w="9525">
            <a:noFill/>
            <a:miter lim="800000"/>
          </a:ln>
          <a:effectLst/>
        </p:spPr>
        <p:txBody>
          <a:bodyPr vert="horz" wrap="square" lIns="91148" tIns="45574" rIns="91148" bIns="4557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按一下以編輯母片</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第二層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第三層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第四層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第五層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0" name="Rectangle 1030"/>
          <p:cNvSpPr>
            <a:spLocks noGrp="1" noChangeArrowheads="1"/>
          </p:cNvSpPr>
          <p:nvPr>
            <p:ph type="ftr" sz="quarter" idx="4"/>
          </p:nvPr>
        </p:nvSpPr>
        <p:spPr bwMode="auto">
          <a:xfrm>
            <a:off x="0" y="6456363"/>
            <a:ext cx="4302125" cy="341313"/>
          </a:xfrm>
          <a:prstGeom prst="rect">
            <a:avLst/>
          </a:prstGeom>
          <a:noFill/>
          <a:ln w="9525">
            <a:noFill/>
            <a:miter lim="800000"/>
          </a:ln>
          <a:effectLst/>
        </p:spPr>
        <p:txBody>
          <a:bodyPr vert="horz" wrap="square" lIns="91148" tIns="45574" rIns="91148" bIns="45574" numCol="1" anchor="b"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1" name="Rectangle 1031"/>
          <p:cNvSpPr>
            <a:spLocks noGrp="1" noChangeArrowheads="1"/>
          </p:cNvSpPr>
          <p:nvPr>
            <p:ph type="sldNum" sz="quarter" idx="5"/>
          </p:nvPr>
        </p:nvSpPr>
        <p:spPr bwMode="auto">
          <a:xfrm>
            <a:off x="5624513" y="6456363"/>
            <a:ext cx="4302125" cy="341313"/>
          </a:xfrm>
          <a:prstGeom prst="rect">
            <a:avLst/>
          </a:prstGeom>
          <a:noFill/>
          <a:ln w="9525">
            <a:noFill/>
            <a:miter lim="800000"/>
          </a:ln>
          <a:effectLst/>
        </p:spPr>
        <p:txBody>
          <a:bodyPr vert="horz" wrap="square" lIns="91148" tIns="45574" rIns="91148" bIns="45574" numCol="1" anchor="b" anchorCtr="0" compatLnSpc="1"/>
          <a:p>
            <a:pPr lvl="0" algn="r" eaLnBrk="1" hangingPunct="1">
              <a:buNone/>
            </a:pPr>
            <a:fld id="{9A0DB2DC-4C9A-4742-B13C-FB6460FD3503}" type="slidenum">
              <a:rPr lang="zh-TW" altLang="en-US" sz="1200" dirty="0"/>
            </a:fld>
            <a:endParaRPr lang="zh-TW"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投影片圖像版面配置區 1"/>
          <p:cNvSpPr>
            <a:spLocks noGrp="1" noRot="1" noChangeAspect="1" noTextEdit="1"/>
          </p:cNvSpPr>
          <p:nvPr>
            <p:ph type="sldImg"/>
          </p:nvPr>
        </p:nvSpPr>
        <p:spPr/>
      </p:sp>
      <p:sp>
        <p:nvSpPr>
          <p:cNvPr id="54275" name="備忘稿版面配置區 2"/>
          <p:cNvSpPr>
            <a:spLocks noGrp="1"/>
          </p:cNvSpPr>
          <p:nvPr>
            <p:ph type="body" idx="1"/>
          </p:nvPr>
        </p:nvSpPr>
        <p:spPr/>
        <p:txBody>
          <a:bodyPr wrap="square" lIns="91148" tIns="45574" rIns="91148" bIns="45574" anchor="t" anchorCtr="0"/>
          <a:p>
            <a:pPr lvl="0"/>
            <a:endParaRPr lang="zh-TW" altLang="en-US" dirty="0"/>
          </a:p>
        </p:txBody>
      </p:sp>
      <p:sp>
        <p:nvSpPr>
          <p:cNvPr id="54276"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投影片圖像版面配置區 1"/>
          <p:cNvSpPr>
            <a:spLocks noGrp="1" noRot="1" noChangeAspect="1" noTextEdit="1"/>
          </p:cNvSpPr>
          <p:nvPr>
            <p:ph type="sldImg"/>
          </p:nvPr>
        </p:nvSpPr>
        <p:spPr/>
      </p:sp>
      <p:sp>
        <p:nvSpPr>
          <p:cNvPr id="55299" name="備忘稿版面配置區 2"/>
          <p:cNvSpPr>
            <a:spLocks noGrp="1"/>
          </p:cNvSpPr>
          <p:nvPr>
            <p:ph type="body" idx="1"/>
          </p:nvPr>
        </p:nvSpPr>
        <p:spPr/>
        <p:txBody>
          <a:bodyPr wrap="square" lIns="91148" tIns="45574" rIns="91148" bIns="45574" anchor="t" anchorCtr="0"/>
          <a:p>
            <a:pPr lvl="0"/>
            <a:endParaRPr lang="zh-TW" altLang="en-US" dirty="0"/>
          </a:p>
        </p:txBody>
      </p:sp>
      <p:sp>
        <p:nvSpPr>
          <p:cNvPr id="55300"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Image Placeholder 1"/>
          <p:cNvSpPr>
            <a:spLocks noGrp="1" noRot="1" noChangeAspect="1" noTextEdit="1"/>
          </p:cNvSpPr>
          <p:nvPr>
            <p:ph type="sldImg"/>
          </p:nvPr>
        </p:nvSpPr>
        <p:spPr/>
      </p:sp>
      <p:sp>
        <p:nvSpPr>
          <p:cNvPr id="56323" name="Notes Placeholder 2"/>
          <p:cNvSpPr>
            <a:spLocks noGrp="1"/>
          </p:cNvSpPr>
          <p:nvPr>
            <p:ph type="body" idx="1"/>
          </p:nvPr>
        </p:nvSpPr>
        <p:spPr/>
        <p:txBody>
          <a:bodyPr wrap="square" lIns="91148" tIns="45574" rIns="91148" bIns="45574" anchor="t" anchorCtr="0"/>
          <a:p>
            <a:pPr lvl="0"/>
            <a:r>
              <a:rPr lang="zh-CN" altLang="en-US" dirty="0"/>
              <a:t> </a:t>
            </a:r>
            <a:r>
              <a:rPr lang="en-US" altLang="zh-CN" dirty="0"/>
              <a:t>Donald Knuth</a:t>
            </a:r>
            <a:r>
              <a:rPr lang="zh-CN" altLang="en-US" dirty="0"/>
              <a:t>自传的开头这样写道：“</a:t>
            </a:r>
            <a:r>
              <a:rPr lang="en-US" altLang="zh-CN" dirty="0"/>
              <a:t>Donald Knuth</a:t>
            </a:r>
            <a:r>
              <a:rPr lang="zh-CN" altLang="en-US" dirty="0"/>
              <a:t>真的只是一个人么？”作为世界顶级计算机科学家之一，</a:t>
            </a:r>
            <a:r>
              <a:rPr lang="en-US" altLang="zh-CN" dirty="0"/>
              <a:t>Knuth</a:t>
            </a:r>
            <a:r>
              <a:rPr lang="zh-CN" altLang="en-US" dirty="0"/>
              <a:t>教授已经完成了编译程序、属性文法和运算法则的前沿研究，并编著完成了已在程序设计领域中具有权威标准和参考价值的书目的前三卷。在完成该项工作之余，</a:t>
            </a:r>
            <a:r>
              <a:rPr lang="en-US" altLang="zh-CN" dirty="0"/>
              <a:t>Knuth</a:t>
            </a:r>
            <a:r>
              <a:rPr lang="zh-CN" altLang="en-US" dirty="0"/>
              <a:t>还用了十年时间发明了两个数字排版系统，并编写了六本著作对其做了详尽的解释说明，现在</a:t>
            </a:r>
            <a:r>
              <a:rPr lang="en-US" altLang="zh-CN" dirty="0"/>
              <a:t>,</a:t>
            </a:r>
            <a:r>
              <a:rPr lang="zh-CN" altLang="en-US" dirty="0"/>
              <a:t>这两个系统已经被广泛地运用于全世界的数学刊物的排版中。随后，</a:t>
            </a:r>
            <a:r>
              <a:rPr lang="en-US" altLang="zh-CN" dirty="0"/>
              <a:t>Knuth</a:t>
            </a:r>
            <a:r>
              <a:rPr lang="zh-CN" altLang="en-US" dirty="0"/>
              <a:t>又发明了文件程序设计的两种语言，以及“文章性程式语言”相关的方法论。</a:t>
            </a:r>
            <a:endParaRPr lang="en-US" altLang="zh-CN" dirty="0"/>
          </a:p>
          <a:p>
            <a:pPr lvl="0"/>
            <a:endParaRPr lang="en-US" altLang="zh-CN" dirty="0"/>
          </a:p>
          <a:p>
            <a:pPr lvl="0"/>
            <a:r>
              <a:rPr lang="en-US" altLang="zh-CN" dirty="0"/>
              <a:t>Knuth</a:t>
            </a:r>
            <a:r>
              <a:rPr lang="zh-CN" altLang="en-US" dirty="0"/>
              <a:t>不仅写小说，还是一个音乐家、作曲家、管风琴设计师。</a:t>
            </a:r>
            <a:br>
              <a:rPr lang="zh-CN" altLang="en-US" dirty="0"/>
            </a:br>
            <a:r>
              <a:rPr lang="zh-CN" altLang="en-US" dirty="0"/>
              <a:t>　　</a:t>
            </a:r>
            <a:br>
              <a:rPr lang="zh-CN" altLang="en-US" dirty="0"/>
            </a:br>
            <a:r>
              <a:rPr lang="zh-CN" altLang="en-US" dirty="0"/>
              <a:t>　　是</a:t>
            </a:r>
            <a:r>
              <a:rPr lang="en-US" altLang="zh-CN" dirty="0"/>
              <a:t>Knuth</a:t>
            </a:r>
            <a:r>
              <a:rPr lang="zh-CN" altLang="en-US" dirty="0"/>
              <a:t>独特的审美感决定了他兴趣广泛、富有多方面造诣的特点，</a:t>
            </a:r>
            <a:r>
              <a:rPr lang="en-US" altLang="zh-CN" dirty="0"/>
              <a:t>Knuth</a:t>
            </a:r>
            <a:r>
              <a:rPr lang="zh-CN" altLang="en-US" dirty="0"/>
              <a:t>传奇般的生产力也是源于这一点。对于</a:t>
            </a:r>
            <a:r>
              <a:rPr lang="en-US" altLang="zh-CN" dirty="0"/>
              <a:t>Knuth</a:t>
            </a:r>
            <a:r>
              <a:rPr lang="zh-CN" altLang="en-US" dirty="0"/>
              <a:t>来说，衡量一个计算机程序是否完整的标准不仅仅在于它是否能够运行，他认为一个计算机程序应该是雅致的、甚至可以说是美的。计算机程序设计应该是一门艺术，一个算法应该像一段音乐，而一个好的程序应该如一部文学作品一般。</a:t>
            </a:r>
            <a:endParaRPr lang="en-US" altLang="zh-CN" dirty="0"/>
          </a:p>
          <a:p>
            <a:pPr lvl="0"/>
            <a:endParaRPr lang="en-US" altLang="zh-CN" dirty="0"/>
          </a:p>
          <a:p>
            <a:pPr lvl="0"/>
            <a:r>
              <a:rPr lang="zh-CN" altLang="en-US" dirty="0"/>
              <a:t>编译程序能够实现高级语言和二进制机器语言之间的翻译。二十世纪六十年代初期，</a:t>
            </a:r>
            <a:r>
              <a:rPr lang="en-US" altLang="zh-CN" dirty="0"/>
              <a:t>Knuth</a:t>
            </a:r>
            <a:r>
              <a:rPr lang="zh-CN" altLang="en-US" dirty="0"/>
              <a:t>教授致力于这方面的研究，虽然现代的软件已经可以使其变的简单一些，但编写编译程序仍被认为是一项极为困难的工作。</a:t>
            </a:r>
            <a:r>
              <a:rPr lang="en-US" altLang="zh-CN" dirty="0"/>
              <a:t>Knuth</a:t>
            </a:r>
            <a:r>
              <a:rPr lang="zh-CN" altLang="en-US" dirty="0"/>
              <a:t>教授在这方面最著名的成就是</a:t>
            </a:r>
            <a:r>
              <a:rPr lang="en-US" altLang="zh-CN" dirty="0"/>
              <a:t>LR(k)</a:t>
            </a:r>
            <a:r>
              <a:rPr lang="zh-CN" altLang="en-US" dirty="0"/>
              <a:t>分析的研究，那是一个能使确定一串字符文法规则的过程更加顺畅的值得注目的方法。</a:t>
            </a:r>
            <a:br>
              <a:rPr lang="zh-CN" altLang="en-US" dirty="0"/>
            </a:br>
            <a:r>
              <a:rPr lang="zh-CN" altLang="en-US" dirty="0"/>
              <a:t>　　</a:t>
            </a:r>
            <a:br>
              <a:rPr lang="zh-CN" altLang="en-US" dirty="0"/>
            </a:br>
            <a:r>
              <a:rPr lang="zh-CN" altLang="en-US" dirty="0"/>
              <a:t>　　属性文法</a:t>
            </a:r>
            <a:br>
              <a:rPr lang="zh-CN" altLang="en-US" dirty="0"/>
            </a:br>
            <a:r>
              <a:rPr lang="zh-CN" altLang="en-US" dirty="0"/>
              <a:t>　　在编译程序的工作之后，</a:t>
            </a:r>
            <a:r>
              <a:rPr lang="en-US" altLang="zh-CN" dirty="0"/>
              <a:t>Knuth</a:t>
            </a:r>
            <a:r>
              <a:rPr lang="zh-CN" altLang="en-US" dirty="0"/>
              <a:t>教授走上了形式上定义程序语言意义、语义的研究道路。他建立起一个更加经济的方法去通译联合规则，他把这种方法称作“属性规则”。该方法创立的同时，计算机科学的子域被称作“属性文法”。</a:t>
            </a:r>
            <a:endParaRPr lang="zh-CN" altLang="en-US" dirty="0"/>
          </a:p>
        </p:txBody>
      </p:sp>
      <p:sp>
        <p:nvSpPr>
          <p:cNvPr id="5632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 name="標題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TW" altLang="en-US" smtClean="0"/>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en-US"/>
          </a:p>
        </p:txBody>
      </p:sp>
      <p:sp>
        <p:nvSpPr>
          <p:cNvPr id="16" name="日期版面配置區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64F170EE-53FE-462E-8669-6747218BFD0D}"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頁尾版面配置區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8" name="投影片編號版面配置區 28"/>
          <p:cNvSpPr>
            <a:spLocks noGrp="1"/>
          </p:cNvSpPr>
          <p:nvPr>
            <p:ph type="sldNum" sz="quarter" idx="4"/>
          </p:nvPr>
        </p:nvSpPr>
        <p:spPr>
          <a:xfrm>
            <a:off x="1216025" y="6354763"/>
            <a:ext cx="1219200" cy="366713"/>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256F4E8-2FDC-4255-AC31-CF770F441A9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直排標題及文字">
    <p:bg>
      <p:bgPr>
        <a:solidFill>
          <a:schemeClr val="bg1"/>
        </a:solidFill>
        <a:effectLst/>
      </p:bgPr>
    </p:bg>
    <p:spTree>
      <p:nvGrpSpPr>
        <p:cNvPr id="1" name=""/>
        <p:cNvGrpSpPr/>
        <p:nvPr/>
      </p:nvGrpSpPr>
      <p:grpSpPr>
        <a:xfrm>
          <a:off x="0" y="0"/>
          <a:ext cx="0" cy="0"/>
          <a:chOff x="0" y="0"/>
          <a:chExt cx="0" cy="0"/>
        </a:xfrm>
      </p:grpSpPr>
      <p:sp>
        <p:nvSpPr>
          <p:cNvPr id="8194"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196" name="直線接點 12"/>
          <p:cNvSpPr/>
          <p:nvPr/>
        </p:nvSpPr>
        <p:spPr>
          <a:xfrm rot="5400000">
            <a:off x="3630613" y="3201988"/>
            <a:ext cx="5851525" cy="0"/>
          </a:xfrm>
          <a:prstGeom prst="line">
            <a:avLst/>
          </a:prstGeom>
          <a:ln w="9525" cap="flat" cmpd="sng">
            <a:solidFill>
              <a:schemeClr val="accent2"/>
            </a:solidFill>
            <a:prstDash val="dash"/>
            <a:headEnd type="none" w="med" len="med"/>
            <a:tailEnd type="none" w="med" len="med"/>
          </a:ln>
        </p:spPr>
      </p:sp>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011F8F5-ED64-4E75-B123-A1C005DDEB03}"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5"/>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256F4E8-2FDC-4255-AC31-CF770F441A9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0">
                <a:latin typeface="+mj-lt"/>
              </a:defRPr>
            </a:lvl1pPr>
          </a:lstStyle>
          <a:p>
            <a:r>
              <a:rPr lang="zh-TW" altLang="en-US" dirty="0" smtClean="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lvl1pPr>
              <a:defRPr>
                <a:latin typeface="Bookman Old Style" panose="02050604050505020204" pitchFamily="18" charset="0"/>
                <a:ea typeface="宋体" panose="02010600030101010101" pitchFamily="2" charset="-122"/>
              </a:defRPr>
            </a:lvl1pPr>
            <a:lvl2pPr>
              <a:defRPr>
                <a:latin typeface="Bookman Old Style" panose="02050604050505020204" pitchFamily="18" charset="0"/>
                <a:ea typeface="宋体" panose="02010600030101010101" pitchFamily="2" charset="-122"/>
              </a:defRPr>
            </a:lvl2pPr>
            <a:lvl3pPr>
              <a:defRPr>
                <a:latin typeface="Bookman Old Style" panose="02050604050505020204" pitchFamily="18" charset="0"/>
                <a:ea typeface="宋体" panose="02010600030101010101" pitchFamily="2" charset="-122"/>
              </a:defRPr>
            </a:lvl3pPr>
            <a:lvl4pPr>
              <a:defRPr>
                <a:latin typeface="Bookman Old Style" panose="02050604050505020204" pitchFamily="18" charset="0"/>
                <a:ea typeface="宋体" panose="02010600030101010101" pitchFamily="2" charset="-122"/>
              </a:defRPr>
            </a:lvl4pPr>
            <a:lvl5pPr>
              <a:defRPr>
                <a:latin typeface="Bookman Old Style" panose="02050604050505020204" pitchFamily="18" charset="0"/>
                <a:ea typeface="宋体" panose="02010600030101010101" pitchFamily="2" charset="-122"/>
              </a:defRPr>
            </a:lvl5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256F4E8-2FDC-4255-AC31-CF770F441A9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區段標題">
    <p:bg>
      <p:bgPr>
        <a:solidFill>
          <a:schemeClr val="bg2"/>
        </a:solidFill>
        <a:effectLst/>
      </p:bgPr>
    </p:bg>
    <p:spTree>
      <p:nvGrpSpPr>
        <p:cNvPr id="1" name=""/>
        <p:cNvGrpSpPr/>
        <p:nvPr/>
      </p:nvGrpSpPr>
      <p:grpSpPr>
        <a:xfrm>
          <a:off x="0" y="0"/>
          <a:ext cx="0" cy="0"/>
          <a:chOff x="0" y="0"/>
          <a:chExt cx="0" cy="0"/>
        </a:xfrm>
      </p:grpSpPr>
      <p:sp>
        <p:nvSpPr>
          <p:cNvPr id="11" name="矩形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1219200" y="2971800"/>
            <a:ext cx="6858000" cy="1066800"/>
          </a:xfrm>
        </p:spPr>
        <p:txBody>
          <a:bodyPr anchor="t"/>
          <a:lstStyle>
            <a:lvl1pPr algn="r">
              <a:buNone/>
              <a:defRPr sz="3200" b="0" cap="none" baseline="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smtClean="0"/>
              <a:t>按一下以編輯母片文字樣式</a:t>
            </a:r>
            <a:endParaRPr lang="zh-TW" altLang="en-US" smtClean="0"/>
          </a:p>
        </p:txBody>
      </p:sp>
      <p:sp>
        <p:nvSpPr>
          <p:cNvPr id="13" name="日期版面配置區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39E341F-3175-4362-AB86-8C1D3E9570F1}"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5"/>
          <p:cNvSpPr>
            <a:spLocks noGrp="1"/>
          </p:cNvSpPr>
          <p:nvPr>
            <p:ph type="sldNum" sz="quarter" idx="4"/>
          </p:nvPr>
        </p:nvSpPr>
        <p:spPr>
          <a:xfrm>
            <a:off x="1069975" y="6354763"/>
            <a:ext cx="1520825" cy="366713"/>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256F4E8-2FDC-4255-AC31-CF770F441A9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4" name="文字版面配置區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11" name="內容版面配置區 10"/>
          <p:cNvSpPr>
            <a:spLocks noGrp="1"/>
          </p:cNvSpPr>
          <p:nvPr>
            <p:ph sz="quarter" idx="2"/>
          </p:nvPr>
        </p:nvSpPr>
        <p:spPr>
          <a:xfrm>
            <a:off x="457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3" name="內容版面配置區 12"/>
          <p:cNvSpPr>
            <a:spLocks noGrp="1"/>
          </p:cNvSpPr>
          <p:nvPr>
            <p:ph sz="quarter" idx="4"/>
          </p:nvPr>
        </p:nvSpPr>
        <p:spPr>
          <a:xfrm>
            <a:off x="4648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256F4E8-2FDC-4255-AC31-CF770F441A9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solidFill>
          <a:schemeClr val="bg1"/>
        </a:solidFill>
        <a:effectLst/>
      </p:bgPr>
    </p:bg>
    <p:spTree>
      <p:nvGrpSpPr>
        <p:cNvPr id="1" name=""/>
        <p:cNvGrpSpPr/>
        <p:nvPr/>
      </p:nvGrpSpPr>
      <p:grpSpPr>
        <a:xfrm>
          <a:off x="0" y="0"/>
          <a:ext cx="0" cy="0"/>
          <a:chOff x="0" y="0"/>
          <a:chExt cx="0" cy="0"/>
        </a:xfrm>
      </p:grpSpPr>
      <p:sp>
        <p:nvSpPr>
          <p:cNvPr id="11" name="等腰三角形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12" name="日期版面配置區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E8F1884-F846-44C8-A1E2-986839930C23}"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頁尾版面配置區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投影片編號版面配置區 4"/>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5122"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日期版面配置區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C3AC394-8A30-4F85-ACE1-9B6FC673E38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3"/>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含標題的內容">
    <p:bg>
      <p:bgPr>
        <a:solidFill>
          <a:schemeClr val="bg1"/>
        </a:solidFill>
        <a:effectLst/>
      </p:bgPr>
    </p:bg>
    <p:spTree>
      <p:nvGrpSpPr>
        <p:cNvPr id="1" name=""/>
        <p:cNvGrpSpPr/>
        <p:nvPr/>
      </p:nvGrpSpPr>
      <p:grpSpPr>
        <a:xfrm>
          <a:off x="0" y="0"/>
          <a:ext cx="0" cy="0"/>
          <a:chOff x="0" y="0"/>
          <a:chExt cx="0" cy="0"/>
        </a:xfrm>
      </p:grpSpPr>
      <p:sp>
        <p:nvSpPr>
          <p:cNvPr id="6146"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6147" name="直線接點 11"/>
          <p:cNvSpPr/>
          <p:nvPr/>
        </p:nvSpPr>
        <p:spPr>
          <a:xfrm rot="5400000">
            <a:off x="3160713" y="3324225"/>
            <a:ext cx="6035675" cy="0"/>
          </a:xfrm>
          <a:prstGeom prst="line">
            <a:avLst/>
          </a:prstGeom>
          <a:ln w="9525" cap="flat" cmpd="sng">
            <a:solidFill>
              <a:schemeClr val="accent2"/>
            </a:solidFill>
            <a:prstDash val="dash"/>
            <a:headEnd type="none" w="med" len="med"/>
            <a:tailEnd type="none" w="med" len="med"/>
          </a:ln>
        </p:spPr>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TW" altLang="en-US" smtClean="0"/>
              <a:t>按一下以編輯母片標題樣式</a:t>
            </a:r>
            <a:endParaRPr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TW" altLang="en-US" smtClean="0"/>
              <a:t>按一下以編輯母片文字樣式</a:t>
            </a:r>
            <a:endParaRPr lang="zh-TW" altLang="en-US" smtClean="0"/>
          </a:p>
        </p:txBody>
      </p:sp>
      <p:sp>
        <p:nvSpPr>
          <p:cNvPr id="12" name="內容版面配置區 11"/>
          <p:cNvSpPr>
            <a:spLocks noGrp="1"/>
          </p:cNvSpPr>
          <p:nvPr>
            <p:ph sz="quarter" idx="1"/>
          </p:nvPr>
        </p:nvSpPr>
        <p:spPr>
          <a:xfrm>
            <a:off x="304800" y="304800"/>
            <a:ext cx="5715000" cy="57150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64E35BF-DF8F-4836-B0DE-2A3498053DA9}"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bg>
      <p:bgPr>
        <a:solidFill>
          <a:schemeClr val="bg2"/>
        </a:solidFill>
        <a:effectLst/>
      </p:bgPr>
    </p:bg>
    <p:spTree>
      <p:nvGrpSpPr>
        <p:cNvPr id="1" name=""/>
        <p:cNvGrpSpPr/>
        <p:nvPr/>
      </p:nvGrpSpPr>
      <p:grpSpPr>
        <a:xfrm>
          <a:off x="0" y="0"/>
          <a:ext cx="0" cy="0"/>
          <a:chOff x="0" y="0"/>
          <a:chExt cx="0" cy="0"/>
        </a:xfrm>
      </p:grpSpPr>
      <p:sp>
        <p:nvSpPr>
          <p:cNvPr id="7170"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TW" altLang="en-US" sz="3200" b="0" i="0" u="none" strike="noStrike" kern="1200" cap="none" spc="0" normalizeH="0" baseline="0" noProof="0" smtClean="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字版面配置區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TW" altLang="en-US" smtClean="0"/>
              <a:t>按一下以編輯母片文字樣式</a:t>
            </a:r>
            <a:endParaRPr lang="zh-TW" altLang="en-US" smtClean="0"/>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FC2AF59-A888-4DF1-B3E6-CE0EF87C3F1E}"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標題版面配置區 21"/>
          <p:cNvSpPr>
            <a:spLocks noGrp="1"/>
          </p:cNvSpPr>
          <p:nvPr>
            <p:ph type="title"/>
          </p:nvPr>
        </p:nvSpPr>
        <p:spPr>
          <a:xfrm>
            <a:off x="457200" y="152400"/>
            <a:ext cx="8229600" cy="990600"/>
          </a:xfrm>
          <a:prstGeom prst="rect">
            <a:avLst/>
          </a:prstGeom>
          <a:noFill/>
          <a:ln w="9525">
            <a:noFill/>
          </a:ln>
        </p:spPr>
        <p:txBody>
          <a:bodyPr anchor="b" anchorCtr="0"/>
          <a:p>
            <a:pPr lvl="0"/>
            <a:r>
              <a:rPr lang="zh-TW" altLang="en-US" dirty="0"/>
              <a:t>按一下以編輯母片標題樣式</a:t>
            </a:r>
            <a:endParaRPr lang="zh-TW" altLang="en-US" dirty="0"/>
          </a:p>
        </p:txBody>
      </p:sp>
      <p:sp>
        <p:nvSpPr>
          <p:cNvPr id="1027" name="文字版面配置區 12"/>
          <p:cNvSpPr>
            <a:spLocks noGrp="1"/>
          </p:cNvSpPr>
          <p:nvPr>
            <p:ph type="body" idx="1"/>
          </p:nvPr>
        </p:nvSpPr>
        <p:spPr>
          <a:xfrm>
            <a:off x="457200" y="1219200"/>
            <a:ext cx="8229600" cy="4910138"/>
          </a:xfrm>
          <a:prstGeom prst="rect">
            <a:avLst/>
          </a:prstGeom>
          <a:noFill/>
          <a:ln w="9525">
            <a:noFill/>
          </a:ln>
        </p:spPr>
        <p:txBody>
          <a:bodyPr/>
          <a:p>
            <a:pPr lvl="0"/>
            <a:r>
              <a:rPr lang="zh-TW" altLang="en-US" dirty="0"/>
              <a:t>按一下以編輯母片文字樣式</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zh-TW" altLang="en-US" dirty="0"/>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256F4E8-2FDC-4255-AC31-CF770F441A9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defRPr>
            </a:lvl1pPr>
          </a:lstStyle>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
        <p:nvSpPr>
          <p:cNvPr id="1031" name="直線接點 27"/>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032" name="直線接點 28"/>
          <p:cNvSpPr/>
          <p:nvPr/>
        </p:nvSpPr>
        <p:spPr>
          <a:xfrm>
            <a:off x="457200" y="1143000"/>
            <a:ext cx="8229600" cy="0"/>
          </a:xfrm>
          <a:prstGeom prst="line">
            <a:avLst/>
          </a:prstGeom>
          <a:ln w="9525" cap="flat" cmpd="sng">
            <a:solidFill>
              <a:schemeClr val="accent2"/>
            </a:solidFill>
            <a:prstDash val="dash"/>
            <a:headEnd type="none" w="med" len="med"/>
            <a:tailEnd type="none" w="med" len="med"/>
          </a:ln>
        </p:spPr>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ctrTitle"/>
          </p:nvPr>
        </p:nvSpPr>
        <p:spPr>
          <a:xfrm>
            <a:off x="685800" y="2286000"/>
            <a:ext cx="7772400" cy="1143000"/>
          </a:xfrm>
        </p:spPr>
        <p:txBody>
          <a:bodyPr vert="horz" wrap="square" lIns="91440" tIns="45720" rIns="91440" bIns="45720" anchor="t" anchorCtr="0"/>
          <a:p>
            <a:pPr eaLnBrk="1" hangingPunct="1">
              <a:buClrTx/>
              <a:buSzTx/>
              <a:buFontTx/>
            </a:pPr>
            <a:r>
              <a:rPr lang="en-US" altLang="zh-TW" kern="1200" dirty="0">
                <a:latin typeface="+mj-lt"/>
                <a:ea typeface="標楷體" pitchFamily="65" charset="-120"/>
                <a:cs typeface="+mj-cs"/>
              </a:rPr>
              <a:t>Chapter 6 </a:t>
            </a:r>
            <a:r>
              <a:rPr lang="zh-CN" altLang="en-US" kern="1200" dirty="0">
                <a:latin typeface="楷体_GB2312" pitchFamily="49" charset="-122"/>
                <a:ea typeface="楷体_GB2312" pitchFamily="49" charset="-122"/>
                <a:cs typeface="+mj-cs"/>
              </a:rPr>
              <a:t>属性文法和语法制导翻译</a:t>
            </a:r>
            <a:endParaRPr lang="en-US" altLang="zh-TW" kern="1200" dirty="0">
              <a:latin typeface="楷体_GB2312" pitchFamily="49" charset="-122"/>
              <a:ea typeface="楷体_GB2312" pitchFamily="49" charset="-122"/>
              <a:cs typeface="+mj-cs"/>
            </a:endParaRPr>
          </a:p>
        </p:txBody>
      </p:sp>
      <p:sp>
        <p:nvSpPr>
          <p:cNvPr id="5123" name="Rectangle 3"/>
          <p:cNvSpPr>
            <a:spLocks noGrp="1" noChangeArrowheads="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zh-TW" sz="2000" b="1" i="0" u="none" strike="noStrike" kern="1200" cap="none" spc="0" normalizeH="0" baseline="0" noProof="0" dirty="0">
                <a:ln>
                  <a:noFill/>
                </a:ln>
                <a:solidFill>
                  <a:schemeClr val="tx2"/>
                </a:solidFill>
                <a:effectLst/>
                <a:uLnTx/>
                <a:uFillTx/>
                <a:latin typeface="楷体_GB2312" pitchFamily="49" charset="-122"/>
                <a:ea typeface="楷体_GB2312" pitchFamily="49" charset="-122"/>
                <a:cs typeface="+mj-cs"/>
              </a:rPr>
              <a:t>杨策</a:t>
            </a:r>
            <a:r>
              <a:rPr kumimoji="0" lang="en-US" altLang="zh-CN" sz="2000" b="1" i="0" u="none" strike="noStrike" kern="1200" cap="none" spc="0" normalizeH="0" baseline="0" noProof="0" dirty="0">
                <a:ln>
                  <a:noFill/>
                </a:ln>
                <a:solidFill>
                  <a:schemeClr val="tx2"/>
                </a:solidFill>
                <a:effectLst/>
                <a:uLnTx/>
                <a:uFillTx/>
                <a:latin typeface="楷体_GB2312" pitchFamily="49" charset="-122"/>
                <a:ea typeface="楷体_GB2312" pitchFamily="49" charset="-122"/>
                <a:cs typeface="+mj-cs"/>
              </a:rPr>
              <a:t> 2022-04-24</a:t>
            </a:r>
            <a:endParaRPr kumimoji="0" lang="en-US" altLang="zh-CN" sz="2000" b="1" i="0" u="none" strike="noStrike" kern="1200" cap="none" spc="0" normalizeH="0" baseline="0" noProof="0" dirty="0">
              <a:ln>
                <a:noFill/>
              </a:ln>
              <a:solidFill>
                <a:schemeClr val="tx2"/>
              </a:solidFill>
              <a:effectLst/>
              <a:uLnTx/>
              <a:uFillTx/>
              <a:latin typeface="楷体_GB2312" pitchFamily="49" charset="-122"/>
              <a:ea typeface="楷体_GB2312" pitchFamily="49" charset="-122"/>
              <a:cs typeface="+mj-cs"/>
            </a:endParaRPr>
          </a:p>
        </p:txBody>
      </p:sp>
      <p:sp>
        <p:nvSpPr>
          <p:cNvPr id="9220" name="投影片編號版面配置區 5"/>
          <p:cNvSpPr txBox="1">
            <a:spLocks noGrp="1"/>
          </p:cNvSpPr>
          <p:nvPr>
            <p:ph type="sldNum" sz="quarter" idx="4"/>
          </p:nvPr>
        </p:nvSpPr>
        <p:spPr>
          <a:xfrm>
            <a:off x="1216025" y="6354763"/>
            <a:ext cx="12192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9221" name="Rectangle 3"/>
          <p:cNvSpPr txBox="1"/>
          <p:nvPr/>
        </p:nvSpPr>
        <p:spPr>
          <a:xfrm>
            <a:off x="2071688" y="6143625"/>
            <a:ext cx="6858000" cy="533400"/>
          </a:xfrm>
          <a:prstGeom prst="rect">
            <a:avLst/>
          </a:prstGeom>
          <a:noFill/>
          <a:ln w="9525">
            <a:noFill/>
          </a:ln>
        </p:spPr>
        <p:txBody>
          <a:bodyPr/>
          <a:p>
            <a:pPr algn="r">
              <a:spcBef>
                <a:spcPts val="600"/>
              </a:spcBef>
              <a:buClr>
                <a:schemeClr val="accent1"/>
              </a:buClr>
              <a:buSzPct val="76000"/>
              <a:buFont typeface="Wingdings 3" panose="05040102010807070707" pitchFamily="18" charset="2"/>
            </a:pPr>
            <a:endParaRPr lang="zh-TW" altLang="en-US" sz="2000" dirty="0">
              <a:solidFill>
                <a:schemeClr val="tx2"/>
              </a:solidFill>
              <a:latin typeface="Bookman Old Style" panose="02050604050505020204" pitchFamily="18" charset="0"/>
              <a:ea typeface="標楷體" pitchFamily="65" charset="-120"/>
            </a:endParaRPr>
          </a:p>
        </p:txBody>
      </p:sp>
      <p:sp>
        <p:nvSpPr>
          <p:cNvPr id="9222" name="日期版面配置區 5"/>
          <p:cNvSpPr txBox="1">
            <a:spLocks noGrp="1"/>
          </p:cNvSpPr>
          <p:nvPr>
            <p:ph type="dt" sz="half" idx="2"/>
          </p:nvPr>
        </p:nvSpPr>
        <p:spPr>
          <a:xfrm>
            <a:off x="6400800" y="6354763"/>
            <a:ext cx="22860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Attribute grammar</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a:xfrm>
                <a:off x="457200" y="1219200"/>
                <a:ext cx="8229600" cy="913130"/>
              </a:xfrm>
            </p:spPr>
            <p:txBody>
              <a:bodyPr/>
              <a:p>
                <a:r>
                  <a:rPr lang="zh-CN" altLang="en-US"/>
                  <a:t>语法</a:t>
                </a:r>
                <a:r>
                  <a:rPr lang="zh-CN" altLang="en-US"/>
                  <a:t>规则</a:t>
                </a:r>
                <a:endParaRPr lang="zh-CN" altLang="en-US"/>
              </a:p>
              <a:p>
                <a:pPr lvl="1"/>
                <a14:m>
                  <m:oMath xmlns:m="http://schemas.openxmlformats.org/officeDocument/2006/math">
                    <m:r>
                      <a:rPr lang="en-US" altLang="zh-CN" i="1">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𝐵𝐶</m:t>
                    </m:r>
                  </m:oMath>
                </a14:m>
                <a:endParaRPr lang="en-US" altLang="zh-CN"/>
              </a:p>
            </p:txBody>
          </p:sp>
        </mc:Choice>
        <mc:Fallback>
          <p:sp>
            <p:nvSpPr>
              <p:cNvPr id="3" name="内容占位符 2"/>
              <p:cNvSpPr>
                <a:spLocks noRot="1" noChangeAspect="1" noMove="1" noResize="1" noEditPoints="1" noAdjustHandles="1" noChangeArrowheads="1" noChangeShapeType="1" noTextEdit="1"/>
              </p:cNvSpPr>
              <p:nvPr>
                <p:ph sz="quarter" idx="1"/>
              </p:nvPr>
            </p:nvSpPr>
            <p:spPr>
              <a:xfrm>
                <a:off x="457200" y="1219200"/>
                <a:ext cx="8229600" cy="913130"/>
              </a:xfrm>
              <a:blipFill rotWithShape="1">
                <a:blip r:embed="rId1"/>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256F4E8-2FDC-4255-AC31-CF770F441A9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6500495" y="2680335"/>
            <a:ext cx="403225" cy="460375"/>
          </a:xfrm>
          <a:prstGeom prst="rect">
            <a:avLst/>
          </a:prstGeom>
          <a:noFill/>
        </p:spPr>
        <p:txBody>
          <a:bodyPr wrap="none" rtlCol="0">
            <a:spAutoFit/>
          </a:bodyPr>
          <a:p>
            <a:r>
              <a:rPr lang="en-US" altLang="zh-CN">
                <a:solidFill>
                  <a:srgbClr val="FF0000"/>
                </a:solidFill>
              </a:rPr>
              <a:t>A</a:t>
            </a:r>
            <a:endParaRPr lang="en-US" altLang="zh-CN">
              <a:solidFill>
                <a:srgbClr val="FF0000"/>
              </a:solidFill>
            </a:endParaRPr>
          </a:p>
        </p:txBody>
      </p:sp>
      <p:sp>
        <p:nvSpPr>
          <p:cNvPr id="6" name="文本框 5"/>
          <p:cNvSpPr txBox="1"/>
          <p:nvPr/>
        </p:nvSpPr>
        <p:spPr>
          <a:xfrm>
            <a:off x="5791835" y="3890645"/>
            <a:ext cx="386080" cy="460375"/>
          </a:xfrm>
          <a:prstGeom prst="rect">
            <a:avLst/>
          </a:prstGeom>
          <a:noFill/>
        </p:spPr>
        <p:txBody>
          <a:bodyPr wrap="none" rtlCol="0">
            <a:spAutoFit/>
          </a:bodyPr>
          <a:p>
            <a:r>
              <a:rPr lang="en-US" altLang="zh-CN">
                <a:solidFill>
                  <a:srgbClr val="0000FF"/>
                </a:solidFill>
              </a:rPr>
              <a:t>B</a:t>
            </a:r>
            <a:endParaRPr lang="en-US" altLang="zh-CN">
              <a:solidFill>
                <a:srgbClr val="0000FF"/>
              </a:solidFill>
            </a:endParaRPr>
          </a:p>
        </p:txBody>
      </p:sp>
      <p:sp>
        <p:nvSpPr>
          <p:cNvPr id="7" name="文本框 6"/>
          <p:cNvSpPr txBox="1"/>
          <p:nvPr/>
        </p:nvSpPr>
        <p:spPr>
          <a:xfrm>
            <a:off x="7320915" y="3890645"/>
            <a:ext cx="386080" cy="460375"/>
          </a:xfrm>
          <a:prstGeom prst="rect">
            <a:avLst/>
          </a:prstGeom>
          <a:noFill/>
        </p:spPr>
        <p:txBody>
          <a:bodyPr wrap="none" rtlCol="0">
            <a:spAutoFit/>
          </a:bodyPr>
          <a:p>
            <a:r>
              <a:rPr lang="en-US" altLang="zh-CN">
                <a:solidFill>
                  <a:srgbClr val="0000FF"/>
                </a:solidFill>
              </a:rPr>
              <a:t>C</a:t>
            </a:r>
            <a:endParaRPr lang="en-US" altLang="zh-CN">
              <a:solidFill>
                <a:srgbClr val="0000FF"/>
              </a:solidFill>
            </a:endParaRPr>
          </a:p>
        </p:txBody>
      </p:sp>
      <p:cxnSp>
        <p:nvCxnSpPr>
          <p:cNvPr id="8" name="直接连接符 7"/>
          <p:cNvCxnSpPr>
            <a:stCxn id="5" idx="2"/>
            <a:endCxn id="6" idx="0"/>
          </p:cNvCxnSpPr>
          <p:nvPr/>
        </p:nvCxnSpPr>
        <p:spPr>
          <a:xfrm flipH="1">
            <a:off x="5984875" y="3140710"/>
            <a:ext cx="717550" cy="749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2"/>
            <a:endCxn id="7" idx="0"/>
          </p:cNvCxnSpPr>
          <p:nvPr/>
        </p:nvCxnSpPr>
        <p:spPr>
          <a:xfrm>
            <a:off x="6702425" y="3140710"/>
            <a:ext cx="811530" cy="749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99795" y="2410460"/>
            <a:ext cx="3931285" cy="1568450"/>
          </a:xfrm>
          <a:prstGeom prst="rect">
            <a:avLst/>
          </a:prstGeom>
          <a:noFill/>
        </p:spPr>
        <p:txBody>
          <a:bodyPr wrap="square" rtlCol="0">
            <a:spAutoFit/>
          </a:bodyPr>
          <a:p>
            <a:r>
              <a:rPr lang="zh-CN" altLang="en-US">
                <a:sym typeface="+mn-ea"/>
              </a:rPr>
              <a:t>综合属性</a:t>
            </a:r>
            <a:endParaRPr lang="en-US" altLang="zh-CN">
              <a:solidFill>
                <a:srgbClr val="FF0000"/>
              </a:solidFill>
            </a:endParaRPr>
          </a:p>
          <a:p>
            <a:r>
              <a:rPr lang="en-US" altLang="zh-CN">
                <a:solidFill>
                  <a:srgbClr val="FF0000"/>
                </a:solidFill>
              </a:rPr>
              <a:t>A</a:t>
            </a:r>
            <a:r>
              <a:rPr lang="en-US" altLang="zh-CN"/>
              <a:t>.a = </a:t>
            </a:r>
            <a:r>
              <a:rPr lang="en-US" altLang="zh-CN">
                <a:solidFill>
                  <a:srgbClr val="0000FF"/>
                </a:solidFill>
              </a:rPr>
              <a:t>B</a:t>
            </a:r>
            <a:r>
              <a:rPr lang="en-US" altLang="zh-CN"/>
              <a:t>.b + </a:t>
            </a:r>
            <a:r>
              <a:rPr lang="en-US" altLang="zh-CN">
                <a:solidFill>
                  <a:srgbClr val="0000FF"/>
                </a:solidFill>
              </a:rPr>
              <a:t>C</a:t>
            </a:r>
            <a:r>
              <a:rPr lang="en-US" altLang="zh-CN"/>
              <a:t>.c</a:t>
            </a:r>
            <a:endParaRPr lang="en-US" altLang="zh-CN"/>
          </a:p>
          <a:p>
            <a:r>
              <a:rPr lang="zh-CN" altLang="en-US">
                <a:solidFill>
                  <a:srgbClr val="FF0000"/>
                </a:solidFill>
              </a:rPr>
              <a:t>双亲结点</a:t>
            </a:r>
            <a:r>
              <a:rPr lang="zh-CN" altLang="en-US"/>
              <a:t>属性值由</a:t>
            </a:r>
            <a:r>
              <a:rPr lang="zh-CN" altLang="en-US">
                <a:solidFill>
                  <a:srgbClr val="0000FF"/>
                </a:solidFill>
              </a:rPr>
              <a:t>孩子结点</a:t>
            </a:r>
            <a:r>
              <a:rPr lang="zh-CN" altLang="en-US"/>
              <a:t>计算得</a:t>
            </a:r>
            <a:r>
              <a:rPr lang="zh-CN" altLang="en-US"/>
              <a:t>到</a:t>
            </a:r>
            <a:endParaRPr lang="zh-CN" altLang="en-US"/>
          </a:p>
        </p:txBody>
      </p:sp>
      <p:sp>
        <p:nvSpPr>
          <p:cNvPr id="11" name="文本框 10"/>
          <p:cNvSpPr txBox="1"/>
          <p:nvPr/>
        </p:nvSpPr>
        <p:spPr>
          <a:xfrm>
            <a:off x="899795" y="4292600"/>
            <a:ext cx="3912235" cy="1568450"/>
          </a:xfrm>
          <a:prstGeom prst="rect">
            <a:avLst/>
          </a:prstGeom>
          <a:noFill/>
        </p:spPr>
        <p:txBody>
          <a:bodyPr wrap="square" rtlCol="0">
            <a:spAutoFit/>
          </a:bodyPr>
          <a:p>
            <a:pPr algn="l"/>
            <a:r>
              <a:rPr lang="zh-CN" altLang="en-US">
                <a:sym typeface="+mn-ea"/>
              </a:rPr>
              <a:t>继承属性</a:t>
            </a:r>
            <a:endParaRPr lang="en-US" altLang="zh-CN">
              <a:solidFill>
                <a:srgbClr val="0000FF"/>
              </a:solidFill>
            </a:endParaRPr>
          </a:p>
          <a:p>
            <a:pPr algn="l"/>
            <a:r>
              <a:rPr lang="en-US" altLang="zh-CN">
                <a:solidFill>
                  <a:srgbClr val="0000FF"/>
                </a:solidFill>
              </a:rPr>
              <a:t>B</a:t>
            </a:r>
            <a:r>
              <a:rPr lang="en-US" altLang="zh-CN">
                <a:solidFill>
                  <a:schemeClr val="tx1"/>
                </a:solidFill>
              </a:rPr>
              <a:t>.d = </a:t>
            </a:r>
            <a:r>
              <a:rPr lang="en-US" altLang="zh-CN">
                <a:solidFill>
                  <a:srgbClr val="FF0000"/>
                </a:solidFill>
              </a:rPr>
              <a:t>A</a:t>
            </a:r>
            <a:r>
              <a:rPr lang="en-US" altLang="zh-CN"/>
              <a:t>.e - </a:t>
            </a:r>
            <a:r>
              <a:rPr lang="en-US" altLang="zh-CN">
                <a:solidFill>
                  <a:srgbClr val="0000FF"/>
                </a:solidFill>
              </a:rPr>
              <a:t>C</a:t>
            </a:r>
            <a:r>
              <a:rPr lang="en-US" altLang="zh-CN"/>
              <a:t>.f</a:t>
            </a:r>
            <a:endParaRPr lang="en-US" altLang="zh-CN"/>
          </a:p>
          <a:p>
            <a:r>
              <a:rPr lang="zh-CN" altLang="en-US">
                <a:solidFill>
                  <a:srgbClr val="0000FF"/>
                </a:solidFill>
              </a:rPr>
              <a:t>孩子结点</a:t>
            </a:r>
            <a:r>
              <a:rPr lang="zh-CN" altLang="en-US"/>
              <a:t>属性值由</a:t>
            </a:r>
            <a:r>
              <a:rPr lang="zh-CN" altLang="en-US">
                <a:solidFill>
                  <a:srgbClr val="FF0000"/>
                </a:solidFill>
              </a:rPr>
              <a:t>双亲结点</a:t>
            </a:r>
            <a:r>
              <a:rPr lang="zh-CN" altLang="en-US"/>
              <a:t>和其他</a:t>
            </a:r>
            <a:r>
              <a:rPr lang="zh-CN" altLang="en-US">
                <a:solidFill>
                  <a:srgbClr val="0000FF"/>
                </a:solidFill>
              </a:rPr>
              <a:t>孩子结点</a:t>
            </a:r>
            <a:r>
              <a:rPr lang="zh-CN" altLang="en-US"/>
              <a:t>计算得</a:t>
            </a:r>
            <a:r>
              <a:rPr lang="zh-CN" altLang="en-US"/>
              <a:t>到</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Attribute grammar</a:t>
            </a:r>
            <a:endParaRPr lang="zh-CN" altLang="en-US" kern="1200" dirty="0">
              <a:latin typeface="+mj-lt"/>
              <a:ea typeface="宋体" panose="02010600030101010101" pitchFamily="2" charset="-122"/>
              <a:cs typeface="+mj-cs"/>
            </a:endParaRPr>
          </a:p>
        </p:txBody>
      </p:sp>
      <p:sp>
        <p:nvSpPr>
          <p:cNvPr id="18435" name="Content Placeholder 2"/>
          <p:cNvSpPr>
            <a:spLocks noGrp="1"/>
          </p:cNvSpPr>
          <p:nvPr>
            <p:ph sz="quarter" idx="1"/>
          </p:nvPr>
        </p:nvSpPr>
        <p:spPr>
          <a:xfrm>
            <a:off x="457200" y="1219200"/>
            <a:ext cx="8229600" cy="4937125"/>
          </a:xfrm>
        </p:spPr>
        <p:txBody>
          <a:bodyPr vert="horz" wrap="square" lIns="91440" tIns="45720" rIns="91440" bIns="45720" anchor="t" anchorCtr="0"/>
          <a:p>
            <a:pPr algn="just">
              <a:lnSpc>
                <a:spcPct val="115000"/>
              </a:lnSpc>
              <a:buClr>
                <a:schemeClr val="accent1"/>
              </a:buClr>
              <a:buSzPct val="76000"/>
              <a:buFont typeface="Wingdings 3" panose="05040102010807070707" pitchFamily="18" charset="2"/>
            </a:pPr>
            <a:r>
              <a:rPr lang="zh-CN" altLang="en-US" sz="2800" dirty="0">
                <a:solidFill>
                  <a:srgbClr val="FF0000"/>
                </a:solidFill>
                <a:latin typeface="楷体_GB2312" pitchFamily="49" charset="-122"/>
                <a:ea typeface="楷体_GB2312" pitchFamily="49" charset="-122"/>
              </a:rPr>
              <a:t>属性计算的注意事项</a:t>
            </a:r>
            <a:endParaRPr lang="zh-CN" altLang="en-US" sz="2800" dirty="0">
              <a:solidFill>
                <a:srgbClr val="FF0000"/>
              </a:solidFill>
              <a:latin typeface="楷体_GB2312" pitchFamily="49" charset="-122"/>
              <a:ea typeface="楷体_GB2312" pitchFamily="49" charset="-122"/>
            </a:endParaRPr>
          </a:p>
          <a:p>
            <a:pPr lvl="1" algn="just">
              <a:lnSpc>
                <a:spcPct val="11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对于出现在</a:t>
            </a:r>
            <a:r>
              <a:rPr lang="zh-CN" altLang="en-US" sz="2400" dirty="0">
                <a:solidFill>
                  <a:srgbClr val="FF0000"/>
                </a:solidFill>
                <a:latin typeface="楷体_GB2312" pitchFamily="49" charset="-122"/>
                <a:ea typeface="楷体_GB2312" pitchFamily="49" charset="-122"/>
              </a:rPr>
              <a:t>产生式右边的继承属性</a:t>
            </a:r>
            <a:r>
              <a:rPr lang="zh-CN" altLang="en-US" sz="2400" dirty="0">
                <a:solidFill>
                  <a:schemeClr val="tx1"/>
                </a:solidFill>
                <a:latin typeface="楷体_GB2312" pitchFamily="49" charset="-122"/>
                <a:ea typeface="楷体_GB2312" pitchFamily="49" charset="-122"/>
              </a:rPr>
              <a:t>和出现在</a:t>
            </a:r>
            <a:r>
              <a:rPr lang="zh-CN" altLang="en-US" sz="2400" dirty="0">
                <a:solidFill>
                  <a:srgbClr val="FF0000"/>
                </a:solidFill>
                <a:latin typeface="楷体_GB2312" pitchFamily="49" charset="-122"/>
                <a:ea typeface="楷体_GB2312" pitchFamily="49" charset="-122"/>
              </a:rPr>
              <a:t>产生式左边的综合属性</a:t>
            </a:r>
            <a:r>
              <a:rPr lang="zh-CN" altLang="en-US" sz="2400" dirty="0">
                <a:solidFill>
                  <a:schemeClr val="tx1"/>
                </a:solidFill>
                <a:latin typeface="楷体_GB2312" pitchFamily="49" charset="-122"/>
                <a:ea typeface="楷体_GB2312" pitchFamily="49" charset="-122"/>
              </a:rPr>
              <a:t>都必须提供一个计算规则</a:t>
            </a:r>
            <a:endParaRPr lang="zh-CN" altLang="en-US" sz="2400" dirty="0">
              <a:solidFill>
                <a:schemeClr val="tx1"/>
              </a:solidFill>
              <a:latin typeface="楷体_GB2312" pitchFamily="49" charset="-122"/>
              <a:ea typeface="楷体_GB2312" pitchFamily="49" charset="-122"/>
            </a:endParaRPr>
          </a:p>
          <a:p>
            <a:pPr lvl="1" algn="just">
              <a:lnSpc>
                <a:spcPct val="11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属性计算规则中只能使用相应产生式中的文法符号的属性</a:t>
            </a:r>
            <a:endParaRPr lang="zh-CN" altLang="en-US" sz="2400" dirty="0">
              <a:solidFill>
                <a:schemeClr val="tx1"/>
              </a:solidFill>
              <a:latin typeface="楷体_GB2312" pitchFamily="49" charset="-122"/>
              <a:ea typeface="楷体_GB2312" pitchFamily="49" charset="-122"/>
            </a:endParaRPr>
          </a:p>
          <a:p>
            <a:pPr lvl="2" algn="just">
              <a:lnSpc>
                <a:spcPct val="115000"/>
              </a:lnSpc>
              <a:buClr>
                <a:srgbClr val="BCBCBC"/>
              </a:buClr>
              <a:buSzPct val="76000"/>
              <a:buFont typeface="Wingdings 3" panose="05040102010807070707" pitchFamily="18" charset="2"/>
            </a:pPr>
            <a:r>
              <a:rPr lang="zh-CN" altLang="en-US" dirty="0">
                <a:latin typeface="楷体_GB2312" pitchFamily="49" charset="-122"/>
                <a:ea typeface="楷体_GB2312" pitchFamily="49" charset="-122"/>
              </a:rPr>
              <a:t>有助于在产生式范围内</a:t>
            </a:r>
            <a:r>
              <a:rPr lang="zh-CN" altLang="en-US" dirty="0">
                <a:solidFill>
                  <a:srgbClr val="0000CC"/>
                </a:solidFill>
                <a:latin typeface="楷体_GB2312" pitchFamily="49" charset="-122"/>
                <a:ea typeface="楷体_GB2312" pitchFamily="49" charset="-122"/>
              </a:rPr>
              <a:t>“封装”属性的依赖性</a:t>
            </a:r>
            <a:endParaRPr lang="zh-CN" altLang="en-US" dirty="0">
              <a:solidFill>
                <a:srgbClr val="0000CC"/>
              </a:solidFill>
              <a:latin typeface="楷体_GB2312" pitchFamily="49" charset="-122"/>
              <a:ea typeface="楷体_GB2312" pitchFamily="49" charset="-122"/>
            </a:endParaRPr>
          </a:p>
          <a:p>
            <a:pPr lvl="1" algn="just">
              <a:lnSpc>
                <a:spcPct val="11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出现在</a:t>
            </a:r>
            <a:r>
              <a:rPr lang="zh-CN" altLang="en-US" sz="2400" dirty="0">
                <a:solidFill>
                  <a:srgbClr val="0000CC"/>
                </a:solidFill>
                <a:latin typeface="楷体_GB2312" pitchFamily="49" charset="-122"/>
                <a:ea typeface="楷体_GB2312" pitchFamily="49" charset="-122"/>
              </a:rPr>
              <a:t>产生式左边的继承属性</a:t>
            </a:r>
            <a:r>
              <a:rPr lang="zh-CN" altLang="en-US" sz="2400" dirty="0">
                <a:solidFill>
                  <a:schemeClr val="tx1"/>
                </a:solidFill>
                <a:latin typeface="楷体_GB2312" pitchFamily="49" charset="-122"/>
                <a:ea typeface="楷体_GB2312" pitchFamily="49" charset="-122"/>
              </a:rPr>
              <a:t>和出现在</a:t>
            </a:r>
            <a:r>
              <a:rPr lang="zh-CN" altLang="en-US" sz="2400" dirty="0">
                <a:solidFill>
                  <a:srgbClr val="0000CC"/>
                </a:solidFill>
                <a:latin typeface="楷体_GB2312" pitchFamily="49" charset="-122"/>
                <a:ea typeface="楷体_GB2312" pitchFamily="49" charset="-122"/>
              </a:rPr>
              <a:t>产生式右边的综合属性</a:t>
            </a:r>
            <a:r>
              <a:rPr lang="zh-CN" altLang="en-US" sz="2400" dirty="0">
                <a:solidFill>
                  <a:schemeClr val="tx1"/>
                </a:solidFill>
                <a:latin typeface="楷体_GB2312" pitchFamily="49" charset="-122"/>
                <a:ea typeface="楷体_GB2312" pitchFamily="49" charset="-122"/>
              </a:rPr>
              <a:t>不由所给的产生式的属性计算规则进行计算</a:t>
            </a:r>
            <a:endParaRPr lang="zh-CN" altLang="en-US" sz="2400" dirty="0">
              <a:solidFill>
                <a:schemeClr val="tx1"/>
              </a:solidFill>
              <a:latin typeface="楷体_GB2312" pitchFamily="49" charset="-122"/>
              <a:ea typeface="楷体_GB2312" pitchFamily="49" charset="-122"/>
            </a:endParaRPr>
          </a:p>
          <a:p>
            <a:pPr lvl="2" algn="just">
              <a:lnSpc>
                <a:spcPct val="115000"/>
              </a:lnSpc>
              <a:buClr>
                <a:srgbClr val="BCBCBC"/>
              </a:buClr>
              <a:buSzPct val="76000"/>
              <a:buFont typeface="Wingdings 3" panose="05040102010807070707" pitchFamily="18" charset="2"/>
            </a:pPr>
            <a:r>
              <a:rPr lang="zh-CN" altLang="en-US" dirty="0">
                <a:latin typeface="楷体_GB2312" pitchFamily="49" charset="-122"/>
                <a:ea typeface="楷体_GB2312" pitchFamily="49" charset="-122"/>
              </a:rPr>
              <a:t>它们由其它产生式的属性规则计算或者由属性计算器的参数提供</a:t>
            </a:r>
            <a:endParaRPr lang="zh-CN" altLang="en-US" dirty="0">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1843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843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Attribute grammar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非终结符</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有一个继承属性</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和一个综合属性</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有综合属性</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有继承属性</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d</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产生式</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A→BC</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可能有规则</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C.d</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:=B.c+1</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A.a+B.c</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而属性</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B.c</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在其它地方计算</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46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946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1993900"/>
          </a:xfrm>
        </p:spPr>
        <p:txBody>
          <a:bodyPr vert="horz" wrap="square" lIns="91440" tIns="45720" rIns="91440" bIns="45720" numCol="1" anchor="t" anchorCtr="0" compatLnSpc="1"/>
          <a:lstStyle/>
          <a:p>
            <a:pPr marL="0" marR="0" lvl="0" indent="0" algn="l" defTabSz="914400" rtl="0" eaLnBrk="0" fontAlgn="base" latinLnBrk="0" hangingPunct="0">
              <a:lnSpc>
                <a:spcPct val="80000"/>
              </a:lnSpc>
              <a:spcBef>
                <a:spcPts val="600"/>
              </a:spcBef>
              <a:spcAft>
                <a:spcPct val="0"/>
              </a:spcAft>
              <a:buClr>
                <a:srgbClr val="0000CC"/>
              </a:buClr>
              <a:buSzPct val="76000"/>
              <a:buFont typeface="Wingdings 3" panose="05040102010807070707" pitchFamily="18" charset="2"/>
              <a:buNone/>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属性文法的例子</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0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0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：简单算术表达式求值的语义描述。</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非终结符</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及</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都有一个</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综合属性</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val</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符号</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digit</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有一个综合属性</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lexval</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，它的值由词法分析器提供。</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与产生式</a:t>
            </a:r>
            <a:r>
              <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L→E</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对应的语义规则仅仅是打印由</a:t>
            </a:r>
            <a:r>
              <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E</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产生的算术表达式的值的一个过程，我们可认为这条规则定义了</a:t>
            </a:r>
            <a:r>
              <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L</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的一个</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虚属性</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某些</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非终结符加下标</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是为了区分一个产生式中同一非终结符多次出现</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04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04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20486" name="Group 5"/>
          <p:cNvGrpSpPr/>
          <p:nvPr/>
        </p:nvGrpSpPr>
        <p:grpSpPr>
          <a:xfrm>
            <a:off x="1381125" y="3008313"/>
            <a:ext cx="6238875" cy="3614737"/>
            <a:chOff x="1380809" y="2863850"/>
            <a:chExt cx="6239191" cy="3615383"/>
          </a:xfrm>
        </p:grpSpPr>
        <p:sp>
          <p:nvSpPr>
            <p:cNvPr id="7" name="Line 4"/>
            <p:cNvSpPr>
              <a:spLocks noChangeShapeType="1"/>
            </p:cNvSpPr>
            <p:nvPr/>
          </p:nvSpPr>
          <p:spPr bwMode="auto">
            <a:xfrm>
              <a:off x="1447487" y="2863850"/>
              <a:ext cx="61725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 name="Line 5"/>
            <p:cNvSpPr>
              <a:spLocks noChangeShapeType="1"/>
            </p:cNvSpPr>
            <p:nvPr/>
          </p:nvSpPr>
          <p:spPr bwMode="auto">
            <a:xfrm flipH="1">
              <a:off x="1447487" y="2863850"/>
              <a:ext cx="0" cy="24388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9" name="Line 6"/>
            <p:cNvSpPr>
              <a:spLocks noChangeShapeType="1"/>
            </p:cNvSpPr>
            <p:nvPr/>
          </p:nvSpPr>
          <p:spPr bwMode="auto">
            <a:xfrm>
              <a:off x="7620000" y="2863850"/>
              <a:ext cx="0" cy="28961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Line 7"/>
            <p:cNvSpPr>
              <a:spLocks noChangeShapeType="1"/>
            </p:cNvSpPr>
            <p:nvPr/>
          </p:nvSpPr>
          <p:spPr bwMode="auto">
            <a:xfrm>
              <a:off x="1447487" y="3473559"/>
              <a:ext cx="61725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 name="Line 8"/>
            <p:cNvSpPr>
              <a:spLocks noChangeShapeType="1"/>
            </p:cNvSpPr>
            <p:nvPr/>
          </p:nvSpPr>
          <p:spPr bwMode="auto">
            <a:xfrm>
              <a:off x="3428788" y="2863850"/>
              <a:ext cx="0" cy="327718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2" name="Line 9"/>
            <p:cNvSpPr>
              <a:spLocks noChangeShapeType="1"/>
            </p:cNvSpPr>
            <p:nvPr/>
          </p:nvSpPr>
          <p:spPr bwMode="auto">
            <a:xfrm>
              <a:off x="1447487" y="5378899"/>
              <a:ext cx="0" cy="838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 name="Line 10"/>
            <p:cNvSpPr>
              <a:spLocks noChangeShapeType="1"/>
            </p:cNvSpPr>
            <p:nvPr/>
          </p:nvSpPr>
          <p:spPr bwMode="auto">
            <a:xfrm>
              <a:off x="7620000" y="5683754"/>
              <a:ext cx="0" cy="5334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Rectangle 11"/>
            <p:cNvSpPr>
              <a:spLocks noChangeArrowheads="1"/>
            </p:cNvSpPr>
            <p:nvPr/>
          </p:nvSpPr>
          <p:spPr bwMode="auto">
            <a:xfrm>
              <a:off x="4263855" y="2970231"/>
              <a:ext cx="2047979" cy="4604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语  义  规  则</a:t>
              </a:r>
              <a:endParaRPr kumimoji="1" lang="zh-CN" altLang="en-US" sz="14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 name="Rectangle 12"/>
            <p:cNvSpPr>
              <a:spLocks noChangeArrowheads="1"/>
            </p:cNvSpPr>
            <p:nvPr/>
          </p:nvSpPr>
          <p:spPr bwMode="auto">
            <a:xfrm>
              <a:off x="1422086" y="3503726"/>
              <a:ext cx="1274828" cy="4604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L      E</a:t>
              </a:r>
              <a:endParaRPr kumimoji="1" lang="en-US" altLang="zh-CN" sz="1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6" name="Line 13"/>
            <p:cNvSpPr>
              <a:spLocks noChangeShapeType="1"/>
            </p:cNvSpPr>
            <p:nvPr/>
          </p:nvSpPr>
          <p:spPr bwMode="auto">
            <a:xfrm>
              <a:off x="1447487" y="6217249"/>
              <a:ext cx="0" cy="7621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7" name="Line 14"/>
            <p:cNvSpPr>
              <a:spLocks noChangeShapeType="1"/>
            </p:cNvSpPr>
            <p:nvPr/>
          </p:nvSpPr>
          <p:spPr bwMode="auto">
            <a:xfrm>
              <a:off x="3428788" y="6141036"/>
              <a:ext cx="0" cy="2286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8" name="Line 15"/>
            <p:cNvSpPr>
              <a:spLocks noChangeShapeType="1"/>
            </p:cNvSpPr>
            <p:nvPr/>
          </p:nvSpPr>
          <p:spPr bwMode="auto">
            <a:xfrm>
              <a:off x="7620000" y="6217249"/>
              <a:ext cx="0" cy="1524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 name="Line 16"/>
            <p:cNvSpPr>
              <a:spLocks noChangeShapeType="1"/>
            </p:cNvSpPr>
            <p:nvPr/>
          </p:nvSpPr>
          <p:spPr bwMode="auto">
            <a:xfrm>
              <a:off x="1447487" y="6293463"/>
              <a:ext cx="0" cy="1524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0" name="Line 17"/>
            <p:cNvSpPr>
              <a:spLocks noChangeShapeType="1"/>
            </p:cNvSpPr>
            <p:nvPr/>
          </p:nvSpPr>
          <p:spPr bwMode="auto">
            <a:xfrm>
              <a:off x="1447487" y="6445890"/>
              <a:ext cx="61725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1" name="Line 18"/>
            <p:cNvSpPr>
              <a:spLocks noChangeShapeType="1"/>
            </p:cNvSpPr>
            <p:nvPr/>
          </p:nvSpPr>
          <p:spPr bwMode="auto">
            <a:xfrm>
              <a:off x="7620000" y="6293463"/>
              <a:ext cx="0" cy="1524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2" name="Line 19"/>
            <p:cNvSpPr>
              <a:spLocks noChangeShapeType="1"/>
            </p:cNvSpPr>
            <p:nvPr/>
          </p:nvSpPr>
          <p:spPr bwMode="auto">
            <a:xfrm>
              <a:off x="3428788" y="6293463"/>
              <a:ext cx="0" cy="1524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3" name="Rectangle 20"/>
            <p:cNvSpPr>
              <a:spLocks noChangeArrowheads="1"/>
            </p:cNvSpPr>
            <p:nvPr/>
          </p:nvSpPr>
          <p:spPr bwMode="auto">
            <a:xfrm>
              <a:off x="1393510" y="3959421"/>
              <a:ext cx="1813017"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E      E</a:t>
              </a:r>
              <a:r>
                <a:rPr kumimoji="1"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+T</a:t>
              </a:r>
              <a:endParaRPr kumimoji="1" lang="en-US" altLang="zh-CN" sz="1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4" name="Rectangle 21"/>
            <p:cNvSpPr>
              <a:spLocks noChangeArrowheads="1"/>
            </p:cNvSpPr>
            <p:nvPr/>
          </p:nvSpPr>
          <p:spPr bwMode="auto">
            <a:xfrm>
              <a:off x="1487177" y="4353191"/>
              <a:ext cx="1184335"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E      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 name="Rectangle 22"/>
            <p:cNvSpPr>
              <a:spLocks noChangeArrowheads="1"/>
            </p:cNvSpPr>
            <p:nvPr/>
          </p:nvSpPr>
          <p:spPr bwMode="auto">
            <a:xfrm>
              <a:off x="1380809" y="4797771"/>
              <a:ext cx="2001939"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T      T</a:t>
              </a:r>
              <a:r>
                <a:rPr kumimoji="1"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  F</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6" name="Rectangle 23"/>
            <p:cNvSpPr>
              <a:spLocks noChangeArrowheads="1"/>
            </p:cNvSpPr>
            <p:nvPr/>
          </p:nvSpPr>
          <p:spPr bwMode="auto">
            <a:xfrm>
              <a:off x="1493528" y="5204243"/>
              <a:ext cx="1158934"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T      F</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7" name="Rectangle 24"/>
            <p:cNvSpPr>
              <a:spLocks noChangeArrowheads="1"/>
            </p:cNvSpPr>
            <p:nvPr/>
          </p:nvSpPr>
          <p:spPr bwMode="auto">
            <a:xfrm>
              <a:off x="1490353" y="5636120"/>
              <a:ext cx="1374845"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      (E)</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8" name="Rectangle 25"/>
            <p:cNvSpPr>
              <a:spLocks noChangeArrowheads="1"/>
            </p:cNvSpPr>
            <p:nvPr/>
          </p:nvSpPr>
          <p:spPr bwMode="auto">
            <a:xfrm>
              <a:off x="1472889" y="6017188"/>
              <a:ext cx="1628857"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      digit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9" name="Line 26"/>
            <p:cNvSpPr>
              <a:spLocks noChangeShapeType="1"/>
            </p:cNvSpPr>
            <p:nvPr/>
          </p:nvSpPr>
          <p:spPr bwMode="auto">
            <a:xfrm>
              <a:off x="1853908" y="3727604"/>
              <a:ext cx="38101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0" name="Line 27"/>
            <p:cNvSpPr>
              <a:spLocks noChangeShapeType="1"/>
            </p:cNvSpPr>
            <p:nvPr/>
          </p:nvSpPr>
          <p:spPr bwMode="auto">
            <a:xfrm>
              <a:off x="1930112" y="4210291"/>
              <a:ext cx="30481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1" name="Line 28"/>
            <p:cNvSpPr>
              <a:spLocks noChangeShapeType="1"/>
            </p:cNvSpPr>
            <p:nvPr/>
          </p:nvSpPr>
          <p:spPr bwMode="auto">
            <a:xfrm>
              <a:off x="1879309" y="4654870"/>
              <a:ext cx="38101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2" name="Line 29"/>
            <p:cNvSpPr>
              <a:spLocks noChangeShapeType="1"/>
            </p:cNvSpPr>
            <p:nvPr/>
          </p:nvSpPr>
          <p:spPr bwMode="auto">
            <a:xfrm>
              <a:off x="1853908" y="5048640"/>
              <a:ext cx="38101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3" name="Line 30"/>
            <p:cNvSpPr>
              <a:spLocks noChangeShapeType="1"/>
            </p:cNvSpPr>
            <p:nvPr/>
          </p:nvSpPr>
          <p:spPr bwMode="auto">
            <a:xfrm>
              <a:off x="1904711" y="5429708"/>
              <a:ext cx="30481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4" name="Line 31"/>
            <p:cNvSpPr>
              <a:spLocks noChangeShapeType="1"/>
            </p:cNvSpPr>
            <p:nvPr/>
          </p:nvSpPr>
          <p:spPr bwMode="auto">
            <a:xfrm>
              <a:off x="1879309" y="5899692"/>
              <a:ext cx="38101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5" name="Line 32"/>
            <p:cNvSpPr>
              <a:spLocks noChangeShapeType="1"/>
            </p:cNvSpPr>
            <p:nvPr/>
          </p:nvSpPr>
          <p:spPr bwMode="auto">
            <a:xfrm>
              <a:off x="1904711" y="6242654"/>
              <a:ext cx="30481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6" name="Rectangle 33"/>
            <p:cNvSpPr>
              <a:spLocks noChangeArrowheads="1"/>
            </p:cNvSpPr>
            <p:nvPr/>
          </p:nvSpPr>
          <p:spPr bwMode="auto">
            <a:xfrm>
              <a:off x="3639936" y="3471971"/>
              <a:ext cx="1860644" cy="4604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Print(</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E.val</a:t>
              </a: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sp>
          <p:nvSpPr>
            <p:cNvPr id="37" name="Rectangle 34"/>
            <p:cNvSpPr>
              <a:spLocks noChangeArrowheads="1"/>
            </p:cNvSpPr>
            <p:nvPr/>
          </p:nvSpPr>
          <p:spPr bwMode="auto">
            <a:xfrm>
              <a:off x="3244628" y="3927665"/>
              <a:ext cx="3387897"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E.val</a:t>
              </a: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:=E</a:t>
              </a:r>
              <a:r>
                <a:rPr kumimoji="1" lang="en-US" altLang="zh-CN" sz="2400" b="0" i="0" u="none" strike="noStrike" kern="1200" cap="none" spc="0" normalizeH="0" baseline="-25000" noProof="0" dirty="0">
                  <a:ln>
                    <a:noFill/>
                  </a:ln>
                  <a:solidFill>
                    <a:srgbClr val="0000CC"/>
                  </a:solidFill>
                  <a:effectLst/>
                  <a:uLnTx/>
                  <a:uFillTx/>
                  <a:latin typeface="+mj-lt"/>
                  <a:ea typeface="楷体_GB2312" pitchFamily="49" charset="-122"/>
                  <a:cs typeface="+mn-cs"/>
                </a:rPr>
                <a:t>1</a:t>
              </a: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.val+T.val</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sp>
          <p:nvSpPr>
            <p:cNvPr id="38" name="Rectangle 35"/>
            <p:cNvSpPr>
              <a:spLocks noChangeArrowheads="1"/>
            </p:cNvSpPr>
            <p:nvPr/>
          </p:nvSpPr>
          <p:spPr bwMode="auto">
            <a:xfrm>
              <a:off x="3397036" y="4353191"/>
              <a:ext cx="2230551"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E.val</a:t>
              </a: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T.val</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sp>
          <p:nvSpPr>
            <p:cNvPr id="39" name="Rectangle 36"/>
            <p:cNvSpPr>
              <a:spLocks noChangeArrowheads="1"/>
            </p:cNvSpPr>
            <p:nvPr/>
          </p:nvSpPr>
          <p:spPr bwMode="auto">
            <a:xfrm>
              <a:off x="3339883" y="4759664"/>
              <a:ext cx="3416473"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T.val</a:t>
              </a: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:=T</a:t>
              </a:r>
              <a:r>
                <a:rPr kumimoji="1" lang="en-US" altLang="zh-CN" sz="2400" b="0" i="0" u="none" strike="noStrike" kern="1200" cap="none" spc="0" normalizeH="0" baseline="-25000" noProof="0" dirty="0">
                  <a:ln>
                    <a:noFill/>
                  </a:ln>
                  <a:solidFill>
                    <a:srgbClr val="0000CC"/>
                  </a:solidFill>
                  <a:effectLst/>
                  <a:uLnTx/>
                  <a:uFillTx/>
                  <a:latin typeface="+mj-lt"/>
                  <a:ea typeface="楷体_GB2312" pitchFamily="49" charset="-122"/>
                  <a:cs typeface="+mn-cs"/>
                </a:rPr>
                <a:t>1</a:t>
              </a: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.val </a:t>
              </a: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F.val</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sp>
          <p:nvSpPr>
            <p:cNvPr id="40" name="Rectangle 37"/>
            <p:cNvSpPr>
              <a:spLocks noChangeArrowheads="1"/>
            </p:cNvSpPr>
            <p:nvPr/>
          </p:nvSpPr>
          <p:spPr bwMode="auto">
            <a:xfrm>
              <a:off x="3490704" y="5191541"/>
              <a:ext cx="2108307"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T.val</a:t>
              </a: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F.val</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sp>
          <p:nvSpPr>
            <p:cNvPr id="41" name="Rectangle 38"/>
            <p:cNvSpPr>
              <a:spLocks noChangeArrowheads="1"/>
            </p:cNvSpPr>
            <p:nvPr/>
          </p:nvSpPr>
          <p:spPr bwMode="auto">
            <a:xfrm>
              <a:off x="3600246" y="5598014"/>
              <a:ext cx="2040041"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F.val</a:t>
              </a: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E.val</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sp>
          <p:nvSpPr>
            <p:cNvPr id="42" name="Rectangle 39"/>
            <p:cNvSpPr>
              <a:spLocks noChangeArrowheads="1"/>
            </p:cNvSpPr>
            <p:nvPr/>
          </p:nvSpPr>
          <p:spPr bwMode="auto">
            <a:xfrm>
              <a:off x="3560557" y="5991784"/>
              <a:ext cx="2906859" cy="4620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F.val</a:t>
              </a:r>
              <a:r>
                <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digit.lexval</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sp>
          <p:nvSpPr>
            <p:cNvPr id="43" name="Rectangle 40"/>
            <p:cNvSpPr>
              <a:spLocks noChangeArrowheads="1"/>
            </p:cNvSpPr>
            <p:nvPr/>
          </p:nvSpPr>
          <p:spPr bwMode="auto">
            <a:xfrm>
              <a:off x="1752303" y="2971819"/>
              <a:ext cx="1295466" cy="4572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产生式</a:t>
              </a:r>
              <a:endParaRPr kumimoji="1"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Synthesized attribute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综合属性</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语法树中结点的综合属性值</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由其子结点的属性值确定</a:t>
            </a:r>
            <a:endPar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使用</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自底向上</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的方法在每一个结点处</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运用语义规则计算综合属性的值</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rgbClr val="FF3300"/>
                </a:solidFill>
                <a:effectLst/>
                <a:uLnTx/>
                <a:uFillTx/>
                <a:latin typeface="+mj-lt"/>
                <a:ea typeface="楷体_GB2312" pitchFamily="49" charset="-122"/>
                <a:cs typeface="+mn-cs"/>
              </a:rPr>
              <a:t>S</a:t>
            </a:r>
            <a:r>
              <a:rPr kumimoji="0" lang="zh-CN" altLang="en-US" sz="2600" b="0" i="0" u="none" strike="noStrike" kern="1200" cap="none" spc="0" normalizeH="0" baseline="0" noProof="0" dirty="0" smtClean="0">
                <a:ln>
                  <a:noFill/>
                </a:ln>
                <a:solidFill>
                  <a:srgbClr val="FF3300"/>
                </a:solidFill>
                <a:effectLst/>
                <a:uLnTx/>
                <a:uFillTx/>
                <a:latin typeface="+mj-lt"/>
                <a:ea typeface="楷体_GB2312" pitchFamily="49" charset="-122"/>
                <a:cs typeface="+mn-cs"/>
              </a:rPr>
              <a:t>－属性文法</a:t>
            </a:r>
            <a:endParaRPr kumimoji="0" lang="zh-CN" altLang="en-US" sz="2600" b="0" i="0" u="none" strike="noStrike" kern="1200" cap="none" spc="0" normalizeH="0" baseline="0" noProof="0" dirty="0" smtClean="0">
              <a:ln>
                <a:noFill/>
              </a:ln>
              <a:solidFill>
                <a:srgbClr val="FF33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仅仅使用综合属性的属性文法</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结点属性值的计算</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正好和</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自底向上</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分析建立分析树结点</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同步进行</a:t>
            </a:r>
            <a:endPar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150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150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Synthesized attribute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76200" y="1185863"/>
            <a:ext cx="8229600" cy="105727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rgbClr val="00823B"/>
                </a:solidFill>
                <a:effectLst/>
                <a:uLnTx/>
                <a:uFillTx/>
                <a:latin typeface="+mn-lt"/>
                <a:ea typeface="楷体_GB2312" pitchFamily="49" charset="-122"/>
                <a:cs typeface="+mn-cs"/>
              </a:rPr>
              <a:t>例</a:t>
            </a:r>
            <a:r>
              <a:rPr kumimoji="0" lang="en-US" altLang="zh-CN" sz="2600" b="0" i="0" u="none" strike="noStrike" kern="1200" cap="none" spc="0" normalizeH="0" baseline="0" noProof="0" dirty="0">
                <a:ln>
                  <a:noFill/>
                </a:ln>
                <a:solidFill>
                  <a:srgbClr val="00823B"/>
                </a:solidFill>
                <a:effectLst/>
                <a:uLnTx/>
                <a:uFillTx/>
                <a:latin typeface="+mn-lt"/>
                <a:ea typeface="楷体_GB2312" pitchFamily="49" charset="-122"/>
                <a:cs typeface="+mn-cs"/>
              </a:rPr>
              <a:t>2</a:t>
            </a:r>
            <a:r>
              <a:rPr kumimoji="0" lang="zh-CN" altLang="en-US" sz="2600" b="0" i="0" u="none" strike="noStrike" kern="1200" cap="none" spc="0" normalizeH="0" baseline="0" noProof="0" dirty="0">
                <a:ln>
                  <a:noFill/>
                </a:ln>
                <a:solidFill>
                  <a:srgbClr val="0000FF"/>
                </a:solidFill>
                <a:effectLst/>
                <a:uLnTx/>
                <a:uFillTx/>
                <a:latin typeface="+mn-lt"/>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表达式</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3*5+4</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，后跟换行符</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n</a:t>
            </a:r>
            <a:b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b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下图为带注释的语法树</a:t>
            </a:r>
            <a:b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b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语义动作是打印数值</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19</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253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253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Rectangle 65"/>
          <p:cNvSpPr>
            <a:spLocks noChangeArrowheads="1"/>
          </p:cNvSpPr>
          <p:nvPr/>
        </p:nvSpPr>
        <p:spPr bwMode="auto">
          <a:xfrm>
            <a:off x="914400" y="60198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digit.lexval</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 name="Line 66"/>
          <p:cNvSpPr>
            <a:spLocks noChangeShapeType="1"/>
          </p:cNvSpPr>
          <p:nvPr/>
        </p:nvSpPr>
        <p:spPr bwMode="auto">
          <a:xfrm>
            <a:off x="1981200" y="5791200"/>
            <a:ext cx="0" cy="3048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 name="Rectangle 67"/>
          <p:cNvSpPr>
            <a:spLocks noChangeArrowheads="1"/>
          </p:cNvSpPr>
          <p:nvPr/>
        </p:nvSpPr>
        <p:spPr bwMode="auto">
          <a:xfrm>
            <a:off x="990600" y="53340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F.val</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9" name="Line 68"/>
          <p:cNvSpPr>
            <a:spLocks noChangeShapeType="1"/>
          </p:cNvSpPr>
          <p:nvPr/>
        </p:nvSpPr>
        <p:spPr bwMode="auto">
          <a:xfrm>
            <a:off x="1981200" y="5105400"/>
            <a:ext cx="0" cy="3048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Rectangle 69"/>
          <p:cNvSpPr>
            <a:spLocks noChangeArrowheads="1"/>
          </p:cNvSpPr>
          <p:nvPr/>
        </p:nvSpPr>
        <p:spPr bwMode="auto">
          <a:xfrm>
            <a:off x="990600" y="45720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T.val</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 name="Rectangle 70"/>
          <p:cNvSpPr>
            <a:spLocks noChangeArrowheads="1"/>
          </p:cNvSpPr>
          <p:nvPr/>
        </p:nvSpPr>
        <p:spPr bwMode="auto">
          <a:xfrm>
            <a:off x="2971800" y="4648200"/>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2" name="Rectangle 71"/>
          <p:cNvSpPr>
            <a:spLocks noChangeArrowheads="1"/>
          </p:cNvSpPr>
          <p:nvPr/>
        </p:nvSpPr>
        <p:spPr bwMode="auto">
          <a:xfrm>
            <a:off x="3657600" y="53340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digit.lexval</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=5</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 name="Line 72"/>
          <p:cNvSpPr>
            <a:spLocks noChangeShapeType="1"/>
          </p:cNvSpPr>
          <p:nvPr/>
        </p:nvSpPr>
        <p:spPr bwMode="auto">
          <a:xfrm flipV="1">
            <a:off x="4648200" y="5029200"/>
            <a:ext cx="0" cy="3048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Rectangle 73"/>
          <p:cNvSpPr>
            <a:spLocks noChangeArrowheads="1"/>
          </p:cNvSpPr>
          <p:nvPr/>
        </p:nvSpPr>
        <p:spPr bwMode="auto">
          <a:xfrm>
            <a:off x="3657600" y="45720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F.val</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=5</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 name="Line 74"/>
          <p:cNvSpPr>
            <a:spLocks noChangeShapeType="1"/>
          </p:cNvSpPr>
          <p:nvPr/>
        </p:nvSpPr>
        <p:spPr bwMode="auto">
          <a:xfrm flipV="1">
            <a:off x="2057400" y="4343400"/>
            <a:ext cx="762000" cy="3810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6" name="Line 75"/>
          <p:cNvSpPr>
            <a:spLocks noChangeShapeType="1"/>
          </p:cNvSpPr>
          <p:nvPr/>
        </p:nvSpPr>
        <p:spPr bwMode="auto">
          <a:xfrm flipV="1">
            <a:off x="3429000" y="4343400"/>
            <a:ext cx="0" cy="3810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7" name="Line 76"/>
          <p:cNvSpPr>
            <a:spLocks noChangeShapeType="1"/>
          </p:cNvSpPr>
          <p:nvPr/>
        </p:nvSpPr>
        <p:spPr bwMode="auto">
          <a:xfrm>
            <a:off x="3886200" y="4343400"/>
            <a:ext cx="914400" cy="3048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8" name="Rectangle 77"/>
          <p:cNvSpPr>
            <a:spLocks noChangeArrowheads="1"/>
          </p:cNvSpPr>
          <p:nvPr/>
        </p:nvSpPr>
        <p:spPr bwMode="auto">
          <a:xfrm>
            <a:off x="2209800" y="38100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T.val</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=15</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 name="Line 78"/>
          <p:cNvSpPr>
            <a:spLocks noChangeShapeType="1"/>
          </p:cNvSpPr>
          <p:nvPr/>
        </p:nvSpPr>
        <p:spPr bwMode="auto">
          <a:xfrm>
            <a:off x="3352800" y="3581400"/>
            <a:ext cx="0" cy="3048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0" name="Rectangle 79"/>
          <p:cNvSpPr>
            <a:spLocks noChangeArrowheads="1"/>
          </p:cNvSpPr>
          <p:nvPr/>
        </p:nvSpPr>
        <p:spPr bwMode="auto">
          <a:xfrm>
            <a:off x="2209800" y="30480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E.val</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=15</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1" name="Rectangle 80"/>
          <p:cNvSpPr>
            <a:spLocks noChangeArrowheads="1"/>
          </p:cNvSpPr>
          <p:nvPr/>
        </p:nvSpPr>
        <p:spPr bwMode="auto">
          <a:xfrm>
            <a:off x="4343400" y="3048000"/>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2" name="Rectangle 81"/>
          <p:cNvSpPr>
            <a:spLocks noChangeArrowheads="1"/>
          </p:cNvSpPr>
          <p:nvPr/>
        </p:nvSpPr>
        <p:spPr bwMode="auto">
          <a:xfrm>
            <a:off x="5638800" y="45720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digit.lexval</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=4</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3" name="Line 82"/>
          <p:cNvSpPr>
            <a:spLocks noChangeShapeType="1"/>
          </p:cNvSpPr>
          <p:nvPr/>
        </p:nvSpPr>
        <p:spPr bwMode="auto">
          <a:xfrm>
            <a:off x="6705600" y="4343400"/>
            <a:ext cx="0" cy="3048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4" name="Rectangle 83"/>
          <p:cNvSpPr>
            <a:spLocks noChangeArrowheads="1"/>
          </p:cNvSpPr>
          <p:nvPr/>
        </p:nvSpPr>
        <p:spPr bwMode="auto">
          <a:xfrm>
            <a:off x="5715000" y="38862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F.val</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=4</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 name="Line 84"/>
          <p:cNvSpPr>
            <a:spLocks noChangeShapeType="1"/>
          </p:cNvSpPr>
          <p:nvPr/>
        </p:nvSpPr>
        <p:spPr bwMode="auto">
          <a:xfrm>
            <a:off x="6705600" y="3657600"/>
            <a:ext cx="0" cy="3048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6" name="Rectangle 85"/>
          <p:cNvSpPr>
            <a:spLocks noChangeArrowheads="1"/>
          </p:cNvSpPr>
          <p:nvPr/>
        </p:nvSpPr>
        <p:spPr bwMode="auto">
          <a:xfrm>
            <a:off x="5715000" y="31242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T.val</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=4</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7" name="Line 86"/>
          <p:cNvSpPr>
            <a:spLocks noChangeShapeType="1"/>
          </p:cNvSpPr>
          <p:nvPr/>
        </p:nvSpPr>
        <p:spPr bwMode="auto">
          <a:xfrm flipH="1">
            <a:off x="3200400" y="2819400"/>
            <a:ext cx="1295400" cy="3810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8" name="Line 87"/>
          <p:cNvSpPr>
            <a:spLocks noChangeShapeType="1"/>
          </p:cNvSpPr>
          <p:nvPr/>
        </p:nvSpPr>
        <p:spPr bwMode="auto">
          <a:xfrm flipV="1">
            <a:off x="4800600" y="2819400"/>
            <a:ext cx="0" cy="3048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9" name="Line 88"/>
          <p:cNvSpPr>
            <a:spLocks noChangeShapeType="1"/>
          </p:cNvSpPr>
          <p:nvPr/>
        </p:nvSpPr>
        <p:spPr bwMode="auto">
          <a:xfrm>
            <a:off x="5029200" y="2819400"/>
            <a:ext cx="1600200" cy="3810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0" name="Rectangle 89"/>
          <p:cNvSpPr>
            <a:spLocks noChangeArrowheads="1"/>
          </p:cNvSpPr>
          <p:nvPr/>
        </p:nvSpPr>
        <p:spPr bwMode="auto">
          <a:xfrm>
            <a:off x="3505200" y="22098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E.val</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=19</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1" name="Rectangle 90"/>
          <p:cNvSpPr>
            <a:spLocks noChangeArrowheads="1"/>
          </p:cNvSpPr>
          <p:nvPr/>
        </p:nvSpPr>
        <p:spPr bwMode="auto">
          <a:xfrm>
            <a:off x="6019800" y="2209800"/>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n</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2" name="Line 91"/>
          <p:cNvSpPr>
            <a:spLocks noChangeShapeType="1"/>
          </p:cNvSpPr>
          <p:nvPr/>
        </p:nvSpPr>
        <p:spPr bwMode="auto">
          <a:xfrm flipV="1">
            <a:off x="4648200" y="1981200"/>
            <a:ext cx="685800" cy="3048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3" name="Line 92"/>
          <p:cNvSpPr>
            <a:spLocks noChangeShapeType="1"/>
          </p:cNvSpPr>
          <p:nvPr/>
        </p:nvSpPr>
        <p:spPr bwMode="auto">
          <a:xfrm>
            <a:off x="5638800" y="1981200"/>
            <a:ext cx="762000" cy="304800"/>
          </a:xfrm>
          <a:prstGeom prst="line">
            <a:avLst/>
          </a:prstGeom>
          <a:noFill/>
          <a:ln w="190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4" name="Rectangle 93"/>
          <p:cNvSpPr>
            <a:spLocks noChangeArrowheads="1"/>
          </p:cNvSpPr>
          <p:nvPr/>
        </p:nvSpPr>
        <p:spPr bwMode="auto">
          <a:xfrm>
            <a:off x="5105400" y="1447800"/>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a:ln>
                  <a:noFill/>
                </a:ln>
                <a:solidFill>
                  <a:srgbClr val="0000CC"/>
                </a:solidFill>
                <a:effectLst/>
                <a:uLnTx/>
                <a:uFillTx/>
                <a:latin typeface="+mj-lt"/>
                <a:ea typeface="楷体_GB2312" pitchFamily="49" charset="-122"/>
                <a:cs typeface="+mn-cs"/>
              </a:rPr>
              <a:t>L</a:t>
            </a:r>
            <a:endParaRPr kumimoji="1" lang="en-US" altLang="zh-CN" sz="2600" b="0"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grpSp>
        <p:nvGrpSpPr>
          <p:cNvPr id="22563" name="Group 102"/>
          <p:cNvGrpSpPr/>
          <p:nvPr/>
        </p:nvGrpSpPr>
        <p:grpSpPr>
          <a:xfrm>
            <a:off x="76200" y="3200400"/>
            <a:ext cx="8610600" cy="3276600"/>
            <a:chOff x="48" y="2016"/>
            <a:chExt cx="5424" cy="2064"/>
          </a:xfrm>
        </p:grpSpPr>
        <p:grpSp>
          <p:nvGrpSpPr>
            <p:cNvPr id="22564" name="Group 97"/>
            <p:cNvGrpSpPr/>
            <p:nvPr/>
          </p:nvGrpSpPr>
          <p:grpSpPr>
            <a:xfrm>
              <a:off x="48" y="2976"/>
              <a:ext cx="576" cy="1104"/>
              <a:chOff x="48" y="2976"/>
              <a:chExt cx="576" cy="1104"/>
            </a:xfrm>
          </p:grpSpPr>
          <p:sp>
            <p:nvSpPr>
              <p:cNvPr id="40" name="Line 95"/>
              <p:cNvSpPr>
                <a:spLocks noChangeShapeType="1"/>
              </p:cNvSpPr>
              <p:nvPr/>
            </p:nvSpPr>
            <p:spPr bwMode="auto">
              <a:xfrm flipV="1">
                <a:off x="624" y="2976"/>
                <a:ext cx="0" cy="1104"/>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1" name="Text Box 96"/>
              <p:cNvSpPr txBox="1">
                <a:spLocks noChangeArrowheads="1"/>
              </p:cNvSpPr>
              <p:nvPr/>
            </p:nvSpPr>
            <p:spPr bwMode="auto">
              <a:xfrm>
                <a:off x="48" y="3054"/>
                <a:ext cx="528"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zh-CN" altLang="en-US" kern="1200" cap="none" spc="0" normalizeH="0" baseline="0" noProof="0" dirty="0">
                    <a:solidFill>
                      <a:srgbClr val="0000CC"/>
                    </a:solidFill>
                    <a:latin typeface="+mj-lt"/>
                    <a:ea typeface="楷体_GB2312" pitchFamily="49" charset="-122"/>
                    <a:cs typeface="+mn-cs"/>
                  </a:rPr>
                  <a:t>自下而上传递信息</a:t>
                </a:r>
                <a:endParaRPr kumimoji="1" lang="zh-CN" altLang="en-US" kern="1200" cap="none" spc="0" normalizeH="0" baseline="0" noProof="0" dirty="0">
                  <a:solidFill>
                    <a:srgbClr val="0000CC"/>
                  </a:solidFill>
                  <a:latin typeface="+mj-lt"/>
                  <a:ea typeface="楷体_GB2312" pitchFamily="49" charset="-122"/>
                  <a:cs typeface="+mn-cs"/>
                </a:endParaRPr>
              </a:p>
            </p:txBody>
          </p:sp>
        </p:grpSp>
        <p:grpSp>
          <p:nvGrpSpPr>
            <p:cNvPr id="22565" name="Group 101"/>
            <p:cNvGrpSpPr/>
            <p:nvPr/>
          </p:nvGrpSpPr>
          <p:grpSpPr>
            <a:xfrm>
              <a:off x="4944" y="2016"/>
              <a:ext cx="528" cy="1104"/>
              <a:chOff x="4944" y="2016"/>
              <a:chExt cx="528" cy="1104"/>
            </a:xfrm>
          </p:grpSpPr>
          <p:sp>
            <p:nvSpPr>
              <p:cNvPr id="38" name="Line 99"/>
              <p:cNvSpPr>
                <a:spLocks noChangeShapeType="1"/>
              </p:cNvSpPr>
              <p:nvPr/>
            </p:nvSpPr>
            <p:spPr bwMode="auto">
              <a:xfrm flipV="1">
                <a:off x="4944" y="2016"/>
                <a:ext cx="0" cy="1104"/>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9" name="Text Box 100"/>
              <p:cNvSpPr txBox="1">
                <a:spLocks noChangeArrowheads="1"/>
              </p:cNvSpPr>
              <p:nvPr/>
            </p:nvSpPr>
            <p:spPr bwMode="auto">
              <a:xfrm>
                <a:off x="4944" y="2094"/>
                <a:ext cx="528"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zh-CN" altLang="en-US" kern="1200" cap="none" spc="0" normalizeH="0" baseline="0" noProof="0" dirty="0">
                    <a:solidFill>
                      <a:srgbClr val="0000CC"/>
                    </a:solidFill>
                    <a:latin typeface="+mj-lt"/>
                    <a:ea typeface="楷体_GB2312" pitchFamily="49" charset="-122"/>
                    <a:cs typeface="+mn-cs"/>
                  </a:rPr>
                  <a:t>自下而上传递信息</a:t>
                </a:r>
                <a:endParaRPr kumimoji="1" lang="zh-CN" altLang="en-US" kern="1200" cap="none" spc="0" normalizeH="0" baseline="0" noProof="0" dirty="0">
                  <a:solidFill>
                    <a:srgbClr val="0000CC"/>
                  </a:solidFill>
                  <a:latin typeface="+mj-lt"/>
                  <a:ea typeface="楷体_GB2312" pitchFamily="49" charset="-122"/>
                  <a:cs typeface="+mn-cs"/>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Inherited attribute</a:t>
            </a:r>
            <a:endParaRPr lang="zh-CN" altLang="en-US" kern="1200" dirty="0">
              <a:latin typeface="+mj-lt"/>
              <a:ea typeface="宋体" panose="02010600030101010101" pitchFamily="2" charset="-122"/>
              <a:cs typeface="+mj-cs"/>
            </a:endParaRPr>
          </a:p>
        </p:txBody>
      </p:sp>
      <p:sp>
        <p:nvSpPr>
          <p:cNvPr id="2355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继承属性</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在语法树中，一个结点的继承属性由此结点的</a:t>
            </a:r>
            <a:r>
              <a:rPr lang="zh-CN" altLang="en-US" sz="2400" dirty="0">
                <a:solidFill>
                  <a:srgbClr val="FF0000"/>
                </a:solidFill>
                <a:latin typeface="楷体_GB2312" pitchFamily="49" charset="-122"/>
                <a:ea typeface="楷体_GB2312" pitchFamily="49" charset="-122"/>
              </a:rPr>
              <a:t>父结点</a:t>
            </a:r>
            <a:r>
              <a:rPr lang="zh-CN" altLang="en-US" sz="2400" dirty="0">
                <a:solidFill>
                  <a:schemeClr val="tx1"/>
                </a:solidFill>
                <a:latin typeface="楷体_GB2312" pitchFamily="49" charset="-122"/>
                <a:ea typeface="楷体_GB2312" pitchFamily="49" charset="-122"/>
              </a:rPr>
              <a:t>和</a:t>
            </a:r>
            <a:r>
              <a:rPr lang="en-US" altLang="zh-CN" sz="2400" dirty="0">
                <a:solidFill>
                  <a:schemeClr val="tx1"/>
                </a:solidFill>
                <a:latin typeface="楷体_GB2312" pitchFamily="49" charset="-122"/>
                <a:ea typeface="楷体_GB2312" pitchFamily="49" charset="-122"/>
              </a:rPr>
              <a:t>/</a:t>
            </a:r>
            <a:r>
              <a:rPr lang="zh-CN" altLang="en-US" sz="2400" dirty="0">
                <a:solidFill>
                  <a:schemeClr val="tx1"/>
                </a:solidFill>
                <a:latin typeface="楷体_GB2312" pitchFamily="49" charset="-122"/>
                <a:ea typeface="楷体_GB2312" pitchFamily="49" charset="-122"/>
              </a:rPr>
              <a:t>或</a:t>
            </a:r>
            <a:r>
              <a:rPr lang="zh-CN" altLang="en-US" sz="2400" dirty="0">
                <a:solidFill>
                  <a:srgbClr val="FF0000"/>
                </a:solidFill>
                <a:latin typeface="楷体_GB2312" pitchFamily="49" charset="-122"/>
                <a:ea typeface="楷体_GB2312" pitchFamily="49" charset="-122"/>
              </a:rPr>
              <a:t>兄弟结点</a:t>
            </a:r>
            <a:r>
              <a:rPr lang="zh-CN" altLang="en-US" sz="2400" dirty="0">
                <a:solidFill>
                  <a:schemeClr val="tx1"/>
                </a:solidFill>
                <a:latin typeface="楷体_GB2312" pitchFamily="49" charset="-122"/>
                <a:ea typeface="楷体_GB2312" pitchFamily="49" charset="-122"/>
              </a:rPr>
              <a:t>的某些属性确定</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endParaRPr lang="en-US" altLang="zh-CN"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用继承属性来表示程序设计语言结构中的上下文依赖关系很方便</a:t>
            </a:r>
            <a:endParaRPr lang="zh-CN" altLang="en-US" sz="24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2355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355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Inherited attribute – </a:t>
            </a:r>
            <a:r>
              <a:rPr lang="zh-CN" altLang="en-US" kern="1200" dirty="0">
                <a:solidFill>
                  <a:srgbClr val="00823B"/>
                </a:solidFill>
                <a:latin typeface="+mj-lt"/>
                <a:ea typeface="宋体" panose="02010600030101010101" pitchFamily="2" charset="-122"/>
                <a:cs typeface="+mj-cs"/>
              </a:rPr>
              <a:t>例</a:t>
            </a:r>
            <a:r>
              <a:rPr lang="en-US" altLang="zh-CN" kern="1200" dirty="0">
                <a:solidFill>
                  <a:srgbClr val="00823B"/>
                </a:solidFill>
                <a:latin typeface="+mj-lt"/>
                <a:ea typeface="宋体" panose="02010600030101010101" pitchFamily="2" charset="-122"/>
                <a:cs typeface="+mj-cs"/>
              </a:rPr>
              <a:t>3</a:t>
            </a:r>
            <a:endParaRPr lang="zh-CN" altLang="en-US" kern="1200" dirty="0">
              <a:solidFill>
                <a:srgbClr val="00823B"/>
              </a:solidFill>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产 生 式 		语 义 规 则 </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zh-CN" altLang="en-US" sz="2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endParaRPr kumimoji="0" lang="en-US" altLang="zh-CN" sz="2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D→TL		L.in :=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T.type</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T→int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T.type</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 integer</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T→real</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T.type</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real </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L→L</a:t>
            </a:r>
            <a:r>
              <a:rPr kumimoji="0" lang="en-US" altLang="zh-CN" sz="28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1</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id		L</a:t>
            </a:r>
            <a:r>
              <a:rPr kumimoji="0" lang="en-US" altLang="zh-CN" sz="28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1</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.in :=L.in </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addtype</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id.type</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L.in)</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L→id</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addtype</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id.type</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L.in)</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458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458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Inherited attribute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096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1" i="0" u="none" strike="noStrike" kern="1200" cap="none" spc="0" normalizeH="0" baseline="0" noProof="0" dirty="0" smtClean="0">
                <a:ln>
                  <a:noFill/>
                </a:ln>
                <a:solidFill>
                  <a:srgbClr val="000000"/>
                </a:solidFill>
                <a:effectLst/>
                <a:uLnTx/>
                <a:uFillTx/>
                <a:latin typeface="+mj-lt"/>
                <a:ea typeface="楷体_GB2312" pitchFamily="49" charset="-122"/>
                <a:cs typeface="+mn-cs"/>
              </a:rPr>
              <a:t>句子</a:t>
            </a:r>
            <a:r>
              <a:rPr kumimoji="0" lang="en-US" altLang="zh-CN" sz="2800" b="1" i="0" u="none" strike="noStrike" kern="1200" cap="none" spc="0" normalizeH="0" baseline="0" noProof="0" dirty="0" smtClean="0">
                <a:ln>
                  <a:noFill/>
                </a:ln>
                <a:solidFill>
                  <a:srgbClr val="0000CC"/>
                </a:solidFill>
                <a:effectLst/>
                <a:uLnTx/>
                <a:uFillTx/>
                <a:latin typeface="+mj-lt"/>
                <a:ea typeface="楷体_GB2312" pitchFamily="49" charset="-122"/>
                <a:cs typeface="+mn-cs"/>
              </a:rPr>
              <a:t>real  id</a:t>
            </a:r>
            <a:r>
              <a:rPr kumimoji="0" lang="en-US" altLang="zh-CN" sz="2800" b="1" i="0" u="none" strike="noStrike" kern="1200" cap="none" spc="0" normalizeH="0" baseline="-30000" noProof="0" dirty="0" smtClean="0">
                <a:ln>
                  <a:noFill/>
                </a:ln>
                <a:solidFill>
                  <a:srgbClr val="0000CC"/>
                </a:solidFill>
                <a:effectLst/>
                <a:uLnTx/>
                <a:uFillTx/>
                <a:latin typeface="+mj-lt"/>
                <a:ea typeface="楷体_GB2312" pitchFamily="49" charset="-122"/>
                <a:cs typeface="+mn-cs"/>
              </a:rPr>
              <a:t>1</a:t>
            </a:r>
            <a:r>
              <a:rPr kumimoji="0" lang="zh-CN" altLang="en-US" sz="28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800" b="1" i="0" u="none" strike="noStrike" kern="1200" cap="none" spc="0" normalizeH="0" baseline="0" noProof="0" dirty="0" smtClean="0">
                <a:ln>
                  <a:noFill/>
                </a:ln>
                <a:solidFill>
                  <a:srgbClr val="0000CC"/>
                </a:solidFill>
                <a:effectLst/>
                <a:uLnTx/>
                <a:uFillTx/>
                <a:latin typeface="+mj-lt"/>
                <a:ea typeface="楷体_GB2312" pitchFamily="49" charset="-122"/>
                <a:cs typeface="+mn-cs"/>
              </a:rPr>
              <a:t>id</a:t>
            </a:r>
            <a:r>
              <a:rPr kumimoji="0" lang="en-US" altLang="zh-CN" sz="2800" b="1" i="0" u="none" strike="noStrike" kern="1200" cap="none" spc="0" normalizeH="0" baseline="-30000" noProof="0" dirty="0" smtClean="0">
                <a:ln>
                  <a:noFill/>
                </a:ln>
                <a:solidFill>
                  <a:srgbClr val="0000CC"/>
                </a:solidFill>
                <a:effectLst/>
                <a:uLnTx/>
                <a:uFillTx/>
                <a:latin typeface="+mj-lt"/>
                <a:ea typeface="楷体_GB2312" pitchFamily="49" charset="-122"/>
                <a:cs typeface="+mn-cs"/>
              </a:rPr>
              <a:t>2</a:t>
            </a:r>
            <a:r>
              <a:rPr kumimoji="0" lang="zh-CN" altLang="en-US" sz="28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800" b="1" i="0" u="none" strike="noStrike" kern="1200" cap="none" spc="0" normalizeH="0" baseline="0" noProof="0" dirty="0" smtClean="0">
                <a:ln>
                  <a:noFill/>
                </a:ln>
                <a:solidFill>
                  <a:srgbClr val="0000CC"/>
                </a:solidFill>
                <a:effectLst/>
                <a:uLnTx/>
                <a:uFillTx/>
                <a:latin typeface="+mj-lt"/>
                <a:ea typeface="楷体_GB2312" pitchFamily="49" charset="-122"/>
                <a:cs typeface="+mn-cs"/>
              </a:rPr>
              <a:t>id</a:t>
            </a:r>
            <a:r>
              <a:rPr kumimoji="0" lang="en-US" altLang="zh-CN" sz="2800" b="1" i="0" u="none" strike="noStrike" kern="1200" cap="none" spc="0" normalizeH="0" baseline="-30000" noProof="0" dirty="0" smtClean="0">
                <a:ln>
                  <a:noFill/>
                </a:ln>
                <a:solidFill>
                  <a:srgbClr val="0000CC"/>
                </a:solidFill>
                <a:effectLst/>
                <a:uLnTx/>
                <a:uFillTx/>
                <a:latin typeface="+mj-lt"/>
                <a:ea typeface="楷体_GB2312" pitchFamily="49" charset="-122"/>
                <a:cs typeface="+mn-cs"/>
              </a:rPr>
              <a:t>3</a:t>
            </a:r>
            <a:r>
              <a:rPr kumimoji="0" lang="zh-CN" altLang="en-US" sz="2800" b="1" i="0" u="none" strike="noStrike" kern="1200" cap="none" spc="0" normalizeH="0" baseline="0" noProof="0" dirty="0" smtClean="0">
                <a:ln>
                  <a:noFill/>
                </a:ln>
                <a:solidFill>
                  <a:srgbClr val="000000"/>
                </a:solidFill>
                <a:effectLst/>
                <a:uLnTx/>
                <a:uFillTx/>
                <a:latin typeface="+mj-lt"/>
                <a:ea typeface="楷体_GB2312" pitchFamily="49" charset="-122"/>
                <a:cs typeface="+mn-cs"/>
              </a:rPr>
              <a:t>的带注释的语法树 </a:t>
            </a:r>
            <a:endParaRPr kumimoji="0" lang="zh-CN" altLang="en-US" sz="2800" b="1"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6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56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Rectangle 31"/>
          <p:cNvSpPr>
            <a:spLocks noChangeArrowheads="1"/>
          </p:cNvSpPr>
          <p:nvPr/>
        </p:nvSpPr>
        <p:spPr bwMode="auto">
          <a:xfrm>
            <a:off x="1555750" y="5278438"/>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id</a:t>
            </a:r>
            <a:r>
              <a:rPr kumimoji="1" lang="en-US" altLang="zh-CN" sz="2600" b="0" i="0" u="none" strike="noStrike" kern="1200" cap="none" spc="0" normalizeH="0" baseline="-25000" noProof="0">
                <a:ln>
                  <a:noFill/>
                </a:ln>
                <a:solidFill>
                  <a:srgbClr val="000000"/>
                </a:solidFill>
                <a:effectLst/>
                <a:uLnTx/>
                <a:uFillTx/>
                <a:latin typeface="+mj-lt"/>
                <a:ea typeface="PMingLiU" pitchFamily="18" charset="-120"/>
                <a:cs typeface="+mn-cs"/>
              </a:rPr>
              <a:t>1</a:t>
            </a:r>
            <a:endParaRPr kumimoji="1" lang="en-US" altLang="zh-CN" sz="2600" b="0" i="0" u="none" strike="noStrike" kern="1200" cap="none" spc="0" normalizeH="0" baseline="-25000" noProof="0">
              <a:ln>
                <a:noFill/>
              </a:ln>
              <a:solidFill>
                <a:srgbClr val="000000"/>
              </a:solidFill>
              <a:effectLst/>
              <a:uLnTx/>
              <a:uFillTx/>
              <a:latin typeface="+mj-lt"/>
              <a:ea typeface="PMingLiU" pitchFamily="18" charset="-120"/>
              <a:cs typeface="+mn-cs"/>
            </a:endParaRPr>
          </a:p>
        </p:txBody>
      </p:sp>
      <p:sp>
        <p:nvSpPr>
          <p:cNvPr id="7" name="Line 32"/>
          <p:cNvSpPr>
            <a:spLocks noChangeShapeType="1"/>
          </p:cNvSpPr>
          <p:nvPr/>
        </p:nvSpPr>
        <p:spPr bwMode="auto">
          <a:xfrm>
            <a:off x="2546350" y="5049838"/>
            <a:ext cx="0" cy="30480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8" name="Rectangle 33"/>
          <p:cNvSpPr>
            <a:spLocks noChangeArrowheads="1"/>
          </p:cNvSpPr>
          <p:nvPr/>
        </p:nvSpPr>
        <p:spPr bwMode="auto">
          <a:xfrm>
            <a:off x="1403350" y="4516438"/>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L</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9" name="Rectangle 34"/>
          <p:cNvSpPr>
            <a:spLocks noChangeArrowheads="1"/>
          </p:cNvSpPr>
          <p:nvPr/>
        </p:nvSpPr>
        <p:spPr bwMode="auto">
          <a:xfrm>
            <a:off x="3536950" y="4592638"/>
            <a:ext cx="9144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0" name="Rectangle 35"/>
          <p:cNvSpPr>
            <a:spLocks noChangeArrowheads="1"/>
          </p:cNvSpPr>
          <p:nvPr/>
        </p:nvSpPr>
        <p:spPr bwMode="auto">
          <a:xfrm>
            <a:off x="4222750" y="4516438"/>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id</a:t>
            </a:r>
            <a:r>
              <a:rPr kumimoji="1" lang="en-US" altLang="zh-CN" sz="2600" b="0" i="0" u="none" strike="noStrike" kern="1200" cap="none" spc="0" normalizeH="0" baseline="-25000" noProof="0">
                <a:ln>
                  <a:noFill/>
                </a:ln>
                <a:solidFill>
                  <a:srgbClr val="000000"/>
                </a:solidFill>
                <a:effectLst/>
                <a:uLnTx/>
                <a:uFillTx/>
                <a:latin typeface="+mj-lt"/>
                <a:ea typeface="PMingLiU" pitchFamily="18" charset="-120"/>
                <a:cs typeface="+mn-cs"/>
              </a:rPr>
              <a:t>2</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1" name="Line 36"/>
          <p:cNvSpPr>
            <a:spLocks noChangeShapeType="1"/>
          </p:cNvSpPr>
          <p:nvPr/>
        </p:nvSpPr>
        <p:spPr bwMode="auto">
          <a:xfrm flipV="1">
            <a:off x="2622550" y="4287838"/>
            <a:ext cx="762000" cy="38100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2" name="Line 37"/>
          <p:cNvSpPr>
            <a:spLocks noChangeShapeType="1"/>
          </p:cNvSpPr>
          <p:nvPr/>
        </p:nvSpPr>
        <p:spPr bwMode="auto">
          <a:xfrm flipV="1">
            <a:off x="3994150" y="4287838"/>
            <a:ext cx="0" cy="38100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3" name="Line 38"/>
          <p:cNvSpPr>
            <a:spLocks noChangeShapeType="1"/>
          </p:cNvSpPr>
          <p:nvPr/>
        </p:nvSpPr>
        <p:spPr bwMode="auto">
          <a:xfrm>
            <a:off x="4451350" y="4287838"/>
            <a:ext cx="914400" cy="30480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Rectangle 39"/>
          <p:cNvSpPr>
            <a:spLocks noChangeArrowheads="1"/>
          </p:cNvSpPr>
          <p:nvPr/>
        </p:nvSpPr>
        <p:spPr bwMode="auto">
          <a:xfrm>
            <a:off x="2774950" y="3754438"/>
            <a:ext cx="18288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L</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5" name="Rectangle 40"/>
          <p:cNvSpPr>
            <a:spLocks noChangeArrowheads="1"/>
          </p:cNvSpPr>
          <p:nvPr/>
        </p:nvSpPr>
        <p:spPr bwMode="auto">
          <a:xfrm>
            <a:off x="4908550" y="3678238"/>
            <a:ext cx="9144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6" name="Rectangle 41"/>
          <p:cNvSpPr>
            <a:spLocks noChangeArrowheads="1"/>
          </p:cNvSpPr>
          <p:nvPr/>
        </p:nvSpPr>
        <p:spPr bwMode="auto">
          <a:xfrm>
            <a:off x="6280150" y="3754438"/>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id</a:t>
            </a:r>
            <a:r>
              <a:rPr kumimoji="1" lang="en-US" altLang="zh-CN" sz="2600" b="0" i="0" u="none" strike="noStrike" kern="1200" cap="none" spc="0" normalizeH="0" baseline="-25000" noProof="0">
                <a:ln>
                  <a:noFill/>
                </a:ln>
                <a:solidFill>
                  <a:srgbClr val="000000"/>
                </a:solidFill>
                <a:effectLst/>
                <a:uLnTx/>
                <a:uFillTx/>
                <a:latin typeface="+mj-lt"/>
                <a:ea typeface="PMingLiU" pitchFamily="18" charset="-120"/>
                <a:cs typeface="+mn-cs"/>
              </a:rPr>
              <a:t>3</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7" name="Line 42"/>
          <p:cNvSpPr>
            <a:spLocks noChangeShapeType="1"/>
          </p:cNvSpPr>
          <p:nvPr/>
        </p:nvSpPr>
        <p:spPr bwMode="auto">
          <a:xfrm flipH="1">
            <a:off x="3765550" y="3449638"/>
            <a:ext cx="1295400" cy="38100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8" name="Line 43"/>
          <p:cNvSpPr>
            <a:spLocks noChangeShapeType="1"/>
          </p:cNvSpPr>
          <p:nvPr/>
        </p:nvSpPr>
        <p:spPr bwMode="auto">
          <a:xfrm flipV="1">
            <a:off x="5365750" y="3449638"/>
            <a:ext cx="0" cy="30480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9" name="Line 44"/>
          <p:cNvSpPr>
            <a:spLocks noChangeShapeType="1"/>
          </p:cNvSpPr>
          <p:nvPr/>
        </p:nvSpPr>
        <p:spPr bwMode="auto">
          <a:xfrm>
            <a:off x="5594350" y="3449638"/>
            <a:ext cx="1600200" cy="38100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0" name="Rectangle 45"/>
          <p:cNvSpPr>
            <a:spLocks noChangeArrowheads="1"/>
          </p:cNvSpPr>
          <p:nvPr/>
        </p:nvSpPr>
        <p:spPr bwMode="auto">
          <a:xfrm>
            <a:off x="4070350" y="2840038"/>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L</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1" name="Line 46"/>
          <p:cNvSpPr>
            <a:spLocks noChangeShapeType="1"/>
          </p:cNvSpPr>
          <p:nvPr/>
        </p:nvSpPr>
        <p:spPr bwMode="auto">
          <a:xfrm flipV="1">
            <a:off x="2089150" y="2306638"/>
            <a:ext cx="1524000" cy="60960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2" name="Line 47"/>
          <p:cNvSpPr>
            <a:spLocks noChangeShapeType="1"/>
          </p:cNvSpPr>
          <p:nvPr/>
        </p:nvSpPr>
        <p:spPr bwMode="auto">
          <a:xfrm>
            <a:off x="3994150" y="2306638"/>
            <a:ext cx="1295400" cy="60960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3" name="Line 49"/>
          <p:cNvSpPr>
            <a:spLocks noChangeShapeType="1"/>
          </p:cNvSpPr>
          <p:nvPr/>
        </p:nvSpPr>
        <p:spPr bwMode="auto">
          <a:xfrm>
            <a:off x="2012950" y="3373438"/>
            <a:ext cx="0" cy="30480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4" name="Rectangle 51"/>
          <p:cNvSpPr>
            <a:spLocks noChangeArrowheads="1"/>
          </p:cNvSpPr>
          <p:nvPr/>
        </p:nvSpPr>
        <p:spPr bwMode="auto">
          <a:xfrm>
            <a:off x="3384550" y="1773238"/>
            <a:ext cx="9144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D</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6" name="Rectangle 53"/>
          <p:cNvSpPr>
            <a:spLocks noChangeArrowheads="1"/>
          </p:cNvSpPr>
          <p:nvPr/>
        </p:nvSpPr>
        <p:spPr bwMode="auto">
          <a:xfrm>
            <a:off x="4695825" y="284003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rPr>
              <a:t>L.in=real</a:t>
            </a:r>
            <a:endPar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27" name="Rectangle 54"/>
          <p:cNvSpPr>
            <a:spLocks noChangeArrowheads="1"/>
          </p:cNvSpPr>
          <p:nvPr/>
        </p:nvSpPr>
        <p:spPr bwMode="auto">
          <a:xfrm>
            <a:off x="3151505" y="375443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rPr>
              <a:t>L.in=real</a:t>
            </a:r>
            <a:endPar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28" name="Rectangle 55"/>
          <p:cNvSpPr>
            <a:spLocks noChangeArrowheads="1"/>
          </p:cNvSpPr>
          <p:nvPr/>
        </p:nvSpPr>
        <p:spPr bwMode="auto">
          <a:xfrm>
            <a:off x="2008505" y="451643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rPr>
              <a:t>L.in=real</a:t>
            </a:r>
            <a:endPar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29" name="Rectangle 48"/>
          <p:cNvSpPr>
            <a:spLocks noChangeArrowheads="1"/>
          </p:cNvSpPr>
          <p:nvPr/>
        </p:nvSpPr>
        <p:spPr bwMode="auto">
          <a:xfrm>
            <a:off x="838200" y="3505200"/>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a:ln>
                  <a:noFill/>
                </a:ln>
                <a:solidFill>
                  <a:srgbClr val="000000"/>
                </a:solidFill>
                <a:effectLst/>
                <a:uLnTx/>
                <a:uFillTx/>
                <a:latin typeface="+mj-lt"/>
                <a:ea typeface="PMingLiU" pitchFamily="18" charset="-120"/>
                <a:cs typeface="+mn-cs"/>
              </a:rPr>
              <a:t>real</a:t>
            </a:r>
            <a:endParaRPr kumimoji="1" lang="en-US" altLang="zh-CN" sz="2600" b="0" i="0" u="none" strike="noStrike" kern="1200" cap="none" spc="0" normalizeH="0" baseline="0" noProof="0" dirty="0">
              <a:ln>
                <a:noFill/>
              </a:ln>
              <a:solidFill>
                <a:srgbClr val="000000"/>
              </a:solidFill>
              <a:effectLst/>
              <a:uLnTx/>
              <a:uFillTx/>
              <a:latin typeface="+mj-lt"/>
              <a:ea typeface="PMingLiU" pitchFamily="18" charset="-120"/>
              <a:cs typeface="+mn-cs"/>
            </a:endParaRPr>
          </a:p>
        </p:txBody>
      </p:sp>
      <p:sp>
        <p:nvSpPr>
          <p:cNvPr id="30" name="Rectangle 57"/>
          <p:cNvSpPr>
            <a:spLocks noRot="1" noChangeArrowheads="1"/>
          </p:cNvSpPr>
          <p:nvPr/>
        </p:nvSpPr>
        <p:spPr bwMode="auto">
          <a:xfrm>
            <a:off x="4308475" y="5013325"/>
            <a:ext cx="4800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
                <a:schemeClr val="hlink"/>
              </a:buClr>
              <a:buSzTx/>
              <a:buFontTx/>
              <a:buNone/>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与</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L</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的产生式相应的语义规则调用过程</a:t>
            </a:r>
            <a:r>
              <a:rPr kumimoji="1"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addtype</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把每个标识符的类型填入符号表的相应项中</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631" name="TextBox 1"/>
          <p:cNvSpPr txBox="1"/>
          <p:nvPr/>
        </p:nvSpPr>
        <p:spPr>
          <a:xfrm>
            <a:off x="1765300" y="2925763"/>
            <a:ext cx="431800" cy="460375"/>
          </a:xfrm>
          <a:prstGeom prst="rect">
            <a:avLst/>
          </a:prstGeom>
          <a:noFill/>
          <a:ln w="9525">
            <a:noFill/>
          </a:ln>
        </p:spPr>
        <p:txBody>
          <a:bodyPr>
            <a:spAutoFit/>
          </a:bodyPr>
          <a:p>
            <a:r>
              <a:rPr lang="en-US" altLang="zh-CN" dirty="0">
                <a:latin typeface="Times New Roman" panose="02020603050405020304" pitchFamily="18" charset="0"/>
              </a:rPr>
              <a:t>T</a:t>
            </a:r>
            <a:endParaRPr lang="zh-CN" altLang="en-US" dirty="0">
              <a:latin typeface="Times New Roman" panose="02020603050405020304" pitchFamily="18" charset="0"/>
            </a:endParaRPr>
          </a:p>
        </p:txBody>
      </p:sp>
      <p:sp>
        <p:nvSpPr>
          <p:cNvPr id="25" name="Rectangle 52"/>
          <p:cNvSpPr>
            <a:spLocks noChangeArrowheads="1"/>
          </p:cNvSpPr>
          <p:nvPr/>
        </p:nvSpPr>
        <p:spPr bwMode="auto">
          <a:xfrm>
            <a:off x="1555750" y="2881948"/>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err="1">
                <a:ln>
                  <a:noFill/>
                </a:ln>
                <a:solidFill>
                  <a:srgbClr val="FF3300"/>
                </a:solidFill>
                <a:effectLst/>
                <a:uLnTx/>
                <a:uFillTx/>
                <a:latin typeface="+mj-lt"/>
                <a:ea typeface="PMingLiU" pitchFamily="18" charset="-120"/>
                <a:cs typeface="+mn-cs"/>
              </a:rPr>
              <a:t>T.type</a:t>
            </a:r>
            <a:r>
              <a:rPr kumimoji="1" lang="en-US" altLang="zh-CN" sz="2600" b="0" i="0" u="none" strike="noStrike" kern="1200" cap="none" spc="0" normalizeH="0" baseline="0" noProof="0" dirty="0">
                <a:ln>
                  <a:noFill/>
                </a:ln>
                <a:solidFill>
                  <a:srgbClr val="FF3300"/>
                </a:solidFill>
                <a:effectLst/>
                <a:uLnTx/>
                <a:uFillTx/>
                <a:latin typeface="+mj-lt"/>
                <a:ea typeface="PMingLiU" pitchFamily="18" charset="-120"/>
                <a:cs typeface="+mn-cs"/>
              </a:rPr>
              <a:t>=real</a:t>
            </a:r>
            <a:endParaRPr kumimoji="1" lang="en-US" altLang="zh-CN" sz="2600" b="0" i="0" u="none" strike="noStrike" kern="1200" cap="none" spc="0" normalizeH="0" baseline="0" noProof="0" dirty="0">
              <a:ln>
                <a:noFill/>
              </a:ln>
              <a:solidFill>
                <a:srgbClr val="FF3300"/>
              </a:solidFill>
              <a:effectLst/>
              <a:uLnTx/>
              <a:uFillTx/>
              <a:latin typeface="+mj-lt"/>
              <a:ea typeface="PMingLiU" pitchFamily="18" charset="-12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linds(horizontal)">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7" grpId="0" bldLvl="0" animBg="1"/>
      <p:bldP spid="28" grpId="0" bldLvl="0" animBg="1"/>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Syntax-directed translation</a:t>
            </a:r>
            <a:endParaRPr lang="zh-CN" altLang="en-US" kern="1200" dirty="0">
              <a:latin typeface="+mj-lt"/>
              <a:ea typeface="宋体" panose="02010600030101010101" pitchFamily="2" charset="-122"/>
              <a:cs typeface="+mj-cs"/>
            </a:endParaRPr>
          </a:p>
        </p:txBody>
      </p:sp>
      <p:sp>
        <p:nvSpPr>
          <p:cNvPr id="26627" name="Content Placeholder 2"/>
          <p:cNvSpPr>
            <a:spLocks noGrp="1"/>
          </p:cNvSpPr>
          <p:nvPr>
            <p:ph sz="quarter" idx="1"/>
          </p:nvPr>
        </p:nvSpPr>
        <p:spPr>
          <a:xfrm>
            <a:off x="457200" y="1219200"/>
            <a:ext cx="8229600" cy="4937125"/>
          </a:xfrm>
        </p:spPr>
        <p:txBody>
          <a:bodyPr vert="horz" wrap="square" lIns="91440" tIns="45720" rIns="91440" bIns="45720" anchor="t" anchorCtr="0"/>
          <a:p>
            <a:pPr algn="just">
              <a:lnSpc>
                <a:spcPct val="115000"/>
              </a:lnSpc>
              <a:buClr>
                <a:schemeClr val="accent1"/>
              </a:buClr>
              <a:buSzPct val="76000"/>
              <a:buFont typeface="Wingdings 3" panose="05040102010807070707" pitchFamily="18" charset="2"/>
            </a:pPr>
            <a:r>
              <a:rPr lang="zh-CN" altLang="en-US" sz="2000" dirty="0">
                <a:solidFill>
                  <a:srgbClr val="0000CC"/>
                </a:solidFill>
                <a:latin typeface="楷体_GB2312" pitchFamily="49" charset="-122"/>
                <a:ea typeface="楷体_GB2312" pitchFamily="49" charset="-122"/>
              </a:rPr>
              <a:t>语法制导翻译</a:t>
            </a:r>
            <a:endParaRPr lang="zh-CN" altLang="en-US" sz="2000" dirty="0">
              <a:solidFill>
                <a:srgbClr val="0000CC"/>
              </a:solidFill>
              <a:latin typeface="楷体_GB2312" pitchFamily="49" charset="-122"/>
              <a:ea typeface="楷体_GB2312" pitchFamily="49" charset="-122"/>
            </a:endParaRPr>
          </a:p>
          <a:p>
            <a:pPr lvl="1" algn="just">
              <a:lnSpc>
                <a:spcPct val="115000"/>
              </a:lnSpc>
              <a:buClr>
                <a:schemeClr val="accent2"/>
              </a:buClr>
              <a:buSzPct val="76000"/>
              <a:buFont typeface="Wingdings 3" panose="05040102010807070707" pitchFamily="18" charset="2"/>
            </a:pPr>
            <a:r>
              <a:rPr lang="zh-CN" altLang="en-US" sz="2000" dirty="0">
                <a:solidFill>
                  <a:schemeClr val="tx1"/>
                </a:solidFill>
                <a:latin typeface="楷体_GB2312" pitchFamily="49" charset="-122"/>
                <a:ea typeface="楷体_GB2312" pitchFamily="49" charset="-122"/>
              </a:rPr>
              <a:t>即基于属性文法的</a:t>
            </a:r>
            <a:r>
              <a:rPr lang="zh-CN" altLang="en-US" sz="2000" dirty="0">
                <a:solidFill>
                  <a:srgbClr val="0000CC"/>
                </a:solidFill>
                <a:latin typeface="楷体_GB2312" pitchFamily="49" charset="-122"/>
                <a:ea typeface="楷体_GB2312" pitchFamily="49" charset="-122"/>
              </a:rPr>
              <a:t>处理过程</a:t>
            </a:r>
            <a:endParaRPr lang="zh-CN" altLang="en-US" sz="2000" dirty="0">
              <a:latin typeface="楷体_GB2312" pitchFamily="49" charset="-122"/>
              <a:ea typeface="楷体_GB2312" pitchFamily="49" charset="-122"/>
            </a:endParaRPr>
          </a:p>
          <a:p>
            <a:pPr lvl="2" algn="just">
              <a:lnSpc>
                <a:spcPct val="115000"/>
              </a:lnSpc>
              <a:buClr>
                <a:srgbClr val="BCBCBC"/>
              </a:buClr>
              <a:buSzPct val="76000"/>
              <a:buFont typeface="Wingdings 3" panose="05040102010807070707" pitchFamily="18" charset="2"/>
            </a:pPr>
            <a:r>
              <a:rPr lang="zh-CN" altLang="en-US" dirty="0">
                <a:latin typeface="楷体_GB2312" pitchFamily="49" charset="-122"/>
                <a:ea typeface="楷体_GB2312" pitchFamily="49" charset="-122"/>
              </a:rPr>
              <a:t>对单词符号串进行语法分析，构造语法分析树</a:t>
            </a:r>
            <a:endParaRPr lang="zh-CN" altLang="en-US" dirty="0">
              <a:latin typeface="楷体_GB2312" pitchFamily="49" charset="-122"/>
              <a:ea typeface="楷体_GB2312" pitchFamily="49" charset="-122"/>
            </a:endParaRPr>
          </a:p>
          <a:p>
            <a:pPr lvl="2" algn="just">
              <a:lnSpc>
                <a:spcPct val="115000"/>
              </a:lnSpc>
              <a:buClr>
                <a:srgbClr val="BCBCBC"/>
              </a:buClr>
              <a:buSzPct val="76000"/>
              <a:buFont typeface="Wingdings 3" panose="05040102010807070707" pitchFamily="18" charset="2"/>
            </a:pPr>
            <a:r>
              <a:rPr lang="zh-CN" altLang="en-US" dirty="0">
                <a:latin typeface="楷体_GB2312" pitchFamily="49" charset="-122"/>
                <a:ea typeface="楷体_GB2312" pitchFamily="49" charset="-122"/>
              </a:rPr>
              <a:t>根据需要遍历语法树，并在语法树的各结点处按语义规则进行计算</a:t>
            </a:r>
            <a:endParaRPr lang="zh-CN" altLang="en-US" dirty="0">
              <a:latin typeface="楷体_GB2312" pitchFamily="49" charset="-122"/>
              <a:ea typeface="楷体_GB2312" pitchFamily="49" charset="-122"/>
            </a:endParaRPr>
          </a:p>
          <a:p>
            <a:pPr algn="just">
              <a:lnSpc>
                <a:spcPct val="115000"/>
              </a:lnSpc>
              <a:buClr>
                <a:schemeClr val="accent1"/>
              </a:buClr>
              <a:buSzPct val="76000"/>
              <a:buFont typeface="Wingdings 3" panose="05040102010807070707" pitchFamily="18" charset="2"/>
            </a:pPr>
            <a:r>
              <a:rPr lang="zh-CN" altLang="en-US" sz="2000" dirty="0">
                <a:solidFill>
                  <a:srgbClr val="FF3300"/>
                </a:solidFill>
                <a:latin typeface="楷体_GB2312" pitchFamily="49" charset="-122"/>
                <a:ea typeface="楷体_GB2312" pitchFamily="49" charset="-122"/>
              </a:rPr>
              <a:t>语法制导翻译方法</a:t>
            </a:r>
            <a:endParaRPr lang="zh-CN" altLang="en-US" sz="2000" dirty="0">
              <a:solidFill>
                <a:srgbClr val="FF3300"/>
              </a:solidFill>
              <a:latin typeface="楷体_GB2312" pitchFamily="49" charset="-122"/>
              <a:ea typeface="楷体_GB2312" pitchFamily="49" charset="-122"/>
            </a:endParaRPr>
          </a:p>
          <a:p>
            <a:pPr lvl="1" algn="just">
              <a:lnSpc>
                <a:spcPct val="115000"/>
              </a:lnSpc>
              <a:buClr>
                <a:schemeClr val="accent2"/>
              </a:buClr>
              <a:buSzPct val="76000"/>
              <a:buFont typeface="Wingdings 3" panose="05040102010807070707" pitchFamily="18" charset="2"/>
            </a:pPr>
            <a:r>
              <a:rPr lang="zh-CN" altLang="en-US" sz="2000" dirty="0">
                <a:solidFill>
                  <a:schemeClr val="tx1"/>
                </a:solidFill>
                <a:latin typeface="楷体_GB2312" pitchFamily="49" charset="-122"/>
                <a:ea typeface="楷体_GB2312" pitchFamily="49" charset="-122"/>
              </a:rPr>
              <a:t>由</a:t>
            </a:r>
            <a:r>
              <a:rPr lang="zh-CN" altLang="en-US" sz="2000" dirty="0">
                <a:solidFill>
                  <a:srgbClr val="FF0000"/>
                </a:solidFill>
                <a:latin typeface="楷体_GB2312" pitchFamily="49" charset="-122"/>
                <a:ea typeface="楷体_GB2312" pitchFamily="49" charset="-122"/>
              </a:rPr>
              <a:t>源程序的语法结构</a:t>
            </a:r>
            <a:r>
              <a:rPr lang="zh-CN" altLang="en-US" sz="2000" dirty="0">
                <a:solidFill>
                  <a:schemeClr val="tx1"/>
                </a:solidFill>
                <a:latin typeface="楷体_GB2312" pitchFamily="49" charset="-122"/>
                <a:ea typeface="楷体_GB2312" pitchFamily="49" charset="-122"/>
              </a:rPr>
              <a:t>所驱动的处理办法</a:t>
            </a:r>
            <a:endParaRPr lang="zh-CN" altLang="en-US" sz="2000" dirty="0">
              <a:solidFill>
                <a:schemeClr val="tx1"/>
              </a:solidFill>
              <a:latin typeface="楷体_GB2312" pitchFamily="49" charset="-122"/>
              <a:ea typeface="楷体_GB2312" pitchFamily="49" charset="-122"/>
            </a:endParaRPr>
          </a:p>
          <a:p>
            <a:pPr algn="just">
              <a:lnSpc>
                <a:spcPct val="115000"/>
              </a:lnSpc>
              <a:buClr>
                <a:schemeClr val="accent1"/>
              </a:buClr>
              <a:buSzPct val="76000"/>
              <a:buFont typeface="Wingdings 3" panose="05040102010807070707" pitchFamily="18" charset="2"/>
            </a:pPr>
            <a:r>
              <a:rPr lang="zh-CN" altLang="en-US" sz="2000" dirty="0">
                <a:latin typeface="楷体_GB2312" pitchFamily="49" charset="-122"/>
                <a:ea typeface="楷体_GB2312" pitchFamily="49" charset="-122"/>
              </a:rPr>
              <a:t>语义规则的计算</a:t>
            </a:r>
            <a:endParaRPr lang="zh-CN" altLang="en-US" sz="2000" dirty="0">
              <a:latin typeface="楷体_GB2312" pitchFamily="49" charset="-122"/>
              <a:ea typeface="楷体_GB2312" pitchFamily="49" charset="-122"/>
            </a:endParaRPr>
          </a:p>
          <a:p>
            <a:pPr lvl="1" algn="just">
              <a:lnSpc>
                <a:spcPct val="115000"/>
              </a:lnSpc>
              <a:buClr>
                <a:schemeClr val="accent2"/>
              </a:buClr>
              <a:buSzPct val="76000"/>
              <a:buFont typeface="Wingdings 3" panose="05040102010807070707" pitchFamily="18" charset="2"/>
            </a:pPr>
            <a:r>
              <a:rPr lang="zh-CN" altLang="en-US" sz="2000" dirty="0">
                <a:solidFill>
                  <a:schemeClr val="tx1"/>
                </a:solidFill>
                <a:latin typeface="楷体_GB2312" pitchFamily="49" charset="-122"/>
                <a:ea typeface="楷体_GB2312" pitchFamily="49" charset="-122"/>
              </a:rPr>
              <a:t>可能产生代码、在符号表中存放信息、给出错误信息或执行其他动作</a:t>
            </a:r>
            <a:endParaRPr lang="zh-CN" altLang="en-US" sz="2000" dirty="0">
              <a:solidFill>
                <a:schemeClr val="tx1"/>
              </a:solidFill>
              <a:latin typeface="楷体_GB2312" pitchFamily="49" charset="-122"/>
              <a:ea typeface="楷体_GB2312" pitchFamily="49" charset="-122"/>
            </a:endParaRPr>
          </a:p>
          <a:p>
            <a:pPr lvl="1" algn="just">
              <a:lnSpc>
                <a:spcPct val="115000"/>
              </a:lnSpc>
              <a:buClr>
                <a:schemeClr val="accent2"/>
              </a:buClr>
              <a:buSzPct val="76000"/>
              <a:buFont typeface="Wingdings 3" panose="05040102010807070707" pitchFamily="18" charset="2"/>
            </a:pPr>
            <a:r>
              <a:rPr lang="zh-CN" altLang="en-US" sz="2000" dirty="0">
                <a:solidFill>
                  <a:schemeClr val="tx1"/>
                </a:solidFill>
                <a:latin typeface="楷体_GB2312" pitchFamily="49" charset="-122"/>
                <a:ea typeface="楷体_GB2312" pitchFamily="49" charset="-122"/>
              </a:rPr>
              <a:t>根据语义规则进行计算的结果</a:t>
            </a:r>
            <a:endParaRPr lang="zh-CN" altLang="en-US" sz="2000" dirty="0">
              <a:solidFill>
                <a:schemeClr val="tx1"/>
              </a:solidFill>
              <a:latin typeface="楷体_GB2312" pitchFamily="49" charset="-122"/>
              <a:ea typeface="楷体_GB2312" pitchFamily="49" charset="-122"/>
            </a:endParaRPr>
          </a:p>
          <a:p>
            <a:pPr lvl="2" algn="just">
              <a:lnSpc>
                <a:spcPct val="115000"/>
              </a:lnSpc>
              <a:buClr>
                <a:srgbClr val="BCBCBC"/>
              </a:buClr>
              <a:buSzPct val="76000"/>
              <a:buFont typeface="Wingdings 3" panose="05040102010807070707" pitchFamily="18" charset="2"/>
            </a:pPr>
            <a:r>
              <a:rPr lang="zh-CN" altLang="en-US" dirty="0">
                <a:latin typeface="楷体_GB2312" pitchFamily="49" charset="-122"/>
                <a:ea typeface="楷体_GB2312" pitchFamily="49" charset="-122"/>
              </a:rPr>
              <a:t>就是</a:t>
            </a:r>
            <a:r>
              <a:rPr lang="zh-CN" altLang="en-US" dirty="0">
                <a:solidFill>
                  <a:srgbClr val="FF0000"/>
                </a:solidFill>
                <a:latin typeface="楷体_GB2312" pitchFamily="49" charset="-122"/>
                <a:ea typeface="楷体_GB2312" pitchFamily="49" charset="-122"/>
              </a:rPr>
              <a:t>对输入符号串的翻译</a:t>
            </a:r>
            <a:endParaRPr lang="zh-CN" altLang="en-US" dirty="0">
              <a:solidFill>
                <a:srgbClr val="FF0000"/>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400" dirty="0">
              <a:latin typeface="楷体_GB2312" pitchFamily="49" charset="-122"/>
              <a:ea typeface="楷体_GB2312" pitchFamily="49" charset="-122"/>
            </a:endParaRPr>
          </a:p>
        </p:txBody>
      </p:sp>
      <p:sp>
        <p:nvSpPr>
          <p:cNvPr id="2662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662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26630" name="Group 5"/>
          <p:cNvGrpSpPr/>
          <p:nvPr/>
        </p:nvGrpSpPr>
        <p:grpSpPr>
          <a:xfrm>
            <a:off x="95250" y="5876925"/>
            <a:ext cx="8534400" cy="609600"/>
            <a:chOff x="192" y="912"/>
            <a:chExt cx="5040" cy="336"/>
          </a:xfrm>
        </p:grpSpPr>
        <p:sp>
          <p:nvSpPr>
            <p:cNvPr id="26631" name="Rectangle 6"/>
            <p:cNvSpPr/>
            <p:nvPr/>
          </p:nvSpPr>
          <p:spPr>
            <a:xfrm>
              <a:off x="192" y="912"/>
              <a:ext cx="1200" cy="336"/>
            </a:xfrm>
            <a:prstGeom prst="rect">
              <a:avLst/>
            </a:prstGeom>
            <a:noFill/>
            <a:ln w="12700">
              <a:noFill/>
            </a:ln>
          </p:spPr>
          <p:txBody>
            <a:bodyPr wrap="none" anchor="ctr" anchorCtr="0"/>
            <a:p>
              <a:pPr algn="ctr"/>
              <a:r>
                <a:rPr lang="zh-CN" altLang="en-US" sz="2800" b="1" dirty="0">
                  <a:latin typeface="楷体_GB2312" pitchFamily="49" charset="-122"/>
                  <a:ea typeface="楷体_GB2312" pitchFamily="49" charset="-122"/>
                </a:rPr>
                <a:t>输入串</a:t>
              </a:r>
              <a:endParaRPr lang="zh-CN" altLang="en-US" sz="2800" b="1" dirty="0">
                <a:latin typeface="楷体_GB2312" pitchFamily="49" charset="-122"/>
                <a:ea typeface="楷体_GB2312" pitchFamily="49" charset="-122"/>
              </a:endParaRPr>
            </a:p>
          </p:txBody>
        </p:sp>
        <p:sp>
          <p:nvSpPr>
            <p:cNvPr id="26632" name="Rectangle 7"/>
            <p:cNvSpPr/>
            <p:nvPr/>
          </p:nvSpPr>
          <p:spPr>
            <a:xfrm>
              <a:off x="1248" y="912"/>
              <a:ext cx="1200" cy="336"/>
            </a:xfrm>
            <a:prstGeom prst="rect">
              <a:avLst/>
            </a:prstGeom>
            <a:noFill/>
            <a:ln w="28575">
              <a:noFill/>
            </a:ln>
          </p:spPr>
          <p:txBody>
            <a:bodyPr wrap="none" anchor="ctr" anchorCtr="0"/>
            <a:p>
              <a:pPr algn="ctr"/>
              <a:r>
                <a:rPr lang="zh-CN" altLang="en-US" sz="2800" b="1" dirty="0">
                  <a:latin typeface="楷体_GB2312" pitchFamily="49" charset="-122"/>
                  <a:ea typeface="楷体_GB2312" pitchFamily="49" charset="-122"/>
                </a:rPr>
                <a:t>语法树</a:t>
              </a:r>
              <a:endParaRPr lang="zh-CN" altLang="en-US" sz="2800" b="1" dirty="0">
                <a:latin typeface="楷体_GB2312" pitchFamily="49" charset="-122"/>
                <a:ea typeface="楷体_GB2312" pitchFamily="49" charset="-122"/>
              </a:endParaRPr>
            </a:p>
          </p:txBody>
        </p:sp>
        <p:sp>
          <p:nvSpPr>
            <p:cNvPr id="26633" name="Rectangle 8"/>
            <p:cNvSpPr/>
            <p:nvPr/>
          </p:nvSpPr>
          <p:spPr>
            <a:xfrm>
              <a:off x="2352" y="912"/>
              <a:ext cx="1200" cy="336"/>
            </a:xfrm>
            <a:prstGeom prst="rect">
              <a:avLst/>
            </a:prstGeom>
            <a:noFill/>
            <a:ln w="28575">
              <a:noFill/>
            </a:ln>
          </p:spPr>
          <p:txBody>
            <a:bodyPr wrap="none" anchor="ctr" anchorCtr="0"/>
            <a:p>
              <a:pPr algn="ctr"/>
              <a:r>
                <a:rPr lang="zh-CN" altLang="en-US" sz="2800" b="1" dirty="0">
                  <a:latin typeface="楷体_GB2312" pitchFamily="49" charset="-122"/>
                  <a:ea typeface="楷体_GB2312" pitchFamily="49" charset="-122"/>
                </a:rPr>
                <a:t>依赖图</a:t>
              </a:r>
              <a:endParaRPr lang="zh-CN" altLang="en-US" sz="2800" b="1" dirty="0">
                <a:latin typeface="楷体_GB2312" pitchFamily="49" charset="-122"/>
                <a:ea typeface="楷体_GB2312" pitchFamily="49" charset="-122"/>
              </a:endParaRPr>
            </a:p>
          </p:txBody>
        </p:sp>
        <p:sp>
          <p:nvSpPr>
            <p:cNvPr id="26634" name="Rectangle 9"/>
            <p:cNvSpPr/>
            <p:nvPr/>
          </p:nvSpPr>
          <p:spPr>
            <a:xfrm>
              <a:off x="4032" y="912"/>
              <a:ext cx="1200" cy="336"/>
            </a:xfrm>
            <a:prstGeom prst="rect">
              <a:avLst/>
            </a:prstGeom>
            <a:noFill/>
            <a:ln w="28575">
              <a:noFill/>
            </a:ln>
          </p:spPr>
          <p:txBody>
            <a:bodyPr wrap="none" anchor="ctr" anchorCtr="0"/>
            <a:p>
              <a:pPr algn="ctr"/>
              <a:r>
                <a:rPr lang="zh-CN" altLang="en-US" sz="2800" b="1" dirty="0">
                  <a:latin typeface="楷体_GB2312" pitchFamily="49" charset="-122"/>
                  <a:ea typeface="楷体_GB2312" pitchFamily="49" charset="-122"/>
                </a:rPr>
                <a:t>语义规则计算次序</a:t>
              </a:r>
              <a:endParaRPr lang="zh-CN" altLang="en-US" sz="2800" b="1" dirty="0">
                <a:latin typeface="楷体_GB2312" pitchFamily="49" charset="-122"/>
                <a:ea typeface="楷体_GB2312" pitchFamily="49" charset="-122"/>
              </a:endParaRPr>
            </a:p>
          </p:txBody>
        </p:sp>
        <p:sp>
          <p:nvSpPr>
            <p:cNvPr id="26635" name="Line 12"/>
            <p:cNvSpPr/>
            <p:nvPr/>
          </p:nvSpPr>
          <p:spPr>
            <a:xfrm>
              <a:off x="1152" y="1104"/>
              <a:ext cx="336" cy="0"/>
            </a:xfrm>
            <a:prstGeom prst="line">
              <a:avLst/>
            </a:prstGeom>
            <a:ln w="28575" cap="flat" cmpd="sng">
              <a:solidFill>
                <a:schemeClr val="tx1"/>
              </a:solidFill>
              <a:prstDash val="solid"/>
              <a:headEnd type="none" w="med" len="med"/>
              <a:tailEnd type="stealth" w="lg" len="lg"/>
            </a:ln>
          </p:spPr>
        </p:sp>
        <p:sp>
          <p:nvSpPr>
            <p:cNvPr id="26636" name="Line 13"/>
            <p:cNvSpPr/>
            <p:nvPr/>
          </p:nvSpPr>
          <p:spPr>
            <a:xfrm>
              <a:off x="2208" y="1096"/>
              <a:ext cx="336" cy="0"/>
            </a:xfrm>
            <a:prstGeom prst="line">
              <a:avLst/>
            </a:prstGeom>
            <a:ln w="28575" cap="flat" cmpd="sng">
              <a:solidFill>
                <a:schemeClr val="tx1"/>
              </a:solidFill>
              <a:prstDash val="solid"/>
              <a:headEnd type="none" w="med" len="med"/>
              <a:tailEnd type="stealth" w="lg" len="lg"/>
            </a:ln>
          </p:spPr>
        </p:sp>
        <p:sp>
          <p:nvSpPr>
            <p:cNvPr id="26637" name="Line 14"/>
            <p:cNvSpPr/>
            <p:nvPr/>
          </p:nvSpPr>
          <p:spPr>
            <a:xfrm>
              <a:off x="3360" y="1104"/>
              <a:ext cx="336" cy="0"/>
            </a:xfrm>
            <a:prstGeom prst="line">
              <a:avLst/>
            </a:prstGeom>
            <a:ln w="28575" cap="flat" cmpd="sng">
              <a:solidFill>
                <a:schemeClr val="tx1"/>
              </a:solidFill>
              <a:prstDash val="solid"/>
              <a:headEnd type="none" w="med" len="med"/>
              <a:tailEnd type="stealth" w="lg" len="lg"/>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p:txBody>
          <a:bodyPr vert="horz" wrap="square" lIns="91440" tIns="45720" rIns="91440" bIns="45720" anchor="b" anchorCtr="0"/>
          <a:p>
            <a:pPr eaLnBrk="1" hangingPunct="1"/>
            <a:r>
              <a:rPr lang="en-US" altLang="zh-TW" kern="1200" dirty="0">
                <a:latin typeface="+mj-lt"/>
                <a:ea typeface="Arial Unicode MS" pitchFamily="34" charset="-122"/>
                <a:cs typeface="+mj-cs"/>
              </a:rPr>
              <a:t>Outlines</a:t>
            </a:r>
            <a:endParaRPr lang="en-US" altLang="zh-TW" kern="1200" dirty="0">
              <a:latin typeface="+mj-lt"/>
              <a:ea typeface="Arial Unicode MS" pitchFamily="34" charset="-122"/>
              <a:cs typeface="+mj-cs"/>
            </a:endParaRPr>
          </a:p>
        </p:txBody>
      </p:sp>
      <p:sp>
        <p:nvSpPr>
          <p:cNvPr id="10243" name="投影片編號版面配置區 5"/>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latin typeface="Arial Unicode MS" pitchFamily="34" charset="-122"/>
                <a:ea typeface="Arial Unicode MS" pitchFamily="34" charset="-122"/>
              </a:rPr>
            </a:fld>
            <a:endParaRPr lang="zh-TW" altLang="en-US" sz="1400" dirty="0">
              <a:solidFill>
                <a:schemeClr val="tx2"/>
              </a:solidFill>
              <a:latin typeface="Arial Unicode MS" pitchFamily="34" charset="-122"/>
              <a:ea typeface="Arial Unicode MS" pitchFamily="34" charset="-122"/>
            </a:endParaRPr>
          </a:p>
        </p:txBody>
      </p:sp>
      <p:sp>
        <p:nvSpPr>
          <p:cNvPr id="10244" name="Rectangle 3"/>
          <p:cNvSpPr>
            <a:spLocks noGrp="1" noChangeArrowheads="1"/>
          </p:cNvSpPr>
          <p:nvPr>
            <p:ph sz="quarter" idx="1"/>
          </p:nvPr>
        </p:nvSpPr>
        <p:spPr>
          <a:xfrm>
            <a:off x="250825" y="1268413"/>
            <a:ext cx="8715375" cy="5040313"/>
          </a:xfrm>
        </p:spPr>
        <p:txBody>
          <a:bodyPr vert="horz" wrap="square" lIns="91440" tIns="45720" rIns="91440" bIns="45720" numCol="1" anchor="t" anchorCtr="0" compatLnSpc="1"/>
          <a:lstStyle/>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属</a:t>
            </a:r>
            <a:r>
              <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性文</a:t>
            </a:r>
            <a:r>
              <a:rPr kumimoji="0" lang="zh-CN" altLang="en-US"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法 </a:t>
            </a:r>
            <a:r>
              <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(Attribute grammar)</a:t>
            </a:r>
            <a:endPar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endPar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基</a:t>
            </a:r>
            <a:r>
              <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于属性文法的处理方法</a:t>
            </a:r>
            <a:endPar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endPar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S-</a:t>
            </a:r>
            <a:r>
              <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属性文法的自下而上计算</a:t>
            </a:r>
            <a:endPar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endPar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L-</a:t>
            </a:r>
            <a:r>
              <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属性文法和自顶向下翻译</a:t>
            </a:r>
            <a:endPar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endParaRPr kumimoji="0" lang="en-US" altLang="zh-CN"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smtClean="0">
                <a:ln>
                  <a:noFill/>
                </a:ln>
                <a:solidFill>
                  <a:schemeClr val="tx1"/>
                </a:solidFill>
                <a:effectLst/>
                <a:uLnTx/>
                <a:uFillTx/>
                <a:latin typeface="+mj-lt"/>
                <a:ea typeface="楷体_GB2312" pitchFamily="49" charset="-122"/>
                <a:cs typeface="Arial Unicode MS" pitchFamily="34" charset="-122"/>
              </a:rPr>
              <a:t>自</a:t>
            </a:r>
            <a:r>
              <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下而上计算继承属性</a:t>
            </a:r>
            <a:endPar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Dependency graph</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在一棵语法树中的</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结点的继承属性和综合属性之间的相互依赖关系</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可以由称作</a:t>
            </a:r>
            <a:r>
              <a:rPr kumimoji="0" lang="zh-CN" altLang="en-US" sz="2800" b="0" i="0" u="none" strike="noStrike" kern="1200" cap="none" spc="0" normalizeH="0" baseline="0" noProof="0" dirty="0" smtClean="0">
                <a:ln>
                  <a:noFill/>
                </a:ln>
                <a:solidFill>
                  <a:srgbClr val="FF3300"/>
                </a:solidFill>
                <a:effectLst/>
                <a:uLnTx/>
                <a:uFillTx/>
                <a:latin typeface="+mj-lt"/>
                <a:ea typeface="楷体_GB2312" pitchFamily="49" charset="-122"/>
                <a:cs typeface="+mn-cs"/>
              </a:rPr>
              <a:t>依赖图</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的一个有向图来描述</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为每一个包含过程调用的</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语义规则</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引入一个虚综合属性</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，这样把每一个语义规则都写成</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b:= f</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c</a:t>
            </a:r>
            <a:r>
              <a:rPr kumimoji="0" lang="en-US" altLang="zh-CN" sz="28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1</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,c</a:t>
            </a:r>
            <a:r>
              <a:rPr kumimoji="0" lang="en-US" altLang="zh-CN" sz="28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2</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,…,c</a:t>
            </a:r>
            <a:r>
              <a:rPr kumimoji="0" lang="en-US" altLang="zh-CN" sz="28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k</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的形式</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依赖图</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点</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：为每一个属性设置一个结点</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边</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：如果属性</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依赖于属性</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，则从属性</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的结点有一条</a:t>
            </a:r>
            <a:r>
              <a:rPr kumimoji="0" lang="zh-CN" altLang="en-US" sz="2300" b="0" i="0" u="none" strike="noStrike" kern="1200" cap="none" spc="0" normalizeH="0" baseline="0" noProof="0" dirty="0" smtClean="0">
                <a:ln>
                  <a:noFill/>
                </a:ln>
                <a:solidFill>
                  <a:srgbClr val="0000FF"/>
                </a:solidFill>
                <a:effectLst/>
                <a:uLnTx/>
                <a:uFillTx/>
                <a:latin typeface="+mj-lt"/>
                <a:ea typeface="楷体_GB2312" pitchFamily="49" charset="-122"/>
                <a:cs typeface="+mn-cs"/>
              </a:rPr>
              <a:t>有向边</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连到属性</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的结点</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作用</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：描述结点属性间的</a:t>
            </a:r>
            <a:r>
              <a:rPr kumimoji="0" lang="zh-CN" altLang="en-US" sz="2300" b="0" i="0" u="none" strike="noStrike" kern="1200" cap="none" spc="0" normalizeH="0" baseline="0" noProof="0" dirty="0" smtClean="0">
                <a:ln>
                  <a:noFill/>
                </a:ln>
                <a:solidFill>
                  <a:srgbClr val="0000FF"/>
                </a:solidFill>
                <a:effectLst/>
                <a:uLnTx/>
                <a:uFillTx/>
                <a:latin typeface="+mj-lt"/>
                <a:ea typeface="楷体_GB2312" pitchFamily="49" charset="-122"/>
                <a:cs typeface="+mn-cs"/>
              </a:rPr>
              <a:t>依赖关系</a:t>
            </a:r>
            <a:endParaRPr kumimoji="0" lang="zh-CN" altLang="en-US" sz="23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765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765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Dependency graph</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1" i="0" u="none" strike="noStrike" kern="1200" cap="none" spc="0" normalizeH="0" baseline="0" noProof="0" dirty="0" smtClean="0">
                <a:ln>
                  <a:noFill/>
                </a:ln>
                <a:solidFill>
                  <a:srgbClr val="FF0000"/>
                </a:solidFill>
                <a:effectLst/>
                <a:uLnTx/>
                <a:uFillTx/>
                <a:latin typeface="+mj-lt"/>
                <a:ea typeface="楷体_GB2312" pitchFamily="49" charset="-122"/>
                <a:cs typeface="+mn-cs"/>
              </a:rPr>
              <a:t>Algorithm</a:t>
            </a:r>
            <a:endParaRPr kumimoji="0" lang="en-US" altLang="zh-CN" sz="2600" b="1"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for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语法树中每一结点</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n   do</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for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结点</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n</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的文法符号的每一个属性</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do</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为</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在依赖图中建立一个结点</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for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语法树中每一个结点</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n   do</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for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结点</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n</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所用产生式对应的每一个语义规则</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b:=f(c</a:t>
            </a:r>
            <a:r>
              <a:rPr kumimoji="0" lang="en-US" altLang="zh-CN" sz="24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1</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,c</a:t>
            </a:r>
            <a:r>
              <a:rPr kumimoji="0" lang="en-US" altLang="zh-CN" sz="24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2</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,…,c</a:t>
            </a:r>
            <a:r>
              <a:rPr kumimoji="0" lang="en-US" altLang="zh-CN" sz="24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k</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do</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for  i:=1 to k  do</a:t>
            </a:r>
            <a:endPar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从</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c</a:t>
            </a:r>
            <a:r>
              <a:rPr kumimoji="0" lang="en-US" altLang="zh-CN" sz="23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i</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结点到</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b</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结点构造一条有向边</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86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86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p:txBody>
          <a:bodyPr vert="horz" wrap="square" lIns="91440" tIns="45720" rIns="91440" bIns="45720" anchor="b" anchorCtr="0"/>
          <a:p>
            <a:r>
              <a:rPr lang="zh-CN" altLang="en-US" kern="1200" dirty="0">
                <a:solidFill>
                  <a:srgbClr val="00823B"/>
                </a:solidFill>
                <a:latin typeface="+mj-lt"/>
                <a:ea typeface="宋体" panose="02010600030101010101" pitchFamily="2" charset="-122"/>
                <a:cs typeface="+mj-cs"/>
              </a:rPr>
              <a:t>例</a:t>
            </a:r>
            <a:r>
              <a:rPr lang="en-US" altLang="zh-CN" kern="1200" dirty="0">
                <a:solidFill>
                  <a:srgbClr val="00823B"/>
                </a:solidFill>
                <a:latin typeface="+mj-lt"/>
                <a:ea typeface="宋体" panose="02010600030101010101" pitchFamily="2" charset="-122"/>
                <a:cs typeface="+mj-cs"/>
              </a:rPr>
              <a:t>4</a:t>
            </a:r>
            <a:endParaRPr lang="zh-CN" altLang="en-US" kern="1200" dirty="0">
              <a:solidFill>
                <a:srgbClr val="00823B"/>
              </a:solidFill>
              <a:latin typeface="+mj-lt"/>
              <a:ea typeface="宋体" panose="02010600030101010101" pitchFamily="2" charset="-122"/>
              <a:cs typeface="+mj-cs"/>
            </a:endParaRPr>
          </a:p>
        </p:txBody>
      </p:sp>
      <p:sp>
        <p:nvSpPr>
          <p:cNvPr id="3" name="Content Placeholder 2"/>
          <p:cNvSpPr>
            <a:spLocks noGrp="1"/>
          </p:cNvSpPr>
          <p:nvPr>
            <p:ph sz="quarter" idx="1"/>
          </p:nvPr>
        </p:nvSpPr>
        <p:spPr>
          <a:xfrm>
            <a:off x="404813" y="1700213"/>
            <a:ext cx="8229600" cy="842963"/>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FF"/>
                </a:solidFill>
                <a:effectLst/>
                <a:uLnTx/>
                <a:uFillTx/>
                <a:latin typeface="+mj-lt"/>
                <a:ea typeface="+mn-ea"/>
                <a:cs typeface="+mn-cs"/>
              </a:rPr>
              <a:t> E→E</a:t>
            </a:r>
            <a:r>
              <a:rPr kumimoji="0" lang="en-US" altLang="zh-CN" sz="2400" b="1" i="0" u="none" strike="noStrike" kern="1200" cap="none" spc="0" normalizeH="0" baseline="-30000" noProof="0" dirty="0" smtClean="0">
                <a:ln>
                  <a:noFill/>
                </a:ln>
                <a:solidFill>
                  <a:srgbClr val="0000FF"/>
                </a:solidFill>
                <a:effectLst/>
                <a:uLnTx/>
                <a:uFillTx/>
                <a:latin typeface="+mj-lt"/>
                <a:ea typeface="+mn-ea"/>
                <a:cs typeface="+mn-cs"/>
              </a:rPr>
              <a:t>1</a:t>
            </a:r>
            <a:r>
              <a:rPr kumimoji="0" lang="zh-CN" altLang="en-US" sz="2400" b="1" i="0" u="none" strike="noStrike" kern="1200" cap="none" spc="0" normalizeH="0" baseline="0" noProof="0" dirty="0" smtClean="0">
                <a:ln>
                  <a:noFill/>
                </a:ln>
                <a:solidFill>
                  <a:srgbClr val="0000FF"/>
                </a:solidFill>
                <a:effectLst/>
                <a:uLnTx/>
                <a:uFillTx/>
                <a:latin typeface="+mj-lt"/>
                <a:ea typeface="+mn-ea"/>
                <a:cs typeface="+mn-cs"/>
              </a:rPr>
              <a:t>＋</a:t>
            </a:r>
            <a:r>
              <a:rPr kumimoji="0" lang="en-US" altLang="zh-CN" sz="2400" b="1" i="0" u="none" strike="noStrike" kern="1200" cap="none" spc="0" normalizeH="0" baseline="0" noProof="0" dirty="0" smtClean="0">
                <a:ln>
                  <a:noFill/>
                </a:ln>
                <a:solidFill>
                  <a:srgbClr val="0000FF"/>
                </a:solidFill>
                <a:effectLst/>
                <a:uLnTx/>
                <a:uFillTx/>
                <a:latin typeface="+mj-lt"/>
                <a:ea typeface="+mn-ea"/>
                <a:cs typeface="+mn-cs"/>
              </a:rPr>
              <a:t>E</a:t>
            </a:r>
            <a:r>
              <a:rPr kumimoji="0" lang="en-US" altLang="zh-CN" sz="2400" b="1" i="0" u="none" strike="noStrike" kern="1200" cap="none" spc="0" normalizeH="0" baseline="-30000" noProof="0" dirty="0" smtClean="0">
                <a:ln>
                  <a:noFill/>
                </a:ln>
                <a:solidFill>
                  <a:srgbClr val="0000FF"/>
                </a:solidFill>
                <a:effectLst/>
                <a:uLnTx/>
                <a:uFillTx/>
                <a:latin typeface="+mj-lt"/>
                <a:ea typeface="+mn-ea"/>
                <a:cs typeface="+mn-cs"/>
              </a:rPr>
              <a:t>2</a:t>
            </a:r>
            <a:r>
              <a:rPr kumimoji="0" lang="en-US" altLang="zh-CN" sz="2400" b="1" i="0" u="none" strike="noStrike" kern="1200" cap="none" spc="0" normalizeH="0" baseline="0" noProof="0" dirty="0" smtClean="0">
                <a:ln>
                  <a:noFill/>
                </a:ln>
                <a:solidFill>
                  <a:srgbClr val="0000FF"/>
                </a:solidFill>
                <a:effectLst/>
                <a:uLnTx/>
                <a:uFillTx/>
                <a:latin typeface="+mj-lt"/>
                <a:ea typeface="+mn-ea"/>
                <a:cs typeface="+mn-cs"/>
              </a:rPr>
              <a:t>	    	</a:t>
            </a:r>
            <a:r>
              <a:rPr kumimoji="0" lang="en-US" altLang="zh-CN" sz="2400" b="1" i="0" u="none" strike="noStrike" kern="1200" cap="none" spc="0" normalizeH="0" baseline="0" noProof="0" dirty="0" err="1" smtClean="0">
                <a:ln>
                  <a:noFill/>
                </a:ln>
                <a:solidFill>
                  <a:srgbClr val="0000FF"/>
                </a:solidFill>
                <a:effectLst/>
                <a:uLnTx/>
                <a:uFillTx/>
                <a:latin typeface="+mj-lt"/>
                <a:ea typeface="+mn-ea"/>
                <a:cs typeface="+mn-cs"/>
              </a:rPr>
              <a:t>E.val</a:t>
            </a:r>
            <a:r>
              <a:rPr kumimoji="0" lang="en-US" altLang="zh-CN" sz="2400" b="1" i="0" u="none" strike="noStrike" kern="1200" cap="none" spc="0" normalizeH="0" baseline="0" noProof="0" dirty="0" smtClean="0">
                <a:ln>
                  <a:noFill/>
                </a:ln>
                <a:solidFill>
                  <a:srgbClr val="0000FF"/>
                </a:solidFill>
                <a:effectLst/>
                <a:uLnTx/>
                <a:uFillTx/>
                <a:latin typeface="+mj-lt"/>
                <a:ea typeface="+mn-ea"/>
                <a:cs typeface="+mn-cs"/>
              </a:rPr>
              <a:t>:=E</a:t>
            </a:r>
            <a:r>
              <a:rPr kumimoji="0" lang="en-US" altLang="zh-CN" sz="2400" b="1" i="0" u="none" strike="noStrike" kern="1200" cap="none" spc="0" normalizeH="0" baseline="-30000" noProof="0" dirty="0" smtClean="0">
                <a:ln>
                  <a:noFill/>
                </a:ln>
                <a:solidFill>
                  <a:srgbClr val="0000FF"/>
                </a:solidFill>
                <a:effectLst/>
                <a:uLnTx/>
                <a:uFillTx/>
                <a:latin typeface="+mj-lt"/>
                <a:ea typeface="+mn-ea"/>
                <a:cs typeface="+mn-cs"/>
              </a:rPr>
              <a:t>1</a:t>
            </a:r>
            <a:r>
              <a:rPr kumimoji="0" lang="en-US" altLang="zh-CN" sz="2400" b="1" i="0" u="none" strike="noStrike" kern="1200" cap="none" spc="0" normalizeH="0" baseline="0" noProof="0" dirty="0" smtClean="0">
                <a:ln>
                  <a:noFill/>
                </a:ln>
                <a:solidFill>
                  <a:srgbClr val="0000FF"/>
                </a:solidFill>
                <a:effectLst/>
                <a:uLnTx/>
                <a:uFillTx/>
                <a:latin typeface="+mj-lt"/>
                <a:ea typeface="+mn-ea"/>
                <a:cs typeface="+mn-cs"/>
              </a:rPr>
              <a:t>.val+E</a:t>
            </a:r>
            <a:r>
              <a:rPr kumimoji="0" lang="en-US" altLang="zh-CN" sz="2400" b="1" i="0" u="none" strike="noStrike" kern="1200" cap="none" spc="0" normalizeH="0" baseline="-30000" noProof="0" dirty="0" smtClean="0">
                <a:ln>
                  <a:noFill/>
                </a:ln>
                <a:solidFill>
                  <a:srgbClr val="0000FF"/>
                </a:solidFill>
                <a:effectLst/>
                <a:uLnTx/>
                <a:uFillTx/>
                <a:latin typeface="+mj-lt"/>
                <a:ea typeface="+mn-ea"/>
                <a:cs typeface="+mn-cs"/>
              </a:rPr>
              <a:t>2</a:t>
            </a:r>
            <a:r>
              <a:rPr kumimoji="0" lang="en-US" altLang="zh-CN" sz="2400" b="1" i="0" u="none" strike="noStrike" kern="1200" cap="none" spc="0" normalizeH="0" baseline="0" noProof="0" dirty="0" smtClean="0">
                <a:ln>
                  <a:noFill/>
                </a:ln>
                <a:solidFill>
                  <a:srgbClr val="0000FF"/>
                </a:solidFill>
                <a:effectLst/>
                <a:uLnTx/>
                <a:uFillTx/>
                <a:latin typeface="+mj-lt"/>
                <a:ea typeface="+mn-ea"/>
                <a:cs typeface="+mn-cs"/>
              </a:rPr>
              <a:t>.val </a:t>
            </a:r>
            <a:endParaRPr kumimoji="0" lang="en-US" altLang="zh-CN" sz="2400" b="1" i="0" u="none" strike="noStrike" kern="1200" cap="none" spc="0" normalizeH="0" baseline="0" noProof="0" dirty="0" smtClean="0">
              <a:ln>
                <a:noFill/>
              </a:ln>
              <a:solidFill>
                <a:srgbClr val="0000FF"/>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rgbClr val="0000FF"/>
              </a:solidFill>
              <a:effectLst/>
              <a:uLnTx/>
              <a:uFillTx/>
              <a:latin typeface="+mj-lt"/>
              <a:ea typeface="+mn-ea"/>
              <a:cs typeface="+mn-cs"/>
            </a:endParaRPr>
          </a:p>
        </p:txBody>
      </p:sp>
      <p:sp>
        <p:nvSpPr>
          <p:cNvPr id="2970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970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29702" name="Group 20"/>
          <p:cNvGrpSpPr/>
          <p:nvPr/>
        </p:nvGrpSpPr>
        <p:grpSpPr>
          <a:xfrm>
            <a:off x="1547813" y="2859088"/>
            <a:ext cx="5105400" cy="2514600"/>
            <a:chOff x="1295400" y="2895600"/>
            <a:chExt cx="5105400" cy="2514600"/>
          </a:xfrm>
        </p:grpSpPr>
        <p:sp>
          <p:nvSpPr>
            <p:cNvPr id="6" name="Rectangle 22"/>
            <p:cNvSpPr>
              <a:spLocks noChangeArrowheads="1"/>
            </p:cNvSpPr>
            <p:nvPr/>
          </p:nvSpPr>
          <p:spPr bwMode="auto">
            <a:xfrm>
              <a:off x="1295400" y="4495800"/>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E</a:t>
              </a:r>
              <a:r>
                <a:rPr kumimoji="1" lang="en-US" altLang="zh-CN" sz="2600" b="0" i="0" u="none" strike="noStrike" kern="1200" cap="none" spc="0" normalizeH="0" baseline="-25000" noProof="0">
                  <a:ln>
                    <a:noFill/>
                  </a:ln>
                  <a:solidFill>
                    <a:srgbClr val="000000"/>
                  </a:solidFill>
                  <a:effectLst/>
                  <a:uLnTx/>
                  <a:uFillTx/>
                  <a:latin typeface="+mj-lt"/>
                  <a:ea typeface="PMingLiU" pitchFamily="18" charset="-120"/>
                  <a:cs typeface="+mn-cs"/>
                </a:rPr>
                <a:t>1</a:t>
              </a:r>
              <a:endParaRPr kumimoji="1" lang="en-US" altLang="zh-CN" sz="2600" b="0" i="0" u="none" strike="noStrike" kern="1200" cap="none" spc="0" normalizeH="0" baseline="-25000" noProof="0">
                <a:ln>
                  <a:noFill/>
                </a:ln>
                <a:solidFill>
                  <a:srgbClr val="000000"/>
                </a:solidFill>
                <a:effectLst/>
                <a:uLnTx/>
                <a:uFillTx/>
                <a:latin typeface="+mj-lt"/>
                <a:ea typeface="PMingLiU" pitchFamily="18" charset="-120"/>
                <a:cs typeface="+mn-cs"/>
              </a:endParaRPr>
            </a:p>
          </p:txBody>
        </p:sp>
        <p:sp>
          <p:nvSpPr>
            <p:cNvPr id="7" name="Rectangle 23"/>
            <p:cNvSpPr>
              <a:spLocks noChangeArrowheads="1"/>
            </p:cNvSpPr>
            <p:nvPr/>
          </p:nvSpPr>
          <p:spPr bwMode="auto">
            <a:xfrm>
              <a:off x="3352800" y="4572000"/>
              <a:ext cx="9144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8" name="Rectangle 24"/>
            <p:cNvSpPr>
              <a:spLocks noChangeArrowheads="1"/>
            </p:cNvSpPr>
            <p:nvPr/>
          </p:nvSpPr>
          <p:spPr bwMode="auto">
            <a:xfrm>
              <a:off x="4114800" y="4495800"/>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E</a:t>
              </a:r>
              <a:r>
                <a:rPr kumimoji="1" lang="en-US" altLang="zh-CN" sz="2600" b="0" i="0" u="none" strike="noStrike" kern="1200" cap="none" spc="0" normalizeH="0" baseline="-25000" noProof="0">
                  <a:ln>
                    <a:noFill/>
                  </a:ln>
                  <a:solidFill>
                    <a:srgbClr val="000000"/>
                  </a:solidFill>
                  <a:effectLst/>
                  <a:uLnTx/>
                  <a:uFillTx/>
                  <a:latin typeface="+mj-lt"/>
                  <a:ea typeface="PMingLiU" pitchFamily="18" charset="-120"/>
                  <a:cs typeface="+mn-cs"/>
                </a:rPr>
                <a:t>2</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9" name="Line 25"/>
            <p:cNvSpPr>
              <a:spLocks noChangeShapeType="1"/>
            </p:cNvSpPr>
            <p:nvPr/>
          </p:nvSpPr>
          <p:spPr bwMode="auto">
            <a:xfrm flipV="1">
              <a:off x="2438400" y="3657600"/>
              <a:ext cx="1295400" cy="9144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0" name="Line 26"/>
            <p:cNvSpPr>
              <a:spLocks noChangeShapeType="1"/>
            </p:cNvSpPr>
            <p:nvPr/>
          </p:nvSpPr>
          <p:spPr bwMode="auto">
            <a:xfrm flipH="1" flipV="1">
              <a:off x="3810000" y="3657600"/>
              <a:ext cx="0" cy="10668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1" name="Line 27"/>
            <p:cNvSpPr>
              <a:spLocks noChangeShapeType="1"/>
            </p:cNvSpPr>
            <p:nvPr/>
          </p:nvSpPr>
          <p:spPr bwMode="auto">
            <a:xfrm>
              <a:off x="3886200" y="3657600"/>
              <a:ext cx="1295400" cy="9144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2" name="Rectangle 28"/>
            <p:cNvSpPr>
              <a:spLocks noChangeArrowheads="1"/>
            </p:cNvSpPr>
            <p:nvPr/>
          </p:nvSpPr>
          <p:spPr bwMode="auto">
            <a:xfrm>
              <a:off x="2895600" y="3124200"/>
              <a:ext cx="18288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E</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3" name="Rectangle 29"/>
            <p:cNvSpPr>
              <a:spLocks noChangeArrowheads="1"/>
            </p:cNvSpPr>
            <p:nvPr/>
          </p:nvSpPr>
          <p:spPr bwMode="auto">
            <a:xfrm>
              <a:off x="3962400" y="2895600"/>
              <a:ext cx="6858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val</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4" name="Rectangle 30"/>
            <p:cNvSpPr>
              <a:spLocks noChangeArrowheads="1"/>
            </p:cNvSpPr>
            <p:nvPr/>
          </p:nvSpPr>
          <p:spPr bwMode="auto">
            <a:xfrm>
              <a:off x="2514600" y="4876800"/>
              <a:ext cx="6858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val</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5" name="Rectangle 31"/>
            <p:cNvSpPr>
              <a:spLocks noChangeArrowheads="1"/>
            </p:cNvSpPr>
            <p:nvPr/>
          </p:nvSpPr>
          <p:spPr bwMode="auto">
            <a:xfrm>
              <a:off x="5638800" y="4876800"/>
              <a:ext cx="6858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val</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6" name="Line 32"/>
            <p:cNvSpPr>
              <a:spLocks noChangeShapeType="1"/>
            </p:cNvSpPr>
            <p:nvPr/>
          </p:nvSpPr>
          <p:spPr bwMode="auto">
            <a:xfrm flipV="1">
              <a:off x="2895600" y="3581400"/>
              <a:ext cx="1447800" cy="1219200"/>
            </a:xfrm>
            <a:prstGeom prst="line">
              <a:avLst/>
            </a:prstGeom>
            <a:noFill/>
            <a:ln w="19050">
              <a:solidFill>
                <a:srgbClr val="0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7" name="Line 33"/>
            <p:cNvSpPr>
              <a:spLocks noChangeShapeType="1"/>
            </p:cNvSpPr>
            <p:nvPr/>
          </p:nvSpPr>
          <p:spPr bwMode="auto">
            <a:xfrm flipH="1" flipV="1">
              <a:off x="4419600" y="3581400"/>
              <a:ext cx="1600200" cy="1143000"/>
            </a:xfrm>
            <a:prstGeom prst="line">
              <a:avLst/>
            </a:prstGeom>
            <a:noFill/>
            <a:ln w="19050">
              <a:solidFill>
                <a:srgbClr val="0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8" name="Oval 34"/>
            <p:cNvSpPr>
              <a:spLocks noChangeArrowheads="1"/>
            </p:cNvSpPr>
            <p:nvPr/>
          </p:nvSpPr>
          <p:spPr bwMode="auto">
            <a:xfrm>
              <a:off x="2819400" y="4876800"/>
              <a:ext cx="152400" cy="152400"/>
            </a:xfrm>
            <a:prstGeom prst="ellipse">
              <a:avLst/>
            </a:prstGeom>
            <a:solidFill>
              <a:srgbClr val="6600FF"/>
            </a:solidFill>
            <a:ln w="19050">
              <a:solidFill>
                <a:srgbClr val="000000"/>
              </a:solidFill>
              <a:rou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9" name="Oval 35"/>
            <p:cNvSpPr>
              <a:spLocks noChangeArrowheads="1"/>
            </p:cNvSpPr>
            <p:nvPr/>
          </p:nvSpPr>
          <p:spPr bwMode="auto">
            <a:xfrm>
              <a:off x="5943600" y="4876800"/>
              <a:ext cx="152400" cy="152400"/>
            </a:xfrm>
            <a:prstGeom prst="ellipse">
              <a:avLst/>
            </a:prstGeom>
            <a:solidFill>
              <a:srgbClr val="6600FF"/>
            </a:solidFill>
            <a:ln w="19050">
              <a:solidFill>
                <a:srgbClr val="000000"/>
              </a:solidFill>
              <a:rou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0" name="Oval 36"/>
            <p:cNvSpPr>
              <a:spLocks noChangeArrowheads="1"/>
            </p:cNvSpPr>
            <p:nvPr/>
          </p:nvSpPr>
          <p:spPr bwMode="auto">
            <a:xfrm>
              <a:off x="4343400" y="3429000"/>
              <a:ext cx="152400" cy="152400"/>
            </a:xfrm>
            <a:prstGeom prst="ellipse">
              <a:avLst/>
            </a:prstGeom>
            <a:solidFill>
              <a:srgbClr val="6600FF"/>
            </a:solidFill>
            <a:ln w="19050">
              <a:solidFill>
                <a:srgbClr val="000000"/>
              </a:solidFill>
              <a:rou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p:txBody>
          <a:bodyPr vert="horz" wrap="square" lIns="91440" tIns="45720" rIns="91440" bIns="45720" anchor="b" anchorCtr="0"/>
          <a:p>
            <a:r>
              <a:rPr lang="zh-CN" altLang="en-US" kern="1200" dirty="0">
                <a:solidFill>
                  <a:srgbClr val="00823B"/>
                </a:solidFill>
                <a:latin typeface="+mj-lt"/>
                <a:ea typeface="宋体" panose="02010600030101010101" pitchFamily="2" charset="-122"/>
                <a:cs typeface="+mj-cs"/>
              </a:rPr>
              <a:t>例</a:t>
            </a:r>
            <a:r>
              <a:rPr lang="en-US" altLang="zh-CN" kern="1200" dirty="0">
                <a:solidFill>
                  <a:srgbClr val="00823B"/>
                </a:solidFill>
                <a:latin typeface="+mj-lt"/>
                <a:ea typeface="宋体" panose="02010600030101010101" pitchFamily="2" charset="-122"/>
                <a:cs typeface="+mj-cs"/>
              </a:rPr>
              <a:t>5</a:t>
            </a:r>
            <a:endParaRPr lang="zh-CN" altLang="en-US" kern="1200" dirty="0">
              <a:solidFill>
                <a:srgbClr val="00823B"/>
              </a:solidFill>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2547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rgbClr val="000000"/>
                </a:solidFill>
                <a:effectLst/>
                <a:uLnTx/>
                <a:uFillTx/>
                <a:latin typeface="+mj-lt"/>
                <a:ea typeface="楷体_GB2312" pitchFamily="49" charset="-122"/>
                <a:cs typeface="+mn-cs"/>
              </a:rPr>
              <a:t>句子</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real id</a:t>
            </a:r>
            <a:r>
              <a:rPr kumimoji="0" lang="en-US" altLang="zh-CN" sz="2400" b="1" i="0" u="none" strike="noStrike" kern="1200" cap="none" spc="0" normalizeH="0" baseline="-30000" noProof="0" dirty="0" smtClean="0">
                <a:ln>
                  <a:noFill/>
                </a:ln>
                <a:solidFill>
                  <a:srgbClr val="0000CC"/>
                </a:solidFill>
                <a:effectLst/>
                <a:uLnTx/>
                <a:uFillTx/>
                <a:latin typeface="+mj-lt"/>
                <a:ea typeface="楷体_GB2312" pitchFamily="49" charset="-122"/>
                <a:cs typeface="+mn-cs"/>
              </a:rPr>
              <a:t>1</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id</a:t>
            </a:r>
            <a:r>
              <a:rPr kumimoji="0" lang="en-US" altLang="zh-CN" sz="2400" b="1" i="0" u="none" strike="noStrike" kern="1200" cap="none" spc="0" normalizeH="0" baseline="-30000" noProof="0" dirty="0" smtClean="0">
                <a:ln>
                  <a:noFill/>
                </a:ln>
                <a:solidFill>
                  <a:srgbClr val="0000CC"/>
                </a:solidFill>
                <a:effectLst/>
                <a:uLnTx/>
                <a:uFillTx/>
                <a:latin typeface="+mj-lt"/>
                <a:ea typeface="楷体_GB2312" pitchFamily="49" charset="-122"/>
                <a:cs typeface="+mn-cs"/>
              </a:rPr>
              <a:t>2</a:t>
            </a:r>
            <a:r>
              <a:rPr kumimoji="0" lang="zh-CN" altLang="en-US"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0000CC"/>
                </a:solidFill>
                <a:effectLst/>
                <a:uLnTx/>
                <a:uFillTx/>
                <a:latin typeface="+mj-lt"/>
                <a:ea typeface="楷体_GB2312" pitchFamily="49" charset="-122"/>
                <a:cs typeface="+mn-cs"/>
              </a:rPr>
              <a:t>id</a:t>
            </a:r>
            <a:r>
              <a:rPr kumimoji="0" lang="en-US" altLang="zh-CN" sz="2400" b="1" i="0" u="none" strike="noStrike" kern="1200" cap="none" spc="0" normalizeH="0" baseline="-30000" noProof="0" dirty="0" smtClean="0">
                <a:ln>
                  <a:noFill/>
                </a:ln>
                <a:solidFill>
                  <a:srgbClr val="0000CC"/>
                </a:solidFill>
                <a:effectLst/>
                <a:uLnTx/>
                <a:uFillTx/>
                <a:latin typeface="+mj-lt"/>
                <a:ea typeface="楷体_GB2312" pitchFamily="49" charset="-122"/>
                <a:cs typeface="+mn-cs"/>
              </a:rPr>
              <a:t>3</a:t>
            </a:r>
            <a:r>
              <a:rPr kumimoji="0" lang="zh-CN" altLang="en-US" sz="2400" b="1" i="0" u="none" strike="noStrike" kern="1200" cap="none" spc="0" normalizeH="0" baseline="0" noProof="0" dirty="0" smtClean="0">
                <a:ln>
                  <a:noFill/>
                </a:ln>
                <a:solidFill>
                  <a:srgbClr val="000000"/>
                </a:solidFill>
                <a:effectLst/>
                <a:uLnTx/>
                <a:uFillTx/>
                <a:latin typeface="+mj-lt"/>
                <a:ea typeface="楷体_GB2312" pitchFamily="49" charset="-122"/>
                <a:cs typeface="+mn-cs"/>
              </a:rPr>
              <a:t>的带注释的语法树的依赖图</a:t>
            </a:r>
            <a:endParaRPr kumimoji="0" lang="zh-CN" altLang="en-US" sz="2400" b="1"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072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072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30726" name="Group 45"/>
          <p:cNvGrpSpPr/>
          <p:nvPr/>
        </p:nvGrpSpPr>
        <p:grpSpPr>
          <a:xfrm>
            <a:off x="971550" y="1631950"/>
            <a:ext cx="7696200" cy="5181600"/>
            <a:chOff x="762000" y="1447800"/>
            <a:chExt cx="7696200" cy="5181600"/>
          </a:xfrm>
        </p:grpSpPr>
        <p:sp>
          <p:nvSpPr>
            <p:cNvPr id="6" name="Rectangle 46"/>
            <p:cNvSpPr>
              <a:spLocks noChangeArrowheads="1"/>
            </p:cNvSpPr>
            <p:nvPr/>
          </p:nvSpPr>
          <p:spPr bwMode="auto">
            <a:xfrm>
              <a:off x="914400" y="5715000"/>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id</a:t>
              </a:r>
              <a:r>
                <a:rPr kumimoji="1" lang="en-US" altLang="zh-CN" sz="2600" b="0" i="0" u="none" strike="noStrike" kern="1200" cap="none" spc="0" normalizeH="0" baseline="-25000" noProof="0">
                  <a:ln>
                    <a:noFill/>
                  </a:ln>
                  <a:solidFill>
                    <a:srgbClr val="000000"/>
                  </a:solidFill>
                  <a:effectLst/>
                  <a:uLnTx/>
                  <a:uFillTx/>
                  <a:latin typeface="+mj-lt"/>
                  <a:ea typeface="PMingLiU" pitchFamily="18" charset="-120"/>
                  <a:cs typeface="+mn-cs"/>
                </a:rPr>
                <a:t>1</a:t>
              </a:r>
              <a:endParaRPr kumimoji="1" lang="en-US" altLang="zh-CN" sz="2600" b="0" i="0" u="none" strike="noStrike" kern="1200" cap="none" spc="0" normalizeH="0" baseline="-25000" noProof="0">
                <a:ln>
                  <a:noFill/>
                </a:ln>
                <a:solidFill>
                  <a:srgbClr val="000000"/>
                </a:solidFill>
                <a:effectLst/>
                <a:uLnTx/>
                <a:uFillTx/>
                <a:latin typeface="+mj-lt"/>
                <a:ea typeface="PMingLiU" pitchFamily="18" charset="-120"/>
                <a:cs typeface="+mn-cs"/>
              </a:endParaRPr>
            </a:p>
          </p:txBody>
        </p:sp>
        <p:sp>
          <p:nvSpPr>
            <p:cNvPr id="7" name="Line 47"/>
            <p:cNvSpPr>
              <a:spLocks noChangeShapeType="1"/>
            </p:cNvSpPr>
            <p:nvPr/>
          </p:nvSpPr>
          <p:spPr bwMode="auto">
            <a:xfrm>
              <a:off x="1905000" y="5486400"/>
              <a:ext cx="0" cy="3048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8" name="Rectangle 48"/>
            <p:cNvSpPr>
              <a:spLocks noChangeArrowheads="1"/>
            </p:cNvSpPr>
            <p:nvPr/>
          </p:nvSpPr>
          <p:spPr bwMode="auto">
            <a:xfrm>
              <a:off x="762000" y="4953000"/>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L</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9" name="Rectangle 49"/>
            <p:cNvSpPr>
              <a:spLocks noChangeArrowheads="1"/>
            </p:cNvSpPr>
            <p:nvPr/>
          </p:nvSpPr>
          <p:spPr bwMode="auto">
            <a:xfrm>
              <a:off x="3429000" y="5029200"/>
              <a:ext cx="5334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0" name="Rectangle 50"/>
            <p:cNvSpPr>
              <a:spLocks noChangeArrowheads="1"/>
            </p:cNvSpPr>
            <p:nvPr/>
          </p:nvSpPr>
          <p:spPr bwMode="auto">
            <a:xfrm>
              <a:off x="4572000" y="5105400"/>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id</a:t>
              </a:r>
              <a:r>
                <a:rPr kumimoji="1" lang="en-US" altLang="zh-CN" sz="2600" b="0" i="0" u="none" strike="noStrike" kern="1200" cap="none" spc="0" normalizeH="0" baseline="-25000" noProof="0">
                  <a:ln>
                    <a:noFill/>
                  </a:ln>
                  <a:solidFill>
                    <a:srgbClr val="000000"/>
                  </a:solidFill>
                  <a:effectLst/>
                  <a:uLnTx/>
                  <a:uFillTx/>
                  <a:latin typeface="+mj-lt"/>
                  <a:ea typeface="PMingLiU" pitchFamily="18" charset="-120"/>
                  <a:cs typeface="+mn-cs"/>
                </a:rPr>
                <a:t>2</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1" name="Line 51"/>
            <p:cNvSpPr>
              <a:spLocks noChangeShapeType="1"/>
            </p:cNvSpPr>
            <p:nvPr/>
          </p:nvSpPr>
          <p:spPr bwMode="auto">
            <a:xfrm flipV="1">
              <a:off x="1981200" y="4267200"/>
              <a:ext cx="1524000" cy="7620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2" name="Line 52"/>
            <p:cNvSpPr>
              <a:spLocks noChangeShapeType="1"/>
            </p:cNvSpPr>
            <p:nvPr/>
          </p:nvSpPr>
          <p:spPr bwMode="auto">
            <a:xfrm flipV="1">
              <a:off x="3657600" y="4267200"/>
              <a:ext cx="0" cy="7620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3" name="Line 53"/>
            <p:cNvSpPr>
              <a:spLocks noChangeShapeType="1"/>
            </p:cNvSpPr>
            <p:nvPr/>
          </p:nvSpPr>
          <p:spPr bwMode="auto">
            <a:xfrm>
              <a:off x="3886200" y="4191000"/>
              <a:ext cx="1676400" cy="9906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Rectangle 54"/>
            <p:cNvSpPr>
              <a:spLocks noChangeArrowheads="1"/>
            </p:cNvSpPr>
            <p:nvPr/>
          </p:nvSpPr>
          <p:spPr bwMode="auto">
            <a:xfrm>
              <a:off x="2667000" y="3810000"/>
              <a:ext cx="18288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L</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5" name="Rectangle 55"/>
            <p:cNvSpPr>
              <a:spLocks noChangeArrowheads="1"/>
            </p:cNvSpPr>
            <p:nvPr/>
          </p:nvSpPr>
          <p:spPr bwMode="auto">
            <a:xfrm>
              <a:off x="4800600" y="3733800"/>
              <a:ext cx="9144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6" name="Rectangle 56"/>
            <p:cNvSpPr>
              <a:spLocks noChangeArrowheads="1"/>
            </p:cNvSpPr>
            <p:nvPr/>
          </p:nvSpPr>
          <p:spPr bwMode="auto">
            <a:xfrm>
              <a:off x="6172200" y="3810000"/>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id</a:t>
              </a:r>
              <a:r>
                <a:rPr kumimoji="1" lang="en-US" altLang="zh-CN" sz="2600" b="0" i="0" u="none" strike="noStrike" kern="1200" cap="none" spc="0" normalizeH="0" baseline="-25000" noProof="0">
                  <a:ln>
                    <a:noFill/>
                  </a:ln>
                  <a:solidFill>
                    <a:srgbClr val="000000"/>
                  </a:solidFill>
                  <a:effectLst/>
                  <a:uLnTx/>
                  <a:uFillTx/>
                  <a:latin typeface="+mj-lt"/>
                  <a:ea typeface="PMingLiU" pitchFamily="18" charset="-120"/>
                  <a:cs typeface="+mn-cs"/>
                </a:rPr>
                <a:t>3</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7" name="Line 57"/>
            <p:cNvSpPr>
              <a:spLocks noChangeShapeType="1"/>
            </p:cNvSpPr>
            <p:nvPr/>
          </p:nvSpPr>
          <p:spPr bwMode="auto">
            <a:xfrm flipH="1">
              <a:off x="3657600" y="2971800"/>
              <a:ext cx="1371600" cy="9144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8" name="Line 58"/>
            <p:cNvSpPr>
              <a:spLocks noChangeShapeType="1"/>
            </p:cNvSpPr>
            <p:nvPr/>
          </p:nvSpPr>
          <p:spPr bwMode="auto">
            <a:xfrm flipV="1">
              <a:off x="5257800" y="2971800"/>
              <a:ext cx="0" cy="8382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9" name="Line 59"/>
            <p:cNvSpPr>
              <a:spLocks noChangeShapeType="1"/>
            </p:cNvSpPr>
            <p:nvPr/>
          </p:nvSpPr>
          <p:spPr bwMode="auto">
            <a:xfrm>
              <a:off x="5410200" y="2971800"/>
              <a:ext cx="1676400" cy="9144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0" name="Rectangle 60"/>
            <p:cNvSpPr>
              <a:spLocks noChangeArrowheads="1"/>
            </p:cNvSpPr>
            <p:nvPr/>
          </p:nvSpPr>
          <p:spPr bwMode="auto">
            <a:xfrm>
              <a:off x="3962400" y="2514600"/>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L</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1" name="Line 61"/>
            <p:cNvSpPr>
              <a:spLocks noChangeShapeType="1"/>
            </p:cNvSpPr>
            <p:nvPr/>
          </p:nvSpPr>
          <p:spPr bwMode="auto">
            <a:xfrm flipV="1">
              <a:off x="1981200" y="1981200"/>
              <a:ext cx="1524000" cy="6096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2" name="Line 62"/>
            <p:cNvSpPr>
              <a:spLocks noChangeShapeType="1"/>
            </p:cNvSpPr>
            <p:nvPr/>
          </p:nvSpPr>
          <p:spPr bwMode="auto">
            <a:xfrm>
              <a:off x="3886200" y="1981200"/>
              <a:ext cx="1295400" cy="6096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3" name="Rectangle 63"/>
            <p:cNvSpPr>
              <a:spLocks noChangeArrowheads="1"/>
            </p:cNvSpPr>
            <p:nvPr/>
          </p:nvSpPr>
          <p:spPr bwMode="auto">
            <a:xfrm>
              <a:off x="838200" y="3657600"/>
              <a:ext cx="2286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real</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4" name="Line 64"/>
            <p:cNvSpPr>
              <a:spLocks noChangeShapeType="1"/>
            </p:cNvSpPr>
            <p:nvPr/>
          </p:nvSpPr>
          <p:spPr bwMode="auto">
            <a:xfrm>
              <a:off x="1905000" y="3048000"/>
              <a:ext cx="0" cy="6858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5" name="Rectangle 65"/>
            <p:cNvSpPr>
              <a:spLocks noChangeArrowheads="1"/>
            </p:cNvSpPr>
            <p:nvPr/>
          </p:nvSpPr>
          <p:spPr bwMode="auto">
            <a:xfrm>
              <a:off x="838200" y="2514600"/>
              <a:ext cx="20574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T</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6" name="Rectangle 66"/>
            <p:cNvSpPr>
              <a:spLocks noChangeArrowheads="1"/>
            </p:cNvSpPr>
            <p:nvPr/>
          </p:nvSpPr>
          <p:spPr bwMode="auto">
            <a:xfrm>
              <a:off x="3276600" y="1447800"/>
              <a:ext cx="9144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rPr>
                <a:t>D</a:t>
              </a:r>
              <a:endParaRPr kumimoji="1" lang="en-US" altLang="zh-CN" sz="26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7" name="Rectangle 67"/>
            <p:cNvSpPr>
              <a:spLocks noChangeArrowheads="1"/>
            </p:cNvSpPr>
            <p:nvPr/>
          </p:nvSpPr>
          <p:spPr bwMode="auto">
            <a:xfrm>
              <a:off x="2057400" y="2514600"/>
              <a:ext cx="83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rPr>
                <a:t>4</a:t>
              </a:r>
              <a:endPar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rPr>
                <a:t>type</a:t>
              </a:r>
              <a:endPar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28" name="Rectangle 68"/>
            <p:cNvSpPr>
              <a:spLocks noChangeArrowheads="1"/>
            </p:cNvSpPr>
            <p:nvPr/>
          </p:nvSpPr>
          <p:spPr bwMode="auto">
            <a:xfrm>
              <a:off x="4038600" y="25908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rPr>
                <a:t>5</a:t>
              </a:r>
              <a:endPar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rPr>
                <a:t>in</a:t>
              </a:r>
              <a:endPar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29" name="Rectangle 69"/>
            <p:cNvSpPr>
              <a:spLocks noChangeArrowheads="1"/>
            </p:cNvSpPr>
            <p:nvPr/>
          </p:nvSpPr>
          <p:spPr bwMode="auto">
            <a:xfrm>
              <a:off x="5410200" y="2514600"/>
              <a:ext cx="762000" cy="4572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6600FF"/>
                  </a:solidFill>
                  <a:effectLst/>
                  <a:uLnTx/>
                  <a:uFillTx/>
                  <a:latin typeface="+mj-lt"/>
                  <a:ea typeface="PMingLiU" pitchFamily="18" charset="-120"/>
                  <a:cs typeface="+mn-cs"/>
                </a:rPr>
                <a:t>6</a:t>
              </a:r>
              <a:endParaRPr kumimoji="1" lang="en-US" altLang="zh-CN" sz="2600" b="0" i="0" u="none" strike="noStrike" kern="1200" cap="none" spc="0" normalizeH="0" baseline="0" noProof="0">
                <a:ln>
                  <a:noFill/>
                </a:ln>
                <a:solidFill>
                  <a:srgbClr val="6600FF"/>
                </a:solidFill>
                <a:effectLst/>
                <a:uLnTx/>
                <a:uFillTx/>
                <a:latin typeface="+mj-lt"/>
                <a:ea typeface="PMingLiU" pitchFamily="18" charset="-120"/>
                <a:cs typeface="+mn-cs"/>
              </a:endParaRPr>
            </a:p>
          </p:txBody>
        </p:sp>
        <p:sp>
          <p:nvSpPr>
            <p:cNvPr id="30" name="Rectangle 70"/>
            <p:cNvSpPr>
              <a:spLocks noChangeArrowheads="1"/>
            </p:cNvSpPr>
            <p:nvPr/>
          </p:nvSpPr>
          <p:spPr bwMode="auto">
            <a:xfrm>
              <a:off x="2590800" y="38862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rPr>
                <a:t>7</a:t>
              </a:r>
              <a:endPar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rPr>
                <a:t>in</a:t>
              </a:r>
              <a:endPar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31" name="Rectangle 71"/>
            <p:cNvSpPr>
              <a:spLocks noChangeArrowheads="1"/>
            </p:cNvSpPr>
            <p:nvPr/>
          </p:nvSpPr>
          <p:spPr bwMode="auto">
            <a:xfrm>
              <a:off x="4114800" y="3810000"/>
              <a:ext cx="762000" cy="4572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dirty="0">
                  <a:ln>
                    <a:noFill/>
                  </a:ln>
                  <a:solidFill>
                    <a:srgbClr val="6600FF"/>
                  </a:solidFill>
                  <a:effectLst/>
                  <a:uLnTx/>
                  <a:uFillTx/>
                  <a:latin typeface="+mj-lt"/>
                  <a:ea typeface="PMingLiU" pitchFamily="18" charset="-120"/>
                  <a:cs typeface="+mn-cs"/>
                </a:rPr>
                <a:t>8</a:t>
              </a:r>
              <a:endParaRPr kumimoji="1" lang="en-US" altLang="zh-CN" sz="2600" b="0" i="0" u="none" strike="noStrike" kern="1200" cap="none" spc="0" normalizeH="0" baseline="0" noProof="0" dirty="0">
                <a:ln>
                  <a:noFill/>
                </a:ln>
                <a:solidFill>
                  <a:srgbClr val="6600FF"/>
                </a:solidFill>
                <a:effectLst/>
                <a:uLnTx/>
                <a:uFillTx/>
                <a:latin typeface="+mj-lt"/>
                <a:ea typeface="PMingLiU" pitchFamily="18" charset="-120"/>
                <a:cs typeface="+mn-cs"/>
              </a:endParaRPr>
            </a:p>
          </p:txBody>
        </p:sp>
        <p:sp>
          <p:nvSpPr>
            <p:cNvPr id="32" name="Rectangle 72"/>
            <p:cNvSpPr>
              <a:spLocks noChangeArrowheads="1"/>
            </p:cNvSpPr>
            <p:nvPr/>
          </p:nvSpPr>
          <p:spPr bwMode="auto">
            <a:xfrm>
              <a:off x="914400" y="51054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rPr>
                <a:t>9</a:t>
              </a:r>
              <a:endPar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rPr>
                <a:t>in</a:t>
              </a:r>
              <a:endParaRPr kumimoji="1" lang="en-US" altLang="zh-CN" sz="26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33" name="Rectangle 73"/>
            <p:cNvSpPr>
              <a:spLocks noChangeArrowheads="1"/>
            </p:cNvSpPr>
            <p:nvPr/>
          </p:nvSpPr>
          <p:spPr bwMode="auto">
            <a:xfrm>
              <a:off x="2438400" y="4953000"/>
              <a:ext cx="762000" cy="4572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600" b="0" i="0" u="none" strike="noStrike" kern="1200" cap="none" spc="0" normalizeH="0" baseline="0" noProof="0">
                  <a:ln>
                    <a:noFill/>
                  </a:ln>
                  <a:solidFill>
                    <a:srgbClr val="6600FF"/>
                  </a:solidFill>
                  <a:effectLst/>
                  <a:uLnTx/>
                  <a:uFillTx/>
                  <a:latin typeface="+mj-lt"/>
                  <a:ea typeface="PMingLiU" pitchFamily="18" charset="-120"/>
                  <a:cs typeface="+mn-cs"/>
                </a:rPr>
                <a:t>10</a:t>
              </a:r>
              <a:endParaRPr kumimoji="1" lang="en-US" altLang="zh-CN" sz="2600" b="0" i="0" u="none" strike="noStrike" kern="1200" cap="none" spc="0" normalizeH="0" baseline="0" noProof="0">
                <a:ln>
                  <a:noFill/>
                </a:ln>
                <a:solidFill>
                  <a:srgbClr val="6600FF"/>
                </a:solidFill>
                <a:effectLst/>
                <a:uLnTx/>
                <a:uFillTx/>
                <a:latin typeface="+mj-lt"/>
                <a:ea typeface="PMingLiU" pitchFamily="18" charset="-120"/>
                <a:cs typeface="+mn-cs"/>
              </a:endParaRPr>
            </a:p>
          </p:txBody>
        </p:sp>
        <p:sp>
          <p:nvSpPr>
            <p:cNvPr id="34" name="Rectangle 74"/>
            <p:cNvSpPr>
              <a:spLocks noChangeArrowheads="1"/>
            </p:cNvSpPr>
            <p:nvPr/>
          </p:nvSpPr>
          <p:spPr bwMode="auto">
            <a:xfrm>
              <a:off x="2514600" y="5715000"/>
              <a:ext cx="838200" cy="914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rPr>
                <a:t>1</a:t>
              </a:r>
              <a:endPar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rPr>
                <a:t>entry</a:t>
              </a:r>
              <a:endPar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endParaRPr>
            </a:p>
          </p:txBody>
        </p:sp>
        <p:sp>
          <p:nvSpPr>
            <p:cNvPr id="35" name="Rectangle 75"/>
            <p:cNvSpPr>
              <a:spLocks noChangeArrowheads="1"/>
            </p:cNvSpPr>
            <p:nvPr/>
          </p:nvSpPr>
          <p:spPr bwMode="auto">
            <a:xfrm>
              <a:off x="6172200" y="5181600"/>
              <a:ext cx="838200" cy="914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rPr>
                <a:t>2</a:t>
              </a:r>
              <a:endPar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rPr>
                <a:t>entry</a:t>
              </a:r>
              <a:endPar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endParaRPr>
            </a:p>
          </p:txBody>
        </p:sp>
        <p:sp>
          <p:nvSpPr>
            <p:cNvPr id="36" name="Rectangle 76"/>
            <p:cNvSpPr>
              <a:spLocks noChangeArrowheads="1"/>
            </p:cNvSpPr>
            <p:nvPr/>
          </p:nvSpPr>
          <p:spPr bwMode="auto">
            <a:xfrm>
              <a:off x="7620000" y="3810000"/>
              <a:ext cx="838200" cy="914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rPr>
                <a:t>3</a:t>
              </a:r>
              <a:endPar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rPr>
                <a:t>entry</a:t>
              </a:r>
              <a:endParaRPr kumimoji="1" lang="en-US" altLang="zh-CN" sz="2400" b="0" i="0" u="none" strike="noStrike" kern="1200" cap="none" spc="0" normalizeH="0" baseline="0" noProof="0">
                <a:ln>
                  <a:noFill/>
                </a:ln>
                <a:solidFill>
                  <a:srgbClr val="6600FF"/>
                </a:solidFill>
                <a:effectLst/>
                <a:uLnTx/>
                <a:uFillTx/>
                <a:latin typeface="+mj-lt"/>
                <a:ea typeface="PMingLiU" pitchFamily="18" charset="-120"/>
                <a:cs typeface="+mn-cs"/>
              </a:endParaRPr>
            </a:p>
          </p:txBody>
        </p:sp>
        <p:sp>
          <p:nvSpPr>
            <p:cNvPr id="37" name="Freeform 77"/>
            <p:cNvSpPr/>
            <p:nvPr/>
          </p:nvSpPr>
          <p:spPr bwMode="auto">
            <a:xfrm>
              <a:off x="2667000" y="2324100"/>
              <a:ext cx="1752600" cy="266700"/>
            </a:xfrm>
            <a:custGeom>
              <a:avLst/>
              <a:gdLst>
                <a:gd name="T0" fmla="*/ 0 w 1104"/>
                <a:gd name="T1" fmla="*/ 168 h 168"/>
                <a:gd name="T2" fmla="*/ 384 w 1104"/>
                <a:gd name="T3" fmla="*/ 24 h 168"/>
                <a:gd name="T4" fmla="*/ 672 w 1104"/>
                <a:gd name="T5" fmla="*/ 24 h 168"/>
                <a:gd name="T6" fmla="*/ 1104 w 1104"/>
                <a:gd name="T7" fmla="*/ 168 h 168"/>
              </a:gdLst>
              <a:ahLst/>
              <a:cxnLst>
                <a:cxn ang="0">
                  <a:pos x="T0" y="T1"/>
                </a:cxn>
                <a:cxn ang="0">
                  <a:pos x="T2" y="T3"/>
                </a:cxn>
                <a:cxn ang="0">
                  <a:pos x="T4" y="T5"/>
                </a:cxn>
                <a:cxn ang="0">
                  <a:pos x="T6" y="T7"/>
                </a:cxn>
              </a:cxnLst>
              <a:rect l="0" t="0" r="r" b="b"/>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8" name="Freeform 78"/>
            <p:cNvSpPr/>
            <p:nvPr/>
          </p:nvSpPr>
          <p:spPr bwMode="auto">
            <a:xfrm>
              <a:off x="4495800" y="2286000"/>
              <a:ext cx="1295400" cy="304800"/>
            </a:xfrm>
            <a:custGeom>
              <a:avLst/>
              <a:gdLst>
                <a:gd name="T0" fmla="*/ 0 w 1104"/>
                <a:gd name="T1" fmla="*/ 168 h 168"/>
                <a:gd name="T2" fmla="*/ 384 w 1104"/>
                <a:gd name="T3" fmla="*/ 24 h 168"/>
                <a:gd name="T4" fmla="*/ 672 w 1104"/>
                <a:gd name="T5" fmla="*/ 24 h 168"/>
                <a:gd name="T6" fmla="*/ 1104 w 1104"/>
                <a:gd name="T7" fmla="*/ 168 h 168"/>
              </a:gdLst>
              <a:ahLst/>
              <a:cxnLst>
                <a:cxn ang="0">
                  <a:pos x="T0" y="T1"/>
                </a:cxn>
                <a:cxn ang="0">
                  <a:pos x="T2" y="T3"/>
                </a:cxn>
                <a:cxn ang="0">
                  <a:pos x="T4" y="T5"/>
                </a:cxn>
                <a:cxn ang="0">
                  <a:pos x="T6" y="T7"/>
                </a:cxn>
              </a:cxnLst>
              <a:rect l="0" t="0" r="r" b="b"/>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9" name="Line 79"/>
            <p:cNvSpPr>
              <a:spLocks noChangeShapeType="1"/>
            </p:cNvSpPr>
            <p:nvPr/>
          </p:nvSpPr>
          <p:spPr bwMode="auto">
            <a:xfrm flipH="1" flipV="1">
              <a:off x="6019800" y="2819400"/>
              <a:ext cx="1905000" cy="1066800"/>
            </a:xfrm>
            <a:prstGeom prst="line">
              <a:avLst/>
            </a:prstGeom>
            <a:noFill/>
            <a:ln w="28575">
              <a:solidFill>
                <a:srgbClr val="FF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0" name="Line 80"/>
            <p:cNvSpPr>
              <a:spLocks noChangeShapeType="1"/>
            </p:cNvSpPr>
            <p:nvPr/>
          </p:nvSpPr>
          <p:spPr bwMode="auto">
            <a:xfrm flipH="1">
              <a:off x="3276600" y="2971800"/>
              <a:ext cx="1066800" cy="762000"/>
            </a:xfrm>
            <a:prstGeom prst="line">
              <a:avLst/>
            </a:prstGeom>
            <a:noFill/>
            <a:ln w="28575">
              <a:solidFill>
                <a:srgbClr val="FF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1" name="Freeform 81"/>
            <p:cNvSpPr/>
            <p:nvPr/>
          </p:nvSpPr>
          <p:spPr bwMode="auto">
            <a:xfrm>
              <a:off x="3048000" y="4267200"/>
              <a:ext cx="1447800" cy="381000"/>
            </a:xfrm>
            <a:custGeom>
              <a:avLst/>
              <a:gdLst>
                <a:gd name="T0" fmla="*/ 0 w 912"/>
                <a:gd name="T1" fmla="*/ 0 h 240"/>
                <a:gd name="T2" fmla="*/ 240 w 912"/>
                <a:gd name="T3" fmla="*/ 192 h 240"/>
                <a:gd name="T4" fmla="*/ 384 w 912"/>
                <a:gd name="T5" fmla="*/ 240 h 240"/>
                <a:gd name="T6" fmla="*/ 624 w 912"/>
                <a:gd name="T7" fmla="*/ 192 h 240"/>
                <a:gd name="T8" fmla="*/ 912 w 912"/>
                <a:gd name="T9" fmla="*/ 0 h 240"/>
              </a:gdLst>
              <a:ahLst/>
              <a:cxnLst>
                <a:cxn ang="0">
                  <a:pos x="T0" y="T1"/>
                </a:cxn>
                <a:cxn ang="0">
                  <a:pos x="T2" y="T3"/>
                </a:cxn>
                <a:cxn ang="0">
                  <a:pos x="T4" y="T5"/>
                </a:cxn>
                <a:cxn ang="0">
                  <a:pos x="T6" y="T7"/>
                </a:cxn>
                <a:cxn ang="0">
                  <a:pos x="T8" y="T9"/>
                </a:cxn>
              </a:cxnLst>
              <a:rect l="0" t="0" r="r" b="b"/>
              <a:pathLst>
                <a:path w="912" h="240">
                  <a:moveTo>
                    <a:pt x="0" y="0"/>
                  </a:moveTo>
                  <a:cubicBezTo>
                    <a:pt x="88" y="76"/>
                    <a:pt x="176" y="152"/>
                    <a:pt x="240" y="192"/>
                  </a:cubicBezTo>
                  <a:cubicBezTo>
                    <a:pt x="304" y="232"/>
                    <a:pt x="320" y="240"/>
                    <a:pt x="384" y="240"/>
                  </a:cubicBezTo>
                  <a:cubicBezTo>
                    <a:pt x="448" y="240"/>
                    <a:pt x="536" y="232"/>
                    <a:pt x="624" y="192"/>
                  </a:cubicBezTo>
                  <a:cubicBezTo>
                    <a:pt x="712" y="152"/>
                    <a:pt x="812" y="76"/>
                    <a:pt x="912" y="0"/>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2" name="Line 82"/>
            <p:cNvSpPr>
              <a:spLocks noChangeShapeType="1"/>
            </p:cNvSpPr>
            <p:nvPr/>
          </p:nvSpPr>
          <p:spPr bwMode="auto">
            <a:xfrm flipH="1" flipV="1">
              <a:off x="4724400" y="4267200"/>
              <a:ext cx="1600200" cy="914400"/>
            </a:xfrm>
            <a:prstGeom prst="line">
              <a:avLst/>
            </a:prstGeom>
            <a:noFill/>
            <a:ln w="28575">
              <a:solidFill>
                <a:srgbClr val="FF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3" name="Line 83"/>
            <p:cNvSpPr>
              <a:spLocks noChangeShapeType="1"/>
            </p:cNvSpPr>
            <p:nvPr/>
          </p:nvSpPr>
          <p:spPr bwMode="auto">
            <a:xfrm flipH="1">
              <a:off x="1295400" y="4191000"/>
              <a:ext cx="1447800" cy="838200"/>
            </a:xfrm>
            <a:prstGeom prst="line">
              <a:avLst/>
            </a:prstGeom>
            <a:noFill/>
            <a:ln w="28575">
              <a:solidFill>
                <a:srgbClr val="FF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4" name="Freeform 84"/>
            <p:cNvSpPr/>
            <p:nvPr/>
          </p:nvSpPr>
          <p:spPr bwMode="auto">
            <a:xfrm>
              <a:off x="1371600" y="5334000"/>
              <a:ext cx="1371600" cy="266700"/>
            </a:xfrm>
            <a:custGeom>
              <a:avLst/>
              <a:gdLst>
                <a:gd name="T0" fmla="*/ 0 w 864"/>
                <a:gd name="T1" fmla="*/ 0 h 168"/>
                <a:gd name="T2" fmla="*/ 336 w 864"/>
                <a:gd name="T3" fmla="*/ 144 h 168"/>
                <a:gd name="T4" fmla="*/ 624 w 864"/>
                <a:gd name="T5" fmla="*/ 144 h 168"/>
                <a:gd name="T6" fmla="*/ 864 w 864"/>
                <a:gd name="T7" fmla="*/ 0 h 168"/>
              </a:gdLst>
              <a:ahLst/>
              <a:cxnLst>
                <a:cxn ang="0">
                  <a:pos x="T0" y="T1"/>
                </a:cxn>
                <a:cxn ang="0">
                  <a:pos x="T2" y="T3"/>
                </a:cxn>
                <a:cxn ang="0">
                  <a:pos x="T4" y="T5"/>
                </a:cxn>
                <a:cxn ang="0">
                  <a:pos x="T6" y="T7"/>
                </a:cxn>
              </a:cxnLst>
              <a:rect l="0" t="0" r="r" b="b"/>
              <a:pathLst>
                <a:path w="864" h="168">
                  <a:moveTo>
                    <a:pt x="0" y="0"/>
                  </a:moveTo>
                  <a:cubicBezTo>
                    <a:pt x="116" y="60"/>
                    <a:pt x="232" y="120"/>
                    <a:pt x="336" y="144"/>
                  </a:cubicBezTo>
                  <a:cubicBezTo>
                    <a:pt x="440" y="168"/>
                    <a:pt x="536" y="168"/>
                    <a:pt x="624" y="144"/>
                  </a:cubicBezTo>
                  <a:cubicBezTo>
                    <a:pt x="712" y="120"/>
                    <a:pt x="788" y="60"/>
                    <a:pt x="864" y="0"/>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5" name="Line 85"/>
            <p:cNvSpPr>
              <a:spLocks noChangeShapeType="1"/>
            </p:cNvSpPr>
            <p:nvPr/>
          </p:nvSpPr>
          <p:spPr bwMode="auto">
            <a:xfrm flipV="1">
              <a:off x="2895600" y="5334000"/>
              <a:ext cx="0" cy="457200"/>
            </a:xfrm>
            <a:prstGeom prst="line">
              <a:avLst/>
            </a:prstGeom>
            <a:noFill/>
            <a:ln w="28575">
              <a:solidFill>
                <a:srgbClr val="FF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Dependency graph</a:t>
            </a:r>
            <a:endParaRPr lang="zh-CN" altLang="en-US" kern="1200" dirty="0">
              <a:latin typeface="+mj-lt"/>
              <a:ea typeface="宋体" panose="02010600030101010101" pitchFamily="2" charset="-122"/>
              <a:cs typeface="+mj-cs"/>
            </a:endParaRPr>
          </a:p>
        </p:txBody>
      </p:sp>
      <p:sp>
        <p:nvSpPr>
          <p:cNvPr id="3174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如果一属性文法不存在属性之间的循环依赖关系，那么称该文法为</a:t>
            </a:r>
            <a:r>
              <a:rPr lang="zh-CN" altLang="en-US" sz="2800" dirty="0">
                <a:solidFill>
                  <a:srgbClr val="FF3300"/>
                </a:solidFill>
                <a:latin typeface="楷体_GB2312" pitchFamily="49" charset="-122"/>
                <a:ea typeface="楷体_GB2312" pitchFamily="49" charset="-122"/>
              </a:rPr>
              <a:t>良定义的</a:t>
            </a:r>
            <a:endParaRPr lang="zh-CN" altLang="en-US"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属性的计算次序</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800" dirty="0">
                <a:solidFill>
                  <a:schemeClr val="tx1"/>
                </a:solidFill>
                <a:latin typeface="楷体_GB2312" pitchFamily="49" charset="-122"/>
                <a:ea typeface="楷体_GB2312" pitchFamily="49" charset="-122"/>
              </a:rPr>
              <a:t>一个依赖图的任何</a:t>
            </a:r>
            <a:r>
              <a:rPr lang="zh-CN" altLang="en-US" sz="2800" dirty="0">
                <a:solidFill>
                  <a:srgbClr val="0000CC"/>
                </a:solidFill>
                <a:latin typeface="楷体_GB2312" pitchFamily="49" charset="-122"/>
                <a:ea typeface="楷体_GB2312" pitchFamily="49" charset="-122"/>
              </a:rPr>
              <a:t>拓扑排序</a:t>
            </a:r>
            <a:r>
              <a:rPr lang="zh-CN" altLang="en-US" sz="2800" dirty="0">
                <a:solidFill>
                  <a:schemeClr val="tx1"/>
                </a:solidFill>
                <a:latin typeface="楷体_GB2312" pitchFamily="49" charset="-122"/>
                <a:ea typeface="楷体_GB2312" pitchFamily="49" charset="-122"/>
              </a:rPr>
              <a:t>都给出一个语法树中结点的语义规则计算的有效顺序</a:t>
            </a:r>
            <a:endParaRPr lang="zh-CN" altLang="en-US" sz="28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3200" dirty="0">
                <a:latin typeface="楷体_GB2312" pitchFamily="49" charset="-122"/>
                <a:ea typeface="楷体_GB2312" pitchFamily="49" charset="-122"/>
              </a:rPr>
              <a:t>属性文法说明的翻译是很精确的</a:t>
            </a:r>
            <a:endParaRPr lang="zh-CN" altLang="en-US" sz="32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800" dirty="0">
                <a:solidFill>
                  <a:schemeClr val="tx1"/>
                </a:solidFill>
                <a:latin typeface="楷体_GB2312" pitchFamily="49" charset="-122"/>
                <a:ea typeface="楷体_GB2312" pitchFamily="49" charset="-122"/>
              </a:rPr>
              <a:t>基础文法用于建立输入符号串的语法分析树</a:t>
            </a:r>
            <a:endParaRPr lang="zh-CN" altLang="en-US" sz="28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800" dirty="0">
                <a:solidFill>
                  <a:schemeClr val="tx1"/>
                </a:solidFill>
                <a:latin typeface="楷体_GB2312" pitchFamily="49" charset="-122"/>
                <a:ea typeface="楷体_GB2312" pitchFamily="49" charset="-122"/>
              </a:rPr>
              <a:t>根据计算语义规则建立依赖图</a:t>
            </a:r>
            <a:endParaRPr lang="zh-CN" altLang="en-US" sz="28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800" dirty="0">
                <a:solidFill>
                  <a:schemeClr val="tx1"/>
                </a:solidFill>
                <a:latin typeface="楷体_GB2312" pitchFamily="49" charset="-122"/>
                <a:ea typeface="楷体_GB2312" pitchFamily="49" charset="-122"/>
              </a:rPr>
              <a:t>从依赖图的拓扑排序中，得到计算语义规则的顺序</a:t>
            </a:r>
            <a:endParaRPr lang="zh-CN" altLang="en-US" sz="24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3174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174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Dependency graph</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每一个与</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L</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产生式有关的语义规则</a:t>
            </a:r>
            <a:r>
              <a:rPr kumimoji="0" lang="en-US" altLang="zh-CN" sz="26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addtype</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id.entry</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L.in</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）都产生一个虚属性</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为这些虚属性构造结点</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6</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8</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10</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277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277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Rectangle 89"/>
          <p:cNvSpPr>
            <a:spLocks noChangeArrowheads="1"/>
          </p:cNvSpPr>
          <p:nvPr/>
        </p:nvSpPr>
        <p:spPr bwMode="auto">
          <a:xfrm>
            <a:off x="5257800" y="2817813"/>
            <a:ext cx="3429000" cy="3352800"/>
          </a:xfrm>
          <a:prstGeom prst="rect">
            <a:avLst/>
          </a:prstGeom>
        </p:spPr>
        <p:style>
          <a:lnRef idx="1">
            <a:schemeClr val="accent5"/>
          </a:lnRef>
          <a:fillRef idx="2">
            <a:schemeClr val="accent5"/>
          </a:fillRef>
          <a:effectRef idx="1">
            <a:schemeClr val="accent5"/>
          </a:effectRef>
          <a:fontRef idx="minor">
            <a:schemeClr val="dk1"/>
          </a:fontRef>
        </p:style>
        <p:txBody>
          <a:bodyPr lIns="92075" tIns="46038" rIns="92075" bIns="46038"/>
          <a:lstStyle/>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a</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4</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:=real;</a:t>
            </a:r>
            <a:endParaRPr kumimoji="1" lang="en-US" altLang="zh-CN" sz="2400" b="0" i="0" u="none" strike="noStrike" kern="1200" cap="none" spc="0" normalizeH="0" baseline="0" noProof="0" dirty="0">
              <a:ln>
                <a:noFill/>
              </a:ln>
              <a:solidFill>
                <a:srgbClr val="000000"/>
              </a:solidFill>
              <a:effectLst/>
              <a:uLnTx/>
              <a:uFillTx/>
              <a:latin typeface="+mj-lt"/>
              <a:ea typeface="+mn-ea"/>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a</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5</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:=a</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4</a:t>
            </a:r>
            <a:endParaRPr kumimoji="1" lang="en-US" altLang="zh-CN" sz="2400" b="0" i="0" u="none" strike="noStrike" kern="1200" cap="none" spc="0" normalizeH="0" baseline="0" noProof="0" dirty="0">
              <a:ln>
                <a:noFill/>
              </a:ln>
              <a:solidFill>
                <a:srgbClr val="000000"/>
              </a:solidFill>
              <a:effectLst/>
              <a:uLnTx/>
              <a:uFillTx/>
              <a:latin typeface="+mj-lt"/>
              <a:ea typeface="+mn-ea"/>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2400" b="0" i="0" u="none" strike="noStrike" kern="1200" cap="none" spc="0" normalizeH="0" baseline="0" noProof="0" dirty="0" err="1">
                <a:ln>
                  <a:noFill/>
                </a:ln>
                <a:solidFill>
                  <a:srgbClr val="000000"/>
                </a:solidFill>
                <a:effectLst/>
                <a:uLnTx/>
                <a:uFillTx/>
                <a:latin typeface="+mj-lt"/>
                <a:ea typeface="+mn-ea"/>
                <a:cs typeface="+mn-cs"/>
              </a:rPr>
              <a:t>addtype</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 (id</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3</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.entry,a</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5</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a:t>
            </a:r>
            <a:endParaRPr kumimoji="1" lang="en-US" altLang="zh-CN" sz="2400" b="0" i="0" u="none" strike="noStrike" kern="1200" cap="none" spc="0" normalizeH="0" baseline="0" noProof="0" dirty="0">
              <a:ln>
                <a:noFill/>
              </a:ln>
              <a:solidFill>
                <a:srgbClr val="000000"/>
              </a:solidFill>
              <a:effectLst/>
              <a:uLnTx/>
              <a:uFillTx/>
              <a:latin typeface="+mj-lt"/>
              <a:ea typeface="+mn-ea"/>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a</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7</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:=a</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5</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a:t>
            </a:r>
            <a:endParaRPr kumimoji="1" lang="en-US" altLang="zh-CN" sz="2400" b="0" i="0" u="none" strike="noStrike" kern="1200" cap="none" spc="0" normalizeH="0" baseline="0" noProof="0" dirty="0">
              <a:ln>
                <a:noFill/>
              </a:ln>
              <a:solidFill>
                <a:srgbClr val="000000"/>
              </a:solidFill>
              <a:effectLst/>
              <a:uLnTx/>
              <a:uFillTx/>
              <a:latin typeface="+mj-lt"/>
              <a:ea typeface="+mn-ea"/>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2400" b="0" i="0" u="none" strike="noStrike" kern="1200" cap="none" spc="0" normalizeH="0" baseline="0" noProof="0" dirty="0" err="1">
                <a:ln>
                  <a:noFill/>
                </a:ln>
                <a:solidFill>
                  <a:srgbClr val="000000"/>
                </a:solidFill>
                <a:effectLst/>
                <a:uLnTx/>
                <a:uFillTx/>
                <a:latin typeface="+mj-lt"/>
                <a:ea typeface="+mn-ea"/>
                <a:cs typeface="+mn-cs"/>
              </a:rPr>
              <a:t>addtype</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 (id</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2</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.entry,a</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7</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a:t>
            </a:r>
            <a:endParaRPr kumimoji="1" lang="en-US" altLang="zh-CN" sz="2400" b="0" i="0" u="none" strike="noStrike" kern="1200" cap="none" spc="0" normalizeH="0" baseline="0" noProof="0" dirty="0">
              <a:ln>
                <a:noFill/>
              </a:ln>
              <a:solidFill>
                <a:srgbClr val="000000"/>
              </a:solidFill>
              <a:effectLst/>
              <a:uLnTx/>
              <a:uFillTx/>
              <a:latin typeface="+mj-lt"/>
              <a:ea typeface="+mn-ea"/>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a</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9</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:=a</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7</a:t>
            </a:r>
            <a:endParaRPr kumimoji="1" lang="en-US" altLang="zh-CN" sz="2400" b="0" i="0" u="none" strike="noStrike" kern="1200" cap="none" spc="0" normalizeH="0" baseline="0" noProof="0" dirty="0">
              <a:ln>
                <a:noFill/>
              </a:ln>
              <a:solidFill>
                <a:srgbClr val="000000"/>
              </a:solidFill>
              <a:effectLst/>
              <a:uLnTx/>
              <a:uFillTx/>
              <a:latin typeface="+mj-lt"/>
              <a:ea typeface="+mn-ea"/>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2400" b="0" i="0" u="none" strike="noStrike" kern="1200" cap="none" spc="0" normalizeH="0" baseline="0" noProof="0" dirty="0" err="1">
                <a:ln>
                  <a:noFill/>
                </a:ln>
                <a:solidFill>
                  <a:srgbClr val="000000"/>
                </a:solidFill>
                <a:effectLst/>
                <a:uLnTx/>
                <a:uFillTx/>
                <a:latin typeface="+mj-lt"/>
                <a:ea typeface="+mn-ea"/>
                <a:cs typeface="+mn-cs"/>
              </a:rPr>
              <a:t>addtype</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 (id</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1</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.entry,a</a:t>
            </a:r>
            <a:r>
              <a:rPr kumimoji="1" lang="en-US" altLang="zh-CN" sz="2400" b="0" i="0" u="none" strike="noStrike" kern="1200" cap="none" spc="0" normalizeH="0" baseline="-30000" noProof="0" dirty="0">
                <a:ln>
                  <a:noFill/>
                </a:ln>
                <a:solidFill>
                  <a:srgbClr val="000000"/>
                </a:solidFill>
                <a:effectLst/>
                <a:uLnTx/>
                <a:uFillTx/>
                <a:latin typeface="+mj-lt"/>
                <a:ea typeface="+mn-ea"/>
                <a:cs typeface="+mn-cs"/>
              </a:rPr>
              <a:t>9</a:t>
            </a:r>
            <a:r>
              <a:rPr kumimoji="1" lang="en-US" altLang="zh-CN" sz="2400" b="0" i="0" u="none" strike="noStrike" kern="1200" cap="none" spc="0" normalizeH="0" baseline="0" noProof="0" dirty="0">
                <a:ln>
                  <a:noFill/>
                </a:ln>
                <a:solidFill>
                  <a:srgbClr val="000000"/>
                </a:solidFill>
                <a:effectLst/>
                <a:uLnTx/>
                <a:uFillTx/>
                <a:latin typeface="+mj-lt"/>
                <a:ea typeface="+mn-ea"/>
                <a:cs typeface="+mn-cs"/>
              </a:rPr>
              <a:t>);</a:t>
            </a:r>
            <a:endParaRPr kumimoji="1" lang="en-US" altLang="zh-CN" sz="2400" b="0" i="0" u="none" strike="noStrike" kern="1200" cap="none" spc="0" normalizeH="0" baseline="0" noProof="0" dirty="0">
              <a:ln>
                <a:noFill/>
              </a:ln>
              <a:solidFill>
                <a:srgbClr val="000000"/>
              </a:solidFill>
              <a:effectLst/>
              <a:uLnTx/>
              <a:uFillTx/>
              <a:latin typeface="+mj-lt"/>
              <a:ea typeface="+mn-ea"/>
              <a:cs typeface="+mn-cs"/>
            </a:endParaRPr>
          </a:p>
        </p:txBody>
      </p:sp>
      <p:grpSp>
        <p:nvGrpSpPr>
          <p:cNvPr id="32775" name="Group 6"/>
          <p:cNvGrpSpPr/>
          <p:nvPr/>
        </p:nvGrpSpPr>
        <p:grpSpPr>
          <a:xfrm>
            <a:off x="376238" y="2692400"/>
            <a:ext cx="4473575" cy="3403600"/>
            <a:chOff x="762000" y="1447800"/>
            <a:chExt cx="7696200" cy="5181600"/>
          </a:xfrm>
        </p:grpSpPr>
        <p:sp>
          <p:nvSpPr>
            <p:cNvPr id="8" name="Rectangle 46"/>
            <p:cNvSpPr>
              <a:spLocks noChangeArrowheads="1"/>
            </p:cNvSpPr>
            <p:nvPr/>
          </p:nvSpPr>
          <p:spPr bwMode="auto">
            <a:xfrm>
              <a:off x="914941" y="5715853"/>
              <a:ext cx="2285918" cy="531694"/>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id</a:t>
              </a:r>
              <a:r>
                <a:rPr kumimoji="1" lang="en-US" altLang="zh-CN" sz="2000" b="0" i="0" u="none" strike="noStrike" kern="1200" cap="none" spc="0" normalizeH="0" baseline="-25000" noProof="0">
                  <a:ln>
                    <a:noFill/>
                  </a:ln>
                  <a:solidFill>
                    <a:srgbClr val="000000"/>
                  </a:solidFill>
                  <a:effectLst/>
                  <a:uLnTx/>
                  <a:uFillTx/>
                  <a:latin typeface="+mj-lt"/>
                  <a:ea typeface="PMingLiU" pitchFamily="18" charset="-120"/>
                  <a:cs typeface="+mn-cs"/>
                </a:rPr>
                <a:t>1</a:t>
              </a:r>
              <a:endParaRPr kumimoji="1" lang="en-US" altLang="zh-CN" sz="2000" b="0" i="0" u="none" strike="noStrike" kern="1200" cap="none" spc="0" normalizeH="0" baseline="-25000" noProof="0">
                <a:ln>
                  <a:noFill/>
                </a:ln>
                <a:solidFill>
                  <a:srgbClr val="000000"/>
                </a:solidFill>
                <a:effectLst/>
                <a:uLnTx/>
                <a:uFillTx/>
                <a:latin typeface="+mj-lt"/>
                <a:ea typeface="PMingLiU" pitchFamily="18" charset="-120"/>
                <a:cs typeface="+mn-cs"/>
              </a:endParaRPr>
            </a:p>
          </p:txBody>
        </p:sp>
        <p:sp>
          <p:nvSpPr>
            <p:cNvPr id="9" name="Line 47"/>
            <p:cNvSpPr>
              <a:spLocks noChangeShapeType="1"/>
            </p:cNvSpPr>
            <p:nvPr/>
          </p:nvSpPr>
          <p:spPr bwMode="auto">
            <a:xfrm>
              <a:off x="1906324" y="5486259"/>
              <a:ext cx="0" cy="304516"/>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0" name="Rectangle 48"/>
            <p:cNvSpPr>
              <a:spLocks noChangeArrowheads="1"/>
            </p:cNvSpPr>
            <p:nvPr/>
          </p:nvSpPr>
          <p:spPr bwMode="auto">
            <a:xfrm>
              <a:off x="762000" y="4952147"/>
              <a:ext cx="2285918" cy="534112"/>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L</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1" name="Rectangle 49"/>
            <p:cNvSpPr>
              <a:spLocks noChangeArrowheads="1"/>
            </p:cNvSpPr>
            <p:nvPr/>
          </p:nvSpPr>
          <p:spPr bwMode="auto">
            <a:xfrm>
              <a:off x="3430270" y="5029484"/>
              <a:ext cx="532563" cy="534112"/>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2" name="Rectangle 50"/>
            <p:cNvSpPr>
              <a:spLocks noChangeArrowheads="1"/>
            </p:cNvSpPr>
            <p:nvPr/>
          </p:nvSpPr>
          <p:spPr bwMode="auto">
            <a:xfrm>
              <a:off x="4571864" y="5104406"/>
              <a:ext cx="2285920" cy="53411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id</a:t>
              </a:r>
              <a:r>
                <a:rPr kumimoji="1" lang="en-US" altLang="zh-CN" sz="2000" b="0" i="0" u="none" strike="noStrike" kern="1200" cap="none" spc="0" normalizeH="0" baseline="-25000" noProof="0">
                  <a:ln>
                    <a:noFill/>
                  </a:ln>
                  <a:solidFill>
                    <a:srgbClr val="000000"/>
                  </a:solidFill>
                  <a:effectLst/>
                  <a:uLnTx/>
                  <a:uFillTx/>
                  <a:latin typeface="+mj-lt"/>
                  <a:ea typeface="PMingLiU" pitchFamily="18" charset="-120"/>
                  <a:cs typeface="+mn-cs"/>
                </a:rPr>
                <a:t>2</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3" name="Line 51"/>
            <p:cNvSpPr>
              <a:spLocks noChangeShapeType="1"/>
            </p:cNvSpPr>
            <p:nvPr/>
          </p:nvSpPr>
          <p:spPr bwMode="auto">
            <a:xfrm flipV="1">
              <a:off x="1980064" y="4268196"/>
              <a:ext cx="1523946" cy="761288"/>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Line 52"/>
            <p:cNvSpPr>
              <a:spLocks noChangeShapeType="1"/>
            </p:cNvSpPr>
            <p:nvPr/>
          </p:nvSpPr>
          <p:spPr bwMode="auto">
            <a:xfrm flipV="1">
              <a:off x="3656951" y="4268196"/>
              <a:ext cx="0" cy="761288"/>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 name="Line 53"/>
            <p:cNvSpPr>
              <a:spLocks noChangeShapeType="1"/>
            </p:cNvSpPr>
            <p:nvPr/>
          </p:nvSpPr>
          <p:spPr bwMode="auto">
            <a:xfrm>
              <a:off x="3886362" y="4190859"/>
              <a:ext cx="1676887" cy="990884"/>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 name="Rectangle 54"/>
            <p:cNvSpPr>
              <a:spLocks noChangeArrowheads="1"/>
            </p:cNvSpPr>
            <p:nvPr/>
          </p:nvSpPr>
          <p:spPr bwMode="auto">
            <a:xfrm>
              <a:off x="2668298" y="3809006"/>
              <a:ext cx="1827096" cy="53411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L</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7" name="Rectangle 55"/>
            <p:cNvSpPr>
              <a:spLocks noChangeArrowheads="1"/>
            </p:cNvSpPr>
            <p:nvPr/>
          </p:nvSpPr>
          <p:spPr bwMode="auto">
            <a:xfrm>
              <a:off x="4801275" y="3734084"/>
              <a:ext cx="914915" cy="534112"/>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8" name="Rectangle 56"/>
            <p:cNvSpPr>
              <a:spLocks noChangeArrowheads="1"/>
            </p:cNvSpPr>
            <p:nvPr/>
          </p:nvSpPr>
          <p:spPr bwMode="auto">
            <a:xfrm>
              <a:off x="6172280" y="3809006"/>
              <a:ext cx="2285920" cy="53411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id</a:t>
              </a:r>
              <a:r>
                <a:rPr kumimoji="1" lang="en-US" altLang="zh-CN" sz="2000" b="0" i="0" u="none" strike="noStrike" kern="1200" cap="none" spc="0" normalizeH="0" baseline="-25000" noProof="0">
                  <a:ln>
                    <a:noFill/>
                  </a:ln>
                  <a:solidFill>
                    <a:srgbClr val="000000"/>
                  </a:solidFill>
                  <a:effectLst/>
                  <a:uLnTx/>
                  <a:uFillTx/>
                  <a:latin typeface="+mj-lt"/>
                  <a:ea typeface="PMingLiU" pitchFamily="18" charset="-120"/>
                  <a:cs typeface="+mn-cs"/>
                </a:rPr>
                <a:t>3</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9" name="Line 57"/>
            <p:cNvSpPr>
              <a:spLocks noChangeShapeType="1"/>
            </p:cNvSpPr>
            <p:nvPr/>
          </p:nvSpPr>
          <p:spPr bwMode="auto">
            <a:xfrm flipH="1">
              <a:off x="3656951" y="2972796"/>
              <a:ext cx="1371005" cy="913547"/>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0" name="Line 58"/>
            <p:cNvSpPr>
              <a:spLocks noChangeShapeType="1"/>
            </p:cNvSpPr>
            <p:nvPr/>
          </p:nvSpPr>
          <p:spPr bwMode="auto">
            <a:xfrm flipV="1">
              <a:off x="5257367" y="2972796"/>
              <a:ext cx="0" cy="83621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1" name="Line 59"/>
            <p:cNvSpPr>
              <a:spLocks noChangeShapeType="1"/>
            </p:cNvSpPr>
            <p:nvPr/>
          </p:nvSpPr>
          <p:spPr bwMode="auto">
            <a:xfrm>
              <a:off x="5410308" y="2972796"/>
              <a:ext cx="1676887" cy="913547"/>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2" name="Rectangle 60"/>
            <p:cNvSpPr>
              <a:spLocks noChangeArrowheads="1"/>
            </p:cNvSpPr>
            <p:nvPr/>
          </p:nvSpPr>
          <p:spPr bwMode="auto">
            <a:xfrm>
              <a:off x="3962833" y="2513606"/>
              <a:ext cx="2285918" cy="53411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L</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3" name="Line 61"/>
            <p:cNvSpPr>
              <a:spLocks noChangeShapeType="1"/>
            </p:cNvSpPr>
            <p:nvPr/>
          </p:nvSpPr>
          <p:spPr bwMode="auto">
            <a:xfrm flipV="1">
              <a:off x="1980064" y="1981912"/>
              <a:ext cx="1523946" cy="609031"/>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4" name="Line 62"/>
            <p:cNvSpPr>
              <a:spLocks noChangeShapeType="1"/>
            </p:cNvSpPr>
            <p:nvPr/>
          </p:nvSpPr>
          <p:spPr bwMode="auto">
            <a:xfrm>
              <a:off x="3886362" y="1981912"/>
              <a:ext cx="1294535" cy="609031"/>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5" name="Rectangle 63"/>
            <p:cNvSpPr>
              <a:spLocks noChangeArrowheads="1"/>
            </p:cNvSpPr>
            <p:nvPr/>
          </p:nvSpPr>
          <p:spPr bwMode="auto">
            <a:xfrm>
              <a:off x="838470" y="3656747"/>
              <a:ext cx="2285918" cy="534112"/>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real</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6" name="Line 64"/>
            <p:cNvSpPr>
              <a:spLocks noChangeShapeType="1"/>
            </p:cNvSpPr>
            <p:nvPr/>
          </p:nvSpPr>
          <p:spPr bwMode="auto">
            <a:xfrm>
              <a:off x="1906324" y="3047716"/>
              <a:ext cx="0" cy="686369"/>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7" name="Rectangle 65"/>
            <p:cNvSpPr>
              <a:spLocks noChangeArrowheads="1"/>
            </p:cNvSpPr>
            <p:nvPr/>
          </p:nvSpPr>
          <p:spPr bwMode="auto">
            <a:xfrm>
              <a:off x="838470" y="2513606"/>
              <a:ext cx="2056507" cy="53411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T</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8" name="Rectangle 66"/>
            <p:cNvSpPr>
              <a:spLocks noChangeArrowheads="1"/>
            </p:cNvSpPr>
            <p:nvPr/>
          </p:nvSpPr>
          <p:spPr bwMode="auto">
            <a:xfrm>
              <a:off x="3277329" y="1447800"/>
              <a:ext cx="914915" cy="534112"/>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D</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9" name="Rectangle 67"/>
            <p:cNvSpPr>
              <a:spLocks noChangeArrowheads="1"/>
            </p:cNvSpPr>
            <p:nvPr/>
          </p:nvSpPr>
          <p:spPr bwMode="auto">
            <a:xfrm>
              <a:off x="2056535" y="2513606"/>
              <a:ext cx="838443" cy="9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FF3300"/>
                  </a:solidFill>
                  <a:effectLst/>
                  <a:uLnTx/>
                  <a:uFillTx/>
                  <a:latin typeface="+mj-lt"/>
                  <a:ea typeface="PMingLiU" pitchFamily="18" charset="-120"/>
                  <a:cs typeface="+mn-cs"/>
                </a:rPr>
                <a:t>4</a:t>
              </a:r>
              <a:endParaRPr kumimoji="1" lang="en-US" altLang="zh-CN" sz="1800" b="0" i="0" u="none" strike="noStrike" kern="1200" cap="none" spc="0" normalizeH="0" baseline="0" noProof="0">
                <a:ln>
                  <a:noFill/>
                </a:ln>
                <a:solidFill>
                  <a:srgbClr val="FF3300"/>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FF3300"/>
                  </a:solidFill>
                  <a:effectLst/>
                  <a:uLnTx/>
                  <a:uFillTx/>
                  <a:latin typeface="+mj-lt"/>
                  <a:ea typeface="PMingLiU" pitchFamily="18" charset="-120"/>
                  <a:cs typeface="+mn-cs"/>
                </a:rPr>
                <a:t>type</a:t>
              </a:r>
              <a:endParaRPr kumimoji="1" lang="en-US" altLang="zh-CN" sz="18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30" name="Rectangle 68"/>
            <p:cNvSpPr>
              <a:spLocks noChangeArrowheads="1"/>
            </p:cNvSpPr>
            <p:nvPr/>
          </p:nvSpPr>
          <p:spPr bwMode="auto">
            <a:xfrm>
              <a:off x="4039303" y="2590943"/>
              <a:ext cx="761972" cy="76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rPr>
                <a:t>5</a:t>
              </a:r>
              <a:endPar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rPr>
                <a:t>in</a:t>
              </a:r>
              <a:endPar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31" name="Rectangle 69"/>
            <p:cNvSpPr>
              <a:spLocks noChangeArrowheads="1"/>
            </p:cNvSpPr>
            <p:nvPr/>
          </p:nvSpPr>
          <p:spPr bwMode="auto">
            <a:xfrm>
              <a:off x="5410308" y="2513606"/>
              <a:ext cx="761972" cy="45919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FF"/>
                  </a:solidFill>
                  <a:effectLst/>
                  <a:uLnTx/>
                  <a:uFillTx/>
                  <a:latin typeface="+mj-lt"/>
                  <a:ea typeface="PMingLiU" pitchFamily="18" charset="-120"/>
                  <a:cs typeface="+mn-cs"/>
                </a:rPr>
                <a:t>6</a:t>
              </a:r>
              <a:endParaRPr kumimoji="1" lang="en-US" altLang="zh-CN" sz="2000" b="0" i="0" u="none" strike="noStrike" kern="1200" cap="none" spc="0" normalizeH="0" baseline="0" noProof="0">
                <a:ln>
                  <a:noFill/>
                </a:ln>
                <a:solidFill>
                  <a:srgbClr val="6600FF"/>
                </a:solidFill>
                <a:effectLst/>
                <a:uLnTx/>
                <a:uFillTx/>
                <a:latin typeface="+mj-lt"/>
                <a:ea typeface="PMingLiU" pitchFamily="18" charset="-120"/>
                <a:cs typeface="+mn-cs"/>
              </a:endParaRPr>
            </a:p>
          </p:txBody>
        </p:sp>
        <p:sp>
          <p:nvSpPr>
            <p:cNvPr id="32" name="Rectangle 70"/>
            <p:cNvSpPr>
              <a:spLocks noChangeArrowheads="1"/>
            </p:cNvSpPr>
            <p:nvPr/>
          </p:nvSpPr>
          <p:spPr bwMode="auto">
            <a:xfrm>
              <a:off x="2591828" y="3886343"/>
              <a:ext cx="761972" cy="76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rPr>
                <a:t>7</a:t>
              </a:r>
              <a:endPar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rPr>
                <a:t>in</a:t>
              </a:r>
              <a:endPar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33" name="Rectangle 71"/>
            <p:cNvSpPr>
              <a:spLocks noChangeArrowheads="1"/>
            </p:cNvSpPr>
            <p:nvPr/>
          </p:nvSpPr>
          <p:spPr bwMode="auto">
            <a:xfrm>
              <a:off x="4115773" y="3809006"/>
              <a:ext cx="761972" cy="45919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FF"/>
                  </a:solidFill>
                  <a:effectLst/>
                  <a:uLnTx/>
                  <a:uFillTx/>
                  <a:latin typeface="+mj-lt"/>
                  <a:ea typeface="PMingLiU" pitchFamily="18" charset="-120"/>
                  <a:cs typeface="+mn-cs"/>
                </a:rPr>
                <a:t>8</a:t>
              </a:r>
              <a:endParaRPr kumimoji="1" lang="en-US" altLang="zh-CN" sz="2000" b="0" i="0" u="none" strike="noStrike" kern="1200" cap="none" spc="0" normalizeH="0" baseline="0" noProof="0">
                <a:ln>
                  <a:noFill/>
                </a:ln>
                <a:solidFill>
                  <a:srgbClr val="6600FF"/>
                </a:solidFill>
                <a:effectLst/>
                <a:uLnTx/>
                <a:uFillTx/>
                <a:latin typeface="+mj-lt"/>
                <a:ea typeface="PMingLiU" pitchFamily="18" charset="-120"/>
                <a:cs typeface="+mn-cs"/>
              </a:endParaRPr>
            </a:p>
          </p:txBody>
        </p:sp>
        <p:sp>
          <p:nvSpPr>
            <p:cNvPr id="34" name="Rectangle 72"/>
            <p:cNvSpPr>
              <a:spLocks noChangeArrowheads="1"/>
            </p:cNvSpPr>
            <p:nvPr/>
          </p:nvSpPr>
          <p:spPr bwMode="auto">
            <a:xfrm>
              <a:off x="914941" y="5104406"/>
              <a:ext cx="761972" cy="76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rPr>
                <a:t>9</a:t>
              </a:r>
              <a:endPar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rPr>
                <a:t>in</a:t>
              </a:r>
              <a:endParaRPr kumimoji="1" lang="en-US" altLang="zh-CN" sz="20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35" name="Rectangle 73"/>
            <p:cNvSpPr>
              <a:spLocks noChangeArrowheads="1"/>
            </p:cNvSpPr>
            <p:nvPr/>
          </p:nvSpPr>
          <p:spPr bwMode="auto">
            <a:xfrm>
              <a:off x="2438887" y="4952147"/>
              <a:ext cx="761972" cy="45919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FF"/>
                  </a:solidFill>
                  <a:effectLst/>
                  <a:uLnTx/>
                  <a:uFillTx/>
                  <a:latin typeface="+mj-lt"/>
                  <a:ea typeface="PMingLiU" pitchFamily="18" charset="-120"/>
                  <a:cs typeface="+mn-cs"/>
                </a:rPr>
                <a:t>10</a:t>
              </a:r>
              <a:endParaRPr kumimoji="1" lang="en-US" altLang="zh-CN" sz="2000" b="0" i="0" u="none" strike="noStrike" kern="1200" cap="none" spc="0" normalizeH="0" baseline="0" noProof="0">
                <a:ln>
                  <a:noFill/>
                </a:ln>
                <a:solidFill>
                  <a:srgbClr val="6600FF"/>
                </a:solidFill>
                <a:effectLst/>
                <a:uLnTx/>
                <a:uFillTx/>
                <a:latin typeface="+mj-lt"/>
                <a:ea typeface="PMingLiU" pitchFamily="18" charset="-120"/>
                <a:cs typeface="+mn-cs"/>
              </a:endParaRPr>
            </a:p>
          </p:txBody>
        </p:sp>
        <p:sp>
          <p:nvSpPr>
            <p:cNvPr id="36" name="Rectangle 74"/>
            <p:cNvSpPr>
              <a:spLocks noChangeArrowheads="1"/>
            </p:cNvSpPr>
            <p:nvPr/>
          </p:nvSpPr>
          <p:spPr bwMode="auto">
            <a:xfrm>
              <a:off x="2515357" y="5715853"/>
              <a:ext cx="838443" cy="913547"/>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rPr>
                <a:t>1</a:t>
              </a:r>
              <a:endPar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rPr>
                <a:t>entry</a:t>
              </a:r>
              <a:endPar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endParaRPr>
            </a:p>
          </p:txBody>
        </p:sp>
        <p:sp>
          <p:nvSpPr>
            <p:cNvPr id="37" name="Rectangle 75"/>
            <p:cNvSpPr>
              <a:spLocks noChangeArrowheads="1"/>
            </p:cNvSpPr>
            <p:nvPr/>
          </p:nvSpPr>
          <p:spPr bwMode="auto">
            <a:xfrm>
              <a:off x="6172280" y="5181743"/>
              <a:ext cx="838444" cy="913547"/>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rPr>
                <a:t>2</a:t>
              </a:r>
              <a:endPar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rPr>
                <a:t>entry</a:t>
              </a:r>
              <a:endPar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endParaRPr>
            </a:p>
          </p:txBody>
        </p:sp>
        <p:sp>
          <p:nvSpPr>
            <p:cNvPr id="38" name="Rectangle 76"/>
            <p:cNvSpPr>
              <a:spLocks noChangeArrowheads="1"/>
            </p:cNvSpPr>
            <p:nvPr/>
          </p:nvSpPr>
          <p:spPr bwMode="auto">
            <a:xfrm>
              <a:off x="7619756" y="3809006"/>
              <a:ext cx="838444" cy="915963"/>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rPr>
                <a:t>3</a:t>
              </a:r>
              <a:endPar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rPr>
                <a:t>entry</a:t>
              </a:r>
              <a:endParaRPr kumimoji="1" lang="en-US" altLang="zh-CN" sz="1800" b="0" i="0" u="none" strike="noStrike" kern="1200" cap="none" spc="0" normalizeH="0" baseline="0" noProof="0">
                <a:ln>
                  <a:noFill/>
                </a:ln>
                <a:solidFill>
                  <a:srgbClr val="6600FF"/>
                </a:solidFill>
                <a:effectLst/>
                <a:uLnTx/>
                <a:uFillTx/>
                <a:latin typeface="+mj-lt"/>
                <a:ea typeface="PMingLiU" pitchFamily="18" charset="-120"/>
                <a:cs typeface="+mn-cs"/>
              </a:endParaRPr>
            </a:p>
          </p:txBody>
        </p:sp>
        <p:sp>
          <p:nvSpPr>
            <p:cNvPr id="39" name="Freeform 77"/>
            <p:cNvSpPr/>
            <p:nvPr/>
          </p:nvSpPr>
          <p:spPr bwMode="auto">
            <a:xfrm>
              <a:off x="2668298" y="2325096"/>
              <a:ext cx="1750625" cy="265847"/>
            </a:xfrm>
            <a:custGeom>
              <a:avLst/>
              <a:gdLst>
                <a:gd name="T0" fmla="*/ 0 w 1104"/>
                <a:gd name="T1" fmla="*/ 168 h 168"/>
                <a:gd name="T2" fmla="*/ 384 w 1104"/>
                <a:gd name="T3" fmla="*/ 24 h 168"/>
                <a:gd name="T4" fmla="*/ 672 w 1104"/>
                <a:gd name="T5" fmla="*/ 24 h 168"/>
                <a:gd name="T6" fmla="*/ 1104 w 1104"/>
                <a:gd name="T7" fmla="*/ 168 h 168"/>
              </a:gdLst>
              <a:ahLst/>
              <a:cxnLst>
                <a:cxn ang="0">
                  <a:pos x="T0" y="T1"/>
                </a:cxn>
                <a:cxn ang="0">
                  <a:pos x="T2" y="T3"/>
                </a:cxn>
                <a:cxn ang="0">
                  <a:pos x="T4" y="T5"/>
                </a:cxn>
                <a:cxn ang="0">
                  <a:pos x="T6" y="T7"/>
                </a:cxn>
              </a:cxnLst>
              <a:rect l="0" t="0" r="r" b="b"/>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0" name="Freeform 78"/>
            <p:cNvSpPr/>
            <p:nvPr/>
          </p:nvSpPr>
          <p:spPr bwMode="auto">
            <a:xfrm>
              <a:off x="4495394" y="2286427"/>
              <a:ext cx="1294535" cy="304516"/>
            </a:xfrm>
            <a:custGeom>
              <a:avLst/>
              <a:gdLst>
                <a:gd name="T0" fmla="*/ 0 w 1104"/>
                <a:gd name="T1" fmla="*/ 168 h 168"/>
                <a:gd name="T2" fmla="*/ 384 w 1104"/>
                <a:gd name="T3" fmla="*/ 24 h 168"/>
                <a:gd name="T4" fmla="*/ 672 w 1104"/>
                <a:gd name="T5" fmla="*/ 24 h 168"/>
                <a:gd name="T6" fmla="*/ 1104 w 1104"/>
                <a:gd name="T7" fmla="*/ 168 h 168"/>
              </a:gdLst>
              <a:ahLst/>
              <a:cxnLst>
                <a:cxn ang="0">
                  <a:pos x="T0" y="T1"/>
                </a:cxn>
                <a:cxn ang="0">
                  <a:pos x="T2" y="T3"/>
                </a:cxn>
                <a:cxn ang="0">
                  <a:pos x="T4" y="T5"/>
                </a:cxn>
                <a:cxn ang="0">
                  <a:pos x="T6" y="T7"/>
                </a:cxn>
              </a:cxnLst>
              <a:rect l="0" t="0" r="r" b="b"/>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1" name="Line 79"/>
            <p:cNvSpPr>
              <a:spLocks noChangeShapeType="1"/>
            </p:cNvSpPr>
            <p:nvPr/>
          </p:nvSpPr>
          <p:spPr bwMode="auto">
            <a:xfrm flipH="1" flipV="1">
              <a:off x="6019339" y="2820537"/>
              <a:ext cx="1906298" cy="1065806"/>
            </a:xfrm>
            <a:prstGeom prst="line">
              <a:avLst/>
            </a:prstGeom>
            <a:noFill/>
            <a:ln w="28575">
              <a:solidFill>
                <a:srgbClr val="FF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2" name="Line 80"/>
            <p:cNvSpPr>
              <a:spLocks noChangeShapeType="1"/>
            </p:cNvSpPr>
            <p:nvPr/>
          </p:nvSpPr>
          <p:spPr bwMode="auto">
            <a:xfrm flipH="1">
              <a:off x="3277329" y="2972796"/>
              <a:ext cx="1065123" cy="761288"/>
            </a:xfrm>
            <a:prstGeom prst="line">
              <a:avLst/>
            </a:prstGeom>
            <a:noFill/>
            <a:ln w="28575">
              <a:solidFill>
                <a:srgbClr val="FF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3" name="Freeform 81"/>
            <p:cNvSpPr/>
            <p:nvPr/>
          </p:nvSpPr>
          <p:spPr bwMode="auto">
            <a:xfrm>
              <a:off x="3047918" y="4268196"/>
              <a:ext cx="1447476" cy="379435"/>
            </a:xfrm>
            <a:custGeom>
              <a:avLst/>
              <a:gdLst>
                <a:gd name="T0" fmla="*/ 0 w 912"/>
                <a:gd name="T1" fmla="*/ 0 h 240"/>
                <a:gd name="T2" fmla="*/ 240 w 912"/>
                <a:gd name="T3" fmla="*/ 192 h 240"/>
                <a:gd name="T4" fmla="*/ 384 w 912"/>
                <a:gd name="T5" fmla="*/ 240 h 240"/>
                <a:gd name="T6" fmla="*/ 624 w 912"/>
                <a:gd name="T7" fmla="*/ 192 h 240"/>
                <a:gd name="T8" fmla="*/ 912 w 912"/>
                <a:gd name="T9" fmla="*/ 0 h 240"/>
              </a:gdLst>
              <a:ahLst/>
              <a:cxnLst>
                <a:cxn ang="0">
                  <a:pos x="T0" y="T1"/>
                </a:cxn>
                <a:cxn ang="0">
                  <a:pos x="T2" y="T3"/>
                </a:cxn>
                <a:cxn ang="0">
                  <a:pos x="T4" y="T5"/>
                </a:cxn>
                <a:cxn ang="0">
                  <a:pos x="T6" y="T7"/>
                </a:cxn>
                <a:cxn ang="0">
                  <a:pos x="T8" y="T9"/>
                </a:cxn>
              </a:cxnLst>
              <a:rect l="0" t="0" r="r" b="b"/>
              <a:pathLst>
                <a:path w="912" h="240">
                  <a:moveTo>
                    <a:pt x="0" y="0"/>
                  </a:moveTo>
                  <a:cubicBezTo>
                    <a:pt x="88" y="76"/>
                    <a:pt x="176" y="152"/>
                    <a:pt x="240" y="192"/>
                  </a:cubicBezTo>
                  <a:cubicBezTo>
                    <a:pt x="304" y="232"/>
                    <a:pt x="320" y="240"/>
                    <a:pt x="384" y="240"/>
                  </a:cubicBezTo>
                  <a:cubicBezTo>
                    <a:pt x="448" y="240"/>
                    <a:pt x="536" y="232"/>
                    <a:pt x="624" y="192"/>
                  </a:cubicBezTo>
                  <a:cubicBezTo>
                    <a:pt x="712" y="152"/>
                    <a:pt x="812" y="76"/>
                    <a:pt x="912" y="0"/>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4" name="Line 82"/>
            <p:cNvSpPr>
              <a:spLocks noChangeShapeType="1"/>
            </p:cNvSpPr>
            <p:nvPr/>
          </p:nvSpPr>
          <p:spPr bwMode="auto">
            <a:xfrm flipH="1" flipV="1">
              <a:off x="4724805" y="4268196"/>
              <a:ext cx="1600416" cy="913547"/>
            </a:xfrm>
            <a:prstGeom prst="line">
              <a:avLst/>
            </a:prstGeom>
            <a:noFill/>
            <a:ln w="28575">
              <a:solidFill>
                <a:srgbClr val="FF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5" name="Line 83"/>
            <p:cNvSpPr>
              <a:spLocks noChangeShapeType="1"/>
            </p:cNvSpPr>
            <p:nvPr/>
          </p:nvSpPr>
          <p:spPr bwMode="auto">
            <a:xfrm flipH="1">
              <a:off x="1294561" y="4190859"/>
              <a:ext cx="1447476" cy="838626"/>
            </a:xfrm>
            <a:prstGeom prst="line">
              <a:avLst/>
            </a:prstGeom>
            <a:noFill/>
            <a:ln w="28575">
              <a:solidFill>
                <a:srgbClr val="FF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6" name="Freeform 84"/>
            <p:cNvSpPr/>
            <p:nvPr/>
          </p:nvSpPr>
          <p:spPr bwMode="auto">
            <a:xfrm>
              <a:off x="1371031" y="5334000"/>
              <a:ext cx="1371005" cy="265847"/>
            </a:xfrm>
            <a:custGeom>
              <a:avLst/>
              <a:gdLst>
                <a:gd name="T0" fmla="*/ 0 w 864"/>
                <a:gd name="T1" fmla="*/ 0 h 168"/>
                <a:gd name="T2" fmla="*/ 336 w 864"/>
                <a:gd name="T3" fmla="*/ 144 h 168"/>
                <a:gd name="T4" fmla="*/ 624 w 864"/>
                <a:gd name="T5" fmla="*/ 144 h 168"/>
                <a:gd name="T6" fmla="*/ 864 w 864"/>
                <a:gd name="T7" fmla="*/ 0 h 168"/>
              </a:gdLst>
              <a:ahLst/>
              <a:cxnLst>
                <a:cxn ang="0">
                  <a:pos x="T0" y="T1"/>
                </a:cxn>
                <a:cxn ang="0">
                  <a:pos x="T2" y="T3"/>
                </a:cxn>
                <a:cxn ang="0">
                  <a:pos x="T4" y="T5"/>
                </a:cxn>
                <a:cxn ang="0">
                  <a:pos x="T6" y="T7"/>
                </a:cxn>
              </a:cxnLst>
              <a:rect l="0" t="0" r="r" b="b"/>
              <a:pathLst>
                <a:path w="864" h="168">
                  <a:moveTo>
                    <a:pt x="0" y="0"/>
                  </a:moveTo>
                  <a:cubicBezTo>
                    <a:pt x="116" y="60"/>
                    <a:pt x="232" y="120"/>
                    <a:pt x="336" y="144"/>
                  </a:cubicBezTo>
                  <a:cubicBezTo>
                    <a:pt x="440" y="168"/>
                    <a:pt x="536" y="168"/>
                    <a:pt x="624" y="144"/>
                  </a:cubicBezTo>
                  <a:cubicBezTo>
                    <a:pt x="712" y="120"/>
                    <a:pt x="788" y="60"/>
                    <a:pt x="864" y="0"/>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7" name="Line 85"/>
            <p:cNvSpPr>
              <a:spLocks noChangeShapeType="1"/>
            </p:cNvSpPr>
            <p:nvPr/>
          </p:nvSpPr>
          <p:spPr bwMode="auto">
            <a:xfrm flipV="1">
              <a:off x="2894977" y="5334000"/>
              <a:ext cx="0" cy="456774"/>
            </a:xfrm>
            <a:prstGeom prst="line">
              <a:avLst/>
            </a:prstGeom>
            <a:noFill/>
            <a:ln w="28575">
              <a:solidFill>
                <a:srgbClr val="FF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Tree traversal</a:t>
            </a:r>
            <a:endParaRPr lang="zh-CN" altLang="en-US" kern="1200" dirty="0">
              <a:latin typeface="+mj-lt"/>
              <a:ea typeface="宋体" panose="02010600030101010101" pitchFamily="2" charset="-122"/>
              <a:cs typeface="+mj-cs"/>
            </a:endParaRPr>
          </a:p>
        </p:txBody>
      </p:sp>
      <p:sp>
        <p:nvSpPr>
          <p:cNvPr id="33795" name="Content Placeholder 2"/>
          <p:cNvSpPr>
            <a:spLocks noGrp="1"/>
          </p:cNvSpPr>
          <p:nvPr>
            <p:ph sz="quarter" idx="1"/>
          </p:nvPr>
        </p:nvSpPr>
        <p:spPr>
          <a:xfrm>
            <a:off x="457200" y="1219200"/>
            <a:ext cx="8229600" cy="4937125"/>
          </a:xfrm>
        </p:spPr>
        <p:txBody>
          <a:bodyPr vert="horz" wrap="square" lIns="91440" tIns="45720" rIns="91440" bIns="45720" anchor="t" anchorCtr="0"/>
          <a:p>
            <a:pPr algn="just">
              <a:buClr>
                <a:schemeClr val="accent1"/>
              </a:buClr>
              <a:buSzPct val="76000"/>
              <a:buFont typeface="Wingdings 3" panose="05040102010807070707" pitchFamily="18" charset="2"/>
            </a:pPr>
            <a:r>
              <a:rPr lang="zh-CN" altLang="en-US" dirty="0">
                <a:latin typeface="楷体_GB2312" pitchFamily="49" charset="-122"/>
                <a:ea typeface="楷体_GB2312" pitchFamily="49" charset="-122"/>
              </a:rPr>
              <a:t>通过树遍历的方法计算属性的值 </a:t>
            </a:r>
            <a:endParaRPr lang="zh-CN" altLang="en-US" dirty="0">
              <a:latin typeface="楷体_GB2312" pitchFamily="49" charset="-122"/>
              <a:ea typeface="楷体_GB2312" pitchFamily="49" charset="-122"/>
            </a:endParaRPr>
          </a:p>
          <a:p>
            <a:pPr lvl="1" algn="just">
              <a:buClr>
                <a:schemeClr val="accent2"/>
              </a:buClr>
              <a:buSzPct val="76000"/>
              <a:buFont typeface="Wingdings 3" panose="05040102010807070707" pitchFamily="18" charset="2"/>
            </a:pPr>
            <a:r>
              <a:rPr lang="zh-CN" altLang="en-US" sz="2800" dirty="0">
                <a:latin typeface="楷体_GB2312" pitchFamily="49" charset="-122"/>
                <a:ea typeface="楷体_GB2312" pitchFamily="49" charset="-122"/>
              </a:rPr>
              <a:t>假设已经建立语法树，并且树中已带有</a:t>
            </a:r>
            <a:r>
              <a:rPr lang="zh-CN" altLang="en-US" sz="2800" dirty="0">
                <a:solidFill>
                  <a:srgbClr val="0000CC"/>
                </a:solidFill>
                <a:latin typeface="楷体_GB2312" pitchFamily="49" charset="-122"/>
                <a:ea typeface="楷体_GB2312" pitchFamily="49" charset="-122"/>
              </a:rPr>
              <a:t>开始符号的继承属性</a:t>
            </a:r>
            <a:r>
              <a:rPr lang="zh-CN" altLang="en-US" sz="2800" dirty="0">
                <a:latin typeface="楷体_GB2312" pitchFamily="49" charset="-122"/>
                <a:ea typeface="楷体_GB2312" pitchFamily="49" charset="-122"/>
              </a:rPr>
              <a:t>和终结符的综合属性</a:t>
            </a:r>
            <a:endParaRPr lang="zh-CN" altLang="en-US" sz="2800" dirty="0">
              <a:latin typeface="楷体_GB2312" pitchFamily="49" charset="-122"/>
              <a:ea typeface="楷体_GB2312" pitchFamily="49" charset="-122"/>
            </a:endParaRPr>
          </a:p>
          <a:p>
            <a:pPr lvl="1" algn="just">
              <a:buClr>
                <a:schemeClr val="accent2"/>
              </a:buClr>
              <a:buSzPct val="76000"/>
              <a:buFont typeface="Wingdings 3" panose="05040102010807070707" pitchFamily="18" charset="2"/>
            </a:pPr>
            <a:endParaRPr lang="en-US" altLang="zh-CN" sz="2800" dirty="0">
              <a:latin typeface="楷体_GB2312" pitchFamily="49" charset="-122"/>
              <a:ea typeface="楷体_GB2312" pitchFamily="49" charset="-122"/>
            </a:endParaRPr>
          </a:p>
          <a:p>
            <a:pPr lvl="1" algn="just">
              <a:buClr>
                <a:schemeClr val="accent2"/>
              </a:buClr>
              <a:buSzPct val="76000"/>
              <a:buFont typeface="Wingdings 3" panose="05040102010807070707" pitchFamily="18" charset="2"/>
            </a:pPr>
            <a:r>
              <a:rPr lang="zh-CN" altLang="en-US" sz="2800" dirty="0">
                <a:latin typeface="楷体_GB2312" pitchFamily="49" charset="-122"/>
                <a:ea typeface="楷体_GB2312" pitchFamily="49" charset="-122"/>
              </a:rPr>
              <a:t>以某种次序</a:t>
            </a:r>
            <a:r>
              <a:rPr lang="zh-CN" altLang="en-US" sz="2800" dirty="0">
                <a:solidFill>
                  <a:srgbClr val="0000CC"/>
                </a:solidFill>
                <a:latin typeface="楷体_GB2312" pitchFamily="49" charset="-122"/>
                <a:ea typeface="楷体_GB2312" pitchFamily="49" charset="-122"/>
              </a:rPr>
              <a:t>遍历语法树</a:t>
            </a:r>
            <a:r>
              <a:rPr lang="zh-CN" altLang="en-US" sz="2800" dirty="0">
                <a:latin typeface="楷体_GB2312" pitchFamily="49" charset="-122"/>
                <a:ea typeface="楷体_GB2312" pitchFamily="49" charset="-122"/>
              </a:rPr>
              <a:t>，直至计算出所有属性</a:t>
            </a:r>
            <a:endParaRPr lang="zh-CN" altLang="en-US" sz="2800" dirty="0">
              <a:latin typeface="楷体_GB2312" pitchFamily="49" charset="-122"/>
              <a:ea typeface="楷体_GB2312" pitchFamily="49" charset="-122"/>
            </a:endParaRPr>
          </a:p>
          <a:p>
            <a:pPr lvl="2" algn="just">
              <a:buClr>
                <a:srgbClr val="BCBCBC"/>
              </a:buClr>
              <a:buSzPct val="76000"/>
              <a:buFont typeface="Wingdings 3" panose="05040102010807070707" pitchFamily="18" charset="2"/>
            </a:pPr>
            <a:r>
              <a:rPr lang="zh-CN" altLang="en-US" sz="2800" dirty="0">
                <a:latin typeface="楷体_GB2312" pitchFamily="49" charset="-122"/>
                <a:ea typeface="楷体_GB2312" pitchFamily="49" charset="-122"/>
              </a:rPr>
              <a:t>深度优先，从左到右的遍历 </a:t>
            </a:r>
            <a:endParaRPr lang="zh-CN" altLang="en-US"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dirty="0">
              <a:latin typeface="楷体_GB2312" pitchFamily="49" charset="-122"/>
              <a:ea typeface="楷体_GB2312" pitchFamily="49" charset="-122"/>
            </a:endParaRPr>
          </a:p>
        </p:txBody>
      </p:sp>
      <p:sp>
        <p:nvSpPr>
          <p:cNvPr id="3379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379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Tree traversal</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1691323" y="1196975"/>
            <a:ext cx="5483225"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While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还有未被计算的属性</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    VisitNode</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是开始符号</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void </a:t>
            </a:r>
            <a:r>
              <a:rPr kumimoji="0" lang="en-US" altLang="zh-CN" sz="1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VisitNode</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Node N</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if </a:t>
            </a:r>
            <a:r>
              <a:rPr lang="en-US" altLang="zh-CN" sz="1800" noProof="0" dirty="0" smtClean="0">
                <a:ln>
                  <a:noFill/>
                </a:ln>
                <a:solidFill>
                  <a:srgbClr val="0000CC"/>
                </a:solidFill>
                <a:effectLst/>
                <a:uLnTx/>
                <a:uFillTx/>
                <a:latin typeface="+mj-lt"/>
                <a:ea typeface="楷体_GB2312" pitchFamily="49" charset="-122"/>
                <a:sym typeface="+mn-ea"/>
              </a:rPr>
              <a:t>(</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N</a:t>
            </a:r>
            <a:r>
              <a:rPr kumimoji="0" lang="zh-CN" altLang="en-US"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是一个非终结符</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假设它的产生式为</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N→X</a:t>
            </a:r>
            <a:r>
              <a:rPr kumimoji="0" lang="en-US" altLang="zh-CN" sz="18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1</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1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X</a:t>
            </a:r>
            <a:r>
              <a:rPr kumimoji="0" lang="en-US" altLang="zh-CN" sz="1800" b="0" i="0" u="none" strike="noStrike" kern="1200" cap="none" spc="0" normalizeH="0" baseline="-30000" noProof="0" dirty="0" err="1" smtClean="0">
                <a:ln>
                  <a:noFill/>
                </a:ln>
                <a:solidFill>
                  <a:srgbClr val="0000CC"/>
                </a:solidFill>
                <a:effectLst/>
                <a:uLnTx/>
                <a:uFillTx/>
                <a:latin typeface="+mj-lt"/>
                <a:ea typeface="楷体_GB2312" pitchFamily="49" charset="-122"/>
                <a:cs typeface="+mn-cs"/>
              </a:rPr>
              <a:t>m</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for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产生式右部的每个非终结符</a:t>
            </a:r>
            <a:r>
              <a:rPr lang="en-US" altLang="zh-CN" sz="1800" noProof="0" dirty="0" err="1" smtClean="0">
                <a:ln>
                  <a:noFill/>
                </a:ln>
                <a:solidFill>
                  <a:srgbClr val="0000CC"/>
                </a:solidFill>
                <a:effectLst/>
                <a:uLnTx/>
                <a:uFillTx/>
                <a:latin typeface="+mj-lt"/>
                <a:ea typeface="楷体_GB2312" pitchFamily="49" charset="-122"/>
                <a:sym typeface="+mn-ea"/>
              </a:rPr>
              <a:t>X</a:t>
            </a:r>
            <a:r>
              <a:rPr lang="en-US" altLang="zh-CN" sz="1800" baseline="-30000" noProof="0" dirty="0" err="1" smtClean="0">
                <a:ln>
                  <a:noFill/>
                </a:ln>
                <a:solidFill>
                  <a:srgbClr val="0000CC"/>
                </a:solidFill>
                <a:effectLst/>
                <a:uLnTx/>
                <a:uFillTx/>
                <a:latin typeface="+mj-lt"/>
                <a:ea typeface="楷体_GB2312" pitchFamily="49" charset="-122"/>
                <a:sym typeface="+mn-ea"/>
              </a:rPr>
              <a:t>i</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  </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计算</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0" lang="en-US" altLang="zh-CN" sz="18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i</a:t>
            </a:r>
            <a:r>
              <a:rPr kumimoji="0" lang="zh-CN" altLang="en-US"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的所有能够计算的继承属性；</a:t>
            </a:r>
            <a:endParaRPr kumimoji="0" lang="zh-CN" altLang="en-US" sz="1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            VisitNode</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(X</a:t>
            </a:r>
            <a:r>
              <a:rPr kumimoji="0" lang="en-US" altLang="zh-CN" sz="18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i</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计算</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N</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的所有能够计算的综合属性</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482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482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Tree traversal</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256F4E8-2FDC-4255-AC31-CF770F441A9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7124065" y="1409065"/>
            <a:ext cx="352425" cy="460375"/>
          </a:xfrm>
          <a:prstGeom prst="rect">
            <a:avLst/>
          </a:prstGeom>
          <a:noFill/>
        </p:spPr>
        <p:txBody>
          <a:bodyPr wrap="none" rtlCol="0">
            <a:spAutoFit/>
          </a:bodyPr>
          <a:p>
            <a:r>
              <a:rPr lang="en-US" altLang="zh-CN"/>
              <a:t>S</a:t>
            </a:r>
            <a:endParaRPr lang="en-US" altLang="zh-CN"/>
          </a:p>
        </p:txBody>
      </p:sp>
      <p:sp>
        <p:nvSpPr>
          <p:cNvPr id="6" name="文本框 5"/>
          <p:cNvSpPr txBox="1"/>
          <p:nvPr/>
        </p:nvSpPr>
        <p:spPr>
          <a:xfrm>
            <a:off x="6289040" y="2783205"/>
            <a:ext cx="403225" cy="460375"/>
          </a:xfrm>
          <a:prstGeom prst="rect">
            <a:avLst/>
          </a:prstGeom>
          <a:noFill/>
        </p:spPr>
        <p:txBody>
          <a:bodyPr wrap="none" rtlCol="0">
            <a:spAutoFit/>
          </a:bodyPr>
          <a:p>
            <a:r>
              <a:rPr lang="en-US" altLang="zh-CN"/>
              <a:t>A</a:t>
            </a:r>
            <a:endParaRPr lang="en-US" altLang="zh-CN"/>
          </a:p>
        </p:txBody>
      </p:sp>
      <p:sp>
        <p:nvSpPr>
          <p:cNvPr id="7" name="文本框 6"/>
          <p:cNvSpPr txBox="1"/>
          <p:nvPr/>
        </p:nvSpPr>
        <p:spPr>
          <a:xfrm>
            <a:off x="8161020" y="2783205"/>
            <a:ext cx="386080" cy="460375"/>
          </a:xfrm>
          <a:prstGeom prst="rect">
            <a:avLst/>
          </a:prstGeom>
          <a:noFill/>
        </p:spPr>
        <p:txBody>
          <a:bodyPr wrap="none" rtlCol="0">
            <a:spAutoFit/>
          </a:bodyPr>
          <a:p>
            <a:r>
              <a:rPr lang="en-US" altLang="zh-CN"/>
              <a:t>B</a:t>
            </a:r>
            <a:endParaRPr lang="en-US" altLang="zh-CN"/>
          </a:p>
        </p:txBody>
      </p:sp>
      <p:sp>
        <p:nvSpPr>
          <p:cNvPr id="8" name="文本框 7"/>
          <p:cNvSpPr txBox="1"/>
          <p:nvPr/>
        </p:nvSpPr>
        <p:spPr>
          <a:xfrm>
            <a:off x="5424170" y="4367530"/>
            <a:ext cx="318135" cy="460375"/>
          </a:xfrm>
          <a:prstGeom prst="rect">
            <a:avLst/>
          </a:prstGeom>
          <a:noFill/>
        </p:spPr>
        <p:txBody>
          <a:bodyPr wrap="none" rtlCol="0">
            <a:spAutoFit/>
          </a:bodyPr>
          <a:p>
            <a:r>
              <a:rPr lang="en-US" altLang="zh-CN"/>
              <a:t>c</a:t>
            </a:r>
            <a:endParaRPr lang="en-US" altLang="zh-CN"/>
          </a:p>
        </p:txBody>
      </p:sp>
      <p:sp>
        <p:nvSpPr>
          <p:cNvPr id="9" name="文本框 8"/>
          <p:cNvSpPr txBox="1"/>
          <p:nvPr/>
        </p:nvSpPr>
        <p:spPr>
          <a:xfrm>
            <a:off x="6936740" y="4367530"/>
            <a:ext cx="335280" cy="460375"/>
          </a:xfrm>
          <a:prstGeom prst="rect">
            <a:avLst/>
          </a:prstGeom>
          <a:noFill/>
        </p:spPr>
        <p:txBody>
          <a:bodyPr wrap="none" rtlCol="0">
            <a:spAutoFit/>
          </a:bodyPr>
          <a:p>
            <a:r>
              <a:rPr lang="en-US" altLang="zh-CN"/>
              <a:t>d</a:t>
            </a:r>
            <a:endParaRPr lang="en-US" altLang="zh-CN"/>
          </a:p>
        </p:txBody>
      </p:sp>
      <p:cxnSp>
        <p:nvCxnSpPr>
          <p:cNvPr id="10" name="直接连接符 9"/>
          <p:cNvCxnSpPr>
            <a:stCxn id="5" idx="2"/>
            <a:endCxn id="6" idx="0"/>
          </p:cNvCxnSpPr>
          <p:nvPr/>
        </p:nvCxnSpPr>
        <p:spPr>
          <a:xfrm flipH="1">
            <a:off x="6490970" y="1869440"/>
            <a:ext cx="809625" cy="9137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2"/>
            <a:endCxn id="7" idx="0"/>
          </p:cNvCxnSpPr>
          <p:nvPr/>
        </p:nvCxnSpPr>
        <p:spPr>
          <a:xfrm>
            <a:off x="7300595" y="1869440"/>
            <a:ext cx="1053465" cy="9137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2"/>
            <a:endCxn id="8" idx="0"/>
          </p:cNvCxnSpPr>
          <p:nvPr/>
        </p:nvCxnSpPr>
        <p:spPr>
          <a:xfrm flipH="1">
            <a:off x="5583555" y="3243580"/>
            <a:ext cx="907415" cy="11239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2"/>
            <a:endCxn id="9" idx="0"/>
          </p:cNvCxnSpPr>
          <p:nvPr/>
        </p:nvCxnSpPr>
        <p:spPr>
          <a:xfrm>
            <a:off x="6490970" y="3243580"/>
            <a:ext cx="613410" cy="11239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10540" y="1476375"/>
            <a:ext cx="1790065" cy="460375"/>
          </a:xfrm>
          <a:prstGeom prst="rect">
            <a:avLst/>
          </a:prstGeom>
          <a:noFill/>
        </p:spPr>
        <p:txBody>
          <a:bodyPr wrap="none" rtlCol="0">
            <a:spAutoFit/>
          </a:bodyPr>
          <a:p>
            <a:r>
              <a:rPr lang="en-US" altLang="zh-CN"/>
              <a:t>VisitNode(S)</a:t>
            </a:r>
            <a:endParaRPr lang="en-US" altLang="zh-CN"/>
          </a:p>
        </p:txBody>
      </p:sp>
      <p:grpSp>
        <p:nvGrpSpPr>
          <p:cNvPr id="30" name="组合 29"/>
          <p:cNvGrpSpPr/>
          <p:nvPr/>
        </p:nvGrpSpPr>
        <p:grpSpPr>
          <a:xfrm>
            <a:off x="962025" y="1950085"/>
            <a:ext cx="2834005" cy="571500"/>
            <a:chOff x="1515" y="3071"/>
            <a:chExt cx="4463" cy="900"/>
          </a:xfrm>
        </p:grpSpPr>
        <p:sp>
          <p:nvSpPr>
            <p:cNvPr id="18" name="文本框 17"/>
            <p:cNvSpPr txBox="1"/>
            <p:nvPr/>
          </p:nvSpPr>
          <p:spPr>
            <a:xfrm>
              <a:off x="1983" y="3246"/>
              <a:ext cx="3995" cy="725"/>
            </a:xfrm>
            <a:prstGeom prst="rect">
              <a:avLst/>
            </a:prstGeom>
            <a:noFill/>
          </p:spPr>
          <p:txBody>
            <a:bodyPr wrap="none" rtlCol="0">
              <a:spAutoFit/>
            </a:bodyPr>
            <a:p>
              <a:r>
                <a:rPr lang="zh-CN" altLang="en-US"/>
                <a:t>计算</a:t>
              </a:r>
              <a:r>
                <a:rPr lang="en-US" altLang="zh-CN"/>
                <a:t>A</a:t>
              </a:r>
              <a:r>
                <a:rPr lang="zh-CN" altLang="en-US"/>
                <a:t>的</a:t>
              </a:r>
              <a:r>
                <a:rPr lang="zh-CN" altLang="en-US">
                  <a:solidFill>
                    <a:srgbClr val="FF0000"/>
                  </a:solidFill>
                </a:rPr>
                <a:t>继承属性</a:t>
              </a:r>
              <a:endParaRPr lang="zh-CN" altLang="en-US">
                <a:solidFill>
                  <a:srgbClr val="FF0000"/>
                </a:solidFill>
              </a:endParaRPr>
            </a:p>
          </p:txBody>
        </p:sp>
        <p:cxnSp>
          <p:nvCxnSpPr>
            <p:cNvPr id="24" name="肘形连接符 23"/>
            <p:cNvCxnSpPr/>
            <p:nvPr/>
          </p:nvCxnSpPr>
          <p:spPr>
            <a:xfrm rot="5400000" flipV="1">
              <a:off x="1480" y="3106"/>
              <a:ext cx="538" cy="468"/>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971550" y="2275840"/>
            <a:ext cx="2127885" cy="806450"/>
            <a:chOff x="1530" y="3584"/>
            <a:chExt cx="3351" cy="1270"/>
          </a:xfrm>
        </p:grpSpPr>
        <p:sp>
          <p:nvSpPr>
            <p:cNvPr id="19" name="文本框 18"/>
            <p:cNvSpPr txBox="1"/>
            <p:nvPr/>
          </p:nvSpPr>
          <p:spPr>
            <a:xfrm>
              <a:off x="1983" y="4130"/>
              <a:ext cx="2899" cy="725"/>
            </a:xfrm>
            <a:prstGeom prst="rect">
              <a:avLst/>
            </a:prstGeom>
            <a:noFill/>
          </p:spPr>
          <p:txBody>
            <a:bodyPr wrap="none" rtlCol="0">
              <a:spAutoFit/>
            </a:bodyPr>
            <a:p>
              <a:r>
                <a:rPr lang="en-US" altLang="zh-CN"/>
                <a:t>VisitNode(A)</a:t>
              </a:r>
              <a:endParaRPr lang="en-US" altLang="zh-CN"/>
            </a:p>
          </p:txBody>
        </p:sp>
        <p:cxnSp>
          <p:nvCxnSpPr>
            <p:cNvPr id="25" name="肘形连接符 24"/>
            <p:cNvCxnSpPr>
              <a:endCxn id="19" idx="1"/>
            </p:cNvCxnSpPr>
            <p:nvPr/>
          </p:nvCxnSpPr>
          <p:spPr>
            <a:xfrm rot="5400000" flipV="1">
              <a:off x="1302" y="3812"/>
              <a:ext cx="908" cy="453"/>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750695" y="3068955"/>
            <a:ext cx="2833370" cy="574675"/>
            <a:chOff x="2757" y="4833"/>
            <a:chExt cx="4462" cy="905"/>
          </a:xfrm>
        </p:grpSpPr>
        <p:sp>
          <p:nvSpPr>
            <p:cNvPr id="20" name="文本框 19"/>
            <p:cNvSpPr txBox="1"/>
            <p:nvPr/>
          </p:nvSpPr>
          <p:spPr>
            <a:xfrm>
              <a:off x="3225" y="5014"/>
              <a:ext cx="3995" cy="725"/>
            </a:xfrm>
            <a:prstGeom prst="rect">
              <a:avLst/>
            </a:prstGeom>
            <a:noFill/>
          </p:spPr>
          <p:txBody>
            <a:bodyPr wrap="none" rtlCol="0">
              <a:spAutoFit/>
            </a:bodyPr>
            <a:p>
              <a:r>
                <a:rPr lang="zh-CN" altLang="en-US"/>
                <a:t>计算</a:t>
              </a:r>
              <a:r>
                <a:rPr lang="en-US" altLang="zh-CN"/>
                <a:t>A</a:t>
              </a:r>
              <a:r>
                <a:rPr lang="zh-CN" altLang="en-US"/>
                <a:t>的</a:t>
              </a:r>
              <a:r>
                <a:rPr lang="zh-CN" altLang="en-US">
                  <a:solidFill>
                    <a:srgbClr val="0000FF"/>
                  </a:solidFill>
                </a:rPr>
                <a:t>综合属性</a:t>
              </a:r>
              <a:endParaRPr lang="zh-CN" altLang="en-US">
                <a:solidFill>
                  <a:srgbClr val="0000FF"/>
                </a:solidFill>
              </a:endParaRPr>
            </a:p>
          </p:txBody>
        </p:sp>
        <p:cxnSp>
          <p:nvCxnSpPr>
            <p:cNvPr id="26" name="肘形连接符 25"/>
            <p:cNvCxnSpPr/>
            <p:nvPr/>
          </p:nvCxnSpPr>
          <p:spPr>
            <a:xfrm rot="5400000" flipV="1">
              <a:off x="2722" y="4868"/>
              <a:ext cx="538" cy="468"/>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971550" y="2853055"/>
            <a:ext cx="2807335" cy="1351915"/>
            <a:chOff x="1530" y="4493"/>
            <a:chExt cx="4421" cy="2129"/>
          </a:xfrm>
        </p:grpSpPr>
        <p:sp>
          <p:nvSpPr>
            <p:cNvPr id="21" name="文本框 20"/>
            <p:cNvSpPr txBox="1"/>
            <p:nvPr/>
          </p:nvSpPr>
          <p:spPr>
            <a:xfrm>
              <a:off x="1983" y="5898"/>
              <a:ext cx="3968" cy="725"/>
            </a:xfrm>
            <a:prstGeom prst="rect">
              <a:avLst/>
            </a:prstGeom>
            <a:noFill/>
          </p:spPr>
          <p:txBody>
            <a:bodyPr wrap="none" rtlCol="0">
              <a:spAutoFit/>
            </a:bodyPr>
            <a:p>
              <a:r>
                <a:rPr lang="zh-CN" altLang="en-US"/>
                <a:t>计算</a:t>
              </a:r>
              <a:r>
                <a:rPr lang="en-US" altLang="zh-CN"/>
                <a:t>B</a:t>
              </a:r>
              <a:r>
                <a:rPr lang="zh-CN" altLang="en-US"/>
                <a:t>的</a:t>
              </a:r>
              <a:r>
                <a:rPr lang="zh-CN" altLang="en-US">
                  <a:solidFill>
                    <a:srgbClr val="FF0000"/>
                  </a:solidFill>
                </a:rPr>
                <a:t>继承属性</a:t>
              </a:r>
              <a:endParaRPr lang="zh-CN" altLang="en-US">
                <a:solidFill>
                  <a:srgbClr val="FF0000"/>
                </a:solidFill>
              </a:endParaRPr>
            </a:p>
          </p:txBody>
        </p:sp>
        <p:cxnSp>
          <p:nvCxnSpPr>
            <p:cNvPr id="27" name="肘形连接符 26"/>
            <p:cNvCxnSpPr/>
            <p:nvPr/>
          </p:nvCxnSpPr>
          <p:spPr>
            <a:xfrm rot="5400000" flipV="1">
              <a:off x="856" y="5167"/>
              <a:ext cx="1786" cy="438"/>
            </a:xfrm>
            <a:prstGeom prst="bentConnector3">
              <a:avLst>
                <a:gd name="adj1" fmla="val 100055"/>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971550" y="3986530"/>
            <a:ext cx="2111375" cy="779780"/>
            <a:chOff x="1530" y="6278"/>
            <a:chExt cx="3325" cy="1228"/>
          </a:xfrm>
        </p:grpSpPr>
        <p:sp>
          <p:nvSpPr>
            <p:cNvPr id="22" name="文本框 21"/>
            <p:cNvSpPr txBox="1"/>
            <p:nvPr/>
          </p:nvSpPr>
          <p:spPr>
            <a:xfrm>
              <a:off x="1983" y="6782"/>
              <a:ext cx="2872" cy="725"/>
            </a:xfrm>
            <a:prstGeom prst="rect">
              <a:avLst/>
            </a:prstGeom>
            <a:noFill/>
          </p:spPr>
          <p:txBody>
            <a:bodyPr wrap="none" rtlCol="0">
              <a:spAutoFit/>
            </a:bodyPr>
            <a:p>
              <a:r>
                <a:rPr lang="en-US" altLang="zh-CN"/>
                <a:t>VisitNode(B)</a:t>
              </a:r>
              <a:endParaRPr lang="en-US" altLang="zh-CN"/>
            </a:p>
          </p:txBody>
        </p:sp>
        <p:cxnSp>
          <p:nvCxnSpPr>
            <p:cNvPr id="28" name="肘形连接符 27"/>
            <p:cNvCxnSpPr/>
            <p:nvPr/>
          </p:nvCxnSpPr>
          <p:spPr>
            <a:xfrm rot="5400000" flipV="1">
              <a:off x="1302" y="6506"/>
              <a:ext cx="908" cy="453"/>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971550" y="4561840"/>
            <a:ext cx="2773045" cy="765810"/>
            <a:chOff x="1530" y="7184"/>
            <a:chExt cx="4367" cy="1206"/>
          </a:xfrm>
        </p:grpSpPr>
        <p:sp>
          <p:nvSpPr>
            <p:cNvPr id="23" name="文本框 22"/>
            <p:cNvSpPr txBox="1"/>
            <p:nvPr/>
          </p:nvSpPr>
          <p:spPr>
            <a:xfrm>
              <a:off x="1983" y="7666"/>
              <a:ext cx="3915" cy="725"/>
            </a:xfrm>
            <a:prstGeom prst="rect">
              <a:avLst/>
            </a:prstGeom>
            <a:noFill/>
          </p:spPr>
          <p:txBody>
            <a:bodyPr wrap="none" rtlCol="0">
              <a:spAutoFit/>
            </a:bodyPr>
            <a:p>
              <a:r>
                <a:rPr lang="zh-CN" altLang="en-US"/>
                <a:t>计算</a:t>
              </a:r>
              <a:r>
                <a:rPr lang="en-US" altLang="zh-CN"/>
                <a:t>S</a:t>
              </a:r>
              <a:r>
                <a:rPr lang="zh-CN" altLang="en-US"/>
                <a:t>的</a:t>
              </a:r>
              <a:r>
                <a:rPr lang="zh-CN" altLang="en-US">
                  <a:solidFill>
                    <a:srgbClr val="0000FF"/>
                  </a:solidFill>
                </a:rPr>
                <a:t>综合属性</a:t>
              </a:r>
              <a:endParaRPr lang="zh-CN" altLang="en-US">
                <a:solidFill>
                  <a:srgbClr val="0000FF"/>
                </a:solidFill>
              </a:endParaRPr>
            </a:p>
          </p:txBody>
        </p:sp>
        <p:cxnSp>
          <p:nvCxnSpPr>
            <p:cNvPr id="29" name="肘形连接符 28"/>
            <p:cNvCxnSpPr>
              <a:endCxn id="23" idx="1"/>
            </p:cNvCxnSpPr>
            <p:nvPr/>
          </p:nvCxnSpPr>
          <p:spPr>
            <a:xfrm rot="5400000" flipV="1">
              <a:off x="1334" y="7380"/>
              <a:ext cx="844" cy="453"/>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6" name="直接箭头连接符 35"/>
          <p:cNvCxnSpPr/>
          <p:nvPr/>
        </p:nvCxnSpPr>
        <p:spPr>
          <a:xfrm>
            <a:off x="970280" y="1950085"/>
            <a:ext cx="1270" cy="35667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67995" y="5507355"/>
            <a:ext cx="5142865" cy="460375"/>
          </a:xfrm>
          <a:prstGeom prst="rect">
            <a:avLst/>
          </a:prstGeom>
          <a:noFill/>
        </p:spPr>
        <p:txBody>
          <a:bodyPr wrap="none" rtlCol="0">
            <a:spAutoFit/>
          </a:bodyPr>
          <a:p>
            <a:r>
              <a:rPr lang="zh-CN" altLang="en-US"/>
              <a:t>如果有值没有算出，继续</a:t>
            </a:r>
            <a:r>
              <a:rPr lang="en-US" altLang="zh-CN"/>
              <a:t>VisitNode(S)</a:t>
            </a:r>
            <a:endParaRPr lang="en-US" altLang="zh-CN"/>
          </a:p>
        </p:txBody>
      </p:sp>
      <p:sp>
        <p:nvSpPr>
          <p:cNvPr id="3" name="文本框 2"/>
          <p:cNvSpPr txBox="1"/>
          <p:nvPr/>
        </p:nvSpPr>
        <p:spPr>
          <a:xfrm>
            <a:off x="4644390" y="5046980"/>
            <a:ext cx="792480" cy="460375"/>
          </a:xfrm>
          <a:prstGeom prst="rect">
            <a:avLst/>
          </a:prstGeom>
          <a:noFill/>
        </p:spPr>
        <p:txBody>
          <a:bodyPr wrap="none" rtlCol="0">
            <a:spAutoFit/>
          </a:bodyPr>
          <a:p>
            <a:r>
              <a:rPr lang="zh-CN" altLang="en-US">
                <a:solidFill>
                  <a:srgbClr val="FF0000"/>
                </a:solidFill>
              </a:rPr>
              <a:t>多</a:t>
            </a:r>
            <a:r>
              <a:rPr lang="zh-CN" altLang="en-US">
                <a:solidFill>
                  <a:srgbClr val="FF0000"/>
                </a:solidFill>
              </a:rPr>
              <a:t>趟</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3" grpId="0"/>
      <p:bldP spid="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例</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考虑属性的文法</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。其中</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有继承属性</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，综合属性</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有继承属性</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、综合属性</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d</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Y</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有继承属性</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e</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、综合属性</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Z</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有继承属性</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h</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、综合属性</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zh-CN" altLang="en-US" sz="1800" b="1" i="0" u="none" strike="noStrike" kern="1200" cap="none" spc="0" normalizeH="0" baseline="0" noProof="0" dirty="0" smtClean="0">
                <a:ln>
                  <a:noFill/>
                </a:ln>
                <a:solidFill>
                  <a:srgbClr val="000000"/>
                </a:solidFill>
                <a:effectLst/>
                <a:uLnTx/>
                <a:uFillTx/>
                <a:latin typeface="+mj-lt"/>
                <a:ea typeface="楷体_GB2312" pitchFamily="49" charset="-122"/>
                <a:cs typeface="+mn-cs"/>
              </a:rPr>
              <a:t>产 生 式		</a:t>
            </a:r>
            <a:r>
              <a:rPr kumimoji="0" lang="en-US" altLang="zh-CN" sz="1800" b="1"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zh-CN" altLang="en-US" sz="1800" b="1" i="0" u="none" strike="noStrike" kern="1200" cap="none" spc="0" normalizeH="0" baseline="0" noProof="0" dirty="0" smtClean="0">
                <a:ln>
                  <a:noFill/>
                </a:ln>
                <a:solidFill>
                  <a:srgbClr val="000000"/>
                </a:solidFill>
                <a:effectLst/>
                <a:uLnTx/>
                <a:uFillTx/>
                <a:latin typeface="+mj-lt"/>
                <a:ea typeface="楷体_GB2312" pitchFamily="49" charset="-122"/>
                <a:cs typeface="+mn-cs"/>
              </a:rPr>
              <a:t>语 义 规 则  </a:t>
            </a:r>
            <a:endParaRPr kumimoji="0" lang="zh-CN" altLang="en-US" sz="1800" b="1"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S→XYZ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Z.h</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S.a</a:t>
            </a:r>
            <a:endPar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X.c</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Z.g</a:t>
            </a:r>
            <a:endPar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S.b</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X.d</a:t>
            </a:r>
            <a:r>
              <a:rPr kumimoji="0" lang="zh-CN" altLang="en-US"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2</a:t>
            </a:r>
            <a:endPar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Y.e</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S.b</a:t>
            </a:r>
            <a:endPar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X→x</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X.d</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:=2×X.c</a:t>
            </a:r>
            <a:endPar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Y→y</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Y.f</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 Y.e×3</a:t>
            </a:r>
            <a:endPar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Z→z</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Z.g</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j-lt"/>
                <a:ea typeface="楷体_GB2312" pitchFamily="49" charset="-122"/>
                <a:cs typeface="+mn-cs"/>
              </a:rPr>
              <a:t>Z.h</a:t>
            </a:r>
            <a:r>
              <a:rPr kumimoji="0" lang="zh-CN" altLang="en-US"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rPr>
              <a:t>1</a:t>
            </a:r>
            <a:endParaRPr kumimoji="0" lang="en-US" altLang="zh-CN" sz="1800" b="1"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584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584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Overview</a:t>
            </a:r>
            <a:endParaRPr lang="zh-CN" altLang="en-US" kern="1200" dirty="0">
              <a:latin typeface="+mj-lt"/>
              <a:ea typeface="宋体" panose="02010600030101010101" pitchFamily="2" charset="-122"/>
              <a:cs typeface="+mj-cs"/>
            </a:endParaRPr>
          </a:p>
        </p:txBody>
      </p:sp>
      <p:sp>
        <p:nvSpPr>
          <p:cNvPr id="1126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编译中的语义处理包括两个功能</a:t>
            </a:r>
            <a:r>
              <a:rPr lang="zh-CN" altLang="en-US" sz="2800" dirty="0">
                <a:latin typeface="楷体_GB2312" pitchFamily="49" charset="-122"/>
                <a:ea typeface="楷体_GB2312" pitchFamily="49" charset="-122"/>
                <a:sym typeface="Wingdings" panose="05000000000000000000" pitchFamily="2" charset="2"/>
              </a:rPr>
              <a:t>： </a:t>
            </a:r>
            <a:endParaRPr lang="zh-CN" altLang="en-US" sz="2800" dirty="0">
              <a:latin typeface="楷体_GB2312" pitchFamily="49" charset="-122"/>
              <a:ea typeface="楷体_GB2312" pitchFamily="49" charset="-122"/>
              <a:sym typeface="Wingdings" panose="05000000000000000000" pitchFamily="2" charset="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sym typeface="Wingdings" panose="05000000000000000000" pitchFamily="2" charset="2"/>
              </a:rPr>
              <a:t>（</a:t>
            </a:r>
            <a:r>
              <a:rPr lang="en-US" altLang="zh-CN" sz="2400" dirty="0">
                <a:solidFill>
                  <a:schemeClr val="tx1"/>
                </a:solidFill>
                <a:latin typeface="楷体_GB2312" pitchFamily="49" charset="-122"/>
                <a:ea typeface="楷体_GB2312" pitchFamily="49" charset="-122"/>
                <a:sym typeface="Wingdings" panose="05000000000000000000" pitchFamily="2" charset="2"/>
              </a:rPr>
              <a:t>1</a:t>
            </a:r>
            <a:r>
              <a:rPr lang="zh-CN" altLang="en-US" sz="2400" dirty="0">
                <a:solidFill>
                  <a:schemeClr val="tx1"/>
                </a:solidFill>
                <a:latin typeface="楷体_GB2312" pitchFamily="49" charset="-122"/>
                <a:ea typeface="楷体_GB2312" pitchFamily="49" charset="-122"/>
                <a:sym typeface="Wingdings" panose="05000000000000000000" pitchFamily="2" charset="2"/>
              </a:rPr>
              <a:t>）审查每个语法结构的静态语义，即验证语法结构合法的程序是否真正有意义。也称为</a:t>
            </a:r>
            <a:r>
              <a:rPr lang="zh-CN" altLang="en-US" sz="2400" dirty="0">
                <a:solidFill>
                  <a:srgbClr val="0000CC"/>
                </a:solidFill>
                <a:latin typeface="楷体_GB2312" pitchFamily="49" charset="-122"/>
                <a:ea typeface="楷体_GB2312" pitchFamily="49" charset="-122"/>
                <a:sym typeface="Wingdings" panose="05000000000000000000" pitchFamily="2" charset="2"/>
              </a:rPr>
              <a:t>静态语义分析或静态审查</a:t>
            </a:r>
            <a:r>
              <a:rPr lang="zh-CN" altLang="en-US" sz="2400" dirty="0">
                <a:latin typeface="楷体_GB2312" pitchFamily="49" charset="-122"/>
                <a:ea typeface="楷体_GB2312" pitchFamily="49" charset="-122"/>
                <a:sym typeface="Wingdings" panose="05000000000000000000" pitchFamily="2" charset="2"/>
              </a:rPr>
              <a:t>；</a:t>
            </a:r>
            <a:endParaRPr lang="zh-CN" altLang="en-US" sz="2400" dirty="0">
              <a:latin typeface="楷体_GB2312" pitchFamily="49" charset="-122"/>
              <a:ea typeface="楷体_GB2312" pitchFamily="49" charset="-122"/>
              <a:sym typeface="Wingdings" panose="05000000000000000000" pitchFamily="2" charset="2"/>
            </a:endParaRPr>
          </a:p>
          <a:p>
            <a:pPr lvl="1">
              <a:buClr>
                <a:schemeClr val="accent2"/>
              </a:buClr>
              <a:buSzPct val="76000"/>
              <a:buFont typeface="Wingdings 3" panose="05040102010807070707" pitchFamily="18" charset="2"/>
            </a:pPr>
            <a:endParaRPr lang="en-US" altLang="zh-CN" sz="2400" dirty="0">
              <a:solidFill>
                <a:schemeClr val="tx1"/>
              </a:solidFill>
              <a:latin typeface="楷体_GB2312" pitchFamily="49" charset="-122"/>
              <a:ea typeface="楷体_GB2312" pitchFamily="49" charset="-122"/>
              <a:sym typeface="Wingdings" panose="05000000000000000000" pitchFamily="2" charset="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sym typeface="Wingdings" panose="05000000000000000000" pitchFamily="2" charset="2"/>
              </a:rPr>
              <a:t>（</a:t>
            </a:r>
            <a:r>
              <a:rPr lang="en-US" altLang="zh-CN" sz="2400" dirty="0">
                <a:solidFill>
                  <a:schemeClr val="tx1"/>
                </a:solidFill>
                <a:latin typeface="楷体_GB2312" pitchFamily="49" charset="-122"/>
                <a:ea typeface="楷体_GB2312" pitchFamily="49" charset="-122"/>
                <a:sym typeface="Wingdings" panose="05000000000000000000" pitchFamily="2" charset="2"/>
              </a:rPr>
              <a:t>2</a:t>
            </a:r>
            <a:r>
              <a:rPr lang="zh-CN" altLang="en-US" sz="2400" dirty="0">
                <a:solidFill>
                  <a:schemeClr val="tx1"/>
                </a:solidFill>
                <a:latin typeface="楷体_GB2312" pitchFamily="49" charset="-122"/>
                <a:ea typeface="楷体_GB2312" pitchFamily="49" charset="-122"/>
                <a:sym typeface="Wingdings" panose="05000000000000000000" pitchFamily="2" charset="2"/>
              </a:rPr>
              <a:t>）如果静态语义正确，则执行真正的翻译，即</a:t>
            </a:r>
            <a:r>
              <a:rPr lang="zh-CN" altLang="en-US" sz="2400" dirty="0">
                <a:solidFill>
                  <a:srgbClr val="0000CC"/>
                </a:solidFill>
                <a:latin typeface="楷体_GB2312" pitchFamily="49" charset="-122"/>
                <a:ea typeface="楷体_GB2312" pitchFamily="49" charset="-122"/>
                <a:sym typeface="Wingdings" panose="05000000000000000000" pitchFamily="2" charset="2"/>
              </a:rPr>
              <a:t>生成中间代码</a:t>
            </a:r>
            <a:r>
              <a:rPr lang="zh-CN" altLang="en-US" sz="2400" dirty="0">
                <a:solidFill>
                  <a:schemeClr val="tx1"/>
                </a:solidFill>
                <a:latin typeface="楷体_GB2312" pitchFamily="49" charset="-122"/>
                <a:ea typeface="楷体_GB2312" pitchFamily="49" charset="-122"/>
                <a:sym typeface="Wingdings" panose="05000000000000000000" pitchFamily="2" charset="2"/>
              </a:rPr>
              <a:t>或生成实际的目标代码。</a:t>
            </a:r>
            <a:endParaRPr lang="zh-CN" altLang="en-US" sz="2400" dirty="0">
              <a:solidFill>
                <a:schemeClr val="tx1"/>
              </a:solidFill>
              <a:latin typeface="楷体_GB2312" pitchFamily="49" charset="-122"/>
              <a:ea typeface="楷体_GB2312" pitchFamily="49" charset="-122"/>
              <a:sym typeface="Wingdings" panose="05000000000000000000" pitchFamily="2" charset="2"/>
            </a:endParaRPr>
          </a:p>
          <a:p>
            <a:pPr>
              <a:buClr>
                <a:schemeClr val="accent1"/>
              </a:buClr>
              <a:buSzPct val="76000"/>
              <a:buFont typeface="Wingdings 3" panose="05040102010807070707" pitchFamily="18" charset="2"/>
            </a:pPr>
            <a:endParaRPr lang="en-US" altLang="zh-CN"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以上工作普遍基于</a:t>
            </a:r>
            <a:r>
              <a:rPr lang="zh-CN" altLang="en-US" sz="2800" dirty="0">
                <a:solidFill>
                  <a:srgbClr val="FF0000"/>
                </a:solidFill>
                <a:latin typeface="楷体_GB2312" pitchFamily="49" charset="-122"/>
                <a:ea typeface="楷体_GB2312" pitchFamily="49" charset="-122"/>
              </a:rPr>
              <a:t>属性文法和语法制导翻译方法</a:t>
            </a:r>
            <a:endParaRPr lang="zh-CN" altLang="en-US" sz="2800" dirty="0">
              <a:solidFill>
                <a:srgbClr val="FF0000"/>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1126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26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2547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假设</a:t>
            </a:r>
            <a:r>
              <a:rPr kumimoji="0" lang="en-US" altLang="zh-CN" sz="24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S.a</a:t>
            </a:r>
            <a:r>
              <a:rPr kumimoji="0" lang="zh-CN" altLang="en-US"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的初始值为</a:t>
            </a: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0</a:t>
            </a:r>
            <a:r>
              <a:rPr kumimoji="0" lang="zh-CN" altLang="en-US"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，输入串为</a:t>
            </a: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xyz</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686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686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Rectangle 5"/>
          <p:cNvSpPr>
            <a:spLocks noChangeArrowheads="1"/>
          </p:cNvSpPr>
          <p:nvPr/>
        </p:nvSpPr>
        <p:spPr bwMode="auto">
          <a:xfrm>
            <a:off x="5638800" y="1905000"/>
            <a:ext cx="1371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S:a=0</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 name="Rectangle 6"/>
          <p:cNvSpPr>
            <a:spLocks noChangeArrowheads="1"/>
          </p:cNvSpPr>
          <p:nvPr/>
        </p:nvSpPr>
        <p:spPr bwMode="auto">
          <a:xfrm>
            <a:off x="3886200" y="30480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 name="Rectangle 7"/>
          <p:cNvSpPr>
            <a:spLocks noChangeArrowheads="1"/>
          </p:cNvSpPr>
          <p:nvPr/>
        </p:nvSpPr>
        <p:spPr bwMode="auto">
          <a:xfrm>
            <a:off x="5638800" y="3124200"/>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9" name="Rectangle 8"/>
          <p:cNvSpPr>
            <a:spLocks noChangeArrowheads="1"/>
          </p:cNvSpPr>
          <p:nvPr/>
        </p:nvSpPr>
        <p:spPr bwMode="auto">
          <a:xfrm>
            <a:off x="7467600" y="31242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Z</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Line 9"/>
          <p:cNvSpPr>
            <a:spLocks noChangeShapeType="1"/>
          </p:cNvSpPr>
          <p:nvPr/>
        </p:nvSpPr>
        <p:spPr bwMode="auto">
          <a:xfrm flipH="1">
            <a:off x="4572000" y="2362200"/>
            <a:ext cx="1600200" cy="7620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 name="Line 10"/>
          <p:cNvSpPr>
            <a:spLocks noChangeShapeType="1"/>
          </p:cNvSpPr>
          <p:nvPr/>
        </p:nvSpPr>
        <p:spPr bwMode="auto">
          <a:xfrm>
            <a:off x="6248400" y="2438400"/>
            <a:ext cx="0" cy="7620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2" name="Line 11"/>
          <p:cNvSpPr>
            <a:spLocks noChangeShapeType="1"/>
          </p:cNvSpPr>
          <p:nvPr/>
        </p:nvSpPr>
        <p:spPr bwMode="auto">
          <a:xfrm>
            <a:off x="6477000" y="2362200"/>
            <a:ext cx="1524000" cy="7620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 name="Rectangle 12"/>
          <p:cNvSpPr>
            <a:spLocks noChangeArrowheads="1"/>
          </p:cNvSpPr>
          <p:nvPr/>
        </p:nvSpPr>
        <p:spPr bwMode="auto">
          <a:xfrm>
            <a:off x="3886200" y="42672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Rectangle 13"/>
          <p:cNvSpPr>
            <a:spLocks noChangeArrowheads="1"/>
          </p:cNvSpPr>
          <p:nvPr/>
        </p:nvSpPr>
        <p:spPr bwMode="auto">
          <a:xfrm>
            <a:off x="5638800" y="43434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 name="Rectangle 14"/>
          <p:cNvSpPr>
            <a:spLocks noChangeArrowheads="1"/>
          </p:cNvSpPr>
          <p:nvPr/>
        </p:nvSpPr>
        <p:spPr bwMode="auto">
          <a:xfrm>
            <a:off x="7391400" y="43434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z</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6" name="Line 15"/>
          <p:cNvSpPr>
            <a:spLocks noChangeShapeType="1"/>
          </p:cNvSpPr>
          <p:nvPr/>
        </p:nvSpPr>
        <p:spPr bwMode="auto">
          <a:xfrm>
            <a:off x="4419600" y="3581400"/>
            <a:ext cx="0" cy="6858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7" name="Line 16"/>
          <p:cNvSpPr>
            <a:spLocks noChangeShapeType="1"/>
          </p:cNvSpPr>
          <p:nvPr/>
        </p:nvSpPr>
        <p:spPr bwMode="auto">
          <a:xfrm>
            <a:off x="6172200" y="3657600"/>
            <a:ext cx="0" cy="6858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8" name="Line 17"/>
          <p:cNvSpPr>
            <a:spLocks noChangeShapeType="1"/>
          </p:cNvSpPr>
          <p:nvPr/>
        </p:nvSpPr>
        <p:spPr bwMode="auto">
          <a:xfrm>
            <a:off x="8001000" y="3581400"/>
            <a:ext cx="0" cy="8382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3" name="Rectangle 22"/>
          <p:cNvSpPr>
            <a:spLocks noChangeArrowheads="1"/>
          </p:cNvSpPr>
          <p:nvPr/>
        </p:nvSpPr>
        <p:spPr bwMode="auto">
          <a:xfrm>
            <a:off x="395288" y="1995488"/>
            <a:ext cx="3635375" cy="2824163"/>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zh-CN" altLang="en-US" sz="1600" b="0" i="0" u="none" strike="noStrike" kern="1200" cap="none" spc="0" normalizeH="0" baseline="0" noProof="0" dirty="0">
                <a:ln>
                  <a:noFill/>
                </a:ln>
                <a:solidFill>
                  <a:srgbClr val="0000CC"/>
                </a:solidFill>
                <a:effectLst/>
                <a:uLnTx/>
                <a:uFillTx/>
                <a:latin typeface="+mj-lt"/>
                <a:ea typeface="楷体_GB2312" pitchFamily="49" charset="-122"/>
                <a:cs typeface="+mn-cs"/>
              </a:rPr>
              <a:t>产 生 式	</a:t>
            </a:r>
            <a:r>
              <a:rPr kumimoji="1" lang="en-US" altLang="zh-CN" sz="16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zh-CN" altLang="en-US" sz="1600" b="0" i="0" u="none" strike="noStrike" kern="1200" cap="none" spc="0" normalizeH="0" baseline="0" noProof="0" dirty="0">
                <a:ln>
                  <a:noFill/>
                </a:ln>
                <a:solidFill>
                  <a:srgbClr val="0000CC"/>
                </a:solidFill>
                <a:effectLst/>
                <a:uLnTx/>
                <a:uFillTx/>
                <a:latin typeface="+mj-lt"/>
                <a:ea typeface="楷体_GB2312" pitchFamily="49" charset="-122"/>
                <a:cs typeface="+mn-cs"/>
              </a:rPr>
              <a:t>语 义 规 则</a:t>
            </a:r>
            <a:r>
              <a:rPr kumimoji="1" lang="zh-CN" altLang="en-US" sz="1600" b="0" i="0" u="none" strike="noStrike" kern="1200" cap="none" spc="0" normalizeH="0" baseline="0" noProof="0" dirty="0">
                <a:ln>
                  <a:noFill/>
                </a:ln>
                <a:solidFill>
                  <a:srgbClr val="000000"/>
                </a:solidFill>
                <a:effectLst/>
                <a:uLnTx/>
                <a:uFillTx/>
                <a:latin typeface="+mj-lt"/>
                <a:ea typeface="楷体_GB2312" pitchFamily="49" charset="-122"/>
                <a:cs typeface="+mn-cs"/>
              </a:rPr>
              <a:t>  </a:t>
            </a:r>
            <a:endParaRPr kumimoji="1" lang="zh-CN" altLang="en-US" sz="16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S→XYZ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Z.</a:t>
            </a:r>
            <a:r>
              <a:rPr kumimoji="1" lang="en-US" altLang="zh-CN" sz="1800" b="0" i="0" u="none" strike="noStrike" kern="1200" cap="none" spc="0" normalizeH="0" baseline="0" noProof="0" dirty="0" err="1">
                <a:ln>
                  <a:noFill/>
                </a:ln>
                <a:solidFill>
                  <a:srgbClr val="FF0000"/>
                </a:solidFill>
                <a:effectLst/>
                <a:uLnTx/>
                <a:uFillTx/>
                <a:latin typeface="+mj-lt"/>
                <a:ea typeface="楷体_GB2312" pitchFamily="49" charset="-122"/>
                <a:cs typeface="+mn-cs"/>
              </a:rPr>
              <a:t>h</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S.a</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X.</a:t>
            </a:r>
            <a:r>
              <a:rPr kumimoji="1" lang="en-US" altLang="zh-CN" sz="1800" b="0" i="0" u="none" strike="noStrike" kern="1200" cap="none" spc="0" normalizeH="0" baseline="0" noProof="0" dirty="0" err="1">
                <a:ln>
                  <a:noFill/>
                </a:ln>
                <a:solidFill>
                  <a:srgbClr val="FF0000"/>
                </a:solidFill>
                <a:effectLst/>
                <a:uLnTx/>
                <a:uFillTx/>
                <a:latin typeface="+mj-lt"/>
                <a:ea typeface="楷体_GB2312" pitchFamily="49" charset="-122"/>
                <a:cs typeface="+mn-cs"/>
              </a:rPr>
              <a:t>c</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Z.g</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S.</a:t>
            </a:r>
            <a:r>
              <a:rPr kumimoji="1" lang="en-US" altLang="zh-CN" sz="1800" b="0" i="0" u="none" strike="noStrike" kern="1200" cap="none" spc="0" normalizeH="0" baseline="0" noProof="0" dirty="0" err="1">
                <a:ln>
                  <a:noFill/>
                </a:ln>
                <a:solidFill>
                  <a:srgbClr val="0000FF"/>
                </a:solidFill>
                <a:effectLst/>
                <a:uLnTx/>
                <a:uFillTx/>
                <a:latin typeface="+mj-lt"/>
                <a:ea typeface="楷体_GB2312" pitchFamily="49" charset="-122"/>
                <a:cs typeface="+mn-cs"/>
              </a:rPr>
              <a:t>b</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X.d</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-2</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Y.</a:t>
            </a:r>
            <a:r>
              <a:rPr kumimoji="1" lang="en-US" altLang="zh-CN" sz="1800" b="0" i="0" u="none" strike="noStrike" kern="1200" cap="none" spc="0" normalizeH="0" baseline="0" noProof="0" dirty="0" err="1">
                <a:ln>
                  <a:noFill/>
                </a:ln>
                <a:solidFill>
                  <a:srgbClr val="FF0000"/>
                </a:solidFill>
                <a:effectLst/>
                <a:uLnTx/>
                <a:uFillTx/>
                <a:latin typeface="+mj-lt"/>
                <a:ea typeface="楷体_GB2312" pitchFamily="49" charset="-122"/>
                <a:cs typeface="+mn-cs"/>
              </a:rPr>
              <a:t>e</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S.b</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X→x</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X.d</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:=2*</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X.c</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Y→y</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Y.f</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Y.e</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*3</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Z→z</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Z.g</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:=Z.h+1 </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p:txBody>
      </p:sp>
      <p:sp>
        <p:nvSpPr>
          <p:cNvPr id="2" name="文本框 1"/>
          <p:cNvSpPr txBox="1"/>
          <p:nvPr/>
        </p:nvSpPr>
        <p:spPr>
          <a:xfrm>
            <a:off x="468630" y="5013325"/>
            <a:ext cx="1774825" cy="829945"/>
          </a:xfrm>
          <a:prstGeom prst="rect">
            <a:avLst/>
          </a:prstGeom>
          <a:noFill/>
        </p:spPr>
        <p:txBody>
          <a:bodyPr wrap="none" rtlCol="0">
            <a:spAutoFit/>
          </a:bodyPr>
          <a:p>
            <a:r>
              <a:rPr lang="en-US" altLang="zh-CN"/>
              <a:t>X</a:t>
            </a:r>
            <a:r>
              <a:rPr lang="zh-CN" altLang="en-US"/>
              <a:t>继承属性</a:t>
            </a:r>
            <a:r>
              <a:rPr lang="en-US" altLang="zh-CN"/>
              <a:t>c</a:t>
            </a:r>
            <a:endParaRPr lang="zh-CN" altLang="en-US"/>
          </a:p>
          <a:p>
            <a:r>
              <a:rPr lang="en-US" altLang="zh-CN"/>
              <a:t>X</a:t>
            </a:r>
            <a:r>
              <a:rPr lang="zh-CN" altLang="en-US"/>
              <a:t>综合属性</a:t>
            </a:r>
            <a:r>
              <a:rPr lang="en-US" altLang="zh-CN"/>
              <a:t>d</a:t>
            </a:r>
            <a:endParaRPr lang="en-US" altLang="zh-CN"/>
          </a:p>
        </p:txBody>
      </p:sp>
      <p:sp>
        <p:nvSpPr>
          <p:cNvPr id="4" name="文本框 3"/>
          <p:cNvSpPr txBox="1"/>
          <p:nvPr/>
        </p:nvSpPr>
        <p:spPr>
          <a:xfrm>
            <a:off x="2628900" y="5013325"/>
            <a:ext cx="1757680" cy="829945"/>
          </a:xfrm>
          <a:prstGeom prst="rect">
            <a:avLst/>
          </a:prstGeom>
          <a:noFill/>
        </p:spPr>
        <p:txBody>
          <a:bodyPr wrap="none" rtlCol="0">
            <a:spAutoFit/>
          </a:bodyPr>
          <a:p>
            <a:r>
              <a:rPr lang="en-US" altLang="zh-CN"/>
              <a:t>Y</a:t>
            </a:r>
            <a:r>
              <a:rPr lang="zh-CN" altLang="en-US"/>
              <a:t>继承属性</a:t>
            </a:r>
            <a:r>
              <a:rPr lang="en-US" altLang="zh-CN"/>
              <a:t>e</a:t>
            </a:r>
            <a:endParaRPr lang="en-US" altLang="zh-CN"/>
          </a:p>
          <a:p>
            <a:r>
              <a:rPr lang="en-US" altLang="zh-CN"/>
              <a:t>Y</a:t>
            </a:r>
            <a:r>
              <a:rPr lang="zh-CN" altLang="en-US"/>
              <a:t>综合属性</a:t>
            </a:r>
            <a:r>
              <a:rPr lang="en-US" altLang="zh-CN"/>
              <a:t>f</a:t>
            </a:r>
            <a:endParaRPr lang="en-US" altLang="zh-CN"/>
          </a:p>
        </p:txBody>
      </p:sp>
      <p:sp>
        <p:nvSpPr>
          <p:cNvPr id="5" name="文本框 4"/>
          <p:cNvSpPr txBox="1"/>
          <p:nvPr/>
        </p:nvSpPr>
        <p:spPr>
          <a:xfrm>
            <a:off x="4789170" y="5013325"/>
            <a:ext cx="1740535" cy="829945"/>
          </a:xfrm>
          <a:prstGeom prst="rect">
            <a:avLst/>
          </a:prstGeom>
          <a:noFill/>
        </p:spPr>
        <p:txBody>
          <a:bodyPr wrap="none" rtlCol="0">
            <a:spAutoFit/>
          </a:bodyPr>
          <a:p>
            <a:r>
              <a:rPr lang="en-US" altLang="zh-CN"/>
              <a:t>Z</a:t>
            </a:r>
            <a:r>
              <a:rPr lang="zh-CN" altLang="en-US"/>
              <a:t>继承属性</a:t>
            </a:r>
            <a:r>
              <a:rPr lang="en-US" altLang="zh-CN"/>
              <a:t>h</a:t>
            </a:r>
            <a:endParaRPr lang="en-US" altLang="zh-CN"/>
          </a:p>
          <a:p>
            <a:r>
              <a:rPr lang="en-US" altLang="zh-CN"/>
              <a:t>Z</a:t>
            </a:r>
            <a:r>
              <a:rPr lang="zh-CN" altLang="en-US"/>
              <a:t>综合属性</a:t>
            </a:r>
            <a:r>
              <a:rPr lang="en-US" altLang="zh-CN"/>
              <a:t>g</a:t>
            </a:r>
            <a:endParaRPr lang="en-US" altLang="zh-CN"/>
          </a:p>
        </p:txBody>
      </p:sp>
      <p:sp>
        <p:nvSpPr>
          <p:cNvPr id="24" name="文本框 23"/>
          <p:cNvSpPr txBox="1"/>
          <p:nvPr/>
        </p:nvSpPr>
        <p:spPr>
          <a:xfrm>
            <a:off x="6835140" y="5156835"/>
            <a:ext cx="1724025" cy="460375"/>
          </a:xfrm>
          <a:prstGeom prst="rect">
            <a:avLst/>
          </a:prstGeom>
          <a:noFill/>
        </p:spPr>
        <p:txBody>
          <a:bodyPr wrap="none" rtlCol="0">
            <a:spAutoFit/>
          </a:bodyPr>
          <a:p>
            <a:r>
              <a:rPr lang="en-US" altLang="zh-CN"/>
              <a:t>S</a:t>
            </a:r>
            <a:r>
              <a:rPr lang="zh-CN" altLang="en-US"/>
              <a:t>综合属性</a:t>
            </a:r>
            <a:r>
              <a:rPr lang="en-US" altLang="zh-CN"/>
              <a:t>b</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2547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假设</a:t>
            </a:r>
            <a:r>
              <a:rPr kumimoji="0" lang="en-US" altLang="zh-CN" sz="24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S.a</a:t>
            </a:r>
            <a:r>
              <a:rPr kumimoji="0" lang="zh-CN" altLang="en-US"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的初始值为</a:t>
            </a: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0</a:t>
            </a:r>
            <a:r>
              <a:rPr kumimoji="0" lang="zh-CN" altLang="en-US"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，输入串为</a:t>
            </a: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xyz</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686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686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Rectangle 5"/>
          <p:cNvSpPr>
            <a:spLocks noChangeArrowheads="1"/>
          </p:cNvSpPr>
          <p:nvPr/>
        </p:nvSpPr>
        <p:spPr bwMode="auto">
          <a:xfrm>
            <a:off x="5638800" y="1905000"/>
            <a:ext cx="1371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S:a=0</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 name="Rectangle 6"/>
          <p:cNvSpPr>
            <a:spLocks noChangeArrowheads="1"/>
          </p:cNvSpPr>
          <p:nvPr/>
        </p:nvSpPr>
        <p:spPr bwMode="auto">
          <a:xfrm>
            <a:off x="3886200" y="30480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 name="Rectangle 7"/>
          <p:cNvSpPr>
            <a:spLocks noChangeArrowheads="1"/>
          </p:cNvSpPr>
          <p:nvPr/>
        </p:nvSpPr>
        <p:spPr bwMode="auto">
          <a:xfrm>
            <a:off x="5638800" y="3124200"/>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9" name="Rectangle 8"/>
          <p:cNvSpPr>
            <a:spLocks noChangeArrowheads="1"/>
          </p:cNvSpPr>
          <p:nvPr/>
        </p:nvSpPr>
        <p:spPr bwMode="auto">
          <a:xfrm>
            <a:off x="7467600" y="31242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Z</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Line 9"/>
          <p:cNvSpPr>
            <a:spLocks noChangeShapeType="1"/>
          </p:cNvSpPr>
          <p:nvPr/>
        </p:nvSpPr>
        <p:spPr bwMode="auto">
          <a:xfrm flipH="1">
            <a:off x="4572000" y="2362200"/>
            <a:ext cx="1600200" cy="7620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 name="Line 10"/>
          <p:cNvSpPr>
            <a:spLocks noChangeShapeType="1"/>
          </p:cNvSpPr>
          <p:nvPr/>
        </p:nvSpPr>
        <p:spPr bwMode="auto">
          <a:xfrm>
            <a:off x="6248400" y="2438400"/>
            <a:ext cx="0" cy="7620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2" name="Line 11"/>
          <p:cNvSpPr>
            <a:spLocks noChangeShapeType="1"/>
          </p:cNvSpPr>
          <p:nvPr/>
        </p:nvSpPr>
        <p:spPr bwMode="auto">
          <a:xfrm>
            <a:off x="6477000" y="2362200"/>
            <a:ext cx="1524000" cy="7620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 name="Rectangle 12"/>
          <p:cNvSpPr>
            <a:spLocks noChangeArrowheads="1"/>
          </p:cNvSpPr>
          <p:nvPr/>
        </p:nvSpPr>
        <p:spPr bwMode="auto">
          <a:xfrm>
            <a:off x="3886200" y="42672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Rectangle 13"/>
          <p:cNvSpPr>
            <a:spLocks noChangeArrowheads="1"/>
          </p:cNvSpPr>
          <p:nvPr/>
        </p:nvSpPr>
        <p:spPr bwMode="auto">
          <a:xfrm>
            <a:off x="5638800" y="43434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 name="Rectangle 14"/>
          <p:cNvSpPr>
            <a:spLocks noChangeArrowheads="1"/>
          </p:cNvSpPr>
          <p:nvPr/>
        </p:nvSpPr>
        <p:spPr bwMode="auto">
          <a:xfrm>
            <a:off x="7391400" y="43434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z</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6" name="Line 15"/>
          <p:cNvSpPr>
            <a:spLocks noChangeShapeType="1"/>
          </p:cNvSpPr>
          <p:nvPr/>
        </p:nvSpPr>
        <p:spPr bwMode="auto">
          <a:xfrm>
            <a:off x="4419600" y="3581400"/>
            <a:ext cx="0" cy="6858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7" name="Line 16"/>
          <p:cNvSpPr>
            <a:spLocks noChangeShapeType="1"/>
          </p:cNvSpPr>
          <p:nvPr/>
        </p:nvSpPr>
        <p:spPr bwMode="auto">
          <a:xfrm>
            <a:off x="6172200" y="3657600"/>
            <a:ext cx="0" cy="6858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8" name="Line 17"/>
          <p:cNvSpPr>
            <a:spLocks noChangeShapeType="1"/>
          </p:cNvSpPr>
          <p:nvPr/>
        </p:nvSpPr>
        <p:spPr bwMode="auto">
          <a:xfrm>
            <a:off x="8001000" y="3581400"/>
            <a:ext cx="0" cy="83820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 name="Rectangle 18"/>
          <p:cNvSpPr>
            <a:spLocks noChangeArrowheads="1"/>
          </p:cNvSpPr>
          <p:nvPr/>
        </p:nvSpPr>
        <p:spPr bwMode="auto">
          <a:xfrm>
            <a:off x="7884160" y="3140710"/>
            <a:ext cx="1143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1080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rPr>
              <a:t>Z:h=0</a:t>
            </a:r>
            <a:endPar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rPr>
              <a:t>    g=1</a:t>
            </a:r>
            <a:endPar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endParaRPr>
          </a:p>
        </p:txBody>
      </p:sp>
      <p:sp>
        <p:nvSpPr>
          <p:cNvPr id="20" name="Rectangle 19"/>
          <p:cNvSpPr>
            <a:spLocks noChangeArrowheads="1"/>
          </p:cNvSpPr>
          <p:nvPr/>
        </p:nvSpPr>
        <p:spPr bwMode="auto">
          <a:xfrm>
            <a:off x="4301490" y="3048000"/>
            <a:ext cx="1066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2880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rPr>
              <a:t>X:c=1</a:t>
            </a:r>
            <a:endPar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rPr>
              <a:t>    d=2</a:t>
            </a:r>
            <a:endPar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endParaRPr>
          </a:p>
        </p:txBody>
      </p:sp>
      <p:sp>
        <p:nvSpPr>
          <p:cNvPr id="21" name="Rectangle 20"/>
          <p:cNvSpPr>
            <a:spLocks noChangeArrowheads="1"/>
          </p:cNvSpPr>
          <p:nvPr/>
        </p:nvSpPr>
        <p:spPr bwMode="auto">
          <a:xfrm>
            <a:off x="5414645" y="19050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rPr>
              <a:t>S:a=0, b=0</a:t>
            </a:r>
            <a:endPar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endParaRPr>
          </a:p>
        </p:txBody>
      </p:sp>
      <p:sp>
        <p:nvSpPr>
          <p:cNvPr id="22" name="Rectangle 21"/>
          <p:cNvSpPr>
            <a:spLocks noChangeArrowheads="1"/>
          </p:cNvSpPr>
          <p:nvPr/>
        </p:nvSpPr>
        <p:spPr bwMode="auto">
          <a:xfrm>
            <a:off x="5981700" y="3140710"/>
            <a:ext cx="1066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720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rPr>
              <a:t>Y:e=0</a:t>
            </a:r>
            <a:endPar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rPr>
              <a:t>    f=0</a:t>
            </a:r>
            <a:endParaRPr kumimoji="1" lang="en-US" altLang="zh-CN" sz="2000" b="0" i="0" u="none" strike="noStrike" kern="1200" cap="none" spc="0" normalizeH="0" baseline="0" noProof="0" dirty="0">
              <a:ln>
                <a:noFill/>
              </a:ln>
              <a:solidFill>
                <a:srgbClr val="FF3300"/>
              </a:solidFill>
              <a:effectLst/>
              <a:uLnTx/>
              <a:uFillTx/>
              <a:latin typeface="+mj-lt"/>
              <a:ea typeface="楷体_GB2312" pitchFamily="49" charset="-122"/>
              <a:cs typeface="+mn-cs"/>
            </a:endParaRPr>
          </a:p>
        </p:txBody>
      </p:sp>
      <p:sp>
        <p:nvSpPr>
          <p:cNvPr id="23" name="Rectangle 22"/>
          <p:cNvSpPr>
            <a:spLocks noChangeArrowheads="1"/>
          </p:cNvSpPr>
          <p:nvPr/>
        </p:nvSpPr>
        <p:spPr bwMode="auto">
          <a:xfrm>
            <a:off x="395288" y="1995488"/>
            <a:ext cx="3635375" cy="2824163"/>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zh-CN" altLang="en-US" sz="1600" b="0" i="0" u="none" strike="noStrike" kern="1200" cap="none" spc="0" normalizeH="0" baseline="0" noProof="0" dirty="0">
                <a:ln>
                  <a:noFill/>
                </a:ln>
                <a:solidFill>
                  <a:srgbClr val="0000CC"/>
                </a:solidFill>
                <a:effectLst/>
                <a:uLnTx/>
                <a:uFillTx/>
                <a:latin typeface="+mj-lt"/>
                <a:ea typeface="楷体_GB2312" pitchFamily="49" charset="-122"/>
                <a:cs typeface="+mn-cs"/>
              </a:rPr>
              <a:t>产 生 式	</a:t>
            </a:r>
            <a:r>
              <a:rPr kumimoji="1" lang="en-US" altLang="zh-CN" sz="16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zh-CN" altLang="en-US" sz="1600" b="0" i="0" u="none" strike="noStrike" kern="1200" cap="none" spc="0" normalizeH="0" baseline="0" noProof="0" dirty="0">
                <a:ln>
                  <a:noFill/>
                </a:ln>
                <a:solidFill>
                  <a:srgbClr val="0000CC"/>
                </a:solidFill>
                <a:effectLst/>
                <a:uLnTx/>
                <a:uFillTx/>
                <a:latin typeface="+mj-lt"/>
                <a:ea typeface="楷体_GB2312" pitchFamily="49" charset="-122"/>
                <a:cs typeface="+mn-cs"/>
              </a:rPr>
              <a:t>语 义 规 则</a:t>
            </a:r>
            <a:r>
              <a:rPr kumimoji="1" lang="zh-CN" altLang="en-US" sz="1600" b="0" i="0" u="none" strike="noStrike" kern="1200" cap="none" spc="0" normalizeH="0" baseline="0" noProof="0" dirty="0">
                <a:ln>
                  <a:noFill/>
                </a:ln>
                <a:solidFill>
                  <a:srgbClr val="000000"/>
                </a:solidFill>
                <a:effectLst/>
                <a:uLnTx/>
                <a:uFillTx/>
                <a:latin typeface="+mj-lt"/>
                <a:ea typeface="楷体_GB2312" pitchFamily="49" charset="-122"/>
                <a:cs typeface="+mn-cs"/>
              </a:rPr>
              <a:t>  </a:t>
            </a:r>
            <a:endParaRPr kumimoji="1" lang="zh-CN" altLang="en-US" sz="16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S→XYZ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Z.h</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S.a</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X.c</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Z.g</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S.b</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X.d</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-2</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Y.e</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S.b</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X→x</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X.d</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:=2*</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X.c</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Y→y</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Y.f</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Y.e</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*3</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a:p>
            <a:pPr marL="342900" marR="0" lvl="0" indent="-34290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Z→z</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mj-lt"/>
                <a:ea typeface="楷体_GB2312" pitchFamily="49" charset="-122"/>
                <a:cs typeface="+mn-cs"/>
              </a:rPr>
              <a:t>Z.g</a:t>
            </a:r>
            <a:r>
              <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rPr>
              <a:t> :=Z.h+1 </a:t>
            </a:r>
            <a:endParaRPr kumimoji="1" lang="en-US" altLang="zh-CN" sz="1800" b="0" i="0" u="none" strike="noStrike" kern="1200" cap="none" spc="0" normalizeH="0" baseline="0" noProof="0" dirty="0">
              <a:ln>
                <a:noFill/>
              </a:ln>
              <a:solidFill>
                <a:srgbClr val="000000"/>
              </a:solidFill>
              <a:effectLst/>
              <a:uLnTx/>
              <a:uFillTx/>
              <a:latin typeface="+mj-lt"/>
              <a:ea typeface="楷体_GB2312" pitchFamily="49" charset="-122"/>
              <a:cs typeface="+mn-cs"/>
            </a:endParaRPr>
          </a:p>
        </p:txBody>
      </p:sp>
      <p:sp>
        <p:nvSpPr>
          <p:cNvPr id="2" name="文本框 1"/>
          <p:cNvSpPr txBox="1"/>
          <p:nvPr/>
        </p:nvSpPr>
        <p:spPr>
          <a:xfrm>
            <a:off x="468630" y="5013325"/>
            <a:ext cx="1774825" cy="829945"/>
          </a:xfrm>
          <a:prstGeom prst="rect">
            <a:avLst/>
          </a:prstGeom>
          <a:noFill/>
        </p:spPr>
        <p:txBody>
          <a:bodyPr wrap="none" rtlCol="0">
            <a:spAutoFit/>
          </a:bodyPr>
          <a:p>
            <a:r>
              <a:rPr lang="en-US" altLang="zh-CN"/>
              <a:t>X</a:t>
            </a:r>
            <a:r>
              <a:rPr lang="zh-CN" altLang="en-US"/>
              <a:t>继承属性</a:t>
            </a:r>
            <a:r>
              <a:rPr lang="en-US" altLang="zh-CN"/>
              <a:t>c</a:t>
            </a:r>
            <a:endParaRPr lang="zh-CN" altLang="en-US"/>
          </a:p>
          <a:p>
            <a:r>
              <a:rPr lang="en-US" altLang="zh-CN"/>
              <a:t>X</a:t>
            </a:r>
            <a:r>
              <a:rPr lang="zh-CN" altLang="en-US"/>
              <a:t>综合属性</a:t>
            </a:r>
            <a:r>
              <a:rPr lang="en-US" altLang="zh-CN"/>
              <a:t>d</a:t>
            </a:r>
            <a:endParaRPr lang="en-US" altLang="zh-CN"/>
          </a:p>
        </p:txBody>
      </p:sp>
      <p:sp>
        <p:nvSpPr>
          <p:cNvPr id="4" name="文本框 3"/>
          <p:cNvSpPr txBox="1"/>
          <p:nvPr/>
        </p:nvSpPr>
        <p:spPr>
          <a:xfrm>
            <a:off x="2628900" y="5013325"/>
            <a:ext cx="1757680" cy="829945"/>
          </a:xfrm>
          <a:prstGeom prst="rect">
            <a:avLst/>
          </a:prstGeom>
          <a:noFill/>
        </p:spPr>
        <p:txBody>
          <a:bodyPr wrap="none" rtlCol="0">
            <a:spAutoFit/>
          </a:bodyPr>
          <a:p>
            <a:r>
              <a:rPr lang="en-US" altLang="zh-CN"/>
              <a:t>Y</a:t>
            </a:r>
            <a:r>
              <a:rPr lang="zh-CN" altLang="en-US"/>
              <a:t>继承属性</a:t>
            </a:r>
            <a:r>
              <a:rPr lang="en-US" altLang="zh-CN"/>
              <a:t>e</a:t>
            </a:r>
            <a:endParaRPr lang="en-US" altLang="zh-CN"/>
          </a:p>
          <a:p>
            <a:r>
              <a:rPr lang="en-US" altLang="zh-CN"/>
              <a:t>Y</a:t>
            </a:r>
            <a:r>
              <a:rPr lang="zh-CN" altLang="en-US"/>
              <a:t>综合属性</a:t>
            </a:r>
            <a:r>
              <a:rPr lang="en-US" altLang="zh-CN"/>
              <a:t>f</a:t>
            </a:r>
            <a:endParaRPr lang="en-US" altLang="zh-CN"/>
          </a:p>
        </p:txBody>
      </p:sp>
      <p:sp>
        <p:nvSpPr>
          <p:cNvPr id="5" name="文本框 4"/>
          <p:cNvSpPr txBox="1"/>
          <p:nvPr/>
        </p:nvSpPr>
        <p:spPr>
          <a:xfrm>
            <a:off x="4789170" y="5013325"/>
            <a:ext cx="1740535" cy="829945"/>
          </a:xfrm>
          <a:prstGeom prst="rect">
            <a:avLst/>
          </a:prstGeom>
          <a:noFill/>
        </p:spPr>
        <p:txBody>
          <a:bodyPr wrap="none" rtlCol="0">
            <a:spAutoFit/>
          </a:bodyPr>
          <a:p>
            <a:r>
              <a:rPr lang="en-US" altLang="zh-CN"/>
              <a:t>Z</a:t>
            </a:r>
            <a:r>
              <a:rPr lang="zh-CN" altLang="en-US"/>
              <a:t>继承属性</a:t>
            </a:r>
            <a:r>
              <a:rPr lang="en-US" altLang="zh-CN"/>
              <a:t>h</a:t>
            </a:r>
            <a:endParaRPr lang="en-US" altLang="zh-CN"/>
          </a:p>
          <a:p>
            <a:r>
              <a:rPr lang="en-US" altLang="zh-CN"/>
              <a:t>Z</a:t>
            </a:r>
            <a:r>
              <a:rPr lang="zh-CN" altLang="en-US"/>
              <a:t>综合属性</a:t>
            </a:r>
            <a:r>
              <a:rPr lang="en-US" altLang="zh-CN"/>
              <a:t>g</a:t>
            </a:r>
            <a:endParaRPr lang="en-US" altLang="zh-CN"/>
          </a:p>
        </p:txBody>
      </p:sp>
      <p:sp>
        <p:nvSpPr>
          <p:cNvPr id="24" name="文本框 23"/>
          <p:cNvSpPr txBox="1"/>
          <p:nvPr/>
        </p:nvSpPr>
        <p:spPr>
          <a:xfrm>
            <a:off x="6835140" y="5156835"/>
            <a:ext cx="1724025" cy="460375"/>
          </a:xfrm>
          <a:prstGeom prst="rect">
            <a:avLst/>
          </a:prstGeom>
          <a:noFill/>
        </p:spPr>
        <p:txBody>
          <a:bodyPr wrap="none" rtlCol="0">
            <a:spAutoFit/>
          </a:bodyPr>
          <a:p>
            <a:r>
              <a:rPr lang="en-US" altLang="zh-CN"/>
              <a:t>S</a:t>
            </a:r>
            <a:r>
              <a:rPr lang="zh-CN" altLang="en-US"/>
              <a:t>综合属性</a:t>
            </a:r>
            <a:r>
              <a:rPr lang="en-US" altLang="zh-CN"/>
              <a:t>b</a:t>
            </a:r>
            <a:endParaRPr lang="en-US" altLang="zh-CN"/>
          </a:p>
        </p:txBody>
      </p:sp>
      <p:sp>
        <p:nvSpPr>
          <p:cNvPr id="25" name="文本框 24"/>
          <p:cNvSpPr txBox="1"/>
          <p:nvPr/>
        </p:nvSpPr>
        <p:spPr>
          <a:xfrm>
            <a:off x="5101590" y="5805170"/>
            <a:ext cx="1097280" cy="460375"/>
          </a:xfrm>
          <a:prstGeom prst="rect">
            <a:avLst/>
          </a:prstGeom>
          <a:noFill/>
        </p:spPr>
        <p:txBody>
          <a:bodyPr wrap="none" rtlCol="0">
            <a:spAutoFit/>
          </a:bodyPr>
          <a:p>
            <a:r>
              <a:rPr lang="zh-CN" altLang="en-US">
                <a:solidFill>
                  <a:srgbClr val="FF0000"/>
                </a:solidFill>
              </a:rPr>
              <a:t>第一遍</a:t>
            </a:r>
            <a:endParaRPr lang="zh-CN" altLang="en-US">
              <a:solidFill>
                <a:srgbClr val="FF0000"/>
              </a:solidFill>
            </a:endParaRPr>
          </a:p>
        </p:txBody>
      </p:sp>
      <p:sp>
        <p:nvSpPr>
          <p:cNvPr id="26" name="文本框 25"/>
          <p:cNvSpPr txBox="1"/>
          <p:nvPr/>
        </p:nvSpPr>
        <p:spPr>
          <a:xfrm>
            <a:off x="807085" y="5805170"/>
            <a:ext cx="1097280" cy="460375"/>
          </a:xfrm>
          <a:prstGeom prst="rect">
            <a:avLst/>
          </a:prstGeom>
          <a:noFill/>
        </p:spPr>
        <p:txBody>
          <a:bodyPr wrap="none" rtlCol="0">
            <a:spAutoFit/>
          </a:bodyPr>
          <a:p>
            <a:r>
              <a:rPr lang="zh-CN" altLang="en-US">
                <a:solidFill>
                  <a:srgbClr val="FF0000"/>
                </a:solidFill>
              </a:rPr>
              <a:t>第</a:t>
            </a:r>
            <a:r>
              <a:rPr lang="zh-CN" altLang="en-US">
                <a:solidFill>
                  <a:srgbClr val="FF0000"/>
                </a:solidFill>
              </a:rPr>
              <a:t>二遍</a:t>
            </a:r>
            <a:endParaRPr lang="zh-CN" altLang="en-US">
              <a:solidFill>
                <a:srgbClr val="FF0000"/>
              </a:solidFill>
            </a:endParaRPr>
          </a:p>
        </p:txBody>
      </p:sp>
      <p:sp>
        <p:nvSpPr>
          <p:cNvPr id="27" name="文本框 26"/>
          <p:cNvSpPr txBox="1"/>
          <p:nvPr/>
        </p:nvSpPr>
        <p:spPr>
          <a:xfrm>
            <a:off x="7148195" y="5805170"/>
            <a:ext cx="1097280" cy="460375"/>
          </a:xfrm>
          <a:prstGeom prst="rect">
            <a:avLst/>
          </a:prstGeom>
          <a:noFill/>
        </p:spPr>
        <p:txBody>
          <a:bodyPr wrap="none" rtlCol="0">
            <a:spAutoFit/>
          </a:bodyPr>
          <a:p>
            <a:r>
              <a:rPr lang="zh-CN" altLang="en-US">
                <a:solidFill>
                  <a:srgbClr val="FF0000"/>
                </a:solidFill>
              </a:rPr>
              <a:t>第</a:t>
            </a:r>
            <a:r>
              <a:rPr lang="zh-CN" altLang="en-US">
                <a:solidFill>
                  <a:srgbClr val="FF0000"/>
                </a:solidFill>
              </a:rPr>
              <a:t>三遍</a:t>
            </a:r>
            <a:endParaRPr lang="zh-CN" altLang="en-US">
              <a:solidFill>
                <a:srgbClr val="FF0000"/>
              </a:solidFill>
            </a:endParaRPr>
          </a:p>
        </p:txBody>
      </p:sp>
      <p:sp>
        <p:nvSpPr>
          <p:cNvPr id="28" name="文本框 27"/>
          <p:cNvSpPr txBox="1"/>
          <p:nvPr/>
        </p:nvSpPr>
        <p:spPr>
          <a:xfrm>
            <a:off x="2915920" y="5805170"/>
            <a:ext cx="1097280" cy="460375"/>
          </a:xfrm>
          <a:prstGeom prst="rect">
            <a:avLst/>
          </a:prstGeom>
          <a:noFill/>
        </p:spPr>
        <p:txBody>
          <a:bodyPr wrap="none" rtlCol="0">
            <a:spAutoFit/>
          </a:bodyPr>
          <a:p>
            <a:r>
              <a:rPr lang="zh-CN" altLang="en-US">
                <a:solidFill>
                  <a:srgbClr val="FF0000"/>
                </a:solidFill>
              </a:rPr>
              <a:t>第</a:t>
            </a:r>
            <a:r>
              <a:rPr lang="zh-CN" altLang="en-US">
                <a:solidFill>
                  <a:srgbClr val="FF0000"/>
                </a:solidFill>
              </a:rPr>
              <a:t>四遍</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5" grpId="0"/>
      <p:bldP spid="25" grpId="1"/>
      <p:bldP spid="26" grpId="0"/>
      <p:bldP spid="26" grpId="1"/>
      <p:bldP spid="27" grpId="0"/>
      <p:bldP spid="27" grpId="1"/>
      <p:bldP spid="28" grpId="0"/>
      <p:bldP spid="28"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a:xfrm>
                <a:off x="457200" y="1219200"/>
                <a:ext cx="8229600" cy="992505"/>
              </a:xfrm>
            </p:spPr>
            <p:txBody>
              <a:bodyPr/>
              <a:p>
                <a:r>
                  <a:rPr lang="zh-CN" altLang="en-US">
                    <a:latin typeface="Cambria Math" panose="02040503050406030204" charset="0"/>
                    <a:cs typeface="Cambria Math" panose="02040503050406030204" charset="0"/>
                  </a:rPr>
                  <a:t>能否只运行一遍就计算</a:t>
                </a:r>
                <a:r>
                  <a:rPr lang="zh-CN" altLang="en-US">
                    <a:latin typeface="Cambria Math" panose="02040503050406030204" charset="0"/>
                    <a:cs typeface="Cambria Math" panose="02040503050406030204" charset="0"/>
                  </a:rPr>
                  <a:t>完成？</a:t>
                </a:r>
                <a:endParaRPr lang="zh-CN" altLang="en-US">
                  <a:latin typeface="Cambria Math" panose="02040503050406030204" charset="0"/>
                  <a:cs typeface="Cambria Math" panose="02040503050406030204" charset="0"/>
                </a:endParaRPr>
              </a:p>
              <a:p>
                <a14:m>
                  <m:oMath xmlns:m="http://schemas.openxmlformats.org/officeDocument/2006/math">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𝐴𝐵</m:t>
                    </m:r>
                  </m:oMath>
                </a14:m>
                <a:endParaRPr lang="zh-CN" altLang="en-US">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sz="quarter" idx="1"/>
              </p:nvPr>
            </p:nvSpPr>
            <p:spPr>
              <a:xfrm>
                <a:off x="457200" y="1219200"/>
                <a:ext cx="8229600" cy="992505"/>
              </a:xfrm>
              <a:blipFill rotWithShape="1">
                <a:blip r:embed="rId1"/>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256F4E8-2FDC-4255-AC31-CF770F441A9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grpSp>
        <p:nvGrpSpPr>
          <p:cNvPr id="15" name="组合 14"/>
          <p:cNvGrpSpPr/>
          <p:nvPr/>
        </p:nvGrpSpPr>
        <p:grpSpPr>
          <a:xfrm>
            <a:off x="980440" y="2348865"/>
            <a:ext cx="1621790" cy="3771900"/>
            <a:chOff x="1657" y="3812"/>
            <a:chExt cx="2554" cy="5940"/>
          </a:xfrm>
        </p:grpSpPr>
        <p:sp>
          <p:nvSpPr>
            <p:cNvPr id="6" name="文本框 5"/>
            <p:cNvSpPr txBox="1"/>
            <p:nvPr/>
          </p:nvSpPr>
          <p:spPr>
            <a:xfrm>
              <a:off x="1657" y="3812"/>
              <a:ext cx="2555" cy="725"/>
            </a:xfrm>
            <a:prstGeom prst="rect">
              <a:avLst/>
            </a:prstGeom>
            <a:noFill/>
          </p:spPr>
          <p:txBody>
            <a:bodyPr wrap="none" rtlCol="0">
              <a:spAutoFit/>
            </a:bodyPr>
            <a:p>
              <a:r>
                <a:rPr lang="en-US" altLang="zh-CN">
                  <a:solidFill>
                    <a:srgbClr val="FF0000"/>
                  </a:solidFill>
                </a:rPr>
                <a:t>A</a:t>
              </a:r>
              <a:r>
                <a:rPr lang="zh-CN" altLang="en-US">
                  <a:solidFill>
                    <a:srgbClr val="FF0000"/>
                  </a:solidFill>
                </a:rPr>
                <a:t>继承属性</a:t>
              </a:r>
              <a:endParaRPr lang="zh-CN" altLang="en-US">
                <a:solidFill>
                  <a:srgbClr val="FF0000"/>
                </a:solidFill>
              </a:endParaRPr>
            </a:p>
          </p:txBody>
        </p:sp>
        <p:sp>
          <p:nvSpPr>
            <p:cNvPr id="7" name="文本框 6"/>
            <p:cNvSpPr txBox="1"/>
            <p:nvPr/>
          </p:nvSpPr>
          <p:spPr>
            <a:xfrm>
              <a:off x="1657" y="5116"/>
              <a:ext cx="2555" cy="725"/>
            </a:xfrm>
            <a:prstGeom prst="rect">
              <a:avLst/>
            </a:prstGeom>
            <a:noFill/>
          </p:spPr>
          <p:txBody>
            <a:bodyPr wrap="none" rtlCol="0">
              <a:spAutoFit/>
            </a:bodyPr>
            <a:p>
              <a:r>
                <a:rPr lang="en-US" altLang="zh-CN">
                  <a:solidFill>
                    <a:srgbClr val="0000FF"/>
                  </a:solidFill>
                </a:rPr>
                <a:t>A</a:t>
              </a:r>
              <a:r>
                <a:rPr lang="zh-CN" altLang="en-US">
                  <a:solidFill>
                    <a:srgbClr val="0000FF"/>
                  </a:solidFill>
                </a:rPr>
                <a:t>综合属性</a:t>
              </a:r>
              <a:endParaRPr lang="zh-CN" altLang="en-US">
                <a:solidFill>
                  <a:srgbClr val="0000FF"/>
                </a:solidFill>
              </a:endParaRPr>
            </a:p>
          </p:txBody>
        </p:sp>
        <p:sp>
          <p:nvSpPr>
            <p:cNvPr id="8" name="文本框 7"/>
            <p:cNvSpPr txBox="1"/>
            <p:nvPr/>
          </p:nvSpPr>
          <p:spPr>
            <a:xfrm>
              <a:off x="1657" y="6420"/>
              <a:ext cx="2528" cy="725"/>
            </a:xfrm>
            <a:prstGeom prst="rect">
              <a:avLst/>
            </a:prstGeom>
            <a:noFill/>
          </p:spPr>
          <p:txBody>
            <a:bodyPr wrap="none" rtlCol="0">
              <a:spAutoFit/>
            </a:bodyPr>
            <a:p>
              <a:r>
                <a:rPr lang="en-US" altLang="zh-CN">
                  <a:solidFill>
                    <a:srgbClr val="FF0000"/>
                  </a:solidFill>
                </a:rPr>
                <a:t>B</a:t>
              </a:r>
              <a:r>
                <a:rPr lang="zh-CN" altLang="en-US">
                  <a:solidFill>
                    <a:srgbClr val="FF0000"/>
                  </a:solidFill>
                </a:rPr>
                <a:t>继承属性</a:t>
              </a:r>
              <a:endParaRPr lang="zh-CN" altLang="en-US">
                <a:solidFill>
                  <a:srgbClr val="FF0000"/>
                </a:solidFill>
              </a:endParaRPr>
            </a:p>
          </p:txBody>
        </p:sp>
        <p:sp>
          <p:nvSpPr>
            <p:cNvPr id="9" name="文本框 8"/>
            <p:cNvSpPr txBox="1"/>
            <p:nvPr/>
          </p:nvSpPr>
          <p:spPr>
            <a:xfrm>
              <a:off x="1657" y="7724"/>
              <a:ext cx="2528" cy="725"/>
            </a:xfrm>
            <a:prstGeom prst="rect">
              <a:avLst/>
            </a:prstGeom>
            <a:noFill/>
          </p:spPr>
          <p:txBody>
            <a:bodyPr wrap="none" rtlCol="0">
              <a:spAutoFit/>
            </a:bodyPr>
            <a:p>
              <a:r>
                <a:rPr lang="en-US" altLang="zh-CN">
                  <a:solidFill>
                    <a:srgbClr val="0000FF"/>
                  </a:solidFill>
                </a:rPr>
                <a:t>B</a:t>
              </a:r>
              <a:r>
                <a:rPr lang="zh-CN" altLang="en-US">
                  <a:solidFill>
                    <a:srgbClr val="0000FF"/>
                  </a:solidFill>
                </a:rPr>
                <a:t>综合属性</a:t>
              </a:r>
              <a:endParaRPr lang="zh-CN" altLang="en-US">
                <a:solidFill>
                  <a:srgbClr val="0000FF"/>
                </a:solidFill>
              </a:endParaRPr>
            </a:p>
          </p:txBody>
        </p:sp>
        <p:sp>
          <p:nvSpPr>
            <p:cNvPr id="10" name="文本框 9"/>
            <p:cNvSpPr txBox="1"/>
            <p:nvPr/>
          </p:nvSpPr>
          <p:spPr>
            <a:xfrm>
              <a:off x="1657" y="9028"/>
              <a:ext cx="2475" cy="725"/>
            </a:xfrm>
            <a:prstGeom prst="rect">
              <a:avLst/>
            </a:prstGeom>
            <a:noFill/>
          </p:spPr>
          <p:txBody>
            <a:bodyPr wrap="none" rtlCol="0">
              <a:spAutoFit/>
            </a:bodyPr>
            <a:p>
              <a:r>
                <a:rPr lang="en-US" altLang="zh-CN">
                  <a:solidFill>
                    <a:srgbClr val="0000FF"/>
                  </a:solidFill>
                </a:rPr>
                <a:t>S</a:t>
              </a:r>
              <a:r>
                <a:rPr lang="zh-CN" altLang="en-US">
                  <a:solidFill>
                    <a:srgbClr val="0000FF"/>
                  </a:solidFill>
                </a:rPr>
                <a:t>综合属性</a:t>
              </a:r>
              <a:endParaRPr lang="zh-CN" altLang="en-US">
                <a:solidFill>
                  <a:srgbClr val="0000FF"/>
                </a:solidFill>
              </a:endParaRPr>
            </a:p>
          </p:txBody>
        </p:sp>
        <p:cxnSp>
          <p:nvCxnSpPr>
            <p:cNvPr id="11" name="直接箭头连接符 10"/>
            <p:cNvCxnSpPr>
              <a:stCxn id="6" idx="2"/>
              <a:endCxn id="7" idx="0"/>
            </p:cNvCxnSpPr>
            <p:nvPr/>
          </p:nvCxnSpPr>
          <p:spPr>
            <a:xfrm>
              <a:off x="2935" y="4537"/>
              <a:ext cx="0" cy="5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2"/>
              <a:endCxn id="8" idx="0"/>
            </p:cNvCxnSpPr>
            <p:nvPr/>
          </p:nvCxnSpPr>
          <p:spPr>
            <a:xfrm flipH="1">
              <a:off x="2921" y="5841"/>
              <a:ext cx="14" cy="5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2"/>
              <a:endCxn id="9" idx="0"/>
            </p:cNvCxnSpPr>
            <p:nvPr/>
          </p:nvCxnSpPr>
          <p:spPr>
            <a:xfrm>
              <a:off x="2921" y="7145"/>
              <a:ext cx="0" cy="5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2"/>
              <a:endCxn id="10" idx="0"/>
            </p:cNvCxnSpPr>
            <p:nvPr/>
          </p:nvCxnSpPr>
          <p:spPr>
            <a:xfrm flipH="1">
              <a:off x="2895" y="8449"/>
              <a:ext cx="26" cy="5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2988310" y="2153285"/>
            <a:ext cx="3887470" cy="829945"/>
            <a:chOff x="4706" y="3391"/>
            <a:chExt cx="6122" cy="1307"/>
          </a:xfrm>
        </p:grpSpPr>
        <p:sp>
          <p:nvSpPr>
            <p:cNvPr id="16" name="文本框 15"/>
            <p:cNvSpPr txBox="1"/>
            <p:nvPr/>
          </p:nvSpPr>
          <p:spPr>
            <a:xfrm>
              <a:off x="5580" y="3391"/>
              <a:ext cx="5248" cy="1307"/>
            </a:xfrm>
            <a:prstGeom prst="rect">
              <a:avLst/>
            </a:prstGeom>
            <a:noFill/>
          </p:spPr>
          <p:txBody>
            <a:bodyPr wrap="none" rtlCol="0">
              <a:spAutoFit/>
            </a:bodyPr>
            <a:p>
              <a:r>
                <a:rPr lang="en-US" altLang="zh-CN"/>
                <a:t>S</a:t>
              </a:r>
              <a:r>
                <a:rPr lang="zh-CN" altLang="en-US"/>
                <a:t>综合属性，</a:t>
              </a:r>
              <a:r>
                <a:rPr lang="en-US" altLang="zh-CN"/>
                <a:t>S</a:t>
              </a:r>
              <a:r>
                <a:rPr lang="zh-CN" altLang="en-US"/>
                <a:t>继承属性</a:t>
              </a:r>
              <a:endParaRPr lang="zh-CN" altLang="en-US"/>
            </a:p>
            <a:p>
              <a:r>
                <a:rPr lang="en-US" altLang="zh-CN"/>
                <a:t>B</a:t>
              </a:r>
              <a:r>
                <a:rPr lang="zh-CN" altLang="en-US"/>
                <a:t>综合属性，</a:t>
              </a:r>
              <a:r>
                <a:rPr lang="en-US" altLang="zh-CN"/>
                <a:t>B</a:t>
              </a:r>
              <a:r>
                <a:rPr lang="zh-CN" altLang="en-US"/>
                <a:t>继承</a:t>
              </a:r>
              <a:r>
                <a:rPr lang="zh-CN" altLang="en-US"/>
                <a:t>属性</a:t>
              </a:r>
              <a:endParaRPr lang="zh-CN" altLang="en-US"/>
            </a:p>
          </p:txBody>
        </p:sp>
        <p:sp>
          <p:nvSpPr>
            <p:cNvPr id="17" name="左箭头 16"/>
            <p:cNvSpPr/>
            <p:nvPr/>
          </p:nvSpPr>
          <p:spPr>
            <a:xfrm>
              <a:off x="4706" y="3813"/>
              <a:ext cx="680" cy="337"/>
            </a:xfrm>
            <a:prstGeom prst="lef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p:nvSpPr>
        <p:spPr>
          <a:xfrm>
            <a:off x="3060065" y="3213100"/>
            <a:ext cx="5022215" cy="1568450"/>
          </a:xfrm>
          <a:prstGeom prst="rect">
            <a:avLst/>
          </a:prstGeom>
          <a:noFill/>
        </p:spPr>
        <p:txBody>
          <a:bodyPr wrap="square" rtlCol="0">
            <a:spAutoFit/>
          </a:bodyPr>
          <a:p>
            <a:r>
              <a:rPr lang="en-US" altLang="zh-CN">
                <a:solidFill>
                  <a:srgbClr val="FF0000"/>
                </a:solidFill>
              </a:rPr>
              <a:t>L</a:t>
            </a:r>
            <a:r>
              <a:rPr lang="zh-CN" altLang="en-US">
                <a:solidFill>
                  <a:srgbClr val="FF0000"/>
                </a:solidFill>
              </a:rPr>
              <a:t>文法：从左到右计算</a:t>
            </a:r>
            <a:endParaRPr lang="en-US" altLang="zh-CN">
              <a:solidFill>
                <a:srgbClr val="FF0000"/>
              </a:solidFill>
            </a:endParaRPr>
          </a:p>
          <a:p>
            <a:r>
              <a:rPr lang="en-US" altLang="zh-CN"/>
              <a:t>A</a:t>
            </a:r>
            <a:r>
              <a:rPr lang="zh-CN" altLang="en-US"/>
              <a:t>的继承属性只依赖于</a:t>
            </a:r>
            <a:r>
              <a:rPr lang="en-US" altLang="zh-CN"/>
              <a:t>S</a:t>
            </a:r>
            <a:r>
              <a:rPr lang="zh-CN" altLang="en-US"/>
              <a:t>的继承</a:t>
            </a:r>
            <a:r>
              <a:rPr lang="zh-CN" altLang="en-US"/>
              <a:t>属性；</a:t>
            </a:r>
            <a:endParaRPr lang="zh-CN" altLang="en-US"/>
          </a:p>
          <a:p>
            <a:r>
              <a:rPr lang="en-US" altLang="zh-CN"/>
              <a:t>B</a:t>
            </a:r>
            <a:r>
              <a:rPr lang="zh-CN" altLang="en-US"/>
              <a:t>的继承属性依赖于</a:t>
            </a:r>
            <a:r>
              <a:rPr lang="en-US" altLang="zh-CN"/>
              <a:t>S</a:t>
            </a:r>
            <a:r>
              <a:rPr lang="zh-CN" altLang="en-US"/>
              <a:t>的继承属性和</a:t>
            </a:r>
            <a:r>
              <a:rPr lang="en-US" altLang="zh-CN"/>
              <a:t>A</a:t>
            </a:r>
            <a:r>
              <a:rPr lang="zh-CN" altLang="en-US"/>
              <a:t>的</a:t>
            </a:r>
            <a:r>
              <a:rPr lang="zh-CN" altLang="en-US"/>
              <a:t>属性；</a:t>
            </a:r>
            <a:endParaRPr lang="zh-CN" altLang="en-US"/>
          </a:p>
        </p:txBody>
      </p:sp>
      <p:sp>
        <p:nvSpPr>
          <p:cNvPr id="20" name="文本框 19"/>
          <p:cNvSpPr txBox="1"/>
          <p:nvPr/>
        </p:nvSpPr>
        <p:spPr>
          <a:xfrm>
            <a:off x="3131820" y="4940935"/>
            <a:ext cx="5022215" cy="460375"/>
          </a:xfrm>
          <a:prstGeom prst="rect">
            <a:avLst/>
          </a:prstGeom>
          <a:noFill/>
        </p:spPr>
        <p:txBody>
          <a:bodyPr wrap="square" rtlCol="0">
            <a:spAutoFit/>
          </a:bodyPr>
          <a:p>
            <a:r>
              <a:rPr lang="en-US" altLang="zh-CN">
                <a:solidFill>
                  <a:srgbClr val="0000FF"/>
                </a:solidFill>
              </a:rPr>
              <a:t>S</a:t>
            </a:r>
            <a:r>
              <a:rPr lang="zh-CN" altLang="en-US">
                <a:solidFill>
                  <a:srgbClr val="0000FF"/>
                </a:solidFill>
              </a:rPr>
              <a:t>文法：只有综合属性</a:t>
            </a:r>
            <a:endParaRPr lang="zh-CN" altLang="en-US">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0"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One pass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一遍扫描的处理方法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在语法分析的同时计算属性值</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endPar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语法分析方法</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属性的计算次序</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L</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－属性文法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适合于一遍扫描的自上而下分析</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－属性文法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适合于一遍扫描的自下而上分析 </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789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789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Syntax-directed translation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所谓</a:t>
            </a:r>
            <a:r>
              <a:rPr kumimoji="0" lang="zh-CN" altLang="en-US" sz="2600" b="0" i="0" u="none" strike="noStrike" kern="1200" cap="none" spc="0" normalizeH="0" baseline="0" noProof="0" dirty="0" smtClean="0">
                <a:ln>
                  <a:noFill/>
                </a:ln>
                <a:solidFill>
                  <a:srgbClr val="FF3300"/>
                </a:solidFill>
                <a:effectLst/>
                <a:uLnTx/>
                <a:uFillTx/>
                <a:latin typeface="楷体_GB2312" pitchFamily="49" charset="-122"/>
                <a:ea typeface="楷体_GB2312" pitchFamily="49" charset="-122"/>
                <a:cs typeface="+mn-cs"/>
              </a:rPr>
              <a:t>语法制导翻译法</a:t>
            </a:r>
            <a:endPar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就是为文法中每个产生式配上一组语义规则</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在语法分析的同时执行这些语义规则</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rPr>
              <a:t>计算语义规则的时机</a:t>
            </a:r>
            <a:endParaRPr kumimoji="0" lang="zh-CN" altLang="en-US" sz="2600" b="0"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在自上而下分析中</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一个产生式匹配输入串成功时</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在自下而上分析中</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当一个产生式被用于进行归约时</a:t>
            </a:r>
            <a:endParaRPr kumimoji="0" lang="en-US" altLang="zh-CN"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endParaRPr kumimoji="0" lang="en-US" altLang="zh-CN"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rPr>
              <a:t>语法分析工作和语义规则计算是穿插进行的</a:t>
            </a:r>
            <a:endParaRPr kumimoji="0" lang="zh-CN" altLang="en-US" sz="28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389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89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p:txBody>
          <a:bodyPr vert="horz" wrap="square" lIns="91440" tIns="45720" rIns="91440" bIns="45720" anchor="b" anchorCtr="0"/>
          <a:p>
            <a:r>
              <a:rPr lang="en-US" altLang="zh-CN" kern="1200" dirty="0">
                <a:latin typeface="+mj-lt"/>
                <a:ea typeface="楷体_GB2312" pitchFamily="49" charset="-122"/>
                <a:cs typeface="+mj-cs"/>
              </a:rPr>
              <a:t>Abstract Syntax Tree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15621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FF3300"/>
                </a:solidFill>
                <a:effectLst/>
                <a:uLnTx/>
                <a:uFillTx/>
                <a:latin typeface="+mj-lt"/>
                <a:ea typeface="楷体_GB2312" pitchFamily="49" charset="-122"/>
                <a:cs typeface="+mn-cs"/>
              </a:rPr>
              <a:t>抽象语法树</a:t>
            </a:r>
            <a:endParaRPr kumimoji="0" lang="en-US" altLang="zh-CN" sz="2800" b="0" i="0" u="none" strike="noStrike" kern="1200" cap="none" spc="0" normalizeH="0" baseline="0" noProof="0" dirty="0" smtClean="0">
              <a:ln>
                <a:noFill/>
              </a:ln>
              <a:solidFill>
                <a:srgbClr val="FF33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在语法树中去掉那些对翻译不必要的信息</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目的：获得更有效的源程序中间表示</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99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99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39942" name="Group 86"/>
          <p:cNvGrpSpPr/>
          <p:nvPr/>
        </p:nvGrpSpPr>
        <p:grpSpPr>
          <a:xfrm>
            <a:off x="166688" y="3124200"/>
            <a:ext cx="4968875" cy="2667000"/>
            <a:chOff x="153" y="2064"/>
            <a:chExt cx="3130" cy="1680"/>
          </a:xfrm>
        </p:grpSpPr>
        <p:grpSp>
          <p:nvGrpSpPr>
            <p:cNvPr id="39955" name="Group 66"/>
            <p:cNvGrpSpPr/>
            <p:nvPr/>
          </p:nvGrpSpPr>
          <p:grpSpPr>
            <a:xfrm>
              <a:off x="336" y="2544"/>
              <a:ext cx="2784" cy="1200"/>
              <a:chOff x="1440" y="3024"/>
              <a:chExt cx="2784" cy="1200"/>
            </a:xfrm>
          </p:grpSpPr>
          <p:sp>
            <p:nvSpPr>
              <p:cNvPr id="9" name="Line 67"/>
              <p:cNvSpPr>
                <a:spLocks noChangeShapeType="1"/>
              </p:cNvSpPr>
              <p:nvPr/>
            </p:nvSpPr>
            <p:spPr bwMode="auto">
              <a:xfrm flipH="1">
                <a:off x="1728" y="3360"/>
                <a:ext cx="1008" cy="48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0" name="Line 68"/>
              <p:cNvSpPr>
                <a:spLocks noChangeShapeType="1"/>
              </p:cNvSpPr>
              <p:nvPr/>
            </p:nvSpPr>
            <p:spPr bwMode="auto">
              <a:xfrm>
                <a:off x="2784" y="3408"/>
                <a:ext cx="0" cy="48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1" name="Line 69"/>
              <p:cNvSpPr>
                <a:spLocks noChangeShapeType="1"/>
              </p:cNvSpPr>
              <p:nvPr/>
            </p:nvSpPr>
            <p:spPr bwMode="auto">
              <a:xfrm>
                <a:off x="2928" y="3360"/>
                <a:ext cx="960" cy="480"/>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2" name="Rectangle 70"/>
              <p:cNvSpPr>
                <a:spLocks noChangeArrowheads="1"/>
              </p:cNvSpPr>
              <p:nvPr/>
            </p:nvSpPr>
            <p:spPr bwMode="auto">
              <a:xfrm>
                <a:off x="1440" y="3888"/>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noFill/>
                    </a:ln>
                    <a:solidFill>
                      <a:schemeClr val="tx1"/>
                    </a:solidFill>
                    <a:effectLst/>
                    <a:uLnTx/>
                    <a:uFillTx/>
                    <a:latin typeface="+mj-lt"/>
                    <a:ea typeface="PMingLiU" pitchFamily="18" charset="-120"/>
                    <a:cs typeface="+mn-cs"/>
                  </a:rPr>
                  <a:t>B</a:t>
                </a:r>
                <a:endParaRPr kumimoji="1" lang="en-US" altLang="zh-CN" sz="2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3" name="Rectangle 71"/>
              <p:cNvSpPr>
                <a:spLocks noChangeArrowheads="1"/>
              </p:cNvSpPr>
              <p:nvPr/>
            </p:nvSpPr>
            <p:spPr bwMode="auto">
              <a:xfrm>
                <a:off x="2400" y="3888"/>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noFill/>
                    </a:ln>
                    <a:solidFill>
                      <a:schemeClr val="tx1"/>
                    </a:solidFill>
                    <a:effectLst/>
                    <a:uLnTx/>
                    <a:uFillTx/>
                    <a:latin typeface="+mj-lt"/>
                    <a:ea typeface="PMingLiU" pitchFamily="18" charset="-120"/>
                    <a:cs typeface="+mn-cs"/>
                  </a:rPr>
                  <a:t>S</a:t>
                </a:r>
                <a:r>
                  <a:rPr kumimoji="1" lang="en-US" altLang="zh-CN" sz="2800" b="0" i="0" u="none" strike="noStrike" kern="1200" cap="none" spc="0" normalizeH="0" baseline="-30000" noProof="0">
                    <a:ln>
                      <a:noFill/>
                    </a:ln>
                    <a:solidFill>
                      <a:schemeClr val="tx1"/>
                    </a:solidFill>
                    <a:effectLst/>
                    <a:uLnTx/>
                    <a:uFillTx/>
                    <a:latin typeface="+mj-lt"/>
                    <a:ea typeface="PMingLiU" pitchFamily="18" charset="-120"/>
                    <a:cs typeface="+mn-cs"/>
                  </a:rPr>
                  <a:t>1</a:t>
                </a:r>
                <a:endParaRPr kumimoji="1" lang="en-US" altLang="zh-CN" sz="2800" b="0" i="0" u="none" strike="noStrike" kern="1200" cap="none" spc="0" normalizeH="0" baseline="-30000" noProof="0">
                  <a:ln>
                    <a:noFill/>
                  </a:ln>
                  <a:solidFill>
                    <a:schemeClr val="tx1"/>
                  </a:solidFill>
                  <a:effectLst/>
                  <a:uLnTx/>
                  <a:uFillTx/>
                  <a:latin typeface="+mj-lt"/>
                  <a:ea typeface="PMingLiU" pitchFamily="18" charset="-120"/>
                  <a:cs typeface="+mn-cs"/>
                </a:endParaRPr>
              </a:p>
            </p:txBody>
          </p:sp>
          <p:sp>
            <p:nvSpPr>
              <p:cNvPr id="14" name="Rectangle 72"/>
              <p:cNvSpPr>
                <a:spLocks noChangeArrowheads="1"/>
              </p:cNvSpPr>
              <p:nvPr/>
            </p:nvSpPr>
            <p:spPr bwMode="auto">
              <a:xfrm>
                <a:off x="3504" y="3888"/>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noFill/>
                    </a:ln>
                    <a:solidFill>
                      <a:schemeClr val="tx1"/>
                    </a:solidFill>
                    <a:effectLst/>
                    <a:uLnTx/>
                    <a:uFillTx/>
                    <a:latin typeface="+mj-lt"/>
                    <a:ea typeface="PMingLiU" pitchFamily="18" charset="-120"/>
                    <a:cs typeface="+mn-cs"/>
                  </a:rPr>
                  <a:t>S</a:t>
                </a:r>
                <a:r>
                  <a:rPr kumimoji="1" lang="en-US" altLang="zh-CN" sz="2800" b="0" i="0" u="none" strike="noStrike" kern="1200" cap="none" spc="0" normalizeH="0" baseline="-30000" noProof="0">
                    <a:ln>
                      <a:noFill/>
                    </a:ln>
                    <a:solidFill>
                      <a:schemeClr val="tx1"/>
                    </a:solidFill>
                    <a:effectLst/>
                    <a:uLnTx/>
                    <a:uFillTx/>
                    <a:latin typeface="+mj-lt"/>
                    <a:ea typeface="PMingLiU" pitchFamily="18" charset="-120"/>
                    <a:cs typeface="+mn-cs"/>
                  </a:rPr>
                  <a:t>2</a:t>
                </a:r>
                <a:endParaRPr kumimoji="1" lang="en-US" altLang="zh-CN" sz="2800" b="0" i="0" u="none" strike="noStrike" kern="1200" cap="none" spc="0" normalizeH="0" baseline="-30000" noProof="0">
                  <a:ln>
                    <a:noFill/>
                  </a:ln>
                  <a:solidFill>
                    <a:schemeClr val="tx1"/>
                  </a:solidFill>
                  <a:effectLst/>
                  <a:uLnTx/>
                  <a:uFillTx/>
                  <a:latin typeface="+mj-lt"/>
                  <a:ea typeface="PMingLiU" pitchFamily="18" charset="-120"/>
                  <a:cs typeface="+mn-cs"/>
                </a:endParaRPr>
              </a:p>
            </p:txBody>
          </p:sp>
          <p:sp>
            <p:nvSpPr>
              <p:cNvPr id="15" name="Rectangle 73"/>
              <p:cNvSpPr>
                <a:spLocks noChangeArrowheads="1"/>
              </p:cNvSpPr>
              <p:nvPr/>
            </p:nvSpPr>
            <p:spPr bwMode="auto">
              <a:xfrm>
                <a:off x="2112" y="3024"/>
                <a:ext cx="15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PMingLiU" pitchFamily="18" charset="-120"/>
                    <a:cs typeface="+mn-cs"/>
                  </a:rPr>
                  <a:t>if_then_else</a:t>
                </a:r>
                <a:endParaRPr kumimoji="1" lang="en-US" altLang="zh-CN" sz="2800" b="0" i="0" u="none" strike="noStrike" kern="1200" cap="none" spc="0" normalizeH="0" baseline="-30000" noProof="0" dirty="0">
                  <a:ln>
                    <a:noFill/>
                  </a:ln>
                  <a:solidFill>
                    <a:schemeClr val="tx1"/>
                  </a:solidFill>
                  <a:effectLst/>
                  <a:uLnTx/>
                  <a:uFillTx/>
                  <a:latin typeface="+mj-lt"/>
                  <a:ea typeface="PMingLiU" pitchFamily="18" charset="-120"/>
                  <a:cs typeface="+mn-cs"/>
                </a:endParaRPr>
              </a:p>
            </p:txBody>
          </p:sp>
        </p:grpSp>
        <p:sp>
          <p:nvSpPr>
            <p:cNvPr id="8" name="Text Box 74"/>
            <p:cNvSpPr txBox="1">
              <a:spLocks noChangeArrowheads="1"/>
            </p:cNvSpPr>
            <p:nvPr/>
          </p:nvSpPr>
          <p:spPr bwMode="auto">
            <a:xfrm>
              <a:off x="153" y="2064"/>
              <a:ext cx="31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ctr" defTabSz="914400">
                <a:buClr>
                  <a:srgbClr val="0000CC"/>
                </a:buClr>
                <a:buSzTx/>
                <a:buFont typeface="Wingdings" panose="05000000000000000000" pitchFamily="2" charset="2"/>
                <a:buChar char="q"/>
                <a:defRPr/>
              </a:pPr>
              <a:r>
                <a:rPr kumimoji="1" lang="en-US" altLang="zh-CN" sz="2000" kern="1200" cap="none" spc="0" normalizeH="0" baseline="0" noProof="0" dirty="0">
                  <a:latin typeface="+mj-lt"/>
                  <a:ea typeface="PMingLiU" pitchFamily="18" charset="-120"/>
                  <a:cs typeface="+mn-cs"/>
                </a:rPr>
                <a:t> </a:t>
              </a:r>
              <a:r>
                <a:rPr kumimoji="1" lang="en-US" altLang="zh-CN" sz="2800" kern="1200" cap="none" spc="0" normalizeH="0" baseline="0" noProof="0" dirty="0" err="1">
                  <a:latin typeface="+mj-lt"/>
                  <a:ea typeface="PMingLiU" pitchFamily="18" charset="-120"/>
                  <a:cs typeface="+mn-cs"/>
                </a:rPr>
                <a:t>S→if</a:t>
              </a:r>
              <a:r>
                <a:rPr kumimoji="1" lang="en-US" altLang="zh-CN" sz="2800" kern="1200" cap="none" spc="0" normalizeH="0" baseline="0" noProof="0" dirty="0">
                  <a:latin typeface="+mj-lt"/>
                  <a:ea typeface="PMingLiU" pitchFamily="18" charset="-120"/>
                  <a:cs typeface="+mn-cs"/>
                </a:rPr>
                <a:t>  B  then  S</a:t>
              </a:r>
              <a:r>
                <a:rPr kumimoji="1" lang="en-US" altLang="zh-CN" sz="2800" kern="1200" cap="none" spc="0" normalizeH="0" baseline="-30000" noProof="0" dirty="0">
                  <a:latin typeface="+mj-lt"/>
                  <a:ea typeface="PMingLiU" pitchFamily="18" charset="-120"/>
                  <a:cs typeface="+mn-cs"/>
                </a:rPr>
                <a:t>1</a:t>
              </a:r>
              <a:r>
                <a:rPr kumimoji="1" lang="en-US" altLang="zh-CN" sz="2800" kern="1200" cap="none" spc="0" normalizeH="0" baseline="0" noProof="0" dirty="0">
                  <a:latin typeface="+mj-lt"/>
                  <a:ea typeface="PMingLiU" pitchFamily="18" charset="-120"/>
                  <a:cs typeface="+mn-cs"/>
                </a:rPr>
                <a:t>  else  S</a:t>
              </a:r>
              <a:r>
                <a:rPr kumimoji="1" lang="en-US" altLang="zh-CN" sz="2800" kern="1200" cap="none" spc="0" normalizeH="0" baseline="-30000" noProof="0" dirty="0">
                  <a:latin typeface="+mj-lt"/>
                  <a:ea typeface="PMingLiU" pitchFamily="18" charset="-120"/>
                  <a:cs typeface="+mn-cs"/>
                </a:rPr>
                <a:t>2</a:t>
              </a:r>
              <a:endParaRPr kumimoji="1" lang="en-US" altLang="zh-CN" sz="2800" kern="1200" cap="none" spc="0" normalizeH="0" baseline="-30000" noProof="0" dirty="0">
                <a:latin typeface="+mj-lt"/>
                <a:ea typeface="PMingLiU" pitchFamily="18" charset="-120"/>
                <a:cs typeface="+mn-cs"/>
              </a:endParaRPr>
            </a:p>
          </p:txBody>
        </p:sp>
      </p:grpSp>
      <p:grpSp>
        <p:nvGrpSpPr>
          <p:cNvPr id="39943" name="Group 87"/>
          <p:cNvGrpSpPr/>
          <p:nvPr/>
        </p:nvGrpSpPr>
        <p:grpSpPr>
          <a:xfrm>
            <a:off x="4876800" y="3068638"/>
            <a:ext cx="3886200" cy="2895600"/>
            <a:chOff x="3168" y="2064"/>
            <a:chExt cx="2448" cy="1824"/>
          </a:xfrm>
        </p:grpSpPr>
        <p:sp>
          <p:nvSpPr>
            <p:cNvPr id="17" name="Text Box 75"/>
            <p:cNvSpPr txBox="1">
              <a:spLocks noChangeArrowheads="1"/>
            </p:cNvSpPr>
            <p:nvPr/>
          </p:nvSpPr>
          <p:spPr bwMode="auto">
            <a:xfrm>
              <a:off x="4056" y="2064"/>
              <a:ext cx="10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ctr" defTabSz="914400">
                <a:buClr>
                  <a:schemeClr val="hlink"/>
                </a:buClr>
                <a:buSzPct val="75000"/>
                <a:buFont typeface="Wingdings" panose="05000000000000000000" pitchFamily="2" charset="2"/>
                <a:buChar char="q"/>
                <a:defRPr/>
              </a:pPr>
              <a:r>
                <a:rPr kumimoji="1" lang="en-US" altLang="zh-CN" kern="1200" cap="none" spc="0" normalizeH="0" baseline="0" noProof="0">
                  <a:latin typeface="+mj-lt"/>
                  <a:ea typeface="PMingLiU" pitchFamily="18" charset="-120"/>
                  <a:cs typeface="+mn-cs"/>
                </a:rPr>
                <a:t> </a:t>
              </a:r>
              <a:r>
                <a:rPr kumimoji="1" lang="en-US" altLang="zh-CN" sz="3200" kern="1200" cap="none" spc="0" normalizeH="0" baseline="0" noProof="0">
                  <a:latin typeface="+mj-lt"/>
                  <a:ea typeface="PMingLiU" pitchFamily="18" charset="-120"/>
                  <a:cs typeface="+mn-cs"/>
                </a:rPr>
                <a:t>3*5+4</a:t>
              </a:r>
              <a:endParaRPr kumimoji="1" lang="en-US" altLang="zh-CN" sz="3200" kern="1200" cap="none" spc="0" normalizeH="0" baseline="-30000" noProof="0">
                <a:latin typeface="+mj-lt"/>
                <a:ea typeface="PMingLiU" pitchFamily="18" charset="-120"/>
                <a:cs typeface="+mn-cs"/>
              </a:endParaRPr>
            </a:p>
          </p:txBody>
        </p:sp>
        <p:grpSp>
          <p:nvGrpSpPr>
            <p:cNvPr id="39945" name="Group 76"/>
            <p:cNvGrpSpPr/>
            <p:nvPr/>
          </p:nvGrpSpPr>
          <p:grpSpPr>
            <a:xfrm>
              <a:off x="3168" y="2448"/>
              <a:ext cx="2448" cy="1440"/>
              <a:chOff x="3072" y="2592"/>
              <a:chExt cx="2448" cy="1440"/>
            </a:xfrm>
          </p:grpSpPr>
          <p:sp>
            <p:nvSpPr>
              <p:cNvPr id="19" name="Line 77"/>
              <p:cNvSpPr>
                <a:spLocks noChangeShapeType="1"/>
              </p:cNvSpPr>
              <p:nvPr/>
            </p:nvSpPr>
            <p:spPr bwMode="auto">
              <a:xfrm flipH="1">
                <a:off x="3936" y="2928"/>
                <a:ext cx="480" cy="336"/>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0" name="Line 78"/>
              <p:cNvSpPr>
                <a:spLocks noChangeShapeType="1"/>
              </p:cNvSpPr>
              <p:nvPr/>
            </p:nvSpPr>
            <p:spPr bwMode="auto">
              <a:xfrm flipH="1">
                <a:off x="3408" y="3408"/>
                <a:ext cx="432" cy="336"/>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1" name="Line 79"/>
              <p:cNvSpPr>
                <a:spLocks noChangeShapeType="1"/>
              </p:cNvSpPr>
              <p:nvPr/>
            </p:nvSpPr>
            <p:spPr bwMode="auto">
              <a:xfrm>
                <a:off x="4608" y="2928"/>
                <a:ext cx="480" cy="288"/>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2" name="Rectangle 80"/>
              <p:cNvSpPr>
                <a:spLocks noChangeArrowheads="1"/>
              </p:cNvSpPr>
              <p:nvPr/>
            </p:nvSpPr>
            <p:spPr bwMode="auto">
              <a:xfrm>
                <a:off x="3552" y="3216"/>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8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3" name="Rectangle 81"/>
              <p:cNvSpPr>
                <a:spLocks noChangeArrowheads="1"/>
              </p:cNvSpPr>
              <p:nvPr/>
            </p:nvSpPr>
            <p:spPr bwMode="auto">
              <a:xfrm>
                <a:off x="4080" y="3696"/>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noFill/>
                    </a:ln>
                    <a:solidFill>
                      <a:schemeClr val="tx1"/>
                    </a:solidFill>
                    <a:effectLst/>
                    <a:uLnTx/>
                    <a:uFillTx/>
                    <a:latin typeface="+mj-lt"/>
                    <a:ea typeface="PMingLiU" pitchFamily="18" charset="-120"/>
                    <a:cs typeface="+mn-cs"/>
                  </a:rPr>
                  <a:t>5</a:t>
                </a:r>
                <a:endParaRPr kumimoji="1" lang="en-US" altLang="zh-CN" sz="2800" b="0" i="0" u="none" strike="noStrike" kern="1200" cap="none" spc="0" normalizeH="0" baseline="-30000" noProof="0">
                  <a:ln>
                    <a:noFill/>
                  </a:ln>
                  <a:solidFill>
                    <a:schemeClr val="tx1"/>
                  </a:solidFill>
                  <a:effectLst/>
                  <a:uLnTx/>
                  <a:uFillTx/>
                  <a:latin typeface="+mj-lt"/>
                  <a:ea typeface="PMingLiU" pitchFamily="18" charset="-120"/>
                  <a:cs typeface="+mn-cs"/>
                </a:endParaRPr>
              </a:p>
            </p:txBody>
          </p:sp>
          <p:sp>
            <p:nvSpPr>
              <p:cNvPr id="24" name="Rectangle 82"/>
              <p:cNvSpPr>
                <a:spLocks noChangeArrowheads="1"/>
              </p:cNvSpPr>
              <p:nvPr/>
            </p:nvSpPr>
            <p:spPr bwMode="auto">
              <a:xfrm>
                <a:off x="4800" y="3216"/>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PMingLiU" pitchFamily="18" charset="-120"/>
                    <a:cs typeface="+mn-cs"/>
                  </a:rPr>
                  <a:t>4</a:t>
                </a:r>
                <a:endParaRPr kumimoji="1" lang="en-US" altLang="zh-CN" sz="2800" b="0" i="0" u="none" strike="noStrike" kern="1200" cap="none" spc="0" normalizeH="0" baseline="-30000" noProof="0" dirty="0">
                  <a:ln>
                    <a:noFill/>
                  </a:ln>
                  <a:solidFill>
                    <a:schemeClr val="tx1"/>
                  </a:solidFill>
                  <a:effectLst/>
                  <a:uLnTx/>
                  <a:uFillTx/>
                  <a:latin typeface="+mj-lt"/>
                  <a:ea typeface="PMingLiU" pitchFamily="18" charset="-120"/>
                  <a:cs typeface="+mn-cs"/>
                </a:endParaRPr>
              </a:p>
            </p:txBody>
          </p:sp>
          <p:sp>
            <p:nvSpPr>
              <p:cNvPr id="25" name="Rectangle 83"/>
              <p:cNvSpPr>
                <a:spLocks noChangeArrowheads="1"/>
              </p:cNvSpPr>
              <p:nvPr/>
            </p:nvSpPr>
            <p:spPr bwMode="auto">
              <a:xfrm>
                <a:off x="3792" y="2592"/>
                <a:ext cx="15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800" b="0" i="0" u="none" strike="noStrike" kern="1200" cap="none" spc="0" normalizeH="0" baseline="-30000" noProof="0">
                  <a:ln>
                    <a:noFill/>
                  </a:ln>
                  <a:solidFill>
                    <a:schemeClr val="tx1"/>
                  </a:solidFill>
                  <a:effectLst/>
                  <a:uLnTx/>
                  <a:uFillTx/>
                  <a:latin typeface="+mj-lt"/>
                  <a:ea typeface="PMingLiU" pitchFamily="18" charset="-120"/>
                  <a:cs typeface="+mn-cs"/>
                </a:endParaRPr>
              </a:p>
            </p:txBody>
          </p:sp>
          <p:sp>
            <p:nvSpPr>
              <p:cNvPr id="26" name="Line 84"/>
              <p:cNvSpPr>
                <a:spLocks noChangeShapeType="1"/>
              </p:cNvSpPr>
              <p:nvPr/>
            </p:nvSpPr>
            <p:spPr bwMode="auto">
              <a:xfrm>
                <a:off x="3984" y="3408"/>
                <a:ext cx="432" cy="336"/>
              </a:xfrm>
              <a:prstGeom prst="line">
                <a:avLst/>
              </a:prstGeom>
              <a:noFill/>
              <a:ln w="127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7" name="Rectangle 85"/>
              <p:cNvSpPr>
                <a:spLocks noChangeArrowheads="1"/>
              </p:cNvSpPr>
              <p:nvPr/>
            </p:nvSpPr>
            <p:spPr bwMode="auto">
              <a:xfrm>
                <a:off x="3072" y="3696"/>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noFill/>
                    </a:ln>
                    <a:solidFill>
                      <a:schemeClr val="tx1"/>
                    </a:solidFill>
                    <a:effectLst/>
                    <a:uLnTx/>
                    <a:uFillTx/>
                    <a:latin typeface="+mj-lt"/>
                    <a:ea typeface="PMingLiU" pitchFamily="18" charset="-120"/>
                    <a:cs typeface="+mn-cs"/>
                  </a:rPr>
                  <a:t>3</a:t>
                </a:r>
                <a:endParaRPr kumimoji="1" lang="en-US" altLang="zh-CN" sz="2800" b="0" i="0" u="none" strike="noStrike" kern="1200" cap="none" spc="0" normalizeH="0" baseline="-30000" noProof="0">
                  <a:ln>
                    <a:noFill/>
                  </a:ln>
                  <a:solidFill>
                    <a:schemeClr val="tx1"/>
                  </a:solidFill>
                  <a:effectLst/>
                  <a:uLnTx/>
                  <a:uFillTx/>
                  <a:latin typeface="+mj-lt"/>
                  <a:ea typeface="PMingLiU" pitchFamily="18" charset="-120"/>
                  <a:cs typeface="+mn-cs"/>
                </a:endParaRPr>
              </a:p>
            </p:txBody>
          </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p:txBody>
          <a:bodyPr vert="horz" wrap="square" lIns="91440" tIns="45720" rIns="91440" bIns="45720" anchor="b" anchorCtr="0"/>
          <a:p>
            <a:r>
              <a:rPr lang="en-US" altLang="zh-CN" kern="1200" dirty="0">
                <a:latin typeface="+mj-lt"/>
                <a:ea typeface="楷体_GB2312" pitchFamily="49" charset="-122"/>
                <a:cs typeface="+mj-cs"/>
              </a:rPr>
              <a:t>Abstract Syntax Tree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mknode</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op</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left</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right</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建立一个</a:t>
            </a:r>
            <a:r>
              <a:rPr kumimoji="0" lang="zh-CN" altLang="en-US"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运算符号</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结点</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标号是</a:t>
            </a:r>
            <a:r>
              <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op</a:t>
            </a:r>
            <a:endPar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两个域</a:t>
            </a:r>
            <a:r>
              <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left</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和</a:t>
            </a:r>
            <a:r>
              <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right</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分别指向左子树和右子树</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mkleaf</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id</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entry</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建立一个</a:t>
            </a:r>
            <a:r>
              <a:rPr kumimoji="0" lang="zh-CN" altLang="en-US"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标识符</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结点</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标号为</a:t>
            </a:r>
            <a:r>
              <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id</a:t>
            </a:r>
            <a:endPar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一个域</a:t>
            </a:r>
            <a:r>
              <a:rPr kumimoji="0" lang="en-US" altLang="zh-CN" sz="2000" b="0" i="0" u="none" strike="noStrike" kern="1200" cap="none" spc="0" normalizeH="0" baseline="0" noProof="0" dirty="0" err="1" smtClean="0">
                <a:ln>
                  <a:noFill/>
                </a:ln>
                <a:solidFill>
                  <a:schemeClr val="tx2"/>
                </a:solidFill>
                <a:effectLst/>
                <a:uLnTx/>
                <a:uFillTx/>
                <a:latin typeface="+mj-lt"/>
                <a:ea typeface="楷体_GB2312" pitchFamily="49" charset="-122"/>
                <a:cs typeface="+mn-cs"/>
              </a:rPr>
              <a:t>eutry</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指向标识符在符号表中的入口</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mkleaf</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num</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ral</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建立一个</a:t>
            </a:r>
            <a:r>
              <a:rPr kumimoji="0" lang="zh-CN" altLang="en-US"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数</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结点</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标号为</a:t>
            </a:r>
            <a:r>
              <a:rPr kumimoji="0" lang="en-US" altLang="zh-CN" sz="2000" b="0" i="0" u="none" strike="noStrike" kern="1200" cap="none" spc="0" normalizeH="0" baseline="0" noProof="0" dirty="0" err="1" smtClean="0">
                <a:ln>
                  <a:noFill/>
                </a:ln>
                <a:solidFill>
                  <a:schemeClr val="tx2"/>
                </a:solidFill>
                <a:effectLst/>
                <a:uLnTx/>
                <a:uFillTx/>
                <a:latin typeface="+mj-lt"/>
                <a:ea typeface="楷体_GB2312" pitchFamily="49" charset="-122"/>
                <a:cs typeface="+mn-cs"/>
              </a:rPr>
              <a:t>num</a:t>
            </a:r>
            <a:endPar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一个域</a:t>
            </a:r>
            <a:r>
              <a:rPr kumimoji="0" lang="en-US" altLang="zh-CN" sz="2000" b="0" i="0" u="none" strike="noStrike" kern="1200" cap="none" spc="0" normalizeH="0" baseline="0" noProof="0" dirty="0" err="1" smtClean="0">
                <a:ln>
                  <a:noFill/>
                </a:ln>
                <a:solidFill>
                  <a:schemeClr val="tx2"/>
                </a:solidFill>
                <a:effectLst/>
                <a:uLnTx/>
                <a:uFillTx/>
                <a:latin typeface="+mj-lt"/>
                <a:ea typeface="楷体_GB2312" pitchFamily="49" charset="-122"/>
                <a:cs typeface="+mn-cs"/>
              </a:rPr>
              <a:t>ral</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用于存放数的值</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09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09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p:txBody>
          <a:bodyPr vert="horz" wrap="square" lIns="91440" tIns="45720" rIns="91440" bIns="45720" anchor="b" anchorCtr="0"/>
          <a:p>
            <a:r>
              <a:rPr lang="en-US" altLang="zh-CN" kern="1200" dirty="0">
                <a:latin typeface="+mj-lt"/>
                <a:ea typeface="楷体_GB2312" pitchFamily="49" charset="-122"/>
                <a:cs typeface="+mj-cs"/>
              </a:rPr>
              <a:t>Abstract Syntax Tree – </a:t>
            </a:r>
            <a:r>
              <a:rPr lang="zh-CN" altLang="en-US" kern="1200" dirty="0">
                <a:solidFill>
                  <a:srgbClr val="00823B"/>
                </a:solidFill>
                <a:latin typeface="+mj-lt"/>
                <a:ea typeface="楷体_GB2312" pitchFamily="49" charset="-122"/>
                <a:cs typeface="+mj-cs"/>
              </a:rPr>
              <a:t>例</a:t>
            </a:r>
            <a:r>
              <a:rPr lang="en-US" altLang="zh-CN" kern="1200" dirty="0">
                <a:solidFill>
                  <a:srgbClr val="00823B"/>
                </a:solidFill>
                <a:latin typeface="+mj-lt"/>
                <a:ea typeface="楷体_GB2312" pitchFamily="49" charset="-122"/>
                <a:cs typeface="+mj-cs"/>
              </a:rPr>
              <a:t>7</a:t>
            </a:r>
            <a:endParaRPr lang="zh-CN" altLang="en-US" kern="1200" dirty="0">
              <a:solidFill>
                <a:srgbClr val="00823B"/>
              </a:solidFill>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zh-CN" altLang="en-US" sz="2600" b="1" i="0" u="none" strike="noStrike" kern="1200" cap="none" spc="0" normalizeH="0" baseline="0" noProof="0" dirty="0" smtClean="0">
                <a:ln>
                  <a:noFill/>
                </a:ln>
                <a:solidFill>
                  <a:srgbClr val="0000FF"/>
                </a:solidFill>
                <a:effectLst/>
                <a:uLnTx/>
                <a:uFillTx/>
                <a:latin typeface="+mj-lt"/>
                <a:ea typeface="楷体_GB2312" pitchFamily="49" charset="-122"/>
                <a:cs typeface="+mn-cs"/>
              </a:rPr>
              <a:t>产 生 式 		 语 义 规 则 </a:t>
            </a:r>
            <a:endParaRPr kumimoji="0" lang="zh-CN" altLang="en-US" sz="2600" b="1"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endPar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E→E</a:t>
            </a:r>
            <a:r>
              <a:rPr kumimoji="0" lang="en-US" altLang="zh-CN" sz="2600" b="0" i="0" u="none" strike="noStrike" kern="1200" cap="none" spc="0" normalizeH="0" baseline="-30000" noProof="0" dirty="0" smtClean="0">
                <a:ln>
                  <a:noFill/>
                </a:ln>
                <a:solidFill>
                  <a:srgbClr val="000000"/>
                </a:solidFill>
                <a:effectLst/>
                <a:uLnTx/>
                <a:uFillTx/>
                <a:latin typeface="+mj-lt"/>
                <a:ea typeface="楷体_GB2312" pitchFamily="49" charset="-122"/>
                <a:cs typeface="+mn-cs"/>
              </a:rPr>
              <a:t>1</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+T	</a:t>
            </a:r>
            <a:r>
              <a:rPr kumimoji="0" lang="en-US" altLang="zh-CN" sz="26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E.nptr</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 </a:t>
            </a:r>
            <a:r>
              <a:rPr kumimoji="0" lang="en-US" altLang="zh-CN" sz="26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mknode</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 E</a:t>
            </a:r>
            <a:r>
              <a:rPr kumimoji="0" lang="en-US" altLang="zh-CN" sz="2600" b="0" i="0" u="none" strike="noStrike" kern="1200" cap="none" spc="0" normalizeH="0" baseline="-30000" noProof="0" dirty="0" smtClean="0">
                <a:ln>
                  <a:noFill/>
                </a:ln>
                <a:solidFill>
                  <a:srgbClr val="000000"/>
                </a:solidFill>
                <a:effectLst/>
                <a:uLnTx/>
                <a:uFillTx/>
                <a:latin typeface="+mj-lt"/>
                <a:ea typeface="楷体_GB2312" pitchFamily="49" charset="-122"/>
                <a:cs typeface="+mn-cs"/>
              </a:rPr>
              <a:t>1</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.nptr, </a:t>
            </a:r>
            <a:r>
              <a:rPr kumimoji="0" lang="en-US" altLang="zh-CN" sz="26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T.nptr</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 </a:t>
            </a:r>
            <a:endPar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E→E</a:t>
            </a:r>
            <a:r>
              <a:rPr kumimoji="0" lang="en-US" altLang="zh-CN" sz="26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1</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	</a:t>
            </a:r>
            <a:r>
              <a:rPr kumimoji="0" lang="en-US" altLang="zh-CN" sz="26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E.nptr</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6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mknode</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E</a:t>
            </a:r>
            <a:r>
              <a:rPr kumimoji="0" lang="en-US" altLang="zh-CN" sz="26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1</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.nptr, </a:t>
            </a:r>
            <a:r>
              <a:rPr kumimoji="0" lang="en-US" altLang="zh-CN" sz="26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T.nptr</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endPar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E→T		</a:t>
            </a:r>
            <a:r>
              <a:rPr kumimoji="0" lang="en-US" altLang="zh-CN" sz="26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E.nptr</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 </a:t>
            </a:r>
            <a:r>
              <a:rPr kumimoji="0" lang="en-US" altLang="zh-CN" sz="26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T.nptr</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endPar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 (E)	</a:t>
            </a:r>
            <a:r>
              <a:rPr kumimoji="0" lang="en-US" altLang="zh-CN" sz="26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T.nptr</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6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E.nptr</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endPar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6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T→id</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26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T.nptr</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 </a:t>
            </a:r>
            <a:r>
              <a:rPr kumimoji="0" lang="en-US" altLang="zh-CN" sz="26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mkleaf</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id, </a:t>
            </a:r>
            <a:r>
              <a:rPr kumimoji="0" lang="en-US" altLang="zh-CN" sz="26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id.entry</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 </a:t>
            </a:r>
            <a:endPar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6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T→num</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6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T.nptr</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6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mkleaf</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6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num</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6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num.val</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6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19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19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1"/>
          <p:cNvSpPr>
            <a:spLocks noGrp="1"/>
          </p:cNvSpPr>
          <p:nvPr>
            <p:ph type="title"/>
          </p:nvPr>
        </p:nvSpPr>
        <p:spPr/>
        <p:txBody>
          <a:bodyPr vert="horz" wrap="square" lIns="91440" tIns="45720" rIns="91440" bIns="45720" anchor="b" anchorCtr="0"/>
          <a:p>
            <a:r>
              <a:rPr lang="zh-CN" altLang="en-US" kern="1200" dirty="0">
                <a:solidFill>
                  <a:srgbClr val="00823B"/>
                </a:solidFill>
                <a:latin typeface="+mj-lt"/>
                <a:ea typeface="宋体" panose="02010600030101010101" pitchFamily="2" charset="-122"/>
                <a:cs typeface="+mj-cs"/>
              </a:rPr>
              <a:t>例</a:t>
            </a:r>
            <a:r>
              <a:rPr lang="en-US" altLang="zh-CN" kern="1200" dirty="0">
                <a:solidFill>
                  <a:srgbClr val="00823B"/>
                </a:solidFill>
                <a:latin typeface="+mj-lt"/>
                <a:ea typeface="宋体" panose="02010600030101010101" pitchFamily="2" charset="-122"/>
                <a:cs typeface="+mj-cs"/>
              </a:rPr>
              <a:t>8</a:t>
            </a:r>
            <a:endParaRPr lang="zh-CN" altLang="en-US" kern="1200" dirty="0">
              <a:solidFill>
                <a:srgbClr val="00823B"/>
              </a:solidFill>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96913"/>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000000"/>
                </a:solidFill>
                <a:effectLst/>
                <a:uLnTx/>
                <a:uFillTx/>
                <a:latin typeface="+mj-lt"/>
                <a:ea typeface="楷体_GB2312" pitchFamily="49" charset="-122"/>
                <a:cs typeface="+mn-cs"/>
              </a:rPr>
              <a:t>a</a:t>
            </a:r>
            <a:r>
              <a:rPr kumimoji="0" lang="zh-CN" altLang="en-US" sz="2400" b="1" i="0" u="none" strike="noStrike" kern="1200" cap="none" spc="0" normalizeH="0" baseline="0" noProof="0" dirty="0" smtClean="0">
                <a:ln>
                  <a:noFill/>
                </a:ln>
                <a:solidFill>
                  <a:srgbClr val="000000"/>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mj-lt"/>
                <a:ea typeface="楷体_GB2312" pitchFamily="49" charset="-122"/>
                <a:cs typeface="+mn-cs"/>
              </a:rPr>
              <a:t>4</a:t>
            </a:r>
            <a:r>
              <a:rPr kumimoji="0" lang="zh-CN" altLang="en-US" sz="2400" b="1" i="0" u="none" strike="noStrike" kern="1200" cap="none" spc="0" normalizeH="0" baseline="0" noProof="0" dirty="0" smtClean="0">
                <a:ln>
                  <a:noFill/>
                </a:ln>
                <a:solidFill>
                  <a:srgbClr val="000000"/>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mj-lt"/>
                <a:ea typeface="楷体_GB2312" pitchFamily="49" charset="-122"/>
                <a:cs typeface="+mn-cs"/>
              </a:rPr>
              <a:t>c</a:t>
            </a:r>
            <a:r>
              <a:rPr kumimoji="0" lang="zh-CN" altLang="en-US" sz="2400" b="1" i="0" u="none" strike="noStrike" kern="1200" cap="none" spc="0" normalizeH="0" baseline="0" noProof="0" dirty="0" smtClean="0">
                <a:ln>
                  <a:noFill/>
                </a:ln>
                <a:solidFill>
                  <a:srgbClr val="000000"/>
                </a:solidFill>
                <a:effectLst/>
                <a:uLnTx/>
                <a:uFillTx/>
                <a:latin typeface="+mj-lt"/>
                <a:ea typeface="楷体_GB2312" pitchFamily="49" charset="-122"/>
                <a:cs typeface="+mn-cs"/>
              </a:rPr>
              <a:t>的抽象语法树</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30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30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17" name="Rectangle 64"/>
          <p:cNvSpPr>
            <a:spLocks noChangeArrowheads="1"/>
          </p:cNvSpPr>
          <p:nvPr/>
        </p:nvSpPr>
        <p:spPr bwMode="auto">
          <a:xfrm>
            <a:off x="533400" y="5486400"/>
            <a:ext cx="1143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rPr>
              <a:t>id</a:t>
            </a:r>
            <a:endPar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endParaRPr>
          </a:p>
        </p:txBody>
      </p:sp>
      <p:grpSp>
        <p:nvGrpSpPr>
          <p:cNvPr id="43015" name="Group 56"/>
          <p:cNvGrpSpPr/>
          <p:nvPr/>
        </p:nvGrpSpPr>
        <p:grpSpPr>
          <a:xfrm>
            <a:off x="727075" y="1196975"/>
            <a:ext cx="8382000" cy="5257800"/>
            <a:chOff x="609600" y="1600200"/>
            <a:chExt cx="8382000" cy="5257800"/>
          </a:xfrm>
        </p:grpSpPr>
        <p:sp>
          <p:nvSpPr>
            <p:cNvPr id="6" name="Line 53"/>
            <p:cNvSpPr>
              <a:spLocks noChangeShapeType="1"/>
            </p:cNvSpPr>
            <p:nvPr/>
          </p:nvSpPr>
          <p:spPr bwMode="auto">
            <a:xfrm flipH="1">
              <a:off x="2362200" y="2057400"/>
              <a:ext cx="1447800" cy="6096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7" name="Line 54"/>
            <p:cNvSpPr>
              <a:spLocks noChangeShapeType="1"/>
            </p:cNvSpPr>
            <p:nvPr/>
          </p:nvSpPr>
          <p:spPr bwMode="auto">
            <a:xfrm flipH="1">
              <a:off x="1295400" y="3200400"/>
              <a:ext cx="685800" cy="5334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8" name="Line 55"/>
            <p:cNvSpPr>
              <a:spLocks noChangeShapeType="1"/>
            </p:cNvSpPr>
            <p:nvPr/>
          </p:nvSpPr>
          <p:spPr bwMode="auto">
            <a:xfrm>
              <a:off x="5867400" y="2133600"/>
              <a:ext cx="1524000" cy="6858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9" name="Rectangle 56"/>
            <p:cNvSpPr>
              <a:spLocks noChangeArrowheads="1"/>
            </p:cNvSpPr>
            <p:nvPr/>
          </p:nvSpPr>
          <p:spPr bwMode="auto">
            <a:xfrm>
              <a:off x="2057400" y="2667000"/>
              <a:ext cx="1143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rgbClr val="000000"/>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rPr>
                <a:t>E </a:t>
              </a:r>
              <a:r>
                <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rPr>
                <a:t>nptr</a:t>
              </a:r>
              <a:endPar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10" name="Rectangle 57"/>
            <p:cNvSpPr>
              <a:spLocks noChangeArrowheads="1"/>
            </p:cNvSpPr>
            <p:nvPr/>
          </p:nvSpPr>
          <p:spPr bwMode="auto">
            <a:xfrm>
              <a:off x="7239000" y="2667000"/>
              <a:ext cx="1143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rgbClr val="000000"/>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rPr>
                <a:t>T </a:t>
              </a:r>
              <a:r>
                <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rPr>
                <a:t>nptr</a:t>
              </a:r>
              <a:endPar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11" name="Rectangle 58"/>
            <p:cNvSpPr>
              <a:spLocks noChangeArrowheads="1"/>
            </p:cNvSpPr>
            <p:nvPr/>
          </p:nvSpPr>
          <p:spPr bwMode="auto">
            <a:xfrm>
              <a:off x="4267200" y="1600200"/>
              <a:ext cx="10668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mj-lt"/>
                  <a:ea typeface="PMingLiU" pitchFamily="18" charset="-120"/>
                  <a:cs typeface="+mn-cs"/>
                </a:rPr>
                <a:t>E    </a:t>
              </a:r>
              <a:r>
                <a:rPr kumimoji="1" lang="en-US" altLang="zh-CN" sz="2400" b="0" i="0" u="none" strike="noStrike" kern="1200" cap="none" spc="0" normalizeH="0" baseline="0" noProof="0" dirty="0" err="1">
                  <a:ln>
                    <a:noFill/>
                  </a:ln>
                  <a:solidFill>
                    <a:srgbClr val="FF3300"/>
                  </a:solidFill>
                  <a:effectLst/>
                  <a:uLnTx/>
                  <a:uFillTx/>
                  <a:latin typeface="+mj-lt"/>
                  <a:ea typeface="PMingLiU" pitchFamily="18" charset="-120"/>
                  <a:cs typeface="+mn-cs"/>
                </a:rPr>
                <a:t>nptr</a:t>
              </a:r>
              <a:endParaRPr kumimoji="1" lang="en-US" altLang="zh-CN" sz="2400" b="0" i="0" u="none" strike="noStrike" kern="1200" cap="none" spc="0" normalizeH="0" baseline="0" noProof="0" dirty="0">
                <a:ln>
                  <a:noFill/>
                </a:ln>
                <a:solidFill>
                  <a:srgbClr val="FF3300"/>
                </a:solidFill>
                <a:effectLst/>
                <a:uLnTx/>
                <a:uFillTx/>
                <a:latin typeface="+mj-lt"/>
                <a:ea typeface="PMingLiU" pitchFamily="18" charset="-120"/>
                <a:cs typeface="+mn-cs"/>
              </a:endParaRPr>
            </a:p>
          </p:txBody>
        </p:sp>
        <p:sp>
          <p:nvSpPr>
            <p:cNvPr id="12" name="Rectangle 59"/>
            <p:cNvSpPr>
              <a:spLocks noChangeArrowheads="1"/>
            </p:cNvSpPr>
            <p:nvPr/>
          </p:nvSpPr>
          <p:spPr bwMode="auto">
            <a:xfrm>
              <a:off x="2514600" y="6324600"/>
              <a:ext cx="1905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To entry for a</a:t>
              </a:r>
              <a:endParaRPr kumimoji="1" lang="en-US" altLang="zh-CN" sz="2000" b="0" i="0" u="none" strike="noStrike" kern="1200" cap="none" spc="0" normalizeH="0" baseline="-30000" noProof="0">
                <a:ln>
                  <a:noFill/>
                </a:ln>
                <a:solidFill>
                  <a:srgbClr val="000000"/>
                </a:solidFill>
                <a:effectLst/>
                <a:uLnTx/>
                <a:uFillTx/>
                <a:latin typeface="+mj-lt"/>
                <a:ea typeface="PMingLiU" pitchFamily="18" charset="-120"/>
                <a:cs typeface="+mn-cs"/>
              </a:endParaRPr>
            </a:p>
          </p:txBody>
        </p:sp>
        <p:sp>
          <p:nvSpPr>
            <p:cNvPr id="13" name="Line 60"/>
            <p:cNvSpPr>
              <a:spLocks noChangeShapeType="1"/>
            </p:cNvSpPr>
            <p:nvPr/>
          </p:nvSpPr>
          <p:spPr bwMode="auto">
            <a:xfrm>
              <a:off x="5410200" y="2057400"/>
              <a:ext cx="0" cy="1371600"/>
            </a:xfrm>
            <a:prstGeom prst="line">
              <a:avLst/>
            </a:prstGeom>
            <a:noFill/>
            <a:ln w="19050">
              <a:solidFill>
                <a:srgbClr val="339933"/>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Rectangle 61"/>
            <p:cNvSpPr>
              <a:spLocks noChangeArrowheads="1"/>
            </p:cNvSpPr>
            <p:nvPr/>
          </p:nvSpPr>
          <p:spPr bwMode="auto">
            <a:xfrm>
              <a:off x="609600" y="3581400"/>
              <a:ext cx="1143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rPr>
                <a:t>E</a:t>
              </a:r>
              <a:endPar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15" name="Rectangle 62"/>
            <p:cNvSpPr>
              <a:spLocks noChangeArrowheads="1"/>
            </p:cNvSpPr>
            <p:nvPr/>
          </p:nvSpPr>
          <p:spPr bwMode="auto">
            <a:xfrm>
              <a:off x="990600" y="4572000"/>
              <a:ext cx="1143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rgbClr val="000000"/>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rPr>
                <a:t>T </a:t>
              </a:r>
              <a:r>
                <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rPr>
                <a:t>nptr</a:t>
              </a:r>
              <a:endPar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16" name="Line 63"/>
            <p:cNvSpPr>
              <a:spLocks noChangeShapeType="1"/>
            </p:cNvSpPr>
            <p:nvPr/>
          </p:nvSpPr>
          <p:spPr bwMode="auto">
            <a:xfrm>
              <a:off x="1143000" y="4038600"/>
              <a:ext cx="0" cy="6096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8" name="Line 65"/>
            <p:cNvSpPr>
              <a:spLocks noChangeShapeType="1"/>
            </p:cNvSpPr>
            <p:nvPr/>
          </p:nvSpPr>
          <p:spPr bwMode="auto">
            <a:xfrm>
              <a:off x="1143000" y="5029200"/>
              <a:ext cx="0" cy="6096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9" name="Line 66"/>
            <p:cNvSpPr>
              <a:spLocks noChangeShapeType="1"/>
            </p:cNvSpPr>
            <p:nvPr/>
          </p:nvSpPr>
          <p:spPr bwMode="auto">
            <a:xfrm>
              <a:off x="2209800" y="3200400"/>
              <a:ext cx="0" cy="457200"/>
            </a:xfrm>
            <a:prstGeom prst="line">
              <a:avLst/>
            </a:prstGeom>
            <a:noFill/>
            <a:ln w="1270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0" name="Rectangle 67"/>
            <p:cNvSpPr>
              <a:spLocks noChangeArrowheads="1"/>
            </p:cNvSpPr>
            <p:nvPr/>
          </p:nvSpPr>
          <p:spPr bwMode="auto">
            <a:xfrm>
              <a:off x="1879600" y="3530600"/>
              <a:ext cx="685800" cy="3048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rgbClr val="000000"/>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1" name="Line 68"/>
            <p:cNvSpPr>
              <a:spLocks noChangeShapeType="1"/>
            </p:cNvSpPr>
            <p:nvPr/>
          </p:nvSpPr>
          <p:spPr bwMode="auto">
            <a:xfrm>
              <a:off x="3200400" y="3124200"/>
              <a:ext cx="609600" cy="3048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2" name="Rectangle 69"/>
            <p:cNvSpPr>
              <a:spLocks noChangeArrowheads="1"/>
            </p:cNvSpPr>
            <p:nvPr/>
          </p:nvSpPr>
          <p:spPr bwMode="auto">
            <a:xfrm>
              <a:off x="3810000" y="3200400"/>
              <a:ext cx="1143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rgbClr val="000000"/>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rPr>
                <a:t>T </a:t>
              </a:r>
              <a:r>
                <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rPr>
                <a:t>nptr</a:t>
              </a:r>
              <a:endParaRPr kumimoji="1" lang="en-US" altLang="zh-CN" sz="2400" b="0" i="0" u="none" strike="noStrike" kern="1200" cap="none" spc="0" normalizeH="0" baseline="0" noProof="0">
                <a:ln>
                  <a:noFill/>
                </a:ln>
                <a:solidFill>
                  <a:srgbClr val="FF3300"/>
                </a:solidFill>
                <a:effectLst/>
                <a:uLnTx/>
                <a:uFillTx/>
                <a:latin typeface="+mj-lt"/>
                <a:ea typeface="PMingLiU" pitchFamily="18" charset="-120"/>
                <a:cs typeface="+mn-cs"/>
              </a:endParaRPr>
            </a:p>
          </p:txBody>
        </p:sp>
        <p:sp>
          <p:nvSpPr>
            <p:cNvPr id="23" name="Rectangle 70"/>
            <p:cNvSpPr>
              <a:spLocks noChangeArrowheads="1"/>
            </p:cNvSpPr>
            <p:nvPr/>
          </p:nvSpPr>
          <p:spPr bwMode="auto">
            <a:xfrm>
              <a:off x="6858000" y="3657600"/>
              <a:ext cx="1143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rgbClr val="000000"/>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rPr>
                <a:t>id</a:t>
              </a:r>
              <a:endParaRPr kumimoji="1" lang="en-US" altLang="zh-CN" sz="24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4" name="Line 71"/>
            <p:cNvSpPr>
              <a:spLocks noChangeShapeType="1"/>
            </p:cNvSpPr>
            <p:nvPr/>
          </p:nvSpPr>
          <p:spPr bwMode="auto">
            <a:xfrm>
              <a:off x="7467600" y="3200400"/>
              <a:ext cx="0" cy="533400"/>
            </a:xfrm>
            <a:prstGeom prst="line">
              <a:avLst/>
            </a:prstGeom>
            <a:noFill/>
            <a:ln w="19050">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nvGrpSpPr>
            <p:cNvPr id="43034" name="Group 72"/>
            <p:cNvGrpSpPr/>
            <p:nvPr/>
          </p:nvGrpSpPr>
          <p:grpSpPr>
            <a:xfrm>
              <a:off x="7391400" y="4572000"/>
              <a:ext cx="1371600" cy="457200"/>
              <a:chOff x="4176" y="3168"/>
              <a:chExt cx="864" cy="288"/>
            </a:xfrm>
          </p:grpSpPr>
          <p:sp>
            <p:nvSpPr>
              <p:cNvPr id="26" name="Rectangle 73"/>
              <p:cNvSpPr>
                <a:spLocks noChangeArrowheads="1"/>
              </p:cNvSpPr>
              <p:nvPr/>
            </p:nvSpPr>
            <p:spPr bwMode="auto">
              <a:xfrm>
                <a:off x="4176" y="3168"/>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id</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27" name="Rectangle 74"/>
              <p:cNvSpPr>
                <a:spLocks noChangeArrowheads="1"/>
              </p:cNvSpPr>
              <p:nvPr/>
            </p:nvSpPr>
            <p:spPr bwMode="auto">
              <a:xfrm>
                <a:off x="4608" y="3168"/>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nvGrpSpPr>
            <p:cNvPr id="43035" name="Group 75"/>
            <p:cNvGrpSpPr/>
            <p:nvPr/>
          </p:nvGrpSpPr>
          <p:grpSpPr>
            <a:xfrm>
              <a:off x="2209800" y="4572000"/>
              <a:ext cx="2057400" cy="457200"/>
              <a:chOff x="1872" y="3456"/>
              <a:chExt cx="1296" cy="288"/>
            </a:xfrm>
          </p:grpSpPr>
          <p:sp>
            <p:nvSpPr>
              <p:cNvPr id="29" name="Rectangle 76"/>
              <p:cNvSpPr>
                <a:spLocks noChangeArrowheads="1"/>
              </p:cNvSpPr>
              <p:nvPr/>
            </p:nvSpPr>
            <p:spPr bwMode="auto">
              <a:xfrm>
                <a:off x="1872" y="3456"/>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30" name="Rectangle 77"/>
              <p:cNvSpPr>
                <a:spLocks noChangeArrowheads="1"/>
              </p:cNvSpPr>
              <p:nvPr/>
            </p:nvSpPr>
            <p:spPr bwMode="auto">
              <a:xfrm>
                <a:off x="2304" y="3456"/>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1" name="Rectangle 78"/>
              <p:cNvSpPr>
                <a:spLocks noChangeArrowheads="1"/>
              </p:cNvSpPr>
              <p:nvPr/>
            </p:nvSpPr>
            <p:spPr bwMode="auto">
              <a:xfrm>
                <a:off x="2736" y="3456"/>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
          <p:nvSpPr>
            <p:cNvPr id="32" name="Line 79"/>
            <p:cNvSpPr>
              <a:spLocks noChangeShapeType="1"/>
            </p:cNvSpPr>
            <p:nvPr/>
          </p:nvSpPr>
          <p:spPr bwMode="auto">
            <a:xfrm>
              <a:off x="2667000" y="3200400"/>
              <a:ext cx="0" cy="1295400"/>
            </a:xfrm>
            <a:prstGeom prst="line">
              <a:avLst/>
            </a:prstGeom>
            <a:noFill/>
            <a:ln w="19050">
              <a:solidFill>
                <a:srgbClr val="339933"/>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nvGrpSpPr>
            <p:cNvPr id="43037" name="Group 80"/>
            <p:cNvGrpSpPr/>
            <p:nvPr/>
          </p:nvGrpSpPr>
          <p:grpSpPr>
            <a:xfrm>
              <a:off x="1371600" y="5867400"/>
              <a:ext cx="1371600" cy="457200"/>
              <a:chOff x="4176" y="3168"/>
              <a:chExt cx="864" cy="288"/>
            </a:xfrm>
          </p:grpSpPr>
          <p:sp>
            <p:nvSpPr>
              <p:cNvPr id="34" name="Rectangle 81"/>
              <p:cNvSpPr>
                <a:spLocks noChangeArrowheads="1"/>
              </p:cNvSpPr>
              <p:nvPr/>
            </p:nvSpPr>
            <p:spPr bwMode="auto">
              <a:xfrm>
                <a:off x="4176" y="3168"/>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id</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35" name="Rectangle 82"/>
              <p:cNvSpPr>
                <a:spLocks noChangeArrowheads="1"/>
              </p:cNvSpPr>
              <p:nvPr/>
            </p:nvSpPr>
            <p:spPr bwMode="auto">
              <a:xfrm>
                <a:off x="4608" y="3168"/>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nvGrpSpPr>
            <p:cNvPr id="43038" name="Group 83"/>
            <p:cNvGrpSpPr/>
            <p:nvPr/>
          </p:nvGrpSpPr>
          <p:grpSpPr>
            <a:xfrm>
              <a:off x="3810000" y="5791200"/>
              <a:ext cx="1371600" cy="457200"/>
              <a:chOff x="4176" y="3168"/>
              <a:chExt cx="864" cy="288"/>
            </a:xfrm>
          </p:grpSpPr>
          <p:sp>
            <p:nvSpPr>
              <p:cNvPr id="37" name="Rectangle 84"/>
              <p:cNvSpPr>
                <a:spLocks noChangeArrowheads="1"/>
              </p:cNvSpPr>
              <p:nvPr/>
            </p:nvSpPr>
            <p:spPr bwMode="auto">
              <a:xfrm>
                <a:off x="4176" y="3168"/>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num</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38" name="Rectangle 85"/>
              <p:cNvSpPr>
                <a:spLocks noChangeArrowheads="1"/>
              </p:cNvSpPr>
              <p:nvPr/>
            </p:nvSpPr>
            <p:spPr bwMode="auto">
              <a:xfrm>
                <a:off x="4608" y="3168"/>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4</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grpSp>
        <p:sp>
          <p:nvSpPr>
            <p:cNvPr id="39" name="Line 86"/>
            <p:cNvSpPr>
              <a:spLocks noChangeShapeType="1"/>
            </p:cNvSpPr>
            <p:nvPr/>
          </p:nvSpPr>
          <p:spPr bwMode="auto">
            <a:xfrm>
              <a:off x="4495800" y="3810000"/>
              <a:ext cx="0" cy="1828800"/>
            </a:xfrm>
            <a:prstGeom prst="line">
              <a:avLst/>
            </a:prstGeom>
            <a:noFill/>
            <a:ln w="19050">
              <a:solidFill>
                <a:srgbClr val="339933"/>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0" name="Line 87"/>
            <p:cNvSpPr>
              <a:spLocks noChangeShapeType="1"/>
            </p:cNvSpPr>
            <p:nvPr/>
          </p:nvSpPr>
          <p:spPr bwMode="auto">
            <a:xfrm flipH="1">
              <a:off x="2133600" y="4800600"/>
              <a:ext cx="1143000" cy="990600"/>
            </a:xfrm>
            <a:prstGeom prst="line">
              <a:avLst/>
            </a:prstGeom>
            <a:noFill/>
            <a:ln w="19050">
              <a:solidFill>
                <a:srgbClr val="3366FF"/>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1" name="Line 88"/>
            <p:cNvSpPr>
              <a:spLocks noChangeShapeType="1"/>
            </p:cNvSpPr>
            <p:nvPr/>
          </p:nvSpPr>
          <p:spPr bwMode="auto">
            <a:xfrm>
              <a:off x="3886200" y="4800600"/>
              <a:ext cx="457200" cy="914400"/>
            </a:xfrm>
            <a:prstGeom prst="line">
              <a:avLst/>
            </a:prstGeom>
            <a:noFill/>
            <a:ln w="19050">
              <a:solidFill>
                <a:srgbClr val="3366FF"/>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nvGrpSpPr>
            <p:cNvPr id="43042" name="Group 89"/>
            <p:cNvGrpSpPr/>
            <p:nvPr/>
          </p:nvGrpSpPr>
          <p:grpSpPr>
            <a:xfrm>
              <a:off x="5029200" y="3505200"/>
              <a:ext cx="2057400" cy="457200"/>
              <a:chOff x="1872" y="3456"/>
              <a:chExt cx="1296" cy="288"/>
            </a:xfrm>
          </p:grpSpPr>
          <p:sp>
            <p:nvSpPr>
              <p:cNvPr id="43" name="Rectangle 90"/>
              <p:cNvSpPr>
                <a:spLocks noChangeArrowheads="1"/>
              </p:cNvSpPr>
              <p:nvPr/>
            </p:nvSpPr>
            <p:spPr bwMode="auto">
              <a:xfrm>
                <a:off x="1872" y="3456"/>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a:t>
                </a:r>
                <a:endPar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endParaRPr>
              </a:p>
            </p:txBody>
          </p:sp>
          <p:sp>
            <p:nvSpPr>
              <p:cNvPr id="44" name="Rectangle 91"/>
              <p:cNvSpPr>
                <a:spLocks noChangeArrowheads="1"/>
              </p:cNvSpPr>
              <p:nvPr/>
            </p:nvSpPr>
            <p:spPr bwMode="auto">
              <a:xfrm>
                <a:off x="2304" y="3456"/>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5" name="Rectangle 92"/>
              <p:cNvSpPr>
                <a:spLocks noChangeArrowheads="1"/>
              </p:cNvSpPr>
              <p:nvPr/>
            </p:nvSpPr>
            <p:spPr bwMode="auto">
              <a:xfrm>
                <a:off x="2736" y="3456"/>
                <a:ext cx="432" cy="288"/>
              </a:xfrm>
              <a:prstGeom prst="rect">
                <a:avLst/>
              </a:prstGeom>
              <a:solidFill>
                <a:srgbClr val="FFCC99"/>
              </a:solidFill>
              <a:ln w="12700">
                <a:solidFill>
                  <a:srgbClr val="FF33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
          <p:nvSpPr>
            <p:cNvPr id="46" name="Line 93"/>
            <p:cNvSpPr>
              <a:spLocks noChangeShapeType="1"/>
            </p:cNvSpPr>
            <p:nvPr/>
          </p:nvSpPr>
          <p:spPr bwMode="auto">
            <a:xfrm flipH="1">
              <a:off x="3581400" y="3733800"/>
              <a:ext cx="2514600" cy="762000"/>
            </a:xfrm>
            <a:prstGeom prst="line">
              <a:avLst/>
            </a:prstGeom>
            <a:noFill/>
            <a:ln w="19050">
              <a:solidFill>
                <a:srgbClr val="3366FF"/>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7" name="Line 94"/>
            <p:cNvSpPr>
              <a:spLocks noChangeShapeType="1"/>
            </p:cNvSpPr>
            <p:nvPr/>
          </p:nvSpPr>
          <p:spPr bwMode="auto">
            <a:xfrm>
              <a:off x="6705600" y="3733800"/>
              <a:ext cx="1219200" cy="838200"/>
            </a:xfrm>
            <a:prstGeom prst="line">
              <a:avLst/>
            </a:prstGeom>
            <a:noFill/>
            <a:ln w="19050">
              <a:solidFill>
                <a:srgbClr val="3366FF"/>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8" name="Line 95"/>
            <p:cNvSpPr>
              <a:spLocks noChangeShapeType="1"/>
            </p:cNvSpPr>
            <p:nvPr/>
          </p:nvSpPr>
          <p:spPr bwMode="auto">
            <a:xfrm>
              <a:off x="2362200" y="6172200"/>
              <a:ext cx="0" cy="381000"/>
            </a:xfrm>
            <a:prstGeom prst="line">
              <a:avLst/>
            </a:prstGeom>
            <a:noFill/>
            <a:ln w="19050">
              <a:solidFill>
                <a:srgbClr val="3366FF"/>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9" name="Line 96"/>
            <p:cNvSpPr>
              <a:spLocks noChangeShapeType="1"/>
            </p:cNvSpPr>
            <p:nvPr/>
          </p:nvSpPr>
          <p:spPr bwMode="auto">
            <a:xfrm>
              <a:off x="8382000" y="4800600"/>
              <a:ext cx="0" cy="533400"/>
            </a:xfrm>
            <a:prstGeom prst="line">
              <a:avLst/>
            </a:prstGeom>
            <a:noFill/>
            <a:ln w="19050">
              <a:solidFill>
                <a:srgbClr val="3366FF"/>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50" name="Rectangle 97"/>
            <p:cNvSpPr>
              <a:spLocks noChangeArrowheads="1"/>
            </p:cNvSpPr>
            <p:nvPr/>
          </p:nvSpPr>
          <p:spPr bwMode="auto">
            <a:xfrm>
              <a:off x="7086600" y="5334000"/>
              <a:ext cx="1905000" cy="53340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mj-lt"/>
                  <a:ea typeface="PMingLiU" pitchFamily="18" charset="-120"/>
                  <a:cs typeface="+mn-cs"/>
                </a:rPr>
                <a:t>To entry for c</a:t>
              </a:r>
              <a:endParaRPr kumimoji="1" lang="en-US" altLang="zh-CN" sz="2000" b="0" i="0" u="none" strike="noStrike" kern="1200" cap="none" spc="0" normalizeH="0" baseline="-30000" noProof="0">
                <a:ln>
                  <a:noFill/>
                </a:ln>
                <a:solidFill>
                  <a:srgbClr val="000000"/>
                </a:solidFill>
                <a:effectLst/>
                <a:uLnTx/>
                <a:uFillTx/>
                <a:latin typeface="+mj-lt"/>
                <a:ea typeface="PMingLiU" pitchFamily="18" charset="-120"/>
                <a:cs typeface="+mn-cs"/>
              </a:endParaRPr>
            </a:p>
          </p:txBody>
        </p:sp>
        <p:sp>
          <p:nvSpPr>
            <p:cNvPr id="51" name="Line 98"/>
            <p:cNvSpPr>
              <a:spLocks noChangeShapeType="1"/>
            </p:cNvSpPr>
            <p:nvPr/>
          </p:nvSpPr>
          <p:spPr bwMode="auto">
            <a:xfrm>
              <a:off x="8077200" y="3124200"/>
              <a:ext cx="0" cy="1371600"/>
            </a:xfrm>
            <a:prstGeom prst="line">
              <a:avLst/>
            </a:prstGeom>
            <a:noFill/>
            <a:ln w="19050">
              <a:solidFill>
                <a:srgbClr val="339933"/>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52" name="Line 99"/>
            <p:cNvSpPr>
              <a:spLocks noChangeShapeType="1"/>
            </p:cNvSpPr>
            <p:nvPr/>
          </p:nvSpPr>
          <p:spPr bwMode="auto">
            <a:xfrm>
              <a:off x="1676400" y="5105400"/>
              <a:ext cx="0" cy="685800"/>
            </a:xfrm>
            <a:prstGeom prst="line">
              <a:avLst/>
            </a:prstGeom>
            <a:noFill/>
            <a:ln w="19050">
              <a:solidFill>
                <a:srgbClr val="339933"/>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53" name="Line 100"/>
            <p:cNvSpPr>
              <a:spLocks noChangeShapeType="1"/>
            </p:cNvSpPr>
            <p:nvPr/>
          </p:nvSpPr>
          <p:spPr bwMode="auto">
            <a:xfrm>
              <a:off x="4191000" y="2057400"/>
              <a:ext cx="0" cy="4572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54" name="Text Box 101"/>
            <p:cNvSpPr txBox="1">
              <a:spLocks noChangeArrowheads="1"/>
            </p:cNvSpPr>
            <p:nvPr/>
          </p:nvSpPr>
          <p:spPr bwMode="auto">
            <a:xfrm>
              <a:off x="4038600" y="2438400"/>
              <a:ext cx="381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sz="2000" kern="1200" cap="none" spc="0" normalizeH="0" baseline="0" noProof="0">
                  <a:latin typeface="+mj-lt"/>
                  <a:ea typeface="PMingLiU" pitchFamily="18" charset="-120"/>
                  <a:cs typeface="+mn-cs"/>
                </a:rPr>
                <a:t>+</a:t>
              </a:r>
              <a:endParaRPr kumimoji="1" lang="en-US" altLang="zh-CN" sz="2000" kern="1200" cap="none" spc="0" normalizeH="0" baseline="0" noProof="0">
                <a:latin typeface="+mj-lt"/>
                <a:ea typeface="PMingLiU" pitchFamily="18" charset="-120"/>
                <a:cs typeface="+mn-cs"/>
              </a:endParaRPr>
            </a:p>
          </p:txBody>
        </p:sp>
        <p:sp>
          <p:nvSpPr>
            <p:cNvPr id="55" name="Line 102"/>
            <p:cNvSpPr>
              <a:spLocks noChangeShapeType="1"/>
            </p:cNvSpPr>
            <p:nvPr/>
          </p:nvSpPr>
          <p:spPr bwMode="auto">
            <a:xfrm>
              <a:off x="4038600" y="3657600"/>
              <a:ext cx="0" cy="38100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56" name="Text Box 103"/>
            <p:cNvSpPr txBox="1">
              <a:spLocks noChangeArrowheads="1"/>
            </p:cNvSpPr>
            <p:nvPr/>
          </p:nvSpPr>
          <p:spPr bwMode="auto">
            <a:xfrm>
              <a:off x="3733800" y="3937000"/>
              <a:ext cx="838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sz="2000" kern="1200" cap="none" spc="0" normalizeH="0" baseline="0" noProof="0">
                  <a:latin typeface="+mj-lt"/>
                  <a:ea typeface="PMingLiU" pitchFamily="18" charset="-120"/>
                  <a:cs typeface="+mn-cs"/>
                </a:rPr>
                <a:t>num</a:t>
              </a:r>
              <a:endParaRPr kumimoji="1" lang="en-US" altLang="zh-CN" sz="2000" kern="1200" cap="none" spc="0" normalizeH="0" baseline="0" noProof="0">
                <a:latin typeface="+mj-lt"/>
                <a:ea typeface="PMingLiU" pitchFamily="18" charset="-120"/>
                <a:cs typeface="+mn-cs"/>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S-Attribute grammar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smtClean="0">
                <a:ln>
                  <a:noFill/>
                </a:ln>
                <a:solidFill>
                  <a:srgbClr val="FF3300"/>
                </a:solidFill>
                <a:effectLst/>
                <a:uLnTx/>
                <a:uFillTx/>
                <a:latin typeface="+mj-lt"/>
                <a:ea typeface="楷体_GB2312" pitchFamily="49" charset="-122"/>
                <a:cs typeface="+mn-cs"/>
              </a:rPr>
              <a:t>S-</a:t>
            </a:r>
            <a:r>
              <a:rPr kumimoji="0" lang="zh-CN" altLang="en-US" sz="2800" b="0" i="0" u="none" strike="noStrike" kern="1200" cap="none" spc="0" normalizeH="0" baseline="0" noProof="0" dirty="0" smtClean="0">
                <a:ln>
                  <a:noFill/>
                </a:ln>
                <a:solidFill>
                  <a:srgbClr val="FF3300"/>
                </a:solidFill>
                <a:effectLst/>
                <a:uLnTx/>
                <a:uFillTx/>
                <a:latin typeface="+mj-lt"/>
                <a:ea typeface="楷体_GB2312" pitchFamily="49" charset="-122"/>
                <a:cs typeface="+mn-cs"/>
              </a:rPr>
              <a:t>属性文法</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：只含有</a:t>
            </a:r>
            <a:r>
              <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综合属性</a:t>
            </a:r>
            <a:endParaRPr kumimoji="0" lang="en-US" altLang="zh-CN" sz="28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S</a:t>
            </a:r>
            <a:r>
              <a:rPr kumimoji="0" lang="en-US" altLang="zh-CN" sz="2800" b="0" i="0" u="none" strike="noStrike" kern="1200" cap="none" spc="0" normalizeH="0" baseline="0" noProof="0" dirty="0">
                <a:ln>
                  <a:noFill/>
                </a:ln>
                <a:solidFill>
                  <a:srgbClr val="FF0000"/>
                </a:solidFill>
                <a:effectLst/>
                <a:uLnTx/>
                <a:uFillTx/>
                <a:latin typeface="+mn-lt"/>
                <a:ea typeface="楷体_GB2312" pitchFamily="49" charset="-122"/>
                <a:cs typeface="+mn-cs"/>
              </a:rPr>
              <a:t>-</a:t>
            </a: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属性文法</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的翻译器通常可借助于</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LR</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分析器实现</a:t>
            </a:r>
            <a:endPar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综合属性</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可以在分析输入符号串的同时由</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自下而上的分析器</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来计算</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分析器</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保存与栈中文法符号有关的综合属性值</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每当进行归约时，新的属性值就由栈中正在归约的产生式右边符号的属性值来计算</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403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403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Overview</a:t>
            </a:r>
            <a:endParaRPr lang="zh-CN" altLang="en-US" kern="1200" dirty="0">
              <a:latin typeface="+mj-lt"/>
              <a:ea typeface="宋体" panose="02010600030101010101" pitchFamily="2" charset="-122"/>
              <a:cs typeface="+mj-cs"/>
            </a:endParaRPr>
          </a:p>
        </p:txBody>
      </p:sp>
      <p:sp>
        <p:nvSpPr>
          <p:cNvPr id="12291" name="Content Placeholder 2"/>
          <p:cNvSpPr>
            <a:spLocks noGrp="1"/>
          </p:cNvSpPr>
          <p:nvPr>
            <p:ph sz="quarter" idx="1"/>
          </p:nvPr>
        </p:nvSpPr>
        <p:spPr>
          <a:xfrm>
            <a:off x="457200" y="1219200"/>
            <a:ext cx="8075613"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solidFill>
                  <a:srgbClr val="000066"/>
                </a:solidFill>
                <a:latin typeface="楷体_GB2312" pitchFamily="49" charset="-122"/>
                <a:ea typeface="楷体_GB2312" pitchFamily="49" charset="-122"/>
              </a:rPr>
              <a:t>目前还不存在一种广泛接受的方式来描述为典型程序语言产生中间代码所需的邻语言的动作。原因是代码生成依赖于对</a:t>
            </a:r>
            <a:r>
              <a:rPr lang="zh-CN" altLang="en-US" sz="2800" dirty="0">
                <a:solidFill>
                  <a:srgbClr val="FF0000"/>
                </a:solidFill>
                <a:latin typeface="楷体_GB2312" pitchFamily="49" charset="-122"/>
                <a:ea typeface="楷体_GB2312" pitchFamily="49" charset="-122"/>
              </a:rPr>
              <a:t>语义</a:t>
            </a:r>
            <a:r>
              <a:rPr lang="zh-CN" altLang="en-US" sz="2800" dirty="0">
                <a:solidFill>
                  <a:srgbClr val="000066"/>
                </a:solidFill>
                <a:latin typeface="楷体_GB2312" pitchFamily="49" charset="-122"/>
                <a:ea typeface="楷体_GB2312" pitchFamily="49" charset="-122"/>
              </a:rPr>
              <a:t>的解释，而语义的刻划的</a:t>
            </a:r>
            <a:r>
              <a:rPr lang="zh-CN" altLang="en-US" sz="2800" dirty="0">
                <a:solidFill>
                  <a:srgbClr val="FF0000"/>
                </a:solidFill>
                <a:latin typeface="楷体_GB2312" pitchFamily="49" charset="-122"/>
                <a:ea typeface="楷体_GB2312" pitchFamily="49" charset="-122"/>
              </a:rPr>
              <a:t>形式化系统</a:t>
            </a:r>
            <a:r>
              <a:rPr lang="zh-CN" altLang="en-US" sz="2800" dirty="0">
                <a:solidFill>
                  <a:srgbClr val="000066"/>
                </a:solidFill>
                <a:latin typeface="楷体_GB2312" pitchFamily="49" charset="-122"/>
                <a:ea typeface="楷体_GB2312" pitchFamily="49" charset="-122"/>
              </a:rPr>
              <a:t>尚未诞生。</a:t>
            </a:r>
            <a:endParaRPr lang="zh-CN" altLang="en-US" sz="2800" dirty="0">
              <a:solidFill>
                <a:srgbClr val="000066"/>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en-US" altLang="zh-CN"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solidFill>
                  <a:srgbClr val="000066"/>
                </a:solidFill>
                <a:latin typeface="楷体_GB2312" pitchFamily="49" charset="-122"/>
                <a:ea typeface="楷体_GB2312" pitchFamily="49" charset="-122"/>
              </a:rPr>
              <a:t>解决办法： 为每一个产生式配一个</a:t>
            </a:r>
            <a:r>
              <a:rPr lang="zh-CN" altLang="en-US" sz="2800" dirty="0">
                <a:solidFill>
                  <a:srgbClr val="FF0000"/>
                </a:solidFill>
                <a:latin typeface="楷体_GB2312" pitchFamily="49" charset="-122"/>
                <a:ea typeface="楷体_GB2312" pitchFamily="49" charset="-122"/>
              </a:rPr>
              <a:t>翻译子程序</a:t>
            </a:r>
            <a:r>
              <a:rPr lang="zh-CN" altLang="en-US" sz="2800" dirty="0">
                <a:solidFill>
                  <a:srgbClr val="000066"/>
                </a:solidFill>
                <a:latin typeface="楷体_GB2312" pitchFamily="49" charset="-122"/>
                <a:ea typeface="楷体_GB2312" pitchFamily="49" charset="-122"/>
              </a:rPr>
              <a:t>（语义子程序、动作），在语法分析的同时执行它。这样，配上语义动作之后，既指定了串的意义，同时又按这种意义规定了生成某种</a:t>
            </a:r>
            <a:r>
              <a:rPr lang="zh-CN" altLang="en-US" sz="2800" dirty="0">
                <a:solidFill>
                  <a:srgbClr val="FF0000"/>
                </a:solidFill>
                <a:latin typeface="楷体_GB2312" pitchFamily="49" charset="-122"/>
                <a:ea typeface="楷体_GB2312" pitchFamily="49" charset="-122"/>
              </a:rPr>
              <a:t>中间代码应作的基本动作。</a:t>
            </a:r>
            <a:endParaRPr lang="zh-CN" altLang="en-US" sz="2800" dirty="0">
              <a:solidFill>
                <a:srgbClr val="FF0000"/>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1229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229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S-Attribute grammar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144018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在分析栈中使用一个附加的域来存放综合属性值 </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假设语义规则</a:t>
            </a:r>
            <a:r>
              <a:rPr kumimoji="0" lang="en-US" altLang="zh-CN" sz="26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A.a</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:=f(</a:t>
            </a:r>
            <a:r>
              <a:rPr kumimoji="0" lang="en-US" altLang="zh-CN" sz="26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X.x,Y.y,Z.z</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是对应于产生式</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A→XYZ</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 </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506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506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xmlns:a14="http://schemas.microsoft.com/office/drawing/2010/main">
        <mc:Choice Requires="a14">
          <p:graphicFrame>
            <p:nvGraphicFramePr>
              <p:cNvPr id="2" name="表格 1"/>
              <p:cNvGraphicFramePr/>
              <p:nvPr>
                <p:custDataLst>
                  <p:tags r:id="rId1"/>
                </p:custDataLst>
              </p:nvPr>
            </p:nvGraphicFramePr>
            <p:xfrm>
              <a:off x="972185" y="3068955"/>
              <a:ext cx="3230880" cy="2568575"/>
            </p:xfrm>
            <a:graphic>
              <a:graphicData uri="http://schemas.openxmlformats.org/drawingml/2006/table">
                <a:tbl>
                  <a:tblPr>
                    <a:tableStyleId>{616DA210-FB5B-4158-B5E0-FEB733F419BA}</a:tableStyleId>
                  </a:tblPr>
                  <a:tblGrid>
                    <a:gridCol w="1076960"/>
                    <a:gridCol w="1076960"/>
                    <a:gridCol w="1076960"/>
                  </a:tblGrid>
                  <a:tr h="513715">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S</m:t>
                                    </m:r>
                                  </m:e>
                                  <m:sub>
                                    <m:r>
                                      <a:rPr lang="en-US" altLang="zh-CN" sz="2400" i="1">
                                        <a:latin typeface="Cambria Math" panose="02040503050406030204" charset="0"/>
                                        <a:ea typeface="宋体" panose="02010600030101010101" pitchFamily="2" charset="-122"/>
                                        <a:cs typeface="Cambria Math" panose="02040503050406030204" charset="0"/>
                                      </a:rPr>
                                      <m:t>𝑚</m:t>
                                    </m:r>
                                  </m:sub>
                                </m:sSub>
                              </m:oMath>
                            </m:oMathPara>
                          </a14:m>
                          <a:endParaRPr lang="en-US" altLang="zh-CN" sz="2400" i="1">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Z.z</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Z</a:t>
                          </a:r>
                          <a:endParaRPr lang="en-US" altLang="zh-CN" sz="2400">
                            <a:latin typeface="宋体" panose="02010600030101010101" pitchFamily="2" charset="-122"/>
                            <a:ea typeface="宋体" panose="02010600030101010101" pitchFamily="2" charset="-122"/>
                          </a:endParaRPr>
                        </a:p>
                      </a:txBody>
                      <a:tcPr anchor="ctr" anchorCtr="0"/>
                    </a:tc>
                  </a:tr>
                  <a:tr h="513715">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𝑆</m:t>
                                    </m:r>
                                  </m:e>
                                  <m:sub>
                                    <m:r>
                                      <a:rPr lang="en-US" altLang="zh-CN" sz="2400" i="1">
                                        <a:latin typeface="Cambria Math" panose="02040503050406030204" charset="0"/>
                                        <a:ea typeface="宋体" panose="02010600030101010101" pitchFamily="2" charset="-122"/>
                                        <a:cs typeface="Cambria Math" panose="02040503050406030204" charset="0"/>
                                      </a:rPr>
                                      <m:t>𝑚−</m:t>
                                    </m:r>
                                    <m:r>
                                      <a:rPr lang="en-US" altLang="zh-CN" sz="2400" i="1">
                                        <a:latin typeface="Cambria Math" panose="02040503050406030204" charset="0"/>
                                        <a:ea typeface="MS Mincho" charset="0"/>
                                        <a:cs typeface="Cambria Math" panose="02040503050406030204" charset="0"/>
                                      </a:rPr>
                                      <m:t>1</m:t>
                                    </m:r>
                                  </m:sub>
                                </m:sSub>
                              </m:oMath>
                            </m:oMathPara>
                          </a14:m>
                          <a:endParaRPr lang="en-US" altLang="zh-CN" sz="2400" i="1">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Y.y</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Y</a:t>
                          </a:r>
                          <a:endParaRPr lang="en-US" altLang="zh-CN" sz="2400">
                            <a:latin typeface="宋体" panose="02010600030101010101" pitchFamily="2" charset="-122"/>
                            <a:ea typeface="宋体" panose="02010600030101010101" pitchFamily="2" charset="-122"/>
                          </a:endParaRPr>
                        </a:p>
                      </a:txBody>
                      <a:tcPr anchor="ctr" anchorCtr="0"/>
                    </a:tc>
                  </a:tr>
                  <a:tr h="513715">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𝑆</m:t>
                                    </m:r>
                                  </m:e>
                                  <m:sub>
                                    <m:r>
                                      <a:rPr lang="en-US" altLang="zh-CN" sz="2400" i="1">
                                        <a:latin typeface="Cambria Math" panose="02040503050406030204" charset="0"/>
                                        <a:ea typeface="宋体" panose="02010600030101010101" pitchFamily="2" charset="-122"/>
                                        <a:cs typeface="Cambria Math" panose="02040503050406030204" charset="0"/>
                                      </a:rPr>
                                      <m:t>𝑚−</m:t>
                                    </m:r>
                                    <m:r>
                                      <a:rPr lang="en-US" altLang="zh-CN" sz="2400" i="1">
                                        <a:latin typeface="Cambria Math" panose="02040503050406030204" charset="0"/>
                                        <a:ea typeface="MS Mincho" charset="0"/>
                                        <a:cs typeface="Cambria Math" panose="02040503050406030204" charset="0"/>
                                      </a:rPr>
                                      <m:t>2</m:t>
                                    </m:r>
                                  </m:sub>
                                </m:sSub>
                              </m:oMath>
                            </m:oMathPara>
                          </a14:m>
                          <a:endParaRPr lang="en-US" altLang="zh-CN" sz="2400" i="1">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X.x</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X</a:t>
                          </a:r>
                          <a:endParaRPr lang="en-US" altLang="zh-CN" sz="2400">
                            <a:latin typeface="宋体" panose="02010600030101010101" pitchFamily="2" charset="-122"/>
                            <a:ea typeface="宋体" panose="02010600030101010101" pitchFamily="2" charset="-122"/>
                          </a:endParaRPr>
                        </a:p>
                      </a:txBody>
                      <a:tcPr anchor="ctr" anchorCtr="0"/>
                    </a:tc>
                  </a:tr>
                  <a:tr h="513715">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m:t>
                                </m:r>
                              </m:oMath>
                            </m:oMathPara>
                          </a14:m>
                          <a:endParaRPr lang="en-US" altLang="zh-CN" sz="2400" i="1">
                            <a:latin typeface="宋体" panose="02010600030101010101" pitchFamily="2" charset="-122"/>
                            <a:ea typeface="宋体" panose="02010600030101010101" pitchFamily="2" charset="-122"/>
                            <a:cs typeface="Cambria Math" panose="02040503050406030204" charset="0"/>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m:t>
                                </m:r>
                              </m:oMath>
                            </m:oMathPara>
                          </a14:m>
                          <a:endParaRPr lang="zh-CN" altLang="en-US" sz="2400">
                            <a:latin typeface="宋体" panose="02010600030101010101" pitchFamily="2" charset="-122"/>
                            <a:ea typeface="宋体" panose="02010600030101010101" pitchFamily="2" charset="-122"/>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m:t>
                                </m:r>
                              </m:oMath>
                            </m:oMathPara>
                          </a14:m>
                          <a:endParaRPr lang="zh-CN" altLang="en-US" sz="2400">
                            <a:latin typeface="宋体" panose="02010600030101010101" pitchFamily="2" charset="-122"/>
                            <a:ea typeface="宋体" panose="02010600030101010101" pitchFamily="2" charset="-122"/>
                          </a:endParaRPr>
                        </a:p>
                      </a:txBody>
                      <a:tcPr anchor="ctr" anchorCtr="0"/>
                    </a:tc>
                  </a:tr>
                  <a:tr h="513715">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𝑆</m:t>
                                    </m:r>
                                  </m:e>
                                  <m:sub>
                                    <m:r>
                                      <a:rPr lang="en-US" altLang="zh-CN" sz="2400" i="1">
                                        <a:latin typeface="Cambria Math" panose="02040503050406030204" charset="0"/>
                                        <a:ea typeface="宋体" panose="02010600030101010101" pitchFamily="2" charset="-122"/>
                                        <a:cs typeface="Cambria Math" panose="02040503050406030204" charset="0"/>
                                      </a:rPr>
                                      <m:t>0</m:t>
                                    </m:r>
                                  </m:sub>
                                </m:sSub>
                              </m:oMath>
                            </m:oMathPara>
                          </a14:m>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r>
                </a:tbl>
              </a:graphicData>
            </a:graphic>
          </p:graphicFrame>
        </mc:Choice>
        <mc:Fallback xmlns="">
          <p:graphicFrame>
            <p:nvGraphicFramePr>
              <p:cNvPr id="2" name="表格 1"/>
              <p:cNvGraphicFramePr/>
              <p:nvPr>
                <p:custDataLst>
                  <p:tags r:id="rId2"/>
                </p:custDataLst>
              </p:nvPr>
            </p:nvGraphicFramePr>
            <p:xfrm>
              <a:off x="972185" y="3068955"/>
              <a:ext cx="3230880" cy="2568575"/>
            </p:xfrm>
            <a:graphic>
              <a:graphicData uri="http://schemas.openxmlformats.org/drawingml/2006/table">
                <a:tbl>
                  <a:tblPr>
                    <a:tableStyleId>{616DA210-FB5B-4158-B5E0-FEB733F419BA}</a:tableStyleId>
                  </a:tblPr>
                  <a:tblGrid>
                    <a:gridCol w="1076960"/>
                    <a:gridCol w="1076960"/>
                    <a:gridCol w="1076960"/>
                  </a:tblGrid>
                  <a:tr h="513715">
                    <a:tc>
                      <a:txBody>
                        <a:bodyPr/>
                        <a:lstStyle/>
                        <a:p>
                          <a:endParaRPr lang="zh-CN"/>
                        </a:p>
                      </a:txBody>
                      <a:tcPr anchor="ctr" anchorCtr="0">
                        <a:blipFill>
                          <a:blip r:embed="rId3"/>
                        </a:blipFill>
                      </a:tcPr>
                    </a:tc>
                    <a:tc>
                      <a:txBody>
                        <a:bodyPr/>
                        <a:p>
                          <a:pPr algn="ctr">
                            <a:buNone/>
                          </a:pPr>
                          <a:r>
                            <a:rPr lang="en-US" altLang="zh-CN" sz="2400">
                              <a:latin typeface="宋体" panose="02010600030101010101" pitchFamily="2" charset="-122"/>
                              <a:ea typeface="宋体" panose="02010600030101010101" pitchFamily="2" charset="-122"/>
                            </a:rPr>
                            <a:t>Z.z</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Z</a:t>
                          </a:r>
                          <a:endParaRPr lang="en-US" altLang="zh-CN" sz="2400">
                            <a:latin typeface="宋体" panose="02010600030101010101" pitchFamily="2" charset="-122"/>
                            <a:ea typeface="宋体" panose="02010600030101010101" pitchFamily="2" charset="-122"/>
                          </a:endParaRPr>
                        </a:p>
                      </a:txBody>
                      <a:tcPr anchor="ctr" anchorCtr="0"/>
                    </a:tc>
                  </a:tr>
                  <a:tr h="513715">
                    <a:tc>
                      <a:txBody>
                        <a:bodyPr/>
                        <a:lstStyle/>
                        <a:p>
                          <a:endParaRPr lang="zh-CN"/>
                        </a:p>
                      </a:txBody>
                      <a:tcPr anchor="ctr" anchorCtr="0">
                        <a:blipFill>
                          <a:blip r:embed="rId3"/>
                        </a:blipFill>
                      </a:tcPr>
                    </a:tc>
                    <a:tc>
                      <a:txBody>
                        <a:bodyPr/>
                        <a:p>
                          <a:pPr algn="ctr">
                            <a:buNone/>
                          </a:pPr>
                          <a:r>
                            <a:rPr lang="en-US" altLang="zh-CN" sz="2400">
                              <a:latin typeface="宋体" panose="02010600030101010101" pitchFamily="2" charset="-122"/>
                              <a:ea typeface="宋体" panose="02010600030101010101" pitchFamily="2" charset="-122"/>
                            </a:rPr>
                            <a:t>Y.y</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Y</a:t>
                          </a:r>
                          <a:endParaRPr lang="en-US" altLang="zh-CN" sz="2400">
                            <a:latin typeface="宋体" panose="02010600030101010101" pitchFamily="2" charset="-122"/>
                            <a:ea typeface="宋体" panose="02010600030101010101" pitchFamily="2" charset="-122"/>
                          </a:endParaRPr>
                        </a:p>
                      </a:txBody>
                      <a:tcPr anchor="ctr" anchorCtr="0"/>
                    </a:tc>
                  </a:tr>
                  <a:tr h="513715">
                    <a:tc>
                      <a:txBody>
                        <a:bodyPr/>
                        <a:lstStyle/>
                        <a:p>
                          <a:endParaRPr lang="zh-CN"/>
                        </a:p>
                      </a:txBody>
                      <a:tcPr anchor="ctr" anchorCtr="0">
                        <a:blipFill>
                          <a:blip r:embed="rId3"/>
                        </a:blipFill>
                      </a:tcPr>
                    </a:tc>
                    <a:tc>
                      <a:txBody>
                        <a:bodyPr/>
                        <a:p>
                          <a:pPr algn="ctr">
                            <a:buNone/>
                          </a:pPr>
                          <a:r>
                            <a:rPr lang="en-US" altLang="zh-CN" sz="2400">
                              <a:latin typeface="宋体" panose="02010600030101010101" pitchFamily="2" charset="-122"/>
                              <a:ea typeface="宋体" panose="02010600030101010101" pitchFamily="2" charset="-122"/>
                            </a:rPr>
                            <a:t>X.x</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X</a:t>
                          </a:r>
                          <a:endParaRPr lang="en-US" altLang="zh-CN" sz="2400">
                            <a:latin typeface="宋体" panose="02010600030101010101" pitchFamily="2" charset="-122"/>
                            <a:ea typeface="宋体" panose="02010600030101010101" pitchFamily="2" charset="-122"/>
                          </a:endParaRPr>
                        </a:p>
                      </a:txBody>
                      <a:tcPr anchor="ctr" anchorCtr="0"/>
                    </a:tc>
                  </a:tr>
                  <a:tr h="513715">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r>
                  <a:tr h="513715">
                    <a:tc>
                      <a:txBody>
                        <a:bodyPr/>
                        <a:lstStyle/>
                        <a:p>
                          <a:endParaRPr lang="zh-CN"/>
                        </a:p>
                      </a:txBody>
                      <a:tcPr anchor="ctr" anchorCtr="0">
                        <a:blipFill>
                          <a:blip r:embed="rId3"/>
                        </a:blipFill>
                      </a:tcPr>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p:nvPr>
                <p:custDataLst>
                  <p:tags r:id="rId4"/>
                </p:custDataLst>
              </p:nvPr>
            </p:nvGraphicFramePr>
            <p:xfrm>
              <a:off x="4932045" y="4073525"/>
              <a:ext cx="3230880" cy="2568575"/>
            </p:xfrm>
            <a:graphic>
              <a:graphicData uri="http://schemas.openxmlformats.org/drawingml/2006/table">
                <a:tbl>
                  <a:tblPr>
                    <a:tableStyleId>{616DA210-FB5B-4158-B5E0-FEB733F419BA}</a:tableStyleId>
                  </a:tblPr>
                  <a:tblGrid>
                    <a:gridCol w="1076960"/>
                    <a:gridCol w="1076960"/>
                    <a:gridCol w="1076960"/>
                  </a:tblGrid>
                  <a:tr h="513715">
                    <a:tc>
                      <a:txBody>
                        <a:bodyPr/>
                        <a:p>
                          <a:pPr algn="ctr">
                            <a:buNone/>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charset="0"/>
                                        <a:ea typeface="宋体" panose="02010600030101010101" pitchFamily="2" charset="-122"/>
                                        <a:cs typeface="Cambria Math" panose="02040503050406030204" charset="0"/>
                                      </a:rPr>
                                    </m:ctrlPr>
                                  </m:sSubSupPr>
                                  <m:e>
                                    <m:r>
                                      <a:rPr lang="en-US" altLang="zh-CN" sz="2400" i="1">
                                        <a:latin typeface="Cambria Math" panose="02040503050406030204" charset="0"/>
                                        <a:ea typeface="宋体" panose="02010600030101010101" pitchFamily="2" charset="-122"/>
                                        <a:cs typeface="Cambria Math" panose="02040503050406030204" charset="0"/>
                                      </a:rPr>
                                      <m:t>𝑆</m:t>
                                    </m:r>
                                  </m:e>
                                  <m:sub>
                                    <m:r>
                                      <a:rPr lang="en-US" altLang="zh-CN" sz="2400" i="1">
                                        <a:latin typeface="Cambria Math" panose="02040503050406030204" charset="0"/>
                                        <a:ea typeface="宋体" panose="02010600030101010101" pitchFamily="2" charset="-122"/>
                                        <a:cs typeface="Cambria Math" panose="02040503050406030204" charset="0"/>
                                      </a:rPr>
                                      <m:t>𝑚−</m:t>
                                    </m:r>
                                    <m:r>
                                      <a:rPr lang="en-US" altLang="zh-CN" sz="2400" i="1">
                                        <a:latin typeface="Cambria Math" panose="02040503050406030204" charset="0"/>
                                        <a:ea typeface="宋体" panose="02010600030101010101" pitchFamily="2" charset="-122"/>
                                        <a:cs typeface="Cambria Math" panose="02040503050406030204" charset="0"/>
                                      </a:rPr>
                                      <m:t>2</m:t>
                                    </m:r>
                                  </m:sub>
                                  <m:sup>
                                    <m:r>
                                      <a:rPr lang="en-US" altLang="zh-CN" sz="2400" i="1">
                                        <a:latin typeface="Cambria Math" panose="02040503050406030204" charset="0"/>
                                        <a:ea typeface="宋体" panose="02010600030101010101" pitchFamily="2" charset="-122"/>
                                        <a:cs typeface="Cambria Math" panose="02040503050406030204" charset="0"/>
                                      </a:rPr>
                                      <m:t>’</m:t>
                                    </m:r>
                                  </m:sup>
                                </m:sSubSup>
                              </m:oMath>
                            </m:oMathPara>
                          </a14:m>
                          <a:endParaRPr lang="en-US" altLang="zh-CN" sz="2400" i="1">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A.a</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a:t>
                          </a:r>
                          <a:endParaRPr lang="en-US" altLang="zh-CN" sz="2400">
                            <a:latin typeface="宋体" panose="02010600030101010101" pitchFamily="2" charset="-122"/>
                            <a:ea typeface="宋体" panose="02010600030101010101" pitchFamily="2" charset="-122"/>
                          </a:endParaRPr>
                        </a:p>
                      </a:txBody>
                      <a:tcPr anchor="ctr" anchorCtr="0"/>
                    </a:tc>
                  </a:tr>
                  <a:tr h="513715">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m:t>
                                </m:r>
                              </m:oMath>
                            </m:oMathPara>
                          </a14:m>
                          <a:endParaRPr lang="en-US" altLang="zh-CN" sz="2400" i="1">
                            <a:latin typeface="宋体" panose="02010600030101010101" pitchFamily="2" charset="-122"/>
                            <a:ea typeface="宋体" panose="02010600030101010101" pitchFamily="2" charset="-122"/>
                            <a:cs typeface="Cambria Math" panose="02040503050406030204" charset="0"/>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m:t>
                                </m:r>
                              </m:oMath>
                            </m:oMathPara>
                          </a14:m>
                          <a:endParaRPr lang="zh-CN" altLang="en-US" sz="2400">
                            <a:latin typeface="宋体" panose="02010600030101010101" pitchFamily="2" charset="-122"/>
                            <a:ea typeface="宋体" panose="02010600030101010101" pitchFamily="2" charset="-122"/>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m:t>
                                </m:r>
                              </m:oMath>
                            </m:oMathPara>
                          </a14:m>
                          <a:endParaRPr lang="zh-CN" altLang="en-US" sz="2400">
                            <a:latin typeface="宋体" panose="02010600030101010101" pitchFamily="2" charset="-122"/>
                            <a:ea typeface="宋体" panose="02010600030101010101" pitchFamily="2" charset="-122"/>
                          </a:endParaRPr>
                        </a:p>
                      </a:txBody>
                      <a:tcPr anchor="ctr" anchorCtr="0"/>
                    </a:tc>
                  </a:tr>
                  <a:tr h="513715">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𝑆</m:t>
                                    </m:r>
                                  </m:e>
                                  <m:sub>
                                    <m:r>
                                      <a:rPr lang="en-US" altLang="zh-CN" sz="2400" i="1">
                                        <a:latin typeface="Cambria Math" panose="02040503050406030204" charset="0"/>
                                        <a:ea typeface="宋体" panose="02010600030101010101" pitchFamily="2" charset="-122"/>
                                        <a:cs typeface="Cambria Math" panose="02040503050406030204" charset="0"/>
                                      </a:rPr>
                                      <m:t>0</m:t>
                                    </m:r>
                                  </m:sub>
                                </m:sSub>
                              </m:oMath>
                            </m:oMathPara>
                          </a14:m>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r>
                </a:tbl>
              </a:graphicData>
            </a:graphic>
          </p:graphicFrame>
        </mc:Choice>
        <mc:Fallback xmlns="">
          <p:graphicFrame>
            <p:nvGraphicFramePr>
              <p:cNvPr id="4" name="表格 3"/>
              <p:cNvGraphicFramePr/>
              <p:nvPr>
                <p:custDataLst>
                  <p:tags r:id="rId5"/>
                </p:custDataLst>
              </p:nvPr>
            </p:nvGraphicFramePr>
            <p:xfrm>
              <a:off x="4932045" y="4073525"/>
              <a:ext cx="3230880" cy="2568575"/>
            </p:xfrm>
            <a:graphic>
              <a:graphicData uri="http://schemas.openxmlformats.org/drawingml/2006/table">
                <a:tbl>
                  <a:tblPr>
                    <a:tableStyleId>{616DA210-FB5B-4158-B5E0-FEB733F419BA}</a:tableStyleId>
                  </a:tblPr>
                  <a:tblGrid>
                    <a:gridCol w="1076960"/>
                    <a:gridCol w="1076960"/>
                    <a:gridCol w="1076960"/>
                  </a:tblGrid>
                  <a:tr h="513715">
                    <a:tc>
                      <a:txBody>
                        <a:bodyPr/>
                        <a:lstStyle/>
                        <a:p>
                          <a:endParaRPr lang="zh-CN"/>
                        </a:p>
                      </a:txBody>
                      <a:tcPr anchor="ctr" anchorCtr="0">
                        <a:blipFill>
                          <a:blip r:embed="rId6"/>
                        </a:blipFill>
                      </a:tcPr>
                    </a:tc>
                    <a:tc>
                      <a:txBody>
                        <a:bodyPr/>
                        <a:p>
                          <a:pPr algn="ctr">
                            <a:buNone/>
                          </a:pPr>
                          <a:r>
                            <a:rPr lang="en-US" altLang="zh-CN" sz="2400">
                              <a:latin typeface="宋体" panose="02010600030101010101" pitchFamily="2" charset="-122"/>
                              <a:ea typeface="宋体" panose="02010600030101010101" pitchFamily="2" charset="-122"/>
                            </a:rPr>
                            <a:t>A.a</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a:t>
                          </a:r>
                          <a:endParaRPr lang="en-US" altLang="zh-CN" sz="2400">
                            <a:latin typeface="宋体" panose="02010600030101010101" pitchFamily="2" charset="-122"/>
                            <a:ea typeface="宋体" panose="02010600030101010101" pitchFamily="2" charset="-122"/>
                          </a:endParaRPr>
                        </a:p>
                      </a:txBody>
                      <a:tcPr anchor="ctr" anchorCtr="0"/>
                    </a:tc>
                  </a:tr>
                  <a:tr h="513715">
                    <a:tc>
                      <a:txBody>
                        <a:bodyPr/>
                        <a:lstStyle/>
                        <a:p>
                          <a:endParaRPr lang="zh-CN"/>
                        </a:p>
                      </a:txBody>
                      <a:tcPr anchor="ctr" anchorCtr="0">
                        <a:blipFill>
                          <a:blip r:embed="rId6"/>
                        </a:blipFill>
                      </a:tcPr>
                    </a:tc>
                    <a:tc>
                      <a:txBody>
                        <a:bodyPr/>
                        <a:lstStyle/>
                        <a:p>
                          <a:endParaRPr lang="zh-CN"/>
                        </a:p>
                      </a:txBody>
                      <a:tcPr anchor="ctr" anchorCtr="0">
                        <a:blipFill>
                          <a:blip r:embed="rId6"/>
                        </a:blipFill>
                      </a:tcPr>
                    </a:tc>
                    <a:tc>
                      <a:txBody>
                        <a:bodyPr/>
                        <a:lstStyle/>
                        <a:p>
                          <a:endParaRPr lang="zh-CN"/>
                        </a:p>
                      </a:txBody>
                      <a:tcPr anchor="ctr" anchorCtr="0">
                        <a:blipFill>
                          <a:blip r:embed="rId6"/>
                        </a:blipFill>
                      </a:tcPr>
                    </a:tc>
                  </a:tr>
                  <a:tr h="513715">
                    <a:tc>
                      <a:txBody>
                        <a:bodyPr/>
                        <a:lstStyle/>
                        <a:p>
                          <a:endParaRPr lang="zh-CN"/>
                        </a:p>
                      </a:txBody>
                      <a:tcPr anchor="ctr" anchorCtr="0">
                        <a:blipFill>
                          <a:blip r:embed="rId6"/>
                        </a:blipFill>
                      </a:tcPr>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r>
                </a:tbl>
              </a:graphicData>
            </a:graphic>
          </p:graphicFrame>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S-Attribute grammar – </a:t>
            </a:r>
            <a:r>
              <a:rPr lang="zh-CN" altLang="en-US" kern="1200" dirty="0">
                <a:solidFill>
                  <a:srgbClr val="00823B"/>
                </a:solidFill>
                <a:latin typeface="+mj-lt"/>
                <a:ea typeface="宋体" panose="02010600030101010101" pitchFamily="2" charset="-122"/>
                <a:cs typeface="+mj-cs"/>
              </a:rPr>
              <a:t>例</a:t>
            </a:r>
            <a:r>
              <a:rPr lang="en-US" altLang="zh-CN" kern="1200" dirty="0">
                <a:solidFill>
                  <a:srgbClr val="00823B"/>
                </a:solidFill>
                <a:latin typeface="+mj-lt"/>
                <a:ea typeface="宋体" panose="02010600030101010101" pitchFamily="2" charset="-122"/>
                <a:cs typeface="+mj-cs"/>
              </a:rPr>
              <a:t>9</a:t>
            </a:r>
            <a:endParaRPr lang="zh-CN" altLang="en-US" kern="1200" dirty="0">
              <a:solidFill>
                <a:srgbClr val="00823B"/>
              </a:solidFill>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产生式 		代 码 段 </a:t>
            </a:r>
            <a:endPar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zh-CN" altLang="en-US"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400" b="0" i="0" u="none" strike="noStrike" kern="1200" cap="none" spc="0" normalizeH="0" baseline="0" noProof="0" dirty="0">
                <a:ln>
                  <a:noFill/>
                </a:ln>
                <a:solidFill>
                  <a:srgbClr val="000000"/>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L→En</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print(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val</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[top])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E→E</a:t>
            </a:r>
            <a:r>
              <a:rPr kumimoji="0" lang="en-US" altLang="zh-CN" sz="24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1</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val</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ntop</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val</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[top-2]+</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val</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[top]</a:t>
            </a: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E→T			</a:t>
            </a:r>
            <a:endPar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T→T</a:t>
            </a:r>
            <a:r>
              <a:rPr kumimoji="0" lang="en-US" altLang="zh-CN" sz="24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1</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val</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ntop</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val</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[top-2]*</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val</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[top]</a:t>
            </a: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T→F			</a:t>
            </a:r>
            <a:endPar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 (E)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val</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ntop</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val</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[top-1]</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75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F→digit</a:t>
            </a:r>
            <a:r>
              <a:rPr kumimoji="0" lang="en-US" altLang="zh-CN" sz="24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60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60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S-Attribute grammar – </a:t>
            </a:r>
            <a:r>
              <a:rPr lang="zh-CN" altLang="en-US" kern="1200" dirty="0">
                <a:solidFill>
                  <a:srgbClr val="00823B"/>
                </a:solidFill>
                <a:latin typeface="+mj-lt"/>
                <a:ea typeface="宋体" panose="02010600030101010101" pitchFamily="2" charset="-122"/>
                <a:cs typeface="+mj-cs"/>
              </a:rPr>
              <a:t>例</a:t>
            </a:r>
            <a:r>
              <a:rPr lang="en-US" altLang="zh-CN" kern="1200" dirty="0">
                <a:solidFill>
                  <a:srgbClr val="00823B"/>
                </a:solidFill>
                <a:latin typeface="+mj-lt"/>
                <a:ea typeface="宋体" panose="02010600030101010101" pitchFamily="2" charset="-122"/>
                <a:cs typeface="+mj-cs"/>
              </a:rPr>
              <a:t>9</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输入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state		</a:t>
            </a:r>
            <a:r>
              <a:rPr kumimoji="0" lang="en-US" altLang="zh-CN" sz="1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val</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用到的产生式</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zh-CN" altLang="en-US"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3*5+4n	     —	     	—	</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*5+4n	      3	     	3	</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*5+4n	      F	     	3	     </a:t>
            </a:r>
            <a:r>
              <a:rPr kumimoji="0" lang="en-US" altLang="zh-CN" sz="18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F→digit</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*5+4n	      T	     	3	     T→F</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5+4n	      T*		3 -	</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+4n	      T*5		3 - 5	</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+4n	      T*F		3 - 5	     </a:t>
            </a:r>
            <a:r>
              <a:rPr kumimoji="0" lang="en-US" altLang="zh-CN" sz="18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F→digit</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+4n	      T	     	15	     T→T*F</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zh-CN" altLang="en-US"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+4n	      E	     	15	     E→T</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4n	      E+		15-	</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n	      E+4		15- 4	</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n	      E+F		15- 4	     </a:t>
            </a:r>
            <a:r>
              <a:rPr kumimoji="0" lang="en-US" altLang="zh-CN" sz="1800" b="0" i="0" u="none" strike="noStrike" kern="1200" cap="none" spc="0" normalizeH="0" baseline="0" noProof="0" dirty="0" err="1" smtClean="0">
                <a:ln>
                  <a:noFill/>
                </a:ln>
                <a:solidFill>
                  <a:srgbClr val="000000"/>
                </a:solidFill>
                <a:effectLst/>
                <a:uLnTx/>
                <a:uFillTx/>
                <a:latin typeface="+mj-lt"/>
                <a:ea typeface="楷体_GB2312" pitchFamily="49" charset="-122"/>
                <a:cs typeface="+mn-cs"/>
              </a:rPr>
              <a:t>F→digit</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n	      E+T		15- 4	     T→F</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n	      E	     	19	     E→E+T</a:t>
            </a:r>
            <a:endPar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En		19-	</a:t>
            </a:r>
            <a:endPar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2"/>
              </a:buClr>
              <a:buSzPct val="75000"/>
              <a:buFont typeface="Wingdings" panose="05000000000000000000" pitchFamily="2" charset="2"/>
              <a:buNone/>
              <a:defRPr/>
            </a:pPr>
            <a:r>
              <a:rPr kumimoji="0" lang="en-US" altLang="zh-CN" sz="1800" b="0" i="0" u="none" strike="noStrike" kern="1200" cap="none" spc="0" normalizeH="0" baseline="0" noProof="0" dirty="0" smtClean="0">
                <a:ln>
                  <a:noFill/>
                </a:ln>
                <a:solidFill>
                  <a:srgbClr val="000000"/>
                </a:solidFill>
                <a:effectLst/>
                <a:uLnTx/>
                <a:uFillTx/>
                <a:latin typeface="+mj-lt"/>
                <a:ea typeface="楷体_GB2312" pitchFamily="49" charset="-122"/>
                <a:cs typeface="+mn-cs"/>
              </a:rPr>
              <a:t>	      		      </a:t>
            </a:r>
            <a:r>
              <a:rPr kumimoji="0" lang="en-US" altLang="zh-CN" sz="1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	     	19	     </a:t>
            </a:r>
            <a:r>
              <a:rPr kumimoji="0" lang="en-US" altLang="zh-CN" sz="1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L→En</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710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710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10</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：有文法：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S→(L)|a           L→L,S|S</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给此文法配上语义动作子程序</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或者说为此文法写一个语法制导定义</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，它输出配对括号的个数。如对于句子</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a,a</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，输出是</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813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813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10</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：有文法：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S→(L)|a           L→L,S|S</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给此文法配上语义动作子程序</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或者说为此文法写一个语法制导定义</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，它输出配对括号的个数。如对于句子</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a,a</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，输出是</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解：加入新开始符号</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和产生式</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S'→S</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，设</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num</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为综合属性，代表值属性，则语法制导定义如下：</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产生式          语义规则</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S'→S         print(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S.num</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S→(L)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S.num</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:=L.num+1</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S→a</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S.num</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:=0</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L→L</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L.num</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.num+S.num</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L→S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L.num</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S.num</a:t>
            </a:r>
            <a:endPar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915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915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11</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：构造属性文法，能对下面的文法，只利用综合属性获得类型信息。</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D →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L,id</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L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T id          T →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int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real</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018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018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11</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：构造属性文法，能对下面的文法，只利用综合属性获得类型信息。</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D →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L,id</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L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T id          T →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int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real</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解：属性文法（语法制导）定义：</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产生式               语义规则</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D →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L,id</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D.type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L.type</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addtype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id.entry,L.type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D → L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D.type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L.type</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L → T id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L.type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T.type</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addtype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id.entry,T.type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T →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int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T.type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:=integer</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T → real           </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T.type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:=real</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12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12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Overview</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属性文法和语法制导翻译方法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一种</a:t>
            </a: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语义描述和语义处理</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方法</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目前在实际应用中比较流行</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属性文法</a:t>
            </a:r>
            <a:endPar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1968</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年</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Knuth</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提出</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在</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CFG</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每个文法符号</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配备若干相关的“值”</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每个产生式</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配备一组属性的计算规则</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语法制导翻译方法 </a:t>
            </a:r>
            <a:r>
              <a:rPr kumimoji="0" lang="en-US" altLang="zh-CN"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(Syntax-directed translation)</a:t>
            </a:r>
            <a:endPar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由源程序的语法结构驱动的</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语义处理</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方法</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3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33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AutoShape 4"/>
          <p:cNvSpPr/>
          <p:nvPr/>
        </p:nvSpPr>
        <p:spPr bwMode="auto">
          <a:xfrm>
            <a:off x="3924300" y="2590800"/>
            <a:ext cx="914400" cy="609600"/>
          </a:xfrm>
          <a:prstGeom prst="borderCallout1">
            <a:avLst>
              <a:gd name="adj1" fmla="val 18750"/>
              <a:gd name="adj2" fmla="val 108333"/>
              <a:gd name="adj3" fmla="val 203125"/>
              <a:gd name="adj4" fmla="val 147222"/>
            </a:avLst>
          </a:prstGeom>
        </p:spPr>
        <p:style>
          <a:lnRef idx="1">
            <a:schemeClr val="accent1"/>
          </a:lnRef>
          <a:fillRef idx="2">
            <a:schemeClr val="accent1"/>
          </a:fillRef>
          <a:effectRef idx="1">
            <a:schemeClr val="accent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属性</a:t>
            </a:r>
            <a:endParaRPr kumimoji="1" lang="zh-CN" altLang="en-US" sz="2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endParaRPr>
          </a:p>
        </p:txBody>
      </p:sp>
      <p:sp>
        <p:nvSpPr>
          <p:cNvPr id="7" name="AutoShape 6"/>
          <p:cNvSpPr/>
          <p:nvPr/>
        </p:nvSpPr>
        <p:spPr bwMode="auto">
          <a:xfrm>
            <a:off x="5943600" y="2590800"/>
            <a:ext cx="1752600" cy="604838"/>
          </a:xfrm>
          <a:prstGeom prst="borderCallout1">
            <a:avLst>
              <a:gd name="adj1" fmla="val 18898"/>
              <a:gd name="adj2" fmla="val -4347"/>
              <a:gd name="adj3" fmla="val 282676"/>
              <a:gd name="adj4" fmla="val -26630"/>
            </a:avLst>
          </a:prstGeom>
        </p:spPr>
        <p:style>
          <a:lnRef idx="1">
            <a:schemeClr val="accent1"/>
          </a:lnRef>
          <a:fillRef idx="2">
            <a:schemeClr val="accent1"/>
          </a:fillRef>
          <a:effectRef idx="1">
            <a:schemeClr val="accent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语义规则</a:t>
            </a:r>
            <a:endParaRPr kumimoji="1" lang="zh-CN" altLang="en-US" sz="2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endParaRPr>
          </a:p>
        </p:txBody>
      </p:sp>
      <p:grpSp>
        <p:nvGrpSpPr>
          <p:cNvPr id="13320" name="Group 7"/>
          <p:cNvGrpSpPr/>
          <p:nvPr/>
        </p:nvGrpSpPr>
        <p:grpSpPr>
          <a:xfrm>
            <a:off x="114300" y="5556250"/>
            <a:ext cx="8534400" cy="609600"/>
            <a:chOff x="192" y="912"/>
            <a:chExt cx="5040" cy="336"/>
          </a:xfrm>
        </p:grpSpPr>
        <p:sp>
          <p:nvSpPr>
            <p:cNvPr id="13322" name="Rectangle 8"/>
            <p:cNvSpPr/>
            <p:nvPr/>
          </p:nvSpPr>
          <p:spPr>
            <a:xfrm>
              <a:off x="192" y="912"/>
              <a:ext cx="1200" cy="336"/>
            </a:xfrm>
            <a:prstGeom prst="rect">
              <a:avLst/>
            </a:prstGeom>
            <a:noFill/>
            <a:ln w="12700">
              <a:noFill/>
            </a:ln>
          </p:spPr>
          <p:txBody>
            <a:bodyPr wrap="none" anchor="ctr" anchorCtr="0"/>
            <a:p>
              <a:pPr algn="ctr"/>
              <a:r>
                <a:rPr lang="zh-CN" altLang="en-US" sz="2800" b="1" dirty="0">
                  <a:latin typeface="楷体_GB2312" pitchFamily="49" charset="-122"/>
                  <a:ea typeface="楷体_GB2312" pitchFamily="49" charset="-122"/>
                </a:rPr>
                <a:t>输入串</a:t>
              </a:r>
              <a:endParaRPr lang="zh-CN" altLang="en-US" sz="2800" b="1" dirty="0">
                <a:latin typeface="楷体_GB2312" pitchFamily="49" charset="-122"/>
                <a:ea typeface="楷体_GB2312" pitchFamily="49" charset="-122"/>
              </a:endParaRPr>
            </a:p>
          </p:txBody>
        </p:sp>
        <p:sp>
          <p:nvSpPr>
            <p:cNvPr id="13323" name="Rectangle 9"/>
            <p:cNvSpPr/>
            <p:nvPr/>
          </p:nvSpPr>
          <p:spPr>
            <a:xfrm>
              <a:off x="1248" y="912"/>
              <a:ext cx="1200" cy="336"/>
            </a:xfrm>
            <a:prstGeom prst="rect">
              <a:avLst/>
            </a:prstGeom>
            <a:noFill/>
            <a:ln w="28575">
              <a:noFill/>
            </a:ln>
          </p:spPr>
          <p:txBody>
            <a:bodyPr wrap="none" anchor="ctr" anchorCtr="0"/>
            <a:p>
              <a:pPr algn="ctr"/>
              <a:r>
                <a:rPr lang="zh-CN" altLang="en-US" sz="2800" b="1" dirty="0">
                  <a:latin typeface="楷体_GB2312" pitchFamily="49" charset="-122"/>
                  <a:ea typeface="楷体_GB2312" pitchFamily="49" charset="-122"/>
                </a:rPr>
                <a:t>语法树</a:t>
              </a:r>
              <a:endParaRPr lang="zh-CN" altLang="en-US" sz="2800" b="1" dirty="0">
                <a:latin typeface="楷体_GB2312" pitchFamily="49" charset="-122"/>
                <a:ea typeface="楷体_GB2312" pitchFamily="49" charset="-122"/>
              </a:endParaRPr>
            </a:p>
          </p:txBody>
        </p:sp>
        <p:sp>
          <p:nvSpPr>
            <p:cNvPr id="13324" name="Rectangle 10"/>
            <p:cNvSpPr/>
            <p:nvPr/>
          </p:nvSpPr>
          <p:spPr>
            <a:xfrm>
              <a:off x="2352" y="912"/>
              <a:ext cx="1200" cy="336"/>
            </a:xfrm>
            <a:prstGeom prst="rect">
              <a:avLst/>
            </a:prstGeom>
            <a:noFill/>
            <a:ln w="28575">
              <a:noFill/>
            </a:ln>
          </p:spPr>
          <p:txBody>
            <a:bodyPr wrap="none" anchor="ctr" anchorCtr="0"/>
            <a:p>
              <a:pPr algn="ctr"/>
              <a:r>
                <a:rPr lang="zh-CN" altLang="en-US" sz="2800" b="1" dirty="0">
                  <a:latin typeface="楷体_GB2312" pitchFamily="49" charset="-122"/>
                  <a:ea typeface="楷体_GB2312" pitchFamily="49" charset="-122"/>
                </a:rPr>
                <a:t>依赖图</a:t>
              </a:r>
              <a:endParaRPr lang="zh-CN" altLang="en-US" sz="2800" b="1" dirty="0">
                <a:latin typeface="楷体_GB2312" pitchFamily="49" charset="-122"/>
                <a:ea typeface="楷体_GB2312" pitchFamily="49" charset="-122"/>
              </a:endParaRPr>
            </a:p>
          </p:txBody>
        </p:sp>
        <p:sp>
          <p:nvSpPr>
            <p:cNvPr id="13325" name="Rectangle 11"/>
            <p:cNvSpPr/>
            <p:nvPr/>
          </p:nvSpPr>
          <p:spPr>
            <a:xfrm>
              <a:off x="4032" y="912"/>
              <a:ext cx="1200" cy="336"/>
            </a:xfrm>
            <a:prstGeom prst="rect">
              <a:avLst/>
            </a:prstGeom>
            <a:noFill/>
            <a:ln w="28575">
              <a:noFill/>
            </a:ln>
          </p:spPr>
          <p:txBody>
            <a:bodyPr wrap="none" anchor="ctr" anchorCtr="0"/>
            <a:p>
              <a:pPr algn="ctr"/>
              <a:r>
                <a:rPr lang="zh-CN" altLang="en-US" sz="2800" b="1" dirty="0">
                  <a:latin typeface="楷体_GB2312" pitchFamily="49" charset="-122"/>
                  <a:ea typeface="楷体_GB2312" pitchFamily="49" charset="-122"/>
                </a:rPr>
                <a:t>语义规则计算次序</a:t>
              </a:r>
              <a:endParaRPr lang="zh-CN" altLang="en-US" sz="2800" b="1" dirty="0">
                <a:latin typeface="楷体_GB2312" pitchFamily="49" charset="-122"/>
                <a:ea typeface="楷体_GB2312" pitchFamily="49" charset="-122"/>
              </a:endParaRPr>
            </a:p>
          </p:txBody>
        </p:sp>
        <p:sp>
          <p:nvSpPr>
            <p:cNvPr id="13326" name="Line 12"/>
            <p:cNvSpPr/>
            <p:nvPr/>
          </p:nvSpPr>
          <p:spPr>
            <a:xfrm>
              <a:off x="1152" y="1104"/>
              <a:ext cx="336" cy="0"/>
            </a:xfrm>
            <a:prstGeom prst="line">
              <a:avLst/>
            </a:prstGeom>
            <a:ln w="28575" cap="flat" cmpd="sng">
              <a:solidFill>
                <a:schemeClr val="tx1"/>
              </a:solidFill>
              <a:prstDash val="solid"/>
              <a:headEnd type="none" w="med" len="med"/>
              <a:tailEnd type="stealth" w="lg" len="lg"/>
            </a:ln>
          </p:spPr>
        </p:sp>
        <p:sp>
          <p:nvSpPr>
            <p:cNvPr id="13327" name="Line 13"/>
            <p:cNvSpPr/>
            <p:nvPr/>
          </p:nvSpPr>
          <p:spPr>
            <a:xfrm>
              <a:off x="2208" y="1096"/>
              <a:ext cx="336" cy="0"/>
            </a:xfrm>
            <a:prstGeom prst="line">
              <a:avLst/>
            </a:prstGeom>
            <a:ln w="28575" cap="flat" cmpd="sng">
              <a:solidFill>
                <a:schemeClr val="tx1"/>
              </a:solidFill>
              <a:prstDash val="solid"/>
              <a:headEnd type="none" w="med" len="med"/>
              <a:tailEnd type="stealth" w="lg" len="lg"/>
            </a:ln>
          </p:spPr>
        </p:sp>
        <p:sp>
          <p:nvSpPr>
            <p:cNvPr id="13328" name="Line 14"/>
            <p:cNvSpPr/>
            <p:nvPr/>
          </p:nvSpPr>
          <p:spPr>
            <a:xfrm>
              <a:off x="3360" y="1104"/>
              <a:ext cx="336" cy="0"/>
            </a:xfrm>
            <a:prstGeom prst="line">
              <a:avLst/>
            </a:prstGeom>
            <a:ln w="28575" cap="flat" cmpd="sng">
              <a:solidFill>
                <a:schemeClr val="tx1"/>
              </a:solidFill>
              <a:prstDash val="solid"/>
              <a:headEnd type="none" w="med" len="med"/>
              <a:tailEnd type="stealth" w="lg" len="lg"/>
            </a:ln>
          </p:spPr>
        </p:sp>
      </p:grpSp>
      <p:sp>
        <p:nvSpPr>
          <p:cNvPr id="16" name="AutoShape 15"/>
          <p:cNvSpPr/>
          <p:nvPr/>
        </p:nvSpPr>
        <p:spPr bwMode="auto">
          <a:xfrm>
            <a:off x="6030913" y="3789363"/>
            <a:ext cx="2743200" cy="838200"/>
          </a:xfrm>
          <a:prstGeom prst="borderCallout1">
            <a:avLst>
              <a:gd name="adj1" fmla="val 13634"/>
              <a:gd name="adj2" fmla="val -2778"/>
              <a:gd name="adj3" fmla="val 130301"/>
              <a:gd name="adj4" fmla="val -10477"/>
            </a:avLst>
          </a:prstGeom>
        </p:spPr>
        <p:style>
          <a:lnRef idx="1">
            <a:schemeClr val="accent1"/>
          </a:lnRef>
          <a:fillRef idx="2">
            <a:schemeClr val="accent1"/>
          </a:fillRef>
          <a:effectRef idx="1">
            <a:schemeClr val="accent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属性加工的过程</a:t>
            </a:r>
            <a:r>
              <a:rPr kumimoji="1" lang="zh-CN" altLang="en-US" sz="24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就是语义处理的过程</a:t>
            </a:r>
            <a:endParaRPr kumimoji="1" lang="zh-CN" altLang="en-US" sz="24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Do you still remember?</a:t>
            </a:r>
            <a:endParaRPr lang="zh-CN" altLang="en-US" kern="1200" dirty="0">
              <a:latin typeface="+mj-lt"/>
              <a:ea typeface="宋体" panose="02010600030101010101" pitchFamily="2" charset="-122"/>
              <a:cs typeface="+mj-cs"/>
            </a:endParaRPr>
          </a:p>
        </p:txBody>
      </p:sp>
      <p:pic>
        <p:nvPicPr>
          <p:cNvPr id="14339" name="Content Placeholder 4"/>
          <p:cNvPicPr>
            <a:picLocks noGrp="1" noChangeAspect="1"/>
          </p:cNvPicPr>
          <p:nvPr>
            <p:ph sz="quarter" idx="1"/>
          </p:nvPr>
        </p:nvPicPr>
        <p:blipFill>
          <a:blip r:embed="rId1"/>
          <a:srcRect/>
          <a:stretch>
            <a:fillRect/>
          </a:stretch>
        </p:blipFill>
        <p:spPr>
          <a:xfrm>
            <a:off x="468313" y="1268413"/>
            <a:ext cx="2690812" cy="3182937"/>
          </a:xfrm>
        </p:spPr>
      </p:pic>
      <p:sp>
        <p:nvSpPr>
          <p:cNvPr id="14340" name="Slide Number Placeholder 3"/>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Content Placeholder 2"/>
          <p:cNvSpPr txBox="1"/>
          <p:nvPr/>
        </p:nvSpPr>
        <p:spPr bwMode="auto">
          <a:xfrm>
            <a:off x="457200" y="4518025"/>
            <a:ext cx="82296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en-US" altLang="zh-CN" sz="2600" b="0" i="1" u="none" strike="noStrike" kern="1200" cap="none" spc="0" normalizeH="0" baseline="0" noProof="0" dirty="0" smtClean="0">
                <a:ln>
                  <a:noFill/>
                </a:ln>
                <a:solidFill>
                  <a:schemeClr val="tx1"/>
                </a:solidFill>
                <a:effectLst/>
                <a:uLnTx/>
                <a:uFillTx/>
                <a:latin typeface="+mj-lt"/>
                <a:ea typeface="+mn-ea"/>
                <a:cs typeface="+mn-cs"/>
              </a:rPr>
              <a:t>“Theory and practice are not mutually exclusive; they are intimately </a:t>
            </a:r>
            <a:r>
              <a:rPr kumimoji="1" lang="en-US" altLang="zh-CN" sz="2600" b="0" i="1" u="none" strike="noStrike" kern="1200" cap="none" spc="0" normalizeH="0" baseline="0" noProof="0" dirty="0" smtClean="0">
                <a:ln>
                  <a:noFill/>
                </a:ln>
                <a:solidFill>
                  <a:srgbClr val="C00000"/>
                </a:solidFill>
                <a:effectLst/>
                <a:uLnTx/>
                <a:uFillTx/>
                <a:latin typeface="+mj-lt"/>
                <a:ea typeface="+mn-ea"/>
                <a:cs typeface="+mn-cs"/>
              </a:rPr>
              <a:t>connected</a:t>
            </a:r>
            <a:r>
              <a:rPr kumimoji="1" lang="en-US" altLang="zh-CN" sz="2600" b="0" i="1" u="none" strike="noStrike" kern="1200" cap="none" spc="0" normalizeH="0" baseline="0" noProof="0" dirty="0" smtClean="0">
                <a:ln>
                  <a:noFill/>
                </a:ln>
                <a:solidFill>
                  <a:schemeClr val="tx1"/>
                </a:solidFill>
                <a:effectLst/>
                <a:uLnTx/>
                <a:uFillTx/>
                <a:latin typeface="+mj-lt"/>
                <a:ea typeface="+mn-ea"/>
                <a:cs typeface="+mn-cs"/>
              </a:rPr>
              <a:t>. They live together and support each other”</a:t>
            </a:r>
            <a:endParaRPr kumimoji="1" lang="en-US" altLang="zh-CN" sz="2600" b="0" i="1" u="none" strike="noStrike" kern="1200" cap="none" spc="0" normalizeH="0" baseline="0" noProof="0" dirty="0" smtClean="0">
              <a:ln>
                <a:noFill/>
              </a:ln>
              <a:solidFill>
                <a:schemeClr val="tx1"/>
              </a:solidFill>
              <a:effectLst/>
              <a:uLnTx/>
              <a:uFillTx/>
              <a:latin typeface="+mj-lt"/>
              <a:ea typeface="+mn-ea"/>
              <a:cs typeface="+mn-cs"/>
            </a:endParaRPr>
          </a:p>
          <a:p>
            <a:pPr marL="0" marR="0" lvl="0" indent="0" algn="r"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en-US" altLang="zh-CN" sz="2600" b="0" i="1" u="none" strike="noStrike" kern="1200" cap="none" spc="0" normalizeH="0" baseline="0" noProof="0" dirty="0" smtClean="0">
                <a:ln>
                  <a:noFill/>
                </a:ln>
                <a:solidFill>
                  <a:schemeClr val="tx1"/>
                </a:solidFill>
                <a:effectLst/>
                <a:uLnTx/>
                <a:uFillTx/>
                <a:latin typeface="+mj-lt"/>
                <a:ea typeface="+mn-ea"/>
                <a:cs typeface="+mn-cs"/>
              </a:rPr>
              <a:t>	- Donald Knuth</a:t>
            </a:r>
            <a:endParaRPr kumimoji="1" lang="zh-CN" altLang="en-US" sz="2600" b="0" i="1"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536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pic>
        <p:nvPicPr>
          <p:cNvPr id="15364" name="Picture 2" descr="http://photos.pcpro.co.uk/blogs/wp-content/uploads/2008/10/502039190_5ed551419d.jpg"/>
          <p:cNvPicPr>
            <a:picLocks noChangeAspect="1"/>
          </p:cNvPicPr>
          <p:nvPr/>
        </p:nvPicPr>
        <p:blipFill>
          <a:blip r:embed="rId1"/>
          <a:stretch>
            <a:fillRect/>
          </a:stretch>
        </p:blipFill>
        <p:spPr>
          <a:xfrm>
            <a:off x="323850" y="1628775"/>
            <a:ext cx="8432800" cy="3744913"/>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Attribute grammar</a:t>
            </a:r>
            <a:endParaRPr lang="zh-CN" altLang="en-US" kern="1200" dirty="0">
              <a:latin typeface="+mj-lt"/>
              <a:ea typeface="宋体" panose="02010600030101010101" pitchFamily="2" charset="-122"/>
              <a:cs typeface="+mj-cs"/>
            </a:endParaRPr>
          </a:p>
        </p:txBody>
      </p:sp>
      <p:sp>
        <p:nvSpPr>
          <p:cNvPr id="1638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400" dirty="0">
                <a:latin typeface="楷体_GB2312" pitchFamily="49" charset="-122"/>
                <a:ea typeface="楷体_GB2312" pitchFamily="49" charset="-122"/>
              </a:rPr>
              <a:t>属性</a:t>
            </a:r>
            <a:endParaRPr lang="zh-CN" altLang="en-US" sz="24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000" dirty="0">
                <a:solidFill>
                  <a:schemeClr val="tx1"/>
                </a:solidFill>
                <a:latin typeface="楷体_GB2312" pitchFamily="49" charset="-122"/>
                <a:ea typeface="楷体_GB2312" pitchFamily="49" charset="-122"/>
              </a:rPr>
              <a:t>代表与文法符号的相关信息</a:t>
            </a:r>
            <a:endParaRPr lang="zh-CN" altLang="en-US" sz="2000" dirty="0">
              <a:solidFill>
                <a:schemeClr val="tx1"/>
              </a:solidFill>
              <a:latin typeface="楷体_GB2312" pitchFamily="49" charset="-122"/>
              <a:ea typeface="楷体_GB2312" pitchFamily="49" charset="-122"/>
            </a:endParaRPr>
          </a:p>
          <a:p>
            <a:pPr lvl="2">
              <a:buClr>
                <a:srgbClr val="BCBCBC"/>
              </a:buClr>
              <a:buSzPct val="76000"/>
              <a:buFont typeface="Wingdings 3" panose="05040102010807070707" pitchFamily="18" charset="2"/>
            </a:pPr>
            <a:r>
              <a:rPr lang="zh-CN" altLang="en-US" sz="1800" dirty="0">
                <a:latin typeface="楷体_GB2312" pitchFamily="49" charset="-122"/>
                <a:ea typeface="楷体_GB2312" pitchFamily="49" charset="-122"/>
              </a:rPr>
              <a:t>类型、值、代码序列、符号表内容等</a:t>
            </a:r>
            <a:endParaRPr lang="zh-CN" altLang="en-US" sz="1800" dirty="0">
              <a:latin typeface="楷体_GB2312" pitchFamily="49" charset="-122"/>
              <a:ea typeface="楷体_GB2312" pitchFamily="49" charset="-122"/>
            </a:endParaRPr>
          </a:p>
          <a:p>
            <a:pPr lvl="2">
              <a:buClr>
                <a:srgbClr val="BCBCBC"/>
              </a:buClr>
              <a:buSzPct val="76000"/>
              <a:buFont typeface="Wingdings 3" panose="05040102010807070707" pitchFamily="18" charset="2"/>
            </a:pPr>
            <a:r>
              <a:rPr lang="zh-CN" altLang="en-US" sz="1800" dirty="0">
                <a:latin typeface="楷体_GB2312" pitchFamily="49" charset="-122"/>
                <a:ea typeface="楷体_GB2312" pitchFamily="49" charset="-122"/>
              </a:rPr>
              <a:t>可以计算和传递</a:t>
            </a:r>
            <a:endParaRPr lang="zh-CN" altLang="en-US" sz="1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000" dirty="0">
                <a:solidFill>
                  <a:schemeClr val="tx1"/>
                </a:solidFill>
                <a:latin typeface="楷体_GB2312" pitchFamily="49" charset="-122"/>
                <a:ea typeface="楷体_GB2312" pitchFamily="49" charset="-122"/>
              </a:rPr>
              <a:t>属性分类</a:t>
            </a:r>
            <a:endParaRPr lang="zh-CN" altLang="en-US" sz="2000" dirty="0">
              <a:solidFill>
                <a:schemeClr val="tx1"/>
              </a:solidFill>
              <a:latin typeface="楷体_GB2312" pitchFamily="49" charset="-122"/>
              <a:ea typeface="楷体_GB2312" pitchFamily="49" charset="-122"/>
            </a:endParaRPr>
          </a:p>
          <a:p>
            <a:pPr lvl="2">
              <a:buClr>
                <a:srgbClr val="BCBCBC"/>
              </a:buClr>
              <a:buSzPct val="76000"/>
              <a:buFont typeface="Wingdings 3" panose="05040102010807070707" pitchFamily="18" charset="2"/>
            </a:pPr>
            <a:r>
              <a:rPr lang="zh-CN" altLang="en-US" sz="1800" dirty="0">
                <a:solidFill>
                  <a:srgbClr val="0000FF"/>
                </a:solidFill>
                <a:latin typeface="楷体_GB2312" pitchFamily="49" charset="-122"/>
                <a:ea typeface="楷体_GB2312" pitchFamily="49" charset="-122"/>
              </a:rPr>
              <a:t>综合属性：</a:t>
            </a:r>
            <a:r>
              <a:rPr lang="zh-CN" altLang="en-US" sz="1800" dirty="0">
                <a:latin typeface="楷体_GB2312" pitchFamily="49" charset="-122"/>
                <a:ea typeface="楷体_GB2312" pitchFamily="49" charset="-122"/>
              </a:rPr>
              <a:t>用于“</a:t>
            </a:r>
            <a:r>
              <a:rPr lang="zh-CN" altLang="en-US" sz="1800" dirty="0">
                <a:solidFill>
                  <a:srgbClr val="FF0000"/>
                </a:solidFill>
                <a:latin typeface="楷体_GB2312" pitchFamily="49" charset="-122"/>
                <a:ea typeface="楷体_GB2312" pitchFamily="49" charset="-122"/>
              </a:rPr>
              <a:t>自下而上</a:t>
            </a:r>
            <a:r>
              <a:rPr lang="zh-CN" altLang="en-US" sz="1800" dirty="0">
                <a:latin typeface="楷体_GB2312" pitchFamily="49" charset="-122"/>
                <a:ea typeface="楷体_GB2312" pitchFamily="49" charset="-122"/>
              </a:rPr>
              <a:t>”传递信息</a:t>
            </a:r>
            <a:endParaRPr lang="zh-CN" altLang="en-US" sz="1800" dirty="0">
              <a:latin typeface="楷体_GB2312" pitchFamily="49" charset="-122"/>
              <a:ea typeface="楷体_GB2312" pitchFamily="49" charset="-122"/>
            </a:endParaRPr>
          </a:p>
          <a:p>
            <a:pPr lvl="2">
              <a:buClr>
                <a:srgbClr val="BCBCBC"/>
              </a:buClr>
              <a:buSzPct val="76000"/>
              <a:buFont typeface="Wingdings 3" panose="05040102010807070707" pitchFamily="18" charset="2"/>
            </a:pPr>
            <a:r>
              <a:rPr lang="zh-CN" altLang="en-US" sz="1800" dirty="0">
                <a:solidFill>
                  <a:srgbClr val="0000FF"/>
                </a:solidFill>
                <a:latin typeface="楷体_GB2312" pitchFamily="49" charset="-122"/>
                <a:ea typeface="楷体_GB2312" pitchFamily="49" charset="-122"/>
              </a:rPr>
              <a:t>继承属性：</a:t>
            </a:r>
            <a:r>
              <a:rPr lang="zh-CN" altLang="en-US" sz="1800" dirty="0">
                <a:latin typeface="楷体_GB2312" pitchFamily="49" charset="-122"/>
                <a:ea typeface="楷体_GB2312" pitchFamily="49" charset="-122"/>
              </a:rPr>
              <a:t>用于“</a:t>
            </a:r>
            <a:r>
              <a:rPr lang="zh-CN" altLang="en-US" sz="1800" dirty="0">
                <a:solidFill>
                  <a:srgbClr val="FF0000"/>
                </a:solidFill>
                <a:latin typeface="楷体_GB2312" pitchFamily="49" charset="-122"/>
                <a:ea typeface="楷体_GB2312" pitchFamily="49" charset="-122"/>
              </a:rPr>
              <a:t>自上而下</a:t>
            </a:r>
            <a:r>
              <a:rPr lang="zh-CN" altLang="en-US" sz="1800" dirty="0">
                <a:latin typeface="楷体_GB2312" pitchFamily="49" charset="-122"/>
                <a:ea typeface="楷体_GB2312" pitchFamily="49" charset="-122"/>
              </a:rPr>
              <a:t>”传递信息</a:t>
            </a:r>
            <a:endParaRPr lang="zh-CN" altLang="en-US" sz="1800" dirty="0">
              <a:latin typeface="楷体_GB2312" pitchFamily="49" charset="-122"/>
              <a:ea typeface="楷体_GB2312" pitchFamily="49" charset="-122"/>
            </a:endParaRPr>
          </a:p>
          <a:p>
            <a:pPr algn="just">
              <a:buClr>
                <a:schemeClr val="accent1"/>
              </a:buClr>
              <a:buSzPct val="76000"/>
              <a:buFont typeface="Wingdings 3" panose="05040102010807070707" pitchFamily="18" charset="2"/>
            </a:pPr>
            <a:r>
              <a:rPr lang="zh-CN" altLang="en-US" sz="2400" dirty="0">
                <a:latin typeface="楷体_GB2312" pitchFamily="49" charset="-122"/>
                <a:ea typeface="楷体_GB2312" pitchFamily="49" charset="-122"/>
              </a:rPr>
              <a:t>文法符号</a:t>
            </a:r>
            <a:endParaRPr lang="zh-CN" altLang="en-US" sz="2400" dirty="0">
              <a:latin typeface="楷体_GB2312" pitchFamily="49" charset="-122"/>
              <a:ea typeface="楷体_GB2312" pitchFamily="49" charset="-122"/>
            </a:endParaRPr>
          </a:p>
          <a:p>
            <a:pPr lvl="1" algn="just">
              <a:buClr>
                <a:schemeClr val="accent2"/>
              </a:buClr>
              <a:buSzPct val="76000"/>
              <a:buFont typeface="Wingdings 3" panose="05040102010807070707" pitchFamily="18" charset="2"/>
            </a:pPr>
            <a:r>
              <a:rPr lang="zh-CN" altLang="en-US" sz="2200" dirty="0">
                <a:solidFill>
                  <a:srgbClr val="0000FF"/>
                </a:solidFill>
                <a:latin typeface="楷体_GB2312" pitchFamily="49" charset="-122"/>
                <a:ea typeface="楷体_GB2312" pitchFamily="49" charset="-122"/>
              </a:rPr>
              <a:t>终结符</a:t>
            </a:r>
            <a:endParaRPr lang="zh-CN" altLang="en-US" sz="2200" dirty="0">
              <a:solidFill>
                <a:srgbClr val="0000FF"/>
              </a:solidFill>
              <a:latin typeface="楷体_GB2312" pitchFamily="49" charset="-122"/>
              <a:ea typeface="楷体_GB2312" pitchFamily="49" charset="-122"/>
            </a:endParaRPr>
          </a:p>
          <a:p>
            <a:pPr lvl="2" algn="just">
              <a:buClr>
                <a:srgbClr val="BCBCBC"/>
              </a:buClr>
              <a:buSzPct val="76000"/>
              <a:buFont typeface="Wingdings 3" panose="05040102010807070707" pitchFamily="18" charset="2"/>
            </a:pPr>
            <a:r>
              <a:rPr lang="zh-CN" altLang="en-US" dirty="0">
                <a:latin typeface="楷体_GB2312" pitchFamily="49" charset="-122"/>
                <a:ea typeface="楷体_GB2312" pitchFamily="49" charset="-122"/>
              </a:rPr>
              <a:t>只有综合属性，由词法分析器提供</a:t>
            </a:r>
            <a:endParaRPr lang="zh-CN" altLang="en-US" dirty="0">
              <a:latin typeface="楷体_GB2312" pitchFamily="49" charset="-122"/>
              <a:ea typeface="楷体_GB2312" pitchFamily="49" charset="-122"/>
            </a:endParaRPr>
          </a:p>
          <a:p>
            <a:pPr lvl="1" algn="just">
              <a:buClr>
                <a:schemeClr val="accent2"/>
              </a:buClr>
              <a:buSzPct val="76000"/>
              <a:buFont typeface="Wingdings 3" panose="05040102010807070707" pitchFamily="18" charset="2"/>
            </a:pPr>
            <a:r>
              <a:rPr lang="zh-CN" altLang="en-US" sz="2200" dirty="0">
                <a:solidFill>
                  <a:srgbClr val="0000FF"/>
                </a:solidFill>
                <a:latin typeface="楷体_GB2312" pitchFamily="49" charset="-122"/>
                <a:ea typeface="楷体_GB2312" pitchFamily="49" charset="-122"/>
              </a:rPr>
              <a:t>非终结符</a:t>
            </a:r>
            <a:endParaRPr lang="zh-CN" altLang="en-US" sz="2200" dirty="0">
              <a:solidFill>
                <a:srgbClr val="0000FF"/>
              </a:solidFill>
              <a:latin typeface="楷体_GB2312" pitchFamily="49" charset="-122"/>
              <a:ea typeface="楷体_GB2312" pitchFamily="49" charset="-122"/>
            </a:endParaRPr>
          </a:p>
          <a:p>
            <a:pPr lvl="2" algn="just">
              <a:buClr>
                <a:srgbClr val="BCBCBC"/>
              </a:buClr>
              <a:buSzPct val="76000"/>
              <a:buFont typeface="Wingdings 3" panose="05040102010807070707" pitchFamily="18" charset="2"/>
            </a:pPr>
            <a:r>
              <a:rPr lang="zh-CN" altLang="en-US" dirty="0">
                <a:latin typeface="楷体_GB2312" pitchFamily="49" charset="-122"/>
                <a:ea typeface="楷体_GB2312" pitchFamily="49" charset="-122"/>
              </a:rPr>
              <a:t>既可有综合属性也可有继承属性</a:t>
            </a:r>
            <a:endParaRPr lang="zh-CN" altLang="en-US" dirty="0">
              <a:latin typeface="楷体_GB2312" pitchFamily="49" charset="-122"/>
              <a:ea typeface="楷体_GB2312" pitchFamily="49" charset="-122"/>
            </a:endParaRPr>
          </a:p>
          <a:p>
            <a:pPr lvl="2" algn="just">
              <a:buClr>
                <a:srgbClr val="BCBCBC"/>
              </a:buClr>
              <a:buSzPct val="76000"/>
              <a:buFont typeface="Wingdings 3" panose="05040102010807070707" pitchFamily="18" charset="2"/>
            </a:pPr>
            <a:r>
              <a:rPr lang="zh-CN" altLang="en-US" dirty="0">
                <a:latin typeface="楷体_GB2312" pitchFamily="49" charset="-122"/>
                <a:ea typeface="楷体_GB2312" pitchFamily="49" charset="-122"/>
              </a:rPr>
              <a:t>文法开始符号的所有继承属性作为属性计算前的初始值</a:t>
            </a:r>
            <a:endParaRPr lang="zh-CN" altLang="en-US" dirty="0">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dirty="0">
              <a:latin typeface="楷体_GB2312" pitchFamily="49" charset="-122"/>
              <a:ea typeface="楷体_GB2312" pitchFamily="49" charset="-122"/>
            </a:endParaRPr>
          </a:p>
        </p:txBody>
      </p:sp>
      <p:sp>
        <p:nvSpPr>
          <p:cNvPr id="163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63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Attribute grammar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在一个属性文法中，对应于每个产生式</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都有一套与之相关联的语义规则，每条规则的形式为：</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ctr"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b:=f(c</a:t>
            </a:r>
            <a:r>
              <a:rPr kumimoji="0" lang="en-US" altLang="zh-CN" sz="26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1</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c</a:t>
            </a:r>
            <a:r>
              <a:rPr kumimoji="0" lang="en-US" altLang="zh-CN" sz="26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2</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c</a:t>
            </a:r>
            <a:r>
              <a:rPr kumimoji="0" lang="en-US" altLang="zh-CN" sz="26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k</a:t>
            </a:r>
            <a:r>
              <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0" lang="en-US" altLang="zh-CN" sz="26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这里，</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是一个函数，而且</a:t>
            </a:r>
            <a:r>
              <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或者</a:t>
            </a:r>
            <a:endPar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的一个</a:t>
            </a:r>
            <a:r>
              <a:rPr kumimoji="0" lang="zh-CN" altLang="en-US" sz="2300" b="0" i="0" u="none" strike="noStrike" kern="1200" cap="none" spc="0" normalizeH="0" baseline="0" noProof="0" dirty="0" smtClean="0">
                <a:ln>
                  <a:noFill/>
                </a:ln>
                <a:solidFill>
                  <a:srgbClr val="FF3300"/>
                </a:solidFill>
                <a:effectLst/>
                <a:uLnTx/>
                <a:uFillTx/>
                <a:latin typeface="+mj-lt"/>
                <a:ea typeface="楷体_GB2312" pitchFamily="49" charset="-122"/>
                <a:cs typeface="+mn-cs"/>
              </a:rPr>
              <a:t>综合属性</a:t>
            </a:r>
            <a:r>
              <a:rPr kumimoji="0" lang="en-US" altLang="zh-CN" sz="2300" b="0" i="0" u="none" strike="noStrike" kern="1200" cap="none" spc="0" normalizeH="0" baseline="0" noProof="0" dirty="0" smtClean="0">
                <a:ln>
                  <a:noFill/>
                </a:ln>
                <a:solidFill>
                  <a:srgbClr val="FF3300"/>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并且</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en-US" altLang="zh-CN" sz="23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1</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en-US" altLang="zh-CN" sz="23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2</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en-US" altLang="zh-CN" sz="23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k</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是产生式右边文法符号的属性</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是产生式右边某个文法符号的一个</a:t>
            </a:r>
            <a:r>
              <a:rPr kumimoji="0" lang="zh-CN" altLang="en-US" sz="2300" b="0" i="0" u="none" strike="noStrike" kern="1200" cap="none" spc="0" normalizeH="0" baseline="0" noProof="0" dirty="0" smtClean="0">
                <a:ln>
                  <a:noFill/>
                </a:ln>
                <a:solidFill>
                  <a:srgbClr val="FF3300"/>
                </a:solidFill>
                <a:effectLst/>
                <a:uLnTx/>
                <a:uFillTx/>
                <a:latin typeface="+mj-lt"/>
                <a:ea typeface="楷体_GB2312" pitchFamily="49" charset="-122"/>
                <a:cs typeface="+mn-cs"/>
              </a:rPr>
              <a:t>继承属性</a:t>
            </a:r>
            <a:r>
              <a:rPr kumimoji="0" lang="en-US" altLang="zh-CN" sz="2300" b="0" i="0" u="none" strike="noStrike" kern="1200" cap="none" spc="0" normalizeH="0" baseline="0" noProof="0" dirty="0" smtClean="0">
                <a:ln>
                  <a:noFill/>
                </a:ln>
                <a:solidFill>
                  <a:srgbClr val="FF3300"/>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并</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且</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en-US" altLang="zh-CN" sz="23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1</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en-US" altLang="zh-CN" sz="23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2</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en-US" altLang="zh-CN" sz="23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k</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或产生式右边任何文法符号的属性</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在两种情况下，我们都说</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a:t>
            </a:r>
            <a:endParaRPr kumimoji="0" lang="en-US" altLang="zh-CN" sz="26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a:ln>
                  <a:noFill/>
                </a:ln>
                <a:solidFill>
                  <a:srgbClr val="FF0000"/>
                </a:solidFill>
                <a:effectLst/>
                <a:uLnTx/>
                <a:uFillTx/>
                <a:latin typeface="+mj-lt"/>
                <a:ea typeface="楷体_GB2312" pitchFamily="49" charset="-122"/>
                <a:cs typeface="+mn-cs"/>
              </a:rPr>
              <a:t>	</a:t>
            </a:r>
            <a:r>
              <a:rPr kumimoji="0" lang="en-US" altLang="zh-CN"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a:t>
            </a:r>
            <a:r>
              <a:rPr kumimoji="0" lang="zh-CN" altLang="en-US" sz="2600" b="1" i="0" u="none" strike="noStrike" kern="1200" cap="none" spc="0" normalizeH="0" baseline="0" noProof="0" dirty="0" smtClean="0">
                <a:ln>
                  <a:noFill/>
                </a:ln>
                <a:solidFill>
                  <a:srgbClr val="FF0000"/>
                </a:solidFill>
                <a:effectLst/>
                <a:uLnTx/>
                <a:uFillTx/>
                <a:latin typeface="+mj-lt"/>
                <a:ea typeface="楷体_GB2312" pitchFamily="49" charset="-122"/>
                <a:cs typeface="+mn-cs"/>
              </a:rPr>
              <a:t>属性</a:t>
            </a:r>
            <a:r>
              <a:rPr kumimoji="0" lang="en-US" altLang="zh-CN" sz="2600" b="1" i="0" u="none" strike="noStrike" kern="1200" cap="none" spc="0" normalizeH="0" baseline="0" noProof="0" dirty="0" smtClean="0">
                <a:ln>
                  <a:noFill/>
                </a:ln>
                <a:solidFill>
                  <a:srgbClr val="FF0000"/>
                </a:solidFill>
                <a:effectLst/>
                <a:uLnTx/>
                <a:uFillTx/>
                <a:latin typeface="+mj-lt"/>
                <a:ea typeface="楷体_GB2312" pitchFamily="49" charset="-122"/>
                <a:cs typeface="+mn-cs"/>
              </a:rPr>
              <a:t>b</a:t>
            </a:r>
            <a:r>
              <a:rPr kumimoji="0" lang="zh-CN" altLang="en-US" sz="2600" b="1" i="0" u="none" strike="noStrike" kern="1200" cap="none" spc="0" normalizeH="0" baseline="0" noProof="0" dirty="0" smtClean="0">
                <a:ln>
                  <a:noFill/>
                </a:ln>
                <a:solidFill>
                  <a:srgbClr val="FF0000"/>
                </a:solidFill>
                <a:effectLst/>
                <a:uLnTx/>
                <a:uFillTx/>
                <a:latin typeface="+mj-lt"/>
                <a:ea typeface="楷体_GB2312" pitchFamily="49" charset="-122"/>
                <a:cs typeface="+mn-cs"/>
              </a:rPr>
              <a:t>依赖于属性</a:t>
            </a:r>
            <a:r>
              <a:rPr kumimoji="0" lang="en-US" altLang="zh-CN" sz="2600" b="1" i="0" u="none" strike="noStrike" kern="1200" cap="none" spc="0" normalizeH="0" baseline="0" noProof="0" dirty="0" smtClean="0">
                <a:ln>
                  <a:noFill/>
                </a:ln>
                <a:solidFill>
                  <a:srgbClr val="FF0000"/>
                </a:solidFill>
                <a:effectLst/>
                <a:uLnTx/>
                <a:uFillTx/>
                <a:latin typeface="+mj-lt"/>
                <a:ea typeface="楷体_GB2312" pitchFamily="49" charset="-122"/>
                <a:cs typeface="+mn-cs"/>
              </a:rPr>
              <a:t>c</a:t>
            </a:r>
            <a:r>
              <a:rPr kumimoji="0" lang="en-US" altLang="zh-CN" sz="26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1</a:t>
            </a:r>
            <a:r>
              <a:rPr kumimoji="0" lang="en-US" altLang="zh-CN" sz="2600" b="1" i="0" u="none" strike="noStrike" kern="1200" cap="none" spc="0" normalizeH="0" baseline="0" noProof="0" dirty="0" smtClean="0">
                <a:ln>
                  <a:noFill/>
                </a:ln>
                <a:solidFill>
                  <a:srgbClr val="FF0000"/>
                </a:solidFill>
                <a:effectLst/>
                <a:uLnTx/>
                <a:uFillTx/>
                <a:latin typeface="+mj-lt"/>
                <a:ea typeface="楷体_GB2312" pitchFamily="49" charset="-122"/>
                <a:cs typeface="+mn-cs"/>
              </a:rPr>
              <a:t>,c</a:t>
            </a:r>
            <a:r>
              <a:rPr kumimoji="0" lang="en-US" altLang="zh-CN" sz="26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2</a:t>
            </a:r>
            <a:r>
              <a:rPr kumimoji="0" lang="en-US" altLang="zh-CN" sz="2600" b="1" i="0" u="none" strike="noStrike" kern="1200" cap="none" spc="0" normalizeH="0" baseline="0" noProof="0" dirty="0" smtClean="0">
                <a:ln>
                  <a:noFill/>
                </a:ln>
                <a:solidFill>
                  <a:srgbClr val="FF0000"/>
                </a:solidFill>
                <a:effectLst/>
                <a:uLnTx/>
                <a:uFillTx/>
                <a:latin typeface="+mj-lt"/>
                <a:ea typeface="楷体_GB2312" pitchFamily="49" charset="-122"/>
                <a:cs typeface="+mn-cs"/>
              </a:rPr>
              <a:t>,…,c</a:t>
            </a:r>
            <a:r>
              <a:rPr kumimoji="0" lang="en-US" altLang="zh-CN" sz="2600" b="1" i="0" u="none" strike="noStrike" kern="1200" cap="none" spc="0" normalizeH="0" baseline="-25000" noProof="0" dirty="0" smtClean="0">
                <a:ln>
                  <a:noFill/>
                </a:ln>
                <a:solidFill>
                  <a:srgbClr val="FF0000"/>
                </a:solidFill>
                <a:effectLst/>
                <a:uLnTx/>
                <a:uFillTx/>
                <a:latin typeface="+mj-lt"/>
                <a:ea typeface="楷体_GB2312" pitchFamily="49" charset="-122"/>
                <a:cs typeface="+mn-cs"/>
              </a:rPr>
              <a:t>k</a:t>
            </a:r>
            <a:endParaRPr kumimoji="0" lang="en-US" altLang="zh-CN" sz="2600" b="1" i="0" u="none" strike="noStrike" kern="1200" cap="none" spc="0" normalizeH="0" baseline="-2500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74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74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tags/tag1.xml><?xml version="1.0" encoding="utf-8"?>
<p:tagLst xmlns:p="http://schemas.openxmlformats.org/presentationml/2006/main">
  <p:tag name="KSO_WM_UNIT_TABLE_BEAUTIFY" val="smartTable{42239ed4-e6d7-4bb5-a18f-39bce673beb3}"/>
  <p:tag name="TABLE_ENDDRAG_ORIGIN_RECT" val="254*202"/>
  <p:tag name="TABLE_ENDDRAG_RECT" val="108*195*254*202"/>
</p:tagLst>
</file>

<file path=ppt/tags/tag2.xml><?xml version="1.0" encoding="utf-8"?>
<p:tagLst xmlns:p="http://schemas.openxmlformats.org/presentationml/2006/main">
  <p:tag name="KSO_WM_UNIT_TABLE_BEAUTIFY" val="smartTable{42239ed4-e6d7-4bb5-a18f-39bce673beb3}"/>
  <p:tag name="TABLE_ENDDRAG_ORIGIN_RECT" val="254*202"/>
  <p:tag name="TABLE_ENDDRAG_RECT" val="108*195*254*202"/>
</p:tagLst>
</file>

<file path=ppt/tags/tag3.xml><?xml version="1.0" encoding="utf-8"?>
<p:tagLst xmlns:p="http://schemas.openxmlformats.org/presentationml/2006/main">
  <p:tag name="KSO_WM_UNIT_TABLE_BEAUTIFY" val="smartTable{d10fde54-8429-4f89-be00-f551c4075c15}"/>
  <p:tag name="TABLE_ENDDRAG_ORIGIN_RECT" val="254*202"/>
  <p:tag name="TABLE_ENDDRAG_RECT" val="108*195*254*202"/>
</p:tagLst>
</file>

<file path=ppt/tags/tag4.xml><?xml version="1.0" encoding="utf-8"?>
<p:tagLst xmlns:p="http://schemas.openxmlformats.org/presentationml/2006/main">
  <p:tag name="KSO_WM_UNIT_TABLE_BEAUTIFY" val="smartTable{d10fde54-8429-4f89-be00-f551c4075c15}"/>
  <p:tag name="TABLE_ENDDRAG_ORIGIN_RECT" val="254*202"/>
  <p:tag name="TABLE_ENDDRAG_RECT" val="108*195*254*20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8532</Words>
  <Application>WPS 演示</Application>
  <PresentationFormat>全屏显示(4:3)</PresentationFormat>
  <Paragraphs>1110</Paragraphs>
  <Slides>46</Slides>
  <Notes>3</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46</vt:i4>
      </vt:variant>
    </vt:vector>
  </HeadingPairs>
  <TitlesOfParts>
    <vt:vector size="69" baseType="lpstr">
      <vt:lpstr>Arial</vt:lpstr>
      <vt:lpstr>宋体</vt:lpstr>
      <vt:lpstr>Wingdings</vt:lpstr>
      <vt:lpstr>Times New Roman</vt:lpstr>
      <vt:lpstr>PMingLiU</vt:lpstr>
      <vt:lpstr>MingLiU-ExtB</vt:lpstr>
      <vt:lpstr>Bookman Old Style</vt:lpstr>
      <vt:lpstr>Wingdings 3</vt:lpstr>
      <vt:lpstr>Wingdings 3</vt:lpstr>
      <vt:lpstr>標楷體</vt:lpstr>
      <vt:lpstr>楷体_GB2312</vt:lpstr>
      <vt:lpstr>Arial Unicode MS</vt:lpstr>
      <vt:lpstr>新宋体</vt:lpstr>
      <vt:lpstr>Symbol</vt:lpstr>
      <vt:lpstr>Cambria Math</vt:lpstr>
      <vt:lpstr>Gill Sans MT</vt:lpstr>
      <vt:lpstr>微软雅黑</vt:lpstr>
      <vt:lpstr>Arial Unicode MS</vt:lpstr>
      <vt:lpstr>PMingLiU</vt:lpstr>
      <vt:lpstr>Segoe Print</vt:lpstr>
      <vt:lpstr>华文新魏</vt:lpstr>
      <vt:lpstr>MS Mincho</vt:lpstr>
      <vt:lpstr>原創</vt:lpstr>
      <vt:lpstr>Chapter 6 属性文法和语法制导翻译</vt:lpstr>
      <vt:lpstr>Outlines</vt:lpstr>
      <vt:lpstr>Overview</vt:lpstr>
      <vt:lpstr>Overview</vt:lpstr>
      <vt:lpstr>Overview</vt:lpstr>
      <vt:lpstr>Do you still remember?</vt:lpstr>
      <vt:lpstr>PowerPoint 演示文稿</vt:lpstr>
      <vt:lpstr>Attribute grammar</vt:lpstr>
      <vt:lpstr>Attribute grammar</vt:lpstr>
      <vt:lpstr>Attribute grammar</vt:lpstr>
      <vt:lpstr>Attribute grammar</vt:lpstr>
      <vt:lpstr>Attribute grammar</vt:lpstr>
      <vt:lpstr>Example</vt:lpstr>
      <vt:lpstr>Synthesized attribute</vt:lpstr>
      <vt:lpstr>Synthesized attribute</vt:lpstr>
      <vt:lpstr>Inherited attribute</vt:lpstr>
      <vt:lpstr>Inherited attribute – 例3</vt:lpstr>
      <vt:lpstr>Inherited attribute</vt:lpstr>
      <vt:lpstr>Syntax-directed translation</vt:lpstr>
      <vt:lpstr>Dependency graph</vt:lpstr>
      <vt:lpstr>Dependency graph</vt:lpstr>
      <vt:lpstr>例4</vt:lpstr>
      <vt:lpstr>例5</vt:lpstr>
      <vt:lpstr>Dependency graph</vt:lpstr>
      <vt:lpstr>Dependency graph</vt:lpstr>
      <vt:lpstr>Tree traversal</vt:lpstr>
      <vt:lpstr>Tree traversal</vt:lpstr>
      <vt:lpstr>Tree traversal</vt:lpstr>
      <vt:lpstr>Example</vt:lpstr>
      <vt:lpstr>Example</vt:lpstr>
      <vt:lpstr>Example</vt:lpstr>
      <vt:lpstr>Example</vt:lpstr>
      <vt:lpstr>One pass</vt:lpstr>
      <vt:lpstr>Syntax-directed translation</vt:lpstr>
      <vt:lpstr>Abstract Syntax Tree</vt:lpstr>
      <vt:lpstr>Abstract Syntax Tree</vt:lpstr>
      <vt:lpstr>Abstract Syntax Tree – 例7</vt:lpstr>
      <vt:lpstr>例8</vt:lpstr>
      <vt:lpstr>S-Attribute grammar</vt:lpstr>
      <vt:lpstr>S-Attribute grammar</vt:lpstr>
      <vt:lpstr>S-Attribute grammar – 例9</vt:lpstr>
      <vt:lpstr>S-Attribute grammar – 例9</vt:lpstr>
      <vt:lpstr>Exercise</vt:lpstr>
      <vt:lpstr>Exercise</vt:lpstr>
      <vt:lpstr>Exercise</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Yeh-Ching Chung</dc:creator>
  <cp:lastModifiedBy>cyang</cp:lastModifiedBy>
  <cp:revision>1173</cp:revision>
  <dcterms:created xsi:type="dcterms:W3CDTF">2022-04-23T08:58:00Z</dcterms:created>
  <dcterms:modified xsi:type="dcterms:W3CDTF">2022-04-24T13:47:33Z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A2452464A7F847B1B96EF75CEB91E423</vt:lpwstr>
  </property>
  <property fmtid="{D5CDD505-2E9C-101B-9397-08002B2CF9AE}" pid="3" name="KSOProductBuildVer">
    <vt:lpwstr>2052-11.1.0.11365</vt:lpwstr>
  </property>
</Properties>
</file>