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8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7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8" r:id="rId34"/>
    <p:sldId id="284" r:id="rId35"/>
    <p:sldId id="289" r:id="rId36"/>
    <p:sldId id="285" r:id="rId37"/>
    <p:sldId id="290" r:id="rId38"/>
    <p:sldId id="321" r:id="rId39"/>
    <p:sldId id="324" r:id="rId40"/>
    <p:sldId id="313" r:id="rId41"/>
    <p:sldId id="314" r:id="rId42"/>
    <p:sldId id="315" r:id="rId43"/>
    <p:sldId id="316" r:id="rId44"/>
    <p:sldId id="317" r:id="rId45"/>
    <p:sldId id="318" r:id="rId46"/>
    <p:sldId id="319" r:id="rId47"/>
  </p:sldIdLst>
  <p:sldSz cx="9144000" cy="6858000" type="screen4x3"/>
  <p:notesSz cx="9926955" cy="6797675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78507"/>
    <a:srgbClr val="00823B"/>
    <a:srgbClr val="0000CC"/>
    <a:srgbClr val="000099"/>
    <a:srgbClr val="0550E5"/>
    <a:srgbClr val="4C45D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18"/>
    <p:restoredTop sz="83606"/>
  </p:normalViewPr>
  <p:slideViewPr>
    <p:cSldViewPr showGuides="1">
      <p:cViewPr varScale="1">
        <p:scale>
          <a:sx n="96" d="100"/>
          <a:sy n="96" d="100"/>
        </p:scale>
        <p:origin x="-20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l"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3713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r">
              <a:defRPr sz="1200"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0F5C55-D6A8-4523-B623-30600EA9C80B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4775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l"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1338" y="6454775"/>
            <a:ext cx="4303713" cy="341313"/>
          </a:xfrm>
          <a:prstGeom prst="rect">
            <a:avLst/>
          </a:prstGeom>
        </p:spPr>
        <p:txBody>
          <a:bodyPr vert="horz" lIns="91148" tIns="45574" rIns="91148" bIns="45574" rtlCol="0" anchor="b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 algn="r">
              <a:defRPr sz="1200"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5060" name="Rectangle 102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按一下以編輯母片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第二層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第三層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第四層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第五層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lstStyle>
            <a:lvl1pPr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46084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47108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板书简单的栈等</a:t>
            </a:r>
            <a:endParaRPr lang="zh-CN" altLang="en-US"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C988C1-1292-4AD6-8E1B-1B6ABDAAD32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直線接點 12"/>
          <p:cNvSpPr/>
          <p:nvPr/>
        </p:nvSpPr>
        <p:spPr>
          <a:xfrm rot="5400000">
            <a:off x="3630613" y="3201988"/>
            <a:ext cx="58515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C1B42D-1DC7-4422-A664-BD74F502239F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B37991-241D-4422-9FCE-C8FF6E0D7B42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C09C0B-18E4-49D1-B723-9E376487ABDB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3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版面配置區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06549C-A336-45F2-BF0C-B870E1E4FC5A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47" name="直線接點 11"/>
          <p:cNvSpPr/>
          <p:nvPr/>
        </p:nvSpPr>
        <p:spPr>
          <a:xfrm rot="5400000">
            <a:off x="3160713" y="3324225"/>
            <a:ext cx="60356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" name="等腰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8BD0EF-AB60-4147-8808-95B4B9EEBD6D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DB361C-1433-48B9-8B5B-44482FCF0D3F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直線接點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32" name="直線接點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TW" kern="1200" dirty="0">
                <a:latin typeface="+mj-lt"/>
                <a:ea typeface="標楷體" pitchFamily="65" charset="-120"/>
                <a:cs typeface="+mj-cs"/>
              </a:rPr>
              <a:t>Chapter 7 </a:t>
            </a:r>
            <a:r>
              <a:rPr lang="zh-CN" altLang="en-US" kern="1200" dirty="0">
                <a:latin typeface="楷体_GB2312" pitchFamily="49" charset="-122"/>
                <a:ea typeface="楷体_GB2312" pitchFamily="49" charset="-122"/>
                <a:cs typeface="+mj-cs"/>
              </a:rPr>
              <a:t>语义分析和中间代码产生</a:t>
            </a:r>
            <a:endParaRPr lang="en-US" altLang="zh-TW" kern="12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9220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221" name="Rectangle 3"/>
          <p:cNvSpPr txBox="1"/>
          <p:nvPr/>
        </p:nvSpPr>
        <p:spPr>
          <a:xfrm>
            <a:off x="2071688" y="6143625"/>
            <a:ext cx="6858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TW" altLang="en-US" sz="2000" dirty="0">
              <a:solidFill>
                <a:schemeClr val="tx2"/>
              </a:solidFill>
              <a:latin typeface="Bookman Old Style" panose="02050604050505020204" pitchFamily="18" charset="0"/>
              <a:ea typeface="標楷體" pitchFamily="65" charset="-120"/>
            </a:endParaRPr>
          </a:p>
        </p:txBody>
      </p:sp>
      <p:sp>
        <p:nvSpPr>
          <p:cNvPr id="9222" name="日期版面配置區 5"/>
          <p:cNvSpPr txBox="1"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c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(b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x=0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c)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A∨B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）∧（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C∨﹁D∧E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843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843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c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(b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x=0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c)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A∨B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）∧（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C∨﹁D∧E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946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946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79613" y="2135188"/>
            <a:ext cx="4176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solidFill>
                  <a:srgbClr val="FF0000"/>
                </a:solidFill>
                <a:latin typeface="+mj-lt"/>
                <a:ea typeface="PMingLiU" pitchFamily="18" charset="-120"/>
                <a:cs typeface="+mn-cs"/>
              </a:rPr>
              <a:t>ab∧cbx0=c∧∨∧∨ </a:t>
            </a:r>
            <a:endParaRPr kumimoji="1" lang="en-US" altLang="zh-CN" sz="2800" kern="1200" cap="none" spc="0" normalizeH="0" baseline="0" noProof="0" dirty="0">
              <a:solidFill>
                <a:srgbClr val="FF0000"/>
              </a:solidFill>
              <a:latin typeface="+mj-lt"/>
              <a:ea typeface="PMingLiU" pitchFamily="18" charset="-120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63713" y="4038600"/>
            <a:ext cx="3276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solidFill>
                  <a:srgbClr val="FF0000"/>
                </a:solidFill>
                <a:latin typeface="+mj-lt"/>
                <a:ea typeface="PMingLiU" pitchFamily="18" charset="-120"/>
                <a:cs typeface="+mn-cs"/>
              </a:rPr>
              <a:t>AB∨CD﹁E∧∨∧</a:t>
            </a:r>
            <a:r>
              <a:rPr kumimoji="1" lang="en-US" altLang="zh-CN" sz="2800" kern="1200" cap="none" spc="0" normalizeH="0" baseline="0" noProof="0" dirty="0">
                <a:latin typeface="+mj-lt"/>
                <a:ea typeface="PMingLiU" pitchFamily="18" charset="-120"/>
                <a:cs typeface="+mn-cs"/>
              </a:rPr>
              <a:t> </a:t>
            </a:r>
            <a:r>
              <a:rPr kumimoji="1" lang="en-US" altLang="zh-CN" sz="2800" kern="1200" cap="none" spc="0" normalizeH="0" baseline="0" noProof="0" dirty="0">
                <a:solidFill>
                  <a:srgbClr val="FF0000"/>
                </a:solidFill>
                <a:latin typeface="+mj-lt"/>
                <a:ea typeface="PMingLiU" pitchFamily="18" charset="-120"/>
                <a:cs typeface="+mn-cs"/>
              </a:rPr>
              <a:t> </a:t>
            </a:r>
            <a:endParaRPr kumimoji="1" lang="en-US" altLang="zh-CN" sz="2800" kern="1200" cap="none" spc="0" normalizeH="0" baseline="0" noProof="0" dirty="0">
              <a:solidFill>
                <a:srgbClr val="FF0000"/>
              </a:solidFill>
              <a:latin typeface="+mj-lt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Postfix notation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25000"/>
              </a:lnSpc>
              <a:spcBef>
                <a:spcPct val="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逆波兰表示法不用括号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只要知道每个算符的目数，对于后缀式，不论从哪一端进行扫描，都能对它进行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唯一分解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后缀式的计算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用一个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栈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实现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一般的计算过程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lnSpc>
                <a:spcPct val="125000"/>
              </a:lnSpc>
              <a:spcBef>
                <a:spcPct val="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自左至右扫描后缀式</a:t>
            </a:r>
            <a:endParaRPr lang="zh-CN" altLang="en-US" sz="2100" dirty="0"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lnSpc>
                <a:spcPct val="125000"/>
              </a:lnSpc>
              <a:spcBef>
                <a:spcPct val="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每碰到运算量就把它推进栈</a:t>
            </a:r>
            <a:endParaRPr lang="zh-CN" altLang="en-US" sz="2100" dirty="0"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lnSpc>
                <a:spcPct val="125000"/>
              </a:lnSpc>
              <a:spcBef>
                <a:spcPct val="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每碰到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目运算符就把它作用于栈顶的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个项</a:t>
            </a:r>
            <a:endParaRPr lang="zh-CN" altLang="en-US" sz="2100" dirty="0"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lnSpc>
                <a:spcPct val="125000"/>
              </a:lnSpc>
              <a:spcBef>
                <a:spcPct val="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用运算结果代替这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个项</a:t>
            </a:r>
            <a:endParaRPr lang="zh-CN" altLang="en-US" sz="21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048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Postfix notation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把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表达式翻译成后缀式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的语义规则描述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产生式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语义规则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E→E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E.code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:= 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.code || 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.code ||op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E→ (E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 	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E.code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:= 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.code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E→id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E.code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:=id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E.code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表示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后缀形式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表示任意二元操作符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“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||”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表示后缀形式的连接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150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150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Graph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图表示法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抽象语法树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描述源程序的自然层次结构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无循环有向图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Directed Acyclic Graph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对表达式中的每个子表达式，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中都有一个结点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一个内部结点代表一个操作符，它的孩子代表操作数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中代表公共子表达式的结点具有多个父结点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253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253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DAG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4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/>
                <a:cs typeface="楷体_GB2312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/>
                <a:cs typeface="楷体_GB2312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/>
                <a:cs typeface="楷体_GB2312"/>
              </a:rPr>
              <a:t>a:=b*(-c)+b*(-c)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/>
              <a:cs typeface="楷体_GB231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55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355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23558" name="Group 125"/>
          <p:cNvGrpSpPr/>
          <p:nvPr/>
        </p:nvGrpSpPr>
        <p:grpSpPr>
          <a:xfrm>
            <a:off x="4876800" y="1700213"/>
            <a:ext cx="3657600" cy="4724400"/>
            <a:chOff x="3216" y="1104"/>
            <a:chExt cx="2304" cy="2976"/>
          </a:xfrm>
        </p:grpSpPr>
        <p:sp>
          <p:nvSpPr>
            <p:cNvPr id="7" name="Rectangle 126"/>
            <p:cNvSpPr>
              <a:spLocks noChangeArrowheads="1"/>
            </p:cNvSpPr>
            <p:nvPr/>
          </p:nvSpPr>
          <p:spPr bwMode="auto">
            <a:xfrm>
              <a:off x="3648" y="110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assign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Line 127"/>
            <p:cNvSpPr>
              <a:spLocks noChangeShapeType="1"/>
            </p:cNvSpPr>
            <p:nvPr/>
          </p:nvSpPr>
          <p:spPr bwMode="auto">
            <a:xfrm flipH="1">
              <a:off x="3552" y="1440"/>
              <a:ext cx="43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Rectangle 128"/>
            <p:cNvSpPr>
              <a:spLocks noChangeArrowheads="1"/>
            </p:cNvSpPr>
            <p:nvPr/>
          </p:nvSpPr>
          <p:spPr bwMode="auto">
            <a:xfrm>
              <a:off x="3216" y="177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129"/>
            <p:cNvSpPr>
              <a:spLocks noChangeShapeType="1"/>
            </p:cNvSpPr>
            <p:nvPr/>
          </p:nvSpPr>
          <p:spPr bwMode="auto">
            <a:xfrm>
              <a:off x="4080" y="144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1" name="Rectangle 130"/>
            <p:cNvSpPr>
              <a:spLocks noChangeArrowheads="1"/>
            </p:cNvSpPr>
            <p:nvPr/>
          </p:nvSpPr>
          <p:spPr bwMode="auto">
            <a:xfrm>
              <a:off x="4272" y="177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+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2" name="Rectangle 131"/>
            <p:cNvSpPr>
              <a:spLocks noChangeArrowheads="1"/>
            </p:cNvSpPr>
            <p:nvPr/>
          </p:nvSpPr>
          <p:spPr bwMode="auto">
            <a:xfrm>
              <a:off x="4272" y="225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*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Freeform 132"/>
            <p:cNvSpPr/>
            <p:nvPr/>
          </p:nvSpPr>
          <p:spPr bwMode="auto">
            <a:xfrm>
              <a:off x="4264" y="2064"/>
              <a:ext cx="248" cy="336"/>
            </a:xfrm>
            <a:custGeom>
              <a:avLst/>
              <a:gdLst>
                <a:gd name="T0" fmla="*/ 248 w 248"/>
                <a:gd name="T1" fmla="*/ 0 h 336"/>
                <a:gd name="T2" fmla="*/ 8 w 248"/>
                <a:gd name="T3" fmla="*/ 144 h 336"/>
                <a:gd name="T4" fmla="*/ 200 w 248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" h="336">
                  <a:moveTo>
                    <a:pt x="248" y="0"/>
                  </a:moveTo>
                  <a:cubicBezTo>
                    <a:pt x="132" y="44"/>
                    <a:pt x="16" y="88"/>
                    <a:pt x="8" y="144"/>
                  </a:cubicBezTo>
                  <a:cubicBezTo>
                    <a:pt x="0" y="200"/>
                    <a:pt x="100" y="268"/>
                    <a:pt x="200" y="336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4" name="Freeform 133"/>
            <p:cNvSpPr/>
            <p:nvPr/>
          </p:nvSpPr>
          <p:spPr bwMode="auto">
            <a:xfrm>
              <a:off x="4704" y="2064"/>
              <a:ext cx="240" cy="336"/>
            </a:xfrm>
            <a:custGeom>
              <a:avLst/>
              <a:gdLst>
                <a:gd name="T0" fmla="*/ 0 w 240"/>
                <a:gd name="T1" fmla="*/ 0 h 336"/>
                <a:gd name="T2" fmla="*/ 240 w 240"/>
                <a:gd name="T3" fmla="*/ 144 h 336"/>
                <a:gd name="T4" fmla="*/ 0 w 240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336">
                  <a:moveTo>
                    <a:pt x="0" y="0"/>
                  </a:moveTo>
                  <a:cubicBezTo>
                    <a:pt x="120" y="44"/>
                    <a:pt x="240" y="88"/>
                    <a:pt x="240" y="144"/>
                  </a:cubicBezTo>
                  <a:cubicBezTo>
                    <a:pt x="240" y="200"/>
                    <a:pt x="120" y="268"/>
                    <a:pt x="0" y="336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" name="Line 134"/>
            <p:cNvSpPr>
              <a:spLocks noChangeShapeType="1"/>
            </p:cNvSpPr>
            <p:nvPr/>
          </p:nvSpPr>
          <p:spPr bwMode="auto">
            <a:xfrm flipH="1">
              <a:off x="4128" y="2496"/>
              <a:ext cx="43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6" name="Line 135"/>
            <p:cNvSpPr>
              <a:spLocks noChangeShapeType="1"/>
            </p:cNvSpPr>
            <p:nvPr/>
          </p:nvSpPr>
          <p:spPr bwMode="auto">
            <a:xfrm>
              <a:off x="4656" y="2496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Rectangle 136"/>
            <p:cNvSpPr>
              <a:spLocks noChangeArrowheads="1"/>
            </p:cNvSpPr>
            <p:nvPr/>
          </p:nvSpPr>
          <p:spPr bwMode="auto">
            <a:xfrm>
              <a:off x="3840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8" name="Rectangle 137"/>
            <p:cNvSpPr>
              <a:spLocks noChangeArrowheads="1"/>
            </p:cNvSpPr>
            <p:nvPr/>
          </p:nvSpPr>
          <p:spPr bwMode="auto">
            <a:xfrm>
              <a:off x="4896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uminus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9" name="Line 138"/>
            <p:cNvSpPr>
              <a:spLocks noChangeShapeType="1"/>
            </p:cNvSpPr>
            <p:nvPr/>
          </p:nvSpPr>
          <p:spPr bwMode="auto">
            <a:xfrm>
              <a:off x="5232" y="3120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Rectangle 139"/>
            <p:cNvSpPr>
              <a:spLocks noChangeArrowheads="1"/>
            </p:cNvSpPr>
            <p:nvPr/>
          </p:nvSpPr>
          <p:spPr bwMode="auto">
            <a:xfrm>
              <a:off x="4896" y="3408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c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3984" y="3696"/>
              <a:ext cx="9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DAG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3559" name="Group 141"/>
          <p:cNvGrpSpPr/>
          <p:nvPr/>
        </p:nvGrpSpPr>
        <p:grpSpPr>
          <a:xfrm>
            <a:off x="304800" y="1700213"/>
            <a:ext cx="4572000" cy="4724400"/>
            <a:chOff x="336" y="1104"/>
            <a:chExt cx="2880" cy="2976"/>
          </a:xfrm>
        </p:grpSpPr>
        <p:sp>
          <p:nvSpPr>
            <p:cNvPr id="23" name="Rectangle 142"/>
            <p:cNvSpPr>
              <a:spLocks noChangeArrowheads="1"/>
            </p:cNvSpPr>
            <p:nvPr/>
          </p:nvSpPr>
          <p:spPr bwMode="auto">
            <a:xfrm>
              <a:off x="816" y="110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assign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4" name="Line 143"/>
            <p:cNvSpPr>
              <a:spLocks noChangeShapeType="1"/>
            </p:cNvSpPr>
            <p:nvPr/>
          </p:nvSpPr>
          <p:spPr bwMode="auto">
            <a:xfrm flipH="1">
              <a:off x="720" y="1440"/>
              <a:ext cx="43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5" name="Rectangle 144"/>
            <p:cNvSpPr>
              <a:spLocks noChangeArrowheads="1"/>
            </p:cNvSpPr>
            <p:nvPr/>
          </p:nvSpPr>
          <p:spPr bwMode="auto">
            <a:xfrm>
              <a:off x="384" y="177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6" name="Line 145"/>
            <p:cNvSpPr>
              <a:spLocks noChangeShapeType="1"/>
            </p:cNvSpPr>
            <p:nvPr/>
          </p:nvSpPr>
          <p:spPr bwMode="auto">
            <a:xfrm>
              <a:off x="1248" y="144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7" name="Rectangle 146"/>
            <p:cNvSpPr>
              <a:spLocks noChangeArrowheads="1"/>
            </p:cNvSpPr>
            <p:nvPr/>
          </p:nvSpPr>
          <p:spPr bwMode="auto">
            <a:xfrm>
              <a:off x="1440" y="177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+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8" name="Rectangle 147"/>
            <p:cNvSpPr>
              <a:spLocks noChangeArrowheads="1"/>
            </p:cNvSpPr>
            <p:nvPr/>
          </p:nvSpPr>
          <p:spPr bwMode="auto">
            <a:xfrm>
              <a:off x="2160" y="225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*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9" name="Line 148"/>
            <p:cNvSpPr>
              <a:spLocks noChangeShapeType="1"/>
            </p:cNvSpPr>
            <p:nvPr/>
          </p:nvSpPr>
          <p:spPr bwMode="auto">
            <a:xfrm flipH="1">
              <a:off x="2112" y="2496"/>
              <a:ext cx="336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0" name="Line 149"/>
            <p:cNvSpPr>
              <a:spLocks noChangeShapeType="1"/>
            </p:cNvSpPr>
            <p:nvPr/>
          </p:nvSpPr>
          <p:spPr bwMode="auto">
            <a:xfrm>
              <a:off x="2544" y="2496"/>
              <a:ext cx="28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1" name="Rectangle 150"/>
            <p:cNvSpPr>
              <a:spLocks noChangeArrowheads="1"/>
            </p:cNvSpPr>
            <p:nvPr/>
          </p:nvSpPr>
          <p:spPr bwMode="auto">
            <a:xfrm>
              <a:off x="1728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2" name="Rectangle 151"/>
            <p:cNvSpPr>
              <a:spLocks noChangeArrowheads="1"/>
            </p:cNvSpPr>
            <p:nvPr/>
          </p:nvSpPr>
          <p:spPr bwMode="auto">
            <a:xfrm>
              <a:off x="2592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uminus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3" name="Line 152"/>
            <p:cNvSpPr>
              <a:spLocks noChangeShapeType="1"/>
            </p:cNvSpPr>
            <p:nvPr/>
          </p:nvSpPr>
          <p:spPr bwMode="auto">
            <a:xfrm>
              <a:off x="2928" y="3120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4" name="Rectangle 153"/>
            <p:cNvSpPr>
              <a:spLocks noChangeArrowheads="1"/>
            </p:cNvSpPr>
            <p:nvPr/>
          </p:nvSpPr>
          <p:spPr bwMode="auto">
            <a:xfrm>
              <a:off x="2592" y="3408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c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5" name="Rectangle 154"/>
            <p:cNvSpPr>
              <a:spLocks noChangeArrowheads="1"/>
            </p:cNvSpPr>
            <p:nvPr/>
          </p:nvSpPr>
          <p:spPr bwMode="auto">
            <a:xfrm>
              <a:off x="1152" y="3696"/>
              <a:ext cx="9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抽象语法树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6" name="Rectangle 155"/>
            <p:cNvSpPr>
              <a:spLocks noChangeArrowheads="1"/>
            </p:cNvSpPr>
            <p:nvPr/>
          </p:nvSpPr>
          <p:spPr bwMode="auto">
            <a:xfrm>
              <a:off x="768" y="225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*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7" name="Line 156"/>
            <p:cNvSpPr>
              <a:spLocks noChangeShapeType="1"/>
            </p:cNvSpPr>
            <p:nvPr/>
          </p:nvSpPr>
          <p:spPr bwMode="auto">
            <a:xfrm flipH="1">
              <a:off x="1056" y="2064"/>
              <a:ext cx="624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8" name="Line 157"/>
            <p:cNvSpPr>
              <a:spLocks noChangeShapeType="1"/>
            </p:cNvSpPr>
            <p:nvPr/>
          </p:nvSpPr>
          <p:spPr bwMode="auto">
            <a:xfrm>
              <a:off x="1776" y="2064"/>
              <a:ext cx="624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9" name="Line 158"/>
            <p:cNvSpPr>
              <a:spLocks noChangeShapeType="1"/>
            </p:cNvSpPr>
            <p:nvPr/>
          </p:nvSpPr>
          <p:spPr bwMode="auto">
            <a:xfrm flipH="1">
              <a:off x="720" y="2496"/>
              <a:ext cx="336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40" name="Line 159"/>
            <p:cNvSpPr>
              <a:spLocks noChangeShapeType="1"/>
            </p:cNvSpPr>
            <p:nvPr/>
          </p:nvSpPr>
          <p:spPr bwMode="auto">
            <a:xfrm>
              <a:off x="1152" y="2496"/>
              <a:ext cx="28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41" name="Rectangle 160"/>
            <p:cNvSpPr>
              <a:spLocks noChangeArrowheads="1"/>
            </p:cNvSpPr>
            <p:nvPr/>
          </p:nvSpPr>
          <p:spPr bwMode="auto">
            <a:xfrm>
              <a:off x="336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42" name="Rectangle 161"/>
            <p:cNvSpPr>
              <a:spLocks noChangeArrowheads="1"/>
            </p:cNvSpPr>
            <p:nvPr/>
          </p:nvSpPr>
          <p:spPr bwMode="auto">
            <a:xfrm>
              <a:off x="1200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uminus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43" name="Line 162"/>
            <p:cNvSpPr>
              <a:spLocks noChangeShapeType="1"/>
            </p:cNvSpPr>
            <p:nvPr/>
          </p:nvSpPr>
          <p:spPr bwMode="auto">
            <a:xfrm>
              <a:off x="1536" y="3120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44" name="Rectangle 163"/>
            <p:cNvSpPr>
              <a:spLocks noChangeArrowheads="1"/>
            </p:cNvSpPr>
            <p:nvPr/>
          </p:nvSpPr>
          <p:spPr bwMode="auto">
            <a:xfrm>
              <a:off x="1200" y="3408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c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45" name="Text Box 166"/>
          <p:cNvSpPr txBox="1">
            <a:spLocks noChangeArrowheads="1"/>
          </p:cNvSpPr>
          <p:nvPr/>
        </p:nvSpPr>
        <p:spPr bwMode="auto">
          <a:xfrm>
            <a:off x="7467600" y="596741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更加紧凑</a:t>
            </a:r>
            <a:endParaRPr kumimoji="1" lang="zh-CN" altLang="en-US" b="1" kern="1200" cap="none" spc="0" normalizeH="0" baseline="0" noProof="0" dirty="0">
              <a:solidFill>
                <a:srgbClr val="FF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楷体_GB2312" pitchFamily="49" charset="-122"/>
                <a:cs typeface="+mj-cs"/>
              </a:rPr>
              <a:t>Abstract Syntax Tree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just" defTabSz="914400" rtl="0" eaLnBrk="0" fontAlgn="base" latinLnBrk="0" hangingPunct="0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mknode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left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right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建立一个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运算符号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结点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标号是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两个域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left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right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分别指向左子树和右子树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mkleaf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entry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建立一个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标识符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结点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标号为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id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一个域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eutry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指向标识符在符号表中的入口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mkleaf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num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ral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建立一个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数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结点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标号为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num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一个域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ral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用于存放数的值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458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458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楷体_GB2312" pitchFamily="49" charset="-122"/>
                <a:cs typeface="+mj-cs"/>
              </a:rPr>
              <a:t>Abstract Syntax Tree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产 生 式 		 语 义 规 则 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E→E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+T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mknode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 ‘+’, E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.nptr,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)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E→E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-T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mknode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 ‘-’, E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.nptr,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)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E→T	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T→ (E)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T→id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mkleaf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 id,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id.entry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)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T→num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mkleaf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num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num.val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)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560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560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Three-address codes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一般形式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y op z</a:t>
            </a:r>
            <a:endParaRPr kumimoji="0" lang="en-US" altLang="zh-CN" sz="2300" b="0" i="1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三地址代码包含三个地址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两个用来表示操作数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一个用来存放结果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y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翻译成的三地址语句序列是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3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y 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z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3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 </a:t>
            </a: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3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endParaRPr kumimoji="0" lang="en-US" altLang="zh-CN" sz="2300" b="0" i="0" u="none" strike="noStrike" kern="1200" cap="none" spc="0" normalizeH="0" baseline="-3000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662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662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Three-address codes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三地址代码是语法树或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的一种线性表示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:= (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 +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) +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</a:t>
            </a:r>
            <a:endParaRPr kumimoji="0" lang="en-US" altLang="zh-CN" sz="2400" b="0" i="1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765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765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27654" name="Group 4"/>
          <p:cNvGrpSpPr/>
          <p:nvPr/>
        </p:nvGrpSpPr>
        <p:grpSpPr>
          <a:xfrm>
            <a:off x="5645150" y="3462338"/>
            <a:ext cx="3048000" cy="2511425"/>
            <a:chOff x="3360" y="2064"/>
            <a:chExt cx="1920" cy="158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115" y="2064"/>
              <a:ext cx="73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assign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831" y="2330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9" y="2352"/>
              <a:ext cx="3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+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4104" y="2332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551" y="234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4280" y="2589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044" y="2761"/>
              <a:ext cx="3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+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669" y="3175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04" y="2969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891" y="2968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433" y="2978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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304" y="317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679" y="3398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102" y="3202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c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823" y="3204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d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360" y="3039"/>
              <a:ext cx="8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uminus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831" y="3287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705" y="2587"/>
              <a:ext cx="575" cy="525"/>
            </a:xfrm>
            <a:custGeom>
              <a:avLst/>
              <a:gdLst>
                <a:gd name="T0" fmla="*/ 344 w 730"/>
                <a:gd name="T1" fmla="*/ 0 h 766"/>
                <a:gd name="T2" fmla="*/ 675 w 730"/>
                <a:gd name="T3" fmla="*/ 286 h 766"/>
                <a:gd name="T4" fmla="*/ 675 w 730"/>
                <a:gd name="T5" fmla="*/ 541 h 766"/>
                <a:gd name="T6" fmla="*/ 434 w 730"/>
                <a:gd name="T7" fmla="*/ 690 h 766"/>
                <a:gd name="T8" fmla="*/ 0 w 730"/>
                <a:gd name="T9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766">
                  <a:moveTo>
                    <a:pt x="344" y="0"/>
                  </a:moveTo>
                  <a:cubicBezTo>
                    <a:pt x="399" y="48"/>
                    <a:pt x="620" y="196"/>
                    <a:pt x="675" y="286"/>
                  </a:cubicBezTo>
                  <a:cubicBezTo>
                    <a:pt x="730" y="376"/>
                    <a:pt x="715" y="474"/>
                    <a:pt x="675" y="541"/>
                  </a:cubicBezTo>
                  <a:cubicBezTo>
                    <a:pt x="635" y="608"/>
                    <a:pt x="546" y="653"/>
                    <a:pt x="434" y="690"/>
                  </a:cubicBezTo>
                  <a:cubicBezTo>
                    <a:pt x="322" y="727"/>
                    <a:pt x="90" y="750"/>
                    <a:pt x="0" y="76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7655" name="Group 27"/>
          <p:cNvGrpSpPr/>
          <p:nvPr/>
        </p:nvGrpSpPr>
        <p:grpSpPr>
          <a:xfrm>
            <a:off x="325438" y="2636838"/>
            <a:ext cx="4648200" cy="3352800"/>
            <a:chOff x="192" y="1536"/>
            <a:chExt cx="2928" cy="2112"/>
          </a:xfrm>
        </p:grpSpPr>
        <p:sp>
          <p:nvSpPr>
            <p:cNvPr id="26" name="Rectangle 24"/>
            <p:cNvSpPr>
              <a:spLocks noRot="1" noChangeArrowheads="1"/>
            </p:cNvSpPr>
            <p:nvPr/>
          </p:nvSpPr>
          <p:spPr bwMode="auto">
            <a:xfrm>
              <a:off x="192" y="1536"/>
              <a:ext cx="2928" cy="211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语法树的代码	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DAG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的代码</a:t>
              </a:r>
              <a:endPara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  <a:sym typeface="Symbol" panose="05050102010706020507" pitchFamily="18" charset="2"/>
                </a:rPr>
                <a:t>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b		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  <a:sym typeface="Symbol" panose="05050102010706020507" pitchFamily="18" charset="2"/>
                </a:rPr>
                <a:t>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b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c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  <a:sym typeface="Symbol" panose="05050102010706020507" pitchFamily="18" charset="2"/>
                </a:rPr>
                <a:t>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d	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c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  <a:sym typeface="Symbol" panose="05050102010706020507" pitchFamily="18" charset="2"/>
                </a:rPr>
                <a:t>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d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3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+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2	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3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+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2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4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c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  <a:sym typeface="Symbol" panose="05050102010706020507" pitchFamily="18" charset="2"/>
                </a:rPr>
                <a:t>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d	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4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3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+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2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5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3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+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4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	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4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5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824" y="1536"/>
              <a:ext cx="0" cy="211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8" name="AutoShape 26"/>
          <p:cNvSpPr/>
          <p:nvPr/>
        </p:nvSpPr>
        <p:spPr bwMode="auto">
          <a:xfrm>
            <a:off x="5965825" y="2838450"/>
            <a:ext cx="1828800" cy="495300"/>
          </a:xfrm>
          <a:prstGeom prst="borderCallout1">
            <a:avLst>
              <a:gd name="adj1" fmla="val 23079"/>
              <a:gd name="adj2" fmla="val -4167"/>
              <a:gd name="adj3" fmla="val 23079"/>
              <a:gd name="adj4" fmla="val -62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更加简洁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kern="1200" dirty="0">
                <a:latin typeface="+mj-lt"/>
                <a:ea typeface="Arial Unicode MS" pitchFamily="34" charset="-122"/>
                <a:cs typeface="+mj-cs"/>
              </a:rPr>
              <a:t>Outlines</a:t>
            </a:r>
            <a:endParaRPr lang="en-US" altLang="zh-TW" kern="1200" dirty="0">
              <a:latin typeface="+mj-lt"/>
              <a:ea typeface="Arial Unicode MS" pitchFamily="34" charset="-122"/>
              <a:cs typeface="+mj-cs"/>
            </a:endParaRPr>
          </a:p>
        </p:txBody>
      </p:sp>
      <p:sp>
        <p:nvSpPr>
          <p:cNvPr id="10243" name="投影片編號版面配置區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</a:rPr>
            </a:fld>
            <a:endParaRPr lang="zh-TW" altLang="en-US" sz="1400" dirty="0">
              <a:solidFill>
                <a:schemeClr val="tx2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268413"/>
            <a:ext cx="8715375" cy="5040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静态检查和中间语言简介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静态语义检查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中间语言形式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后缀式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图表示法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抽象语法树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三地址代码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三元式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四元式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间接三元式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Three-address codes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赋值语句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y op z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op 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y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无条件转移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goto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L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条件转移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if x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relop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y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goto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L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过程调用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param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x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call p , n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过程返回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return y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索引赋值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y[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 := y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地址和指针赋值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&amp;y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y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867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867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Quadruples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一个带有四个域的记录结构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这四个域分别称为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op, arg1, arg2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及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result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例：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a:=b*-c+b*-c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的四元式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970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970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Quadruples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一个带有四个域的记录结构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这四个域分别称为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op, arg1, arg2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及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result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例：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a:=b*-c+b*-c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的四元式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		arg1		arg2		result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(0)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uminus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c		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(1)	*		b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(2)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uminus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c		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(3)	*		b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4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(4)	+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4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5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(5)	:=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5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		a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3072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072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Triples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通过计算临时变量值的语句的位置来引用这个临时变量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例：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a:=b*-c+b*-c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的三元式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三个域：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arg1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arg2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op		arg1		arg2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(0)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uminus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c	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(1)	*		b		(0)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(2)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uminus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c	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(3)	*		b		(2)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(4)	+		(1)		(3)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(5)	assign	a		(4)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3174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174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Triples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三元式中的多目运算符用若干相继的三元式表示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例如，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]:=y 				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	op      	arg1    	arg2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(0) 		[ ] = 		x     		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	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(1) 		assign      (0)           	 y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又如，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x:=y[i]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	op       	arg1      	arg2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(0)  	= [ ] 		y         	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(1) 		assign    	x       	 (0)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3277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277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Indirect triples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algn="just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三元式表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间接码表</a:t>
            </a:r>
            <a:endParaRPr lang="zh-CN" altLang="en-US" sz="2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用于中间代码表示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间接码表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一张指示器表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按运算的先后次序列出有关三元式在三元式表中的位置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优点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便于优化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节省空间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379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Indirect triples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4819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4820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228600" y="2047875"/>
            <a:ext cx="2971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例如，语句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X:=(A+B)*C;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Y:=D↑(A+B)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的间接三元式表示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147945" y="2708910"/>
          <a:ext cx="3479800" cy="2575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9950"/>
                <a:gridCol w="869950"/>
                <a:gridCol w="869950"/>
                <a:gridCol w="869950"/>
              </a:tblGrid>
              <a:tr h="4292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ARG1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ARG2</a:t>
                      </a:r>
                      <a:endParaRPr lang="en-US" altLang="zh-CN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(3)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(2)</a:t>
                      </a:r>
                      <a:endParaRPr lang="en-US" altLang="zh-CN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(4)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↑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(1)</a:t>
                      </a:r>
                      <a:endParaRPr lang="en-US" altLang="zh-CN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(5)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(4)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28080" y="2132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三元式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5965" y="2348865"/>
            <a:ext cx="14020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间接</a:t>
            </a:r>
            <a:r>
              <a:rPr lang="zh-CN" altLang="en-US"/>
              <a:t>代码</a:t>
            </a:r>
            <a:endParaRPr lang="zh-CN" altLang="en-US"/>
          </a:p>
          <a:p>
            <a:pPr algn="ctr"/>
            <a:r>
              <a:rPr lang="en-US" altLang="zh-CN"/>
              <a:t>(1)</a:t>
            </a:r>
            <a:endParaRPr lang="en-US" altLang="zh-CN"/>
          </a:p>
          <a:p>
            <a:pPr algn="ctr"/>
            <a:r>
              <a:rPr lang="en-US" altLang="zh-CN"/>
              <a:t>(2)</a:t>
            </a:r>
            <a:endParaRPr lang="en-US" altLang="zh-CN"/>
          </a:p>
          <a:p>
            <a:pPr algn="ctr"/>
            <a:r>
              <a:rPr lang="en-US" altLang="zh-CN"/>
              <a:t>(3)</a:t>
            </a:r>
            <a:endParaRPr lang="en-US" altLang="zh-CN"/>
          </a:p>
          <a:p>
            <a:pPr algn="ctr"/>
            <a:r>
              <a:rPr lang="en-US" altLang="zh-CN"/>
              <a:t>(1)</a:t>
            </a:r>
            <a:endParaRPr lang="en-US" altLang="zh-CN"/>
          </a:p>
          <a:p>
            <a:pPr algn="ctr"/>
            <a:r>
              <a:rPr lang="en-US" altLang="zh-CN"/>
              <a:t>(4)</a:t>
            </a:r>
            <a:endParaRPr lang="en-US" altLang="zh-CN"/>
          </a:p>
          <a:p>
            <a:pPr algn="ctr"/>
            <a:r>
              <a:rPr lang="en-US" altLang="zh-CN"/>
              <a:t>(5)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 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+ B * ( C - D ) + E / ( C - D ) ^N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分别用逆波兰、三元式、四元式表示。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3584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584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4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 B * ( C - D ) + E / ( C - D ) ^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686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686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895350" y="1998663"/>
          <a:ext cx="7564438" cy="459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654290" imgH="4646295" progId="Word.Document.8">
                  <p:embed/>
                </p:oleObj>
              </mc:Choice>
              <mc:Fallback>
                <p:oleObj name="" r:id="rId1" imgW="7654290" imgH="464629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350" y="1998663"/>
                        <a:ext cx="7564438" cy="459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891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7892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4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 B * ( C - D ) + E / ( C - D ) ^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07950" y="1936750"/>
          <a:ext cx="7672388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568690" imgH="4218940" progId="Word.Document.8">
                  <p:embed/>
                </p:oleObj>
              </mc:Choice>
              <mc:Fallback>
                <p:oleObj name="" r:id="rId1" imgW="8568690" imgH="421894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" y="1936750"/>
                        <a:ext cx="7672388" cy="422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Static checking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词法分析和语法分析之后，编译程序的工作是进行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静态语义检查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翻译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借助中间语言进行翻译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便于进行与机器无关的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代码优化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工作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使编译程序改变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目标机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更容易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使编译程序的结构在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上更为简单明确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126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11270" name="Group 4"/>
          <p:cNvGrpSpPr/>
          <p:nvPr/>
        </p:nvGrpSpPr>
        <p:grpSpPr>
          <a:xfrm>
            <a:off x="531813" y="1989138"/>
            <a:ext cx="7467600" cy="914400"/>
            <a:chOff x="528" y="3312"/>
            <a:chExt cx="4704" cy="576"/>
          </a:xfrm>
        </p:grpSpPr>
        <p:sp>
          <p:nvSpPr>
            <p:cNvPr id="11272" name="Rectangle 5"/>
            <p:cNvSpPr/>
            <p:nvPr/>
          </p:nvSpPr>
          <p:spPr>
            <a:xfrm>
              <a:off x="816" y="3456"/>
              <a:ext cx="576" cy="43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语法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分析器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3" name="Rectangle 6"/>
            <p:cNvSpPr/>
            <p:nvPr/>
          </p:nvSpPr>
          <p:spPr>
            <a:xfrm>
              <a:off x="3024" y="3456"/>
              <a:ext cx="864" cy="432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中间代码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产生器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4" name="Rectangle 7"/>
            <p:cNvSpPr/>
            <p:nvPr/>
          </p:nvSpPr>
          <p:spPr>
            <a:xfrm>
              <a:off x="1920" y="3456"/>
              <a:ext cx="576" cy="432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静态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检查器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5" name="Rectangle 8"/>
            <p:cNvSpPr/>
            <p:nvPr/>
          </p:nvSpPr>
          <p:spPr>
            <a:xfrm>
              <a:off x="3936" y="3312"/>
              <a:ext cx="384" cy="384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anchor="ctr" anchorCtr="0"/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中间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代码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6" name="Rectangle 9"/>
            <p:cNvSpPr/>
            <p:nvPr/>
          </p:nvSpPr>
          <p:spPr>
            <a:xfrm>
              <a:off x="4416" y="3456"/>
              <a:ext cx="528" cy="432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优化器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7" name="Line 10"/>
            <p:cNvSpPr/>
            <p:nvPr/>
          </p:nvSpPr>
          <p:spPr>
            <a:xfrm>
              <a:off x="3888" y="3744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78" name="Line 11"/>
            <p:cNvSpPr/>
            <p:nvPr/>
          </p:nvSpPr>
          <p:spPr>
            <a:xfrm>
              <a:off x="2496" y="3744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79" name="Line 12"/>
            <p:cNvSpPr/>
            <p:nvPr/>
          </p:nvSpPr>
          <p:spPr>
            <a:xfrm>
              <a:off x="1392" y="3744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80" name="Line 13"/>
            <p:cNvSpPr/>
            <p:nvPr/>
          </p:nvSpPr>
          <p:spPr>
            <a:xfrm>
              <a:off x="528" y="3744"/>
              <a:ext cx="28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81" name="Line 14"/>
            <p:cNvSpPr/>
            <p:nvPr/>
          </p:nvSpPr>
          <p:spPr>
            <a:xfrm>
              <a:off x="4944" y="3744"/>
              <a:ext cx="28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</p:grpSp>
      <p:pic>
        <p:nvPicPr>
          <p:cNvPr id="11271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4895850"/>
            <a:ext cx="5943600" cy="1125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8915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8916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304800" y="1219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c+d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+(e*f)/d*e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，如果优先级由高到低依次为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、*、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/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，且均为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左结合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，则其后缀式为</a:t>
            </a:r>
            <a:r>
              <a:rPr kumimoji="1" lang="zh-CN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" name="Rectangle 6"/>
          <p:cNvSpPr>
            <a:spLocks noRot="1" noChangeArrowheads="1"/>
          </p:cNvSpPr>
          <p:nvPr/>
        </p:nvSpPr>
        <p:spPr bwMode="auto">
          <a:xfrm>
            <a:off x="304800" y="30480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如果优先级由高到低依次为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、*、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$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（乘幂），且均为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右结合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，则表达式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2+3-2+2*2*1$2$3-3-2+1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的后缀式为</a:t>
            </a:r>
            <a:r>
              <a:rPr kumimoji="1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0" name="Rectangle 8"/>
          <p:cNvSpPr>
            <a:spLocks noRot="1" noChangeArrowheads="1"/>
          </p:cNvSpPr>
          <p:nvPr/>
        </p:nvSpPr>
        <p:spPr bwMode="auto">
          <a:xfrm>
            <a:off x="304800" y="4876800"/>
            <a:ext cx="8534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如果某表达式的后缀式为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ab+cd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+*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，则其中缀形式的表达式为</a:t>
            </a:r>
            <a:r>
              <a:rPr kumimoji="1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9939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9940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304800" y="1219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c+d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+(e*f)/d*e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，如果优先级由高到低依次为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、*、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/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，且均为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左结合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，则其后缀式为</a:t>
            </a:r>
            <a:r>
              <a:rPr kumimoji="1" lang="zh-CN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98863" y="1589088"/>
            <a:ext cx="3276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 err="1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a-b+cd+ef</a:t>
            </a: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*+*de*/</a:t>
            </a:r>
            <a:endParaRPr kumimoji="1" lang="en-US" altLang="zh-CN" sz="2000" kern="1200" cap="none" spc="0" normalizeH="0" baseline="0" noProof="0" dirty="0">
              <a:solidFill>
                <a:srgbClr val="FF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" name="Rectangle 6"/>
          <p:cNvSpPr>
            <a:spLocks noRot="1" noChangeArrowheads="1"/>
          </p:cNvSpPr>
          <p:nvPr/>
        </p:nvSpPr>
        <p:spPr bwMode="auto">
          <a:xfrm>
            <a:off x="304800" y="30480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如果优先级由高到低依次为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、*、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$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（乘幂），且均为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右结合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，则表达式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2+3-2+2*2*1$2$3-3-2+1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的后缀式为</a:t>
            </a:r>
            <a:r>
              <a:rPr kumimoji="1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87900" y="3438525"/>
            <a:ext cx="41910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232-2++21**2332--1+$$</a:t>
            </a:r>
            <a:endParaRPr kumimoji="1" lang="en-US" altLang="zh-CN" sz="2000" kern="1200" cap="none" spc="0" normalizeH="0" baseline="0" noProof="0" dirty="0">
              <a:solidFill>
                <a:srgbClr val="FF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0" name="Rectangle 8"/>
          <p:cNvSpPr>
            <a:spLocks noRot="1" noChangeArrowheads="1"/>
          </p:cNvSpPr>
          <p:nvPr/>
        </p:nvSpPr>
        <p:spPr bwMode="auto">
          <a:xfrm>
            <a:off x="304800" y="4876800"/>
            <a:ext cx="8534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如果某表达式的后缀式为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ab+cd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+*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，则其中缀形式的表达式为</a:t>
            </a:r>
            <a:r>
              <a:rPr kumimoji="1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63600" y="5260975"/>
            <a:ext cx="3276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kern="1200" cap="none" spc="0" normalizeH="0" baseline="0" noProof="0" dirty="0" err="1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) * (</a:t>
            </a:r>
            <a:r>
              <a:rPr kumimoji="1" lang="en-US" altLang="zh-CN" sz="2000" kern="1200" cap="none" spc="0" normalizeH="0" baseline="0" noProof="0" dirty="0" err="1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c+d</a:t>
            </a: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)</a:t>
            </a:r>
            <a:endParaRPr kumimoji="1" lang="en-US" altLang="zh-CN" sz="2000" kern="1200" cap="none" spc="0" normalizeH="0" baseline="0" noProof="0" dirty="0">
              <a:solidFill>
                <a:srgbClr val="FF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963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0964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304800" y="1219200"/>
            <a:ext cx="853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给出下面表达式的后缀式（逆波兰表示）</a:t>
            </a: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a*(-</a:t>
            </a:r>
            <a:r>
              <a:rPr kumimoji="1" lang="en-US" altLang="zh-CN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b+c</a:t>
            </a: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1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if(</a:t>
            </a:r>
            <a:r>
              <a:rPr kumimoji="1" lang="en-US" altLang="zh-CN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x+y</a:t>
            </a: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)*z=0  then s:=(a+b)*c else s:=a*b*c</a:t>
            </a:r>
            <a:endParaRPr kumimoji="1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用￥表示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if-then-else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运算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1987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1988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304800" y="1219200"/>
            <a:ext cx="853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给出下面表达式的后缀式（逆波兰表示）</a:t>
            </a: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a*(-</a:t>
            </a:r>
            <a:r>
              <a:rPr kumimoji="1" lang="en-US" altLang="zh-CN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b+c</a:t>
            </a: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1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if(</a:t>
            </a:r>
            <a:r>
              <a:rPr kumimoji="1" lang="en-US" altLang="zh-CN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x+y</a:t>
            </a: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)*z=0  then s:=(a+b)*c else s:=a*b*c</a:t>
            </a:r>
            <a:endParaRPr kumimoji="1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用￥表示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if-then-else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运算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1295400" y="3810000"/>
            <a:ext cx="5943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解：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(1)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ab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-c+*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(2)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xy+z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*0=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sab+c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*:=sab*c*:=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￥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3</a:t>
            </a: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题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3011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3012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228600" y="129540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请将表达式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)*(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c+d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)-(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分别表示成三元式、间接三元式和四元式序列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3</a:t>
            </a: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题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4035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4036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228600" y="129540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请将表达式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)*(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c+d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)-(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分别表示成三元式、间接三元式和四元式序列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609600" y="2286000"/>
            <a:ext cx="7696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解：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      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三元式                                       间接三元式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(1) (+   a,    b)                     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间接三元式序列 　　间接码表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(2) (+   c,    d)                      (1) (+    a,    b)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　　　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(1)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(3) (*  (1), (2))                       (2) (+    c,    d)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　　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(2)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(4) (-  (3),  /)                        (3) (*  (1), (2))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 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(3)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(5) (+    a,   b)                      (4) (-  (3),    /)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 　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(4)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(6) (-  (4), (5))                       (5) (-  (4), (1))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 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(1)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                                                                            (5)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　                      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四元式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(1) (+,  a,  b, t1)                 (2) (+, c,  d, t2)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(3) (*, t1, t2, t3)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　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(4) (-, t3,  /, t4)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(5) (+, a,  b, t5)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     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(6) (-, t4, t5, t6)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Richard Stallman</a:t>
            </a:r>
            <a:endParaRPr lang="en-US" altLang="zh-CN"/>
          </a:p>
          <a:p>
            <a:pPr lvl="1"/>
            <a:r>
              <a:rPr lang="en-US" altLang="zh-CN"/>
              <a:t>1971 </a:t>
            </a:r>
            <a:r>
              <a:rPr lang="en-US" altLang="zh-CN"/>
              <a:t>MIT AI Lab</a:t>
            </a:r>
            <a:endParaRPr lang="en-US" altLang="zh-CN"/>
          </a:p>
          <a:p>
            <a:pPr lvl="1"/>
            <a:r>
              <a:rPr lang="en-US" altLang="zh-CN"/>
              <a:t>1985 GNU Manifesto</a:t>
            </a:r>
            <a:endParaRPr lang="en-US" altLang="zh-CN"/>
          </a:p>
          <a:p>
            <a:pPr lvl="1"/>
            <a:r>
              <a:rPr lang="en-US" altLang="zh-CN"/>
              <a:t>1985 FSF</a:t>
            </a:r>
            <a:endParaRPr lang="en-US" altLang="zh-CN"/>
          </a:p>
          <a:p>
            <a:pPr lvl="1"/>
            <a:r>
              <a:rPr lang="en-US" altLang="zh-CN"/>
              <a:t>1987 GCC</a:t>
            </a:r>
            <a:endParaRPr lang="en-US" altLang="zh-CN"/>
          </a:p>
          <a:p>
            <a:pPr lvl="1"/>
            <a:r>
              <a:rPr lang="en-US" altLang="zh-CN"/>
              <a:t>1991 Linux</a:t>
            </a:r>
            <a:endParaRPr lang="en-US" altLang="zh-CN"/>
          </a:p>
          <a:p>
            <a:pPr lvl="0"/>
            <a:r>
              <a:rPr lang="en-US" altLang="zh-CN"/>
              <a:t>Chris Lattner</a:t>
            </a:r>
            <a:endParaRPr lang="en-US" altLang="zh-CN"/>
          </a:p>
          <a:p>
            <a:pPr lvl="1"/>
            <a:r>
              <a:rPr lang="en-US" altLang="zh-CN"/>
              <a:t>2003 UIUC llvm</a:t>
            </a:r>
            <a:endParaRPr lang="en-US" altLang="zh-CN"/>
          </a:p>
          <a:p>
            <a:pPr lvl="1"/>
            <a:r>
              <a:rPr lang="en-US" altLang="zh-CN"/>
              <a:t>2005 Apple Clang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280" y="4076700"/>
            <a:ext cx="2047875" cy="2114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80" y="1340485"/>
            <a:ext cx="2251075" cy="18249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gcc与clang/llvm比较</a:t>
            </a:r>
            <a:endParaRPr lang="zh-CN" altLang="en-US"/>
          </a:p>
          <a:p>
            <a:pPr lvl="1"/>
            <a:r>
              <a:rPr lang="zh-CN" altLang="en-US"/>
              <a:t>https://www.alibabacloud.com/blog/gcc-vs--clangllvm-an-in-depth-comparison-of-cc%2B%2B-compilers_595309</a:t>
            </a:r>
            <a:endParaRPr lang="zh-CN" altLang="en-US"/>
          </a:p>
          <a:p>
            <a:pPr lvl="1"/>
            <a:r>
              <a:rPr lang="zh-CN" altLang="en-US"/>
              <a:t>https://stackoverflow.com/questions/40799696/how-is-gcc-ir-different-from-llvm-ir</a:t>
            </a:r>
            <a:endParaRPr lang="zh-CN" altLang="en-US"/>
          </a:p>
          <a:p>
            <a:pPr lvl="1"/>
            <a:r>
              <a:rPr lang="zh-CN" altLang="en-US"/>
              <a:t>https://blog.csdn.net/m0_37477061/article/details/85993447</a:t>
            </a:r>
            <a:endParaRPr lang="zh-CN" altLang="en-US"/>
          </a:p>
          <a:p>
            <a:pPr lvl="0"/>
            <a:r>
              <a:rPr lang="en-US" altLang="zh-CN"/>
              <a:t>Architecture of llvm</a:t>
            </a:r>
            <a:endParaRPr lang="en-US" altLang="zh-CN"/>
          </a:p>
          <a:p>
            <a:pPr lvl="1"/>
            <a:r>
              <a:rPr lang="en-US" altLang="zh-CN"/>
              <a:t>http://www.aosabook.org/en/llvm.html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语法制导的翻译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/>
          <a:p>
            <a:r>
              <a:rPr lang="en-US" altLang="zh-CN"/>
              <a:t>Syntax-Directed Translation scheme SDT</a:t>
            </a:r>
            <a:endParaRPr lang="en-US" altLang="zh-CN"/>
          </a:p>
          <a:p>
            <a:r>
              <a:rPr lang="zh-CN" altLang="en-US"/>
              <a:t>产生式中嵌入了程序</a:t>
            </a:r>
            <a:r>
              <a:rPr lang="zh-CN" altLang="en-US"/>
              <a:t>片段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06549C-A336-45F2-BF0C-B870E1E4FC5A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1505" y="3284855"/>
                <a:ext cx="2165985" cy="1383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𝑇𝑅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𝑜𝑝𝑇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𝜀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𝑛𝑢𝑚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5" y="3284855"/>
                <a:ext cx="2165985" cy="1383665"/>
              </a:xfrm>
              <a:prstGeom prst="rect">
                <a:avLst/>
              </a:prstGeom>
              <a:blipFill rotWithShape="1">
                <a:blip r:embed="rId1"/>
                <a:stretch>
                  <a:fillRect r="-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47720" y="2996565"/>
                <a:ext cx="4914265" cy="224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𝑇𝑅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𝑜𝑝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         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i="1">
                    <a:latin typeface="Cambria Math" panose="02040503050406030204" charset="0"/>
                    <a:cs typeface="Cambria Math" panose="02040503050406030204" charset="0"/>
                  </a:rPr>
                  <a:t>              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{print(op.str)}</a:t>
                </a:r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800" i="1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𝑛𝑢𝑚</m:t>
                    </m:r>
                  </m:oMath>
                </a14:m>
                <a:r>
                  <a:rPr lang="en-US" altLang="zh-CN" sz="2800" i="1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{print(num.val)}</a:t>
                </a:r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720" y="2996565"/>
                <a:ext cx="4914265" cy="2245360"/>
              </a:xfrm>
              <a:prstGeom prst="rect">
                <a:avLst/>
              </a:prstGeom>
              <a:blipFill rotWithShape="1">
                <a:blip r:embed="rId2"/>
                <a:stretch>
                  <a:fillRect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555875" y="2493010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中缀表达式</a:t>
            </a:r>
            <a:r>
              <a:rPr lang="zh-CN" altLang="en-US"/>
              <a:t>转后缀表达</a:t>
            </a:r>
            <a:r>
              <a:rPr lang="zh-CN" altLang="en-US"/>
              <a:t>式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zh-CN" altLang="en-US"/>
              <a:t>语句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p>
                <a:r>
                  <a:rPr lang="zh-CN" altLang="en-US"/>
                  <a:t>语法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;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|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𝐵𝐶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𝑖𝑛𝑡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𝑓𝑙𝑜𝑎𝑡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𝑛𝑢𝑚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语义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变量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名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变量类型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type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变量地址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offset /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变量大小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width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Static checking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）类型检查。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验证程序中执行的每个操作是否遵守语言的类型系统的过程，编译程序必须报告不符合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类型系统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的信息。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）控制流检查。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控制流语句必须使控制转移到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合法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的地方。例如，在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语言中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语句使控制跳离包括该语句的最小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语句。如果不存在包括它的这样的语句，则就报错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）一致性检查。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在很多场合要求对象只能被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定义一次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。例如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Pascal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语言规定同一标识符在一个分程序中只能被说明一次，同一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语句的标号不能相同，枚举类型的元素不能重复出现等等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229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229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8800"/>
          </a:xfrm>
        </p:spPr>
        <p:txBody>
          <a:bodyPr/>
          <a:p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03985" y="2132965"/>
                <a:ext cx="6362065" cy="267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/>
                  <a:t>		</a:t>
                </a:r>
                <a:r>
                  <a:rPr lang="en-US" altLang="zh-CN"/>
                  <a:t>{t=B.type; w=B.width;}</a:t>
                </a:r>
                <a:endParaRPr lang="en-US" altLang="zh-CN"/>
              </a:p>
              <a:p>
                <a:r>
                  <a:rPr lang="en-US" altLang="zh-CN"/>
                  <a:t>        C		{T.type=C.type; T.width=C.width;}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𝑖𝑛𝑡</m:t>
                    </m:r>
                  </m:oMath>
                </a14:m>
                <a:r>
                  <a:rPr lang="en-US" altLang="zh-CN"/>
                  <a:t>	{B.type=int; B.width=4;}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𝑓𝑙𝑜𝑎𝑡</m:t>
                    </m:r>
                  </m:oMath>
                </a14:m>
                <a:r>
                  <a:rPr lang="en-US" altLang="zh-CN"/>
                  <a:t>	{B.type=float; B.width=8;}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altLang="zh-CN"/>
                  <a:t>		{C.type=t; C.width=w;}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𝑛𝑢𝑚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	{C.type=array(num.val, C1.type);</a:t>
                </a:r>
                <a:endParaRPr lang="en-US" altLang="zh-CN"/>
              </a:p>
              <a:p>
                <a:r>
                  <a:rPr lang="en-US" altLang="zh-CN"/>
                  <a:t>		  C.width=num.val * C1.width;}</a:t>
                </a:r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985" y="2132965"/>
                <a:ext cx="6362065" cy="26765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7055"/>
          </a:xfrm>
        </p:spPr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501140" y="2597785"/>
                <a:ext cx="5961380" cy="2306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{offset=0;}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D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{enter(id.name, T.type, offset);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  offset += T.width;}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140" y="2597785"/>
                <a:ext cx="5961380" cy="23069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</a:t>
            </a:r>
            <a:r>
              <a:rPr lang="zh-CN" altLang="en-US"/>
              <a:t>术表达</a:t>
            </a:r>
            <a:r>
              <a:rPr lang="zh-CN" altLang="en-US"/>
              <a:t>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p>
                <a:r>
                  <a:rPr lang="zh-CN" altLang="en-US"/>
                  <a:t>语</a:t>
                </a:r>
                <a:r>
                  <a:rPr lang="zh-CN" altLang="en-US"/>
                  <a:t>法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三地址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代码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addr1 = addr2 + addr 3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get( var 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new temp()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</a:t>
            </a:r>
            <a:r>
              <a:rPr lang="zh-CN" altLang="en-US"/>
              <a:t>术表达</a:t>
            </a:r>
            <a:r>
              <a:rPr lang="zh-CN" altLang="en-US"/>
              <a:t>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55650" y="2042160"/>
                <a:ext cx="7325995" cy="341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{gen(get(id.name)=E.addr);}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{E.addr = new temp();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	  gen(E.addr=E1.addr+E2.addr);}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{E.addr = new temp();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	  gen(E.addr=E1.addr*E2.addr);}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{E.addr = new temp();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	  gen(E.addr= minus E1.addr);}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{E.addr = E1.addr;}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	{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E.addr = get(id.name);}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2042160"/>
                <a:ext cx="7325995" cy="341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717925" y="141287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增量</a:t>
            </a:r>
            <a:r>
              <a:rPr lang="zh-CN" altLang="en-US"/>
              <a:t>翻译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布尔表达</a:t>
            </a:r>
            <a:r>
              <a:rPr lang="zh-CN" altLang="en-US"/>
              <a:t>式</a:t>
            </a:r>
            <a:endParaRPr lang="zh-CN" altLang="en-US"/>
          </a:p>
          <a:p>
            <a:r>
              <a:rPr lang="zh-CN" altLang="en-US"/>
              <a:t>控制</a:t>
            </a:r>
            <a:r>
              <a:rPr lang="zh-CN" altLang="en-US"/>
              <a:t>流</a:t>
            </a:r>
            <a:endParaRPr lang="zh-CN" altLang="en-US"/>
          </a:p>
          <a:p>
            <a:r>
              <a:rPr lang="zh-CN" altLang="en-US"/>
              <a:t>类型</a:t>
            </a:r>
            <a:r>
              <a:rPr lang="zh-CN" altLang="en-US"/>
              <a:t>检查</a:t>
            </a:r>
            <a:endParaRPr lang="zh-CN" altLang="en-US"/>
          </a:p>
          <a:p>
            <a:r>
              <a:rPr lang="zh-CN" altLang="en-US"/>
              <a:t>等等</a:t>
            </a:r>
            <a:r>
              <a:rPr lang="en-US" altLang="zh-CN"/>
              <a:t>……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Static checking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）相关名字检查。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有时，同一名字必须出现两次或多次。例如，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Ada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语言程序中，循环或程序块可以有一个名字，出现在这些结构的开头和结尾，编译程序必须检查这两个地方用的名字是相同的。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5)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名字的作用域分析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331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331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Intermediate language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常用的中间语言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后缀式表示法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图表示法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抽象语法树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三地址代码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三元式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四元式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间接三元式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434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434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Postfix notation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后缀式表示法又称逆波兰表示法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Lukasiewicz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发明的一种表示表达式的方法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把运算量（操作数）写在前面，把算符写在后面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如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写成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是一个变量或常量，则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自身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op 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形式的表达式，则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的后缀式为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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是任何二元操作符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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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分别为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形式的表达式，则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的后缀式就是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</a:t>
            </a: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536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536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Postfix notation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+*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等价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a*(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b+c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(a + b)*(c + d)  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ab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+ cd +*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x+y≤z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(8+z)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的逆波兰表示为</a:t>
            </a:r>
            <a:endParaRPr kumimoji="0" lang="en-US" altLang="zh-CN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﹁A∨﹁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C∨﹁D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638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638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Postfix notation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+*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等价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a*(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b+c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(a + b)*(c + d)  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ab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+ cd +*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x+y≤z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(8+z)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的逆波兰表示为</a:t>
            </a:r>
            <a:endParaRPr kumimoji="0" lang="en-US" altLang="zh-CN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xy+z≤a0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8z+3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＞∧∨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﹁A∨﹁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C∨﹁D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A﹁CD﹁∨﹁∨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741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741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a83f0a3-7976-4be6-8342-fdfd90ad014f}"/>
  <p:tag name="TABLE_ENDDRAG_ORIGIN_RECT" val="273*202"/>
  <p:tag name="TABLE_ENDDRAG_RECT" val="99*292*273*20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7329</Words>
  <Application>WPS 演示</Application>
  <PresentationFormat>全屏显示(4:3)</PresentationFormat>
  <Paragraphs>782</Paragraphs>
  <Slides>44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9" baseType="lpstr">
      <vt:lpstr>Arial</vt:lpstr>
      <vt:lpstr>宋体</vt:lpstr>
      <vt:lpstr>Wingdings</vt:lpstr>
      <vt:lpstr>Times New Roman</vt:lpstr>
      <vt:lpstr>PMingLiU</vt:lpstr>
      <vt:lpstr>MingLiU-ExtB</vt:lpstr>
      <vt:lpstr>Bookman Old Style</vt:lpstr>
      <vt:lpstr>Wingdings 3</vt:lpstr>
      <vt:lpstr>Wingdings 3</vt:lpstr>
      <vt:lpstr>標楷體</vt:lpstr>
      <vt:lpstr>楷体_GB2312</vt:lpstr>
      <vt:lpstr>Arial Unicode MS</vt:lpstr>
      <vt:lpstr>新宋体</vt:lpstr>
      <vt:lpstr>Symbol</vt:lpstr>
      <vt:lpstr>Gill Sans MT</vt:lpstr>
      <vt:lpstr>微软雅黑</vt:lpstr>
      <vt:lpstr>Arial Unicode MS</vt:lpstr>
      <vt:lpstr>楷体_GB2312</vt:lpstr>
      <vt:lpstr>Cambria Math</vt:lpstr>
      <vt:lpstr>PMingLiU</vt:lpstr>
      <vt:lpstr>Segoe Print</vt:lpstr>
      <vt:lpstr>华文新魏</vt:lpstr>
      <vt:lpstr>原創</vt:lpstr>
      <vt:lpstr>Word.Document.8</vt:lpstr>
      <vt:lpstr>Word.Document.8</vt:lpstr>
      <vt:lpstr>Chapter 7 语义分析和中间代码产生</vt:lpstr>
      <vt:lpstr>Outlines</vt:lpstr>
      <vt:lpstr>Static checking</vt:lpstr>
      <vt:lpstr>Static checking</vt:lpstr>
      <vt:lpstr>Static checking</vt:lpstr>
      <vt:lpstr>Intermediate language</vt:lpstr>
      <vt:lpstr>Postfix notation</vt:lpstr>
      <vt:lpstr>Postfix notation</vt:lpstr>
      <vt:lpstr>Postfix notation</vt:lpstr>
      <vt:lpstr>Example</vt:lpstr>
      <vt:lpstr>Example</vt:lpstr>
      <vt:lpstr>Postfix notation</vt:lpstr>
      <vt:lpstr>Postfix notation</vt:lpstr>
      <vt:lpstr>Graph</vt:lpstr>
      <vt:lpstr>DAG</vt:lpstr>
      <vt:lpstr>Abstract Syntax Tree</vt:lpstr>
      <vt:lpstr>Abstract Syntax Tree</vt:lpstr>
      <vt:lpstr>Three-address codes</vt:lpstr>
      <vt:lpstr>Three-address codes</vt:lpstr>
      <vt:lpstr>Three-address codes</vt:lpstr>
      <vt:lpstr>Quadruples</vt:lpstr>
      <vt:lpstr>Quadruples</vt:lpstr>
      <vt:lpstr>Triples</vt:lpstr>
      <vt:lpstr>Triples</vt:lpstr>
      <vt:lpstr>Indirect triples</vt:lpstr>
      <vt:lpstr>Indirect triples</vt:lpstr>
      <vt:lpstr>Example</vt:lpstr>
      <vt:lpstr>Example</vt:lpstr>
      <vt:lpstr>Example</vt:lpstr>
      <vt:lpstr>Example</vt:lpstr>
      <vt:lpstr>Example</vt:lpstr>
      <vt:lpstr>Example</vt:lpstr>
      <vt:lpstr>Example</vt:lpstr>
      <vt:lpstr>第3题</vt:lpstr>
      <vt:lpstr>第3题</vt:lpstr>
      <vt:lpstr>PowerPoint 演示文稿</vt:lpstr>
      <vt:lpstr>PowerPoint 演示文稿</vt:lpstr>
      <vt:lpstr>语法制导的翻译方案</vt:lpstr>
      <vt:lpstr>说明语句</vt:lpstr>
      <vt:lpstr>说明语句</vt:lpstr>
      <vt:lpstr>说明语句</vt:lpstr>
      <vt:lpstr>算术表达式</vt:lpstr>
      <vt:lpstr>算术表达式</vt:lpstr>
      <vt:lpstr>其他内容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Yeh-Ching Chung</dc:creator>
  <cp:lastModifiedBy>cyang</cp:lastModifiedBy>
  <cp:revision>1242</cp:revision>
  <dcterms:created xsi:type="dcterms:W3CDTF">2022-04-24T13:24:00Z</dcterms:created>
  <dcterms:modified xsi:type="dcterms:W3CDTF">2022-05-10T12:44:27Z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85F59FEE5BB04704A04404015E4CC3B6</vt:lpwstr>
  </property>
  <property fmtid="{D5CDD505-2E9C-101B-9397-08002B2CF9AE}" pid="3" name="KSOProductBuildVer">
    <vt:lpwstr>2052-11.1.0.11691</vt:lpwstr>
  </property>
</Properties>
</file>