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6" r:id="rId3"/>
    <p:sldId id="257" r:id="rId4"/>
    <p:sldId id="268" r:id="rId5"/>
    <p:sldId id="291" r:id="rId6"/>
    <p:sldId id="258" r:id="rId7"/>
    <p:sldId id="259" r:id="rId8"/>
    <p:sldId id="263" r:id="rId9"/>
    <p:sldId id="261" r:id="rId10"/>
    <p:sldId id="264" r:id="rId11"/>
    <p:sldId id="269" r:id="rId12"/>
    <p:sldId id="265" r:id="rId13"/>
    <p:sldId id="267" r:id="rId14"/>
    <p:sldId id="271" r:id="rId15"/>
    <p:sldId id="273" r:id="rId16"/>
    <p:sldId id="272" r:id="rId17"/>
    <p:sldId id="270" r:id="rId18"/>
    <p:sldId id="275" r:id="rId19"/>
    <p:sldId id="278" r:id="rId20"/>
    <p:sldId id="276" r:id="rId21"/>
    <p:sldId id="274" r:id="rId22"/>
    <p:sldId id="279" r:id="rId23"/>
    <p:sldId id="277" r:id="rId24"/>
    <p:sldId id="29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66" r:id="rId3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72" y="14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B033-409F-4DD7-9B05-7DB411F8F6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#0:</a:t>
            </a:r>
            <a:r>
              <a:rPr lang="en-US" altLang="ko-KR" baseline="0" dirty="0" smtClean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030A-28C9-4AA6-9564-7355F2F06A57}" type="datetime1">
              <a:rPr lang="ko-KR" altLang="en-US" smtClean="0"/>
              <a:t>2014-10-16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2A64-17FC-4D1B-A4C5-869316C2C14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C80-6EA7-47D6-BABE-A62610B56D28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42D-A2D0-47F1-BD09-2140B02072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 smtClean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 smtClean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0392-AD01-456F-8CCD-8F23BD5998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536D-1753-4215-8DF9-C04AECA94CB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0649-3197-4FE3-A0A4-9A105BDBAE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23A6-BEE7-47D9-971B-9680AF85B6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F8D562-3255-4B23-A99D-3F47AD6FE6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2014-10-16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05B7-D8F1-4AB2-815F-B5764F6CE49F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14C-B1E0-4FEF-A05F-72154AB14455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6CA7-359E-4B5D-91F3-6B3B9A5EED8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2C6A-3284-451C-BFBD-D3E6B47C2A82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0B8E-6B5C-4492-A32D-82C93727986C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ABBB-793D-4587-9055-908626D07AE3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6C1-F9FB-4935-B547-5805BAE95E9E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F68B58-71AB-438A-852A-D262459D036E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 33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EC0A-512F-40E4-9D4F-982153B536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lvm.org/docs/Pas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Tutorial for LLVM Intermediate Representation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 Dept., 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281-C594-49E1-931C-993FD6DEDE1F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141277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latin typeface="Calibri" panose="020F0502020204030204" pitchFamily="34" charset="0"/>
              </a:rPr>
              <a:t>CS453 Automated Software Testing</a:t>
            </a:r>
            <a:endParaRPr lang="ko-KR" altLang="en-US" sz="2400" i="1" dirty="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altLang="ko-KR" dirty="0" smtClean="0"/>
              <a:t>LLVM IR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496855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RISC-like </a:t>
            </a:r>
            <a:r>
              <a:rPr lang="en-US" altLang="ko-KR" sz="2800" dirty="0"/>
              <a:t>instruction set</a:t>
            </a:r>
          </a:p>
          <a:p>
            <a:pPr lvl="1"/>
            <a:r>
              <a:rPr lang="en-US" altLang="ko-KR" sz="2000" dirty="0"/>
              <a:t>Only 31 op-codes (types of instructions) exist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Most instructions (e.g. computational instructions) are in three-address form: one or two operands, and one </a:t>
            </a:r>
            <a:r>
              <a:rPr lang="en-US" altLang="ko-KR" sz="2000" dirty="0" smtClean="0"/>
              <a:t>result</a:t>
            </a:r>
          </a:p>
          <a:p>
            <a:r>
              <a:rPr lang="en-US" altLang="ko-KR" sz="2800" dirty="0" smtClean="0"/>
              <a:t>Load/store architecture</a:t>
            </a:r>
          </a:p>
          <a:p>
            <a:pPr lvl="1"/>
            <a:r>
              <a:rPr lang="en-US" altLang="ko-KR" sz="2000" dirty="0" smtClean="0"/>
              <a:t>Memory can be accessed via load/store instruction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smtClean="0"/>
              <a:t>Computational instructions operate on registers</a:t>
            </a:r>
          </a:p>
          <a:p>
            <a:r>
              <a:rPr lang="en-US" altLang="ko-KR" sz="2800" dirty="0" smtClean="0"/>
              <a:t>Infinite and typed </a:t>
            </a:r>
            <a:r>
              <a:rPr lang="en-US" altLang="ko-KR" sz="2800" i="1" dirty="0" smtClean="0"/>
              <a:t>virtual registers</a:t>
            </a:r>
          </a:p>
          <a:p>
            <a:pPr lvl="1"/>
            <a:r>
              <a:rPr lang="en-US" altLang="ko-KR" sz="2000" dirty="0" smtClean="0"/>
              <a:t>It is possible to declare a new register any point </a:t>
            </a:r>
            <a:br>
              <a:rPr lang="en-US" altLang="ko-KR" sz="2000" dirty="0" smtClean="0"/>
            </a:br>
            <a:r>
              <a:rPr lang="en-US" altLang="ko-KR" sz="2000" dirty="0" smtClean="0"/>
              <a:t>(the backend maps virtual registers to physical ones).</a:t>
            </a:r>
          </a:p>
          <a:p>
            <a:pPr lvl="1"/>
            <a:r>
              <a:rPr lang="en-US" altLang="ko-KR" sz="2000" dirty="0" smtClean="0"/>
              <a:t>A register is declared with a primitive type (</a:t>
            </a:r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, float, pointer)</a:t>
            </a:r>
          </a:p>
          <a:p>
            <a:pPr marL="0" indent="0">
              <a:buNone/>
            </a:pPr>
            <a:endParaRPr lang="en-US" altLang="ko-KR" sz="14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1D-8DC3-44B3-AE55-6B75A33AEA66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4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Static Single Assignment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02" y="1484784"/>
            <a:ext cx="8616577" cy="276490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In SSA, each variable is assigned exactly once, and every variable is defined before its uses.</a:t>
            </a:r>
          </a:p>
          <a:p>
            <a:r>
              <a:rPr lang="en-US" altLang="ko-KR" sz="2400" dirty="0" smtClean="0"/>
              <a:t>Conversion</a:t>
            </a:r>
          </a:p>
          <a:p>
            <a:pPr lvl="1"/>
            <a:r>
              <a:rPr lang="en-US" altLang="ko-KR" sz="2200" dirty="0" smtClean="0"/>
              <a:t>For each definition, create a new version of the target variable (left-hand side) and replace the target variable with the new variable.</a:t>
            </a:r>
          </a:p>
          <a:p>
            <a:pPr lvl="1"/>
            <a:r>
              <a:rPr lang="en-US" altLang="ko-KR" sz="2200" dirty="0" smtClean="0"/>
              <a:t>For each use, replace the original referred variable with the versioned variable reaching the use point.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1D5-4EB3-4E53-82A3-627CC477DA58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y + 1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 = y0 + x0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y1 = x1 + y0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(y1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x2 = y1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x3 = y1 + 1 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923928" y="5069414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429309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431214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08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</a:t>
            </a:r>
            <a:r>
              <a:rPr lang="en-US" altLang="ko-KR" sz="3600" dirty="0" smtClean="0"/>
              <a:t>(2/2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Use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altLang="ko-KR" sz="2400" dirty="0" smtClean="0"/>
                  <a:t> function if two versions of a variable are reaching one use point at a joining basic block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𝜙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returns a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depending on which block was executed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  <a:blipFill rotWithShape="0">
                <a:blip r:embed="rId2"/>
                <a:stretch>
                  <a:fillRect l="-963" t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10FC-9C7E-448C-BCD2-92836878804D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3429000"/>
            <a:ext cx="25922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– y ;</a:t>
            </a:r>
            <a:endParaRPr lang="en-US" altLang="ko-KR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 = y0 + x0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y1 = x1 + y0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(y1 &gt; 0) 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x2 = y1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x3 = y1 + 1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x4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33CC"/>
                        </a:solidFill>
                        <a:latin typeface="Cambria Math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altLang="ko-KR" sz="2000" dirty="0" smtClean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(x2, x3);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 smtClean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y2 = x4 – y1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blipFill rotWithShape="1">
                <a:blip r:embed="rId3"/>
                <a:stretch>
                  <a:fillRect l="-2588" t="-2242" b="-3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71600" y="3470816"/>
            <a:ext cx="50405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3438525"/>
            <a:ext cx="5040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029844" y="4149080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Data Representations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00200"/>
            <a:ext cx="7632848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Primitive types</a:t>
            </a:r>
          </a:p>
          <a:p>
            <a:r>
              <a:rPr lang="en-US" altLang="ko-KR" sz="2800" dirty="0"/>
              <a:t>Constants</a:t>
            </a:r>
            <a:endParaRPr lang="en-US" altLang="ko-KR" sz="2800" dirty="0" smtClean="0"/>
          </a:p>
          <a:p>
            <a:r>
              <a:rPr lang="en-US" altLang="ko-KR" sz="2800" dirty="0" smtClean="0"/>
              <a:t>Registers (virtual registers)</a:t>
            </a:r>
          </a:p>
          <a:p>
            <a:r>
              <a:rPr lang="en-US" altLang="ko-KR" sz="2800" dirty="0" smtClean="0"/>
              <a:t>Variables</a:t>
            </a:r>
          </a:p>
          <a:p>
            <a:pPr lvl="1"/>
            <a:r>
              <a:rPr lang="en-US" altLang="ko-KR" sz="2400" dirty="0"/>
              <a:t>l</a:t>
            </a:r>
            <a:r>
              <a:rPr lang="en-US" altLang="ko-KR" sz="2400" dirty="0" smtClean="0"/>
              <a:t>ocal variables, heap variables, global variables</a:t>
            </a:r>
          </a:p>
          <a:p>
            <a:r>
              <a:rPr lang="en-US" altLang="ko-KR" sz="2800" dirty="0" smtClean="0"/>
              <a:t>Load and store instructions</a:t>
            </a:r>
          </a:p>
          <a:p>
            <a:r>
              <a:rPr lang="en-US" altLang="ko-KR" sz="2800" dirty="0" smtClean="0"/>
              <a:t>Aggregated types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0C5-5DE2-4F1D-A3CA-2B9C99772244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Primitive Types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Language independent primitive types with predefined sizes</a:t>
            </a:r>
          </a:p>
          <a:p>
            <a:pPr lvl="1"/>
            <a:r>
              <a:rPr lang="en-US" altLang="ko-KR" sz="2400" dirty="0" smtClean="0"/>
              <a:t>void: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ko-KR" sz="20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err="1" smtClean="0"/>
              <a:t>bool</a:t>
            </a:r>
            <a:r>
              <a:rPr lang="en-US" altLang="ko-KR" sz="2400" dirty="0" smtClean="0"/>
              <a:t>: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</a:p>
          <a:p>
            <a:pPr lvl="1"/>
            <a:r>
              <a:rPr lang="en-US" altLang="ko-KR" sz="2400" dirty="0" smtClean="0"/>
              <a:t>integers:  </a:t>
            </a:r>
            <a:r>
              <a:rPr lang="en-US" altLang="ko-KR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altLang="ko-KR" sz="2400" dirty="0" smtClean="0"/>
              <a:t> where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2400" dirty="0" smtClean="0"/>
              <a:t> is </a:t>
            </a:r>
            <a:r>
              <a:rPr lang="en-US" altLang="ko-KR" sz="2400" dirty="0" smtClean="0">
                <a:solidFill>
                  <a:srgbClr val="0033CC"/>
                </a:solidFill>
              </a:rPr>
              <a:t>1 </a:t>
            </a:r>
            <a:r>
              <a:rPr lang="en-US" altLang="ko-KR" sz="2400" dirty="0" smtClean="0"/>
              <a:t>to </a:t>
            </a:r>
            <a:r>
              <a:rPr lang="en-US" altLang="ko-KR" sz="2400" dirty="0" smtClean="0">
                <a:solidFill>
                  <a:srgbClr val="0033CC"/>
                </a:solidFill>
              </a:rPr>
              <a:t>2</a:t>
            </a:r>
            <a:r>
              <a:rPr lang="en-US" altLang="ko-KR" sz="2400" baseline="30000" dirty="0" smtClean="0">
                <a:solidFill>
                  <a:srgbClr val="0033CC"/>
                </a:solidFill>
              </a:rPr>
              <a:t>23</a:t>
            </a:r>
            <a:r>
              <a:rPr lang="en-US" altLang="ko-KR" sz="2400" dirty="0" smtClean="0">
                <a:solidFill>
                  <a:srgbClr val="0033CC"/>
                </a:solidFill>
              </a:rPr>
              <a:t>-1 </a:t>
            </a:r>
            <a:br>
              <a:rPr lang="en-US" altLang="ko-KR" sz="2400" dirty="0" smtClean="0">
                <a:solidFill>
                  <a:srgbClr val="0033CC"/>
                </a:solidFill>
              </a:rPr>
            </a:br>
            <a:r>
              <a:rPr lang="en-US" altLang="ko-KR" sz="2000" dirty="0" smtClean="0"/>
              <a:t>		  e.g.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i16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i1942652</a:t>
            </a:r>
          </a:p>
          <a:p>
            <a:pPr lvl="1"/>
            <a:r>
              <a:rPr lang="en-US" altLang="ko-KR" sz="2400" dirty="0" smtClean="0"/>
              <a:t>floating-point types:</a:t>
            </a:r>
            <a:br>
              <a:rPr lang="en-US" altLang="ko-KR" sz="2400" dirty="0" smtClean="0"/>
            </a:br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n-US" altLang="ko-KR" sz="2000" dirty="0" smtClean="0"/>
              <a:t> (16-bit floating point value)</a:t>
            </a:r>
            <a:br>
              <a:rPr lang="en-US" altLang="ko-KR" sz="2000" dirty="0" smtClean="0"/>
            </a:br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/>
              <a:t>(32-bit floating point value)</a:t>
            </a:r>
            <a:br>
              <a:rPr lang="en-US" altLang="ko-KR" sz="2000" dirty="0" smtClean="0"/>
            </a:br>
            <a:r>
              <a:rPr lang="en-US" altLang="ko-KR" sz="2400" dirty="0" smtClean="0"/>
              <a:t>		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400" dirty="0" smtClean="0"/>
              <a:t> </a:t>
            </a:r>
            <a:r>
              <a:rPr lang="en-US" altLang="ko-KR" sz="2000" dirty="0" smtClean="0"/>
              <a:t>(64-bit floating point value)</a:t>
            </a:r>
          </a:p>
          <a:p>
            <a:endParaRPr lang="en-US" altLang="ko-KR" sz="1400" dirty="0" smtClean="0"/>
          </a:p>
          <a:p>
            <a:r>
              <a:rPr lang="en-US" altLang="ko-KR" sz="2400" dirty="0" smtClean="0"/>
              <a:t>Pointer type is a form of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&lt;type&gt;*</a:t>
            </a:r>
            <a:r>
              <a:rPr lang="en-US" altLang="ko-KR" sz="2400" dirty="0" smtClean="0"/>
              <a:t> </a:t>
            </a:r>
            <a:r>
              <a:rPr lang="en-US" altLang="ko-KR" sz="2000" dirty="0" smtClean="0"/>
              <a:t>(e.g. 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(i32*)*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4E7-2A19-42D3-9611-ED78C0C865B8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Constants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578" y="1600200"/>
            <a:ext cx="843528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dirty="0" smtClean="0"/>
              <a:t>Boolean (</a:t>
            </a:r>
            <a:r>
              <a:rPr lang="en-US" altLang="ko-K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2800" dirty="0" smtClean="0"/>
              <a:t>):  </a:t>
            </a:r>
            <a:r>
              <a:rPr lang="en-US" altLang="ko-KR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2800" dirty="0" smtClean="0">
                <a:solidFill>
                  <a:srgbClr val="0033CC"/>
                </a:solidFill>
              </a:rPr>
              <a:t> </a:t>
            </a:r>
            <a:r>
              <a:rPr lang="en-US" altLang="ko-KR" sz="2800" dirty="0" smtClean="0"/>
              <a:t>and </a:t>
            </a:r>
            <a:r>
              <a:rPr lang="en-US" altLang="ko-KR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2800" dirty="0" smtClean="0">
                <a:solidFill>
                  <a:srgbClr val="0033CC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altLang="ko-KR" sz="2800" dirty="0" smtClean="0"/>
              <a:t>Integer: standard integers including negative numbers</a:t>
            </a:r>
          </a:p>
          <a:p>
            <a:pPr>
              <a:spcBef>
                <a:spcPts val="2400"/>
              </a:spcBef>
            </a:pPr>
            <a:r>
              <a:rPr lang="en-US" altLang="ko-KR" sz="2800" dirty="0" smtClean="0"/>
              <a:t>Floating point: decimal notation, exponential notation, or hexadecimal notation (IEEE754 Std.)</a:t>
            </a:r>
          </a:p>
          <a:p>
            <a:pPr>
              <a:spcBef>
                <a:spcPts val="2400"/>
              </a:spcBef>
            </a:pPr>
            <a:r>
              <a:rPr lang="en-US" altLang="ko-KR" sz="2800" dirty="0" smtClean="0"/>
              <a:t>Pointer: </a:t>
            </a:r>
            <a:r>
              <a:rPr lang="en-US" altLang="ko-KR" sz="2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2800" dirty="0" smtClean="0">
                <a:cs typeface="Courier New" panose="02070309020205020404" pitchFamily="49" charset="0"/>
              </a:rPr>
              <a:t> is treated as a special value</a:t>
            </a:r>
            <a:endParaRPr lang="ko-KR" alt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0FD3-2CBF-4CD1-9910-09BECA7471ED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Registers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1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Identifier syntax</a:t>
            </a:r>
          </a:p>
          <a:p>
            <a:pPr lvl="1"/>
            <a:r>
              <a:rPr lang="en-US" altLang="ko-KR" sz="2400" dirty="0" smtClean="0"/>
              <a:t>Named registers: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[%][a-</a:t>
            </a:r>
            <a:r>
              <a:rPr lang="en-US" altLang="ko-KR" sz="22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</a:p>
          <a:p>
            <a:pPr lvl="1"/>
            <a:r>
              <a:rPr lang="en-US" altLang="ko-KR" sz="2400" dirty="0" smtClean="0"/>
              <a:t>Unnamed registers: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[%][0-9][0-9]*</a:t>
            </a:r>
          </a:p>
          <a:p>
            <a:pPr lvl="1"/>
            <a:endParaRPr lang="en-US" altLang="ko-KR" sz="1100" dirty="0" smtClean="0">
              <a:solidFill>
                <a:srgbClr val="0033CC"/>
              </a:solidFill>
            </a:endParaRPr>
          </a:p>
          <a:p>
            <a:r>
              <a:rPr lang="en-US" altLang="ko-KR" sz="2800" dirty="0" smtClean="0"/>
              <a:t>A register has a function-level scope.</a:t>
            </a:r>
          </a:p>
          <a:p>
            <a:pPr lvl="1"/>
            <a:r>
              <a:rPr lang="en-US" altLang="ko-KR" sz="2400" dirty="0" smtClean="0"/>
              <a:t>Two registers in different functions may have the same identifier</a:t>
            </a:r>
          </a:p>
          <a:p>
            <a:pPr lvl="1"/>
            <a:endParaRPr lang="en-US" altLang="ko-KR" sz="1200" dirty="0" smtClean="0"/>
          </a:p>
          <a:p>
            <a:r>
              <a:rPr lang="en-US" altLang="ko-KR" sz="2800" dirty="0" smtClean="0"/>
              <a:t>A register is assigned for a particular type and a value at its first (and the only) definition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8E35-5020-4556-B7D5-014EC4FE70CC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Variables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 smtClean="0"/>
              <a:t>In LLVM, all addressable objects (“</a:t>
            </a:r>
            <a:r>
              <a:rPr lang="en-US" altLang="ko-KR" sz="2400" dirty="0" err="1" smtClean="0"/>
              <a:t>lvalues</a:t>
            </a:r>
            <a:r>
              <a:rPr lang="en-US" altLang="ko-KR" sz="2400" dirty="0" smtClean="0"/>
              <a:t>”) are explicitly allocated.</a:t>
            </a:r>
          </a:p>
          <a:p>
            <a:pPr>
              <a:spcBef>
                <a:spcPts val="0"/>
              </a:spcBef>
            </a:pPr>
            <a:endParaRPr lang="en-US" altLang="ko-KR" sz="14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Global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Each variable has a global scope symbol that points to the memory address of the object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Variable identifier: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[@][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  <a:endParaRPr lang="en-US" altLang="ko-KR" sz="2400" dirty="0" smtClean="0"/>
          </a:p>
          <a:p>
            <a:pPr>
              <a:spcBef>
                <a:spcPts val="0"/>
              </a:spcBef>
            </a:pPr>
            <a:endParaRPr lang="en-US" altLang="ko-KR" sz="14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Local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The </a:t>
            </a:r>
            <a:r>
              <a:rPr lang="en-US" altLang="ko-K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2000" dirty="0" smtClean="0"/>
              <a:t> </a:t>
            </a:r>
            <a:r>
              <a:rPr lang="en-US" altLang="ko-KR" sz="2400" dirty="0" smtClean="0"/>
              <a:t>instruction allocates memory in the stack frame.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 smtClean="0"/>
              <a:t>Deallocated</a:t>
            </a:r>
            <a:r>
              <a:rPr lang="en-US" altLang="ko-KR" sz="2400" dirty="0" smtClean="0"/>
              <a:t> automatically if the function returns.</a:t>
            </a:r>
          </a:p>
          <a:p>
            <a:pPr>
              <a:spcBef>
                <a:spcPts val="0"/>
              </a:spcBef>
            </a:pPr>
            <a:endParaRPr lang="en-US" altLang="ko-KR" sz="16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Heap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The </a:t>
            </a:r>
            <a:r>
              <a:rPr lang="en-US" altLang="ko-K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 smtClean="0"/>
              <a:t> function call allocates memory on the heap.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smtClean="0"/>
              <a:t>The </a:t>
            </a:r>
            <a:r>
              <a:rPr lang="en-US" altLang="ko-K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ko-KR" sz="2400" dirty="0" smtClean="0"/>
              <a:t> function call frees the memory allocated by </a:t>
            </a:r>
            <a:r>
              <a:rPr lang="en-US" altLang="ko-K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FFF-ADC3-4DBF-AD15-A00414FAE676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Load and Store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332012"/>
            <a:ext cx="4252317" cy="375317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Load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&lt;result&gt;=load &lt;type&gt;* &lt;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ko-KR" sz="16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result: the target register</a:t>
            </a:r>
          </a:p>
          <a:p>
            <a:pPr lvl="1"/>
            <a:r>
              <a:rPr lang="en-US" altLang="ko-KR" sz="2000" dirty="0" smtClean="0"/>
              <a:t>type: the type of the data</a:t>
            </a:r>
            <a:br>
              <a:rPr lang="en-US" altLang="ko-KR" sz="2000" dirty="0" smtClean="0"/>
            </a:br>
            <a:r>
              <a:rPr lang="en-US" altLang="ko-KR" sz="2000" dirty="0" smtClean="0"/>
              <a:t> (a pointer type)</a:t>
            </a:r>
          </a:p>
          <a:p>
            <a:pPr lvl="1"/>
            <a:r>
              <a:rPr lang="en-US" altLang="ko-KR" sz="2000" dirty="0" err="1" smtClean="0"/>
              <a:t>ptr</a:t>
            </a:r>
            <a:r>
              <a:rPr lang="en-US" altLang="ko-KR" sz="2000" dirty="0" smtClean="0"/>
              <a:t>: the register that has the address of the data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81932"/>
              </p:ext>
            </p:extLst>
          </p:nvPr>
        </p:nvGraphicFramePr>
        <p:xfrm>
          <a:off x="1475656" y="4186768"/>
          <a:ext cx="182386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743744"/>
              </a:tblGrid>
              <a:tr h="360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</a:t>
                      </a:r>
                      <a:endParaRPr lang="ko-KR" altLang="en-US" dirty="0"/>
                    </a:p>
                  </a:txBody>
                  <a:tcPr/>
                </a:tc>
              </a:tr>
              <a:tr h="15200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361309" y="1268761"/>
            <a:ext cx="4891211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Store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&lt;type&gt; &lt;value&gt;,&lt;type&gt;* &lt;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 smtClean="0"/>
              <a:t>type: the type of the value</a:t>
            </a:r>
          </a:p>
          <a:p>
            <a:pPr lvl="1"/>
            <a:r>
              <a:rPr lang="en-US" altLang="ko-KR" sz="2000" dirty="0" smtClean="0"/>
              <a:t>value: either a constant or a register that holds the value</a:t>
            </a:r>
          </a:p>
          <a:p>
            <a:pPr lvl="1"/>
            <a:r>
              <a:rPr lang="en-US" altLang="ko-KR" sz="2000" dirty="0" err="1" smtClean="0"/>
              <a:t>ptr</a:t>
            </a:r>
            <a:r>
              <a:rPr lang="en-US" altLang="ko-KR" sz="2000" dirty="0" smtClean="0"/>
              <a:t>: the register that has the address where the data should be stored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44008" y="4174058"/>
            <a:ext cx="3600400" cy="1631206"/>
            <a:chOff x="5364088" y="4725144"/>
            <a:chExt cx="2448272" cy="1631206"/>
          </a:xfrm>
        </p:grpSpPr>
        <p:sp>
          <p:nvSpPr>
            <p:cNvPr id="9" name="직사각형 8"/>
            <p:cNvSpPr/>
            <p:nvPr/>
          </p:nvSpPr>
          <p:spPr>
            <a:xfrm>
              <a:off x="5364088" y="4725144"/>
              <a:ext cx="2448272" cy="1631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80112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%0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49604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%1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%x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9604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%y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5" idx="3"/>
            </p:cNvCxnSpPr>
            <p:nvPr/>
          </p:nvCxnSpPr>
          <p:spPr>
            <a:xfrm flipH="1">
              <a:off x="6435567" y="6057292"/>
              <a:ext cx="299553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36096" y="4859868"/>
              <a:ext cx="124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Virtual registers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1122" y="3779748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2987824" y="5182170"/>
            <a:ext cx="1973867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5003884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 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5" idx="2"/>
          </p:cNvCxnSpPr>
          <p:nvPr/>
        </p:nvCxnSpPr>
        <p:spPr>
          <a:xfrm flipH="1">
            <a:off x="2987824" y="5686226"/>
            <a:ext cx="2948093" cy="1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5733256"/>
            <a:ext cx="70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store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6219712" y="4977206"/>
            <a:ext cx="440519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883180" y="4880220"/>
            <a:ext cx="1073196" cy="70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36343" y="378904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Variable 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#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 = 0 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5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6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7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8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p=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free(p);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9409" y="1556792"/>
            <a:ext cx="471601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  <a:r>
              <a:rPr lang="en-US" altLang="ko-KR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global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0" indent="-457200">
              <a:buAutoNum type="arabicPlain" startAt="10"/>
            </a:pPr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12 %p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endParaRPr lang="en-US" altLang="ko-K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noalias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4)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align 8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6474" y="249289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379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Motivation for Learning LLVM Low-level Language (i.e., Handling Intermediate Representation)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83357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 smtClean="0"/>
              <a:t>Biologists know how to </a:t>
            </a:r>
            <a:r>
              <a:rPr lang="en-US" altLang="ko-KR" sz="2800" b="1" u="sng" dirty="0" smtClean="0"/>
              <a:t>analyze</a:t>
            </a:r>
            <a:r>
              <a:rPr lang="en-US" altLang="ko-KR" sz="2800" dirty="0" smtClean="0"/>
              <a:t> laboratory mice.  In addition, they know how to </a:t>
            </a:r>
            <a:r>
              <a:rPr lang="en-US" altLang="ko-KR" sz="2800" b="1" u="sng" dirty="0" smtClean="0"/>
              <a:t>modify</a:t>
            </a:r>
            <a:r>
              <a:rPr lang="en-US" altLang="ko-KR" sz="2800" dirty="0" smtClean="0"/>
              <a:t> the mice by applying new medicine or artificial organ</a:t>
            </a:r>
            <a:endParaRPr lang="ko-KR" altLang="en-US" sz="2400" dirty="0" smtClean="0"/>
          </a:p>
          <a:p>
            <a:pPr>
              <a:spcBef>
                <a:spcPts val="1800"/>
              </a:spcBef>
            </a:pPr>
            <a:r>
              <a:rPr lang="en-US" altLang="ko-KR" sz="2800" dirty="0" smtClean="0"/>
              <a:t>Mechanical engineers know how to analyze and modify mechanical products using CAD </a:t>
            </a:r>
            <a:r>
              <a:rPr lang="en-US" altLang="ko-KR" sz="2800" b="1" u="sng" dirty="0" smtClean="0"/>
              <a:t>tools</a:t>
            </a:r>
            <a:r>
              <a:rPr lang="en-US" altLang="ko-KR" sz="2800" dirty="0" smtClean="0"/>
              <a:t>. </a:t>
            </a:r>
            <a:endParaRPr lang="en-US" altLang="ko-KR" sz="2800" b="1" u="sng" dirty="0" smtClean="0"/>
          </a:p>
          <a:p>
            <a:pPr>
              <a:spcBef>
                <a:spcPts val="1800"/>
              </a:spcBef>
            </a:pPr>
            <a:r>
              <a:rPr lang="en-US" altLang="ko-KR" sz="2800" dirty="0" smtClean="0"/>
              <a:t>Software engineers also have to know how to analyze and modify software code which is far more complex than any engineering product.  Thus, software analysis/modification requires </a:t>
            </a:r>
            <a:r>
              <a:rPr lang="en-US" altLang="ko-KR" sz="2800" b="1" u="sng" dirty="0" smtClean="0"/>
              <a:t>automated analysis tools. 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 smtClean="0"/>
              <a:t>Using source level analysis framework (e.g., Clang, C Intermediate Language (CIL), EDG parser)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 smtClean="0"/>
              <a:t>Using low-level intermediate representation (IR) analysis framework (e.g., LLVM IR)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7DB-55D9-4729-85D7-E7D6C30D80C4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Aggregate Types and Function 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486" y="1600200"/>
            <a:ext cx="866001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Array: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[&lt;# of elements&gt; x &lt;type&gt;] </a:t>
            </a:r>
          </a:p>
          <a:p>
            <a:pPr lvl="1"/>
            <a:r>
              <a:rPr lang="en-US" altLang="ko-KR" sz="2000" dirty="0" smtClean="0"/>
              <a:t>Single dimensional array ex: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[40 x i32]</a:t>
            </a:r>
            <a:r>
              <a:rPr lang="en-US" altLang="ko-KR" sz="1800" dirty="0" smtClean="0"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 x i8]</a:t>
            </a:r>
          </a:p>
          <a:p>
            <a:pPr lvl="1"/>
            <a:r>
              <a:rPr lang="en-US" altLang="ko-KR" sz="2000" dirty="0" smtClean="0"/>
              <a:t>Multi dimensional array ex: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 x [4 x i8]]</a:t>
            </a:r>
            <a:r>
              <a:rPr lang="en-US" altLang="ko-KR" sz="1800" dirty="0" smtClean="0"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 x [10 x float]]</a:t>
            </a:r>
            <a:endParaRPr lang="en-US" altLang="ko-KR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400" dirty="0" smtClean="0"/>
          </a:p>
          <a:p>
            <a:r>
              <a:rPr lang="en-US" altLang="ko-KR" sz="2400" dirty="0" smtClean="0"/>
              <a:t>Structure: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{&lt;a list of types&gt;}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type{ i32, i32, i32 }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type{ i8, i32 }</a:t>
            </a:r>
          </a:p>
          <a:p>
            <a:pPr lvl="1"/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>
                <a:cs typeface="Courier New" panose="02070309020205020404" pitchFamily="49" charset="0"/>
              </a:rPr>
              <a:t>Function:</a:t>
            </a:r>
            <a:r>
              <a:rPr lang="en-US" altLang="ko-KR" sz="2200" b="1" dirty="0" smtClean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 (a list of parameter types)</a:t>
            </a:r>
          </a:p>
          <a:p>
            <a:pPr lvl="1"/>
            <a:r>
              <a:rPr lang="en-US" altLang="ko-KR" sz="2000" dirty="0" smtClean="0">
                <a:cs typeface="Courier New" panose="02070309020205020404" pitchFamily="49" charset="0"/>
              </a:rPr>
              <a:t>E.g.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i32 (i32)</a:t>
            </a:r>
            <a:r>
              <a:rPr lang="en-US" altLang="ko-KR" sz="2000" dirty="0" smtClean="0">
                <a:cs typeface="Courier New" panose="02070309020205020404" pitchFamily="49" charset="0"/>
              </a:rPr>
              <a:t>,  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(i16, i32*)*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4F5-BB8F-4185-A285-1182BDFFE680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Getelementptr</a:t>
            </a:r>
            <a:r>
              <a:rPr lang="en-US" altLang="ko-KR" sz="3600" dirty="0" smtClean="0"/>
              <a:t>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 memory in an aggregate type variable can be accessed by </a:t>
            </a:r>
            <a:r>
              <a:rPr lang="en-US" altLang="ko-KR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2400" dirty="0" smtClean="0"/>
              <a:t>/</a:t>
            </a:r>
            <a:r>
              <a:rPr lang="en-US" altLang="ko-KR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2400" dirty="0" smtClean="0"/>
              <a:t> instruction and </a:t>
            </a:r>
            <a:r>
              <a:rPr lang="en-US" altLang="ko-KR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400" dirty="0" smtClean="0"/>
              <a:t> instruction that obtains the pointer to the element.</a:t>
            </a:r>
          </a:p>
          <a:p>
            <a:endParaRPr lang="en-US" altLang="ko-KR" sz="1600" dirty="0" smtClean="0"/>
          </a:p>
          <a:p>
            <a:r>
              <a:rPr lang="en-US" altLang="ko-KR" sz="2400" dirty="0" smtClean="0"/>
              <a:t>Syntax: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&lt;res&gt; = 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ptrval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&gt;{,&lt;t&gt;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&gt;}*</a:t>
            </a:r>
          </a:p>
          <a:p>
            <a:pPr lvl="2"/>
            <a:r>
              <a:rPr lang="en-US" altLang="ko-KR" sz="2000" dirty="0" smtClean="0">
                <a:cs typeface="Courier New" panose="02070309020205020404" pitchFamily="49" charset="0"/>
              </a:rPr>
              <a:t>res: the target register</a:t>
            </a:r>
          </a:p>
          <a:p>
            <a:pPr lvl="2"/>
            <a:r>
              <a:rPr lang="en-US" altLang="ko-KR" sz="2000" dirty="0" err="1" smtClean="0">
                <a:cs typeface="Courier New" panose="02070309020205020404" pitchFamily="49" charset="0"/>
              </a:rPr>
              <a:t>pty</a:t>
            </a:r>
            <a:r>
              <a:rPr lang="en-US" altLang="ko-KR" sz="2000" dirty="0" smtClean="0">
                <a:cs typeface="Courier New" panose="02070309020205020404" pitchFamily="49" charset="0"/>
              </a:rPr>
              <a:t>: the register that defines the aggregate type</a:t>
            </a:r>
          </a:p>
          <a:p>
            <a:pPr lvl="2"/>
            <a:r>
              <a:rPr lang="en-US" altLang="ko-KR" sz="2000" dirty="0" err="1" smtClean="0">
                <a:cs typeface="Courier New" panose="02070309020205020404" pitchFamily="49" charset="0"/>
              </a:rPr>
              <a:t>ptrval</a:t>
            </a:r>
            <a:r>
              <a:rPr lang="en-US" altLang="ko-KR" sz="2000" dirty="0" smtClean="0">
                <a:cs typeface="Courier New" panose="02070309020205020404" pitchFamily="49" charset="0"/>
              </a:rPr>
              <a:t>: the register that points to the data variable</a:t>
            </a:r>
          </a:p>
          <a:p>
            <a:pPr lvl="2"/>
            <a:r>
              <a:rPr lang="en-US" altLang="ko-KR" sz="2000" dirty="0" smtClean="0">
                <a:cs typeface="Courier New" panose="02070309020205020404" pitchFamily="49" charset="0"/>
              </a:rPr>
              <a:t>t: the type of index</a:t>
            </a:r>
          </a:p>
          <a:p>
            <a:pPr lvl="2"/>
            <a:r>
              <a:rPr lang="en-US" altLang="ko-KR" sz="2000" dirty="0" err="1" smtClean="0">
                <a:cs typeface="Courier New" panose="02070309020205020404" pitchFamily="49" charset="0"/>
              </a:rPr>
              <a:t>idx</a:t>
            </a:r>
            <a:r>
              <a:rPr lang="en-US" altLang="ko-KR" sz="2000" dirty="0" smtClean="0">
                <a:cs typeface="Courier New" panose="02070309020205020404" pitchFamily="49" charset="0"/>
              </a:rPr>
              <a:t>: the index value</a:t>
            </a:r>
          </a:p>
          <a:p>
            <a:pPr lvl="2"/>
            <a:endParaRPr lang="ko-KR" alt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Aggregate Type Example 1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78" y="1647850"/>
            <a:ext cx="3585542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};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pair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84551" y="1647850"/>
            <a:ext cx="4752528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entry: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[10 x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endParaRPr lang="en-US" altLang="ko-K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[10 x 32]*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%arr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%store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043561" y="1653183"/>
            <a:ext cx="720080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059832" y="177281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647850"/>
            <a:ext cx="2808312" cy="12050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89393" y="1589062"/>
            <a:ext cx="4975095" cy="42237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012819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2222116"/>
            <a:ext cx="4975095" cy="56218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3284984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5935" y="2743424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5936" y="3022403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95936" y="3573016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95936" y="4725144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520" y="3573016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6210" y="4119775"/>
            <a:ext cx="1310098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4123202"/>
            <a:ext cx="9842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Aggregate Type Example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3" y="1933449"/>
            <a:ext cx="3623510" cy="36557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4" y="1931473"/>
            <a:ext cx="4590604" cy="33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Integer Conversion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Truncate</a:t>
            </a:r>
          </a:p>
          <a:p>
            <a:pPr lvl="1"/>
            <a:r>
              <a:rPr lang="en-US" altLang="ko-KR" sz="2400" dirty="0" smtClean="0"/>
              <a:t>Syntax: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 smtClean="0"/>
              <a:t>where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400" dirty="0" smtClean="0"/>
              <a:t> and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400" dirty="0" smtClean="0"/>
              <a:t> are of integer type, and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400" dirty="0" smtClean="0"/>
              <a:t> &gt;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400" dirty="0" smtClean="0"/>
              <a:t>Examples 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i8:1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123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i1:true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%Z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122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%Z becomes</a:t>
            </a:r>
            <a:r>
              <a:rPr lang="pl-PL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i1:false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3848"/>
            <a:ext cx="8229600" cy="73773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Integer Conversion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38" y="1269209"/>
            <a:ext cx="8313173" cy="4896544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Zero extension</a:t>
            </a:r>
          </a:p>
          <a:p>
            <a:pPr lvl="1"/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8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 </a:t>
            </a:r>
            <a:r>
              <a:rPr lang="en-US" altLang="ko-KR" sz="2000" dirty="0" smtClean="0"/>
              <a:t>where </a:t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 smtClean="0"/>
              <a:t> and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 smtClean="0"/>
              <a:t> are of integer type, and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 smtClean="0"/>
              <a:t> &lt; 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 smtClean="0"/>
              <a:t>Fill the remaining bits with zero</a:t>
            </a:r>
          </a:p>
          <a:p>
            <a:pPr lvl="1"/>
            <a:r>
              <a:rPr lang="en-US" altLang="ko-KR" sz="2000" dirty="0" smtClean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257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ko-KR" sz="2400" dirty="0" smtClean="0"/>
              <a:t>Sign extension</a:t>
            </a:r>
            <a:endParaRPr lang="en-US" altLang="ko-KR" sz="2400" dirty="0"/>
          </a:p>
          <a:p>
            <a:pPr lvl="1"/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res&gt; = </a:t>
            </a:r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&lt;iN1&gt; &lt;value&gt; to &lt;</a:t>
            </a:r>
            <a:r>
              <a:rPr lang="en-US" altLang="ko-KR" sz="18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iN2&gt;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/>
              <a:t>where </a:t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 smtClean="0"/>
              <a:t>Fill the remaining bits with the sign bit (the highest order bit) of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Examples </a:t>
            </a:r>
            <a:endParaRPr lang="en-US" altLang="ko-KR" sz="2000" dirty="0"/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65535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sext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pl-PL" altLang="ko-KR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Other Conversions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Float-to-float</a:t>
            </a:r>
          </a:p>
          <a:p>
            <a:pPr lvl="1"/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fptrunc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fpext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/>
              <a:t>Float-to-integer (vice versa)</a:t>
            </a:r>
          </a:p>
          <a:p>
            <a:pPr lvl="1"/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fptoui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tptosi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uitofp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sitofp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 smtClean="0"/>
              <a:t>Pointer-to-integer</a:t>
            </a:r>
          </a:p>
          <a:p>
            <a:pPr lvl="1"/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ptrtoint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inttoptr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pPr lvl="1"/>
            <a:endParaRPr lang="en-US" altLang="ko-KR" sz="1100" dirty="0" smtClean="0"/>
          </a:p>
          <a:p>
            <a:r>
              <a:rPr lang="en-US" altLang="ko-KR" sz="2400" dirty="0" err="1" smtClean="0"/>
              <a:t>Bitcast</a:t>
            </a:r>
            <a:endParaRPr lang="en-US" altLang="ko-KR" sz="2400" dirty="0" smtClean="0"/>
          </a:p>
          <a:p>
            <a:pPr lvl="1"/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&lt;t1&gt; &lt;value&gt; to &lt;t2&gt;</a:t>
            </a:r>
            <a:b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 smtClean="0"/>
              <a:t>where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ko-KR" sz="2200" dirty="0" smtClean="0"/>
              <a:t> and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ko-KR" sz="2200" dirty="0" smtClean="0"/>
              <a:t> should be different types and have the same size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Computational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Binary operations: </a:t>
            </a:r>
            <a:endParaRPr lang="en-US" altLang="ko-KR" sz="2800" dirty="0"/>
          </a:p>
          <a:p>
            <a:pPr lvl="1"/>
            <a:r>
              <a:rPr lang="en-US" altLang="ko-KR" sz="2400" dirty="0" smtClean="0"/>
              <a:t>Add: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2400" dirty="0" smtClean="0">
                <a:cs typeface="Courier New" panose="02070309020205020404" pitchFamily="49" charset="0"/>
              </a:rPr>
              <a:t>,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endParaRPr lang="en-US" altLang="ko-KR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Multiplication: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endParaRPr lang="en-US" altLang="ko-KR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Division: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endParaRPr lang="en-US" altLang="ko-KR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Remainder: 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frem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 smtClean="0"/>
          </a:p>
          <a:p>
            <a:r>
              <a:rPr lang="en-US" altLang="ko-KR" sz="2800" dirty="0" smtClean="0"/>
              <a:t>Bitwise binary operations</a:t>
            </a:r>
          </a:p>
          <a:p>
            <a:pPr lvl="1"/>
            <a:r>
              <a:rPr lang="en-US" altLang="ko-KR" sz="2400" dirty="0" smtClean="0"/>
              <a:t>shift operations: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ashr</a:t>
            </a:r>
            <a:endParaRPr lang="en-US" altLang="ko-KR" sz="24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smtClean="0"/>
              <a:t>logical operations: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ko-KR" alt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Add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add [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</a:t>
            </a:r>
            <a:r>
              <a:rPr lang="en-US" altLang="ko-KR" sz="24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4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&lt;op1&gt;, &lt;op2&gt;</a:t>
            </a:r>
          </a:p>
          <a:p>
            <a:pPr lvl="1">
              <a:spcBef>
                <a:spcPts val="600"/>
              </a:spcBef>
            </a:pPr>
            <a:endParaRPr lang="en-US" altLang="ko-KR" sz="300" dirty="0" smtClean="0"/>
          </a:p>
          <a:p>
            <a:pPr lvl="1">
              <a:spcBef>
                <a:spcPts val="600"/>
              </a:spcBef>
            </a:pPr>
            <a:r>
              <a:rPr lang="en-US" altLang="ko-KR" sz="2400" dirty="0" err="1" smtClean="0"/>
              <a:t>nuw</a:t>
            </a:r>
            <a:r>
              <a:rPr lang="en-US" altLang="ko-KR" sz="2400" dirty="0" smtClean="0"/>
              <a:t> (no unsigned wrap): if unsigned overflow occurs, </a:t>
            </a:r>
            <a:br>
              <a:rPr lang="en-US" altLang="ko-KR" sz="2400" dirty="0" smtClean="0"/>
            </a:br>
            <a:r>
              <a:rPr lang="en-US" altLang="ko-KR" sz="2400" dirty="0" smtClean="0"/>
              <a:t>the result value becomes a poison value (undefined)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 err="1" smtClean="0"/>
              <a:t>E.g</a:t>
            </a:r>
            <a:r>
              <a:rPr lang="en-US" altLang="ko-KR" sz="2000" dirty="0" smtClean="0"/>
              <a:t>: 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i8 255, i8 1</a:t>
            </a:r>
          </a:p>
          <a:p>
            <a:pPr lvl="1">
              <a:spcBef>
                <a:spcPts val="600"/>
              </a:spcBef>
            </a:pPr>
            <a:endParaRPr lang="en-US" altLang="ko-KR" sz="800" dirty="0" smtClean="0"/>
          </a:p>
          <a:p>
            <a:pPr lvl="1">
              <a:spcBef>
                <a:spcPts val="600"/>
              </a:spcBef>
            </a:pPr>
            <a:r>
              <a:rPr lang="en-US" altLang="ko-KR" sz="2400" dirty="0" err="1" smtClean="0"/>
              <a:t>nsw</a:t>
            </a:r>
            <a:r>
              <a:rPr lang="en-US" altLang="ko-KR" sz="2400" dirty="0" smtClean="0"/>
              <a:t> (no signed wrap): if signed overflow occurs, </a:t>
            </a:r>
            <a:br>
              <a:rPr lang="en-US" altLang="ko-KR" sz="2400" dirty="0" smtClean="0"/>
            </a:br>
            <a:r>
              <a:rPr lang="en-US" altLang="ko-KR" sz="2400" dirty="0" smtClean="0"/>
              <a:t>the result value becomes a poison value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 smtClean="0"/>
              <a:t>E.g.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i8 127, i8 1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Control Representation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The LLVM front-end constructs the control flow graph (CFG) of every function explicitly in LLVM IR</a:t>
            </a:r>
          </a:p>
          <a:p>
            <a:pPr lvl="1"/>
            <a:r>
              <a:rPr lang="en-US" altLang="ko-KR" sz="2000" dirty="0" smtClean="0"/>
              <a:t>A function has a set of basic blocks each of which is a sequence of instructions</a:t>
            </a:r>
          </a:p>
          <a:p>
            <a:pPr lvl="1"/>
            <a:r>
              <a:rPr lang="en-US" altLang="ko-KR" sz="2000" dirty="0" smtClean="0"/>
              <a:t>A function has exactly one entry basic block</a:t>
            </a:r>
          </a:p>
          <a:p>
            <a:pPr lvl="1"/>
            <a:r>
              <a:rPr lang="en-US" altLang="ko-KR" sz="2000" dirty="0" smtClean="0"/>
              <a:t>Every basic block is ended with exactly one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terminator</a:t>
            </a:r>
            <a:r>
              <a:rPr lang="en-US" altLang="ko-KR" sz="2000" dirty="0" smtClean="0">
                <a:solidFill>
                  <a:srgbClr val="FF0000"/>
                </a:solidFill>
              </a:rPr>
              <a:t> instruction</a:t>
            </a:r>
            <a:r>
              <a:rPr lang="en-US" altLang="ko-KR" sz="2000" dirty="0" smtClean="0"/>
              <a:t> which explicitly specifies its successor basic blocks if there exist.</a:t>
            </a:r>
          </a:p>
          <a:p>
            <a:pPr lvl="2"/>
            <a:r>
              <a:rPr lang="en-US" altLang="ko-KR" sz="1800" dirty="0" smtClean="0"/>
              <a:t>Terminator instructions: branches (conditional, unconditional), return,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unwind, invoke</a:t>
            </a:r>
          </a:p>
          <a:p>
            <a:pPr lvl="2"/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200" dirty="0" smtClean="0"/>
              <a:t>Due to its simple control flow structure, it is convenient to analyze, transform the target program in LLVM IR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LLVM is Professional Compiler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103" y="1412776"/>
            <a:ext cx="8435280" cy="489654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Clang, the LLVM C/C++ front-end supports the full-features of C/C++ and compatible with GCC</a:t>
            </a:r>
          </a:p>
          <a:p>
            <a:endParaRPr lang="en-US" altLang="ko-KR" sz="1200" dirty="0"/>
          </a:p>
          <a:p>
            <a:r>
              <a:rPr lang="en-US" altLang="ko-KR" sz="2400" dirty="0" smtClean="0"/>
              <a:t>The executable compiled by Clang/LLVM is as fast as the executable by GCC</a:t>
            </a:r>
          </a:p>
          <a:p>
            <a:endParaRPr lang="en-US" altLang="ko-KR" sz="1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299-BD43-4BCF-8355-CF484E9A3053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Label, Return, and Unconditional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 label is located at the start of a basic block</a:t>
            </a:r>
          </a:p>
          <a:p>
            <a:pPr lvl="1"/>
            <a:r>
              <a:rPr lang="en-US" altLang="ko-KR" sz="2200" dirty="0" smtClean="0"/>
              <a:t>Each basic block is addressed as the start label</a:t>
            </a:r>
          </a:p>
          <a:p>
            <a:pPr lvl="1"/>
            <a:r>
              <a:rPr lang="en-US" altLang="ko-KR" sz="2200" dirty="0"/>
              <a:t>A label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2200" dirty="0"/>
              <a:t> is referenced as register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altLang="ko-KR" sz="2200" dirty="0"/>
              <a:t> whose type is label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The label of the entry block of a function is “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2200" dirty="0" smtClean="0"/>
              <a:t>”</a:t>
            </a:r>
          </a:p>
          <a:p>
            <a:pPr lvl="1"/>
            <a:endParaRPr lang="en-US" altLang="ko-KR" sz="1400" dirty="0" smtClean="0"/>
          </a:p>
          <a:p>
            <a:r>
              <a:rPr lang="en-US" altLang="ko-KR" sz="2400" dirty="0" smtClean="0"/>
              <a:t>Return </a:t>
            </a:r>
            <a:r>
              <a:rPr lang="en-US" altLang="ko-KR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 &lt;type&gt; &lt;value&gt; | ret void</a:t>
            </a:r>
          </a:p>
          <a:p>
            <a:pPr lvl="1"/>
            <a:endParaRPr lang="en-US" altLang="ko-KR" sz="11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/>
              <a:t>Unconditional branch </a:t>
            </a:r>
            <a:r>
              <a:rPr lang="en-US" altLang="ko-KR" sz="2400" b="1" dirty="0" smtClean="0"/>
              <a:t> </a:t>
            </a:r>
            <a:r>
              <a:rPr lang="en-US" altLang="ko-KR" sz="22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&lt;</a:t>
            </a:r>
            <a:r>
              <a:rPr lang="en-US" altLang="ko-KR" sz="22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 smtClean="0"/>
              <a:t>At the end of a basic block, this instruction makes a transition to the basic block starting with label 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2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 err="1" smtClean="0"/>
              <a:t>E.g</a:t>
            </a:r>
            <a:r>
              <a:rPr lang="en-US" altLang="ko-KR" sz="2200" dirty="0" smtClean="0"/>
              <a:t>: 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 %entry</a:t>
            </a:r>
          </a:p>
          <a:p>
            <a:pPr lvl="1"/>
            <a:endParaRPr lang="en-US" altLang="ko-KR" sz="2000" dirty="0" smtClean="0"/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6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&lt;ty&gt; &lt;op1&gt;, &lt;op2&gt;</a:t>
            </a:r>
          </a:p>
          <a:p>
            <a:pPr lvl="1"/>
            <a:r>
              <a:rPr lang="en-US" altLang="ko-KR" sz="1800" dirty="0" smtClean="0"/>
              <a:t>Returns either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800" dirty="0" smtClean="0"/>
              <a:t> or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 smtClean="0"/>
              <a:t>) based on comparison of two variables (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altLang="ko-KR" sz="1800" dirty="0" smtClean="0"/>
              <a:t> and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op2</a:t>
            </a:r>
            <a:r>
              <a:rPr lang="en-US" altLang="ko-KR" sz="1800" dirty="0" smtClean="0"/>
              <a:t>) of the same type (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800" dirty="0" smtClean="0"/>
              <a:t>:  comparison option</a:t>
            </a:r>
          </a:p>
          <a:p>
            <a:pPr marL="1371600" lvl="3" indent="0">
              <a:buNone/>
            </a:pP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ko-KR" sz="1600" dirty="0" smtClean="0"/>
              <a:t> (equal),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</a:t>
            </a:r>
            <a:r>
              <a:rPr lang="en-US" altLang="ko-KR" sz="1600" dirty="0" smtClean="0"/>
              <a:t> (not equal),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ugt</a:t>
            </a:r>
            <a:r>
              <a:rPr lang="en-US" altLang="ko-KR" sz="1600" dirty="0" smtClean="0"/>
              <a:t> (unsigned </a:t>
            </a:r>
            <a:r>
              <a:rPr lang="en-US" altLang="ko-KR" sz="1600" dirty="0"/>
              <a:t>greater </a:t>
            </a:r>
            <a:r>
              <a:rPr lang="en-US" altLang="ko-KR" sz="1600" dirty="0" smtClean="0"/>
              <a:t>than), </a:t>
            </a:r>
            <a:br>
              <a:rPr lang="en-US" altLang="ko-KR" sz="1600" dirty="0" smtClean="0"/>
            </a:b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uge</a:t>
            </a:r>
            <a:r>
              <a:rPr lang="en-US" altLang="ko-KR" sz="1600" dirty="0" smtClean="0"/>
              <a:t> (unsigned </a:t>
            </a:r>
            <a:r>
              <a:rPr lang="en-US" altLang="ko-KR" sz="1600" dirty="0"/>
              <a:t>greater or </a:t>
            </a:r>
            <a:r>
              <a:rPr lang="en-US" altLang="ko-KR" sz="1600" dirty="0" smtClean="0"/>
              <a:t>equal),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ult</a:t>
            </a:r>
            <a:r>
              <a:rPr lang="en-US" altLang="ko-KR" sz="1600" dirty="0" smtClean="0"/>
              <a:t> (unsigned </a:t>
            </a:r>
            <a:r>
              <a:rPr lang="en-US" altLang="ko-KR" sz="1600" dirty="0"/>
              <a:t>less </a:t>
            </a:r>
            <a:r>
              <a:rPr lang="en-US" altLang="ko-KR" sz="1600" dirty="0" smtClean="0"/>
              <a:t>than), </a:t>
            </a:r>
            <a:br>
              <a:rPr lang="en-US" altLang="ko-KR" sz="1600" dirty="0" smtClean="0"/>
            </a:b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ule</a:t>
            </a:r>
            <a:r>
              <a:rPr lang="en-US" altLang="ko-KR" sz="1600" dirty="0" smtClean="0"/>
              <a:t> (unsigned </a:t>
            </a:r>
            <a:r>
              <a:rPr lang="en-US" altLang="ko-KR" sz="1600" dirty="0"/>
              <a:t>less or </a:t>
            </a:r>
            <a:r>
              <a:rPr lang="en-US" altLang="ko-KR" sz="1600" dirty="0" smtClean="0"/>
              <a:t>equal),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 smtClean="0"/>
              <a:t> (signed </a:t>
            </a:r>
            <a:r>
              <a:rPr lang="en-US" altLang="ko-KR" sz="1600" dirty="0"/>
              <a:t>greater </a:t>
            </a:r>
            <a:r>
              <a:rPr lang="en-US" altLang="ko-KR" sz="1600" dirty="0" smtClean="0"/>
              <a:t>than), </a:t>
            </a:r>
            <a:br>
              <a:rPr lang="en-US" altLang="ko-KR" sz="1600" dirty="0" smtClean="0"/>
            </a:b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sge</a:t>
            </a:r>
            <a:r>
              <a:rPr lang="en-US" altLang="ko-KR" sz="1600" dirty="0" smtClean="0"/>
              <a:t> (signed </a:t>
            </a:r>
            <a:r>
              <a:rPr lang="en-US" altLang="ko-KR" sz="1600" dirty="0"/>
              <a:t>greater or </a:t>
            </a:r>
            <a:r>
              <a:rPr lang="en-US" altLang="ko-KR" sz="1600" dirty="0" smtClean="0"/>
              <a:t>equal),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ko-KR" sz="1600" dirty="0" smtClean="0"/>
              <a:t> (signed </a:t>
            </a:r>
            <a:r>
              <a:rPr lang="en-US" altLang="ko-KR" sz="1600" dirty="0"/>
              <a:t>less </a:t>
            </a:r>
            <a:r>
              <a:rPr lang="en-US" altLang="ko-KR" sz="1600" dirty="0" smtClean="0"/>
              <a:t>than),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/>
              <a:t>(signed </a:t>
            </a:r>
            <a:r>
              <a:rPr lang="en-US" altLang="ko-KR" sz="1600" dirty="0"/>
              <a:t>less or </a:t>
            </a:r>
            <a:r>
              <a:rPr lang="en-US" altLang="ko-KR" sz="1600" dirty="0" smtClean="0"/>
              <a:t>equal)</a:t>
            </a:r>
            <a:endParaRPr lang="en-US" altLang="ko-KR" sz="1600" dirty="0"/>
          </a:p>
          <a:p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&lt;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1800" dirty="0" smtClean="0"/>
              <a:t>Causes the current execution to transfer to the basic block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 smtClean="0"/>
              <a:t> </a:t>
            </a:r>
            <a:br>
              <a:rPr lang="en-US" altLang="ko-KR" sz="1800" dirty="0" smtClean="0"/>
            </a:br>
            <a:r>
              <a:rPr lang="en-US" altLang="ko-KR" sz="1800" dirty="0" smtClean="0"/>
              <a:t>if the value of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 smtClean="0"/>
              <a:t> is true; to the basic block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 smtClean="0"/>
              <a:t> otherwise.</a:t>
            </a:r>
          </a:p>
          <a:p>
            <a:endParaRPr lang="en-US" altLang="ko-KR" sz="1400" dirty="0" smtClean="0"/>
          </a:p>
          <a:p>
            <a:r>
              <a:rPr lang="en-US" altLang="ko-KR" sz="2200" dirty="0" smtClean="0"/>
              <a:t>Example: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86916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&gt; y) 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;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725144"/>
            <a:ext cx="5616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882181" y="4869160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&lt;value&gt;, label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</a:p>
          <a:p>
            <a:pPr lvl="1"/>
            <a:r>
              <a:rPr lang="en-US" altLang="ko-KR" sz="2000" dirty="0" smtClean="0"/>
              <a:t>Transfer control flow to one of many possible destinations</a:t>
            </a:r>
          </a:p>
          <a:p>
            <a:pPr lvl="1"/>
            <a:r>
              <a:rPr lang="en-US" altLang="ko-KR" sz="2000" dirty="0" smtClean="0"/>
              <a:t>If the value is found 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dirty="0" smtClean="0"/>
              <a:t>), control flow is transferred to the corresponding destination 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dirty="0" smtClean="0"/>
              <a:t>); or to the default destination 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Examples: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3548740"/>
            <a:ext cx="187220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501008"/>
            <a:ext cx="4392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sw.bb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sw.bb1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602261" y="368549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3548740"/>
            <a:ext cx="57606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505837"/>
            <a:ext cx="50405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06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 smtClean="0"/>
                  <a:t>PHI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𝛷</m:t>
                    </m:r>
                  </m:oMath>
                </a14:m>
                <a:r>
                  <a:rPr lang="en-US" altLang="ko-KR" dirty="0" smtClean="0"/>
                  <a:t>) instruction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229600" cy="2188840"/>
          </a:xfrm>
        </p:spPr>
        <p:txBody>
          <a:bodyPr/>
          <a:lstStyle/>
          <a:p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phi &lt;t&gt; [ &lt;val_0&gt;, &lt;label_0&gt;], </a:t>
            </a:r>
            <a:b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 &lt;val_1&gt;, &lt;label_1&gt;], …</a:t>
            </a:r>
          </a:p>
          <a:p>
            <a:pPr lvl="1"/>
            <a:r>
              <a:rPr lang="en-US" altLang="ko-KR" sz="2000" dirty="0" smtClean="0"/>
              <a:t>Return a value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val_i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/>
              <a:t>of type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 smtClean="0"/>
              <a:t> such that the basic block executed right before the current one is of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label_i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 smtClean="0">
              <a:cs typeface="Courier New" panose="02070309020205020404" pitchFamily="49" charset="0"/>
            </a:endParaRPr>
          </a:p>
          <a:p>
            <a:r>
              <a:rPr lang="en-US" altLang="ko-KR" sz="2400" dirty="0" smtClean="0">
                <a:cs typeface="Courier New" panose="02070309020205020404" pitchFamily="49" charset="0"/>
              </a:rPr>
              <a:t>Example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8825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y = (x &gt; 0) ? x : 0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3645024"/>
            <a:ext cx="5112568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 0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[0,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386237" y="3784013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Function Call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54888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call &lt;t&gt; [&lt;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&gt;*] 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altLang="ko-KR" sz="24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 smtClean="0"/>
              <a:t>: the type of the call return value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dirty="0" smtClean="0"/>
              <a:t>: the signature of the pointer to the target function (optional)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dirty="0" smtClean="0"/>
              <a:t>: an LLVM value containing a pointer to a target function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dirty="0" smtClean="0"/>
              <a:t>: argument list whose types match the function signature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 smtClean="0"/>
              <a:t>Examples: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abs(x));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924052"/>
            <a:ext cx="468052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[3 x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c”%d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\00”</a:t>
            </a:r>
          </a:p>
          <a:p>
            <a:endParaRPr lang="en-US" altLang="ko-K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@abs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...)* 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 x i8]*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Unaddressed Issues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23317"/>
            <a:ext cx="80752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Many options/attributes of instructions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Vector data type (SIMD style)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Exception handling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Object-oriented programming specific features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Concurrency issues</a:t>
            </a:r>
          </a:p>
          <a:p>
            <a:pPr lvl="1"/>
            <a:r>
              <a:rPr lang="en-US" altLang="ko-KR" sz="2000" dirty="0" smtClean="0"/>
              <a:t>Memory model, synchronization, atomic instructions</a:t>
            </a:r>
          </a:p>
          <a:p>
            <a:pPr lvl="1"/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 smtClean="0"/>
              <a:t>*</a:t>
            </a:r>
            <a:r>
              <a:rPr lang="en-US" altLang="ko-KR" sz="2000" i="1" dirty="0" smtClean="0"/>
              <a:t> http</a:t>
            </a:r>
            <a:r>
              <a:rPr lang="en-US" altLang="ko-KR" sz="2000" i="1" dirty="0"/>
              <a:t>://</a:t>
            </a:r>
            <a:r>
              <a:rPr lang="en-US" altLang="ko-KR" sz="2000" i="1" dirty="0" smtClean="0"/>
              <a:t>llvm.org/docs/LangRef.html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ADAD-AB32-46D0-B90F-5835826F9A25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LLVM Compiler </a:t>
            </a:r>
            <a:r>
              <a:rPr lang="en-US" altLang="ko-KR" dirty="0" smtClean="0"/>
              <a:t>Infrastructure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ko-KR" dirty="0"/>
              <a:t>Clang, the LLVM C/C++ front-end supports the full-features of C/C++ and compatible with </a:t>
            </a:r>
            <a:r>
              <a:rPr lang="en-US" altLang="ko-KR" dirty="0" smtClean="0"/>
              <a:t>GCC</a:t>
            </a:r>
            <a:endParaRPr lang="en-US" altLang="ko-KR" sz="1600" dirty="0"/>
          </a:p>
          <a:p>
            <a:r>
              <a:rPr lang="en-US" altLang="ko-KR" dirty="0"/>
              <a:t>The executable compiled by Clang/LLVM is as fast as the executable by GCC</a:t>
            </a:r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" y="4869160"/>
            <a:ext cx="90318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096450" y="5517232"/>
            <a:ext cx="2827499" cy="1325761"/>
          </a:xfrm>
          <a:prstGeom prst="roundRect">
            <a:avLst>
              <a:gd name="adj" fmla="val 654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783" y="33265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LLVM Compiler Infrastructure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121" y="1245684"/>
            <a:ext cx="8698383" cy="743156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A collection of modular compilers and analyzers written in C++ with STL.</a:t>
            </a:r>
          </a:p>
          <a:p>
            <a:r>
              <a:rPr lang="en-US" altLang="ko-KR" sz="2000" dirty="0"/>
              <a:t>LLVM provides 108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 Passes </a:t>
            </a:r>
            <a:r>
              <a:rPr lang="en-US" altLang="ko-KR" sz="1800" dirty="0">
                <a:hlinkClick r:id="rId2"/>
              </a:rPr>
              <a:t>http://llvm.org/docs/Passes.html</a:t>
            </a:r>
            <a:endParaRPr lang="en-US" altLang="ko-KR" sz="1800" dirty="0"/>
          </a:p>
          <a:p>
            <a:pPr lvl="1"/>
            <a:r>
              <a:rPr lang="en-US" altLang="ko-KR" sz="1800" dirty="0"/>
              <a:t>Analyzers (41)</a:t>
            </a:r>
            <a:r>
              <a:rPr lang="en-US" altLang="ko-KR" sz="2000" dirty="0"/>
              <a:t>: </a:t>
            </a:r>
            <a:r>
              <a:rPr lang="en-US" altLang="ko-KR" sz="1800" dirty="0"/>
              <a:t>alias analysis, call graph constructions, dependence analysis, etc.</a:t>
            </a:r>
          </a:p>
          <a:p>
            <a:pPr lvl="1"/>
            <a:r>
              <a:rPr lang="en-US" altLang="ko-KR" sz="1800" dirty="0"/>
              <a:t>Transformers (57)</a:t>
            </a:r>
            <a:r>
              <a:rPr lang="en-US" altLang="ko-KR" sz="2000" dirty="0"/>
              <a:t>:</a:t>
            </a:r>
            <a:r>
              <a:rPr lang="en-US" altLang="ko-KR" sz="1800" dirty="0"/>
              <a:t> dead code elimination, function </a:t>
            </a:r>
            <a:r>
              <a:rPr lang="en-US" altLang="ko-KR" sz="1800" dirty="0" err="1"/>
              <a:t>inlining</a:t>
            </a:r>
            <a:r>
              <a:rPr lang="en-US" altLang="ko-KR" sz="1800" dirty="0"/>
              <a:t>, constant propagation, loop unrolling, etc.</a:t>
            </a:r>
          </a:p>
          <a:p>
            <a:pPr lvl="1"/>
            <a:r>
              <a:rPr lang="en-US" altLang="ko-KR" sz="1800" dirty="0"/>
              <a:t>Utilities (10)</a:t>
            </a:r>
            <a:r>
              <a:rPr lang="en-US" altLang="ko-KR" sz="2000" dirty="0"/>
              <a:t>:</a:t>
            </a:r>
            <a:r>
              <a:rPr lang="en-US" altLang="ko-KR" sz="1800" dirty="0"/>
              <a:t> CFG viewer, basic block extractor, etc.</a:t>
            </a:r>
          </a:p>
          <a:p>
            <a:pPr lvl="1"/>
            <a:endParaRPr lang="ko-KR" altLang="en-US" sz="2000" dirty="0"/>
          </a:p>
          <a:p>
            <a:endParaRPr lang="en-US" altLang="ko-KR" sz="18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CFB-505E-4A5C-99AA-BACF9C1949BD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[Retargetablity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1" y="3573016"/>
            <a:ext cx="5305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65757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65757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6549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6988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009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9932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851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851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78476" y="6034389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78476" y="5606996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4496" y="6184619"/>
            <a:ext cx="1289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LLVM IR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5978" y="6184010"/>
            <a:ext cx="1348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LLVM IR’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13520" y="6415452"/>
            <a:ext cx="331482" cy="1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868144" y="6414843"/>
            <a:ext cx="304955" cy="24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>
            <a:off x="4134291" y="4725144"/>
            <a:ext cx="437709" cy="846094"/>
          </a:xfrm>
          <a:prstGeom prst="triangle">
            <a:avLst>
              <a:gd name="adj" fmla="val 768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18314" y="444481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7307" y="5058550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6778" y="3823547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7784" y="3745744"/>
            <a:ext cx="936104" cy="3482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84" y="4437352"/>
            <a:ext cx="958680" cy="2253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C++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7784" y="4976716"/>
            <a:ext cx="95868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b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41040" y="5422576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709592" y="5386573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7420" y="6381328"/>
            <a:ext cx="262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LLVM Passes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/>
      <p:bldP spid="25" grpId="0"/>
      <p:bldP spid="8" grpId="0"/>
      <p:bldP spid="27" grpId="0"/>
      <p:bldP spid="33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LLVM IR As Analysis Target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The LLVM IR of a program is a </a:t>
            </a:r>
            <a:r>
              <a:rPr lang="en-US" altLang="ko-KR" sz="2400" i="1" dirty="0" smtClean="0"/>
              <a:t>better target for analysis and engineering </a:t>
            </a:r>
            <a:r>
              <a:rPr lang="en-US" altLang="ko-KR" sz="2400" dirty="0" smtClean="0"/>
              <a:t>than the program source code.</a:t>
            </a:r>
          </a:p>
          <a:p>
            <a:pPr lvl="1"/>
            <a:r>
              <a:rPr lang="en-US" altLang="ko-KR" sz="2400" dirty="0" smtClean="0"/>
              <a:t>Language-independent</a:t>
            </a:r>
          </a:p>
          <a:p>
            <a:pPr lvl="2"/>
            <a:r>
              <a:rPr lang="en-US" altLang="ko-KR" sz="2000" dirty="0" smtClean="0"/>
              <a:t>Able to represent C/C++/Object-C programs</a:t>
            </a:r>
          </a:p>
          <a:p>
            <a:pPr lvl="1"/>
            <a:r>
              <a:rPr lang="en-US" altLang="ko-KR" sz="2400" dirty="0" smtClean="0"/>
              <a:t>Simple</a:t>
            </a:r>
            <a:endParaRPr lang="en-US" altLang="ko-KR" sz="2400" dirty="0"/>
          </a:p>
          <a:p>
            <a:pPr lvl="2"/>
            <a:r>
              <a:rPr lang="en-US" altLang="ko-KR" sz="2000" dirty="0" smtClean="0"/>
              <a:t>register machine</a:t>
            </a:r>
          </a:p>
          <a:p>
            <a:pPr lvl="3"/>
            <a:r>
              <a:rPr lang="en-US" altLang="ko-KR" sz="1600" dirty="0"/>
              <a:t>Infinite set of typed virtual registers</a:t>
            </a:r>
          </a:p>
          <a:p>
            <a:pPr lvl="3"/>
            <a:r>
              <a:rPr lang="en-US" altLang="ko-KR" sz="1600" dirty="0"/>
              <a:t>3-address form </a:t>
            </a:r>
            <a:r>
              <a:rPr lang="en-US" altLang="ko-KR" sz="1600" dirty="0" smtClean="0"/>
              <a:t>instruction</a:t>
            </a:r>
          </a:p>
          <a:p>
            <a:pPr lvl="3"/>
            <a:r>
              <a:rPr lang="en-US" altLang="ko-KR" sz="1600" dirty="0" smtClean="0"/>
              <a:t>Only 31 instruction </a:t>
            </a:r>
            <a:r>
              <a:rPr lang="en-US" altLang="ko-KR" sz="1600" dirty="0" err="1" smtClean="0"/>
              <a:t>opcodes</a:t>
            </a:r>
            <a:endParaRPr lang="en-US" altLang="ko-KR" sz="1600" dirty="0" smtClean="0"/>
          </a:p>
          <a:p>
            <a:pPr lvl="2"/>
            <a:r>
              <a:rPr lang="en-US" altLang="ko-KR" sz="2000" dirty="0" smtClean="0"/>
              <a:t>static single assignment (SSA)</a:t>
            </a:r>
          </a:p>
          <a:p>
            <a:pPr lvl="2"/>
            <a:r>
              <a:rPr lang="en-US" altLang="ko-KR" sz="2000" dirty="0" smtClean="0"/>
              <a:t>composed as basic blocks</a:t>
            </a:r>
          </a:p>
          <a:p>
            <a:pPr lvl="1"/>
            <a:r>
              <a:rPr lang="en-US" altLang="ko-KR" sz="2400" dirty="0" smtClean="0"/>
              <a:t>Informative</a:t>
            </a:r>
          </a:p>
          <a:p>
            <a:pPr lvl="2"/>
            <a:r>
              <a:rPr lang="en-US" altLang="ko-KR" sz="2000" dirty="0"/>
              <a:t>t</a:t>
            </a:r>
            <a:r>
              <a:rPr lang="en-US" altLang="ko-KR" sz="2000" dirty="0" smtClean="0"/>
              <a:t>yped language</a:t>
            </a:r>
          </a:p>
          <a:p>
            <a:pPr lvl="2"/>
            <a:r>
              <a:rPr lang="en-US" altLang="ko-KR" sz="2000" dirty="0" smtClean="0"/>
              <a:t>control-flow</a:t>
            </a:r>
          </a:p>
          <a:p>
            <a:r>
              <a:rPr lang="en-US" altLang="ko-KR" sz="2400" dirty="0" smtClean="0"/>
              <a:t>LLVM </a:t>
            </a:r>
            <a:r>
              <a:rPr lang="en-US" altLang="ko-KR" sz="2400" dirty="0"/>
              <a:t>IR is </a:t>
            </a:r>
            <a:r>
              <a:rPr lang="en-US" altLang="ko-KR" sz="2400" dirty="0" smtClean="0"/>
              <a:t>also </a:t>
            </a:r>
            <a:r>
              <a:rPr lang="en-US" altLang="ko-KR" sz="2400" dirty="0"/>
              <a:t>called as LLVM language, assembly, </a:t>
            </a:r>
            <a:r>
              <a:rPr lang="en-US" altLang="ko-KR" sz="2400" dirty="0" err="1"/>
              <a:t>bitcode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bytecode</a:t>
            </a:r>
            <a:r>
              <a:rPr lang="en-US" altLang="ko-KR" sz="2400" dirty="0"/>
              <a:t>, code representation</a:t>
            </a:r>
          </a:p>
          <a:p>
            <a:pPr lvl="2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B591-FAE3-4FF9-8AC0-A51260853EB3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461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LLVM IR At a Glance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B73-842F-4FB6-B266-27DC623DA568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12" y="72463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>
                <a:latin typeface="Calibri" panose="020F0502020204030204" pitchFamily="34" charset="0"/>
              </a:rPr>
              <a:t>C program language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0100" y="72463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>
                <a:latin typeface="Calibri" panose="020F0502020204030204" pitchFamily="34" charset="0"/>
              </a:rPr>
              <a:t>LLVM IR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20" y="1196752"/>
            <a:ext cx="275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Scope: 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file, function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8092" y="119675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module, function</a:t>
            </a:r>
            <a:endParaRPr lang="ko-KR" altLang="en-US" sz="2000" i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620" y="3219946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Data-flow: </a:t>
            </a:r>
            <a:br>
              <a:rPr lang="en-US" altLang="ko-KR" sz="2000" dirty="0" smtClean="0">
                <a:latin typeface="Calibri" panose="020F0502020204030204" pitchFamily="34" charset="0"/>
              </a:rPr>
            </a:br>
            <a:r>
              <a:rPr lang="en-US" altLang="ko-KR" sz="2000" dirty="0" smtClean="0">
                <a:latin typeface="Calibri" panose="020F0502020204030204" pitchFamily="34" charset="0"/>
              </a:rPr>
              <a:t>a sequence of reads/writes on variables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8092" y="3140968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1. load the values of memory addresses </a:t>
            </a:r>
            <a:b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   (variables) to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2. 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c</a:t>
            </a: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ompute the values in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3. store the values of registers to  </a:t>
            </a:r>
            <a:b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    memory addresses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* each register must be assigned exactly </a:t>
            </a: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/>
            </a:r>
            <a:b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  once (SSA)</a:t>
            </a:r>
            <a:endParaRPr lang="en-US" altLang="ko-KR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620" y="537321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Control-flow in a function:</a:t>
            </a:r>
            <a:br>
              <a:rPr lang="en-US" altLang="ko-KR" sz="2000" dirty="0" smtClean="0">
                <a:latin typeface="Calibri" panose="020F0502020204030204" pitchFamily="34" charset="0"/>
              </a:rPr>
            </a:br>
            <a:r>
              <a:rPr lang="en-US" altLang="ko-KR" sz="2000" dirty="0" smtClean="0">
                <a:latin typeface="Calibri" panose="020F0502020204030204" pitchFamily="34" charset="0"/>
              </a:rPr>
              <a:t>if, for, while, do while, switch-case,…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092" y="5452775"/>
            <a:ext cx="4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A set of basic blocks each of which ends with a conditional jump (or return)</a:t>
            </a:r>
            <a:endParaRPr lang="en-US" altLang="ko-KR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620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A statement with multiple expressions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092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A sequence of instructions each of which is in a form of “x = y </a:t>
            </a:r>
            <a:r>
              <a:rPr lang="en-US" altLang="ko-KR" sz="2000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op</a:t>
            </a: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 z”.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20" y="180475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libri" panose="020F0502020204030204" pitchFamily="34" charset="0"/>
              </a:rPr>
              <a:t>Type: </a:t>
            </a:r>
            <a:r>
              <a:rPr lang="en-US" altLang="ko-KR" sz="2000" i="1" dirty="0" err="1" smtClean="0">
                <a:latin typeface="Calibri" panose="020F0502020204030204" pitchFamily="34" charset="0"/>
              </a:rPr>
              <a:t>bool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, char, </a:t>
            </a:r>
            <a:r>
              <a:rPr lang="en-US" altLang="ko-KR" sz="2000" i="1" dirty="0" err="1" smtClean="0">
                <a:latin typeface="Calibri" panose="020F0502020204030204" pitchFamily="34" charset="0"/>
              </a:rPr>
              <a:t>int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, </a:t>
            </a:r>
            <a:r>
              <a:rPr lang="en-US" altLang="ko-KR" sz="2000" i="1" dirty="0" err="1" smtClean="0">
                <a:latin typeface="Calibri" panose="020F0502020204030204" pitchFamily="34" charset="0"/>
              </a:rPr>
              <a:t>struct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{</a:t>
            </a:r>
            <a:r>
              <a:rPr lang="en-US" altLang="ko-KR" sz="2000" i="1" dirty="0" err="1" smtClean="0">
                <a:latin typeface="Calibri" panose="020F0502020204030204" pitchFamily="34" charset="0"/>
              </a:rPr>
              <a:t>int</a:t>
            </a:r>
            <a:r>
              <a:rPr lang="en-US" altLang="ko-KR" sz="2000" i="1" dirty="0" smtClean="0">
                <a:latin typeface="Calibri" panose="020F0502020204030204" pitchFamily="34" charset="0"/>
              </a:rPr>
              <a:t>, char}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092" y="180475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i1, i8, i32, </a:t>
            </a: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{</a:t>
            </a:r>
            <a:r>
              <a:rPr lang="en-US" altLang="ko-KR" sz="2000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i32, i8</a:t>
            </a:r>
            <a:r>
              <a:rPr lang="en-US" altLang="ko-KR" sz="2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}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9620" y="170080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2170" y="2314972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2170" y="314096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2170" y="5373216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AAB-17BE-4E17-9571-643E7C3B8464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121" y="1241200"/>
            <a:ext cx="576064" cy="377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21" y="5711169"/>
            <a:ext cx="34807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clang –S –emit-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simple.c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161" y="1240160"/>
            <a:ext cx="3268746" cy="3773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;</a:t>
            </a:r>
          </a:p>
          <a:p>
            <a:pPr marL="0" indent="0">
              <a:buNone/>
            </a:pP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;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d”,&amp;x,&amp;y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x – y 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 &gt; 0)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&gt; y”) 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040766"/>
            <a:ext cx="4896544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#0 {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...)*  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@__isoc99_scanf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%0 %1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label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 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ko-KR" sz="16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21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 smtClean="0">
                <a:latin typeface="Calibri" panose="020F0502020204030204" pitchFamily="34" charset="0"/>
              </a:rPr>
              <a:t>simple.c</a:t>
            </a:r>
            <a:endParaRPr lang="ko-KR" altLang="en-US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005" y="7554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 smtClean="0">
                <a:latin typeface="Calibri" panose="020F0502020204030204" pitchFamily="34" charset="0"/>
              </a:rPr>
              <a:t>simple.ll</a:t>
            </a:r>
            <a:r>
              <a:rPr lang="en-US" altLang="ko-KR" i="1" dirty="0" smtClean="0">
                <a:latin typeface="Calibri" panose="020F0502020204030204" pitchFamily="34" charset="0"/>
              </a:rPr>
              <a:t>  </a:t>
            </a:r>
            <a:r>
              <a:rPr lang="en-US" altLang="ko-KR" dirty="0" smtClean="0">
                <a:latin typeface="Calibri" panose="020F0502020204030204" pitchFamily="34" charset="0"/>
              </a:rPr>
              <a:t>(simplified)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301170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34" y="195757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4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9434" y="245329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5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9434" y="2840722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6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9434" y="3360827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7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4" y="432550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8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9434" y="521698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9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9434" y="586505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10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23534" y="1260156"/>
            <a:ext cx="5136951" cy="39941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504" y="159459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504" y="2234812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504" y="256490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504" y="290193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504" y="321297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504" y="353095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388962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504" y="4221088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13820" y="1793585"/>
            <a:ext cx="5136951" cy="48328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08487" y="2380261"/>
            <a:ext cx="5136951" cy="30008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13820" y="274746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18012" y="3299217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23345" y="4209960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18012" y="5136397"/>
            <a:ext cx="5136951" cy="64325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23345" y="579389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Contents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 smtClean="0"/>
              <a:t>LLVM IR Instruction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architecture, static </a:t>
            </a:r>
            <a:r>
              <a:rPr lang="en-US" altLang="ko-KR" sz="2000" dirty="0"/>
              <a:t>single </a:t>
            </a:r>
            <a:r>
              <a:rPr lang="en-US" altLang="ko-KR" sz="2000" dirty="0" smtClean="0"/>
              <a:t>assignment</a:t>
            </a:r>
          </a:p>
          <a:p>
            <a:pPr lvl="1"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Data representation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types, constants, registers, variables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l</a:t>
            </a:r>
            <a:r>
              <a:rPr lang="en-US" altLang="ko-KR" sz="2000" dirty="0" smtClean="0"/>
              <a:t>oad/store instructions, cast instructions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computational </a:t>
            </a:r>
            <a:r>
              <a:rPr lang="en-US" altLang="ko-KR" sz="2000" dirty="0" smtClean="0"/>
              <a:t>instructions</a:t>
            </a:r>
          </a:p>
          <a:p>
            <a:pPr lvl="1">
              <a:spcBef>
                <a:spcPts val="0"/>
              </a:spcBef>
            </a:pPr>
            <a:endParaRPr lang="en-US" altLang="ko-KR" sz="200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/>
              <a:t>Control representation 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control flow (basic block)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/>
              <a:t>control instructions</a:t>
            </a:r>
          </a:p>
          <a:p>
            <a:pPr lvl="1">
              <a:spcBef>
                <a:spcPts val="0"/>
              </a:spcBef>
            </a:pPr>
            <a:endParaRPr lang="en-US" altLang="ko-KR" sz="1050" dirty="0" smtClean="0"/>
          </a:p>
          <a:p>
            <a:pPr>
              <a:spcBef>
                <a:spcPts val="0"/>
              </a:spcBef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How to instrument LLVM IR</a:t>
            </a:r>
          </a:p>
          <a:p>
            <a:pPr>
              <a:spcBef>
                <a:spcPts val="0"/>
              </a:spcBef>
            </a:pP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* LLVM Language Reference Manual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http://llvm.org/docs/LangRef.html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altLang="ko-K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High-Level Constructs to LLVM IR </a:t>
            </a:r>
            <a:br>
              <a:rPr lang="en-US" altLang="ko-K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http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://llvm.lyngvig.org/Articles/Mapping-High-Level-Constructs-to-LLVM-IR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C6A6-2EED-4FEE-B0DE-52C668F8AF84}" type="datetime1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1369</TotalTime>
  <Words>2888</Words>
  <Application>Microsoft Office PowerPoint</Application>
  <PresentationFormat>화면 슬라이드 쇼(4:3)</PresentationFormat>
  <Paragraphs>656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Calibri</vt:lpstr>
      <vt:lpstr>Cambria Math</vt:lpstr>
      <vt:lpstr>Courier New</vt:lpstr>
      <vt:lpstr>Times New Roman</vt:lpstr>
      <vt:lpstr>Lecture note</vt:lpstr>
      <vt:lpstr>Office Theme</vt:lpstr>
      <vt:lpstr>Tutorial for LLVM Intermediate Representation </vt:lpstr>
      <vt:lpstr>Motivation for Learning LLVM Low-level Language (i.e., Handling Intermediate Representation)</vt:lpstr>
      <vt:lpstr>LLVM is Professional Compiler</vt:lpstr>
      <vt:lpstr>LLVM Compiler Infrastructure (1/2)</vt:lpstr>
      <vt:lpstr>LLVM Compiler Infrastructure (2/2)</vt:lpstr>
      <vt:lpstr>LLVM IR As Analysis Target</vt:lpstr>
      <vt:lpstr>LLVM IR At a Glance</vt:lpstr>
      <vt:lpstr>Example</vt:lpstr>
      <vt:lpstr>Contents</vt:lpstr>
      <vt:lpstr>LLVM IR Architecture</vt:lpstr>
      <vt:lpstr>Static Single Assignment (1/2)</vt:lpstr>
      <vt:lpstr>Static Single Assignment (2/2)</vt:lpstr>
      <vt:lpstr>Data Representations</vt:lpstr>
      <vt:lpstr>Primitive Types</vt:lpstr>
      <vt:lpstr>Constants</vt:lpstr>
      <vt:lpstr>Registers</vt:lpstr>
      <vt:lpstr>Variables</vt:lpstr>
      <vt:lpstr>Load and Store Instructions</vt:lpstr>
      <vt:lpstr>Variable Example</vt:lpstr>
      <vt:lpstr>Aggregate Types and Function Type</vt:lpstr>
      <vt:lpstr>Getelementptr Instruction</vt:lpstr>
      <vt:lpstr>Aggregate Type Example 1</vt:lpstr>
      <vt:lpstr>Aggregate Type Example 2</vt:lpstr>
      <vt:lpstr>Integer Conversion (1/2)</vt:lpstr>
      <vt:lpstr>Integer Conversion (2/2)</vt:lpstr>
      <vt:lpstr>Other Conversions</vt:lpstr>
      <vt:lpstr>Computational Instructions</vt:lpstr>
      <vt:lpstr>Add Instruction</vt:lpstr>
      <vt:lpstr>Control Representation</vt:lpstr>
      <vt:lpstr>Label, Return, and Unconditional Branch</vt:lpstr>
      <vt:lpstr>Conditional Branch</vt:lpstr>
      <vt:lpstr>Switch</vt:lpstr>
      <vt:lpstr>PHI (Φ) instruction</vt:lpstr>
      <vt:lpstr>Function Call</vt:lpstr>
      <vt:lpstr>Unaddressed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Windows User</cp:lastModifiedBy>
  <cp:revision>310</cp:revision>
  <cp:lastPrinted>2014-10-13T10:56:35Z</cp:lastPrinted>
  <dcterms:created xsi:type="dcterms:W3CDTF">2014-09-27T07:04:29Z</dcterms:created>
  <dcterms:modified xsi:type="dcterms:W3CDTF">2014-10-16T02:21:54Z</dcterms:modified>
</cp:coreProperties>
</file>