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258" r:id="rId5"/>
    <p:sldId id="260" r:id="rId6"/>
    <p:sldId id="261" r:id="rId7"/>
    <p:sldId id="263" r:id="rId8"/>
    <p:sldId id="31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2" r:id="rId24"/>
    <p:sldId id="303" r:id="rId25"/>
    <p:sldId id="304" r:id="rId26"/>
    <p:sldId id="305" r:id="rId27"/>
    <p:sldId id="309" r:id="rId28"/>
    <p:sldId id="310" r:id="rId29"/>
  </p:sldIdLst>
  <p:sldSz cx="9144000" cy="6858000" type="screen4x3"/>
  <p:notesSz cx="9926955" cy="6797675"/>
  <p:custDataLst>
    <p:tags r:id="rId34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78507"/>
    <a:srgbClr val="00823B"/>
    <a:srgbClr val="0000CC"/>
    <a:srgbClr val="000099"/>
    <a:srgbClr val="0550E5"/>
    <a:srgbClr val="4C45D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18"/>
    <p:restoredTop sz="83606"/>
  </p:normalViewPr>
  <p:slideViewPr>
    <p:cSldViewPr showGuides="1">
      <p:cViewPr varScale="1">
        <p:scale>
          <a:sx n="96" d="100"/>
          <a:sy n="96" d="100"/>
        </p:scale>
        <p:origin x="-20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l"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3713" cy="3413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r">
              <a:defRPr sz="1200"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57BC2-8D1C-43A8-9CE6-7F1501C577EC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4775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 anchor="b"/>
          <a:lstStyle>
            <a:lvl1pPr algn="l"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1338" y="6454775"/>
            <a:ext cx="4303713" cy="341313"/>
          </a:xfrm>
          <a:prstGeom prst="rect">
            <a:avLst/>
          </a:prstGeom>
        </p:spPr>
        <p:txBody>
          <a:bodyPr vert="horz" lIns="91148" tIns="45574" rIns="91148" bIns="45574" rtlCol="0" anchor="b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 algn="r">
              <a:defRPr sz="1200"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4820" name="Rectangle 102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按一下以編輯母片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第二層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第三層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第四層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第五層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lstStyle>
            <a:lvl1pPr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endParaRPr lang="zh-TW" altLang="en-US" dirty="0"/>
          </a:p>
        </p:txBody>
      </p:sp>
      <p:sp>
        <p:nvSpPr>
          <p:cNvPr id="35844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1A180E-9DE5-41D0-82FF-215EFDF88A1A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7AA7AF-C899-4453-8BFB-80F431CCAB8E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直線接點 12"/>
          <p:cNvSpPr/>
          <p:nvPr/>
        </p:nvSpPr>
        <p:spPr>
          <a:xfrm rot="5400000">
            <a:off x="3630613" y="3201988"/>
            <a:ext cx="58515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20063B-A1CB-4A2C-8B07-D45A80CD1D51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7AA7AF-C899-4453-8BFB-80F431CCAB8E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7AA7AF-C899-4453-8BFB-80F431CCAB8E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CA4577-EBA0-47F6-A3F8-866FC8CD5B32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7AA7AF-C899-4453-8BFB-80F431CCAB8E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7AA7AF-C899-4453-8BFB-80F431CCAB8E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5A8BD5-5387-44BD-AD96-DF71B517BAD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3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版面配置區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C3E5B5-59C7-41A3-B5F9-03825408AB9B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47" name="直線接點 11"/>
          <p:cNvSpPr/>
          <p:nvPr/>
        </p:nvSpPr>
        <p:spPr>
          <a:xfrm rot="5400000">
            <a:off x="3160713" y="3324225"/>
            <a:ext cx="603567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" name="等腰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EB1FC6-4F85-4835-833D-5D42D38E44F3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7386A0-0684-457C-A85A-36DF0A96F76C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7AA7AF-C899-4453-8BFB-80F431CCAB8E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直線接點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32" name="直線接點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TW" kern="1200" dirty="0">
                <a:latin typeface="+mj-lt"/>
                <a:ea typeface="標楷體" pitchFamily="65" charset="-120"/>
                <a:cs typeface="+mj-cs"/>
              </a:rPr>
              <a:t>Chapter 9 </a:t>
            </a:r>
            <a:r>
              <a:rPr lang="zh-CN" altLang="en-US" kern="1200" dirty="0">
                <a:latin typeface="楷体_GB2312" pitchFamily="49" charset="-122"/>
                <a:ea typeface="楷体_GB2312" pitchFamily="49" charset="-122"/>
                <a:cs typeface="+mj-cs"/>
              </a:rPr>
              <a:t>优化和目标代码生成</a:t>
            </a:r>
            <a:endParaRPr lang="en-US" altLang="zh-TW" kern="12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9220" name="投影片編號版面配置區 5"/>
          <p:cNvSpPr txBox="1"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221" name="Rectangle 3"/>
          <p:cNvSpPr txBox="1"/>
          <p:nvPr/>
        </p:nvSpPr>
        <p:spPr>
          <a:xfrm>
            <a:off x="2071688" y="6143625"/>
            <a:ext cx="6858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TW" altLang="en-US" sz="2000" dirty="0">
              <a:solidFill>
                <a:schemeClr val="tx2"/>
              </a:solidFill>
              <a:latin typeface="Bookman Old Style" panose="02050604050505020204" pitchFamily="18" charset="0"/>
              <a:ea typeface="標楷體" pitchFamily="65" charset="-120"/>
            </a:endParaRPr>
          </a:p>
        </p:txBody>
      </p:sp>
      <p:sp>
        <p:nvSpPr>
          <p:cNvPr id="9222" name="日期版面配置區 5"/>
          <p:cNvSpPr txBox="1"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4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457200"/>
          </a:xfrm>
        </p:spPr>
        <p:txBody>
          <a:bodyPr vert="horz" wrap="square" lIns="91440" tIns="45720" rIns="91440" bIns="45720" anchor="b" anchorCtr="0"/>
          <a:p>
            <a:r>
              <a:rPr lang="zh-CN" altLang="en-US" sz="2800" kern="1200" dirty="0">
                <a:latin typeface="+mj-lt"/>
                <a:ea typeface="楷体_GB2312" pitchFamily="49" charset="-122"/>
                <a:cs typeface="+mj-cs"/>
              </a:rPr>
              <a:t>分析二：复写传播</a:t>
            </a:r>
            <a:endParaRPr lang="zh-CN" altLang="en-US" sz="2800" kern="1200" dirty="0">
              <a:latin typeface="+mj-lt"/>
              <a:ea typeface="楷体_GB2312" pitchFamily="49" charset="-122"/>
              <a:cs typeface="+mj-cs"/>
            </a:endParaRPr>
          </a:p>
        </p:txBody>
      </p:sp>
      <p:grpSp>
        <p:nvGrpSpPr>
          <p:cNvPr id="17411" name="Group 5"/>
          <p:cNvGrpSpPr/>
          <p:nvPr/>
        </p:nvGrpSpPr>
        <p:grpSpPr>
          <a:xfrm>
            <a:off x="457200" y="990600"/>
            <a:ext cx="8458200" cy="5562600"/>
            <a:chOff x="576" y="528"/>
            <a:chExt cx="5328" cy="350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960" y="528"/>
              <a:ext cx="1152" cy="768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i:=m-1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j:=n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v:=a[T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2064" y="1008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32" name="Rectangle 8"/>
            <p:cNvSpPr>
              <a:spLocks noChangeArrowheads="1"/>
            </p:cNvSpPr>
            <p:nvPr/>
          </p:nvSpPr>
          <p:spPr bwMode="auto">
            <a:xfrm>
              <a:off x="960" y="1632"/>
              <a:ext cx="1152" cy="912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i:=i+1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&lt;v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33" name="Rectangle 9"/>
            <p:cNvSpPr>
              <a:spLocks noChangeArrowheads="1"/>
            </p:cNvSpPr>
            <p:nvPr/>
          </p:nvSpPr>
          <p:spPr bwMode="auto">
            <a:xfrm>
              <a:off x="2064" y="192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34" name="Rectangle 10"/>
            <p:cNvSpPr>
              <a:spLocks noChangeArrowheads="1"/>
            </p:cNvSpPr>
            <p:nvPr/>
          </p:nvSpPr>
          <p:spPr bwMode="auto">
            <a:xfrm>
              <a:off x="960" y="2928"/>
              <a:ext cx="1152" cy="912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j:=j-1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:=4*j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35" name="Rectangle 11"/>
            <p:cNvSpPr>
              <a:spLocks noChangeArrowheads="1"/>
            </p:cNvSpPr>
            <p:nvPr/>
          </p:nvSpPr>
          <p:spPr bwMode="auto">
            <a:xfrm>
              <a:off x="2064" y="288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36" name="Rectangle 12"/>
            <p:cNvSpPr>
              <a:spLocks noChangeArrowheads="1"/>
            </p:cNvSpPr>
            <p:nvPr/>
          </p:nvSpPr>
          <p:spPr bwMode="auto">
            <a:xfrm>
              <a:off x="3408" y="1008"/>
              <a:ext cx="1152" cy="240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&gt;=j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37" name="Rectangle 13"/>
            <p:cNvSpPr>
              <a:spLocks noChangeArrowheads="1"/>
            </p:cNvSpPr>
            <p:nvPr/>
          </p:nvSpPr>
          <p:spPr bwMode="auto">
            <a:xfrm>
              <a:off x="4512" y="96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38" name="Rectangle 14"/>
            <p:cNvSpPr>
              <a:spLocks noChangeArrowheads="1"/>
            </p:cNvSpPr>
            <p:nvPr/>
          </p:nvSpPr>
          <p:spPr bwMode="auto">
            <a:xfrm>
              <a:off x="2880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x:=a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7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 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8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9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8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7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9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10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 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8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10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]=x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39" name="Rectangle 15"/>
            <p:cNvSpPr>
              <a:spLocks noChangeArrowheads="1"/>
            </p:cNvSpPr>
            <p:nvPr/>
          </p:nvSpPr>
          <p:spPr bwMode="auto">
            <a:xfrm>
              <a:off x="3984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40" name="Rectangle 16"/>
            <p:cNvSpPr>
              <a:spLocks noChangeArrowheads="1"/>
            </p:cNvSpPr>
            <p:nvPr/>
          </p:nvSpPr>
          <p:spPr bwMode="auto">
            <a:xfrm>
              <a:off x="4416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x:=a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 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14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13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]=x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41" name="Rectangle 17"/>
            <p:cNvSpPr>
              <a:spLocks noChangeArrowheads="1"/>
            </p:cNvSpPr>
            <p:nvPr/>
          </p:nvSpPr>
          <p:spPr bwMode="auto">
            <a:xfrm>
              <a:off x="5520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42" name="Line 18"/>
            <p:cNvSpPr>
              <a:spLocks noChangeShapeType="1"/>
            </p:cNvSpPr>
            <p:nvPr/>
          </p:nvSpPr>
          <p:spPr bwMode="auto">
            <a:xfrm>
              <a:off x="1632" y="129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43" name="Line 19"/>
            <p:cNvSpPr>
              <a:spLocks noChangeShapeType="1"/>
            </p:cNvSpPr>
            <p:nvPr/>
          </p:nvSpPr>
          <p:spPr bwMode="auto">
            <a:xfrm>
              <a:off x="1631" y="2544"/>
              <a:ext cx="1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44" name="Freeform 20"/>
            <p:cNvSpPr/>
            <p:nvPr/>
          </p:nvSpPr>
          <p:spPr bwMode="auto">
            <a:xfrm>
              <a:off x="1631" y="528"/>
              <a:ext cx="2448" cy="3408"/>
            </a:xfrm>
            <a:custGeom>
              <a:avLst/>
              <a:gdLst>
                <a:gd name="T0" fmla="*/ 0 w 2448"/>
                <a:gd name="T1" fmla="*/ 3168 h 3264"/>
                <a:gd name="T2" fmla="*/ 0 w 2448"/>
                <a:gd name="T3" fmla="*/ 3264 h 3264"/>
                <a:gd name="T4" fmla="*/ 1008 w 2448"/>
                <a:gd name="T5" fmla="*/ 3264 h 3264"/>
                <a:gd name="T6" fmla="*/ 1008 w 2448"/>
                <a:gd name="T7" fmla="*/ 0 h 3264"/>
                <a:gd name="T8" fmla="*/ 2448 w 2448"/>
                <a:gd name="T9" fmla="*/ 0 h 3264"/>
                <a:gd name="T10" fmla="*/ 2448 w 2448"/>
                <a:gd name="T11" fmla="*/ 48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8" h="3264">
                  <a:moveTo>
                    <a:pt x="0" y="3168"/>
                  </a:moveTo>
                  <a:lnTo>
                    <a:pt x="0" y="3264"/>
                  </a:lnTo>
                  <a:lnTo>
                    <a:pt x="1008" y="3264"/>
                  </a:lnTo>
                  <a:lnTo>
                    <a:pt x="1008" y="0"/>
                  </a:lnTo>
                  <a:lnTo>
                    <a:pt x="2448" y="0"/>
                  </a:lnTo>
                  <a:lnTo>
                    <a:pt x="2448" y="4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45" name="Freeform 21"/>
            <p:cNvSpPr/>
            <p:nvPr/>
          </p:nvSpPr>
          <p:spPr bwMode="auto">
            <a:xfrm>
              <a:off x="768" y="1440"/>
              <a:ext cx="576" cy="1200"/>
            </a:xfrm>
            <a:custGeom>
              <a:avLst/>
              <a:gdLst>
                <a:gd name="T0" fmla="*/ 576 w 576"/>
                <a:gd name="T1" fmla="*/ 1096 h 1200"/>
                <a:gd name="T2" fmla="*/ 576 w 576"/>
                <a:gd name="T3" fmla="*/ 1200 h 1200"/>
                <a:gd name="T4" fmla="*/ 0 w 576"/>
                <a:gd name="T5" fmla="*/ 1200 h 1200"/>
                <a:gd name="T6" fmla="*/ 0 w 576"/>
                <a:gd name="T7" fmla="*/ 0 h 1200"/>
                <a:gd name="T8" fmla="*/ 384 w 576"/>
                <a:gd name="T9" fmla="*/ 0 h 1200"/>
                <a:gd name="T10" fmla="*/ 533 w 576"/>
                <a:gd name="T11" fmla="*/ 2 h 1200"/>
                <a:gd name="T12" fmla="*/ 533 w 576"/>
                <a:gd name="T13" fmla="*/ 20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200">
                  <a:moveTo>
                    <a:pt x="576" y="1096"/>
                  </a:moveTo>
                  <a:lnTo>
                    <a:pt x="576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33" y="2"/>
                  </a:lnTo>
                  <a:lnTo>
                    <a:pt x="533" y="20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46" name="Freeform 22"/>
            <p:cNvSpPr/>
            <p:nvPr/>
          </p:nvSpPr>
          <p:spPr bwMode="auto">
            <a:xfrm>
              <a:off x="768" y="2736"/>
              <a:ext cx="576" cy="1200"/>
            </a:xfrm>
            <a:custGeom>
              <a:avLst/>
              <a:gdLst>
                <a:gd name="T0" fmla="*/ 576 w 576"/>
                <a:gd name="T1" fmla="*/ 1096 h 1200"/>
                <a:gd name="T2" fmla="*/ 576 w 576"/>
                <a:gd name="T3" fmla="*/ 1200 h 1200"/>
                <a:gd name="T4" fmla="*/ 0 w 576"/>
                <a:gd name="T5" fmla="*/ 1200 h 1200"/>
                <a:gd name="T6" fmla="*/ 0 w 576"/>
                <a:gd name="T7" fmla="*/ 0 h 1200"/>
                <a:gd name="T8" fmla="*/ 384 w 576"/>
                <a:gd name="T9" fmla="*/ 0 h 1200"/>
                <a:gd name="T10" fmla="*/ 533 w 576"/>
                <a:gd name="T11" fmla="*/ 2 h 1200"/>
                <a:gd name="T12" fmla="*/ 533 w 576"/>
                <a:gd name="T13" fmla="*/ 20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200">
                  <a:moveTo>
                    <a:pt x="576" y="1096"/>
                  </a:moveTo>
                  <a:lnTo>
                    <a:pt x="576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33" y="2"/>
                  </a:lnTo>
                  <a:lnTo>
                    <a:pt x="533" y="20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47" name="Line 23"/>
            <p:cNvSpPr>
              <a:spLocks noChangeShapeType="1"/>
            </p:cNvSpPr>
            <p:nvPr/>
          </p:nvSpPr>
          <p:spPr bwMode="auto">
            <a:xfrm flipH="1">
              <a:off x="3360" y="1248"/>
              <a:ext cx="624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48" name="Line 24"/>
            <p:cNvSpPr>
              <a:spLocks noChangeShapeType="1"/>
            </p:cNvSpPr>
            <p:nvPr/>
          </p:nvSpPr>
          <p:spPr bwMode="auto">
            <a:xfrm>
              <a:off x="4176" y="1248"/>
              <a:ext cx="81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49" name="Freeform 25"/>
            <p:cNvSpPr/>
            <p:nvPr/>
          </p:nvSpPr>
          <p:spPr bwMode="auto">
            <a:xfrm>
              <a:off x="576" y="1392"/>
              <a:ext cx="2832" cy="2640"/>
            </a:xfrm>
            <a:custGeom>
              <a:avLst/>
              <a:gdLst>
                <a:gd name="T0" fmla="*/ 2832 w 2832"/>
                <a:gd name="T1" fmla="*/ 2064 h 2640"/>
                <a:gd name="T2" fmla="*/ 2832 w 2832"/>
                <a:gd name="T3" fmla="*/ 2640 h 2640"/>
                <a:gd name="T4" fmla="*/ 0 w 2832"/>
                <a:gd name="T5" fmla="*/ 2640 h 2640"/>
                <a:gd name="T6" fmla="*/ 0 w 2832"/>
                <a:gd name="T7" fmla="*/ 0 h 2640"/>
                <a:gd name="T8" fmla="*/ 912 w 2832"/>
                <a:gd name="T9" fmla="*/ 0 h 2640"/>
                <a:gd name="T10" fmla="*/ 912 w 2832"/>
                <a:gd name="T11" fmla="*/ 2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2" h="2640">
                  <a:moveTo>
                    <a:pt x="2832" y="2064"/>
                  </a:moveTo>
                  <a:lnTo>
                    <a:pt x="2832" y="2640"/>
                  </a:lnTo>
                  <a:lnTo>
                    <a:pt x="0" y="2640"/>
                  </a:lnTo>
                  <a:lnTo>
                    <a:pt x="0" y="0"/>
                  </a:lnTo>
                  <a:lnTo>
                    <a:pt x="912" y="0"/>
                  </a:lnTo>
                  <a:lnTo>
                    <a:pt x="912" y="24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54653" name="Group 29"/>
          <p:cNvGrpSpPr/>
          <p:nvPr/>
        </p:nvGrpSpPr>
        <p:grpSpPr>
          <a:xfrm>
            <a:off x="5248275" y="2895600"/>
            <a:ext cx="312738" cy="763588"/>
            <a:chOff x="3306" y="1824"/>
            <a:chExt cx="197" cy="481"/>
          </a:xfrm>
        </p:grpSpPr>
        <p:sp>
          <p:nvSpPr>
            <p:cNvPr id="154651" name="Arc 27"/>
            <p:cNvSpPr/>
            <p:nvPr/>
          </p:nvSpPr>
          <p:spPr bwMode="auto">
            <a:xfrm>
              <a:off x="3306" y="1824"/>
              <a:ext cx="150" cy="288"/>
            </a:xfrm>
            <a:custGeom>
              <a:avLst/>
              <a:gdLst>
                <a:gd name="G0" fmla="+- 938 0 0"/>
                <a:gd name="G1" fmla="+- 21600 0 0"/>
                <a:gd name="G2" fmla="+- 21600 0 0"/>
                <a:gd name="T0" fmla="*/ 938 w 22538"/>
                <a:gd name="T1" fmla="*/ 0 h 43200"/>
                <a:gd name="T2" fmla="*/ 0 w 22538"/>
                <a:gd name="T3" fmla="*/ 43180 h 43200"/>
                <a:gd name="T4" fmla="*/ 938 w 2253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38" h="43200" fill="none" extrusionOk="0">
                  <a:moveTo>
                    <a:pt x="937" y="0"/>
                  </a:moveTo>
                  <a:cubicBezTo>
                    <a:pt x="12867" y="0"/>
                    <a:pt x="22538" y="9670"/>
                    <a:pt x="22538" y="21600"/>
                  </a:cubicBezTo>
                  <a:cubicBezTo>
                    <a:pt x="22538" y="33529"/>
                    <a:pt x="12867" y="43200"/>
                    <a:pt x="938" y="43200"/>
                  </a:cubicBezTo>
                  <a:cubicBezTo>
                    <a:pt x="625" y="43200"/>
                    <a:pt x="312" y="43193"/>
                    <a:pt x="0" y="43179"/>
                  </a:cubicBezTo>
                </a:path>
                <a:path w="22538" h="43200" stroke="0" extrusionOk="0">
                  <a:moveTo>
                    <a:pt x="937" y="0"/>
                  </a:moveTo>
                  <a:cubicBezTo>
                    <a:pt x="12867" y="0"/>
                    <a:pt x="22538" y="9670"/>
                    <a:pt x="22538" y="21600"/>
                  </a:cubicBezTo>
                  <a:cubicBezTo>
                    <a:pt x="22538" y="33529"/>
                    <a:pt x="12867" y="43200"/>
                    <a:pt x="938" y="43200"/>
                  </a:cubicBezTo>
                  <a:cubicBezTo>
                    <a:pt x="625" y="43200"/>
                    <a:pt x="312" y="43193"/>
                    <a:pt x="0" y="43179"/>
                  </a:cubicBezTo>
                  <a:lnTo>
                    <a:pt x="938" y="21600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52" name="Arc 28"/>
            <p:cNvSpPr/>
            <p:nvPr/>
          </p:nvSpPr>
          <p:spPr bwMode="auto">
            <a:xfrm>
              <a:off x="3312" y="1825"/>
              <a:ext cx="191" cy="480"/>
            </a:xfrm>
            <a:custGeom>
              <a:avLst/>
              <a:gdLst>
                <a:gd name="G0" fmla="+- 768 0 0"/>
                <a:gd name="G1" fmla="+- 21600 0 0"/>
                <a:gd name="G2" fmla="+- 21600 0 0"/>
                <a:gd name="T0" fmla="*/ 768 w 22368"/>
                <a:gd name="T1" fmla="*/ 0 h 43200"/>
                <a:gd name="T2" fmla="*/ 0 w 22368"/>
                <a:gd name="T3" fmla="*/ 43186 h 43200"/>
                <a:gd name="T4" fmla="*/ 768 w 2236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68" h="43200" fill="none" extrusionOk="0">
                  <a:moveTo>
                    <a:pt x="767" y="0"/>
                  </a:moveTo>
                  <a:cubicBezTo>
                    <a:pt x="12697" y="0"/>
                    <a:pt x="22368" y="9670"/>
                    <a:pt x="22368" y="21600"/>
                  </a:cubicBezTo>
                  <a:cubicBezTo>
                    <a:pt x="22368" y="33529"/>
                    <a:pt x="12697" y="43200"/>
                    <a:pt x="768" y="43200"/>
                  </a:cubicBezTo>
                  <a:cubicBezTo>
                    <a:pt x="511" y="43200"/>
                    <a:pt x="255" y="43195"/>
                    <a:pt x="-1" y="43186"/>
                  </a:cubicBezTo>
                </a:path>
                <a:path w="22368" h="43200" stroke="0" extrusionOk="0">
                  <a:moveTo>
                    <a:pt x="767" y="0"/>
                  </a:moveTo>
                  <a:cubicBezTo>
                    <a:pt x="12697" y="0"/>
                    <a:pt x="22368" y="9670"/>
                    <a:pt x="22368" y="21600"/>
                  </a:cubicBezTo>
                  <a:cubicBezTo>
                    <a:pt x="22368" y="33529"/>
                    <a:pt x="12697" y="43200"/>
                    <a:pt x="768" y="43200"/>
                  </a:cubicBezTo>
                  <a:cubicBezTo>
                    <a:pt x="511" y="43200"/>
                    <a:pt x="255" y="43195"/>
                    <a:pt x="-1" y="43186"/>
                  </a:cubicBezTo>
                  <a:lnTo>
                    <a:pt x="768" y="21600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54660" name="Group 36"/>
          <p:cNvGrpSpPr/>
          <p:nvPr/>
        </p:nvGrpSpPr>
        <p:grpSpPr>
          <a:xfrm>
            <a:off x="5324475" y="3810000"/>
            <a:ext cx="314325" cy="990600"/>
            <a:chOff x="3354" y="2400"/>
            <a:chExt cx="198" cy="624"/>
          </a:xfrm>
        </p:grpSpPr>
        <p:sp>
          <p:nvSpPr>
            <p:cNvPr id="154655" name="Arc 31"/>
            <p:cNvSpPr/>
            <p:nvPr/>
          </p:nvSpPr>
          <p:spPr bwMode="auto">
            <a:xfrm>
              <a:off x="3354" y="2400"/>
              <a:ext cx="150" cy="288"/>
            </a:xfrm>
            <a:custGeom>
              <a:avLst/>
              <a:gdLst>
                <a:gd name="G0" fmla="+- 938 0 0"/>
                <a:gd name="G1" fmla="+- 21600 0 0"/>
                <a:gd name="G2" fmla="+- 21600 0 0"/>
                <a:gd name="T0" fmla="*/ 938 w 22538"/>
                <a:gd name="T1" fmla="*/ 0 h 43200"/>
                <a:gd name="T2" fmla="*/ 0 w 22538"/>
                <a:gd name="T3" fmla="*/ 43180 h 43200"/>
                <a:gd name="T4" fmla="*/ 938 w 2253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38" h="43200" fill="none" extrusionOk="0">
                  <a:moveTo>
                    <a:pt x="937" y="0"/>
                  </a:moveTo>
                  <a:cubicBezTo>
                    <a:pt x="12867" y="0"/>
                    <a:pt x="22538" y="9670"/>
                    <a:pt x="22538" y="21600"/>
                  </a:cubicBezTo>
                  <a:cubicBezTo>
                    <a:pt x="22538" y="33529"/>
                    <a:pt x="12867" y="43200"/>
                    <a:pt x="938" y="43200"/>
                  </a:cubicBezTo>
                  <a:cubicBezTo>
                    <a:pt x="625" y="43200"/>
                    <a:pt x="312" y="43193"/>
                    <a:pt x="0" y="43179"/>
                  </a:cubicBezTo>
                </a:path>
                <a:path w="22538" h="43200" stroke="0" extrusionOk="0">
                  <a:moveTo>
                    <a:pt x="937" y="0"/>
                  </a:moveTo>
                  <a:cubicBezTo>
                    <a:pt x="12867" y="0"/>
                    <a:pt x="22538" y="9670"/>
                    <a:pt x="22538" y="21600"/>
                  </a:cubicBezTo>
                  <a:cubicBezTo>
                    <a:pt x="22538" y="33529"/>
                    <a:pt x="12867" y="43200"/>
                    <a:pt x="938" y="43200"/>
                  </a:cubicBezTo>
                  <a:cubicBezTo>
                    <a:pt x="625" y="43200"/>
                    <a:pt x="312" y="43193"/>
                    <a:pt x="0" y="43179"/>
                  </a:cubicBezTo>
                  <a:lnTo>
                    <a:pt x="938" y="21600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56" name="Arc 32"/>
            <p:cNvSpPr/>
            <p:nvPr/>
          </p:nvSpPr>
          <p:spPr bwMode="auto">
            <a:xfrm>
              <a:off x="3366" y="2400"/>
              <a:ext cx="186" cy="624"/>
            </a:xfrm>
            <a:custGeom>
              <a:avLst/>
              <a:gdLst>
                <a:gd name="G0" fmla="+- 768 0 0"/>
                <a:gd name="G1" fmla="+- 21600 0 0"/>
                <a:gd name="G2" fmla="+- 21600 0 0"/>
                <a:gd name="T0" fmla="*/ 768 w 22368"/>
                <a:gd name="T1" fmla="*/ 0 h 43200"/>
                <a:gd name="T2" fmla="*/ 0 w 22368"/>
                <a:gd name="T3" fmla="*/ 43186 h 43200"/>
                <a:gd name="T4" fmla="*/ 768 w 2236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68" h="43200" fill="none" extrusionOk="0">
                  <a:moveTo>
                    <a:pt x="767" y="0"/>
                  </a:moveTo>
                  <a:cubicBezTo>
                    <a:pt x="12697" y="0"/>
                    <a:pt x="22368" y="9670"/>
                    <a:pt x="22368" y="21600"/>
                  </a:cubicBezTo>
                  <a:cubicBezTo>
                    <a:pt x="22368" y="33529"/>
                    <a:pt x="12697" y="43200"/>
                    <a:pt x="768" y="43200"/>
                  </a:cubicBezTo>
                  <a:cubicBezTo>
                    <a:pt x="511" y="43200"/>
                    <a:pt x="255" y="43195"/>
                    <a:pt x="-1" y="43186"/>
                  </a:cubicBezTo>
                </a:path>
                <a:path w="22368" h="43200" stroke="0" extrusionOk="0">
                  <a:moveTo>
                    <a:pt x="767" y="0"/>
                  </a:moveTo>
                  <a:cubicBezTo>
                    <a:pt x="12697" y="0"/>
                    <a:pt x="22368" y="9670"/>
                    <a:pt x="22368" y="21600"/>
                  </a:cubicBezTo>
                  <a:cubicBezTo>
                    <a:pt x="22368" y="33529"/>
                    <a:pt x="12697" y="43200"/>
                    <a:pt x="768" y="43200"/>
                  </a:cubicBezTo>
                  <a:cubicBezTo>
                    <a:pt x="511" y="43200"/>
                    <a:pt x="255" y="43195"/>
                    <a:pt x="-1" y="43186"/>
                  </a:cubicBezTo>
                  <a:lnTo>
                    <a:pt x="768" y="21600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54658" name="Arc 34"/>
          <p:cNvSpPr/>
          <p:nvPr/>
        </p:nvSpPr>
        <p:spPr bwMode="auto">
          <a:xfrm flipH="1">
            <a:off x="3886200" y="4116388"/>
            <a:ext cx="333375" cy="381000"/>
          </a:xfrm>
          <a:custGeom>
            <a:avLst/>
            <a:gdLst>
              <a:gd name="G0" fmla="+- 6199 0 0"/>
              <a:gd name="G1" fmla="+- 21600 0 0"/>
              <a:gd name="G2" fmla="+- 21600 0 0"/>
              <a:gd name="T0" fmla="*/ 2868 w 27799"/>
              <a:gd name="T1" fmla="*/ 258 h 43200"/>
              <a:gd name="T2" fmla="*/ 0 w 27799"/>
              <a:gd name="T3" fmla="*/ 42291 h 43200"/>
              <a:gd name="T4" fmla="*/ 6199 w 27799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99" h="43200" fill="none" extrusionOk="0">
                <a:moveTo>
                  <a:pt x="2868" y="258"/>
                </a:moveTo>
                <a:cubicBezTo>
                  <a:pt x="3970" y="86"/>
                  <a:pt x="5083" y="-1"/>
                  <a:pt x="6199" y="0"/>
                </a:cubicBezTo>
                <a:cubicBezTo>
                  <a:pt x="18128" y="0"/>
                  <a:pt x="27799" y="9670"/>
                  <a:pt x="27799" y="21600"/>
                </a:cubicBezTo>
                <a:cubicBezTo>
                  <a:pt x="27799" y="33529"/>
                  <a:pt x="18128" y="43200"/>
                  <a:pt x="6199" y="43200"/>
                </a:cubicBezTo>
                <a:cubicBezTo>
                  <a:pt x="4099" y="43200"/>
                  <a:pt x="2011" y="42893"/>
                  <a:pt x="-1" y="42291"/>
                </a:cubicBezTo>
              </a:path>
              <a:path w="27799" h="43200" stroke="0" extrusionOk="0">
                <a:moveTo>
                  <a:pt x="2868" y="258"/>
                </a:moveTo>
                <a:cubicBezTo>
                  <a:pt x="3970" y="86"/>
                  <a:pt x="5083" y="-1"/>
                  <a:pt x="6199" y="0"/>
                </a:cubicBezTo>
                <a:cubicBezTo>
                  <a:pt x="18128" y="0"/>
                  <a:pt x="27799" y="9670"/>
                  <a:pt x="27799" y="21600"/>
                </a:cubicBezTo>
                <a:cubicBezTo>
                  <a:pt x="27799" y="33529"/>
                  <a:pt x="18128" y="43200"/>
                  <a:pt x="6199" y="43200"/>
                </a:cubicBezTo>
                <a:cubicBezTo>
                  <a:pt x="4099" y="43200"/>
                  <a:pt x="2011" y="42893"/>
                  <a:pt x="-1" y="42291"/>
                </a:cubicBezTo>
                <a:lnTo>
                  <a:pt x="6199" y="21600"/>
                </a:lnTo>
                <a:close/>
              </a:path>
            </a:pathLst>
          </a:custGeom>
          <a:noFill/>
          <a:ln w="28575">
            <a:solidFill>
              <a:srgbClr val="0000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54659" name="Arc 35"/>
          <p:cNvSpPr/>
          <p:nvPr/>
        </p:nvSpPr>
        <p:spPr bwMode="auto">
          <a:xfrm flipH="1">
            <a:off x="3810000" y="3278188"/>
            <a:ext cx="396875" cy="1827213"/>
          </a:xfrm>
          <a:custGeom>
            <a:avLst/>
            <a:gdLst>
              <a:gd name="G0" fmla="+- 1526 0 0"/>
              <a:gd name="G1" fmla="+- 21600 0 0"/>
              <a:gd name="G2" fmla="+- 21600 0 0"/>
              <a:gd name="T0" fmla="*/ 1243 w 23126"/>
              <a:gd name="T1" fmla="*/ 2 h 43200"/>
              <a:gd name="T2" fmla="*/ 0 w 23126"/>
              <a:gd name="T3" fmla="*/ 43146 h 43200"/>
              <a:gd name="T4" fmla="*/ 1526 w 23126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126" h="43200" fill="none" extrusionOk="0">
                <a:moveTo>
                  <a:pt x="1242" y="1"/>
                </a:moveTo>
                <a:cubicBezTo>
                  <a:pt x="1337" y="0"/>
                  <a:pt x="1431" y="-1"/>
                  <a:pt x="1526" y="0"/>
                </a:cubicBezTo>
                <a:cubicBezTo>
                  <a:pt x="13455" y="0"/>
                  <a:pt x="23126" y="9670"/>
                  <a:pt x="23126" y="21600"/>
                </a:cubicBezTo>
                <a:cubicBezTo>
                  <a:pt x="23126" y="33529"/>
                  <a:pt x="13455" y="43200"/>
                  <a:pt x="1526" y="43200"/>
                </a:cubicBezTo>
                <a:cubicBezTo>
                  <a:pt x="1016" y="43200"/>
                  <a:pt x="507" y="43181"/>
                  <a:pt x="-1" y="43146"/>
                </a:cubicBezTo>
              </a:path>
              <a:path w="23126" h="43200" stroke="0" extrusionOk="0">
                <a:moveTo>
                  <a:pt x="1242" y="1"/>
                </a:moveTo>
                <a:cubicBezTo>
                  <a:pt x="1337" y="0"/>
                  <a:pt x="1431" y="-1"/>
                  <a:pt x="1526" y="0"/>
                </a:cubicBezTo>
                <a:cubicBezTo>
                  <a:pt x="13455" y="0"/>
                  <a:pt x="23126" y="9670"/>
                  <a:pt x="23126" y="21600"/>
                </a:cubicBezTo>
                <a:cubicBezTo>
                  <a:pt x="23126" y="33529"/>
                  <a:pt x="13455" y="43200"/>
                  <a:pt x="1526" y="43200"/>
                </a:cubicBezTo>
                <a:cubicBezTo>
                  <a:pt x="1016" y="43200"/>
                  <a:pt x="507" y="43181"/>
                  <a:pt x="-1" y="43146"/>
                </a:cubicBezTo>
                <a:lnTo>
                  <a:pt x="1526" y="21600"/>
                </a:lnTo>
                <a:close/>
              </a:path>
            </a:pathLst>
          </a:custGeom>
          <a:noFill/>
          <a:ln w="28575">
            <a:solidFill>
              <a:srgbClr val="0000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grpSp>
        <p:nvGrpSpPr>
          <p:cNvPr id="154661" name="Group 37"/>
          <p:cNvGrpSpPr/>
          <p:nvPr/>
        </p:nvGrpSpPr>
        <p:grpSpPr>
          <a:xfrm>
            <a:off x="7696200" y="2971800"/>
            <a:ext cx="312738" cy="763588"/>
            <a:chOff x="3306" y="1824"/>
            <a:chExt cx="197" cy="481"/>
          </a:xfrm>
        </p:grpSpPr>
        <p:sp>
          <p:nvSpPr>
            <p:cNvPr id="154662" name="Arc 38"/>
            <p:cNvSpPr/>
            <p:nvPr/>
          </p:nvSpPr>
          <p:spPr bwMode="auto">
            <a:xfrm>
              <a:off x="3306" y="1824"/>
              <a:ext cx="150" cy="288"/>
            </a:xfrm>
            <a:custGeom>
              <a:avLst/>
              <a:gdLst>
                <a:gd name="G0" fmla="+- 938 0 0"/>
                <a:gd name="G1" fmla="+- 21600 0 0"/>
                <a:gd name="G2" fmla="+- 21600 0 0"/>
                <a:gd name="T0" fmla="*/ 938 w 22538"/>
                <a:gd name="T1" fmla="*/ 0 h 43200"/>
                <a:gd name="T2" fmla="*/ 0 w 22538"/>
                <a:gd name="T3" fmla="*/ 43180 h 43200"/>
                <a:gd name="T4" fmla="*/ 938 w 2253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38" h="43200" fill="none" extrusionOk="0">
                  <a:moveTo>
                    <a:pt x="937" y="0"/>
                  </a:moveTo>
                  <a:cubicBezTo>
                    <a:pt x="12867" y="0"/>
                    <a:pt x="22538" y="9670"/>
                    <a:pt x="22538" y="21600"/>
                  </a:cubicBezTo>
                  <a:cubicBezTo>
                    <a:pt x="22538" y="33529"/>
                    <a:pt x="12867" y="43200"/>
                    <a:pt x="938" y="43200"/>
                  </a:cubicBezTo>
                  <a:cubicBezTo>
                    <a:pt x="625" y="43200"/>
                    <a:pt x="312" y="43193"/>
                    <a:pt x="0" y="43179"/>
                  </a:cubicBezTo>
                </a:path>
                <a:path w="22538" h="43200" stroke="0" extrusionOk="0">
                  <a:moveTo>
                    <a:pt x="937" y="0"/>
                  </a:moveTo>
                  <a:cubicBezTo>
                    <a:pt x="12867" y="0"/>
                    <a:pt x="22538" y="9670"/>
                    <a:pt x="22538" y="21600"/>
                  </a:cubicBezTo>
                  <a:cubicBezTo>
                    <a:pt x="22538" y="33529"/>
                    <a:pt x="12867" y="43200"/>
                    <a:pt x="938" y="43200"/>
                  </a:cubicBezTo>
                  <a:cubicBezTo>
                    <a:pt x="625" y="43200"/>
                    <a:pt x="312" y="43193"/>
                    <a:pt x="0" y="43179"/>
                  </a:cubicBezTo>
                  <a:lnTo>
                    <a:pt x="938" y="21600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63" name="Arc 39"/>
            <p:cNvSpPr/>
            <p:nvPr/>
          </p:nvSpPr>
          <p:spPr bwMode="auto">
            <a:xfrm>
              <a:off x="3312" y="1825"/>
              <a:ext cx="191" cy="480"/>
            </a:xfrm>
            <a:custGeom>
              <a:avLst/>
              <a:gdLst>
                <a:gd name="G0" fmla="+- 768 0 0"/>
                <a:gd name="G1" fmla="+- 21600 0 0"/>
                <a:gd name="G2" fmla="+- 21600 0 0"/>
                <a:gd name="T0" fmla="*/ 768 w 22368"/>
                <a:gd name="T1" fmla="*/ 0 h 43200"/>
                <a:gd name="T2" fmla="*/ 0 w 22368"/>
                <a:gd name="T3" fmla="*/ 43186 h 43200"/>
                <a:gd name="T4" fmla="*/ 768 w 2236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68" h="43200" fill="none" extrusionOk="0">
                  <a:moveTo>
                    <a:pt x="767" y="0"/>
                  </a:moveTo>
                  <a:cubicBezTo>
                    <a:pt x="12697" y="0"/>
                    <a:pt x="22368" y="9670"/>
                    <a:pt x="22368" y="21600"/>
                  </a:cubicBezTo>
                  <a:cubicBezTo>
                    <a:pt x="22368" y="33529"/>
                    <a:pt x="12697" y="43200"/>
                    <a:pt x="768" y="43200"/>
                  </a:cubicBezTo>
                  <a:cubicBezTo>
                    <a:pt x="511" y="43200"/>
                    <a:pt x="255" y="43195"/>
                    <a:pt x="-1" y="43186"/>
                  </a:cubicBezTo>
                </a:path>
                <a:path w="22368" h="43200" stroke="0" extrusionOk="0">
                  <a:moveTo>
                    <a:pt x="767" y="0"/>
                  </a:moveTo>
                  <a:cubicBezTo>
                    <a:pt x="12697" y="0"/>
                    <a:pt x="22368" y="9670"/>
                    <a:pt x="22368" y="21600"/>
                  </a:cubicBezTo>
                  <a:cubicBezTo>
                    <a:pt x="22368" y="33529"/>
                    <a:pt x="12697" y="43200"/>
                    <a:pt x="768" y="43200"/>
                  </a:cubicBezTo>
                  <a:cubicBezTo>
                    <a:pt x="511" y="43200"/>
                    <a:pt x="255" y="43195"/>
                    <a:pt x="-1" y="43186"/>
                  </a:cubicBezTo>
                  <a:lnTo>
                    <a:pt x="768" y="21600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54664" name="Group 40"/>
          <p:cNvGrpSpPr/>
          <p:nvPr/>
        </p:nvGrpSpPr>
        <p:grpSpPr>
          <a:xfrm>
            <a:off x="7924800" y="3886200"/>
            <a:ext cx="314325" cy="990600"/>
            <a:chOff x="3354" y="2400"/>
            <a:chExt cx="198" cy="624"/>
          </a:xfrm>
        </p:grpSpPr>
        <p:sp>
          <p:nvSpPr>
            <p:cNvPr id="154665" name="Arc 41"/>
            <p:cNvSpPr/>
            <p:nvPr/>
          </p:nvSpPr>
          <p:spPr bwMode="auto">
            <a:xfrm>
              <a:off x="3354" y="2400"/>
              <a:ext cx="150" cy="288"/>
            </a:xfrm>
            <a:custGeom>
              <a:avLst/>
              <a:gdLst>
                <a:gd name="G0" fmla="+- 938 0 0"/>
                <a:gd name="G1" fmla="+- 21600 0 0"/>
                <a:gd name="G2" fmla="+- 21600 0 0"/>
                <a:gd name="T0" fmla="*/ 938 w 22538"/>
                <a:gd name="T1" fmla="*/ 0 h 43200"/>
                <a:gd name="T2" fmla="*/ 0 w 22538"/>
                <a:gd name="T3" fmla="*/ 43180 h 43200"/>
                <a:gd name="T4" fmla="*/ 938 w 2253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38" h="43200" fill="none" extrusionOk="0">
                  <a:moveTo>
                    <a:pt x="937" y="0"/>
                  </a:moveTo>
                  <a:cubicBezTo>
                    <a:pt x="12867" y="0"/>
                    <a:pt x="22538" y="9670"/>
                    <a:pt x="22538" y="21600"/>
                  </a:cubicBezTo>
                  <a:cubicBezTo>
                    <a:pt x="22538" y="33529"/>
                    <a:pt x="12867" y="43200"/>
                    <a:pt x="938" y="43200"/>
                  </a:cubicBezTo>
                  <a:cubicBezTo>
                    <a:pt x="625" y="43200"/>
                    <a:pt x="312" y="43193"/>
                    <a:pt x="0" y="43179"/>
                  </a:cubicBezTo>
                </a:path>
                <a:path w="22538" h="43200" stroke="0" extrusionOk="0">
                  <a:moveTo>
                    <a:pt x="937" y="0"/>
                  </a:moveTo>
                  <a:cubicBezTo>
                    <a:pt x="12867" y="0"/>
                    <a:pt x="22538" y="9670"/>
                    <a:pt x="22538" y="21600"/>
                  </a:cubicBezTo>
                  <a:cubicBezTo>
                    <a:pt x="22538" y="33529"/>
                    <a:pt x="12867" y="43200"/>
                    <a:pt x="938" y="43200"/>
                  </a:cubicBezTo>
                  <a:cubicBezTo>
                    <a:pt x="625" y="43200"/>
                    <a:pt x="312" y="43193"/>
                    <a:pt x="0" y="43179"/>
                  </a:cubicBezTo>
                  <a:lnTo>
                    <a:pt x="938" y="21600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4666" name="Arc 42"/>
            <p:cNvSpPr/>
            <p:nvPr/>
          </p:nvSpPr>
          <p:spPr bwMode="auto">
            <a:xfrm>
              <a:off x="3366" y="2400"/>
              <a:ext cx="186" cy="624"/>
            </a:xfrm>
            <a:custGeom>
              <a:avLst/>
              <a:gdLst>
                <a:gd name="G0" fmla="+- 768 0 0"/>
                <a:gd name="G1" fmla="+- 21600 0 0"/>
                <a:gd name="G2" fmla="+- 21600 0 0"/>
                <a:gd name="T0" fmla="*/ 768 w 22368"/>
                <a:gd name="T1" fmla="*/ 0 h 43200"/>
                <a:gd name="T2" fmla="*/ 0 w 22368"/>
                <a:gd name="T3" fmla="*/ 43186 h 43200"/>
                <a:gd name="T4" fmla="*/ 768 w 2236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68" h="43200" fill="none" extrusionOk="0">
                  <a:moveTo>
                    <a:pt x="767" y="0"/>
                  </a:moveTo>
                  <a:cubicBezTo>
                    <a:pt x="12697" y="0"/>
                    <a:pt x="22368" y="9670"/>
                    <a:pt x="22368" y="21600"/>
                  </a:cubicBezTo>
                  <a:cubicBezTo>
                    <a:pt x="22368" y="33529"/>
                    <a:pt x="12697" y="43200"/>
                    <a:pt x="768" y="43200"/>
                  </a:cubicBezTo>
                  <a:cubicBezTo>
                    <a:pt x="511" y="43200"/>
                    <a:pt x="255" y="43195"/>
                    <a:pt x="-1" y="43186"/>
                  </a:cubicBezTo>
                </a:path>
                <a:path w="22368" h="43200" stroke="0" extrusionOk="0">
                  <a:moveTo>
                    <a:pt x="767" y="0"/>
                  </a:moveTo>
                  <a:cubicBezTo>
                    <a:pt x="12697" y="0"/>
                    <a:pt x="22368" y="9670"/>
                    <a:pt x="22368" y="21600"/>
                  </a:cubicBezTo>
                  <a:cubicBezTo>
                    <a:pt x="22368" y="33529"/>
                    <a:pt x="12697" y="43200"/>
                    <a:pt x="768" y="43200"/>
                  </a:cubicBezTo>
                  <a:cubicBezTo>
                    <a:pt x="511" y="43200"/>
                    <a:pt x="255" y="43195"/>
                    <a:pt x="-1" y="43186"/>
                  </a:cubicBezTo>
                  <a:lnTo>
                    <a:pt x="768" y="21600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54667" name="Arc 43"/>
          <p:cNvSpPr/>
          <p:nvPr/>
        </p:nvSpPr>
        <p:spPr bwMode="auto">
          <a:xfrm flipH="1">
            <a:off x="6324600" y="4191000"/>
            <a:ext cx="333375" cy="381000"/>
          </a:xfrm>
          <a:custGeom>
            <a:avLst/>
            <a:gdLst>
              <a:gd name="G0" fmla="+- 6199 0 0"/>
              <a:gd name="G1" fmla="+- 21600 0 0"/>
              <a:gd name="G2" fmla="+- 21600 0 0"/>
              <a:gd name="T0" fmla="*/ 2868 w 27799"/>
              <a:gd name="T1" fmla="*/ 258 h 43200"/>
              <a:gd name="T2" fmla="*/ 0 w 27799"/>
              <a:gd name="T3" fmla="*/ 42291 h 43200"/>
              <a:gd name="T4" fmla="*/ 6199 w 27799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99" h="43200" fill="none" extrusionOk="0">
                <a:moveTo>
                  <a:pt x="2868" y="258"/>
                </a:moveTo>
                <a:cubicBezTo>
                  <a:pt x="3970" y="86"/>
                  <a:pt x="5083" y="-1"/>
                  <a:pt x="6199" y="0"/>
                </a:cubicBezTo>
                <a:cubicBezTo>
                  <a:pt x="18128" y="0"/>
                  <a:pt x="27799" y="9670"/>
                  <a:pt x="27799" y="21600"/>
                </a:cubicBezTo>
                <a:cubicBezTo>
                  <a:pt x="27799" y="33529"/>
                  <a:pt x="18128" y="43200"/>
                  <a:pt x="6199" y="43200"/>
                </a:cubicBezTo>
                <a:cubicBezTo>
                  <a:pt x="4099" y="43200"/>
                  <a:pt x="2011" y="42893"/>
                  <a:pt x="-1" y="42291"/>
                </a:cubicBezTo>
              </a:path>
              <a:path w="27799" h="43200" stroke="0" extrusionOk="0">
                <a:moveTo>
                  <a:pt x="2868" y="258"/>
                </a:moveTo>
                <a:cubicBezTo>
                  <a:pt x="3970" y="86"/>
                  <a:pt x="5083" y="-1"/>
                  <a:pt x="6199" y="0"/>
                </a:cubicBezTo>
                <a:cubicBezTo>
                  <a:pt x="18128" y="0"/>
                  <a:pt x="27799" y="9670"/>
                  <a:pt x="27799" y="21600"/>
                </a:cubicBezTo>
                <a:cubicBezTo>
                  <a:pt x="27799" y="33529"/>
                  <a:pt x="18128" y="43200"/>
                  <a:pt x="6199" y="43200"/>
                </a:cubicBezTo>
                <a:cubicBezTo>
                  <a:pt x="4099" y="43200"/>
                  <a:pt x="2011" y="42893"/>
                  <a:pt x="-1" y="42291"/>
                </a:cubicBezTo>
                <a:lnTo>
                  <a:pt x="6199" y="21600"/>
                </a:lnTo>
                <a:close/>
              </a:path>
            </a:pathLst>
          </a:custGeom>
          <a:noFill/>
          <a:ln w="28575">
            <a:solidFill>
              <a:srgbClr val="0000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54668" name="Arc 44"/>
          <p:cNvSpPr/>
          <p:nvPr/>
        </p:nvSpPr>
        <p:spPr bwMode="auto">
          <a:xfrm flipH="1">
            <a:off x="6232525" y="3352800"/>
            <a:ext cx="396875" cy="1827213"/>
          </a:xfrm>
          <a:custGeom>
            <a:avLst/>
            <a:gdLst>
              <a:gd name="G0" fmla="+- 1526 0 0"/>
              <a:gd name="G1" fmla="+- 21600 0 0"/>
              <a:gd name="G2" fmla="+- 21600 0 0"/>
              <a:gd name="T0" fmla="*/ 1243 w 23126"/>
              <a:gd name="T1" fmla="*/ 2 h 43200"/>
              <a:gd name="T2" fmla="*/ 0 w 23126"/>
              <a:gd name="T3" fmla="*/ 43146 h 43200"/>
              <a:gd name="T4" fmla="*/ 1526 w 23126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126" h="43200" fill="none" extrusionOk="0">
                <a:moveTo>
                  <a:pt x="1242" y="1"/>
                </a:moveTo>
                <a:cubicBezTo>
                  <a:pt x="1337" y="0"/>
                  <a:pt x="1431" y="-1"/>
                  <a:pt x="1526" y="0"/>
                </a:cubicBezTo>
                <a:cubicBezTo>
                  <a:pt x="13455" y="0"/>
                  <a:pt x="23126" y="9670"/>
                  <a:pt x="23126" y="21600"/>
                </a:cubicBezTo>
                <a:cubicBezTo>
                  <a:pt x="23126" y="33529"/>
                  <a:pt x="13455" y="43200"/>
                  <a:pt x="1526" y="43200"/>
                </a:cubicBezTo>
                <a:cubicBezTo>
                  <a:pt x="1016" y="43200"/>
                  <a:pt x="507" y="43181"/>
                  <a:pt x="-1" y="43146"/>
                </a:cubicBezTo>
              </a:path>
              <a:path w="23126" h="43200" stroke="0" extrusionOk="0">
                <a:moveTo>
                  <a:pt x="1242" y="1"/>
                </a:moveTo>
                <a:cubicBezTo>
                  <a:pt x="1337" y="0"/>
                  <a:pt x="1431" y="-1"/>
                  <a:pt x="1526" y="0"/>
                </a:cubicBezTo>
                <a:cubicBezTo>
                  <a:pt x="13455" y="0"/>
                  <a:pt x="23126" y="9670"/>
                  <a:pt x="23126" y="21600"/>
                </a:cubicBezTo>
                <a:cubicBezTo>
                  <a:pt x="23126" y="33529"/>
                  <a:pt x="13455" y="43200"/>
                  <a:pt x="1526" y="43200"/>
                </a:cubicBezTo>
                <a:cubicBezTo>
                  <a:pt x="1016" y="43200"/>
                  <a:pt x="507" y="43181"/>
                  <a:pt x="-1" y="43146"/>
                </a:cubicBezTo>
                <a:lnTo>
                  <a:pt x="1526" y="21600"/>
                </a:lnTo>
                <a:close/>
              </a:path>
            </a:pathLst>
          </a:custGeom>
          <a:noFill/>
          <a:ln w="28575">
            <a:solidFill>
              <a:srgbClr val="0000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0" y="0"/>
            <a:ext cx="2667000" cy="678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67000" cy="678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6680" name="Line 8"/>
          <p:cNvSpPr>
            <a:spLocks noChangeShapeType="1"/>
          </p:cNvSpPr>
          <p:nvPr/>
        </p:nvSpPr>
        <p:spPr bwMode="auto">
          <a:xfrm>
            <a:off x="1600200" y="3276600"/>
            <a:ext cx="1828800" cy="2362200"/>
          </a:xfrm>
          <a:prstGeom prst="line">
            <a:avLst/>
          </a:prstGeom>
          <a:noFill/>
          <a:ln w="28575">
            <a:solidFill>
              <a:srgbClr val="0000CC"/>
            </a:solidFill>
            <a:prstDash val="lg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1524000" y="990600"/>
            <a:ext cx="3276600" cy="4648200"/>
          </a:xfrm>
          <a:prstGeom prst="line">
            <a:avLst/>
          </a:prstGeom>
          <a:noFill/>
          <a:ln w="28575">
            <a:solidFill>
              <a:srgbClr val="0000CC"/>
            </a:solidFill>
            <a:prstDash val="lg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grpSp>
        <p:nvGrpSpPr>
          <p:cNvPr id="156683" name="Group 11"/>
          <p:cNvGrpSpPr/>
          <p:nvPr/>
        </p:nvGrpSpPr>
        <p:grpSpPr>
          <a:xfrm>
            <a:off x="1600200" y="1981200"/>
            <a:ext cx="3200400" cy="3048000"/>
            <a:chOff x="1008" y="1248"/>
            <a:chExt cx="2016" cy="1920"/>
          </a:xfrm>
        </p:grpSpPr>
        <p:sp>
          <p:nvSpPr>
            <p:cNvPr id="156679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1152" cy="192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1008" y="1248"/>
              <a:ext cx="2016" cy="192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56685" name="Rectangle 13"/>
          <p:cNvSpPr>
            <a:spLocks noGrp="1" noRot="1"/>
          </p:cNvSpPr>
          <p:nvPr>
            <p:ph type="title"/>
          </p:nvPr>
        </p:nvSpPr>
        <p:spPr>
          <a:xfrm>
            <a:off x="5486400" y="381000"/>
            <a:ext cx="685800" cy="2286000"/>
          </a:xfrm>
        </p:spPr>
        <p:txBody>
          <a:bodyPr vert="horz" wrap="square" lIns="91440" tIns="45720" rIns="91440" bIns="45720" anchor="b" anchorCtr="0"/>
          <a:p>
            <a:r>
              <a:rPr lang="zh-CN" altLang="en-US" sz="3600" b="1" kern="1200" dirty="0">
                <a:solidFill>
                  <a:srgbClr val="0000CC"/>
                </a:solidFill>
                <a:latin typeface="+mj-lt"/>
                <a:ea typeface="楷体_GB2312" pitchFamily="49" charset="-122"/>
                <a:cs typeface="+mj-cs"/>
              </a:rPr>
              <a:t>复写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楷体_GB2312" pitchFamily="49" charset="-122"/>
                <a:cs typeface="+mj-cs"/>
              </a:rPr>
              <a:t>传播</a:t>
            </a:r>
            <a:endParaRPr lang="zh-CN" altLang="en-US" sz="3600" b="1" kern="1200" dirty="0">
              <a:solidFill>
                <a:schemeClr val="tx1"/>
              </a:solidFill>
              <a:latin typeface="+mj-lt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0"/>
            <a:ext cx="2667000" cy="678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667000" cy="678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7945" name="Rectangle 9"/>
          <p:cNvSpPr>
            <a:spLocks noGrp="1" noRot="1"/>
          </p:cNvSpPr>
          <p:nvPr>
            <p:ph type="title"/>
          </p:nvPr>
        </p:nvSpPr>
        <p:spPr>
          <a:xfrm>
            <a:off x="5486400" y="76200"/>
            <a:ext cx="685800" cy="2286000"/>
          </a:xfrm>
        </p:spPr>
        <p:txBody>
          <a:bodyPr vert="horz" wrap="square" lIns="91440" tIns="45720" rIns="91440" bIns="45720" anchor="b" anchorCtr="0"/>
          <a:p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楷体_GB2312" pitchFamily="49" charset="-122"/>
                <a:cs typeface="+mj-cs"/>
              </a:rPr>
              <a:t>复写</a:t>
            </a:r>
            <a:r>
              <a:rPr lang="zh-CN" altLang="en-US" sz="3600" b="1" kern="1200" dirty="0">
                <a:solidFill>
                  <a:srgbClr val="0000CC"/>
                </a:solidFill>
                <a:latin typeface="+mj-lt"/>
                <a:ea typeface="楷体_GB2312" pitchFamily="49" charset="-122"/>
                <a:cs typeface="+mj-cs"/>
              </a:rPr>
              <a:t>传播</a:t>
            </a:r>
            <a:endParaRPr lang="zh-CN" altLang="en-US" sz="3600" b="1" kern="1200" dirty="0">
              <a:solidFill>
                <a:srgbClr val="0000CC"/>
              </a:solidFill>
              <a:latin typeface="+mj-lt"/>
              <a:ea typeface="楷体_GB2312" pitchFamily="49" charset="-122"/>
              <a:cs typeface="+mj-cs"/>
            </a:endParaRPr>
          </a:p>
        </p:txBody>
      </p:sp>
      <p:grpSp>
        <p:nvGrpSpPr>
          <p:cNvPr id="167954" name="Group 18"/>
          <p:cNvGrpSpPr/>
          <p:nvPr/>
        </p:nvGrpSpPr>
        <p:grpSpPr>
          <a:xfrm>
            <a:off x="4724400" y="1981200"/>
            <a:ext cx="3352800" cy="3124200"/>
            <a:chOff x="2976" y="1248"/>
            <a:chExt cx="2112" cy="1968"/>
          </a:xfrm>
        </p:grpSpPr>
        <p:sp>
          <p:nvSpPr>
            <p:cNvPr id="167940" name="Line 4"/>
            <p:cNvSpPr>
              <a:spLocks noChangeShapeType="1"/>
            </p:cNvSpPr>
            <p:nvPr/>
          </p:nvSpPr>
          <p:spPr bwMode="auto">
            <a:xfrm>
              <a:off x="2976" y="1248"/>
              <a:ext cx="1248" cy="196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67949" name="Line 13"/>
            <p:cNvSpPr>
              <a:spLocks noChangeShapeType="1"/>
            </p:cNvSpPr>
            <p:nvPr/>
          </p:nvSpPr>
          <p:spPr bwMode="auto">
            <a:xfrm>
              <a:off x="2976" y="1248"/>
              <a:ext cx="2112" cy="192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67952" name="Arc 16"/>
          <p:cNvSpPr/>
          <p:nvPr/>
        </p:nvSpPr>
        <p:spPr bwMode="auto">
          <a:xfrm>
            <a:off x="8839200" y="5029200"/>
            <a:ext cx="152400" cy="1219200"/>
          </a:xfrm>
          <a:custGeom>
            <a:avLst/>
            <a:gdLst>
              <a:gd name="G0" fmla="+- 0 0 0"/>
              <a:gd name="G1" fmla="+- 21595 0 0"/>
              <a:gd name="G2" fmla="+- 21600 0 0"/>
              <a:gd name="T0" fmla="*/ 450 w 21600"/>
              <a:gd name="T1" fmla="*/ 0 h 43165"/>
              <a:gd name="T2" fmla="*/ 1134 w 21600"/>
              <a:gd name="T3" fmla="*/ 43165 h 43165"/>
              <a:gd name="T4" fmla="*/ 0 w 21600"/>
              <a:gd name="T5" fmla="*/ 21595 h 43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65" fill="none" extrusionOk="0">
                <a:moveTo>
                  <a:pt x="450" y="-1"/>
                </a:moveTo>
                <a:cubicBezTo>
                  <a:pt x="12201" y="244"/>
                  <a:pt x="21600" y="9841"/>
                  <a:pt x="21600" y="21595"/>
                </a:cubicBezTo>
                <a:cubicBezTo>
                  <a:pt x="21600" y="33083"/>
                  <a:pt x="12606" y="42562"/>
                  <a:pt x="1134" y="43165"/>
                </a:cubicBezTo>
              </a:path>
              <a:path w="21600" h="43165" stroke="0" extrusionOk="0">
                <a:moveTo>
                  <a:pt x="450" y="-1"/>
                </a:moveTo>
                <a:cubicBezTo>
                  <a:pt x="12201" y="244"/>
                  <a:pt x="21600" y="9841"/>
                  <a:pt x="21600" y="21595"/>
                </a:cubicBezTo>
                <a:cubicBezTo>
                  <a:pt x="21600" y="33083"/>
                  <a:pt x="12606" y="42562"/>
                  <a:pt x="1134" y="43165"/>
                </a:cubicBezTo>
                <a:lnTo>
                  <a:pt x="0" y="21595"/>
                </a:lnTo>
                <a:close/>
              </a:path>
            </a:pathLst>
          </a:custGeom>
          <a:noFill/>
          <a:ln w="28575">
            <a:solidFill>
              <a:srgbClr val="0000CC"/>
            </a:solidFill>
            <a:prstDash val="lg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67953" name="Arc 17"/>
          <p:cNvSpPr/>
          <p:nvPr/>
        </p:nvSpPr>
        <p:spPr bwMode="auto">
          <a:xfrm flipH="1">
            <a:off x="6289675" y="5105400"/>
            <a:ext cx="415925" cy="1143000"/>
          </a:xfrm>
          <a:custGeom>
            <a:avLst/>
            <a:gdLst>
              <a:gd name="G0" fmla="+- 2643 0 0"/>
              <a:gd name="G1" fmla="+- 21600 0 0"/>
              <a:gd name="G2" fmla="+- 21600 0 0"/>
              <a:gd name="T0" fmla="*/ 2360 w 24243"/>
              <a:gd name="T1" fmla="*/ 2 h 43200"/>
              <a:gd name="T2" fmla="*/ 0 w 24243"/>
              <a:gd name="T3" fmla="*/ 43038 h 43200"/>
              <a:gd name="T4" fmla="*/ 2643 w 2424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243" h="43200" fill="none" extrusionOk="0">
                <a:moveTo>
                  <a:pt x="2359" y="1"/>
                </a:moveTo>
                <a:cubicBezTo>
                  <a:pt x="2454" y="0"/>
                  <a:pt x="2548" y="-1"/>
                  <a:pt x="2643" y="0"/>
                </a:cubicBezTo>
                <a:cubicBezTo>
                  <a:pt x="14572" y="0"/>
                  <a:pt x="24243" y="9670"/>
                  <a:pt x="24243" y="21600"/>
                </a:cubicBezTo>
                <a:cubicBezTo>
                  <a:pt x="24243" y="33529"/>
                  <a:pt x="14572" y="43200"/>
                  <a:pt x="2643" y="43200"/>
                </a:cubicBezTo>
                <a:cubicBezTo>
                  <a:pt x="1759" y="43200"/>
                  <a:pt x="876" y="43145"/>
                  <a:pt x="0" y="43037"/>
                </a:cubicBezTo>
              </a:path>
              <a:path w="24243" h="43200" stroke="0" extrusionOk="0">
                <a:moveTo>
                  <a:pt x="2359" y="1"/>
                </a:moveTo>
                <a:cubicBezTo>
                  <a:pt x="2454" y="0"/>
                  <a:pt x="2548" y="-1"/>
                  <a:pt x="2643" y="0"/>
                </a:cubicBezTo>
                <a:cubicBezTo>
                  <a:pt x="14572" y="0"/>
                  <a:pt x="24243" y="9670"/>
                  <a:pt x="24243" y="21600"/>
                </a:cubicBezTo>
                <a:cubicBezTo>
                  <a:pt x="24243" y="33529"/>
                  <a:pt x="14572" y="43200"/>
                  <a:pt x="2643" y="43200"/>
                </a:cubicBezTo>
                <a:cubicBezTo>
                  <a:pt x="1759" y="43200"/>
                  <a:pt x="876" y="43145"/>
                  <a:pt x="0" y="43037"/>
                </a:cubicBezTo>
                <a:lnTo>
                  <a:pt x="2643" y="21600"/>
                </a:lnTo>
                <a:close/>
              </a:path>
            </a:pathLst>
          </a:custGeom>
          <a:noFill/>
          <a:ln w="28575">
            <a:solidFill>
              <a:srgbClr val="0000CC"/>
            </a:solidFill>
            <a:prstDash val="lg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grpSp>
        <p:nvGrpSpPr>
          <p:cNvPr id="167960" name="Group 24"/>
          <p:cNvGrpSpPr/>
          <p:nvPr/>
        </p:nvGrpSpPr>
        <p:grpSpPr>
          <a:xfrm>
            <a:off x="3810000" y="1066800"/>
            <a:ext cx="990600" cy="2324100"/>
            <a:chOff x="2400" y="672"/>
            <a:chExt cx="624" cy="1464"/>
          </a:xfrm>
        </p:grpSpPr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>
              <a:off x="2448" y="1320"/>
              <a:ext cx="57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67948" name="Line 12"/>
            <p:cNvSpPr>
              <a:spLocks noChangeShapeType="1"/>
            </p:cNvSpPr>
            <p:nvPr/>
          </p:nvSpPr>
          <p:spPr bwMode="auto">
            <a:xfrm>
              <a:off x="2448" y="2136"/>
              <a:ext cx="57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67959" name="Line 23"/>
            <p:cNvSpPr>
              <a:spLocks noChangeShapeType="1"/>
            </p:cNvSpPr>
            <p:nvPr/>
          </p:nvSpPr>
          <p:spPr bwMode="auto">
            <a:xfrm>
              <a:off x="2400" y="672"/>
              <a:ext cx="57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67962" name="Group 26"/>
          <p:cNvGrpSpPr/>
          <p:nvPr/>
        </p:nvGrpSpPr>
        <p:grpSpPr>
          <a:xfrm>
            <a:off x="4648200" y="990600"/>
            <a:ext cx="4241800" cy="4876800"/>
            <a:chOff x="2928" y="624"/>
            <a:chExt cx="2672" cy="3072"/>
          </a:xfrm>
        </p:grpSpPr>
        <p:sp>
          <p:nvSpPr>
            <p:cNvPr id="167958" name="Line 22"/>
            <p:cNvSpPr>
              <a:spLocks noChangeShapeType="1"/>
            </p:cNvSpPr>
            <p:nvPr/>
          </p:nvSpPr>
          <p:spPr bwMode="auto">
            <a:xfrm>
              <a:off x="2928" y="624"/>
              <a:ext cx="2112" cy="292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67961" name="Arc 25"/>
            <p:cNvSpPr/>
            <p:nvPr/>
          </p:nvSpPr>
          <p:spPr bwMode="auto">
            <a:xfrm>
              <a:off x="5504" y="3552"/>
              <a:ext cx="96" cy="144"/>
            </a:xfrm>
            <a:custGeom>
              <a:avLst/>
              <a:gdLst>
                <a:gd name="G0" fmla="+- 0 0 0"/>
                <a:gd name="G1" fmla="+- 21595 0 0"/>
                <a:gd name="G2" fmla="+- 21600 0 0"/>
                <a:gd name="T0" fmla="*/ 450 w 21600"/>
                <a:gd name="T1" fmla="*/ 0 h 43165"/>
                <a:gd name="T2" fmla="*/ 1134 w 21600"/>
                <a:gd name="T3" fmla="*/ 43165 h 43165"/>
                <a:gd name="T4" fmla="*/ 0 w 21600"/>
                <a:gd name="T5" fmla="*/ 21595 h 4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65" fill="none" extrusionOk="0">
                  <a:moveTo>
                    <a:pt x="450" y="-1"/>
                  </a:moveTo>
                  <a:cubicBezTo>
                    <a:pt x="12201" y="244"/>
                    <a:pt x="21600" y="9841"/>
                    <a:pt x="21600" y="21595"/>
                  </a:cubicBezTo>
                  <a:cubicBezTo>
                    <a:pt x="21600" y="33083"/>
                    <a:pt x="12606" y="42562"/>
                    <a:pt x="1134" y="43165"/>
                  </a:cubicBezTo>
                </a:path>
                <a:path w="21600" h="43165" stroke="0" extrusionOk="0">
                  <a:moveTo>
                    <a:pt x="450" y="-1"/>
                  </a:moveTo>
                  <a:cubicBezTo>
                    <a:pt x="12201" y="244"/>
                    <a:pt x="21600" y="9841"/>
                    <a:pt x="21600" y="21595"/>
                  </a:cubicBezTo>
                  <a:cubicBezTo>
                    <a:pt x="21600" y="33083"/>
                    <a:pt x="12606" y="42562"/>
                    <a:pt x="1134" y="43165"/>
                  </a:cubicBezTo>
                  <a:lnTo>
                    <a:pt x="0" y="21595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67964" name="Group 28"/>
          <p:cNvGrpSpPr/>
          <p:nvPr/>
        </p:nvGrpSpPr>
        <p:grpSpPr>
          <a:xfrm>
            <a:off x="4724400" y="3276600"/>
            <a:ext cx="2946400" cy="2590800"/>
            <a:chOff x="2976" y="2064"/>
            <a:chExt cx="1856" cy="1632"/>
          </a:xfrm>
        </p:grpSpPr>
        <p:sp>
          <p:nvSpPr>
            <p:cNvPr id="167957" name="Line 21"/>
            <p:cNvSpPr>
              <a:spLocks noChangeShapeType="1"/>
            </p:cNvSpPr>
            <p:nvPr/>
          </p:nvSpPr>
          <p:spPr bwMode="auto">
            <a:xfrm>
              <a:off x="2976" y="2064"/>
              <a:ext cx="1248" cy="148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67963" name="Arc 27"/>
            <p:cNvSpPr/>
            <p:nvPr/>
          </p:nvSpPr>
          <p:spPr bwMode="auto">
            <a:xfrm>
              <a:off x="4736" y="3552"/>
              <a:ext cx="96" cy="144"/>
            </a:xfrm>
            <a:custGeom>
              <a:avLst/>
              <a:gdLst>
                <a:gd name="G0" fmla="+- 0 0 0"/>
                <a:gd name="G1" fmla="+- 21595 0 0"/>
                <a:gd name="G2" fmla="+- 21600 0 0"/>
                <a:gd name="T0" fmla="*/ 450 w 21600"/>
                <a:gd name="T1" fmla="*/ 0 h 43165"/>
                <a:gd name="T2" fmla="*/ 1134 w 21600"/>
                <a:gd name="T3" fmla="*/ 43165 h 43165"/>
                <a:gd name="T4" fmla="*/ 0 w 21600"/>
                <a:gd name="T5" fmla="*/ 21595 h 4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65" fill="none" extrusionOk="0">
                  <a:moveTo>
                    <a:pt x="450" y="-1"/>
                  </a:moveTo>
                  <a:cubicBezTo>
                    <a:pt x="12201" y="244"/>
                    <a:pt x="21600" y="9841"/>
                    <a:pt x="21600" y="21595"/>
                  </a:cubicBezTo>
                  <a:cubicBezTo>
                    <a:pt x="21600" y="33083"/>
                    <a:pt x="12606" y="42562"/>
                    <a:pt x="1134" y="43165"/>
                  </a:cubicBezTo>
                </a:path>
                <a:path w="21600" h="43165" stroke="0" extrusionOk="0">
                  <a:moveTo>
                    <a:pt x="450" y="-1"/>
                  </a:moveTo>
                  <a:cubicBezTo>
                    <a:pt x="12201" y="244"/>
                    <a:pt x="21600" y="9841"/>
                    <a:pt x="21600" y="21595"/>
                  </a:cubicBezTo>
                  <a:cubicBezTo>
                    <a:pt x="21600" y="33083"/>
                    <a:pt x="12606" y="42562"/>
                    <a:pt x="1134" y="43165"/>
                  </a:cubicBezTo>
                  <a:lnTo>
                    <a:pt x="0" y="21595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6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0" y="0"/>
            <a:ext cx="2667000" cy="678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67000" cy="678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Rectangle 9"/>
          <p:cNvSpPr>
            <a:spLocks noGrp="1" noRot="1"/>
          </p:cNvSpPr>
          <p:nvPr>
            <p:ph type="title"/>
          </p:nvPr>
        </p:nvSpPr>
        <p:spPr>
          <a:xfrm>
            <a:off x="5486400" y="381000"/>
            <a:ext cx="685800" cy="2286000"/>
          </a:xfrm>
        </p:spPr>
        <p:txBody>
          <a:bodyPr vert="horz" wrap="square" lIns="91440" tIns="45720" rIns="91440" bIns="45720" anchor="b" anchorCtr="0"/>
          <a:p>
            <a:r>
              <a:rPr lang="zh-CN" altLang="en-US" sz="3600" b="1" kern="12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复写传播</a:t>
            </a:r>
            <a:endParaRPr lang="zh-CN" altLang="en-US" sz="3600" b="1" kern="12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pic>
        <p:nvPicPr>
          <p:cNvPr id="20485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2667000" cy="678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6" name="Group 27"/>
          <p:cNvGrpSpPr/>
          <p:nvPr/>
        </p:nvGrpSpPr>
        <p:grpSpPr>
          <a:xfrm>
            <a:off x="533400" y="990600"/>
            <a:ext cx="8458200" cy="5562600"/>
            <a:chOff x="576" y="528"/>
            <a:chExt cx="5328" cy="3504"/>
          </a:xfrm>
        </p:grpSpPr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960" y="528"/>
              <a:ext cx="1152" cy="768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i:=m-1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j:=n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v:=a[T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2064" y="1008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auto">
            <a:xfrm>
              <a:off x="960" y="1632"/>
              <a:ext cx="1152" cy="912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i:=i+1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&lt;v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23" name="Rectangle 31"/>
            <p:cNvSpPr>
              <a:spLocks noChangeArrowheads="1"/>
            </p:cNvSpPr>
            <p:nvPr/>
          </p:nvSpPr>
          <p:spPr bwMode="auto">
            <a:xfrm>
              <a:off x="2064" y="192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960" y="2928"/>
              <a:ext cx="1152" cy="912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j:=j-1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:=4*j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2064" y="288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3408" y="1008"/>
              <a:ext cx="1152" cy="240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&gt;=j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27" name="Rectangle 35"/>
            <p:cNvSpPr>
              <a:spLocks noChangeArrowheads="1"/>
            </p:cNvSpPr>
            <p:nvPr/>
          </p:nvSpPr>
          <p:spPr bwMode="auto">
            <a:xfrm>
              <a:off x="4512" y="96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28" name="Rectangle 36"/>
            <p:cNvSpPr>
              <a:spLocks noChangeArrowheads="1"/>
            </p:cNvSpPr>
            <p:nvPr/>
          </p:nvSpPr>
          <p:spPr bwMode="auto">
            <a:xfrm>
              <a:off x="2880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x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7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8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9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]:=T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10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]:=T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29" name="Rectangle 37"/>
            <p:cNvSpPr>
              <a:spLocks noChangeArrowheads="1"/>
            </p:cNvSpPr>
            <p:nvPr/>
          </p:nvSpPr>
          <p:spPr bwMode="auto">
            <a:xfrm>
              <a:off x="3984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30" name="Rectangle 38"/>
            <p:cNvSpPr>
              <a:spLocks noChangeArrowheads="1"/>
            </p:cNvSpPr>
            <p:nvPr/>
          </p:nvSpPr>
          <p:spPr bwMode="auto">
            <a:xfrm>
              <a:off x="4416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x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:=v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]:=v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31" name="Rectangle 39"/>
            <p:cNvSpPr>
              <a:spLocks noChangeArrowheads="1"/>
            </p:cNvSpPr>
            <p:nvPr/>
          </p:nvSpPr>
          <p:spPr bwMode="auto">
            <a:xfrm>
              <a:off x="5520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32" name="Line 40"/>
            <p:cNvSpPr>
              <a:spLocks noChangeShapeType="1"/>
            </p:cNvSpPr>
            <p:nvPr/>
          </p:nvSpPr>
          <p:spPr bwMode="auto">
            <a:xfrm>
              <a:off x="1632" y="129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33" name="Line 41"/>
            <p:cNvSpPr>
              <a:spLocks noChangeShapeType="1"/>
            </p:cNvSpPr>
            <p:nvPr/>
          </p:nvSpPr>
          <p:spPr bwMode="auto">
            <a:xfrm>
              <a:off x="1631" y="2544"/>
              <a:ext cx="1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34" name="Freeform 42"/>
            <p:cNvSpPr/>
            <p:nvPr/>
          </p:nvSpPr>
          <p:spPr bwMode="auto">
            <a:xfrm>
              <a:off x="1631" y="528"/>
              <a:ext cx="2448" cy="3408"/>
            </a:xfrm>
            <a:custGeom>
              <a:avLst/>
              <a:gdLst>
                <a:gd name="T0" fmla="*/ 0 w 2448"/>
                <a:gd name="T1" fmla="*/ 3168 h 3264"/>
                <a:gd name="T2" fmla="*/ 0 w 2448"/>
                <a:gd name="T3" fmla="*/ 3264 h 3264"/>
                <a:gd name="T4" fmla="*/ 1008 w 2448"/>
                <a:gd name="T5" fmla="*/ 3264 h 3264"/>
                <a:gd name="T6" fmla="*/ 1008 w 2448"/>
                <a:gd name="T7" fmla="*/ 0 h 3264"/>
                <a:gd name="T8" fmla="*/ 2448 w 2448"/>
                <a:gd name="T9" fmla="*/ 0 h 3264"/>
                <a:gd name="T10" fmla="*/ 2448 w 2448"/>
                <a:gd name="T11" fmla="*/ 48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8" h="3264">
                  <a:moveTo>
                    <a:pt x="0" y="3168"/>
                  </a:moveTo>
                  <a:lnTo>
                    <a:pt x="0" y="3264"/>
                  </a:lnTo>
                  <a:lnTo>
                    <a:pt x="1008" y="3264"/>
                  </a:lnTo>
                  <a:lnTo>
                    <a:pt x="1008" y="0"/>
                  </a:lnTo>
                  <a:lnTo>
                    <a:pt x="2448" y="0"/>
                  </a:lnTo>
                  <a:lnTo>
                    <a:pt x="2448" y="4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35" name="Freeform 43"/>
            <p:cNvSpPr/>
            <p:nvPr/>
          </p:nvSpPr>
          <p:spPr bwMode="auto">
            <a:xfrm>
              <a:off x="768" y="1440"/>
              <a:ext cx="576" cy="1200"/>
            </a:xfrm>
            <a:custGeom>
              <a:avLst/>
              <a:gdLst>
                <a:gd name="T0" fmla="*/ 576 w 576"/>
                <a:gd name="T1" fmla="*/ 1096 h 1200"/>
                <a:gd name="T2" fmla="*/ 576 w 576"/>
                <a:gd name="T3" fmla="*/ 1200 h 1200"/>
                <a:gd name="T4" fmla="*/ 0 w 576"/>
                <a:gd name="T5" fmla="*/ 1200 h 1200"/>
                <a:gd name="T6" fmla="*/ 0 w 576"/>
                <a:gd name="T7" fmla="*/ 0 h 1200"/>
                <a:gd name="T8" fmla="*/ 384 w 576"/>
                <a:gd name="T9" fmla="*/ 0 h 1200"/>
                <a:gd name="T10" fmla="*/ 533 w 576"/>
                <a:gd name="T11" fmla="*/ 2 h 1200"/>
                <a:gd name="T12" fmla="*/ 533 w 576"/>
                <a:gd name="T13" fmla="*/ 20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200">
                  <a:moveTo>
                    <a:pt x="576" y="1096"/>
                  </a:moveTo>
                  <a:lnTo>
                    <a:pt x="576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33" y="2"/>
                  </a:lnTo>
                  <a:lnTo>
                    <a:pt x="533" y="20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36" name="Freeform 44"/>
            <p:cNvSpPr/>
            <p:nvPr/>
          </p:nvSpPr>
          <p:spPr bwMode="auto">
            <a:xfrm>
              <a:off x="768" y="2736"/>
              <a:ext cx="576" cy="1200"/>
            </a:xfrm>
            <a:custGeom>
              <a:avLst/>
              <a:gdLst>
                <a:gd name="T0" fmla="*/ 576 w 576"/>
                <a:gd name="T1" fmla="*/ 1096 h 1200"/>
                <a:gd name="T2" fmla="*/ 576 w 576"/>
                <a:gd name="T3" fmla="*/ 1200 h 1200"/>
                <a:gd name="T4" fmla="*/ 0 w 576"/>
                <a:gd name="T5" fmla="*/ 1200 h 1200"/>
                <a:gd name="T6" fmla="*/ 0 w 576"/>
                <a:gd name="T7" fmla="*/ 0 h 1200"/>
                <a:gd name="T8" fmla="*/ 384 w 576"/>
                <a:gd name="T9" fmla="*/ 0 h 1200"/>
                <a:gd name="T10" fmla="*/ 533 w 576"/>
                <a:gd name="T11" fmla="*/ 2 h 1200"/>
                <a:gd name="T12" fmla="*/ 533 w 576"/>
                <a:gd name="T13" fmla="*/ 20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200">
                  <a:moveTo>
                    <a:pt x="576" y="1096"/>
                  </a:moveTo>
                  <a:lnTo>
                    <a:pt x="576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33" y="2"/>
                  </a:lnTo>
                  <a:lnTo>
                    <a:pt x="533" y="20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37" name="Line 45"/>
            <p:cNvSpPr>
              <a:spLocks noChangeShapeType="1"/>
            </p:cNvSpPr>
            <p:nvPr/>
          </p:nvSpPr>
          <p:spPr bwMode="auto">
            <a:xfrm flipH="1">
              <a:off x="3360" y="1248"/>
              <a:ext cx="624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38" name="Line 46"/>
            <p:cNvSpPr>
              <a:spLocks noChangeShapeType="1"/>
            </p:cNvSpPr>
            <p:nvPr/>
          </p:nvSpPr>
          <p:spPr bwMode="auto">
            <a:xfrm>
              <a:off x="4176" y="1248"/>
              <a:ext cx="81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5039" name="Freeform 47"/>
            <p:cNvSpPr/>
            <p:nvPr/>
          </p:nvSpPr>
          <p:spPr bwMode="auto">
            <a:xfrm>
              <a:off x="576" y="1392"/>
              <a:ext cx="2832" cy="2640"/>
            </a:xfrm>
            <a:custGeom>
              <a:avLst/>
              <a:gdLst>
                <a:gd name="T0" fmla="*/ 2832 w 2832"/>
                <a:gd name="T1" fmla="*/ 2064 h 2640"/>
                <a:gd name="T2" fmla="*/ 2832 w 2832"/>
                <a:gd name="T3" fmla="*/ 2640 h 2640"/>
                <a:gd name="T4" fmla="*/ 0 w 2832"/>
                <a:gd name="T5" fmla="*/ 2640 h 2640"/>
                <a:gd name="T6" fmla="*/ 0 w 2832"/>
                <a:gd name="T7" fmla="*/ 0 h 2640"/>
                <a:gd name="T8" fmla="*/ 912 w 2832"/>
                <a:gd name="T9" fmla="*/ 0 h 2640"/>
                <a:gd name="T10" fmla="*/ 912 w 2832"/>
                <a:gd name="T11" fmla="*/ 2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2" h="2640">
                  <a:moveTo>
                    <a:pt x="2832" y="2064"/>
                  </a:moveTo>
                  <a:lnTo>
                    <a:pt x="2832" y="2640"/>
                  </a:lnTo>
                  <a:lnTo>
                    <a:pt x="0" y="2640"/>
                  </a:lnTo>
                  <a:lnTo>
                    <a:pt x="0" y="0"/>
                  </a:lnTo>
                  <a:lnTo>
                    <a:pt x="912" y="0"/>
                  </a:lnTo>
                  <a:lnTo>
                    <a:pt x="912" y="24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85040" name="Rectangle 48"/>
          <p:cNvSpPr>
            <a:spLocks noRot="1" noChangeArrowheads="1"/>
          </p:cNvSpPr>
          <p:nvPr/>
        </p:nvSpPr>
        <p:spPr bwMode="auto">
          <a:xfrm>
            <a:off x="298450" y="2286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分析三：删除无用代码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85041" name="Text Box 49"/>
          <p:cNvSpPr txBox="1">
            <a:spLocks noChangeArrowheads="1"/>
          </p:cNvSpPr>
          <p:nvPr/>
        </p:nvSpPr>
        <p:spPr bwMode="auto">
          <a:xfrm>
            <a:off x="5257800" y="5791200"/>
            <a:ext cx="3657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CC"/>
                </a:solidFill>
                <a:latin typeface="+mj-lt"/>
                <a:ea typeface="楷体_GB2312" pitchFamily="49" charset="-122"/>
                <a:cs typeface="+mn-cs"/>
              </a:rPr>
              <a:t>复写传播的目的是：使对某些变量的赋值变为无用</a:t>
            </a:r>
            <a:endParaRPr kumimoji="1" lang="zh-CN" altLang="en-US" kern="1200" cap="none" spc="0" normalizeH="0" baseline="0" noProof="0" dirty="0">
              <a:solidFill>
                <a:srgbClr val="0000CC"/>
              </a:solidFill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0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8" y="0"/>
            <a:ext cx="3059112" cy="678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1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55563"/>
            <a:ext cx="3200400" cy="6726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7739" name="Rectangle 43"/>
          <p:cNvSpPr>
            <a:spLocks noGrp="1" noRot="1"/>
          </p:cNvSpPr>
          <p:nvPr>
            <p:ph type="title"/>
          </p:nvPr>
        </p:nvSpPr>
        <p:spPr>
          <a:xfrm>
            <a:off x="3276600" y="304800"/>
            <a:ext cx="762000" cy="3733800"/>
          </a:xfrm>
        </p:spPr>
        <p:txBody>
          <a:bodyPr vert="horz" wrap="square" lIns="91440" tIns="45720" rIns="91440" bIns="45720" anchor="b" anchorCtr="0"/>
          <a:p>
            <a:r>
              <a:rPr lang="zh-CN" altLang="en-US" sz="3600" b="1" kern="1200" dirty="0">
                <a:solidFill>
                  <a:srgbClr val="0000CC"/>
                </a:solidFill>
                <a:latin typeface="+mj-lt"/>
                <a:ea typeface="楷体_GB2312" pitchFamily="49" charset="-122"/>
                <a:cs typeface="+mj-cs"/>
              </a:rPr>
              <a:t>删除无用</a:t>
            </a:r>
            <a:r>
              <a:rPr lang="zh-CN" altLang="en-US" sz="3600" b="1" kern="1200" dirty="0">
                <a:solidFill>
                  <a:srgbClr val="FF0000"/>
                </a:solidFill>
                <a:latin typeface="+mj-lt"/>
                <a:ea typeface="楷体_GB2312" pitchFamily="49" charset="-122"/>
                <a:cs typeface="+mj-cs"/>
              </a:rPr>
              <a:t>代码</a:t>
            </a:r>
            <a:endParaRPr lang="zh-CN" altLang="en-US" sz="3600" b="1" kern="1200" dirty="0">
              <a:solidFill>
                <a:srgbClr val="FF0000"/>
              </a:solidFill>
              <a:latin typeface="+mj-lt"/>
              <a:ea typeface="楷体_GB2312" pitchFamily="49" charset="-122"/>
              <a:cs typeface="+mj-cs"/>
            </a:endParaRPr>
          </a:p>
        </p:txBody>
      </p:sp>
      <p:sp>
        <p:nvSpPr>
          <p:cNvPr id="157740" name="Rectangle 44"/>
          <p:cNvSpPr>
            <a:spLocks noRot="1" noChangeArrowheads="1"/>
          </p:cNvSpPr>
          <p:nvPr/>
        </p:nvSpPr>
        <p:spPr bwMode="auto">
          <a:xfrm>
            <a:off x="4191000" y="487363"/>
            <a:ext cx="762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删除无用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赋值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grpSp>
        <p:nvGrpSpPr>
          <p:cNvPr id="157747" name="Group 51"/>
          <p:cNvGrpSpPr/>
          <p:nvPr/>
        </p:nvGrpSpPr>
        <p:grpSpPr>
          <a:xfrm>
            <a:off x="1371600" y="6338888"/>
            <a:ext cx="6248400" cy="581025"/>
            <a:chOff x="864" y="3993"/>
            <a:chExt cx="3936" cy="366"/>
          </a:xfrm>
        </p:grpSpPr>
        <p:sp>
          <p:nvSpPr>
            <p:cNvPr id="157741" name="Text Box 45"/>
            <p:cNvSpPr txBox="1">
              <a:spLocks noChangeArrowheads="1"/>
            </p:cNvSpPr>
            <p:nvPr/>
          </p:nvSpPr>
          <p:spPr bwMode="auto">
            <a:xfrm>
              <a:off x="864" y="403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b="1" kern="1200" cap="none" spc="0" normalizeH="0" baseline="0" noProof="0" dirty="0">
                  <a:solidFill>
                    <a:srgbClr val="FF0000"/>
                  </a:solidFill>
                  <a:latin typeface="+mj-lt"/>
                  <a:ea typeface="楷体_GB2312" pitchFamily="49" charset="-122"/>
                  <a:cs typeface="+mn-cs"/>
                </a:rPr>
                <a:t>9</a:t>
              </a:r>
              <a:endParaRPr kumimoji="1" lang="en-US" altLang="zh-CN" sz="2800" b="1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7743" name="Text Box 47"/>
            <p:cNvSpPr txBox="1">
              <a:spLocks noChangeArrowheads="1"/>
            </p:cNvSpPr>
            <p:nvPr/>
          </p:nvSpPr>
          <p:spPr bwMode="auto">
            <a:xfrm>
              <a:off x="4560" y="3993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b="1" kern="1200" cap="none" spc="0" normalizeH="0" baseline="0" noProof="0" dirty="0">
                  <a:solidFill>
                    <a:srgbClr val="FF0000"/>
                  </a:solidFill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800" b="1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57748" name="Group 52"/>
          <p:cNvGrpSpPr/>
          <p:nvPr/>
        </p:nvGrpSpPr>
        <p:grpSpPr>
          <a:xfrm>
            <a:off x="2819400" y="4114800"/>
            <a:ext cx="4876800" cy="1128713"/>
            <a:chOff x="1776" y="2592"/>
            <a:chExt cx="3072" cy="711"/>
          </a:xfrm>
        </p:grpSpPr>
        <p:sp>
          <p:nvSpPr>
            <p:cNvPr id="157742" name="Text Box 46"/>
            <p:cNvSpPr txBox="1">
              <a:spLocks noChangeArrowheads="1"/>
            </p:cNvSpPr>
            <p:nvPr/>
          </p:nvSpPr>
          <p:spPr bwMode="auto">
            <a:xfrm>
              <a:off x="1776" y="25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b="1" kern="1200" cap="none" spc="0" normalizeH="0" baseline="0" noProof="0" dirty="0">
                  <a:solidFill>
                    <a:srgbClr val="FF0000"/>
                  </a:solidFill>
                  <a:latin typeface="+mj-lt"/>
                  <a:ea typeface="楷体_GB2312" pitchFamily="49" charset="-122"/>
                  <a:cs typeface="+mn-cs"/>
                </a:rPr>
                <a:t>8</a:t>
              </a:r>
              <a:endParaRPr kumimoji="1" lang="en-US" altLang="zh-CN" sz="2800" b="1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7744" name="Text Box 48"/>
            <p:cNvSpPr txBox="1">
              <a:spLocks noChangeArrowheads="1"/>
            </p:cNvSpPr>
            <p:nvPr/>
          </p:nvSpPr>
          <p:spPr bwMode="auto">
            <a:xfrm>
              <a:off x="4608" y="297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b="1" kern="1200" cap="none" spc="0" normalizeH="0" baseline="0" noProof="0" dirty="0">
                  <a:solidFill>
                    <a:srgbClr val="FF0000"/>
                  </a:solidFill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800" b="1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57746" name="AutoShape 50"/>
          <p:cNvSpPr>
            <a:spLocks noChangeArrowheads="1"/>
          </p:cNvSpPr>
          <p:nvPr/>
        </p:nvSpPr>
        <p:spPr bwMode="auto">
          <a:xfrm>
            <a:off x="3276600" y="4724400"/>
            <a:ext cx="2362200" cy="1371600"/>
          </a:xfrm>
          <a:prstGeom prst="leftRightArrow">
            <a:avLst>
              <a:gd name="adj1" fmla="val 50000"/>
              <a:gd name="adj2" fmla="val 344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等价变换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9" grpId="0"/>
      <p:bldP spid="157740" grpId="0"/>
      <p:bldP spid="1577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554" name="Group 27"/>
          <p:cNvGrpSpPr/>
          <p:nvPr/>
        </p:nvGrpSpPr>
        <p:grpSpPr>
          <a:xfrm>
            <a:off x="457200" y="990600"/>
            <a:ext cx="8458200" cy="5562600"/>
            <a:chOff x="576" y="528"/>
            <a:chExt cx="5328" cy="3504"/>
          </a:xfrm>
        </p:grpSpPr>
        <p:sp>
          <p:nvSpPr>
            <p:cNvPr id="88092" name="Rectangle 28"/>
            <p:cNvSpPr>
              <a:spLocks noChangeArrowheads="1"/>
            </p:cNvSpPr>
            <p:nvPr/>
          </p:nvSpPr>
          <p:spPr bwMode="auto">
            <a:xfrm>
              <a:off x="960" y="528"/>
              <a:ext cx="1152" cy="768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i:=m-1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j:=n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v:=a[T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2064" y="1008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094" name="Rectangle 30"/>
            <p:cNvSpPr>
              <a:spLocks noChangeArrowheads="1"/>
            </p:cNvSpPr>
            <p:nvPr/>
          </p:nvSpPr>
          <p:spPr bwMode="auto">
            <a:xfrm>
              <a:off x="960" y="1632"/>
              <a:ext cx="1152" cy="912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i:=i+1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&lt;v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095" name="Rectangle 31"/>
            <p:cNvSpPr>
              <a:spLocks noChangeArrowheads="1"/>
            </p:cNvSpPr>
            <p:nvPr/>
          </p:nvSpPr>
          <p:spPr bwMode="auto">
            <a:xfrm>
              <a:off x="2064" y="192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096" name="Rectangle 32"/>
            <p:cNvSpPr>
              <a:spLocks noChangeArrowheads="1"/>
            </p:cNvSpPr>
            <p:nvPr/>
          </p:nvSpPr>
          <p:spPr bwMode="auto">
            <a:xfrm>
              <a:off x="960" y="2928"/>
              <a:ext cx="1152" cy="912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j:=j-1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:=4*j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097" name="Rectangle 33"/>
            <p:cNvSpPr>
              <a:spLocks noChangeArrowheads="1"/>
            </p:cNvSpPr>
            <p:nvPr/>
          </p:nvSpPr>
          <p:spPr bwMode="auto">
            <a:xfrm>
              <a:off x="2064" y="288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098" name="Rectangle 34"/>
            <p:cNvSpPr>
              <a:spLocks noChangeArrowheads="1"/>
            </p:cNvSpPr>
            <p:nvPr/>
          </p:nvSpPr>
          <p:spPr bwMode="auto">
            <a:xfrm>
              <a:off x="3408" y="1008"/>
              <a:ext cx="1152" cy="240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&gt;=j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099" name="Rectangle 35"/>
            <p:cNvSpPr>
              <a:spLocks noChangeArrowheads="1"/>
            </p:cNvSpPr>
            <p:nvPr/>
          </p:nvSpPr>
          <p:spPr bwMode="auto">
            <a:xfrm>
              <a:off x="4512" y="96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100" name="Rectangle 36"/>
            <p:cNvSpPr>
              <a:spLocks noChangeArrowheads="1"/>
            </p:cNvSpPr>
            <p:nvPr/>
          </p:nvSpPr>
          <p:spPr bwMode="auto">
            <a:xfrm>
              <a:off x="2880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101" name="Rectangle 37"/>
            <p:cNvSpPr>
              <a:spLocks noChangeArrowheads="1"/>
            </p:cNvSpPr>
            <p:nvPr/>
          </p:nvSpPr>
          <p:spPr bwMode="auto">
            <a:xfrm>
              <a:off x="3984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102" name="Rectangle 38"/>
            <p:cNvSpPr>
              <a:spLocks noChangeArrowheads="1"/>
            </p:cNvSpPr>
            <p:nvPr/>
          </p:nvSpPr>
          <p:spPr bwMode="auto">
            <a:xfrm>
              <a:off x="4416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]=v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103" name="Rectangle 39"/>
            <p:cNvSpPr>
              <a:spLocks noChangeArrowheads="1"/>
            </p:cNvSpPr>
            <p:nvPr/>
          </p:nvSpPr>
          <p:spPr bwMode="auto">
            <a:xfrm>
              <a:off x="5520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104" name="Line 40"/>
            <p:cNvSpPr>
              <a:spLocks noChangeShapeType="1"/>
            </p:cNvSpPr>
            <p:nvPr/>
          </p:nvSpPr>
          <p:spPr bwMode="auto">
            <a:xfrm>
              <a:off x="1632" y="129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105" name="Line 41"/>
            <p:cNvSpPr>
              <a:spLocks noChangeShapeType="1"/>
            </p:cNvSpPr>
            <p:nvPr/>
          </p:nvSpPr>
          <p:spPr bwMode="auto">
            <a:xfrm>
              <a:off x="1631" y="2544"/>
              <a:ext cx="1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106" name="Freeform 42"/>
            <p:cNvSpPr/>
            <p:nvPr/>
          </p:nvSpPr>
          <p:spPr bwMode="auto">
            <a:xfrm>
              <a:off x="1631" y="528"/>
              <a:ext cx="2448" cy="3408"/>
            </a:xfrm>
            <a:custGeom>
              <a:avLst/>
              <a:gdLst>
                <a:gd name="T0" fmla="*/ 0 w 2448"/>
                <a:gd name="T1" fmla="*/ 3168 h 3264"/>
                <a:gd name="T2" fmla="*/ 0 w 2448"/>
                <a:gd name="T3" fmla="*/ 3264 h 3264"/>
                <a:gd name="T4" fmla="*/ 1008 w 2448"/>
                <a:gd name="T5" fmla="*/ 3264 h 3264"/>
                <a:gd name="T6" fmla="*/ 1008 w 2448"/>
                <a:gd name="T7" fmla="*/ 0 h 3264"/>
                <a:gd name="T8" fmla="*/ 2448 w 2448"/>
                <a:gd name="T9" fmla="*/ 0 h 3264"/>
                <a:gd name="T10" fmla="*/ 2448 w 2448"/>
                <a:gd name="T11" fmla="*/ 48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8" h="3264">
                  <a:moveTo>
                    <a:pt x="0" y="3168"/>
                  </a:moveTo>
                  <a:lnTo>
                    <a:pt x="0" y="3264"/>
                  </a:lnTo>
                  <a:lnTo>
                    <a:pt x="1008" y="3264"/>
                  </a:lnTo>
                  <a:lnTo>
                    <a:pt x="1008" y="0"/>
                  </a:lnTo>
                  <a:lnTo>
                    <a:pt x="2448" y="0"/>
                  </a:lnTo>
                  <a:lnTo>
                    <a:pt x="2448" y="4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107" name="Freeform 43"/>
            <p:cNvSpPr/>
            <p:nvPr/>
          </p:nvSpPr>
          <p:spPr bwMode="auto">
            <a:xfrm>
              <a:off x="768" y="1440"/>
              <a:ext cx="576" cy="1200"/>
            </a:xfrm>
            <a:custGeom>
              <a:avLst/>
              <a:gdLst>
                <a:gd name="T0" fmla="*/ 576 w 576"/>
                <a:gd name="T1" fmla="*/ 1096 h 1200"/>
                <a:gd name="T2" fmla="*/ 576 w 576"/>
                <a:gd name="T3" fmla="*/ 1200 h 1200"/>
                <a:gd name="T4" fmla="*/ 0 w 576"/>
                <a:gd name="T5" fmla="*/ 1200 h 1200"/>
                <a:gd name="T6" fmla="*/ 0 w 576"/>
                <a:gd name="T7" fmla="*/ 0 h 1200"/>
                <a:gd name="T8" fmla="*/ 384 w 576"/>
                <a:gd name="T9" fmla="*/ 0 h 1200"/>
                <a:gd name="T10" fmla="*/ 533 w 576"/>
                <a:gd name="T11" fmla="*/ 2 h 1200"/>
                <a:gd name="T12" fmla="*/ 533 w 576"/>
                <a:gd name="T13" fmla="*/ 20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200">
                  <a:moveTo>
                    <a:pt x="576" y="1096"/>
                  </a:moveTo>
                  <a:lnTo>
                    <a:pt x="576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33" y="2"/>
                  </a:lnTo>
                  <a:lnTo>
                    <a:pt x="533" y="20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108" name="Freeform 44"/>
            <p:cNvSpPr/>
            <p:nvPr/>
          </p:nvSpPr>
          <p:spPr bwMode="auto">
            <a:xfrm>
              <a:off x="768" y="2736"/>
              <a:ext cx="576" cy="1200"/>
            </a:xfrm>
            <a:custGeom>
              <a:avLst/>
              <a:gdLst>
                <a:gd name="T0" fmla="*/ 576 w 576"/>
                <a:gd name="T1" fmla="*/ 1096 h 1200"/>
                <a:gd name="T2" fmla="*/ 576 w 576"/>
                <a:gd name="T3" fmla="*/ 1200 h 1200"/>
                <a:gd name="T4" fmla="*/ 0 w 576"/>
                <a:gd name="T5" fmla="*/ 1200 h 1200"/>
                <a:gd name="T6" fmla="*/ 0 w 576"/>
                <a:gd name="T7" fmla="*/ 0 h 1200"/>
                <a:gd name="T8" fmla="*/ 384 w 576"/>
                <a:gd name="T9" fmla="*/ 0 h 1200"/>
                <a:gd name="T10" fmla="*/ 533 w 576"/>
                <a:gd name="T11" fmla="*/ 2 h 1200"/>
                <a:gd name="T12" fmla="*/ 533 w 576"/>
                <a:gd name="T13" fmla="*/ 20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200">
                  <a:moveTo>
                    <a:pt x="576" y="1096"/>
                  </a:moveTo>
                  <a:lnTo>
                    <a:pt x="576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33" y="2"/>
                  </a:lnTo>
                  <a:lnTo>
                    <a:pt x="533" y="20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109" name="Line 45"/>
            <p:cNvSpPr>
              <a:spLocks noChangeShapeType="1"/>
            </p:cNvSpPr>
            <p:nvPr/>
          </p:nvSpPr>
          <p:spPr bwMode="auto">
            <a:xfrm flipH="1">
              <a:off x="3360" y="1248"/>
              <a:ext cx="624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110" name="Line 46"/>
            <p:cNvSpPr>
              <a:spLocks noChangeShapeType="1"/>
            </p:cNvSpPr>
            <p:nvPr/>
          </p:nvSpPr>
          <p:spPr bwMode="auto">
            <a:xfrm>
              <a:off x="4176" y="1248"/>
              <a:ext cx="81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8111" name="Freeform 47"/>
            <p:cNvSpPr/>
            <p:nvPr/>
          </p:nvSpPr>
          <p:spPr bwMode="auto">
            <a:xfrm>
              <a:off x="576" y="1392"/>
              <a:ext cx="2832" cy="2640"/>
            </a:xfrm>
            <a:custGeom>
              <a:avLst/>
              <a:gdLst>
                <a:gd name="T0" fmla="*/ 2832 w 2832"/>
                <a:gd name="T1" fmla="*/ 2064 h 2640"/>
                <a:gd name="T2" fmla="*/ 2832 w 2832"/>
                <a:gd name="T3" fmla="*/ 2640 h 2640"/>
                <a:gd name="T4" fmla="*/ 0 w 2832"/>
                <a:gd name="T5" fmla="*/ 2640 h 2640"/>
                <a:gd name="T6" fmla="*/ 0 w 2832"/>
                <a:gd name="T7" fmla="*/ 0 h 2640"/>
                <a:gd name="T8" fmla="*/ 912 w 2832"/>
                <a:gd name="T9" fmla="*/ 0 h 2640"/>
                <a:gd name="T10" fmla="*/ 912 w 2832"/>
                <a:gd name="T11" fmla="*/ 2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2" h="2640">
                  <a:moveTo>
                    <a:pt x="2832" y="2064"/>
                  </a:moveTo>
                  <a:lnTo>
                    <a:pt x="2832" y="2640"/>
                  </a:lnTo>
                  <a:lnTo>
                    <a:pt x="0" y="2640"/>
                  </a:lnTo>
                  <a:lnTo>
                    <a:pt x="0" y="0"/>
                  </a:lnTo>
                  <a:lnTo>
                    <a:pt x="912" y="0"/>
                  </a:lnTo>
                  <a:lnTo>
                    <a:pt x="912" y="24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88112" name="Rectangle 48"/>
          <p:cNvSpPr>
            <a:spLocks noRot="1" noChangeArrowheads="1"/>
          </p:cNvSpPr>
          <p:nvPr/>
        </p:nvSpPr>
        <p:spPr bwMode="auto">
          <a:xfrm>
            <a:off x="298450" y="2286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分析四：代码外提与强度削弱</a:t>
            </a: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5257800" y="60198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代码外提与强度削弱后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grpSp>
        <p:nvGrpSpPr>
          <p:cNvPr id="24579" name="Group 27"/>
          <p:cNvGrpSpPr/>
          <p:nvPr/>
        </p:nvGrpSpPr>
        <p:grpSpPr>
          <a:xfrm>
            <a:off x="533400" y="685800"/>
            <a:ext cx="8382000" cy="5867400"/>
            <a:chOff x="480" y="528"/>
            <a:chExt cx="5280" cy="3504"/>
          </a:xfrm>
        </p:grpSpPr>
        <p:sp>
          <p:nvSpPr>
            <p:cNvPr id="89116" name="Rectangle 28"/>
            <p:cNvSpPr>
              <a:spLocks noChangeArrowheads="1"/>
            </p:cNvSpPr>
            <p:nvPr/>
          </p:nvSpPr>
          <p:spPr bwMode="auto">
            <a:xfrm>
              <a:off x="816" y="528"/>
              <a:ext cx="1152" cy="110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i:=m-1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j:=n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v:=a[T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:=4*j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1920" y="1008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18" name="Rectangle 30"/>
            <p:cNvSpPr>
              <a:spLocks noChangeArrowheads="1"/>
            </p:cNvSpPr>
            <p:nvPr/>
          </p:nvSpPr>
          <p:spPr bwMode="auto">
            <a:xfrm>
              <a:off x="816" y="1968"/>
              <a:ext cx="1152" cy="768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i:=i+1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+4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&lt;v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19" name="Rectangle 31"/>
            <p:cNvSpPr>
              <a:spLocks noChangeArrowheads="1"/>
            </p:cNvSpPr>
            <p:nvPr/>
          </p:nvSpPr>
          <p:spPr bwMode="auto">
            <a:xfrm>
              <a:off x="1920" y="192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20" name="Rectangle 32"/>
            <p:cNvSpPr>
              <a:spLocks noChangeArrowheads="1"/>
            </p:cNvSpPr>
            <p:nvPr/>
          </p:nvSpPr>
          <p:spPr bwMode="auto">
            <a:xfrm>
              <a:off x="816" y="3072"/>
              <a:ext cx="1152" cy="768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j:=j-1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-4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21" name="Rectangle 33"/>
            <p:cNvSpPr>
              <a:spLocks noChangeArrowheads="1"/>
            </p:cNvSpPr>
            <p:nvPr/>
          </p:nvSpPr>
          <p:spPr bwMode="auto">
            <a:xfrm>
              <a:off x="1920" y="288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22" name="Rectangle 34"/>
            <p:cNvSpPr>
              <a:spLocks noChangeArrowheads="1"/>
            </p:cNvSpPr>
            <p:nvPr/>
          </p:nvSpPr>
          <p:spPr bwMode="auto">
            <a:xfrm>
              <a:off x="3264" y="1008"/>
              <a:ext cx="1152" cy="240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&gt;=j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23" name="Rectangle 35"/>
            <p:cNvSpPr>
              <a:spLocks noChangeArrowheads="1"/>
            </p:cNvSpPr>
            <p:nvPr/>
          </p:nvSpPr>
          <p:spPr bwMode="auto">
            <a:xfrm>
              <a:off x="4368" y="96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24" name="Rectangle 36"/>
            <p:cNvSpPr>
              <a:spLocks noChangeArrowheads="1"/>
            </p:cNvSpPr>
            <p:nvPr/>
          </p:nvSpPr>
          <p:spPr bwMode="auto">
            <a:xfrm>
              <a:off x="2736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25" name="Rectangle 37"/>
            <p:cNvSpPr>
              <a:spLocks noChangeArrowheads="1"/>
            </p:cNvSpPr>
            <p:nvPr/>
          </p:nvSpPr>
          <p:spPr bwMode="auto">
            <a:xfrm>
              <a:off x="3840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26" name="Rectangle 38"/>
            <p:cNvSpPr>
              <a:spLocks noChangeArrowheads="1"/>
            </p:cNvSpPr>
            <p:nvPr/>
          </p:nvSpPr>
          <p:spPr bwMode="auto">
            <a:xfrm>
              <a:off x="4272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]=v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27" name="Rectangle 39"/>
            <p:cNvSpPr>
              <a:spLocks noChangeArrowheads="1"/>
            </p:cNvSpPr>
            <p:nvPr/>
          </p:nvSpPr>
          <p:spPr bwMode="auto">
            <a:xfrm>
              <a:off x="5376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28" name="Line 40"/>
            <p:cNvSpPr>
              <a:spLocks noChangeShapeType="1"/>
            </p:cNvSpPr>
            <p:nvPr/>
          </p:nvSpPr>
          <p:spPr bwMode="auto">
            <a:xfrm>
              <a:off x="1536" y="1632"/>
              <a:ext cx="0" cy="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29" name="Line 41"/>
            <p:cNvSpPr>
              <a:spLocks noChangeShapeType="1"/>
            </p:cNvSpPr>
            <p:nvPr/>
          </p:nvSpPr>
          <p:spPr bwMode="auto">
            <a:xfrm>
              <a:off x="1488" y="273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30" name="Freeform 42"/>
            <p:cNvSpPr/>
            <p:nvPr/>
          </p:nvSpPr>
          <p:spPr bwMode="auto">
            <a:xfrm>
              <a:off x="1487" y="528"/>
              <a:ext cx="2448" cy="3408"/>
            </a:xfrm>
            <a:custGeom>
              <a:avLst/>
              <a:gdLst>
                <a:gd name="T0" fmla="*/ 0 w 2448"/>
                <a:gd name="T1" fmla="*/ 3168 h 3264"/>
                <a:gd name="T2" fmla="*/ 0 w 2448"/>
                <a:gd name="T3" fmla="*/ 3264 h 3264"/>
                <a:gd name="T4" fmla="*/ 1008 w 2448"/>
                <a:gd name="T5" fmla="*/ 3264 h 3264"/>
                <a:gd name="T6" fmla="*/ 1008 w 2448"/>
                <a:gd name="T7" fmla="*/ 0 h 3264"/>
                <a:gd name="T8" fmla="*/ 2448 w 2448"/>
                <a:gd name="T9" fmla="*/ 0 h 3264"/>
                <a:gd name="T10" fmla="*/ 2448 w 2448"/>
                <a:gd name="T11" fmla="*/ 48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8" h="3264">
                  <a:moveTo>
                    <a:pt x="0" y="3168"/>
                  </a:moveTo>
                  <a:lnTo>
                    <a:pt x="0" y="3264"/>
                  </a:lnTo>
                  <a:lnTo>
                    <a:pt x="1008" y="3264"/>
                  </a:lnTo>
                  <a:lnTo>
                    <a:pt x="1008" y="0"/>
                  </a:lnTo>
                  <a:lnTo>
                    <a:pt x="2448" y="0"/>
                  </a:lnTo>
                  <a:lnTo>
                    <a:pt x="2448" y="4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31" name="Freeform 43"/>
            <p:cNvSpPr/>
            <p:nvPr/>
          </p:nvSpPr>
          <p:spPr bwMode="auto">
            <a:xfrm>
              <a:off x="624" y="1824"/>
              <a:ext cx="576" cy="1008"/>
            </a:xfrm>
            <a:custGeom>
              <a:avLst/>
              <a:gdLst>
                <a:gd name="T0" fmla="*/ 576 w 576"/>
                <a:gd name="T1" fmla="*/ 921 h 1008"/>
                <a:gd name="T2" fmla="*/ 576 w 576"/>
                <a:gd name="T3" fmla="*/ 1008 h 1008"/>
                <a:gd name="T4" fmla="*/ 0 w 576"/>
                <a:gd name="T5" fmla="*/ 1008 h 1008"/>
                <a:gd name="T6" fmla="*/ 0 w 576"/>
                <a:gd name="T7" fmla="*/ 0 h 1008"/>
                <a:gd name="T8" fmla="*/ 384 w 576"/>
                <a:gd name="T9" fmla="*/ 0 h 1008"/>
                <a:gd name="T10" fmla="*/ 510 w 576"/>
                <a:gd name="T11" fmla="*/ 5 h 1008"/>
                <a:gd name="T12" fmla="*/ 510 w 576"/>
                <a:gd name="T13" fmla="*/ 151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008">
                  <a:moveTo>
                    <a:pt x="576" y="921"/>
                  </a:moveTo>
                  <a:lnTo>
                    <a:pt x="576" y="1008"/>
                  </a:lnTo>
                  <a:lnTo>
                    <a:pt x="0" y="1008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10" y="5"/>
                  </a:lnTo>
                  <a:lnTo>
                    <a:pt x="510" y="151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32" name="Freeform 44"/>
            <p:cNvSpPr/>
            <p:nvPr/>
          </p:nvSpPr>
          <p:spPr bwMode="auto">
            <a:xfrm>
              <a:off x="624" y="2880"/>
              <a:ext cx="576" cy="1056"/>
            </a:xfrm>
            <a:custGeom>
              <a:avLst/>
              <a:gdLst>
                <a:gd name="T0" fmla="*/ 576 w 576"/>
                <a:gd name="T1" fmla="*/ 1096 h 1200"/>
                <a:gd name="T2" fmla="*/ 576 w 576"/>
                <a:gd name="T3" fmla="*/ 1200 h 1200"/>
                <a:gd name="T4" fmla="*/ 0 w 576"/>
                <a:gd name="T5" fmla="*/ 1200 h 1200"/>
                <a:gd name="T6" fmla="*/ 0 w 576"/>
                <a:gd name="T7" fmla="*/ 0 h 1200"/>
                <a:gd name="T8" fmla="*/ 384 w 576"/>
                <a:gd name="T9" fmla="*/ 0 h 1200"/>
                <a:gd name="T10" fmla="*/ 533 w 576"/>
                <a:gd name="T11" fmla="*/ 2 h 1200"/>
                <a:gd name="T12" fmla="*/ 533 w 576"/>
                <a:gd name="T13" fmla="*/ 20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200">
                  <a:moveTo>
                    <a:pt x="576" y="1096"/>
                  </a:moveTo>
                  <a:lnTo>
                    <a:pt x="576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33" y="2"/>
                  </a:lnTo>
                  <a:lnTo>
                    <a:pt x="533" y="20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33" name="Line 45"/>
            <p:cNvSpPr>
              <a:spLocks noChangeShapeType="1"/>
            </p:cNvSpPr>
            <p:nvPr/>
          </p:nvSpPr>
          <p:spPr bwMode="auto">
            <a:xfrm flipH="1">
              <a:off x="3216" y="1248"/>
              <a:ext cx="624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34" name="Line 46"/>
            <p:cNvSpPr>
              <a:spLocks noChangeShapeType="1"/>
            </p:cNvSpPr>
            <p:nvPr/>
          </p:nvSpPr>
          <p:spPr bwMode="auto">
            <a:xfrm>
              <a:off x="4032" y="1248"/>
              <a:ext cx="81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9135" name="Freeform 47"/>
            <p:cNvSpPr/>
            <p:nvPr/>
          </p:nvSpPr>
          <p:spPr bwMode="auto">
            <a:xfrm>
              <a:off x="480" y="1728"/>
              <a:ext cx="2832" cy="2304"/>
            </a:xfrm>
            <a:custGeom>
              <a:avLst/>
              <a:gdLst>
                <a:gd name="T0" fmla="*/ 2830 w 2832"/>
                <a:gd name="T1" fmla="*/ 1710 h 2304"/>
                <a:gd name="T2" fmla="*/ 2832 w 2832"/>
                <a:gd name="T3" fmla="*/ 2304 h 2304"/>
                <a:gd name="T4" fmla="*/ 0 w 2832"/>
                <a:gd name="T5" fmla="*/ 2304 h 2304"/>
                <a:gd name="T6" fmla="*/ 0 w 2832"/>
                <a:gd name="T7" fmla="*/ 0 h 2304"/>
                <a:gd name="T8" fmla="*/ 912 w 2832"/>
                <a:gd name="T9" fmla="*/ 0 h 2304"/>
                <a:gd name="T10" fmla="*/ 910 w 2832"/>
                <a:gd name="T11" fmla="*/ 253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2" h="2304">
                  <a:moveTo>
                    <a:pt x="2830" y="1710"/>
                  </a:moveTo>
                  <a:lnTo>
                    <a:pt x="2832" y="2304"/>
                  </a:lnTo>
                  <a:lnTo>
                    <a:pt x="0" y="2304"/>
                  </a:lnTo>
                  <a:lnTo>
                    <a:pt x="0" y="0"/>
                  </a:lnTo>
                  <a:lnTo>
                    <a:pt x="912" y="0"/>
                  </a:lnTo>
                  <a:lnTo>
                    <a:pt x="910" y="25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2" name="Group 27"/>
          <p:cNvGrpSpPr/>
          <p:nvPr/>
        </p:nvGrpSpPr>
        <p:grpSpPr>
          <a:xfrm>
            <a:off x="533400" y="838200"/>
            <a:ext cx="8382000" cy="5867400"/>
            <a:chOff x="480" y="528"/>
            <a:chExt cx="5280" cy="3504"/>
          </a:xfrm>
        </p:grpSpPr>
        <p:sp>
          <p:nvSpPr>
            <p:cNvPr id="90140" name="Rectangle 28"/>
            <p:cNvSpPr>
              <a:spLocks noChangeArrowheads="1"/>
            </p:cNvSpPr>
            <p:nvPr/>
          </p:nvSpPr>
          <p:spPr bwMode="auto">
            <a:xfrm>
              <a:off x="816" y="528"/>
              <a:ext cx="1152" cy="110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i:=m-1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j:=n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v:=a[T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:=4*j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41" name="Rectangle 29"/>
            <p:cNvSpPr>
              <a:spLocks noChangeArrowheads="1"/>
            </p:cNvSpPr>
            <p:nvPr/>
          </p:nvSpPr>
          <p:spPr bwMode="auto">
            <a:xfrm>
              <a:off x="1920" y="1008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42" name="Rectangle 30"/>
            <p:cNvSpPr>
              <a:spLocks noChangeArrowheads="1"/>
            </p:cNvSpPr>
            <p:nvPr/>
          </p:nvSpPr>
          <p:spPr bwMode="auto">
            <a:xfrm>
              <a:off x="816" y="1968"/>
              <a:ext cx="1152" cy="768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i:=i+1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+4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&lt;v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1920" y="192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816" y="3072"/>
              <a:ext cx="1152" cy="768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j:=j-1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-4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>
              <a:off x="1920" y="288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46" name="Rectangle 34"/>
            <p:cNvSpPr>
              <a:spLocks noChangeArrowheads="1"/>
            </p:cNvSpPr>
            <p:nvPr/>
          </p:nvSpPr>
          <p:spPr bwMode="auto">
            <a:xfrm>
              <a:off x="3264" y="1008"/>
              <a:ext cx="1152" cy="240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&gt;=j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47" name="Rectangle 35"/>
            <p:cNvSpPr>
              <a:spLocks noChangeArrowheads="1"/>
            </p:cNvSpPr>
            <p:nvPr/>
          </p:nvSpPr>
          <p:spPr bwMode="auto">
            <a:xfrm>
              <a:off x="4368" y="96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48" name="Rectangle 36"/>
            <p:cNvSpPr>
              <a:spLocks noChangeArrowheads="1"/>
            </p:cNvSpPr>
            <p:nvPr/>
          </p:nvSpPr>
          <p:spPr bwMode="auto">
            <a:xfrm>
              <a:off x="2736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49" name="Rectangle 37"/>
            <p:cNvSpPr>
              <a:spLocks noChangeArrowheads="1"/>
            </p:cNvSpPr>
            <p:nvPr/>
          </p:nvSpPr>
          <p:spPr bwMode="auto">
            <a:xfrm>
              <a:off x="3840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50" name="Rectangle 38"/>
            <p:cNvSpPr>
              <a:spLocks noChangeArrowheads="1"/>
            </p:cNvSpPr>
            <p:nvPr/>
          </p:nvSpPr>
          <p:spPr bwMode="auto">
            <a:xfrm>
              <a:off x="4272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]=v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51" name="Rectangle 39"/>
            <p:cNvSpPr>
              <a:spLocks noChangeArrowheads="1"/>
            </p:cNvSpPr>
            <p:nvPr/>
          </p:nvSpPr>
          <p:spPr bwMode="auto">
            <a:xfrm>
              <a:off x="5376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52" name="Line 40"/>
            <p:cNvSpPr>
              <a:spLocks noChangeShapeType="1"/>
            </p:cNvSpPr>
            <p:nvPr/>
          </p:nvSpPr>
          <p:spPr bwMode="auto">
            <a:xfrm>
              <a:off x="1536" y="1632"/>
              <a:ext cx="0" cy="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53" name="Line 41"/>
            <p:cNvSpPr>
              <a:spLocks noChangeShapeType="1"/>
            </p:cNvSpPr>
            <p:nvPr/>
          </p:nvSpPr>
          <p:spPr bwMode="auto">
            <a:xfrm>
              <a:off x="1488" y="273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54" name="Freeform 42"/>
            <p:cNvSpPr/>
            <p:nvPr/>
          </p:nvSpPr>
          <p:spPr bwMode="auto">
            <a:xfrm>
              <a:off x="1487" y="528"/>
              <a:ext cx="2448" cy="3408"/>
            </a:xfrm>
            <a:custGeom>
              <a:avLst/>
              <a:gdLst>
                <a:gd name="T0" fmla="*/ 0 w 2448"/>
                <a:gd name="T1" fmla="*/ 3168 h 3264"/>
                <a:gd name="T2" fmla="*/ 0 w 2448"/>
                <a:gd name="T3" fmla="*/ 3264 h 3264"/>
                <a:gd name="T4" fmla="*/ 1008 w 2448"/>
                <a:gd name="T5" fmla="*/ 3264 h 3264"/>
                <a:gd name="T6" fmla="*/ 1008 w 2448"/>
                <a:gd name="T7" fmla="*/ 0 h 3264"/>
                <a:gd name="T8" fmla="*/ 2448 w 2448"/>
                <a:gd name="T9" fmla="*/ 0 h 3264"/>
                <a:gd name="T10" fmla="*/ 2448 w 2448"/>
                <a:gd name="T11" fmla="*/ 48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8" h="3264">
                  <a:moveTo>
                    <a:pt x="0" y="3168"/>
                  </a:moveTo>
                  <a:lnTo>
                    <a:pt x="0" y="3264"/>
                  </a:lnTo>
                  <a:lnTo>
                    <a:pt x="1008" y="3264"/>
                  </a:lnTo>
                  <a:lnTo>
                    <a:pt x="1008" y="0"/>
                  </a:lnTo>
                  <a:lnTo>
                    <a:pt x="2448" y="0"/>
                  </a:lnTo>
                  <a:lnTo>
                    <a:pt x="2448" y="4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55" name="Freeform 43"/>
            <p:cNvSpPr/>
            <p:nvPr/>
          </p:nvSpPr>
          <p:spPr bwMode="auto">
            <a:xfrm>
              <a:off x="624" y="1824"/>
              <a:ext cx="576" cy="1008"/>
            </a:xfrm>
            <a:custGeom>
              <a:avLst/>
              <a:gdLst>
                <a:gd name="T0" fmla="*/ 576 w 576"/>
                <a:gd name="T1" fmla="*/ 921 h 1008"/>
                <a:gd name="T2" fmla="*/ 576 w 576"/>
                <a:gd name="T3" fmla="*/ 1008 h 1008"/>
                <a:gd name="T4" fmla="*/ 0 w 576"/>
                <a:gd name="T5" fmla="*/ 1008 h 1008"/>
                <a:gd name="T6" fmla="*/ 0 w 576"/>
                <a:gd name="T7" fmla="*/ 0 h 1008"/>
                <a:gd name="T8" fmla="*/ 384 w 576"/>
                <a:gd name="T9" fmla="*/ 0 h 1008"/>
                <a:gd name="T10" fmla="*/ 510 w 576"/>
                <a:gd name="T11" fmla="*/ 5 h 1008"/>
                <a:gd name="T12" fmla="*/ 510 w 576"/>
                <a:gd name="T13" fmla="*/ 151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008">
                  <a:moveTo>
                    <a:pt x="576" y="921"/>
                  </a:moveTo>
                  <a:lnTo>
                    <a:pt x="576" y="1008"/>
                  </a:lnTo>
                  <a:lnTo>
                    <a:pt x="0" y="1008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10" y="5"/>
                  </a:lnTo>
                  <a:lnTo>
                    <a:pt x="510" y="151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56" name="Freeform 44"/>
            <p:cNvSpPr/>
            <p:nvPr/>
          </p:nvSpPr>
          <p:spPr bwMode="auto">
            <a:xfrm>
              <a:off x="624" y="2880"/>
              <a:ext cx="576" cy="1056"/>
            </a:xfrm>
            <a:custGeom>
              <a:avLst/>
              <a:gdLst>
                <a:gd name="T0" fmla="*/ 576 w 576"/>
                <a:gd name="T1" fmla="*/ 1096 h 1200"/>
                <a:gd name="T2" fmla="*/ 576 w 576"/>
                <a:gd name="T3" fmla="*/ 1200 h 1200"/>
                <a:gd name="T4" fmla="*/ 0 w 576"/>
                <a:gd name="T5" fmla="*/ 1200 h 1200"/>
                <a:gd name="T6" fmla="*/ 0 w 576"/>
                <a:gd name="T7" fmla="*/ 0 h 1200"/>
                <a:gd name="T8" fmla="*/ 384 w 576"/>
                <a:gd name="T9" fmla="*/ 0 h 1200"/>
                <a:gd name="T10" fmla="*/ 533 w 576"/>
                <a:gd name="T11" fmla="*/ 2 h 1200"/>
                <a:gd name="T12" fmla="*/ 533 w 576"/>
                <a:gd name="T13" fmla="*/ 20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200">
                  <a:moveTo>
                    <a:pt x="576" y="1096"/>
                  </a:moveTo>
                  <a:lnTo>
                    <a:pt x="576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33" y="2"/>
                  </a:lnTo>
                  <a:lnTo>
                    <a:pt x="533" y="20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57" name="Line 45"/>
            <p:cNvSpPr>
              <a:spLocks noChangeShapeType="1"/>
            </p:cNvSpPr>
            <p:nvPr/>
          </p:nvSpPr>
          <p:spPr bwMode="auto">
            <a:xfrm flipH="1">
              <a:off x="3216" y="1248"/>
              <a:ext cx="624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58" name="Line 46"/>
            <p:cNvSpPr>
              <a:spLocks noChangeShapeType="1"/>
            </p:cNvSpPr>
            <p:nvPr/>
          </p:nvSpPr>
          <p:spPr bwMode="auto">
            <a:xfrm>
              <a:off x="4032" y="1248"/>
              <a:ext cx="81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0159" name="Freeform 47"/>
            <p:cNvSpPr/>
            <p:nvPr/>
          </p:nvSpPr>
          <p:spPr bwMode="auto">
            <a:xfrm>
              <a:off x="480" y="1728"/>
              <a:ext cx="2832" cy="2304"/>
            </a:xfrm>
            <a:custGeom>
              <a:avLst/>
              <a:gdLst>
                <a:gd name="T0" fmla="*/ 2830 w 2832"/>
                <a:gd name="T1" fmla="*/ 1710 h 2304"/>
                <a:gd name="T2" fmla="*/ 2832 w 2832"/>
                <a:gd name="T3" fmla="*/ 2304 h 2304"/>
                <a:gd name="T4" fmla="*/ 0 w 2832"/>
                <a:gd name="T5" fmla="*/ 2304 h 2304"/>
                <a:gd name="T6" fmla="*/ 0 w 2832"/>
                <a:gd name="T7" fmla="*/ 0 h 2304"/>
                <a:gd name="T8" fmla="*/ 912 w 2832"/>
                <a:gd name="T9" fmla="*/ 0 h 2304"/>
                <a:gd name="T10" fmla="*/ 910 w 2832"/>
                <a:gd name="T11" fmla="*/ 253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2" h="2304">
                  <a:moveTo>
                    <a:pt x="2830" y="1710"/>
                  </a:moveTo>
                  <a:lnTo>
                    <a:pt x="2832" y="2304"/>
                  </a:lnTo>
                  <a:lnTo>
                    <a:pt x="0" y="2304"/>
                  </a:lnTo>
                  <a:lnTo>
                    <a:pt x="0" y="0"/>
                  </a:lnTo>
                  <a:lnTo>
                    <a:pt x="912" y="0"/>
                  </a:lnTo>
                  <a:lnTo>
                    <a:pt x="910" y="25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90160" name="Rectangle 48"/>
          <p:cNvSpPr>
            <a:spLocks noRot="1" noChangeArrowheads="1"/>
          </p:cNvSpPr>
          <p:nvPr/>
        </p:nvSpPr>
        <p:spPr bwMode="auto">
          <a:xfrm>
            <a:off x="298450" y="2286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分析五：删除归纳变量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62" name="Rectangle 26"/>
          <p:cNvSpPr>
            <a:spLocks noChangeArrowheads="1"/>
          </p:cNvSpPr>
          <p:nvPr/>
        </p:nvSpPr>
        <p:spPr bwMode="auto">
          <a:xfrm>
            <a:off x="6019800" y="60198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删除归纳变量后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grpSp>
        <p:nvGrpSpPr>
          <p:cNvPr id="26627" name="Group 27"/>
          <p:cNvGrpSpPr/>
          <p:nvPr/>
        </p:nvGrpSpPr>
        <p:grpSpPr>
          <a:xfrm>
            <a:off x="762000" y="457200"/>
            <a:ext cx="8382000" cy="5943600"/>
            <a:chOff x="480" y="528"/>
            <a:chExt cx="5280" cy="3504"/>
          </a:xfrm>
        </p:grpSpPr>
        <p:sp>
          <p:nvSpPr>
            <p:cNvPr id="91164" name="Rectangle 28"/>
            <p:cNvSpPr>
              <a:spLocks noChangeArrowheads="1"/>
            </p:cNvSpPr>
            <p:nvPr/>
          </p:nvSpPr>
          <p:spPr bwMode="auto">
            <a:xfrm>
              <a:off x="816" y="528"/>
              <a:ext cx="1152" cy="110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i:=m-1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j:=n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v:=a[T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:=4*j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65" name="Rectangle 29"/>
            <p:cNvSpPr>
              <a:spLocks noChangeArrowheads="1"/>
            </p:cNvSpPr>
            <p:nvPr/>
          </p:nvSpPr>
          <p:spPr bwMode="auto">
            <a:xfrm>
              <a:off x="1920" y="1008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66" name="Rectangle 30"/>
            <p:cNvSpPr>
              <a:spLocks noChangeArrowheads="1"/>
            </p:cNvSpPr>
            <p:nvPr/>
          </p:nvSpPr>
          <p:spPr bwMode="auto">
            <a:xfrm>
              <a:off x="816" y="1968"/>
              <a:ext cx="1152" cy="766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+4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&lt;v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67" name="Rectangle 31"/>
            <p:cNvSpPr>
              <a:spLocks noChangeArrowheads="1"/>
            </p:cNvSpPr>
            <p:nvPr/>
          </p:nvSpPr>
          <p:spPr bwMode="auto">
            <a:xfrm>
              <a:off x="1920" y="1920"/>
              <a:ext cx="38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68" name="Rectangle 32"/>
            <p:cNvSpPr>
              <a:spLocks noChangeArrowheads="1"/>
            </p:cNvSpPr>
            <p:nvPr/>
          </p:nvSpPr>
          <p:spPr bwMode="auto">
            <a:xfrm>
              <a:off x="816" y="3072"/>
              <a:ext cx="1152" cy="768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-4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69" name="Rectangle 33"/>
            <p:cNvSpPr>
              <a:spLocks noChangeArrowheads="1"/>
            </p:cNvSpPr>
            <p:nvPr/>
          </p:nvSpPr>
          <p:spPr bwMode="auto">
            <a:xfrm>
              <a:off x="1920" y="288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70" name="Rectangle 34"/>
            <p:cNvSpPr>
              <a:spLocks noChangeArrowheads="1"/>
            </p:cNvSpPr>
            <p:nvPr/>
          </p:nvSpPr>
          <p:spPr bwMode="auto">
            <a:xfrm>
              <a:off x="3120" y="1008"/>
              <a:ext cx="1296" cy="240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71" name="Rectangle 35"/>
            <p:cNvSpPr>
              <a:spLocks noChangeArrowheads="1"/>
            </p:cNvSpPr>
            <p:nvPr/>
          </p:nvSpPr>
          <p:spPr bwMode="auto">
            <a:xfrm>
              <a:off x="4368" y="96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72" name="Rectangle 36"/>
            <p:cNvSpPr>
              <a:spLocks noChangeArrowheads="1"/>
            </p:cNvSpPr>
            <p:nvPr/>
          </p:nvSpPr>
          <p:spPr bwMode="auto">
            <a:xfrm>
              <a:off x="2736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73" name="Rectangle 37"/>
            <p:cNvSpPr>
              <a:spLocks noChangeArrowheads="1"/>
            </p:cNvSpPr>
            <p:nvPr/>
          </p:nvSpPr>
          <p:spPr bwMode="auto">
            <a:xfrm>
              <a:off x="3840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74" name="Rectangle 38"/>
            <p:cNvSpPr>
              <a:spLocks noChangeArrowheads="1"/>
            </p:cNvSpPr>
            <p:nvPr/>
          </p:nvSpPr>
          <p:spPr bwMode="auto">
            <a:xfrm>
              <a:off x="4272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]=v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75" name="Rectangle 39"/>
            <p:cNvSpPr>
              <a:spLocks noChangeArrowheads="1"/>
            </p:cNvSpPr>
            <p:nvPr/>
          </p:nvSpPr>
          <p:spPr bwMode="auto">
            <a:xfrm>
              <a:off x="5376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76" name="Line 40"/>
            <p:cNvSpPr>
              <a:spLocks noChangeShapeType="1"/>
            </p:cNvSpPr>
            <p:nvPr/>
          </p:nvSpPr>
          <p:spPr bwMode="auto">
            <a:xfrm>
              <a:off x="1536" y="1632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77" name="Line 41"/>
            <p:cNvSpPr>
              <a:spLocks noChangeShapeType="1"/>
            </p:cNvSpPr>
            <p:nvPr/>
          </p:nvSpPr>
          <p:spPr bwMode="auto">
            <a:xfrm>
              <a:off x="1488" y="273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78" name="Freeform 42"/>
            <p:cNvSpPr/>
            <p:nvPr/>
          </p:nvSpPr>
          <p:spPr bwMode="auto">
            <a:xfrm>
              <a:off x="1487" y="528"/>
              <a:ext cx="2448" cy="3408"/>
            </a:xfrm>
            <a:custGeom>
              <a:avLst/>
              <a:gdLst>
                <a:gd name="T0" fmla="*/ 0 w 2448"/>
                <a:gd name="T1" fmla="*/ 3168 h 3264"/>
                <a:gd name="T2" fmla="*/ 0 w 2448"/>
                <a:gd name="T3" fmla="*/ 3264 h 3264"/>
                <a:gd name="T4" fmla="*/ 1008 w 2448"/>
                <a:gd name="T5" fmla="*/ 3264 h 3264"/>
                <a:gd name="T6" fmla="*/ 1008 w 2448"/>
                <a:gd name="T7" fmla="*/ 0 h 3264"/>
                <a:gd name="T8" fmla="*/ 2448 w 2448"/>
                <a:gd name="T9" fmla="*/ 0 h 3264"/>
                <a:gd name="T10" fmla="*/ 2448 w 2448"/>
                <a:gd name="T11" fmla="*/ 48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8" h="3264">
                  <a:moveTo>
                    <a:pt x="0" y="3168"/>
                  </a:moveTo>
                  <a:lnTo>
                    <a:pt x="0" y="3264"/>
                  </a:lnTo>
                  <a:lnTo>
                    <a:pt x="1008" y="3264"/>
                  </a:lnTo>
                  <a:lnTo>
                    <a:pt x="1008" y="0"/>
                  </a:lnTo>
                  <a:lnTo>
                    <a:pt x="2448" y="0"/>
                  </a:lnTo>
                  <a:lnTo>
                    <a:pt x="2448" y="4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79" name="Freeform 43"/>
            <p:cNvSpPr/>
            <p:nvPr/>
          </p:nvSpPr>
          <p:spPr bwMode="auto">
            <a:xfrm>
              <a:off x="624" y="1824"/>
              <a:ext cx="576" cy="1008"/>
            </a:xfrm>
            <a:custGeom>
              <a:avLst/>
              <a:gdLst>
                <a:gd name="T0" fmla="*/ 576 w 576"/>
                <a:gd name="T1" fmla="*/ 921 h 1008"/>
                <a:gd name="T2" fmla="*/ 576 w 576"/>
                <a:gd name="T3" fmla="*/ 1008 h 1008"/>
                <a:gd name="T4" fmla="*/ 0 w 576"/>
                <a:gd name="T5" fmla="*/ 1008 h 1008"/>
                <a:gd name="T6" fmla="*/ 0 w 576"/>
                <a:gd name="T7" fmla="*/ 0 h 1008"/>
                <a:gd name="T8" fmla="*/ 384 w 576"/>
                <a:gd name="T9" fmla="*/ 0 h 1008"/>
                <a:gd name="T10" fmla="*/ 510 w 576"/>
                <a:gd name="T11" fmla="*/ 5 h 1008"/>
                <a:gd name="T12" fmla="*/ 510 w 576"/>
                <a:gd name="T13" fmla="*/ 151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008">
                  <a:moveTo>
                    <a:pt x="576" y="921"/>
                  </a:moveTo>
                  <a:lnTo>
                    <a:pt x="576" y="1008"/>
                  </a:lnTo>
                  <a:lnTo>
                    <a:pt x="0" y="1008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10" y="5"/>
                  </a:lnTo>
                  <a:lnTo>
                    <a:pt x="510" y="151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80" name="Freeform 44"/>
            <p:cNvSpPr/>
            <p:nvPr/>
          </p:nvSpPr>
          <p:spPr bwMode="auto">
            <a:xfrm>
              <a:off x="624" y="2880"/>
              <a:ext cx="576" cy="1056"/>
            </a:xfrm>
            <a:custGeom>
              <a:avLst/>
              <a:gdLst>
                <a:gd name="T0" fmla="*/ 576 w 576"/>
                <a:gd name="T1" fmla="*/ 1096 h 1200"/>
                <a:gd name="T2" fmla="*/ 576 w 576"/>
                <a:gd name="T3" fmla="*/ 1200 h 1200"/>
                <a:gd name="T4" fmla="*/ 0 w 576"/>
                <a:gd name="T5" fmla="*/ 1200 h 1200"/>
                <a:gd name="T6" fmla="*/ 0 w 576"/>
                <a:gd name="T7" fmla="*/ 0 h 1200"/>
                <a:gd name="T8" fmla="*/ 384 w 576"/>
                <a:gd name="T9" fmla="*/ 0 h 1200"/>
                <a:gd name="T10" fmla="*/ 533 w 576"/>
                <a:gd name="T11" fmla="*/ 2 h 1200"/>
                <a:gd name="T12" fmla="*/ 533 w 576"/>
                <a:gd name="T13" fmla="*/ 20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200">
                  <a:moveTo>
                    <a:pt x="576" y="1096"/>
                  </a:moveTo>
                  <a:lnTo>
                    <a:pt x="576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33" y="2"/>
                  </a:lnTo>
                  <a:lnTo>
                    <a:pt x="533" y="20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81" name="Line 45"/>
            <p:cNvSpPr>
              <a:spLocks noChangeShapeType="1"/>
            </p:cNvSpPr>
            <p:nvPr/>
          </p:nvSpPr>
          <p:spPr bwMode="auto">
            <a:xfrm flipH="1">
              <a:off x="3216" y="1248"/>
              <a:ext cx="624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82" name="Line 46"/>
            <p:cNvSpPr>
              <a:spLocks noChangeShapeType="1"/>
            </p:cNvSpPr>
            <p:nvPr/>
          </p:nvSpPr>
          <p:spPr bwMode="auto">
            <a:xfrm>
              <a:off x="4032" y="1248"/>
              <a:ext cx="816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1183" name="Freeform 47"/>
            <p:cNvSpPr/>
            <p:nvPr/>
          </p:nvSpPr>
          <p:spPr bwMode="auto">
            <a:xfrm>
              <a:off x="480" y="1728"/>
              <a:ext cx="2832" cy="2304"/>
            </a:xfrm>
            <a:custGeom>
              <a:avLst/>
              <a:gdLst>
                <a:gd name="T0" fmla="*/ 2830 w 2832"/>
                <a:gd name="T1" fmla="*/ 1710 h 2304"/>
                <a:gd name="T2" fmla="*/ 2832 w 2832"/>
                <a:gd name="T3" fmla="*/ 2304 h 2304"/>
                <a:gd name="T4" fmla="*/ 0 w 2832"/>
                <a:gd name="T5" fmla="*/ 2304 h 2304"/>
                <a:gd name="T6" fmla="*/ 0 w 2832"/>
                <a:gd name="T7" fmla="*/ 0 h 2304"/>
                <a:gd name="T8" fmla="*/ 912 w 2832"/>
                <a:gd name="T9" fmla="*/ 0 h 2304"/>
                <a:gd name="T10" fmla="*/ 910 w 2832"/>
                <a:gd name="T11" fmla="*/ 253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2" h="2304">
                  <a:moveTo>
                    <a:pt x="2830" y="1710"/>
                  </a:moveTo>
                  <a:lnTo>
                    <a:pt x="2832" y="2304"/>
                  </a:lnTo>
                  <a:lnTo>
                    <a:pt x="0" y="2304"/>
                  </a:lnTo>
                  <a:lnTo>
                    <a:pt x="0" y="0"/>
                  </a:lnTo>
                  <a:lnTo>
                    <a:pt x="912" y="0"/>
                  </a:lnTo>
                  <a:lnTo>
                    <a:pt x="910" y="25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kern="1200" dirty="0">
                <a:latin typeface="楷体_GB2312" pitchFamily="49" charset="-122"/>
                <a:ea typeface="楷体_GB2312" pitchFamily="49" charset="-122"/>
                <a:cs typeface="+mj-cs"/>
              </a:rPr>
              <a:t>内容与重点</a:t>
            </a:r>
            <a:endParaRPr lang="zh-CN" altLang="en-US" kern="12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10243" name="Rectangle 3"/>
          <p:cNvSpPr>
            <a:spLocks noGrp="1" noRot="1"/>
          </p:cNvSpPr>
          <p:nvPr>
            <p:ph sz="quarter" idx="1"/>
          </p:nvPr>
        </p:nvSpPr>
        <p:spPr>
          <a:xfrm>
            <a:off x="304800" y="1295400"/>
            <a:ext cx="2514600" cy="2438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内容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概述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优化技术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局部优化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循环优化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4" name="Rectangle 6"/>
          <p:cNvSpPr>
            <a:spLocks noRot="1"/>
          </p:cNvSpPr>
          <p:nvPr/>
        </p:nvSpPr>
        <p:spPr>
          <a:xfrm>
            <a:off x="304800" y="3886200"/>
            <a:ext cx="2514600" cy="2209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重点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85000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优化原则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85000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优化类型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85000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优化技术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5" name="AutoShape 7"/>
          <p:cNvSpPr/>
          <p:nvPr/>
        </p:nvSpPr>
        <p:spPr bwMode="auto">
          <a:xfrm>
            <a:off x="3124200" y="2628900"/>
            <a:ext cx="5334000" cy="609600"/>
          </a:xfrm>
          <a:prstGeom prst="borderCallout1">
            <a:avLst>
              <a:gd name="adj1" fmla="val 18750"/>
              <a:gd name="adj2" fmla="val -1431"/>
              <a:gd name="adj3" fmla="val 330208"/>
              <a:gd name="adj4" fmla="val -104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等价原则、有效原则和合算原则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7416" name="AutoShape 8"/>
          <p:cNvSpPr/>
          <p:nvPr/>
        </p:nvSpPr>
        <p:spPr bwMode="auto">
          <a:xfrm>
            <a:off x="3124200" y="1371600"/>
            <a:ext cx="5334000" cy="990600"/>
          </a:xfrm>
          <a:prstGeom prst="borderCallout1">
            <a:avLst>
              <a:gd name="adj1" fmla="val 11537"/>
              <a:gd name="adj2" fmla="val -1431"/>
              <a:gd name="adj3" fmla="val 73880"/>
              <a:gd name="adj4" fmla="val -2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对程序进行各种等价变换，用于生成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更高效的目标代码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2971800" y="5181600"/>
            <a:ext cx="6019800" cy="1524000"/>
          </a:xfrm>
          <a:prstGeom prst="wedgeRoundRectCallout">
            <a:avLst>
              <a:gd name="adj1" fmla="val -56671"/>
              <a:gd name="adj2" fmla="val -107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最常用的有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删除公共子表达式、复写传播、删除无用代码、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代码外提、强度削弱和删除归纳变量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7418" name="AutoShape 10"/>
          <p:cNvSpPr/>
          <p:nvPr/>
        </p:nvSpPr>
        <p:spPr bwMode="auto">
          <a:xfrm>
            <a:off x="3886200" y="3505200"/>
            <a:ext cx="5029200" cy="1371600"/>
          </a:xfrm>
          <a:prstGeom prst="borderCallout2">
            <a:avLst>
              <a:gd name="adj1" fmla="val 8333"/>
              <a:gd name="adj2" fmla="val -1514"/>
              <a:gd name="adj3" fmla="val 8333"/>
              <a:gd name="adj4" fmla="val -13449"/>
              <a:gd name="adj5" fmla="val 116667"/>
              <a:gd name="adj6" fmla="val -25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依据优化所涉及的程序范围，可以分为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局部优化、循环优化和全局优化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三种类型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animBg="1"/>
      <p:bldP spid="17416" grpId="0" animBg="1"/>
      <p:bldP spid="17417" grpId="0" animBg="1"/>
      <p:bldP spid="174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Rot="1"/>
          </p:cNvSpPr>
          <p:nvPr>
            <p:ph type="title"/>
          </p:nvPr>
        </p:nvSpPr>
        <p:spPr>
          <a:xfrm>
            <a:off x="323850" y="663575"/>
            <a:ext cx="8540750" cy="533400"/>
          </a:xfrm>
        </p:spPr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Exercise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1795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04800" y="1196975"/>
            <a:ext cx="8370888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编译过程中可进行的优化如何分类？最常用的代码优化技术有哪些？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解：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依据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优化所涉及的程序范围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，可以分为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全局优化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局部优化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循环优化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最常用的代码优化技术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删除公共子表达式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复写传播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删除无用代码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代码外提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强度削弱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删除归纳变量等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Code generation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8675" name="Rectangle 3"/>
          <p:cNvSpPr>
            <a:spLocks noGrp="1" noRot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代码生成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是把语法分析后或优化后的中间代码变换成目标代码。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目标代码一般有以下三种形式：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能够立即执行的机器语言代码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，所有地址已经定位；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待装配的机器语言模块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。执行时，由连接装配程序把它们和某些运行程序连接起来，转换成能执行的机器语言代码；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汇编语言代码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。尚须经过汇编程序汇编，转换成可执行的机器语言代码。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69" name="Rectangle 41"/>
          <p:cNvSpPr/>
          <p:nvPr/>
        </p:nvSpPr>
        <p:spPr>
          <a:xfrm>
            <a:off x="3252788" y="817563"/>
            <a:ext cx="2700337" cy="495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词法分析器</a:t>
            </a:r>
            <a:endParaRPr lang="zh-CN" altLang="en-US" sz="26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70" name="Rectangle 42"/>
          <p:cNvSpPr/>
          <p:nvPr/>
        </p:nvSpPr>
        <p:spPr>
          <a:xfrm>
            <a:off x="3268663" y="1876425"/>
            <a:ext cx="2700337" cy="495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语法分析器</a:t>
            </a:r>
            <a:endParaRPr lang="zh-CN" altLang="en-US" sz="26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71" name="Rectangle 43"/>
          <p:cNvSpPr/>
          <p:nvPr/>
        </p:nvSpPr>
        <p:spPr>
          <a:xfrm>
            <a:off x="3294063" y="3009900"/>
            <a:ext cx="2700337" cy="495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中间代码生成器</a:t>
            </a:r>
            <a:endParaRPr lang="zh-CN" altLang="en-US" sz="26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72" name="Rectangle 44"/>
          <p:cNvSpPr/>
          <p:nvPr/>
        </p:nvSpPr>
        <p:spPr>
          <a:xfrm>
            <a:off x="3268663" y="4086225"/>
            <a:ext cx="2700337" cy="495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优化段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8173" name="Group 45"/>
          <p:cNvGrpSpPr/>
          <p:nvPr/>
        </p:nvGrpSpPr>
        <p:grpSpPr>
          <a:xfrm>
            <a:off x="4640263" y="276225"/>
            <a:ext cx="1470025" cy="541338"/>
            <a:chOff x="2880" y="432"/>
            <a:chExt cx="926" cy="341"/>
          </a:xfrm>
        </p:grpSpPr>
        <p:sp>
          <p:nvSpPr>
            <p:cNvPr id="29733" name="Rectangle 46"/>
            <p:cNvSpPr/>
            <p:nvPr/>
          </p:nvSpPr>
          <p:spPr>
            <a:xfrm>
              <a:off x="2976" y="480"/>
              <a:ext cx="83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源程序</a:t>
              </a:r>
              <a:endPara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734" name="Line 47"/>
            <p:cNvSpPr/>
            <p:nvPr/>
          </p:nvSpPr>
          <p:spPr>
            <a:xfrm>
              <a:off x="2880" y="432"/>
              <a:ext cx="0" cy="34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sm" len="sm"/>
              <a:tailEnd type="stealth" w="lg" len="lg"/>
            </a:ln>
          </p:spPr>
        </p:sp>
      </p:grpSp>
      <p:grpSp>
        <p:nvGrpSpPr>
          <p:cNvPr id="48176" name="Group 48"/>
          <p:cNvGrpSpPr/>
          <p:nvPr/>
        </p:nvGrpSpPr>
        <p:grpSpPr>
          <a:xfrm>
            <a:off x="4640263" y="1343025"/>
            <a:ext cx="1427162" cy="533400"/>
            <a:chOff x="2880" y="1104"/>
            <a:chExt cx="899" cy="336"/>
          </a:xfrm>
        </p:grpSpPr>
        <p:sp>
          <p:nvSpPr>
            <p:cNvPr id="29731" name="Rectangle 49"/>
            <p:cNvSpPr/>
            <p:nvPr/>
          </p:nvSpPr>
          <p:spPr>
            <a:xfrm>
              <a:off x="2928" y="1152"/>
              <a:ext cx="851" cy="21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单词符号</a:t>
              </a:r>
              <a:endPara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732" name="Line 50"/>
            <p:cNvSpPr/>
            <p:nvPr/>
          </p:nvSpPr>
          <p:spPr>
            <a:xfrm>
              <a:off x="2880" y="1104"/>
              <a:ext cx="0" cy="3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sm" len="sm"/>
              <a:tailEnd type="stealth" w="lg" len="lg"/>
            </a:ln>
          </p:spPr>
        </p:sp>
      </p:grpSp>
      <p:grpSp>
        <p:nvGrpSpPr>
          <p:cNvPr id="48179" name="Group 51"/>
          <p:cNvGrpSpPr/>
          <p:nvPr/>
        </p:nvGrpSpPr>
        <p:grpSpPr>
          <a:xfrm>
            <a:off x="4640263" y="2409825"/>
            <a:ext cx="1427162" cy="609600"/>
            <a:chOff x="2880" y="1776"/>
            <a:chExt cx="899" cy="384"/>
          </a:xfrm>
        </p:grpSpPr>
        <p:sp>
          <p:nvSpPr>
            <p:cNvPr id="29729" name="Rectangle 52"/>
            <p:cNvSpPr/>
            <p:nvPr/>
          </p:nvSpPr>
          <p:spPr>
            <a:xfrm>
              <a:off x="2928" y="1824"/>
              <a:ext cx="851" cy="21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语法单位</a:t>
              </a:r>
              <a:endPara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730" name="Line 53"/>
            <p:cNvSpPr/>
            <p:nvPr/>
          </p:nvSpPr>
          <p:spPr>
            <a:xfrm>
              <a:off x="2880" y="1776"/>
              <a:ext cx="0" cy="38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sm" len="sm"/>
              <a:tailEnd type="stealth" w="lg" len="lg"/>
            </a:ln>
          </p:spPr>
        </p:sp>
      </p:grpSp>
      <p:grpSp>
        <p:nvGrpSpPr>
          <p:cNvPr id="48182" name="Group 54"/>
          <p:cNvGrpSpPr/>
          <p:nvPr/>
        </p:nvGrpSpPr>
        <p:grpSpPr>
          <a:xfrm>
            <a:off x="4640263" y="3552825"/>
            <a:ext cx="1503362" cy="533400"/>
            <a:chOff x="2880" y="2496"/>
            <a:chExt cx="947" cy="336"/>
          </a:xfrm>
        </p:grpSpPr>
        <p:sp>
          <p:nvSpPr>
            <p:cNvPr id="29727" name="Rectangle 55"/>
            <p:cNvSpPr/>
            <p:nvPr/>
          </p:nvSpPr>
          <p:spPr>
            <a:xfrm>
              <a:off x="2976" y="2528"/>
              <a:ext cx="851" cy="1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四元式</a:t>
              </a:r>
              <a:endPara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728" name="Line 56"/>
            <p:cNvSpPr/>
            <p:nvPr/>
          </p:nvSpPr>
          <p:spPr>
            <a:xfrm flipH="1">
              <a:off x="2880" y="2496"/>
              <a:ext cx="0" cy="3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sm" len="sm"/>
              <a:tailEnd type="stealth" w="lg" len="lg"/>
            </a:ln>
          </p:spPr>
        </p:sp>
      </p:grpSp>
      <p:sp>
        <p:nvSpPr>
          <p:cNvPr id="48185" name="Rectangle 57"/>
          <p:cNvSpPr/>
          <p:nvPr/>
        </p:nvSpPr>
        <p:spPr>
          <a:xfrm>
            <a:off x="2201863" y="581025"/>
            <a:ext cx="525462" cy="53816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just" eaLnBrk="0" hangingPunct="0"/>
            <a:endParaRPr lang="en-US" altLang="zh-CN" sz="26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/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/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管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/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理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86" name="Rectangle 58"/>
          <p:cNvSpPr/>
          <p:nvPr/>
        </p:nvSpPr>
        <p:spPr>
          <a:xfrm>
            <a:off x="6553200" y="609600"/>
            <a:ext cx="525463" cy="55340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just" eaLnBrk="0" hangingPunct="0"/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出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/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错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/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处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/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理</a:t>
            </a:r>
            <a:endParaRPr lang="zh-CN" altLang="en-US" sz="16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87" name="Rectangle 59"/>
          <p:cNvSpPr/>
          <p:nvPr/>
        </p:nvSpPr>
        <p:spPr>
          <a:xfrm>
            <a:off x="3289300" y="5208588"/>
            <a:ext cx="2624138" cy="554037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/>
          <a:p>
            <a:pPr algn="ctr" eaLnBrk="0" hangingPunct="0"/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目标代码生成器</a:t>
            </a:r>
            <a:endParaRPr lang="zh-CN" altLang="en-US" sz="28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8188" name="Group 60"/>
          <p:cNvGrpSpPr/>
          <p:nvPr/>
        </p:nvGrpSpPr>
        <p:grpSpPr>
          <a:xfrm>
            <a:off x="4640263" y="4619625"/>
            <a:ext cx="1503362" cy="577850"/>
            <a:chOff x="2866" y="3138"/>
            <a:chExt cx="961" cy="394"/>
          </a:xfrm>
        </p:grpSpPr>
        <p:sp>
          <p:nvSpPr>
            <p:cNvPr id="29725" name="Line 61"/>
            <p:cNvSpPr/>
            <p:nvPr/>
          </p:nvSpPr>
          <p:spPr>
            <a:xfrm>
              <a:off x="2866" y="3138"/>
              <a:ext cx="0" cy="39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sm" len="sm"/>
              <a:tailEnd type="stealth" w="lg" len="lg"/>
            </a:ln>
          </p:spPr>
        </p:sp>
        <p:sp>
          <p:nvSpPr>
            <p:cNvPr id="29726" name="Rectangle 62"/>
            <p:cNvSpPr/>
            <p:nvPr/>
          </p:nvSpPr>
          <p:spPr>
            <a:xfrm>
              <a:off x="2976" y="3216"/>
              <a:ext cx="851" cy="21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四元式</a:t>
              </a:r>
              <a:endPara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8191" name="Group 63"/>
          <p:cNvGrpSpPr/>
          <p:nvPr/>
        </p:nvGrpSpPr>
        <p:grpSpPr>
          <a:xfrm>
            <a:off x="4640263" y="5822950"/>
            <a:ext cx="1503362" cy="625475"/>
            <a:chOff x="2880" y="3926"/>
            <a:chExt cx="947" cy="394"/>
          </a:xfrm>
        </p:grpSpPr>
        <p:sp>
          <p:nvSpPr>
            <p:cNvPr id="29723" name="Rectangle 64"/>
            <p:cNvSpPr/>
            <p:nvPr/>
          </p:nvSpPr>
          <p:spPr>
            <a:xfrm>
              <a:off x="2976" y="3936"/>
              <a:ext cx="851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目标代码</a:t>
              </a:r>
              <a:endPara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724" name="Line 65"/>
            <p:cNvSpPr/>
            <p:nvPr/>
          </p:nvSpPr>
          <p:spPr>
            <a:xfrm>
              <a:off x="2880" y="3926"/>
              <a:ext cx="0" cy="39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sm" len="sm"/>
              <a:tailEnd type="stealth" w="lg" len="lg"/>
            </a:ln>
          </p:spPr>
        </p:sp>
      </p:grpSp>
      <p:grpSp>
        <p:nvGrpSpPr>
          <p:cNvPr id="48194" name="Group 66"/>
          <p:cNvGrpSpPr/>
          <p:nvPr/>
        </p:nvGrpSpPr>
        <p:grpSpPr>
          <a:xfrm>
            <a:off x="2727325" y="1095375"/>
            <a:ext cx="584200" cy="4362450"/>
            <a:chOff x="1675" y="948"/>
            <a:chExt cx="368" cy="2748"/>
          </a:xfrm>
        </p:grpSpPr>
        <p:sp>
          <p:nvSpPr>
            <p:cNvPr id="29718" name="Line 67"/>
            <p:cNvSpPr/>
            <p:nvPr/>
          </p:nvSpPr>
          <p:spPr>
            <a:xfrm flipH="1">
              <a:off x="1675" y="948"/>
              <a:ext cx="33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29719" name="Line 68"/>
            <p:cNvSpPr/>
            <p:nvPr/>
          </p:nvSpPr>
          <p:spPr>
            <a:xfrm flipH="1">
              <a:off x="1685" y="1571"/>
              <a:ext cx="33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29720" name="Line 69"/>
            <p:cNvSpPr/>
            <p:nvPr/>
          </p:nvSpPr>
          <p:spPr>
            <a:xfrm flipH="1">
              <a:off x="1701" y="2329"/>
              <a:ext cx="33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29721" name="Line 70"/>
            <p:cNvSpPr/>
            <p:nvPr/>
          </p:nvSpPr>
          <p:spPr>
            <a:xfrm flipH="1">
              <a:off x="1685" y="3007"/>
              <a:ext cx="33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29722" name="Line 71"/>
            <p:cNvSpPr/>
            <p:nvPr/>
          </p:nvSpPr>
          <p:spPr>
            <a:xfrm flipH="1">
              <a:off x="1680" y="3696"/>
              <a:ext cx="363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stealth" w="lg" len="lg"/>
              <a:tailEnd type="stealth" w="lg" len="lg"/>
            </a:ln>
          </p:spPr>
        </p:sp>
      </p:grpSp>
      <p:grpSp>
        <p:nvGrpSpPr>
          <p:cNvPr id="48200" name="Group 72"/>
          <p:cNvGrpSpPr/>
          <p:nvPr/>
        </p:nvGrpSpPr>
        <p:grpSpPr>
          <a:xfrm>
            <a:off x="5935663" y="1025525"/>
            <a:ext cx="658812" cy="4432300"/>
            <a:chOff x="3696" y="904"/>
            <a:chExt cx="415" cy="2792"/>
          </a:xfrm>
        </p:grpSpPr>
        <p:sp>
          <p:nvSpPr>
            <p:cNvPr id="29713" name="Line 73"/>
            <p:cNvSpPr/>
            <p:nvPr/>
          </p:nvSpPr>
          <p:spPr>
            <a:xfrm>
              <a:off x="3707" y="904"/>
              <a:ext cx="378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29714" name="Line 74"/>
            <p:cNvSpPr/>
            <p:nvPr/>
          </p:nvSpPr>
          <p:spPr>
            <a:xfrm>
              <a:off x="3717" y="3007"/>
              <a:ext cx="378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29715" name="Line 75"/>
            <p:cNvSpPr/>
            <p:nvPr/>
          </p:nvSpPr>
          <p:spPr>
            <a:xfrm>
              <a:off x="3733" y="2329"/>
              <a:ext cx="378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29716" name="Line 76"/>
            <p:cNvSpPr/>
            <p:nvPr/>
          </p:nvSpPr>
          <p:spPr>
            <a:xfrm>
              <a:off x="3717" y="1571"/>
              <a:ext cx="378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29717" name="Line 77"/>
            <p:cNvSpPr/>
            <p:nvPr/>
          </p:nvSpPr>
          <p:spPr>
            <a:xfrm>
              <a:off x="3696" y="3696"/>
              <a:ext cx="378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stealth" w="lg" len="lg"/>
              <a:tailEnd type="stealth" w="lg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9" grpId="0" animBg="1"/>
      <p:bldP spid="48170" grpId="0" animBg="1"/>
      <p:bldP spid="48171" grpId="0" animBg="1"/>
      <p:bldP spid="48172" grpId="0" animBg="1"/>
      <p:bldP spid="48185" grpId="0" animBg="1"/>
      <p:bldP spid="48186" grpId="0" animBg="1"/>
      <p:bldP spid="481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3"/>
          <p:cNvSpPr>
            <a:spLocks noGrp="1" noRot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代码生成着重考虑的问题：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每一个语法成分的语义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目标代码中需要哪些信息，怎样截取这些信息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Code generation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3"/>
          <p:cNvSpPr>
            <a:spLocks noGrp="1" noRot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设计代码生成器时要考虑的一般问题：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代码生成器的输入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代码生成器的输入包括源程序的中间表示，以及符号表中的信息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类型检查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目标程序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绝对机器代码、可再定位机器语言、汇编语言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指令选择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寄存器分配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计算顺序选择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Code generation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不考虑代码的执行效率，目标代码生成是不难的，例如：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A:=(B+C)*D+E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翻译为四元式：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:=B+C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:=T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*D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:=T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A:=T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2209800" y="5445125"/>
            <a:ext cx="3048000" cy="688975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2209800" y="4005263"/>
            <a:ext cx="3048000" cy="723900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2209800" y="2514600"/>
            <a:ext cx="3048000" cy="914400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762000" y="381000"/>
            <a:ext cx="7543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假设只有一个寄存器可供使用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2514600" y="1066800"/>
            <a:ext cx="3048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目标代码：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LD    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ADD 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ST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5943600" y="1219200"/>
            <a:ext cx="2819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假设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在基本块之后不再引用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LD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ADD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MUL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ADD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ST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81000" y="1143000"/>
            <a:ext cx="1828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buClr>
                <a:schemeClr val="accent2"/>
              </a:buClr>
              <a:buSzTx/>
              <a:buFontTx/>
              <a:buChar char="•"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四元式</a:t>
            </a:r>
            <a:r>
              <a:rPr kumimoji="1" lang="en-US" altLang="en-US" kern="1200" cap="none" spc="0" normalizeH="0" baseline="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1" lang="en-US" altLang="en-US" kern="1200" cap="none" spc="0" normalizeH="0" baseline="-2500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:=B+C</a:t>
            </a:r>
            <a:endParaRPr kumimoji="1" lang="en-US" altLang="zh-CN" kern="1200" cap="none" spc="0" normalizeH="0" baseline="0" noProof="0" dirty="0">
              <a:solidFill>
                <a:srgbClr val="000000"/>
              </a:solidFill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381000" y="4267200"/>
            <a:ext cx="1828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1" lang="en-US" altLang="zh-CN" kern="1200" cap="none" spc="0" normalizeH="0" baseline="-2500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3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:=T</a:t>
            </a:r>
            <a:r>
              <a:rPr kumimoji="1" lang="en-US" altLang="zh-CN" kern="1200" cap="none" spc="0" normalizeH="0" baseline="-2500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+E</a:t>
            </a:r>
            <a:endParaRPr kumimoji="1" lang="en-US" altLang="zh-CN" kern="1200" cap="none" spc="0" normalizeH="0" baseline="0" noProof="0" dirty="0">
              <a:solidFill>
                <a:srgbClr val="000000"/>
              </a:solidFill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381000" y="2895600"/>
            <a:ext cx="1828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1" lang="en-US" altLang="zh-CN" kern="1200" cap="none" spc="0" normalizeH="0" baseline="-2500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:=T</a:t>
            </a:r>
            <a:r>
              <a:rPr kumimoji="1" lang="en-US" altLang="zh-CN" kern="1200" cap="none" spc="0" normalizeH="0" baseline="-2500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*D</a:t>
            </a:r>
            <a:endParaRPr kumimoji="1" lang="en-US" altLang="zh-CN" kern="1200" cap="none" spc="0" normalizeH="0" baseline="0" noProof="0" dirty="0">
              <a:solidFill>
                <a:srgbClr val="000000"/>
              </a:solidFill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457200" y="5715000"/>
            <a:ext cx="175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A:=T</a:t>
            </a:r>
            <a:r>
              <a:rPr kumimoji="1" lang="en-US" altLang="zh-CN" kern="1200" cap="none" spc="0" normalizeH="0" baseline="-2500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3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+mj-lt"/>
                <a:ea typeface="楷体_GB2312" pitchFamily="49" charset="-122"/>
                <a:cs typeface="+mn-cs"/>
              </a:rPr>
              <a:t> </a:t>
            </a:r>
            <a:endParaRPr kumimoji="1" lang="en-US" altLang="zh-CN" kern="1200" cap="none" spc="0" normalizeH="0" baseline="0" noProof="0" dirty="0">
              <a:solidFill>
                <a:srgbClr val="000000"/>
              </a:solidFill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2514600" y="2895600"/>
            <a:ext cx="3124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LD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MUL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ST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2514600" y="4267200"/>
            <a:ext cx="2819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LD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ADD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ST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2514600" y="5715000"/>
            <a:ext cx="2971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LD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ST	  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36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36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6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6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>
                                            <p:txEl>
                                              <p:charRg st="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365">
                                            <p:txEl>
                                              <p:charRg st="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365">
                                            <p:txEl>
                                              <p:charRg st="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65">
                                            <p:txEl>
                                              <p:charRg st="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65">
                                            <p:txEl>
                                              <p:charRg st="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65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65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365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365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365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365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365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365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36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36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36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36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37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37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37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37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>
                                            <p:txEl>
                                              <p:charRg st="1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371">
                                            <p:txEl>
                                              <p:charRg st="1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371">
                                            <p:txEl>
                                              <p:charRg st="1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371">
                                            <p:txEl>
                                              <p:charRg st="1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371">
                                            <p:txEl>
                                              <p:charRg st="1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>
                                            <p:txEl>
                                              <p:charRg st="2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371">
                                            <p:txEl>
                                              <p:charRg st="2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371">
                                            <p:txEl>
                                              <p:charRg st="2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371">
                                            <p:txEl>
                                              <p:charRg st="2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371">
                                            <p:txEl>
                                              <p:charRg st="2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36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36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36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36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3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3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3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3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7372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372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372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372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372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7372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7372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7372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37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37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737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737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737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737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37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37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7373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7373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7373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7373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736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736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736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736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charRg st="2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7366">
                                            <p:txEl>
                                              <p:charRg st="2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7366">
                                            <p:txEl>
                                              <p:charRg st="2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7366">
                                            <p:txEl>
                                              <p:charRg st="2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7366">
                                            <p:txEl>
                                              <p:charRg st="2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7366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7366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7366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7366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charRg st="4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7366">
                                            <p:txEl>
                                              <p:charRg st="4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7366">
                                            <p:txEl>
                                              <p:charRg st="4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7366">
                                            <p:txEl>
                                              <p:charRg st="4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7366">
                                            <p:txEl>
                                              <p:charRg st="4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charRg st="5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7366">
                                            <p:txEl>
                                              <p:charRg st="5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7366">
                                            <p:txEl>
                                              <p:charRg st="5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7366">
                                            <p:txEl>
                                              <p:charRg st="5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7366">
                                            <p:txEl>
                                              <p:charRg st="5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7366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7366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7366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7366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1" grpId="0" animBg="1"/>
      <p:bldP spid="57362" grpId="0" animBg="1"/>
      <p:bldP spid="57363" grpId="0" animBg="1"/>
      <p:bldP spid="57365" grpId="0" build="p"/>
      <p:bldP spid="57366" grpId="0" build="p"/>
      <p:bldP spid="57367" grpId="0" build="p"/>
      <p:bldP spid="57368" grpId="0" build="p"/>
      <p:bldP spid="57369" grpId="0" build="p"/>
      <p:bldP spid="57370" grpId="0" build="p"/>
      <p:bldP spid="57371" grpId="0" build="p"/>
      <p:bldP spid="57372" grpId="0" build="p"/>
      <p:bldP spid="5737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楷体_GB2312" pitchFamily="49" charset="-122"/>
                <a:ea typeface="楷体_GB2312" pitchFamily="49" charset="-122"/>
                <a:cs typeface="+mj-cs"/>
              </a:rPr>
              <a:t>1.1 </a:t>
            </a:r>
            <a:r>
              <a:rPr lang="zh-CN" altLang="en-US" kern="1200" dirty="0">
                <a:latin typeface="楷体_GB2312" pitchFamily="49" charset="-122"/>
                <a:ea typeface="楷体_GB2312" pitchFamily="49" charset="-122"/>
                <a:cs typeface="+mj-cs"/>
              </a:rPr>
              <a:t>代码优化器</a:t>
            </a:r>
            <a:endParaRPr lang="zh-CN" altLang="en-US" kern="12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11267" name="Rectangle 3"/>
          <p:cNvSpPr>
            <a:spLocks noGrp="1" noRot="1"/>
          </p:cNvSpPr>
          <p:nvPr>
            <p:ph sz="quarter" idx="1"/>
          </p:nvPr>
        </p:nvSpPr>
        <p:spPr>
          <a:xfrm>
            <a:off x="609600" y="1600200"/>
            <a:ext cx="8153400" cy="11430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为了生成更高效的目标代码，对程序进行各种等价变换，这种变换称为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优化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4786" name="Group 34"/>
          <p:cNvGrpSpPr/>
          <p:nvPr/>
        </p:nvGrpSpPr>
        <p:grpSpPr>
          <a:xfrm>
            <a:off x="762000" y="3048000"/>
            <a:ext cx="7789863" cy="2957513"/>
            <a:chOff x="480" y="1920"/>
            <a:chExt cx="4907" cy="1863"/>
          </a:xfrm>
        </p:grpSpPr>
        <p:pic>
          <p:nvPicPr>
            <p:cNvPr id="11269" name="Picture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0" y="1920"/>
              <a:ext cx="4907" cy="13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70" name="Text Box 33"/>
            <p:cNvSpPr txBox="1"/>
            <p:nvPr/>
          </p:nvSpPr>
          <p:spPr>
            <a:xfrm>
              <a:off x="1536" y="3456"/>
              <a:ext cx="28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代码优化器的地位和结构</a:t>
              </a:r>
              <a:endPara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楷体_GB2312" pitchFamily="49" charset="-122"/>
                <a:ea typeface="楷体_GB2312" pitchFamily="49" charset="-122"/>
                <a:cs typeface="+mj-cs"/>
              </a:rPr>
              <a:t>1.2 </a:t>
            </a:r>
            <a:r>
              <a:rPr lang="zh-CN" altLang="en-US" kern="1200" dirty="0">
                <a:latin typeface="楷体_GB2312" pitchFamily="49" charset="-122"/>
                <a:ea typeface="楷体_GB2312" pitchFamily="49" charset="-122"/>
                <a:cs typeface="+mj-cs"/>
              </a:rPr>
              <a:t>优化目的与优化原则</a:t>
            </a:r>
            <a:endParaRPr lang="zh-CN" altLang="en-US" kern="12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12291" name="Rectangle 3"/>
          <p:cNvSpPr>
            <a:spLocks noGrp="1" noRot="1"/>
          </p:cNvSpPr>
          <p:nvPr>
            <p:ph sz="quarter" idx="1"/>
          </p:nvPr>
        </p:nvSpPr>
        <p:spPr>
          <a:xfrm>
            <a:off x="533400" y="1447800"/>
            <a:ext cx="8153400" cy="5029200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优化的目的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产生更高效的代码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遵循一定的原则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等价原则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经过优化后不应改变程序运行的结果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有效原则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使优化后所产生的目标代码运行时间较短，占用的存储空间较小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合算原则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尽可能以较低的代价取得较好的优化效果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楷体_GB2312" pitchFamily="49" charset="-122"/>
                <a:ea typeface="楷体_GB2312" pitchFamily="49" charset="-122"/>
                <a:cs typeface="+mj-cs"/>
              </a:rPr>
              <a:t>2 </a:t>
            </a:r>
            <a:r>
              <a:rPr lang="zh-CN" altLang="en-US" kern="1200" dirty="0">
                <a:latin typeface="楷体_GB2312" pitchFamily="49" charset="-122"/>
                <a:ea typeface="楷体_GB2312" pitchFamily="49" charset="-122"/>
                <a:cs typeface="+mj-cs"/>
              </a:rPr>
              <a:t>优化技术</a:t>
            </a:r>
            <a:endParaRPr lang="zh-CN" altLang="en-US" kern="12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13315" name="Rectangle 3"/>
          <p:cNvSpPr>
            <a:spLocks noGrp="1" noRot="1"/>
          </p:cNvSpPr>
          <p:nvPr>
            <p:ph sz="quarter" idx="1"/>
          </p:nvPr>
        </p:nvSpPr>
        <p:spPr>
          <a:xfrm>
            <a:off x="533400" y="1371600"/>
            <a:ext cx="3962400" cy="5181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概述</a:t>
            </a:r>
            <a:endParaRPr lang="zh-CN" altLang="en-US" sz="2800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优化技术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删除公共子表达式</a:t>
            </a:r>
            <a:endParaRPr lang="zh-CN" altLang="en-US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复写传播</a:t>
            </a:r>
            <a:endParaRPr lang="zh-CN" altLang="en-US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删除无用代码</a:t>
            </a:r>
            <a:endParaRPr lang="zh-CN" altLang="en-US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代码外提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强度削弱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删除归纳变量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局部优化</a:t>
            </a:r>
            <a:endParaRPr lang="zh-CN" altLang="en-US" sz="2800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循环优化</a:t>
            </a:r>
            <a:endParaRPr lang="zh-CN" altLang="en-US" sz="2800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</a:t>
            </a:r>
            <a:r>
              <a:rPr lang="zh-CN" altLang="en-US"/>
              <a:t>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一段代码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一个入口，一个出口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入口为第一条语句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出口为最后一条语句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计算入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程序第一条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条件转移或者无条件转移到的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条件转移的下一条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程序流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7AA7AF-C899-4453-8BFB-80F431CCAB8E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143000" y="2895600"/>
            <a:ext cx="4191000" cy="30480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prstDash val="lgDashDotDot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4339" name="Rectangle 4"/>
          <p:cNvSpPr>
            <a:spLocks noGrp="1" noRot="1"/>
          </p:cNvSpPr>
          <p:nvPr>
            <p:ph type="title"/>
          </p:nvPr>
        </p:nvSpPr>
        <p:spPr>
          <a:xfrm>
            <a:off x="323850" y="333375"/>
            <a:ext cx="8540750" cy="757238"/>
          </a:xfrm>
        </p:spPr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楷体_GB2312" pitchFamily="49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楷体_GB2312" pitchFamily="49" charset="-122"/>
              <a:cs typeface="+mj-cs"/>
            </a:endParaRPr>
          </a:p>
        </p:txBody>
      </p:sp>
      <p:pic>
        <p:nvPicPr>
          <p:cNvPr id="77833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692150"/>
            <a:ext cx="2960688" cy="608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9" name="Rectangle 5"/>
          <p:cNvSpPr>
            <a:spLocks noGrp="1" noRot="1" noChangeArrowheads="1"/>
          </p:cNvSpPr>
          <p:nvPr>
            <p:ph sz="quarter" idx="1"/>
          </p:nvPr>
        </p:nvSpPr>
        <p:spPr>
          <a:xfrm>
            <a:off x="304800" y="1066800"/>
            <a:ext cx="5486400" cy="5562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void quicksort (m, n);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m, n;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, j;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v, x;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if (n&lt;=m) return;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/* fragment begins here*/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=m-1; j=n; v=a[n];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while (1)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	do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=i+1;  while (a[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]&lt;v);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	do  j=j-1;   while (a[j]&gt;v);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	if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&gt;=j) break;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	x=a[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]; 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]=a [j]; a[j]=x;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   x=a[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]; 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]=a[n]; a[n]=x;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   /*fragment ends here*/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   quicksort (m, j); quicksort (i+1, n);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Rot="1"/>
          </p:cNvSpPr>
          <p:nvPr>
            <p:ph type="title"/>
          </p:nvPr>
        </p:nvSpPr>
        <p:spPr>
          <a:xfrm>
            <a:off x="495300" y="404813"/>
            <a:ext cx="8540750" cy="457200"/>
          </a:xfrm>
        </p:spPr>
        <p:txBody>
          <a:bodyPr vert="horz" wrap="square" lIns="91440" tIns="45720" rIns="91440" bIns="45720" anchor="b" anchorCtr="0"/>
          <a:p>
            <a:r>
              <a:rPr lang="zh-CN" altLang="en-US" sz="2800" kern="1200" dirty="0">
                <a:latin typeface="+mj-lt"/>
                <a:ea typeface="楷体_GB2312" pitchFamily="49" charset="-122"/>
                <a:cs typeface="+mj-cs"/>
              </a:rPr>
              <a:t>分析一：删除公共子表达式</a:t>
            </a:r>
            <a:endParaRPr lang="zh-CN" altLang="en-US" sz="2800" kern="1200" dirty="0">
              <a:latin typeface="+mj-lt"/>
              <a:ea typeface="楷体_GB2312" pitchFamily="49" charset="-122"/>
              <a:cs typeface="+mj-cs"/>
            </a:endParaRPr>
          </a:p>
        </p:txBody>
      </p:sp>
      <p:grpSp>
        <p:nvGrpSpPr>
          <p:cNvPr id="15363" name="Group 4"/>
          <p:cNvGrpSpPr/>
          <p:nvPr/>
        </p:nvGrpSpPr>
        <p:grpSpPr>
          <a:xfrm>
            <a:off x="577850" y="1166813"/>
            <a:ext cx="8458200" cy="5562600"/>
            <a:chOff x="576" y="528"/>
            <a:chExt cx="5328" cy="3504"/>
          </a:xfrm>
        </p:grpSpPr>
        <p:sp>
          <p:nvSpPr>
            <p:cNvPr id="153605" name="Rectangle 5"/>
            <p:cNvSpPr>
              <a:spLocks noChangeArrowheads="1"/>
            </p:cNvSpPr>
            <p:nvPr/>
          </p:nvSpPr>
          <p:spPr bwMode="auto">
            <a:xfrm>
              <a:off x="960" y="528"/>
              <a:ext cx="1152" cy="768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i:=m-1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j:=n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v:=a[T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2064" y="1008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960" y="1632"/>
              <a:ext cx="1152" cy="912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i:=i+1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&lt;v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2064" y="192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960" y="2928"/>
              <a:ext cx="1152" cy="912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j:=j-1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:=4*j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:=a[T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T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&gt;v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2064" y="288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11" name="Rectangle 11"/>
            <p:cNvSpPr>
              <a:spLocks noChangeArrowheads="1"/>
            </p:cNvSpPr>
            <p:nvPr/>
          </p:nvSpPr>
          <p:spPr bwMode="auto">
            <a:xfrm>
              <a:off x="3408" y="1008"/>
              <a:ext cx="1152" cy="240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if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&gt;=j 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12" name="Rectangle 12"/>
            <p:cNvSpPr>
              <a:spLocks noChangeArrowheads="1"/>
            </p:cNvSpPr>
            <p:nvPr/>
          </p:nvSpPr>
          <p:spPr bwMode="auto">
            <a:xfrm>
              <a:off x="4512" y="960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13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x:=a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7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8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:=4*j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9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8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7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9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10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 4*j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10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]:=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x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goto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 B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14" name="Rectangle 14"/>
            <p:cNvSpPr>
              <a:spLocks noChangeArrowheads="1"/>
            </p:cNvSpPr>
            <p:nvPr/>
          </p:nvSpPr>
          <p:spPr bwMode="auto">
            <a:xfrm>
              <a:off x="3984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15" name="Rectangle 15"/>
            <p:cNvSpPr>
              <a:spLocks noChangeArrowheads="1"/>
            </p:cNvSpPr>
            <p:nvPr/>
          </p:nvSpPr>
          <p:spPr bwMode="auto">
            <a:xfrm>
              <a:off x="4416" y="1632"/>
              <a:ext cx="1152" cy="1824"/>
            </a:xfrm>
            <a:prstGeom prst="rect">
              <a:avLst/>
            </a:prstGeom>
            <a:noFill/>
            <a:ln w="158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x:=a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:=4*n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14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14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:= 4*n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 [T</a:t>
              </a:r>
              <a:r>
                <a:rPr kumimoji="1" lang="en-US" altLang="zh-CN" sz="20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15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]=x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000" b="0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16" name="Rectangle 16"/>
            <p:cNvSpPr>
              <a:spLocks noChangeArrowheads="1"/>
            </p:cNvSpPr>
            <p:nvPr/>
          </p:nvSpPr>
          <p:spPr bwMode="auto">
            <a:xfrm>
              <a:off x="5520" y="182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6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1632" y="129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1631" y="2544"/>
              <a:ext cx="1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19" name="Freeform 19"/>
            <p:cNvSpPr/>
            <p:nvPr/>
          </p:nvSpPr>
          <p:spPr bwMode="auto">
            <a:xfrm>
              <a:off x="1631" y="528"/>
              <a:ext cx="2448" cy="3408"/>
            </a:xfrm>
            <a:custGeom>
              <a:avLst/>
              <a:gdLst>
                <a:gd name="T0" fmla="*/ 0 w 2448"/>
                <a:gd name="T1" fmla="*/ 3168 h 3264"/>
                <a:gd name="T2" fmla="*/ 0 w 2448"/>
                <a:gd name="T3" fmla="*/ 3264 h 3264"/>
                <a:gd name="T4" fmla="*/ 1008 w 2448"/>
                <a:gd name="T5" fmla="*/ 3264 h 3264"/>
                <a:gd name="T6" fmla="*/ 1008 w 2448"/>
                <a:gd name="T7" fmla="*/ 0 h 3264"/>
                <a:gd name="T8" fmla="*/ 2448 w 2448"/>
                <a:gd name="T9" fmla="*/ 0 h 3264"/>
                <a:gd name="T10" fmla="*/ 2448 w 2448"/>
                <a:gd name="T11" fmla="*/ 48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8" h="3264">
                  <a:moveTo>
                    <a:pt x="0" y="3168"/>
                  </a:moveTo>
                  <a:lnTo>
                    <a:pt x="0" y="3264"/>
                  </a:lnTo>
                  <a:lnTo>
                    <a:pt x="1008" y="3264"/>
                  </a:lnTo>
                  <a:lnTo>
                    <a:pt x="1008" y="0"/>
                  </a:lnTo>
                  <a:lnTo>
                    <a:pt x="2448" y="0"/>
                  </a:lnTo>
                  <a:lnTo>
                    <a:pt x="2448" y="4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20" name="Freeform 20"/>
            <p:cNvSpPr/>
            <p:nvPr/>
          </p:nvSpPr>
          <p:spPr bwMode="auto">
            <a:xfrm>
              <a:off x="768" y="1440"/>
              <a:ext cx="576" cy="1200"/>
            </a:xfrm>
            <a:custGeom>
              <a:avLst/>
              <a:gdLst>
                <a:gd name="T0" fmla="*/ 576 w 576"/>
                <a:gd name="T1" fmla="*/ 1096 h 1200"/>
                <a:gd name="T2" fmla="*/ 576 w 576"/>
                <a:gd name="T3" fmla="*/ 1200 h 1200"/>
                <a:gd name="T4" fmla="*/ 0 w 576"/>
                <a:gd name="T5" fmla="*/ 1200 h 1200"/>
                <a:gd name="T6" fmla="*/ 0 w 576"/>
                <a:gd name="T7" fmla="*/ 0 h 1200"/>
                <a:gd name="T8" fmla="*/ 384 w 576"/>
                <a:gd name="T9" fmla="*/ 0 h 1200"/>
                <a:gd name="T10" fmla="*/ 533 w 576"/>
                <a:gd name="T11" fmla="*/ 2 h 1200"/>
                <a:gd name="T12" fmla="*/ 533 w 576"/>
                <a:gd name="T13" fmla="*/ 20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200">
                  <a:moveTo>
                    <a:pt x="576" y="1096"/>
                  </a:moveTo>
                  <a:lnTo>
                    <a:pt x="576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33" y="2"/>
                  </a:lnTo>
                  <a:lnTo>
                    <a:pt x="533" y="20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21" name="Freeform 21"/>
            <p:cNvSpPr/>
            <p:nvPr/>
          </p:nvSpPr>
          <p:spPr bwMode="auto">
            <a:xfrm>
              <a:off x="768" y="2736"/>
              <a:ext cx="576" cy="1200"/>
            </a:xfrm>
            <a:custGeom>
              <a:avLst/>
              <a:gdLst>
                <a:gd name="T0" fmla="*/ 576 w 576"/>
                <a:gd name="T1" fmla="*/ 1096 h 1200"/>
                <a:gd name="T2" fmla="*/ 576 w 576"/>
                <a:gd name="T3" fmla="*/ 1200 h 1200"/>
                <a:gd name="T4" fmla="*/ 0 w 576"/>
                <a:gd name="T5" fmla="*/ 1200 h 1200"/>
                <a:gd name="T6" fmla="*/ 0 w 576"/>
                <a:gd name="T7" fmla="*/ 0 h 1200"/>
                <a:gd name="T8" fmla="*/ 384 w 576"/>
                <a:gd name="T9" fmla="*/ 0 h 1200"/>
                <a:gd name="T10" fmla="*/ 533 w 576"/>
                <a:gd name="T11" fmla="*/ 2 h 1200"/>
                <a:gd name="T12" fmla="*/ 533 w 576"/>
                <a:gd name="T13" fmla="*/ 20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200">
                  <a:moveTo>
                    <a:pt x="576" y="1096"/>
                  </a:moveTo>
                  <a:lnTo>
                    <a:pt x="576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84" y="0"/>
                  </a:lnTo>
                  <a:lnTo>
                    <a:pt x="533" y="2"/>
                  </a:lnTo>
                  <a:lnTo>
                    <a:pt x="533" y="20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22" name="Line 22"/>
            <p:cNvSpPr>
              <a:spLocks noChangeShapeType="1"/>
            </p:cNvSpPr>
            <p:nvPr/>
          </p:nvSpPr>
          <p:spPr bwMode="auto">
            <a:xfrm flipH="1">
              <a:off x="3360" y="1248"/>
              <a:ext cx="624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23" name="Line 23"/>
            <p:cNvSpPr>
              <a:spLocks noChangeShapeType="1"/>
            </p:cNvSpPr>
            <p:nvPr/>
          </p:nvSpPr>
          <p:spPr bwMode="auto">
            <a:xfrm>
              <a:off x="4176" y="1248"/>
              <a:ext cx="81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24" name="Freeform 24"/>
            <p:cNvSpPr/>
            <p:nvPr/>
          </p:nvSpPr>
          <p:spPr bwMode="auto">
            <a:xfrm>
              <a:off x="576" y="1392"/>
              <a:ext cx="2832" cy="2640"/>
            </a:xfrm>
            <a:custGeom>
              <a:avLst/>
              <a:gdLst>
                <a:gd name="T0" fmla="*/ 2832 w 2832"/>
                <a:gd name="T1" fmla="*/ 2064 h 2640"/>
                <a:gd name="T2" fmla="*/ 2832 w 2832"/>
                <a:gd name="T3" fmla="*/ 2640 h 2640"/>
                <a:gd name="T4" fmla="*/ 0 w 2832"/>
                <a:gd name="T5" fmla="*/ 2640 h 2640"/>
                <a:gd name="T6" fmla="*/ 0 w 2832"/>
                <a:gd name="T7" fmla="*/ 0 h 2640"/>
                <a:gd name="T8" fmla="*/ 912 w 2832"/>
                <a:gd name="T9" fmla="*/ 0 h 2640"/>
                <a:gd name="T10" fmla="*/ 912 w 2832"/>
                <a:gd name="T11" fmla="*/ 2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2" h="2640">
                  <a:moveTo>
                    <a:pt x="2832" y="2064"/>
                  </a:moveTo>
                  <a:lnTo>
                    <a:pt x="2832" y="2640"/>
                  </a:lnTo>
                  <a:lnTo>
                    <a:pt x="0" y="2640"/>
                  </a:lnTo>
                  <a:lnTo>
                    <a:pt x="0" y="0"/>
                  </a:lnTo>
                  <a:lnTo>
                    <a:pt x="912" y="0"/>
                  </a:lnTo>
                  <a:lnTo>
                    <a:pt x="912" y="24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53626" name="Line 26"/>
          <p:cNvSpPr>
            <a:spLocks noChangeShapeType="1"/>
          </p:cNvSpPr>
          <p:nvPr/>
        </p:nvSpPr>
        <p:spPr bwMode="auto">
          <a:xfrm flipV="1">
            <a:off x="2101850" y="4062413"/>
            <a:ext cx="2209800" cy="1447800"/>
          </a:xfrm>
          <a:prstGeom prst="line">
            <a:avLst/>
          </a:prstGeom>
          <a:noFill/>
          <a:ln w="28575">
            <a:solidFill>
              <a:srgbClr val="0000CC"/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53627" name="Line 27"/>
          <p:cNvSpPr>
            <a:spLocks noChangeShapeType="1"/>
          </p:cNvSpPr>
          <p:nvPr/>
        </p:nvSpPr>
        <p:spPr bwMode="auto">
          <a:xfrm>
            <a:off x="2178050" y="1928813"/>
            <a:ext cx="4572000" cy="2209800"/>
          </a:xfrm>
          <a:prstGeom prst="line">
            <a:avLst/>
          </a:prstGeom>
          <a:noFill/>
          <a:ln w="28575">
            <a:solidFill>
              <a:srgbClr val="0000CC"/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grpSp>
        <p:nvGrpSpPr>
          <p:cNvPr id="153629" name="Group 29"/>
          <p:cNvGrpSpPr/>
          <p:nvPr/>
        </p:nvGrpSpPr>
        <p:grpSpPr>
          <a:xfrm>
            <a:off x="2101850" y="3148013"/>
            <a:ext cx="4724400" cy="381000"/>
            <a:chOff x="1200" y="1872"/>
            <a:chExt cx="2976" cy="240"/>
          </a:xfrm>
        </p:grpSpPr>
        <p:sp>
          <p:nvSpPr>
            <p:cNvPr id="153625" name="Line 25"/>
            <p:cNvSpPr>
              <a:spLocks noChangeShapeType="1"/>
            </p:cNvSpPr>
            <p:nvPr/>
          </p:nvSpPr>
          <p:spPr bwMode="auto">
            <a:xfrm flipV="1">
              <a:off x="1200" y="1872"/>
              <a:ext cx="1392" cy="24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3628" name="Line 28"/>
            <p:cNvSpPr>
              <a:spLocks noChangeShapeType="1"/>
            </p:cNvSpPr>
            <p:nvPr/>
          </p:nvSpPr>
          <p:spPr bwMode="auto">
            <a:xfrm flipV="1">
              <a:off x="1248" y="1920"/>
              <a:ext cx="2928" cy="19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0"/>
            <a:ext cx="3429000" cy="678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2655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36576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2666" name="Group 90"/>
          <p:cNvGrpSpPr/>
          <p:nvPr/>
        </p:nvGrpSpPr>
        <p:grpSpPr>
          <a:xfrm>
            <a:off x="381000" y="5000625"/>
            <a:ext cx="2895600" cy="561975"/>
            <a:chOff x="240" y="3150"/>
            <a:chExt cx="1824" cy="354"/>
          </a:xfrm>
        </p:grpSpPr>
        <p:sp>
          <p:nvSpPr>
            <p:cNvPr id="152657" name="Line 81"/>
            <p:cNvSpPr>
              <a:spLocks noChangeShapeType="1"/>
            </p:cNvSpPr>
            <p:nvPr/>
          </p:nvSpPr>
          <p:spPr bwMode="auto">
            <a:xfrm>
              <a:off x="240" y="3168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2658" name="Line 82"/>
            <p:cNvSpPr>
              <a:spLocks noChangeShapeType="1"/>
            </p:cNvSpPr>
            <p:nvPr/>
          </p:nvSpPr>
          <p:spPr bwMode="auto">
            <a:xfrm>
              <a:off x="240" y="3504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2659" name="Line 83"/>
            <p:cNvSpPr>
              <a:spLocks noChangeShapeType="1"/>
            </p:cNvSpPr>
            <p:nvPr/>
          </p:nvSpPr>
          <p:spPr bwMode="auto">
            <a:xfrm>
              <a:off x="1344" y="3150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2660" name="Line 84"/>
            <p:cNvSpPr>
              <a:spLocks noChangeShapeType="1"/>
            </p:cNvSpPr>
            <p:nvPr/>
          </p:nvSpPr>
          <p:spPr bwMode="auto">
            <a:xfrm>
              <a:off x="1344" y="3504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52662" name="Line 86"/>
          <p:cNvSpPr>
            <a:spLocks noChangeShapeType="1"/>
          </p:cNvSpPr>
          <p:nvPr/>
        </p:nvSpPr>
        <p:spPr bwMode="auto">
          <a:xfrm flipV="1">
            <a:off x="3200400" y="762000"/>
            <a:ext cx="3276600" cy="4648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52663" name="Line 87"/>
          <p:cNvSpPr>
            <a:spLocks noChangeShapeType="1"/>
          </p:cNvSpPr>
          <p:nvPr/>
        </p:nvSpPr>
        <p:spPr bwMode="auto">
          <a:xfrm flipV="1">
            <a:off x="1371600" y="3124200"/>
            <a:ext cx="5105400" cy="2286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grpSp>
        <p:nvGrpSpPr>
          <p:cNvPr id="152665" name="Group 89"/>
          <p:cNvGrpSpPr/>
          <p:nvPr/>
        </p:nvGrpSpPr>
        <p:grpSpPr>
          <a:xfrm>
            <a:off x="1295400" y="1828800"/>
            <a:ext cx="5181600" cy="3124200"/>
            <a:chOff x="816" y="1152"/>
            <a:chExt cx="3264" cy="1968"/>
          </a:xfrm>
        </p:grpSpPr>
        <p:sp>
          <p:nvSpPr>
            <p:cNvPr id="152656" name="Line 80"/>
            <p:cNvSpPr>
              <a:spLocks noChangeShapeType="1"/>
            </p:cNvSpPr>
            <p:nvPr/>
          </p:nvSpPr>
          <p:spPr bwMode="auto">
            <a:xfrm flipV="1">
              <a:off x="1920" y="1152"/>
              <a:ext cx="2160" cy="192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2664" name="Line 88"/>
            <p:cNvSpPr>
              <a:spLocks noChangeShapeType="1"/>
            </p:cNvSpPr>
            <p:nvPr/>
          </p:nvSpPr>
          <p:spPr bwMode="auto">
            <a:xfrm flipV="1">
              <a:off x="816" y="1152"/>
              <a:ext cx="3216" cy="196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52578" name="Rectangle 2"/>
          <p:cNvSpPr>
            <a:spLocks noGrp="1" noRot="1"/>
          </p:cNvSpPr>
          <p:nvPr>
            <p:ph type="title"/>
          </p:nvPr>
        </p:nvSpPr>
        <p:spPr>
          <a:xfrm>
            <a:off x="3810000" y="152400"/>
            <a:ext cx="914400" cy="4495800"/>
          </a:xfrm>
        </p:spPr>
        <p:txBody>
          <a:bodyPr vert="horz" wrap="square" lIns="91440" tIns="45720" rIns="91440" bIns="45720" anchor="b" anchorCtr="0"/>
          <a:p>
            <a:r>
              <a:rPr lang="zh-CN" altLang="en-US" sz="3600" b="1" kern="1200" dirty="0">
                <a:solidFill>
                  <a:srgbClr val="0000CC"/>
                </a:solidFill>
                <a:latin typeface="+mj-lt"/>
                <a:ea typeface="楷体_GB2312" pitchFamily="49" charset="-122"/>
                <a:cs typeface="+mj-cs"/>
              </a:rPr>
              <a:t>删除公共子表达式</a:t>
            </a:r>
            <a:endParaRPr lang="zh-CN" altLang="en-US" sz="3600" b="1" kern="1200" dirty="0">
              <a:solidFill>
                <a:srgbClr val="0000CC"/>
              </a:solidFill>
              <a:latin typeface="+mj-lt"/>
              <a:ea typeface="楷体_GB2312" pitchFamily="49" charset="-122"/>
              <a:cs typeface="+mj-cs"/>
            </a:endParaRPr>
          </a:p>
        </p:txBody>
      </p:sp>
      <p:grpSp>
        <p:nvGrpSpPr>
          <p:cNvPr id="152677" name="Group 101"/>
          <p:cNvGrpSpPr/>
          <p:nvPr/>
        </p:nvGrpSpPr>
        <p:grpSpPr>
          <a:xfrm>
            <a:off x="5715000" y="5651500"/>
            <a:ext cx="1066800" cy="558800"/>
            <a:chOff x="3600" y="3560"/>
            <a:chExt cx="672" cy="352"/>
          </a:xfrm>
        </p:grpSpPr>
        <p:sp>
          <p:nvSpPr>
            <p:cNvPr id="152669" name="Line 93"/>
            <p:cNvSpPr>
              <a:spLocks noChangeShapeType="1"/>
            </p:cNvSpPr>
            <p:nvPr/>
          </p:nvSpPr>
          <p:spPr bwMode="auto">
            <a:xfrm>
              <a:off x="3600" y="3560"/>
              <a:ext cx="62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2670" name="Line 94"/>
            <p:cNvSpPr>
              <a:spLocks noChangeShapeType="1"/>
            </p:cNvSpPr>
            <p:nvPr/>
          </p:nvSpPr>
          <p:spPr bwMode="auto">
            <a:xfrm>
              <a:off x="3648" y="3912"/>
              <a:ext cx="62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52675" name="Group 99"/>
          <p:cNvGrpSpPr/>
          <p:nvPr/>
        </p:nvGrpSpPr>
        <p:grpSpPr>
          <a:xfrm>
            <a:off x="5715000" y="4978400"/>
            <a:ext cx="2895600" cy="495300"/>
            <a:chOff x="3600" y="3136"/>
            <a:chExt cx="1824" cy="312"/>
          </a:xfrm>
        </p:grpSpPr>
        <p:sp>
          <p:nvSpPr>
            <p:cNvPr id="152667" name="Line 91"/>
            <p:cNvSpPr>
              <a:spLocks noChangeShapeType="1"/>
            </p:cNvSpPr>
            <p:nvPr/>
          </p:nvSpPr>
          <p:spPr bwMode="auto">
            <a:xfrm>
              <a:off x="3600" y="3208"/>
              <a:ext cx="62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2668" name="Line 92"/>
            <p:cNvSpPr>
              <a:spLocks noChangeShapeType="1"/>
            </p:cNvSpPr>
            <p:nvPr/>
          </p:nvSpPr>
          <p:spPr bwMode="auto">
            <a:xfrm>
              <a:off x="3600" y="3448"/>
              <a:ext cx="62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2671" name="Line 95"/>
            <p:cNvSpPr>
              <a:spLocks noChangeShapeType="1"/>
            </p:cNvSpPr>
            <p:nvPr/>
          </p:nvSpPr>
          <p:spPr bwMode="auto">
            <a:xfrm>
              <a:off x="4752" y="3136"/>
              <a:ext cx="62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2672" name="Line 96"/>
            <p:cNvSpPr>
              <a:spLocks noChangeShapeType="1"/>
            </p:cNvSpPr>
            <p:nvPr/>
          </p:nvSpPr>
          <p:spPr bwMode="auto">
            <a:xfrm>
              <a:off x="4800" y="3368"/>
              <a:ext cx="62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52676" name="Group 100"/>
          <p:cNvGrpSpPr/>
          <p:nvPr/>
        </p:nvGrpSpPr>
        <p:grpSpPr>
          <a:xfrm>
            <a:off x="7543800" y="5524500"/>
            <a:ext cx="1066800" cy="558800"/>
            <a:chOff x="4752" y="3480"/>
            <a:chExt cx="672" cy="352"/>
          </a:xfrm>
        </p:grpSpPr>
        <p:sp>
          <p:nvSpPr>
            <p:cNvPr id="152673" name="Line 97"/>
            <p:cNvSpPr>
              <a:spLocks noChangeShapeType="1"/>
            </p:cNvSpPr>
            <p:nvPr/>
          </p:nvSpPr>
          <p:spPr bwMode="auto">
            <a:xfrm>
              <a:off x="4752" y="3480"/>
              <a:ext cx="62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2674" name="Line 98"/>
            <p:cNvSpPr>
              <a:spLocks noChangeShapeType="1"/>
            </p:cNvSpPr>
            <p:nvPr/>
          </p:nvSpPr>
          <p:spPr bwMode="auto">
            <a:xfrm>
              <a:off x="4800" y="3832"/>
              <a:ext cx="62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/>
    </p:bldLst>
  </p:timing>
</p:sld>
</file>

<file path=ppt/tags/tag1.xml><?xml version="1.0" encoding="utf-8"?>
<p:tagLst xmlns:p="http://schemas.openxmlformats.org/presentationml/2006/main">
  <p:tag name="COMMONDATA" val="eyJoZGlkIjoiZjRhNThkMzdjNTQyMjljNjIxMjU2OTQwZDRkZTA5MDM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3278</Words>
  <Application>WPS 演示</Application>
  <PresentationFormat>全屏显示(4:3)</PresentationFormat>
  <Paragraphs>560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PMingLiU</vt:lpstr>
      <vt:lpstr>MingLiU-ExtB</vt:lpstr>
      <vt:lpstr>Bookman Old Style</vt:lpstr>
      <vt:lpstr>Wingdings 3</vt:lpstr>
      <vt:lpstr>Wingdings 3</vt:lpstr>
      <vt:lpstr>標楷體</vt:lpstr>
      <vt:lpstr>楷体_GB2312</vt:lpstr>
      <vt:lpstr>新宋体</vt:lpstr>
      <vt:lpstr>Gill Sans MT</vt:lpstr>
      <vt:lpstr>微软雅黑</vt:lpstr>
      <vt:lpstr>PMingLiU</vt:lpstr>
      <vt:lpstr>Segoe Print</vt:lpstr>
      <vt:lpstr>Arial Unicode MS</vt:lpstr>
      <vt:lpstr>楷体_GB2312</vt:lpstr>
      <vt:lpstr>华文新魏</vt:lpstr>
      <vt:lpstr>原創</vt:lpstr>
      <vt:lpstr>Chapter 9 优化和目标代码生成</vt:lpstr>
      <vt:lpstr>内容与重点</vt:lpstr>
      <vt:lpstr>1.1 代码优化器</vt:lpstr>
      <vt:lpstr>1.2 优化目的与优化原则</vt:lpstr>
      <vt:lpstr>2 优化技术</vt:lpstr>
      <vt:lpstr>PowerPoint 演示文稿</vt:lpstr>
      <vt:lpstr>Example</vt:lpstr>
      <vt:lpstr>分析一：删除公共子表达式</vt:lpstr>
      <vt:lpstr>删除公共子表达式</vt:lpstr>
      <vt:lpstr>分析二：复写传播</vt:lpstr>
      <vt:lpstr>复写传播</vt:lpstr>
      <vt:lpstr>复写传播</vt:lpstr>
      <vt:lpstr>复写传播</vt:lpstr>
      <vt:lpstr>PowerPoint 演示文稿</vt:lpstr>
      <vt:lpstr>删除无用代码</vt:lpstr>
      <vt:lpstr>PowerPoint 演示文稿</vt:lpstr>
      <vt:lpstr>PowerPoint 演示文稿</vt:lpstr>
      <vt:lpstr>PowerPoint 演示文稿</vt:lpstr>
      <vt:lpstr>PowerPoint 演示文稿</vt:lpstr>
      <vt:lpstr>Exercise</vt:lpstr>
      <vt:lpstr>Code generation</vt:lpstr>
      <vt:lpstr>PowerPoint 演示文稿</vt:lpstr>
      <vt:lpstr>Code generation</vt:lpstr>
      <vt:lpstr>Code generation</vt:lpstr>
      <vt:lpstr>Example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Yeh-Ching Chung</dc:creator>
  <cp:lastModifiedBy>cyang</cp:lastModifiedBy>
  <cp:revision>1330</cp:revision>
  <dcterms:created xsi:type="dcterms:W3CDTF">2022-05-08T13:00:00Z</dcterms:created>
  <dcterms:modified xsi:type="dcterms:W3CDTF">2022-05-12T14:14:18Z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53529C56344349AA9491E32CEE3A7287</vt:lpwstr>
  </property>
  <property fmtid="{D5CDD505-2E9C-101B-9397-08002B2CF9AE}" pid="3" name="KSOProductBuildVer">
    <vt:lpwstr>2052-11.1.0.11691</vt:lpwstr>
  </property>
</Properties>
</file>