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heme/theme3.xml" ContentType="application/vnd.openxmlformats-officedocument.them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10"/>
  </p:notesMasterIdLst>
  <p:sldIdLst>
    <p:sldId id="496" r:id="rId3"/>
    <p:sldId id="527" r:id="rId4"/>
    <p:sldId id="530" r:id="rId5"/>
    <p:sldId id="533" r:id="rId6"/>
    <p:sldId id="531" r:id="rId7"/>
    <p:sldId id="532" r:id="rId8"/>
    <p:sldId id="518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00"/>
    <a:srgbClr val="669900"/>
    <a:srgbClr val="0000FF"/>
    <a:srgbClr val="9E5700"/>
    <a:srgbClr val="00A200"/>
    <a:srgbClr val="00CC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787"/>
  </p:normalViewPr>
  <p:slideViewPr>
    <p:cSldViewPr showGuides="1">
      <p:cViewPr varScale="1">
        <p:scale>
          <a:sx n="129" d="100"/>
          <a:sy n="129" d="100"/>
        </p:scale>
        <p:origin x="1152" y="101"/>
      </p:cViewPr>
      <p:guideLst>
        <p:guide orient="horz" pos="2128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9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3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200" b="0" smtClean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1E66CA80-905A-4AF5-BB8A-8839AC39353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7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8.xml"/><Relationship Id="rId9" Type="http://schemas.openxmlformats.org/officeDocument/2006/relationships/tags" Target="../tags/tag12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noFill/>
        </p:spPr>
        <p:txBody>
          <a:bodyPr anchor="ctr" anchorCtr="1"/>
          <a:lstStyle>
            <a:lvl1pPr>
              <a:defRPr sz="5000"/>
            </a:lvl1pPr>
          </a:lstStyle>
          <a:p>
            <a:pPr lvl="0"/>
            <a:r>
              <a:rPr lang="en-US" altLang="zh-CN" noProof="0"/>
              <a:t>单击此处编辑母版标题样式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effectLst/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zh-CN" noProof="0"/>
              <a:t>单击此处编辑母版副标题样式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EFDEE-89B2-43AB-B23C-7A9F0356845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湖南科技大学计算机科学与工程学院06级</a:t>
            </a: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935D8939-4AA9-45B6-ABF8-92C401FADA1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6563" y="188913"/>
            <a:ext cx="2178050" cy="619283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383338" cy="619283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921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256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713788" cy="71913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052513"/>
            <a:ext cx="8642350" cy="25876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825" y="3792538"/>
            <a:ext cx="8642350" cy="25892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457200" y="6640513"/>
            <a:ext cx="2133600" cy="1762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7A30CAE-36DC-42E3-8840-138EFF875F05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180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计算机科学与工程学院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7813"/>
            <a:ext cx="2133600" cy="1762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25E42D0F-C73B-46EE-BE57-152C36452CA5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1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5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6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7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371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35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304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2025/5/7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1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任意形状 8"/>
          <p:cNvSpPr/>
          <p:nvPr userDrawn="1">
            <p:custDataLst>
              <p:tags r:id="rId3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6200000">
            <a:off x="-1" y="4183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2"/>
            </p:custDataLst>
          </p:nvPr>
        </p:nvSpPr>
        <p:spPr>
          <a:xfrm rot="16200000">
            <a:off x="-2357" y="0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2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15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497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975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tags" Target="../tags/tag7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50825" y="188913"/>
            <a:ext cx="8713788" cy="792163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50000">
                <a:srgbClr val="CCFFCC">
                  <a:alpha val="50000"/>
                </a:srgbClr>
              </a:gs>
              <a:gs pos="100000">
                <a:srgbClr val="99FF99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1125538"/>
            <a:ext cx="8642350" cy="5256212"/>
          </a:xfrm>
          <a:prstGeom prst="rect">
            <a:avLst/>
          </a:prstGeo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/>
          <a:lstStyle/>
          <a:p>
            <a:pPr lvl="0"/>
            <a:r>
              <a:rPr lang="en-US" altLang="zh-CN" dirty="0"/>
              <a:t> 单击此处编辑母版文本样式</a:t>
            </a:r>
          </a:p>
          <a:p>
            <a:pPr lvl="1"/>
            <a:r>
              <a:rPr lang="en-US" altLang="zh-CN" dirty="0"/>
              <a:t>第二级</a:t>
            </a:r>
          </a:p>
          <a:p>
            <a:pPr lvl="2"/>
            <a:r>
              <a:rPr lang="en-US" altLang="zh-CN" dirty="0"/>
              <a:t>第三级</a:t>
            </a:r>
          </a:p>
          <a:p>
            <a:pPr lvl="3"/>
            <a:r>
              <a:rPr lang="en-US" altLang="zh-CN" dirty="0"/>
              <a:t>第四级</a:t>
            </a:r>
          </a:p>
          <a:p>
            <a:pPr lvl="4"/>
            <a:r>
              <a:rPr lang="en-US" altLang="zh-CN" dirty="0"/>
              <a:t>第五级</a:t>
            </a:r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40513"/>
            <a:ext cx="2133600" cy="176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000" b="0">
                <a:latin typeface="Garamond" panose="02020404030301010803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D36A7-0B22-439F-898F-27EE98A8830D}" type="datetime2"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2025年5月7日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32575"/>
            <a:ext cx="2895600" cy="18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0" sz="1000" b="0">
                <a:latin typeface="Garamond" panose="02020404030301010803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第八章  数据通信网</a:t>
            </a: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6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7813"/>
            <a:ext cx="2133600" cy="176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smtClean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fld id="{B2461A94-DB16-44D9-BBE4-3CF9752A45D4}" type="slidenum"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179388" y="12065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</a:ln>
        </p:spPr>
        <p:txBody>
          <a:bodyPr/>
          <a:lstStyle>
            <a:lvl1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457200" y="6524625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random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5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0"/>
        </a:spcAft>
        <a:buClr>
          <a:srgbClr val="3366FF"/>
        </a:buClr>
        <a:buFont typeface="Wingdings" panose="05000000000000000000" pitchFamily="2" charset="2"/>
        <a:buChar char="Ä"/>
        <a:defRPr sz="34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10000"/>
        </a:spcBef>
        <a:spcAft>
          <a:spcPct val="0"/>
        </a:spcAft>
        <a:buClr>
          <a:srgbClr val="20461A"/>
        </a:buClr>
        <a:buSzPct val="80000"/>
        <a:buFont typeface="Wingdings" panose="05000000000000000000" pitchFamily="2" charset="2"/>
        <a:buChar char="q"/>
        <a:defRPr sz="3000" b="1">
          <a:solidFill>
            <a:srgbClr val="2E2E8A"/>
          </a:solidFill>
          <a:latin typeface="+mn-lt"/>
          <a:ea typeface="+mj-ea"/>
        </a:defRPr>
      </a:lvl2pPr>
      <a:lvl3pPr marL="1022350" indent="-351155" algn="l" rtl="0" eaLnBrk="0" fontAlgn="base" hangingPunct="0">
        <a:spcBef>
          <a:spcPct val="1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Blip>
          <a:blip r:embed="rId15"/>
        </a:buBlip>
        <a:defRPr sz="2600" b="1">
          <a:solidFill>
            <a:srgbClr val="5C03B5"/>
          </a:solidFill>
          <a:latin typeface="+mn-lt"/>
          <a:ea typeface="黑体" panose="02010609060101010101" pitchFamily="49" charset="-122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400" b="1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4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7" Type="http://schemas.openxmlformats.org/officeDocument/2006/relationships/image" Target="../media/image2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9.xml"/><Relationship Id="rId7" Type="http://schemas.openxmlformats.org/officeDocument/2006/relationships/image" Target="../media/image2.png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7" Type="http://schemas.openxmlformats.org/officeDocument/2006/relationships/image" Target="../media/image2.png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47.xml"/><Relationship Id="rId7" Type="http://schemas.openxmlformats.org/officeDocument/2006/relationships/image" Target="../media/image2.png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1.xml"/><Relationship Id="rId7" Type="http://schemas.openxmlformats.org/officeDocument/2006/relationships/image" Target="../media/image2.png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1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62733" y="1046220"/>
            <a:ext cx="6858000" cy="142255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u="none" strike="noStrike" baseline="0" dirty="0">
                <a:solidFill>
                  <a:schemeClr val="accent1"/>
                </a:solidFill>
                <a:uLnTx/>
                <a:uFillTx/>
              </a:rPr>
              <a:t>《数据通信技术》复习</a:t>
            </a:r>
          </a:p>
        </p:txBody>
      </p:sp>
      <p:sp>
        <p:nvSpPr>
          <p:cNvPr id="15" name="副标题 1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71550" y="3068955"/>
            <a:ext cx="6767830" cy="668020"/>
          </a:xfrm>
        </p:spPr>
        <p:txBody>
          <a:bodyPr>
            <a:normAutofit/>
          </a:bodyPr>
          <a:lstStyle/>
          <a:p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数据通信原理</a:t>
            </a:r>
            <a:r>
              <a:rPr lang="en-US" altLang="zh-CN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chemeClr val="dk1">
                    <a:lumMod val="75000"/>
                    <a:lumOff val="25000"/>
                  </a:schemeClr>
                </a:solidFill>
                <a:sym typeface="Arial" panose="020B0604020202020204" pitchFamily="34" charset="0"/>
              </a:rPr>
              <a:t>光纤通信</a:t>
            </a:r>
            <a:endParaRPr lang="en-US" altLang="zh-CN" sz="1800" dirty="0">
              <a:solidFill>
                <a:schemeClr val="dk1">
                  <a:lumMod val="75000"/>
                  <a:lumOff val="2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/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09757" y="1057306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一、图表题（共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36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双极性不归零、单极性不归零、曼彻斯特码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(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又叫分相码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)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、抑制载频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2ASK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2PSK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2DPSK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信号的波形（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P29,46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,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51,53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曼彻斯特码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差分曼彻斯特码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去看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课件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PS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：这里推荐看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课件第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章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-1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容易理解，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P79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有练习题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练手）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第一、四类部分响应系统预编码方程、相关编码方程、判决规则及错误传递、幅度滚降与部分响应系统的主要特点等</a:t>
            </a:r>
            <a:endParaRPr lang="en-US" altLang="zh-CN" sz="20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（有点难，建议看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课件第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章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-1</a:t>
            </a:r>
            <a:r>
              <a:rPr lang="zh-CN" altLang="en-US" sz="20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，有些地方找不到</a:t>
            </a: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zh-CN" altLang="en-US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差错控制基本思想（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P82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），常用的差错控制方式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P82-85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，估计往年会考一道图表题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奇偶校验监督方程、监督码元、汉明距离（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P86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）及校验特性（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P89-90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（注意一下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线性分组码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，毕竟奇偶校验码也是线性分组码）</a:t>
            </a:r>
          </a:p>
        </p:txBody>
      </p:sp>
      <p:sp>
        <p:nvSpPr>
          <p:cNvPr id="6151" name="灯片编号占位符 5"/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BD3E9-5A81-6C42-8946-DA480A65F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>
            <a:extLst>
              <a:ext uri="{FF2B5EF4-FFF2-40B4-BE49-F238E27FC236}">
                <a16:creationId xmlns:a16="http://schemas.microsoft.com/office/drawing/2014/main" id="{ADAAD593-D5D4-9285-AE23-16D036B304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1A64C07-82A9-1A57-8387-7144A58F81D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>
            <a:extLst>
              <a:ext uri="{FF2B5EF4-FFF2-40B4-BE49-F238E27FC236}">
                <a16:creationId xmlns:a16="http://schemas.microsoft.com/office/drawing/2014/main" id="{808C2012-3F26-0CE2-2570-65F1EFDB903D}"/>
              </a:ext>
            </a:extLst>
          </p:cNvPr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09757" y="1057306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二、计算题（</a:t>
            </a:r>
            <a:r>
              <a:rPr 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线性分组码特性及循环码特性（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P97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P98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已知循环码生成多项式或许用码组，求生成矩阵，监督位等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en-US" altLang="zh-CN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教材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P97-101</a:t>
            </a:r>
            <a:r>
              <a:rPr lang="en-US" altLang="zh-CN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（练习题也有）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已知基带传输特征，求奈氏频带，滚降系数，传输速率等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P79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练习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2-2,2-3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正交调幅系统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求带宽、调制速率，传信速率、频带利用率等（</a:t>
            </a:r>
            <a:r>
              <a:rPr lang="en-US" altLang="zh-CN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P80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练习题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000EBD28-EF4B-F93E-72B4-0A8F4DF0B385}"/>
              </a:ext>
            </a:extLst>
          </p:cNvPr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49795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67E1E-5ADB-7B2D-EA34-CA571E7E1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>
            <a:extLst>
              <a:ext uri="{FF2B5EF4-FFF2-40B4-BE49-F238E27FC236}">
                <a16:creationId xmlns:a16="http://schemas.microsoft.com/office/drawing/2014/main" id="{CDF9CC64-FBDF-D12A-1D4F-5F7C40B010D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65B291-80F6-D875-E6DB-2EAC444F99E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250824" y="188911"/>
            <a:ext cx="8713788" cy="792164"/>
          </a:xfrm>
          <a:prstGeom prst="rect">
            <a:avLst/>
          </a:prstGeom>
          <a:noFill/>
          <a:ln w="9525" cmpd="sng">
            <a:noFill/>
            <a:prstDash val="solid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99FF99"/>
                    </a:gs>
                    <a:gs pos="50000">
                      <a:srgbClr val="CCFFCC">
                        <a:alpha val="50000"/>
                      </a:srgbClr>
                    </a:gs>
                    <a:gs pos="100000">
                      <a:srgbClr val="99FF99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5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l" defTabSz="914400" eaLnBrk="1" hangingPunct="1">
              <a:buClrTx/>
              <a:buSzTx/>
              <a:buFontTx/>
              <a:defRPr/>
            </a:pPr>
            <a:r>
              <a:rPr lang="zh-CN" altLang="en-US" sz="3600" spc="600" dirty="0">
                <a:solidFill>
                  <a:schemeClr val="accent1"/>
                </a:solidFill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考试题型及分数分布</a:t>
            </a: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>
            <a:extLst>
              <a:ext uri="{FF2B5EF4-FFF2-40B4-BE49-F238E27FC236}">
                <a16:creationId xmlns:a16="http://schemas.microsoft.com/office/drawing/2014/main" id="{934655B0-66D3-35AC-3005-F0131F4A4CFB}"/>
              </a:ext>
            </a:extLst>
          </p:cNvPr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09757" y="1057306"/>
            <a:ext cx="7931785" cy="5255895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二、计算题（</a:t>
            </a:r>
            <a:r>
              <a:rPr 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</a:t>
            </a:r>
            <a:r>
              <a:rPr lang="zh-CN" altLang="en-US" sz="24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以下是光纤通信部分：</a:t>
            </a:r>
            <a:endParaRPr lang="en-US" altLang="zh-CN" sz="2000" b="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红色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表示</a:t>
            </a:r>
            <a:r>
              <a:rPr lang="zh-CN" altLang="en-US" sz="20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里有，</a:t>
            </a:r>
            <a:r>
              <a:rPr lang="zh-CN" altLang="en-US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蓝色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表示</a:t>
            </a:r>
            <a:r>
              <a:rPr lang="zh-CN" altLang="en-US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有</a:t>
            </a:r>
            <a:endParaRPr lang="en-US" altLang="zh-CN" sz="2000" b="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已知光纤△，波长等求数值孔径（</a:t>
            </a:r>
            <a:r>
              <a:rPr lang="en-US" altLang="zh-CN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P30</a:t>
            </a:r>
            <a:r>
              <a:rPr lang="zh-CN" altLang="en-US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例题</a:t>
            </a:r>
            <a:r>
              <a:rPr lang="en-US" altLang="zh-CN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2.2.1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）、单模传输纤芯半径等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zh-CN" altLang="en-US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教材</a:t>
            </a:r>
            <a:r>
              <a:rPr lang="en-US" altLang="zh-CN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P61-62</a:t>
            </a:r>
            <a:r>
              <a:rPr lang="zh-CN" altLang="en-US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练习题</a:t>
            </a:r>
            <a:r>
              <a:rPr lang="en-US" altLang="zh-CN" sz="20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2.4</a:t>
            </a:r>
            <a:r>
              <a:rPr lang="en-US" altLang="zh-CN" sz="20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,2.8,2.12</a:t>
            </a:r>
            <a:r>
              <a:rPr lang="zh-CN" altLang="en-US" sz="20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endParaRPr lang="en-US" altLang="zh-CN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光纤的导光原理（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不知道</a:t>
            </a: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）、数值孔径物理意义（</a:t>
            </a:r>
            <a:r>
              <a:rPr lang="zh-CN" altLang="en-US" sz="20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教材</a:t>
            </a:r>
            <a:r>
              <a:rPr lang="en-US" altLang="zh-CN" sz="20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P29</a:t>
            </a: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），阶跃与渐变折射率光纤的特点等（</a:t>
            </a:r>
            <a:r>
              <a:rPr lang="zh-CN" altLang="en-US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第二章</a:t>
            </a:r>
            <a:r>
              <a:rPr lang="en-US" altLang="zh-CN" sz="20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F53AB5F0-45B0-4F4F-11CA-2C113BC7DFD4}"/>
              </a:ext>
            </a:extLst>
          </p:cNvPr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5997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F2F0-F4CA-8CFD-D76F-6C2A0822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>
            <a:extLst>
              <a:ext uri="{FF2B5EF4-FFF2-40B4-BE49-F238E27FC236}">
                <a16:creationId xmlns:a16="http://schemas.microsoft.com/office/drawing/2014/main" id="{47006718-4F44-5FD4-71D4-1C342571B71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>
            <a:extLst>
              <a:ext uri="{FF2B5EF4-FFF2-40B4-BE49-F238E27FC236}">
                <a16:creationId xmlns:a16="http://schemas.microsoft.com/office/drawing/2014/main" id="{59431D63-E7FA-D659-78F2-F07F7B6FB7A2}"/>
              </a:ext>
            </a:extLst>
          </p:cNvPr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22892" y="224155"/>
            <a:ext cx="8225572" cy="6301189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三、简答题（</a:t>
            </a:r>
            <a:r>
              <a:rPr 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数据通信系统的基本构成及主要功能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P5,6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奈奎斯特第一准则与第二准则的特点（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教材</a:t>
            </a:r>
            <a:r>
              <a:rPr lang="en-US" altLang="zh-CN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P35,37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）</a:t>
            </a: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三网融合及意义</a:t>
            </a: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传信速率，调制速率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定义及关系（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P15-16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None/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以下是第四五章的内容：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交换技术、</a:t>
            </a:r>
            <a:r>
              <a:rPr lang="en-US" altLang="zh-CN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ATM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的定义及数据报、虚电路、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帧中继等的特点（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P132-147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）（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PS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：往大了点讲，第四章全都要看）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网络体系结构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OSI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P151-155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，不确定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）、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TCP/IP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模型定义、分层、功能及异同（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P174-P196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）（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PS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：还是感觉第五章全都要看）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HDLC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帧的类型及透明传输（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P165-169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0F236546-7018-D312-8D32-F39281E2E503}"/>
              </a:ext>
            </a:extLst>
          </p:cNvPr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4888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29D5E-6505-2439-CE0D-A79116BF8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形状 8">
            <a:extLst>
              <a:ext uri="{FF2B5EF4-FFF2-40B4-BE49-F238E27FC236}">
                <a16:creationId xmlns:a16="http://schemas.microsoft.com/office/drawing/2014/main" id="{CEC7F402-517B-79A4-F703-2DDAD59130E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内容占位符 2" descr="7b0a202020202262756c6c6574223a20227b5c2263617465676f727949645c223a31303032352c5c2274656d706c61746549645c223a32303233303834317d220a7d0a">
            <a:extLst>
              <a:ext uri="{FF2B5EF4-FFF2-40B4-BE49-F238E27FC236}">
                <a16:creationId xmlns:a16="http://schemas.microsoft.com/office/drawing/2014/main" id="{97A0A16A-76A1-4B71-EB1C-154EF21ECFFE}"/>
              </a:ext>
            </a:extLst>
          </p:cNvPr>
          <p:cNvSpPr>
            <a:spLocks noGrp="1"/>
          </p:cNvSpPr>
          <p:nvPr>
            <p:ph idx="4294967295"/>
            <p:custDataLst>
              <p:tags r:id="rId3"/>
            </p:custDataLst>
          </p:nvPr>
        </p:nvSpPr>
        <p:spPr>
          <a:xfrm>
            <a:off x="522892" y="224155"/>
            <a:ext cx="8225572" cy="6301189"/>
          </a:xfrm>
          <a:noFill/>
          <a:ln w="9525">
            <a:noFill/>
          </a:ln>
          <a:effectLst>
            <a:outerShdw dist="12700" algn="ctr" rotWithShape="0">
              <a:srgbClr val="C6D2C4"/>
            </a:outerShdw>
          </a:effectLst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3366FF"/>
              </a:buClr>
              <a:buFont typeface="Wingdings" panose="05000000000000000000" pitchFamily="2" charset="2"/>
              <a:buChar char="Ä"/>
              <a:defRPr sz="3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rgbClr val="20461A"/>
              </a:buClr>
              <a:buSzPct val="80000"/>
              <a:buFont typeface="Wingdings" panose="05000000000000000000" pitchFamily="2" charset="2"/>
              <a:buChar char="q"/>
              <a:defRPr sz="3000" b="1">
                <a:solidFill>
                  <a:srgbClr val="2E2E8A"/>
                </a:solidFill>
                <a:latin typeface="+mn-lt"/>
                <a:ea typeface="+mj-ea"/>
              </a:defRPr>
            </a:lvl2pPr>
            <a:lvl3pPr marL="1022350" indent="-35115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Blip>
                <a:blip r:embed="rId6"/>
              </a:buBlip>
              <a:defRPr sz="2600" b="1">
                <a:solidFill>
                  <a:srgbClr val="5C03B5"/>
                </a:solidFill>
                <a:latin typeface="+mn-lt"/>
                <a:ea typeface="黑体" panose="02010609060101010101" pitchFamily="49" charset="-122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j-ea"/>
              </a:defRPr>
            </a:lvl9pPr>
          </a:lstStyle>
          <a:p>
            <a:pPr marL="0" lvl="0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kern="12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三、简答题（</a:t>
            </a:r>
            <a:r>
              <a:rPr 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共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题，每题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分，共</a:t>
            </a:r>
            <a:r>
              <a:rPr lang="en-US" altLang="zh-CN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40</a:t>
            </a:r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分）</a:t>
            </a:r>
            <a:endParaRPr lang="zh-CN" altLang="en-US" sz="1800" kern="1200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1" indent="0" defTabSz="914400" eaLnBrk="1" hangingPunct="1">
              <a:buSzTx/>
              <a:buNone/>
            </a:pP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以下全是光纤通信部分：</a:t>
            </a:r>
            <a:endParaRPr lang="en-US" altLang="zh-CN" sz="1800" b="0" kern="1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None/>
            </a:pP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红色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表示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资料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里有，</a:t>
            </a:r>
            <a:r>
              <a:rPr lang="zh-CN" altLang="en-US" sz="18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蓝色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表示</a:t>
            </a:r>
            <a:r>
              <a:rPr lang="zh-CN" altLang="en-US" sz="18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有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常用光波分复用技术及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TDM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STDM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、</a:t>
            </a:r>
            <a:r>
              <a:rPr lang="en-US" altLang="zh-CN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WDM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等的区别及特点（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第八章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光纤通信系统的基本单元及主要功能（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第一章</a:t>
            </a:r>
            <a:r>
              <a:rPr lang="en-US" altLang="zh-CN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altLang="en-US" sz="18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18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P1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algn="l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光纤的传输窗口（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第一章</a:t>
            </a:r>
            <a:r>
              <a:rPr lang="en-US" altLang="zh-CN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中的</a:t>
            </a:r>
            <a:r>
              <a:rPr lang="zh-CN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三个低损耗窗口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18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教材</a:t>
            </a:r>
            <a:r>
              <a:rPr lang="en-US" altLang="zh-CN" sz="1800" b="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r>
              <a:rPr lang="zh-CN" altLang="en-US" sz="1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），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光纤通信系统的优势（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第一章</a:t>
            </a:r>
            <a:r>
              <a:rPr lang="en-US" altLang="zh-CN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3</a:t>
            </a:r>
            <a:r>
              <a:rPr lang="zh-CN" altLang="en-US" sz="1800" b="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</a:t>
            </a:r>
            <a:r>
              <a:rPr lang="zh-CN" altLang="en-US" sz="18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教材</a:t>
            </a:r>
            <a:r>
              <a:rPr lang="en-US" altLang="zh-CN" sz="1800" b="0" kern="12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P4-6</a:t>
            </a: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光与物质三个过程，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LD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与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LED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的异同、激光出射的条件（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第三章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光纤网络传输体制定义（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第九章</a:t>
            </a:r>
            <a:r>
              <a:rPr lang="en-US" altLang="zh-CN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1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）、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光纤网络传输体制的主要特点及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网络节点信息流的规范及优势、意义</a:t>
            </a: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kern="120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结合实际光纤入教室的设计单元、提供服务及看法</a:t>
            </a:r>
            <a:endParaRPr lang="en-US" altLang="zh-CN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海牛</a:t>
            </a:r>
            <a:r>
              <a:rPr lang="en-US" altLang="zh-CN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II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号相关编码方案及国之重器之重要性</a:t>
            </a: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None/>
            </a:pP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（</a:t>
            </a:r>
            <a:r>
              <a:rPr lang="zh-CN" altLang="en-US" sz="1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可以随便说说差错控制那一方面的内容，开放题</a:t>
            </a:r>
            <a:r>
              <a:rPr lang="zh-CN" altLang="en-US" sz="1800" b="0" dirty="0">
                <a:solidFill>
                  <a:schemeClr val="dk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）</a:t>
            </a:r>
            <a:endParaRPr lang="zh-CN" altLang="en-US" sz="1800" b="0" kern="120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  <a:p>
            <a:pPr marL="457200" lvl="1" indent="0" defTabSz="914400" eaLnBrk="1" hangingPunct="1">
              <a:buSzTx/>
              <a:buBlip>
                <a:blip r:embed="rId7"/>
              </a:buBlip>
            </a:pPr>
            <a:endParaRPr lang="en-US" altLang="zh-CN" sz="1800" b="0" dirty="0">
              <a:solidFill>
                <a:schemeClr val="dk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6151" name="灯片编号占位符 5">
            <a:extLst>
              <a:ext uri="{FF2B5EF4-FFF2-40B4-BE49-F238E27FC236}">
                <a16:creationId xmlns:a16="http://schemas.microsoft.com/office/drawing/2014/main" id="{8FE3ECDA-01B8-0C5A-18B9-17DD242131BF}"/>
              </a:ext>
            </a:extLst>
          </p:cNvPr>
          <p:cNvSpPr txBox="1"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 sz="1000" b="0" kern="1200" smtClean="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>
              <a:lnSpc>
                <a:spcPct val="110000"/>
              </a:lnSpc>
              <a:buSzTx/>
            </a:pPr>
            <a:fld id="{9A0DB2DC-4C9A-4742-B13C-FB6460FD3503}" type="slidenum">
              <a:rPr lang="en-US" altLang="zh-CN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fld>
            <a:endParaRPr lang="en-US" altLang="zh-CN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38800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90599" y="2577631"/>
            <a:ext cx="4990201" cy="1205503"/>
          </a:xfrm>
          <a:prstGeom prst="rect">
            <a:avLst/>
          </a:prstGeom>
        </p:spPr>
        <p:txBody>
          <a:bodyPr vert="horz" lIns="91440" tIns="45720" rIns="91440" bIns="0" rtlCol="0" anchor="b" anchorCtr="0">
            <a:normAutofit fontScale="87500"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>
                <a:solidFill>
                  <a:schemeClr val="accent1"/>
                </a:solidFill>
              </a:rPr>
              <a:t>Thank You!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f5fad59-311f-4018-a988-ecae7857d426"/>
  <p:tag name="COMMONDATA" val="eyJoZGlkIjoiMTAyMjA3MmI2YzE3OTdmZmM4MjBlZGI1Mjk4N2YyYW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TEMPLATE_MASTER_THUMB_INDEX" val="12"/>
  <p:tag name="KSO_WM_TEMPLATE_THUMBS_INDEX" val="1、4、7、8、10、11、12、13、1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6915_1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空白演示经典风格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6915_1*b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K_DARK_LIGHT" val=""/>
  <p:tag name="KSO_WM_SLIDE_BACKGROUND_TYPE" val="gener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6915_15"/>
  <p:tag name="KSO_WM_TEMPLATE_SUBCATEGORY" val="0"/>
  <p:tag name="KSO_WM_TEMPLATE_MASTER_TYPE" val="1"/>
  <p:tag name="KSO_WM_TEMPLATE_COLOR_TYPE" val="1"/>
  <p:tag name="KSO_WM_SLIDE_ITEM_CNT" val="0"/>
  <p:tag name="KSO_WM_SLIDE_INDEX" val="15"/>
  <p:tag name="KSO_WM_TAG_VERSION" val="1.0"/>
  <p:tag name="KSO_WM_BEAUTIFY_FLAG" val="#wm#"/>
  <p:tag name="KSO_WM_TEMPLATE_CATEGORY" val="custom"/>
  <p:tag name="KSO_WM_TEMPLATE_INDEX" val="20206915"/>
  <p:tag name="KSO_WM_SLIDE_TYPE" val="endPage"/>
  <p:tag name="KSO_WM_SLIDE_SUBTYPE" val="pureTxt"/>
  <p:tag name="KSO_WM_SLIDE_LAYOUT" val="a"/>
  <p:tag name="KSO_WM_SLIDE_LAYOUT_CNT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6915_15*a*1"/>
  <p:tag name="KSO_WM_TEMPLATE_CATEGORY" val="custom"/>
  <p:tag name="KSO_WM_TEMPLATE_INDEX" val="20206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869f6cce-31cd-4169-a97d-4d3549bf847e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ecb34341-a5df-4795-920d-4980130d3879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Edge">
  <a:themeElements>
    <a:clrScheme name="Edge 10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056307"/>
      </a:hlink>
      <a:folHlink>
        <a:srgbClr val="A29E00"/>
      </a:folHlink>
    </a:clrScheme>
    <a:fontScheme name="Edge">
      <a:majorFont>
        <a:latin typeface="Times New Roman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Wingdings" panose="05000000000000000000" pitchFamily="2" charset="2"/>
          <a:buNone/>
          <a:defRPr kumimoji="1" lang="en-US" altLang="zh-CN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10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056307"/>
        </a:hlink>
        <a:folHlink>
          <a:srgbClr val="A29E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332</TotalTime>
  <Words>711</Words>
  <Application>Microsoft Office PowerPoint</Application>
  <PresentationFormat>全屏显示(4:3)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黑体</vt:lpstr>
      <vt:lpstr>微软雅黑</vt:lpstr>
      <vt:lpstr>Arial</vt:lpstr>
      <vt:lpstr>Garamond</vt:lpstr>
      <vt:lpstr>Times New Roman</vt:lpstr>
      <vt:lpstr>Wingdings</vt:lpstr>
      <vt:lpstr>Edge</vt:lpstr>
      <vt:lpstr>3_Office 主题​​</vt:lpstr>
      <vt:lpstr>《数据通信技术》复习</vt:lpstr>
      <vt:lpstr>考试题型及分数分布</vt:lpstr>
      <vt:lpstr>考试题型及分数分布</vt:lpstr>
      <vt:lpstr>考试题型及分数分布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概论</dc:title>
  <dc:creator>Huyh</dc:creator>
  <cp:lastModifiedBy>烨 曹</cp:lastModifiedBy>
  <cp:revision>1713</cp:revision>
  <dcterms:created xsi:type="dcterms:W3CDTF">2004-05-26T03:20:00Z</dcterms:created>
  <dcterms:modified xsi:type="dcterms:W3CDTF">2025-05-07T14:53:47Z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FAE69EAF88DE4F69A0EAC5A86F1FC678</vt:lpwstr>
  </property>
</Properties>
</file>