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3.xml" ContentType="application/vnd.openxmlformats-officedocument.them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8"/>
  </p:notesMasterIdLst>
  <p:sldIdLst>
    <p:sldId id="496" r:id="rId3"/>
    <p:sldId id="527" r:id="rId4"/>
    <p:sldId id="530" r:id="rId5"/>
    <p:sldId id="531" r:id="rId6"/>
    <p:sldId id="518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  <a:srgbClr val="669900"/>
    <a:srgbClr val="0000FF"/>
    <a:srgbClr val="9E5700"/>
    <a:srgbClr val="00A200"/>
    <a:srgbClr val="00CC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4"/>
    <p:restoredTop sz="95787"/>
  </p:normalViewPr>
  <p:slideViewPr>
    <p:cSldViewPr showGuides="1">
      <p:cViewPr varScale="1">
        <p:scale>
          <a:sx n="109" d="100"/>
          <a:sy n="109" d="100"/>
        </p:scale>
        <p:origin x="1584" y="114"/>
      </p:cViewPr>
      <p:guideLst>
        <p:guide orient="horz" pos="2128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9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200" b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1E66CA80-905A-4AF5-BB8A-8839AC3935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 anchor="ctr" anchorCtr="1"/>
          <a:lstStyle>
            <a:lvl1pPr>
              <a:defRPr sz="50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effectLst/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EFDEE-89B2-43AB-B23C-7A9F0356845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湖南科技大学计算机科学与工程学院06级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935D8939-4AA9-45B6-ABF8-92C401FADA1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178050" cy="61928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83338" cy="61928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921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191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052513"/>
            <a:ext cx="864235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642350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640513"/>
            <a:ext cx="2133600" cy="1762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A30CAE-36DC-42E3-8840-138EFF875F05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180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计算机科学与工程学院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7813"/>
            <a:ext cx="2133600" cy="1762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25E42D0F-C73B-46EE-BE57-152C36452CA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371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35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304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2025/4/29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1" y="4183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2357" y="0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15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497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88913"/>
            <a:ext cx="8713788" cy="792163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50000">
                <a:srgbClr val="CCFFCC">
                  <a:alpha val="50000"/>
                </a:srgbClr>
              </a:gs>
              <a:gs pos="100000">
                <a:srgbClr val="99FF99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125538"/>
            <a:ext cx="8642350" cy="5256212"/>
          </a:xfrm>
          <a:prstGeom prst="rect">
            <a:avLst/>
          </a:prstGeo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/>
          <a:lstStyle/>
          <a:p>
            <a:pPr lvl="0"/>
            <a:r>
              <a:rPr lang="en-US" altLang="zh-CN" dirty="0"/>
              <a:t> 单击此处编辑母版文本样式</a:t>
            </a:r>
          </a:p>
          <a:p>
            <a:pPr lvl="1"/>
            <a:r>
              <a:rPr lang="en-US" altLang="zh-CN" dirty="0"/>
              <a:t>第二级</a:t>
            </a:r>
          </a:p>
          <a:p>
            <a:pPr lvl="2"/>
            <a:r>
              <a:rPr lang="en-US" altLang="zh-CN" dirty="0"/>
              <a:t>第三级</a:t>
            </a:r>
          </a:p>
          <a:p>
            <a:pPr lvl="3"/>
            <a:r>
              <a:rPr lang="en-US" altLang="zh-CN" dirty="0"/>
              <a:t>第四级</a:t>
            </a:r>
          </a:p>
          <a:p>
            <a:pPr lvl="4"/>
            <a:r>
              <a:rPr lang="en-US" altLang="zh-CN" dirty="0"/>
              <a:t>第五级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40513"/>
            <a:ext cx="2133600" cy="176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000" b="0">
                <a:latin typeface="Garamond" panose="02020404030301010803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2025年4月29日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000" b="0">
                <a:latin typeface="Garamond" panose="02020404030301010803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7813"/>
            <a:ext cx="2133600" cy="176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smtClean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179388" y="12065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457200" y="6524625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Ä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10000"/>
        </a:spcBef>
        <a:spcAft>
          <a:spcPct val="0"/>
        </a:spcAft>
        <a:buClr>
          <a:srgbClr val="20461A"/>
        </a:buClr>
        <a:buSzPct val="80000"/>
        <a:buFont typeface="Wingdings" panose="05000000000000000000" pitchFamily="2" charset="2"/>
        <a:buChar char="q"/>
        <a:defRPr sz="3000" b="1">
          <a:solidFill>
            <a:srgbClr val="2E2E8A"/>
          </a:solidFill>
          <a:latin typeface="+mn-lt"/>
          <a:ea typeface="+mj-ea"/>
        </a:defRPr>
      </a:lvl2pPr>
      <a:lvl3pPr marL="1022350" indent="-351155" algn="l" rtl="0" eaLnBrk="0" fontAlgn="base" hangingPunct="0">
        <a:spcBef>
          <a:spcPct val="1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Blip>
          <a:blip r:embed="rId15"/>
        </a:buBlip>
        <a:defRPr sz="2600" b="1">
          <a:solidFill>
            <a:srgbClr val="5C03B5"/>
          </a:solidFill>
          <a:latin typeface="+mn-lt"/>
          <a:ea typeface="黑体" panose="02010609060101010101" pitchFamily="49" charset="-122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400" b="1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2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2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2733" y="1046220"/>
            <a:ext cx="6858000" cy="142255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u="none" strike="noStrike" baseline="0" dirty="0">
                <a:solidFill>
                  <a:schemeClr val="accent1"/>
                </a:solidFill>
                <a:uLnTx/>
                <a:uFillTx/>
              </a:rPr>
              <a:t>《数据通信技术》复习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71550" y="3068955"/>
            <a:ext cx="6767830" cy="66802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数据通信原理</a:t>
            </a:r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光纤通信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09757" y="1057306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一、图表题（共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双极性不归零、单极性不归零、曼彻斯特码、抑制载频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2ASK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2PSK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2DPSK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信号的波形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第一、四类部分响应系统预编码方程、相关编码方程、判决规则及错误传递、幅度滚降与部分响应系统的主要特点等</a:t>
            </a:r>
            <a:endParaRPr lang="zh-CN" altLang="en-US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差错控制基本思想，常用的差错控制方式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奇偶校验监督方程、监督码元、汉明距离及校验特性</a:t>
            </a:r>
          </a:p>
        </p:txBody>
      </p:sp>
      <p:sp>
        <p:nvSpPr>
          <p:cNvPr id="6151" name="灯片编号占位符 5"/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BD3E9-5A81-6C42-8946-DA480A65F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>
            <a:extLst>
              <a:ext uri="{FF2B5EF4-FFF2-40B4-BE49-F238E27FC236}">
                <a16:creationId xmlns:a16="http://schemas.microsoft.com/office/drawing/2014/main" id="{ADAAD593-D5D4-9285-AE23-16D036B304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A64C07-82A9-1A57-8387-7144A58F81D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>
            <a:extLst>
              <a:ext uri="{FF2B5EF4-FFF2-40B4-BE49-F238E27FC236}">
                <a16:creationId xmlns:a16="http://schemas.microsoft.com/office/drawing/2014/main" id="{808C2012-3F26-0CE2-2570-65F1EFDB903D}"/>
              </a:ext>
            </a:extLst>
          </p:cNvPr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09757" y="1057306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二、计算题（</a:t>
            </a:r>
            <a:r>
              <a:rPr 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线性分组码特性及循环码特性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已知循环码生成多项式或许用码组，求生成矩阵，监督位等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已知基带传输特征，求奈氏频带，滚降系数，传输速率等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正交调幅系统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求带宽、调制速率，传信速率、频带利用率等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已知光纤△，波长等求数值孔径、单模传输纤芯半径等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光纤的导光原理、数值孔径物理意义，阶跃与渐变折射率光纤的特点等</a:t>
            </a:r>
            <a:endParaRPr lang="zh-CN" altLang="en-US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000EBD28-EF4B-F93E-72B4-0A8F4DF0B385}"/>
              </a:ext>
            </a:extLst>
          </p:cNvPr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9795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F2F0-F4CA-8CFD-D76F-6C2A0822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>
            <a:extLst>
              <a:ext uri="{FF2B5EF4-FFF2-40B4-BE49-F238E27FC236}">
                <a16:creationId xmlns:a16="http://schemas.microsoft.com/office/drawing/2014/main" id="{47006718-4F44-5FD4-71D4-1C342571B71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>
            <a:extLst>
              <a:ext uri="{FF2B5EF4-FFF2-40B4-BE49-F238E27FC236}">
                <a16:creationId xmlns:a16="http://schemas.microsoft.com/office/drawing/2014/main" id="{59431D63-E7FA-D659-78F2-F07F7B6FB7A2}"/>
              </a:ext>
            </a:extLst>
          </p:cNvPr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22892" y="224155"/>
            <a:ext cx="8225572" cy="6301189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三、简答题（</a:t>
            </a:r>
            <a:r>
              <a:rPr 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数据通信系统的基本构成及主要功能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奈奎斯特第一准则与第二准则的特点</a:t>
            </a: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三网融合及意义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传信速率，调制速率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定义及关系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交换技术、</a:t>
            </a:r>
            <a:r>
              <a:rPr lang="en-US" altLang="zh-CN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ATM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的定义及数据报、虚电路、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帧中继等的特点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网络体系结构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OSI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TCP/IP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模型定义、分层、功能及异同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HDLC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帧的类型及透明传输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常用光波分复用技术及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TDM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STDM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WDM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等的区别及特点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光纤通信系统的基本单元及主要功能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光纤的传输窗口，光纤通信系统的优势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光与物质三个过程，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LD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与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LED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的异同、激光出射的条件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光纤网络传输体制定义、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光纤网络传输体制的主要特点及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网络节点信息流的规范及优势、意义</a:t>
            </a: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结合实际光纤入教室的设计单元、提供服务及看法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海牛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II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号相关编码方案及国之重器之重要性</a:t>
            </a:r>
            <a:endParaRPr lang="zh-CN" altLang="en-US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0F236546-7018-D312-8D32-F39281E2E503}"/>
              </a:ext>
            </a:extLst>
          </p:cNvPr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4888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90599" y="2577631"/>
            <a:ext cx="4990201" cy="1205503"/>
          </a:xfrm>
          <a:prstGeom prst="rect">
            <a:avLst/>
          </a:prstGeom>
        </p:spPr>
        <p:txBody>
          <a:bodyPr vert="horz" lIns="91440" tIns="45720" rIns="91440" bIns="0" rtlCol="0" anchor="b" anchorCtr="0">
            <a:normAutofit fontScale="87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</a:rPr>
              <a:t>Thank You!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f5fad59-311f-4018-a988-ecae7857d426"/>
  <p:tag name="COMMONDATA" val="eyJoZGlkIjoiMTAyMjA3MmI2YzE3OTdmZmM4MjBlZGI1Mjk4N2YyY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69f6cce-31cd-4169-a97d-4d3549bf847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Edge">
  <a:themeElements>
    <a:clrScheme name="Edge 10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056307"/>
      </a:hlink>
      <a:folHlink>
        <a:srgbClr val="A29E00"/>
      </a:folHlink>
    </a:clrScheme>
    <a:fontScheme name="Edge">
      <a:majorFont>
        <a:latin typeface="Times New Roman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056307"/>
        </a:hlink>
        <a:folHlink>
          <a:srgbClr val="A29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35</TotalTime>
  <Words>385</Words>
  <Application>Microsoft Office PowerPoint</Application>
  <PresentationFormat>全屏显示(4:3)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微软雅黑</vt:lpstr>
      <vt:lpstr>Arial</vt:lpstr>
      <vt:lpstr>Garamond</vt:lpstr>
      <vt:lpstr>Times New Roman</vt:lpstr>
      <vt:lpstr>Wingdings</vt:lpstr>
      <vt:lpstr>Edge</vt:lpstr>
      <vt:lpstr>3_Office 主题​​</vt:lpstr>
      <vt:lpstr>《数据通信技术》复习</vt:lpstr>
      <vt:lpstr>考试题型及分数分布</vt:lpstr>
      <vt:lpstr>考试题型及分数分布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概论</dc:title>
  <dc:creator>Huyh</dc:creator>
  <cp:lastModifiedBy>qy Z</cp:lastModifiedBy>
  <cp:revision>1703</cp:revision>
  <dcterms:created xsi:type="dcterms:W3CDTF">2004-05-26T03:20:00Z</dcterms:created>
  <dcterms:modified xsi:type="dcterms:W3CDTF">2025-04-29T04:54:27Z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FAE69EAF88DE4F69A0EAC5A86F1FC678</vt:lpwstr>
  </property>
</Properties>
</file>