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4" r:id="rId7"/>
    <p:sldId id="265" r:id="rId8"/>
    <p:sldId id="266" r:id="rId9"/>
    <p:sldId id="261" r:id="rId10"/>
    <p:sldId id="275" r:id="rId11"/>
    <p:sldId id="268" r:id="rId12"/>
    <p:sldId id="269" r:id="rId13"/>
    <p:sldId id="272" r:id="rId14"/>
    <p:sldId id="273" r:id="rId15"/>
    <p:sldId id="271" r:id="rId16"/>
    <p:sldId id="276" r:id="rId17"/>
    <p:sldId id="280" r:id="rId18"/>
    <p:sldId id="277" r:id="rId19"/>
    <p:sldId id="278" r:id="rId20"/>
    <p:sldId id="279" r:id="rId21"/>
    <p:sldId id="281" r:id="rId22"/>
    <p:sldId id="282" r:id="rId23"/>
    <p:sldId id="283" r:id="rId24"/>
    <p:sldId id="284" r:id="rId25"/>
    <p:sldId id="285" r:id="rId26"/>
    <p:sldId id="286" r:id="rId27"/>
    <p:sldId id="287" r:id="rId28"/>
    <p:sldId id="270" r:id="rId29"/>
    <p:sldId id="294" r:id="rId30"/>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6000" b="0" i="0">
                <a:solidFill>
                  <a:schemeClr val="tx1"/>
                </a:solidFill>
                <a:latin typeface="Calibri" panose="020F0502020204030204"/>
                <a:cs typeface="Calibri" panose="020F050202020403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panose="020F0502020204030204"/>
                <a:cs typeface="Calibri" panose="020F050202020403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panose="020F0502020204030204"/>
                <a:cs typeface="Calibri" panose="020F050202020403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panose="020F0502020204030204"/>
                <a:cs typeface="Calibri" panose="020F050202020403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317500" y="0"/>
            <a:ext cx="9753600" cy="5486400"/>
          </a:xfrm>
          <a:prstGeom prst="rect">
            <a:avLst/>
          </a:prstGeom>
        </p:spPr>
      </p:pic>
      <p:sp>
        <p:nvSpPr>
          <p:cNvPr id="2" name="Holder 2"/>
          <p:cNvSpPr>
            <a:spLocks noGrp="1"/>
          </p:cNvSpPr>
          <p:nvPr>
            <p:ph type="title"/>
          </p:nvPr>
        </p:nvSpPr>
        <p:spPr>
          <a:xfrm>
            <a:off x="2548889" y="876300"/>
            <a:ext cx="7039609" cy="939800"/>
          </a:xfrm>
          <a:prstGeom prst="rect">
            <a:avLst/>
          </a:prstGeom>
        </p:spPr>
        <p:txBody>
          <a:bodyPr wrap="square" lIns="0" tIns="0" rIns="0" bIns="0">
            <a:spAutoFit/>
          </a:bodyPr>
          <a:lstStyle>
            <a:lvl1pPr>
              <a:defRPr sz="6000" b="0" i="0">
                <a:solidFill>
                  <a:schemeClr val="tx1"/>
                </a:solidFill>
                <a:latin typeface="Calibri" panose="020F0502020204030204"/>
                <a:cs typeface="Calibri" panose="020F0502020204030204"/>
              </a:defRPr>
            </a:lvl1pPr>
          </a:lstStyle>
          <a:p/>
        </p:txBody>
      </p:sp>
      <p:sp>
        <p:nvSpPr>
          <p:cNvPr id="3" name="Holder 3"/>
          <p:cNvSpPr>
            <a:spLocks noGrp="1"/>
          </p:cNvSpPr>
          <p:nvPr>
            <p:ph type="body" idx="1"/>
          </p:nvPr>
        </p:nvSpPr>
        <p:spPr>
          <a:xfrm>
            <a:off x="911225" y="1219200"/>
            <a:ext cx="10217785" cy="498348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399" y="914400"/>
            <a:ext cx="7039609" cy="1859280"/>
          </a:xfrm>
          <a:prstGeom prst="rect">
            <a:avLst/>
          </a:prstGeom>
        </p:spPr>
        <p:txBody>
          <a:bodyPr vert="horz" wrap="square" lIns="0" tIns="12700" rIns="0" bIns="0" rtlCol="0">
            <a:spAutoFit/>
          </a:bodyPr>
          <a:lstStyle/>
          <a:p>
            <a:pPr marL="12700">
              <a:lnSpc>
                <a:spcPct val="100000"/>
              </a:lnSpc>
              <a:spcBef>
                <a:spcPts val="100"/>
              </a:spcBef>
            </a:pPr>
            <a:r>
              <a:rPr lang="en-US" spc="-10" dirty="0"/>
              <a:t>APLIKASI PENJUALAN BARANG</a:t>
            </a:r>
            <a:endParaRPr lang="en-US" spc="-10" dirty="0"/>
          </a:p>
        </p:txBody>
      </p:sp>
      <p:sp>
        <p:nvSpPr>
          <p:cNvPr id="5" name="Text Box 4"/>
          <p:cNvSpPr txBox="1"/>
          <p:nvPr/>
        </p:nvSpPr>
        <p:spPr>
          <a:xfrm>
            <a:off x="1371600" y="3048000"/>
            <a:ext cx="7792720" cy="1476375"/>
          </a:xfrm>
          <a:prstGeom prst="rect">
            <a:avLst/>
          </a:prstGeom>
          <a:noFill/>
        </p:spPr>
        <p:txBody>
          <a:bodyPr wrap="square" rtlCol="0" anchor="t">
            <a:spAutoFit/>
          </a:bodyPr>
          <a:p>
            <a:r>
              <a:rPr lang="en-US"/>
              <a:t>Nama : Asti wartini</a:t>
            </a:r>
            <a:endParaRPr lang="en-US"/>
          </a:p>
          <a:p>
            <a:r>
              <a:rPr lang="en-US"/>
              <a:t>nim : 2100018329</a:t>
            </a:r>
            <a:endParaRPr lang="en-US"/>
          </a:p>
          <a:p>
            <a:r>
              <a:rPr lang="en-US"/>
              <a:t>kelas : G</a:t>
            </a:r>
            <a:endParaRPr lang="en-US"/>
          </a:p>
          <a:p>
            <a:r>
              <a:rPr lang="en-US"/>
              <a:t>mata kuliah : Pemrograman Berorientaasi Objek</a:t>
            </a:r>
            <a:endParaRPr lang="en-US"/>
          </a:p>
          <a:p>
            <a:r>
              <a:rPr lang="en-US"/>
              <a:t>link : https://github.com/AstiWartini09/_aplikasi_penjualan_barang.git</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1" cstate="print"/>
          <a:stretch>
            <a:fillRect/>
          </a:stretch>
        </p:blipFill>
        <p:spPr>
          <a:xfrm>
            <a:off x="4311013" y="5425247"/>
            <a:ext cx="304539" cy="371475"/>
          </a:xfrm>
          <a:prstGeom prst="rect">
            <a:avLst/>
          </a:prstGeom>
        </p:spPr>
      </p:pic>
      <p:pic>
        <p:nvPicPr>
          <p:cNvPr id="19" name="Picture 19"/>
          <p:cNvPicPr>
            <a:picLocks noChangeAspect="1"/>
          </p:cNvPicPr>
          <p:nvPr>
            <p:ph sz="half" idx="2"/>
          </p:nvPr>
        </p:nvPicPr>
        <p:blipFill>
          <a:blip r:embed="rId2"/>
          <a:stretch>
            <a:fillRect/>
          </a:stretch>
        </p:blipFill>
        <p:spPr>
          <a:xfrm>
            <a:off x="304800" y="76200"/>
            <a:ext cx="6167120" cy="3467100"/>
          </a:xfrm>
          <a:prstGeom prst="rect">
            <a:avLst/>
          </a:prstGeom>
        </p:spPr>
      </p:pic>
      <p:pic>
        <p:nvPicPr>
          <p:cNvPr id="20" name="Picture 20"/>
          <p:cNvPicPr>
            <a:picLocks noChangeAspect="1"/>
          </p:cNvPicPr>
          <p:nvPr>
            <p:ph sz="half" idx="3"/>
          </p:nvPr>
        </p:nvPicPr>
        <p:blipFill>
          <a:blip r:embed="rId3"/>
          <a:stretch>
            <a:fillRect/>
          </a:stretch>
        </p:blipFill>
        <p:spPr>
          <a:xfrm>
            <a:off x="5867400" y="2819400"/>
            <a:ext cx="6229985" cy="3502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1" cstate="print"/>
          <a:stretch>
            <a:fillRect/>
          </a:stretch>
        </p:blipFill>
        <p:spPr>
          <a:xfrm>
            <a:off x="4311013" y="5425247"/>
            <a:ext cx="304539" cy="371475"/>
          </a:xfrm>
          <a:prstGeom prst="rect">
            <a:avLst/>
          </a:prstGeom>
        </p:spPr>
      </p:pic>
      <p:sp>
        <p:nvSpPr>
          <p:cNvPr id="8" name="Title 7"/>
          <p:cNvSpPr/>
          <p:nvPr>
            <p:ph type="title"/>
          </p:nvPr>
        </p:nvSpPr>
        <p:spPr>
          <a:xfrm>
            <a:off x="1828799" y="1752600"/>
            <a:ext cx="7039609" cy="1846580"/>
          </a:xfrm>
        </p:spPr>
        <p:txBody>
          <a:bodyPr/>
          <a:p>
            <a:r>
              <a:rPr lang="en-US"/>
              <a:t>Screenshot coding keyboard.java</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1" cstate="print"/>
          <a:stretch>
            <a:fillRect/>
          </a:stretch>
        </p:blipFill>
        <p:spPr>
          <a:xfrm>
            <a:off x="4311013" y="5425247"/>
            <a:ext cx="304539" cy="371475"/>
          </a:xfrm>
          <a:prstGeom prst="rect">
            <a:avLst/>
          </a:prstGeom>
        </p:spPr>
      </p:pic>
      <p:pic>
        <p:nvPicPr>
          <p:cNvPr id="21" name="Picture 21"/>
          <p:cNvPicPr>
            <a:picLocks noChangeAspect="1"/>
          </p:cNvPicPr>
          <p:nvPr>
            <p:ph sz="half" idx="2"/>
          </p:nvPr>
        </p:nvPicPr>
        <p:blipFill>
          <a:blip r:embed="rId2"/>
          <a:stretch>
            <a:fillRect/>
          </a:stretch>
        </p:blipFill>
        <p:spPr>
          <a:xfrm>
            <a:off x="76200" y="76200"/>
            <a:ext cx="6191885" cy="3480435"/>
          </a:xfrm>
          <a:prstGeom prst="rect">
            <a:avLst/>
          </a:prstGeom>
        </p:spPr>
      </p:pic>
      <p:pic>
        <p:nvPicPr>
          <p:cNvPr id="9" name="Picture 22"/>
          <p:cNvPicPr>
            <a:picLocks noChangeAspect="1"/>
          </p:cNvPicPr>
          <p:nvPr>
            <p:ph sz="half" idx="3"/>
          </p:nvPr>
        </p:nvPicPr>
        <p:blipFill>
          <a:blip r:embed="rId3"/>
          <a:stretch>
            <a:fillRect/>
          </a:stretch>
        </p:blipFill>
        <p:spPr>
          <a:xfrm>
            <a:off x="6009005" y="2743200"/>
            <a:ext cx="6182995" cy="34759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1" cstate="print"/>
          <a:stretch>
            <a:fillRect/>
          </a:stretch>
        </p:blipFill>
        <p:spPr>
          <a:xfrm>
            <a:off x="4311013" y="5425247"/>
            <a:ext cx="304539" cy="371475"/>
          </a:xfrm>
          <a:prstGeom prst="rect">
            <a:avLst/>
          </a:prstGeom>
        </p:spPr>
      </p:pic>
      <p:sp>
        <p:nvSpPr>
          <p:cNvPr id="8" name="Title 7"/>
          <p:cNvSpPr/>
          <p:nvPr>
            <p:ph type="title"/>
          </p:nvPr>
        </p:nvSpPr>
        <p:spPr>
          <a:xfrm>
            <a:off x="1828799" y="1752600"/>
            <a:ext cx="7039609" cy="1846580"/>
          </a:xfrm>
        </p:spPr>
        <p:txBody>
          <a:bodyPr/>
          <a:p>
            <a:r>
              <a:rPr lang="en-US"/>
              <a:t>Screenshot coding user.java</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1" cstate="print"/>
          <a:stretch>
            <a:fillRect/>
          </a:stretch>
        </p:blipFill>
        <p:spPr>
          <a:xfrm>
            <a:off x="4311013" y="5425247"/>
            <a:ext cx="304539" cy="371475"/>
          </a:xfrm>
          <a:prstGeom prst="rect">
            <a:avLst/>
          </a:prstGeom>
        </p:spPr>
      </p:pic>
      <p:pic>
        <p:nvPicPr>
          <p:cNvPr id="23" name="Picture 23"/>
          <p:cNvPicPr>
            <a:picLocks noChangeAspect="1"/>
          </p:cNvPicPr>
          <p:nvPr>
            <p:ph sz="half" idx="2"/>
          </p:nvPr>
        </p:nvPicPr>
        <p:blipFill>
          <a:blip r:embed="rId2"/>
          <a:stretch>
            <a:fillRect/>
          </a:stretch>
        </p:blipFill>
        <p:spPr>
          <a:xfrm>
            <a:off x="228600" y="152400"/>
            <a:ext cx="6153785" cy="3459480"/>
          </a:xfrm>
          <a:prstGeom prst="rect">
            <a:avLst/>
          </a:prstGeom>
        </p:spPr>
      </p:pic>
      <p:pic>
        <p:nvPicPr>
          <p:cNvPr id="24" name="Picture 24"/>
          <p:cNvPicPr>
            <a:picLocks noChangeAspect="1"/>
          </p:cNvPicPr>
          <p:nvPr>
            <p:ph sz="half" idx="3"/>
          </p:nvPr>
        </p:nvPicPr>
        <p:blipFill>
          <a:blip r:embed="rId3"/>
          <a:stretch>
            <a:fillRect/>
          </a:stretch>
        </p:blipFill>
        <p:spPr>
          <a:xfrm>
            <a:off x="5943600" y="2895600"/>
            <a:ext cx="6139180" cy="34512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1" cstate="print"/>
          <a:stretch>
            <a:fillRect/>
          </a:stretch>
        </p:blipFill>
        <p:spPr>
          <a:xfrm>
            <a:off x="4311013" y="5425247"/>
            <a:ext cx="304539" cy="371475"/>
          </a:xfrm>
          <a:prstGeom prst="rect">
            <a:avLst/>
          </a:prstGeom>
        </p:spPr>
      </p:pic>
      <p:sp>
        <p:nvSpPr>
          <p:cNvPr id="8" name="Title 7"/>
          <p:cNvSpPr/>
          <p:nvPr>
            <p:ph type="title"/>
          </p:nvPr>
        </p:nvSpPr>
        <p:spPr>
          <a:xfrm>
            <a:off x="1828799" y="1752600"/>
            <a:ext cx="7039609" cy="1846580"/>
          </a:xfrm>
        </p:spPr>
        <p:txBody>
          <a:bodyPr/>
          <a:p>
            <a:r>
              <a:rPr lang="en-US"/>
              <a:t>Screenshot coding penjual.java</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Picture 24"/>
          <p:cNvPicPr>
            <a:picLocks noChangeAspect="1"/>
          </p:cNvPicPr>
          <p:nvPr>
            <p:ph sz="half" idx="2"/>
          </p:nvPr>
        </p:nvPicPr>
        <p:blipFill>
          <a:blip r:embed="rId1"/>
          <a:stretch>
            <a:fillRect/>
          </a:stretch>
        </p:blipFill>
        <p:spPr>
          <a:xfrm>
            <a:off x="152400" y="76200"/>
            <a:ext cx="6455410" cy="3629025"/>
          </a:xfrm>
          <a:prstGeom prst="rect">
            <a:avLst/>
          </a:prstGeom>
        </p:spPr>
      </p:pic>
      <p:pic>
        <p:nvPicPr>
          <p:cNvPr id="26" name="Picture 26"/>
          <p:cNvPicPr>
            <a:picLocks noChangeAspect="1"/>
          </p:cNvPicPr>
          <p:nvPr>
            <p:ph sz="half" idx="3"/>
          </p:nvPr>
        </p:nvPicPr>
        <p:blipFill>
          <a:blip r:embed="rId2"/>
          <a:stretch>
            <a:fillRect/>
          </a:stretch>
        </p:blipFill>
        <p:spPr>
          <a:xfrm>
            <a:off x="5486400" y="2514600"/>
            <a:ext cx="6567170" cy="36918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1" cstate="print"/>
          <a:stretch>
            <a:fillRect/>
          </a:stretch>
        </p:blipFill>
        <p:spPr>
          <a:xfrm>
            <a:off x="4311013" y="5425247"/>
            <a:ext cx="304539" cy="371475"/>
          </a:xfrm>
          <a:prstGeom prst="rect">
            <a:avLst/>
          </a:prstGeom>
        </p:spPr>
      </p:pic>
      <p:sp>
        <p:nvSpPr>
          <p:cNvPr id="8" name="Title 7"/>
          <p:cNvSpPr/>
          <p:nvPr>
            <p:ph type="title"/>
          </p:nvPr>
        </p:nvSpPr>
        <p:spPr>
          <a:xfrm>
            <a:off x="1828799" y="1752600"/>
            <a:ext cx="7039609" cy="1846580"/>
          </a:xfrm>
        </p:spPr>
        <p:txBody>
          <a:bodyPr/>
          <a:p>
            <a:r>
              <a:rPr lang="en-US"/>
              <a:t>Screenshot coding processor.java</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1" cstate="print"/>
          <a:stretch>
            <a:fillRect/>
          </a:stretch>
        </p:blipFill>
        <p:spPr>
          <a:xfrm>
            <a:off x="4311013" y="5425247"/>
            <a:ext cx="304539" cy="371475"/>
          </a:xfrm>
          <a:prstGeom prst="rect">
            <a:avLst/>
          </a:prstGeom>
        </p:spPr>
      </p:pic>
      <p:pic>
        <p:nvPicPr>
          <p:cNvPr id="29" name="Picture 29"/>
          <p:cNvPicPr>
            <a:picLocks noChangeAspect="1"/>
          </p:cNvPicPr>
          <p:nvPr>
            <p:ph sz="half" idx="2"/>
          </p:nvPr>
        </p:nvPicPr>
        <p:blipFill>
          <a:blip r:embed="rId2"/>
          <a:stretch>
            <a:fillRect/>
          </a:stretch>
        </p:blipFill>
        <p:spPr>
          <a:xfrm>
            <a:off x="228600" y="152400"/>
            <a:ext cx="6296025" cy="3539490"/>
          </a:xfrm>
          <a:prstGeom prst="rect">
            <a:avLst/>
          </a:prstGeom>
        </p:spPr>
      </p:pic>
      <p:pic>
        <p:nvPicPr>
          <p:cNvPr id="30" name="Picture 30"/>
          <p:cNvPicPr>
            <a:picLocks noChangeAspect="1"/>
          </p:cNvPicPr>
          <p:nvPr>
            <p:ph sz="half" idx="3"/>
          </p:nvPr>
        </p:nvPicPr>
        <p:blipFill>
          <a:blip r:embed="rId3"/>
          <a:stretch>
            <a:fillRect/>
          </a:stretch>
        </p:blipFill>
        <p:spPr>
          <a:xfrm>
            <a:off x="6020435" y="2819400"/>
            <a:ext cx="6115685" cy="34378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1" cstate="print"/>
          <a:stretch>
            <a:fillRect/>
          </a:stretch>
        </p:blipFill>
        <p:spPr>
          <a:xfrm>
            <a:off x="4311013" y="5425247"/>
            <a:ext cx="304539" cy="371475"/>
          </a:xfrm>
          <a:prstGeom prst="rect">
            <a:avLst/>
          </a:prstGeom>
        </p:spPr>
      </p:pic>
      <p:sp>
        <p:nvSpPr>
          <p:cNvPr id="8" name="Title 7"/>
          <p:cNvSpPr/>
          <p:nvPr>
            <p:ph type="title"/>
          </p:nvPr>
        </p:nvSpPr>
        <p:spPr>
          <a:xfrm>
            <a:off x="1828799" y="1752600"/>
            <a:ext cx="7039609" cy="1846580"/>
          </a:xfrm>
        </p:spPr>
        <p:txBody>
          <a:bodyPr/>
          <a:p>
            <a:r>
              <a:rPr lang="en-US"/>
              <a:t>Screenshot coding pembeli.java</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noGrp="1"/>
          </p:cNvSpPr>
          <p:nvPr>
            <p:ph type="title"/>
          </p:nvPr>
        </p:nvSpPr>
        <p:spPr>
          <a:xfrm>
            <a:off x="2057399" y="914400"/>
            <a:ext cx="7039609" cy="935990"/>
          </a:xfrm>
          <a:prstGeom prst="rect">
            <a:avLst/>
          </a:prstGeom>
        </p:spPr>
        <p:txBody>
          <a:bodyPr vert="horz" wrap="square" lIns="0" tIns="12700" rIns="0" bIns="0" rtlCol="0">
            <a:spAutoFit/>
          </a:bodyPr>
          <a:p>
            <a:pPr marL="12700">
              <a:lnSpc>
                <a:spcPct val="100000"/>
              </a:lnSpc>
              <a:spcBef>
                <a:spcPts val="100"/>
              </a:spcBef>
            </a:pPr>
            <a:r>
              <a:rPr lang="en-US" spc="-10" dirty="0"/>
              <a:t>Deskripsi Aplikasi</a:t>
            </a:r>
            <a:endParaRPr lang="en-US" spc="-10" dirty="0"/>
          </a:p>
        </p:txBody>
      </p:sp>
      <p:sp>
        <p:nvSpPr>
          <p:cNvPr id="100" name="Text Box 99"/>
          <p:cNvSpPr txBox="1"/>
          <p:nvPr/>
        </p:nvSpPr>
        <p:spPr>
          <a:xfrm>
            <a:off x="1981200" y="2514600"/>
            <a:ext cx="6280785" cy="2030095"/>
          </a:xfrm>
          <a:prstGeom prst="rect">
            <a:avLst/>
          </a:prstGeom>
          <a:noFill/>
          <a:ln w="9525">
            <a:noFill/>
          </a:ln>
        </p:spPr>
        <p:txBody>
          <a:bodyPr wrap="square">
            <a:spAutoFit/>
          </a:bodyPr>
          <a:p>
            <a:pPr marL="0" indent="0"/>
            <a:r>
              <a:rPr lang="en-US" b="0">
                <a:latin typeface="Arial" panose="020B0604020202020204" pitchFamily="34" charset="0"/>
                <a:cs typeface="Arial" panose="020B0604020202020204" pitchFamily="34" charset="0"/>
              </a:rPr>
              <a:t>Aplikasi penjualan barang yang merupakan platform penjualan online  barang elektronik di kota yogyakarta yang menjual barang seperti seperti laptop dan keyboard. </a:t>
            </a:r>
            <a:endParaRPr lang="en-US" b="0">
              <a:latin typeface="Arial" panose="020B0604020202020204" pitchFamily="34" charset="0"/>
              <a:cs typeface="Arial" panose="020B0604020202020204" pitchFamily="34" charset="0"/>
            </a:endParaRPr>
          </a:p>
          <a:p>
            <a:pPr marL="0" indent="0"/>
            <a:r>
              <a:rPr lang="en-US">
                <a:latin typeface="Arial" panose="020B0604020202020204" pitchFamily="34" charset="0"/>
                <a:cs typeface="Arial" panose="020B0604020202020204" pitchFamily="34" charset="0"/>
              </a:rPr>
              <a:t>Untuk mempermudah masyarakat yogyakarta melakukan pembelian laptop tanpa harus  datang langsung ke toko, alikasi ini menjadi salah satu solusi hanya dengan lewat handphone </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 name="Picture 27"/>
          <p:cNvPicPr>
            <a:picLocks noChangeAspect="1"/>
          </p:cNvPicPr>
          <p:nvPr>
            <p:ph sz="half" idx="2"/>
          </p:nvPr>
        </p:nvPicPr>
        <p:blipFill>
          <a:blip r:embed="rId1"/>
          <a:stretch>
            <a:fillRect/>
          </a:stretch>
        </p:blipFill>
        <p:spPr>
          <a:xfrm>
            <a:off x="152400" y="0"/>
            <a:ext cx="6182995" cy="3475990"/>
          </a:xfrm>
          <a:prstGeom prst="rect">
            <a:avLst/>
          </a:prstGeom>
        </p:spPr>
      </p:pic>
      <p:pic>
        <p:nvPicPr>
          <p:cNvPr id="28" name="Picture 28"/>
          <p:cNvPicPr>
            <a:picLocks noChangeAspect="1"/>
          </p:cNvPicPr>
          <p:nvPr>
            <p:ph sz="half" idx="3"/>
          </p:nvPr>
        </p:nvPicPr>
        <p:blipFill>
          <a:blip r:embed="rId2"/>
          <a:stretch>
            <a:fillRect/>
          </a:stretch>
        </p:blipFill>
        <p:spPr>
          <a:xfrm>
            <a:off x="5257800" y="2438400"/>
            <a:ext cx="6567170" cy="36918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1" cstate="print"/>
          <a:stretch>
            <a:fillRect/>
          </a:stretch>
        </p:blipFill>
        <p:spPr>
          <a:xfrm>
            <a:off x="4311013" y="5425247"/>
            <a:ext cx="304539" cy="371475"/>
          </a:xfrm>
          <a:prstGeom prst="rect">
            <a:avLst/>
          </a:prstGeom>
        </p:spPr>
      </p:pic>
      <p:sp>
        <p:nvSpPr>
          <p:cNvPr id="8" name="Title 7"/>
          <p:cNvSpPr/>
          <p:nvPr>
            <p:ph type="title"/>
          </p:nvPr>
        </p:nvSpPr>
        <p:spPr>
          <a:xfrm>
            <a:off x="1828799" y="1752600"/>
            <a:ext cx="7039609" cy="1846580"/>
          </a:xfrm>
        </p:spPr>
        <p:txBody>
          <a:bodyPr/>
          <a:p>
            <a:r>
              <a:rPr lang="en-US"/>
              <a:t>Screenshot coding transaksi.java</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 name="Picture 31"/>
          <p:cNvPicPr>
            <a:picLocks noChangeAspect="1"/>
          </p:cNvPicPr>
          <p:nvPr>
            <p:ph sz="half" idx="2"/>
          </p:nvPr>
        </p:nvPicPr>
        <p:blipFill>
          <a:blip r:embed="rId1"/>
          <a:stretch>
            <a:fillRect/>
          </a:stretch>
        </p:blipFill>
        <p:spPr>
          <a:xfrm>
            <a:off x="990600" y="228600"/>
            <a:ext cx="8961120" cy="50374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1" cstate="print"/>
          <a:stretch>
            <a:fillRect/>
          </a:stretch>
        </p:blipFill>
        <p:spPr>
          <a:xfrm>
            <a:off x="4311013" y="5425247"/>
            <a:ext cx="304539" cy="371475"/>
          </a:xfrm>
          <a:prstGeom prst="rect">
            <a:avLst/>
          </a:prstGeom>
        </p:spPr>
      </p:pic>
      <p:sp>
        <p:nvSpPr>
          <p:cNvPr id="8" name="Title 7"/>
          <p:cNvSpPr/>
          <p:nvPr>
            <p:ph type="title"/>
          </p:nvPr>
        </p:nvSpPr>
        <p:spPr>
          <a:xfrm>
            <a:off x="1828799" y="1752600"/>
            <a:ext cx="7039609" cy="1846580"/>
          </a:xfrm>
        </p:spPr>
        <p:txBody>
          <a:bodyPr/>
          <a:p>
            <a:r>
              <a:rPr lang="en-US"/>
              <a:t>Screenshot coding Main.java</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2" name="Picture 32"/>
          <p:cNvPicPr>
            <a:picLocks noChangeAspect="1"/>
          </p:cNvPicPr>
          <p:nvPr>
            <p:ph sz="half" idx="2"/>
          </p:nvPr>
        </p:nvPicPr>
        <p:blipFill>
          <a:blip r:embed="rId1"/>
          <a:stretch>
            <a:fillRect/>
          </a:stretch>
        </p:blipFill>
        <p:spPr>
          <a:xfrm>
            <a:off x="152400" y="0"/>
            <a:ext cx="6126480" cy="3444240"/>
          </a:xfrm>
          <a:prstGeom prst="rect">
            <a:avLst/>
          </a:prstGeom>
        </p:spPr>
      </p:pic>
      <p:pic>
        <p:nvPicPr>
          <p:cNvPr id="33" name="Picture 33"/>
          <p:cNvPicPr>
            <a:picLocks noChangeAspect="1"/>
          </p:cNvPicPr>
          <p:nvPr>
            <p:ph sz="half" idx="3"/>
          </p:nvPr>
        </p:nvPicPr>
        <p:blipFill>
          <a:blip r:embed="rId2"/>
          <a:stretch>
            <a:fillRect/>
          </a:stretch>
        </p:blipFill>
        <p:spPr>
          <a:xfrm>
            <a:off x="6096635" y="2895600"/>
            <a:ext cx="5981065" cy="33623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1" cstate="print"/>
          <a:stretch>
            <a:fillRect/>
          </a:stretch>
        </p:blipFill>
        <p:spPr>
          <a:xfrm>
            <a:off x="4311013" y="5425247"/>
            <a:ext cx="304539" cy="371475"/>
          </a:xfrm>
          <a:prstGeom prst="rect">
            <a:avLst/>
          </a:prstGeom>
        </p:spPr>
      </p:pic>
      <p:sp>
        <p:nvSpPr>
          <p:cNvPr id="8" name="Title 7"/>
          <p:cNvSpPr/>
          <p:nvPr>
            <p:ph type="title"/>
          </p:nvPr>
        </p:nvSpPr>
        <p:spPr>
          <a:xfrm>
            <a:off x="1828799" y="1752600"/>
            <a:ext cx="7039609" cy="1846580"/>
          </a:xfrm>
        </p:spPr>
        <p:txBody>
          <a:bodyPr/>
          <a:p>
            <a:r>
              <a:rPr lang="en-US"/>
              <a:t>Screenshot coding output</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4" name="Picture 34"/>
          <p:cNvPicPr>
            <a:picLocks noChangeAspect="1"/>
          </p:cNvPicPr>
          <p:nvPr>
            <p:ph sz="half" idx="2"/>
          </p:nvPr>
        </p:nvPicPr>
        <p:blipFill>
          <a:blip r:embed="rId1"/>
          <a:stretch>
            <a:fillRect/>
          </a:stretch>
        </p:blipFill>
        <p:spPr>
          <a:xfrm>
            <a:off x="533400" y="152400"/>
            <a:ext cx="8987790" cy="50526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1" cstate="print"/>
          <a:stretch>
            <a:fillRect/>
          </a:stretch>
        </p:blipFill>
        <p:spPr>
          <a:xfrm>
            <a:off x="4311013" y="5425247"/>
            <a:ext cx="304539" cy="371475"/>
          </a:xfrm>
          <a:prstGeom prst="rect">
            <a:avLst/>
          </a:prstGeom>
        </p:spPr>
      </p:pic>
      <p:sp>
        <p:nvSpPr>
          <p:cNvPr id="8" name="Title 7"/>
          <p:cNvSpPr/>
          <p:nvPr>
            <p:ph type="title"/>
          </p:nvPr>
        </p:nvSpPr>
        <p:spPr/>
        <p:txBody>
          <a:bodyPr/>
          <a:p>
            <a:r>
              <a:rPr lang="en-US"/>
              <a:t>Screenshot Github</a:t>
            </a:r>
            <a:endParaRPr lang="en-US"/>
          </a:p>
        </p:txBody>
      </p:sp>
      <p:pic>
        <p:nvPicPr>
          <p:cNvPr id="2" name="Content Placeholder 1"/>
          <p:cNvPicPr>
            <a:picLocks noChangeAspect="1"/>
          </p:cNvPicPr>
          <p:nvPr>
            <p:ph sz="half" idx="2"/>
          </p:nvPr>
        </p:nvPicPr>
        <p:blipFill>
          <a:blip r:embed="rId2"/>
          <a:stretch>
            <a:fillRect/>
          </a:stretch>
        </p:blipFill>
        <p:spPr>
          <a:xfrm>
            <a:off x="1828800" y="1981200"/>
            <a:ext cx="6896100" cy="3876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wrap="square"/>
          <a:p>
            <a:r>
              <a:rPr lang="en-US"/>
              <a:t>Link youtube</a:t>
            </a:r>
            <a:endParaRPr lang="en-US"/>
          </a:p>
        </p:txBody>
      </p:sp>
      <p:sp>
        <p:nvSpPr>
          <p:cNvPr id="7" name="Text Box 6"/>
          <p:cNvSpPr txBox="1"/>
          <p:nvPr/>
        </p:nvSpPr>
        <p:spPr>
          <a:xfrm>
            <a:off x="2667000" y="2667000"/>
            <a:ext cx="3863975" cy="368300"/>
          </a:xfrm>
          <a:prstGeom prst="rect">
            <a:avLst/>
          </a:prstGeom>
          <a:noFill/>
        </p:spPr>
        <p:txBody>
          <a:bodyPr wrap="square" rtlCol="0" anchor="t">
            <a:spAutoFit/>
          </a:bodyPr>
          <a:p>
            <a:r>
              <a:rPr lang="en-US"/>
              <a:t>https://youtu.be/a_u7yLG0DXU</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p:cNvSpPr txBox="1">
            <a:spLocks noGrp="1"/>
          </p:cNvSpPr>
          <p:nvPr>
            <p:ph type="title"/>
          </p:nvPr>
        </p:nvSpPr>
        <p:spPr>
          <a:xfrm>
            <a:off x="2057399" y="914400"/>
            <a:ext cx="7039609" cy="935990"/>
          </a:xfrm>
          <a:prstGeom prst="rect">
            <a:avLst/>
          </a:prstGeom>
        </p:spPr>
        <p:txBody>
          <a:bodyPr vert="horz" wrap="square" lIns="0" tIns="12700" rIns="0" bIns="0" rtlCol="0">
            <a:spAutoFit/>
          </a:bodyPr>
          <a:p>
            <a:pPr marL="12700">
              <a:lnSpc>
                <a:spcPct val="100000"/>
              </a:lnSpc>
              <a:spcBef>
                <a:spcPts val="100"/>
              </a:spcBef>
            </a:pPr>
            <a:r>
              <a:rPr lang="en-US" spc="-10" dirty="0"/>
              <a:t>Fitur aplikasi</a:t>
            </a:r>
            <a:endParaRPr lang="en-US" spc="-10" dirty="0"/>
          </a:p>
        </p:txBody>
      </p:sp>
      <p:sp>
        <p:nvSpPr>
          <p:cNvPr id="10" name="Text Box 9"/>
          <p:cNvSpPr txBox="1"/>
          <p:nvPr/>
        </p:nvSpPr>
        <p:spPr>
          <a:xfrm>
            <a:off x="1600200" y="2286000"/>
            <a:ext cx="1759585" cy="842645"/>
          </a:xfrm>
          <a:prstGeom prst="rect">
            <a:avLst/>
          </a:prstGeom>
          <a:noFill/>
        </p:spPr>
        <p:txBody>
          <a:bodyPr wrap="square" rtlCol="0" anchor="t">
            <a:spAutoFit/>
          </a:bodyPr>
          <a:p>
            <a:pPr marR="5080">
              <a:lnSpc>
                <a:spcPts val="2800"/>
              </a:lnSpc>
              <a:spcBef>
                <a:spcPts val="260"/>
              </a:spcBef>
            </a:pPr>
            <a:r>
              <a:rPr lang="en-US"/>
              <a:t>1. pesanan</a:t>
            </a:r>
            <a:endParaRPr lang="en-US"/>
          </a:p>
          <a:p>
            <a:pPr marR="5080">
              <a:lnSpc>
                <a:spcPts val="2800"/>
              </a:lnSpc>
              <a:spcBef>
                <a:spcPts val="260"/>
              </a:spcBef>
            </a:pPr>
            <a:endParaRPr lang="en-US"/>
          </a:p>
        </p:txBody>
      </p:sp>
      <p:sp>
        <p:nvSpPr>
          <p:cNvPr id="11" name="Text Box 10"/>
          <p:cNvSpPr txBox="1"/>
          <p:nvPr/>
        </p:nvSpPr>
        <p:spPr>
          <a:xfrm>
            <a:off x="4267200" y="2286000"/>
            <a:ext cx="1249680" cy="450215"/>
          </a:xfrm>
          <a:prstGeom prst="rect">
            <a:avLst/>
          </a:prstGeom>
          <a:noFill/>
        </p:spPr>
        <p:txBody>
          <a:bodyPr wrap="none" rtlCol="0" anchor="t">
            <a:spAutoFit/>
          </a:bodyPr>
          <a:p>
            <a:pPr marR="5080">
              <a:lnSpc>
                <a:spcPts val="2800"/>
              </a:lnSpc>
              <a:spcBef>
                <a:spcPts val="260"/>
              </a:spcBef>
            </a:pPr>
            <a:r>
              <a:rPr lang="en-US">
                <a:sym typeface="+mn-ea"/>
              </a:rPr>
              <a:t>2. Riwayat</a:t>
            </a:r>
            <a:endParaRPr lang="en-US"/>
          </a:p>
        </p:txBody>
      </p:sp>
      <p:sp>
        <p:nvSpPr>
          <p:cNvPr id="12" name="Text Box 11"/>
          <p:cNvSpPr txBox="1"/>
          <p:nvPr/>
        </p:nvSpPr>
        <p:spPr>
          <a:xfrm>
            <a:off x="6858000" y="2286000"/>
            <a:ext cx="1300480" cy="450215"/>
          </a:xfrm>
          <a:prstGeom prst="rect">
            <a:avLst/>
          </a:prstGeom>
          <a:noFill/>
        </p:spPr>
        <p:txBody>
          <a:bodyPr wrap="none" rtlCol="0" anchor="t">
            <a:spAutoFit/>
          </a:bodyPr>
          <a:p>
            <a:pPr marR="5080">
              <a:lnSpc>
                <a:spcPts val="2800"/>
              </a:lnSpc>
              <a:spcBef>
                <a:spcPts val="260"/>
              </a:spcBef>
            </a:pPr>
            <a:r>
              <a:rPr lang="en-US">
                <a:sym typeface="+mn-ea"/>
              </a:rPr>
              <a:t>3. Beranda</a:t>
            </a:r>
            <a:endParaRPr lang="en-US"/>
          </a:p>
        </p:txBody>
      </p:sp>
      <p:sp>
        <p:nvSpPr>
          <p:cNvPr id="13" name="Text Box 12"/>
          <p:cNvSpPr txBox="1"/>
          <p:nvPr/>
        </p:nvSpPr>
        <p:spPr>
          <a:xfrm>
            <a:off x="1295400" y="2895600"/>
            <a:ext cx="2051685" cy="1168400"/>
          </a:xfrm>
          <a:prstGeom prst="rect">
            <a:avLst/>
          </a:prstGeom>
          <a:noFill/>
        </p:spPr>
        <p:txBody>
          <a:bodyPr wrap="square" rtlCol="0" anchor="t">
            <a:spAutoFit/>
          </a:bodyPr>
          <a:p>
            <a:pPr marR="5080" algn="ctr">
              <a:lnSpc>
                <a:spcPts val="2800"/>
              </a:lnSpc>
              <a:spcBef>
                <a:spcPts val="260"/>
              </a:spcBef>
            </a:pPr>
            <a:r>
              <a:rPr lang="en-US"/>
              <a:t>memuat apa saja yang sedang dipesan oleh user</a:t>
            </a:r>
            <a:endParaRPr lang="en-US"/>
          </a:p>
        </p:txBody>
      </p:sp>
      <p:sp>
        <p:nvSpPr>
          <p:cNvPr id="14" name="Text Box 13"/>
          <p:cNvSpPr txBox="1"/>
          <p:nvPr/>
        </p:nvSpPr>
        <p:spPr>
          <a:xfrm>
            <a:off x="3962400" y="2895600"/>
            <a:ext cx="1951355" cy="1168400"/>
          </a:xfrm>
          <a:prstGeom prst="rect">
            <a:avLst/>
          </a:prstGeom>
          <a:noFill/>
        </p:spPr>
        <p:txBody>
          <a:bodyPr wrap="square" rtlCol="0" anchor="t">
            <a:spAutoFit/>
          </a:bodyPr>
          <a:p>
            <a:pPr marR="5080" algn="ctr">
              <a:lnSpc>
                <a:spcPts val="2800"/>
              </a:lnSpc>
              <a:spcBef>
                <a:spcPts val="260"/>
              </a:spcBef>
            </a:pPr>
            <a:r>
              <a:rPr lang="en-US"/>
              <a:t>memuat riwayat pembelian dan transaksi</a:t>
            </a:r>
            <a:endParaRPr lang="en-US"/>
          </a:p>
        </p:txBody>
      </p:sp>
      <p:sp>
        <p:nvSpPr>
          <p:cNvPr id="15" name="Text Box 14"/>
          <p:cNvSpPr txBox="1"/>
          <p:nvPr/>
        </p:nvSpPr>
        <p:spPr>
          <a:xfrm>
            <a:off x="6781800" y="2895600"/>
            <a:ext cx="1617980" cy="1168400"/>
          </a:xfrm>
          <a:prstGeom prst="rect">
            <a:avLst/>
          </a:prstGeom>
          <a:noFill/>
        </p:spPr>
        <p:txBody>
          <a:bodyPr wrap="square" rtlCol="0" anchor="t">
            <a:spAutoFit/>
          </a:bodyPr>
          <a:p>
            <a:pPr marR="5080" algn="ctr">
              <a:lnSpc>
                <a:spcPts val="2800"/>
              </a:lnSpc>
              <a:spcBef>
                <a:spcPts val="260"/>
              </a:spcBef>
            </a:pPr>
            <a:r>
              <a:rPr lang="en-US"/>
              <a:t>Halaman utama aplikasi</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a:spLocks noGrp="1"/>
          </p:cNvSpPr>
          <p:nvPr/>
        </p:nvSpPr>
        <p:spPr>
          <a:xfrm>
            <a:off x="2057399" y="914400"/>
            <a:ext cx="7039609" cy="935990"/>
          </a:xfrm>
          <a:prstGeom prst="rect">
            <a:avLst/>
          </a:prstGeom>
        </p:spPr>
        <p:txBody>
          <a:bodyPr vert="horz" wrap="square" lIns="0" tIns="12700" rIns="0" bIns="0" rtlCol="0">
            <a:spAutoFit/>
          </a:bodyPr>
          <a:lstStyle>
            <a:lvl1pPr>
              <a:defRPr sz="6000" b="0" i="0">
                <a:solidFill>
                  <a:schemeClr val="tx1"/>
                </a:solidFill>
                <a:latin typeface="Calibri" panose="020F0502020204030204"/>
                <a:ea typeface="+mj-ea"/>
                <a:cs typeface="Calibri" panose="020F0502020204030204"/>
              </a:defRPr>
            </a:lvl1pPr>
          </a:lstStyle>
          <a:p>
            <a:pPr marL="12700">
              <a:lnSpc>
                <a:spcPct val="100000"/>
              </a:lnSpc>
              <a:spcBef>
                <a:spcPts val="100"/>
              </a:spcBef>
            </a:pPr>
            <a:r>
              <a:rPr lang="en-US" spc="-10" dirty="0"/>
              <a:t>ALUR KERJA</a:t>
            </a:r>
            <a:endParaRPr lang="en-US" spc="-10" dirty="0"/>
          </a:p>
        </p:txBody>
      </p:sp>
      <p:sp>
        <p:nvSpPr>
          <p:cNvPr id="100" name="Text Box 99"/>
          <p:cNvSpPr txBox="1"/>
          <p:nvPr/>
        </p:nvSpPr>
        <p:spPr>
          <a:xfrm>
            <a:off x="1855470" y="2413635"/>
            <a:ext cx="6500495" cy="2306955"/>
          </a:xfrm>
          <a:prstGeom prst="rect">
            <a:avLst/>
          </a:prstGeom>
          <a:noFill/>
          <a:ln w="9525">
            <a:noFill/>
          </a:ln>
        </p:spPr>
        <p:txBody>
          <a:bodyPr wrap="square">
            <a:spAutoFit/>
          </a:bodyPr>
          <a:p>
            <a:pPr marL="0" indent="0">
              <a:buFont typeface="Arial" panose="020B0604020202020204" pitchFamily="34" charset="0"/>
              <a:buNone/>
            </a:pPr>
            <a:r>
              <a:rPr lang="en-US" b="0">
                <a:latin typeface="Times New Roman" panose="02020603050405020304" charset="0"/>
                <a:cs typeface="等线" charset="0"/>
              </a:rPr>
              <a:t>Penjual :</a:t>
            </a:r>
            <a:endParaRPr lang="en-US" b="0">
              <a:latin typeface="Times New Roman" panose="02020603050405020304" charset="0"/>
              <a:cs typeface="等线" charset="0"/>
            </a:endParaRPr>
          </a:p>
          <a:p>
            <a:pPr marL="0" indent="0">
              <a:buFont typeface="Arial" panose="020B0604020202020204" pitchFamily="34" charset="0"/>
              <a:buNone/>
            </a:pPr>
            <a:endParaRPr lang="en-US" b="0">
              <a:latin typeface="Times New Roman" panose="02020603050405020304" charset="0"/>
              <a:cs typeface="等线" charset="0"/>
            </a:endParaRPr>
          </a:p>
          <a:p>
            <a:pPr marL="285750" indent="-285750">
              <a:buFont typeface="Arial" panose="020B0604020202020204" pitchFamily="34" charset="0"/>
              <a:buChar char="•"/>
            </a:pPr>
            <a:r>
              <a:rPr lang="en-US" b="0">
                <a:latin typeface="Times New Roman" panose="02020603050405020304" charset="0"/>
                <a:cs typeface="等线" charset="0"/>
              </a:rPr>
              <a:t>User (penjual) akan menginputkan barang yang akan dijual berupa nama barang, harga, info , jenis barang dan stok barang. </a:t>
            </a:r>
            <a:endParaRPr lang="en-US" b="0">
              <a:latin typeface="Times New Roman" panose="02020603050405020304" charset="0"/>
              <a:cs typeface="等线" charset="0"/>
            </a:endParaRPr>
          </a:p>
          <a:p>
            <a:pPr marL="285750" indent="-285750">
              <a:buFont typeface="Arial" panose="020B0604020202020204" pitchFamily="34" charset="0"/>
              <a:buChar char="•"/>
            </a:pPr>
            <a:r>
              <a:rPr lang="en-US" b="0">
                <a:latin typeface="Times New Roman" panose="02020603050405020304" charset="0"/>
                <a:cs typeface="等线" charset="0"/>
              </a:rPr>
              <a:t>Ketika ingin melakukan transaksi pada aplikasi , maka user akan diminta untuk memasukan data diri berupa nama, umur, no telp dan jenis kelamin.</a:t>
            </a:r>
            <a:endParaRPr lang="en-US" b="0">
              <a:latin typeface="Times New Roman" panose="02020603050405020304" charset="0"/>
              <a:cs typeface="等线" charset="0"/>
            </a:endParaRP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a:spLocks noGrp="1"/>
          </p:cNvSpPr>
          <p:nvPr/>
        </p:nvSpPr>
        <p:spPr>
          <a:xfrm>
            <a:off x="2057399" y="914400"/>
            <a:ext cx="7039609" cy="935990"/>
          </a:xfrm>
          <a:prstGeom prst="rect">
            <a:avLst/>
          </a:prstGeom>
        </p:spPr>
        <p:txBody>
          <a:bodyPr vert="horz" wrap="square" lIns="0" tIns="12700" rIns="0" bIns="0" rtlCol="0">
            <a:spAutoFit/>
          </a:bodyPr>
          <a:lstStyle>
            <a:lvl1pPr>
              <a:defRPr sz="6000" b="0" i="0">
                <a:solidFill>
                  <a:schemeClr val="tx1"/>
                </a:solidFill>
                <a:latin typeface="Calibri" panose="020F0502020204030204"/>
                <a:ea typeface="+mj-ea"/>
                <a:cs typeface="Calibri" panose="020F0502020204030204"/>
              </a:defRPr>
            </a:lvl1pPr>
          </a:lstStyle>
          <a:p>
            <a:pPr marL="12700">
              <a:lnSpc>
                <a:spcPct val="100000"/>
              </a:lnSpc>
              <a:spcBef>
                <a:spcPts val="100"/>
              </a:spcBef>
            </a:pPr>
            <a:r>
              <a:rPr lang="en-US" spc="-10" dirty="0"/>
              <a:t>ALUR KERJA</a:t>
            </a:r>
            <a:endParaRPr lang="en-US" spc="-10" dirty="0"/>
          </a:p>
        </p:txBody>
      </p:sp>
      <p:sp>
        <p:nvSpPr>
          <p:cNvPr id="100" name="Text Box 99"/>
          <p:cNvSpPr txBox="1"/>
          <p:nvPr/>
        </p:nvSpPr>
        <p:spPr>
          <a:xfrm>
            <a:off x="1828800" y="2057400"/>
            <a:ext cx="7153910" cy="2584450"/>
          </a:xfrm>
          <a:prstGeom prst="rect">
            <a:avLst/>
          </a:prstGeom>
          <a:noFill/>
          <a:ln w="9525">
            <a:noFill/>
          </a:ln>
        </p:spPr>
        <p:txBody>
          <a:bodyPr wrap="square">
            <a:spAutoFit/>
          </a:bodyPr>
          <a:p>
            <a:r>
              <a:rPr lang="en-US" b="0">
                <a:latin typeface="Times New Roman" panose="02020603050405020304" charset="0"/>
                <a:cs typeface="等线" charset="0"/>
                <a:sym typeface="+mn-ea"/>
              </a:rPr>
              <a:t>pembelian :</a:t>
            </a:r>
            <a:r>
              <a:rPr lang="en-US" b="0">
                <a:latin typeface="Symbol" panose="05050102010706020507" charset="0"/>
                <a:cs typeface="等线" charset="0"/>
                <a:sym typeface="+mn-ea"/>
              </a:rPr>
              <a:t>· </a:t>
            </a:r>
            <a:r>
              <a:rPr lang="en-US" b="0">
                <a:latin typeface="Times New Roman" panose="02020603050405020304" charset="0"/>
                <a:cs typeface="等线" charset="0"/>
                <a:sym typeface="+mn-ea"/>
              </a:rPr>
              <a:t>User masuk ke dalam aplikasi lalu menginput data diri. Kemudian user akan disuruh menginput brang apa saja yang ingin dibeli dari pilihan barang yang muncul kemudian user melakukan transaksi dengan penjual.  </a:t>
            </a:r>
            <a:r>
              <a:rPr lang="en-US" b="0">
                <a:latin typeface="Symbol" panose="05050102010706020507" charset="0"/>
                <a:cs typeface="等线" charset="0"/>
                <a:sym typeface="+mn-ea"/>
              </a:rPr>
              <a:t>· </a:t>
            </a:r>
            <a:r>
              <a:rPr lang="en-US" b="0">
                <a:latin typeface="Times New Roman" panose="02020603050405020304" charset="0"/>
                <a:cs typeface="等线" charset="0"/>
                <a:sym typeface="+mn-ea"/>
              </a:rPr>
              <a:t>Setelah melakukan transaksi user (pembeli) akan mendapatkan nota transaksi dan dalam sistem memuat riwayat transaksi. </a:t>
            </a:r>
            <a:r>
              <a:rPr lang="en-US" b="0">
                <a:latin typeface="Symbol" panose="05050102010706020507" charset="0"/>
                <a:cs typeface="等线" charset="0"/>
                <a:sym typeface="+mn-ea"/>
              </a:rPr>
              <a:t>· </a:t>
            </a:r>
            <a:r>
              <a:rPr lang="en-US" b="0">
                <a:latin typeface="Times New Roman" panose="02020603050405020304" charset="0"/>
                <a:cs typeface="等线" charset="0"/>
                <a:sym typeface="+mn-ea"/>
              </a:rPr>
              <a:t>Dalam riwayat transaksi berisi nama  barang yang  dibeli, harga, tanggal transaksi, nama toko penjual, dan jumlah barang yang  dibeli. </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a:spLocks noGrp="1"/>
          </p:cNvSpPr>
          <p:nvPr/>
        </p:nvSpPr>
        <p:spPr>
          <a:xfrm>
            <a:off x="2057399" y="762000"/>
            <a:ext cx="7039609" cy="935990"/>
          </a:xfrm>
          <a:prstGeom prst="rect">
            <a:avLst/>
          </a:prstGeom>
        </p:spPr>
        <p:txBody>
          <a:bodyPr vert="horz" wrap="square" lIns="0" tIns="12700" rIns="0" bIns="0" rtlCol="0">
            <a:spAutoFit/>
          </a:bodyPr>
          <a:lstStyle>
            <a:lvl1pPr>
              <a:defRPr sz="6000" b="0" i="0">
                <a:solidFill>
                  <a:schemeClr val="tx1"/>
                </a:solidFill>
                <a:latin typeface="Calibri" panose="020F0502020204030204"/>
                <a:ea typeface="+mj-ea"/>
                <a:cs typeface="Calibri" panose="020F0502020204030204"/>
              </a:defRPr>
            </a:lvl1pPr>
          </a:lstStyle>
          <a:p>
            <a:pPr marL="12700">
              <a:lnSpc>
                <a:spcPct val="100000"/>
              </a:lnSpc>
              <a:spcBef>
                <a:spcPts val="100"/>
              </a:spcBef>
            </a:pPr>
            <a:r>
              <a:rPr lang="en-US" spc="-10" dirty="0"/>
              <a:t>DIAGRAM CLASS</a:t>
            </a:r>
            <a:endParaRPr lang="en-US" spc="-10" dirty="0"/>
          </a:p>
        </p:txBody>
      </p:sp>
      <p:pic>
        <p:nvPicPr>
          <p:cNvPr id="3" name="Picture 3"/>
          <p:cNvPicPr>
            <a:picLocks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a:xfrm>
            <a:off x="1752600" y="1697990"/>
            <a:ext cx="6725920" cy="37077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a:spLocks noGrp="1"/>
          </p:cNvSpPr>
          <p:nvPr/>
        </p:nvSpPr>
        <p:spPr>
          <a:xfrm>
            <a:off x="2514600" y="609600"/>
            <a:ext cx="7582535" cy="751205"/>
          </a:xfrm>
          <a:prstGeom prst="rect">
            <a:avLst/>
          </a:prstGeom>
        </p:spPr>
        <p:txBody>
          <a:bodyPr vert="horz" wrap="square" lIns="0" tIns="12700" rIns="0" bIns="0" rtlCol="0">
            <a:spAutoFit/>
          </a:bodyPr>
          <a:lstStyle>
            <a:lvl1pPr>
              <a:defRPr sz="6000" b="0" i="0">
                <a:solidFill>
                  <a:schemeClr val="tx1"/>
                </a:solidFill>
                <a:latin typeface="Calibri" panose="020F0502020204030204"/>
                <a:ea typeface="+mj-ea"/>
                <a:cs typeface="Calibri" panose="020F0502020204030204"/>
              </a:defRPr>
            </a:lvl1pPr>
          </a:lstStyle>
          <a:p>
            <a:pPr marL="12700">
              <a:lnSpc>
                <a:spcPct val="100000"/>
              </a:lnSpc>
              <a:spcBef>
                <a:spcPts val="100"/>
              </a:spcBef>
            </a:pPr>
            <a:r>
              <a:rPr lang="en-US" sz="4800" spc="-10" dirty="0"/>
              <a:t>RANCANGAN ANTARMUKA</a:t>
            </a:r>
            <a:endParaRPr lang="en-US" sz="4800" spc="-10" dirty="0"/>
          </a:p>
        </p:txBody>
      </p:sp>
      <p:sp>
        <p:nvSpPr>
          <p:cNvPr id="11" name="Text Box 10"/>
          <p:cNvSpPr txBox="1"/>
          <p:nvPr/>
        </p:nvSpPr>
        <p:spPr>
          <a:xfrm>
            <a:off x="8108950" y="3024505"/>
            <a:ext cx="309880" cy="368300"/>
          </a:xfrm>
          <a:prstGeom prst="rect">
            <a:avLst/>
          </a:prstGeom>
          <a:noFill/>
        </p:spPr>
        <p:txBody>
          <a:bodyPr wrap="none" rtlCol="0">
            <a:spAutoFit/>
          </a:bodyPr>
          <a:p>
            <a:endParaRPr lang="en-US"/>
          </a:p>
        </p:txBody>
      </p:sp>
      <p:pic>
        <p:nvPicPr>
          <p:cNvPr id="14" name="Picture 5"/>
          <p:cNvPicPr>
            <a:picLocks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1295400" y="1355090"/>
            <a:ext cx="1948180" cy="3465830"/>
          </a:xfrm>
          <a:prstGeom prst="rect">
            <a:avLst/>
          </a:prstGeom>
        </p:spPr>
      </p:pic>
      <p:pic>
        <p:nvPicPr>
          <p:cNvPr id="36" name="Picture 36"/>
          <p:cNvPicPr>
            <a:picLocks noChangeAspect="1"/>
          </p:cNvPicPr>
          <p:nvPr>
            <p:ph sz="half" idx="3"/>
          </p:nvPr>
        </p:nvPicPr>
        <p:blipFill>
          <a:blip r:embed="rId2">
            <a:extLst>
              <a:ext uri="{28A0092B-C50C-407E-A947-70E740481C1C}">
                <a14:useLocalDpi xmlns:a14="http://schemas.microsoft.com/office/drawing/2010/main" val="0"/>
              </a:ext>
            </a:extLst>
          </a:blip>
          <a:stretch>
            <a:fillRect/>
          </a:stretch>
        </p:blipFill>
        <p:spPr>
          <a:xfrm>
            <a:off x="4191000" y="1443990"/>
            <a:ext cx="1898015" cy="3376930"/>
          </a:xfrm>
          <a:prstGeom prst="rect">
            <a:avLst/>
          </a:prstGeom>
        </p:spPr>
      </p:pic>
      <p:pic>
        <p:nvPicPr>
          <p:cNvPr id="38"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435" y="1447800"/>
            <a:ext cx="1896110" cy="33731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1" cstate="print"/>
          <a:stretch>
            <a:fillRect/>
          </a:stretch>
        </p:blipFill>
        <p:spPr>
          <a:xfrm>
            <a:off x="4311013" y="5425247"/>
            <a:ext cx="304539" cy="371475"/>
          </a:xfrm>
          <a:prstGeom prst="rect">
            <a:avLst/>
          </a:prstGeom>
        </p:spPr>
      </p:pic>
      <p:sp>
        <p:nvSpPr>
          <p:cNvPr id="8" name="Title 7"/>
          <p:cNvSpPr/>
          <p:nvPr>
            <p:ph type="title"/>
          </p:nvPr>
        </p:nvSpPr>
        <p:spPr>
          <a:xfrm>
            <a:off x="1981199" y="1676400"/>
            <a:ext cx="7039609" cy="1846580"/>
          </a:xfrm>
        </p:spPr>
        <p:txBody>
          <a:bodyPr/>
          <a:p>
            <a:r>
              <a:rPr lang="en-US"/>
              <a:t>Screenshot coding Barang.java</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1"/>
          <p:cNvPicPr>
            <a:picLocks noChangeAspect="1"/>
          </p:cNvPicPr>
          <p:nvPr>
            <p:ph sz="half" idx="2"/>
          </p:nvPr>
        </p:nvPicPr>
        <p:blipFill>
          <a:blip r:embed="rId1"/>
          <a:stretch>
            <a:fillRect/>
          </a:stretch>
        </p:blipFill>
        <p:spPr>
          <a:xfrm>
            <a:off x="304800" y="21590"/>
            <a:ext cx="5518785" cy="3102610"/>
          </a:xfrm>
          <a:prstGeom prst="rect">
            <a:avLst/>
          </a:prstGeom>
        </p:spPr>
      </p:pic>
      <p:pic>
        <p:nvPicPr>
          <p:cNvPr id="16" name="Picture 16"/>
          <p:cNvPicPr>
            <a:picLocks noChangeAspect="1"/>
          </p:cNvPicPr>
          <p:nvPr>
            <p:ph sz="half" idx="3"/>
          </p:nvPr>
        </p:nvPicPr>
        <p:blipFill>
          <a:blip r:embed="rId2"/>
          <a:stretch>
            <a:fillRect/>
          </a:stretch>
        </p:blipFill>
        <p:spPr>
          <a:xfrm>
            <a:off x="292100" y="3124200"/>
            <a:ext cx="5544185" cy="3117215"/>
          </a:xfrm>
          <a:prstGeom prst="rect">
            <a:avLst/>
          </a:prstGeom>
        </p:spPr>
      </p:pic>
      <p:pic>
        <p:nvPicPr>
          <p:cNvPr id="17" name="Picture 17"/>
          <p:cNvPicPr>
            <a:picLocks noChangeAspect="1"/>
          </p:cNvPicPr>
          <p:nvPr/>
        </p:nvPicPr>
        <p:blipFill>
          <a:blip r:embed="rId3"/>
          <a:stretch>
            <a:fillRect/>
          </a:stretch>
        </p:blipFill>
        <p:spPr>
          <a:xfrm>
            <a:off x="5848985" y="0"/>
            <a:ext cx="5554345" cy="3122930"/>
          </a:xfrm>
          <a:prstGeom prst="rect">
            <a:avLst/>
          </a:prstGeom>
        </p:spPr>
      </p:pic>
      <p:pic>
        <p:nvPicPr>
          <p:cNvPr id="18" name="Picture 18"/>
          <p:cNvPicPr>
            <a:picLocks noChangeAspect="1"/>
          </p:cNvPicPr>
          <p:nvPr/>
        </p:nvPicPr>
        <p:blipFill>
          <a:blip r:embed="rId4"/>
          <a:stretch>
            <a:fillRect/>
          </a:stretch>
        </p:blipFill>
        <p:spPr>
          <a:xfrm>
            <a:off x="5867400" y="3124200"/>
            <a:ext cx="5554345" cy="31229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1807</Words>
  <Application>WPS Presentation</Application>
  <PresentationFormat>On-screen Show (4:3)</PresentationFormat>
  <Paragraphs>72</Paragraphs>
  <Slides>28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Arial</vt:lpstr>
      <vt:lpstr>SimSun</vt:lpstr>
      <vt:lpstr>Wingdings</vt:lpstr>
      <vt:lpstr>Calibri</vt:lpstr>
      <vt:lpstr>Times New Roman</vt:lpstr>
      <vt:lpstr>等线</vt:lpstr>
      <vt:lpstr>Symbol</vt:lpstr>
      <vt:lpstr>Microsoft YaHei</vt:lpstr>
      <vt:lpstr>Arial Unicode MS</vt:lpstr>
      <vt:lpstr>Calibri</vt:lpstr>
      <vt:lpstr>Office Theme</vt:lpstr>
      <vt:lpstr>APLIKASI PENJUALAN BARANG</vt:lpstr>
      <vt:lpstr>Deskripsi Aplikasi</vt:lpstr>
      <vt:lpstr>Fitur aplikasi</vt:lpstr>
      <vt:lpstr>PowerPoint 演示文稿</vt:lpstr>
      <vt:lpstr>PowerPoint 演示文稿</vt:lpstr>
      <vt:lpstr>PowerPoint 演示文稿</vt:lpstr>
      <vt:lpstr>PowerPoint 演示文稿</vt:lpstr>
      <vt:lpstr>Screenshot coding Barang.java</vt:lpstr>
      <vt:lpstr>PowerPoint 演示文稿</vt:lpstr>
      <vt:lpstr>PowerPoint 演示文稿</vt:lpstr>
      <vt:lpstr>Screenshot coding keyboard.java</vt:lpstr>
      <vt:lpstr>PowerPoint 演示文稿</vt:lpstr>
      <vt:lpstr>Screenshot coding user.java</vt:lpstr>
      <vt:lpstr>PowerPoint 演示文稿</vt:lpstr>
      <vt:lpstr>Screenshot coding penjual.java</vt:lpstr>
      <vt:lpstr>PowerPoint 演示文稿</vt:lpstr>
      <vt:lpstr>Screenshot coding processor.java</vt:lpstr>
      <vt:lpstr>PowerPoint 演示文稿</vt:lpstr>
      <vt:lpstr>Screenshot coding pembeli.java</vt:lpstr>
      <vt:lpstr>PowerPoint 演示文稿</vt:lpstr>
      <vt:lpstr>Screenshot coding transaksi.java</vt:lpstr>
      <vt:lpstr>PowerPoint 演示文稿</vt:lpstr>
      <vt:lpstr>Screenshot coding Main.java</vt:lpstr>
      <vt:lpstr>PowerPoint 演示文稿</vt:lpstr>
      <vt:lpstr>Screenshot coding output</vt:lpstr>
      <vt:lpstr>PowerPoint 演示文稿</vt:lpstr>
      <vt:lpstr>Screenshot Github</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APLIKASI PENJUALAN BARANG</dc:title>
  <dc:creator/>
  <cp:lastModifiedBy>asti wartini</cp:lastModifiedBy>
  <cp:revision>2</cp:revision>
  <dcterms:created xsi:type="dcterms:W3CDTF">2023-01-08T12:08:00Z</dcterms:created>
  <dcterms:modified xsi:type="dcterms:W3CDTF">2023-01-08T14:32:08Z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2022-12-16T14:00:00Z</vt:filetime>
  </property>
  <property fmtid="{D5CDD505-2E9C-101B-9397-08002B2CF9AE}" pid="3" name="LastSaved">
    <vt:filetime>2022-12-16T14:00:00Z</vt:filetime>
  </property>
  <property fmtid="{D5CDD505-2E9C-101B-9397-08002B2CF9AE}" pid="4" name="Producer">
    <vt:lpwstr>iOS Version 15.1 (Build 19B74) Quartz PDFContext</vt:lpwstr>
  </property>
  <property fmtid="{D5CDD505-2E9C-101B-9397-08002B2CF9AE}" pid="5" name="ICV">
    <vt:lpwstr>B9CB4286563C45F7A69173EA25BD8338</vt:lpwstr>
  </property>
  <property fmtid="{D5CDD505-2E9C-101B-9397-08002B2CF9AE}" pid="6" name="KSOProductBuildVer">
    <vt:lpwstr>1033-11.2.0.11214</vt:lpwstr>
  </property>
</Properties>
</file>