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83" d="100"/>
          <a:sy n="83" d="100"/>
        </p:scale>
        <p:origin x="662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1775" y="244475"/>
            <a:ext cx="11724005" cy="6377305"/>
          </a:xfrm>
          <a:custGeom>
            <a:avLst/>
            <a:gdLst/>
            <a:ahLst/>
            <a:cxnLst/>
            <a:rect l="l" t="t" r="r" b="b"/>
            <a:pathLst>
              <a:path w="11724005" h="6377305">
                <a:moveTo>
                  <a:pt x="0" y="6376987"/>
                </a:moveTo>
                <a:lnTo>
                  <a:pt x="11723687" y="6376987"/>
                </a:lnTo>
                <a:lnTo>
                  <a:pt x="11723687" y="0"/>
                </a:lnTo>
                <a:lnTo>
                  <a:pt x="0" y="0"/>
                </a:lnTo>
                <a:lnTo>
                  <a:pt x="0" y="6376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828419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20062" y="0"/>
            <a:ext cx="407193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035850"/>
            <a:ext cx="10277475" cy="708025"/>
          </a:xfrm>
          <a:custGeom>
            <a:avLst/>
            <a:gdLst/>
            <a:ahLst/>
            <a:cxnLst/>
            <a:rect l="l" t="t" r="r" b="b"/>
            <a:pathLst>
              <a:path w="10277475" h="708025">
                <a:moveTo>
                  <a:pt x="0" y="708025"/>
                </a:moveTo>
                <a:lnTo>
                  <a:pt x="10277474" y="708025"/>
                </a:lnTo>
                <a:lnTo>
                  <a:pt x="10277474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1775" y="244475"/>
            <a:ext cx="11724005" cy="6377305"/>
          </a:xfrm>
          <a:custGeom>
            <a:avLst/>
            <a:gdLst/>
            <a:ahLst/>
            <a:cxnLst/>
            <a:rect l="l" t="t" r="r" b="b"/>
            <a:pathLst>
              <a:path w="11724005" h="6377305">
                <a:moveTo>
                  <a:pt x="0" y="6376987"/>
                </a:moveTo>
                <a:lnTo>
                  <a:pt x="11723687" y="6376987"/>
                </a:lnTo>
                <a:lnTo>
                  <a:pt x="11723687" y="0"/>
                </a:lnTo>
                <a:lnTo>
                  <a:pt x="0" y="0"/>
                </a:lnTo>
                <a:lnTo>
                  <a:pt x="0" y="6376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4416" y="297599"/>
            <a:ext cx="104831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713" y="1186370"/>
            <a:ext cx="11276573" cy="399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2455"/>
            <a:ext cx="914399" cy="914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09600"/>
            <a:ext cx="95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+mj-lt"/>
              </a:rPr>
              <a:t>DR B R AMBEDKAR NATIONAL  INSTITUTE OF TECHNOLOGY JALANDHAR PUNJAB -144011 </a:t>
            </a:r>
            <a:endParaRPr lang="en-IN" sz="2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19050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INDUSTRIAL TRAINING PRESENTATION 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58200" y="48006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</a:t>
            </a:r>
            <a:r>
              <a:rPr lang="en-IN" b="1" dirty="0" smtClean="0"/>
              <a:t>SUBMITTED BY-</a:t>
            </a:r>
          </a:p>
          <a:p>
            <a:endParaRPr lang="en-IN" dirty="0" smtClean="0"/>
          </a:p>
          <a:p>
            <a:r>
              <a:rPr lang="en-IN" dirty="0" smtClean="0"/>
              <a:t>	</a:t>
            </a:r>
            <a:r>
              <a:rPr lang="en-IN" dirty="0" smtClean="0"/>
              <a:t>ASTITVA SRIVASTAVA</a:t>
            </a:r>
            <a:endParaRPr lang="en-IN" dirty="0" smtClean="0"/>
          </a:p>
          <a:p>
            <a:r>
              <a:rPr lang="en-US" dirty="0" smtClean="0"/>
              <a:t>                  </a:t>
            </a:r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         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514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ON</a:t>
            </a:r>
            <a:endParaRPr lang="en-IN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4019490"/>
            <a:ext cx="6172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CASE STUDY ON UBER SUPPLY DEMAND GAP </a:t>
            </a:r>
          </a:p>
        </p:txBody>
      </p:sp>
      <p:pic>
        <p:nvPicPr>
          <p:cNvPr id="1028" name="Picture 4" descr="Image result for uber supply and dem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9" y="5961182"/>
            <a:ext cx="1028700" cy="53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ber supply and dem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63669"/>
            <a:ext cx="4869976" cy="8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Problem</a:t>
            </a:r>
            <a:r>
              <a:rPr spc="-330" dirty="0"/>
              <a:t> </a:t>
            </a:r>
            <a:r>
              <a:rPr spc="-210" dirty="0"/>
              <a:t>Identification</a:t>
            </a:r>
            <a:r>
              <a:rPr spc="-325" dirty="0"/>
              <a:t> </a:t>
            </a:r>
            <a:r>
              <a:rPr spc="575" dirty="0"/>
              <a:t>–</a:t>
            </a:r>
            <a:r>
              <a:rPr spc="-330" dirty="0"/>
              <a:t> </a:t>
            </a:r>
            <a:r>
              <a:rPr spc="-20" dirty="0"/>
              <a:t>Morning</a:t>
            </a:r>
            <a:r>
              <a:rPr spc="-325" dirty="0"/>
              <a:t> </a:t>
            </a:r>
            <a:r>
              <a:rPr spc="-150" dirty="0"/>
              <a:t>and</a:t>
            </a:r>
            <a:r>
              <a:rPr spc="-325" dirty="0"/>
              <a:t> </a:t>
            </a:r>
            <a:r>
              <a:rPr spc="-190" dirty="0"/>
              <a:t>Evening</a:t>
            </a:r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713" y="1664741"/>
            <a:ext cx="3571240" cy="186308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125730" indent="-182880">
              <a:lnSpc>
                <a:spcPts val="2370"/>
              </a:lnSpc>
              <a:spcBef>
                <a:spcPts val="40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100" dirty="0">
                <a:latin typeface="Trebuchet MS" panose="020B0603020202020204"/>
                <a:cs typeface="Trebuchet MS" panose="020B0603020202020204"/>
              </a:rPr>
              <a:t>Graph 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clearly 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shows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2200" spc="-40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 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major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problems</a:t>
            </a:r>
            <a:r>
              <a:rPr sz="2200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are: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698500" marR="212725" lvl="1" indent="-457200">
              <a:lnSpc>
                <a:spcPts val="2170"/>
              </a:lnSpc>
              <a:spcBef>
                <a:spcPts val="22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5" dirty="0">
                <a:latin typeface="Trebuchet MS" panose="020B0603020202020204"/>
                <a:cs typeface="Trebuchet MS" panose="020B0603020202020204"/>
              </a:rPr>
              <a:t>Cancelled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trips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during</a:t>
            </a:r>
            <a:r>
              <a:rPr sz="2000" spc="-3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  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morning</a:t>
            </a:r>
            <a:r>
              <a:rPr sz="20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rush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698500" marR="5080" lvl="1" indent="-457200">
              <a:lnSpc>
                <a:spcPts val="2170"/>
              </a:lnSpc>
              <a:spcBef>
                <a:spcPts val="56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0" dirty="0">
                <a:latin typeface="Trebuchet MS" panose="020B0603020202020204"/>
                <a:cs typeface="Trebuchet MS" panose="020B0603020202020204"/>
              </a:rPr>
              <a:t>Unavailability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cars</a:t>
            </a:r>
            <a:r>
              <a:rPr sz="2000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during 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evening</a:t>
            </a:r>
            <a:r>
              <a:rPr sz="20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rush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5044" y="1069139"/>
            <a:ext cx="6394119" cy="5094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100" y="291935"/>
            <a:ext cx="9976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Cancelled</a:t>
            </a:r>
            <a:r>
              <a:rPr spc="-335" dirty="0"/>
              <a:t> </a:t>
            </a:r>
            <a:r>
              <a:rPr spc="-185" dirty="0"/>
              <a:t>trips</a:t>
            </a:r>
            <a:r>
              <a:rPr spc="-315" dirty="0"/>
              <a:t> </a:t>
            </a:r>
            <a:r>
              <a:rPr spc="-270" dirty="0"/>
              <a:t>-</a:t>
            </a:r>
            <a:r>
              <a:rPr spc="-330" dirty="0"/>
              <a:t> </a:t>
            </a:r>
            <a:r>
              <a:rPr spc="-80" dirty="0"/>
              <a:t>50</a:t>
            </a:r>
            <a:r>
              <a:rPr spc="-330" dirty="0"/>
              <a:t> </a:t>
            </a:r>
            <a:r>
              <a:rPr spc="500" dirty="0"/>
              <a:t>%</a:t>
            </a:r>
            <a:r>
              <a:rPr spc="-325" dirty="0"/>
              <a:t> </a:t>
            </a:r>
            <a:r>
              <a:rPr spc="-160" dirty="0"/>
              <a:t>of</a:t>
            </a:r>
            <a:r>
              <a:rPr spc="-340" dirty="0"/>
              <a:t> </a:t>
            </a:r>
            <a:r>
              <a:rPr spc="-235" dirty="0"/>
              <a:t>total</a:t>
            </a:r>
            <a:r>
              <a:rPr spc="-325" dirty="0"/>
              <a:t> </a:t>
            </a:r>
            <a:r>
              <a:rPr spc="-185" dirty="0"/>
              <a:t>trips</a:t>
            </a:r>
            <a:r>
              <a:rPr spc="-330" dirty="0"/>
              <a:t> </a:t>
            </a:r>
            <a:r>
              <a:rPr spc="-180" dirty="0"/>
              <a:t>from</a:t>
            </a:r>
            <a:r>
              <a:rPr spc="-330" dirty="0"/>
              <a:t> </a:t>
            </a:r>
            <a:r>
              <a:rPr spc="-254" dirty="0"/>
              <a:t>city</a:t>
            </a:r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713" y="1664741"/>
            <a:ext cx="3812540" cy="22275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70485" indent="-182880">
              <a:lnSpc>
                <a:spcPts val="2370"/>
              </a:lnSpc>
              <a:spcBef>
                <a:spcPts val="40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12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supply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35" dirty="0">
                <a:latin typeface="Trebuchet MS" panose="020B0603020202020204"/>
                <a:cs typeface="Trebuchet MS" panose="020B0603020202020204"/>
              </a:rPr>
              <a:t>city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spc="-45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472, 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while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demand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472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0" dirty="0">
                <a:latin typeface="Trebuchet MS" panose="020B0603020202020204"/>
                <a:cs typeface="Trebuchet MS" panose="020B0603020202020204"/>
              </a:rPr>
              <a:t>+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285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94945">
              <a:lnSpc>
                <a:spcPts val="2365"/>
              </a:lnSpc>
            </a:pPr>
            <a:r>
              <a:rPr sz="2200" spc="-60" dirty="0">
                <a:latin typeface="Trebuchet MS" panose="020B0603020202020204"/>
                <a:cs typeface="Trebuchet MS" panose="020B0603020202020204"/>
              </a:rPr>
              <a:t>+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820 </a:t>
            </a:r>
            <a:r>
              <a:rPr sz="2200" spc="-60" dirty="0">
                <a:latin typeface="Trebuchet MS" panose="020B0603020202020204"/>
                <a:cs typeface="Trebuchet MS" panose="020B0603020202020204"/>
              </a:rPr>
              <a:t>=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1677</a:t>
            </a:r>
            <a:r>
              <a:rPr sz="2200" spc="-5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54" dirty="0"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125" dirty="0">
                <a:latin typeface="Trebuchet MS" panose="020B0603020202020204"/>
                <a:cs typeface="Trebuchet MS" panose="020B0603020202020204"/>
              </a:rPr>
              <a:t>The difference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between the 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demand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supply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spc="-4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1205.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1385" y="1072177"/>
            <a:ext cx="6393332" cy="5093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0068" y="297599"/>
            <a:ext cx="9136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</a:t>
            </a:r>
            <a:r>
              <a:rPr spc="-325" dirty="0"/>
              <a:t> </a:t>
            </a:r>
            <a:r>
              <a:rPr spc="-204" dirty="0"/>
              <a:t>Cars</a:t>
            </a:r>
            <a:r>
              <a:rPr spc="-330" dirty="0"/>
              <a:t> </a:t>
            </a:r>
            <a:r>
              <a:rPr spc="-270" dirty="0"/>
              <a:t>-</a:t>
            </a:r>
            <a:r>
              <a:rPr spc="-325" dirty="0"/>
              <a:t> </a:t>
            </a:r>
            <a:r>
              <a:rPr spc="-80" dirty="0"/>
              <a:t>70</a:t>
            </a:r>
            <a:r>
              <a:rPr spc="-335" dirty="0"/>
              <a:t> </a:t>
            </a:r>
            <a:r>
              <a:rPr spc="500" dirty="0"/>
              <a:t>%</a:t>
            </a:r>
            <a:r>
              <a:rPr spc="-325" dirty="0"/>
              <a:t> </a:t>
            </a:r>
            <a:r>
              <a:rPr spc="-160" dirty="0"/>
              <a:t>of</a:t>
            </a:r>
            <a:r>
              <a:rPr spc="-335" dirty="0"/>
              <a:t> </a:t>
            </a:r>
            <a:r>
              <a:rPr spc="-235" dirty="0"/>
              <a:t>total</a:t>
            </a:r>
            <a:r>
              <a:rPr spc="-330" dirty="0"/>
              <a:t> </a:t>
            </a:r>
            <a:r>
              <a:rPr spc="-185" dirty="0"/>
              <a:t>trips</a:t>
            </a:r>
            <a:r>
              <a:rPr spc="-330" dirty="0"/>
              <a:t> </a:t>
            </a:r>
            <a:r>
              <a:rPr spc="-180" dirty="0"/>
              <a:t>from</a:t>
            </a:r>
            <a:r>
              <a:rPr spc="-325" dirty="0"/>
              <a:t> </a:t>
            </a:r>
            <a:r>
              <a:rPr spc="-180" dirty="0"/>
              <a:t>airport</a:t>
            </a:r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713" y="1664741"/>
            <a:ext cx="3812540" cy="22275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95580" marR="70485" indent="-182880">
              <a:lnSpc>
                <a:spcPct val="90000"/>
              </a:lnSpc>
              <a:spcBef>
                <a:spcPts val="355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12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supply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airport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is 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373,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while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demand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373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0" dirty="0">
                <a:latin typeface="Trebuchet MS" panose="020B0603020202020204"/>
                <a:cs typeface="Trebuchet MS" panose="020B0603020202020204"/>
              </a:rPr>
              <a:t>+ 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1321 </a:t>
            </a:r>
            <a:r>
              <a:rPr sz="2200" spc="-60" dirty="0">
                <a:latin typeface="Trebuchet MS" panose="020B0603020202020204"/>
                <a:cs typeface="Trebuchet MS" panose="020B0603020202020204"/>
              </a:rPr>
              <a:t>+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106 </a:t>
            </a:r>
            <a:r>
              <a:rPr sz="2200" spc="-60" dirty="0">
                <a:latin typeface="Trebuchet MS" panose="020B0603020202020204"/>
                <a:cs typeface="Trebuchet MS" panose="020B0603020202020204"/>
              </a:rPr>
              <a:t>=</a:t>
            </a:r>
            <a:r>
              <a:rPr sz="2200" spc="-50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1800.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125" dirty="0">
                <a:latin typeface="Trebuchet MS" panose="020B0603020202020204"/>
                <a:cs typeface="Trebuchet MS" panose="020B0603020202020204"/>
              </a:rPr>
              <a:t>The difference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between the 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demand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supply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spc="-4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1427.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07965" y="1069148"/>
            <a:ext cx="6396964" cy="5096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312" y="297599"/>
            <a:ext cx="4269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Recommendations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713" y="1186370"/>
            <a:ext cx="11123930" cy="399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95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trips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morning,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drivers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incentivised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20" dirty="0">
                <a:latin typeface="Trebuchet MS" panose="020B0603020202020204"/>
                <a:cs typeface="Trebuchet MS" panose="020B0603020202020204"/>
              </a:rPr>
              <a:t>make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0" dirty="0">
                <a:latin typeface="Trebuchet MS" panose="020B0603020202020204"/>
                <a:cs typeface="Trebuchet MS" panose="020B0603020202020204"/>
              </a:rPr>
              <a:t>those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trips.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698500" marR="229235" lvl="1" indent="-457200">
              <a:lnSpc>
                <a:spcPts val="2170"/>
              </a:lnSpc>
              <a:spcBef>
                <a:spcPts val="24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10" dirty="0">
                <a:latin typeface="Trebuchet MS" panose="020B0603020202020204"/>
                <a:cs typeface="Trebuchet MS" panose="020B0603020202020204"/>
              </a:rPr>
              <a:t>They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could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given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45" dirty="0">
                <a:latin typeface="Trebuchet MS" panose="020B0603020202020204"/>
                <a:cs typeface="Trebuchet MS" panose="020B0603020202020204"/>
              </a:rPr>
              <a:t>bonus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each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trip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they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complete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from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city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airport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morning 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rush.</a:t>
            </a:r>
            <a:r>
              <a:rPr sz="20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will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ensure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less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number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trips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cancelled.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ct val="100000"/>
              </a:lnSpc>
              <a:spcBef>
                <a:spcPts val="32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65" dirty="0">
                <a:latin typeface="Trebuchet MS" panose="020B0603020202020204"/>
                <a:cs typeface="Trebuchet MS" panose="020B0603020202020204"/>
              </a:rPr>
              <a:t>Uber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pay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gas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mileage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drivers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come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5" dirty="0">
                <a:latin typeface="Trebuchet MS" panose="020B0603020202020204"/>
                <a:cs typeface="Trebuchet MS" panose="020B0603020202020204"/>
              </a:rPr>
              <a:t>back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city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without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ride.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698500" marR="147320" lvl="1" indent="-457200">
              <a:lnSpc>
                <a:spcPts val="2130"/>
              </a:lnSpc>
              <a:spcBef>
                <a:spcPts val="6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65" dirty="0">
                <a:latin typeface="Trebuchet MS" panose="020B0603020202020204"/>
                <a:cs typeface="Trebuchet MS" panose="020B0603020202020204"/>
              </a:rPr>
              <a:t>Uber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demand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at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airport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reduce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5" dirty="0">
                <a:latin typeface="Trebuchet MS" panose="020B0603020202020204"/>
                <a:cs typeface="Trebuchet MS" panose="020B0603020202020204"/>
              </a:rPr>
              <a:t>idle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time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260" dirty="0">
                <a:latin typeface="Trebuchet MS" panose="020B0603020202020204"/>
                <a:cs typeface="Trebuchet MS" panose="020B0603020202020204"/>
              </a:rPr>
              <a:t>–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increased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marketing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price 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cuts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passengers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95580" indent="-182880">
              <a:lnSpc>
                <a:spcPts val="2635"/>
              </a:lnSpc>
              <a:spcBef>
                <a:spcPts val="151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95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evening,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since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5" dirty="0">
                <a:latin typeface="Trebuchet MS" panose="020B0603020202020204"/>
                <a:cs typeface="Trebuchet MS" panose="020B0603020202020204"/>
              </a:rPr>
              <a:t>number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drivers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less,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some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ways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are: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698500" marR="5080" lvl="1" indent="-457200">
              <a:lnSpc>
                <a:spcPts val="2130"/>
              </a:lnSpc>
              <a:spcBef>
                <a:spcPts val="29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80" dirty="0">
                <a:latin typeface="Trebuchet MS" panose="020B0603020202020204"/>
                <a:cs typeface="Trebuchet MS" panose="020B0603020202020204"/>
              </a:rPr>
              <a:t>Drivers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again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given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45" dirty="0">
                <a:latin typeface="Trebuchet MS" panose="020B0603020202020204"/>
                <a:cs typeface="Trebuchet MS" panose="020B0603020202020204"/>
              </a:rPr>
              <a:t>bonus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complete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trip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from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airport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5" dirty="0">
                <a:latin typeface="Trebuchet MS" panose="020B0603020202020204"/>
                <a:cs typeface="Trebuchet MS" panose="020B0603020202020204"/>
              </a:rPr>
              <a:t>evening.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will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ensure 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that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supply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increases 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at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4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5" dirty="0">
                <a:latin typeface="Trebuchet MS" panose="020B0603020202020204"/>
                <a:cs typeface="Trebuchet MS" panose="020B0603020202020204"/>
              </a:rPr>
              <a:t>airport.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ct val="100000"/>
              </a:lnSpc>
              <a:spcBef>
                <a:spcPts val="34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65" dirty="0">
                <a:latin typeface="Trebuchet MS" panose="020B0603020202020204"/>
                <a:cs typeface="Trebuchet MS" panose="020B0603020202020204"/>
              </a:rPr>
              <a:t>Uber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also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pay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drivers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come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without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passenger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airport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698500" marR="487045" lvl="1" indent="-457200">
              <a:lnSpc>
                <a:spcPts val="2170"/>
              </a:lnSpc>
              <a:spcBef>
                <a:spcPts val="630"/>
              </a:spcBef>
              <a:buSzPct val="80000"/>
              <a:buAutoNum type="arabicPeriod"/>
              <a:tabLst>
                <a:tab pos="755015" algn="l"/>
                <a:tab pos="755650" algn="l"/>
              </a:tabLst>
            </a:pPr>
            <a:r>
              <a:rPr sz="2000" spc="-65" dirty="0">
                <a:latin typeface="Trebuchet MS" panose="020B0603020202020204"/>
                <a:cs typeface="Trebuchet MS" panose="020B0603020202020204"/>
              </a:rPr>
              <a:t>Another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innovative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way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pool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rides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passengers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so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lesser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number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cars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can  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serve more</a:t>
            </a:r>
            <a:r>
              <a:rPr sz="2000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passengers.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thank yo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1112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354" y="1021562"/>
            <a:ext cx="7870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5" dirty="0">
                <a:solidFill>
                  <a:srgbClr val="FBFBFB"/>
                </a:solidFill>
              </a:rPr>
              <a:t>Uber </a:t>
            </a:r>
            <a:r>
              <a:rPr sz="4000" spc="-150" dirty="0">
                <a:solidFill>
                  <a:srgbClr val="FBFBFB"/>
                </a:solidFill>
              </a:rPr>
              <a:t>Supply </a:t>
            </a:r>
            <a:r>
              <a:rPr sz="4000" spc="-120" dirty="0">
                <a:solidFill>
                  <a:srgbClr val="FBFBFB"/>
                </a:solidFill>
              </a:rPr>
              <a:t>Demand </a:t>
            </a:r>
            <a:r>
              <a:rPr sz="4000" spc="-170" dirty="0">
                <a:solidFill>
                  <a:srgbClr val="FBFBFB"/>
                </a:solidFill>
              </a:rPr>
              <a:t>Gap</a:t>
            </a:r>
            <a:r>
              <a:rPr sz="4000" spc="-850" dirty="0">
                <a:solidFill>
                  <a:srgbClr val="FBFBFB"/>
                </a:solidFill>
              </a:rPr>
              <a:t> </a:t>
            </a:r>
            <a:r>
              <a:rPr sz="4000" spc="-130" dirty="0">
                <a:solidFill>
                  <a:srgbClr val="FBFBFB"/>
                </a:solidFill>
              </a:rPr>
              <a:t>Assignment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317956"/>
            <a:ext cx="563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Trebuchet MS" panose="020B0603020202020204" pitchFamily="34" charset="0"/>
              </a:rPr>
              <a:t>SOFTWARE &amp; LANGUAGE USED</a:t>
            </a:r>
            <a:endParaRPr lang="en-IN" sz="2200" dirty="0">
              <a:latin typeface="Trebuchet MS" panose="020B0603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748843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0" y="1676400"/>
            <a:ext cx="701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rebuchet MS" panose="020B0603020202020204" pitchFamily="34" charset="0"/>
              </a:rPr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rebuchet MS" panose="020B0603020202020204" pitchFamily="34" charset="0"/>
              </a:rPr>
              <a:t>Data Science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rebuchet MS" panose="020B0603020202020204" pitchFamily="34" charset="0"/>
              </a:rPr>
              <a:t>Python  Libraries-</a:t>
            </a:r>
          </a:p>
          <a:p>
            <a:endParaRPr lang="en-IN" sz="2200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9718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Numpy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SciPy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Pandas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Matplotlib</a:t>
            </a:r>
            <a:endParaRPr lang="en-IN" dirty="0"/>
          </a:p>
        </p:txBody>
      </p:sp>
      <p:pic>
        <p:nvPicPr>
          <p:cNvPr id="13316" name="Picture 4" descr="Image result for jupyter note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68862"/>
            <a:ext cx="2476500" cy="123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89069"/>
            <a:ext cx="2667000" cy="79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Image result for data sci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989410"/>
            <a:ext cx="1295400" cy="13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157" y="297599"/>
            <a:ext cx="3794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Data</a:t>
            </a:r>
            <a:r>
              <a:rPr spc="-400" dirty="0"/>
              <a:t> </a:t>
            </a:r>
            <a:r>
              <a:rPr spc="-195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745" y="1192047"/>
            <a:ext cx="10925810" cy="425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100" dirty="0">
                <a:latin typeface="Trebuchet MS" panose="020B0603020202020204"/>
                <a:cs typeface="Trebuchet MS" panose="020B0603020202020204"/>
              </a:rPr>
              <a:t>Data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set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contains </a:t>
            </a:r>
            <a:r>
              <a:rPr sz="2200" spc="-40" dirty="0">
                <a:latin typeface="Trebuchet MS" panose="020B0603020202020204"/>
                <a:cs typeface="Trebuchet MS" panose="020B0603020202020204"/>
              </a:rPr>
              <a:t>6</a:t>
            </a:r>
            <a:r>
              <a:rPr sz="2200" spc="-3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columns:</a:t>
            </a:r>
            <a:endParaRPr sz="2200" dirty="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ts val="2380"/>
              </a:lnSpc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0" dirty="0">
                <a:latin typeface="Trebuchet MS" panose="020B0603020202020204"/>
                <a:cs typeface="Trebuchet MS" panose="020B0603020202020204"/>
              </a:rPr>
              <a:t>Request.id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5" dirty="0">
                <a:latin typeface="Trebuchet MS" panose="020B0603020202020204"/>
                <a:cs typeface="Trebuchet MS" panose="020B0603020202020204"/>
              </a:rPr>
              <a:t>Pickup.point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20" dirty="0">
                <a:latin typeface="Trebuchet MS" panose="020B0603020202020204"/>
                <a:cs typeface="Trebuchet MS" panose="020B0603020202020204"/>
              </a:rPr>
              <a:t>Driver.id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ct val="100000"/>
              </a:lnSpc>
              <a:spcBef>
                <a:spcPts val="37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85" dirty="0">
                <a:latin typeface="Trebuchet MS" panose="020B0603020202020204"/>
                <a:cs typeface="Trebuchet MS" panose="020B0603020202020204"/>
              </a:rPr>
              <a:t>Status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ct val="100000"/>
              </a:lnSpc>
              <a:spcBef>
                <a:spcPts val="33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0" dirty="0">
                <a:latin typeface="Trebuchet MS" panose="020B0603020202020204"/>
                <a:cs typeface="Trebuchet MS" panose="020B0603020202020204"/>
              </a:rPr>
              <a:t>Request.timestamp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ct val="100000"/>
              </a:lnSpc>
              <a:spcBef>
                <a:spcPts val="37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95" dirty="0">
                <a:latin typeface="Trebuchet MS" panose="020B0603020202020204"/>
                <a:cs typeface="Trebuchet MS" panose="020B0603020202020204"/>
              </a:rPr>
              <a:t>Drop.timestamp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lvl="1">
              <a:lnSpc>
                <a:spcPct val="100000"/>
              </a:lnSpc>
              <a:buFont typeface="Trebuchet MS" panose="020B0603020202020204"/>
              <a:buAutoNum type="arabicPeriod"/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54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95" dirty="0">
                <a:latin typeface="Trebuchet MS" panose="020B0603020202020204"/>
                <a:cs typeface="Trebuchet MS" panose="020B0603020202020204"/>
              </a:rPr>
              <a:t>Problem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20" dirty="0">
                <a:latin typeface="Trebuchet MS" panose="020B0603020202020204"/>
                <a:cs typeface="Trebuchet MS" panose="020B0603020202020204"/>
              </a:rPr>
              <a:t>Statement: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Find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5" dirty="0">
                <a:latin typeface="Trebuchet MS" panose="020B0603020202020204"/>
                <a:cs typeface="Trebuchet MS" panose="020B0603020202020204"/>
              </a:rPr>
              <a:t>out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supply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demand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gap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5" dirty="0">
                <a:latin typeface="Trebuchet MS" panose="020B0603020202020204"/>
                <a:cs typeface="Trebuchet MS" panose="020B0603020202020204"/>
              </a:rPr>
              <a:t>suggest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way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improve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situation</a:t>
            </a:r>
            <a:endParaRPr sz="22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785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75" dirty="0">
                <a:latin typeface="Trebuchet MS" panose="020B0603020202020204"/>
                <a:cs typeface="Trebuchet MS" panose="020B0603020202020204"/>
              </a:rPr>
              <a:t>Based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problem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statement,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we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should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focus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pickup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20" dirty="0">
                <a:latin typeface="Trebuchet MS" panose="020B0603020202020204"/>
                <a:cs typeface="Trebuchet MS" panose="020B0603020202020204"/>
              </a:rPr>
              <a:t>point,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status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driver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id.</a:t>
            </a: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832" y="297599"/>
            <a:ext cx="7327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Data </a:t>
            </a:r>
            <a:r>
              <a:rPr spc="-195" dirty="0"/>
              <a:t>Cleaning </a:t>
            </a:r>
            <a:r>
              <a:rPr spc="-145" dirty="0"/>
              <a:t>and</a:t>
            </a:r>
            <a:r>
              <a:rPr spc="-650" dirty="0"/>
              <a:t> </a:t>
            </a:r>
            <a:r>
              <a:rPr spc="-110" dirty="0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745" y="1192047"/>
            <a:ext cx="9058275" cy="254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90" dirty="0">
                <a:latin typeface="Trebuchet MS" panose="020B0603020202020204"/>
                <a:cs typeface="Trebuchet MS" panose="020B0603020202020204"/>
              </a:rPr>
              <a:t>Possible </a:t>
            </a:r>
            <a:r>
              <a:rPr sz="2200" spc="-120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2200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inconsistencies: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ts val="2380"/>
              </a:lnSpc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0" dirty="0">
                <a:latin typeface="Trebuchet MS" panose="020B0603020202020204"/>
                <a:cs typeface="Trebuchet MS" panose="020B0603020202020204"/>
              </a:rPr>
              <a:t>Duplicate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values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Request</a:t>
            </a:r>
            <a:r>
              <a:rPr sz="2000" spc="-3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30" dirty="0">
                <a:latin typeface="Trebuchet MS" panose="020B0603020202020204"/>
                <a:cs typeface="Trebuchet MS" panose="020B0603020202020204"/>
              </a:rPr>
              <a:t>ID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" dirty="0">
                <a:latin typeface="Trebuchet MS" panose="020B0603020202020204"/>
                <a:cs typeface="Trebuchet MS" panose="020B0603020202020204"/>
              </a:rPr>
              <a:t>NA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values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columns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interest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lvl="1">
              <a:lnSpc>
                <a:spcPct val="100000"/>
              </a:lnSpc>
              <a:buFont typeface="Trebuchet MS" panose="020B06030202020202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ts val="2620"/>
              </a:lnSpc>
              <a:spcBef>
                <a:spcPts val="154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85" dirty="0">
                <a:latin typeface="Trebuchet MS" panose="020B0603020202020204"/>
                <a:cs typeface="Trebuchet MS" panose="020B0603020202020204"/>
              </a:rPr>
              <a:t>Other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Issues: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ts val="2380"/>
              </a:lnSpc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85" dirty="0">
                <a:latin typeface="Trebuchet MS" panose="020B0603020202020204"/>
                <a:cs typeface="Trebuchet MS" panose="020B0603020202020204"/>
              </a:rPr>
              <a:t>Request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time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stamp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here.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Convert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5" dirty="0">
                <a:latin typeface="Trebuchet MS" panose="020B0603020202020204"/>
                <a:cs typeface="Trebuchet MS" panose="020B0603020202020204"/>
              </a:rPr>
              <a:t>date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time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format.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75" dirty="0">
                <a:latin typeface="Trebuchet MS" panose="020B0603020202020204"/>
                <a:cs typeface="Trebuchet MS" panose="020B0603020202020204"/>
              </a:rPr>
              <a:t>Dates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separated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235" dirty="0">
                <a:latin typeface="Trebuchet MS" panose="020B0603020202020204"/>
                <a:cs typeface="Trebuchet MS" panose="020B0603020202020204"/>
              </a:rPr>
              <a:t>“/”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245" dirty="0">
                <a:latin typeface="Trebuchet MS" panose="020B0603020202020204"/>
                <a:cs typeface="Trebuchet MS" panose="020B0603020202020204"/>
              </a:rPr>
              <a:t>“-”.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Make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consistent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20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ease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5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20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analysis.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251" y="297599"/>
            <a:ext cx="68713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Analysing </a:t>
            </a:r>
            <a:r>
              <a:rPr spc="-240" dirty="0"/>
              <a:t>Trends </a:t>
            </a:r>
            <a:r>
              <a:rPr spc="-185" dirty="0"/>
              <a:t>For </a:t>
            </a:r>
            <a:r>
              <a:rPr spc="-225" dirty="0"/>
              <a:t>Each</a:t>
            </a:r>
            <a:r>
              <a:rPr spc="-775" dirty="0"/>
              <a:t> </a:t>
            </a:r>
            <a:r>
              <a:rPr spc="-150" dirty="0"/>
              <a:t>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746" y="1192047"/>
            <a:ext cx="4174490" cy="9620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12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pattern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requests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spc="-4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0" dirty="0">
                <a:latin typeface="Trebuchet MS" panose="020B0603020202020204"/>
                <a:cs typeface="Trebuchet MS" panose="020B0603020202020204"/>
              </a:rPr>
              <a:t>common 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2200" spc="-135" dirty="0">
                <a:latin typeface="Trebuchet MS" panose="020B0603020202020204"/>
                <a:cs typeface="Trebuchet MS" panose="020B0603020202020204"/>
              </a:rPr>
              <a:t>all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days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status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of 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requests.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2627" y="1170087"/>
            <a:ext cx="6120549" cy="4998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3966" y="3315723"/>
            <a:ext cx="149860" cy="87376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spc="-25" dirty="0">
                <a:latin typeface="Trebuchet MS" panose="020B0603020202020204"/>
                <a:cs typeface="Trebuchet MS" panose="020B0603020202020204"/>
              </a:rPr>
              <a:t>Number </a:t>
            </a:r>
            <a:r>
              <a:rPr sz="800" spc="-3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latin typeface="Trebuchet MS" panose="020B0603020202020204"/>
                <a:cs typeface="Trebuchet MS" panose="020B0603020202020204"/>
              </a:rPr>
              <a:t>Requests</a:t>
            </a:r>
            <a:endParaRPr sz="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251" y="297599"/>
            <a:ext cx="68713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Analysing </a:t>
            </a:r>
            <a:r>
              <a:rPr spc="-240" dirty="0"/>
              <a:t>Trends </a:t>
            </a:r>
            <a:r>
              <a:rPr spc="-185" dirty="0"/>
              <a:t>For </a:t>
            </a:r>
            <a:r>
              <a:rPr spc="-225" dirty="0"/>
              <a:t>Each</a:t>
            </a:r>
            <a:r>
              <a:rPr spc="-775" dirty="0"/>
              <a:t> </a:t>
            </a:r>
            <a:r>
              <a:rPr spc="-150" dirty="0"/>
              <a:t>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746" y="1192047"/>
            <a:ext cx="4302125" cy="12668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6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12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pattern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requests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is </a:t>
            </a:r>
            <a:r>
              <a:rPr sz="2200" spc="-70" dirty="0">
                <a:latin typeface="Trebuchet MS" panose="020B0603020202020204"/>
                <a:cs typeface="Trebuchet MS" panose="020B0603020202020204"/>
              </a:rPr>
              <a:t>common 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even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2200" spc="-135" dirty="0">
                <a:latin typeface="Trebuchet MS" panose="020B0603020202020204"/>
                <a:cs typeface="Trebuchet MS" panose="020B0603020202020204"/>
              </a:rPr>
              <a:t>all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days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pick </a:t>
            </a:r>
            <a:r>
              <a:rPr sz="2200" spc="-70" dirty="0">
                <a:latin typeface="Trebuchet MS" panose="020B0603020202020204"/>
                <a:cs typeface="Trebuchet MS" panose="020B0603020202020204"/>
              </a:rPr>
              <a:t>up 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point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where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requests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have</a:t>
            </a:r>
            <a:r>
              <a:rPr sz="2200" spc="-4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been  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generated.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410" y="1127737"/>
            <a:ext cx="6200013" cy="5069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3966" y="3315723"/>
            <a:ext cx="149860" cy="87376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spc="-25" dirty="0">
                <a:latin typeface="Trebuchet MS" panose="020B0603020202020204"/>
                <a:cs typeface="Trebuchet MS" panose="020B0603020202020204"/>
              </a:rPr>
              <a:t>Number </a:t>
            </a:r>
            <a:r>
              <a:rPr sz="800" spc="-3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latin typeface="Trebuchet MS" panose="020B0603020202020204"/>
                <a:cs typeface="Trebuchet MS" panose="020B0603020202020204"/>
              </a:rPr>
              <a:t>Requests</a:t>
            </a:r>
            <a:endParaRPr sz="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580" y="297599"/>
            <a:ext cx="6417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Combining </a:t>
            </a:r>
            <a:r>
              <a:rPr spc="-195" dirty="0"/>
              <a:t>Data </a:t>
            </a:r>
            <a:r>
              <a:rPr spc="-190" dirty="0"/>
              <a:t>For </a:t>
            </a:r>
            <a:r>
              <a:rPr spc="-210" dirty="0"/>
              <a:t>All</a:t>
            </a:r>
            <a:r>
              <a:rPr spc="-830" dirty="0"/>
              <a:t> </a:t>
            </a:r>
            <a:r>
              <a:rPr spc="-140" dirty="0"/>
              <a:t>Days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746" y="1192047"/>
            <a:ext cx="4178300" cy="43859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224790" indent="-182880">
              <a:lnSpc>
                <a:spcPts val="2370"/>
              </a:lnSpc>
              <a:spcBef>
                <a:spcPts val="40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85" dirty="0"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graphs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show</a:t>
            </a:r>
            <a:r>
              <a:rPr sz="2200" spc="-4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that </a:t>
            </a:r>
            <a:r>
              <a:rPr sz="2200" spc="-135" dirty="0">
                <a:latin typeface="Trebuchet MS" panose="020B0603020202020204"/>
                <a:cs typeface="Trebuchet MS" panose="020B0603020202020204"/>
              </a:rPr>
              <a:t>all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 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days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show </a:t>
            </a:r>
            <a:r>
              <a:rPr sz="2200" spc="-70" dirty="0">
                <a:latin typeface="Trebuchet MS" panose="020B0603020202020204"/>
                <a:cs typeface="Trebuchet MS" panose="020B0603020202020204"/>
              </a:rPr>
              <a:t>common</a:t>
            </a:r>
            <a:r>
              <a:rPr sz="2200" spc="-3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trends.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95580" marR="57785" indent="-182880">
              <a:lnSpc>
                <a:spcPts val="2370"/>
              </a:lnSpc>
              <a:spcBef>
                <a:spcPts val="209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100" dirty="0">
                <a:latin typeface="Trebuchet MS" panose="020B0603020202020204"/>
                <a:cs typeface="Trebuchet MS" panose="020B0603020202020204"/>
              </a:rPr>
              <a:t>Hence the </a:t>
            </a:r>
            <a:r>
              <a:rPr sz="2200" spc="-75" dirty="0">
                <a:latin typeface="Trebuchet MS" panose="020B0603020202020204"/>
                <a:cs typeface="Trebuchet MS" panose="020B0603020202020204"/>
              </a:rPr>
              <a:t>number</a:t>
            </a:r>
            <a:r>
              <a:rPr sz="2200" spc="-5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of requests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can 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be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clubbed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together for further  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analysis.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ts val="2620"/>
              </a:lnSpc>
              <a:spcBef>
                <a:spcPts val="178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95" dirty="0">
                <a:latin typeface="Trebuchet MS" panose="020B0603020202020204"/>
                <a:cs typeface="Trebuchet MS" panose="020B0603020202020204"/>
              </a:rPr>
              <a:t>Conclusion: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698500" marR="263525" lvl="1" indent="-457200">
              <a:lnSpc>
                <a:spcPts val="2170"/>
              </a:lnSpc>
              <a:spcBef>
                <a:spcPts val="24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60" dirty="0">
                <a:latin typeface="Trebuchet MS" panose="020B0603020202020204"/>
                <a:cs typeface="Trebuchet MS" panose="020B0603020202020204"/>
              </a:rPr>
              <a:t>Number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trips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20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morning</a:t>
            </a:r>
            <a:r>
              <a:rPr sz="20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are 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high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3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city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698500" marR="5080" lvl="1" indent="-457200">
              <a:lnSpc>
                <a:spcPts val="2170"/>
              </a:lnSpc>
              <a:spcBef>
                <a:spcPts val="59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60" dirty="0">
                <a:latin typeface="Trebuchet MS" panose="020B0603020202020204"/>
                <a:cs typeface="Trebuchet MS" panose="020B0603020202020204"/>
              </a:rPr>
              <a:t>Number 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trips from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4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evening 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are 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high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3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airport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2164" y="1100720"/>
            <a:ext cx="6875272" cy="5085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001" y="297599"/>
            <a:ext cx="6955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Binning </a:t>
            </a:r>
            <a:r>
              <a:rPr spc="-254" dirty="0"/>
              <a:t>Time </a:t>
            </a:r>
            <a:r>
              <a:rPr spc="-150" dirty="0"/>
              <a:t>Into </a:t>
            </a:r>
            <a:r>
              <a:rPr spc="-80" dirty="0"/>
              <a:t>5</a:t>
            </a:r>
            <a:r>
              <a:rPr spc="-815" dirty="0"/>
              <a:t> </a:t>
            </a:r>
            <a:r>
              <a:rPr spc="-195" dirty="0"/>
              <a:t>Categories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745" y="1192047"/>
            <a:ext cx="106159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80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200" spc="-85" dirty="0">
                <a:latin typeface="Trebuchet MS" panose="020B0603020202020204"/>
                <a:cs typeface="Trebuchet MS" panose="020B0603020202020204"/>
              </a:rPr>
              <a:t>Requests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generated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divided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into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0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homogenous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categories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based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time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request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0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993" y="1958729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7737" y="1958729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5993" y="2424057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7737" y="2424057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5993" y="2889373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77737" y="2889373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5993" y="3354688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7737" y="3354688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5993" y="3820016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77737" y="3820016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5993" y="4285331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7737" y="4285331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77746" y="1952383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6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9643" y="2424053"/>
            <a:ext cx="9016365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9643" y="2889372"/>
            <a:ext cx="9016365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9643" y="3354694"/>
            <a:ext cx="9016365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643" y="3820014"/>
            <a:ext cx="9016365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9643" y="4285334"/>
            <a:ext cx="9016365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5993" y="1952383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6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79509" y="1952383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6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69643" y="1958733"/>
            <a:ext cx="9016365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69643" y="4750645"/>
            <a:ext cx="9016365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92715" y="1979053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b="1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b="1" spc="-9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b="1" spc="-130" dirty="0">
                <a:latin typeface="Trebuchet MS" panose="020B0603020202020204"/>
                <a:cs typeface="Trebuchet MS" panose="020B0603020202020204"/>
              </a:rPr>
              <a:t>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08505" y="1979053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rebuchet MS" panose="020B0603020202020204"/>
                <a:cs typeface="Trebuchet MS" panose="020B0603020202020204"/>
              </a:rPr>
              <a:t>Ca</a:t>
            </a:r>
            <a:r>
              <a:rPr sz="1800" b="1" spc="-11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b="1" spc="-1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b="1" spc="-8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b="1" spc="-6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b="1" spc="-13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b="1" spc="-110" dirty="0">
                <a:latin typeface="Trebuchet MS" panose="020B0603020202020204"/>
                <a:cs typeface="Trebuchet MS" panose="020B0603020202020204"/>
              </a:rPr>
              <a:t>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4090" y="2444369"/>
            <a:ext cx="1338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12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14" dirty="0">
                <a:latin typeface="Trebuchet MS" panose="020B0603020202020204"/>
                <a:cs typeface="Trebuchet MS" panose="020B0603020202020204"/>
              </a:rPr>
              <a:t>AM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35" dirty="0">
                <a:latin typeface="Trebuchet MS" panose="020B0603020202020204"/>
                <a:cs typeface="Trebuchet MS" panose="020B0603020202020204"/>
              </a:rPr>
              <a:t>–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14" dirty="0">
                <a:latin typeface="Trebuchet MS" panose="020B0603020202020204"/>
                <a:cs typeface="Trebuchet MS" panose="020B0603020202020204"/>
              </a:rPr>
              <a:t>AM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18920" y="2444369"/>
            <a:ext cx="1231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 panose="020B0603020202020204"/>
                <a:cs typeface="Trebuchet MS" panose="020B0603020202020204"/>
              </a:rPr>
              <a:t>Pre_Morning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5993" y="2909697"/>
            <a:ext cx="9003665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0">
              <a:lnSpc>
                <a:spcPct val="100000"/>
              </a:lnSpc>
              <a:spcBef>
                <a:spcPts val="100"/>
              </a:spcBef>
              <a:tabLst>
                <a:tab pos="606933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14" dirty="0">
                <a:latin typeface="Trebuchet MS" panose="020B0603020202020204"/>
                <a:cs typeface="Trebuchet MS" panose="020B0603020202020204"/>
              </a:rPr>
              <a:t>AM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35" dirty="0">
                <a:latin typeface="Trebuchet MS" panose="020B0603020202020204"/>
                <a:cs typeface="Trebuchet MS" panose="020B0603020202020204"/>
              </a:rPr>
              <a:t>–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10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14" dirty="0">
                <a:latin typeface="Trebuchet MS" panose="020B0603020202020204"/>
                <a:cs typeface="Trebuchet MS" panose="020B0603020202020204"/>
              </a:rPr>
              <a:t>AM	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Morning_Rush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595120">
              <a:lnSpc>
                <a:spcPct val="100000"/>
              </a:lnSpc>
              <a:spcBef>
                <a:spcPts val="1500"/>
              </a:spcBef>
              <a:tabLst>
                <a:tab pos="6289675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10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14" dirty="0">
                <a:latin typeface="Trebuchet MS" panose="020B0603020202020204"/>
                <a:cs typeface="Trebuchet MS" panose="020B0603020202020204"/>
              </a:rPr>
              <a:t>AM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35" dirty="0">
                <a:latin typeface="Trebuchet MS" panose="020B0603020202020204"/>
                <a:cs typeface="Trebuchet MS" panose="020B0603020202020204"/>
              </a:rPr>
              <a:t>–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0" dirty="0">
                <a:latin typeface="Trebuchet MS" panose="020B0603020202020204"/>
                <a:cs typeface="Trebuchet MS" panose="020B0603020202020204"/>
              </a:rPr>
              <a:t>PM	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Day_Time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602105">
              <a:lnSpc>
                <a:spcPct val="100000"/>
              </a:lnSpc>
              <a:spcBef>
                <a:spcPts val="1505"/>
              </a:spcBef>
              <a:tabLst>
                <a:tab pos="6106795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0" dirty="0">
                <a:latin typeface="Trebuchet MS" panose="020B0603020202020204"/>
                <a:cs typeface="Trebuchet MS" panose="020B0603020202020204"/>
              </a:rPr>
              <a:t>PM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35" dirty="0">
                <a:latin typeface="Trebuchet MS" panose="020B0603020202020204"/>
                <a:cs typeface="Trebuchet MS" panose="020B0603020202020204"/>
              </a:rPr>
              <a:t>–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10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0" dirty="0">
                <a:latin typeface="Trebuchet MS" panose="020B0603020202020204"/>
                <a:cs typeface="Trebuchet MS" panose="020B0603020202020204"/>
              </a:rPr>
              <a:t>PM	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Evening_Rush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536700">
              <a:lnSpc>
                <a:spcPct val="100000"/>
              </a:lnSpc>
              <a:spcBef>
                <a:spcPts val="1505"/>
              </a:spcBef>
              <a:tabLst>
                <a:tab pos="624713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10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0" dirty="0">
                <a:latin typeface="Trebuchet MS" panose="020B0603020202020204"/>
                <a:cs typeface="Trebuchet MS" panose="020B0603020202020204"/>
              </a:rPr>
              <a:t>PM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35" dirty="0">
                <a:latin typeface="Trebuchet MS" panose="020B0603020202020204"/>
                <a:cs typeface="Trebuchet MS" panose="020B0603020202020204"/>
              </a:rPr>
              <a:t>–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12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14" dirty="0">
                <a:latin typeface="Trebuchet MS" panose="020B0603020202020204"/>
                <a:cs typeface="Trebuchet MS" panose="020B0603020202020204"/>
              </a:rPr>
              <a:t>AM	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Late_Night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568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Microsoft YaHei</vt:lpstr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Uber Supply Demand Gap Assignment</vt:lpstr>
      <vt:lpstr>PowerPoint Presentation</vt:lpstr>
      <vt:lpstr>Data Exploration</vt:lpstr>
      <vt:lpstr>Data Cleaning and Manipulation</vt:lpstr>
      <vt:lpstr>Analysing Trends For Each Day</vt:lpstr>
      <vt:lpstr>Analysing Trends For Each Day</vt:lpstr>
      <vt:lpstr>Combining Data For All Days</vt:lpstr>
      <vt:lpstr>Binning Time Into 5 Categories</vt:lpstr>
      <vt:lpstr>Problem Identification – Morning and Evening</vt:lpstr>
      <vt:lpstr>Cancelled trips - 50 % of total trips from city</vt:lpstr>
      <vt:lpstr>No Cars - 70 % of total trips from airport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Supply Demand Gap Assignment</dc:title>
  <cp:lastModifiedBy>Astitva Srivastava</cp:lastModifiedBy>
  <cp:revision>17</cp:revision>
  <dcterms:created xsi:type="dcterms:W3CDTF">2018-03-09T18:43:00Z</dcterms:created>
  <dcterms:modified xsi:type="dcterms:W3CDTF">2020-03-11T13:00:34Z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2018-03-09T00:00:00Z</vt:filetime>
  </property>
  <property fmtid="{D5CDD505-2E9C-101B-9397-08002B2CF9AE}" pid="3" name="KSOProductBuildVer">
    <vt:lpwstr>1033-10.2.0.7646</vt:lpwstr>
  </property>
</Properties>
</file>