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Times New Roman" charset="1" panose="02030502070405020303"/>
      <p:regular r:id="rId14"/>
    </p:embeddedFont>
    <p:embeddedFont>
      <p:font typeface="Times New Roman Bold" charset="1" panose="02030802070405020303"/>
      <p:regular r:id="rId15"/>
    </p:embeddedFont>
    <p:embeddedFont>
      <p:font typeface="Times New Roman Italics" charset="1" panose="02030502070405090303"/>
      <p:regular r:id="rId16"/>
    </p:embeddedFont>
    <p:embeddedFont>
      <p:font typeface="Times New Roman Bold Italics" charset="1" panose="02030802070405090303"/>
      <p:regular r:id="rId17"/>
    </p:embeddedFont>
    <p:embeddedFont>
      <p:font typeface="Times New Roman Medium" charset="1" panose="02030502070405020303"/>
      <p:regular r:id="rId18"/>
    </p:embeddedFont>
    <p:embeddedFont>
      <p:font typeface="Times New Roman Medium Italics" charset="1" panose="02030502070405090303"/>
      <p:regular r:id="rId19"/>
    </p:embeddedFont>
    <p:embeddedFont>
      <p:font typeface="Times New Roman Semi-Bold" charset="1" panose="02030702070405020303"/>
      <p:regular r:id="rId20"/>
    </p:embeddedFont>
    <p:embeddedFont>
      <p:font typeface="Times New Roman Semi-Bold Italics" charset="1" panose="02030702070405090303"/>
      <p:regular r:id="rId21"/>
    </p:embeddedFont>
    <p:embeddedFont>
      <p:font typeface="Times New Roman Ultra-Bold" charset="1" panose="020309020704050203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3.png" Type="http://schemas.openxmlformats.org/officeDocument/2006/relationships/image"/><Relationship Id="rId4" Target="../media/image6.png" Type="http://schemas.openxmlformats.org/officeDocument/2006/relationships/image"/><Relationship Id="rId5" Target="../media/image1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3.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https://projectworlds.in/tag/clinic-management-system-spring-boot-projects-with-source-code/" TargetMode="External" Type="http://schemas.openxmlformats.org/officeDocument/2006/relationships/hyperlink"/><Relationship Id="rId5" Target="https://www.freeprojectz.com/free-java-spring-boot-angular-project-source-code-download/clinic-management-system" TargetMode="External" Type="http://schemas.openxmlformats.org/officeDocument/2006/relationships/hyperlink"/><Relationship Id="rId6" Target="https://codebun.com/hospital-management-project-in-spring-boot-with-source-code/" TargetMode="External" Type="http://schemas.openxmlformats.org/officeDocument/2006/relationships/hyperlink"/></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23.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3.png" Type="http://schemas.openxmlformats.org/officeDocument/2006/relationships/image"/><Relationship Id="rId4"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png" Type="http://schemas.openxmlformats.org/officeDocument/2006/relationships/image"/><Relationship Id="rId2" Target="../media/image4.jpeg" Type="http://schemas.openxmlformats.org/officeDocument/2006/relationships/image"/><Relationship Id="rId3" Target="../media/image3.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3.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3.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3.png" Type="http://schemas.openxmlformats.org/officeDocument/2006/relationships/image"/><Relationship Id="rId4"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24063"/>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69" t="0" r="-69" b="0"/>
            </a:stretch>
          </a:blipFill>
        </p:spPr>
      </p:sp>
      <p:sp>
        <p:nvSpPr>
          <p:cNvPr name="Freeform 3" id="3"/>
          <p:cNvSpPr/>
          <p:nvPr/>
        </p:nvSpPr>
        <p:spPr>
          <a:xfrm flipH="false" flipV="false" rot="0">
            <a:off x="6510699" y="1292554"/>
            <a:ext cx="5266588" cy="1395954"/>
          </a:xfrm>
          <a:custGeom>
            <a:avLst/>
            <a:gdLst/>
            <a:ahLst/>
            <a:cxnLst/>
            <a:rect r="r" b="b" t="t" l="l"/>
            <a:pathLst>
              <a:path h="1395954" w="5266588">
                <a:moveTo>
                  <a:pt x="0" y="0"/>
                </a:moveTo>
                <a:lnTo>
                  <a:pt x="5266589" y="0"/>
                </a:lnTo>
                <a:lnTo>
                  <a:pt x="5266589" y="1395954"/>
                </a:lnTo>
                <a:lnTo>
                  <a:pt x="0" y="1395954"/>
                </a:lnTo>
                <a:lnTo>
                  <a:pt x="0" y="0"/>
                </a:lnTo>
                <a:close/>
              </a:path>
            </a:pathLst>
          </a:custGeom>
          <a:blipFill>
            <a:blip r:embed="rId3"/>
            <a:stretch>
              <a:fillRect l="0" t="-5" r="0" b="-5"/>
            </a:stretch>
          </a:blipFill>
        </p:spPr>
      </p:sp>
      <p:sp>
        <p:nvSpPr>
          <p:cNvPr name="TextBox 4" id="4"/>
          <p:cNvSpPr txBox="true"/>
          <p:nvPr/>
        </p:nvSpPr>
        <p:spPr>
          <a:xfrm rot="0">
            <a:off x="3688074" y="3467357"/>
            <a:ext cx="10911842" cy="942740"/>
          </a:xfrm>
          <a:prstGeom prst="rect">
            <a:avLst/>
          </a:prstGeom>
        </p:spPr>
        <p:txBody>
          <a:bodyPr anchor="t" rtlCol="false" tIns="0" lIns="0" bIns="0" rIns="0">
            <a:spAutoFit/>
          </a:bodyPr>
          <a:lstStyle/>
          <a:p>
            <a:pPr algn="ctr">
              <a:lnSpc>
                <a:spcPts val="5795"/>
              </a:lnSpc>
            </a:pPr>
            <a:r>
              <a:rPr lang="en-US" sz="4200">
                <a:solidFill>
                  <a:srgbClr val="000000"/>
                </a:solidFill>
                <a:latin typeface="Times New Roman"/>
              </a:rPr>
              <a:t>“</a:t>
            </a:r>
            <a:r>
              <a:rPr lang="en-US" sz="4200">
                <a:solidFill>
                  <a:srgbClr val="000000"/>
                </a:solidFill>
                <a:latin typeface="Times New Roman Bold"/>
              </a:rPr>
              <a:t>Mid-Term Project</a:t>
            </a:r>
            <a:r>
              <a:rPr lang="en-US" sz="4200">
                <a:solidFill>
                  <a:srgbClr val="000000"/>
                </a:solidFill>
                <a:latin typeface="Times New Roman"/>
              </a:rPr>
              <a:t>”</a:t>
            </a:r>
          </a:p>
        </p:txBody>
      </p:sp>
      <p:sp>
        <p:nvSpPr>
          <p:cNvPr name="TextBox 5" id="5"/>
          <p:cNvSpPr txBox="true"/>
          <p:nvPr/>
        </p:nvSpPr>
        <p:spPr>
          <a:xfrm rot="0">
            <a:off x="1294572" y="5190308"/>
            <a:ext cx="9113520" cy="4929759"/>
          </a:xfrm>
          <a:prstGeom prst="rect">
            <a:avLst/>
          </a:prstGeom>
        </p:spPr>
        <p:txBody>
          <a:bodyPr anchor="t" rtlCol="false" tIns="0" lIns="0" bIns="0" rIns="0">
            <a:spAutoFit/>
          </a:bodyPr>
          <a:lstStyle/>
          <a:p>
            <a:pPr algn="l">
              <a:lnSpc>
                <a:spcPts val="4277"/>
              </a:lnSpc>
            </a:pPr>
            <a:r>
              <a:rPr lang="en-US" sz="3099">
                <a:solidFill>
                  <a:srgbClr val="000000"/>
                </a:solidFill>
                <a:latin typeface="Times New Roman Bold"/>
              </a:rPr>
              <a:t>Submitted by: Astitva Ghanmode</a:t>
            </a:r>
          </a:p>
          <a:p>
            <a:pPr algn="l">
              <a:lnSpc>
                <a:spcPts val="4277"/>
              </a:lnSpc>
            </a:pPr>
            <a:r>
              <a:rPr lang="en-US" sz="3099">
                <a:solidFill>
                  <a:srgbClr val="000000"/>
                </a:solidFill>
                <a:latin typeface="Times New Roman Bold"/>
              </a:rPr>
              <a:t>Submission type : Individual</a:t>
            </a:r>
          </a:p>
          <a:p>
            <a:pPr algn="l">
              <a:lnSpc>
                <a:spcPts val="4277"/>
              </a:lnSpc>
            </a:pPr>
            <a:r>
              <a:rPr lang="en-US" sz="3099">
                <a:solidFill>
                  <a:srgbClr val="000000"/>
                </a:solidFill>
                <a:latin typeface="Times New Roman Bold"/>
              </a:rPr>
              <a:t>Name: Astitva Ghanmode</a:t>
            </a:r>
          </a:p>
          <a:p>
            <a:pPr algn="l">
              <a:lnSpc>
                <a:spcPts val="4277"/>
              </a:lnSpc>
            </a:pPr>
            <a:r>
              <a:rPr lang="en-US" sz="3099">
                <a:solidFill>
                  <a:srgbClr val="000000"/>
                </a:solidFill>
                <a:latin typeface="Times New Roman Bold"/>
              </a:rPr>
              <a:t>Batch : 12</a:t>
            </a:r>
          </a:p>
          <a:p>
            <a:pPr algn="l">
              <a:lnSpc>
                <a:spcPts val="4277"/>
              </a:lnSpc>
            </a:pPr>
            <a:r>
              <a:rPr lang="en-US" sz="3099">
                <a:solidFill>
                  <a:srgbClr val="000000"/>
                </a:solidFill>
                <a:latin typeface="Times New Roman Bold"/>
              </a:rPr>
              <a:t>LMS Id : astitva.ghanmode18@vit.edu</a:t>
            </a:r>
          </a:p>
          <a:p>
            <a:pPr algn="l">
              <a:lnSpc>
                <a:spcPts val="4277"/>
              </a:lnSpc>
            </a:pPr>
            <a:r>
              <a:rPr lang="en-US" sz="3099" spc="-123">
                <a:solidFill>
                  <a:srgbClr val="000000"/>
                </a:solidFill>
                <a:latin typeface="Times New Roman Bold"/>
              </a:rPr>
              <a:t>Program : Axis Fintech Full Stack Developer</a:t>
            </a:r>
          </a:p>
          <a:p>
            <a:pPr algn="l">
              <a:lnSpc>
                <a:spcPts val="4277"/>
              </a:lnSpc>
            </a:pPr>
            <a:r>
              <a:rPr lang="en-US" sz="3099" spc="-120">
                <a:solidFill>
                  <a:srgbClr val="000000"/>
                </a:solidFill>
                <a:latin typeface="Times New Roman Bold"/>
              </a:rPr>
              <a:t>Date: 31/05/2023</a:t>
            </a:r>
          </a:p>
          <a:p>
            <a:pPr algn="l">
              <a:lnSpc>
                <a:spcPts val="4277"/>
              </a:lnSpc>
            </a:pPr>
            <a:r>
              <a:rPr lang="en-US" sz="3099" spc="-123">
                <a:solidFill>
                  <a:srgbClr val="000000"/>
                </a:solidFill>
                <a:latin typeface="Times New Roman Bold"/>
              </a:rPr>
              <a:t>GitHub : https://github.com/AstitvaGhanmode7/Clinic-OPD-Management-System/tree/master</a:t>
            </a:r>
          </a:p>
        </p:txBody>
      </p:sp>
      <p:sp>
        <p:nvSpPr>
          <p:cNvPr name="TextBox 6" id="6"/>
          <p:cNvSpPr txBox="true"/>
          <p:nvPr/>
        </p:nvSpPr>
        <p:spPr>
          <a:xfrm rot="0">
            <a:off x="3688079" y="4257696"/>
            <a:ext cx="10911842" cy="789813"/>
          </a:xfrm>
          <a:prstGeom prst="rect">
            <a:avLst/>
          </a:prstGeom>
        </p:spPr>
        <p:txBody>
          <a:bodyPr anchor="t" rtlCol="false" tIns="0" lIns="0" bIns="0" rIns="0">
            <a:spAutoFit/>
          </a:bodyPr>
          <a:lstStyle/>
          <a:p>
            <a:pPr algn="ctr">
              <a:lnSpc>
                <a:spcPts val="5795"/>
              </a:lnSpc>
            </a:pPr>
            <a:r>
              <a:rPr lang="en-US" sz="4200">
                <a:solidFill>
                  <a:srgbClr val="000000"/>
                </a:solidFill>
                <a:latin typeface="Times New Roman"/>
              </a:rPr>
              <a:t>“</a:t>
            </a:r>
            <a:r>
              <a:rPr lang="en-US" sz="4200">
                <a:solidFill>
                  <a:srgbClr val="000000"/>
                </a:solidFill>
                <a:latin typeface="Times New Roman Bold"/>
              </a:rPr>
              <a:t>CLINIC OPD Management System</a:t>
            </a:r>
            <a:r>
              <a:rPr lang="en-US" sz="4200">
                <a:solidFill>
                  <a:srgbClr val="000000"/>
                </a:solidFill>
                <a:latin typeface="Times New Roman"/>
              </a:rPr>
              <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27132"/>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69" t="0" r="-69" b="0"/>
            </a:stretch>
          </a:blipFill>
        </p:spPr>
      </p:sp>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3950"/>
            <a:chOff x="0" y="0"/>
            <a:chExt cx="17637758" cy="965266"/>
          </a:xfrm>
        </p:grpSpPr>
        <p:sp>
          <p:nvSpPr>
            <p:cNvPr name="Freeform 6" id="6"/>
            <p:cNvSpPr/>
            <p:nvPr/>
          </p:nvSpPr>
          <p:spPr>
            <a:xfrm flipH="false" flipV="false" rot="0">
              <a:off x="0" y="0"/>
              <a:ext cx="17637761" cy="965327"/>
            </a:xfrm>
            <a:custGeom>
              <a:avLst/>
              <a:gdLst/>
              <a:ahLst/>
              <a:cxnLst/>
              <a:rect r="r" b="b" t="t" l="l"/>
              <a:pathLst>
                <a:path h="965327" w="17637761">
                  <a:moveTo>
                    <a:pt x="0" y="0"/>
                  </a:moveTo>
                  <a:lnTo>
                    <a:pt x="17637761" y="0"/>
                  </a:lnTo>
                  <a:lnTo>
                    <a:pt x="17637761" y="965327"/>
                  </a:lnTo>
                  <a:lnTo>
                    <a:pt x="0" y="965327"/>
                  </a:lnTo>
                  <a:close/>
                </a:path>
              </a:pathLst>
            </a:custGeom>
            <a:solidFill>
              <a:srgbClr val="FF6709"/>
            </a:solidFill>
          </p:spPr>
        </p:sp>
        <p:sp>
          <p:nvSpPr>
            <p:cNvPr name="TextBox 7" id="7"/>
            <p:cNvSpPr txBox="true"/>
            <p:nvPr/>
          </p:nvSpPr>
          <p:spPr>
            <a:xfrm>
              <a:off x="0" y="-133350"/>
              <a:ext cx="17637758" cy="1098616"/>
            </a:xfrm>
            <a:prstGeom prst="rect">
              <a:avLst/>
            </a:prstGeom>
          </p:spPr>
          <p:txBody>
            <a:bodyPr anchor="t" rtlCol="false" tIns="50800" lIns="50800" bIns="50800" rIns="50800"/>
            <a:lstStyle/>
            <a:p>
              <a:pPr algn="l">
                <a:lnSpc>
                  <a:spcPts val="4967"/>
                </a:lnSpc>
              </a:pPr>
              <a:r>
                <a:rPr lang="en-US" sz="3600">
                  <a:solidFill>
                    <a:srgbClr val="FFFFFF"/>
                  </a:solidFill>
                  <a:latin typeface="Times New Roman Bold"/>
                </a:rPr>
                <a:t>Back-end Development</a:t>
              </a:r>
            </a:p>
          </p:txBody>
        </p:sp>
      </p:grpSp>
      <p:sp>
        <p:nvSpPr>
          <p:cNvPr name="TextBox 8" id="8"/>
          <p:cNvSpPr txBox="true"/>
          <p:nvPr/>
        </p:nvSpPr>
        <p:spPr>
          <a:xfrm rot="0">
            <a:off x="1463040" y="1797421"/>
            <a:ext cx="6935662" cy="723900"/>
          </a:xfrm>
          <a:prstGeom prst="rect">
            <a:avLst/>
          </a:prstGeom>
        </p:spPr>
        <p:txBody>
          <a:bodyPr anchor="t" rtlCol="false" tIns="0" lIns="0" bIns="0" rIns="0">
            <a:spAutoFit/>
          </a:bodyPr>
          <a:lstStyle/>
          <a:p>
            <a:pPr algn="l">
              <a:lnSpc>
                <a:spcPts val="5040"/>
              </a:lnSpc>
            </a:pPr>
            <a:r>
              <a:rPr lang="en-US" sz="4200">
                <a:solidFill>
                  <a:srgbClr val="000000"/>
                </a:solidFill>
                <a:latin typeface="Times New Roman Bold"/>
              </a:rPr>
              <a:t>TECHNOLOGIES USED :</a:t>
            </a:r>
          </a:p>
        </p:txBody>
      </p:sp>
      <p:sp>
        <p:nvSpPr>
          <p:cNvPr name="TextBox 9" id="9"/>
          <p:cNvSpPr txBox="true"/>
          <p:nvPr/>
        </p:nvSpPr>
        <p:spPr>
          <a:xfrm rot="0">
            <a:off x="1424222" y="2647116"/>
            <a:ext cx="15176452" cy="1223188"/>
          </a:xfrm>
          <a:prstGeom prst="rect">
            <a:avLst/>
          </a:prstGeom>
        </p:spPr>
        <p:txBody>
          <a:bodyPr anchor="t" rtlCol="false" tIns="0" lIns="0" bIns="0" rIns="0">
            <a:spAutoFit/>
          </a:bodyPr>
          <a:lstStyle/>
          <a:p>
            <a:pPr algn="just" marL="542925" indent="-271462" lvl="1">
              <a:lnSpc>
                <a:spcPts val="4140"/>
              </a:lnSpc>
              <a:buFont typeface="Arial"/>
              <a:buChar char="•"/>
            </a:pPr>
            <a:r>
              <a:rPr lang="en-US" sz="3000">
                <a:solidFill>
                  <a:srgbClr val="000000"/>
                </a:solidFill>
                <a:latin typeface="Times New Roman Bold"/>
              </a:rPr>
              <a:t>Back-End :</a:t>
            </a:r>
          </a:p>
          <a:p>
            <a:pPr algn="just" marL="1914525" indent="-478631" lvl="3">
              <a:lnSpc>
                <a:spcPts val="4140"/>
              </a:lnSpc>
              <a:buFont typeface="Arial"/>
              <a:buChar char="￭"/>
            </a:pPr>
            <a:r>
              <a:rPr lang="en-US" sz="3000">
                <a:solidFill>
                  <a:srgbClr val="000000"/>
                </a:solidFill>
                <a:latin typeface="Times New Roman"/>
              </a:rPr>
              <a:t>Spring Boot , Java</a:t>
            </a:r>
          </a:p>
        </p:txBody>
      </p:sp>
      <p:sp>
        <p:nvSpPr>
          <p:cNvPr name="TextBox 10" id="10"/>
          <p:cNvSpPr txBox="true"/>
          <p:nvPr/>
        </p:nvSpPr>
        <p:spPr>
          <a:xfrm rot="0">
            <a:off x="1444479" y="5445295"/>
            <a:ext cx="6068649" cy="4422700"/>
          </a:xfrm>
          <a:prstGeom prst="rect">
            <a:avLst/>
          </a:prstGeom>
        </p:spPr>
        <p:txBody>
          <a:bodyPr anchor="t" rtlCol="false" tIns="0" lIns="0" bIns="0" rIns="0">
            <a:spAutoFit/>
          </a:bodyPr>
          <a:lstStyle/>
          <a:p>
            <a:pPr algn="just">
              <a:lnSpc>
                <a:spcPts val="4140"/>
              </a:lnSpc>
            </a:pPr>
            <a:r>
              <a:rPr lang="en-US" sz="3000">
                <a:solidFill>
                  <a:srgbClr val="000000"/>
                </a:solidFill>
                <a:latin typeface="Times New Roman Bold"/>
              </a:rPr>
              <a:t>2.	Dependencies :</a:t>
            </a:r>
          </a:p>
          <a:p>
            <a:pPr algn="just" marL="1914525" indent="-478631" lvl="3">
              <a:lnSpc>
                <a:spcPts val="4140"/>
              </a:lnSpc>
              <a:buFont typeface="Arial"/>
              <a:buChar char="￭"/>
            </a:pPr>
            <a:r>
              <a:rPr lang="en-US" sz="3000">
                <a:solidFill>
                  <a:srgbClr val="000000"/>
                </a:solidFill>
                <a:latin typeface="Times New Roman"/>
              </a:rPr>
              <a:t>Spring dev tools</a:t>
            </a:r>
          </a:p>
          <a:p>
            <a:pPr algn="just" marL="1914525" indent="-478631" lvl="3">
              <a:lnSpc>
                <a:spcPts val="4140"/>
              </a:lnSpc>
              <a:buFont typeface="Arial"/>
              <a:buChar char="￭"/>
            </a:pPr>
            <a:r>
              <a:rPr lang="en-US" sz="3000">
                <a:solidFill>
                  <a:srgbClr val="000000"/>
                </a:solidFill>
                <a:latin typeface="Times New Roman"/>
              </a:rPr>
              <a:t>Spring web</a:t>
            </a:r>
          </a:p>
          <a:p>
            <a:pPr algn="just" marL="1914525" indent="-478631" lvl="3">
              <a:lnSpc>
                <a:spcPts val="4140"/>
              </a:lnSpc>
              <a:buFont typeface="Arial"/>
              <a:buChar char="￭"/>
            </a:pPr>
            <a:r>
              <a:rPr lang="en-US" sz="3000">
                <a:solidFill>
                  <a:srgbClr val="000000"/>
                </a:solidFill>
                <a:latin typeface="Times New Roman"/>
              </a:rPr>
              <a:t>Spring JPA</a:t>
            </a:r>
          </a:p>
          <a:p>
            <a:pPr algn="just" marL="1914525" indent="-478631" lvl="3">
              <a:lnSpc>
                <a:spcPts val="4140"/>
              </a:lnSpc>
              <a:buFont typeface="Arial"/>
              <a:buChar char="￭"/>
            </a:pPr>
            <a:r>
              <a:rPr lang="en-US" sz="3000">
                <a:solidFill>
                  <a:srgbClr val="000000"/>
                </a:solidFill>
                <a:latin typeface="Times New Roman"/>
              </a:rPr>
              <a:t>Lombok</a:t>
            </a:r>
          </a:p>
          <a:p>
            <a:pPr algn="just" marL="1914525" indent="-478631" lvl="3">
              <a:lnSpc>
                <a:spcPts val="4140"/>
              </a:lnSpc>
              <a:buFont typeface="Arial"/>
              <a:buChar char="￭"/>
            </a:pPr>
            <a:r>
              <a:rPr lang="en-US" sz="3000">
                <a:solidFill>
                  <a:srgbClr val="000000"/>
                </a:solidFill>
                <a:latin typeface="Times New Roman"/>
              </a:rPr>
              <a:t>MYSQL Driver</a:t>
            </a:r>
          </a:p>
          <a:p>
            <a:pPr algn="just" marL="1914525" indent="-478631" lvl="3">
              <a:lnSpc>
                <a:spcPts val="4140"/>
              </a:lnSpc>
              <a:buFont typeface="Arial"/>
              <a:buChar char="￭"/>
            </a:pPr>
            <a:r>
              <a:rPr lang="en-US" sz="3000">
                <a:solidFill>
                  <a:srgbClr val="000000"/>
                </a:solidFill>
                <a:latin typeface="Times New Roman"/>
              </a:rPr>
              <a:t>Thymeleaf</a:t>
            </a:r>
          </a:p>
          <a:p>
            <a:pPr algn="just" marL="1914525" indent="-478631" lvl="3">
              <a:lnSpc>
                <a:spcPts val="4140"/>
              </a:lnSpc>
            </a:pPr>
          </a:p>
        </p:txBody>
      </p:sp>
      <p:sp>
        <p:nvSpPr>
          <p:cNvPr name="Freeform 11" id="11"/>
          <p:cNvSpPr/>
          <p:nvPr/>
        </p:nvSpPr>
        <p:spPr>
          <a:xfrm flipH="false" flipV="false" rot="0">
            <a:off x="7917084" y="2380884"/>
            <a:ext cx="9632524" cy="6734178"/>
          </a:xfrm>
          <a:custGeom>
            <a:avLst/>
            <a:gdLst/>
            <a:ahLst/>
            <a:cxnLst/>
            <a:rect r="r" b="b" t="t" l="l"/>
            <a:pathLst>
              <a:path h="6734178" w="9632524">
                <a:moveTo>
                  <a:pt x="0" y="0"/>
                </a:moveTo>
                <a:lnTo>
                  <a:pt x="9632524" y="0"/>
                </a:lnTo>
                <a:lnTo>
                  <a:pt x="9632524" y="6734178"/>
                </a:lnTo>
                <a:lnTo>
                  <a:pt x="0" y="6734178"/>
                </a:lnTo>
                <a:lnTo>
                  <a:pt x="0" y="0"/>
                </a:lnTo>
                <a:close/>
              </a:path>
            </a:pathLst>
          </a:custGeom>
          <a:blipFill>
            <a:blip r:embed="rId4"/>
            <a:stretch>
              <a:fillRect l="0" t="0" r="0" b="0"/>
            </a:stretch>
          </a:blipFill>
        </p:spPr>
      </p:sp>
      <p:sp>
        <p:nvSpPr>
          <p:cNvPr name="Freeform 12" id="12"/>
          <p:cNvSpPr/>
          <p:nvPr/>
        </p:nvSpPr>
        <p:spPr>
          <a:xfrm flipH="false" flipV="false" rot="0">
            <a:off x="3783738" y="4196400"/>
            <a:ext cx="2953656" cy="994843"/>
          </a:xfrm>
          <a:custGeom>
            <a:avLst/>
            <a:gdLst/>
            <a:ahLst/>
            <a:cxnLst/>
            <a:rect r="r" b="b" t="t" l="l"/>
            <a:pathLst>
              <a:path h="994843" w="2953656">
                <a:moveTo>
                  <a:pt x="0" y="0"/>
                </a:moveTo>
                <a:lnTo>
                  <a:pt x="2953656" y="0"/>
                </a:lnTo>
                <a:lnTo>
                  <a:pt x="2953656" y="994844"/>
                </a:lnTo>
                <a:lnTo>
                  <a:pt x="0" y="994844"/>
                </a:lnTo>
                <a:lnTo>
                  <a:pt x="0" y="0"/>
                </a:lnTo>
                <a:close/>
              </a:path>
            </a:pathLst>
          </a:custGeom>
          <a:blipFill>
            <a:blip r:embed="rId5"/>
            <a:stretch>
              <a:fillRect l="0" t="0" r="0" b="-218"/>
            </a:stretch>
          </a:blipFill>
        </p:spPr>
      </p:sp>
      <p:sp>
        <p:nvSpPr>
          <p:cNvPr name="Freeform 13" id="13"/>
          <p:cNvSpPr/>
          <p:nvPr/>
        </p:nvSpPr>
        <p:spPr>
          <a:xfrm flipH="false" flipV="false" rot="0">
            <a:off x="1969101" y="3856834"/>
            <a:ext cx="1420934" cy="1420934"/>
          </a:xfrm>
          <a:custGeom>
            <a:avLst/>
            <a:gdLst/>
            <a:ahLst/>
            <a:cxnLst/>
            <a:rect r="r" b="b" t="t" l="l"/>
            <a:pathLst>
              <a:path h="1420934" w="1420934">
                <a:moveTo>
                  <a:pt x="0" y="0"/>
                </a:moveTo>
                <a:lnTo>
                  <a:pt x="1420934" y="0"/>
                </a:lnTo>
                <a:lnTo>
                  <a:pt x="1420934" y="1420934"/>
                </a:lnTo>
                <a:lnTo>
                  <a:pt x="0" y="1420934"/>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69" t="0" r="-69" b="0"/>
            </a:stretch>
          </a:blipFill>
        </p:spPr>
      </p:sp>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4526"/>
            <a:chOff x="0" y="0"/>
            <a:chExt cx="17637758" cy="966034"/>
          </a:xfrm>
        </p:grpSpPr>
        <p:sp>
          <p:nvSpPr>
            <p:cNvPr name="Freeform 6" id="6"/>
            <p:cNvSpPr/>
            <p:nvPr/>
          </p:nvSpPr>
          <p:spPr>
            <a:xfrm flipH="false" flipV="false" rot="0">
              <a:off x="0" y="0"/>
              <a:ext cx="17637761" cy="966089"/>
            </a:xfrm>
            <a:custGeom>
              <a:avLst/>
              <a:gdLst/>
              <a:ahLst/>
              <a:cxnLst/>
              <a:rect r="r" b="b" t="t" l="l"/>
              <a:pathLst>
                <a:path h="966089" w="17637761">
                  <a:moveTo>
                    <a:pt x="0" y="0"/>
                  </a:moveTo>
                  <a:lnTo>
                    <a:pt x="17637761" y="0"/>
                  </a:lnTo>
                  <a:lnTo>
                    <a:pt x="17637761" y="966089"/>
                  </a:lnTo>
                  <a:lnTo>
                    <a:pt x="0" y="966089"/>
                  </a:lnTo>
                  <a:close/>
                </a:path>
              </a:pathLst>
            </a:custGeom>
            <a:solidFill>
              <a:srgbClr val="FF6709"/>
            </a:solidFill>
          </p:spPr>
        </p:sp>
        <p:sp>
          <p:nvSpPr>
            <p:cNvPr name="TextBox 7" id="7"/>
            <p:cNvSpPr txBox="true"/>
            <p:nvPr/>
          </p:nvSpPr>
          <p:spPr>
            <a:xfrm>
              <a:off x="0" y="-133350"/>
              <a:ext cx="17637758" cy="1099384"/>
            </a:xfrm>
            <a:prstGeom prst="rect">
              <a:avLst/>
            </a:prstGeom>
          </p:spPr>
          <p:txBody>
            <a:bodyPr anchor="t" rtlCol="false" tIns="50800" lIns="50800" bIns="50800" rIns="50800"/>
            <a:lstStyle/>
            <a:p>
              <a:pPr algn="l">
                <a:lnSpc>
                  <a:spcPts val="4967"/>
                </a:lnSpc>
              </a:pPr>
              <a:r>
                <a:rPr lang="en-US" sz="3600">
                  <a:solidFill>
                    <a:srgbClr val="FFFFFF"/>
                  </a:solidFill>
                  <a:latin typeface="Times New Roman Bold"/>
                </a:rPr>
                <a:t>Project Flow Table</a:t>
              </a:r>
            </a:p>
          </p:txBody>
        </p:sp>
      </p:grpSp>
      <p:graphicFrame>
        <p:nvGraphicFramePr>
          <p:cNvPr name="Table 8" id="8"/>
          <p:cNvGraphicFramePr>
            <a:graphicFrameLocks noGrp="true"/>
          </p:cNvGraphicFramePr>
          <p:nvPr/>
        </p:nvGraphicFramePr>
        <p:xfrm>
          <a:off x="1059087" y="1860789"/>
          <a:ext cx="16192500" cy="8077200"/>
        </p:xfrm>
        <a:graphic>
          <a:graphicData uri="http://schemas.openxmlformats.org/drawingml/2006/table">
            <a:tbl>
              <a:tblPr/>
              <a:tblGrid>
                <a:gridCol w="3238500"/>
                <a:gridCol w="3238500"/>
                <a:gridCol w="3238500"/>
                <a:gridCol w="3238500"/>
                <a:gridCol w="3238500"/>
              </a:tblGrid>
              <a:tr h="1009650">
                <a:tc>
                  <a:txBody>
                    <a:bodyPr anchor="t" rtlCol="false"/>
                    <a:lstStyle/>
                    <a:p>
                      <a:pPr algn="ctr">
                        <a:lnSpc>
                          <a:spcPts val="3240"/>
                        </a:lnSpc>
                        <a:defRPr/>
                      </a:pPr>
                      <a:r>
                        <a:rPr lang="en-US" sz="2700" spc="-107">
                          <a:solidFill>
                            <a:srgbClr val="000000"/>
                          </a:solidFill>
                          <a:latin typeface="Open Sans"/>
                        </a:rPr>
                        <a:t>Entity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ctr">
                        <a:lnSpc>
                          <a:spcPts val="3240"/>
                        </a:lnSpc>
                        <a:defRPr/>
                      </a:pPr>
                      <a:r>
                        <a:rPr lang="en-US" sz="2700" spc="-107">
                          <a:solidFill>
                            <a:srgbClr val="000000"/>
                          </a:solidFill>
                          <a:latin typeface="Open Sans"/>
                        </a:rPr>
                        <a:t>Repository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ctr">
                        <a:lnSpc>
                          <a:spcPts val="3240"/>
                        </a:lnSpc>
                        <a:defRPr/>
                      </a:pPr>
                      <a:r>
                        <a:rPr lang="en-US" sz="2700" spc="-107">
                          <a:solidFill>
                            <a:srgbClr val="000000"/>
                          </a:solidFill>
                          <a:latin typeface="Open Sans"/>
                        </a:rPr>
                        <a:t>Service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ctr">
                        <a:lnSpc>
                          <a:spcPts val="3240"/>
                        </a:lnSpc>
                        <a:defRPr/>
                      </a:pPr>
                      <a:r>
                        <a:rPr lang="en-US" sz="2700" spc="-107">
                          <a:solidFill>
                            <a:srgbClr val="000000"/>
                          </a:solidFill>
                          <a:latin typeface="Open Sans"/>
                        </a:rPr>
                        <a:t>Service Impl</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ctr">
                        <a:lnSpc>
                          <a:spcPts val="3240"/>
                        </a:lnSpc>
                        <a:defRPr/>
                      </a:pPr>
                      <a:r>
                        <a:rPr lang="en-US" sz="2700" spc="-107">
                          <a:solidFill>
                            <a:srgbClr val="000000"/>
                          </a:solidFill>
                          <a:latin typeface="Open Sans"/>
                        </a:rPr>
                        <a:t>Controller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r>
              <a:tr h="1009650">
                <a:tc>
                  <a:txBody>
                    <a:bodyPr anchor="t" rtlCol="false"/>
                    <a:lstStyle/>
                    <a:p>
                      <a:pPr algn="ctr">
                        <a:lnSpc>
                          <a:spcPts val="3240"/>
                        </a:lnSpc>
                        <a:defRPr/>
                      </a:pPr>
                      <a:r>
                        <a:rPr lang="en-US" sz="2700" spc="-107">
                          <a:solidFill>
                            <a:srgbClr val="000000"/>
                          </a:solidFill>
                          <a:latin typeface="Open Sans"/>
                        </a:rPr>
                        <a:t>Admin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AdminRepository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AdminService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AdminServiceImpl</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AdminController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r h="1009650">
                <a:tc>
                  <a:txBody>
                    <a:bodyPr anchor="t" rtlCol="false"/>
                    <a:lstStyle/>
                    <a:p>
                      <a:pPr algn="ctr">
                        <a:lnSpc>
                          <a:spcPts val="3240"/>
                        </a:lnSpc>
                        <a:defRPr/>
                      </a:pPr>
                      <a:r>
                        <a:rPr lang="en-US" sz="2700" spc="-107">
                          <a:solidFill>
                            <a:srgbClr val="000000"/>
                          </a:solidFill>
                          <a:latin typeface="Open Sans"/>
                        </a:rPr>
                        <a:t>Patient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PatientRepository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PatientService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PatientServiceImpl</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PatientController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r>
              <a:tr h="1009650">
                <a:tc>
                  <a:txBody>
                    <a:bodyPr anchor="t" rtlCol="false"/>
                    <a:lstStyle/>
                    <a:p>
                      <a:pPr algn="ctr">
                        <a:lnSpc>
                          <a:spcPts val="3240"/>
                        </a:lnSpc>
                        <a:defRPr/>
                      </a:pPr>
                      <a:r>
                        <a:rPr lang="en-US" sz="2700" spc="-107">
                          <a:solidFill>
                            <a:srgbClr val="000000"/>
                          </a:solidFill>
                          <a:latin typeface="Open Sans"/>
                        </a:rPr>
                        <a:t>Doctor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DoctorRepository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DoctorService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DoctorServiceImpl</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DoctorController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r h="1009650">
                <a:tc>
                  <a:txBody>
                    <a:bodyPr anchor="t" rtlCol="false"/>
                    <a:lstStyle/>
                    <a:p>
                      <a:pPr algn="ctr">
                        <a:lnSpc>
                          <a:spcPts val="3240"/>
                        </a:lnSpc>
                        <a:defRPr/>
                      </a:pPr>
                      <a:r>
                        <a:rPr lang="en-US" sz="2700" spc="-107">
                          <a:solidFill>
                            <a:srgbClr val="000000"/>
                          </a:solidFill>
                          <a:latin typeface="Open Sans"/>
                        </a:rPr>
                        <a:t>Receptionist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ReceptionistRepository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ReceptionistService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ReceptionistServiceImpl</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ReceptionistController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r>
              <a:tr h="1009650">
                <a:tc>
                  <a:txBody>
                    <a:bodyPr anchor="t" rtlCol="false"/>
                    <a:lstStyle/>
                    <a:p>
                      <a:pPr algn="ctr">
                        <a:lnSpc>
                          <a:spcPts val="3240"/>
                        </a:lnSpc>
                        <a:defRPr/>
                      </a:pPr>
                      <a:r>
                        <a:rPr lang="en-US" sz="2700" spc="-107">
                          <a:solidFill>
                            <a:srgbClr val="000000"/>
                          </a:solidFill>
                          <a:latin typeface="Open Sans"/>
                        </a:rPr>
                        <a:t>Appointment</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AppointmentRepository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AppointmentService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AppointmentServiceImpl</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AppointmentController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r h="1009650">
                <a:tc>
                  <a:txBody>
                    <a:bodyPr anchor="t" rtlCol="false"/>
                    <a:lstStyle/>
                    <a:p>
                      <a:pPr algn="ctr">
                        <a:lnSpc>
                          <a:spcPts val="3240"/>
                        </a:lnSpc>
                        <a:defRPr/>
                      </a:pPr>
                      <a:r>
                        <a:rPr lang="en-US" sz="2700" spc="-107">
                          <a:solidFill>
                            <a:srgbClr val="000000"/>
                          </a:solidFill>
                          <a:latin typeface="Open Sans"/>
                        </a:rPr>
                        <a:t>Specialization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SpecializationRepository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SpecializationService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SpecializationServiceImpl</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ctr">
                        <a:lnSpc>
                          <a:spcPts val="3240"/>
                        </a:lnSpc>
                        <a:defRPr/>
                      </a:pPr>
                      <a:r>
                        <a:rPr lang="en-US" sz="2700" spc="-107">
                          <a:solidFill>
                            <a:srgbClr val="000000"/>
                          </a:solidFill>
                          <a:latin typeface="Open Sans"/>
                        </a:rPr>
                        <a:t>SpecializationController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r>
              <a:tr h="1009650">
                <a:tc>
                  <a:txBody>
                    <a:bodyPr anchor="t" rtlCol="false"/>
                    <a:lstStyle/>
                    <a:p>
                      <a:pPr algn="ctr">
                        <a:lnSpc>
                          <a:spcPts val="3240"/>
                        </a:lnSpc>
                        <a:defRPr/>
                      </a:pPr>
                      <a:r>
                        <a:rPr lang="en-US" sz="2700" spc="-107">
                          <a:solidFill>
                            <a:srgbClr val="000000"/>
                          </a:solidFill>
                          <a:latin typeface="Open Sans"/>
                        </a:rPr>
                        <a:t>Prescription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PrescriptionRepository</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PrescriptionService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PrescriptionServiceImpl</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ctr">
                        <a:lnSpc>
                          <a:spcPts val="3240"/>
                        </a:lnSpc>
                        <a:defRPr/>
                      </a:pPr>
                      <a:r>
                        <a:rPr lang="en-US" sz="2700" spc="-107">
                          <a:solidFill>
                            <a:srgbClr val="000000"/>
                          </a:solidFill>
                          <a:latin typeface="Open Sans"/>
                        </a:rPr>
                        <a:t>PrescriptionController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9" t="0" r="69" b="0"/>
          <a:stretch>
            <a:fillRect/>
          </a:stretch>
        </p:blipFill>
        <p:spPr>
          <a:xfrm flipH="true" flipV="false">
            <a:off x="0" y="0"/>
            <a:ext cx="18288000" cy="10287000"/>
          </a:xfrm>
          <a:prstGeom prst="rect">
            <a:avLst/>
          </a:prstGeom>
        </p:spPr>
      </p:pic>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4526"/>
            <a:chOff x="0" y="0"/>
            <a:chExt cx="17637758" cy="966034"/>
          </a:xfrm>
        </p:grpSpPr>
        <p:sp>
          <p:nvSpPr>
            <p:cNvPr name="Freeform 6" id="6"/>
            <p:cNvSpPr/>
            <p:nvPr/>
          </p:nvSpPr>
          <p:spPr>
            <a:xfrm flipH="false" flipV="false" rot="0">
              <a:off x="0" y="0"/>
              <a:ext cx="17637761" cy="966089"/>
            </a:xfrm>
            <a:custGeom>
              <a:avLst/>
              <a:gdLst/>
              <a:ahLst/>
              <a:cxnLst/>
              <a:rect r="r" b="b" t="t" l="l"/>
              <a:pathLst>
                <a:path h="966089" w="17637761">
                  <a:moveTo>
                    <a:pt x="0" y="0"/>
                  </a:moveTo>
                  <a:lnTo>
                    <a:pt x="17637761" y="0"/>
                  </a:lnTo>
                  <a:lnTo>
                    <a:pt x="17637761" y="966089"/>
                  </a:lnTo>
                  <a:lnTo>
                    <a:pt x="0" y="966089"/>
                  </a:lnTo>
                  <a:close/>
                </a:path>
              </a:pathLst>
            </a:custGeom>
            <a:solidFill>
              <a:srgbClr val="FF6709"/>
            </a:solidFill>
          </p:spPr>
        </p:sp>
        <p:sp>
          <p:nvSpPr>
            <p:cNvPr name="TextBox 7" id="7"/>
            <p:cNvSpPr txBox="true"/>
            <p:nvPr/>
          </p:nvSpPr>
          <p:spPr>
            <a:xfrm>
              <a:off x="0" y="-133350"/>
              <a:ext cx="17637758" cy="1099384"/>
            </a:xfrm>
            <a:prstGeom prst="rect">
              <a:avLst/>
            </a:prstGeom>
          </p:spPr>
          <p:txBody>
            <a:bodyPr anchor="t" rtlCol="false" tIns="50800" lIns="50800" bIns="50800" rIns="50800"/>
            <a:lstStyle/>
            <a:p>
              <a:pPr algn="l">
                <a:lnSpc>
                  <a:spcPts val="4967"/>
                </a:lnSpc>
              </a:pPr>
              <a:r>
                <a:rPr lang="en-US" sz="3600">
                  <a:solidFill>
                    <a:srgbClr val="FFFFFF"/>
                  </a:solidFill>
                  <a:latin typeface="Times New Roman Bold"/>
                </a:rPr>
                <a:t>Front-end Development</a:t>
              </a:r>
              <a:r>
                <a:rPr lang="en-US" sz="3600">
                  <a:solidFill>
                    <a:srgbClr val="FFFFFF"/>
                  </a:solidFill>
                  <a:latin typeface="Times New Roman"/>
                </a:rPr>
                <a:t> </a:t>
              </a:r>
            </a:p>
          </p:txBody>
        </p:sp>
      </p:grpSp>
      <p:sp>
        <p:nvSpPr>
          <p:cNvPr name="TextBox 8" id="8"/>
          <p:cNvSpPr txBox="true"/>
          <p:nvPr/>
        </p:nvSpPr>
        <p:spPr>
          <a:xfrm rot="0">
            <a:off x="1463040" y="1797421"/>
            <a:ext cx="7866615" cy="723900"/>
          </a:xfrm>
          <a:prstGeom prst="rect">
            <a:avLst/>
          </a:prstGeom>
        </p:spPr>
        <p:txBody>
          <a:bodyPr anchor="t" rtlCol="false" tIns="0" lIns="0" bIns="0" rIns="0">
            <a:spAutoFit/>
          </a:bodyPr>
          <a:lstStyle/>
          <a:p>
            <a:pPr algn="l">
              <a:lnSpc>
                <a:spcPts val="5040"/>
              </a:lnSpc>
            </a:pPr>
            <a:r>
              <a:rPr lang="en-US" sz="4200">
                <a:solidFill>
                  <a:srgbClr val="000000"/>
                </a:solidFill>
                <a:latin typeface="Times New Roman Bold"/>
              </a:rPr>
              <a:t>TECHNOLOGIES USED :</a:t>
            </a:r>
          </a:p>
        </p:txBody>
      </p:sp>
      <p:sp>
        <p:nvSpPr>
          <p:cNvPr name="TextBox 9" id="9"/>
          <p:cNvSpPr txBox="true"/>
          <p:nvPr/>
        </p:nvSpPr>
        <p:spPr>
          <a:xfrm rot="0">
            <a:off x="1424223" y="2647116"/>
            <a:ext cx="11245425" cy="3188970"/>
          </a:xfrm>
          <a:prstGeom prst="rect">
            <a:avLst/>
          </a:prstGeom>
        </p:spPr>
        <p:txBody>
          <a:bodyPr anchor="t" rtlCol="false" tIns="0" lIns="0" bIns="0" rIns="0">
            <a:spAutoFit/>
          </a:bodyPr>
          <a:lstStyle/>
          <a:p>
            <a:pPr algn="just" marL="647700" indent="-323850" lvl="1">
              <a:lnSpc>
                <a:spcPts val="4140"/>
              </a:lnSpc>
              <a:buFont typeface="Arial"/>
              <a:buChar char="•"/>
            </a:pPr>
            <a:r>
              <a:rPr lang="en-US" sz="3000">
                <a:solidFill>
                  <a:srgbClr val="000000"/>
                </a:solidFill>
                <a:latin typeface="Times New Roman Bold"/>
              </a:rPr>
              <a:t>Front-End : </a:t>
            </a:r>
          </a:p>
          <a:p>
            <a:pPr algn="just" marL="1914525" indent="-478631" lvl="3">
              <a:lnSpc>
                <a:spcPts val="4140"/>
              </a:lnSpc>
              <a:buFont typeface="Arial"/>
              <a:buChar char="￭"/>
            </a:pPr>
            <a:r>
              <a:rPr lang="en-US" sz="3000">
                <a:solidFill>
                  <a:srgbClr val="000000"/>
                </a:solidFill>
                <a:latin typeface="Times New Roman"/>
              </a:rPr>
              <a:t>Thymeleaf </a:t>
            </a:r>
          </a:p>
          <a:p>
            <a:pPr algn="just" marL="2600325" indent="-520065" lvl="4">
              <a:lnSpc>
                <a:spcPts val="4140"/>
              </a:lnSpc>
              <a:buFont typeface="Arial"/>
              <a:buChar char="•"/>
            </a:pPr>
            <a:r>
              <a:rPr lang="en-US" sz="3000">
                <a:solidFill>
                  <a:srgbClr val="000000"/>
                </a:solidFill>
                <a:latin typeface="Times New Roman"/>
              </a:rPr>
              <a:t>Thymeleaf is a template engine framework that allows us to define the DOM nodes.</a:t>
            </a:r>
          </a:p>
          <a:p>
            <a:pPr algn="just" marL="2600325" indent="-520065" lvl="4">
              <a:lnSpc>
                <a:spcPts val="4140"/>
              </a:lnSpc>
            </a:pPr>
          </a:p>
          <a:p>
            <a:pPr algn="just" marL="1914525" indent="-478631" lvl="3">
              <a:lnSpc>
                <a:spcPts val="4140"/>
              </a:lnSpc>
              <a:buFont typeface="Arial"/>
              <a:buChar char="￭"/>
            </a:pPr>
            <a:r>
              <a:rPr lang="en-US" sz="3000">
                <a:solidFill>
                  <a:srgbClr val="000000"/>
                </a:solidFill>
                <a:latin typeface="Times New Roman"/>
              </a:rPr>
              <a:t>HTML, CSS</a:t>
            </a:r>
          </a:p>
        </p:txBody>
      </p:sp>
      <p:sp>
        <p:nvSpPr>
          <p:cNvPr name="Freeform 10" id="10"/>
          <p:cNvSpPr/>
          <p:nvPr/>
        </p:nvSpPr>
        <p:spPr>
          <a:xfrm flipH="false" flipV="false" rot="0">
            <a:off x="12818977" y="3350871"/>
            <a:ext cx="4927906" cy="997909"/>
          </a:xfrm>
          <a:custGeom>
            <a:avLst/>
            <a:gdLst/>
            <a:ahLst/>
            <a:cxnLst/>
            <a:rect r="r" b="b" t="t" l="l"/>
            <a:pathLst>
              <a:path h="997909" w="4927906">
                <a:moveTo>
                  <a:pt x="0" y="0"/>
                </a:moveTo>
                <a:lnTo>
                  <a:pt x="4927907" y="0"/>
                </a:lnTo>
                <a:lnTo>
                  <a:pt x="4927907" y="997909"/>
                </a:lnTo>
                <a:lnTo>
                  <a:pt x="0" y="997909"/>
                </a:lnTo>
                <a:lnTo>
                  <a:pt x="0" y="0"/>
                </a:lnTo>
                <a:close/>
              </a:path>
            </a:pathLst>
          </a:custGeom>
          <a:blipFill>
            <a:blip r:embed="rId4"/>
            <a:stretch>
              <a:fillRect l="0" t="0" r="-49" b="0"/>
            </a:stretch>
          </a:blipFill>
        </p:spPr>
      </p:sp>
      <p:sp>
        <p:nvSpPr>
          <p:cNvPr name="Freeform 11" id="11"/>
          <p:cNvSpPr/>
          <p:nvPr/>
        </p:nvSpPr>
        <p:spPr>
          <a:xfrm flipH="false" flipV="false" rot="0">
            <a:off x="3167126" y="6563931"/>
            <a:ext cx="2673657" cy="1548765"/>
          </a:xfrm>
          <a:custGeom>
            <a:avLst/>
            <a:gdLst/>
            <a:ahLst/>
            <a:cxnLst/>
            <a:rect r="r" b="b" t="t" l="l"/>
            <a:pathLst>
              <a:path h="1548765" w="2673657">
                <a:moveTo>
                  <a:pt x="0" y="0"/>
                </a:moveTo>
                <a:lnTo>
                  <a:pt x="2673656" y="0"/>
                </a:lnTo>
                <a:lnTo>
                  <a:pt x="2673656" y="1548765"/>
                </a:lnTo>
                <a:lnTo>
                  <a:pt x="0" y="1548765"/>
                </a:lnTo>
                <a:lnTo>
                  <a:pt x="0" y="0"/>
                </a:lnTo>
                <a:close/>
              </a:path>
            </a:pathLst>
          </a:custGeom>
          <a:blipFill>
            <a:blip r:embed="rId5"/>
            <a:stretch>
              <a:fillRect l="0" t="0" r="-204"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69" t="0" r="-69" b="0"/>
            </a:stretch>
          </a:blipFill>
        </p:spPr>
      </p:sp>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4526"/>
            <a:chOff x="0" y="0"/>
            <a:chExt cx="17637758" cy="966034"/>
          </a:xfrm>
        </p:grpSpPr>
        <p:sp>
          <p:nvSpPr>
            <p:cNvPr name="Freeform 6" id="6"/>
            <p:cNvSpPr/>
            <p:nvPr/>
          </p:nvSpPr>
          <p:spPr>
            <a:xfrm flipH="false" flipV="false" rot="0">
              <a:off x="0" y="0"/>
              <a:ext cx="17637761" cy="966089"/>
            </a:xfrm>
            <a:custGeom>
              <a:avLst/>
              <a:gdLst/>
              <a:ahLst/>
              <a:cxnLst/>
              <a:rect r="r" b="b" t="t" l="l"/>
              <a:pathLst>
                <a:path h="966089" w="17637761">
                  <a:moveTo>
                    <a:pt x="0" y="0"/>
                  </a:moveTo>
                  <a:lnTo>
                    <a:pt x="17637761" y="0"/>
                  </a:lnTo>
                  <a:lnTo>
                    <a:pt x="17637761" y="966089"/>
                  </a:lnTo>
                  <a:lnTo>
                    <a:pt x="0" y="966089"/>
                  </a:lnTo>
                  <a:close/>
                </a:path>
              </a:pathLst>
            </a:custGeom>
            <a:solidFill>
              <a:srgbClr val="FF6709"/>
            </a:solidFill>
          </p:spPr>
        </p:sp>
        <p:sp>
          <p:nvSpPr>
            <p:cNvPr name="TextBox 7" id="7"/>
            <p:cNvSpPr txBox="true"/>
            <p:nvPr/>
          </p:nvSpPr>
          <p:spPr>
            <a:xfrm>
              <a:off x="0" y="-133350"/>
              <a:ext cx="17637758" cy="1099384"/>
            </a:xfrm>
            <a:prstGeom prst="rect">
              <a:avLst/>
            </a:prstGeom>
          </p:spPr>
          <p:txBody>
            <a:bodyPr anchor="t" rtlCol="false" tIns="50800" lIns="50800" bIns="50800" rIns="50800"/>
            <a:lstStyle/>
            <a:p>
              <a:pPr algn="l">
                <a:lnSpc>
                  <a:spcPts val="4967"/>
                </a:lnSpc>
              </a:pPr>
              <a:r>
                <a:rPr lang="en-US" sz="3600">
                  <a:solidFill>
                    <a:srgbClr val="FFFFFF"/>
                  </a:solidFill>
                  <a:latin typeface="Times New Roman Bold"/>
                </a:rPr>
                <a:t>Conclusion</a:t>
              </a:r>
            </a:p>
          </p:txBody>
        </p:sp>
      </p:grpSp>
      <p:sp>
        <p:nvSpPr>
          <p:cNvPr name="TextBox 8" id="8"/>
          <p:cNvSpPr txBox="true"/>
          <p:nvPr/>
        </p:nvSpPr>
        <p:spPr>
          <a:xfrm rot="0">
            <a:off x="1382355" y="2197269"/>
            <a:ext cx="15228474" cy="1403533"/>
          </a:xfrm>
          <a:prstGeom prst="rect">
            <a:avLst/>
          </a:prstGeom>
        </p:spPr>
        <p:txBody>
          <a:bodyPr anchor="t" rtlCol="false" tIns="0" lIns="0" bIns="0" rIns="0">
            <a:spAutoFit/>
          </a:bodyPr>
          <a:lstStyle/>
          <a:p>
            <a:pPr algn="just">
              <a:lnSpc>
                <a:spcPts val="4967"/>
              </a:lnSpc>
            </a:pPr>
            <a:r>
              <a:rPr lang="en-US" sz="3600">
                <a:solidFill>
                  <a:srgbClr val="000000"/>
                </a:solidFill>
                <a:latin typeface="Times New Roman"/>
              </a:rPr>
              <a:t>The Clinic OPD Booking System is a critical requirement for our healthcare organization to improve patient care and manage appointments efficiently.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9" t="0" r="69" b="0"/>
          <a:stretch>
            <a:fillRect/>
          </a:stretch>
        </p:blipFill>
        <p:spPr>
          <a:xfrm flipH="true" flipV="false">
            <a:off x="0" y="0"/>
            <a:ext cx="18288000" cy="10287000"/>
          </a:xfrm>
          <a:prstGeom prst="rect">
            <a:avLst/>
          </a:prstGeom>
        </p:spPr>
      </p:pic>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4526"/>
            <a:chOff x="0" y="0"/>
            <a:chExt cx="17637758" cy="966034"/>
          </a:xfrm>
        </p:grpSpPr>
        <p:sp>
          <p:nvSpPr>
            <p:cNvPr name="Freeform 6" id="6"/>
            <p:cNvSpPr/>
            <p:nvPr/>
          </p:nvSpPr>
          <p:spPr>
            <a:xfrm flipH="false" flipV="false" rot="0">
              <a:off x="0" y="0"/>
              <a:ext cx="17637761" cy="966089"/>
            </a:xfrm>
            <a:custGeom>
              <a:avLst/>
              <a:gdLst/>
              <a:ahLst/>
              <a:cxnLst/>
              <a:rect r="r" b="b" t="t" l="l"/>
              <a:pathLst>
                <a:path h="966089" w="17637761">
                  <a:moveTo>
                    <a:pt x="0" y="0"/>
                  </a:moveTo>
                  <a:lnTo>
                    <a:pt x="17637761" y="0"/>
                  </a:lnTo>
                  <a:lnTo>
                    <a:pt x="17637761" y="966089"/>
                  </a:lnTo>
                  <a:lnTo>
                    <a:pt x="0" y="966089"/>
                  </a:lnTo>
                  <a:close/>
                </a:path>
              </a:pathLst>
            </a:custGeom>
            <a:solidFill>
              <a:srgbClr val="FF6709"/>
            </a:solidFill>
          </p:spPr>
        </p:sp>
        <p:sp>
          <p:nvSpPr>
            <p:cNvPr name="TextBox 7" id="7"/>
            <p:cNvSpPr txBox="true"/>
            <p:nvPr/>
          </p:nvSpPr>
          <p:spPr>
            <a:xfrm>
              <a:off x="0" y="-133350"/>
              <a:ext cx="17637758" cy="1099384"/>
            </a:xfrm>
            <a:prstGeom prst="rect">
              <a:avLst/>
            </a:prstGeom>
          </p:spPr>
          <p:txBody>
            <a:bodyPr anchor="t" rtlCol="false" tIns="50800" lIns="50800" bIns="50800" rIns="50800"/>
            <a:lstStyle/>
            <a:p>
              <a:pPr algn="l">
                <a:lnSpc>
                  <a:spcPts val="4967"/>
                </a:lnSpc>
              </a:pPr>
              <a:r>
                <a:rPr lang="en-US" sz="3600">
                  <a:solidFill>
                    <a:srgbClr val="FFFFFF"/>
                  </a:solidFill>
                  <a:latin typeface="Times New Roman Bold"/>
                </a:rPr>
                <a:t>Future Work</a:t>
              </a:r>
            </a:p>
          </p:txBody>
        </p:sp>
      </p:grpSp>
      <p:sp>
        <p:nvSpPr>
          <p:cNvPr name="TextBox 8" id="8"/>
          <p:cNvSpPr txBox="true"/>
          <p:nvPr/>
        </p:nvSpPr>
        <p:spPr>
          <a:xfrm rot="0">
            <a:off x="826770" y="1889216"/>
            <a:ext cx="7357110" cy="1008633"/>
          </a:xfrm>
          <a:prstGeom prst="rect">
            <a:avLst/>
          </a:prstGeom>
        </p:spPr>
        <p:txBody>
          <a:bodyPr anchor="t" rtlCol="false" tIns="0" lIns="0" bIns="0" rIns="0">
            <a:spAutoFit/>
          </a:bodyPr>
          <a:lstStyle/>
          <a:p>
            <a:pPr algn="just">
              <a:lnSpc>
                <a:spcPts val="6623"/>
              </a:lnSpc>
            </a:pPr>
            <a:r>
              <a:rPr lang="en-US" sz="4800">
                <a:solidFill>
                  <a:srgbClr val="000000"/>
                </a:solidFill>
                <a:latin typeface="Times New Roman"/>
              </a:rPr>
              <a:t>Future Scope :</a:t>
            </a:r>
          </a:p>
        </p:txBody>
      </p:sp>
      <p:sp>
        <p:nvSpPr>
          <p:cNvPr name="TextBox 9" id="9"/>
          <p:cNvSpPr txBox="true"/>
          <p:nvPr/>
        </p:nvSpPr>
        <p:spPr>
          <a:xfrm rot="0">
            <a:off x="968557" y="3295659"/>
            <a:ext cx="10589921" cy="3712845"/>
          </a:xfrm>
          <a:prstGeom prst="rect">
            <a:avLst/>
          </a:prstGeom>
        </p:spPr>
        <p:txBody>
          <a:bodyPr anchor="t" rtlCol="false" tIns="0" lIns="0" bIns="0" rIns="0">
            <a:spAutoFit/>
          </a:bodyPr>
          <a:lstStyle/>
          <a:p>
            <a:pPr algn="just" marL="647700" indent="-323850" lvl="1">
              <a:lnSpc>
                <a:spcPts val="4140"/>
              </a:lnSpc>
              <a:buFont typeface="Arial"/>
              <a:buChar char="•"/>
            </a:pPr>
            <a:r>
              <a:rPr lang="en-US" sz="3000">
                <a:solidFill>
                  <a:srgbClr val="000000"/>
                </a:solidFill>
                <a:latin typeface="Times New Roman"/>
              </a:rPr>
              <a:t>Billing &amp; Payment Integration</a:t>
            </a:r>
          </a:p>
          <a:p>
            <a:pPr algn="just" marL="542925" indent="-271462" lvl="1">
              <a:lnSpc>
                <a:spcPts val="4140"/>
              </a:lnSpc>
            </a:pPr>
          </a:p>
          <a:p>
            <a:pPr algn="just">
              <a:lnSpc>
                <a:spcPts val="4140"/>
              </a:lnSpc>
            </a:pPr>
            <a:r>
              <a:rPr lang="en-US" sz="3000">
                <a:solidFill>
                  <a:srgbClr val="000000"/>
                </a:solidFill>
                <a:latin typeface="Times New Roman"/>
              </a:rPr>
              <a:t>   2. </a:t>
            </a:r>
            <a:r>
              <a:rPr lang="en-US" sz="3000">
                <a:solidFill>
                  <a:srgbClr val="000000"/>
                </a:solidFill>
                <a:latin typeface="Times New Roman"/>
              </a:rPr>
              <a:t>Reporting and Analytics</a:t>
            </a:r>
          </a:p>
          <a:p>
            <a:pPr algn="just" marL="542925" indent="-271462" lvl="1">
              <a:lnSpc>
                <a:spcPts val="4140"/>
              </a:lnSpc>
            </a:pPr>
          </a:p>
          <a:p>
            <a:pPr algn="just">
              <a:lnSpc>
                <a:spcPts val="4140"/>
              </a:lnSpc>
            </a:pPr>
            <a:r>
              <a:rPr lang="en-US" sz="3000">
                <a:solidFill>
                  <a:srgbClr val="000000"/>
                </a:solidFill>
                <a:latin typeface="Times New Roman"/>
              </a:rPr>
              <a:t>   3. </a:t>
            </a:r>
            <a:r>
              <a:rPr lang="en-US" sz="3000">
                <a:solidFill>
                  <a:srgbClr val="000000"/>
                </a:solidFill>
                <a:latin typeface="Times New Roman"/>
              </a:rPr>
              <a:t>Notification</a:t>
            </a:r>
          </a:p>
          <a:p>
            <a:pPr algn="just">
              <a:lnSpc>
                <a:spcPts val="4140"/>
              </a:lnSpc>
            </a:pPr>
          </a:p>
          <a:p>
            <a:pPr algn="just">
              <a:lnSpc>
                <a:spcPts val="4140"/>
              </a:lnSpc>
            </a:pPr>
            <a:r>
              <a:rPr lang="en-US" sz="3000">
                <a:solidFill>
                  <a:srgbClr val="000000"/>
                </a:solidFill>
                <a:latin typeface="Times New Roman"/>
              </a:rPr>
              <a:t>   4. Feedback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905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69" t="0" r="-69" b="0"/>
            </a:stretch>
          </a:blipFill>
        </p:spPr>
      </p:sp>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4526"/>
            <a:chOff x="0" y="0"/>
            <a:chExt cx="17637758" cy="966034"/>
          </a:xfrm>
        </p:grpSpPr>
        <p:sp>
          <p:nvSpPr>
            <p:cNvPr name="Freeform 6" id="6"/>
            <p:cNvSpPr/>
            <p:nvPr/>
          </p:nvSpPr>
          <p:spPr>
            <a:xfrm flipH="false" flipV="false" rot="0">
              <a:off x="0" y="0"/>
              <a:ext cx="17637761" cy="966089"/>
            </a:xfrm>
            <a:custGeom>
              <a:avLst/>
              <a:gdLst/>
              <a:ahLst/>
              <a:cxnLst/>
              <a:rect r="r" b="b" t="t" l="l"/>
              <a:pathLst>
                <a:path h="966089" w="17637761">
                  <a:moveTo>
                    <a:pt x="0" y="0"/>
                  </a:moveTo>
                  <a:lnTo>
                    <a:pt x="17637761" y="0"/>
                  </a:lnTo>
                  <a:lnTo>
                    <a:pt x="17637761" y="966089"/>
                  </a:lnTo>
                  <a:lnTo>
                    <a:pt x="0" y="966089"/>
                  </a:lnTo>
                  <a:close/>
                </a:path>
              </a:pathLst>
            </a:custGeom>
            <a:solidFill>
              <a:srgbClr val="FF6709"/>
            </a:solidFill>
          </p:spPr>
        </p:sp>
        <p:sp>
          <p:nvSpPr>
            <p:cNvPr name="TextBox 7" id="7"/>
            <p:cNvSpPr txBox="true"/>
            <p:nvPr/>
          </p:nvSpPr>
          <p:spPr>
            <a:xfrm>
              <a:off x="0" y="-133350"/>
              <a:ext cx="17637758" cy="1099384"/>
            </a:xfrm>
            <a:prstGeom prst="rect">
              <a:avLst/>
            </a:prstGeom>
          </p:spPr>
          <p:txBody>
            <a:bodyPr anchor="t" rtlCol="false" tIns="50800" lIns="50800" bIns="50800" rIns="50800"/>
            <a:lstStyle/>
            <a:p>
              <a:pPr algn="l">
                <a:lnSpc>
                  <a:spcPts val="4967"/>
                </a:lnSpc>
              </a:pPr>
              <a:r>
                <a:rPr lang="en-US" sz="3600">
                  <a:solidFill>
                    <a:srgbClr val="FFFFFF"/>
                  </a:solidFill>
                  <a:latin typeface="Times New Roman Bold"/>
                </a:rPr>
                <a:t>References</a:t>
              </a:r>
            </a:p>
          </p:txBody>
        </p:sp>
      </p:grpSp>
      <p:sp>
        <p:nvSpPr>
          <p:cNvPr name="TextBox 8" id="8"/>
          <p:cNvSpPr txBox="true"/>
          <p:nvPr/>
        </p:nvSpPr>
        <p:spPr>
          <a:xfrm rot="0">
            <a:off x="826769" y="1955890"/>
            <a:ext cx="16339643" cy="4236720"/>
          </a:xfrm>
          <a:prstGeom prst="rect">
            <a:avLst/>
          </a:prstGeom>
        </p:spPr>
        <p:txBody>
          <a:bodyPr anchor="t" rtlCol="false" tIns="0" lIns="0" bIns="0" rIns="0">
            <a:spAutoFit/>
          </a:bodyPr>
          <a:lstStyle/>
          <a:p>
            <a:pPr algn="just">
              <a:lnSpc>
                <a:spcPts val="4140"/>
              </a:lnSpc>
            </a:pPr>
            <a:r>
              <a:rPr lang="en-US" sz="3000">
                <a:solidFill>
                  <a:srgbClr val="0563C1"/>
                </a:solidFill>
                <a:latin typeface="Times New Roman"/>
              </a:rPr>
              <a:t>1. </a:t>
            </a:r>
            <a:r>
              <a:rPr lang="en-US" sz="3000" u="sng">
                <a:solidFill>
                  <a:srgbClr val="0563C1"/>
                </a:solidFill>
                <a:latin typeface="Times New Roman"/>
                <a:hlinkClick r:id="rId4" tooltip="https://projectworlds.in/tag/clinic-management-system-spring-boot-projects-with-source-code/"/>
              </a:rPr>
              <a:t>https://projectworlds.in/tag/clinic-management-system-spring-boot-projects-with-source-code/</a:t>
            </a:r>
          </a:p>
          <a:p>
            <a:pPr algn="just">
              <a:lnSpc>
                <a:spcPts val="4140"/>
              </a:lnSpc>
            </a:pPr>
          </a:p>
          <a:p>
            <a:pPr algn="just">
              <a:lnSpc>
                <a:spcPts val="4140"/>
              </a:lnSpc>
            </a:pPr>
            <a:r>
              <a:rPr lang="en-US" sz="3000">
                <a:solidFill>
                  <a:srgbClr val="000000"/>
                </a:solidFill>
                <a:latin typeface="Times New Roman"/>
              </a:rPr>
              <a:t>2. </a:t>
            </a:r>
            <a:r>
              <a:rPr lang="en-US" sz="3000" u="sng">
                <a:solidFill>
                  <a:srgbClr val="0563C1"/>
                </a:solidFill>
                <a:latin typeface="Times New Roman"/>
                <a:hlinkClick r:id="rId5" tooltip="https://www.freeprojectz.com/free-java-spring-boot-angular-project-source-code-download/clinic-management-system"/>
              </a:rPr>
              <a:t>https://www.freeprojectz.com/free-java-spring-boot-angular-project-source-code-download/clinic-management-system</a:t>
            </a:r>
          </a:p>
          <a:p>
            <a:pPr algn="just">
              <a:lnSpc>
                <a:spcPts val="4140"/>
              </a:lnSpc>
            </a:pPr>
          </a:p>
          <a:p>
            <a:pPr algn="just">
              <a:lnSpc>
                <a:spcPts val="4140"/>
              </a:lnSpc>
            </a:pPr>
            <a:r>
              <a:rPr lang="en-US" sz="3000">
                <a:solidFill>
                  <a:srgbClr val="000000"/>
                </a:solidFill>
                <a:latin typeface="Times New Roman"/>
              </a:rPr>
              <a:t>3. </a:t>
            </a:r>
            <a:r>
              <a:rPr lang="en-US" sz="3000" u="sng">
                <a:solidFill>
                  <a:srgbClr val="0563C1"/>
                </a:solidFill>
                <a:latin typeface="Times New Roman"/>
                <a:hlinkClick r:id="rId6" tooltip="https://codebun.com/hospital-management-project-in-spring-boot-with-source-code/"/>
              </a:rPr>
              <a:t>https://codebun.com/hospital-management-project-in-spring-boot-with-source-code/</a:t>
            </a:r>
          </a:p>
          <a:p>
            <a:pPr algn="just" marL="542925" indent="-271462" lvl="1">
              <a:lnSpc>
                <a:spcPts val="4140"/>
              </a:lnSpc>
            </a:pPr>
          </a:p>
          <a:p>
            <a:pPr algn="just" marL="542925" indent="-271462" lvl="1">
              <a:lnSpc>
                <a:spcPts val="414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69" t="0" r="-69" b="0"/>
            </a:stretch>
          </a:blipFill>
        </p:spPr>
      </p:sp>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4526"/>
            <a:chOff x="0" y="0"/>
            <a:chExt cx="17637758" cy="966034"/>
          </a:xfrm>
        </p:grpSpPr>
        <p:sp>
          <p:nvSpPr>
            <p:cNvPr name="Freeform 6" id="6"/>
            <p:cNvSpPr/>
            <p:nvPr/>
          </p:nvSpPr>
          <p:spPr>
            <a:xfrm flipH="false" flipV="false" rot="0">
              <a:off x="0" y="0"/>
              <a:ext cx="17637761" cy="966089"/>
            </a:xfrm>
            <a:custGeom>
              <a:avLst/>
              <a:gdLst/>
              <a:ahLst/>
              <a:cxnLst/>
              <a:rect r="r" b="b" t="t" l="l"/>
              <a:pathLst>
                <a:path h="966089" w="17637761">
                  <a:moveTo>
                    <a:pt x="0" y="0"/>
                  </a:moveTo>
                  <a:lnTo>
                    <a:pt x="17637761" y="0"/>
                  </a:lnTo>
                  <a:lnTo>
                    <a:pt x="17637761" y="966089"/>
                  </a:lnTo>
                  <a:lnTo>
                    <a:pt x="0" y="966089"/>
                  </a:lnTo>
                  <a:close/>
                </a:path>
              </a:pathLst>
            </a:custGeom>
            <a:solidFill>
              <a:srgbClr val="FF6709"/>
            </a:solidFill>
          </p:spPr>
        </p:sp>
      </p:grpSp>
      <p:sp>
        <p:nvSpPr>
          <p:cNvPr name="Freeform 7" id="7"/>
          <p:cNvSpPr/>
          <p:nvPr/>
        </p:nvSpPr>
        <p:spPr>
          <a:xfrm flipH="false" flipV="false" rot="0">
            <a:off x="4297824" y="2382213"/>
            <a:ext cx="9886950" cy="6811011"/>
          </a:xfrm>
          <a:custGeom>
            <a:avLst/>
            <a:gdLst/>
            <a:ahLst/>
            <a:cxnLst/>
            <a:rect r="r" b="b" t="t" l="l"/>
            <a:pathLst>
              <a:path h="6811011" w="9886950">
                <a:moveTo>
                  <a:pt x="0" y="0"/>
                </a:moveTo>
                <a:lnTo>
                  <a:pt x="9886950" y="0"/>
                </a:lnTo>
                <a:lnTo>
                  <a:pt x="9886950" y="6811011"/>
                </a:lnTo>
                <a:lnTo>
                  <a:pt x="0" y="6811011"/>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8459" y="-9959"/>
            <a:ext cx="18288000" cy="10287000"/>
          </a:xfrm>
          <a:custGeom>
            <a:avLst/>
            <a:gdLst/>
            <a:ahLst/>
            <a:cxnLst/>
            <a:rect r="r" b="b" t="t" l="l"/>
            <a:pathLst>
              <a:path h="10287000" w="18288000">
                <a:moveTo>
                  <a:pt x="18288001" y="0"/>
                </a:moveTo>
                <a:lnTo>
                  <a:pt x="0" y="0"/>
                </a:lnTo>
                <a:lnTo>
                  <a:pt x="0" y="10287001"/>
                </a:lnTo>
                <a:lnTo>
                  <a:pt x="18288001" y="10287001"/>
                </a:lnTo>
                <a:lnTo>
                  <a:pt x="18288001" y="0"/>
                </a:lnTo>
                <a:close/>
              </a:path>
            </a:pathLst>
          </a:custGeom>
          <a:blipFill>
            <a:blip r:embed="rId2"/>
            <a:stretch>
              <a:fillRect l="-69" t="0" r="-69" b="0"/>
            </a:stretch>
          </a:blipFill>
        </p:spPr>
      </p:sp>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sp>
        <p:nvSpPr>
          <p:cNvPr name="TextBox 5" id="5"/>
          <p:cNvSpPr txBox="true"/>
          <p:nvPr/>
        </p:nvSpPr>
        <p:spPr>
          <a:xfrm rot="0">
            <a:off x="1138350" y="2129788"/>
            <a:ext cx="14909366" cy="7111365"/>
          </a:xfrm>
          <a:prstGeom prst="rect">
            <a:avLst/>
          </a:prstGeom>
        </p:spPr>
        <p:txBody>
          <a:bodyPr anchor="t" rtlCol="false" tIns="0" lIns="0" bIns="0" rIns="0">
            <a:spAutoFit/>
          </a:bodyPr>
          <a:lstStyle/>
          <a:p>
            <a:pPr algn="ctr">
              <a:lnSpc>
                <a:spcPts val="6209"/>
              </a:lnSpc>
            </a:pPr>
            <a:r>
              <a:rPr lang="en-US" sz="4499">
                <a:solidFill>
                  <a:srgbClr val="000000"/>
                </a:solidFill>
                <a:latin typeface="Times New Roman Bold"/>
              </a:rPr>
              <a:t>Table of contents</a:t>
            </a:r>
          </a:p>
          <a:p>
            <a:pPr algn="ctr">
              <a:lnSpc>
                <a:spcPts val="6209"/>
              </a:lnSpc>
            </a:pPr>
            <a:r>
              <a:rPr lang="en-US" sz="4499">
                <a:solidFill>
                  <a:srgbClr val="000000"/>
                </a:solidFill>
                <a:latin typeface="Times New Roman Bold"/>
              </a:rPr>
              <a:t> </a:t>
            </a:r>
          </a:p>
          <a:p>
            <a:pPr algn="l" marL="651506" indent="-325753" lvl="1">
              <a:lnSpc>
                <a:spcPts val="4319"/>
              </a:lnSpc>
              <a:buFont typeface="Arial"/>
              <a:buChar char="•"/>
            </a:pPr>
            <a:r>
              <a:rPr lang="en-US" sz="3599">
                <a:solidFill>
                  <a:srgbClr val="000000"/>
                </a:solidFill>
                <a:latin typeface="Times New Roman Bold"/>
              </a:rPr>
              <a:t>Introduction</a:t>
            </a:r>
          </a:p>
          <a:p>
            <a:pPr algn="l" marL="651506" indent="-325753" lvl="1">
              <a:lnSpc>
                <a:spcPts val="4319"/>
              </a:lnSpc>
              <a:buFont typeface="Arial"/>
              <a:buChar char="•"/>
            </a:pPr>
            <a:r>
              <a:rPr lang="en-US" sz="3599">
                <a:solidFill>
                  <a:srgbClr val="000000"/>
                </a:solidFill>
                <a:latin typeface="Times New Roman Bold"/>
              </a:rPr>
              <a:t>Project Overview</a:t>
            </a:r>
          </a:p>
          <a:p>
            <a:pPr algn="l" marL="651506" indent="-325753" lvl="1">
              <a:lnSpc>
                <a:spcPts val="4319"/>
              </a:lnSpc>
              <a:buFont typeface="Arial"/>
              <a:buChar char="•"/>
            </a:pPr>
            <a:r>
              <a:rPr lang="en-US" sz="3599">
                <a:solidFill>
                  <a:srgbClr val="000000"/>
                </a:solidFill>
                <a:latin typeface="Times New Roman Bold"/>
              </a:rPr>
              <a:t>Architecture Design </a:t>
            </a:r>
          </a:p>
          <a:p>
            <a:pPr algn="l" marL="651506" indent="-325753" lvl="1">
              <a:lnSpc>
                <a:spcPts val="4319"/>
              </a:lnSpc>
              <a:buFont typeface="Arial"/>
              <a:buChar char="•"/>
            </a:pPr>
            <a:r>
              <a:rPr lang="en-US" sz="3599">
                <a:solidFill>
                  <a:srgbClr val="000000"/>
                </a:solidFill>
                <a:latin typeface="Times New Roman Bold"/>
              </a:rPr>
              <a:t>User Interface Design </a:t>
            </a:r>
          </a:p>
          <a:p>
            <a:pPr algn="l" marL="651506" indent="-325753" lvl="1">
              <a:lnSpc>
                <a:spcPts val="4319"/>
              </a:lnSpc>
              <a:buFont typeface="Arial"/>
              <a:buChar char="•"/>
            </a:pPr>
            <a:r>
              <a:rPr lang="en-US" sz="3599">
                <a:solidFill>
                  <a:srgbClr val="000000"/>
                </a:solidFill>
                <a:latin typeface="Times New Roman Bold"/>
              </a:rPr>
              <a:t>Back-end Development </a:t>
            </a:r>
          </a:p>
          <a:p>
            <a:pPr algn="l" marL="651506" indent="-325753" lvl="1">
              <a:lnSpc>
                <a:spcPts val="4319"/>
              </a:lnSpc>
              <a:buFont typeface="Arial"/>
              <a:buChar char="•"/>
            </a:pPr>
            <a:r>
              <a:rPr lang="en-US" sz="3599">
                <a:solidFill>
                  <a:srgbClr val="000000"/>
                </a:solidFill>
                <a:latin typeface="Times New Roman Bold"/>
              </a:rPr>
              <a:t>Front-end Development</a:t>
            </a:r>
          </a:p>
          <a:p>
            <a:pPr algn="l" marL="651506" indent="-325753" lvl="1">
              <a:lnSpc>
                <a:spcPts val="4319"/>
              </a:lnSpc>
              <a:buFont typeface="Arial"/>
              <a:buChar char="•"/>
            </a:pPr>
            <a:r>
              <a:rPr lang="en-US" sz="3599">
                <a:solidFill>
                  <a:srgbClr val="000000"/>
                </a:solidFill>
                <a:latin typeface="Times New Roman Bold"/>
              </a:rPr>
              <a:t>Conclusion</a:t>
            </a:r>
          </a:p>
          <a:p>
            <a:pPr algn="l" marL="651506" indent="-325753" lvl="1">
              <a:lnSpc>
                <a:spcPts val="4319"/>
              </a:lnSpc>
              <a:buFont typeface="Arial"/>
              <a:buChar char="•"/>
            </a:pPr>
            <a:r>
              <a:rPr lang="en-US" sz="3599">
                <a:solidFill>
                  <a:srgbClr val="000000"/>
                </a:solidFill>
                <a:latin typeface="Times New Roman Bold"/>
              </a:rPr>
              <a:t>Future Work</a:t>
            </a:r>
          </a:p>
          <a:p>
            <a:pPr algn="l" marL="651506" indent="-325753" lvl="1">
              <a:lnSpc>
                <a:spcPts val="4319"/>
              </a:lnSpc>
              <a:buFont typeface="Arial"/>
              <a:buChar char="•"/>
            </a:pPr>
            <a:r>
              <a:rPr lang="en-US" sz="3599">
                <a:solidFill>
                  <a:srgbClr val="000000"/>
                </a:solidFill>
                <a:latin typeface="Times New Roman Bold"/>
              </a:rPr>
              <a:t>References</a:t>
            </a:r>
          </a:p>
          <a:p>
            <a:pPr algn="l" marL="651506" indent="-325753" lvl="1">
              <a:lnSpc>
                <a:spcPts val="4319"/>
              </a:lnSpc>
              <a:buFont typeface="Arial"/>
              <a:buChar char="•"/>
            </a:pPr>
            <a:r>
              <a:rPr lang="en-US" sz="3599">
                <a:solidFill>
                  <a:srgbClr val="000000"/>
                </a:solidFill>
                <a:latin typeface="Times New Roman Bold"/>
              </a:rPr>
              <a:t>Appendices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9" t="0" r="69" b="0"/>
          <a:stretch>
            <a:fillRect/>
          </a:stretch>
        </p:blipFill>
        <p:spPr>
          <a:xfrm flipH="true" flipV="false">
            <a:off x="0" y="0"/>
            <a:ext cx="18288000" cy="10287000"/>
          </a:xfrm>
          <a:prstGeom prst="rect">
            <a:avLst/>
          </a:prstGeom>
        </p:spPr>
      </p:pic>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692497"/>
            <a:chOff x="0" y="0"/>
            <a:chExt cx="17637758" cy="923330"/>
          </a:xfrm>
        </p:grpSpPr>
        <p:sp>
          <p:nvSpPr>
            <p:cNvPr name="Freeform 6" id="6"/>
            <p:cNvSpPr/>
            <p:nvPr/>
          </p:nvSpPr>
          <p:spPr>
            <a:xfrm flipH="false" flipV="false" rot="0">
              <a:off x="0" y="0"/>
              <a:ext cx="17637761" cy="923290"/>
            </a:xfrm>
            <a:custGeom>
              <a:avLst/>
              <a:gdLst/>
              <a:ahLst/>
              <a:cxnLst/>
              <a:rect r="r" b="b" t="t" l="l"/>
              <a:pathLst>
                <a:path h="923290" w="17637761">
                  <a:moveTo>
                    <a:pt x="0" y="0"/>
                  </a:moveTo>
                  <a:lnTo>
                    <a:pt x="17637761" y="0"/>
                  </a:lnTo>
                  <a:lnTo>
                    <a:pt x="17637761" y="923290"/>
                  </a:lnTo>
                  <a:lnTo>
                    <a:pt x="0" y="923290"/>
                  </a:lnTo>
                  <a:close/>
                </a:path>
              </a:pathLst>
            </a:custGeom>
            <a:solidFill>
              <a:srgbClr val="FF6709"/>
            </a:solidFill>
          </p:spPr>
        </p:sp>
        <p:sp>
          <p:nvSpPr>
            <p:cNvPr name="TextBox 7" id="7"/>
            <p:cNvSpPr txBox="true"/>
            <p:nvPr/>
          </p:nvSpPr>
          <p:spPr>
            <a:xfrm>
              <a:off x="0" y="-76200"/>
              <a:ext cx="17637758" cy="999530"/>
            </a:xfrm>
            <a:prstGeom prst="rect">
              <a:avLst/>
            </a:prstGeom>
          </p:spPr>
          <p:txBody>
            <a:bodyPr anchor="t" rtlCol="false" tIns="50800" lIns="50800" bIns="50800" rIns="50800"/>
            <a:lstStyle/>
            <a:p>
              <a:pPr algn="l">
                <a:lnSpc>
                  <a:spcPts val="4320"/>
                </a:lnSpc>
              </a:pPr>
              <a:r>
                <a:rPr lang="en-US" sz="3600">
                  <a:solidFill>
                    <a:srgbClr val="FFFFFF"/>
                  </a:solidFill>
                  <a:latin typeface="Times New Roman Bold"/>
                </a:rPr>
                <a:t>Introduction</a:t>
              </a:r>
            </a:p>
          </p:txBody>
        </p:sp>
      </p:grpSp>
      <p:sp>
        <p:nvSpPr>
          <p:cNvPr name="Freeform 8" id="8"/>
          <p:cNvSpPr/>
          <p:nvPr/>
        </p:nvSpPr>
        <p:spPr>
          <a:xfrm flipH="false" flipV="false" rot="0">
            <a:off x="9144000" y="2525080"/>
            <a:ext cx="10868578" cy="6050716"/>
          </a:xfrm>
          <a:custGeom>
            <a:avLst/>
            <a:gdLst/>
            <a:ahLst/>
            <a:cxnLst/>
            <a:rect r="r" b="b" t="t" l="l"/>
            <a:pathLst>
              <a:path h="6050716" w="10868578">
                <a:moveTo>
                  <a:pt x="0" y="0"/>
                </a:moveTo>
                <a:lnTo>
                  <a:pt x="10868578" y="0"/>
                </a:lnTo>
                <a:lnTo>
                  <a:pt x="10868578" y="6050716"/>
                </a:lnTo>
                <a:lnTo>
                  <a:pt x="0" y="6050716"/>
                </a:lnTo>
                <a:lnTo>
                  <a:pt x="0" y="0"/>
                </a:lnTo>
                <a:close/>
              </a:path>
            </a:pathLst>
          </a:custGeom>
          <a:blipFill>
            <a:blip r:embed="rId4"/>
            <a:stretch>
              <a:fillRect l="0" t="0" r="0" b="0"/>
            </a:stretch>
          </a:blipFill>
        </p:spPr>
      </p:sp>
      <p:sp>
        <p:nvSpPr>
          <p:cNvPr name="TextBox 9" id="9"/>
          <p:cNvSpPr txBox="true"/>
          <p:nvPr/>
        </p:nvSpPr>
        <p:spPr>
          <a:xfrm rot="0">
            <a:off x="1514798" y="2076478"/>
            <a:ext cx="9049984" cy="6785995"/>
          </a:xfrm>
          <a:prstGeom prst="rect">
            <a:avLst/>
          </a:prstGeom>
        </p:spPr>
        <p:txBody>
          <a:bodyPr anchor="t" rtlCol="false" tIns="0" lIns="0" bIns="0" rIns="0">
            <a:spAutoFit/>
          </a:bodyPr>
          <a:lstStyle/>
          <a:p>
            <a:pPr algn="just">
              <a:lnSpc>
                <a:spcPts val="5902"/>
              </a:lnSpc>
            </a:pPr>
            <a:r>
              <a:rPr lang="en-US" sz="4277">
                <a:solidFill>
                  <a:srgbClr val="000000"/>
                </a:solidFill>
                <a:latin typeface="Times New Roman"/>
              </a:rPr>
              <a:t>The Clinic OPD booking system is an essential requirement for our healthcare organization to efficiently manage patient appointments and improve the overall patient experience. The objective of this system is to streamline the patient booking process, reduce wait times, and enhance the quality of care provided to patients.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9" t="0" r="69" b="0"/>
          <a:stretch>
            <a:fillRect/>
          </a:stretch>
        </p:blipFill>
        <p:spPr>
          <a:xfrm flipH="true" flipV="false">
            <a:off x="0" y="0"/>
            <a:ext cx="18288000" cy="10287000"/>
          </a:xfrm>
          <a:prstGeom prst="rect">
            <a:avLst/>
          </a:prstGeom>
        </p:spPr>
      </p:pic>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692497"/>
            <a:chOff x="0" y="0"/>
            <a:chExt cx="17637758" cy="923330"/>
          </a:xfrm>
        </p:grpSpPr>
        <p:sp>
          <p:nvSpPr>
            <p:cNvPr name="Freeform 6" id="6"/>
            <p:cNvSpPr/>
            <p:nvPr/>
          </p:nvSpPr>
          <p:spPr>
            <a:xfrm flipH="false" flipV="false" rot="0">
              <a:off x="0" y="0"/>
              <a:ext cx="17637761" cy="923290"/>
            </a:xfrm>
            <a:custGeom>
              <a:avLst/>
              <a:gdLst/>
              <a:ahLst/>
              <a:cxnLst/>
              <a:rect r="r" b="b" t="t" l="l"/>
              <a:pathLst>
                <a:path h="923290" w="17637761">
                  <a:moveTo>
                    <a:pt x="0" y="0"/>
                  </a:moveTo>
                  <a:lnTo>
                    <a:pt x="17637761" y="0"/>
                  </a:lnTo>
                  <a:lnTo>
                    <a:pt x="17637761" y="923290"/>
                  </a:lnTo>
                  <a:lnTo>
                    <a:pt x="0" y="923290"/>
                  </a:lnTo>
                  <a:close/>
                </a:path>
              </a:pathLst>
            </a:custGeom>
            <a:solidFill>
              <a:srgbClr val="FF6709"/>
            </a:solidFill>
          </p:spPr>
        </p:sp>
        <p:sp>
          <p:nvSpPr>
            <p:cNvPr name="TextBox 7" id="7"/>
            <p:cNvSpPr txBox="true"/>
            <p:nvPr/>
          </p:nvSpPr>
          <p:spPr>
            <a:xfrm>
              <a:off x="0" y="-76200"/>
              <a:ext cx="17637758" cy="999530"/>
            </a:xfrm>
            <a:prstGeom prst="rect">
              <a:avLst/>
            </a:prstGeom>
          </p:spPr>
          <p:txBody>
            <a:bodyPr anchor="t" rtlCol="false" tIns="50800" lIns="50800" bIns="50800" rIns="50800"/>
            <a:lstStyle/>
            <a:p>
              <a:pPr algn="l">
                <a:lnSpc>
                  <a:spcPts val="4320"/>
                </a:lnSpc>
              </a:pPr>
              <a:r>
                <a:rPr lang="en-US" sz="3600">
                  <a:solidFill>
                    <a:srgbClr val="FFFFFF"/>
                  </a:solidFill>
                  <a:latin typeface="Times New Roman Bold"/>
                </a:rPr>
                <a:t>Project Overview I</a:t>
              </a:r>
            </a:p>
          </p:txBody>
        </p:sp>
      </p:grpSp>
      <p:sp>
        <p:nvSpPr>
          <p:cNvPr name="TextBox 8" id="8"/>
          <p:cNvSpPr txBox="true"/>
          <p:nvPr/>
        </p:nvSpPr>
        <p:spPr>
          <a:xfrm rot="0">
            <a:off x="1398342" y="3434421"/>
            <a:ext cx="15176452" cy="5361051"/>
          </a:xfrm>
          <a:prstGeom prst="rect">
            <a:avLst/>
          </a:prstGeom>
        </p:spPr>
        <p:txBody>
          <a:bodyPr anchor="t" rtlCol="false" tIns="0" lIns="0" bIns="0" rIns="0">
            <a:spAutoFit/>
          </a:bodyPr>
          <a:lstStyle/>
          <a:p>
            <a:pPr algn="just" marL="615313" indent="-307657" lvl="1">
              <a:lnSpc>
                <a:spcPts val="4691"/>
              </a:lnSpc>
              <a:buFont typeface="Arial"/>
              <a:buChar char="•"/>
            </a:pPr>
            <a:r>
              <a:rPr lang="en-US" sz="3399">
                <a:solidFill>
                  <a:srgbClr val="000000"/>
                </a:solidFill>
                <a:latin typeface="Times New Roman Bold"/>
              </a:rPr>
              <a:t>Login/Logout : </a:t>
            </a:r>
            <a:r>
              <a:rPr lang="en-US" sz="3399">
                <a:solidFill>
                  <a:srgbClr val="000000"/>
                </a:solidFill>
                <a:latin typeface="Times New Roman"/>
              </a:rPr>
              <a:t>Patient , Doctor , Admin , Receptionist can Login/Logout.</a:t>
            </a:r>
          </a:p>
          <a:p>
            <a:pPr algn="just" marL="615313" indent="-307657" lvl="1">
              <a:lnSpc>
                <a:spcPts val="4691"/>
              </a:lnSpc>
            </a:pPr>
          </a:p>
          <a:p>
            <a:pPr algn="just">
              <a:lnSpc>
                <a:spcPts val="4691"/>
              </a:lnSpc>
            </a:pPr>
            <a:r>
              <a:rPr lang="en-US" sz="3399">
                <a:solidFill>
                  <a:srgbClr val="000000"/>
                </a:solidFill>
                <a:latin typeface="Times New Roman"/>
              </a:rPr>
              <a:t>  2. </a:t>
            </a:r>
            <a:r>
              <a:rPr lang="en-US" sz="3399">
                <a:solidFill>
                  <a:srgbClr val="000000"/>
                </a:solidFill>
                <a:latin typeface="Times New Roman Bold"/>
              </a:rPr>
              <a:t>Admin : </a:t>
            </a:r>
            <a:r>
              <a:rPr lang="en-US" sz="3399">
                <a:solidFill>
                  <a:srgbClr val="000000"/>
                </a:solidFill>
                <a:latin typeface="Times New Roman"/>
              </a:rPr>
              <a:t>create Specialization , Register Doctor.</a:t>
            </a:r>
          </a:p>
          <a:p>
            <a:pPr algn="just" marL="615313" indent="-307657" lvl="1">
              <a:lnSpc>
                <a:spcPts val="4691"/>
              </a:lnSpc>
            </a:pPr>
          </a:p>
          <a:p>
            <a:pPr algn="just">
              <a:lnSpc>
                <a:spcPts val="4691"/>
              </a:lnSpc>
            </a:pPr>
            <a:r>
              <a:rPr lang="en-US" sz="3399">
                <a:solidFill>
                  <a:srgbClr val="000000"/>
                </a:solidFill>
                <a:latin typeface="Times New Roman"/>
              </a:rPr>
              <a:t>  3. </a:t>
            </a:r>
            <a:r>
              <a:rPr lang="en-US" sz="3399">
                <a:solidFill>
                  <a:srgbClr val="000000"/>
                </a:solidFill>
                <a:latin typeface="Times New Roman Bold"/>
              </a:rPr>
              <a:t>Receptionist : </a:t>
            </a:r>
            <a:r>
              <a:rPr lang="en-US" sz="3399">
                <a:solidFill>
                  <a:srgbClr val="000000"/>
                </a:solidFill>
                <a:latin typeface="Times New Roman"/>
              </a:rPr>
              <a:t>book Appointment for Patients.</a:t>
            </a:r>
          </a:p>
          <a:p>
            <a:pPr algn="just" marL="615313" indent="-307657" lvl="1">
              <a:lnSpc>
                <a:spcPts val="4691"/>
              </a:lnSpc>
            </a:pPr>
          </a:p>
          <a:p>
            <a:pPr algn="just">
              <a:lnSpc>
                <a:spcPts val="4691"/>
              </a:lnSpc>
            </a:pPr>
            <a:r>
              <a:rPr lang="en-US" sz="3399">
                <a:solidFill>
                  <a:srgbClr val="000000"/>
                </a:solidFill>
                <a:latin typeface="Times New Roman"/>
              </a:rPr>
              <a:t>  4. </a:t>
            </a:r>
            <a:r>
              <a:rPr lang="en-US" sz="3399">
                <a:solidFill>
                  <a:srgbClr val="000000"/>
                </a:solidFill>
                <a:latin typeface="Times New Roman Bold"/>
              </a:rPr>
              <a:t>Doctor : </a:t>
            </a:r>
            <a:r>
              <a:rPr lang="en-US" sz="3399">
                <a:solidFill>
                  <a:srgbClr val="000000"/>
                </a:solidFill>
                <a:latin typeface="Times New Roman"/>
              </a:rPr>
              <a:t>view Appointments , Provide Prescription.</a:t>
            </a:r>
          </a:p>
          <a:p>
            <a:pPr algn="just" marL="615313" indent="-307657" lvl="1">
              <a:lnSpc>
                <a:spcPts val="4691"/>
              </a:lnSpc>
            </a:pPr>
          </a:p>
          <a:p>
            <a:pPr algn="just">
              <a:lnSpc>
                <a:spcPts val="4691"/>
              </a:lnSpc>
            </a:pPr>
            <a:r>
              <a:rPr lang="en-US" sz="3399">
                <a:solidFill>
                  <a:srgbClr val="000000"/>
                </a:solidFill>
                <a:latin typeface="Times New Roman"/>
              </a:rPr>
              <a:t>  5. </a:t>
            </a:r>
            <a:r>
              <a:rPr lang="en-US" sz="3399">
                <a:solidFill>
                  <a:srgbClr val="000000"/>
                </a:solidFill>
                <a:latin typeface="Times New Roman Bold"/>
              </a:rPr>
              <a:t>Patient : </a:t>
            </a:r>
            <a:r>
              <a:rPr lang="en-US" sz="3399">
                <a:solidFill>
                  <a:srgbClr val="000000"/>
                </a:solidFill>
                <a:latin typeface="Times New Roman"/>
              </a:rPr>
              <a:t>view Doctor List , View Prescription.</a:t>
            </a:r>
          </a:p>
        </p:txBody>
      </p:sp>
      <p:sp>
        <p:nvSpPr>
          <p:cNvPr name="TextBox 9" id="9"/>
          <p:cNvSpPr txBox="true"/>
          <p:nvPr/>
        </p:nvSpPr>
        <p:spPr>
          <a:xfrm rot="0">
            <a:off x="1463040" y="1952697"/>
            <a:ext cx="5150793" cy="779115"/>
          </a:xfrm>
          <a:prstGeom prst="rect">
            <a:avLst/>
          </a:prstGeom>
        </p:spPr>
        <p:txBody>
          <a:bodyPr anchor="t" rtlCol="false" tIns="0" lIns="0" bIns="0" rIns="0">
            <a:spAutoFit/>
          </a:bodyPr>
          <a:lstStyle/>
          <a:p>
            <a:pPr algn="l">
              <a:lnSpc>
                <a:spcPts val="5040"/>
              </a:lnSpc>
            </a:pPr>
            <a:r>
              <a:rPr lang="en-US" sz="4200">
                <a:solidFill>
                  <a:srgbClr val="000000"/>
                </a:solidFill>
                <a:latin typeface="Times New Roman Bold"/>
              </a:rPr>
              <a:t>FUNCTIONALITIES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9" t="0" r="69" b="0"/>
          <a:stretch>
            <a:fillRect/>
          </a:stretch>
        </p:blipFill>
        <p:spPr>
          <a:xfrm flipH="true" flipV="false">
            <a:off x="0" y="0"/>
            <a:ext cx="18288000" cy="10287000"/>
          </a:xfrm>
          <a:prstGeom prst="rect">
            <a:avLst/>
          </a:prstGeom>
        </p:spPr>
      </p:pic>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692497"/>
            <a:chOff x="0" y="0"/>
            <a:chExt cx="17637758" cy="923330"/>
          </a:xfrm>
        </p:grpSpPr>
        <p:sp>
          <p:nvSpPr>
            <p:cNvPr name="Freeform 6" id="6"/>
            <p:cNvSpPr/>
            <p:nvPr/>
          </p:nvSpPr>
          <p:spPr>
            <a:xfrm flipH="false" flipV="false" rot="0">
              <a:off x="0" y="0"/>
              <a:ext cx="17637761" cy="923290"/>
            </a:xfrm>
            <a:custGeom>
              <a:avLst/>
              <a:gdLst/>
              <a:ahLst/>
              <a:cxnLst/>
              <a:rect r="r" b="b" t="t" l="l"/>
              <a:pathLst>
                <a:path h="923290" w="17637761">
                  <a:moveTo>
                    <a:pt x="0" y="0"/>
                  </a:moveTo>
                  <a:lnTo>
                    <a:pt x="17637761" y="0"/>
                  </a:lnTo>
                  <a:lnTo>
                    <a:pt x="17637761" y="923290"/>
                  </a:lnTo>
                  <a:lnTo>
                    <a:pt x="0" y="923290"/>
                  </a:lnTo>
                  <a:close/>
                </a:path>
              </a:pathLst>
            </a:custGeom>
            <a:solidFill>
              <a:srgbClr val="FF6709"/>
            </a:solidFill>
          </p:spPr>
        </p:sp>
        <p:sp>
          <p:nvSpPr>
            <p:cNvPr name="TextBox 7" id="7"/>
            <p:cNvSpPr txBox="true"/>
            <p:nvPr/>
          </p:nvSpPr>
          <p:spPr>
            <a:xfrm>
              <a:off x="0" y="-76200"/>
              <a:ext cx="17637758" cy="999530"/>
            </a:xfrm>
            <a:prstGeom prst="rect">
              <a:avLst/>
            </a:prstGeom>
          </p:spPr>
          <p:txBody>
            <a:bodyPr anchor="t" rtlCol="false" tIns="50800" lIns="50800" bIns="50800" rIns="50800"/>
            <a:lstStyle/>
            <a:p>
              <a:pPr algn="l">
                <a:lnSpc>
                  <a:spcPts val="4320"/>
                </a:lnSpc>
              </a:pPr>
              <a:r>
                <a:rPr lang="en-US" sz="3600">
                  <a:solidFill>
                    <a:srgbClr val="FFFFFF"/>
                  </a:solidFill>
                  <a:latin typeface="Times New Roman Bold"/>
                </a:rPr>
                <a:t>Project Overview II</a:t>
              </a:r>
            </a:p>
          </p:txBody>
        </p:sp>
      </p:grpSp>
      <p:sp>
        <p:nvSpPr>
          <p:cNvPr name="TextBox 8" id="8"/>
          <p:cNvSpPr txBox="true"/>
          <p:nvPr/>
        </p:nvSpPr>
        <p:spPr>
          <a:xfrm rot="0">
            <a:off x="1424221" y="2647116"/>
            <a:ext cx="11243174" cy="7903845"/>
          </a:xfrm>
          <a:prstGeom prst="rect">
            <a:avLst/>
          </a:prstGeom>
        </p:spPr>
        <p:txBody>
          <a:bodyPr anchor="t" rtlCol="false" tIns="0" lIns="0" bIns="0" rIns="0">
            <a:spAutoFit/>
          </a:bodyPr>
          <a:lstStyle/>
          <a:p>
            <a:pPr algn="just" marL="542925" indent="-271462" lvl="1">
              <a:lnSpc>
                <a:spcPts val="4140"/>
              </a:lnSpc>
              <a:buFont typeface="Arial"/>
              <a:buChar char="•"/>
            </a:pPr>
            <a:r>
              <a:rPr lang="en-US" sz="3000">
                <a:solidFill>
                  <a:srgbClr val="000000"/>
                </a:solidFill>
                <a:latin typeface="Times New Roman Bold"/>
              </a:rPr>
              <a:t>Front-End : </a:t>
            </a:r>
          </a:p>
          <a:p>
            <a:pPr algn="just" marL="1914525" indent="-478631" lvl="3">
              <a:lnSpc>
                <a:spcPts val="4140"/>
              </a:lnSpc>
              <a:buFont typeface="Arial"/>
              <a:buChar char="￭"/>
            </a:pPr>
            <a:r>
              <a:rPr lang="en-US" sz="3000">
                <a:solidFill>
                  <a:srgbClr val="000000"/>
                </a:solidFill>
                <a:latin typeface="Times New Roman"/>
              </a:rPr>
              <a:t>Thymeleaf (Spring Boot Framework), HTML, CSS</a:t>
            </a:r>
          </a:p>
          <a:p>
            <a:pPr algn="just" marL="1914525" indent="-478631" lvl="3">
              <a:lnSpc>
                <a:spcPts val="4140"/>
              </a:lnSpc>
            </a:pPr>
          </a:p>
          <a:p>
            <a:pPr algn="just" marL="542925" indent="-271462" lvl="1">
              <a:lnSpc>
                <a:spcPts val="4140"/>
              </a:lnSpc>
              <a:buFont typeface="Arial"/>
              <a:buChar char="•"/>
            </a:pPr>
            <a:r>
              <a:rPr lang="en-US" sz="3000">
                <a:solidFill>
                  <a:srgbClr val="000000"/>
                </a:solidFill>
                <a:latin typeface="Times New Roman Bold"/>
              </a:rPr>
              <a:t>Back-End :</a:t>
            </a:r>
          </a:p>
          <a:p>
            <a:pPr algn="just" marL="1914525" indent="-478631" lvl="3">
              <a:lnSpc>
                <a:spcPts val="4140"/>
              </a:lnSpc>
              <a:buFont typeface="Arial"/>
              <a:buChar char="￭"/>
            </a:pPr>
            <a:r>
              <a:rPr lang="en-US" sz="3000">
                <a:solidFill>
                  <a:srgbClr val="000000"/>
                </a:solidFill>
                <a:latin typeface="Times New Roman"/>
              </a:rPr>
              <a:t>Spring Boot , Java</a:t>
            </a:r>
          </a:p>
          <a:p>
            <a:pPr algn="just" marL="1914525" indent="-478631" lvl="3">
              <a:lnSpc>
                <a:spcPts val="4140"/>
              </a:lnSpc>
              <a:buFont typeface="Arial"/>
              <a:buChar char="￭"/>
            </a:pPr>
            <a:r>
              <a:rPr lang="en-US" sz="3000">
                <a:solidFill>
                  <a:srgbClr val="000000"/>
                </a:solidFill>
                <a:latin typeface="Times New Roman"/>
              </a:rPr>
              <a:t>Dependencies : spring dev tools, spring web, spring JPA,</a:t>
            </a:r>
          </a:p>
          <a:p>
            <a:pPr algn="just" marL="1914525" indent="-478631" lvl="3">
              <a:lnSpc>
                <a:spcPts val="4140"/>
              </a:lnSpc>
              <a:buFont typeface="Arial"/>
              <a:buChar char="￭"/>
            </a:pPr>
            <a:r>
              <a:rPr lang="en-US" sz="3000">
                <a:solidFill>
                  <a:srgbClr val="000000"/>
                </a:solidFill>
                <a:latin typeface="Times New Roman"/>
              </a:rPr>
              <a:t> Lombok, MYSQL Driver, Thymeleaf</a:t>
            </a:r>
          </a:p>
          <a:p>
            <a:pPr algn="just" marL="1914525" indent="-478631" lvl="3">
              <a:lnSpc>
                <a:spcPts val="4140"/>
              </a:lnSpc>
            </a:pPr>
          </a:p>
          <a:p>
            <a:pPr algn="just" marL="542925" indent="-271462" lvl="1">
              <a:lnSpc>
                <a:spcPts val="4140"/>
              </a:lnSpc>
              <a:buFont typeface="Arial"/>
              <a:buChar char="•"/>
            </a:pPr>
            <a:r>
              <a:rPr lang="en-US" sz="3000">
                <a:solidFill>
                  <a:srgbClr val="000000"/>
                </a:solidFill>
                <a:latin typeface="Times New Roman Bold"/>
              </a:rPr>
              <a:t>Database :</a:t>
            </a:r>
          </a:p>
          <a:p>
            <a:pPr algn="just" marL="1914525" indent="-478631" lvl="3">
              <a:lnSpc>
                <a:spcPts val="4140"/>
              </a:lnSpc>
              <a:buFont typeface="Arial"/>
              <a:buChar char="￭"/>
            </a:pPr>
            <a:r>
              <a:rPr lang="en-US" sz="3000">
                <a:solidFill>
                  <a:srgbClr val="000000"/>
                </a:solidFill>
                <a:latin typeface="Times New Roman"/>
              </a:rPr>
              <a:t>MYSQL</a:t>
            </a:r>
          </a:p>
          <a:p>
            <a:pPr algn="just" marL="1914525" indent="-478631" lvl="3">
              <a:lnSpc>
                <a:spcPts val="4140"/>
              </a:lnSpc>
            </a:pPr>
          </a:p>
          <a:p>
            <a:pPr algn="just" marL="542925" indent="-271462" lvl="1">
              <a:lnSpc>
                <a:spcPts val="4140"/>
              </a:lnSpc>
              <a:buFont typeface="Arial"/>
              <a:buChar char="•"/>
            </a:pPr>
            <a:r>
              <a:rPr lang="en-US" sz="3000">
                <a:solidFill>
                  <a:srgbClr val="000000"/>
                </a:solidFill>
                <a:latin typeface="Times New Roman Bold"/>
              </a:rPr>
              <a:t>Tools : </a:t>
            </a:r>
          </a:p>
          <a:p>
            <a:pPr algn="just" marL="1914525" indent="-478631" lvl="3">
              <a:lnSpc>
                <a:spcPts val="4140"/>
              </a:lnSpc>
              <a:buFont typeface="Arial"/>
              <a:buChar char="￭"/>
            </a:pPr>
            <a:r>
              <a:rPr lang="en-US" sz="3000">
                <a:solidFill>
                  <a:srgbClr val="000000"/>
                </a:solidFill>
                <a:latin typeface="Times New Roman"/>
              </a:rPr>
              <a:t>Eclipse(IDE), MYSQL WorkBench, VsCode, Postman</a:t>
            </a:r>
          </a:p>
          <a:p>
            <a:pPr algn="just" marL="1914525" indent="-478631" lvl="3">
              <a:lnSpc>
                <a:spcPts val="4140"/>
              </a:lnSpc>
            </a:pPr>
          </a:p>
          <a:p>
            <a:pPr algn="just" marL="1914525" indent="-478631" lvl="3">
              <a:lnSpc>
                <a:spcPts val="4140"/>
              </a:lnSpc>
            </a:pPr>
          </a:p>
        </p:txBody>
      </p:sp>
      <p:sp>
        <p:nvSpPr>
          <p:cNvPr name="TextBox 9" id="9"/>
          <p:cNvSpPr txBox="true"/>
          <p:nvPr/>
        </p:nvSpPr>
        <p:spPr>
          <a:xfrm rot="0">
            <a:off x="1463040" y="1797421"/>
            <a:ext cx="6912388" cy="723900"/>
          </a:xfrm>
          <a:prstGeom prst="rect">
            <a:avLst/>
          </a:prstGeom>
        </p:spPr>
        <p:txBody>
          <a:bodyPr anchor="t" rtlCol="false" tIns="0" lIns="0" bIns="0" rIns="0">
            <a:spAutoFit/>
          </a:bodyPr>
          <a:lstStyle/>
          <a:p>
            <a:pPr algn="l">
              <a:lnSpc>
                <a:spcPts val="5040"/>
              </a:lnSpc>
            </a:pPr>
            <a:r>
              <a:rPr lang="en-US" sz="4200">
                <a:solidFill>
                  <a:srgbClr val="000000"/>
                </a:solidFill>
                <a:latin typeface="Times New Roman Bold"/>
              </a:rPr>
              <a:t>TECHNOLOGIES USED :</a:t>
            </a:r>
          </a:p>
        </p:txBody>
      </p:sp>
      <p:sp>
        <p:nvSpPr>
          <p:cNvPr name="Freeform 10" id="10"/>
          <p:cNvSpPr/>
          <p:nvPr/>
        </p:nvSpPr>
        <p:spPr>
          <a:xfrm flipH="false" flipV="false" rot="0">
            <a:off x="13053060" y="1737644"/>
            <a:ext cx="3634740" cy="736041"/>
          </a:xfrm>
          <a:custGeom>
            <a:avLst/>
            <a:gdLst/>
            <a:ahLst/>
            <a:cxnLst/>
            <a:rect r="r" b="b" t="t" l="l"/>
            <a:pathLst>
              <a:path h="736041" w="3634740">
                <a:moveTo>
                  <a:pt x="0" y="0"/>
                </a:moveTo>
                <a:lnTo>
                  <a:pt x="3634740" y="0"/>
                </a:lnTo>
                <a:lnTo>
                  <a:pt x="3634740" y="736040"/>
                </a:lnTo>
                <a:lnTo>
                  <a:pt x="0" y="736040"/>
                </a:lnTo>
                <a:lnTo>
                  <a:pt x="0" y="0"/>
                </a:lnTo>
                <a:close/>
              </a:path>
            </a:pathLst>
          </a:custGeom>
          <a:blipFill>
            <a:blip r:embed="rId4"/>
            <a:stretch>
              <a:fillRect l="0" t="0" r="-49" b="0"/>
            </a:stretch>
          </a:blipFill>
        </p:spPr>
      </p:sp>
      <p:sp>
        <p:nvSpPr>
          <p:cNvPr name="Freeform 11" id="11"/>
          <p:cNvSpPr/>
          <p:nvPr/>
        </p:nvSpPr>
        <p:spPr>
          <a:xfrm flipH="false" flipV="false" rot="0">
            <a:off x="14009972" y="4526280"/>
            <a:ext cx="3683670" cy="1240725"/>
          </a:xfrm>
          <a:custGeom>
            <a:avLst/>
            <a:gdLst/>
            <a:ahLst/>
            <a:cxnLst/>
            <a:rect r="r" b="b" t="t" l="l"/>
            <a:pathLst>
              <a:path h="1240725" w="3683670">
                <a:moveTo>
                  <a:pt x="0" y="0"/>
                </a:moveTo>
                <a:lnTo>
                  <a:pt x="3683670" y="0"/>
                </a:lnTo>
                <a:lnTo>
                  <a:pt x="3683670" y="1240725"/>
                </a:lnTo>
                <a:lnTo>
                  <a:pt x="0" y="1240725"/>
                </a:lnTo>
                <a:lnTo>
                  <a:pt x="0" y="0"/>
                </a:lnTo>
                <a:close/>
              </a:path>
            </a:pathLst>
          </a:custGeom>
          <a:blipFill>
            <a:blip r:embed="rId5"/>
            <a:stretch>
              <a:fillRect l="0" t="0" r="-29" b="0"/>
            </a:stretch>
          </a:blipFill>
        </p:spPr>
      </p:sp>
      <p:sp>
        <p:nvSpPr>
          <p:cNvPr name="Freeform 12" id="12"/>
          <p:cNvSpPr/>
          <p:nvPr/>
        </p:nvSpPr>
        <p:spPr>
          <a:xfrm flipH="false" flipV="false" rot="0">
            <a:off x="12474621" y="4206242"/>
            <a:ext cx="1772125" cy="1772125"/>
          </a:xfrm>
          <a:custGeom>
            <a:avLst/>
            <a:gdLst/>
            <a:ahLst/>
            <a:cxnLst/>
            <a:rect r="r" b="b" t="t" l="l"/>
            <a:pathLst>
              <a:path h="1772125" w="1772125">
                <a:moveTo>
                  <a:pt x="0" y="0"/>
                </a:moveTo>
                <a:lnTo>
                  <a:pt x="1772125" y="0"/>
                </a:lnTo>
                <a:lnTo>
                  <a:pt x="1772125" y="1772125"/>
                </a:lnTo>
                <a:lnTo>
                  <a:pt x="0" y="1772125"/>
                </a:lnTo>
                <a:lnTo>
                  <a:pt x="0" y="0"/>
                </a:lnTo>
                <a:close/>
              </a:path>
            </a:pathLst>
          </a:custGeom>
          <a:blipFill>
            <a:blip r:embed="rId6"/>
            <a:stretch>
              <a:fillRect l="0" t="0" r="0" b="0"/>
            </a:stretch>
          </a:blipFill>
        </p:spPr>
      </p:sp>
      <p:sp>
        <p:nvSpPr>
          <p:cNvPr name="Freeform 13" id="13"/>
          <p:cNvSpPr/>
          <p:nvPr/>
        </p:nvSpPr>
        <p:spPr>
          <a:xfrm flipH="false" flipV="false" rot="0">
            <a:off x="11795760" y="6822438"/>
            <a:ext cx="3482340" cy="2321560"/>
          </a:xfrm>
          <a:custGeom>
            <a:avLst/>
            <a:gdLst/>
            <a:ahLst/>
            <a:cxnLst/>
            <a:rect r="r" b="b" t="t" l="l"/>
            <a:pathLst>
              <a:path h="2321560" w="3482340">
                <a:moveTo>
                  <a:pt x="0" y="0"/>
                </a:moveTo>
                <a:lnTo>
                  <a:pt x="3482340" y="0"/>
                </a:lnTo>
                <a:lnTo>
                  <a:pt x="3482340" y="2321560"/>
                </a:lnTo>
                <a:lnTo>
                  <a:pt x="0" y="2321560"/>
                </a:lnTo>
                <a:lnTo>
                  <a:pt x="0" y="0"/>
                </a:lnTo>
                <a:close/>
              </a:path>
            </a:pathLst>
          </a:custGeom>
          <a:blipFill>
            <a:blip r:embed="rId7"/>
            <a:stretch>
              <a:fillRect l="0" t="0" r="-179" b="0"/>
            </a:stretch>
          </a:blipFill>
        </p:spPr>
      </p:sp>
      <p:sp>
        <p:nvSpPr>
          <p:cNvPr name="Freeform 14" id="14"/>
          <p:cNvSpPr/>
          <p:nvPr/>
        </p:nvSpPr>
        <p:spPr>
          <a:xfrm flipH="false" flipV="false" rot="0">
            <a:off x="15702687" y="7107327"/>
            <a:ext cx="1625193" cy="1625193"/>
          </a:xfrm>
          <a:custGeom>
            <a:avLst/>
            <a:gdLst/>
            <a:ahLst/>
            <a:cxnLst/>
            <a:rect r="r" b="b" t="t" l="l"/>
            <a:pathLst>
              <a:path h="1625193" w="1625193">
                <a:moveTo>
                  <a:pt x="0" y="0"/>
                </a:moveTo>
                <a:lnTo>
                  <a:pt x="1625193" y="0"/>
                </a:lnTo>
                <a:lnTo>
                  <a:pt x="1625193" y="1625193"/>
                </a:lnTo>
                <a:lnTo>
                  <a:pt x="0" y="1625193"/>
                </a:lnTo>
                <a:lnTo>
                  <a:pt x="0" y="0"/>
                </a:lnTo>
                <a:close/>
              </a:path>
            </a:pathLst>
          </a:custGeom>
          <a:blipFill>
            <a:blip r:embed="rId8"/>
            <a:stretch>
              <a:fillRect l="0" t="0" r="0" b="0"/>
            </a:stretch>
          </a:blipFill>
        </p:spPr>
      </p:sp>
      <p:sp>
        <p:nvSpPr>
          <p:cNvPr name="Freeform 15" id="15"/>
          <p:cNvSpPr/>
          <p:nvPr/>
        </p:nvSpPr>
        <p:spPr>
          <a:xfrm flipH="false" flipV="false" rot="0">
            <a:off x="13580270" y="6165058"/>
            <a:ext cx="2307431" cy="1152084"/>
          </a:xfrm>
          <a:custGeom>
            <a:avLst/>
            <a:gdLst/>
            <a:ahLst/>
            <a:cxnLst/>
            <a:rect r="r" b="b" t="t" l="l"/>
            <a:pathLst>
              <a:path h="1152084" w="2307431">
                <a:moveTo>
                  <a:pt x="0" y="0"/>
                </a:moveTo>
                <a:lnTo>
                  <a:pt x="2307430" y="0"/>
                </a:lnTo>
                <a:lnTo>
                  <a:pt x="2307430" y="1152084"/>
                </a:lnTo>
                <a:lnTo>
                  <a:pt x="0" y="1152084"/>
                </a:lnTo>
                <a:lnTo>
                  <a:pt x="0" y="0"/>
                </a:lnTo>
                <a:close/>
              </a:path>
            </a:pathLst>
          </a:custGeom>
          <a:blipFill>
            <a:blip r:embed="rId9"/>
            <a:stretch>
              <a:fillRect l="0" t="0" r="0" b="-141"/>
            </a:stretch>
          </a:blipFill>
        </p:spPr>
      </p:sp>
      <p:sp>
        <p:nvSpPr>
          <p:cNvPr name="Freeform 16" id="16"/>
          <p:cNvSpPr/>
          <p:nvPr/>
        </p:nvSpPr>
        <p:spPr>
          <a:xfrm flipH="false" flipV="false" rot="0">
            <a:off x="13601701" y="2657476"/>
            <a:ext cx="2673657" cy="1548765"/>
          </a:xfrm>
          <a:custGeom>
            <a:avLst/>
            <a:gdLst/>
            <a:ahLst/>
            <a:cxnLst/>
            <a:rect r="r" b="b" t="t" l="l"/>
            <a:pathLst>
              <a:path h="1548765" w="2673657">
                <a:moveTo>
                  <a:pt x="0" y="0"/>
                </a:moveTo>
                <a:lnTo>
                  <a:pt x="2673657" y="0"/>
                </a:lnTo>
                <a:lnTo>
                  <a:pt x="2673657" y="1548766"/>
                </a:lnTo>
                <a:lnTo>
                  <a:pt x="0" y="1548766"/>
                </a:lnTo>
                <a:lnTo>
                  <a:pt x="0" y="0"/>
                </a:lnTo>
                <a:close/>
              </a:path>
            </a:pathLst>
          </a:custGeom>
          <a:blipFill>
            <a:blip r:embed="rId10"/>
            <a:stretch>
              <a:fillRect l="0" t="0" r="-204" b="0"/>
            </a:stretch>
          </a:blipFill>
        </p:spPr>
      </p:sp>
      <p:sp>
        <p:nvSpPr>
          <p:cNvPr name="Freeform 17" id="17"/>
          <p:cNvSpPr/>
          <p:nvPr/>
        </p:nvSpPr>
        <p:spPr>
          <a:xfrm flipH="false" flipV="false" rot="0">
            <a:off x="14436090" y="8603932"/>
            <a:ext cx="1293140" cy="1271588"/>
          </a:xfrm>
          <a:custGeom>
            <a:avLst/>
            <a:gdLst/>
            <a:ahLst/>
            <a:cxnLst/>
            <a:rect r="r" b="b" t="t" l="l"/>
            <a:pathLst>
              <a:path h="1271588" w="1293140">
                <a:moveTo>
                  <a:pt x="0" y="0"/>
                </a:moveTo>
                <a:lnTo>
                  <a:pt x="1293139" y="0"/>
                </a:lnTo>
                <a:lnTo>
                  <a:pt x="1293139" y="1271588"/>
                </a:lnTo>
                <a:lnTo>
                  <a:pt x="0" y="1271588"/>
                </a:lnTo>
                <a:lnTo>
                  <a:pt x="0" y="0"/>
                </a:lnTo>
                <a:close/>
              </a:path>
            </a:pathLst>
          </a:custGeom>
          <a:blipFill>
            <a:blip r:embed="rId11"/>
            <a:stretch>
              <a:fillRect l="0" t="0" r="0" b="-221"/>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69" t="0" r="-69" b="0"/>
            </a:stretch>
          </a:blipFill>
        </p:spPr>
      </p:sp>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692497"/>
            <a:chOff x="0" y="0"/>
            <a:chExt cx="17637758" cy="923330"/>
          </a:xfrm>
        </p:grpSpPr>
        <p:sp>
          <p:nvSpPr>
            <p:cNvPr name="Freeform 6" id="6"/>
            <p:cNvSpPr/>
            <p:nvPr/>
          </p:nvSpPr>
          <p:spPr>
            <a:xfrm flipH="false" flipV="false" rot="0">
              <a:off x="0" y="0"/>
              <a:ext cx="17637761" cy="923290"/>
            </a:xfrm>
            <a:custGeom>
              <a:avLst/>
              <a:gdLst/>
              <a:ahLst/>
              <a:cxnLst/>
              <a:rect r="r" b="b" t="t" l="l"/>
              <a:pathLst>
                <a:path h="923290" w="17637761">
                  <a:moveTo>
                    <a:pt x="0" y="0"/>
                  </a:moveTo>
                  <a:lnTo>
                    <a:pt x="17637761" y="0"/>
                  </a:lnTo>
                  <a:lnTo>
                    <a:pt x="17637761" y="923290"/>
                  </a:lnTo>
                  <a:lnTo>
                    <a:pt x="0" y="923290"/>
                  </a:lnTo>
                  <a:close/>
                </a:path>
              </a:pathLst>
            </a:custGeom>
            <a:solidFill>
              <a:srgbClr val="FF6709"/>
            </a:solidFill>
          </p:spPr>
        </p:sp>
        <p:sp>
          <p:nvSpPr>
            <p:cNvPr name="TextBox 7" id="7"/>
            <p:cNvSpPr txBox="true"/>
            <p:nvPr/>
          </p:nvSpPr>
          <p:spPr>
            <a:xfrm>
              <a:off x="0" y="-76200"/>
              <a:ext cx="17637758" cy="999530"/>
            </a:xfrm>
            <a:prstGeom prst="rect">
              <a:avLst/>
            </a:prstGeom>
          </p:spPr>
          <p:txBody>
            <a:bodyPr anchor="t" rtlCol="false" tIns="50800" lIns="50800" bIns="50800" rIns="50800"/>
            <a:lstStyle/>
            <a:p>
              <a:pPr algn="l">
                <a:lnSpc>
                  <a:spcPts val="4320"/>
                </a:lnSpc>
              </a:pPr>
              <a:r>
                <a:rPr lang="en-US" sz="3600">
                  <a:solidFill>
                    <a:srgbClr val="FFFFFF"/>
                  </a:solidFill>
                  <a:latin typeface="Times New Roman Bold"/>
                </a:rPr>
                <a:t>Architecture Design</a:t>
              </a:r>
            </a:p>
          </p:txBody>
        </p:sp>
      </p:grpSp>
      <p:sp>
        <p:nvSpPr>
          <p:cNvPr name="Freeform 8" id="8"/>
          <p:cNvSpPr/>
          <p:nvPr/>
        </p:nvSpPr>
        <p:spPr>
          <a:xfrm flipH="false" flipV="false" rot="0">
            <a:off x="1077063" y="2570212"/>
            <a:ext cx="16220343" cy="6787004"/>
          </a:xfrm>
          <a:custGeom>
            <a:avLst/>
            <a:gdLst/>
            <a:ahLst/>
            <a:cxnLst/>
            <a:rect r="r" b="b" t="t" l="l"/>
            <a:pathLst>
              <a:path h="6787004" w="16220343">
                <a:moveTo>
                  <a:pt x="0" y="0"/>
                </a:moveTo>
                <a:lnTo>
                  <a:pt x="16220343" y="0"/>
                </a:lnTo>
                <a:lnTo>
                  <a:pt x="16220343" y="6787004"/>
                </a:lnTo>
                <a:lnTo>
                  <a:pt x="0" y="6787004"/>
                </a:lnTo>
                <a:lnTo>
                  <a:pt x="0" y="0"/>
                </a:lnTo>
                <a:close/>
              </a:path>
            </a:pathLst>
          </a:custGeom>
          <a:blipFill>
            <a:blip r:embed="rId4"/>
            <a:stretch>
              <a:fillRect l="0" t="0" r="0" b="0"/>
            </a:stretch>
          </a:blipFill>
        </p:spPr>
      </p:sp>
      <p:sp>
        <p:nvSpPr>
          <p:cNvPr name="TextBox 9" id="9"/>
          <p:cNvSpPr txBox="true"/>
          <p:nvPr/>
        </p:nvSpPr>
        <p:spPr>
          <a:xfrm rot="0">
            <a:off x="1644195" y="1825996"/>
            <a:ext cx="2567040" cy="466725"/>
          </a:xfrm>
          <a:prstGeom prst="rect">
            <a:avLst/>
          </a:prstGeom>
        </p:spPr>
        <p:txBody>
          <a:bodyPr anchor="t" rtlCol="false" tIns="0" lIns="0" bIns="0" rIns="0">
            <a:spAutoFit/>
          </a:bodyPr>
          <a:lstStyle/>
          <a:p>
            <a:pPr algn="l">
              <a:lnSpc>
                <a:spcPts val="3240"/>
              </a:lnSpc>
            </a:pPr>
            <a:r>
              <a:rPr lang="en-US" sz="2700">
                <a:solidFill>
                  <a:srgbClr val="000000"/>
                </a:solidFill>
                <a:latin typeface="Times New Roman"/>
              </a:rPr>
              <a:t>Data Flow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9" t="0" r="69" b="0"/>
          <a:stretch>
            <a:fillRect/>
          </a:stretch>
        </p:blipFill>
        <p:spPr>
          <a:xfrm flipH="true" flipV="false">
            <a:off x="0" y="0"/>
            <a:ext cx="18288000" cy="10287000"/>
          </a:xfrm>
          <a:prstGeom prst="rect">
            <a:avLst/>
          </a:prstGeom>
        </p:spPr>
      </p:pic>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3950"/>
            <a:chOff x="0" y="0"/>
            <a:chExt cx="17637758" cy="965266"/>
          </a:xfrm>
        </p:grpSpPr>
        <p:sp>
          <p:nvSpPr>
            <p:cNvPr name="Freeform 6" id="6"/>
            <p:cNvSpPr/>
            <p:nvPr/>
          </p:nvSpPr>
          <p:spPr>
            <a:xfrm flipH="false" flipV="false" rot="0">
              <a:off x="0" y="0"/>
              <a:ext cx="17637761" cy="965327"/>
            </a:xfrm>
            <a:custGeom>
              <a:avLst/>
              <a:gdLst/>
              <a:ahLst/>
              <a:cxnLst/>
              <a:rect r="r" b="b" t="t" l="l"/>
              <a:pathLst>
                <a:path h="965327" w="17637761">
                  <a:moveTo>
                    <a:pt x="0" y="0"/>
                  </a:moveTo>
                  <a:lnTo>
                    <a:pt x="17637761" y="0"/>
                  </a:lnTo>
                  <a:lnTo>
                    <a:pt x="17637761" y="965327"/>
                  </a:lnTo>
                  <a:lnTo>
                    <a:pt x="0" y="965327"/>
                  </a:lnTo>
                  <a:close/>
                </a:path>
              </a:pathLst>
            </a:custGeom>
            <a:solidFill>
              <a:srgbClr val="FF6709"/>
            </a:solidFill>
          </p:spPr>
        </p:sp>
        <p:sp>
          <p:nvSpPr>
            <p:cNvPr name="TextBox 7" id="7"/>
            <p:cNvSpPr txBox="true"/>
            <p:nvPr/>
          </p:nvSpPr>
          <p:spPr>
            <a:xfrm>
              <a:off x="0" y="-133350"/>
              <a:ext cx="17637758" cy="1098616"/>
            </a:xfrm>
            <a:prstGeom prst="rect">
              <a:avLst/>
            </a:prstGeom>
          </p:spPr>
          <p:txBody>
            <a:bodyPr anchor="t" rtlCol="false" tIns="50800" lIns="50800" bIns="50800" rIns="50800"/>
            <a:lstStyle/>
            <a:p>
              <a:pPr algn="l">
                <a:lnSpc>
                  <a:spcPts val="4967"/>
                </a:lnSpc>
              </a:pPr>
              <a:r>
                <a:rPr lang="en-US" sz="3600">
                  <a:solidFill>
                    <a:srgbClr val="FFFFFF"/>
                  </a:solidFill>
                  <a:latin typeface="Times New Roman Bold"/>
                </a:rPr>
                <a:t>User Interface Design</a:t>
              </a:r>
            </a:p>
          </p:txBody>
        </p:sp>
      </p:grpSp>
      <p:sp>
        <p:nvSpPr>
          <p:cNvPr name="Freeform 8" id="8"/>
          <p:cNvSpPr/>
          <p:nvPr/>
        </p:nvSpPr>
        <p:spPr>
          <a:xfrm flipH="false" flipV="false" rot="0">
            <a:off x="0" y="1570869"/>
            <a:ext cx="9130446" cy="5470011"/>
          </a:xfrm>
          <a:custGeom>
            <a:avLst/>
            <a:gdLst/>
            <a:ahLst/>
            <a:cxnLst/>
            <a:rect r="r" b="b" t="t" l="l"/>
            <a:pathLst>
              <a:path h="5470011" w="9130446">
                <a:moveTo>
                  <a:pt x="0" y="0"/>
                </a:moveTo>
                <a:lnTo>
                  <a:pt x="9130446" y="0"/>
                </a:lnTo>
                <a:lnTo>
                  <a:pt x="9130446" y="5470011"/>
                </a:lnTo>
                <a:lnTo>
                  <a:pt x="0" y="5470011"/>
                </a:lnTo>
                <a:lnTo>
                  <a:pt x="0" y="0"/>
                </a:lnTo>
                <a:close/>
              </a:path>
            </a:pathLst>
          </a:custGeom>
          <a:blipFill>
            <a:blip r:embed="rId4"/>
            <a:stretch>
              <a:fillRect l="0" t="0" r="-8" b="0"/>
            </a:stretch>
          </a:blipFill>
        </p:spPr>
      </p:sp>
      <p:sp>
        <p:nvSpPr>
          <p:cNvPr name="Freeform 9" id="9"/>
          <p:cNvSpPr/>
          <p:nvPr/>
        </p:nvSpPr>
        <p:spPr>
          <a:xfrm flipH="false" flipV="false" rot="0">
            <a:off x="9130446" y="4480560"/>
            <a:ext cx="9121140" cy="5806440"/>
          </a:xfrm>
          <a:custGeom>
            <a:avLst/>
            <a:gdLst/>
            <a:ahLst/>
            <a:cxnLst/>
            <a:rect r="r" b="b" t="t" l="l"/>
            <a:pathLst>
              <a:path h="5806440" w="9121140">
                <a:moveTo>
                  <a:pt x="0" y="0"/>
                </a:moveTo>
                <a:lnTo>
                  <a:pt x="9121140" y="0"/>
                </a:lnTo>
                <a:lnTo>
                  <a:pt x="9121140" y="5806440"/>
                </a:lnTo>
                <a:lnTo>
                  <a:pt x="0" y="5806440"/>
                </a:lnTo>
                <a:lnTo>
                  <a:pt x="0" y="0"/>
                </a:lnTo>
                <a:close/>
              </a:path>
            </a:pathLst>
          </a:custGeom>
          <a:blipFill>
            <a:blip r:embed="rId5"/>
            <a:stretch>
              <a:fillRect l="0" t="0" r="-2921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9" t="0" r="69" b="0"/>
          <a:stretch>
            <a:fillRect/>
          </a:stretch>
        </p:blipFill>
        <p:spPr>
          <a:xfrm flipH="true" flipV="false">
            <a:off x="0" y="0"/>
            <a:ext cx="18288000" cy="10287000"/>
          </a:xfrm>
          <a:prstGeom prst="rect">
            <a:avLst/>
          </a:prstGeom>
        </p:spPr>
      </p:pic>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3950"/>
            <a:chOff x="0" y="0"/>
            <a:chExt cx="17637758" cy="965266"/>
          </a:xfrm>
        </p:grpSpPr>
        <p:sp>
          <p:nvSpPr>
            <p:cNvPr name="Freeform 6" id="6"/>
            <p:cNvSpPr/>
            <p:nvPr/>
          </p:nvSpPr>
          <p:spPr>
            <a:xfrm flipH="false" flipV="false" rot="0">
              <a:off x="0" y="0"/>
              <a:ext cx="17637761" cy="965327"/>
            </a:xfrm>
            <a:custGeom>
              <a:avLst/>
              <a:gdLst/>
              <a:ahLst/>
              <a:cxnLst/>
              <a:rect r="r" b="b" t="t" l="l"/>
              <a:pathLst>
                <a:path h="965327" w="17637761">
                  <a:moveTo>
                    <a:pt x="0" y="0"/>
                  </a:moveTo>
                  <a:lnTo>
                    <a:pt x="17637761" y="0"/>
                  </a:lnTo>
                  <a:lnTo>
                    <a:pt x="17637761" y="965327"/>
                  </a:lnTo>
                  <a:lnTo>
                    <a:pt x="0" y="965327"/>
                  </a:lnTo>
                  <a:close/>
                </a:path>
              </a:pathLst>
            </a:custGeom>
            <a:solidFill>
              <a:srgbClr val="FF6709"/>
            </a:solidFill>
          </p:spPr>
        </p:sp>
        <p:sp>
          <p:nvSpPr>
            <p:cNvPr name="TextBox 7" id="7"/>
            <p:cNvSpPr txBox="true"/>
            <p:nvPr/>
          </p:nvSpPr>
          <p:spPr>
            <a:xfrm>
              <a:off x="0" y="-133350"/>
              <a:ext cx="17637758" cy="1098616"/>
            </a:xfrm>
            <a:prstGeom prst="rect">
              <a:avLst/>
            </a:prstGeom>
          </p:spPr>
          <p:txBody>
            <a:bodyPr anchor="t" rtlCol="false" tIns="50800" lIns="50800" bIns="50800" rIns="50800"/>
            <a:lstStyle/>
            <a:p>
              <a:pPr algn="l">
                <a:lnSpc>
                  <a:spcPts val="4967"/>
                </a:lnSpc>
              </a:pPr>
              <a:r>
                <a:rPr lang="en-US" sz="3600">
                  <a:solidFill>
                    <a:srgbClr val="FFFFFF"/>
                  </a:solidFill>
                  <a:latin typeface="Times New Roman Bold"/>
                </a:rPr>
                <a:t>User Interface Design</a:t>
              </a:r>
            </a:p>
          </p:txBody>
        </p:sp>
      </p:grpSp>
      <p:sp>
        <p:nvSpPr>
          <p:cNvPr name="Freeform 8" id="8"/>
          <p:cNvSpPr/>
          <p:nvPr/>
        </p:nvSpPr>
        <p:spPr>
          <a:xfrm flipH="false" flipV="false" rot="0">
            <a:off x="6602393" y="1498281"/>
            <a:ext cx="11455696" cy="5503520"/>
          </a:xfrm>
          <a:custGeom>
            <a:avLst/>
            <a:gdLst/>
            <a:ahLst/>
            <a:cxnLst/>
            <a:rect r="r" b="b" t="t" l="l"/>
            <a:pathLst>
              <a:path h="5503520" w="11455696">
                <a:moveTo>
                  <a:pt x="0" y="0"/>
                </a:moveTo>
                <a:lnTo>
                  <a:pt x="11455696" y="0"/>
                </a:lnTo>
                <a:lnTo>
                  <a:pt x="11455696" y="5503520"/>
                </a:lnTo>
                <a:lnTo>
                  <a:pt x="0" y="5503520"/>
                </a:lnTo>
                <a:lnTo>
                  <a:pt x="0" y="0"/>
                </a:lnTo>
                <a:close/>
              </a:path>
            </a:pathLst>
          </a:custGeom>
          <a:blipFill>
            <a:blip r:embed="rId4"/>
            <a:stretch>
              <a:fillRect l="0" t="0" r="0" b="0"/>
            </a:stretch>
          </a:blipFill>
        </p:spPr>
      </p:sp>
      <p:sp>
        <p:nvSpPr>
          <p:cNvPr name="Freeform 9" id="9"/>
          <p:cNvSpPr/>
          <p:nvPr/>
        </p:nvSpPr>
        <p:spPr>
          <a:xfrm flipH="false" flipV="false" rot="0">
            <a:off x="22860" y="5397905"/>
            <a:ext cx="10029180" cy="4889095"/>
          </a:xfrm>
          <a:custGeom>
            <a:avLst/>
            <a:gdLst/>
            <a:ahLst/>
            <a:cxnLst/>
            <a:rect r="r" b="b" t="t" l="l"/>
            <a:pathLst>
              <a:path h="4889095" w="10029180">
                <a:moveTo>
                  <a:pt x="0" y="0"/>
                </a:moveTo>
                <a:lnTo>
                  <a:pt x="10029180" y="0"/>
                </a:lnTo>
                <a:lnTo>
                  <a:pt x="10029180" y="4889095"/>
                </a:lnTo>
                <a:lnTo>
                  <a:pt x="0" y="4889095"/>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69" t="0" r="69" b="0"/>
          <a:stretch>
            <a:fillRect/>
          </a:stretch>
        </p:blipFill>
        <p:spPr>
          <a:xfrm flipH="true" flipV="false">
            <a:off x="0" y="0"/>
            <a:ext cx="18288000" cy="10287000"/>
          </a:xfrm>
          <a:prstGeom prst="rect">
            <a:avLst/>
          </a:prstGeom>
        </p:spPr>
      </p:pic>
      <p:sp>
        <p:nvSpPr>
          <p:cNvPr name="AutoShape 3" id="3"/>
          <p:cNvSpPr/>
          <p:nvPr/>
        </p:nvSpPr>
        <p:spPr>
          <a:xfrm rot="5301382">
            <a:off x="3274088" y="898192"/>
            <a:ext cx="664163" cy="0"/>
          </a:xfrm>
          <a:prstGeom prst="line">
            <a:avLst/>
          </a:prstGeom>
          <a:ln cap="rnd" w="9525">
            <a:solidFill>
              <a:srgbClr val="DD4F22"/>
            </a:solidFill>
            <a:prstDash val="solid"/>
            <a:headEnd type="none" len="sm" w="sm"/>
            <a:tailEnd type="none" len="sm" w="sm"/>
          </a:ln>
        </p:spPr>
      </p:sp>
      <p:sp>
        <p:nvSpPr>
          <p:cNvPr name="Freeform 4" id="4"/>
          <p:cNvSpPr/>
          <p:nvPr/>
        </p:nvSpPr>
        <p:spPr>
          <a:xfrm flipH="false" flipV="false" rot="0">
            <a:off x="326258" y="507034"/>
            <a:ext cx="2945198" cy="782316"/>
          </a:xfrm>
          <a:custGeom>
            <a:avLst/>
            <a:gdLst/>
            <a:ahLst/>
            <a:cxnLst/>
            <a:rect r="r" b="b" t="t" l="l"/>
            <a:pathLst>
              <a:path h="782316" w="2945198">
                <a:moveTo>
                  <a:pt x="0" y="0"/>
                </a:moveTo>
                <a:lnTo>
                  <a:pt x="2945197" y="0"/>
                </a:lnTo>
                <a:lnTo>
                  <a:pt x="2945197" y="782316"/>
                </a:lnTo>
                <a:lnTo>
                  <a:pt x="0" y="782316"/>
                </a:lnTo>
                <a:lnTo>
                  <a:pt x="0" y="0"/>
                </a:lnTo>
                <a:close/>
              </a:path>
            </a:pathLst>
          </a:custGeom>
          <a:blipFill>
            <a:blip r:embed="rId3"/>
            <a:stretch>
              <a:fillRect l="0" t="0" r="-299" b="0"/>
            </a:stretch>
          </a:blipFill>
        </p:spPr>
      </p:sp>
      <p:grpSp>
        <p:nvGrpSpPr>
          <p:cNvPr name="Group 5" id="5"/>
          <p:cNvGrpSpPr/>
          <p:nvPr/>
        </p:nvGrpSpPr>
        <p:grpSpPr>
          <a:xfrm rot="0">
            <a:off x="3749040" y="575772"/>
            <a:ext cx="13228318" cy="723950"/>
            <a:chOff x="0" y="0"/>
            <a:chExt cx="17637758" cy="965266"/>
          </a:xfrm>
        </p:grpSpPr>
        <p:sp>
          <p:nvSpPr>
            <p:cNvPr name="Freeform 6" id="6"/>
            <p:cNvSpPr/>
            <p:nvPr/>
          </p:nvSpPr>
          <p:spPr>
            <a:xfrm flipH="false" flipV="false" rot="0">
              <a:off x="0" y="0"/>
              <a:ext cx="17637761" cy="965327"/>
            </a:xfrm>
            <a:custGeom>
              <a:avLst/>
              <a:gdLst/>
              <a:ahLst/>
              <a:cxnLst/>
              <a:rect r="r" b="b" t="t" l="l"/>
              <a:pathLst>
                <a:path h="965327" w="17637761">
                  <a:moveTo>
                    <a:pt x="0" y="0"/>
                  </a:moveTo>
                  <a:lnTo>
                    <a:pt x="17637761" y="0"/>
                  </a:lnTo>
                  <a:lnTo>
                    <a:pt x="17637761" y="965327"/>
                  </a:lnTo>
                  <a:lnTo>
                    <a:pt x="0" y="965327"/>
                  </a:lnTo>
                  <a:close/>
                </a:path>
              </a:pathLst>
            </a:custGeom>
            <a:solidFill>
              <a:srgbClr val="FF6709"/>
            </a:solidFill>
          </p:spPr>
        </p:sp>
        <p:sp>
          <p:nvSpPr>
            <p:cNvPr name="TextBox 7" id="7"/>
            <p:cNvSpPr txBox="true"/>
            <p:nvPr/>
          </p:nvSpPr>
          <p:spPr>
            <a:xfrm>
              <a:off x="0" y="-133350"/>
              <a:ext cx="17637758" cy="1098616"/>
            </a:xfrm>
            <a:prstGeom prst="rect">
              <a:avLst/>
            </a:prstGeom>
          </p:spPr>
          <p:txBody>
            <a:bodyPr anchor="t" rtlCol="false" tIns="50800" lIns="50800" bIns="50800" rIns="50800"/>
            <a:lstStyle/>
            <a:p>
              <a:pPr algn="l">
                <a:lnSpc>
                  <a:spcPts val="4967"/>
                </a:lnSpc>
              </a:pPr>
              <a:r>
                <a:rPr lang="en-US" sz="3600">
                  <a:solidFill>
                    <a:srgbClr val="FFFFFF"/>
                  </a:solidFill>
                  <a:latin typeface="Times New Roman Bold"/>
                </a:rPr>
                <a:t>User Interface Design</a:t>
              </a:r>
            </a:p>
          </p:txBody>
        </p:sp>
      </p:grpSp>
      <p:sp>
        <p:nvSpPr>
          <p:cNvPr name="Freeform 8" id="8"/>
          <p:cNvSpPr/>
          <p:nvPr/>
        </p:nvSpPr>
        <p:spPr>
          <a:xfrm flipH="false" flipV="false" rot="0">
            <a:off x="1863015" y="2427894"/>
            <a:ext cx="14561970" cy="6985195"/>
          </a:xfrm>
          <a:custGeom>
            <a:avLst/>
            <a:gdLst/>
            <a:ahLst/>
            <a:cxnLst/>
            <a:rect r="r" b="b" t="t" l="l"/>
            <a:pathLst>
              <a:path h="6985195" w="14561970">
                <a:moveTo>
                  <a:pt x="0" y="0"/>
                </a:moveTo>
                <a:lnTo>
                  <a:pt x="14561970" y="0"/>
                </a:lnTo>
                <a:lnTo>
                  <a:pt x="14561970" y="6985195"/>
                </a:lnTo>
                <a:lnTo>
                  <a:pt x="0" y="6985195"/>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DAFkd5tuZlo</dc:identifier>
  <dcterms:modified xsi:type="dcterms:W3CDTF">2011-08-01T06:04:30Z</dcterms:modified>
  <cp:revision>1</cp:revision>
  <dc:title>1. https://projectworlds.in/tag/clinic-management-system-spring-boot-projects-with-source-code/ 2. https://www.freeprojectz.com/free-java-spring-boot-angular-project-source-code-download/clinic-management-system 3.</dc:title>
</cp:coreProperties>
</file>