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61" r:id="rId7"/>
    <p:sldId id="273" r:id="rId8"/>
    <p:sldId id="262" r:id="rId9"/>
    <p:sldId id="263" r:id="rId10"/>
    <p:sldId id="274" r:id="rId11"/>
    <p:sldId id="264"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6" d="100"/>
          <a:sy n="66" d="100"/>
        </p:scale>
        <p:origin x="-1330" y="-5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5" name="Footer Placeholder 4">
            <a:extLst>
              <a:ext uri="{FF2B5EF4-FFF2-40B4-BE49-F238E27FC236}">
                <a16:creationId xmlns=""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5" name="Footer Placeholder 4">
            <a:extLst>
              <a:ext uri="{FF2B5EF4-FFF2-40B4-BE49-F238E27FC236}">
                <a16:creationId xmlns=""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5" name="Footer Placeholder 4">
            <a:extLst>
              <a:ext uri="{FF2B5EF4-FFF2-40B4-BE49-F238E27FC236}">
                <a16:creationId xmlns=""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5" name="Footer Placeholder 4">
            <a:extLst>
              <a:ext uri="{FF2B5EF4-FFF2-40B4-BE49-F238E27FC236}">
                <a16:creationId xmlns=""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5" name="Footer Placeholder 4">
            <a:extLst>
              <a:ext uri="{FF2B5EF4-FFF2-40B4-BE49-F238E27FC236}">
                <a16:creationId xmlns=""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6" name="Footer Placeholder 5">
            <a:extLst>
              <a:ext uri="{FF2B5EF4-FFF2-40B4-BE49-F238E27FC236}">
                <a16:creationId xmlns=""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8" name="Footer Placeholder 7">
            <a:extLst>
              <a:ext uri="{FF2B5EF4-FFF2-40B4-BE49-F238E27FC236}">
                <a16:creationId xmlns=""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4" name="Footer Placeholder 3">
            <a:extLst>
              <a:ext uri="{FF2B5EF4-FFF2-40B4-BE49-F238E27FC236}">
                <a16:creationId xmlns=""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3" name="Footer Placeholder 2">
            <a:extLst>
              <a:ext uri="{FF2B5EF4-FFF2-40B4-BE49-F238E27FC236}">
                <a16:creationId xmlns=""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6" name="Footer Placeholder 5">
            <a:extLst>
              <a:ext uri="{FF2B5EF4-FFF2-40B4-BE49-F238E27FC236}">
                <a16:creationId xmlns=""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pPr/>
              <a:t>31-05-2023</a:t>
            </a:fld>
            <a:endParaRPr lang="en-IN"/>
          </a:p>
        </p:txBody>
      </p:sp>
      <p:sp>
        <p:nvSpPr>
          <p:cNvPr id="6" name="Footer Placeholder 5">
            <a:extLst>
              <a:ext uri="{FF2B5EF4-FFF2-40B4-BE49-F238E27FC236}">
                <a16:creationId xmlns=""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pPr/>
              <a:t>31-05-2023</a:t>
            </a:fld>
            <a:endParaRPr lang="en-IN"/>
          </a:p>
        </p:txBody>
      </p:sp>
      <p:sp>
        <p:nvSpPr>
          <p:cNvPr id="5" name="Footer Placeholder 4">
            <a:extLst>
              <a:ext uri="{FF2B5EF4-FFF2-40B4-BE49-F238E27FC236}">
                <a16:creationId xmlns=""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pPr/>
              <a:t>‹#›</a:t>
            </a:fld>
            <a:endParaRPr lang="en-IN"/>
          </a:p>
        </p:txBody>
      </p:sp>
    </p:spTree>
    <p:extLst>
      <p:ext uri="{BB962C8B-B14F-4D97-AF65-F5344CB8AC3E}">
        <p14:creationId xmlns=""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odebun.com/hospital-management-project-in-spring-boot-with-source-code/" TargetMode="External"/><Relationship Id="rId5" Type="http://schemas.openxmlformats.org/officeDocument/2006/relationships/hyperlink" Target="https://www.freeprojectz.com/free-java-spring-boot-angular-project-source-code-download/clinic-management-system" TargetMode="External"/><Relationship Id="rId4" Type="http://schemas.openxmlformats.org/officeDocument/2006/relationships/hyperlink" Target="https://projectworlds.in/tag/clinic-management-system-spring-boot-projects-with-source-cod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87853"/>
          </a:xfrm>
          <a:prstGeom prst="rect">
            <a:avLst/>
          </a:prstGeom>
          <a:noFill/>
        </p:spPr>
        <p:txBody>
          <a:bodyPr wrap="square">
            <a:spAutoFit/>
          </a:bodyPr>
          <a:lstStyle/>
          <a:p>
            <a:pPr algn="ctr">
              <a:lnSpc>
                <a:spcPct val="115000"/>
              </a:lnSpc>
            </a:pPr>
            <a:r>
              <a:rPr lang="en-IN" sz="2800" dirty="0" smtClean="0">
                <a:effectLst/>
                <a:latin typeface="Times New Roman" panose="02020603050405020304" pitchFamily="18" charset="0"/>
                <a:ea typeface="Arial" panose="020B0604020202020204" pitchFamily="34" charset="0"/>
              </a:rPr>
              <a:t>“</a:t>
            </a:r>
            <a:r>
              <a:rPr lang="en-IN" sz="2800" b="1" dirty="0" smtClean="0">
                <a:latin typeface="Times New Roman" panose="02020603050405020304" pitchFamily="18" charset="0"/>
              </a:rPr>
              <a:t>Mid-Term </a:t>
            </a:r>
            <a:r>
              <a:rPr lang="en-IN" sz="2800" b="1" dirty="0" smtClean="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a:effectLst/>
                <a:latin typeface="Times New Roman" panose="02020603050405020304" pitchFamily="18" charset="0"/>
                <a:ea typeface="Arial" panose="020B0604020202020204" pitchFamily="34" charset="0"/>
              </a:rPr>
              <a:t>Name</a:t>
            </a:r>
            <a:r>
              <a:rPr lang="en-IN" sz="1800" b="1" dirty="0" smtClean="0">
                <a:effectLst/>
                <a:latin typeface="Times New Roman" panose="02020603050405020304" pitchFamily="18" charset="0"/>
                <a:ea typeface="Arial" panose="020B0604020202020204" pitchFamily="34" charset="0"/>
              </a:rPr>
              <a:t>: </a:t>
            </a:r>
            <a:r>
              <a:rPr lang="en-IN" sz="1800" b="1" dirty="0" err="1" smtClean="0">
                <a:effectLst/>
                <a:latin typeface="Times New Roman" panose="02020603050405020304" pitchFamily="18" charset="0"/>
                <a:ea typeface="Arial" panose="020B0604020202020204" pitchFamily="34" charset="0"/>
              </a:rPr>
              <a:t>Astitva</a:t>
            </a:r>
            <a:r>
              <a:rPr lang="en-IN" sz="1800" b="1" dirty="0" smtClean="0">
                <a:effectLst/>
                <a:latin typeface="Times New Roman" panose="02020603050405020304" pitchFamily="18" charset="0"/>
                <a:ea typeface="Arial" panose="020B0604020202020204" pitchFamily="34" charset="0"/>
              </a:rPr>
              <a:t> </a:t>
            </a:r>
            <a:r>
              <a:rPr lang="en-IN" sz="1800" b="1" dirty="0" err="1" smtClean="0">
                <a:effectLst/>
                <a:latin typeface="Times New Roman" panose="02020603050405020304" pitchFamily="18" charset="0"/>
                <a:ea typeface="Arial" panose="020B0604020202020204" pitchFamily="34" charset="0"/>
              </a:rPr>
              <a:t>Ghanmode</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a:t>
            </a:r>
            <a:r>
              <a:rPr lang="en-IN" sz="1800" b="1" dirty="0" smtClean="0">
                <a:effectLst/>
                <a:latin typeface="Times New Roman" panose="02020603050405020304" pitchFamily="18" charset="0"/>
                <a:ea typeface="Arial" panose="020B0604020202020204" pitchFamily="34" charset="0"/>
              </a:rPr>
              <a:t>: 12</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 </a:t>
            </a:r>
            <a:r>
              <a:rPr lang="en-IN" b="1" dirty="0" smtClean="0">
                <a:ea typeface="Arial" panose="020B0604020202020204" pitchFamily="34" charset="0"/>
              </a:rPr>
              <a:t>Axis </a:t>
            </a:r>
            <a:r>
              <a:rPr lang="en-IN" b="1" dirty="0" err="1" smtClean="0">
                <a:ea typeface="Arial" panose="020B0604020202020204" pitchFamily="34" charset="0"/>
              </a:rPr>
              <a:t>Fintech</a:t>
            </a:r>
            <a:r>
              <a:rPr lang="en-IN" b="1" dirty="0" smtClean="0">
                <a:ea typeface="Arial" panose="020B0604020202020204" pitchFamily="34" charset="0"/>
              </a:rPr>
              <a:t> Full Stack Developer</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smtClean="0">
                <a:latin typeface="Times New Roman" panose="02020603050405020304" pitchFamily="18" charset="0"/>
                <a:ea typeface="Arial" panose="020B0604020202020204" pitchFamily="34" charset="0"/>
              </a:rPr>
              <a:t>31</a:t>
            </a:r>
            <a:r>
              <a:rPr lang="en-IN" sz="1800" b="1" dirty="0" smtClean="0">
                <a:effectLst/>
                <a:latin typeface="Times New Roman" panose="02020603050405020304" pitchFamily="18" charset="0"/>
                <a:ea typeface="Arial" panose="020B0604020202020204" pitchFamily="34" charset="0"/>
              </a:rPr>
              <a:t>/05/2023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effectLst/>
                <a:latin typeface="Times New Roman" panose="02020603050405020304" pitchFamily="18" charset="0"/>
                <a:ea typeface="Arial" panose="020B0604020202020204" pitchFamily="34" charset="0"/>
              </a:rPr>
              <a:t>Project Flow Table</a:t>
            </a:r>
            <a:endParaRPr lang="en-IN" sz="1400" dirty="0">
              <a:solidFill>
                <a:schemeClr val="bg1"/>
              </a:solidFill>
              <a:effectLst/>
              <a:latin typeface="Arial" panose="020B0604020202020204" pitchFamily="34" charset="0"/>
              <a:ea typeface="Arial" panose="020B0604020202020204" pitchFamily="34" charset="0"/>
            </a:endParaRPr>
          </a:p>
        </p:txBody>
      </p:sp>
      <p:graphicFrame>
        <p:nvGraphicFramePr>
          <p:cNvPr id="13" name="Table 12"/>
          <p:cNvGraphicFramePr>
            <a:graphicFrameLocks noGrp="1"/>
          </p:cNvGraphicFramePr>
          <p:nvPr/>
        </p:nvGraphicFramePr>
        <p:xfrm>
          <a:off x="706058" y="1240526"/>
          <a:ext cx="10845475" cy="5403344"/>
        </p:xfrm>
        <a:graphic>
          <a:graphicData uri="http://schemas.openxmlformats.org/drawingml/2006/table">
            <a:tbl>
              <a:tblPr firstRow="1" bandRow="1">
                <a:tableStyleId>{5C22544A-7EE6-4342-B048-85BDC9FD1C3A}</a:tableStyleId>
              </a:tblPr>
              <a:tblGrid>
                <a:gridCol w="2169095"/>
                <a:gridCol w="2169095"/>
                <a:gridCol w="2169095"/>
                <a:gridCol w="2169095"/>
                <a:gridCol w="2169095"/>
              </a:tblGrid>
              <a:tr h="675418">
                <a:tc>
                  <a:txBody>
                    <a:bodyPr/>
                    <a:lstStyle/>
                    <a:p>
                      <a:pPr algn="ctr"/>
                      <a:r>
                        <a:rPr lang="en-US" dirty="0" smtClean="0"/>
                        <a:t>Entity</a:t>
                      </a:r>
                      <a:endParaRPr lang="en-US" dirty="0"/>
                    </a:p>
                  </a:txBody>
                  <a:tcPr/>
                </a:tc>
                <a:tc>
                  <a:txBody>
                    <a:bodyPr/>
                    <a:lstStyle/>
                    <a:p>
                      <a:pPr algn="ctr"/>
                      <a:r>
                        <a:rPr lang="en-US" dirty="0" smtClean="0"/>
                        <a:t>Repository</a:t>
                      </a:r>
                      <a:endParaRPr lang="en-US" dirty="0"/>
                    </a:p>
                  </a:txBody>
                  <a:tcPr/>
                </a:tc>
                <a:tc>
                  <a:txBody>
                    <a:bodyPr/>
                    <a:lstStyle/>
                    <a:p>
                      <a:pPr algn="ctr"/>
                      <a:r>
                        <a:rPr lang="en-US" dirty="0" smtClean="0"/>
                        <a:t>Service</a:t>
                      </a:r>
                      <a:endParaRPr lang="en-US" dirty="0"/>
                    </a:p>
                  </a:txBody>
                  <a:tcPr/>
                </a:tc>
                <a:tc>
                  <a:txBody>
                    <a:bodyPr/>
                    <a:lstStyle/>
                    <a:p>
                      <a:pPr algn="ctr"/>
                      <a:r>
                        <a:rPr lang="en-US" dirty="0" smtClean="0"/>
                        <a:t>Service </a:t>
                      </a:r>
                      <a:r>
                        <a:rPr lang="en-US" dirty="0" err="1" smtClean="0"/>
                        <a:t>Impl</a:t>
                      </a:r>
                      <a:endParaRPr lang="en-US" dirty="0"/>
                    </a:p>
                  </a:txBody>
                  <a:tcPr/>
                </a:tc>
                <a:tc>
                  <a:txBody>
                    <a:bodyPr/>
                    <a:lstStyle/>
                    <a:p>
                      <a:pPr algn="ctr"/>
                      <a:r>
                        <a:rPr lang="en-US" dirty="0" smtClean="0"/>
                        <a:t>Controller</a:t>
                      </a:r>
                      <a:endParaRPr lang="en-US" dirty="0"/>
                    </a:p>
                  </a:txBody>
                  <a:tcPr/>
                </a:tc>
              </a:tr>
              <a:tr h="675418">
                <a:tc>
                  <a:txBody>
                    <a:bodyPr/>
                    <a:lstStyle/>
                    <a:p>
                      <a:pPr algn="ctr"/>
                      <a:r>
                        <a:rPr lang="en-US" dirty="0" smtClean="0"/>
                        <a:t>Admin</a:t>
                      </a:r>
                      <a:endParaRPr lang="en-US" dirty="0"/>
                    </a:p>
                  </a:txBody>
                  <a:tcPr/>
                </a:tc>
                <a:tc>
                  <a:txBody>
                    <a:bodyPr/>
                    <a:lstStyle/>
                    <a:p>
                      <a:pPr algn="ctr"/>
                      <a:r>
                        <a:rPr lang="en-US" dirty="0" err="1" smtClean="0"/>
                        <a:t>AdminRepository</a:t>
                      </a:r>
                      <a:endParaRPr lang="en-US" dirty="0"/>
                    </a:p>
                  </a:txBody>
                  <a:tcPr/>
                </a:tc>
                <a:tc>
                  <a:txBody>
                    <a:bodyPr/>
                    <a:lstStyle/>
                    <a:p>
                      <a:pPr algn="ctr"/>
                      <a:r>
                        <a:rPr lang="en-US" dirty="0" err="1" smtClean="0"/>
                        <a:t>AdminService</a:t>
                      </a:r>
                      <a:endParaRPr lang="en-US" dirty="0"/>
                    </a:p>
                  </a:txBody>
                  <a:tcPr/>
                </a:tc>
                <a:tc>
                  <a:txBody>
                    <a:bodyPr/>
                    <a:lstStyle/>
                    <a:p>
                      <a:pPr algn="ctr"/>
                      <a:r>
                        <a:rPr lang="en-US" dirty="0" err="1" smtClean="0"/>
                        <a:t>AdminServiceImpl</a:t>
                      </a:r>
                      <a:endParaRPr lang="en-US" dirty="0"/>
                    </a:p>
                  </a:txBody>
                  <a:tcPr/>
                </a:tc>
                <a:tc>
                  <a:txBody>
                    <a:bodyPr/>
                    <a:lstStyle/>
                    <a:p>
                      <a:pPr algn="ctr"/>
                      <a:r>
                        <a:rPr lang="en-US" dirty="0" err="1" smtClean="0"/>
                        <a:t>AdminController</a:t>
                      </a:r>
                      <a:endParaRPr lang="en-US" dirty="0"/>
                    </a:p>
                  </a:txBody>
                  <a:tcPr/>
                </a:tc>
              </a:tr>
              <a:tr h="675418">
                <a:tc>
                  <a:txBody>
                    <a:bodyPr/>
                    <a:lstStyle/>
                    <a:p>
                      <a:pPr algn="ctr"/>
                      <a:r>
                        <a:rPr lang="en-US" dirty="0" smtClean="0"/>
                        <a:t>Patient</a:t>
                      </a:r>
                      <a:endParaRPr lang="en-US" dirty="0"/>
                    </a:p>
                  </a:txBody>
                  <a:tcPr/>
                </a:tc>
                <a:tc>
                  <a:txBody>
                    <a:bodyPr/>
                    <a:lstStyle/>
                    <a:p>
                      <a:pPr algn="ctr"/>
                      <a:r>
                        <a:rPr lang="en-US" dirty="0" err="1" smtClean="0"/>
                        <a:t>PatientRepository</a:t>
                      </a:r>
                      <a:endParaRPr lang="en-US" dirty="0"/>
                    </a:p>
                  </a:txBody>
                  <a:tcPr/>
                </a:tc>
                <a:tc>
                  <a:txBody>
                    <a:bodyPr/>
                    <a:lstStyle/>
                    <a:p>
                      <a:pPr algn="ctr"/>
                      <a:r>
                        <a:rPr lang="en-US" dirty="0" err="1" smtClean="0"/>
                        <a:t>PatientService</a:t>
                      </a:r>
                      <a:endParaRPr lang="en-US" dirty="0"/>
                    </a:p>
                  </a:txBody>
                  <a:tcPr/>
                </a:tc>
                <a:tc>
                  <a:txBody>
                    <a:bodyPr/>
                    <a:lstStyle/>
                    <a:p>
                      <a:pPr algn="ctr"/>
                      <a:r>
                        <a:rPr lang="en-US" dirty="0" err="1" smtClean="0"/>
                        <a:t>PatientServiceImpl</a:t>
                      </a:r>
                      <a:endParaRPr lang="en-US" dirty="0"/>
                    </a:p>
                  </a:txBody>
                  <a:tcPr/>
                </a:tc>
                <a:tc>
                  <a:txBody>
                    <a:bodyPr/>
                    <a:lstStyle/>
                    <a:p>
                      <a:pPr algn="ctr"/>
                      <a:r>
                        <a:rPr lang="en-US" dirty="0" err="1" smtClean="0"/>
                        <a:t>PatientController</a:t>
                      </a:r>
                      <a:endParaRPr lang="en-US" dirty="0"/>
                    </a:p>
                  </a:txBody>
                  <a:tcPr/>
                </a:tc>
              </a:tr>
              <a:tr h="675418">
                <a:tc>
                  <a:txBody>
                    <a:bodyPr/>
                    <a:lstStyle/>
                    <a:p>
                      <a:pPr algn="ctr"/>
                      <a:r>
                        <a:rPr lang="en-US" dirty="0" smtClean="0"/>
                        <a:t>Doctor</a:t>
                      </a:r>
                      <a:endParaRPr lang="en-US" dirty="0"/>
                    </a:p>
                  </a:txBody>
                  <a:tcPr/>
                </a:tc>
                <a:tc>
                  <a:txBody>
                    <a:bodyPr/>
                    <a:lstStyle/>
                    <a:p>
                      <a:pPr algn="ctr"/>
                      <a:r>
                        <a:rPr lang="en-US" dirty="0" err="1" smtClean="0"/>
                        <a:t>DoctorRepository</a:t>
                      </a:r>
                      <a:endParaRPr lang="en-US" dirty="0"/>
                    </a:p>
                  </a:txBody>
                  <a:tcPr/>
                </a:tc>
                <a:tc>
                  <a:txBody>
                    <a:bodyPr/>
                    <a:lstStyle/>
                    <a:p>
                      <a:pPr algn="ctr"/>
                      <a:r>
                        <a:rPr lang="en-US" dirty="0" err="1" smtClean="0"/>
                        <a:t>DoctorService</a:t>
                      </a:r>
                      <a:endParaRPr lang="en-US" dirty="0"/>
                    </a:p>
                  </a:txBody>
                  <a:tcPr/>
                </a:tc>
                <a:tc>
                  <a:txBody>
                    <a:bodyPr/>
                    <a:lstStyle/>
                    <a:p>
                      <a:pPr algn="ctr"/>
                      <a:r>
                        <a:rPr lang="en-US" dirty="0" err="1" smtClean="0"/>
                        <a:t>DoctorServiceImpl</a:t>
                      </a:r>
                      <a:endParaRPr lang="en-US" dirty="0"/>
                    </a:p>
                  </a:txBody>
                  <a:tcPr/>
                </a:tc>
                <a:tc>
                  <a:txBody>
                    <a:bodyPr/>
                    <a:lstStyle/>
                    <a:p>
                      <a:pPr algn="ctr"/>
                      <a:r>
                        <a:rPr lang="en-US" dirty="0" err="1" smtClean="0"/>
                        <a:t>DoctorController</a:t>
                      </a:r>
                      <a:endParaRPr lang="en-US" dirty="0"/>
                    </a:p>
                  </a:txBody>
                  <a:tcPr/>
                </a:tc>
              </a:tr>
              <a:tr h="675418">
                <a:tc>
                  <a:txBody>
                    <a:bodyPr/>
                    <a:lstStyle/>
                    <a:p>
                      <a:pPr algn="ctr"/>
                      <a:r>
                        <a:rPr lang="en-US" dirty="0" smtClean="0"/>
                        <a:t>Receptionist</a:t>
                      </a:r>
                      <a:endParaRPr lang="en-US" dirty="0"/>
                    </a:p>
                  </a:txBody>
                  <a:tcPr/>
                </a:tc>
                <a:tc>
                  <a:txBody>
                    <a:bodyPr/>
                    <a:lstStyle/>
                    <a:p>
                      <a:pPr algn="ctr"/>
                      <a:r>
                        <a:rPr lang="en-US" dirty="0" err="1" smtClean="0"/>
                        <a:t>ReceptionistRepository</a:t>
                      </a:r>
                      <a:endParaRPr lang="en-US" dirty="0"/>
                    </a:p>
                  </a:txBody>
                  <a:tcPr/>
                </a:tc>
                <a:tc>
                  <a:txBody>
                    <a:bodyPr/>
                    <a:lstStyle/>
                    <a:p>
                      <a:pPr algn="ctr"/>
                      <a:r>
                        <a:rPr lang="en-US" dirty="0" err="1" smtClean="0"/>
                        <a:t>ReceptionistService</a:t>
                      </a:r>
                      <a:endParaRPr lang="en-US" dirty="0"/>
                    </a:p>
                  </a:txBody>
                  <a:tcPr/>
                </a:tc>
                <a:tc>
                  <a:txBody>
                    <a:bodyPr/>
                    <a:lstStyle/>
                    <a:p>
                      <a:pPr algn="ctr"/>
                      <a:r>
                        <a:rPr lang="en-US" dirty="0" err="1" smtClean="0"/>
                        <a:t>ReceptionistServiceImpl</a:t>
                      </a:r>
                      <a:endParaRPr lang="en-US" dirty="0"/>
                    </a:p>
                  </a:txBody>
                  <a:tcPr/>
                </a:tc>
                <a:tc>
                  <a:txBody>
                    <a:bodyPr/>
                    <a:lstStyle/>
                    <a:p>
                      <a:pPr algn="ctr"/>
                      <a:r>
                        <a:rPr lang="en-US" dirty="0" err="1" smtClean="0"/>
                        <a:t>ReceptionistController</a:t>
                      </a:r>
                      <a:endParaRPr lang="en-US" dirty="0"/>
                    </a:p>
                  </a:txBody>
                  <a:tcPr/>
                </a:tc>
              </a:tr>
              <a:tr h="675418">
                <a:tc>
                  <a:txBody>
                    <a:bodyPr/>
                    <a:lstStyle/>
                    <a:p>
                      <a:pPr algn="ctr"/>
                      <a:r>
                        <a:rPr lang="en-US" dirty="0" smtClean="0"/>
                        <a:t>Appointment</a:t>
                      </a:r>
                      <a:endParaRPr lang="en-US" dirty="0"/>
                    </a:p>
                  </a:txBody>
                  <a:tcPr/>
                </a:tc>
                <a:tc>
                  <a:txBody>
                    <a:bodyPr/>
                    <a:lstStyle/>
                    <a:p>
                      <a:pPr algn="ctr"/>
                      <a:r>
                        <a:rPr lang="en-US" dirty="0" err="1" smtClean="0"/>
                        <a:t>AppointmentRepository</a:t>
                      </a:r>
                      <a:endParaRPr lang="en-US" dirty="0"/>
                    </a:p>
                  </a:txBody>
                  <a:tcPr/>
                </a:tc>
                <a:tc>
                  <a:txBody>
                    <a:bodyPr/>
                    <a:lstStyle/>
                    <a:p>
                      <a:pPr algn="ctr"/>
                      <a:r>
                        <a:rPr lang="en-US" dirty="0" err="1" smtClean="0"/>
                        <a:t>AppointmentService</a:t>
                      </a:r>
                      <a:endParaRPr lang="en-US" dirty="0"/>
                    </a:p>
                  </a:txBody>
                  <a:tcPr/>
                </a:tc>
                <a:tc>
                  <a:txBody>
                    <a:bodyPr/>
                    <a:lstStyle/>
                    <a:p>
                      <a:pPr algn="ctr"/>
                      <a:r>
                        <a:rPr lang="en-US" dirty="0" err="1" smtClean="0"/>
                        <a:t>AppointmentServiceImpl</a:t>
                      </a:r>
                      <a:endParaRPr lang="en-US" dirty="0"/>
                    </a:p>
                  </a:txBody>
                  <a:tcPr/>
                </a:tc>
                <a:tc>
                  <a:txBody>
                    <a:bodyPr/>
                    <a:lstStyle/>
                    <a:p>
                      <a:pPr algn="ctr"/>
                      <a:r>
                        <a:rPr lang="en-US" dirty="0" err="1" smtClean="0"/>
                        <a:t>AppointmentController</a:t>
                      </a:r>
                      <a:endParaRPr lang="en-US" dirty="0"/>
                    </a:p>
                  </a:txBody>
                  <a:tcPr/>
                </a:tc>
              </a:tr>
              <a:tr h="675418">
                <a:tc>
                  <a:txBody>
                    <a:bodyPr/>
                    <a:lstStyle/>
                    <a:p>
                      <a:pPr algn="ctr"/>
                      <a:r>
                        <a:rPr lang="en-US" dirty="0" smtClean="0"/>
                        <a:t>Specialization</a:t>
                      </a:r>
                      <a:endParaRPr lang="en-US" dirty="0"/>
                    </a:p>
                  </a:txBody>
                  <a:tcPr/>
                </a:tc>
                <a:tc>
                  <a:txBody>
                    <a:bodyPr/>
                    <a:lstStyle/>
                    <a:p>
                      <a:pPr algn="ctr"/>
                      <a:r>
                        <a:rPr lang="en-US" dirty="0" err="1" smtClean="0"/>
                        <a:t>SpecializationRepository</a:t>
                      </a:r>
                      <a:endParaRPr lang="en-US" dirty="0"/>
                    </a:p>
                  </a:txBody>
                  <a:tcPr/>
                </a:tc>
                <a:tc>
                  <a:txBody>
                    <a:bodyPr/>
                    <a:lstStyle/>
                    <a:p>
                      <a:pPr algn="ctr"/>
                      <a:r>
                        <a:rPr lang="en-US" dirty="0" err="1" smtClean="0"/>
                        <a:t>SpecializationService</a:t>
                      </a:r>
                      <a:endParaRPr lang="en-US" dirty="0"/>
                    </a:p>
                  </a:txBody>
                  <a:tcPr/>
                </a:tc>
                <a:tc>
                  <a:txBody>
                    <a:bodyPr/>
                    <a:lstStyle/>
                    <a:p>
                      <a:pPr algn="ctr"/>
                      <a:r>
                        <a:rPr lang="en-US" dirty="0" err="1" smtClean="0"/>
                        <a:t>SpecializationServiceImpl</a:t>
                      </a:r>
                      <a:endParaRPr lang="en-US" dirty="0"/>
                    </a:p>
                  </a:txBody>
                  <a:tcPr/>
                </a:tc>
                <a:tc>
                  <a:txBody>
                    <a:bodyPr/>
                    <a:lstStyle/>
                    <a:p>
                      <a:pPr algn="ctr"/>
                      <a:r>
                        <a:rPr lang="en-US" dirty="0" err="1" smtClean="0"/>
                        <a:t>SpecializationController</a:t>
                      </a:r>
                      <a:endParaRPr lang="en-US" dirty="0"/>
                    </a:p>
                  </a:txBody>
                  <a:tcPr/>
                </a:tc>
              </a:tr>
              <a:tr h="675418">
                <a:tc>
                  <a:txBody>
                    <a:bodyPr/>
                    <a:lstStyle/>
                    <a:p>
                      <a:pPr algn="ctr"/>
                      <a:r>
                        <a:rPr lang="en-US" dirty="0" smtClean="0"/>
                        <a:t>Prescription</a:t>
                      </a:r>
                      <a:endParaRPr lang="en-US" dirty="0"/>
                    </a:p>
                  </a:txBody>
                  <a:tcPr/>
                </a:tc>
                <a:tc>
                  <a:txBody>
                    <a:bodyPr/>
                    <a:lstStyle/>
                    <a:p>
                      <a:pPr algn="ctr"/>
                      <a:r>
                        <a:rPr lang="en-US" dirty="0" err="1" smtClean="0"/>
                        <a:t>PrescriptionRepository</a:t>
                      </a:r>
                      <a:endParaRPr lang="en-US" dirty="0"/>
                    </a:p>
                  </a:txBody>
                  <a:tcPr/>
                </a:tc>
                <a:tc>
                  <a:txBody>
                    <a:bodyPr/>
                    <a:lstStyle/>
                    <a:p>
                      <a:pPr algn="ctr"/>
                      <a:r>
                        <a:rPr lang="en-US" dirty="0" err="1" smtClean="0"/>
                        <a:t>PrescriptionService</a:t>
                      </a:r>
                      <a:endParaRPr lang="en-US" dirty="0"/>
                    </a:p>
                  </a:txBody>
                  <a:tcPr/>
                </a:tc>
                <a:tc>
                  <a:txBody>
                    <a:bodyPr/>
                    <a:lstStyle/>
                    <a:p>
                      <a:pPr algn="ctr"/>
                      <a:r>
                        <a:rPr lang="en-US" dirty="0" err="1" smtClean="0"/>
                        <a:t>PrescriptionServiceImpl</a:t>
                      </a:r>
                      <a:endParaRPr lang="en-US" dirty="0"/>
                    </a:p>
                  </a:txBody>
                  <a:tcPr/>
                </a:tc>
                <a:tc>
                  <a:txBody>
                    <a:bodyPr/>
                    <a:lstStyle/>
                    <a:p>
                      <a:pPr algn="ctr"/>
                      <a:r>
                        <a:rPr lang="en-US" dirty="0" err="1" smtClean="0"/>
                        <a:t>PrescriptionController</a:t>
                      </a:r>
                      <a:endParaRPr lang="en-US" dirty="0"/>
                    </a:p>
                  </a:txBody>
                  <a:tcPr/>
                </a:tc>
              </a:tr>
            </a:tbl>
          </a:graphicData>
        </a:graphic>
      </p:graphicFrame>
    </p:spTree>
    <p:extLst>
      <p:ext uri="{BB962C8B-B14F-4D97-AF65-F5344CB8AC3E}">
        <p14:creationId xmlns="" xmlns:p14="http://schemas.microsoft.com/office/powerpoint/2010/main" val="3755091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9" name="TextBox 8"/>
          <p:cNvSpPr txBox="1"/>
          <p:nvPr/>
        </p:nvSpPr>
        <p:spPr>
          <a:xfrm>
            <a:off x="914400" y="1224951"/>
            <a:ext cx="4373313"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TECHNOLOGIES USED :</a:t>
            </a:r>
            <a:endParaRPr lang="en-US" sz="2800" b="1" dirty="0">
              <a:latin typeface="Times New Roman" pitchFamily="18" charset="0"/>
              <a:cs typeface="Times New Roman" pitchFamily="18" charset="0"/>
            </a:endParaRPr>
          </a:p>
        </p:txBody>
      </p:sp>
      <p:sp>
        <p:nvSpPr>
          <p:cNvPr id="10" name="TextBox 9">
            <a:extLst>
              <a:ext uri="{FF2B5EF4-FFF2-40B4-BE49-F238E27FC236}">
                <a16:creationId xmlns="" xmlns:a16="http://schemas.microsoft.com/office/drawing/2014/main" id="{4EA6B4E1-DB62-ABC8-9376-891CD4ACDF4E}"/>
              </a:ext>
            </a:extLst>
          </p:cNvPr>
          <p:cNvSpPr txBox="1"/>
          <p:nvPr/>
        </p:nvSpPr>
        <p:spPr>
          <a:xfrm>
            <a:off x="888522" y="1810464"/>
            <a:ext cx="7618870" cy="2215991"/>
          </a:xfrm>
          <a:prstGeom prst="rect">
            <a:avLst/>
          </a:prstGeom>
          <a:noFill/>
        </p:spPr>
        <p:txBody>
          <a:bodyPr wrap="square">
            <a:spAutoFit/>
          </a:bodyPr>
          <a:lstStyle/>
          <a:p>
            <a:pPr marL="457200" indent="-457200" algn="just">
              <a:lnSpc>
                <a:spcPct val="115000"/>
              </a:lnSpc>
              <a:buFont typeface="+mj-lt"/>
              <a:buAutoNum type="arabicPeriod"/>
            </a:pPr>
            <a:r>
              <a:rPr lang="en-US" sz="2000" b="1" dirty="0" smtClean="0">
                <a:latin typeface="Times New Roman" pitchFamily="18" charset="0"/>
                <a:cs typeface="Times New Roman" pitchFamily="18" charset="0"/>
              </a:rPr>
              <a:t>Front-End : </a:t>
            </a:r>
            <a:endParaRPr lang="en-US" sz="2000" dirty="0" smtClean="0">
              <a:latin typeface="Times New Roman" pitchFamily="18" charset="0"/>
              <a:cs typeface="Times New Roman" pitchFamily="18" charset="0"/>
            </a:endParaRPr>
          </a:p>
          <a:p>
            <a:pPr marL="1371600" lvl="2" indent="-457200" algn="just">
              <a:lnSpc>
                <a:spcPct val="115000"/>
              </a:lnSpc>
              <a:buFont typeface="Wingdings" pitchFamily="2" charset="2"/>
              <a:buChar char="§"/>
            </a:pPr>
            <a:r>
              <a:rPr lang="en-US" sz="2000" dirty="0" err="1" smtClean="0">
                <a:latin typeface="Times New Roman" pitchFamily="18" charset="0"/>
                <a:cs typeface="Times New Roman" pitchFamily="18" charset="0"/>
              </a:rPr>
              <a:t>Thymeleaf</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1828800" lvl="3" indent="-457200" algn="just">
              <a:lnSpc>
                <a:spcPct val="115000"/>
              </a:lnSpc>
              <a:buFont typeface="Wingdings" pitchFamily="2" charset="2"/>
              <a:buChar char="§"/>
            </a:pPr>
            <a:r>
              <a:rPr lang="en-US" sz="2000" dirty="0" err="1" smtClean="0">
                <a:latin typeface="Times New Roman" pitchFamily="18" charset="0"/>
                <a:cs typeface="Times New Roman" pitchFamily="18" charset="0"/>
              </a:rPr>
              <a:t>Thymeleaf</a:t>
            </a:r>
            <a:r>
              <a:rPr lang="en-US" sz="2000" dirty="0" smtClean="0">
                <a:latin typeface="Times New Roman" pitchFamily="18" charset="0"/>
                <a:cs typeface="Times New Roman" pitchFamily="18" charset="0"/>
              </a:rPr>
              <a:t> is a template engine framework that allows us to define the DOM nodes.</a:t>
            </a:r>
            <a:endParaRPr lang="en-US" sz="2000" dirty="0" smtClean="0">
              <a:latin typeface="Times New Roman" pitchFamily="18" charset="0"/>
              <a:cs typeface="Times New Roman" pitchFamily="18" charset="0"/>
            </a:endParaRPr>
          </a:p>
          <a:p>
            <a:pPr marL="1371600" lvl="2" indent="-457200" algn="just">
              <a:lnSpc>
                <a:spcPct val="115000"/>
              </a:lnSpc>
              <a:buFont typeface="Wingdings" pitchFamily="2" charset="2"/>
              <a:buChar char="§"/>
            </a:pPr>
            <a:endParaRPr lang="en-US" sz="2000" dirty="0" smtClean="0">
              <a:latin typeface="Times New Roman" pitchFamily="18" charset="0"/>
              <a:cs typeface="Times New Roman" pitchFamily="18" charset="0"/>
            </a:endParaRP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HTML</a:t>
            </a:r>
            <a:r>
              <a:rPr lang="en-US" sz="2000" dirty="0" smtClean="0">
                <a:latin typeface="Times New Roman" pitchFamily="18" charset="0"/>
                <a:cs typeface="Times New Roman" pitchFamily="18" charset="0"/>
              </a:rPr>
              <a:t>, CSS</a:t>
            </a:r>
          </a:p>
        </p:txBody>
      </p:sp>
      <p:pic>
        <p:nvPicPr>
          <p:cNvPr id="11" name="Picture 3" descr="C:\Users\User\Downloads\thymeleaf_logo_white-removebg-preview.png"/>
          <p:cNvPicPr>
            <a:picLocks noChangeAspect="1" noChangeArrowheads="1"/>
          </p:cNvPicPr>
          <p:nvPr/>
        </p:nvPicPr>
        <p:blipFill>
          <a:blip r:embed="rId4" cstate="print"/>
          <a:srcRect/>
          <a:stretch>
            <a:fillRect/>
          </a:stretch>
        </p:blipFill>
        <p:spPr bwMode="auto">
          <a:xfrm>
            <a:off x="8545985" y="2233914"/>
            <a:ext cx="3285271" cy="665273"/>
          </a:xfrm>
          <a:prstGeom prst="rect">
            <a:avLst/>
          </a:prstGeom>
          <a:noFill/>
        </p:spPr>
      </p:pic>
      <p:pic>
        <p:nvPicPr>
          <p:cNvPr id="12" name="Picture 11" descr="C:\Users\User\Downloads\htmlcss-removebg-preview.png"/>
          <p:cNvPicPr>
            <a:picLocks noChangeAspect="1" noChangeArrowheads="1"/>
          </p:cNvPicPr>
          <p:nvPr/>
        </p:nvPicPr>
        <p:blipFill>
          <a:blip r:embed="rId5" cstate="print"/>
          <a:srcRect/>
          <a:stretch>
            <a:fillRect/>
          </a:stretch>
        </p:blipFill>
        <p:spPr bwMode="auto">
          <a:xfrm>
            <a:off x="2111417" y="4375954"/>
            <a:ext cx="1782438" cy="1032510"/>
          </a:xfrm>
          <a:prstGeom prst="rect">
            <a:avLst/>
          </a:prstGeom>
          <a:noFill/>
        </p:spPr>
      </p:pic>
    </p:spTree>
    <p:extLst>
      <p:ext uri="{BB962C8B-B14F-4D97-AF65-F5344CB8AC3E}">
        <p14:creationId xmlns="" xmlns:p14="http://schemas.microsoft.com/office/powerpoint/2010/main" val="3755091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 xmlns:a16="http://schemas.microsoft.com/office/drawing/2014/main" id="{B4E07FE1-E878-E386-9DF4-34E931415690}"/>
              </a:ext>
            </a:extLst>
          </p:cNvPr>
          <p:cNvSpPr txBox="1"/>
          <p:nvPr/>
        </p:nvSpPr>
        <p:spPr>
          <a:xfrm>
            <a:off x="860610" y="1523266"/>
            <a:ext cx="10274236" cy="907749"/>
          </a:xfrm>
          <a:prstGeom prst="rect">
            <a:avLst/>
          </a:prstGeom>
          <a:noFill/>
        </p:spPr>
        <p:txBody>
          <a:bodyPr wrap="square">
            <a:spAutoFit/>
          </a:bodyPr>
          <a:lstStyle/>
          <a:p>
            <a:pPr algn="just">
              <a:lnSpc>
                <a:spcPct val="115000"/>
              </a:lnSpc>
            </a:pPr>
            <a:r>
              <a:rPr lang="en-US" sz="2400" dirty="0" smtClean="0">
                <a:latin typeface="Times New Roman" pitchFamily="18" charset="0"/>
                <a:cs typeface="Times New Roman" pitchFamily="18" charset="0"/>
              </a:rPr>
              <a:t>The Clinic OPD Booking System is a critical requirement for our healthcare organization to improve patient care and manage appointments efficiently.</a:t>
            </a:r>
            <a:endParaRPr lang="en-IN" sz="2400" dirty="0">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 xmlns:p14="http://schemas.microsoft.com/office/powerpoint/2010/main" val="984102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 xmlns:a16="http://schemas.microsoft.com/office/drawing/2014/main" id="{0619899A-31DA-FCDF-48CA-B2A307298A93}"/>
              </a:ext>
            </a:extLst>
          </p:cNvPr>
          <p:cNvSpPr txBox="1"/>
          <p:nvPr/>
        </p:nvSpPr>
        <p:spPr>
          <a:xfrm>
            <a:off x="490220" y="1349647"/>
            <a:ext cx="5026660" cy="612732"/>
          </a:xfrm>
          <a:prstGeom prst="rect">
            <a:avLst/>
          </a:prstGeom>
          <a:noFill/>
        </p:spPr>
        <p:txBody>
          <a:bodyPr wrap="square">
            <a:spAutoFit/>
          </a:bodyPr>
          <a:lstStyle/>
          <a:p>
            <a:pPr algn="just">
              <a:lnSpc>
                <a:spcPct val="115000"/>
              </a:lnSpc>
            </a:pPr>
            <a:r>
              <a:rPr lang="en-IN" sz="3200" dirty="0" smtClean="0">
                <a:latin typeface="Times New Roman" panose="02020603050405020304" pitchFamily="18" charset="0"/>
                <a:ea typeface="Arial" panose="020B0604020202020204" pitchFamily="34" charset="0"/>
              </a:rPr>
              <a:t>F</a:t>
            </a:r>
            <a:r>
              <a:rPr lang="en-IN" sz="3200" dirty="0" smtClean="0">
                <a:latin typeface="Times New Roman" panose="02020603050405020304" pitchFamily="18" charset="0"/>
                <a:ea typeface="Arial" panose="020B0604020202020204" pitchFamily="34" charset="0"/>
              </a:rPr>
              <a:t>uture Scope :</a:t>
            </a:r>
            <a:endParaRPr lang="en-IN" sz="3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0619899A-31DA-FCDF-48CA-B2A307298A93}"/>
              </a:ext>
            </a:extLst>
          </p:cNvPr>
          <p:cNvSpPr txBox="1"/>
          <p:nvPr/>
        </p:nvSpPr>
        <p:spPr>
          <a:xfrm>
            <a:off x="584745" y="2242826"/>
            <a:ext cx="7181867" cy="1862048"/>
          </a:xfrm>
          <a:prstGeom prst="rect">
            <a:avLst/>
          </a:prstGeom>
          <a:noFill/>
        </p:spPr>
        <p:txBody>
          <a:bodyPr wrap="square">
            <a:spAutoFit/>
          </a:bodyPr>
          <a:lstStyle/>
          <a:p>
            <a:pPr marL="457200" indent="-457200" algn="just">
              <a:lnSpc>
                <a:spcPct val="115000"/>
              </a:lnSpc>
              <a:buFont typeface="+mj-lt"/>
              <a:buAutoNum type="arabicPeriod"/>
            </a:pPr>
            <a:r>
              <a:rPr lang="en-IN" sz="2000" dirty="0" smtClean="0">
                <a:effectLst/>
                <a:latin typeface="Times New Roman" pitchFamily="18" charset="0"/>
                <a:ea typeface="Arial" panose="020B0604020202020204" pitchFamily="34" charset="0"/>
                <a:cs typeface="Times New Roman" pitchFamily="18" charset="0"/>
              </a:rPr>
              <a:t>Billing &amp; Payment Integration</a:t>
            </a:r>
          </a:p>
          <a:p>
            <a:pPr marL="457200" indent="-457200" algn="just">
              <a:lnSpc>
                <a:spcPct val="115000"/>
              </a:lnSpc>
              <a:buFont typeface="+mj-lt"/>
              <a:buAutoNum type="arabicPeriod"/>
            </a:pP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US" sz="2000" dirty="0" smtClean="0">
                <a:latin typeface="Times New Roman" pitchFamily="18" charset="0"/>
                <a:cs typeface="Times New Roman" pitchFamily="18" charset="0"/>
              </a:rPr>
              <a:t>Reporting and </a:t>
            </a:r>
            <a:r>
              <a:rPr lang="en-US" sz="2000" dirty="0" smtClean="0">
                <a:latin typeface="Times New Roman" pitchFamily="18" charset="0"/>
                <a:cs typeface="Times New Roman" pitchFamily="18" charset="0"/>
              </a:rPr>
              <a:t>Analytics</a:t>
            </a:r>
          </a:p>
          <a:p>
            <a:pPr marL="457200" indent="-457200" algn="just">
              <a:lnSpc>
                <a:spcPct val="115000"/>
              </a:lnSpc>
              <a:buFont typeface="+mj-lt"/>
              <a:buAutoNum type="arabicPeriod"/>
            </a:pPr>
            <a:endParaRPr lang="en-US" sz="2000" dirty="0" smtClean="0">
              <a:effectLst/>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US" sz="2000" dirty="0" smtClean="0">
                <a:latin typeface="Times New Roman" pitchFamily="18" charset="0"/>
                <a:ea typeface="Arial" panose="020B0604020202020204" pitchFamily="34" charset="0"/>
                <a:cs typeface="Times New Roman" pitchFamily="18" charset="0"/>
              </a:rPr>
              <a:t>Notification</a:t>
            </a:r>
            <a:endParaRPr lang="en-IN" sz="2000" dirty="0">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 xmlns:p14="http://schemas.microsoft.com/office/powerpoint/2010/main" val="2343796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 xmlns:a16="http://schemas.microsoft.com/office/drawing/2014/main" id="{61206C2F-BDF5-071B-EC7C-A93066E34658}"/>
              </a:ext>
            </a:extLst>
          </p:cNvPr>
          <p:cNvSpPr txBox="1"/>
          <p:nvPr/>
        </p:nvSpPr>
        <p:spPr>
          <a:xfrm>
            <a:off x="490219" y="1349647"/>
            <a:ext cx="11015015" cy="2923877"/>
          </a:xfrm>
          <a:prstGeom prst="rect">
            <a:avLst/>
          </a:prstGeom>
          <a:noFill/>
        </p:spPr>
        <p:txBody>
          <a:bodyPr wrap="square">
            <a:spAutoFit/>
          </a:bodyPr>
          <a:lstStyle/>
          <a:p>
            <a:pPr marL="457200" indent="-457200" algn="just">
              <a:lnSpc>
                <a:spcPct val="115000"/>
              </a:lnSpc>
              <a:buFont typeface="+mj-lt"/>
              <a:buAutoNum type="arabicPeriod"/>
            </a:pPr>
            <a:r>
              <a:rPr lang="en-IN" sz="2000" dirty="0" smtClean="0">
                <a:latin typeface="Times New Roman" pitchFamily="18" charset="0"/>
                <a:ea typeface="Arial" panose="020B0604020202020204" pitchFamily="34" charset="0"/>
                <a:cs typeface="Times New Roman" pitchFamily="18" charset="0"/>
                <a:hlinkClick r:id="rId4"/>
              </a:rPr>
              <a:t>https://projectworlds.in/tag/clinic-management-system-spring-boot-projects-with-source-code</a:t>
            </a:r>
            <a:r>
              <a:rPr lang="en-IN" sz="2000" dirty="0" smtClean="0">
                <a:latin typeface="Times New Roman" pitchFamily="18" charset="0"/>
                <a:ea typeface="Arial" panose="020B0604020202020204" pitchFamily="34" charset="0"/>
                <a:cs typeface="Times New Roman" pitchFamily="18" charset="0"/>
                <a:hlinkClick r:id="rId4"/>
              </a:rPr>
              <a:t>/</a:t>
            </a: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IN" sz="2000" dirty="0" smtClean="0">
                <a:latin typeface="Times New Roman" pitchFamily="18" charset="0"/>
                <a:ea typeface="Arial" panose="020B0604020202020204" pitchFamily="34" charset="0"/>
                <a:cs typeface="Times New Roman" pitchFamily="18" charset="0"/>
                <a:hlinkClick r:id="rId5"/>
              </a:rPr>
              <a:t>https://</a:t>
            </a:r>
            <a:r>
              <a:rPr lang="en-IN" sz="2000" dirty="0" smtClean="0">
                <a:latin typeface="Times New Roman" pitchFamily="18" charset="0"/>
                <a:ea typeface="Arial" panose="020B0604020202020204" pitchFamily="34" charset="0"/>
                <a:cs typeface="Times New Roman" pitchFamily="18" charset="0"/>
                <a:hlinkClick r:id="rId5"/>
              </a:rPr>
              <a:t>www.freeprojectz.com/free-java-spring-boot-angular-project-source-code-download/clinic-management-system</a:t>
            </a: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IN" sz="2000" dirty="0" smtClean="0">
                <a:latin typeface="Times New Roman" pitchFamily="18" charset="0"/>
                <a:ea typeface="Arial" panose="020B0604020202020204" pitchFamily="34" charset="0"/>
                <a:cs typeface="Times New Roman" pitchFamily="18" charset="0"/>
                <a:hlinkClick r:id="rId6"/>
              </a:rPr>
              <a:t>https://codebun.com/hospital-management-project-in-spring-boot-with-source-code</a:t>
            </a:r>
            <a:r>
              <a:rPr lang="en-IN" sz="2000" dirty="0" smtClean="0">
                <a:latin typeface="Times New Roman" pitchFamily="18" charset="0"/>
                <a:ea typeface="Arial" panose="020B0604020202020204" pitchFamily="34" charset="0"/>
                <a:cs typeface="Times New Roman" pitchFamily="18" charset="0"/>
                <a:hlinkClick r:id="rId6"/>
              </a:rPr>
              <a:t>/</a:t>
            </a: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endParaRPr lang="en-IN"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endParaRPr lang="en-IN" sz="2000" dirty="0">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 xmlns:p14="http://schemas.microsoft.com/office/powerpoint/2010/main" val="1694362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pic>
        <p:nvPicPr>
          <p:cNvPr id="4099" name="Picture 3" descr="C:\Users\User\Downloads\thankyou-removebg-preview.png"/>
          <p:cNvPicPr>
            <a:picLocks noChangeAspect="1" noChangeArrowheads="1"/>
          </p:cNvPicPr>
          <p:nvPr/>
        </p:nvPicPr>
        <p:blipFill>
          <a:blip r:embed="rId4"/>
          <a:srcRect/>
          <a:stretch>
            <a:fillRect/>
          </a:stretch>
        </p:blipFill>
        <p:spPr bwMode="auto">
          <a:xfrm>
            <a:off x="2865216" y="1588142"/>
            <a:ext cx="6591300" cy="4540674"/>
          </a:xfrm>
          <a:prstGeom prst="rect">
            <a:avLst/>
          </a:prstGeom>
          <a:noFill/>
        </p:spPr>
      </p:pic>
    </p:spTree>
    <p:extLst>
      <p:ext uri="{BB962C8B-B14F-4D97-AF65-F5344CB8AC3E}">
        <p14:creationId xmlns="" xmlns:p14="http://schemas.microsoft.com/office/powerpoint/2010/main" val="2714149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smtClean="0">
                <a:latin typeface="Times New Roman" panose="02020603050405020304" pitchFamily="18" charset="0"/>
              </a:rPr>
              <a:t>Conclusion</a:t>
            </a:r>
            <a:endParaRPr lang="en-IN" b="1" dirty="0">
              <a:latin typeface="Times New Roman" panose="02020603050405020304" pitchFamily="18" charset="0"/>
            </a:endParaRP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 xmlns:p14="http://schemas.microsoft.com/office/powerpoint/2010/main" val="2907023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 xmlns:a16="http://schemas.microsoft.com/office/drawing/2014/main" id="{4EA6B4E1-DB62-ABC8-9376-891CD4ACDF4E}"/>
              </a:ext>
            </a:extLst>
          </p:cNvPr>
          <p:cNvSpPr txBox="1"/>
          <p:nvPr/>
        </p:nvSpPr>
        <p:spPr>
          <a:xfrm>
            <a:off x="948905" y="1461789"/>
            <a:ext cx="10239555" cy="2181944"/>
          </a:xfrm>
          <a:prstGeom prst="rect">
            <a:avLst/>
          </a:prstGeom>
          <a:noFill/>
        </p:spPr>
        <p:txBody>
          <a:bodyPr wrap="square">
            <a:spAutoFit/>
          </a:bodyPr>
          <a:lstStyle/>
          <a:p>
            <a:pPr algn="just">
              <a:lnSpc>
                <a:spcPct val="115000"/>
              </a:lnSpc>
            </a:pPr>
            <a:r>
              <a:rPr lang="en-US" sz="2400" dirty="0" smtClean="0">
                <a:latin typeface="Times New Roman" pitchFamily="18" charset="0"/>
                <a:cs typeface="Times New Roman" pitchFamily="18" charset="0"/>
              </a:rPr>
              <a:t>The Clinic OPD booking system is an essential requirement for our healthcare organization to efficiently manage patient appointments and improve the overall patient experience. The objective of this system is to streamline the patient booking process, reduce wait times, and enhance the quality of care provided to patients. </a:t>
            </a:r>
            <a:endParaRPr lang="en-IN" sz="2400" dirty="0">
              <a:effectLst/>
              <a:latin typeface="Times New Roman" pitchFamily="18" charset="0"/>
              <a:ea typeface="Arial" panose="020B0604020202020204" pitchFamily="34" charset="0"/>
              <a:cs typeface="Times New Roman" pitchFamily="18" charset="0"/>
            </a:endParaRPr>
          </a:p>
        </p:txBody>
      </p:sp>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 xmlns:p14="http://schemas.microsoft.com/office/powerpoint/2010/main" val="306629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a:t>
            </a:r>
            <a:r>
              <a:rPr lang="en-IN" sz="2400" b="1" dirty="0" smtClean="0">
                <a:solidFill>
                  <a:schemeClr val="bg1"/>
                </a:solidFill>
                <a:effectLst/>
                <a:latin typeface="Times New Roman" panose="02020603050405020304" pitchFamily="18" charset="0"/>
                <a:ea typeface="Arial" panose="020B0604020202020204" pitchFamily="34" charset="0"/>
              </a:rPr>
              <a:t>Overview </a:t>
            </a:r>
            <a:r>
              <a:rPr lang="en-IN" sz="2400" b="1" dirty="0" smtClean="0">
                <a:solidFill>
                  <a:schemeClr val="bg1"/>
                </a:solidFill>
                <a:effectLst/>
                <a:latin typeface="Times New Roman" panose="02020603050405020304" pitchFamily="18" charset="0"/>
                <a:ea typeface="Arial" panose="020B0604020202020204" pitchFamily="34" charset="0"/>
              </a:rPr>
              <a:t>I</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 xmlns:a16="http://schemas.microsoft.com/office/drawing/2014/main" id="{4EA6B4E1-DB62-ABC8-9376-891CD4ACDF4E}"/>
              </a:ext>
            </a:extLst>
          </p:cNvPr>
          <p:cNvSpPr txBox="1"/>
          <p:nvPr/>
        </p:nvSpPr>
        <p:spPr>
          <a:xfrm>
            <a:off x="871268" y="2341684"/>
            <a:ext cx="10239555" cy="3277820"/>
          </a:xfrm>
          <a:prstGeom prst="rect">
            <a:avLst/>
          </a:prstGeom>
          <a:noFill/>
        </p:spPr>
        <p:txBody>
          <a:bodyPr wrap="square">
            <a:spAutoFit/>
          </a:bodyPr>
          <a:lstStyle/>
          <a:p>
            <a:pPr marL="457200" indent="-457200" algn="just">
              <a:lnSpc>
                <a:spcPct val="115000"/>
              </a:lnSpc>
              <a:buFont typeface="+mj-lt"/>
              <a:buAutoNum type="arabicPeriod"/>
            </a:pPr>
            <a:r>
              <a:rPr lang="en-US" sz="2000" b="1" dirty="0" smtClean="0">
                <a:latin typeface="Times New Roman" pitchFamily="18" charset="0"/>
                <a:cs typeface="Times New Roman" pitchFamily="18" charset="0"/>
              </a:rPr>
              <a:t>Login/Logout : </a:t>
            </a:r>
            <a:r>
              <a:rPr lang="en-US" sz="2000" dirty="0" smtClean="0">
                <a:latin typeface="Times New Roman" pitchFamily="18" charset="0"/>
                <a:cs typeface="Times New Roman" pitchFamily="18" charset="0"/>
              </a:rPr>
              <a:t>Patient , Doctor , Admin , Receptionist can Login/Logout.</a:t>
            </a:r>
            <a:endParaRPr lang="en-US" sz="2000" b="1" dirty="0" smtClean="0">
              <a:latin typeface="Times New Roman" pitchFamily="18" charset="0"/>
              <a:cs typeface="Times New Roman" pitchFamily="18" charset="0"/>
            </a:endParaRPr>
          </a:p>
          <a:p>
            <a:pPr marL="457200" indent="-457200" algn="just">
              <a:lnSpc>
                <a:spcPct val="115000"/>
              </a:lnSpc>
              <a:buFont typeface="+mj-lt"/>
              <a:buAutoNum type="arabicPeriod"/>
            </a:pPr>
            <a:endParaRPr lang="en-US" sz="2000" b="1" dirty="0" smtClean="0">
              <a:latin typeface="Times New Roman" pitchFamily="18" charset="0"/>
              <a:cs typeface="Times New Roman" pitchFamily="18" charset="0"/>
            </a:endParaRPr>
          </a:p>
          <a:p>
            <a:pPr marL="457200" indent="-457200" algn="just">
              <a:lnSpc>
                <a:spcPct val="115000"/>
              </a:lnSpc>
              <a:buFont typeface="+mj-lt"/>
              <a:buAutoNum type="arabicPeriod"/>
            </a:pPr>
            <a:r>
              <a:rPr lang="en-US" sz="2000" b="1" dirty="0" smtClean="0">
                <a:latin typeface="Times New Roman" pitchFamily="18" charset="0"/>
                <a:cs typeface="Times New Roman" pitchFamily="18" charset="0"/>
              </a:rPr>
              <a:t>Admin : </a:t>
            </a:r>
            <a:r>
              <a:rPr lang="en-US" sz="2000" dirty="0" smtClean="0">
                <a:latin typeface="Times New Roman" pitchFamily="18" charset="0"/>
                <a:cs typeface="Times New Roman" pitchFamily="18" charset="0"/>
              </a:rPr>
              <a:t>create Specialization , Register Doctor.</a:t>
            </a:r>
          </a:p>
          <a:p>
            <a:pPr marL="457200" indent="-457200" algn="just">
              <a:lnSpc>
                <a:spcPct val="115000"/>
              </a:lnSpc>
              <a:buFont typeface="+mj-lt"/>
              <a:buAutoNum type="arabicPeriod"/>
            </a:pPr>
            <a:endParaRPr lang="en-US" sz="2000" dirty="0" smtClean="0">
              <a:latin typeface="Times New Roman" pitchFamily="18" charset="0"/>
              <a:cs typeface="Times New Roman" pitchFamily="18" charset="0"/>
            </a:endParaRPr>
          </a:p>
          <a:p>
            <a:pPr marL="457200" indent="-457200" algn="just">
              <a:lnSpc>
                <a:spcPct val="115000"/>
              </a:lnSpc>
              <a:buFont typeface="+mj-lt"/>
              <a:buAutoNum type="arabicPeriod"/>
            </a:pPr>
            <a:r>
              <a:rPr lang="en-US" sz="2000" b="1" dirty="0" smtClean="0">
                <a:effectLst/>
                <a:latin typeface="Times New Roman" pitchFamily="18" charset="0"/>
                <a:ea typeface="Arial" panose="020B0604020202020204" pitchFamily="34" charset="0"/>
                <a:cs typeface="Times New Roman" pitchFamily="18" charset="0"/>
              </a:rPr>
              <a:t>Receptionist : </a:t>
            </a:r>
            <a:r>
              <a:rPr lang="en-US" sz="2000" dirty="0" smtClean="0">
                <a:effectLst/>
                <a:latin typeface="Times New Roman" pitchFamily="18" charset="0"/>
                <a:ea typeface="Arial" panose="020B0604020202020204" pitchFamily="34" charset="0"/>
                <a:cs typeface="Times New Roman" pitchFamily="18" charset="0"/>
              </a:rPr>
              <a:t>book Appointment for Patients.</a:t>
            </a:r>
          </a:p>
          <a:p>
            <a:pPr marL="457200" indent="-457200" algn="just">
              <a:lnSpc>
                <a:spcPct val="115000"/>
              </a:lnSpc>
              <a:buFont typeface="+mj-lt"/>
              <a:buAutoNum type="arabicPeriod"/>
            </a:pPr>
            <a:endParaRPr lang="en-US"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US" sz="2000" b="1" dirty="0" smtClean="0">
                <a:latin typeface="Times New Roman" pitchFamily="18" charset="0"/>
                <a:ea typeface="Arial" panose="020B0604020202020204" pitchFamily="34" charset="0"/>
                <a:cs typeface="Times New Roman" pitchFamily="18" charset="0"/>
              </a:rPr>
              <a:t>Doctor : </a:t>
            </a:r>
            <a:r>
              <a:rPr lang="en-US" sz="2000" dirty="0" smtClean="0">
                <a:latin typeface="Times New Roman" pitchFamily="18" charset="0"/>
                <a:ea typeface="Arial" panose="020B0604020202020204" pitchFamily="34" charset="0"/>
                <a:cs typeface="Times New Roman" pitchFamily="18" charset="0"/>
              </a:rPr>
              <a:t>view Appointments , Provide Prescription.</a:t>
            </a:r>
          </a:p>
          <a:p>
            <a:pPr marL="457200" indent="-457200" algn="just">
              <a:lnSpc>
                <a:spcPct val="115000"/>
              </a:lnSpc>
              <a:buFont typeface="+mj-lt"/>
              <a:buAutoNum type="arabicPeriod"/>
            </a:pPr>
            <a:endParaRPr lang="en-US"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US" sz="2000" b="1" dirty="0" smtClean="0">
                <a:latin typeface="Times New Roman" pitchFamily="18" charset="0"/>
                <a:ea typeface="Arial" panose="020B0604020202020204" pitchFamily="34" charset="0"/>
                <a:cs typeface="Times New Roman" pitchFamily="18" charset="0"/>
              </a:rPr>
              <a:t>Patient : </a:t>
            </a:r>
            <a:r>
              <a:rPr lang="en-US" sz="2000" dirty="0" smtClean="0">
                <a:latin typeface="Times New Roman" pitchFamily="18" charset="0"/>
                <a:ea typeface="Arial" panose="020B0604020202020204" pitchFamily="34" charset="0"/>
                <a:cs typeface="Times New Roman" pitchFamily="18" charset="0"/>
              </a:rPr>
              <a:t>view Doctor List , View Prescription.</a:t>
            </a:r>
            <a:endParaRPr lang="en-IN" sz="2000" dirty="0">
              <a:effectLst/>
              <a:latin typeface="Times New Roman" pitchFamily="18" charset="0"/>
              <a:ea typeface="Arial" panose="020B0604020202020204" pitchFamily="34" charset="0"/>
              <a:cs typeface="Times New Roman" pitchFamily="18" charset="0"/>
            </a:endParaRPr>
          </a:p>
        </p:txBody>
      </p:sp>
      <p:sp>
        <p:nvSpPr>
          <p:cNvPr id="9" name="TextBox 8"/>
          <p:cNvSpPr txBox="1"/>
          <p:nvPr/>
        </p:nvSpPr>
        <p:spPr>
          <a:xfrm>
            <a:off x="914400" y="1328468"/>
            <a:ext cx="3555782"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FUNCTIONALITIES</a:t>
            </a:r>
            <a:endParaRPr lang="en-US"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07802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a:t>
            </a:r>
            <a:r>
              <a:rPr lang="en-IN" sz="2400" b="1" dirty="0" smtClean="0">
                <a:solidFill>
                  <a:schemeClr val="bg1"/>
                </a:solidFill>
                <a:effectLst/>
                <a:latin typeface="Times New Roman" panose="02020603050405020304" pitchFamily="18" charset="0"/>
                <a:ea typeface="Arial" panose="020B0604020202020204" pitchFamily="34" charset="0"/>
              </a:rPr>
              <a:t>Overview II</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 xmlns:a16="http://schemas.microsoft.com/office/drawing/2014/main" id="{4EA6B4E1-DB62-ABC8-9376-891CD4ACDF4E}"/>
              </a:ext>
            </a:extLst>
          </p:cNvPr>
          <p:cNvSpPr txBox="1"/>
          <p:nvPr/>
        </p:nvSpPr>
        <p:spPr>
          <a:xfrm>
            <a:off x="888521" y="1810464"/>
            <a:ext cx="10239555" cy="5401479"/>
          </a:xfrm>
          <a:prstGeom prst="rect">
            <a:avLst/>
          </a:prstGeom>
          <a:noFill/>
        </p:spPr>
        <p:txBody>
          <a:bodyPr wrap="square">
            <a:spAutoFit/>
          </a:bodyPr>
          <a:lstStyle/>
          <a:p>
            <a:pPr marL="457200" indent="-457200" algn="just">
              <a:lnSpc>
                <a:spcPct val="115000"/>
              </a:lnSpc>
              <a:buFont typeface="+mj-lt"/>
              <a:buAutoNum type="arabicPeriod"/>
            </a:pPr>
            <a:r>
              <a:rPr lang="en-US" sz="2000" b="1" dirty="0" smtClean="0">
                <a:latin typeface="Times New Roman" pitchFamily="18" charset="0"/>
                <a:cs typeface="Times New Roman" pitchFamily="18" charset="0"/>
              </a:rPr>
              <a:t>Front-End : </a:t>
            </a:r>
            <a:endParaRPr lang="en-US" sz="2000" dirty="0" smtClean="0">
              <a:latin typeface="Times New Roman" pitchFamily="18" charset="0"/>
              <a:cs typeface="Times New Roman" pitchFamily="18" charset="0"/>
            </a:endParaRPr>
          </a:p>
          <a:p>
            <a:pPr marL="1371600" lvl="2" indent="-457200" algn="just">
              <a:lnSpc>
                <a:spcPct val="115000"/>
              </a:lnSpc>
              <a:buFont typeface="Wingdings" pitchFamily="2" charset="2"/>
              <a:buChar char="§"/>
            </a:pPr>
            <a:r>
              <a:rPr lang="en-US" sz="2000" dirty="0" err="1" smtClean="0">
                <a:latin typeface="Times New Roman" pitchFamily="18" charset="0"/>
                <a:cs typeface="Times New Roman" pitchFamily="18" charset="0"/>
              </a:rPr>
              <a:t>Thymeleaf</a:t>
            </a:r>
            <a:r>
              <a:rPr lang="en-US" sz="2000" dirty="0" smtClean="0">
                <a:latin typeface="Times New Roman" pitchFamily="18" charset="0"/>
                <a:cs typeface="Times New Roman" pitchFamily="18" charset="0"/>
              </a:rPr>
              <a:t> (Spring Boot Framework), HTML, CSS</a:t>
            </a:r>
          </a:p>
          <a:p>
            <a:pPr marL="457200" indent="-457200" algn="just">
              <a:lnSpc>
                <a:spcPct val="115000"/>
              </a:lnSpc>
              <a:buFont typeface="+mj-lt"/>
              <a:buAutoNum type="arabicPeriod"/>
            </a:pPr>
            <a:endParaRPr lang="en-US" sz="2000" b="1" dirty="0" smtClean="0">
              <a:latin typeface="Times New Roman" pitchFamily="18" charset="0"/>
              <a:cs typeface="Times New Roman" pitchFamily="18" charset="0"/>
            </a:endParaRPr>
          </a:p>
          <a:p>
            <a:pPr marL="457200" indent="-457200" algn="just">
              <a:lnSpc>
                <a:spcPct val="115000"/>
              </a:lnSpc>
              <a:buFont typeface="+mj-lt"/>
              <a:buAutoNum type="arabicPeriod"/>
            </a:pPr>
            <a:r>
              <a:rPr lang="en-US" sz="2000" b="1" dirty="0" smtClean="0">
                <a:latin typeface="Times New Roman" pitchFamily="18" charset="0"/>
                <a:cs typeface="Times New Roman" pitchFamily="18" charset="0"/>
              </a:rPr>
              <a:t>Back-End :</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Spring Boot , Java</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Dependencies : spring dev tools, spring web, spring JPA</a:t>
            </a:r>
            <a:r>
              <a:rPr lang="en-US" sz="2000" dirty="0" smtClean="0">
                <a:latin typeface="Times New Roman" pitchFamily="18" charset="0"/>
                <a:cs typeface="Times New Roman" pitchFamily="18" charset="0"/>
              </a:rPr>
              <a:t>,</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Lombok, MYSQL Driver, </a:t>
            </a:r>
            <a:r>
              <a:rPr lang="en-US" sz="2000" dirty="0" err="1" smtClean="0">
                <a:latin typeface="Times New Roman" pitchFamily="18" charset="0"/>
                <a:cs typeface="Times New Roman" pitchFamily="18" charset="0"/>
              </a:rPr>
              <a:t>Thymeleaf</a:t>
            </a:r>
            <a:endParaRPr lang="en-US" sz="2000" dirty="0" smtClean="0">
              <a:latin typeface="Times New Roman" pitchFamily="18" charset="0"/>
              <a:cs typeface="Times New Roman" pitchFamily="18" charset="0"/>
            </a:endParaRPr>
          </a:p>
          <a:p>
            <a:pPr marL="457200" indent="-457200" algn="just">
              <a:lnSpc>
                <a:spcPct val="115000"/>
              </a:lnSpc>
              <a:buFont typeface="+mj-lt"/>
              <a:buAutoNum type="arabicPeriod"/>
            </a:pPr>
            <a:endParaRPr lang="en-US" sz="2000" dirty="0" smtClean="0">
              <a:latin typeface="Times New Roman" pitchFamily="18" charset="0"/>
              <a:cs typeface="Times New Roman" pitchFamily="18" charset="0"/>
            </a:endParaRPr>
          </a:p>
          <a:p>
            <a:pPr marL="457200" indent="-457200" algn="just">
              <a:lnSpc>
                <a:spcPct val="115000"/>
              </a:lnSpc>
              <a:buFont typeface="+mj-lt"/>
              <a:buAutoNum type="arabicPeriod"/>
            </a:pPr>
            <a:r>
              <a:rPr lang="en-US" sz="2000" b="1" dirty="0" smtClean="0">
                <a:effectLst/>
                <a:latin typeface="Times New Roman" pitchFamily="18" charset="0"/>
                <a:ea typeface="Arial" panose="020B0604020202020204" pitchFamily="34" charset="0"/>
                <a:cs typeface="Times New Roman" pitchFamily="18" charset="0"/>
              </a:rPr>
              <a:t>Database :</a:t>
            </a:r>
            <a:endParaRPr lang="en-US" sz="2000" b="1" dirty="0" smtClean="0">
              <a:latin typeface="Times New Roman" pitchFamily="18" charset="0"/>
              <a:ea typeface="Arial" panose="020B0604020202020204" pitchFamily="34" charset="0"/>
              <a:cs typeface="Times New Roman" pitchFamily="18" charset="0"/>
            </a:endParaRPr>
          </a:p>
          <a:p>
            <a:pPr marL="1371600" lvl="2" indent="-457200" algn="just">
              <a:lnSpc>
                <a:spcPct val="115000"/>
              </a:lnSpc>
              <a:buFont typeface="Wingdings" pitchFamily="2" charset="2"/>
              <a:buChar char="§"/>
            </a:pPr>
            <a:r>
              <a:rPr lang="en-US" sz="2000" dirty="0" smtClean="0">
                <a:effectLst/>
                <a:latin typeface="Times New Roman" pitchFamily="18" charset="0"/>
                <a:ea typeface="Arial" panose="020B0604020202020204" pitchFamily="34" charset="0"/>
                <a:cs typeface="Times New Roman" pitchFamily="18" charset="0"/>
              </a:rPr>
              <a:t>MYSQL</a:t>
            </a:r>
          </a:p>
          <a:p>
            <a:pPr marL="457200" indent="-457200" algn="just">
              <a:lnSpc>
                <a:spcPct val="115000"/>
              </a:lnSpc>
              <a:buFont typeface="+mj-lt"/>
              <a:buAutoNum type="arabicPeriod"/>
            </a:pPr>
            <a:endParaRPr lang="en-US"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r>
              <a:rPr lang="en-US" sz="2000" b="1" dirty="0" smtClean="0">
                <a:latin typeface="Times New Roman" pitchFamily="18" charset="0"/>
                <a:ea typeface="Arial" panose="020B0604020202020204" pitchFamily="34" charset="0"/>
                <a:cs typeface="Times New Roman" pitchFamily="18" charset="0"/>
              </a:rPr>
              <a:t>Tools : </a:t>
            </a:r>
          </a:p>
          <a:p>
            <a:pPr marL="1371600" lvl="2" indent="-457200" algn="just">
              <a:lnSpc>
                <a:spcPct val="115000"/>
              </a:lnSpc>
              <a:buFont typeface="Wingdings" pitchFamily="2" charset="2"/>
              <a:buChar char="§"/>
            </a:pPr>
            <a:r>
              <a:rPr lang="en-US" sz="2000" dirty="0" smtClean="0">
                <a:latin typeface="Times New Roman" pitchFamily="18" charset="0"/>
                <a:ea typeface="Arial" panose="020B0604020202020204" pitchFamily="34" charset="0"/>
                <a:cs typeface="Times New Roman" pitchFamily="18" charset="0"/>
              </a:rPr>
              <a:t>Eclipse(IDE), MYSQL </a:t>
            </a:r>
            <a:r>
              <a:rPr lang="en-US" sz="2000" dirty="0" err="1" smtClean="0">
                <a:latin typeface="Times New Roman" pitchFamily="18" charset="0"/>
                <a:ea typeface="Arial" panose="020B0604020202020204" pitchFamily="34" charset="0"/>
                <a:cs typeface="Times New Roman" pitchFamily="18" charset="0"/>
              </a:rPr>
              <a:t>WorkBench</a:t>
            </a:r>
            <a:r>
              <a:rPr lang="en-US" sz="2000" dirty="0" smtClean="0">
                <a:latin typeface="Times New Roman" pitchFamily="18" charset="0"/>
                <a:ea typeface="Arial" panose="020B0604020202020204" pitchFamily="34" charset="0"/>
                <a:cs typeface="Times New Roman" pitchFamily="18" charset="0"/>
              </a:rPr>
              <a:t>, </a:t>
            </a:r>
            <a:r>
              <a:rPr lang="en-US" sz="2000" dirty="0" err="1" smtClean="0">
                <a:latin typeface="Times New Roman" pitchFamily="18" charset="0"/>
                <a:ea typeface="Arial" panose="020B0604020202020204" pitchFamily="34" charset="0"/>
                <a:cs typeface="Times New Roman" pitchFamily="18" charset="0"/>
              </a:rPr>
              <a:t>VsCode</a:t>
            </a:r>
            <a:r>
              <a:rPr lang="en-US" sz="2000" dirty="0" smtClean="0">
                <a:latin typeface="Times New Roman" pitchFamily="18" charset="0"/>
                <a:ea typeface="Arial" panose="020B0604020202020204" pitchFamily="34" charset="0"/>
                <a:cs typeface="Times New Roman" pitchFamily="18" charset="0"/>
              </a:rPr>
              <a:t>, Postman</a:t>
            </a:r>
          </a:p>
          <a:p>
            <a:pPr marL="1371600" lvl="2" indent="-457200" algn="just">
              <a:lnSpc>
                <a:spcPct val="115000"/>
              </a:lnSpc>
            </a:pPr>
            <a:endParaRPr lang="en-US" sz="2000" dirty="0" smtClean="0">
              <a:latin typeface="Times New Roman" pitchFamily="18" charset="0"/>
              <a:ea typeface="Arial" panose="020B0604020202020204" pitchFamily="34" charset="0"/>
              <a:cs typeface="Times New Roman" pitchFamily="18" charset="0"/>
            </a:endParaRPr>
          </a:p>
          <a:p>
            <a:pPr marL="457200" indent="-457200" algn="just">
              <a:lnSpc>
                <a:spcPct val="115000"/>
              </a:lnSpc>
              <a:buFont typeface="+mj-lt"/>
              <a:buAutoNum type="arabicPeriod"/>
            </a:pPr>
            <a:endParaRPr lang="en-US" sz="2000" dirty="0" smtClean="0">
              <a:latin typeface="Times New Roman" pitchFamily="18" charset="0"/>
              <a:ea typeface="Arial" panose="020B0604020202020204" pitchFamily="34" charset="0"/>
              <a:cs typeface="Times New Roman" pitchFamily="18" charset="0"/>
            </a:endParaRPr>
          </a:p>
        </p:txBody>
      </p:sp>
      <p:sp>
        <p:nvSpPr>
          <p:cNvPr id="9" name="TextBox 8"/>
          <p:cNvSpPr txBox="1"/>
          <p:nvPr/>
        </p:nvSpPr>
        <p:spPr>
          <a:xfrm>
            <a:off x="914400" y="1224951"/>
            <a:ext cx="4373313"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TECHNOLOGIES USED :</a:t>
            </a:r>
            <a:endParaRPr lang="en-US" sz="2800" b="1" dirty="0">
              <a:latin typeface="Times New Roman" pitchFamily="18" charset="0"/>
              <a:cs typeface="Times New Roman" pitchFamily="18" charset="0"/>
            </a:endParaRPr>
          </a:p>
        </p:txBody>
      </p:sp>
      <p:pic>
        <p:nvPicPr>
          <p:cNvPr id="2051" name="Picture 3" descr="C:\Users\User\Downloads\thymeleaf_logo_white-removebg-preview.png"/>
          <p:cNvPicPr>
            <a:picLocks noChangeAspect="1" noChangeArrowheads="1"/>
          </p:cNvPicPr>
          <p:nvPr/>
        </p:nvPicPr>
        <p:blipFill>
          <a:blip r:embed="rId4" cstate="print"/>
          <a:srcRect/>
          <a:stretch>
            <a:fillRect/>
          </a:stretch>
        </p:blipFill>
        <p:spPr bwMode="auto">
          <a:xfrm>
            <a:off x="8702040" y="1158429"/>
            <a:ext cx="2423160" cy="490694"/>
          </a:xfrm>
          <a:prstGeom prst="rect">
            <a:avLst/>
          </a:prstGeom>
          <a:noFill/>
        </p:spPr>
      </p:pic>
      <p:pic>
        <p:nvPicPr>
          <p:cNvPr id="2052" name="Picture 4" descr="C:\Users\User\Downloads\spring_boot-removebg-preview.png"/>
          <p:cNvPicPr>
            <a:picLocks noChangeAspect="1" noChangeArrowheads="1"/>
          </p:cNvPicPr>
          <p:nvPr/>
        </p:nvPicPr>
        <p:blipFill>
          <a:blip r:embed="rId5" cstate="print"/>
          <a:srcRect/>
          <a:stretch>
            <a:fillRect/>
          </a:stretch>
        </p:blipFill>
        <p:spPr bwMode="auto">
          <a:xfrm>
            <a:off x="9339981" y="3017520"/>
            <a:ext cx="2455780" cy="827150"/>
          </a:xfrm>
          <a:prstGeom prst="rect">
            <a:avLst/>
          </a:prstGeom>
          <a:noFill/>
        </p:spPr>
      </p:pic>
      <p:pic>
        <p:nvPicPr>
          <p:cNvPr id="2053" name="Picture 5" descr="C:\Users\User\Downloads\java-removebg-preview.png"/>
          <p:cNvPicPr>
            <a:picLocks noChangeAspect="1" noChangeArrowheads="1"/>
          </p:cNvPicPr>
          <p:nvPr/>
        </p:nvPicPr>
        <p:blipFill>
          <a:blip r:embed="rId6" cstate="print"/>
          <a:srcRect/>
          <a:stretch>
            <a:fillRect/>
          </a:stretch>
        </p:blipFill>
        <p:spPr bwMode="auto">
          <a:xfrm>
            <a:off x="8130223" y="2791143"/>
            <a:ext cx="1181417" cy="1181417"/>
          </a:xfrm>
          <a:prstGeom prst="rect">
            <a:avLst/>
          </a:prstGeom>
          <a:noFill/>
        </p:spPr>
      </p:pic>
      <p:pic>
        <p:nvPicPr>
          <p:cNvPr id="2054" name="Picture 6" descr="C:\Users\User\Downloads\Eclipse.png"/>
          <p:cNvPicPr>
            <a:picLocks noChangeAspect="1" noChangeArrowheads="1"/>
          </p:cNvPicPr>
          <p:nvPr/>
        </p:nvPicPr>
        <p:blipFill>
          <a:blip r:embed="rId7" cstate="print"/>
          <a:srcRect/>
          <a:stretch>
            <a:fillRect/>
          </a:stretch>
        </p:blipFill>
        <p:spPr bwMode="auto">
          <a:xfrm>
            <a:off x="7863840" y="4548292"/>
            <a:ext cx="2321560" cy="1547707"/>
          </a:xfrm>
          <a:prstGeom prst="rect">
            <a:avLst/>
          </a:prstGeom>
          <a:noFill/>
        </p:spPr>
      </p:pic>
      <p:pic>
        <p:nvPicPr>
          <p:cNvPr id="2056" name="Picture 8" descr="C:\Users\User\Downloads\postman.png"/>
          <p:cNvPicPr>
            <a:picLocks noChangeAspect="1" noChangeArrowheads="1"/>
          </p:cNvPicPr>
          <p:nvPr/>
        </p:nvPicPr>
        <p:blipFill>
          <a:blip r:embed="rId8"/>
          <a:srcRect/>
          <a:stretch>
            <a:fillRect/>
          </a:stretch>
        </p:blipFill>
        <p:spPr bwMode="auto">
          <a:xfrm>
            <a:off x="10468458" y="4738218"/>
            <a:ext cx="1083462" cy="1083462"/>
          </a:xfrm>
          <a:prstGeom prst="rect">
            <a:avLst/>
          </a:prstGeom>
          <a:noFill/>
        </p:spPr>
      </p:pic>
      <p:pic>
        <p:nvPicPr>
          <p:cNvPr id="2058" name="Picture 10" descr="C:\Users\User\Downloads\mysql-removebg-preview.png"/>
          <p:cNvPicPr>
            <a:picLocks noChangeAspect="1" noChangeArrowheads="1"/>
          </p:cNvPicPr>
          <p:nvPr/>
        </p:nvPicPr>
        <p:blipFill>
          <a:blip r:embed="rId9" cstate="print"/>
          <a:srcRect/>
          <a:stretch>
            <a:fillRect/>
          </a:stretch>
        </p:blipFill>
        <p:spPr bwMode="auto">
          <a:xfrm>
            <a:off x="9053513" y="4110039"/>
            <a:ext cx="1538287" cy="768056"/>
          </a:xfrm>
          <a:prstGeom prst="rect">
            <a:avLst/>
          </a:prstGeom>
          <a:noFill/>
        </p:spPr>
      </p:pic>
      <p:pic>
        <p:nvPicPr>
          <p:cNvPr id="2059" name="Picture 11" descr="C:\Users\User\Downloads\htmlcss-removebg-preview.png"/>
          <p:cNvPicPr>
            <a:picLocks noChangeAspect="1" noChangeArrowheads="1"/>
          </p:cNvPicPr>
          <p:nvPr/>
        </p:nvPicPr>
        <p:blipFill>
          <a:blip r:embed="rId10" cstate="print"/>
          <a:srcRect/>
          <a:stretch>
            <a:fillRect/>
          </a:stretch>
        </p:blipFill>
        <p:spPr bwMode="auto">
          <a:xfrm>
            <a:off x="9067801" y="1771651"/>
            <a:ext cx="1782438" cy="1032510"/>
          </a:xfrm>
          <a:prstGeom prst="rect">
            <a:avLst/>
          </a:prstGeom>
          <a:noFill/>
        </p:spPr>
      </p:pic>
      <p:pic>
        <p:nvPicPr>
          <p:cNvPr id="2060" name="Picture 12" descr="C:\Users\User\Downloads\vscode-removebg-preview.png"/>
          <p:cNvPicPr>
            <a:picLocks noChangeAspect="1" noChangeArrowheads="1"/>
          </p:cNvPicPr>
          <p:nvPr/>
        </p:nvPicPr>
        <p:blipFill>
          <a:blip r:embed="rId11" cstate="print"/>
          <a:srcRect/>
          <a:stretch>
            <a:fillRect/>
          </a:stretch>
        </p:blipFill>
        <p:spPr bwMode="auto">
          <a:xfrm>
            <a:off x="9624060" y="5735955"/>
            <a:ext cx="862093" cy="847725"/>
          </a:xfrm>
          <a:prstGeom prst="rect">
            <a:avLst/>
          </a:prstGeom>
          <a:noFill/>
        </p:spPr>
      </p:pic>
    </p:spTree>
    <p:extLst>
      <p:ext uri="{BB962C8B-B14F-4D97-AF65-F5344CB8AC3E}">
        <p14:creationId xmlns="" xmlns:p14="http://schemas.microsoft.com/office/powerpoint/2010/main" val="4078025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7" name="Picture 2" descr="C:\Users\User\Downloads\ProjectDiagram.drawio.png"/>
          <p:cNvPicPr>
            <a:picLocks noChangeAspect="1" noChangeArrowheads="1"/>
          </p:cNvPicPr>
          <p:nvPr/>
        </p:nvPicPr>
        <p:blipFill>
          <a:blip r:embed="rId4"/>
          <a:srcRect/>
          <a:stretch>
            <a:fillRect/>
          </a:stretch>
        </p:blipFill>
        <p:spPr bwMode="auto">
          <a:xfrm>
            <a:off x="718042" y="1713475"/>
            <a:ext cx="10813562" cy="4524669"/>
          </a:xfrm>
          <a:prstGeom prst="rect">
            <a:avLst/>
          </a:prstGeom>
          <a:noFill/>
        </p:spPr>
      </p:pic>
      <p:sp>
        <p:nvSpPr>
          <p:cNvPr id="9" name="TextBox 8"/>
          <p:cNvSpPr txBox="1"/>
          <p:nvPr/>
        </p:nvSpPr>
        <p:spPr>
          <a:xfrm>
            <a:off x="1035170" y="1224951"/>
            <a:ext cx="1274708"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 Flow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0320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28" name="Picture 4" descr="C:\Users\User\Desktop\PROJECT\Frontend\appointmentsPage.PNG"/>
          <p:cNvPicPr>
            <a:picLocks noChangeAspect="1" noChangeArrowheads="1"/>
          </p:cNvPicPr>
          <p:nvPr/>
        </p:nvPicPr>
        <p:blipFill>
          <a:blip r:embed="rId4"/>
          <a:srcRect/>
          <a:stretch>
            <a:fillRect/>
          </a:stretch>
        </p:blipFill>
        <p:spPr bwMode="auto">
          <a:xfrm>
            <a:off x="6088381" y="3261361"/>
            <a:ext cx="5989320" cy="3451860"/>
          </a:xfrm>
          <a:prstGeom prst="rect">
            <a:avLst/>
          </a:prstGeom>
          <a:noFill/>
        </p:spPr>
      </p:pic>
      <p:pic>
        <p:nvPicPr>
          <p:cNvPr id="1029" name="Picture 5" descr="C:\Users\User\Desktop\PROJECT\Frontend\homePage.PNG"/>
          <p:cNvPicPr>
            <a:picLocks noChangeAspect="1" noChangeArrowheads="1"/>
          </p:cNvPicPr>
          <p:nvPr/>
        </p:nvPicPr>
        <p:blipFill>
          <a:blip r:embed="rId5" cstate="print"/>
          <a:srcRect/>
          <a:stretch>
            <a:fillRect/>
          </a:stretch>
        </p:blipFill>
        <p:spPr bwMode="auto">
          <a:xfrm>
            <a:off x="0" y="1047246"/>
            <a:ext cx="6086964" cy="3646674"/>
          </a:xfrm>
          <a:prstGeom prst="rect">
            <a:avLst/>
          </a:prstGeom>
          <a:noFill/>
        </p:spPr>
      </p:pic>
    </p:spTree>
    <p:extLst>
      <p:ext uri="{BB962C8B-B14F-4D97-AF65-F5344CB8AC3E}">
        <p14:creationId xmlns="" xmlns:p14="http://schemas.microsoft.com/office/powerpoint/2010/main" val="1207346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26" name="Picture 2" descr="C:\Users\User\Desktop\PROJECT\Frontend\LoginPage.PNG"/>
          <p:cNvPicPr>
            <a:picLocks noChangeAspect="1" noChangeArrowheads="1"/>
          </p:cNvPicPr>
          <p:nvPr/>
        </p:nvPicPr>
        <p:blipFill>
          <a:blip r:embed="rId4"/>
          <a:srcRect/>
          <a:stretch>
            <a:fillRect/>
          </a:stretch>
        </p:blipFill>
        <p:spPr bwMode="auto">
          <a:xfrm>
            <a:off x="0" y="2987040"/>
            <a:ext cx="6080760" cy="3870960"/>
          </a:xfrm>
          <a:prstGeom prst="rect">
            <a:avLst/>
          </a:prstGeom>
          <a:noFill/>
        </p:spPr>
      </p:pic>
      <p:pic>
        <p:nvPicPr>
          <p:cNvPr id="1028" name="Picture 4" descr="C:\Users\User\Desktop\PROJECT\Frontend\appointmentsPage.PNG"/>
          <p:cNvPicPr>
            <a:picLocks noChangeAspect="1" noChangeArrowheads="1"/>
          </p:cNvPicPr>
          <p:nvPr/>
        </p:nvPicPr>
        <p:blipFill>
          <a:blip r:embed="rId5"/>
          <a:srcRect/>
          <a:stretch>
            <a:fillRect/>
          </a:stretch>
        </p:blipFill>
        <p:spPr bwMode="auto">
          <a:xfrm>
            <a:off x="6080760" y="1089660"/>
            <a:ext cx="6111240" cy="3596640"/>
          </a:xfrm>
          <a:prstGeom prst="rect">
            <a:avLst/>
          </a:prstGeom>
          <a:noFill/>
        </p:spPr>
      </p:pic>
    </p:spTree>
    <p:extLst>
      <p:ext uri="{BB962C8B-B14F-4D97-AF65-F5344CB8AC3E}">
        <p14:creationId xmlns="" xmlns:p14="http://schemas.microsoft.com/office/powerpoint/2010/main" val="1207346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2" name="TextBox 11"/>
          <p:cNvSpPr txBox="1"/>
          <p:nvPr/>
        </p:nvSpPr>
        <p:spPr>
          <a:xfrm>
            <a:off x="914400" y="1224951"/>
            <a:ext cx="4373313"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TECHNOLOGIES USED :</a:t>
            </a:r>
            <a:endParaRPr lang="en-US" sz="2800" b="1" dirty="0">
              <a:latin typeface="Times New Roman" pitchFamily="18" charset="0"/>
              <a:cs typeface="Times New Roman" pitchFamily="18" charset="0"/>
            </a:endParaRPr>
          </a:p>
        </p:txBody>
      </p:sp>
      <p:sp>
        <p:nvSpPr>
          <p:cNvPr id="16" name="TextBox 15">
            <a:extLst>
              <a:ext uri="{FF2B5EF4-FFF2-40B4-BE49-F238E27FC236}">
                <a16:creationId xmlns="" xmlns:a16="http://schemas.microsoft.com/office/drawing/2014/main" id="{4EA6B4E1-DB62-ABC8-9376-891CD4ACDF4E}"/>
              </a:ext>
            </a:extLst>
          </p:cNvPr>
          <p:cNvSpPr txBox="1"/>
          <p:nvPr/>
        </p:nvSpPr>
        <p:spPr>
          <a:xfrm>
            <a:off x="888521" y="1810464"/>
            <a:ext cx="10239555" cy="800219"/>
          </a:xfrm>
          <a:prstGeom prst="rect">
            <a:avLst/>
          </a:prstGeom>
          <a:noFill/>
        </p:spPr>
        <p:txBody>
          <a:bodyPr wrap="square">
            <a:spAutoFit/>
          </a:bodyPr>
          <a:lstStyle/>
          <a:p>
            <a:pPr marL="457200" indent="-457200" algn="just">
              <a:lnSpc>
                <a:spcPct val="115000"/>
              </a:lnSpc>
              <a:buFont typeface="+mj-lt"/>
              <a:buAutoNum type="arabicPeriod"/>
            </a:pPr>
            <a:r>
              <a:rPr lang="en-US" sz="2000" b="1" dirty="0" smtClean="0">
                <a:latin typeface="Times New Roman" pitchFamily="18" charset="0"/>
                <a:cs typeface="Times New Roman" pitchFamily="18" charset="0"/>
              </a:rPr>
              <a:t>Back-End :</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Spring </a:t>
            </a:r>
            <a:r>
              <a:rPr lang="en-US" sz="2000" dirty="0" smtClean="0">
                <a:latin typeface="Times New Roman" pitchFamily="18" charset="0"/>
                <a:cs typeface="Times New Roman" pitchFamily="18" charset="0"/>
              </a:rPr>
              <a:t>Boot , </a:t>
            </a:r>
            <a:r>
              <a:rPr lang="en-US" sz="2000" dirty="0" smtClean="0">
                <a:latin typeface="Times New Roman" pitchFamily="18" charset="0"/>
                <a:cs typeface="Times New Roman" pitchFamily="18" charset="0"/>
              </a:rPr>
              <a:t>Java</a:t>
            </a:r>
            <a:endParaRPr lang="en-US" sz="2000" dirty="0" smtClean="0">
              <a:latin typeface="Times New Roman" pitchFamily="18" charset="0"/>
              <a:ea typeface="Arial" panose="020B0604020202020204" pitchFamily="34" charset="0"/>
              <a:cs typeface="Times New Roman" pitchFamily="18" charset="0"/>
            </a:endParaRPr>
          </a:p>
        </p:txBody>
      </p:sp>
      <p:sp>
        <p:nvSpPr>
          <p:cNvPr id="17" name="TextBox 16">
            <a:extLst>
              <a:ext uri="{FF2B5EF4-FFF2-40B4-BE49-F238E27FC236}">
                <a16:creationId xmlns="" xmlns:a16="http://schemas.microsoft.com/office/drawing/2014/main" id="{4EA6B4E1-DB62-ABC8-9376-891CD4ACDF4E}"/>
              </a:ext>
            </a:extLst>
          </p:cNvPr>
          <p:cNvSpPr txBox="1"/>
          <p:nvPr/>
        </p:nvSpPr>
        <p:spPr>
          <a:xfrm>
            <a:off x="902026" y="3675917"/>
            <a:ext cx="4167686" cy="2933227"/>
          </a:xfrm>
          <a:prstGeom prst="rect">
            <a:avLst/>
          </a:prstGeom>
          <a:noFill/>
        </p:spPr>
        <p:txBody>
          <a:bodyPr wrap="square">
            <a:spAutoFit/>
          </a:bodyPr>
          <a:lstStyle/>
          <a:p>
            <a:pPr marL="457200" indent="-457200" algn="just">
              <a:lnSpc>
                <a:spcPct val="115000"/>
              </a:lnSpc>
            </a:pPr>
            <a:r>
              <a:rPr lang="en-US" sz="2000" b="1" dirty="0" smtClean="0">
                <a:latin typeface="Times New Roman" pitchFamily="18" charset="0"/>
                <a:cs typeface="Times New Roman" pitchFamily="18" charset="0"/>
              </a:rPr>
              <a:t>2.	Dependencies :</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pring </a:t>
            </a:r>
            <a:r>
              <a:rPr lang="en-US" sz="2000" dirty="0" smtClean="0">
                <a:latin typeface="Times New Roman" pitchFamily="18" charset="0"/>
                <a:cs typeface="Times New Roman" pitchFamily="18" charset="0"/>
              </a:rPr>
              <a:t>dev </a:t>
            </a:r>
            <a:r>
              <a:rPr lang="en-US" sz="2000" dirty="0" smtClean="0">
                <a:latin typeface="Times New Roman" pitchFamily="18" charset="0"/>
                <a:cs typeface="Times New Roman" pitchFamily="18" charset="0"/>
              </a:rPr>
              <a:t>tools</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pring web</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pring JPA</a:t>
            </a:r>
            <a:endParaRPr lang="en-US" sz="2000" dirty="0" smtClean="0">
              <a:latin typeface="Times New Roman" pitchFamily="18" charset="0"/>
              <a:cs typeface="Times New Roman" pitchFamily="18" charset="0"/>
            </a:endParaRP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Lombok</a:t>
            </a:r>
          </a:p>
          <a:p>
            <a:pPr marL="1371600" lvl="2" indent="-457200" algn="just">
              <a:lnSpc>
                <a:spcPct val="115000"/>
              </a:lnSpc>
              <a:buFont typeface="Wingdings" pitchFamily="2" charset="2"/>
              <a:buChar char="§"/>
            </a:pPr>
            <a:r>
              <a:rPr lang="en-US" sz="2000" dirty="0" smtClean="0">
                <a:latin typeface="Times New Roman" pitchFamily="18" charset="0"/>
                <a:cs typeface="Times New Roman" pitchFamily="18" charset="0"/>
              </a:rPr>
              <a:t>MYSQL Driver</a:t>
            </a:r>
          </a:p>
          <a:p>
            <a:pPr marL="1371600" lvl="2" indent="-457200" algn="just">
              <a:lnSpc>
                <a:spcPct val="115000"/>
              </a:lnSpc>
              <a:buFont typeface="Wingdings" pitchFamily="2" charset="2"/>
              <a:buChar char="§"/>
            </a:pPr>
            <a:r>
              <a:rPr lang="en-US" sz="2000" dirty="0" err="1" smtClean="0">
                <a:latin typeface="Times New Roman" pitchFamily="18" charset="0"/>
                <a:cs typeface="Times New Roman" pitchFamily="18" charset="0"/>
              </a:rPr>
              <a:t>Thymeleaf</a:t>
            </a:r>
            <a:endParaRPr lang="en-US" sz="2000" dirty="0" smtClean="0">
              <a:latin typeface="Times New Roman" pitchFamily="18" charset="0"/>
              <a:ea typeface="Arial" panose="020B0604020202020204" pitchFamily="34" charset="0"/>
              <a:cs typeface="Times New Roman" pitchFamily="18" charset="0"/>
            </a:endParaRPr>
          </a:p>
          <a:p>
            <a:pPr marL="1371600" lvl="2" indent="-457200" algn="just">
              <a:lnSpc>
                <a:spcPct val="115000"/>
              </a:lnSpc>
              <a:buFont typeface="Wingdings" pitchFamily="2" charset="2"/>
              <a:buChar char="§"/>
            </a:pPr>
            <a:endParaRPr lang="en-US" sz="2000" dirty="0" smtClean="0">
              <a:latin typeface="Times New Roman" pitchFamily="18" charset="0"/>
              <a:ea typeface="Arial" panose="020B0604020202020204" pitchFamily="34" charset="0"/>
              <a:cs typeface="Times New Roman" pitchFamily="18" charset="0"/>
            </a:endParaRPr>
          </a:p>
        </p:txBody>
      </p:sp>
      <p:pic>
        <p:nvPicPr>
          <p:cNvPr id="18" name="Picture 2" descr="C:\Users\User\Downloads\backend.drawio.png"/>
          <p:cNvPicPr>
            <a:picLocks noChangeAspect="1" noChangeArrowheads="1"/>
          </p:cNvPicPr>
          <p:nvPr/>
        </p:nvPicPr>
        <p:blipFill>
          <a:blip r:embed="rId4"/>
          <a:srcRect/>
          <a:stretch>
            <a:fillRect/>
          </a:stretch>
        </p:blipFill>
        <p:spPr bwMode="auto">
          <a:xfrm>
            <a:off x="5278056" y="1587256"/>
            <a:ext cx="6421683" cy="4489452"/>
          </a:xfrm>
          <a:prstGeom prst="rect">
            <a:avLst/>
          </a:prstGeom>
          <a:noFill/>
        </p:spPr>
      </p:pic>
      <p:pic>
        <p:nvPicPr>
          <p:cNvPr id="19" name="Picture 4" descr="C:\Users\User\Downloads\spring_boot-removebg-preview.png"/>
          <p:cNvPicPr>
            <a:picLocks noChangeAspect="1" noChangeArrowheads="1"/>
          </p:cNvPicPr>
          <p:nvPr/>
        </p:nvPicPr>
        <p:blipFill>
          <a:blip r:embed="rId5" cstate="print"/>
          <a:srcRect/>
          <a:stretch>
            <a:fillRect/>
          </a:stretch>
        </p:blipFill>
        <p:spPr bwMode="auto">
          <a:xfrm>
            <a:off x="2522492" y="2797600"/>
            <a:ext cx="1969104" cy="663229"/>
          </a:xfrm>
          <a:prstGeom prst="rect">
            <a:avLst/>
          </a:prstGeom>
          <a:noFill/>
        </p:spPr>
      </p:pic>
      <p:pic>
        <p:nvPicPr>
          <p:cNvPr id="20" name="Picture 5" descr="C:\Users\User\Downloads\java-removebg-preview.png"/>
          <p:cNvPicPr>
            <a:picLocks noChangeAspect="1" noChangeArrowheads="1"/>
          </p:cNvPicPr>
          <p:nvPr/>
        </p:nvPicPr>
        <p:blipFill>
          <a:blip r:embed="rId6" cstate="print"/>
          <a:srcRect/>
          <a:stretch>
            <a:fillRect/>
          </a:stretch>
        </p:blipFill>
        <p:spPr bwMode="auto">
          <a:xfrm>
            <a:off x="1312734" y="2571223"/>
            <a:ext cx="947289" cy="947289"/>
          </a:xfrm>
          <a:prstGeom prst="rect">
            <a:avLst/>
          </a:prstGeom>
          <a:noFill/>
        </p:spPr>
      </p:pic>
    </p:spTree>
    <p:extLst>
      <p:ext uri="{BB962C8B-B14F-4D97-AF65-F5344CB8AC3E}">
        <p14:creationId xmlns="" xmlns:p14="http://schemas.microsoft.com/office/powerpoint/2010/main" val="41928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226</TotalTime>
  <Words>320</Words>
  <Application>Microsoft Office PowerPoint</Application>
  <PresentationFormat>Custom</PresentationFormat>
  <Paragraphs>126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User</cp:lastModifiedBy>
  <cp:revision>31</cp:revision>
  <dcterms:created xsi:type="dcterms:W3CDTF">2023-04-15T11:22:40Z</dcterms:created>
  <dcterms:modified xsi:type="dcterms:W3CDTF">2023-05-31T07:18:05Z</dcterms:modified>
</cp:coreProperties>
</file>