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8"/>
  </p:notesMasterIdLst>
  <p:sldIdLst>
    <p:sldId id="257" r:id="rId2"/>
    <p:sldId id="283" r:id="rId3"/>
    <p:sldId id="284" r:id="rId4"/>
    <p:sldId id="278" r:id="rId5"/>
    <p:sldId id="285" r:id="rId6"/>
    <p:sldId id="286" r:id="rId7"/>
    <p:sldId id="289" r:id="rId8"/>
    <p:sldId id="290" r:id="rId9"/>
    <p:sldId id="291" r:id="rId10"/>
    <p:sldId id="310" r:id="rId11"/>
    <p:sldId id="309" r:id="rId12"/>
    <p:sldId id="308"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260" r:id="rId26"/>
    <p:sldId id="279" r:id="rId27"/>
    <p:sldId id="263" r:id="rId28"/>
    <p:sldId id="265" r:id="rId29"/>
    <p:sldId id="266" r:id="rId30"/>
    <p:sldId id="267" r:id="rId31"/>
    <p:sldId id="268" r:id="rId32"/>
    <p:sldId id="269" r:id="rId33"/>
    <p:sldId id="270" r:id="rId34"/>
    <p:sldId id="271" r:id="rId35"/>
    <p:sldId id="305" r:id="rId36"/>
    <p:sldId id="306" r:id="rId37"/>
    <p:sldId id="307" r:id="rId38"/>
    <p:sldId id="272" r:id="rId39"/>
    <p:sldId id="276" r:id="rId40"/>
    <p:sldId id="273" r:id="rId41"/>
    <p:sldId id="274" r:id="rId42"/>
    <p:sldId id="280" r:id="rId43"/>
    <p:sldId id="277" r:id="rId44"/>
    <p:sldId id="304" r:id="rId45"/>
    <p:sldId id="275" r:id="rId46"/>
    <p:sldId id="28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85" autoAdjust="0"/>
  </p:normalViewPr>
  <p:slideViewPr>
    <p:cSldViewPr>
      <p:cViewPr varScale="1">
        <p:scale>
          <a:sx n="43" d="100"/>
          <a:sy n="43" d="100"/>
        </p:scale>
        <p:origin x="1483"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image" Target="../media/image3.png"/><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6560A8-83A8-4596-8156-1116E16A1857}" type="datetimeFigureOut">
              <a:rPr lang="en-US" smtClean="0"/>
              <a:pPr/>
              <a:t>10/11/2018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A27D03-BB17-4CEA-9F45-5F859DB34B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Game_of_chicke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a:extLst>
              <a:ext uri="{FF2B5EF4-FFF2-40B4-BE49-F238E27FC236}">
                <a16:creationId xmlns:a16="http://schemas.microsoft.com/office/drawing/2014/main" id="{25F66F15-BE32-4489-9693-BF03F34517D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EB19854E-38B0-4542-980E-7CD4D82E4A0E}" type="slidenum">
              <a:rPr lang="en-US" altLang="en-US">
                <a:solidFill>
                  <a:srgbClr val="000000"/>
                </a:solidFill>
                <a:latin typeface="Times New Roman" panose="02020603050405020304" pitchFamily="18" charset="0"/>
              </a:rPr>
              <a:pPr eaLnBrk="1"/>
              <a:t>6</a:t>
            </a:fld>
            <a:endParaRPr lang="en-US" altLang="en-US">
              <a:solidFill>
                <a:srgbClr val="000000"/>
              </a:solidFill>
              <a:latin typeface="Times New Roman" panose="02020603050405020304" pitchFamily="18" charset="0"/>
            </a:endParaRPr>
          </a:p>
        </p:txBody>
      </p:sp>
      <p:sp>
        <p:nvSpPr>
          <p:cNvPr id="48131" name="Rectangle 1">
            <a:extLst>
              <a:ext uri="{FF2B5EF4-FFF2-40B4-BE49-F238E27FC236}">
                <a16:creationId xmlns:a16="http://schemas.microsoft.com/office/drawing/2014/main" id="{287BB20B-35ED-4AAC-92E8-D16F0A98D5B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8132" name="Rectangle 2">
            <a:extLst>
              <a:ext uri="{FF2B5EF4-FFF2-40B4-BE49-F238E27FC236}">
                <a16:creationId xmlns:a16="http://schemas.microsoft.com/office/drawing/2014/main" id="{16BFA75A-749B-427F-885F-C175BB72514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042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a:extLst>
              <a:ext uri="{FF2B5EF4-FFF2-40B4-BE49-F238E27FC236}">
                <a16:creationId xmlns:a16="http://schemas.microsoft.com/office/drawing/2014/main" id="{90532BD3-F039-4968-9140-3579434586D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2EBE3C96-F0D2-4936-8A88-71F65F30F293}" type="slidenum">
              <a:rPr lang="en-US" altLang="en-US">
                <a:solidFill>
                  <a:srgbClr val="000000"/>
                </a:solidFill>
                <a:latin typeface="Times New Roman" panose="02020603050405020304" pitchFamily="18" charset="0"/>
              </a:rPr>
              <a:pPr eaLnBrk="1"/>
              <a:t>18</a:t>
            </a:fld>
            <a:endParaRPr lang="en-US" altLang="en-US">
              <a:solidFill>
                <a:srgbClr val="000000"/>
              </a:solidFill>
              <a:latin typeface="Times New Roman" panose="02020603050405020304" pitchFamily="18" charset="0"/>
            </a:endParaRPr>
          </a:p>
        </p:txBody>
      </p:sp>
      <p:sp>
        <p:nvSpPr>
          <p:cNvPr id="58371" name="Rectangle 1">
            <a:extLst>
              <a:ext uri="{FF2B5EF4-FFF2-40B4-BE49-F238E27FC236}">
                <a16:creationId xmlns:a16="http://schemas.microsoft.com/office/drawing/2014/main" id="{E028D959-B4B8-4B10-AEA5-5E6A389897C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8372" name="Rectangle 2">
            <a:extLst>
              <a:ext uri="{FF2B5EF4-FFF2-40B4-BE49-F238E27FC236}">
                <a16:creationId xmlns:a16="http://schemas.microsoft.com/office/drawing/2014/main" id="{1BAB04F9-BF8E-484D-B8A2-746ACAEB4F1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58990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55818161-0F6E-4A13-97E4-EDE1DA48172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787725D7-EC94-4025-BF90-EF48993DAE55}" type="slidenum">
              <a:rPr lang="en-US" altLang="en-US">
                <a:solidFill>
                  <a:srgbClr val="000000"/>
                </a:solidFill>
                <a:latin typeface="Times New Roman" panose="02020603050405020304" pitchFamily="18" charset="0"/>
              </a:rPr>
              <a:pPr eaLnBrk="1"/>
              <a:t>20</a:t>
            </a:fld>
            <a:endParaRPr lang="en-US" altLang="en-US">
              <a:solidFill>
                <a:srgbClr val="000000"/>
              </a:solidFill>
              <a:latin typeface="Times New Roman" panose="02020603050405020304" pitchFamily="18" charset="0"/>
            </a:endParaRPr>
          </a:p>
        </p:txBody>
      </p:sp>
      <p:sp>
        <p:nvSpPr>
          <p:cNvPr id="59395" name="Rectangle 1">
            <a:extLst>
              <a:ext uri="{FF2B5EF4-FFF2-40B4-BE49-F238E27FC236}">
                <a16:creationId xmlns:a16="http://schemas.microsoft.com/office/drawing/2014/main" id="{2F58A65C-1B79-4FD0-AD18-C60C58F9EFC9}"/>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9396" name="Rectangle 2">
            <a:extLst>
              <a:ext uri="{FF2B5EF4-FFF2-40B4-BE49-F238E27FC236}">
                <a16:creationId xmlns:a16="http://schemas.microsoft.com/office/drawing/2014/main" id="{8BB3C147-3365-4B78-A05F-496E6BDA6FDC}"/>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5214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a:extLst>
              <a:ext uri="{FF2B5EF4-FFF2-40B4-BE49-F238E27FC236}">
                <a16:creationId xmlns:a16="http://schemas.microsoft.com/office/drawing/2014/main" id="{288A85A2-6040-46EE-B82B-62F8A4DEE54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41E3CD44-B10D-420C-8A54-416E745325F9}" type="slidenum">
              <a:rPr lang="en-US" altLang="en-US">
                <a:solidFill>
                  <a:srgbClr val="000000"/>
                </a:solidFill>
                <a:latin typeface="Times New Roman" panose="02020603050405020304" pitchFamily="18" charset="0"/>
              </a:rPr>
              <a:pPr eaLnBrk="1"/>
              <a:t>21</a:t>
            </a:fld>
            <a:endParaRPr lang="en-US" altLang="en-US">
              <a:solidFill>
                <a:srgbClr val="000000"/>
              </a:solidFill>
              <a:latin typeface="Times New Roman" panose="02020603050405020304" pitchFamily="18" charset="0"/>
            </a:endParaRPr>
          </a:p>
        </p:txBody>
      </p:sp>
      <p:sp>
        <p:nvSpPr>
          <p:cNvPr id="60419" name="Rectangle 1">
            <a:extLst>
              <a:ext uri="{FF2B5EF4-FFF2-40B4-BE49-F238E27FC236}">
                <a16:creationId xmlns:a16="http://schemas.microsoft.com/office/drawing/2014/main" id="{730BA3D9-4110-4EC5-984A-C8682C0D63B6}"/>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0420" name="Rectangle 2">
            <a:extLst>
              <a:ext uri="{FF2B5EF4-FFF2-40B4-BE49-F238E27FC236}">
                <a16:creationId xmlns:a16="http://schemas.microsoft.com/office/drawing/2014/main" id="{6CCDC300-F62B-4893-81BA-C2C096AA9B3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3672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6B1FE4-F4CD-436E-9E1C-F4F5144B678D}" type="slidenum">
              <a:rPr lang="en-US" smtClean="0"/>
              <a:pPr/>
              <a:t>28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F17FC3F-03A5-4A12-A28A-6D692C7A60C8}" type="slidenum">
              <a:rPr lang="en-US"/>
              <a:pPr/>
              <a:t>32</a:t>
            </a:fld>
            <a:endParaRPr lang="en-US"/>
          </a:p>
        </p:txBody>
      </p:sp>
      <p:sp>
        <p:nvSpPr>
          <p:cNvPr id="419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6361" y="4342535"/>
            <a:ext cx="5485279"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959F23-5700-4EC9-A1C7-0C51583017CE}" type="slidenum">
              <a:rPr lang="en-US"/>
              <a:pPr/>
              <a:t>38</a:t>
            </a:fld>
            <a:endParaRPr lang="en-US"/>
          </a:p>
        </p:txBody>
      </p:sp>
      <p:sp>
        <p:nvSpPr>
          <p:cNvPr id="204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B6ED902-4DAF-40EC-A85A-F543556727D3}" type="slidenum">
              <a:rPr lang="en-US"/>
              <a:pPr/>
              <a:t>39</a:t>
            </a:fld>
            <a:endParaRPr lang="en-US"/>
          </a:p>
        </p:txBody>
      </p:sp>
      <p:sp>
        <p:nvSpPr>
          <p:cNvPr id="2662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C1EEE0-4940-4421-89DE-A5E6E45DEC33}" type="slidenum">
              <a:rPr lang="en-US"/>
              <a:pPr/>
              <a:t>40</a:t>
            </a:fld>
            <a:endParaRPr lang="en-US"/>
          </a:p>
        </p:txBody>
      </p:sp>
      <p:sp>
        <p:nvSpPr>
          <p:cNvPr id="215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54F9FF6-B92C-4A03-9769-E36A3E87DB18}" type="slidenum">
              <a:rPr lang="en-US"/>
              <a:pPr/>
              <a:t>41</a:t>
            </a:fld>
            <a:endParaRPr lang="en-US"/>
          </a:p>
        </p:txBody>
      </p:sp>
      <p:sp>
        <p:nvSpPr>
          <p:cNvPr id="184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E6C3F5-270B-41D6-BC97-B1BE1BFE3F35}" type="slidenum">
              <a:rPr lang="en-US"/>
              <a:pPr/>
              <a:t>45</a:t>
            </a:fld>
            <a:endParaRPr lang="en-US"/>
          </a:p>
        </p:txBody>
      </p:sp>
      <p:sp>
        <p:nvSpPr>
          <p:cNvPr id="245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a:extLst>
              <a:ext uri="{FF2B5EF4-FFF2-40B4-BE49-F238E27FC236}">
                <a16:creationId xmlns:a16="http://schemas.microsoft.com/office/drawing/2014/main" id="{6483A407-904B-414F-AF6B-58E9B74E087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7A478D43-C012-4BA3-87B8-AA63230154BD}" type="slidenum">
              <a:rPr lang="en-US" altLang="en-US">
                <a:solidFill>
                  <a:srgbClr val="000000"/>
                </a:solidFill>
                <a:latin typeface="Times New Roman" panose="02020603050405020304" pitchFamily="18" charset="0"/>
              </a:rPr>
              <a:pPr eaLnBrk="1"/>
              <a:t>7</a:t>
            </a:fld>
            <a:endParaRPr lang="en-US" altLang="en-US">
              <a:solidFill>
                <a:srgbClr val="000000"/>
              </a:solidFill>
              <a:latin typeface="Times New Roman" panose="02020603050405020304" pitchFamily="18" charset="0"/>
            </a:endParaRPr>
          </a:p>
        </p:txBody>
      </p:sp>
      <p:sp>
        <p:nvSpPr>
          <p:cNvPr id="50179" name="Rectangle 1">
            <a:extLst>
              <a:ext uri="{FF2B5EF4-FFF2-40B4-BE49-F238E27FC236}">
                <a16:creationId xmlns:a16="http://schemas.microsoft.com/office/drawing/2014/main" id="{39BAFE28-F3F6-4BEF-8FEE-C781A0EEC9F1}"/>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0180" name="Rectangle 2">
            <a:extLst>
              <a:ext uri="{FF2B5EF4-FFF2-40B4-BE49-F238E27FC236}">
                <a16:creationId xmlns:a16="http://schemas.microsoft.com/office/drawing/2014/main" id="{EBA00EF0-DE0B-4420-967D-414843D1847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470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E8B9FFD8-34F2-44F6-910A-FD786F43887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12DFD037-9ED4-4385-A1EF-F62B311433B9}" type="slidenum">
              <a:rPr lang="en-US" altLang="en-US">
                <a:solidFill>
                  <a:srgbClr val="000000"/>
                </a:solidFill>
                <a:latin typeface="Times New Roman" panose="02020603050405020304" pitchFamily="18" charset="0"/>
              </a:rPr>
              <a:pPr eaLnBrk="1"/>
              <a:t>8</a:t>
            </a:fld>
            <a:endParaRPr lang="en-US" altLang="en-US">
              <a:solidFill>
                <a:srgbClr val="000000"/>
              </a:solidFill>
              <a:latin typeface="Times New Roman" panose="02020603050405020304" pitchFamily="18" charset="0"/>
            </a:endParaRPr>
          </a:p>
        </p:txBody>
      </p:sp>
      <p:sp>
        <p:nvSpPr>
          <p:cNvPr id="51203" name="Rectangle 1">
            <a:extLst>
              <a:ext uri="{FF2B5EF4-FFF2-40B4-BE49-F238E27FC236}">
                <a16:creationId xmlns:a16="http://schemas.microsoft.com/office/drawing/2014/main" id="{0FB38373-FF6D-4D16-934B-9E14EAEC6039}"/>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1204" name="Rectangle 2">
            <a:extLst>
              <a:ext uri="{FF2B5EF4-FFF2-40B4-BE49-F238E27FC236}">
                <a16:creationId xmlns:a16="http://schemas.microsoft.com/office/drawing/2014/main" id="{EBF05AE4-7F8D-4359-B808-0F98E975A90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477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a:extLst>
              <a:ext uri="{FF2B5EF4-FFF2-40B4-BE49-F238E27FC236}">
                <a16:creationId xmlns:a16="http://schemas.microsoft.com/office/drawing/2014/main" id="{39B46C25-0EB1-4093-A968-A2A472052E6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98221C8E-330F-4314-BD38-E2275BE96570}" type="slidenum">
              <a:rPr lang="en-US" altLang="en-US">
                <a:solidFill>
                  <a:srgbClr val="000000"/>
                </a:solidFill>
                <a:latin typeface="Times New Roman" panose="02020603050405020304" pitchFamily="18" charset="0"/>
              </a:rPr>
              <a:pPr eaLnBrk="1"/>
              <a:t>9</a:t>
            </a:fld>
            <a:endParaRPr lang="en-US" altLang="en-US">
              <a:solidFill>
                <a:srgbClr val="000000"/>
              </a:solidFill>
              <a:latin typeface="Times New Roman" panose="02020603050405020304" pitchFamily="18" charset="0"/>
            </a:endParaRPr>
          </a:p>
        </p:txBody>
      </p:sp>
      <p:sp>
        <p:nvSpPr>
          <p:cNvPr id="52227" name="Rectangle 1">
            <a:extLst>
              <a:ext uri="{FF2B5EF4-FFF2-40B4-BE49-F238E27FC236}">
                <a16:creationId xmlns:a16="http://schemas.microsoft.com/office/drawing/2014/main" id="{A8A02438-3816-4B42-85A3-8CCA80C736E7}"/>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2228" name="Rectangle 2">
            <a:extLst>
              <a:ext uri="{FF2B5EF4-FFF2-40B4-BE49-F238E27FC236}">
                <a16:creationId xmlns:a16="http://schemas.microsoft.com/office/drawing/2014/main" id="{34A98C7F-70C9-4959-BD51-9ABF804B94C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481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2CCE322E-FD87-4832-9075-02D4EF25697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00C2E2B6-DD4E-4FDD-9A82-187C464C50BC}" type="slidenum">
              <a:rPr lang="en-US" altLang="en-US">
                <a:solidFill>
                  <a:srgbClr val="000000"/>
                </a:solidFill>
                <a:latin typeface="Times New Roman" panose="02020603050405020304" pitchFamily="18" charset="0"/>
              </a:rPr>
              <a:pPr eaLnBrk="1"/>
              <a:t>13</a:t>
            </a:fld>
            <a:endParaRPr lang="en-US" altLang="en-US">
              <a:solidFill>
                <a:srgbClr val="000000"/>
              </a:solidFill>
              <a:latin typeface="Times New Roman" panose="02020603050405020304" pitchFamily="18" charset="0"/>
            </a:endParaRPr>
          </a:p>
        </p:txBody>
      </p:sp>
      <p:sp>
        <p:nvSpPr>
          <p:cNvPr id="53251" name="Rectangle 1">
            <a:extLst>
              <a:ext uri="{FF2B5EF4-FFF2-40B4-BE49-F238E27FC236}">
                <a16:creationId xmlns:a16="http://schemas.microsoft.com/office/drawing/2014/main" id="{8ADE052E-7243-4518-B041-68D7F20B30D8}"/>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3252" name="Rectangle 2">
            <a:extLst>
              <a:ext uri="{FF2B5EF4-FFF2-40B4-BE49-F238E27FC236}">
                <a16:creationId xmlns:a16="http://schemas.microsoft.com/office/drawing/2014/main" id="{EA36E9EF-AA5F-44E2-A05C-B31E8B3D7B3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3435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7C171159-302E-48B4-BA00-8E32F115486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F63D96CC-73E0-4030-AE78-20D7C993172A}" type="slidenum">
              <a:rPr lang="en-US" altLang="en-US">
                <a:solidFill>
                  <a:srgbClr val="000000"/>
                </a:solidFill>
                <a:latin typeface="Times New Roman" panose="02020603050405020304" pitchFamily="18" charset="0"/>
              </a:rPr>
              <a:pPr eaLnBrk="1"/>
              <a:t>14</a:t>
            </a:fld>
            <a:endParaRPr lang="en-US" altLang="en-US">
              <a:solidFill>
                <a:srgbClr val="000000"/>
              </a:solidFill>
              <a:latin typeface="Times New Roman" panose="02020603050405020304" pitchFamily="18" charset="0"/>
            </a:endParaRPr>
          </a:p>
        </p:txBody>
      </p:sp>
      <p:sp>
        <p:nvSpPr>
          <p:cNvPr id="54275" name="Rectangle 1">
            <a:extLst>
              <a:ext uri="{FF2B5EF4-FFF2-40B4-BE49-F238E27FC236}">
                <a16:creationId xmlns:a16="http://schemas.microsoft.com/office/drawing/2014/main" id="{D5561053-7940-4439-846C-181D80796DE7}"/>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4276" name="Rectangle 2">
            <a:extLst>
              <a:ext uri="{FF2B5EF4-FFF2-40B4-BE49-F238E27FC236}">
                <a16:creationId xmlns:a16="http://schemas.microsoft.com/office/drawing/2014/main" id="{8B161A06-A375-4A1E-9D63-5B56C742A5C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757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83885416-0135-4DE5-AFAB-1A06982B896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BB4B2084-16E1-4B13-BDDE-91CB4D45CDBC}" type="slidenum">
              <a:rPr lang="en-US" altLang="en-US">
                <a:solidFill>
                  <a:srgbClr val="000000"/>
                </a:solidFill>
                <a:latin typeface="Times New Roman" panose="02020603050405020304" pitchFamily="18" charset="0"/>
              </a:rPr>
              <a:pPr eaLnBrk="1"/>
              <a:t>15</a:t>
            </a:fld>
            <a:endParaRPr lang="en-US" altLang="en-US">
              <a:solidFill>
                <a:srgbClr val="000000"/>
              </a:solidFill>
              <a:latin typeface="Times New Roman" panose="02020603050405020304" pitchFamily="18" charset="0"/>
            </a:endParaRPr>
          </a:p>
        </p:txBody>
      </p:sp>
      <p:sp>
        <p:nvSpPr>
          <p:cNvPr id="55299" name="Rectangle 1">
            <a:extLst>
              <a:ext uri="{FF2B5EF4-FFF2-40B4-BE49-F238E27FC236}">
                <a16:creationId xmlns:a16="http://schemas.microsoft.com/office/drawing/2014/main" id="{4D019449-2A68-44B2-B80B-7B8C78A40ACE}"/>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5300" name="Rectangle 2">
            <a:extLst>
              <a:ext uri="{FF2B5EF4-FFF2-40B4-BE49-F238E27FC236}">
                <a16:creationId xmlns:a16="http://schemas.microsoft.com/office/drawing/2014/main" id="{B98BDF14-0757-48AF-9D6D-5C052269BEFC}"/>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2676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a:extLst>
              <a:ext uri="{FF2B5EF4-FFF2-40B4-BE49-F238E27FC236}">
                <a16:creationId xmlns:a16="http://schemas.microsoft.com/office/drawing/2014/main" id="{B53C80CE-98DD-465A-B4FB-B3643CC6420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C42CB40A-4320-4D8B-9B4B-CDD93F5A91F0}" type="slidenum">
              <a:rPr lang="en-US" altLang="en-US">
                <a:solidFill>
                  <a:srgbClr val="000000"/>
                </a:solidFill>
                <a:latin typeface="Times New Roman" panose="02020603050405020304" pitchFamily="18" charset="0"/>
              </a:rPr>
              <a:pPr eaLnBrk="1"/>
              <a:t>16</a:t>
            </a:fld>
            <a:endParaRPr lang="en-US" altLang="en-US">
              <a:solidFill>
                <a:srgbClr val="000000"/>
              </a:solidFill>
              <a:latin typeface="Times New Roman" panose="02020603050405020304" pitchFamily="18" charset="0"/>
            </a:endParaRPr>
          </a:p>
        </p:txBody>
      </p:sp>
      <p:sp>
        <p:nvSpPr>
          <p:cNvPr id="56323" name="Rectangle 1">
            <a:extLst>
              <a:ext uri="{FF2B5EF4-FFF2-40B4-BE49-F238E27FC236}">
                <a16:creationId xmlns:a16="http://schemas.microsoft.com/office/drawing/2014/main" id="{DC026356-FF9B-464B-AD7C-B40842314124}"/>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6324" name="Rectangle 2">
            <a:extLst>
              <a:ext uri="{FF2B5EF4-FFF2-40B4-BE49-F238E27FC236}">
                <a16:creationId xmlns:a16="http://schemas.microsoft.com/office/drawing/2014/main" id="{4E0D5748-566C-48EC-9571-7A961D40692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540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51F4CE0C-64A2-4CA4-8591-1CC408A523D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E5DCB26E-1AA5-41F1-8CF5-5811612E6F17}" type="slidenum">
              <a:rPr lang="en-US" altLang="en-US">
                <a:solidFill>
                  <a:srgbClr val="000000"/>
                </a:solidFill>
                <a:latin typeface="Times New Roman" panose="02020603050405020304" pitchFamily="18" charset="0"/>
              </a:rPr>
              <a:pPr eaLnBrk="1"/>
              <a:t>17</a:t>
            </a:fld>
            <a:endParaRPr lang="en-US" altLang="en-US">
              <a:solidFill>
                <a:srgbClr val="000000"/>
              </a:solidFill>
              <a:latin typeface="Times New Roman" panose="02020603050405020304" pitchFamily="18" charset="0"/>
            </a:endParaRPr>
          </a:p>
        </p:txBody>
      </p:sp>
      <p:sp>
        <p:nvSpPr>
          <p:cNvPr id="57347" name="Rectangle 1">
            <a:extLst>
              <a:ext uri="{FF2B5EF4-FFF2-40B4-BE49-F238E27FC236}">
                <a16:creationId xmlns:a16="http://schemas.microsoft.com/office/drawing/2014/main" id="{AFE151D3-8122-4AC5-80A9-7C22AFDC885A}"/>
              </a:ext>
            </a:extLst>
          </p:cNvPr>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p:spPr>
      </p:sp>
      <p:sp>
        <p:nvSpPr>
          <p:cNvPr id="57348" name="Text Box 2">
            <a:extLst>
              <a:ext uri="{FF2B5EF4-FFF2-40B4-BE49-F238E27FC236}">
                <a16:creationId xmlns:a16="http://schemas.microsoft.com/office/drawing/2014/main" id="{716669CC-D0F0-4B7F-813A-0F971D92EC5D}"/>
              </a:ext>
            </a:extLst>
          </p:cNvPr>
          <p:cNvSpPr>
            <a:spLocks noGrp="1" noChangeArrowheads="1"/>
          </p:cNvSpPr>
          <p:nvPr>
            <p:ph type="body" idx="1"/>
          </p:nvPr>
        </p:nvSpPr>
        <p:spPr>
          <a:xfrm>
            <a:off x="0" y="0"/>
            <a:ext cx="1588" cy="36137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a:normAutofit fontScale="25000" lnSpcReduction="20000"/>
          </a:bodyPr>
          <a:lstStyle/>
          <a:p>
            <a:pPr eaLnBrk="1">
              <a:spcBef>
                <a:spcPct val="0"/>
              </a:spcBef>
            </a:pPr>
            <a:r>
              <a:rPr lang="en-US" altLang="en-US" sz="2000">
                <a:latin typeface="Arial" panose="020B0604020202020204" pitchFamily="34" charset="0"/>
                <a:ea typeface="SimSun" panose="02010600030101010101" pitchFamily="2" charset="-122"/>
              </a:rPr>
              <a:t>Condition not met when : An example would be a player suddenly putting the car into reverse in the </a:t>
            </a:r>
            <a:r>
              <a:rPr lang="en-US" altLang="en-US" sz="2000">
                <a:latin typeface="Arial" panose="020B0604020202020204" pitchFamily="34" charset="0"/>
                <a:ea typeface="SimSun" panose="02010600030101010101" pitchFamily="2" charset="-122"/>
                <a:hlinkClick r:id="rId3"/>
              </a:rPr>
              <a:t>game of chicken</a:t>
            </a:r>
            <a:r>
              <a:rPr lang="en-US" altLang="en-US" sz="2000">
                <a:latin typeface="Arial" panose="020B0604020202020204" pitchFamily="34" charset="0"/>
                <a:ea typeface="SimSun" panose="02010600030101010101" pitchFamily="2" charset="-122"/>
              </a:rPr>
              <a:t>, ensuring a no-loss no-win scenario. How does chicken differ from the prisoner's dilemma? Mutual defection (the crash when both players drive straight) is the most feared outcome in chicken. In the prisoner's dilemma, cooperation while the other player defects (being the sucker) is the worst outcome. </a:t>
            </a:r>
          </a:p>
          <a:p>
            <a:pPr eaLnBrk="1">
              <a:spcBef>
                <a:spcPct val="0"/>
              </a:spcBef>
            </a:pPr>
            <a:r>
              <a:rPr lang="en-US" altLang="en-US" sz="2000">
                <a:latin typeface="Arial" panose="020B0604020202020204" pitchFamily="34" charset="0"/>
                <a:ea typeface="SimSun" panose="02010600030101010101" pitchFamily="2" charset="-122"/>
              </a:rPr>
              <a:t>The players of a prisoner's dilemma are better off defecting, no matter what the other does. SAVE YOURSELF, without knowing what the opponent would do, but assume that he/she will confess. </a:t>
            </a:r>
          </a:p>
          <a:p>
            <a:pPr eaLnBrk="1">
              <a:spcBef>
                <a:spcPct val="0"/>
              </a:spcBef>
            </a:pPr>
            <a:r>
              <a:rPr lang="en-US" altLang="en-US" sz="2000">
                <a:latin typeface="Arial" panose="020B0604020202020204" pitchFamily="34" charset="0"/>
                <a:ea typeface="SimSun" panose="02010600030101010101" pitchFamily="2" charset="-122"/>
              </a:rPr>
              <a:t>Chicken run: Both want to do the opposite of what the other wants. </a:t>
            </a:r>
          </a:p>
          <a:p>
            <a:pPr eaLnBrk="1">
              <a:spcBef>
                <a:spcPct val="0"/>
              </a:spcBef>
            </a:pPr>
            <a:r>
              <a:rPr lang="en-US" altLang="en-US" sz="2000">
                <a:latin typeface="Arial" panose="020B0604020202020204" pitchFamily="34" charset="0"/>
                <a:ea typeface="SimSun" panose="02010600030101010101" pitchFamily="2" charset="-122"/>
              </a:rPr>
              <a:t>One is inclined to view the other player's decision as a given (possibly the other prisoner has already spilled his guts, and the police are withholding this information). Then the question becomes, why not take the course that is guaranteed to produce the higher payoff? </a:t>
            </a:r>
          </a:p>
          <a:p>
            <a:pPr eaLnBrk="1">
              <a:spcBef>
                <a:spcPct val="0"/>
              </a:spcBef>
            </a:pPr>
            <a:endParaRPr lang="en-US" altLang="en-US" sz="2000">
              <a:latin typeface="Arial" panose="020B0604020202020204" pitchFamily="34" charset="0"/>
              <a:ea typeface="SimSun" panose="02010600030101010101" pitchFamily="2" charset="-122"/>
            </a:endParaRPr>
          </a:p>
          <a:p>
            <a:pPr eaLnBrk="1">
              <a:spcBef>
                <a:spcPct val="0"/>
              </a:spcBef>
            </a:pPr>
            <a:endParaRPr lang="en-US" altLang="en-US" sz="2000">
              <a:latin typeface="Arial" panose="020B0604020202020204" pitchFamily="34" charset="0"/>
              <a:ea typeface="SimSun" panose="02010600030101010101" pitchFamily="2" charset="-122"/>
            </a:endParaRPr>
          </a:p>
        </p:txBody>
      </p:sp>
      <p:sp>
        <p:nvSpPr>
          <p:cNvPr id="46083" name="Text Box 3">
            <a:extLst>
              <a:ext uri="{FF2B5EF4-FFF2-40B4-BE49-F238E27FC236}">
                <a16:creationId xmlns:a16="http://schemas.microsoft.com/office/drawing/2014/main" id="{7F383D31-0B53-4A09-86F5-8389819114BD}"/>
              </a:ext>
            </a:extLst>
          </p:cNvPr>
          <p:cNvSpPr txBox="1">
            <a:spLocks noChangeArrowheads="1"/>
          </p:cNvSpPr>
          <p:nvPr/>
        </p:nvSpPr>
        <p:spPr bwMode="auto">
          <a:xfrm>
            <a:off x="0" y="0"/>
            <a:ext cx="1588" cy="1588"/>
          </a:xfrm>
          <a:prstGeom prst="rect">
            <a:avLst/>
          </a:prstGeom>
          <a:noFill/>
          <a:ln w="9525">
            <a:noFill/>
            <a:round/>
            <a:headEnd/>
            <a:tailEnd/>
          </a:ln>
          <a:effectLst/>
        </p:spPr>
        <p:txBody>
          <a:bodyPr tIns="91440"/>
          <a:lstStyle/>
          <a:p>
            <a:pPr hangingPunct="1">
              <a:lnSpc>
                <a:spcPct val="100000"/>
              </a:lnSpc>
            </a:pPr>
            <a:fld id="{B53E680A-0D7B-4D0C-90B6-69D5B9D5B967}" type="slidenum">
              <a:rPr lang="en-US" altLang="en-US">
                <a:solidFill>
                  <a:srgbClr val="FFFFFF"/>
                </a:solidFill>
                <a:latin typeface="Calibri" panose="020F0502020204030204" pitchFamily="34" charset="0"/>
              </a:rPr>
              <a:pPr hangingPunct="1">
                <a:lnSpc>
                  <a:spcPct val="100000"/>
                </a:lnSpc>
              </a:pPr>
              <a:t>17</a:t>
            </a:fld>
            <a:endParaRPr lang="en-US" altLang="en-US">
              <a:solidFill>
                <a:srgbClr val="FFFFFF"/>
              </a:solidFill>
              <a:latin typeface="Calibri" panose="020F0502020204030204" pitchFamily="34" charset="0"/>
            </a:endParaRPr>
          </a:p>
        </p:txBody>
      </p:sp>
    </p:spTree>
    <p:extLst>
      <p:ext uri="{BB962C8B-B14F-4D97-AF65-F5344CB8AC3E}">
        <p14:creationId xmlns:p14="http://schemas.microsoft.com/office/powerpoint/2010/main" val="212396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119871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214402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244202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lIns="82945" tIns="41473" rIns="82945" bIns="41473"/>
          <a:lstStyle/>
          <a:p>
            <a:r>
              <a:rPr lang="en-US"/>
              <a:t>Click to edit Master title style</a:t>
            </a:r>
          </a:p>
        </p:txBody>
      </p:sp>
      <p:sp>
        <p:nvSpPr>
          <p:cNvPr id="3" name="Date Placeholder 2"/>
          <p:cNvSpPr>
            <a:spLocks noGrp="1"/>
          </p:cNvSpPr>
          <p:nvPr>
            <p:ph type="dt" idx="10"/>
          </p:nvPr>
        </p:nvSpPr>
        <p:spPr>
          <a:xfrm>
            <a:off x="456481" y="6247376"/>
            <a:ext cx="2128320" cy="470930"/>
          </a:xfrm>
        </p:spPr>
        <p:txBody>
          <a:bodyPr lIns="82945" tIns="41473" rIns="82945" bIns="41473"/>
          <a:lstStyle>
            <a:lvl1pPr>
              <a:defRPr/>
            </a:lvl1pPr>
          </a:lstStyle>
          <a:p>
            <a:endParaRPr lang="en-US"/>
          </a:p>
        </p:txBody>
      </p:sp>
      <p:sp>
        <p:nvSpPr>
          <p:cNvPr id="4" name="Footer Placeholder 3"/>
          <p:cNvSpPr>
            <a:spLocks noGrp="1"/>
          </p:cNvSpPr>
          <p:nvPr>
            <p:ph type="ftr" idx="11"/>
          </p:nvPr>
        </p:nvSpPr>
        <p:spPr>
          <a:xfrm>
            <a:off x="3127680" y="6247376"/>
            <a:ext cx="2897280" cy="470930"/>
          </a:xfrm>
        </p:spPr>
        <p:txBody>
          <a:bodyPr lIns="82945" tIns="41473" rIns="82945" bIns="41473"/>
          <a:lstStyle>
            <a:lvl1pPr>
              <a:defRPr/>
            </a:lvl1pPr>
          </a:lstStyle>
          <a:p>
            <a:endParaRPr lang="en-US"/>
          </a:p>
        </p:txBody>
      </p:sp>
      <p:sp>
        <p:nvSpPr>
          <p:cNvPr id="5" name="Slide Number Placeholder 4"/>
          <p:cNvSpPr>
            <a:spLocks noGrp="1"/>
          </p:cNvSpPr>
          <p:nvPr>
            <p:ph type="sldNum" idx="12"/>
          </p:nvPr>
        </p:nvSpPr>
        <p:spPr>
          <a:xfrm>
            <a:off x="6556321" y="6247376"/>
            <a:ext cx="2128320" cy="470930"/>
          </a:xfrm>
        </p:spPr>
        <p:txBody>
          <a:bodyPr lIns="82945" tIns="41473" rIns="82945" bIns="41473"/>
          <a:lstStyle>
            <a:lvl1pPr>
              <a:defRPr/>
            </a:lvl1pPr>
          </a:lstStyle>
          <a:p>
            <a:fld id="{50C7B3F3-7F7C-4805-8A4D-A6E4DFB2BD0C}" type="slidenum">
              <a:rPr lang="en-US"/>
              <a:pPr/>
              <a:t>‹#›</a:t>
            </a:fld>
            <a:endParaRPr lang="en-US"/>
          </a:p>
        </p:txBody>
      </p:sp>
    </p:spTree>
    <p:extLst>
      <p:ext uri="{BB962C8B-B14F-4D97-AF65-F5344CB8AC3E}">
        <p14:creationId xmlns:p14="http://schemas.microsoft.com/office/powerpoint/2010/main" val="152662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8550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290245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287180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171120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233430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71778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117465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B2048-8E62-4155-B7E6-AC89AA81DF88}"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9E612-4DDF-4A36-881F-6577254D095D}" type="slidenum">
              <a:rPr lang="en-US" smtClean="0"/>
              <a:pPr/>
              <a:t>‹#›</a:t>
            </a:fld>
            <a:endParaRPr lang="en-US"/>
          </a:p>
        </p:txBody>
      </p:sp>
    </p:spTree>
    <p:extLst>
      <p:ext uri="{BB962C8B-B14F-4D97-AF65-F5344CB8AC3E}">
        <p14:creationId xmlns:p14="http://schemas.microsoft.com/office/powerpoint/2010/main" val="110504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B2048-8E62-4155-B7E6-AC89AA81DF88}" type="datetimeFigureOut">
              <a:rPr lang="en-US" smtClean="0"/>
              <a:pPr/>
              <a:t>10/11/2018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9E612-4DDF-4A36-881F-6577254D095D}" type="slidenum">
              <a:rPr lang="en-US" smtClean="0"/>
              <a:pPr/>
              <a:t>‹#›</a:t>
            </a:fld>
            <a:endParaRPr lang="en-US"/>
          </a:p>
        </p:txBody>
      </p:sp>
    </p:spTree>
    <p:extLst>
      <p:ext uri="{BB962C8B-B14F-4D97-AF65-F5344CB8AC3E}">
        <p14:creationId xmlns:p14="http://schemas.microsoft.com/office/powerpoint/2010/main" val="35681672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png"/><Relationship Id="rId18" Type="http://schemas.openxmlformats.org/officeDocument/2006/relationships/oleObject" Target="../embeddings/oleObject8.bin"/><Relationship Id="rId26" Type="http://schemas.openxmlformats.org/officeDocument/2006/relationships/oleObject" Target="../embeddings/oleObject12.bin"/><Relationship Id="rId39" Type="http://schemas.openxmlformats.org/officeDocument/2006/relationships/image" Target="../media/image20.png"/><Relationship Id="rId3" Type="http://schemas.openxmlformats.org/officeDocument/2006/relationships/notesSlide" Target="../notesSlides/notesSlide12.xml"/><Relationship Id="rId21" Type="http://schemas.openxmlformats.org/officeDocument/2006/relationships/image" Target="../media/image11.png"/><Relationship Id="rId34" Type="http://schemas.openxmlformats.org/officeDocument/2006/relationships/oleObject" Target="../embeddings/oleObject16.bin"/><Relationship Id="rId7" Type="http://schemas.openxmlformats.org/officeDocument/2006/relationships/image" Target="../media/image4.png"/><Relationship Id="rId12" Type="http://schemas.openxmlformats.org/officeDocument/2006/relationships/oleObject" Target="../embeddings/oleObject5.bin"/><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png"/><Relationship Id="rId24" Type="http://schemas.openxmlformats.org/officeDocument/2006/relationships/oleObject" Target="../embeddings/oleObject11.bin"/><Relationship Id="rId32" Type="http://schemas.openxmlformats.org/officeDocument/2006/relationships/oleObject" Target="../embeddings/oleObject15.bin"/><Relationship Id="rId37" Type="http://schemas.openxmlformats.org/officeDocument/2006/relationships/image" Target="../media/image19.png"/><Relationship Id="rId40" Type="http://schemas.openxmlformats.org/officeDocument/2006/relationships/oleObject" Target="../embeddings/oleObject19.bin"/><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oleObject" Target="../embeddings/oleObject13.bin"/><Relationship Id="rId36" Type="http://schemas.openxmlformats.org/officeDocument/2006/relationships/oleObject" Target="../embeddings/oleObject17.bin"/><Relationship Id="rId10" Type="http://schemas.openxmlformats.org/officeDocument/2006/relationships/oleObject" Target="../embeddings/oleObject4.bin"/><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4.png"/><Relationship Id="rId30" Type="http://schemas.openxmlformats.org/officeDocument/2006/relationships/oleObject" Target="../embeddings/oleObject14.bin"/><Relationship Id="rId3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AI- Philosophy, Psychology, Engineering </a:t>
            </a:r>
          </a:p>
        </p:txBody>
      </p:sp>
      <p:sp>
        <p:nvSpPr>
          <p:cNvPr id="3" name="Content Placeholder 2"/>
          <p:cNvSpPr>
            <a:spLocks noGrp="1"/>
          </p:cNvSpPr>
          <p:nvPr>
            <p:ph idx="1"/>
          </p:nvPr>
        </p:nvSpPr>
        <p:spPr/>
        <p:txBody>
          <a:bodyPr/>
          <a:lstStyle/>
          <a:p>
            <a:r>
              <a:rPr lang="en-US" dirty="0"/>
              <a:t>Understanding the nature of thought and the nature of intelligence and building software to model how thinking might work.</a:t>
            </a:r>
          </a:p>
          <a:p>
            <a:r>
              <a:rPr lang="en-US" dirty="0"/>
              <a:t>Understanding the mechanics of the human brain and mental processes.</a:t>
            </a:r>
          </a:p>
          <a:p>
            <a:r>
              <a:rPr lang="en-US" dirty="0"/>
              <a:t>Building algorithms to perform humanlike tasks.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BFC5-DE82-4C41-B4D1-33CD8646A3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F16DC40-8F4A-4572-814B-6144C74A9FC6}"/>
              </a:ext>
            </a:extLst>
          </p:cNvPr>
          <p:cNvSpPr>
            <a:spLocks noGrp="1"/>
          </p:cNvSpPr>
          <p:nvPr>
            <p:ph idx="1"/>
          </p:nvPr>
        </p:nvSpPr>
        <p:spPr/>
        <p:txBody>
          <a:bodyPr/>
          <a:lstStyle/>
          <a:p>
            <a:r>
              <a:rPr lang="en-GB" dirty="0"/>
              <a:t>Are players rational?</a:t>
            </a:r>
          </a:p>
          <a:p>
            <a:r>
              <a:rPr lang="en-GB" dirty="0"/>
              <a:t>– What does “rationality” imply in this game?</a:t>
            </a:r>
          </a:p>
          <a:p>
            <a:r>
              <a:rPr lang="en-GB" dirty="0"/>
              <a:t>– How should a rational player behave in a population in which not everyone is perfectly rational?</a:t>
            </a:r>
          </a:p>
          <a:p>
            <a:endParaRPr lang="en-GB" dirty="0"/>
          </a:p>
        </p:txBody>
      </p:sp>
    </p:spTree>
    <p:extLst>
      <p:ext uri="{BB962C8B-B14F-4D97-AF65-F5344CB8AC3E}">
        <p14:creationId xmlns:p14="http://schemas.microsoft.com/office/powerpoint/2010/main" val="333106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E49A-124F-4129-8EA2-B9B39DBAC1E2}"/>
              </a:ext>
            </a:extLst>
          </p:cNvPr>
          <p:cNvSpPr>
            <a:spLocks noGrp="1"/>
          </p:cNvSpPr>
          <p:nvPr>
            <p:ph type="title"/>
          </p:nvPr>
        </p:nvSpPr>
        <p:spPr/>
        <p:txBody>
          <a:bodyPr>
            <a:normAutofit fontScale="90000"/>
          </a:bodyPr>
          <a:lstStyle/>
          <a:p>
            <a:r>
              <a:rPr lang="en-GB" sz="2700" dirty="0"/>
              <a:t>Depth of reasoning - The winner is the person whose number is closest to 2/3 times the average of all chosen numbers</a:t>
            </a:r>
            <a:br>
              <a:rPr lang="en-GB" dirty="0"/>
            </a:br>
            <a:endParaRPr lang="en-GB" sz="3200" dirty="0"/>
          </a:p>
        </p:txBody>
      </p:sp>
      <p:sp>
        <p:nvSpPr>
          <p:cNvPr id="3" name="Content Placeholder 2">
            <a:extLst>
              <a:ext uri="{FF2B5EF4-FFF2-40B4-BE49-F238E27FC236}">
                <a16:creationId xmlns:a16="http://schemas.microsoft.com/office/drawing/2014/main" id="{E09DF953-C166-4872-B335-7D0DE0867866}"/>
              </a:ext>
            </a:extLst>
          </p:cNvPr>
          <p:cNvSpPr>
            <a:spLocks noGrp="1"/>
          </p:cNvSpPr>
          <p:nvPr>
            <p:ph idx="1"/>
          </p:nvPr>
        </p:nvSpPr>
        <p:spPr/>
        <p:txBody>
          <a:bodyPr>
            <a:normAutofit fontScale="92500" lnSpcReduction="20000"/>
          </a:bodyPr>
          <a:lstStyle/>
          <a:p>
            <a:r>
              <a:rPr lang="en-US" dirty="0"/>
              <a:t>1. </a:t>
            </a:r>
            <a:r>
              <a:rPr lang="en-GB" dirty="0"/>
              <a:t>I think the other players will play 50, so I will play the best response to 50, </a:t>
            </a:r>
            <a:r>
              <a:rPr lang="en-GB" dirty="0" err="1"/>
              <a:t>i.e</a:t>
            </a:r>
            <a:r>
              <a:rPr lang="en-GB" dirty="0"/>
              <a:t> 33 1/3</a:t>
            </a:r>
          </a:p>
          <a:p>
            <a:r>
              <a:rPr lang="en-GB" dirty="0"/>
              <a:t>2 I think the other players think everyone will play 50 and so will play 33 1/3 . I will therefore play the best response to this, i.e. 22 2/9.</a:t>
            </a:r>
          </a:p>
          <a:p>
            <a:r>
              <a:rPr lang="en-GB" dirty="0"/>
              <a:t>3 I think that the other players will initially think that everyone will play 50, and will consider playing 33 1/3. . However, they will think that others have done the same reasoning, and will therefore play 22 2/9. . I will best respond to this and play 14 22 /27 </a:t>
            </a:r>
          </a:p>
          <a:p>
            <a:pPr marL="0" indent="0">
              <a:buNone/>
            </a:pPr>
            <a:endParaRPr lang="en-GB" altLang="en-US" dirty="0"/>
          </a:p>
          <a:p>
            <a:pPr marL="0" indent="0">
              <a:buNone/>
            </a:pPr>
            <a:r>
              <a:rPr lang="en-GB" altLang="en-US" dirty="0"/>
              <a:t>Check the class average….</a:t>
            </a:r>
            <a:endParaRPr lang="en-US" altLang="en-US" dirty="0"/>
          </a:p>
          <a:p>
            <a:endParaRPr lang="en-GB" dirty="0"/>
          </a:p>
        </p:txBody>
      </p:sp>
    </p:spTree>
    <p:extLst>
      <p:ext uri="{BB962C8B-B14F-4D97-AF65-F5344CB8AC3E}">
        <p14:creationId xmlns:p14="http://schemas.microsoft.com/office/powerpoint/2010/main" val="386215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1F16-A55A-48DD-976F-9F7C712C2A9F}"/>
              </a:ext>
            </a:extLst>
          </p:cNvPr>
          <p:cNvSpPr>
            <a:spLocks noGrp="1"/>
          </p:cNvSpPr>
          <p:nvPr>
            <p:ph type="title"/>
          </p:nvPr>
        </p:nvSpPr>
        <p:spPr/>
        <p:txBody>
          <a:bodyPr/>
          <a:lstStyle/>
          <a:p>
            <a:r>
              <a:rPr lang="en-GB" dirty="0"/>
              <a:t>K-level</a:t>
            </a:r>
          </a:p>
        </p:txBody>
      </p:sp>
      <p:sp>
        <p:nvSpPr>
          <p:cNvPr id="3" name="Content Placeholder 2">
            <a:extLst>
              <a:ext uri="{FF2B5EF4-FFF2-40B4-BE49-F238E27FC236}">
                <a16:creationId xmlns:a16="http://schemas.microsoft.com/office/drawing/2014/main" id="{5B01D454-6809-461C-8A4E-49CBF4830D2C}"/>
              </a:ext>
            </a:extLst>
          </p:cNvPr>
          <p:cNvSpPr>
            <a:spLocks noGrp="1"/>
          </p:cNvSpPr>
          <p:nvPr>
            <p:ph idx="1"/>
          </p:nvPr>
        </p:nvSpPr>
        <p:spPr/>
        <p:txBody>
          <a:bodyPr>
            <a:normAutofit fontScale="77500" lnSpcReduction="20000"/>
          </a:bodyPr>
          <a:lstStyle/>
          <a:p>
            <a:pPr marL="0" indent="0">
              <a:buNone/>
            </a:pPr>
            <a:r>
              <a:rPr lang="en-GB" dirty="0"/>
              <a:t>Game theory: The study of strategic decision making</a:t>
            </a:r>
          </a:p>
          <a:p>
            <a:r>
              <a:rPr lang="en-GB" dirty="0"/>
              <a:t> Your outcome depends on your own actions and the actions of others</a:t>
            </a:r>
          </a:p>
          <a:p>
            <a:pPr marL="0" indent="0">
              <a:buNone/>
            </a:pPr>
            <a:r>
              <a:rPr lang="en-GB" dirty="0"/>
              <a:t>Standard tool for prediction: Nash Equilibrium</a:t>
            </a:r>
          </a:p>
          <a:p>
            <a:r>
              <a:rPr lang="en-GB" dirty="0"/>
              <a:t> No player has incentive to deviate given the actions of others</a:t>
            </a:r>
          </a:p>
          <a:p>
            <a:pPr marL="0" indent="0">
              <a:buNone/>
            </a:pPr>
            <a:r>
              <a:rPr lang="en-GB" dirty="0"/>
              <a:t>But Nash Equilibrium has some problems</a:t>
            </a:r>
          </a:p>
          <a:p>
            <a:r>
              <a:rPr lang="en-GB" dirty="0"/>
              <a:t> Play of experimental subjects systematically violate its predictions</a:t>
            </a:r>
          </a:p>
          <a:p>
            <a:r>
              <a:rPr lang="en-GB" dirty="0"/>
              <a:t> Can be very complex to calculate</a:t>
            </a:r>
          </a:p>
          <a:p>
            <a:r>
              <a:rPr lang="en-GB" dirty="0"/>
              <a:t>           Assumes a high degree of rationality on the part of subject</a:t>
            </a:r>
          </a:p>
          <a:p>
            <a:r>
              <a:rPr lang="en-GB" dirty="0"/>
              <a:t>           Assumes that THEY assume a high degree of rationality on the part of others</a:t>
            </a:r>
          </a:p>
          <a:p>
            <a:r>
              <a:rPr lang="en-GB" dirty="0"/>
              <a:t> Level K model tries to deal with both of these problems</a:t>
            </a:r>
          </a:p>
        </p:txBody>
      </p:sp>
    </p:spTree>
    <p:extLst>
      <p:ext uri="{BB962C8B-B14F-4D97-AF65-F5344CB8AC3E}">
        <p14:creationId xmlns:p14="http://schemas.microsoft.com/office/powerpoint/2010/main" val="2816862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1AA3E0CC-F635-42F9-94F3-117404611801}"/>
              </a:ext>
            </a:extLst>
          </p:cNvPr>
          <p:cNvSpPr txBox="1">
            <a:spLocks noChangeArrowheads="1"/>
          </p:cNvSpPr>
          <p:nvPr/>
        </p:nvSpPr>
        <p:spPr bwMode="auto">
          <a:xfrm>
            <a:off x="457200" y="15240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600" dirty="0">
                <a:latin typeface="Constantia" panose="02030602050306030303" pitchFamily="18" charset="0"/>
              </a:rPr>
              <a:t>Assumes that players in strategic games base their decisions on their predictions about the likely actions of other players.</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600" dirty="0">
                <a:latin typeface="Constantia" panose="02030602050306030303" pitchFamily="18" charset="0"/>
              </a:rPr>
              <a:t>Example: centipede  game</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600" dirty="0">
                <a:latin typeface="Constantia" panose="02030602050306030303" pitchFamily="18" charset="0"/>
              </a:rPr>
              <a:t>In its basic form, CHT implies that each player believes that he or she is the most sophisticated person in the game. Players at some level k will neglect the fact that other players could also be level-k, or even </a:t>
            </a:r>
            <a:r>
              <a:rPr lang="en-US" altLang="en-US" sz="2600" dirty="0">
                <a:solidFill>
                  <a:srgbClr val="FFFFFF"/>
                </a:solidFill>
                <a:latin typeface="Constantia" panose="02030602050306030303" pitchFamily="18" charset="0"/>
              </a:rPr>
              <a:t>higher.</a:t>
            </a:r>
          </a:p>
        </p:txBody>
      </p:sp>
      <p:sp>
        <p:nvSpPr>
          <p:cNvPr id="19458" name="Rectangle 2">
            <a:extLst>
              <a:ext uri="{FF2B5EF4-FFF2-40B4-BE49-F238E27FC236}">
                <a16:creationId xmlns:a16="http://schemas.microsoft.com/office/drawing/2014/main" id="{605D3187-1280-4277-BF3E-8A7B8E0F2348}"/>
              </a:ext>
            </a:extLst>
          </p:cNvPr>
          <p:cNvSpPr>
            <a:spLocks noGrp="1" noChangeArrowheads="1"/>
          </p:cNvSpPr>
          <p:nvPr>
            <p:ph type="title"/>
          </p:nvPr>
        </p:nvSpPr>
        <p:spPr>
          <a:xfrm>
            <a:off x="457200" y="152400"/>
            <a:ext cx="8229600" cy="1219200"/>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Cognitive Hierarchy</a:t>
            </a:r>
          </a:p>
        </p:txBody>
      </p:sp>
    </p:spTree>
    <p:extLst>
      <p:ext uri="{BB962C8B-B14F-4D97-AF65-F5344CB8AC3E}">
        <p14:creationId xmlns:p14="http://schemas.microsoft.com/office/powerpoint/2010/main" val="42383476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2DFEC77C-B468-492D-B073-3FB8F9DCC240}"/>
              </a:ext>
            </a:extLst>
          </p:cNvPr>
          <p:cNvSpPr txBox="1">
            <a:spLocks noChangeArrowheads="1"/>
          </p:cNvSpPr>
          <p:nvPr/>
        </p:nvSpPr>
        <p:spPr bwMode="auto">
          <a:xfrm>
            <a:off x="457200" y="1524000"/>
            <a:ext cx="8229600" cy="733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pPr>
            <a:r>
              <a:rPr lang="en-US" altLang="en-US" sz="2000" dirty="0">
                <a:latin typeface="Constantia" panose="02030602050306030303" pitchFamily="18" charset="0"/>
              </a:rPr>
              <a:t>Coding Human thinking:  “if a Human make this move, then his/her opponent can only make two moves, and each of those would let human win. So this is the right move to make.”</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Applied to two player games with perfect  information</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Each game state is an input to an evaluation function, which assigns a value to that state</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The value is common to both players, and one person tries to minimize the value, while the other tries to maximize it</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To keep the tree size tractable, could limit search depth or prune branches</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End of game detection at end of every turn</a:t>
            </a:r>
          </a:p>
          <a:p>
            <a:pPr eaLnBrk="1" hangingPunct="1">
              <a:lnSpc>
                <a:spcPct val="100000"/>
              </a:lnSpc>
              <a:spcBef>
                <a:spcPts val="600"/>
              </a:spcBef>
              <a:spcAft>
                <a:spcPts val="1425"/>
              </a:spcAft>
              <a:buClrTx/>
              <a:buSzTx/>
              <a:buFontTx/>
              <a:buNone/>
            </a:pPr>
            <a:endParaRPr lang="en-US" altLang="en-US" sz="2600" dirty="0">
              <a:latin typeface="Constantia" panose="02030602050306030303" pitchFamily="18" charset="0"/>
            </a:endParaRPr>
          </a:p>
          <a:p>
            <a:pPr eaLnBrk="1" hangingPunct="1">
              <a:lnSpc>
                <a:spcPct val="100000"/>
              </a:lnSpc>
              <a:spcBef>
                <a:spcPts val="600"/>
              </a:spcBef>
              <a:spcAft>
                <a:spcPts val="1425"/>
              </a:spcAft>
              <a:buClrTx/>
              <a:buSzTx/>
              <a:buFontTx/>
              <a:buNone/>
            </a:pPr>
            <a:endParaRPr lang="en-US" altLang="en-US" sz="2600" dirty="0">
              <a:solidFill>
                <a:srgbClr val="FFFFFF"/>
              </a:solidFill>
              <a:latin typeface="Constantia" panose="02030602050306030303" pitchFamily="18" charset="0"/>
            </a:endParaRPr>
          </a:p>
        </p:txBody>
      </p:sp>
      <p:sp>
        <p:nvSpPr>
          <p:cNvPr id="20482" name="Rectangle 2">
            <a:extLst>
              <a:ext uri="{FF2B5EF4-FFF2-40B4-BE49-F238E27FC236}">
                <a16:creationId xmlns:a16="http://schemas.microsoft.com/office/drawing/2014/main" id="{96DB41AD-BE42-4927-844F-FFC9B58A7C9A}"/>
              </a:ext>
            </a:extLst>
          </p:cNvPr>
          <p:cNvSpPr>
            <a:spLocks noGrp="1" noChangeArrowheads="1"/>
          </p:cNvSpPr>
          <p:nvPr>
            <p:ph type="title"/>
          </p:nvPr>
        </p:nvSpPr>
        <p:spPr>
          <a:xfrm>
            <a:off x="381000" y="0"/>
            <a:ext cx="8534400" cy="1417637"/>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err="1"/>
              <a:t>Minimax</a:t>
            </a:r>
            <a:br>
              <a:rPr lang="en-US" sz="4200" dirty="0">
                <a:solidFill>
                  <a:srgbClr val="DBDBDB"/>
                </a:solidFill>
              </a:rPr>
            </a:br>
            <a:endParaRPr lang="en-US" sz="4200" dirty="0">
              <a:solidFill>
                <a:srgbClr val="DBDBDB"/>
              </a:solidFill>
            </a:endParaRPr>
          </a:p>
        </p:txBody>
      </p:sp>
    </p:spTree>
    <p:extLst>
      <p:ext uri="{BB962C8B-B14F-4D97-AF65-F5344CB8AC3E}">
        <p14:creationId xmlns:p14="http://schemas.microsoft.com/office/powerpoint/2010/main" val="3012842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681804F4-847F-4E9B-BBA9-8D6414017CA5}"/>
              </a:ext>
            </a:extLst>
          </p:cNvPr>
          <p:cNvSpPr txBox="1">
            <a:spLocks noChangeArrowheads="1"/>
          </p:cNvSpPr>
          <p:nvPr/>
        </p:nvSpPr>
        <p:spPr bwMode="auto">
          <a:xfrm>
            <a:off x="457200" y="1524000"/>
            <a:ext cx="8229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600" dirty="0">
                <a:latin typeface="Constantia" panose="02030602050306030303" pitchFamily="18" charset="0"/>
              </a:rPr>
              <a:t>A group of players are in Nash equilibrium if each one is making the best decision that he or she can, taking into account the decisions of the others.</a:t>
            </a:r>
          </a:p>
          <a:p>
            <a:pPr eaLnBrk="1" hangingPunct="1">
              <a:lnSpc>
                <a:spcPct val="100000"/>
              </a:lnSpc>
              <a:spcBef>
                <a:spcPts val="600"/>
              </a:spcBef>
              <a:spcAft>
                <a:spcPts val="1425"/>
              </a:spcAft>
              <a:buClrTx/>
              <a:buSzTx/>
              <a:buFontTx/>
              <a:buNone/>
            </a:pPr>
            <a:r>
              <a:rPr lang="en-US" altLang="en-US" sz="2600" dirty="0">
                <a:latin typeface="Constantia" panose="02030602050306030303" pitchFamily="18" charset="0"/>
              </a:rPr>
              <a:t>Or :</a:t>
            </a:r>
          </a:p>
          <a:p>
            <a:pPr eaLnBrk="1" hangingPunct="1">
              <a:lnSpc>
                <a:spcPct val="100000"/>
              </a:lnSpc>
              <a:spcBef>
                <a:spcPts val="600"/>
              </a:spcBef>
              <a:spcAft>
                <a:spcPts val="1425"/>
              </a:spcAft>
              <a:buClrTx/>
              <a:buSzTx/>
              <a:buFontTx/>
              <a:buNone/>
            </a:pPr>
            <a:r>
              <a:rPr lang="en-US" altLang="en-US" sz="2600" dirty="0">
                <a:latin typeface="Constantia" panose="02030602050306030303" pitchFamily="18" charset="0"/>
              </a:rPr>
              <a:t>“If there is a set of strategies with the property that no player can benefit by changing her strategy while the </a:t>
            </a:r>
            <a:r>
              <a:rPr lang="en-US" altLang="en-US" sz="2600" u="sng" dirty="0">
                <a:latin typeface="Constantia" panose="02030602050306030303" pitchFamily="18" charset="0"/>
              </a:rPr>
              <a:t>other players keep their strategies unchanged</a:t>
            </a:r>
            <a:r>
              <a:rPr lang="en-US" altLang="en-US" sz="2600" dirty="0">
                <a:latin typeface="Constantia" panose="02030602050306030303" pitchFamily="18" charset="0"/>
              </a:rPr>
              <a:t>, then that set of strategies and the corresponding payoffs constitute the Nash Equilibrium”</a:t>
            </a:r>
          </a:p>
          <a:p>
            <a:pPr eaLnBrk="1" hangingPunct="1">
              <a:lnSpc>
                <a:spcPct val="100000"/>
              </a:lnSpc>
              <a:spcBef>
                <a:spcPts val="600"/>
              </a:spcBef>
              <a:spcAft>
                <a:spcPts val="1425"/>
              </a:spcAft>
              <a:buClrTx/>
              <a:buSzTx/>
              <a:buFontTx/>
              <a:buNone/>
            </a:pPr>
            <a:endParaRPr lang="en-US" altLang="en-US" sz="2600" dirty="0">
              <a:solidFill>
                <a:srgbClr val="FFFFFF"/>
              </a:solidFill>
              <a:latin typeface="Constantia" panose="02030602050306030303" pitchFamily="18" charset="0"/>
            </a:endParaRPr>
          </a:p>
        </p:txBody>
      </p:sp>
      <p:sp>
        <p:nvSpPr>
          <p:cNvPr id="21506" name="Rectangle 2">
            <a:extLst>
              <a:ext uri="{FF2B5EF4-FFF2-40B4-BE49-F238E27FC236}">
                <a16:creationId xmlns:a16="http://schemas.microsoft.com/office/drawing/2014/main" id="{399AC73C-55CD-4A21-A5DC-35ACB67E660D}"/>
              </a:ext>
            </a:extLst>
          </p:cNvPr>
          <p:cNvSpPr>
            <a:spLocks noGrp="1" noChangeArrowheads="1"/>
          </p:cNvSpPr>
          <p:nvPr>
            <p:ph type="title"/>
          </p:nvPr>
        </p:nvSpPr>
        <p:spPr>
          <a:xfrm>
            <a:off x="457200" y="152400"/>
            <a:ext cx="8229600" cy="1219200"/>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Nash Equilibrium</a:t>
            </a:r>
          </a:p>
        </p:txBody>
      </p:sp>
      <p:sp>
        <p:nvSpPr>
          <p:cNvPr id="29700" name="TextBox 3">
            <a:extLst>
              <a:ext uri="{FF2B5EF4-FFF2-40B4-BE49-F238E27FC236}">
                <a16:creationId xmlns:a16="http://schemas.microsoft.com/office/drawing/2014/main" id="{8443C9C6-967C-4977-AE5E-0ECBD7F5234D}"/>
              </a:ext>
            </a:extLst>
          </p:cNvPr>
          <p:cNvSpPr txBox="1">
            <a:spLocks noChangeArrowheads="1"/>
          </p:cNvSpPr>
          <p:nvPr/>
        </p:nvSpPr>
        <p:spPr bwMode="auto">
          <a:xfrm>
            <a:off x="1752600" y="6248400"/>
            <a:ext cx="653256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t>originally framed by Merrill Flood and Melvin Dresher in 1950. </a:t>
            </a:r>
          </a:p>
          <a:p>
            <a:r>
              <a:rPr lang="en-US" altLang="en-US"/>
              <a:t>Albert W. Tucker - Prisoner’s Dilemma</a:t>
            </a:r>
          </a:p>
          <a:p>
            <a:endParaRPr lang="en-US" altLang="en-US"/>
          </a:p>
        </p:txBody>
      </p:sp>
    </p:spTree>
    <p:extLst>
      <p:ext uri="{BB962C8B-B14F-4D97-AF65-F5344CB8AC3E}">
        <p14:creationId xmlns:p14="http://schemas.microsoft.com/office/powerpoint/2010/main" val="1213396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059E80A0-7B42-42D0-A052-DDEBB72360FA}"/>
              </a:ext>
            </a:extLst>
          </p:cNvPr>
          <p:cNvSpPr txBox="1">
            <a:spLocks noChangeArrowheads="1"/>
          </p:cNvSpPr>
          <p:nvPr/>
        </p:nvSpPr>
        <p:spPr bwMode="auto">
          <a:xfrm>
            <a:off x="457200" y="1524000"/>
            <a:ext cx="8229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600" dirty="0">
                <a:latin typeface="Constantia" panose="02030602050306030303" pitchFamily="18" charset="0"/>
              </a:rPr>
              <a:t>A game consists of the following three elements: </a:t>
            </a:r>
          </a:p>
          <a:p>
            <a:pPr eaLnBrk="1" hangingPunct="1">
              <a:lnSpc>
                <a:spcPct val="100000"/>
              </a:lnSpc>
              <a:spcBef>
                <a:spcPts val="600"/>
              </a:spcBef>
              <a:spcAft>
                <a:spcPts val="1425"/>
              </a:spcAft>
              <a:buClrTx/>
              <a:buSzTx/>
              <a:buFontTx/>
              <a:buNone/>
            </a:pPr>
            <a:r>
              <a:rPr lang="en-US" altLang="en-US" sz="2600" dirty="0">
                <a:latin typeface="Constantia" panose="02030602050306030303" pitchFamily="18" charset="0"/>
              </a:rPr>
              <a:t> 1. A set of players, </a:t>
            </a:r>
          </a:p>
          <a:p>
            <a:pPr eaLnBrk="1" hangingPunct="1">
              <a:lnSpc>
                <a:spcPct val="100000"/>
              </a:lnSpc>
              <a:spcBef>
                <a:spcPts val="600"/>
              </a:spcBef>
              <a:spcAft>
                <a:spcPts val="1425"/>
              </a:spcAft>
              <a:buClrTx/>
              <a:buSzTx/>
              <a:buFontTx/>
              <a:buNone/>
            </a:pPr>
            <a:r>
              <a:rPr lang="en-US" altLang="en-US" sz="2600" dirty="0">
                <a:latin typeface="Constantia" panose="02030602050306030303" pitchFamily="18" charset="0"/>
              </a:rPr>
              <a:t> 2. A set of actions (or pure-strategies) available to each player, and </a:t>
            </a:r>
          </a:p>
          <a:p>
            <a:pPr eaLnBrk="1" hangingPunct="1">
              <a:lnSpc>
                <a:spcPct val="100000"/>
              </a:lnSpc>
              <a:spcBef>
                <a:spcPts val="600"/>
              </a:spcBef>
              <a:spcAft>
                <a:spcPts val="1425"/>
              </a:spcAft>
              <a:buClrTx/>
              <a:buSzTx/>
              <a:buFontTx/>
              <a:buNone/>
            </a:pPr>
            <a:r>
              <a:rPr lang="en-US" altLang="en-US" sz="2600" dirty="0">
                <a:latin typeface="Constantia" panose="02030602050306030303" pitchFamily="18" charset="0"/>
              </a:rPr>
              <a:t>3. A payoff (or utility) function for each player.</a:t>
            </a:r>
          </a:p>
          <a:p>
            <a:pPr eaLnBrk="1" hangingPunct="1">
              <a:lnSpc>
                <a:spcPct val="100000"/>
              </a:lnSpc>
              <a:spcBef>
                <a:spcPts val="600"/>
              </a:spcBef>
              <a:spcAft>
                <a:spcPts val="1425"/>
              </a:spcAft>
              <a:buClrTx/>
              <a:buSzTx/>
              <a:buFontTx/>
              <a:buNone/>
            </a:pPr>
            <a:endParaRPr lang="en-US" altLang="en-US" sz="2600" dirty="0">
              <a:solidFill>
                <a:srgbClr val="FFFFFF"/>
              </a:solidFill>
              <a:latin typeface="Constantia" panose="02030602050306030303" pitchFamily="18" charset="0"/>
            </a:endParaRPr>
          </a:p>
        </p:txBody>
      </p:sp>
      <p:sp>
        <p:nvSpPr>
          <p:cNvPr id="22530" name="Rectangle 2">
            <a:extLst>
              <a:ext uri="{FF2B5EF4-FFF2-40B4-BE49-F238E27FC236}">
                <a16:creationId xmlns:a16="http://schemas.microsoft.com/office/drawing/2014/main" id="{ADDFAF43-9BD0-4D18-BA83-23ABA16D7041}"/>
              </a:ext>
            </a:extLst>
          </p:cNvPr>
          <p:cNvSpPr>
            <a:spLocks noGrp="1" noChangeArrowheads="1"/>
          </p:cNvSpPr>
          <p:nvPr>
            <p:ph type="title"/>
          </p:nvPr>
        </p:nvSpPr>
        <p:spPr>
          <a:xfrm>
            <a:off x="457200" y="152400"/>
            <a:ext cx="8229600" cy="1417638"/>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Strategy games - Nash </a:t>
            </a:r>
            <a:r>
              <a:rPr lang="en-US" sz="4200" dirty="0" err="1"/>
              <a:t>Equi</a:t>
            </a:r>
            <a:r>
              <a:rPr lang="en-US" sz="4200" dirty="0"/>
              <a:t> in Games</a:t>
            </a:r>
          </a:p>
        </p:txBody>
      </p:sp>
    </p:spTree>
    <p:extLst>
      <p:ext uri="{BB962C8B-B14F-4D97-AF65-F5344CB8AC3E}">
        <p14:creationId xmlns:p14="http://schemas.microsoft.com/office/powerpoint/2010/main" val="12297501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3" name="Group 1">
            <a:extLst>
              <a:ext uri="{FF2B5EF4-FFF2-40B4-BE49-F238E27FC236}">
                <a16:creationId xmlns:a16="http://schemas.microsoft.com/office/drawing/2014/main" id="{3130568C-FDF9-4A76-A28A-F9CC76446179}"/>
              </a:ext>
            </a:extLst>
          </p:cNvPr>
          <p:cNvGraphicFramePr>
            <a:graphicFrameLocks noGrp="1"/>
          </p:cNvGraphicFramePr>
          <p:nvPr>
            <p:extLst>
              <p:ext uri="{D42A27DB-BD31-4B8C-83A1-F6EECF244321}">
                <p14:modId xmlns:p14="http://schemas.microsoft.com/office/powerpoint/2010/main" val="2743997186"/>
              </p:ext>
            </p:extLst>
          </p:nvPr>
        </p:nvGraphicFramePr>
        <p:xfrm>
          <a:off x="834231" y="1363236"/>
          <a:ext cx="4216400" cy="2238375"/>
        </p:xfrm>
        <a:graphic>
          <a:graphicData uri="http://schemas.openxmlformats.org/drawingml/2006/table">
            <a:tbl>
              <a:tblPr/>
              <a:tblGrid>
                <a:gridCol w="1404938">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404937">
                  <a:extLst>
                    <a:ext uri="{9D8B030D-6E8A-4147-A177-3AD203B41FA5}">
                      <a16:colId xmlns:a16="http://schemas.microsoft.com/office/drawing/2014/main" val="20002"/>
                    </a:ext>
                  </a:extLst>
                </a:gridCol>
              </a:tblGrid>
              <a:tr h="809625">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0" i="0" u="none" strike="noStrike" cap="none" normalizeH="0" baseline="0" dirty="0">
                          <a:ln>
                            <a:noFill/>
                          </a:ln>
                          <a:solidFill>
                            <a:srgbClr val="000000"/>
                          </a:solidFill>
                          <a:effectLst/>
                          <a:latin typeface="Calibri" charset="0"/>
                          <a:ea typeface="SimSun" charset="-122"/>
                        </a:rPr>
                        <a:t> </a:t>
                      </a:r>
                    </a:p>
                  </a:txBody>
                  <a:tcPr marL="9360" marR="9360" marT="9360" marB="0" anchor="b"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1" i="0" u="none" strike="noStrike" cap="none" normalizeH="0" baseline="0">
                          <a:ln>
                            <a:noFill/>
                          </a:ln>
                          <a:solidFill>
                            <a:srgbClr val="000000"/>
                          </a:solidFill>
                          <a:effectLst/>
                          <a:latin typeface="Calibri" charset="0"/>
                          <a:ea typeface="SimSun" charset="-122"/>
                        </a:rPr>
                        <a:t>Swerve</a:t>
                      </a:r>
                    </a:p>
                  </a:txBody>
                  <a:tcPr marL="9360" marR="9360" marT="9360" marB="0" anchor="ctr"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1" i="0" u="none" strike="noStrike" cap="none" normalizeH="0" baseline="0">
                          <a:ln>
                            <a:noFill/>
                          </a:ln>
                          <a:solidFill>
                            <a:srgbClr val="000000"/>
                          </a:solidFill>
                          <a:effectLst/>
                          <a:latin typeface="Calibri" charset="0"/>
                          <a:ea typeface="SimSun" charset="-122"/>
                        </a:rPr>
                        <a:t>Drive Straight</a:t>
                      </a:r>
                    </a:p>
                  </a:txBody>
                  <a:tcPr marL="9360" marR="9360" marT="9360" marB="0" anchor="ctr"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0"/>
                  </a:ext>
                </a:extLst>
              </a:tr>
              <a:tr h="619125">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1" i="0" u="none" strike="noStrike" cap="none" normalizeH="0" baseline="0">
                          <a:ln>
                            <a:noFill/>
                          </a:ln>
                          <a:solidFill>
                            <a:srgbClr val="000000"/>
                          </a:solidFill>
                          <a:effectLst/>
                          <a:latin typeface="Calibri" charset="0"/>
                          <a:ea typeface="SimSun" charset="-122"/>
                        </a:rPr>
                        <a:t>Swerve</a:t>
                      </a:r>
                    </a:p>
                  </a:txBody>
                  <a:tcPr marL="9360" marR="9360" marT="9360" marB="0" anchor="ctr"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0" i="0" u="none" strike="noStrike" cap="none" normalizeH="0" baseline="0" dirty="0">
                          <a:ln>
                            <a:noFill/>
                          </a:ln>
                          <a:solidFill>
                            <a:srgbClr val="000000"/>
                          </a:solidFill>
                          <a:effectLst/>
                          <a:latin typeface="Calibri" charset="0"/>
                          <a:ea typeface="SimSun" charset="-122"/>
                        </a:rPr>
                        <a:t>2</a:t>
                      </a:r>
                    </a:p>
                  </a:txBody>
                  <a:tcPr marL="9360" marR="9360" marT="9360" marB="0" anchor="b"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0" i="0" u="none" strike="noStrike" cap="none" normalizeH="0" baseline="0">
                          <a:ln>
                            <a:noFill/>
                          </a:ln>
                          <a:solidFill>
                            <a:srgbClr val="000000"/>
                          </a:solidFill>
                          <a:effectLst/>
                          <a:latin typeface="Calibri" charset="0"/>
                          <a:ea typeface="SimSun" charset="-122"/>
                        </a:rPr>
                        <a:t>1</a:t>
                      </a:r>
                    </a:p>
                  </a:txBody>
                  <a:tcPr marL="9360" marR="9360" marT="9360" marB="0" anchor="b"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809625">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1" i="0" u="none" strike="noStrike" cap="none" normalizeH="0" baseline="0">
                          <a:ln>
                            <a:noFill/>
                          </a:ln>
                          <a:solidFill>
                            <a:srgbClr val="000000"/>
                          </a:solidFill>
                          <a:effectLst/>
                          <a:latin typeface="Calibri" charset="0"/>
                          <a:ea typeface="SimSun" charset="-122"/>
                        </a:rPr>
                        <a:t>Drive Straight</a:t>
                      </a:r>
                    </a:p>
                  </a:txBody>
                  <a:tcPr marL="9360" marR="9360" marT="9360" marB="0" anchor="ctr"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0" i="0" u="none" strike="noStrike" cap="none" normalizeH="0" baseline="0" dirty="0">
                          <a:ln>
                            <a:noFill/>
                          </a:ln>
                          <a:solidFill>
                            <a:srgbClr val="000000"/>
                          </a:solidFill>
                          <a:effectLst/>
                          <a:latin typeface="Calibri" charset="0"/>
                          <a:ea typeface="SimSun" charset="-122"/>
                        </a:rPr>
                        <a:t>3</a:t>
                      </a:r>
                    </a:p>
                  </a:txBody>
                  <a:tcPr marL="9360" marR="9360" marT="9360" marB="0" anchor="b"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Lst>
                      </a:pPr>
                      <a:r>
                        <a:rPr kumimoji="0" lang="en-US" sz="1100" b="0" i="0" u="none" strike="noStrike" cap="none" normalizeH="0" baseline="0" dirty="0">
                          <a:ln>
                            <a:noFill/>
                          </a:ln>
                          <a:solidFill>
                            <a:srgbClr val="000000"/>
                          </a:solidFill>
                          <a:effectLst/>
                          <a:latin typeface="Calibri" charset="0"/>
                          <a:ea typeface="SimSun" charset="-122"/>
                        </a:rPr>
                        <a:t>0</a:t>
                      </a:r>
                    </a:p>
                  </a:txBody>
                  <a:tcPr marL="9360" marR="9360" marT="9360" marB="0" anchor="b" horzOverflow="overflow">
                    <a:lnL w="5760" cap="flat" cmpd="sng" algn="ctr">
                      <a:solidFill>
                        <a:srgbClr val="AAAAAA"/>
                      </a:solidFill>
                      <a:prstDash val="solid"/>
                      <a:round/>
                      <a:headEnd type="none" w="med" len="med"/>
                      <a:tailEnd type="none" w="med" len="med"/>
                    </a:lnL>
                    <a:lnR w="5760" cap="flat" cmpd="sng" algn="ctr">
                      <a:solidFill>
                        <a:srgbClr val="AAAAAA"/>
                      </a:solidFill>
                      <a:prstDash val="solid"/>
                      <a:round/>
                      <a:headEnd type="none" w="med" len="med"/>
                      <a:tailEnd type="none" w="med" len="med"/>
                    </a:lnR>
                    <a:lnT w="5760" cap="flat" cmpd="sng" algn="ctr">
                      <a:solidFill>
                        <a:srgbClr val="AAAAAA"/>
                      </a:solidFill>
                      <a:prstDash val="solid"/>
                      <a:round/>
                      <a:headEnd type="none" w="med" len="med"/>
                      <a:tailEnd type="none" w="med" len="med"/>
                    </a:lnT>
                    <a:lnB w="576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bl>
          </a:graphicData>
        </a:graphic>
      </p:graphicFrame>
      <p:sp>
        <p:nvSpPr>
          <p:cNvPr id="23587" name="Rectangle 35">
            <a:extLst>
              <a:ext uri="{FF2B5EF4-FFF2-40B4-BE49-F238E27FC236}">
                <a16:creationId xmlns:a16="http://schemas.microsoft.com/office/drawing/2014/main" id="{876F7711-B5A0-4E2F-A0C3-EDF276FF446C}"/>
              </a:ext>
            </a:extLst>
          </p:cNvPr>
          <p:cNvSpPr>
            <a:spLocks noGrp="1" noChangeArrowheads="1"/>
          </p:cNvSpPr>
          <p:nvPr>
            <p:ph type="title"/>
          </p:nvPr>
        </p:nvSpPr>
        <p:spPr>
          <a:xfrm>
            <a:off x="457200" y="152400"/>
            <a:ext cx="8229600" cy="1219200"/>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Minimax &amp; Nash </a:t>
            </a:r>
            <a:r>
              <a:rPr lang="en-US" sz="4200" dirty="0" err="1"/>
              <a:t>Equi</a:t>
            </a:r>
            <a:endParaRPr lang="en-US" sz="4200" dirty="0"/>
          </a:p>
        </p:txBody>
      </p:sp>
      <p:sp>
        <p:nvSpPr>
          <p:cNvPr id="31765" name="Rectangle 36">
            <a:extLst>
              <a:ext uri="{FF2B5EF4-FFF2-40B4-BE49-F238E27FC236}">
                <a16:creationId xmlns:a16="http://schemas.microsoft.com/office/drawing/2014/main" id="{B13A7229-08E6-4BF4-A614-F96BDEDB4449}"/>
              </a:ext>
            </a:extLst>
          </p:cNvPr>
          <p:cNvSpPr>
            <a:spLocks noChangeArrowheads="1"/>
          </p:cNvSpPr>
          <p:nvPr/>
        </p:nvSpPr>
        <p:spPr bwMode="auto">
          <a:xfrm>
            <a:off x="4908550" y="1357313"/>
            <a:ext cx="30892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tIns="91440">
            <a:spAutoFit/>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pPr>
            <a:r>
              <a:rPr lang="en-US" altLang="en-US">
                <a:solidFill>
                  <a:srgbClr val="FFFFFF"/>
                </a:solidFill>
                <a:latin typeface="Constantia" panose="02030602050306030303" pitchFamily="18" charset="0"/>
              </a:rPr>
              <a:t>Called the “Game of Chicken”</a:t>
            </a:r>
          </a:p>
        </p:txBody>
      </p:sp>
      <p:pic>
        <p:nvPicPr>
          <p:cNvPr id="31766" name="Picture 37">
            <a:extLst>
              <a:ext uri="{FF2B5EF4-FFF2-40B4-BE49-F238E27FC236}">
                <a16:creationId xmlns:a16="http://schemas.microsoft.com/office/drawing/2014/main" id="{D90F6504-DD9B-4C8A-99A0-21DBEA32C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3643313"/>
            <a:ext cx="46005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67" name="Rectangle 38">
            <a:extLst>
              <a:ext uri="{FF2B5EF4-FFF2-40B4-BE49-F238E27FC236}">
                <a16:creationId xmlns:a16="http://schemas.microsoft.com/office/drawing/2014/main" id="{5578C286-3E17-4236-A1DE-6C06AD85A31D}"/>
              </a:ext>
            </a:extLst>
          </p:cNvPr>
          <p:cNvSpPr>
            <a:spLocks noChangeArrowheads="1"/>
          </p:cNvSpPr>
          <p:nvPr/>
        </p:nvSpPr>
        <p:spPr bwMode="auto">
          <a:xfrm rot="-5400000">
            <a:off x="-88450" y="2176676"/>
            <a:ext cx="101668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tIns="91440">
            <a:spAutoFit/>
          </a:bodyPr>
          <a:lstStyle>
            <a:lvl1pPr eaLnBrk="0">
              <a:tabLst>
                <a:tab pos="723900" algn="l"/>
              </a:tabLst>
              <a:defRPr>
                <a:solidFill>
                  <a:schemeClr val="tx1"/>
                </a:solidFill>
                <a:latin typeface="Arial" panose="020B0604020202020204" pitchFamily="34" charset="0"/>
                <a:ea typeface="SimSun" panose="02010600030101010101" pitchFamily="2" charset="-122"/>
              </a:defRPr>
            </a:lvl1pPr>
            <a:lvl2pPr eaLnBrk="0">
              <a:tabLst>
                <a:tab pos="723900" algn="l"/>
              </a:tabLst>
              <a:defRPr>
                <a:solidFill>
                  <a:schemeClr val="tx1"/>
                </a:solidFill>
                <a:latin typeface="Arial" panose="020B0604020202020204" pitchFamily="34" charset="0"/>
                <a:ea typeface="SimSun" panose="02010600030101010101" pitchFamily="2" charset="-122"/>
              </a:defRPr>
            </a:lvl2pPr>
            <a:lvl3pPr eaLnBrk="0">
              <a:tabLst>
                <a:tab pos="723900" algn="l"/>
              </a:tabLst>
              <a:defRPr>
                <a:solidFill>
                  <a:schemeClr val="tx1"/>
                </a:solidFill>
                <a:latin typeface="Arial" panose="020B0604020202020204" pitchFamily="34" charset="0"/>
                <a:ea typeface="SimSun" panose="02010600030101010101" pitchFamily="2" charset="-122"/>
              </a:defRPr>
            </a:lvl3pPr>
            <a:lvl4pPr eaLnBrk="0">
              <a:tabLst>
                <a:tab pos="723900" algn="l"/>
              </a:tabLst>
              <a:defRPr>
                <a:solidFill>
                  <a:schemeClr val="tx1"/>
                </a:solidFill>
                <a:latin typeface="Arial" panose="020B0604020202020204" pitchFamily="34" charset="0"/>
                <a:ea typeface="SimSun" panose="02010600030101010101" pitchFamily="2" charset="-122"/>
              </a:defRPr>
            </a:lvl4pPr>
            <a:lvl5pPr eaLnBrk="0">
              <a:tabLst>
                <a:tab pos="723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pPr>
            <a:r>
              <a:rPr lang="en-US" altLang="en-US" dirty="0">
                <a:latin typeface="Constantia" panose="02030602050306030303" pitchFamily="18" charset="0"/>
              </a:rPr>
              <a:t>Driver A</a:t>
            </a:r>
          </a:p>
        </p:txBody>
      </p:sp>
      <p:sp>
        <p:nvSpPr>
          <p:cNvPr id="31768" name="Rectangle 39">
            <a:extLst>
              <a:ext uri="{FF2B5EF4-FFF2-40B4-BE49-F238E27FC236}">
                <a16:creationId xmlns:a16="http://schemas.microsoft.com/office/drawing/2014/main" id="{75142A96-2A0E-4022-AE8A-9DFEA35DA686}"/>
              </a:ext>
            </a:extLst>
          </p:cNvPr>
          <p:cNvSpPr>
            <a:spLocks noChangeArrowheads="1"/>
          </p:cNvSpPr>
          <p:nvPr/>
        </p:nvSpPr>
        <p:spPr bwMode="auto">
          <a:xfrm>
            <a:off x="2286000" y="914400"/>
            <a:ext cx="100245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tIns="91440">
            <a:spAutoFit/>
          </a:bodyPr>
          <a:lstStyle>
            <a:lvl1pPr eaLnBrk="0">
              <a:tabLst>
                <a:tab pos="723900" algn="l"/>
              </a:tabLst>
              <a:defRPr>
                <a:solidFill>
                  <a:schemeClr val="tx1"/>
                </a:solidFill>
                <a:latin typeface="Arial" panose="020B0604020202020204" pitchFamily="34" charset="0"/>
                <a:ea typeface="SimSun" panose="02010600030101010101" pitchFamily="2" charset="-122"/>
              </a:defRPr>
            </a:lvl1pPr>
            <a:lvl2pPr eaLnBrk="0">
              <a:tabLst>
                <a:tab pos="723900" algn="l"/>
              </a:tabLst>
              <a:defRPr>
                <a:solidFill>
                  <a:schemeClr val="tx1"/>
                </a:solidFill>
                <a:latin typeface="Arial" panose="020B0604020202020204" pitchFamily="34" charset="0"/>
                <a:ea typeface="SimSun" panose="02010600030101010101" pitchFamily="2" charset="-122"/>
              </a:defRPr>
            </a:lvl2pPr>
            <a:lvl3pPr eaLnBrk="0">
              <a:tabLst>
                <a:tab pos="723900" algn="l"/>
              </a:tabLst>
              <a:defRPr>
                <a:solidFill>
                  <a:schemeClr val="tx1"/>
                </a:solidFill>
                <a:latin typeface="Arial" panose="020B0604020202020204" pitchFamily="34" charset="0"/>
                <a:ea typeface="SimSun" panose="02010600030101010101" pitchFamily="2" charset="-122"/>
              </a:defRPr>
            </a:lvl3pPr>
            <a:lvl4pPr eaLnBrk="0">
              <a:tabLst>
                <a:tab pos="723900" algn="l"/>
              </a:tabLst>
              <a:defRPr>
                <a:solidFill>
                  <a:schemeClr val="tx1"/>
                </a:solidFill>
                <a:latin typeface="Arial" panose="020B0604020202020204" pitchFamily="34" charset="0"/>
                <a:ea typeface="SimSun" panose="02010600030101010101" pitchFamily="2" charset="-122"/>
              </a:defRPr>
            </a:lvl4pPr>
            <a:lvl5pPr eaLnBrk="0">
              <a:tabLst>
                <a:tab pos="723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pPr>
            <a:r>
              <a:rPr lang="en-US" altLang="en-US" dirty="0">
                <a:latin typeface="Constantia" panose="02030602050306030303" pitchFamily="18" charset="0"/>
              </a:rPr>
              <a:t>Driver B</a:t>
            </a:r>
          </a:p>
        </p:txBody>
      </p:sp>
      <p:sp>
        <p:nvSpPr>
          <p:cNvPr id="31769" name="Line 40">
            <a:extLst>
              <a:ext uri="{FF2B5EF4-FFF2-40B4-BE49-F238E27FC236}">
                <a16:creationId xmlns:a16="http://schemas.microsoft.com/office/drawing/2014/main" id="{0C138131-E07F-4BE0-99F4-92CBC44026C6}"/>
              </a:ext>
            </a:extLst>
          </p:cNvPr>
          <p:cNvSpPr>
            <a:spLocks noChangeShapeType="1"/>
          </p:cNvSpPr>
          <p:nvPr/>
        </p:nvSpPr>
        <p:spPr bwMode="auto">
          <a:xfrm>
            <a:off x="2000250" y="2214563"/>
            <a:ext cx="1428750" cy="571500"/>
          </a:xfrm>
          <a:prstGeom prst="line">
            <a:avLst/>
          </a:prstGeom>
          <a:noFill/>
          <a:ln w="12600">
            <a:solidFill>
              <a:srgbClr val="A5B59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770" name="Line 41">
            <a:extLst>
              <a:ext uri="{FF2B5EF4-FFF2-40B4-BE49-F238E27FC236}">
                <a16:creationId xmlns:a16="http://schemas.microsoft.com/office/drawing/2014/main" id="{3F170997-4DAB-457C-8177-7E5498A55933}"/>
              </a:ext>
            </a:extLst>
          </p:cNvPr>
          <p:cNvSpPr>
            <a:spLocks noChangeShapeType="1"/>
          </p:cNvSpPr>
          <p:nvPr/>
        </p:nvSpPr>
        <p:spPr bwMode="auto">
          <a:xfrm>
            <a:off x="3357563" y="2214563"/>
            <a:ext cx="1428750" cy="571500"/>
          </a:xfrm>
          <a:prstGeom prst="line">
            <a:avLst/>
          </a:prstGeom>
          <a:noFill/>
          <a:ln w="12600">
            <a:solidFill>
              <a:srgbClr val="A5B59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771" name="Line 42">
            <a:extLst>
              <a:ext uri="{FF2B5EF4-FFF2-40B4-BE49-F238E27FC236}">
                <a16:creationId xmlns:a16="http://schemas.microsoft.com/office/drawing/2014/main" id="{AC8AEF58-EC6A-40C1-9A3B-4E7BD5365319}"/>
              </a:ext>
            </a:extLst>
          </p:cNvPr>
          <p:cNvSpPr>
            <a:spLocks noChangeShapeType="1"/>
          </p:cNvSpPr>
          <p:nvPr/>
        </p:nvSpPr>
        <p:spPr bwMode="auto">
          <a:xfrm>
            <a:off x="3429000" y="2786063"/>
            <a:ext cx="1285875" cy="785812"/>
          </a:xfrm>
          <a:prstGeom prst="line">
            <a:avLst/>
          </a:prstGeom>
          <a:noFill/>
          <a:ln w="12600">
            <a:solidFill>
              <a:srgbClr val="A5B59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772" name="Line 43">
            <a:extLst>
              <a:ext uri="{FF2B5EF4-FFF2-40B4-BE49-F238E27FC236}">
                <a16:creationId xmlns:a16="http://schemas.microsoft.com/office/drawing/2014/main" id="{5C7C6832-4524-4697-A438-360AD3EF2BDB}"/>
              </a:ext>
            </a:extLst>
          </p:cNvPr>
          <p:cNvSpPr>
            <a:spLocks noChangeShapeType="1"/>
          </p:cNvSpPr>
          <p:nvPr/>
        </p:nvSpPr>
        <p:spPr bwMode="auto">
          <a:xfrm>
            <a:off x="1928813" y="2786063"/>
            <a:ext cx="1428750" cy="785812"/>
          </a:xfrm>
          <a:prstGeom prst="line">
            <a:avLst/>
          </a:prstGeom>
          <a:noFill/>
          <a:ln w="12600">
            <a:solidFill>
              <a:srgbClr val="A5B59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773" name="Rectangle 44">
            <a:extLst>
              <a:ext uri="{FF2B5EF4-FFF2-40B4-BE49-F238E27FC236}">
                <a16:creationId xmlns:a16="http://schemas.microsoft.com/office/drawing/2014/main" id="{38D346B5-04E8-4012-B898-4FB0DE052716}"/>
              </a:ext>
            </a:extLst>
          </p:cNvPr>
          <p:cNvSpPr>
            <a:spLocks noChangeArrowheads="1"/>
          </p:cNvSpPr>
          <p:nvPr/>
        </p:nvSpPr>
        <p:spPr bwMode="auto">
          <a:xfrm>
            <a:off x="2794000" y="2214563"/>
            <a:ext cx="2968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tIns="91440">
            <a:spAutoFit/>
          </a:bodyPr>
          <a:lstStyle/>
          <a:p>
            <a:pPr hangingPunct="1">
              <a:lnSpc>
                <a:spcPct val="100000"/>
              </a:lnSpc>
            </a:pPr>
            <a:r>
              <a:rPr lang="en-US" altLang="en-US" dirty="0">
                <a:solidFill>
                  <a:schemeClr val="bg1"/>
                </a:solidFill>
                <a:latin typeface="Constantia" panose="02030602050306030303" pitchFamily="18" charset="0"/>
              </a:rPr>
              <a:t>2</a:t>
            </a:r>
          </a:p>
        </p:txBody>
      </p:sp>
      <p:sp>
        <p:nvSpPr>
          <p:cNvPr id="31774" name="Rectangle 45">
            <a:extLst>
              <a:ext uri="{FF2B5EF4-FFF2-40B4-BE49-F238E27FC236}">
                <a16:creationId xmlns:a16="http://schemas.microsoft.com/office/drawing/2014/main" id="{FE463C12-799F-41CB-8D24-5FF0CA6468DC}"/>
              </a:ext>
            </a:extLst>
          </p:cNvPr>
          <p:cNvSpPr>
            <a:spLocks noChangeArrowheads="1"/>
          </p:cNvSpPr>
          <p:nvPr/>
        </p:nvSpPr>
        <p:spPr bwMode="auto">
          <a:xfrm>
            <a:off x="4083050" y="2214563"/>
            <a:ext cx="2905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tIns="91440">
            <a:spAutoFit/>
          </a:bodyPr>
          <a:lstStyle/>
          <a:p>
            <a:pPr hangingPunct="1">
              <a:lnSpc>
                <a:spcPct val="100000"/>
              </a:lnSpc>
            </a:pPr>
            <a:r>
              <a:rPr lang="en-US" altLang="en-US">
                <a:solidFill>
                  <a:schemeClr val="bg1"/>
                </a:solidFill>
                <a:latin typeface="Constantia" panose="02030602050306030303" pitchFamily="18" charset="0"/>
              </a:rPr>
              <a:t>3</a:t>
            </a:r>
          </a:p>
        </p:txBody>
      </p:sp>
      <p:sp>
        <p:nvSpPr>
          <p:cNvPr id="31775" name="Rectangle 46">
            <a:extLst>
              <a:ext uri="{FF2B5EF4-FFF2-40B4-BE49-F238E27FC236}">
                <a16:creationId xmlns:a16="http://schemas.microsoft.com/office/drawing/2014/main" id="{EDC9752C-D8EA-41DE-93EA-C9FC08F832A2}"/>
              </a:ext>
            </a:extLst>
          </p:cNvPr>
          <p:cNvSpPr>
            <a:spLocks noChangeArrowheads="1"/>
          </p:cNvSpPr>
          <p:nvPr/>
        </p:nvSpPr>
        <p:spPr bwMode="auto">
          <a:xfrm>
            <a:off x="2728913" y="2928938"/>
            <a:ext cx="2571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tIns="91440">
            <a:spAutoFit/>
          </a:bodyPr>
          <a:lstStyle/>
          <a:p>
            <a:pPr hangingPunct="1">
              <a:lnSpc>
                <a:spcPct val="100000"/>
              </a:lnSpc>
            </a:pPr>
            <a:r>
              <a:rPr lang="en-US" altLang="en-US">
                <a:solidFill>
                  <a:schemeClr val="bg1"/>
                </a:solidFill>
                <a:latin typeface="Constantia" panose="02030602050306030303" pitchFamily="18" charset="0"/>
              </a:rPr>
              <a:t>1</a:t>
            </a:r>
          </a:p>
        </p:txBody>
      </p:sp>
      <p:sp>
        <p:nvSpPr>
          <p:cNvPr id="31776" name="Rectangle 47">
            <a:extLst>
              <a:ext uri="{FF2B5EF4-FFF2-40B4-BE49-F238E27FC236}">
                <a16:creationId xmlns:a16="http://schemas.microsoft.com/office/drawing/2014/main" id="{AACDD8C7-88C4-4F90-8644-6ABB66C10CE8}"/>
              </a:ext>
            </a:extLst>
          </p:cNvPr>
          <p:cNvSpPr>
            <a:spLocks noChangeArrowheads="1"/>
          </p:cNvSpPr>
          <p:nvPr/>
        </p:nvSpPr>
        <p:spPr bwMode="auto">
          <a:xfrm>
            <a:off x="4152900" y="2857500"/>
            <a:ext cx="3095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tIns="91440">
            <a:spAutoFit/>
          </a:bodyPr>
          <a:lstStyle/>
          <a:p>
            <a:pPr hangingPunct="1">
              <a:lnSpc>
                <a:spcPct val="100000"/>
              </a:lnSpc>
            </a:pPr>
            <a:r>
              <a:rPr lang="en-US" altLang="en-US">
                <a:solidFill>
                  <a:schemeClr val="bg1"/>
                </a:solidFill>
                <a:latin typeface="Constantia" panose="02030602050306030303" pitchFamily="18" charset="0"/>
              </a:rPr>
              <a:t>0</a:t>
            </a:r>
          </a:p>
        </p:txBody>
      </p:sp>
      <p:sp>
        <p:nvSpPr>
          <p:cNvPr id="31777" name="Oval 49">
            <a:extLst>
              <a:ext uri="{FF2B5EF4-FFF2-40B4-BE49-F238E27FC236}">
                <a16:creationId xmlns:a16="http://schemas.microsoft.com/office/drawing/2014/main" id="{EA32B4F1-1327-4024-B6A8-22B0F22F9EC6}"/>
              </a:ext>
            </a:extLst>
          </p:cNvPr>
          <p:cNvSpPr>
            <a:spLocks noChangeArrowheads="1"/>
          </p:cNvSpPr>
          <p:nvPr/>
        </p:nvSpPr>
        <p:spPr bwMode="auto">
          <a:xfrm>
            <a:off x="5715000" y="5857875"/>
            <a:ext cx="428625" cy="214313"/>
          </a:xfrm>
          <a:prstGeom prst="ellipse">
            <a:avLst/>
          </a:prstGeom>
          <a:solidFill>
            <a:srgbClr val="A5B592"/>
          </a:solidFill>
          <a:ln w="38160">
            <a:solidFill>
              <a:srgbClr val="7A856C"/>
            </a:solidFill>
            <a:round/>
            <a:headEnd/>
            <a:tailEnd/>
          </a:ln>
        </p:spPr>
        <p:txBody>
          <a:bodyPr wrap="none" anchor="ctr"/>
          <a:lstStyle/>
          <a:p>
            <a:endParaRPr lang="en-US" altLang="en-US"/>
          </a:p>
        </p:txBody>
      </p:sp>
      <p:sp>
        <p:nvSpPr>
          <p:cNvPr id="31778" name="Oval 50">
            <a:extLst>
              <a:ext uri="{FF2B5EF4-FFF2-40B4-BE49-F238E27FC236}">
                <a16:creationId xmlns:a16="http://schemas.microsoft.com/office/drawing/2014/main" id="{8751A45A-95C4-4AB4-9914-0CAE01466396}"/>
              </a:ext>
            </a:extLst>
          </p:cNvPr>
          <p:cNvSpPr>
            <a:spLocks noChangeArrowheads="1"/>
          </p:cNvSpPr>
          <p:nvPr/>
        </p:nvSpPr>
        <p:spPr bwMode="auto">
          <a:xfrm>
            <a:off x="7286625" y="4929188"/>
            <a:ext cx="428625" cy="214312"/>
          </a:xfrm>
          <a:prstGeom prst="ellipse">
            <a:avLst/>
          </a:prstGeom>
          <a:solidFill>
            <a:srgbClr val="A5B592"/>
          </a:solidFill>
          <a:ln w="38160">
            <a:solidFill>
              <a:srgbClr val="7A856C"/>
            </a:solidFill>
            <a:round/>
            <a:headEnd/>
            <a:tailEnd/>
          </a:ln>
        </p:spPr>
        <p:txBody>
          <a:bodyPr wrap="none" anchor="ctr"/>
          <a:lstStyle/>
          <a:p>
            <a:endParaRPr lang="en-US" altLang="en-US"/>
          </a:p>
        </p:txBody>
      </p:sp>
      <p:sp>
        <p:nvSpPr>
          <p:cNvPr id="31779" name="Oval 51">
            <a:extLst>
              <a:ext uri="{FF2B5EF4-FFF2-40B4-BE49-F238E27FC236}">
                <a16:creationId xmlns:a16="http://schemas.microsoft.com/office/drawing/2014/main" id="{A2F228B2-CD1A-4173-9A3F-4AA607200F10}"/>
              </a:ext>
            </a:extLst>
          </p:cNvPr>
          <p:cNvSpPr>
            <a:spLocks noChangeArrowheads="1"/>
          </p:cNvSpPr>
          <p:nvPr/>
        </p:nvSpPr>
        <p:spPr bwMode="auto">
          <a:xfrm>
            <a:off x="4010025" y="3059112"/>
            <a:ext cx="285750" cy="214313"/>
          </a:xfrm>
          <a:prstGeom prst="ellipse">
            <a:avLst/>
          </a:prstGeom>
          <a:solidFill>
            <a:srgbClr val="A5B592"/>
          </a:solidFill>
          <a:ln w="38160">
            <a:solidFill>
              <a:srgbClr val="7A856C"/>
            </a:solidFill>
            <a:round/>
            <a:headEnd/>
            <a:tailEnd/>
          </a:ln>
        </p:spPr>
        <p:txBody>
          <a:bodyPr wrap="none" anchor="ctr"/>
          <a:lstStyle/>
          <a:p>
            <a:endParaRPr lang="en-US" altLang="en-US"/>
          </a:p>
        </p:txBody>
      </p:sp>
      <p:graphicFrame>
        <p:nvGraphicFramePr>
          <p:cNvPr id="23604" name="Group 52">
            <a:extLst>
              <a:ext uri="{FF2B5EF4-FFF2-40B4-BE49-F238E27FC236}">
                <a16:creationId xmlns:a16="http://schemas.microsoft.com/office/drawing/2014/main" id="{7AA26DDA-45CD-423E-BCE0-D639B2ECC466}"/>
              </a:ext>
            </a:extLst>
          </p:cNvPr>
          <p:cNvGraphicFramePr>
            <a:graphicFrameLocks noGrp="1"/>
          </p:cNvGraphicFramePr>
          <p:nvPr>
            <p:extLst>
              <p:ext uri="{D42A27DB-BD31-4B8C-83A1-F6EECF244321}">
                <p14:modId xmlns:p14="http://schemas.microsoft.com/office/powerpoint/2010/main" val="1956237716"/>
              </p:ext>
            </p:extLst>
          </p:nvPr>
        </p:nvGraphicFramePr>
        <p:xfrm>
          <a:off x="214313" y="3929063"/>
          <a:ext cx="3359150" cy="2014537"/>
        </p:xfrm>
        <a:graphic>
          <a:graphicData uri="http://schemas.openxmlformats.org/drawingml/2006/table">
            <a:tbl>
              <a:tblPr/>
              <a:tblGrid>
                <a:gridCol w="671512">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71512">
                  <a:extLst>
                    <a:ext uri="{9D8B030D-6E8A-4147-A177-3AD203B41FA5}">
                      <a16:colId xmlns:a16="http://schemas.microsoft.com/office/drawing/2014/main" val="20003"/>
                    </a:ext>
                  </a:extLst>
                </a:gridCol>
                <a:gridCol w="671513">
                  <a:extLst>
                    <a:ext uri="{9D8B030D-6E8A-4147-A177-3AD203B41FA5}">
                      <a16:colId xmlns:a16="http://schemas.microsoft.com/office/drawing/2014/main" val="20004"/>
                    </a:ext>
                  </a:extLst>
                </a:gridCol>
              </a:tblGrid>
              <a:tr h="527050">
                <a:tc gridSpan="4">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r>
                        <a:rPr kumimoji="0" lang="en-US" sz="1200" b="0" i="0" u="none" strike="noStrike" cap="none" normalizeH="0" baseline="0">
                          <a:ln>
                            <a:noFill/>
                          </a:ln>
                          <a:solidFill>
                            <a:srgbClr val="000000"/>
                          </a:solidFill>
                          <a:effectLst/>
                          <a:latin typeface="Constantia" charset="0"/>
                          <a:ea typeface="SimSun" charset="-122"/>
                        </a:rPr>
                        <a:t>If A knows B will confess - A will confess</a:t>
                      </a:r>
                    </a:p>
                  </a:txBody>
                  <a:tcPr marL="9360" marR="9360" marT="9360" marB="0" anchor="b" horzOverflow="overflow">
                    <a:lnL>
                      <a:noFill/>
                    </a:lnL>
                    <a:lnR>
                      <a:noFill/>
                    </a:lnR>
                    <a:lnT>
                      <a:noFill/>
                    </a:lnT>
                    <a:lnB>
                      <a:noFill/>
                    </a:lnB>
                    <a:lnTlToBr>
                      <a:noFill/>
                    </a:lnTlToBr>
                    <a:lnBlToTr>
                      <a:noFill/>
                    </a:lnBlToTr>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endParaRPr kumimoji="0" lang="en-US" sz="1800" b="0" i="0" u="none" strike="noStrike" cap="none" normalizeH="0" baseline="0">
                        <a:ln>
                          <a:noFill/>
                        </a:ln>
                        <a:solidFill>
                          <a:srgbClr val="000000"/>
                        </a:solidFill>
                        <a:effectLst/>
                        <a:latin typeface="Arial" charset="0"/>
                        <a:ea typeface="SimSun" charset="-122"/>
                      </a:endParaRPr>
                    </a:p>
                  </a:txBody>
                  <a:tcPr marL="9360" marR="9360" marT="25236" marB="0" anchor="b" horzOverflow="overflow">
                    <a:lnL>
                      <a:noFill/>
                    </a:lnL>
                    <a:lnR>
                      <a:noFill/>
                    </a:lnR>
                    <a:lnT>
                      <a:noFill/>
                    </a:lnT>
                    <a:lnB>
                      <a:noFill/>
                    </a:lnB>
                    <a:lnTlToBr>
                      <a:noFill/>
                    </a:lnTlToBr>
                    <a:lnBlToTr>
                      <a:noFill/>
                    </a:lnBlToTr>
                    <a:solidFill>
                      <a:srgbClr val="99CCFF"/>
                    </a:solidFill>
                  </a:tcPr>
                </a:tc>
                <a:extLst>
                  <a:ext uri="{0D108BD9-81ED-4DB2-BD59-A6C34878D82A}">
                    <a16:rowId xmlns:a16="http://schemas.microsoft.com/office/drawing/2014/main" val="10000"/>
                  </a:ext>
                </a:extLst>
              </a:tr>
              <a:tr h="404813">
                <a:tc gridSpan="5">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r>
                        <a:rPr kumimoji="0" lang="en-US" sz="1200" b="0" i="0" u="none" strike="noStrike" cap="none" normalizeH="0" baseline="0">
                          <a:ln>
                            <a:noFill/>
                          </a:ln>
                          <a:solidFill>
                            <a:srgbClr val="000000"/>
                          </a:solidFill>
                          <a:effectLst/>
                          <a:latin typeface="Constantia" charset="0"/>
                          <a:ea typeface="SimSun" charset="-122"/>
                        </a:rPr>
                        <a:t>If A knows B will not confess - A will also not confess</a:t>
                      </a:r>
                    </a:p>
                  </a:txBody>
                  <a:tcPr marL="9360" marR="9360" marT="9360" marB="0" anchor="b" horzOverflow="overflow">
                    <a:lnL>
                      <a:noFill/>
                    </a:lnL>
                    <a:lnR>
                      <a:noFill/>
                    </a:lnR>
                    <a:lnT>
                      <a:noFill/>
                    </a:lnT>
                    <a:lnB>
                      <a:noFill/>
                    </a:lnB>
                    <a:lnTlToBr>
                      <a:noFill/>
                    </a:lnTlToBr>
                    <a:lnBlToTr>
                      <a:noFill/>
                    </a:lnBlToTr>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27050">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endParaRPr kumimoji="0" lang="en-US" sz="1800" b="0" i="0" u="none" strike="noStrike" cap="none" normalizeH="0" baseline="0">
                        <a:ln>
                          <a:noFill/>
                        </a:ln>
                        <a:solidFill>
                          <a:srgbClr val="000000"/>
                        </a:solidFill>
                        <a:effectLst/>
                        <a:latin typeface="Arial" charset="0"/>
                        <a:ea typeface="SimSun" charset="-122"/>
                      </a:endParaRPr>
                    </a:p>
                  </a:txBody>
                  <a:tcPr marL="9360" marR="9360" marT="25236" marB="0" anchor="b" horzOverflow="overflow">
                    <a:lnL>
                      <a:noFill/>
                    </a:lnL>
                    <a:lnR>
                      <a:noFill/>
                    </a:lnR>
                    <a:lnT>
                      <a:noFill/>
                    </a:lnT>
                    <a:lnB>
                      <a:noFill/>
                    </a:lnB>
                    <a:lnTlToBr>
                      <a:noFill/>
                    </a:lnTlToBr>
                    <a:lnBlToTr>
                      <a:noFill/>
                    </a:lnBlToTr>
                    <a:solidFill>
                      <a:srgbClr val="99CC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endParaRPr kumimoji="0" lang="en-US" sz="1800" b="0" i="0" u="none" strike="noStrike" cap="none" normalizeH="0" baseline="0">
                        <a:ln>
                          <a:noFill/>
                        </a:ln>
                        <a:solidFill>
                          <a:srgbClr val="000000"/>
                        </a:solidFill>
                        <a:effectLst/>
                        <a:latin typeface="Arial" charset="0"/>
                        <a:ea typeface="SimSun" charset="-122"/>
                      </a:endParaRPr>
                    </a:p>
                  </a:txBody>
                  <a:tcPr marL="9360" marR="9360" marT="25236" marB="0" anchor="b" horzOverflow="overflow">
                    <a:lnL>
                      <a:noFill/>
                    </a:lnL>
                    <a:lnR>
                      <a:noFill/>
                    </a:lnR>
                    <a:lnT>
                      <a:noFill/>
                    </a:lnT>
                    <a:lnB>
                      <a:noFill/>
                    </a:lnB>
                    <a:lnTlToBr>
                      <a:noFill/>
                    </a:lnTlToBr>
                    <a:lnBlToTr>
                      <a:noFill/>
                    </a:lnBlToTr>
                    <a:solidFill>
                      <a:srgbClr val="99CC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endParaRPr kumimoji="0" lang="en-US" sz="1800" b="0" i="0" u="none" strike="noStrike" cap="none" normalizeH="0" baseline="0">
                        <a:ln>
                          <a:noFill/>
                        </a:ln>
                        <a:solidFill>
                          <a:srgbClr val="000000"/>
                        </a:solidFill>
                        <a:effectLst/>
                        <a:latin typeface="Arial" charset="0"/>
                        <a:ea typeface="SimSun" charset="-122"/>
                      </a:endParaRPr>
                    </a:p>
                  </a:txBody>
                  <a:tcPr marL="9360" marR="9360" marT="25236" marB="0" anchor="b" horzOverflow="overflow">
                    <a:lnL>
                      <a:noFill/>
                    </a:lnL>
                    <a:lnR>
                      <a:noFill/>
                    </a:lnR>
                    <a:lnT>
                      <a:noFill/>
                    </a:lnT>
                    <a:lnB>
                      <a:noFill/>
                    </a:lnB>
                    <a:lnTlToBr>
                      <a:noFill/>
                    </a:lnTlToBr>
                    <a:lnBlToTr>
                      <a:noFill/>
                    </a:lnBlToTr>
                    <a:solidFill>
                      <a:srgbClr val="99CC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endParaRPr kumimoji="0" lang="en-US" sz="1800" b="0" i="0" u="none" strike="noStrike" cap="none" normalizeH="0" baseline="0">
                        <a:ln>
                          <a:noFill/>
                        </a:ln>
                        <a:solidFill>
                          <a:srgbClr val="000000"/>
                        </a:solidFill>
                        <a:effectLst/>
                        <a:latin typeface="Arial" charset="0"/>
                        <a:ea typeface="SimSun" charset="-122"/>
                      </a:endParaRPr>
                    </a:p>
                  </a:txBody>
                  <a:tcPr marL="9360" marR="9360" marT="25236" marB="0" anchor="b" horzOverflow="overflow">
                    <a:lnL>
                      <a:noFill/>
                    </a:lnL>
                    <a:lnR>
                      <a:noFill/>
                    </a:lnR>
                    <a:lnT>
                      <a:noFill/>
                    </a:lnT>
                    <a:lnB>
                      <a:noFill/>
                    </a:lnB>
                    <a:lnTlToBr>
                      <a:noFill/>
                    </a:lnTlToBr>
                    <a:lnBlToTr>
                      <a:noFill/>
                    </a:lnBlToTr>
                    <a:solidFill>
                      <a:srgbClr val="99CC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endParaRPr kumimoji="0" lang="en-US" sz="1800" b="0" i="0" u="none" strike="noStrike" cap="none" normalizeH="0" baseline="0">
                        <a:ln>
                          <a:noFill/>
                        </a:ln>
                        <a:solidFill>
                          <a:srgbClr val="000000"/>
                        </a:solidFill>
                        <a:effectLst/>
                        <a:latin typeface="Arial" charset="0"/>
                        <a:ea typeface="SimSun" charset="-122"/>
                      </a:endParaRPr>
                    </a:p>
                  </a:txBody>
                  <a:tcPr marL="9360" marR="9360" marT="25236" marB="0" anchor="b" horzOverflow="overflow">
                    <a:lnL>
                      <a:noFill/>
                    </a:lnL>
                    <a:lnR>
                      <a:noFill/>
                    </a:lnR>
                    <a:lnT>
                      <a:noFill/>
                    </a:lnT>
                    <a:lnB>
                      <a:noFill/>
                    </a:lnB>
                    <a:lnTlToBr>
                      <a:noFill/>
                    </a:lnTlToBr>
                    <a:lnBlToTr>
                      <a:noFill/>
                    </a:lnBlToTr>
                    <a:solidFill>
                      <a:srgbClr val="99CCFF"/>
                    </a:solidFill>
                  </a:tcPr>
                </a:tc>
                <a:extLst>
                  <a:ext uri="{0D108BD9-81ED-4DB2-BD59-A6C34878D82A}">
                    <a16:rowId xmlns:a16="http://schemas.microsoft.com/office/drawing/2014/main" val="10002"/>
                  </a:ext>
                </a:extLst>
              </a:tr>
              <a:tr h="269875">
                <a:tc gridSpan="5">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r>
                        <a:rPr kumimoji="0" lang="en-US" sz="1200" b="0" i="0" u="none" strike="noStrike" cap="none" normalizeH="0" baseline="0">
                          <a:ln>
                            <a:noFill/>
                          </a:ln>
                          <a:solidFill>
                            <a:srgbClr val="000000"/>
                          </a:solidFill>
                          <a:effectLst/>
                          <a:latin typeface="Constantia" charset="0"/>
                          <a:ea typeface="SimSun" charset="-122"/>
                        </a:rPr>
                        <a:t>If A knows B will swerve - A will go straight</a:t>
                      </a:r>
                    </a:p>
                  </a:txBody>
                  <a:tcPr marL="9360" marR="9360" marT="9360" marB="0" anchor="b" horzOverflow="overflow">
                    <a:lnL>
                      <a:noFill/>
                    </a:lnL>
                    <a:lnR>
                      <a:noFill/>
                    </a:lnR>
                    <a:lnT>
                      <a:noFill/>
                    </a:lnT>
                    <a:lnB>
                      <a:noFill/>
                    </a:lnB>
                    <a:lnTlToBr>
                      <a:noFill/>
                    </a:lnTlToBr>
                    <a:lnBlToTr>
                      <a:noFill/>
                    </a:lnBlToTr>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85749">
                <a:tc gridSpan="5">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Lst>
                      </a:pPr>
                      <a:r>
                        <a:rPr kumimoji="0" lang="en-US" sz="1200" b="0" i="0" u="none" strike="noStrike" cap="none" normalizeH="0" baseline="0" dirty="0">
                          <a:ln>
                            <a:noFill/>
                          </a:ln>
                          <a:solidFill>
                            <a:srgbClr val="000000"/>
                          </a:solidFill>
                          <a:effectLst/>
                          <a:latin typeface="Constantia" charset="0"/>
                          <a:ea typeface="SimSun" charset="-122"/>
                        </a:rPr>
                        <a:t>If A knows B will not swerve - A will swerve</a:t>
                      </a:r>
                    </a:p>
                  </a:txBody>
                  <a:tcPr marL="9360" marR="9360" marT="9360" marB="0" anchor="b" horzOverflow="overflow">
                    <a:lnL>
                      <a:noFill/>
                    </a:lnL>
                    <a:lnR>
                      <a:noFill/>
                    </a:lnR>
                    <a:lnT>
                      <a:noFill/>
                    </a:lnT>
                    <a:lnB>
                      <a:noFill/>
                    </a:lnB>
                    <a:lnTlToBr>
                      <a:noFill/>
                    </a:lnTlToBr>
                    <a:lnBlToTr>
                      <a:noFill/>
                    </a:lnBlToTr>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31791" name="Rectangle 63">
            <a:extLst>
              <a:ext uri="{FF2B5EF4-FFF2-40B4-BE49-F238E27FC236}">
                <a16:creationId xmlns:a16="http://schemas.microsoft.com/office/drawing/2014/main" id="{8FB58645-69F4-4EAB-9F54-D23B791B5FF4}"/>
              </a:ext>
            </a:extLst>
          </p:cNvPr>
          <p:cNvSpPr>
            <a:spLocks noChangeArrowheads="1"/>
          </p:cNvSpPr>
          <p:nvPr/>
        </p:nvSpPr>
        <p:spPr bwMode="auto">
          <a:xfrm>
            <a:off x="0" y="6357938"/>
            <a:ext cx="98964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spAutoFit/>
          </a:bodyP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pPr>
            <a:r>
              <a:rPr lang="en-US" altLang="en-US">
                <a:solidFill>
                  <a:srgbClr val="FFFFFF"/>
                </a:solidFill>
                <a:latin typeface="Constantia" panose="02030602050306030303" pitchFamily="18" charset="0"/>
              </a:rPr>
              <a:t>Which is the worst mutual payoff in the prisoner’s dilemma? – it’s a unique Nash Equi.   </a:t>
            </a:r>
          </a:p>
        </p:txBody>
      </p:sp>
      <p:sp>
        <p:nvSpPr>
          <p:cNvPr id="31792" name="Rectangle 64">
            <a:extLst>
              <a:ext uri="{FF2B5EF4-FFF2-40B4-BE49-F238E27FC236}">
                <a16:creationId xmlns:a16="http://schemas.microsoft.com/office/drawing/2014/main" id="{0874E5D2-FC40-495F-A55B-058B0267696F}"/>
              </a:ext>
            </a:extLst>
          </p:cNvPr>
          <p:cNvSpPr>
            <a:spLocks noChangeArrowheads="1"/>
          </p:cNvSpPr>
          <p:nvPr/>
        </p:nvSpPr>
        <p:spPr bwMode="auto">
          <a:xfrm>
            <a:off x="7162800" y="3048000"/>
            <a:ext cx="11922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tIns="91440">
            <a:spAutoFit/>
          </a:bodyPr>
          <a:lstStyle>
            <a:lvl1pPr eaLnBrk="0">
              <a:tabLst>
                <a:tab pos="723900" algn="l"/>
              </a:tabLst>
              <a:defRPr>
                <a:solidFill>
                  <a:schemeClr val="tx1"/>
                </a:solidFill>
                <a:latin typeface="Arial" panose="020B0604020202020204" pitchFamily="34" charset="0"/>
                <a:ea typeface="SimSun" panose="02010600030101010101" pitchFamily="2" charset="-122"/>
              </a:defRPr>
            </a:lvl1pPr>
            <a:lvl2pPr eaLnBrk="0">
              <a:tabLst>
                <a:tab pos="723900" algn="l"/>
              </a:tabLst>
              <a:defRPr>
                <a:solidFill>
                  <a:schemeClr val="tx1"/>
                </a:solidFill>
                <a:latin typeface="Arial" panose="020B0604020202020204" pitchFamily="34" charset="0"/>
                <a:ea typeface="SimSun" panose="02010600030101010101" pitchFamily="2" charset="-122"/>
              </a:defRPr>
            </a:lvl2pPr>
            <a:lvl3pPr eaLnBrk="0">
              <a:tabLst>
                <a:tab pos="723900" algn="l"/>
              </a:tabLst>
              <a:defRPr>
                <a:solidFill>
                  <a:schemeClr val="tx1"/>
                </a:solidFill>
                <a:latin typeface="Arial" panose="020B0604020202020204" pitchFamily="34" charset="0"/>
                <a:ea typeface="SimSun" panose="02010600030101010101" pitchFamily="2" charset="-122"/>
              </a:defRPr>
            </a:lvl3pPr>
            <a:lvl4pPr eaLnBrk="0">
              <a:tabLst>
                <a:tab pos="723900" algn="l"/>
              </a:tabLst>
              <a:defRPr>
                <a:solidFill>
                  <a:schemeClr val="tx1"/>
                </a:solidFill>
                <a:latin typeface="Arial" panose="020B0604020202020204" pitchFamily="34" charset="0"/>
                <a:ea typeface="SimSun" panose="02010600030101010101" pitchFamily="2" charset="-122"/>
              </a:defRPr>
            </a:lvl4pPr>
            <a:lvl5pPr eaLnBrk="0">
              <a:tabLst>
                <a:tab pos="723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pPr>
            <a:r>
              <a:rPr lang="en-US" altLang="en-US">
                <a:solidFill>
                  <a:srgbClr val="FFFFFF"/>
                </a:solidFill>
                <a:latin typeface="Constantia" panose="02030602050306030303" pitchFamily="18" charset="0"/>
              </a:rPr>
              <a:t>Nash Equi</a:t>
            </a:r>
          </a:p>
        </p:txBody>
      </p:sp>
    </p:spTree>
    <p:extLst>
      <p:ext uri="{BB962C8B-B14F-4D97-AF65-F5344CB8AC3E}">
        <p14:creationId xmlns:p14="http://schemas.microsoft.com/office/powerpoint/2010/main" val="26121566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A3AF2799-F608-49CA-B305-FA21FE1C6C2C}"/>
              </a:ext>
            </a:extLst>
          </p:cNvPr>
          <p:cNvSpPr txBox="1">
            <a:spLocks noChangeArrowheads="1"/>
          </p:cNvSpPr>
          <p:nvPr/>
        </p:nvSpPr>
        <p:spPr bwMode="auto">
          <a:xfrm>
            <a:off x="457200" y="15240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600" dirty="0">
                <a:latin typeface="Constantia" panose="02030602050306030303" pitchFamily="18" charset="0"/>
              </a:rPr>
              <a:t>A  pure-strategy Nash equilibrium is an action profile with the property that no single player can obtain a higher payoff by deviating unilaterally from this profile</a:t>
            </a:r>
          </a:p>
          <a:p>
            <a:pPr eaLnBrk="1" hangingPunct="1">
              <a:lnSpc>
                <a:spcPct val="100000"/>
              </a:lnSpc>
              <a:spcBef>
                <a:spcPts val="600"/>
              </a:spcBef>
              <a:spcAft>
                <a:spcPts val="1425"/>
              </a:spcAft>
              <a:buClrTx/>
              <a:buSzTx/>
              <a:buFontTx/>
              <a:buNone/>
            </a:pPr>
            <a:endParaRPr lang="en-US" altLang="en-US" sz="2600" dirty="0">
              <a:solidFill>
                <a:srgbClr val="FFFFFF"/>
              </a:solidFill>
              <a:latin typeface="Constantia" panose="02030602050306030303" pitchFamily="18" charset="0"/>
            </a:endParaRPr>
          </a:p>
          <a:p>
            <a:pPr eaLnBrk="1" hangingPunct="1">
              <a:lnSpc>
                <a:spcPct val="100000"/>
              </a:lnSpc>
              <a:spcBef>
                <a:spcPts val="600"/>
              </a:spcBef>
              <a:spcAft>
                <a:spcPts val="1425"/>
              </a:spcAft>
              <a:buClrTx/>
              <a:buSzTx/>
              <a:buFontTx/>
              <a:buNone/>
            </a:pPr>
            <a:endParaRPr lang="en-US" altLang="en-US" sz="2600" dirty="0">
              <a:solidFill>
                <a:srgbClr val="FFFFFF"/>
              </a:solidFill>
              <a:latin typeface="Constantia" panose="02030602050306030303" pitchFamily="18" charset="0"/>
            </a:endParaRPr>
          </a:p>
        </p:txBody>
      </p:sp>
      <p:sp>
        <p:nvSpPr>
          <p:cNvPr id="24578" name="Rectangle 2">
            <a:extLst>
              <a:ext uri="{FF2B5EF4-FFF2-40B4-BE49-F238E27FC236}">
                <a16:creationId xmlns:a16="http://schemas.microsoft.com/office/drawing/2014/main" id="{C93F11B2-EF34-4E5B-B708-F7DC92EBC68C}"/>
              </a:ext>
            </a:extLst>
          </p:cNvPr>
          <p:cNvSpPr>
            <a:spLocks noGrp="1" noChangeArrowheads="1"/>
          </p:cNvSpPr>
          <p:nvPr>
            <p:ph type="title"/>
          </p:nvPr>
        </p:nvSpPr>
        <p:spPr>
          <a:xfrm>
            <a:off x="457200" y="152400"/>
            <a:ext cx="8229600" cy="1219200"/>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Pure Strategy Nash Equilibrium</a:t>
            </a:r>
          </a:p>
        </p:txBody>
      </p:sp>
      <p:pic>
        <p:nvPicPr>
          <p:cNvPr id="3" name="Picture 2">
            <a:extLst>
              <a:ext uri="{FF2B5EF4-FFF2-40B4-BE49-F238E27FC236}">
                <a16:creationId xmlns:a16="http://schemas.microsoft.com/office/drawing/2014/main" id="{B1C00540-E6DD-464F-8736-7450C7A5D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200400"/>
            <a:ext cx="3657600" cy="2537064"/>
          </a:xfrm>
          <a:prstGeom prst="rect">
            <a:avLst/>
          </a:prstGeom>
        </p:spPr>
      </p:pic>
    </p:spTree>
    <p:extLst>
      <p:ext uri="{BB962C8B-B14F-4D97-AF65-F5344CB8AC3E}">
        <p14:creationId xmlns:p14="http://schemas.microsoft.com/office/powerpoint/2010/main" val="38927548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071F-A9E8-4A2A-A321-126334BA57F6}"/>
              </a:ext>
            </a:extLst>
          </p:cNvPr>
          <p:cNvSpPr>
            <a:spLocks noGrp="1"/>
          </p:cNvSpPr>
          <p:nvPr>
            <p:ph type="title"/>
          </p:nvPr>
        </p:nvSpPr>
        <p:spPr>
          <a:xfrm>
            <a:off x="457200" y="253536"/>
            <a:ext cx="8229600" cy="1143000"/>
          </a:xfrm>
        </p:spPr>
        <p:txBody>
          <a:bodyPr>
            <a:normAutofit/>
          </a:bodyPr>
          <a:lstStyle/>
          <a:p>
            <a:pPr marL="54864" indent="0" eaLnBrk="1" fontAlgn="auto" hangingPunct="1">
              <a:spcAft>
                <a:spcPts val="0"/>
              </a:spcAft>
              <a:defRPr/>
            </a:pPr>
            <a:r>
              <a:rPr lang="en-US" sz="3100" b="1" dirty="0">
                <a:solidFill>
                  <a:schemeClr val="tx2">
                    <a:tint val="100000"/>
                    <a:shade val="90000"/>
                    <a:satMod val="250000"/>
                    <a:alpha val="100000"/>
                  </a:schemeClr>
                </a:solidFill>
              </a:rPr>
              <a:t>Nash Equilibrium in Mixed Strategies</a:t>
            </a:r>
            <a:br>
              <a:rPr lang="en-US" b="1" dirty="0">
                <a:solidFill>
                  <a:schemeClr val="tx2">
                    <a:tint val="100000"/>
                    <a:shade val="90000"/>
                    <a:satMod val="250000"/>
                    <a:alpha val="100000"/>
                  </a:schemeClr>
                </a:solidFill>
              </a:rPr>
            </a:br>
            <a:endParaRPr lang="en-US" dirty="0">
              <a:solidFill>
                <a:schemeClr val="tx2">
                  <a:tint val="100000"/>
                  <a:shade val="90000"/>
                  <a:satMod val="250000"/>
                  <a:alpha val="100000"/>
                </a:schemeClr>
              </a:solidFill>
            </a:endParaRPr>
          </a:p>
        </p:txBody>
      </p:sp>
      <p:graphicFrame>
        <p:nvGraphicFramePr>
          <p:cNvPr id="9" name="Content Placeholder 8">
            <a:extLst>
              <a:ext uri="{FF2B5EF4-FFF2-40B4-BE49-F238E27FC236}">
                <a16:creationId xmlns:a16="http://schemas.microsoft.com/office/drawing/2014/main" id="{9E7AB775-C55E-412A-AD3F-5CF0D63D8DA1}"/>
              </a:ext>
            </a:extLst>
          </p:cNvPr>
          <p:cNvGraphicFramePr>
            <a:graphicFrameLocks noGrp="1"/>
          </p:cNvGraphicFramePr>
          <p:nvPr>
            <p:ph idx="1"/>
            <p:extLst>
              <p:ext uri="{D42A27DB-BD31-4B8C-83A1-F6EECF244321}">
                <p14:modId xmlns:p14="http://schemas.microsoft.com/office/powerpoint/2010/main" val="329489709"/>
              </p:ext>
            </p:extLst>
          </p:nvPr>
        </p:nvGraphicFramePr>
        <p:xfrm>
          <a:off x="1905000" y="1828800"/>
          <a:ext cx="5105400" cy="2971800"/>
        </p:xfrm>
        <a:graphic>
          <a:graphicData uri="http://schemas.openxmlformats.org/drawingml/2006/table">
            <a:tbl>
              <a:tblPr/>
              <a:tblGrid>
                <a:gridCol w="1276350">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tblGrid>
              <a:tr h="594360">
                <a:tc>
                  <a:txBody>
                    <a:bodyPr/>
                    <a:lstStyle/>
                    <a:p>
                      <a:pPr algn="ctr" fontAlgn="b"/>
                      <a:r>
                        <a:rPr lang="en-US" sz="2000" b="1" i="0" u="none" strike="noStrike" dirty="0">
                          <a:solidFill>
                            <a:schemeClr val="tx1"/>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2000" b="1" i="0" u="none" strike="noStrike" dirty="0">
                          <a:solidFill>
                            <a:schemeClr val="tx1"/>
                          </a:solidFill>
                          <a:latin typeface="Calibri"/>
                        </a:rPr>
                        <a:t>Player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94360">
                <a:tc>
                  <a:txBody>
                    <a:bodyPr/>
                    <a:lstStyle/>
                    <a:p>
                      <a:pPr algn="ctr" fontAlgn="b"/>
                      <a:r>
                        <a:rPr lang="en-US" sz="2000" b="1" i="0" u="none" strike="noStrike" dirty="0">
                          <a:solidFill>
                            <a:schemeClr val="tx1"/>
                          </a:solidFill>
                          <a:latin typeface="Calibri"/>
                        </a:rPr>
                        <a:t>Player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chemeClr val="tx1"/>
                          </a:solidFill>
                          <a:latin typeface="Calibri"/>
                        </a:rPr>
                        <a: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chemeClr val="tx1"/>
                          </a:solidFill>
                          <a:latin typeface="Calibri"/>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chemeClr val="tx1"/>
                          </a:solidFill>
                          <a:latin typeface="Calibri"/>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4360">
                <a:tc>
                  <a:txBody>
                    <a:bodyPr/>
                    <a:lstStyle/>
                    <a:p>
                      <a:pPr algn="ctr" fontAlgn="b"/>
                      <a:r>
                        <a:rPr lang="en-US" sz="2000" b="1" i="0" u="none" strike="noStrike" dirty="0">
                          <a:solidFill>
                            <a:schemeClr val="tx1"/>
                          </a:solidFill>
                          <a:latin typeface="Calibri"/>
                        </a:rPr>
                        <a: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94360">
                <a:tc>
                  <a:txBody>
                    <a:bodyPr/>
                    <a:lstStyle/>
                    <a:p>
                      <a:pPr algn="ctr" fontAlgn="b"/>
                      <a:r>
                        <a:rPr lang="en-US" sz="2000" b="1" i="0" u="none" strike="noStrike" dirty="0">
                          <a:solidFill>
                            <a:schemeClr val="tx1"/>
                          </a:solidFill>
                          <a:latin typeface="Calibri"/>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94360">
                <a:tc>
                  <a:txBody>
                    <a:bodyPr/>
                    <a:lstStyle/>
                    <a:p>
                      <a:pPr algn="ctr" fontAlgn="b"/>
                      <a:r>
                        <a:rPr lang="en-US" sz="2000" b="1" i="0" u="none" strike="noStrike" dirty="0">
                          <a:solidFill>
                            <a:schemeClr val="tx1"/>
                          </a:solidFill>
                          <a:latin typeface="Calibri"/>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chemeClr val="tx1"/>
                          </a:solidFill>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3795" name="AutoShape 2" descr="http://www.econport.org/images/RPS.gif">
            <a:extLst>
              <a:ext uri="{FF2B5EF4-FFF2-40B4-BE49-F238E27FC236}">
                <a16:creationId xmlns:a16="http://schemas.microsoft.com/office/drawing/2014/main" id="{ACAEAAB2-3E89-4CA1-877C-706EDD2B20F5}"/>
              </a:ext>
            </a:extLst>
          </p:cNvPr>
          <p:cNvSpPr>
            <a:spLocks noChangeAspect="1" noChangeArrowheads="1"/>
          </p:cNvSpPr>
          <p:nvPr/>
        </p:nvSpPr>
        <p:spPr bwMode="auto">
          <a:xfrm>
            <a:off x="155575" y="-133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AutoShape 3" descr="http://www.econport.org/images/RPS.gif">
            <a:extLst>
              <a:ext uri="{FF2B5EF4-FFF2-40B4-BE49-F238E27FC236}">
                <a16:creationId xmlns:a16="http://schemas.microsoft.com/office/drawing/2014/main" id="{C29CF2F0-734B-4ED8-BB9B-E30BC0399DBE}"/>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827" name="Rectangle 9">
            <a:extLst>
              <a:ext uri="{FF2B5EF4-FFF2-40B4-BE49-F238E27FC236}">
                <a16:creationId xmlns:a16="http://schemas.microsoft.com/office/drawing/2014/main" id="{4AB7ECD5-7D6D-412C-8E7D-684F7BC89E72}"/>
              </a:ext>
            </a:extLst>
          </p:cNvPr>
          <p:cNvSpPr>
            <a:spLocks noChangeArrowheads="1"/>
          </p:cNvSpPr>
          <p:nvPr/>
        </p:nvSpPr>
        <p:spPr bwMode="auto">
          <a:xfrm>
            <a:off x="914400" y="5486400"/>
            <a:ext cx="77724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In a pure strategy a player chooses an action for sure, whereas in a mixed strategy, s/he chooses a probability distribution over the set of actions available.</a:t>
            </a:r>
          </a:p>
        </p:txBody>
      </p:sp>
    </p:spTree>
    <p:extLst>
      <p:ext uri="{BB962C8B-B14F-4D97-AF65-F5344CB8AC3E}">
        <p14:creationId xmlns:p14="http://schemas.microsoft.com/office/powerpoint/2010/main" val="228533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F12D-CEC1-4840-84F2-125D6FDFEBAF}"/>
              </a:ext>
            </a:extLst>
          </p:cNvPr>
          <p:cNvSpPr>
            <a:spLocks noGrp="1"/>
          </p:cNvSpPr>
          <p:nvPr>
            <p:ph type="title"/>
          </p:nvPr>
        </p:nvSpPr>
        <p:spPr>
          <a:xfrm>
            <a:off x="488795" y="0"/>
            <a:ext cx="8229600" cy="381000"/>
          </a:xfrm>
        </p:spPr>
        <p:txBody>
          <a:bodyPr>
            <a:normAutofit fontScale="90000"/>
          </a:bodyPr>
          <a:lstStyle/>
          <a:p>
            <a:r>
              <a:rPr lang="en-GB" sz="2800" dirty="0"/>
              <a:t>Some Game AI/DM</a:t>
            </a:r>
          </a:p>
        </p:txBody>
      </p:sp>
      <p:sp>
        <p:nvSpPr>
          <p:cNvPr id="3" name="Content Placeholder 2">
            <a:extLst>
              <a:ext uri="{FF2B5EF4-FFF2-40B4-BE49-F238E27FC236}">
                <a16:creationId xmlns:a16="http://schemas.microsoft.com/office/drawing/2014/main" id="{E9669019-1393-4983-B0FE-ABF6FEEBBE16}"/>
              </a:ext>
            </a:extLst>
          </p:cNvPr>
          <p:cNvSpPr>
            <a:spLocks noGrp="1"/>
          </p:cNvSpPr>
          <p:nvPr>
            <p:ph idx="1"/>
          </p:nvPr>
        </p:nvSpPr>
        <p:spPr>
          <a:xfrm>
            <a:off x="457200" y="381000"/>
            <a:ext cx="8229600" cy="6477000"/>
          </a:xfrm>
        </p:spPr>
        <p:txBody>
          <a:bodyPr>
            <a:normAutofit fontScale="55000" lnSpcReduction="20000"/>
          </a:bodyPr>
          <a:lstStyle/>
          <a:p>
            <a:r>
              <a:rPr lang="en-GB" dirty="0"/>
              <a:t>Know When to Walk Away, Know When to Run</a:t>
            </a:r>
          </a:p>
          <a:p>
            <a:r>
              <a:rPr lang="en-GB" dirty="0"/>
              <a:t>Expanding the Engagement Decision</a:t>
            </a:r>
          </a:p>
          <a:p>
            <a:r>
              <a:rPr lang="en-GB" dirty="0"/>
              <a:t>Matching Punches</a:t>
            </a:r>
          </a:p>
          <a:p>
            <a:r>
              <a:rPr lang="en-GB" dirty="0" err="1"/>
              <a:t>Dueling</a:t>
            </a:r>
            <a:r>
              <a:rPr lang="en-GB" dirty="0"/>
              <a:t> Rocket Launchers</a:t>
            </a:r>
          </a:p>
          <a:p>
            <a:r>
              <a:rPr lang="en-GB" dirty="0"/>
              <a:t>Scouting the Enemy</a:t>
            </a:r>
          </a:p>
          <a:p>
            <a:r>
              <a:rPr lang="en-GB" dirty="0"/>
              <a:t>Counting the Enemy</a:t>
            </a:r>
          </a:p>
          <a:p>
            <a:r>
              <a:rPr lang="en-GB" dirty="0"/>
              <a:t>The Tortoise and the Harried</a:t>
            </a:r>
          </a:p>
          <a:p>
            <a:r>
              <a:rPr lang="en-GB" dirty="0"/>
              <a:t>Protecting the Barracks</a:t>
            </a:r>
          </a:p>
          <a:p>
            <a:r>
              <a:rPr lang="en-GB" dirty="0"/>
              <a:t>Settlers and Warriors</a:t>
            </a:r>
          </a:p>
          <a:p>
            <a:r>
              <a:rPr lang="en-GB" dirty="0"/>
              <a:t>Taking Fire</a:t>
            </a:r>
          </a:p>
          <a:p>
            <a:r>
              <a:rPr lang="en-GB" dirty="0"/>
              <a:t>Building Soldiers</a:t>
            </a:r>
          </a:p>
          <a:p>
            <a:r>
              <a:rPr lang="en-GB" dirty="0"/>
              <a:t>Declining Health</a:t>
            </a:r>
          </a:p>
          <a:p>
            <a:r>
              <a:rPr lang="en-GB" dirty="0"/>
              <a:t>How Many Troops? </a:t>
            </a:r>
          </a:p>
          <a:p>
            <a:r>
              <a:rPr lang="en-GB" dirty="0"/>
              <a:t>The Engagement Decision Revisited</a:t>
            </a:r>
          </a:p>
          <a:p>
            <a:r>
              <a:rPr lang="en-GB" dirty="0"/>
              <a:t>Wizardry and Wands</a:t>
            </a:r>
          </a:p>
          <a:p>
            <a:r>
              <a:rPr lang="en-GB" dirty="0"/>
              <a:t>Hippocratic Morals</a:t>
            </a:r>
          </a:p>
          <a:p>
            <a:r>
              <a:rPr lang="en-GB" dirty="0"/>
              <a:t>How Much Weight? </a:t>
            </a:r>
          </a:p>
          <a:p>
            <a:r>
              <a:rPr lang="en-GB" dirty="0"/>
              <a:t>Are We There Yet? </a:t>
            </a:r>
          </a:p>
          <a:p>
            <a:r>
              <a:rPr lang="en-GB" dirty="0"/>
              <a:t>Who’s Next? </a:t>
            </a:r>
          </a:p>
          <a:p>
            <a:r>
              <a:rPr lang="en-GB" dirty="0"/>
              <a:t>Which Dude to Kill? </a:t>
            </a:r>
          </a:p>
          <a:p>
            <a:r>
              <a:rPr lang="en-GB" dirty="0"/>
              <a:t>Dudes Revisited 403</a:t>
            </a:r>
          </a:p>
          <a:p>
            <a:r>
              <a:rPr lang="en-GB" dirty="0"/>
              <a:t>Flotilla of Futility</a:t>
            </a:r>
          </a:p>
        </p:txBody>
      </p:sp>
    </p:spTree>
    <p:extLst>
      <p:ext uri="{BB962C8B-B14F-4D97-AF65-F5344CB8AC3E}">
        <p14:creationId xmlns:p14="http://schemas.microsoft.com/office/powerpoint/2010/main" val="29145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8A068879-9241-4A8C-9D62-23A3741D03BD}"/>
              </a:ext>
            </a:extLst>
          </p:cNvPr>
          <p:cNvSpPr>
            <a:spLocks noGrp="1" noChangeArrowheads="1"/>
          </p:cNvSpPr>
          <p:nvPr>
            <p:ph type="title"/>
          </p:nvPr>
        </p:nvSpPr>
        <p:spPr>
          <a:xfrm>
            <a:off x="214313" y="3000375"/>
            <a:ext cx="8534400" cy="2697163"/>
          </a:xfrm>
        </p:spPr>
        <p:txBody>
          <a:bodyPr/>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Strategy games – full information based on  </a:t>
            </a:r>
            <a:r>
              <a:rPr lang="en-US" sz="4200" dirty="0" err="1"/>
              <a:t>MinMax</a:t>
            </a:r>
            <a:r>
              <a:rPr lang="en-US" sz="4200" dirty="0"/>
              <a:t> </a:t>
            </a:r>
            <a:br>
              <a:rPr lang="en-US" sz="4200" dirty="0"/>
            </a:br>
            <a:br>
              <a:rPr lang="en-US" sz="4200" dirty="0"/>
            </a:br>
            <a:r>
              <a:rPr lang="en-US" sz="4200" dirty="0"/>
              <a:t>One example: Tic Tac Toe</a:t>
            </a:r>
          </a:p>
        </p:txBody>
      </p:sp>
    </p:spTree>
    <p:extLst>
      <p:ext uri="{BB962C8B-B14F-4D97-AF65-F5344CB8AC3E}">
        <p14:creationId xmlns:p14="http://schemas.microsoft.com/office/powerpoint/2010/main" val="38944398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Text Box 1">
            <a:extLst>
              <a:ext uri="{FF2B5EF4-FFF2-40B4-BE49-F238E27FC236}">
                <a16:creationId xmlns:a16="http://schemas.microsoft.com/office/drawing/2014/main" id="{6A2D32B0-F2A4-4AFD-B0E0-7C5B74BBE00B}"/>
              </a:ext>
            </a:extLst>
          </p:cNvPr>
          <p:cNvSpPr txBox="1">
            <a:spLocks noChangeArrowheads="1"/>
          </p:cNvSpPr>
          <p:nvPr/>
        </p:nvSpPr>
        <p:spPr bwMode="auto">
          <a:xfrm>
            <a:off x="304800" y="914400"/>
            <a:ext cx="8178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pPr>
            <a:r>
              <a:rPr lang="en-US" altLang="en-US" sz="2600">
                <a:solidFill>
                  <a:srgbClr val="FFFFFF"/>
                </a:solidFill>
                <a:latin typeface="Constantia" panose="02030602050306030303" pitchFamily="18" charset="0"/>
              </a:rPr>
              <a:t>  </a:t>
            </a:r>
          </a:p>
        </p:txBody>
      </p:sp>
      <p:sp>
        <p:nvSpPr>
          <p:cNvPr id="26626" name="Rectangle 2">
            <a:extLst>
              <a:ext uri="{FF2B5EF4-FFF2-40B4-BE49-F238E27FC236}">
                <a16:creationId xmlns:a16="http://schemas.microsoft.com/office/drawing/2014/main" id="{3871BA82-6480-46CD-B016-5E3E54E1F899}"/>
              </a:ext>
            </a:extLst>
          </p:cNvPr>
          <p:cNvSpPr>
            <a:spLocks noGrp="1" noChangeArrowheads="1"/>
          </p:cNvSpPr>
          <p:nvPr>
            <p:ph type="title"/>
          </p:nvPr>
        </p:nvSpPr>
        <p:spPr>
          <a:xfrm>
            <a:off x="457200" y="152400"/>
            <a:ext cx="8229600" cy="1219200"/>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A Tic Tac Toe Game Tree</a:t>
            </a:r>
          </a:p>
        </p:txBody>
      </p:sp>
      <p:graphicFrame>
        <p:nvGraphicFramePr>
          <p:cNvPr id="1026" name="Object 3">
            <a:extLst>
              <a:ext uri="{FF2B5EF4-FFF2-40B4-BE49-F238E27FC236}">
                <a16:creationId xmlns:a16="http://schemas.microsoft.com/office/drawing/2014/main" id="{7DFFA0FD-9B84-4B87-BEE5-F1987964AAF4}"/>
              </a:ext>
            </a:extLst>
          </p:cNvPr>
          <p:cNvGraphicFramePr>
            <a:graphicFrameLocks noChangeAspect="1"/>
          </p:cNvGraphicFramePr>
          <p:nvPr/>
        </p:nvGraphicFramePr>
        <p:xfrm>
          <a:off x="4114800" y="1306513"/>
          <a:ext cx="762000" cy="750887"/>
        </p:xfrm>
        <a:graphic>
          <a:graphicData uri="http://schemas.openxmlformats.org/presentationml/2006/ole">
            <mc:AlternateContent xmlns:mc="http://schemas.openxmlformats.org/markup-compatibility/2006">
              <mc:Choice xmlns:v="urn:schemas-microsoft-com:vml" Requires="v">
                <p:oleObj spid="_x0000_s1387" r:id="rId4" imgW="2038095" imgH="2010056" progId="">
                  <p:embed/>
                </p:oleObj>
              </mc:Choice>
              <mc:Fallback>
                <p:oleObj r:id="rId4" imgW="2038095" imgH="2010056" progId="">
                  <p:embed/>
                  <p:pic>
                    <p:nvPicPr>
                      <p:cNvPr id="1026" name="Object 3">
                        <a:extLst>
                          <a:ext uri="{FF2B5EF4-FFF2-40B4-BE49-F238E27FC236}">
                            <a16:creationId xmlns:a16="http://schemas.microsoft.com/office/drawing/2014/main" id="{7DFFA0FD-9B84-4B87-BEE5-F1987964AA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306513"/>
                        <a:ext cx="762000" cy="7508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a:extLst>
              <a:ext uri="{FF2B5EF4-FFF2-40B4-BE49-F238E27FC236}">
                <a16:creationId xmlns:a16="http://schemas.microsoft.com/office/drawing/2014/main" id="{74C6AE00-B88B-447E-9DC2-7BEB390C991B}"/>
              </a:ext>
            </a:extLst>
          </p:cNvPr>
          <p:cNvGrpSpPr>
            <a:grpSpLocks/>
          </p:cNvGrpSpPr>
          <p:nvPr/>
        </p:nvGrpSpPr>
        <p:grpSpPr bwMode="auto">
          <a:xfrm>
            <a:off x="7848600" y="2035175"/>
            <a:ext cx="1293813" cy="349250"/>
            <a:chOff x="4944" y="1282"/>
            <a:chExt cx="815" cy="220"/>
          </a:xfrm>
        </p:grpSpPr>
        <p:graphicFrame>
          <p:nvGraphicFramePr>
            <p:cNvPr id="1044" name="Object 5">
              <a:extLst>
                <a:ext uri="{FF2B5EF4-FFF2-40B4-BE49-F238E27FC236}">
                  <a16:creationId xmlns:a16="http://schemas.microsoft.com/office/drawing/2014/main" id="{F9744D90-4EB1-4DC0-98E0-0CBDBB54F1AA}"/>
                </a:ext>
              </a:extLst>
            </p:cNvPr>
            <p:cNvGraphicFramePr>
              <a:graphicFrameLocks noChangeAspect="1"/>
            </p:cNvGraphicFramePr>
            <p:nvPr/>
          </p:nvGraphicFramePr>
          <p:xfrm>
            <a:off x="4944" y="1340"/>
            <a:ext cx="108" cy="100"/>
          </p:xfrm>
          <a:graphic>
            <a:graphicData uri="http://schemas.openxmlformats.org/presentationml/2006/ole">
              <mc:AlternateContent xmlns:mc="http://schemas.openxmlformats.org/markup-compatibility/2006">
                <mc:Choice xmlns:v="urn:schemas-microsoft-com:vml" Requires="v">
                  <p:oleObj spid="_x0000_s1388" r:id="rId6" imgW="552527" imgH="514422" progId="">
                    <p:embed/>
                  </p:oleObj>
                </mc:Choice>
                <mc:Fallback>
                  <p:oleObj r:id="rId6" imgW="552527" imgH="514422" progId="">
                    <p:embed/>
                    <p:pic>
                      <p:nvPicPr>
                        <p:cNvPr id="1044" name="Object 5">
                          <a:extLst>
                            <a:ext uri="{FF2B5EF4-FFF2-40B4-BE49-F238E27FC236}">
                              <a16:creationId xmlns:a16="http://schemas.microsoft.com/office/drawing/2014/main" id="{F9744D90-4EB1-4DC0-98E0-0CBDBB54F1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4" y="1340"/>
                          <a:ext cx="108" cy="1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2" name="Rectangle 6">
              <a:extLst>
                <a:ext uri="{FF2B5EF4-FFF2-40B4-BE49-F238E27FC236}">
                  <a16:creationId xmlns:a16="http://schemas.microsoft.com/office/drawing/2014/main" id="{EE7F55EA-DC8E-481D-AC1E-0FAE44E61D84}"/>
                </a:ext>
              </a:extLst>
            </p:cNvPr>
            <p:cNvSpPr>
              <a:spLocks noChangeArrowheads="1"/>
            </p:cNvSpPr>
            <p:nvPr/>
          </p:nvSpPr>
          <p:spPr bwMode="auto">
            <a:xfrm>
              <a:off x="5040" y="1282"/>
              <a:ext cx="72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91440">
              <a:spAutoFit/>
            </a:bodyPr>
            <a:lstStyle>
              <a:lvl1pPr eaLnBrk="0">
                <a:tabLst>
                  <a:tab pos="723900" algn="l"/>
                </a:tabLst>
                <a:defRPr>
                  <a:solidFill>
                    <a:schemeClr val="tx1"/>
                  </a:solidFill>
                  <a:latin typeface="Arial" panose="020B0604020202020204" pitchFamily="34" charset="0"/>
                  <a:ea typeface="SimSun" panose="02010600030101010101" pitchFamily="2" charset="-122"/>
                </a:defRPr>
              </a:lvl1pPr>
              <a:lvl2pPr eaLnBrk="0">
                <a:tabLst>
                  <a:tab pos="723900" algn="l"/>
                </a:tabLst>
                <a:defRPr>
                  <a:solidFill>
                    <a:schemeClr val="tx1"/>
                  </a:solidFill>
                  <a:latin typeface="Arial" panose="020B0604020202020204" pitchFamily="34" charset="0"/>
                  <a:ea typeface="SimSun" panose="02010600030101010101" pitchFamily="2" charset="-122"/>
                </a:defRPr>
              </a:lvl2pPr>
              <a:lvl3pPr eaLnBrk="0">
                <a:tabLst>
                  <a:tab pos="723900" algn="l"/>
                </a:tabLst>
                <a:defRPr>
                  <a:solidFill>
                    <a:schemeClr val="tx1"/>
                  </a:solidFill>
                  <a:latin typeface="Arial" panose="020B0604020202020204" pitchFamily="34" charset="0"/>
                  <a:ea typeface="SimSun" panose="02010600030101010101" pitchFamily="2" charset="-122"/>
                </a:defRPr>
              </a:lvl3pPr>
              <a:lvl4pPr eaLnBrk="0">
                <a:tabLst>
                  <a:tab pos="723900" algn="l"/>
                </a:tabLst>
                <a:defRPr>
                  <a:solidFill>
                    <a:schemeClr val="tx1"/>
                  </a:solidFill>
                  <a:latin typeface="Arial" panose="020B0604020202020204" pitchFamily="34" charset="0"/>
                  <a:ea typeface="SimSun" panose="02010600030101010101" pitchFamily="2" charset="-122"/>
                </a:defRPr>
              </a:lvl4pPr>
              <a:lvl5pPr eaLnBrk="0">
                <a:tabLst>
                  <a:tab pos="723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9pPr>
            </a:lstStyle>
            <a:p>
              <a:pPr eaLnBrk="1">
                <a:lnSpc>
                  <a:spcPct val="100000"/>
                </a:lnSpc>
                <a:spcBef>
                  <a:spcPts val="900"/>
                </a:spcBef>
              </a:pPr>
              <a:r>
                <a:rPr lang="en-US" altLang="en-US" sz="1400" dirty="0"/>
                <a:t>moves</a:t>
              </a:r>
            </a:p>
          </p:txBody>
        </p:sp>
      </p:grpSp>
      <p:grpSp>
        <p:nvGrpSpPr>
          <p:cNvPr id="3" name="Group 7">
            <a:extLst>
              <a:ext uri="{FF2B5EF4-FFF2-40B4-BE49-F238E27FC236}">
                <a16:creationId xmlns:a16="http://schemas.microsoft.com/office/drawing/2014/main" id="{3F33FB17-DBEA-4E88-B900-18C96AC17B07}"/>
              </a:ext>
            </a:extLst>
          </p:cNvPr>
          <p:cNvGrpSpPr>
            <a:grpSpLocks/>
          </p:cNvGrpSpPr>
          <p:nvPr/>
        </p:nvGrpSpPr>
        <p:grpSpPr bwMode="auto">
          <a:xfrm>
            <a:off x="7900988" y="3014663"/>
            <a:ext cx="1284287" cy="349250"/>
            <a:chOff x="4977" y="1899"/>
            <a:chExt cx="809" cy="220"/>
          </a:xfrm>
        </p:grpSpPr>
        <p:graphicFrame>
          <p:nvGraphicFramePr>
            <p:cNvPr id="1043" name="Object 8">
              <a:extLst>
                <a:ext uri="{FF2B5EF4-FFF2-40B4-BE49-F238E27FC236}">
                  <a16:creationId xmlns:a16="http://schemas.microsoft.com/office/drawing/2014/main" id="{61326B46-C63C-400B-B3B0-5193674F119D}"/>
                </a:ext>
              </a:extLst>
            </p:cNvPr>
            <p:cNvGraphicFramePr>
              <a:graphicFrameLocks noChangeAspect="1"/>
            </p:cNvGraphicFramePr>
            <p:nvPr/>
          </p:nvGraphicFramePr>
          <p:xfrm>
            <a:off x="4977" y="1968"/>
            <a:ext cx="111" cy="103"/>
          </p:xfrm>
          <a:graphic>
            <a:graphicData uri="http://schemas.openxmlformats.org/presentationml/2006/ole">
              <mc:AlternateContent xmlns:mc="http://schemas.openxmlformats.org/markup-compatibility/2006">
                <mc:Choice xmlns:v="urn:schemas-microsoft-com:vml" Requires="v">
                  <p:oleObj spid="_x0000_s1389" r:id="rId8" imgW="561905" imgH="523810" progId="">
                    <p:embed/>
                  </p:oleObj>
                </mc:Choice>
                <mc:Fallback>
                  <p:oleObj r:id="rId8" imgW="561905" imgH="523810" progId="">
                    <p:embed/>
                    <p:pic>
                      <p:nvPicPr>
                        <p:cNvPr id="1043" name="Object 8">
                          <a:extLst>
                            <a:ext uri="{FF2B5EF4-FFF2-40B4-BE49-F238E27FC236}">
                              <a16:creationId xmlns:a16="http://schemas.microsoft.com/office/drawing/2014/main" id="{61326B46-C63C-400B-B3B0-5193674F11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7" y="1968"/>
                          <a:ext cx="111" cy="10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1" name="Rectangle 9">
              <a:extLst>
                <a:ext uri="{FF2B5EF4-FFF2-40B4-BE49-F238E27FC236}">
                  <a16:creationId xmlns:a16="http://schemas.microsoft.com/office/drawing/2014/main" id="{5A736BCF-0A98-40DA-B25C-EE30FF544381}"/>
                </a:ext>
              </a:extLst>
            </p:cNvPr>
            <p:cNvSpPr>
              <a:spLocks noChangeArrowheads="1"/>
            </p:cNvSpPr>
            <p:nvPr/>
          </p:nvSpPr>
          <p:spPr bwMode="auto">
            <a:xfrm>
              <a:off x="5067" y="1899"/>
              <a:ext cx="72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91440">
              <a:spAutoFit/>
            </a:bodyPr>
            <a:lstStyle>
              <a:lvl1pPr eaLnBrk="0">
                <a:tabLst>
                  <a:tab pos="723900" algn="l"/>
                </a:tabLst>
                <a:defRPr>
                  <a:solidFill>
                    <a:schemeClr val="tx1"/>
                  </a:solidFill>
                  <a:latin typeface="Arial" panose="020B0604020202020204" pitchFamily="34" charset="0"/>
                  <a:ea typeface="SimSun" panose="02010600030101010101" pitchFamily="2" charset="-122"/>
                </a:defRPr>
              </a:lvl1pPr>
              <a:lvl2pPr eaLnBrk="0">
                <a:tabLst>
                  <a:tab pos="723900" algn="l"/>
                </a:tabLst>
                <a:defRPr>
                  <a:solidFill>
                    <a:schemeClr val="tx1"/>
                  </a:solidFill>
                  <a:latin typeface="Arial" panose="020B0604020202020204" pitchFamily="34" charset="0"/>
                  <a:ea typeface="SimSun" panose="02010600030101010101" pitchFamily="2" charset="-122"/>
                </a:defRPr>
              </a:lvl2pPr>
              <a:lvl3pPr eaLnBrk="0">
                <a:tabLst>
                  <a:tab pos="723900" algn="l"/>
                </a:tabLst>
                <a:defRPr>
                  <a:solidFill>
                    <a:schemeClr val="tx1"/>
                  </a:solidFill>
                  <a:latin typeface="Arial" panose="020B0604020202020204" pitchFamily="34" charset="0"/>
                  <a:ea typeface="SimSun" panose="02010600030101010101" pitchFamily="2" charset="-122"/>
                </a:defRPr>
              </a:lvl3pPr>
              <a:lvl4pPr eaLnBrk="0">
                <a:tabLst>
                  <a:tab pos="723900" algn="l"/>
                </a:tabLst>
                <a:defRPr>
                  <a:solidFill>
                    <a:schemeClr val="tx1"/>
                  </a:solidFill>
                  <a:latin typeface="Arial" panose="020B0604020202020204" pitchFamily="34" charset="0"/>
                  <a:ea typeface="SimSun" panose="02010600030101010101" pitchFamily="2" charset="-122"/>
                </a:defRPr>
              </a:lvl4pPr>
              <a:lvl5pPr eaLnBrk="0">
                <a:tabLst>
                  <a:tab pos="723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9pPr>
            </a:lstStyle>
            <a:p>
              <a:pPr eaLnBrk="1">
                <a:lnSpc>
                  <a:spcPct val="100000"/>
                </a:lnSpc>
                <a:spcBef>
                  <a:spcPts val="900"/>
                </a:spcBef>
              </a:pPr>
              <a:r>
                <a:rPr lang="en-US" altLang="en-US" sz="1400" dirty="0"/>
                <a:t>moves</a:t>
              </a:r>
            </a:p>
          </p:txBody>
        </p:sp>
      </p:grpSp>
      <p:grpSp>
        <p:nvGrpSpPr>
          <p:cNvPr id="4" name="Group 10">
            <a:extLst>
              <a:ext uri="{FF2B5EF4-FFF2-40B4-BE49-F238E27FC236}">
                <a16:creationId xmlns:a16="http://schemas.microsoft.com/office/drawing/2014/main" id="{785717F5-1FED-4C9B-A987-FCD4339E9CCE}"/>
              </a:ext>
            </a:extLst>
          </p:cNvPr>
          <p:cNvGrpSpPr>
            <a:grpSpLocks/>
          </p:cNvGrpSpPr>
          <p:nvPr/>
        </p:nvGrpSpPr>
        <p:grpSpPr bwMode="auto">
          <a:xfrm>
            <a:off x="1828800" y="2062163"/>
            <a:ext cx="2208213" cy="1281112"/>
            <a:chOff x="1152" y="1299"/>
            <a:chExt cx="1391" cy="807"/>
          </a:xfrm>
        </p:grpSpPr>
        <p:graphicFrame>
          <p:nvGraphicFramePr>
            <p:cNvPr id="1042" name="Object 11">
              <a:extLst>
                <a:ext uri="{FF2B5EF4-FFF2-40B4-BE49-F238E27FC236}">
                  <a16:creationId xmlns:a16="http://schemas.microsoft.com/office/drawing/2014/main" id="{59A196F5-C605-496D-887F-F9FD311F0197}"/>
                </a:ext>
              </a:extLst>
            </p:cNvPr>
            <p:cNvGraphicFramePr>
              <a:graphicFrameLocks noChangeAspect="1"/>
            </p:cNvGraphicFramePr>
            <p:nvPr/>
          </p:nvGraphicFramePr>
          <p:xfrm>
            <a:off x="1152" y="1587"/>
            <a:ext cx="528" cy="520"/>
          </p:xfrm>
          <a:graphic>
            <a:graphicData uri="http://schemas.openxmlformats.org/presentationml/2006/ole">
              <mc:AlternateContent xmlns:mc="http://schemas.openxmlformats.org/markup-compatibility/2006">
                <mc:Choice xmlns:v="urn:schemas-microsoft-com:vml" Requires="v">
                  <p:oleObj spid="_x0000_s1390" r:id="rId10" imgW="2038095" imgH="2010056" progId="">
                    <p:embed/>
                  </p:oleObj>
                </mc:Choice>
                <mc:Fallback>
                  <p:oleObj r:id="rId10" imgW="2038095" imgH="2010056" progId="">
                    <p:embed/>
                    <p:pic>
                      <p:nvPicPr>
                        <p:cNvPr id="1042" name="Object 11">
                          <a:extLst>
                            <a:ext uri="{FF2B5EF4-FFF2-40B4-BE49-F238E27FC236}">
                              <a16:creationId xmlns:a16="http://schemas.microsoft.com/office/drawing/2014/main" id="{59A196F5-C605-496D-887F-F9FD311F01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2" y="1587"/>
                          <a:ext cx="528" cy="52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0" name="Line 12">
              <a:extLst>
                <a:ext uri="{FF2B5EF4-FFF2-40B4-BE49-F238E27FC236}">
                  <a16:creationId xmlns:a16="http://schemas.microsoft.com/office/drawing/2014/main" id="{E3EE39F6-D090-4D16-9D15-439F259B1331}"/>
                </a:ext>
              </a:extLst>
            </p:cNvPr>
            <p:cNvSpPr>
              <a:spLocks noChangeShapeType="1"/>
            </p:cNvSpPr>
            <p:nvPr/>
          </p:nvSpPr>
          <p:spPr bwMode="auto">
            <a:xfrm flipH="1">
              <a:off x="1727" y="1299"/>
              <a:ext cx="818"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5" name="Group 13">
            <a:extLst>
              <a:ext uri="{FF2B5EF4-FFF2-40B4-BE49-F238E27FC236}">
                <a16:creationId xmlns:a16="http://schemas.microsoft.com/office/drawing/2014/main" id="{4E64956F-C7B7-4AC3-9B8E-7210EE7D3CA5}"/>
              </a:ext>
            </a:extLst>
          </p:cNvPr>
          <p:cNvGrpSpPr>
            <a:grpSpLocks/>
          </p:cNvGrpSpPr>
          <p:nvPr/>
        </p:nvGrpSpPr>
        <p:grpSpPr bwMode="auto">
          <a:xfrm>
            <a:off x="3962400" y="2062163"/>
            <a:ext cx="838200" cy="1298575"/>
            <a:chOff x="2496" y="1299"/>
            <a:chExt cx="528" cy="818"/>
          </a:xfrm>
        </p:grpSpPr>
        <p:graphicFrame>
          <p:nvGraphicFramePr>
            <p:cNvPr id="1041" name="Object 14">
              <a:extLst>
                <a:ext uri="{FF2B5EF4-FFF2-40B4-BE49-F238E27FC236}">
                  <a16:creationId xmlns:a16="http://schemas.microsoft.com/office/drawing/2014/main" id="{740085B0-4ACA-42DC-B1B6-7AF85DF83948}"/>
                </a:ext>
              </a:extLst>
            </p:cNvPr>
            <p:cNvGraphicFramePr>
              <a:graphicFrameLocks noChangeAspect="1"/>
            </p:cNvGraphicFramePr>
            <p:nvPr/>
          </p:nvGraphicFramePr>
          <p:xfrm>
            <a:off x="2496" y="1587"/>
            <a:ext cx="529" cy="531"/>
          </p:xfrm>
          <a:graphic>
            <a:graphicData uri="http://schemas.openxmlformats.org/presentationml/2006/ole">
              <mc:AlternateContent xmlns:mc="http://schemas.openxmlformats.org/markup-compatibility/2006">
                <mc:Choice xmlns:v="urn:schemas-microsoft-com:vml" Requires="v">
                  <p:oleObj spid="_x0000_s1391" r:id="rId12" imgW="1980952" imgH="1991003" progId="">
                    <p:embed/>
                  </p:oleObj>
                </mc:Choice>
                <mc:Fallback>
                  <p:oleObj r:id="rId12" imgW="1980952" imgH="1991003" progId="">
                    <p:embed/>
                    <p:pic>
                      <p:nvPicPr>
                        <p:cNvPr id="1041" name="Object 14">
                          <a:extLst>
                            <a:ext uri="{FF2B5EF4-FFF2-40B4-BE49-F238E27FC236}">
                              <a16:creationId xmlns:a16="http://schemas.microsoft.com/office/drawing/2014/main" id="{740085B0-4ACA-42DC-B1B6-7AF85DF839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6" y="1587"/>
                          <a:ext cx="529" cy="531"/>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9" name="Line 15">
              <a:extLst>
                <a:ext uri="{FF2B5EF4-FFF2-40B4-BE49-F238E27FC236}">
                  <a16:creationId xmlns:a16="http://schemas.microsoft.com/office/drawing/2014/main" id="{B42B817B-AE7E-43AE-B4EC-D0D80D78B978}"/>
                </a:ext>
              </a:extLst>
            </p:cNvPr>
            <p:cNvSpPr>
              <a:spLocks noChangeShapeType="1"/>
            </p:cNvSpPr>
            <p:nvPr/>
          </p:nvSpPr>
          <p:spPr bwMode="auto">
            <a:xfrm>
              <a:off x="2976" y="1299"/>
              <a:ext cx="1" cy="240"/>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6" name="Group 16">
            <a:extLst>
              <a:ext uri="{FF2B5EF4-FFF2-40B4-BE49-F238E27FC236}">
                <a16:creationId xmlns:a16="http://schemas.microsoft.com/office/drawing/2014/main" id="{EEB5983E-723F-4D51-B9A6-192D71415626}"/>
              </a:ext>
            </a:extLst>
          </p:cNvPr>
          <p:cNvGrpSpPr>
            <a:grpSpLocks/>
          </p:cNvGrpSpPr>
          <p:nvPr/>
        </p:nvGrpSpPr>
        <p:grpSpPr bwMode="auto">
          <a:xfrm>
            <a:off x="4953000" y="1985963"/>
            <a:ext cx="2246313" cy="1314450"/>
            <a:chOff x="3120" y="1251"/>
            <a:chExt cx="1415" cy="828"/>
          </a:xfrm>
        </p:grpSpPr>
        <p:graphicFrame>
          <p:nvGraphicFramePr>
            <p:cNvPr id="1040" name="Object 17">
              <a:extLst>
                <a:ext uri="{FF2B5EF4-FFF2-40B4-BE49-F238E27FC236}">
                  <a16:creationId xmlns:a16="http://schemas.microsoft.com/office/drawing/2014/main" id="{A21D9E22-45EA-4A48-A88C-25C7D58B75F4}"/>
                </a:ext>
              </a:extLst>
            </p:cNvPr>
            <p:cNvGraphicFramePr>
              <a:graphicFrameLocks noChangeAspect="1"/>
            </p:cNvGraphicFramePr>
            <p:nvPr/>
          </p:nvGraphicFramePr>
          <p:xfrm>
            <a:off x="3984" y="1539"/>
            <a:ext cx="552" cy="541"/>
          </p:xfrm>
          <a:graphic>
            <a:graphicData uri="http://schemas.openxmlformats.org/presentationml/2006/ole">
              <mc:AlternateContent xmlns:mc="http://schemas.openxmlformats.org/markup-compatibility/2006">
                <mc:Choice xmlns:v="urn:schemas-microsoft-com:vml" Requires="v">
                  <p:oleObj spid="_x0000_s1392" r:id="rId14" imgW="1943371" imgH="1905266" progId="">
                    <p:embed/>
                  </p:oleObj>
                </mc:Choice>
                <mc:Fallback>
                  <p:oleObj r:id="rId14" imgW="1943371" imgH="1905266" progId="">
                    <p:embed/>
                    <p:pic>
                      <p:nvPicPr>
                        <p:cNvPr id="1040" name="Object 17">
                          <a:extLst>
                            <a:ext uri="{FF2B5EF4-FFF2-40B4-BE49-F238E27FC236}">
                              <a16:creationId xmlns:a16="http://schemas.microsoft.com/office/drawing/2014/main" id="{A21D9E22-45EA-4A48-A88C-25C7D58B75F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4" y="1539"/>
                          <a:ext cx="552" cy="541"/>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8" name="Line 18">
              <a:extLst>
                <a:ext uri="{FF2B5EF4-FFF2-40B4-BE49-F238E27FC236}">
                  <a16:creationId xmlns:a16="http://schemas.microsoft.com/office/drawing/2014/main" id="{BC1B14F2-DA22-48BD-B9FA-D13814D507C3}"/>
                </a:ext>
              </a:extLst>
            </p:cNvPr>
            <p:cNvSpPr>
              <a:spLocks noChangeShapeType="1"/>
            </p:cNvSpPr>
            <p:nvPr/>
          </p:nvSpPr>
          <p:spPr bwMode="auto">
            <a:xfrm>
              <a:off x="3120" y="1251"/>
              <a:ext cx="912"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7" name="Group 19">
            <a:extLst>
              <a:ext uri="{FF2B5EF4-FFF2-40B4-BE49-F238E27FC236}">
                <a16:creationId xmlns:a16="http://schemas.microsoft.com/office/drawing/2014/main" id="{16025D61-F61B-4B8D-987B-6EC7504C4A72}"/>
              </a:ext>
            </a:extLst>
          </p:cNvPr>
          <p:cNvGrpSpPr>
            <a:grpSpLocks/>
          </p:cNvGrpSpPr>
          <p:nvPr/>
        </p:nvGrpSpPr>
        <p:grpSpPr bwMode="auto">
          <a:xfrm>
            <a:off x="609600" y="2900363"/>
            <a:ext cx="1141413" cy="1446212"/>
            <a:chOff x="384" y="1827"/>
            <a:chExt cx="719" cy="911"/>
          </a:xfrm>
        </p:grpSpPr>
        <p:graphicFrame>
          <p:nvGraphicFramePr>
            <p:cNvPr id="1039" name="Object 20">
              <a:extLst>
                <a:ext uri="{FF2B5EF4-FFF2-40B4-BE49-F238E27FC236}">
                  <a16:creationId xmlns:a16="http://schemas.microsoft.com/office/drawing/2014/main" id="{C05ED029-7968-4EF3-BB60-0FA6109DE707}"/>
                </a:ext>
              </a:extLst>
            </p:cNvPr>
            <p:cNvGraphicFramePr>
              <a:graphicFrameLocks noChangeAspect="1"/>
            </p:cNvGraphicFramePr>
            <p:nvPr/>
          </p:nvGraphicFramePr>
          <p:xfrm>
            <a:off x="384" y="2355"/>
            <a:ext cx="377" cy="384"/>
          </p:xfrm>
          <a:graphic>
            <a:graphicData uri="http://schemas.openxmlformats.org/presentationml/2006/ole">
              <mc:AlternateContent xmlns:mc="http://schemas.openxmlformats.org/markup-compatibility/2006">
                <mc:Choice xmlns:v="urn:schemas-microsoft-com:vml" Requires="v">
                  <p:oleObj spid="_x0000_s1393" r:id="rId16" imgW="1952898" imgH="1991003" progId="">
                    <p:embed/>
                  </p:oleObj>
                </mc:Choice>
                <mc:Fallback>
                  <p:oleObj r:id="rId16" imgW="1952898" imgH="1991003" progId="">
                    <p:embed/>
                    <p:pic>
                      <p:nvPicPr>
                        <p:cNvPr id="1039" name="Object 20">
                          <a:extLst>
                            <a:ext uri="{FF2B5EF4-FFF2-40B4-BE49-F238E27FC236}">
                              <a16:creationId xmlns:a16="http://schemas.microsoft.com/office/drawing/2014/main" id="{C05ED029-7968-4EF3-BB60-0FA6109DE70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4" y="2355"/>
                          <a:ext cx="377" cy="38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7" name="Line 21">
              <a:extLst>
                <a:ext uri="{FF2B5EF4-FFF2-40B4-BE49-F238E27FC236}">
                  <a16:creationId xmlns:a16="http://schemas.microsoft.com/office/drawing/2014/main" id="{45B51459-DA32-4FCB-B673-52028B527173}"/>
                </a:ext>
              </a:extLst>
            </p:cNvPr>
            <p:cNvSpPr>
              <a:spLocks noChangeShapeType="1"/>
            </p:cNvSpPr>
            <p:nvPr/>
          </p:nvSpPr>
          <p:spPr bwMode="auto">
            <a:xfrm flipH="1">
              <a:off x="671" y="1827"/>
              <a:ext cx="434" cy="432"/>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8" name="Group 22">
            <a:extLst>
              <a:ext uri="{FF2B5EF4-FFF2-40B4-BE49-F238E27FC236}">
                <a16:creationId xmlns:a16="http://schemas.microsoft.com/office/drawing/2014/main" id="{49AF7148-65F5-4E18-9C1D-A89543E955ED}"/>
              </a:ext>
            </a:extLst>
          </p:cNvPr>
          <p:cNvGrpSpPr>
            <a:grpSpLocks/>
          </p:cNvGrpSpPr>
          <p:nvPr/>
        </p:nvGrpSpPr>
        <p:grpSpPr bwMode="auto">
          <a:xfrm>
            <a:off x="1905000" y="3128963"/>
            <a:ext cx="758825" cy="1303337"/>
            <a:chOff x="1200" y="1971"/>
            <a:chExt cx="478" cy="821"/>
          </a:xfrm>
        </p:grpSpPr>
        <p:graphicFrame>
          <p:nvGraphicFramePr>
            <p:cNvPr id="1038" name="Object 23">
              <a:extLst>
                <a:ext uri="{FF2B5EF4-FFF2-40B4-BE49-F238E27FC236}">
                  <a16:creationId xmlns:a16="http://schemas.microsoft.com/office/drawing/2014/main" id="{3C89676C-0988-4F08-B8C4-0B3FBBF20FA4}"/>
                </a:ext>
              </a:extLst>
            </p:cNvPr>
            <p:cNvGraphicFramePr>
              <a:graphicFrameLocks noChangeAspect="1"/>
            </p:cNvGraphicFramePr>
            <p:nvPr/>
          </p:nvGraphicFramePr>
          <p:xfrm>
            <a:off x="1200" y="2307"/>
            <a:ext cx="479" cy="486"/>
          </p:xfrm>
          <a:graphic>
            <a:graphicData uri="http://schemas.openxmlformats.org/presentationml/2006/ole">
              <mc:AlternateContent xmlns:mc="http://schemas.openxmlformats.org/markup-compatibility/2006">
                <mc:Choice xmlns:v="urn:schemas-microsoft-com:vml" Requires="v">
                  <p:oleObj spid="_x0000_s1394" r:id="rId18" imgW="1971950" imgH="2000000" progId="">
                    <p:embed/>
                  </p:oleObj>
                </mc:Choice>
                <mc:Fallback>
                  <p:oleObj r:id="rId18" imgW="1971950" imgH="2000000" progId="">
                    <p:embed/>
                    <p:pic>
                      <p:nvPicPr>
                        <p:cNvPr id="1038" name="Object 23">
                          <a:extLst>
                            <a:ext uri="{FF2B5EF4-FFF2-40B4-BE49-F238E27FC236}">
                              <a16:creationId xmlns:a16="http://schemas.microsoft.com/office/drawing/2014/main" id="{3C89676C-0988-4F08-B8C4-0B3FBBF20FA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00" y="2307"/>
                          <a:ext cx="479" cy="486"/>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6" name="Line 24">
              <a:extLst>
                <a:ext uri="{FF2B5EF4-FFF2-40B4-BE49-F238E27FC236}">
                  <a16:creationId xmlns:a16="http://schemas.microsoft.com/office/drawing/2014/main" id="{033F46D8-6527-4D16-A403-9F88B8FCF710}"/>
                </a:ext>
              </a:extLst>
            </p:cNvPr>
            <p:cNvSpPr>
              <a:spLocks noChangeShapeType="1"/>
            </p:cNvSpPr>
            <p:nvPr/>
          </p:nvSpPr>
          <p:spPr bwMode="auto">
            <a:xfrm>
              <a:off x="1584" y="1971"/>
              <a:ext cx="1"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9" name="Group 25">
            <a:extLst>
              <a:ext uri="{FF2B5EF4-FFF2-40B4-BE49-F238E27FC236}">
                <a16:creationId xmlns:a16="http://schemas.microsoft.com/office/drawing/2014/main" id="{773CAC3D-A14C-49B2-B4D9-9E86E063A5EF}"/>
              </a:ext>
            </a:extLst>
          </p:cNvPr>
          <p:cNvGrpSpPr>
            <a:grpSpLocks/>
          </p:cNvGrpSpPr>
          <p:nvPr/>
        </p:nvGrpSpPr>
        <p:grpSpPr bwMode="auto">
          <a:xfrm>
            <a:off x="609600" y="2976563"/>
            <a:ext cx="8685213" cy="2813050"/>
            <a:chOff x="384" y="1875"/>
            <a:chExt cx="5471" cy="1772"/>
          </a:xfrm>
        </p:grpSpPr>
        <p:graphicFrame>
          <p:nvGraphicFramePr>
            <p:cNvPr id="1027" name="Object 26">
              <a:extLst>
                <a:ext uri="{FF2B5EF4-FFF2-40B4-BE49-F238E27FC236}">
                  <a16:creationId xmlns:a16="http://schemas.microsoft.com/office/drawing/2014/main" id="{0DF6AAA4-76D1-42E1-8631-0AD26A419149}"/>
                </a:ext>
              </a:extLst>
            </p:cNvPr>
            <p:cNvGraphicFramePr>
              <a:graphicFrameLocks noChangeAspect="1"/>
            </p:cNvGraphicFramePr>
            <p:nvPr/>
          </p:nvGraphicFramePr>
          <p:xfrm>
            <a:off x="2064" y="2307"/>
            <a:ext cx="459" cy="459"/>
          </p:xfrm>
          <a:graphic>
            <a:graphicData uri="http://schemas.openxmlformats.org/presentationml/2006/ole">
              <mc:AlternateContent xmlns:mc="http://schemas.openxmlformats.org/markup-compatibility/2006">
                <mc:Choice xmlns:v="urn:schemas-microsoft-com:vml" Requires="v">
                  <p:oleObj spid="_x0000_s1395" r:id="rId20" imgW="1914286" imgH="1914286" progId="">
                    <p:embed/>
                  </p:oleObj>
                </mc:Choice>
                <mc:Fallback>
                  <p:oleObj r:id="rId20" imgW="1914286" imgH="1914286" progId="">
                    <p:embed/>
                    <p:pic>
                      <p:nvPicPr>
                        <p:cNvPr id="1027" name="Object 26">
                          <a:extLst>
                            <a:ext uri="{FF2B5EF4-FFF2-40B4-BE49-F238E27FC236}">
                              <a16:creationId xmlns:a16="http://schemas.microsoft.com/office/drawing/2014/main" id="{0DF6AAA4-76D1-42E1-8631-0AD26A41914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64" y="2307"/>
                          <a:ext cx="459" cy="459"/>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27">
              <a:extLst>
                <a:ext uri="{FF2B5EF4-FFF2-40B4-BE49-F238E27FC236}">
                  <a16:creationId xmlns:a16="http://schemas.microsoft.com/office/drawing/2014/main" id="{DE69085B-F27A-491D-B1E1-9941387E982D}"/>
                </a:ext>
              </a:extLst>
            </p:cNvPr>
            <p:cNvGraphicFramePr>
              <a:graphicFrameLocks noChangeAspect="1"/>
            </p:cNvGraphicFramePr>
            <p:nvPr/>
          </p:nvGraphicFramePr>
          <p:xfrm>
            <a:off x="2928" y="2259"/>
            <a:ext cx="511" cy="513"/>
          </p:xfrm>
          <a:graphic>
            <a:graphicData uri="http://schemas.openxmlformats.org/presentationml/2006/ole">
              <mc:AlternateContent xmlns:mc="http://schemas.openxmlformats.org/markup-compatibility/2006">
                <mc:Choice xmlns:v="urn:schemas-microsoft-com:vml" Requires="v">
                  <p:oleObj spid="_x0000_s1396" r:id="rId22" imgW="1924319" imgH="1933333" progId="">
                    <p:embed/>
                  </p:oleObj>
                </mc:Choice>
                <mc:Fallback>
                  <p:oleObj r:id="rId22" imgW="1924319" imgH="1933333" progId="">
                    <p:embed/>
                    <p:pic>
                      <p:nvPicPr>
                        <p:cNvPr id="1028" name="Object 27">
                          <a:extLst>
                            <a:ext uri="{FF2B5EF4-FFF2-40B4-BE49-F238E27FC236}">
                              <a16:creationId xmlns:a16="http://schemas.microsoft.com/office/drawing/2014/main" id="{DE69085B-F27A-491D-B1E1-9941387E982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8" y="2259"/>
                          <a:ext cx="511" cy="5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28">
              <a:extLst>
                <a:ext uri="{FF2B5EF4-FFF2-40B4-BE49-F238E27FC236}">
                  <a16:creationId xmlns:a16="http://schemas.microsoft.com/office/drawing/2014/main" id="{628501EF-BD88-4C0A-97B5-06010C0BF172}"/>
                </a:ext>
              </a:extLst>
            </p:cNvPr>
            <p:cNvGraphicFramePr>
              <a:graphicFrameLocks noChangeAspect="1"/>
            </p:cNvGraphicFramePr>
            <p:nvPr/>
          </p:nvGraphicFramePr>
          <p:xfrm>
            <a:off x="3744" y="2307"/>
            <a:ext cx="474" cy="474"/>
          </p:xfrm>
          <a:graphic>
            <a:graphicData uri="http://schemas.openxmlformats.org/presentationml/2006/ole">
              <mc:AlternateContent xmlns:mc="http://schemas.openxmlformats.org/markup-compatibility/2006">
                <mc:Choice xmlns:v="urn:schemas-microsoft-com:vml" Requires="v">
                  <p:oleObj spid="_x0000_s1397" r:id="rId24" imgW="1961905" imgH="1961905" progId="">
                    <p:embed/>
                  </p:oleObj>
                </mc:Choice>
                <mc:Fallback>
                  <p:oleObj r:id="rId24" imgW="1961905" imgH="1961905" progId="">
                    <p:embed/>
                    <p:pic>
                      <p:nvPicPr>
                        <p:cNvPr id="1029" name="Object 28">
                          <a:extLst>
                            <a:ext uri="{FF2B5EF4-FFF2-40B4-BE49-F238E27FC236}">
                              <a16:creationId xmlns:a16="http://schemas.microsoft.com/office/drawing/2014/main" id="{628501EF-BD88-4C0A-97B5-06010C0BF17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44" y="2307"/>
                          <a:ext cx="474" cy="47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 name="Object 29">
              <a:extLst>
                <a:ext uri="{FF2B5EF4-FFF2-40B4-BE49-F238E27FC236}">
                  <a16:creationId xmlns:a16="http://schemas.microsoft.com/office/drawing/2014/main" id="{767F9046-381B-41BC-A253-AFA1EEA2234D}"/>
                </a:ext>
              </a:extLst>
            </p:cNvPr>
            <p:cNvGraphicFramePr>
              <a:graphicFrameLocks noChangeAspect="1"/>
            </p:cNvGraphicFramePr>
            <p:nvPr/>
          </p:nvGraphicFramePr>
          <p:xfrm>
            <a:off x="4464" y="2259"/>
            <a:ext cx="518" cy="531"/>
          </p:xfrm>
          <a:graphic>
            <a:graphicData uri="http://schemas.openxmlformats.org/presentationml/2006/ole">
              <mc:AlternateContent xmlns:mc="http://schemas.openxmlformats.org/markup-compatibility/2006">
                <mc:Choice xmlns:v="urn:schemas-microsoft-com:vml" Requires="v">
                  <p:oleObj spid="_x0000_s1398" r:id="rId26" imgW="1943371" imgH="1991003" progId="">
                    <p:embed/>
                  </p:oleObj>
                </mc:Choice>
                <mc:Fallback>
                  <p:oleObj r:id="rId26" imgW="1943371" imgH="1991003" progId="">
                    <p:embed/>
                    <p:pic>
                      <p:nvPicPr>
                        <p:cNvPr id="1030" name="Object 29">
                          <a:extLst>
                            <a:ext uri="{FF2B5EF4-FFF2-40B4-BE49-F238E27FC236}">
                              <a16:creationId xmlns:a16="http://schemas.microsoft.com/office/drawing/2014/main" id="{767F9046-381B-41BC-A253-AFA1EEA2234D}"/>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64" y="2259"/>
                          <a:ext cx="518" cy="531"/>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1" name="Object 30">
              <a:extLst>
                <a:ext uri="{FF2B5EF4-FFF2-40B4-BE49-F238E27FC236}">
                  <a16:creationId xmlns:a16="http://schemas.microsoft.com/office/drawing/2014/main" id="{54E67558-D0DD-4BC2-9331-47D7599B5063}"/>
                </a:ext>
              </a:extLst>
            </p:cNvPr>
            <p:cNvGraphicFramePr>
              <a:graphicFrameLocks noChangeAspect="1"/>
            </p:cNvGraphicFramePr>
            <p:nvPr/>
          </p:nvGraphicFramePr>
          <p:xfrm>
            <a:off x="4512" y="3171"/>
            <a:ext cx="480" cy="477"/>
          </p:xfrm>
          <a:graphic>
            <a:graphicData uri="http://schemas.openxmlformats.org/presentationml/2006/ole">
              <mc:AlternateContent xmlns:mc="http://schemas.openxmlformats.org/markup-compatibility/2006">
                <mc:Choice xmlns:v="urn:schemas-microsoft-com:vml" Requires="v">
                  <p:oleObj spid="_x0000_s1399" r:id="rId28" imgW="1971950" imgH="1961905" progId="">
                    <p:embed/>
                  </p:oleObj>
                </mc:Choice>
                <mc:Fallback>
                  <p:oleObj r:id="rId28" imgW="1971950" imgH="1961905" progId="">
                    <p:embed/>
                    <p:pic>
                      <p:nvPicPr>
                        <p:cNvPr id="1031" name="Object 30">
                          <a:extLst>
                            <a:ext uri="{FF2B5EF4-FFF2-40B4-BE49-F238E27FC236}">
                              <a16:creationId xmlns:a16="http://schemas.microsoft.com/office/drawing/2014/main" id="{54E67558-D0DD-4BC2-9331-47D7599B506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12" y="3171"/>
                          <a:ext cx="480" cy="47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2" name="Object 31">
              <a:extLst>
                <a:ext uri="{FF2B5EF4-FFF2-40B4-BE49-F238E27FC236}">
                  <a16:creationId xmlns:a16="http://schemas.microsoft.com/office/drawing/2014/main" id="{79C11682-D94A-4C0C-898A-9408BF4DBB1E}"/>
                </a:ext>
              </a:extLst>
            </p:cNvPr>
            <p:cNvGraphicFramePr>
              <a:graphicFrameLocks noChangeAspect="1"/>
            </p:cNvGraphicFramePr>
            <p:nvPr/>
          </p:nvGraphicFramePr>
          <p:xfrm>
            <a:off x="3792" y="3171"/>
            <a:ext cx="462" cy="457"/>
          </p:xfrm>
          <a:graphic>
            <a:graphicData uri="http://schemas.openxmlformats.org/presentationml/2006/ole">
              <mc:AlternateContent xmlns:mc="http://schemas.openxmlformats.org/markup-compatibility/2006">
                <mc:Choice xmlns:v="urn:schemas-microsoft-com:vml" Requires="v">
                  <p:oleObj spid="_x0000_s1400" r:id="rId30" imgW="1952898" imgH="1933333" progId="">
                    <p:embed/>
                  </p:oleObj>
                </mc:Choice>
                <mc:Fallback>
                  <p:oleObj r:id="rId30" imgW="1952898" imgH="1933333" progId="">
                    <p:embed/>
                    <p:pic>
                      <p:nvPicPr>
                        <p:cNvPr id="1032" name="Object 31">
                          <a:extLst>
                            <a:ext uri="{FF2B5EF4-FFF2-40B4-BE49-F238E27FC236}">
                              <a16:creationId xmlns:a16="http://schemas.microsoft.com/office/drawing/2014/main" id="{79C11682-D94A-4C0C-898A-9408BF4DBB1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92" y="3171"/>
                          <a:ext cx="462" cy="45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3" name="Object 32">
              <a:extLst>
                <a:ext uri="{FF2B5EF4-FFF2-40B4-BE49-F238E27FC236}">
                  <a16:creationId xmlns:a16="http://schemas.microsoft.com/office/drawing/2014/main" id="{8FB6D670-56B6-4D3D-AB35-E9203B61600E}"/>
                </a:ext>
              </a:extLst>
            </p:cNvPr>
            <p:cNvGraphicFramePr>
              <a:graphicFrameLocks noChangeAspect="1"/>
            </p:cNvGraphicFramePr>
            <p:nvPr/>
          </p:nvGraphicFramePr>
          <p:xfrm>
            <a:off x="2928" y="3171"/>
            <a:ext cx="468" cy="457"/>
          </p:xfrm>
          <a:graphic>
            <a:graphicData uri="http://schemas.openxmlformats.org/presentationml/2006/ole">
              <mc:AlternateContent xmlns:mc="http://schemas.openxmlformats.org/markup-compatibility/2006">
                <mc:Choice xmlns:v="urn:schemas-microsoft-com:vml" Requires="v">
                  <p:oleObj spid="_x0000_s1401" r:id="rId32" imgW="1943371" imgH="1895238" progId="">
                    <p:embed/>
                  </p:oleObj>
                </mc:Choice>
                <mc:Fallback>
                  <p:oleObj r:id="rId32" imgW="1943371" imgH="1895238" progId="">
                    <p:embed/>
                    <p:pic>
                      <p:nvPicPr>
                        <p:cNvPr id="1033" name="Object 32">
                          <a:extLst>
                            <a:ext uri="{FF2B5EF4-FFF2-40B4-BE49-F238E27FC236}">
                              <a16:creationId xmlns:a16="http://schemas.microsoft.com/office/drawing/2014/main" id="{8FB6D670-56B6-4D3D-AB35-E9203B61600E}"/>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28" y="3171"/>
                          <a:ext cx="468" cy="45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33">
              <a:extLst>
                <a:ext uri="{FF2B5EF4-FFF2-40B4-BE49-F238E27FC236}">
                  <a16:creationId xmlns:a16="http://schemas.microsoft.com/office/drawing/2014/main" id="{03224708-630A-4317-8942-0F632A294949}"/>
                </a:ext>
              </a:extLst>
            </p:cNvPr>
            <p:cNvGraphicFramePr>
              <a:graphicFrameLocks noChangeAspect="1"/>
            </p:cNvGraphicFramePr>
            <p:nvPr/>
          </p:nvGraphicFramePr>
          <p:xfrm>
            <a:off x="2064" y="3219"/>
            <a:ext cx="429" cy="427"/>
          </p:xfrm>
          <a:graphic>
            <a:graphicData uri="http://schemas.openxmlformats.org/presentationml/2006/ole">
              <mc:AlternateContent xmlns:mc="http://schemas.openxmlformats.org/markup-compatibility/2006">
                <mc:Choice xmlns:v="urn:schemas-microsoft-com:vml" Requires="v">
                  <p:oleObj spid="_x0000_s1402" r:id="rId34" imgW="1971950" imgH="1961905" progId="">
                    <p:embed/>
                  </p:oleObj>
                </mc:Choice>
                <mc:Fallback>
                  <p:oleObj r:id="rId34" imgW="1971950" imgH="1961905" progId="">
                    <p:embed/>
                    <p:pic>
                      <p:nvPicPr>
                        <p:cNvPr id="1034" name="Object 33">
                          <a:extLst>
                            <a:ext uri="{FF2B5EF4-FFF2-40B4-BE49-F238E27FC236}">
                              <a16:creationId xmlns:a16="http://schemas.microsoft.com/office/drawing/2014/main" id="{03224708-630A-4317-8942-0F632A294949}"/>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064" y="3219"/>
                          <a:ext cx="429" cy="42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 name="Object 34">
              <a:extLst>
                <a:ext uri="{FF2B5EF4-FFF2-40B4-BE49-F238E27FC236}">
                  <a16:creationId xmlns:a16="http://schemas.microsoft.com/office/drawing/2014/main" id="{43495809-344E-409C-B094-573EF28FB0AA}"/>
                </a:ext>
              </a:extLst>
            </p:cNvPr>
            <p:cNvGraphicFramePr>
              <a:graphicFrameLocks noChangeAspect="1"/>
            </p:cNvGraphicFramePr>
            <p:nvPr/>
          </p:nvGraphicFramePr>
          <p:xfrm>
            <a:off x="1248" y="3171"/>
            <a:ext cx="471" cy="468"/>
          </p:xfrm>
          <a:graphic>
            <a:graphicData uri="http://schemas.openxmlformats.org/presentationml/2006/ole">
              <mc:AlternateContent xmlns:mc="http://schemas.openxmlformats.org/markup-compatibility/2006">
                <mc:Choice xmlns:v="urn:schemas-microsoft-com:vml" Requires="v">
                  <p:oleObj spid="_x0000_s1403" r:id="rId36" imgW="1952898" imgH="1943371" progId="">
                    <p:embed/>
                  </p:oleObj>
                </mc:Choice>
                <mc:Fallback>
                  <p:oleObj r:id="rId36" imgW="1952898" imgH="1943371" progId="">
                    <p:embed/>
                    <p:pic>
                      <p:nvPicPr>
                        <p:cNvPr id="1035" name="Object 34">
                          <a:extLst>
                            <a:ext uri="{FF2B5EF4-FFF2-40B4-BE49-F238E27FC236}">
                              <a16:creationId xmlns:a16="http://schemas.microsoft.com/office/drawing/2014/main" id="{43495809-344E-409C-B094-573EF28FB0AA}"/>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248" y="3171"/>
                          <a:ext cx="471" cy="46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6" name="Object 35">
              <a:extLst>
                <a:ext uri="{FF2B5EF4-FFF2-40B4-BE49-F238E27FC236}">
                  <a16:creationId xmlns:a16="http://schemas.microsoft.com/office/drawing/2014/main" id="{ACBDC313-7B65-4ACF-914C-CBCFA493C644}"/>
                </a:ext>
              </a:extLst>
            </p:cNvPr>
            <p:cNvGraphicFramePr>
              <a:graphicFrameLocks noChangeAspect="1"/>
            </p:cNvGraphicFramePr>
            <p:nvPr/>
          </p:nvGraphicFramePr>
          <p:xfrm>
            <a:off x="384" y="3217"/>
            <a:ext cx="432" cy="424"/>
          </p:xfrm>
          <a:graphic>
            <a:graphicData uri="http://schemas.openxmlformats.org/presentationml/2006/ole">
              <mc:AlternateContent xmlns:mc="http://schemas.openxmlformats.org/markup-compatibility/2006">
                <mc:Choice xmlns:v="urn:schemas-microsoft-com:vml" Requires="v">
                  <p:oleObj spid="_x0000_s1404" r:id="rId38" imgW="1980952" imgH="1943371" progId="">
                    <p:embed/>
                  </p:oleObj>
                </mc:Choice>
                <mc:Fallback>
                  <p:oleObj r:id="rId38" imgW="1980952" imgH="1943371" progId="">
                    <p:embed/>
                    <p:pic>
                      <p:nvPicPr>
                        <p:cNvPr id="1036" name="Object 35">
                          <a:extLst>
                            <a:ext uri="{FF2B5EF4-FFF2-40B4-BE49-F238E27FC236}">
                              <a16:creationId xmlns:a16="http://schemas.microsoft.com/office/drawing/2014/main" id="{ACBDC313-7B65-4ACF-914C-CBCFA493C644}"/>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84" y="3217"/>
                          <a:ext cx="432" cy="42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 name="Object 36">
              <a:extLst>
                <a:ext uri="{FF2B5EF4-FFF2-40B4-BE49-F238E27FC236}">
                  <a16:creationId xmlns:a16="http://schemas.microsoft.com/office/drawing/2014/main" id="{BF57C8CE-46DF-4AF4-BCE0-F2A4ED4A76A6}"/>
                </a:ext>
              </a:extLst>
            </p:cNvPr>
            <p:cNvGraphicFramePr>
              <a:graphicFrameLocks noChangeAspect="1"/>
            </p:cNvGraphicFramePr>
            <p:nvPr/>
          </p:nvGraphicFramePr>
          <p:xfrm>
            <a:off x="5040" y="2928"/>
            <a:ext cx="108" cy="100"/>
          </p:xfrm>
          <a:graphic>
            <a:graphicData uri="http://schemas.openxmlformats.org/presentationml/2006/ole">
              <mc:AlternateContent xmlns:mc="http://schemas.openxmlformats.org/markup-compatibility/2006">
                <mc:Choice xmlns:v="urn:schemas-microsoft-com:vml" Requires="v">
                  <p:oleObj spid="_x0000_s1405" r:id="rId40" imgW="552527" imgH="514422" progId="">
                    <p:embed/>
                  </p:oleObj>
                </mc:Choice>
                <mc:Fallback>
                  <p:oleObj r:id="rId40" imgW="552527" imgH="514422" progId="">
                    <p:embed/>
                    <p:pic>
                      <p:nvPicPr>
                        <p:cNvPr id="1037" name="Object 36">
                          <a:extLst>
                            <a:ext uri="{FF2B5EF4-FFF2-40B4-BE49-F238E27FC236}">
                              <a16:creationId xmlns:a16="http://schemas.microsoft.com/office/drawing/2014/main" id="{BF57C8CE-46DF-4AF4-BCE0-F2A4ED4A76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0" y="2928"/>
                          <a:ext cx="108" cy="1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5" name="Rectangle 37">
              <a:extLst>
                <a:ext uri="{FF2B5EF4-FFF2-40B4-BE49-F238E27FC236}">
                  <a16:creationId xmlns:a16="http://schemas.microsoft.com/office/drawing/2014/main" id="{D0545A6D-1C31-49E0-ACE9-C138F8C6ECEE}"/>
                </a:ext>
              </a:extLst>
            </p:cNvPr>
            <p:cNvSpPr>
              <a:spLocks noChangeArrowheads="1"/>
            </p:cNvSpPr>
            <p:nvPr/>
          </p:nvSpPr>
          <p:spPr bwMode="auto">
            <a:xfrm>
              <a:off x="5136" y="2867"/>
              <a:ext cx="72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91440">
              <a:spAutoFit/>
            </a:bodyPr>
            <a:lstStyle>
              <a:lvl1pPr eaLnBrk="0">
                <a:tabLst>
                  <a:tab pos="723900" algn="l"/>
                </a:tabLst>
                <a:defRPr>
                  <a:solidFill>
                    <a:schemeClr val="tx1"/>
                  </a:solidFill>
                  <a:latin typeface="Arial" panose="020B0604020202020204" pitchFamily="34" charset="0"/>
                  <a:ea typeface="SimSun" panose="02010600030101010101" pitchFamily="2" charset="-122"/>
                </a:defRPr>
              </a:lvl1pPr>
              <a:lvl2pPr eaLnBrk="0">
                <a:tabLst>
                  <a:tab pos="723900" algn="l"/>
                </a:tabLst>
                <a:defRPr>
                  <a:solidFill>
                    <a:schemeClr val="tx1"/>
                  </a:solidFill>
                  <a:latin typeface="Arial" panose="020B0604020202020204" pitchFamily="34" charset="0"/>
                  <a:ea typeface="SimSun" panose="02010600030101010101" pitchFamily="2" charset="-122"/>
                </a:defRPr>
              </a:lvl2pPr>
              <a:lvl3pPr eaLnBrk="0">
                <a:tabLst>
                  <a:tab pos="723900" algn="l"/>
                </a:tabLst>
                <a:defRPr>
                  <a:solidFill>
                    <a:schemeClr val="tx1"/>
                  </a:solidFill>
                  <a:latin typeface="Arial" panose="020B0604020202020204" pitchFamily="34" charset="0"/>
                  <a:ea typeface="SimSun" panose="02010600030101010101" pitchFamily="2" charset="-122"/>
                </a:defRPr>
              </a:lvl3pPr>
              <a:lvl4pPr eaLnBrk="0">
                <a:tabLst>
                  <a:tab pos="723900" algn="l"/>
                </a:tabLst>
                <a:defRPr>
                  <a:solidFill>
                    <a:schemeClr val="tx1"/>
                  </a:solidFill>
                  <a:latin typeface="Arial" panose="020B0604020202020204" pitchFamily="34" charset="0"/>
                  <a:ea typeface="SimSun" panose="02010600030101010101" pitchFamily="2" charset="-122"/>
                </a:defRPr>
              </a:lvl4pPr>
              <a:lvl5pPr eaLnBrk="0">
                <a:tabLst>
                  <a:tab pos="723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SimSun" panose="02010600030101010101" pitchFamily="2" charset="-122"/>
                </a:defRPr>
              </a:lvl9pPr>
            </a:lstStyle>
            <a:p>
              <a:pPr eaLnBrk="1">
                <a:lnSpc>
                  <a:spcPct val="100000"/>
                </a:lnSpc>
                <a:spcBef>
                  <a:spcPts val="900"/>
                </a:spcBef>
              </a:pPr>
              <a:r>
                <a:rPr lang="en-US" altLang="en-US" sz="1400" dirty="0"/>
                <a:t>moves</a:t>
              </a:r>
            </a:p>
          </p:txBody>
        </p:sp>
        <p:sp>
          <p:nvSpPr>
            <p:cNvPr id="1056" name="Line 38">
              <a:extLst>
                <a:ext uri="{FF2B5EF4-FFF2-40B4-BE49-F238E27FC236}">
                  <a16:creationId xmlns:a16="http://schemas.microsoft.com/office/drawing/2014/main" id="{A7F725BE-BC4A-4266-8A8B-A1069DD4D629}"/>
                </a:ext>
              </a:extLst>
            </p:cNvPr>
            <p:cNvSpPr>
              <a:spLocks noChangeShapeType="1"/>
            </p:cNvSpPr>
            <p:nvPr/>
          </p:nvSpPr>
          <p:spPr bwMode="auto">
            <a:xfrm flipH="1">
              <a:off x="2255" y="1923"/>
              <a:ext cx="242" cy="288"/>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57" name="Line 39">
              <a:extLst>
                <a:ext uri="{FF2B5EF4-FFF2-40B4-BE49-F238E27FC236}">
                  <a16:creationId xmlns:a16="http://schemas.microsoft.com/office/drawing/2014/main" id="{56876529-19B7-4EE9-97CF-F80F3DB8C1EF}"/>
                </a:ext>
              </a:extLst>
            </p:cNvPr>
            <p:cNvSpPr>
              <a:spLocks noChangeShapeType="1"/>
            </p:cNvSpPr>
            <p:nvPr/>
          </p:nvSpPr>
          <p:spPr bwMode="auto">
            <a:xfrm>
              <a:off x="2976" y="1971"/>
              <a:ext cx="240" cy="192"/>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58" name="Line 40">
              <a:extLst>
                <a:ext uri="{FF2B5EF4-FFF2-40B4-BE49-F238E27FC236}">
                  <a16:creationId xmlns:a16="http://schemas.microsoft.com/office/drawing/2014/main" id="{BFD5B4C2-D1EE-4607-B6EF-CCA5378CD333}"/>
                </a:ext>
              </a:extLst>
            </p:cNvPr>
            <p:cNvSpPr>
              <a:spLocks noChangeShapeType="1"/>
            </p:cNvSpPr>
            <p:nvPr/>
          </p:nvSpPr>
          <p:spPr bwMode="auto">
            <a:xfrm flipH="1">
              <a:off x="3791" y="1875"/>
              <a:ext cx="146"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59" name="Line 41">
              <a:extLst>
                <a:ext uri="{FF2B5EF4-FFF2-40B4-BE49-F238E27FC236}">
                  <a16:creationId xmlns:a16="http://schemas.microsoft.com/office/drawing/2014/main" id="{F86B5100-4111-452D-8731-EE9E455EC758}"/>
                </a:ext>
              </a:extLst>
            </p:cNvPr>
            <p:cNvSpPr>
              <a:spLocks noChangeShapeType="1"/>
            </p:cNvSpPr>
            <p:nvPr/>
          </p:nvSpPr>
          <p:spPr bwMode="auto">
            <a:xfrm>
              <a:off x="4512" y="1923"/>
              <a:ext cx="240" cy="240"/>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60" name="Line 42">
              <a:extLst>
                <a:ext uri="{FF2B5EF4-FFF2-40B4-BE49-F238E27FC236}">
                  <a16:creationId xmlns:a16="http://schemas.microsoft.com/office/drawing/2014/main" id="{3DEF56D8-6300-44CD-B7E9-C1DFEB21EEF3}"/>
                </a:ext>
              </a:extLst>
            </p:cNvPr>
            <p:cNvSpPr>
              <a:spLocks noChangeShapeType="1"/>
            </p:cNvSpPr>
            <p:nvPr/>
          </p:nvSpPr>
          <p:spPr bwMode="auto">
            <a:xfrm>
              <a:off x="528" y="2787"/>
              <a:ext cx="1"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61" name="Line 43">
              <a:extLst>
                <a:ext uri="{FF2B5EF4-FFF2-40B4-BE49-F238E27FC236}">
                  <a16:creationId xmlns:a16="http://schemas.microsoft.com/office/drawing/2014/main" id="{93519559-8EE7-4F54-ABE6-C1126B7BAA13}"/>
                </a:ext>
              </a:extLst>
            </p:cNvPr>
            <p:cNvSpPr>
              <a:spLocks noChangeShapeType="1"/>
            </p:cNvSpPr>
            <p:nvPr/>
          </p:nvSpPr>
          <p:spPr bwMode="auto">
            <a:xfrm>
              <a:off x="1440" y="2787"/>
              <a:ext cx="1" cy="288"/>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62" name="Line 44">
              <a:extLst>
                <a:ext uri="{FF2B5EF4-FFF2-40B4-BE49-F238E27FC236}">
                  <a16:creationId xmlns:a16="http://schemas.microsoft.com/office/drawing/2014/main" id="{48ED3742-B771-4108-A37B-DCF7F92D0EDD}"/>
                </a:ext>
              </a:extLst>
            </p:cNvPr>
            <p:cNvSpPr>
              <a:spLocks noChangeShapeType="1"/>
            </p:cNvSpPr>
            <p:nvPr/>
          </p:nvSpPr>
          <p:spPr bwMode="auto">
            <a:xfrm>
              <a:off x="2256" y="2787"/>
              <a:ext cx="1"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63" name="Line 45">
              <a:extLst>
                <a:ext uri="{FF2B5EF4-FFF2-40B4-BE49-F238E27FC236}">
                  <a16:creationId xmlns:a16="http://schemas.microsoft.com/office/drawing/2014/main" id="{332A2D0D-6BE4-4504-B2F6-B0A7119CCBE6}"/>
                </a:ext>
              </a:extLst>
            </p:cNvPr>
            <p:cNvSpPr>
              <a:spLocks noChangeShapeType="1"/>
            </p:cNvSpPr>
            <p:nvPr/>
          </p:nvSpPr>
          <p:spPr bwMode="auto">
            <a:xfrm>
              <a:off x="3168" y="2787"/>
              <a:ext cx="1"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64" name="Line 46">
              <a:extLst>
                <a:ext uri="{FF2B5EF4-FFF2-40B4-BE49-F238E27FC236}">
                  <a16:creationId xmlns:a16="http://schemas.microsoft.com/office/drawing/2014/main" id="{01F4BFC6-26BD-4474-9D22-6DB18CBA50E6}"/>
                </a:ext>
              </a:extLst>
            </p:cNvPr>
            <p:cNvSpPr>
              <a:spLocks noChangeShapeType="1"/>
            </p:cNvSpPr>
            <p:nvPr/>
          </p:nvSpPr>
          <p:spPr bwMode="auto">
            <a:xfrm>
              <a:off x="3984" y="2787"/>
              <a:ext cx="1"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65" name="Line 47">
              <a:extLst>
                <a:ext uri="{FF2B5EF4-FFF2-40B4-BE49-F238E27FC236}">
                  <a16:creationId xmlns:a16="http://schemas.microsoft.com/office/drawing/2014/main" id="{9EF6DFA7-7FF0-4F8C-A6D5-2F27E6C9C11F}"/>
                </a:ext>
              </a:extLst>
            </p:cNvPr>
            <p:cNvSpPr>
              <a:spLocks noChangeShapeType="1"/>
            </p:cNvSpPr>
            <p:nvPr/>
          </p:nvSpPr>
          <p:spPr bwMode="auto">
            <a:xfrm>
              <a:off x="4656" y="2787"/>
              <a:ext cx="1" cy="336"/>
            </a:xfrm>
            <a:prstGeom prst="line">
              <a:avLst/>
            </a:prstGeom>
            <a:noFill/>
            <a:ln w="9360">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15603708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3BA3-7614-4E05-B888-A172F780515C}"/>
              </a:ext>
            </a:extLst>
          </p:cNvPr>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US" dirty="0">
                <a:solidFill>
                  <a:schemeClr val="tx2">
                    <a:tint val="100000"/>
                    <a:shade val="90000"/>
                    <a:satMod val="250000"/>
                    <a:alpha val="100000"/>
                  </a:schemeClr>
                </a:solidFill>
              </a:rPr>
              <a:t>Optimization </a:t>
            </a:r>
          </a:p>
        </p:txBody>
      </p:sp>
      <p:sp>
        <p:nvSpPr>
          <p:cNvPr id="3" name="Content Placeholder 2">
            <a:extLst>
              <a:ext uri="{FF2B5EF4-FFF2-40B4-BE49-F238E27FC236}">
                <a16:creationId xmlns:a16="http://schemas.microsoft.com/office/drawing/2014/main" id="{8D3DADBF-8DE1-4D23-8762-391725A5DD88}"/>
              </a:ext>
            </a:extLst>
          </p:cNvPr>
          <p:cNvSpPr>
            <a:spLocks noGrp="1"/>
          </p:cNvSpPr>
          <p:nvPr>
            <p:ph idx="1"/>
          </p:nvPr>
        </p:nvSpPr>
        <p:spPr/>
        <p:txBody>
          <a:bodyPr>
            <a:normAutofit/>
          </a:bodyPr>
          <a:lstStyle/>
          <a:p>
            <a:pPr eaLnBrk="1" fontAlgn="auto" hangingPunct="1">
              <a:spcBef>
                <a:spcPts val="0"/>
              </a:spcBef>
              <a:spcAft>
                <a:spcPts val="0"/>
              </a:spcAft>
              <a:buFont typeface="Wingdings 2"/>
              <a:buChar char=""/>
              <a:defRPr/>
            </a:pPr>
            <a:r>
              <a:rPr lang="en-US" dirty="0"/>
              <a:t>Heuristics</a:t>
            </a:r>
          </a:p>
          <a:p>
            <a:pPr eaLnBrk="1" fontAlgn="auto" hangingPunct="1">
              <a:spcBef>
                <a:spcPts val="0"/>
              </a:spcBef>
              <a:spcAft>
                <a:spcPts val="0"/>
              </a:spcAft>
              <a:buFont typeface="Wingdings 2"/>
              <a:buNone/>
              <a:defRPr/>
            </a:pPr>
            <a:r>
              <a:rPr lang="en-US" dirty="0"/>
              <a:t> A heuristic is an approximation that is typically fast and used to aid in  optimization problems.</a:t>
            </a:r>
          </a:p>
          <a:p>
            <a:pPr eaLnBrk="1" fontAlgn="auto" hangingPunct="1">
              <a:spcBef>
                <a:spcPts val="0"/>
              </a:spcBef>
              <a:spcAft>
                <a:spcPts val="0"/>
              </a:spcAft>
              <a:buFont typeface="Wingdings 2"/>
              <a:buChar char=""/>
              <a:defRPr/>
            </a:pPr>
            <a:r>
              <a:rPr lang="en-US" dirty="0"/>
              <a:t>In this context, heuristics are used to “rate” board positions based on local information.</a:t>
            </a:r>
          </a:p>
          <a:p>
            <a:pPr eaLnBrk="1" fontAlgn="auto" hangingPunct="1">
              <a:spcBef>
                <a:spcPts val="0"/>
              </a:spcBef>
              <a:spcAft>
                <a:spcPts val="0"/>
              </a:spcAft>
              <a:buFont typeface="Wingdings 2"/>
              <a:buNone/>
              <a:defRPr/>
            </a:pPr>
            <a:endParaRPr lang="en-US" dirty="0"/>
          </a:p>
          <a:p>
            <a:pPr eaLnBrk="1" fontAlgn="auto" hangingPunct="1">
              <a:spcBef>
                <a:spcPts val="0"/>
              </a:spcBef>
              <a:spcAft>
                <a:spcPts val="0"/>
              </a:spcAft>
              <a:buFont typeface="Wingdings 2"/>
              <a:buNone/>
              <a:defRPr/>
            </a:pPr>
            <a:r>
              <a:rPr lang="en-US" dirty="0"/>
              <a:t>For example, in Chess I can “rate” a position by examining who has more pieces. The difference in black’s and white’s pieces would be the evaluation of the position.</a:t>
            </a:r>
          </a:p>
        </p:txBody>
      </p:sp>
    </p:spTree>
    <p:extLst>
      <p:ext uri="{BB962C8B-B14F-4D97-AF65-F5344CB8AC3E}">
        <p14:creationId xmlns:p14="http://schemas.microsoft.com/office/powerpoint/2010/main" val="326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C7A2-05B2-4AB6-947C-F6E04EE91BC3}"/>
              </a:ext>
            </a:extLst>
          </p:cNvPr>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a:solidFill>
                  <a:schemeClr val="tx2">
                    <a:tint val="100000"/>
                    <a:shade val="90000"/>
                    <a:satMod val="250000"/>
                    <a:alpha val="100000"/>
                  </a:schemeClr>
                </a:solidFill>
              </a:rPr>
              <a:t>AI- Philosophy, Psychology, Engineering </a:t>
            </a:r>
          </a:p>
        </p:txBody>
      </p:sp>
      <p:sp>
        <p:nvSpPr>
          <p:cNvPr id="36867" name="Content Placeholder 2">
            <a:extLst>
              <a:ext uri="{FF2B5EF4-FFF2-40B4-BE49-F238E27FC236}">
                <a16:creationId xmlns:a16="http://schemas.microsoft.com/office/drawing/2014/main" id="{96FCFBC4-6D26-4C00-A80C-7F4D9CF5881B}"/>
              </a:ext>
            </a:extLst>
          </p:cNvPr>
          <p:cNvSpPr>
            <a:spLocks noGrp="1"/>
          </p:cNvSpPr>
          <p:nvPr>
            <p:ph idx="1"/>
          </p:nvPr>
        </p:nvSpPr>
        <p:spPr/>
        <p:txBody>
          <a:bodyPr/>
          <a:lstStyle/>
          <a:p>
            <a:pPr eaLnBrk="1" hangingPunct="1"/>
            <a:r>
              <a:rPr lang="en-US" altLang="en-US"/>
              <a:t>Understanding the nature of thought and the nature of intelligence and building software to model how thinking might work.</a:t>
            </a:r>
          </a:p>
          <a:p>
            <a:pPr eaLnBrk="1" hangingPunct="1"/>
            <a:r>
              <a:rPr lang="en-US" altLang="en-US"/>
              <a:t>Understanding the mechanics of the human brain and mental processes.</a:t>
            </a:r>
          </a:p>
          <a:p>
            <a:pPr eaLnBrk="1" hangingPunct="1"/>
            <a:r>
              <a:rPr lang="en-US" altLang="en-US"/>
              <a:t>Building algorithms to perform humanlike tasks.</a:t>
            </a:r>
          </a:p>
        </p:txBody>
      </p:sp>
    </p:spTree>
    <p:extLst>
      <p:ext uri="{BB962C8B-B14F-4D97-AF65-F5344CB8AC3E}">
        <p14:creationId xmlns:p14="http://schemas.microsoft.com/office/powerpoint/2010/main" val="365857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E41-645C-4FB1-9763-D78C0F5C5481}"/>
              </a:ext>
            </a:extLst>
          </p:cNvPr>
          <p:cNvSpPr>
            <a:spLocks noGrp="1"/>
          </p:cNvSpPr>
          <p:nvPr>
            <p:ph idx="1"/>
          </p:nvPr>
        </p:nvSpPr>
        <p:spPr>
          <a:xfrm>
            <a:off x="304800" y="1554163"/>
            <a:ext cx="8686800" cy="946150"/>
          </a:xfrm>
        </p:spPr>
        <p:txBody>
          <a:bodyPr>
            <a:normAutofit/>
          </a:bodyPr>
          <a:lstStyle/>
          <a:p>
            <a:pPr marL="548640" indent="-411480" eaLnBrk="1" fontAlgn="auto" hangingPunct="1">
              <a:spcBef>
                <a:spcPts val="0"/>
              </a:spcBef>
              <a:spcAft>
                <a:spcPts val="0"/>
              </a:spcAft>
              <a:buClr>
                <a:schemeClr val="tx1">
                  <a:shade val="95000"/>
                </a:schemeClr>
              </a:buClr>
              <a:buFont typeface="Wingdings 2"/>
              <a:buChar char=""/>
              <a:defRPr/>
            </a:pPr>
            <a:r>
              <a:rPr lang="en-US" dirty="0"/>
              <a:t>AI task into three sections: movement, decision</a:t>
            </a:r>
          </a:p>
          <a:p>
            <a:pPr marL="548640" indent="-411480" eaLnBrk="1" fontAlgn="auto" hangingPunct="1">
              <a:spcBef>
                <a:spcPts val="0"/>
              </a:spcBef>
              <a:spcAft>
                <a:spcPts val="0"/>
              </a:spcAft>
              <a:buClr>
                <a:schemeClr val="tx1">
                  <a:shade val="95000"/>
                </a:schemeClr>
              </a:buClr>
              <a:buFont typeface="Wingdings 2"/>
              <a:buNone/>
              <a:defRPr/>
            </a:pPr>
            <a:r>
              <a:rPr lang="en-US" dirty="0"/>
              <a:t>making, and strategy</a:t>
            </a:r>
          </a:p>
        </p:txBody>
      </p:sp>
      <p:pic>
        <p:nvPicPr>
          <p:cNvPr id="37891" name="Picture 2" descr="http://upload.wikimedia.org/wikipedia/en/6/61/WHDO-day.jpg">
            <a:extLst>
              <a:ext uri="{FF2B5EF4-FFF2-40B4-BE49-F238E27FC236}">
                <a16:creationId xmlns:a16="http://schemas.microsoft.com/office/drawing/2014/main" id="{0EA9FE06-5373-4DAE-A354-5D54659FAE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9438" y="0"/>
            <a:ext cx="2214562"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7">
            <a:extLst>
              <a:ext uri="{FF2B5EF4-FFF2-40B4-BE49-F238E27FC236}">
                <a16:creationId xmlns:a16="http://schemas.microsoft.com/office/drawing/2014/main" id="{21FB31A0-5FFA-4973-A2A8-EFC2316BF001}"/>
              </a:ext>
            </a:extLst>
          </p:cNvPr>
          <p:cNvSpPr>
            <a:spLocks noChangeArrowheads="1"/>
          </p:cNvSpPr>
          <p:nvPr/>
        </p:nvSpPr>
        <p:spPr bwMode="auto">
          <a:xfrm>
            <a:off x="500063" y="2928938"/>
            <a:ext cx="1500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AI gets its</a:t>
            </a:r>
          </a:p>
          <a:p>
            <a:r>
              <a:rPr lang="en-US" altLang="en-US"/>
              <a:t>information</a:t>
            </a:r>
          </a:p>
        </p:txBody>
      </p:sp>
      <p:sp>
        <p:nvSpPr>
          <p:cNvPr id="37893" name="Rectangle 11">
            <a:extLst>
              <a:ext uri="{FF2B5EF4-FFF2-40B4-BE49-F238E27FC236}">
                <a16:creationId xmlns:a16="http://schemas.microsoft.com/office/drawing/2014/main" id="{7BC79DE7-A2EA-440B-9011-3A26CC98B0F1}"/>
              </a:ext>
            </a:extLst>
          </p:cNvPr>
          <p:cNvSpPr>
            <a:spLocks noChangeArrowheads="1"/>
          </p:cNvSpPr>
          <p:nvPr/>
        </p:nvSpPr>
        <p:spPr bwMode="auto">
          <a:xfrm rot="-5400000">
            <a:off x="710407" y="4218781"/>
            <a:ext cx="1663700" cy="3698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a:t>World interface</a:t>
            </a:r>
          </a:p>
        </p:txBody>
      </p:sp>
      <p:grpSp>
        <p:nvGrpSpPr>
          <p:cNvPr id="37894" name="Group 25">
            <a:extLst>
              <a:ext uri="{FF2B5EF4-FFF2-40B4-BE49-F238E27FC236}">
                <a16:creationId xmlns:a16="http://schemas.microsoft.com/office/drawing/2014/main" id="{B07F1AEF-71F8-4F5B-8E06-E75E6E7023B6}"/>
              </a:ext>
            </a:extLst>
          </p:cNvPr>
          <p:cNvGrpSpPr>
            <a:grpSpLocks/>
          </p:cNvGrpSpPr>
          <p:nvPr/>
        </p:nvGrpSpPr>
        <p:grpSpPr bwMode="auto">
          <a:xfrm>
            <a:off x="2143125" y="2428875"/>
            <a:ext cx="3627438" cy="4071938"/>
            <a:chOff x="5000628" y="2786058"/>
            <a:chExt cx="3628109" cy="4071942"/>
          </a:xfrm>
        </p:grpSpPr>
        <p:sp>
          <p:nvSpPr>
            <p:cNvPr id="37900" name="Rectangle 5">
              <a:extLst>
                <a:ext uri="{FF2B5EF4-FFF2-40B4-BE49-F238E27FC236}">
                  <a16:creationId xmlns:a16="http://schemas.microsoft.com/office/drawing/2014/main" id="{F9CDC5EA-408A-4870-A810-3F8DE46F8E37}"/>
                </a:ext>
              </a:extLst>
            </p:cNvPr>
            <p:cNvSpPr>
              <a:spLocks noChangeArrowheads="1"/>
            </p:cNvSpPr>
            <p:nvPr/>
          </p:nvSpPr>
          <p:spPr bwMode="auto">
            <a:xfrm>
              <a:off x="5857884" y="4357694"/>
              <a:ext cx="1370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t>Character AI</a:t>
              </a:r>
            </a:p>
          </p:txBody>
        </p:sp>
        <p:sp>
          <p:nvSpPr>
            <p:cNvPr id="37901" name="Rectangle 6">
              <a:extLst>
                <a:ext uri="{FF2B5EF4-FFF2-40B4-BE49-F238E27FC236}">
                  <a16:creationId xmlns:a16="http://schemas.microsoft.com/office/drawing/2014/main" id="{17181D76-F8B4-4F99-A9E1-E60DE7EEC22B}"/>
                </a:ext>
              </a:extLst>
            </p:cNvPr>
            <p:cNvSpPr>
              <a:spLocks noChangeArrowheads="1"/>
            </p:cNvSpPr>
            <p:nvPr/>
          </p:nvSpPr>
          <p:spPr bwMode="auto">
            <a:xfrm>
              <a:off x="5786446" y="3500438"/>
              <a:ext cx="1012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t>Group AI</a:t>
              </a:r>
            </a:p>
          </p:txBody>
        </p:sp>
        <p:sp>
          <p:nvSpPr>
            <p:cNvPr id="37902" name="Rectangle 8">
              <a:extLst>
                <a:ext uri="{FF2B5EF4-FFF2-40B4-BE49-F238E27FC236}">
                  <a16:creationId xmlns:a16="http://schemas.microsoft.com/office/drawing/2014/main" id="{60A86650-BA0B-4BFE-BB3E-C890F57E9D6E}"/>
                </a:ext>
              </a:extLst>
            </p:cNvPr>
            <p:cNvSpPr>
              <a:spLocks noChangeArrowheads="1"/>
            </p:cNvSpPr>
            <p:nvPr/>
          </p:nvSpPr>
          <p:spPr bwMode="auto">
            <a:xfrm>
              <a:off x="6000760" y="3857628"/>
              <a:ext cx="980589" cy="3693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a:t>Strategy</a:t>
              </a:r>
            </a:p>
          </p:txBody>
        </p:sp>
        <p:sp>
          <p:nvSpPr>
            <p:cNvPr id="37903" name="Rectangle 9">
              <a:extLst>
                <a:ext uri="{FF2B5EF4-FFF2-40B4-BE49-F238E27FC236}">
                  <a16:creationId xmlns:a16="http://schemas.microsoft.com/office/drawing/2014/main" id="{E1F4E638-6506-45D7-B825-546EDD08C1EF}"/>
                </a:ext>
              </a:extLst>
            </p:cNvPr>
            <p:cNvSpPr>
              <a:spLocks noChangeArrowheads="1"/>
            </p:cNvSpPr>
            <p:nvPr/>
          </p:nvSpPr>
          <p:spPr bwMode="auto">
            <a:xfrm>
              <a:off x="6000760" y="4714884"/>
              <a:ext cx="1794081" cy="3693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a:t>Decision making</a:t>
              </a:r>
            </a:p>
          </p:txBody>
        </p:sp>
        <p:sp>
          <p:nvSpPr>
            <p:cNvPr id="37904" name="Rectangle 10">
              <a:extLst>
                <a:ext uri="{FF2B5EF4-FFF2-40B4-BE49-F238E27FC236}">
                  <a16:creationId xmlns:a16="http://schemas.microsoft.com/office/drawing/2014/main" id="{215DF560-32A7-446F-9D6E-6ED546A72974}"/>
                </a:ext>
              </a:extLst>
            </p:cNvPr>
            <p:cNvSpPr>
              <a:spLocks noChangeArrowheads="1"/>
            </p:cNvSpPr>
            <p:nvPr/>
          </p:nvSpPr>
          <p:spPr bwMode="auto">
            <a:xfrm>
              <a:off x="6000760" y="5143512"/>
              <a:ext cx="1212768" cy="3693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a:t>Movement</a:t>
              </a:r>
            </a:p>
          </p:txBody>
        </p:sp>
        <p:sp>
          <p:nvSpPr>
            <p:cNvPr id="37905" name="Rectangle 12">
              <a:extLst>
                <a:ext uri="{FF2B5EF4-FFF2-40B4-BE49-F238E27FC236}">
                  <a16:creationId xmlns:a16="http://schemas.microsoft.com/office/drawing/2014/main" id="{9DEF3582-B2C4-4541-85FC-BF25F0637D73}"/>
                </a:ext>
              </a:extLst>
            </p:cNvPr>
            <p:cNvSpPr>
              <a:spLocks noChangeArrowheads="1"/>
            </p:cNvSpPr>
            <p:nvPr/>
          </p:nvSpPr>
          <p:spPr bwMode="auto">
            <a:xfrm>
              <a:off x="5357818" y="3143248"/>
              <a:ext cx="2477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t>Execution management</a:t>
              </a:r>
            </a:p>
          </p:txBody>
        </p:sp>
        <p:sp>
          <p:nvSpPr>
            <p:cNvPr id="37906" name="Rectangle 13">
              <a:extLst>
                <a:ext uri="{FF2B5EF4-FFF2-40B4-BE49-F238E27FC236}">
                  <a16:creationId xmlns:a16="http://schemas.microsoft.com/office/drawing/2014/main" id="{56A9AA6B-EFC1-4529-850C-BD26B4123DAC}"/>
                </a:ext>
              </a:extLst>
            </p:cNvPr>
            <p:cNvSpPr>
              <a:spLocks noChangeArrowheads="1"/>
            </p:cNvSpPr>
            <p:nvPr/>
          </p:nvSpPr>
          <p:spPr bwMode="auto">
            <a:xfrm>
              <a:off x="5214942" y="2786058"/>
              <a:ext cx="2904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t>AI gets given processor time</a:t>
              </a:r>
            </a:p>
          </p:txBody>
        </p:sp>
        <p:sp>
          <p:nvSpPr>
            <p:cNvPr id="15" name="Rectangle 14">
              <a:extLst>
                <a:ext uri="{FF2B5EF4-FFF2-40B4-BE49-F238E27FC236}">
                  <a16:creationId xmlns:a16="http://schemas.microsoft.com/office/drawing/2014/main" id="{BD19558F-8A72-498D-80AF-9524D8199E97}"/>
                </a:ext>
              </a:extLst>
            </p:cNvPr>
            <p:cNvSpPr/>
            <p:nvPr/>
          </p:nvSpPr>
          <p:spPr>
            <a:xfrm>
              <a:off x="5286431" y="3143246"/>
              <a:ext cx="2786578" cy="2500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37908" name="Rectangle 15">
              <a:extLst>
                <a:ext uri="{FF2B5EF4-FFF2-40B4-BE49-F238E27FC236}">
                  <a16:creationId xmlns:a16="http://schemas.microsoft.com/office/drawing/2014/main" id="{0061B811-547B-43FA-A28A-942909256FCE}"/>
                </a:ext>
              </a:extLst>
            </p:cNvPr>
            <p:cNvSpPr>
              <a:spLocks noChangeArrowheads="1"/>
            </p:cNvSpPr>
            <p:nvPr/>
          </p:nvSpPr>
          <p:spPr bwMode="auto">
            <a:xfrm>
              <a:off x="5000628" y="6488668"/>
              <a:ext cx="3628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t>AI gets turned into on-screen action</a:t>
              </a:r>
            </a:p>
          </p:txBody>
        </p:sp>
        <p:sp>
          <p:nvSpPr>
            <p:cNvPr id="37909" name="Rectangle 16">
              <a:extLst>
                <a:ext uri="{FF2B5EF4-FFF2-40B4-BE49-F238E27FC236}">
                  <a16:creationId xmlns:a16="http://schemas.microsoft.com/office/drawing/2014/main" id="{1C00C430-4E99-440D-AD21-54C6C7C6ED90}"/>
                </a:ext>
              </a:extLst>
            </p:cNvPr>
            <p:cNvSpPr>
              <a:spLocks noChangeArrowheads="1"/>
            </p:cNvSpPr>
            <p:nvPr/>
          </p:nvSpPr>
          <p:spPr bwMode="auto">
            <a:xfrm>
              <a:off x="5715008" y="6143644"/>
              <a:ext cx="2001253" cy="36933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a:t>Animation, Physics</a:t>
              </a:r>
            </a:p>
          </p:txBody>
        </p:sp>
        <p:cxnSp>
          <p:nvCxnSpPr>
            <p:cNvPr id="19" name="Straight Arrow Connector 18">
              <a:extLst>
                <a:ext uri="{FF2B5EF4-FFF2-40B4-BE49-F238E27FC236}">
                  <a16:creationId xmlns:a16="http://schemas.microsoft.com/office/drawing/2014/main" id="{3AE46B75-AA60-4F54-AF86-7F1FDBE63677}"/>
                </a:ext>
              </a:extLst>
            </p:cNvPr>
            <p:cNvCxnSpPr>
              <a:stCxn id="15" idx="2"/>
              <a:endCxn id="37909" idx="0"/>
            </p:cNvCxnSpPr>
            <p:nvPr/>
          </p:nvCxnSpPr>
          <p:spPr>
            <a:xfrm rot="16200000" flipH="1">
              <a:off x="6447154" y="5875334"/>
              <a:ext cx="500063" cy="365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7895" name="Rectangle 22">
            <a:extLst>
              <a:ext uri="{FF2B5EF4-FFF2-40B4-BE49-F238E27FC236}">
                <a16:creationId xmlns:a16="http://schemas.microsoft.com/office/drawing/2014/main" id="{EC13D15A-A9A4-42CC-9E09-42F4E968BB68}"/>
              </a:ext>
            </a:extLst>
          </p:cNvPr>
          <p:cNvSpPr>
            <a:spLocks noChangeArrowheads="1"/>
          </p:cNvSpPr>
          <p:nvPr/>
        </p:nvSpPr>
        <p:spPr bwMode="auto">
          <a:xfrm>
            <a:off x="5929313" y="3000375"/>
            <a:ext cx="2428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AI has implications for</a:t>
            </a:r>
          </a:p>
          <a:p>
            <a:r>
              <a:rPr lang="en-US" altLang="en-US"/>
              <a:t>related technologies</a:t>
            </a:r>
          </a:p>
        </p:txBody>
      </p:sp>
      <p:sp>
        <p:nvSpPr>
          <p:cNvPr id="37896" name="Rectangle 23">
            <a:extLst>
              <a:ext uri="{FF2B5EF4-FFF2-40B4-BE49-F238E27FC236}">
                <a16:creationId xmlns:a16="http://schemas.microsoft.com/office/drawing/2014/main" id="{F777EE0E-3AC8-4BB0-9653-5E0000A2C9C8}"/>
              </a:ext>
            </a:extLst>
          </p:cNvPr>
          <p:cNvSpPr>
            <a:spLocks noChangeArrowheads="1"/>
          </p:cNvSpPr>
          <p:nvPr/>
        </p:nvSpPr>
        <p:spPr bwMode="auto">
          <a:xfrm>
            <a:off x="6215063" y="3643313"/>
            <a:ext cx="1797050" cy="3698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a:t>Content creation</a:t>
            </a:r>
          </a:p>
        </p:txBody>
      </p:sp>
      <p:sp>
        <p:nvSpPr>
          <p:cNvPr id="37897" name="Rectangle 24">
            <a:extLst>
              <a:ext uri="{FF2B5EF4-FFF2-40B4-BE49-F238E27FC236}">
                <a16:creationId xmlns:a16="http://schemas.microsoft.com/office/drawing/2014/main" id="{E23FF318-5DE2-4A0B-846B-99E62E5AA46A}"/>
              </a:ext>
            </a:extLst>
          </p:cNvPr>
          <p:cNvSpPr>
            <a:spLocks noChangeArrowheads="1"/>
          </p:cNvSpPr>
          <p:nvPr/>
        </p:nvSpPr>
        <p:spPr bwMode="auto">
          <a:xfrm>
            <a:off x="6215063" y="4143375"/>
            <a:ext cx="1038225" cy="369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a:t>Scripting</a:t>
            </a:r>
          </a:p>
        </p:txBody>
      </p:sp>
      <p:cxnSp>
        <p:nvCxnSpPr>
          <p:cNvPr id="28" name="Straight Arrow Connector 27">
            <a:extLst>
              <a:ext uri="{FF2B5EF4-FFF2-40B4-BE49-F238E27FC236}">
                <a16:creationId xmlns:a16="http://schemas.microsoft.com/office/drawing/2014/main" id="{F097E62C-A0CE-4A40-B687-A00498692237}"/>
              </a:ext>
            </a:extLst>
          </p:cNvPr>
          <p:cNvCxnSpPr>
            <a:endCxn id="37902" idx="1"/>
          </p:cNvCxnSpPr>
          <p:nvPr/>
        </p:nvCxnSpPr>
        <p:spPr>
          <a:xfrm flipV="1">
            <a:off x="1785938" y="3684588"/>
            <a:ext cx="1357312" cy="301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933BD4-223A-49B1-8E2D-3134CF85FDF3}"/>
              </a:ext>
            </a:extLst>
          </p:cNvPr>
          <p:cNvCxnSpPr/>
          <p:nvPr/>
        </p:nvCxnSpPr>
        <p:spPr>
          <a:xfrm>
            <a:off x="1714500" y="4643438"/>
            <a:ext cx="142875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296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game</a:t>
            </a:r>
          </a:p>
        </p:txBody>
      </p:sp>
      <p:sp>
        <p:nvSpPr>
          <p:cNvPr id="3" name="Content Placeholder 2"/>
          <p:cNvSpPr>
            <a:spLocks noGrp="1"/>
          </p:cNvSpPr>
          <p:nvPr>
            <p:ph idx="1"/>
          </p:nvPr>
        </p:nvSpPr>
        <p:spPr/>
        <p:txBody>
          <a:bodyPr>
            <a:normAutofit/>
          </a:bodyPr>
          <a:lstStyle/>
          <a:p>
            <a:r>
              <a:rPr lang="en-US" dirty="0"/>
              <a:t>Reasoning techniques for games</a:t>
            </a:r>
          </a:p>
          <a:p>
            <a:pPr>
              <a:buNone/>
            </a:pPr>
            <a:r>
              <a:rPr lang="en-US" dirty="0"/>
              <a:t> </a:t>
            </a:r>
            <a:r>
              <a:rPr lang="en-US" u="sng" dirty="0">
                <a:solidFill>
                  <a:srgbClr val="FF0000"/>
                </a:solidFill>
              </a:rPr>
              <a:t>- search</a:t>
            </a:r>
          </a:p>
          <a:p>
            <a:pPr>
              <a:buNone/>
            </a:pPr>
            <a:r>
              <a:rPr lang="en-US" dirty="0"/>
              <a:t>  or</a:t>
            </a:r>
          </a:p>
          <a:p>
            <a:pPr>
              <a:buNone/>
            </a:pPr>
            <a:r>
              <a:rPr lang="en-US" dirty="0"/>
              <a:t> - Statistical inference</a:t>
            </a:r>
          </a:p>
          <a:p>
            <a:pPr>
              <a:buNone/>
            </a:pPr>
            <a:endParaRPr lang="en-US" dirty="0"/>
          </a:p>
          <a:p>
            <a:pPr>
              <a:buNone/>
            </a:pPr>
            <a:r>
              <a:rPr lang="en-US" dirty="0"/>
              <a:t>In search: </a:t>
            </a:r>
            <a:r>
              <a:rPr lang="en-US" dirty="0" err="1"/>
              <a:t>minmax</a:t>
            </a:r>
            <a:r>
              <a:rPr lang="en-US" dirty="0"/>
              <a:t>/alpha-beta pruning, adversary model, evolutionary </a:t>
            </a:r>
            <a:r>
              <a:rPr lang="en-US" dirty="0" err="1"/>
              <a:t>algo’s</a:t>
            </a:r>
            <a:r>
              <a:rPr lang="en-US" dirty="0"/>
              <a:t>….</a:t>
            </a:r>
          </a:p>
          <a:p>
            <a:pPr>
              <a:buNone/>
            </a:pPr>
            <a:r>
              <a:rPr lang="en-US" dirty="0"/>
              <a:t>In statistical inference: Bayesian networks, HMM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447800"/>
          </a:xfrm>
        </p:spPr>
        <p:txBody>
          <a:bodyPr>
            <a:normAutofit fontScale="90000"/>
          </a:bodyPr>
          <a:lstStyle/>
          <a:p>
            <a:r>
              <a:rPr lang="en-US" b="1" dirty="0"/>
              <a:t>Two Fundamental Types of Intelligence usually applied in game (play) </a:t>
            </a:r>
            <a:endParaRPr lang="en-US" dirty="0"/>
          </a:p>
        </p:txBody>
      </p:sp>
      <p:sp>
        <p:nvSpPr>
          <p:cNvPr id="3" name="Content Placeholder 2"/>
          <p:cNvSpPr>
            <a:spLocks noGrp="1"/>
          </p:cNvSpPr>
          <p:nvPr>
            <p:ph idx="1"/>
          </p:nvPr>
        </p:nvSpPr>
        <p:spPr>
          <a:xfrm>
            <a:off x="628650" y="1825624"/>
            <a:ext cx="7886700" cy="4803775"/>
          </a:xfrm>
        </p:spPr>
        <p:txBody>
          <a:bodyPr>
            <a:normAutofit/>
          </a:bodyPr>
          <a:lstStyle/>
          <a:p>
            <a:pPr>
              <a:buNone/>
            </a:pPr>
            <a:r>
              <a:rPr lang="en-US" sz="2400" dirty="0"/>
              <a:t> Search vs. Non-Search</a:t>
            </a:r>
          </a:p>
          <a:p>
            <a:r>
              <a:rPr lang="en-US" sz="2400" i="1" dirty="0"/>
              <a:t>non-search: amount of computation is predictable</a:t>
            </a:r>
          </a:p>
          <a:p>
            <a:pPr>
              <a:buNone/>
            </a:pPr>
            <a:r>
              <a:rPr lang="en-US" sz="2400" dirty="0"/>
              <a:t>– e.g., decision trees, state machines</a:t>
            </a:r>
          </a:p>
          <a:p>
            <a:r>
              <a:rPr lang="en-US" sz="2400" dirty="0"/>
              <a:t> </a:t>
            </a:r>
            <a:r>
              <a:rPr lang="en-US" sz="2400" i="1" dirty="0"/>
              <a:t>search: upper bound depends on size of search space</a:t>
            </a:r>
            <a:r>
              <a:rPr lang="en-US" sz="2400" dirty="0"/>
              <a:t>(often large)</a:t>
            </a:r>
          </a:p>
          <a:p>
            <a:pPr>
              <a:buNone/>
            </a:pPr>
            <a:r>
              <a:rPr lang="en-US" sz="2400" dirty="0"/>
              <a:t>– e.g., </a:t>
            </a:r>
            <a:r>
              <a:rPr lang="en-US" sz="2400" dirty="0" err="1"/>
              <a:t>minimax</a:t>
            </a:r>
            <a:r>
              <a:rPr lang="en-US" sz="2400" dirty="0"/>
              <a:t>, planning</a:t>
            </a:r>
          </a:p>
          <a:p>
            <a:pPr>
              <a:buNone/>
            </a:pPr>
            <a:r>
              <a:rPr lang="en-US" sz="2400" dirty="0"/>
              <a:t> Where’s the “knowledge”?</a:t>
            </a:r>
          </a:p>
          <a:p>
            <a:r>
              <a:rPr lang="en-US" sz="2400" i="1" dirty="0"/>
              <a:t>non-search: in the code logic (or external tables) or human memory. </a:t>
            </a:r>
          </a:p>
          <a:p>
            <a:r>
              <a:rPr lang="en-US" sz="2400" i="1" dirty="0"/>
              <a:t>search: in state evaluation and search order functions</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Alpha-Beta pruning</a:t>
            </a:r>
            <a:br>
              <a:rPr lang="en-US" dirty="0"/>
            </a:br>
            <a:endParaRPr lang="en-US" dirty="0"/>
          </a:p>
        </p:txBody>
      </p:sp>
      <p:sp>
        <p:nvSpPr>
          <p:cNvPr id="3" name="Content Placeholder 2"/>
          <p:cNvSpPr>
            <a:spLocks noGrp="1"/>
          </p:cNvSpPr>
          <p:nvPr>
            <p:ph idx="1"/>
          </p:nvPr>
        </p:nvSpPr>
        <p:spPr/>
        <p:txBody>
          <a:bodyPr/>
          <a:lstStyle/>
          <a:p>
            <a:pPr>
              <a:buNone/>
            </a:pPr>
            <a:r>
              <a:rPr lang="en-US" dirty="0"/>
              <a:t>• Basic idea: prune away branches that cannot possibly influence the final decision</a:t>
            </a:r>
          </a:p>
          <a:p>
            <a:r>
              <a:rPr lang="en-US" dirty="0"/>
              <a:t>Search deeper in the same amount of time</a:t>
            </a:r>
          </a:p>
          <a:p>
            <a:pPr>
              <a:buNone/>
            </a:pPr>
            <a:r>
              <a:rPr lang="en-US" dirty="0"/>
              <a:t>• Similar to the Branch-and-Bound search (two searches in parallel: MAX and MIN)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Adversary modeling: Modeling a Human Opponent</a:t>
            </a:r>
          </a:p>
        </p:txBody>
      </p:sp>
      <p:sp>
        <p:nvSpPr>
          <p:cNvPr id="3" name="Content Placeholder 2"/>
          <p:cNvSpPr>
            <a:spLocks noGrp="1"/>
          </p:cNvSpPr>
          <p:nvPr>
            <p:ph idx="1"/>
          </p:nvPr>
        </p:nvSpPr>
        <p:spPr/>
        <p:txBody>
          <a:bodyPr>
            <a:normAutofit/>
          </a:bodyPr>
          <a:lstStyle/>
          <a:p>
            <a:r>
              <a:rPr lang="en-US" dirty="0"/>
              <a:t>Visual Memory</a:t>
            </a:r>
          </a:p>
          <a:p>
            <a:pPr>
              <a:buNone/>
            </a:pPr>
            <a:r>
              <a:rPr lang="en-US" dirty="0"/>
              <a:t> - proximity, similarity, continuation and symmetry.</a:t>
            </a:r>
          </a:p>
          <a:p>
            <a:r>
              <a:rPr lang="en-US" dirty="0"/>
              <a:t>Textual memory</a:t>
            </a:r>
          </a:p>
          <a:p>
            <a:pPr>
              <a:buNone/>
            </a:pPr>
            <a:r>
              <a:rPr lang="en-US" dirty="0"/>
              <a:t> -  Rote, verbatim, order, timing</a:t>
            </a:r>
          </a:p>
          <a:p>
            <a:pPr>
              <a:buNone/>
            </a:pPr>
            <a:endParaRPr lang="en-US" dirty="0"/>
          </a:p>
        </p:txBody>
      </p:sp>
      <p:sp>
        <p:nvSpPr>
          <p:cNvPr id="4" name="Rectangle 3"/>
          <p:cNvSpPr/>
          <p:nvPr/>
        </p:nvSpPr>
        <p:spPr>
          <a:xfrm>
            <a:off x="7125499" y="6488668"/>
            <a:ext cx="2018501" cy="369332"/>
          </a:xfrm>
          <a:prstGeom prst="rect">
            <a:avLst/>
          </a:prstGeom>
        </p:spPr>
        <p:txBody>
          <a:bodyPr wrap="none">
            <a:spAutoFit/>
          </a:bodyPr>
          <a:lstStyle/>
          <a:p>
            <a:r>
              <a:rPr lang="en-US" dirty="0"/>
              <a:t>Chase and Simon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a:t>
            </a:r>
            <a:r>
              <a:rPr lang="en-US" dirty="0" err="1"/>
              <a:t>algo’s</a:t>
            </a:r>
            <a:endParaRPr lang="en-US" dirty="0"/>
          </a:p>
        </p:txBody>
      </p:sp>
      <p:sp>
        <p:nvSpPr>
          <p:cNvPr id="3" name="Content Placeholder 2"/>
          <p:cNvSpPr>
            <a:spLocks noGrp="1"/>
          </p:cNvSpPr>
          <p:nvPr>
            <p:ph idx="1"/>
          </p:nvPr>
        </p:nvSpPr>
        <p:spPr/>
        <p:txBody>
          <a:bodyPr>
            <a:normAutofit lnSpcReduction="10000"/>
          </a:bodyPr>
          <a:lstStyle/>
          <a:p>
            <a:r>
              <a:rPr lang="en-US" dirty="0"/>
              <a:t>Create smarter agents through mutation and crossover.</a:t>
            </a:r>
          </a:p>
          <a:p>
            <a:r>
              <a:rPr lang="en-US" dirty="0"/>
              <a:t>evolutionary algorithms seek to create stronger or smarter programs by mimicking the principles of natural selection and of general biology. </a:t>
            </a:r>
            <a:r>
              <a:rPr lang="en-US" i="1" dirty="0"/>
              <a:t>The losers are destroyed while the winners are retained. In place of the losers, modified copies of the winners are also created.</a:t>
            </a:r>
          </a:p>
          <a:p>
            <a:r>
              <a:rPr lang="en-US" dirty="0"/>
              <a:t>Such programming techniques have been used frequently in fields such as manufacturing, circuit-board design, and of course, chess and Go</a:t>
            </a:r>
            <a:endParaRPr lang="en-US" i="1" dirty="0"/>
          </a:p>
        </p:txBody>
      </p:sp>
      <p:sp>
        <p:nvSpPr>
          <p:cNvPr id="4" name="TextBox 3"/>
          <p:cNvSpPr txBox="1"/>
          <p:nvPr/>
        </p:nvSpPr>
        <p:spPr>
          <a:xfrm>
            <a:off x="3071802" y="6643710"/>
            <a:ext cx="184731" cy="369332"/>
          </a:xfrm>
          <a:prstGeom prst="rect">
            <a:avLst/>
          </a:prstGeom>
          <a:noFill/>
        </p:spPr>
        <p:txBody>
          <a:bodyPr wrap="none" rtlCol="0">
            <a:spAutoFit/>
          </a:bodyPr>
          <a:lstStyle/>
          <a:p>
            <a:endParaRPr lang="en-US" dirty="0"/>
          </a:p>
        </p:txBody>
      </p:sp>
      <p:sp>
        <p:nvSpPr>
          <p:cNvPr id="5" name="TextBox 4"/>
          <p:cNvSpPr txBox="1"/>
          <p:nvPr/>
        </p:nvSpPr>
        <p:spPr>
          <a:xfrm>
            <a:off x="1571604" y="6143644"/>
            <a:ext cx="7572396" cy="523220"/>
          </a:xfrm>
          <a:prstGeom prst="rect">
            <a:avLst/>
          </a:prstGeom>
          <a:noFill/>
        </p:spPr>
        <p:txBody>
          <a:bodyPr wrap="square" rtlCol="0">
            <a:spAutoFit/>
          </a:bodyPr>
          <a:lstStyle/>
          <a:p>
            <a:r>
              <a:rPr lang="en-US" sz="1400" dirty="0"/>
              <a:t>Kojima, et. al. </a:t>
            </a:r>
            <a:r>
              <a:rPr lang="en-US" sz="1400" i="1" dirty="0"/>
              <a:t>An Evolutionary Algorithm Extended by Ecological Analogy to</a:t>
            </a:r>
          </a:p>
          <a:p>
            <a:r>
              <a:rPr lang="en-US" sz="1400" i="1" dirty="0"/>
              <a:t>the Game of Go. Proceedings 15 Intl. Joint Conf. on AI, 1997.</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AC23-E0DB-4DFA-87A2-7AB8FA71C96F}"/>
              </a:ext>
            </a:extLst>
          </p:cNvPr>
          <p:cNvSpPr>
            <a:spLocks noGrp="1"/>
          </p:cNvSpPr>
          <p:nvPr>
            <p:ph type="title"/>
          </p:nvPr>
        </p:nvSpPr>
        <p:spPr/>
        <p:txBody>
          <a:bodyPr/>
          <a:lstStyle/>
          <a:p>
            <a:r>
              <a:rPr lang="en-GB" dirty="0"/>
              <a:t>Game AI?</a:t>
            </a:r>
          </a:p>
        </p:txBody>
      </p:sp>
      <p:sp>
        <p:nvSpPr>
          <p:cNvPr id="3" name="Content Placeholder 2">
            <a:extLst>
              <a:ext uri="{FF2B5EF4-FFF2-40B4-BE49-F238E27FC236}">
                <a16:creationId xmlns:a16="http://schemas.microsoft.com/office/drawing/2014/main" id="{4142854A-8BC1-4C54-93FF-994AE7B95D59}"/>
              </a:ext>
            </a:extLst>
          </p:cNvPr>
          <p:cNvSpPr>
            <a:spLocks noGrp="1"/>
          </p:cNvSpPr>
          <p:nvPr>
            <p:ph idx="1"/>
          </p:nvPr>
        </p:nvSpPr>
        <p:spPr/>
        <p:txBody>
          <a:bodyPr/>
          <a:lstStyle/>
          <a:p>
            <a:r>
              <a:rPr lang="en-GB" dirty="0"/>
              <a:t>“It’s what makes the character walk toward me.”</a:t>
            </a:r>
          </a:p>
          <a:p>
            <a:r>
              <a:rPr lang="en-GB" dirty="0"/>
              <a:t>“It’s what makes the enemy shoot at me.”</a:t>
            </a:r>
          </a:p>
          <a:p>
            <a:r>
              <a:rPr lang="en-GB" dirty="0"/>
              <a:t>“It’s what makes the animation change from ‘idle’ to ‘attack.’”</a:t>
            </a:r>
          </a:p>
        </p:txBody>
      </p:sp>
      <p:sp>
        <p:nvSpPr>
          <p:cNvPr id="4" name="Rectangle 3">
            <a:extLst>
              <a:ext uri="{FF2B5EF4-FFF2-40B4-BE49-F238E27FC236}">
                <a16:creationId xmlns:a16="http://schemas.microsoft.com/office/drawing/2014/main" id="{24A72622-4F10-413E-8211-8E8D7DE1C99B}"/>
              </a:ext>
            </a:extLst>
          </p:cNvPr>
          <p:cNvSpPr/>
          <p:nvPr/>
        </p:nvSpPr>
        <p:spPr>
          <a:xfrm>
            <a:off x="2667000" y="5756831"/>
            <a:ext cx="5048690" cy="369332"/>
          </a:xfrm>
          <a:prstGeom prst="rect">
            <a:avLst/>
          </a:prstGeom>
        </p:spPr>
        <p:txBody>
          <a:bodyPr wrap="none">
            <a:spAutoFit/>
          </a:bodyPr>
          <a:lstStyle/>
          <a:p>
            <a:r>
              <a:rPr lang="en-GB" dirty="0">
                <a:latin typeface="Minion-Regular"/>
              </a:rPr>
              <a:t>“A game is a series of interesting choices.” Sid Maier</a:t>
            </a:r>
            <a:endParaRPr lang="en-GB" dirty="0"/>
          </a:p>
        </p:txBody>
      </p:sp>
    </p:spTree>
    <p:extLst>
      <p:ext uri="{BB962C8B-B14F-4D97-AF65-F5344CB8AC3E}">
        <p14:creationId xmlns:p14="http://schemas.microsoft.com/office/powerpoint/2010/main" val="269659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686800" cy="400032"/>
          </a:xfrm>
        </p:spPr>
        <p:txBody>
          <a:bodyPr>
            <a:normAutofit fontScale="90000"/>
          </a:bodyPr>
          <a:lstStyle/>
          <a:p>
            <a:r>
              <a:rPr lang="en-US" dirty="0"/>
              <a:t>Decision making</a:t>
            </a:r>
          </a:p>
        </p:txBody>
      </p:sp>
      <p:sp>
        <p:nvSpPr>
          <p:cNvPr id="3" name="Content Placeholder 2"/>
          <p:cNvSpPr>
            <a:spLocks noGrp="1"/>
          </p:cNvSpPr>
          <p:nvPr>
            <p:ph idx="1"/>
          </p:nvPr>
        </p:nvSpPr>
        <p:spPr>
          <a:xfrm>
            <a:off x="285720" y="500042"/>
            <a:ext cx="8686800" cy="446077"/>
          </a:xfrm>
        </p:spPr>
        <p:txBody>
          <a:bodyPr>
            <a:normAutofit lnSpcReduction="10000"/>
          </a:bodyPr>
          <a:lstStyle/>
          <a:p>
            <a:r>
              <a:rPr lang="en-US" dirty="0"/>
              <a:t>Rational &amp; Irrational </a:t>
            </a:r>
          </a:p>
        </p:txBody>
      </p:sp>
      <p:pic>
        <p:nvPicPr>
          <p:cNvPr id="1026" name="Picture 2"/>
          <p:cNvPicPr>
            <a:picLocks noChangeAspect="1" noChangeArrowheads="1"/>
          </p:cNvPicPr>
          <p:nvPr/>
        </p:nvPicPr>
        <p:blipFill>
          <a:blip r:embed="rId2"/>
          <a:srcRect/>
          <a:stretch>
            <a:fillRect/>
          </a:stretch>
        </p:blipFill>
        <p:spPr bwMode="auto">
          <a:xfrm>
            <a:off x="214282" y="1071546"/>
            <a:ext cx="3500462" cy="1316788"/>
          </a:xfrm>
          <a:prstGeom prst="rect">
            <a:avLst/>
          </a:prstGeom>
          <a:noFill/>
          <a:ln w="9525">
            <a:noFill/>
            <a:miter lim="800000"/>
            <a:headEnd/>
            <a:tailEnd/>
          </a:ln>
          <a:effectLst/>
        </p:spPr>
      </p:pic>
      <p:sp>
        <p:nvSpPr>
          <p:cNvPr id="6" name="Rectangle 5"/>
          <p:cNvSpPr/>
          <p:nvPr/>
        </p:nvSpPr>
        <p:spPr>
          <a:xfrm>
            <a:off x="3714744" y="1571612"/>
            <a:ext cx="7858180" cy="584775"/>
          </a:xfrm>
          <a:prstGeom prst="rect">
            <a:avLst/>
          </a:prstGeom>
        </p:spPr>
        <p:txBody>
          <a:bodyPr wrap="square">
            <a:spAutoFit/>
          </a:bodyPr>
          <a:lstStyle/>
          <a:p>
            <a:r>
              <a:rPr lang="en-US" sz="1600" dirty="0"/>
              <a:t>A </a:t>
            </a:r>
            <a:r>
              <a:rPr lang="en-US" sz="1600" dirty="0" err="1"/>
              <a:t>pathfinding</a:t>
            </a:r>
            <a:r>
              <a:rPr lang="en-US" sz="1600" dirty="0"/>
              <a:t> algorithm uses all four of the above criteria </a:t>
            </a:r>
          </a:p>
          <a:p>
            <a:r>
              <a:rPr lang="en-US" sz="1600" dirty="0"/>
              <a:t>and returns the path that an agent </a:t>
            </a:r>
            <a:r>
              <a:rPr lang="en-US" sz="1600" i="1" dirty="0"/>
              <a:t>should </a:t>
            </a:r>
            <a:r>
              <a:rPr lang="en-US" sz="1600" dirty="0"/>
              <a:t>take.</a:t>
            </a:r>
          </a:p>
        </p:txBody>
      </p:sp>
      <p:pic>
        <p:nvPicPr>
          <p:cNvPr id="1027" name="Picture 3"/>
          <p:cNvPicPr>
            <a:picLocks noChangeAspect="1" noChangeArrowheads="1"/>
          </p:cNvPicPr>
          <p:nvPr/>
        </p:nvPicPr>
        <p:blipFill>
          <a:blip r:embed="rId3"/>
          <a:srcRect/>
          <a:stretch>
            <a:fillRect/>
          </a:stretch>
        </p:blipFill>
        <p:spPr bwMode="auto">
          <a:xfrm>
            <a:off x="214282" y="2643183"/>
            <a:ext cx="3589826" cy="1395418"/>
          </a:xfrm>
          <a:prstGeom prst="rect">
            <a:avLst/>
          </a:prstGeom>
          <a:noFill/>
          <a:ln w="9525">
            <a:noFill/>
            <a:miter lim="800000"/>
            <a:headEnd/>
            <a:tailEnd/>
          </a:ln>
          <a:effectLst/>
        </p:spPr>
      </p:pic>
      <p:sp>
        <p:nvSpPr>
          <p:cNvPr id="8" name="Rectangle 7"/>
          <p:cNvSpPr/>
          <p:nvPr/>
        </p:nvSpPr>
        <p:spPr>
          <a:xfrm>
            <a:off x="4000496" y="2857496"/>
            <a:ext cx="4572032" cy="1323439"/>
          </a:xfrm>
          <a:prstGeom prst="rect">
            <a:avLst/>
          </a:prstGeom>
        </p:spPr>
        <p:txBody>
          <a:bodyPr wrap="square">
            <a:spAutoFit/>
          </a:bodyPr>
          <a:lstStyle/>
          <a:p>
            <a:r>
              <a:rPr lang="en-US" sz="1600" dirty="0"/>
              <a:t>Positive decision theory uses historical </a:t>
            </a:r>
          </a:p>
          <a:p>
            <a:r>
              <a:rPr lang="en-US" sz="1600" dirty="0"/>
              <a:t>observations of behavior,</a:t>
            </a:r>
          </a:p>
          <a:p>
            <a:r>
              <a:rPr lang="en-US" sz="1600" dirty="0"/>
              <a:t>and summarizes and analyzes </a:t>
            </a:r>
          </a:p>
          <a:p>
            <a:r>
              <a:rPr lang="en-US" sz="1600" dirty="0"/>
              <a:t>that data to express what has been done</a:t>
            </a:r>
          </a:p>
          <a:p>
            <a:r>
              <a:rPr lang="en-US" sz="1600" dirty="0"/>
              <a:t> in the past.</a:t>
            </a:r>
          </a:p>
        </p:txBody>
      </p:sp>
      <p:sp>
        <p:nvSpPr>
          <p:cNvPr id="9" name="Rectangle 8"/>
          <p:cNvSpPr/>
          <p:nvPr/>
        </p:nvSpPr>
        <p:spPr>
          <a:xfrm>
            <a:off x="4191000" y="942844"/>
            <a:ext cx="1710725" cy="369332"/>
          </a:xfrm>
          <a:prstGeom prst="rect">
            <a:avLst/>
          </a:prstGeom>
        </p:spPr>
        <p:txBody>
          <a:bodyPr wrap="none">
            <a:spAutoFit/>
          </a:bodyPr>
          <a:lstStyle/>
          <a:p>
            <a:r>
              <a:rPr lang="en-US" i="1" dirty="0"/>
              <a:t>has been done</a:t>
            </a:r>
            <a:endParaRPr lang="en-US" dirty="0"/>
          </a:p>
        </p:txBody>
      </p:sp>
      <p:sp>
        <p:nvSpPr>
          <p:cNvPr id="10" name="Rectangle 9"/>
          <p:cNvSpPr/>
          <p:nvPr/>
        </p:nvSpPr>
        <p:spPr>
          <a:xfrm>
            <a:off x="4383470" y="2471787"/>
            <a:ext cx="1762021" cy="369332"/>
          </a:xfrm>
          <a:prstGeom prst="rect">
            <a:avLst/>
          </a:prstGeom>
        </p:spPr>
        <p:txBody>
          <a:bodyPr wrap="none">
            <a:spAutoFit/>
          </a:bodyPr>
          <a:lstStyle/>
          <a:p>
            <a:r>
              <a:rPr lang="en-US" i="1" dirty="0"/>
              <a:t>should be done</a:t>
            </a:r>
            <a:endParaRPr lang="en-US" dirty="0"/>
          </a:p>
        </p:txBody>
      </p:sp>
      <p:pic>
        <p:nvPicPr>
          <p:cNvPr id="1028" name="Picture 4"/>
          <p:cNvPicPr>
            <a:picLocks noChangeAspect="1" noChangeArrowheads="1"/>
          </p:cNvPicPr>
          <p:nvPr/>
        </p:nvPicPr>
        <p:blipFill>
          <a:blip r:embed="rId4"/>
          <a:srcRect/>
          <a:stretch>
            <a:fillRect/>
          </a:stretch>
        </p:blipFill>
        <p:spPr bwMode="auto">
          <a:xfrm>
            <a:off x="500034" y="4500570"/>
            <a:ext cx="2969875" cy="2157414"/>
          </a:xfrm>
          <a:prstGeom prst="rect">
            <a:avLst/>
          </a:prstGeom>
          <a:noFill/>
          <a:ln w="9525">
            <a:noFill/>
            <a:miter lim="800000"/>
            <a:headEnd/>
            <a:tailEnd/>
          </a:ln>
          <a:effectLst/>
        </p:spPr>
      </p:pic>
      <p:pic>
        <p:nvPicPr>
          <p:cNvPr id="12" name="Picture 11" descr="fifa_soccer_round.jpg"/>
          <p:cNvPicPr>
            <a:picLocks noChangeAspect="1"/>
          </p:cNvPicPr>
          <p:nvPr/>
        </p:nvPicPr>
        <p:blipFill>
          <a:blip r:embed="rId5"/>
          <a:stretch>
            <a:fillRect/>
          </a:stretch>
        </p:blipFill>
        <p:spPr>
          <a:xfrm>
            <a:off x="6858016" y="0"/>
            <a:ext cx="2145115" cy="1427158"/>
          </a:xfrm>
          <a:prstGeom prst="rect">
            <a:avLst/>
          </a:prstGeom>
        </p:spPr>
      </p:pic>
      <p:sp>
        <p:nvSpPr>
          <p:cNvPr id="13" name="Rectangle 12"/>
          <p:cNvSpPr/>
          <p:nvPr/>
        </p:nvSpPr>
        <p:spPr>
          <a:xfrm>
            <a:off x="3786182" y="5214950"/>
            <a:ext cx="4572000" cy="1477328"/>
          </a:xfrm>
          <a:prstGeom prst="rect">
            <a:avLst/>
          </a:prstGeom>
        </p:spPr>
        <p:txBody>
          <a:bodyPr>
            <a:spAutoFit/>
          </a:bodyPr>
          <a:lstStyle/>
          <a:p>
            <a:r>
              <a:rPr lang="en-US" dirty="0"/>
              <a:t>Combining normative and positive decision theory takes the</a:t>
            </a:r>
          </a:p>
          <a:p>
            <a:r>
              <a:rPr lang="en-US" dirty="0"/>
              <a:t>limited world model perceived by an agent, adds the potential for errors, and</a:t>
            </a:r>
          </a:p>
          <a:p>
            <a:r>
              <a:rPr lang="en-US" dirty="0"/>
              <a:t>creates a belief about the world.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Hunt</a:t>
            </a:r>
          </a:p>
        </p:txBody>
      </p:sp>
      <p:sp>
        <p:nvSpPr>
          <p:cNvPr id="3" name="Content Placeholder 2"/>
          <p:cNvSpPr>
            <a:spLocks noGrp="1"/>
          </p:cNvSpPr>
          <p:nvPr>
            <p:ph idx="1"/>
          </p:nvPr>
        </p:nvSpPr>
        <p:spPr/>
        <p:txBody>
          <a:bodyPr/>
          <a:lstStyle/>
          <a:p>
            <a:pPr marL="341313" indent="-339725">
              <a:spcBef>
                <a:spcPts val="638"/>
              </a:spcBef>
              <a:spcAft>
                <a:spcPts val="1425"/>
              </a:spcAft>
              <a:buSzPct val="45000"/>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chemeClr val="tx1"/>
                </a:solidFill>
                <a:latin typeface="Calibri" charset="0"/>
              </a:rPr>
              <a:t>You’re player 1, hunting a deer with player 2. In order to catch the deer, both players must choose C1. But rabbits run through the woods. Each of you could be distracted and choose to just catch a rabbit by yourself instead (C2).</a:t>
            </a:r>
          </a:p>
          <a:p>
            <a:pPr marL="341313" indent="-339725">
              <a:spcBef>
                <a:spcPts val="638"/>
              </a:spcBef>
              <a:spcAft>
                <a:spcPts val="1425"/>
              </a:spcAft>
              <a:buSzPct val="45000"/>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chemeClr val="tx1"/>
                </a:solidFill>
                <a:latin typeface="Calibri" charset="0"/>
              </a:rPr>
              <a:t>What’s rational?</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57200" y="498475"/>
            <a:ext cx="8229600" cy="762000"/>
          </a:xfrm>
          <a:prstGeom prst="rect">
            <a:avLst/>
          </a:prstGeom>
          <a:noFill/>
          <a:ln w="9525">
            <a:noFill/>
            <a:round/>
            <a:headEnd/>
            <a:tailEnd/>
          </a:ln>
          <a:effectLst/>
        </p:spPr>
        <p:txBody>
          <a:bodyPr anchor="ctr">
            <a:spAutoFit/>
          </a:bodyPr>
          <a:lstStyle/>
          <a:p>
            <a:pPr algn="ct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latin typeface="Calibri" charset="0"/>
              </a:rPr>
              <a:t>Payoff Matrix for Stag Hunt</a:t>
            </a:r>
          </a:p>
        </p:txBody>
      </p:sp>
      <p:graphicFrame>
        <p:nvGraphicFramePr>
          <p:cNvPr id="14338" name="Group 2"/>
          <p:cNvGraphicFramePr>
            <a:graphicFrameLocks noGrp="1"/>
          </p:cNvGraphicFramePr>
          <p:nvPr>
            <p:extLst>
              <p:ext uri="{D42A27DB-BD31-4B8C-83A1-F6EECF244321}">
                <p14:modId xmlns:p14="http://schemas.microsoft.com/office/powerpoint/2010/main" val="1469868335"/>
              </p:ext>
            </p:extLst>
          </p:nvPr>
        </p:nvGraphicFramePr>
        <p:xfrm>
          <a:off x="2000232" y="2357430"/>
          <a:ext cx="3843347" cy="2042826"/>
        </p:xfrm>
        <a:graphic>
          <a:graphicData uri="http://schemas.openxmlformats.org/drawingml/2006/table">
            <a:tbl>
              <a:tblPr/>
              <a:tblGrid>
                <a:gridCol w="1922229">
                  <a:extLst>
                    <a:ext uri="{9D8B030D-6E8A-4147-A177-3AD203B41FA5}">
                      <a16:colId xmlns:a16="http://schemas.microsoft.com/office/drawing/2014/main" val="20000"/>
                    </a:ext>
                  </a:extLst>
                </a:gridCol>
                <a:gridCol w="1921118">
                  <a:extLst>
                    <a:ext uri="{9D8B030D-6E8A-4147-A177-3AD203B41FA5}">
                      <a16:colId xmlns:a16="http://schemas.microsoft.com/office/drawing/2014/main" val="20001"/>
                    </a:ext>
                  </a:extLst>
                </a:gridCol>
              </a:tblGrid>
              <a:tr h="890371">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600" b="0" i="0" u="none" strike="noStrike" cap="none" normalizeH="0" baseline="0" dirty="0">
                          <a:ln>
                            <a:noFill/>
                          </a:ln>
                          <a:solidFill>
                            <a:schemeClr val="tx1"/>
                          </a:solidFill>
                          <a:effectLst/>
                          <a:latin typeface="Calibri" charset="0"/>
                          <a:ea typeface="SimSun" charset="-122"/>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600" b="0" i="0" u="none" strike="noStrike" cap="none" normalizeH="0" baseline="0" dirty="0">
                          <a:ln>
                            <a:noFill/>
                          </a:ln>
                          <a:solidFill>
                            <a:schemeClr val="tx1"/>
                          </a:solidFill>
                          <a:effectLst/>
                          <a:latin typeface="Calibri" charset="0"/>
                          <a:ea typeface="SimSun" charset="-122"/>
                        </a:rPr>
                        <a:t>       (4,4)</a:t>
                      </a:r>
                    </a:p>
                  </a:txBody>
                  <a:tcPr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3600" b="0" i="0" u="none" strike="noStrike" cap="none" normalizeH="0" baseline="0" dirty="0">
                        <a:ln>
                          <a:noFill/>
                        </a:ln>
                        <a:solidFill>
                          <a:schemeClr val="tx1"/>
                        </a:solidFill>
                        <a:effectLst/>
                        <a:latin typeface="Calibri" charset="0"/>
                        <a:ea typeface="SimSun" charset="-122"/>
                      </a:endParaRP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600" b="0" i="0" u="none" strike="noStrike" cap="none" normalizeH="0" baseline="0" dirty="0">
                          <a:ln>
                            <a:noFill/>
                          </a:ln>
                          <a:solidFill>
                            <a:schemeClr val="tx1"/>
                          </a:solidFill>
                          <a:effectLst/>
                          <a:latin typeface="Calibri" charset="0"/>
                          <a:ea typeface="SimSun" charset="-122"/>
                        </a:rPr>
                        <a:t>     (0,2)</a:t>
                      </a:r>
                    </a:p>
                  </a:txBody>
                  <a:tcPr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2071">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600" b="0" i="0" u="none" strike="noStrike" cap="none" normalizeH="0" baseline="0" dirty="0">
                          <a:ln>
                            <a:noFill/>
                          </a:ln>
                          <a:solidFill>
                            <a:schemeClr val="tx1"/>
                          </a:solidFill>
                          <a:effectLst/>
                          <a:latin typeface="Calibri" charset="0"/>
                          <a:ea typeface="SimSun" charset="-122"/>
                        </a:rPr>
                        <a:t>       (2,0)</a:t>
                      </a:r>
                    </a:p>
                  </a:txBody>
                  <a:tcPr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3600" b="0" i="0" u="none" strike="noStrike" cap="none" normalizeH="0" baseline="0" dirty="0">
                          <a:ln>
                            <a:noFill/>
                          </a:ln>
                          <a:solidFill>
                            <a:schemeClr val="tx1"/>
                          </a:solidFill>
                          <a:effectLst/>
                          <a:latin typeface="Calibri" charset="0"/>
                          <a:ea typeface="SimSun" charset="-122"/>
                        </a:rPr>
                        <a:t>     (2,2)</a:t>
                      </a:r>
                    </a:p>
                  </a:txBody>
                  <a:tcPr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355" name="Rectangle 19"/>
          <p:cNvSpPr>
            <a:spLocks noChangeArrowheads="1"/>
          </p:cNvSpPr>
          <p:nvPr/>
        </p:nvSpPr>
        <p:spPr bwMode="auto">
          <a:xfrm>
            <a:off x="3458355" y="1389237"/>
            <a:ext cx="927100" cy="685800"/>
          </a:xfrm>
          <a:prstGeom prst="rect">
            <a:avLst/>
          </a:prstGeom>
          <a:noFill/>
          <a:ln w="9525">
            <a:noFill/>
            <a:round/>
            <a:headEnd/>
            <a:tailEnd/>
          </a:ln>
          <a:effectLst/>
        </p:spPr>
        <p:txBody>
          <a:bodyPr wrap="none" tIns="9144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latin typeface="Calibri" charset="0"/>
              </a:rPr>
              <a:t>Player 2</a:t>
            </a: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latin typeface="Calibri" charset="0"/>
            </a:endParaRPr>
          </a:p>
        </p:txBody>
      </p:sp>
      <p:sp>
        <p:nvSpPr>
          <p:cNvPr id="14356" name="Rectangle 20"/>
          <p:cNvSpPr>
            <a:spLocks noChangeArrowheads="1"/>
          </p:cNvSpPr>
          <p:nvPr/>
        </p:nvSpPr>
        <p:spPr bwMode="auto">
          <a:xfrm>
            <a:off x="290513" y="3513138"/>
            <a:ext cx="929357" cy="415498"/>
          </a:xfrm>
          <a:prstGeom prst="rect">
            <a:avLst/>
          </a:prstGeom>
          <a:noFill/>
          <a:ln w="9525">
            <a:noFill/>
            <a:round/>
            <a:headEnd/>
            <a:tailEnd/>
          </a:ln>
          <a:effectLst/>
        </p:spPr>
        <p:txBody>
          <a:bodyPr wrap="none" tIns="9144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latin typeface="Calibri" charset="0"/>
              </a:rPr>
              <a:t>Player 1</a:t>
            </a:r>
          </a:p>
        </p:txBody>
      </p:sp>
      <p:sp>
        <p:nvSpPr>
          <p:cNvPr id="14357" name="Rectangle 21"/>
          <p:cNvSpPr>
            <a:spLocks noChangeArrowheads="1"/>
          </p:cNvSpPr>
          <p:nvPr/>
        </p:nvSpPr>
        <p:spPr bwMode="auto">
          <a:xfrm>
            <a:off x="1573213" y="2933700"/>
            <a:ext cx="420687" cy="411163"/>
          </a:xfrm>
          <a:prstGeom prst="rect">
            <a:avLst/>
          </a:prstGeom>
          <a:noFill/>
          <a:ln w="9525">
            <a:noFill/>
            <a:round/>
            <a:headEnd/>
            <a:tailEnd/>
          </a:ln>
          <a:effectLst/>
        </p:spPr>
        <p:txBody>
          <a:bodyPr wrap="none" tIns="9144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charset="0"/>
              </a:rPr>
              <a:t>C1</a:t>
            </a:r>
          </a:p>
        </p:txBody>
      </p:sp>
      <p:sp>
        <p:nvSpPr>
          <p:cNvPr id="14358" name="Rectangle 22"/>
          <p:cNvSpPr>
            <a:spLocks noChangeArrowheads="1"/>
          </p:cNvSpPr>
          <p:nvPr/>
        </p:nvSpPr>
        <p:spPr bwMode="auto">
          <a:xfrm>
            <a:off x="1573213" y="4075113"/>
            <a:ext cx="420687" cy="411162"/>
          </a:xfrm>
          <a:prstGeom prst="rect">
            <a:avLst/>
          </a:prstGeom>
          <a:noFill/>
          <a:ln w="9525">
            <a:noFill/>
            <a:round/>
            <a:headEnd/>
            <a:tailEnd/>
          </a:ln>
          <a:effectLst/>
        </p:spPr>
        <p:txBody>
          <a:bodyPr wrap="none" tIns="9144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Calibri" charset="0"/>
              </a:rPr>
              <a:t>C2</a:t>
            </a:r>
          </a:p>
        </p:txBody>
      </p:sp>
      <p:sp>
        <p:nvSpPr>
          <p:cNvPr id="14359" name="Rectangle 23"/>
          <p:cNvSpPr>
            <a:spLocks noChangeArrowheads="1"/>
          </p:cNvSpPr>
          <p:nvPr/>
        </p:nvSpPr>
        <p:spPr bwMode="auto">
          <a:xfrm>
            <a:off x="2921536" y="1949367"/>
            <a:ext cx="564529" cy="415498"/>
          </a:xfrm>
          <a:prstGeom prst="rect">
            <a:avLst/>
          </a:prstGeom>
          <a:noFill/>
          <a:ln w="9525">
            <a:noFill/>
            <a:round/>
            <a:headEnd/>
            <a:tailEnd/>
          </a:ln>
          <a:effectLst/>
        </p:spPr>
        <p:txBody>
          <a:bodyPr wrap="square" tIns="9144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latin typeface="Calibri" charset="0"/>
              </a:rPr>
              <a:t>C1</a:t>
            </a:r>
          </a:p>
        </p:txBody>
      </p:sp>
      <p:sp>
        <p:nvSpPr>
          <p:cNvPr id="14360" name="Rectangle 24"/>
          <p:cNvSpPr>
            <a:spLocks noChangeArrowheads="1"/>
          </p:cNvSpPr>
          <p:nvPr/>
        </p:nvSpPr>
        <p:spPr bwMode="auto">
          <a:xfrm>
            <a:off x="4669631" y="1867288"/>
            <a:ext cx="425116" cy="415498"/>
          </a:xfrm>
          <a:prstGeom prst="rect">
            <a:avLst/>
          </a:prstGeom>
          <a:noFill/>
          <a:ln w="9525">
            <a:noFill/>
            <a:round/>
            <a:headEnd/>
            <a:tailEnd/>
          </a:ln>
          <a:effectLst/>
        </p:spPr>
        <p:txBody>
          <a:bodyPr wrap="none" tIns="9144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latin typeface="Calibri" charset="0"/>
              </a:rPr>
              <a:t>C2</a:t>
            </a:r>
          </a:p>
        </p:txBody>
      </p:sp>
      <p:sp>
        <p:nvSpPr>
          <p:cNvPr id="14361" name="Rectangle 25"/>
          <p:cNvSpPr>
            <a:spLocks noChangeArrowheads="1"/>
          </p:cNvSpPr>
          <p:nvPr/>
        </p:nvSpPr>
        <p:spPr bwMode="auto">
          <a:xfrm>
            <a:off x="1220788" y="5545138"/>
            <a:ext cx="6897687" cy="503237"/>
          </a:xfrm>
          <a:prstGeom prst="rect">
            <a:avLst/>
          </a:prstGeom>
          <a:noFill/>
          <a:ln w="9525">
            <a:noFill/>
            <a:round/>
            <a:headEnd/>
            <a:tailEnd/>
          </a:ln>
          <a:effectLst/>
        </p:spPr>
        <p:txBody>
          <a:bodyPr tIns="9144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Calibri" charset="0"/>
              </a:rPr>
              <a:t>What is the rational choice to make?</a:t>
            </a:r>
          </a:p>
        </p:txBody>
      </p:sp>
      <p:pic>
        <p:nvPicPr>
          <p:cNvPr id="11" name="Picture 3"/>
          <p:cNvPicPr>
            <a:picLocks noChangeAspect="1" noChangeArrowheads="1"/>
          </p:cNvPicPr>
          <p:nvPr/>
        </p:nvPicPr>
        <p:blipFill>
          <a:blip r:embed="rId3"/>
          <a:srcRect/>
          <a:stretch>
            <a:fillRect/>
          </a:stretch>
        </p:blipFill>
        <p:spPr bwMode="auto">
          <a:xfrm>
            <a:off x="5916016" y="3714752"/>
            <a:ext cx="3227983" cy="314324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Finally…game strategy to real Life </a:t>
            </a:r>
          </a:p>
        </p:txBody>
      </p:sp>
      <p:sp>
        <p:nvSpPr>
          <p:cNvPr id="3" name="Content Placeholder 2"/>
          <p:cNvSpPr>
            <a:spLocks noGrp="1"/>
          </p:cNvSpPr>
          <p:nvPr>
            <p:ph idx="1"/>
          </p:nvPr>
        </p:nvSpPr>
        <p:spPr/>
        <p:txBody>
          <a:bodyPr/>
          <a:lstStyle/>
          <a:p>
            <a:r>
              <a:rPr lang="en-US" b="1" dirty="0"/>
              <a:t>Stag Hunt – </a:t>
            </a:r>
            <a:r>
              <a:rPr lang="en-US" b="1"/>
              <a:t>extending this to: </a:t>
            </a:r>
            <a:endParaRPr lang="en-US" b="1" dirty="0"/>
          </a:p>
          <a:p>
            <a:pPr>
              <a:buNone/>
            </a:pPr>
            <a:r>
              <a:rPr lang="en-US" dirty="0"/>
              <a:t> Each country generally believes that the world would be better if no countries possessed nuclear weapons. However, the temptation to build up a nuclear arsenal arises because each country is afraid that other countries may stash nuclear warheads and undermine international security.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real-life situation?</a:t>
            </a:r>
          </a:p>
        </p:txBody>
      </p:sp>
      <p:pic>
        <p:nvPicPr>
          <p:cNvPr id="63490" name="Picture 2"/>
          <p:cNvPicPr>
            <a:picLocks noChangeAspect="1" noChangeArrowheads="1"/>
          </p:cNvPicPr>
          <p:nvPr/>
        </p:nvPicPr>
        <p:blipFill>
          <a:blip r:embed="rId2"/>
          <a:srcRect/>
          <a:stretch>
            <a:fillRect/>
          </a:stretch>
        </p:blipFill>
        <p:spPr bwMode="auto">
          <a:xfrm>
            <a:off x="142844" y="1428736"/>
            <a:ext cx="3805252" cy="3805252"/>
          </a:xfrm>
          <a:prstGeom prst="rect">
            <a:avLst/>
          </a:prstGeom>
          <a:noFill/>
          <a:ln w="9525">
            <a:noFill/>
            <a:miter lim="800000"/>
            <a:headEnd/>
            <a:tailEnd/>
          </a:ln>
          <a:effectLst/>
        </p:spPr>
      </p:pic>
      <p:pic>
        <p:nvPicPr>
          <p:cNvPr id="63491" name="Picture 3"/>
          <p:cNvPicPr>
            <a:picLocks noChangeAspect="1" noChangeArrowheads="1"/>
          </p:cNvPicPr>
          <p:nvPr/>
        </p:nvPicPr>
        <p:blipFill>
          <a:blip r:embed="rId3"/>
          <a:srcRect/>
          <a:stretch>
            <a:fillRect/>
          </a:stretch>
        </p:blipFill>
        <p:spPr bwMode="auto">
          <a:xfrm>
            <a:off x="4305291" y="1285860"/>
            <a:ext cx="4838709" cy="1906944"/>
          </a:xfrm>
          <a:prstGeom prst="rect">
            <a:avLst/>
          </a:prstGeom>
          <a:noFill/>
          <a:ln w="9525">
            <a:noFill/>
            <a:miter lim="800000"/>
            <a:headEnd/>
            <a:tailEnd/>
          </a:ln>
          <a:effectLst/>
        </p:spPr>
      </p:pic>
      <p:sp>
        <p:nvSpPr>
          <p:cNvPr id="5" name="TextBox 4"/>
          <p:cNvSpPr txBox="1"/>
          <p:nvPr/>
        </p:nvSpPr>
        <p:spPr>
          <a:xfrm>
            <a:off x="0" y="6286520"/>
            <a:ext cx="6357253" cy="369332"/>
          </a:xfrm>
          <a:prstGeom prst="rect">
            <a:avLst/>
          </a:prstGeom>
          <a:noFill/>
        </p:spPr>
        <p:txBody>
          <a:bodyPr wrap="none" rtlCol="0">
            <a:spAutoFit/>
          </a:bodyPr>
          <a:lstStyle/>
          <a:p>
            <a:r>
              <a:rPr lang="en-US" i="1" dirty="0"/>
              <a:t>Source: Behavioral mathematics for Game AI, by Dave Mark</a:t>
            </a:r>
          </a:p>
        </p:txBody>
      </p:sp>
      <p:pic>
        <p:nvPicPr>
          <p:cNvPr id="63492" name="Picture 4"/>
          <p:cNvPicPr>
            <a:picLocks noChangeAspect="1" noChangeArrowheads="1"/>
          </p:cNvPicPr>
          <p:nvPr/>
        </p:nvPicPr>
        <p:blipFill>
          <a:blip r:embed="rId4"/>
          <a:srcRect/>
          <a:stretch>
            <a:fillRect/>
          </a:stretch>
        </p:blipFill>
        <p:spPr bwMode="auto">
          <a:xfrm>
            <a:off x="4359630" y="3286124"/>
            <a:ext cx="4712964" cy="1857388"/>
          </a:xfrm>
          <a:prstGeom prst="rect">
            <a:avLst/>
          </a:prstGeom>
          <a:noFill/>
          <a:ln w="9525">
            <a:noFill/>
            <a:miter lim="800000"/>
            <a:headEnd/>
            <a:tailEnd/>
          </a:ln>
          <a:effectLst/>
        </p:spPr>
      </p:pic>
      <p:sp>
        <p:nvSpPr>
          <p:cNvPr id="7" name="Rectangle 6"/>
          <p:cNvSpPr/>
          <p:nvPr/>
        </p:nvSpPr>
        <p:spPr>
          <a:xfrm>
            <a:off x="4071934" y="5143512"/>
            <a:ext cx="5214974" cy="830997"/>
          </a:xfrm>
          <a:prstGeom prst="rect">
            <a:avLst/>
          </a:prstGeom>
        </p:spPr>
        <p:txBody>
          <a:bodyPr wrap="square">
            <a:spAutoFit/>
          </a:bodyPr>
          <a:lstStyle/>
          <a:p>
            <a:r>
              <a:rPr lang="en-US" sz="1600" dirty="0"/>
              <a:t>The scenario of one agent rushing to get the rocket launcher while the other one hides is analogous to the Prisoner’s Dilemma scenario of one prisoner betraying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F1B7-1803-4E2C-8B52-3C331FFA809E}"/>
              </a:ext>
            </a:extLst>
          </p:cNvPr>
          <p:cNvSpPr>
            <a:spLocks noGrp="1"/>
          </p:cNvSpPr>
          <p:nvPr>
            <p:ph type="title"/>
          </p:nvPr>
        </p:nvSpPr>
        <p:spPr/>
        <p:txBody>
          <a:bodyPr/>
          <a:lstStyle/>
          <a:p>
            <a:r>
              <a:rPr lang="en-GB" dirty="0"/>
              <a:t>Rational &amp; Irrational </a:t>
            </a:r>
            <a:r>
              <a:rPr lang="en-GB" dirty="0" err="1"/>
              <a:t>behavior</a:t>
            </a:r>
            <a:endParaRPr lang="en-GB" dirty="0"/>
          </a:p>
        </p:txBody>
      </p:sp>
      <p:sp>
        <p:nvSpPr>
          <p:cNvPr id="3" name="Content Placeholder 2">
            <a:extLst>
              <a:ext uri="{FF2B5EF4-FFF2-40B4-BE49-F238E27FC236}">
                <a16:creationId xmlns:a16="http://schemas.microsoft.com/office/drawing/2014/main" id="{CB87B451-8DB9-468F-952A-7D811FA99D59}"/>
              </a:ext>
            </a:extLst>
          </p:cNvPr>
          <p:cNvSpPr>
            <a:spLocks noGrp="1"/>
          </p:cNvSpPr>
          <p:nvPr>
            <p:ph idx="1"/>
          </p:nvPr>
        </p:nvSpPr>
        <p:spPr/>
        <p:txBody>
          <a:bodyPr/>
          <a:lstStyle/>
          <a:p>
            <a:r>
              <a:rPr lang="en-GB" dirty="0"/>
              <a:t>Buy groceries 2-3 times a day or once a week.</a:t>
            </a:r>
          </a:p>
          <a:p>
            <a:r>
              <a:rPr lang="en-GB" dirty="0"/>
              <a:t>Latter leads to waste of food – buy more than required.</a:t>
            </a:r>
          </a:p>
          <a:p>
            <a:pPr marL="0" indent="0">
              <a:buNone/>
            </a:pPr>
            <a:endParaRPr lang="en-GB" dirty="0"/>
          </a:p>
        </p:txBody>
      </p:sp>
    </p:spTree>
    <p:extLst>
      <p:ext uri="{BB962C8B-B14F-4D97-AF65-F5344CB8AC3E}">
        <p14:creationId xmlns:p14="http://schemas.microsoft.com/office/powerpoint/2010/main" val="2277046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D7F95-0C1C-4AE9-9F2C-2A935172CD0C}"/>
              </a:ext>
            </a:extLst>
          </p:cNvPr>
          <p:cNvSpPr>
            <a:spLocks noGrp="1"/>
          </p:cNvSpPr>
          <p:nvPr>
            <p:ph idx="1"/>
          </p:nvPr>
        </p:nvSpPr>
        <p:spPr/>
        <p:txBody>
          <a:bodyPr/>
          <a:lstStyle/>
          <a:p>
            <a:pPr marL="0" indent="0">
              <a:buNone/>
            </a:pPr>
            <a:r>
              <a:rPr lang="en-GB" b="1" dirty="0"/>
              <a:t>Rational and Irrational</a:t>
            </a:r>
          </a:p>
          <a:p>
            <a:pPr marL="0" indent="0">
              <a:buNone/>
            </a:pPr>
            <a:r>
              <a:rPr lang="en-GB" dirty="0"/>
              <a:t>In Game Theory these words have not the usual meanings</a:t>
            </a:r>
          </a:p>
          <a:p>
            <a:r>
              <a:rPr lang="en-GB" dirty="0"/>
              <a:t>Rational - A choice that seeks for the maximal utility of the player</a:t>
            </a:r>
          </a:p>
          <a:p>
            <a:r>
              <a:rPr lang="en-GB" dirty="0"/>
              <a:t>Irrational - Other choices allow a higher utility if the other players behave rationally</a:t>
            </a:r>
          </a:p>
        </p:txBody>
      </p:sp>
    </p:spTree>
    <p:extLst>
      <p:ext uri="{BB962C8B-B14F-4D97-AF65-F5344CB8AC3E}">
        <p14:creationId xmlns:p14="http://schemas.microsoft.com/office/powerpoint/2010/main" val="2080534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6F0AD-8B85-4E69-A80F-D3B10AF36AFD}"/>
              </a:ext>
            </a:extLst>
          </p:cNvPr>
          <p:cNvSpPr>
            <a:spLocks noGrp="1"/>
          </p:cNvSpPr>
          <p:nvPr>
            <p:ph idx="1"/>
          </p:nvPr>
        </p:nvSpPr>
        <p:spPr>
          <a:xfrm>
            <a:off x="628650" y="838200"/>
            <a:ext cx="7886700" cy="5338763"/>
          </a:xfrm>
        </p:spPr>
        <p:txBody>
          <a:bodyPr>
            <a:normAutofit fontScale="92500"/>
          </a:bodyPr>
          <a:lstStyle/>
          <a:p>
            <a:pPr marL="0" indent="0">
              <a:buNone/>
            </a:pPr>
            <a:r>
              <a:rPr lang="en-GB" b="1" dirty="0"/>
              <a:t>Irrationality I: Lower Gains</a:t>
            </a:r>
          </a:p>
          <a:p>
            <a:r>
              <a:rPr lang="en-GB" dirty="0"/>
              <a:t>Ultimatum game</a:t>
            </a:r>
          </a:p>
          <a:p>
            <a:r>
              <a:rPr lang="en-GB" dirty="0"/>
              <a:t>Two agents have 100 euros to divide among themselves</a:t>
            </a:r>
          </a:p>
          <a:p>
            <a:r>
              <a:rPr lang="en-GB" i="1" dirty="0"/>
              <a:t>• </a:t>
            </a:r>
            <a:r>
              <a:rPr lang="en-GB" dirty="0"/>
              <a:t>I proposes a division</a:t>
            </a:r>
          </a:p>
          <a:p>
            <a:r>
              <a:rPr lang="en-GB" i="1" dirty="0"/>
              <a:t>• </a:t>
            </a:r>
            <a:r>
              <a:rPr lang="en-GB" dirty="0"/>
              <a:t>if II accepts the proposal, then this is the final payoff</a:t>
            </a:r>
          </a:p>
          <a:p>
            <a:r>
              <a:rPr lang="en-GB" i="1" dirty="0"/>
              <a:t>• </a:t>
            </a:r>
            <a:r>
              <a:rPr lang="en-GB" dirty="0"/>
              <a:t>if II rejects the proposal, then the final payoff is zero for both agents</a:t>
            </a:r>
          </a:p>
          <a:p>
            <a:r>
              <a:rPr lang="en-GB" dirty="0"/>
              <a:t>A ”rational” choice for agent II is to accept whatever proposal, consequently the unique ”rational”</a:t>
            </a:r>
          </a:p>
          <a:p>
            <a:r>
              <a:rPr lang="en-GB" dirty="0"/>
              <a:t>choice for agent I is 99 for himself and 1 for agent II</a:t>
            </a:r>
          </a:p>
        </p:txBody>
      </p:sp>
    </p:spTree>
    <p:extLst>
      <p:ext uri="{BB962C8B-B14F-4D97-AF65-F5344CB8AC3E}">
        <p14:creationId xmlns:p14="http://schemas.microsoft.com/office/powerpoint/2010/main" val="431640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subTitle" idx="4294967295"/>
          </p:nvPr>
        </p:nvSpPr>
        <p:spPr>
          <a:xfrm>
            <a:off x="0" y="1646238"/>
            <a:ext cx="8228013" cy="4443412"/>
          </a:xfrm>
          <a:ln/>
        </p:spPr>
        <p:txBody>
          <a:bodyPr tIns="25602"/>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900" dirty="0"/>
              <a:t>SOAR – is an </a:t>
            </a:r>
            <a:r>
              <a:rPr lang="en-US" sz="2900" b="1" u="sng" dirty="0"/>
              <a:t>inference engine</a:t>
            </a:r>
            <a:r>
              <a:rPr lang="en-US" sz="2900" dirty="0"/>
              <a:t> for the intelligent agents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900"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900" dirty="0"/>
              <a:t>The inference engine constantly loops through :</a:t>
            </a: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latin typeface="Times New Roman" pitchFamily="16" charset="0"/>
                <a:cs typeface="Times New Roman" pitchFamily="16" charset="0"/>
              </a:rPr>
              <a:t>1. Perceive: Accept sensor information from the game</a:t>
            </a: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latin typeface="Times New Roman" pitchFamily="16" charset="0"/>
                <a:cs typeface="Times New Roman" pitchFamily="16" charset="0"/>
              </a:rPr>
              <a:t>2. Think: Select and execute relevant knowledge</a:t>
            </a: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latin typeface="Times New Roman" pitchFamily="16" charset="0"/>
                <a:cs typeface="Times New Roman" pitchFamily="16" charset="0"/>
              </a:rPr>
              <a:t>3. Act: Execute internal and external actions</a:t>
            </a:r>
            <a:r>
              <a:rPr lang="en-US" sz="2200" dirty="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6481" y="273629"/>
            <a:ext cx="8228160" cy="1144921"/>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Games using SOAR</a:t>
            </a:r>
          </a:p>
        </p:txBody>
      </p:sp>
      <p:sp>
        <p:nvSpPr>
          <p:cNvPr id="14337" name="Rectangle 1"/>
          <p:cNvSpPr>
            <a:spLocks noGrp="1" noChangeArrowheads="1"/>
          </p:cNvSpPr>
          <p:nvPr>
            <p:ph type="subTitle" idx="4294967295"/>
          </p:nvPr>
        </p:nvSpPr>
        <p:spPr>
          <a:xfrm>
            <a:off x="0" y="1646238"/>
            <a:ext cx="8228013" cy="4443412"/>
          </a:xfrm>
          <a:ln/>
        </p:spPr>
        <p:txBody>
          <a:bodyPr tIns="12572">
            <a:normAutofit lnSpcReduction="10000"/>
          </a:bodyPr>
          <a:lstStyle/>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In Quake II and Descent 3  the  standard Soar knowledge representation of a hierarchy of operators each implemented by multiple production rules is used. </a:t>
            </a: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latin typeface="Times New Roman" pitchFamily="16" charset="0"/>
              <a:cs typeface="Times New Roman" pitchFamily="16" charset="0"/>
            </a:endParaRP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 For example, the </a:t>
            </a:r>
            <a:r>
              <a:rPr lang="en-US" sz="2000" dirty="0" err="1">
                <a:latin typeface="Times New Roman" pitchFamily="16" charset="0"/>
                <a:cs typeface="Times New Roman" pitchFamily="16" charset="0"/>
              </a:rPr>
              <a:t>toplevel</a:t>
            </a:r>
            <a:r>
              <a:rPr lang="en-US" sz="2000" dirty="0">
                <a:latin typeface="Times New Roman" pitchFamily="16" charset="0"/>
                <a:cs typeface="Times New Roman" pitchFamily="16" charset="0"/>
              </a:rPr>
              <a:t> operators in a Quake II or Descent 3 agent might</a:t>
            </a: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include attack, explore, retreat and wander.  </a:t>
            </a: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latin typeface="Times New Roman" pitchFamily="16" charset="0"/>
              <a:cs typeface="Times New Roman" pitchFamily="16" charset="0"/>
            </a:endParaRP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Sub-operators of the top-level attack operator could include different styles</a:t>
            </a: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of attacking, such as pop-out-attack or face-enemy.</a:t>
            </a: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latin typeface="Times New Roman" pitchFamily="16" charset="0"/>
              <a:cs typeface="Times New Roman" pitchFamily="16" charset="0"/>
            </a:endParaRPr>
          </a:p>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 The operators at the bottom of the hierarchy are atomic steps and actions that implement the operators above, such as shoot, move-to-door and stop moving.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based on HI</a:t>
            </a:r>
          </a:p>
        </p:txBody>
      </p:sp>
      <p:sp>
        <p:nvSpPr>
          <p:cNvPr id="3" name="Content Placeholder 2"/>
          <p:cNvSpPr>
            <a:spLocks noGrp="1"/>
          </p:cNvSpPr>
          <p:nvPr>
            <p:ph idx="1"/>
          </p:nvPr>
        </p:nvSpPr>
        <p:spPr/>
        <p:txBody>
          <a:bodyPr>
            <a:normAutofit/>
          </a:bodyPr>
          <a:lstStyle/>
          <a:p>
            <a:r>
              <a:rPr lang="en-US" dirty="0"/>
              <a:t>movement AI</a:t>
            </a:r>
          </a:p>
          <a:p>
            <a:r>
              <a:rPr lang="en-US" dirty="0"/>
              <a:t>decision making AI,</a:t>
            </a:r>
          </a:p>
          <a:p>
            <a:r>
              <a:rPr lang="en-US" dirty="0"/>
              <a:t> strategic AI</a:t>
            </a:r>
          </a:p>
          <a:p>
            <a:pPr>
              <a:buNone/>
            </a:pPr>
            <a:r>
              <a:rPr lang="en-US" dirty="0"/>
              <a:t>Example:</a:t>
            </a:r>
          </a:p>
          <a:p>
            <a:pPr>
              <a:buNone/>
            </a:pPr>
            <a:r>
              <a:rPr lang="en-US" dirty="0"/>
              <a:t> programming the human intelligence – Indian </a:t>
            </a:r>
            <a:r>
              <a:rPr lang="en-US"/>
              <a:t>road driver.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520136" y="-152400"/>
            <a:ext cx="2629440" cy="1062832"/>
          </a:xfrm>
          <a:ln/>
        </p:spPr>
        <p:txBody>
          <a:bodyPr tIns="19201"/>
          <a:lstStyle/>
          <a:p>
            <a:pPr>
              <a:tabLst>
                <a:tab pos="656650" algn="l"/>
                <a:tab pos="1313299" algn="l"/>
                <a:tab pos="1969949" algn="l"/>
                <a:tab pos="2626599" algn="l"/>
              </a:tabLst>
            </a:pPr>
            <a:r>
              <a:rPr lang="en-US" sz="2200" dirty="0"/>
              <a:t>The basis of SOAR</a:t>
            </a:r>
          </a:p>
        </p:txBody>
      </p:sp>
      <p:sp>
        <p:nvSpPr>
          <p:cNvPr id="9218" name="Rectangle 2"/>
          <p:cNvSpPr>
            <a:spLocks noGrp="1" noChangeArrowheads="1"/>
          </p:cNvSpPr>
          <p:nvPr>
            <p:ph type="subTitle" idx="4294967295"/>
          </p:nvPr>
        </p:nvSpPr>
        <p:spPr bwMode="auto">
          <a:xfrm>
            <a:off x="0" y="990600"/>
            <a:ext cx="8293100" cy="6237288"/>
          </a:xfrm>
          <a:prstGeom prst="rect">
            <a:avLst/>
          </a:prstGeom>
          <a:noFill/>
          <a:ln/>
        </p:spPr>
        <p:txBody>
          <a:bodyPr lIns="0" tIns="9144" rIns="0" bIns="0" anchor="ctr">
            <a:normAutofit/>
          </a:bodyPr>
          <a:lstStyle/>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i="1" dirty="0">
                <a:latin typeface="Times New Roman" pitchFamily="16" charset="0"/>
                <a:cs typeface="Times New Roman" pitchFamily="16" charset="0"/>
              </a:rPr>
              <a:t> A cognitive architecture </a:t>
            </a:r>
            <a:r>
              <a:rPr lang="en-US" sz="2000" dirty="0">
                <a:latin typeface="Times New Roman" pitchFamily="16" charset="0"/>
                <a:cs typeface="Times New Roman" pitchFamily="16" charset="0"/>
              </a:rPr>
              <a:t>as a theory of the fixed mechanisms and structures that underlie human cognition?</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The Soar theory posits that cognitive behavior has at least the following characteristics (Newell, 1990):</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1. </a:t>
            </a:r>
            <a:r>
              <a:rPr lang="en-US" sz="2000" b="1" dirty="0">
                <a:latin typeface="Times New Roman" pitchFamily="16" charset="0"/>
                <a:cs typeface="Times New Roman" pitchFamily="16" charset="0"/>
              </a:rPr>
              <a:t>It is goal-oriented. </a:t>
            </a:r>
            <a:r>
              <a:rPr lang="en-US" sz="2000" dirty="0">
                <a:latin typeface="Times New Roman" pitchFamily="16" charset="0"/>
                <a:cs typeface="Times New Roman" pitchFamily="16" charset="0"/>
              </a:rPr>
              <a:t> we don’t stumble through life.</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 2. </a:t>
            </a:r>
            <a:r>
              <a:rPr lang="en-US" sz="2000" b="1" dirty="0">
                <a:latin typeface="Times New Roman" pitchFamily="16" charset="0"/>
                <a:cs typeface="Times New Roman" pitchFamily="16" charset="0"/>
              </a:rPr>
              <a:t>It takes place in a rich, complex, detailed environment. </a:t>
            </a:r>
            <a:r>
              <a:rPr lang="en-US" sz="2000" dirty="0">
                <a:latin typeface="Times New Roman" pitchFamily="16" charset="0"/>
                <a:cs typeface="Times New Roman" pitchFamily="16" charset="0"/>
              </a:rPr>
              <a:t>the world we perceive and act on is not a simple one.</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latin typeface="Times New Roman" pitchFamily="16" charset="0"/>
                <a:cs typeface="Times New Roman" pitchFamily="16" charset="0"/>
              </a:rPr>
              <a:t> 3. </a:t>
            </a:r>
            <a:r>
              <a:rPr lang="en-US" sz="2000" b="1" dirty="0">
                <a:latin typeface="Times New Roman" pitchFamily="16" charset="0"/>
                <a:cs typeface="Times New Roman" pitchFamily="16" charset="0"/>
              </a:rPr>
              <a:t>It requires a large amount of knowledge.: e</a:t>
            </a:r>
            <a:r>
              <a:rPr lang="en-US" sz="2000" dirty="0">
                <a:latin typeface="Times New Roman" pitchFamily="16" charset="0"/>
                <a:cs typeface="Times New Roman" pitchFamily="16" charset="0"/>
              </a:rPr>
              <a:t>xample, knowledge required to solve an equation. </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b="1" dirty="0">
                <a:latin typeface="Times New Roman" pitchFamily="16" charset="0"/>
                <a:cs typeface="Times New Roman" pitchFamily="16" charset="0"/>
              </a:rPr>
              <a:t>4. It requires the use of symbols and abstractions.-</a:t>
            </a:r>
            <a:r>
              <a:rPr lang="en-US" sz="2000" dirty="0">
                <a:latin typeface="Times New Roman" pitchFamily="16" charset="0"/>
                <a:cs typeface="Times New Roman" pitchFamily="16" charset="0"/>
              </a:rPr>
              <a:t> our internal representations are 'symbols' , How do you know its a chicken? </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b="1" dirty="0">
                <a:latin typeface="Times New Roman" pitchFamily="16" charset="0"/>
                <a:cs typeface="Times New Roman" pitchFamily="16" charset="0"/>
              </a:rPr>
              <a:t>5. It is flexible, and a function of the environment. - t</a:t>
            </a:r>
            <a:r>
              <a:rPr lang="en-US" sz="2000" dirty="0">
                <a:latin typeface="Times New Roman" pitchFamily="16" charset="0"/>
                <a:cs typeface="Times New Roman" pitchFamily="16" charset="0"/>
              </a:rPr>
              <a:t>hinking in step with the world.</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b="1" dirty="0">
                <a:latin typeface="Times New Roman" pitchFamily="16" charset="0"/>
                <a:cs typeface="Times New Roman" pitchFamily="16" charset="0"/>
              </a:rPr>
              <a:t>6. It requires learning from the environment and experience –</a:t>
            </a:r>
            <a:r>
              <a:rPr lang="en-US" sz="2000" dirty="0">
                <a:latin typeface="Times New Roman" pitchFamily="16" charset="0"/>
                <a:cs typeface="Times New Roman" pitchFamily="16" charset="0"/>
              </a:rPr>
              <a:t> learning from childhood to adult life.</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latin typeface="Times New Roman" pitchFamily="16" charset="0"/>
              <a:cs typeface="Times New Roman" pitchFamily="16" charset="0"/>
            </a:endParaRP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latin typeface="Times New Roman" pitchFamily="16" charset="0"/>
              <a:cs typeface="Times New Roman" pitchFamily="16" charset="0"/>
            </a:endParaRP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latin typeface="Times New Roman" pitchFamily="16" charset="0"/>
              <a:cs typeface="Times New Roman" pitchFamily="16" charset="0"/>
            </a:endParaRP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313953"/>
            <a:ext cx="8228160" cy="1062832"/>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SOAR – a cognitive game engine</a:t>
            </a:r>
          </a:p>
        </p:txBody>
      </p:sp>
      <p:sp>
        <p:nvSpPr>
          <p:cNvPr id="6146" name="Rectangle 2"/>
          <p:cNvSpPr>
            <a:spLocks noGrp="1" noChangeArrowheads="1"/>
          </p:cNvSpPr>
          <p:nvPr>
            <p:ph type="subTitle" idx="4294967295"/>
          </p:nvPr>
        </p:nvSpPr>
        <p:spPr bwMode="auto">
          <a:xfrm>
            <a:off x="0" y="1646238"/>
            <a:ext cx="8228013" cy="4443412"/>
          </a:xfrm>
          <a:prstGeom prst="rect">
            <a:avLst/>
          </a:prstGeom>
          <a:noFill/>
          <a:ln/>
        </p:spPr>
        <p:txBody>
          <a:bodyPr lIns="0" tIns="28802" rIns="0" bIns="0"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300" dirty="0"/>
              <a:t>University of Michigan </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300" dirty="0"/>
              <a:t>Collaboration with Quake II and Descent 3</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3300"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300" dirty="0"/>
              <a:t>“</a:t>
            </a:r>
            <a:r>
              <a:rPr lang="en-US" sz="3300" dirty="0">
                <a:latin typeface="Times New Roman" pitchFamily="16" charset="0"/>
                <a:cs typeface="Times New Roman" pitchFamily="16" charset="0"/>
              </a:rPr>
              <a:t>the main goal of the Soar/Games project is to </a:t>
            </a:r>
            <a:r>
              <a:rPr lang="en-US" sz="3300" dirty="0"/>
              <a:t>make games more fun by making the agents in games more intelligent.”</a:t>
            </a:r>
          </a:p>
        </p:txBody>
      </p:sp>
      <p:pic>
        <p:nvPicPr>
          <p:cNvPr id="6147" name="Picture 3"/>
          <p:cNvPicPr>
            <a:picLocks noChangeAspect="1" noChangeArrowheads="1"/>
          </p:cNvPicPr>
          <p:nvPr/>
        </p:nvPicPr>
        <p:blipFill>
          <a:blip r:embed="rId3" cstate="print"/>
          <a:srcRect/>
          <a:stretch>
            <a:fillRect/>
          </a:stretch>
        </p:blipFill>
        <p:spPr bwMode="auto">
          <a:xfrm>
            <a:off x="5760" y="5599308"/>
            <a:ext cx="2482560" cy="1258692"/>
          </a:xfrm>
          <a:prstGeom prst="rect">
            <a:avLst/>
          </a:prstGeom>
          <a:noFill/>
          <a:ln w="9525">
            <a:noFill/>
            <a:round/>
            <a:headEnd/>
            <a:tailEnd/>
          </a:ln>
          <a:effectLst/>
        </p:spPr>
      </p:pic>
      <p:pic>
        <p:nvPicPr>
          <p:cNvPr id="6148" name="Picture 4"/>
          <p:cNvPicPr>
            <a:picLocks noChangeAspect="1" noChangeArrowheads="1"/>
          </p:cNvPicPr>
          <p:nvPr/>
        </p:nvPicPr>
        <p:blipFill>
          <a:blip r:embed="rId4"/>
          <a:srcRect/>
          <a:stretch>
            <a:fillRect/>
          </a:stretch>
        </p:blipFill>
        <p:spPr bwMode="auto">
          <a:xfrm>
            <a:off x="6428160" y="5135579"/>
            <a:ext cx="2689920" cy="1722421"/>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SOAR Engine Interface</a:t>
            </a:r>
          </a:p>
        </p:txBody>
      </p:sp>
      <p:sp>
        <p:nvSpPr>
          <p:cNvPr id="3" name="Content Placeholder 2"/>
          <p:cNvSpPr>
            <a:spLocks noGrp="1"/>
          </p:cNvSpPr>
          <p:nvPr>
            <p:ph idx="1"/>
          </p:nvPr>
        </p:nvSpPr>
        <p:spPr/>
        <p:txBody>
          <a:bodyPr>
            <a:normAutofit fontScale="85000" lnSpcReduction="20000"/>
          </a:bodyPr>
          <a:lstStyle/>
          <a:p>
            <a:r>
              <a:rPr lang="en-US" dirty="0"/>
              <a:t>Soar/Quake II</a:t>
            </a:r>
          </a:p>
          <a:p>
            <a:pPr>
              <a:buNone/>
            </a:pPr>
            <a:r>
              <a:rPr lang="en-US" dirty="0"/>
              <a:t>– 80 Sensors</a:t>
            </a:r>
          </a:p>
          <a:p>
            <a:pPr>
              <a:buNone/>
            </a:pPr>
            <a:r>
              <a:rPr lang="en-US" dirty="0"/>
              <a:t>• Agent</a:t>
            </a:r>
          </a:p>
          <a:p>
            <a:pPr>
              <a:buNone/>
            </a:pPr>
            <a:r>
              <a:rPr lang="en-US" dirty="0"/>
              <a:t>• Enemies</a:t>
            </a:r>
          </a:p>
          <a:p>
            <a:pPr>
              <a:buNone/>
            </a:pPr>
            <a:r>
              <a:rPr lang="en-US" dirty="0"/>
              <a:t>• Objects</a:t>
            </a:r>
          </a:p>
          <a:p>
            <a:pPr>
              <a:buNone/>
            </a:pPr>
            <a:r>
              <a:rPr lang="en-US" dirty="0"/>
              <a:t>• Path nodes</a:t>
            </a:r>
          </a:p>
          <a:p>
            <a:pPr>
              <a:buNone/>
            </a:pPr>
            <a:r>
              <a:rPr lang="en-US" dirty="0"/>
              <a:t>• Map Info</a:t>
            </a:r>
          </a:p>
          <a:p>
            <a:pPr>
              <a:buNone/>
            </a:pPr>
            <a:r>
              <a:rPr lang="en-US" dirty="0"/>
              <a:t>– 20 Actions</a:t>
            </a:r>
          </a:p>
          <a:p>
            <a:pPr>
              <a:buNone/>
            </a:pPr>
            <a:r>
              <a:rPr lang="en-US" dirty="0"/>
              <a:t>• Movement</a:t>
            </a:r>
          </a:p>
          <a:p>
            <a:pPr>
              <a:buNone/>
            </a:pPr>
            <a:r>
              <a:rPr lang="en-US" dirty="0"/>
              <a:t>• Weapons</a:t>
            </a:r>
          </a:p>
          <a:p>
            <a:pPr>
              <a:buNone/>
            </a:pPr>
            <a:r>
              <a:rPr lang="en-US" dirty="0"/>
              <a:t>• Inventory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3"/>
            <a:ext cx="8686800" cy="2589218"/>
          </a:xfrm>
        </p:spPr>
        <p:txBody>
          <a:bodyPr>
            <a:noAutofit/>
          </a:bodyPr>
          <a:lstStyle/>
          <a:p>
            <a:r>
              <a:rPr lang="en-US" sz="2000" b="1" dirty="0">
                <a:ea typeface="Batang" pitchFamily="18" charset="-127"/>
              </a:rPr>
              <a:t>Matching pennies</a:t>
            </a:r>
          </a:p>
          <a:p>
            <a:r>
              <a:rPr lang="en-US" sz="2000" b="1" i="1" dirty="0">
                <a:ea typeface="Batang" pitchFamily="18" charset="-127"/>
              </a:rPr>
              <a:t>Matching Punches</a:t>
            </a:r>
          </a:p>
          <a:p>
            <a:r>
              <a:rPr lang="en-US" sz="2000" b="1" dirty="0">
                <a:ea typeface="Batang" pitchFamily="18" charset="-127"/>
              </a:rPr>
              <a:t>PRISONER’S DILEMMA</a:t>
            </a:r>
          </a:p>
          <a:p>
            <a:r>
              <a:rPr lang="en-US" sz="2000" b="1" i="1" dirty="0">
                <a:ea typeface="Batang" pitchFamily="18" charset="-127"/>
              </a:rPr>
              <a:t>THE PIRATE GAME</a:t>
            </a:r>
          </a:p>
          <a:p>
            <a:r>
              <a:rPr lang="en-US" sz="2000" b="1" dirty="0">
                <a:ea typeface="Batang" pitchFamily="18" charset="-127"/>
              </a:rPr>
              <a:t>Guess Two-Thirds of the Average</a:t>
            </a:r>
          </a:p>
          <a:p>
            <a:r>
              <a:rPr lang="en-US" sz="2000" b="1" dirty="0">
                <a:ea typeface="Batang" pitchFamily="18" charset="-127"/>
              </a:rPr>
              <a:t>The Monty Hall Problem</a:t>
            </a:r>
          </a:p>
          <a:p>
            <a:r>
              <a:rPr lang="en-US" sz="2000" b="1" dirty="0"/>
              <a:t>PASCAL’S WAGER</a:t>
            </a:r>
            <a:endParaRPr lang="en-US" sz="2000" b="1" dirty="0">
              <a:ea typeface="Batang" pitchFamily="18" charset="-127"/>
            </a:endParaRPr>
          </a:p>
        </p:txBody>
      </p:sp>
      <p:pic>
        <p:nvPicPr>
          <p:cNvPr id="64515" name="Picture 3"/>
          <p:cNvPicPr>
            <a:picLocks noChangeAspect="1" noChangeArrowheads="1"/>
          </p:cNvPicPr>
          <p:nvPr/>
        </p:nvPicPr>
        <p:blipFill>
          <a:blip r:embed="rId2"/>
          <a:srcRect/>
          <a:stretch>
            <a:fillRect/>
          </a:stretch>
        </p:blipFill>
        <p:spPr bwMode="auto">
          <a:xfrm>
            <a:off x="5357818" y="3500438"/>
            <a:ext cx="2952750" cy="2952750"/>
          </a:xfrm>
          <a:prstGeom prst="rect">
            <a:avLst/>
          </a:prstGeom>
          <a:noFill/>
          <a:ln w="9525">
            <a:noFill/>
            <a:miter lim="800000"/>
            <a:headEnd/>
            <a:tailEnd/>
          </a:ln>
          <a:effectLst/>
        </p:spPr>
      </p:pic>
      <p:sp>
        <p:nvSpPr>
          <p:cNvPr id="6" name="Rectangle 5"/>
          <p:cNvSpPr/>
          <p:nvPr/>
        </p:nvSpPr>
        <p:spPr>
          <a:xfrm>
            <a:off x="428596" y="4786322"/>
            <a:ext cx="4572000" cy="1200329"/>
          </a:xfrm>
          <a:prstGeom prst="rect">
            <a:avLst/>
          </a:prstGeom>
        </p:spPr>
        <p:txBody>
          <a:bodyPr>
            <a:spAutoFit/>
          </a:bodyPr>
          <a:lstStyle/>
          <a:p>
            <a:r>
              <a:rPr lang="en-US" dirty="0"/>
              <a:t>The scoring matrix for Pascal’s Wager. Pascal used these options</a:t>
            </a:r>
          </a:p>
          <a:p>
            <a:r>
              <a:rPr lang="en-US" dirty="0"/>
              <a:t>and outcomes to determine that it was better to live as if God exists.</a:t>
            </a:r>
          </a:p>
        </p:txBody>
      </p:sp>
      <p:sp>
        <p:nvSpPr>
          <p:cNvPr id="7" name="TextBox 6"/>
          <p:cNvSpPr txBox="1"/>
          <p:nvPr/>
        </p:nvSpPr>
        <p:spPr>
          <a:xfrm>
            <a:off x="5572132" y="2857496"/>
            <a:ext cx="2980303" cy="646331"/>
          </a:xfrm>
          <a:prstGeom prst="rect">
            <a:avLst/>
          </a:prstGeom>
          <a:noFill/>
        </p:spPr>
        <p:txBody>
          <a:bodyPr wrap="none" rtlCol="0">
            <a:spAutoFit/>
          </a:bodyPr>
          <a:lstStyle/>
          <a:p>
            <a:r>
              <a:rPr lang="en-US" dirty="0"/>
              <a:t>A futuristic outcome </a:t>
            </a:r>
          </a:p>
          <a:p>
            <a:r>
              <a:rPr lang="en-US" dirty="0"/>
              <a:t>(what we do not know now)</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F0FFBF1-38D1-4B1A-860E-CD1EEBFEA5BC}"/>
              </a:ext>
            </a:extLst>
          </p:cNvPr>
          <p:cNvGraphicFramePr>
            <a:graphicFrameLocks noGrp="1"/>
          </p:cNvGraphicFramePr>
          <p:nvPr>
            <p:extLst>
              <p:ext uri="{D42A27DB-BD31-4B8C-83A1-F6EECF244321}">
                <p14:modId xmlns:p14="http://schemas.microsoft.com/office/powerpoint/2010/main" val="2117206113"/>
              </p:ext>
            </p:extLst>
          </p:nvPr>
        </p:nvGraphicFramePr>
        <p:xfrm>
          <a:off x="914399" y="0"/>
          <a:ext cx="6934201" cy="3124200"/>
        </p:xfrm>
        <a:graphic>
          <a:graphicData uri="http://schemas.openxmlformats.org/drawingml/2006/table">
            <a:tbl>
              <a:tblPr>
                <a:tableStyleId>{5C22544A-7EE6-4342-B048-85BDC9FD1C3A}</a:tableStyleId>
              </a:tblPr>
              <a:tblGrid>
                <a:gridCol w="2417977">
                  <a:extLst>
                    <a:ext uri="{9D8B030D-6E8A-4147-A177-3AD203B41FA5}">
                      <a16:colId xmlns:a16="http://schemas.microsoft.com/office/drawing/2014/main" val="489748204"/>
                    </a:ext>
                  </a:extLst>
                </a:gridCol>
                <a:gridCol w="1818480">
                  <a:extLst>
                    <a:ext uri="{9D8B030D-6E8A-4147-A177-3AD203B41FA5}">
                      <a16:colId xmlns:a16="http://schemas.microsoft.com/office/drawing/2014/main" val="1003500294"/>
                    </a:ext>
                  </a:extLst>
                </a:gridCol>
                <a:gridCol w="2697744">
                  <a:extLst>
                    <a:ext uri="{9D8B030D-6E8A-4147-A177-3AD203B41FA5}">
                      <a16:colId xmlns:a16="http://schemas.microsoft.com/office/drawing/2014/main" val="408818261"/>
                    </a:ext>
                  </a:extLst>
                </a:gridCol>
              </a:tblGrid>
              <a:tr h="1041400">
                <a:tc>
                  <a:txBody>
                    <a:bodyPr/>
                    <a:lstStyle/>
                    <a:p>
                      <a:pPr algn="l" fontAlgn="b"/>
                      <a:r>
                        <a:rPr lang="en-GB" sz="1800" u="none" strike="noStrike">
                          <a:effectLst/>
                        </a:rPr>
                        <a:t> </a:t>
                      </a:r>
                      <a:endParaRPr lang="en-GB"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GB" sz="1800" u="none" strike="noStrike" dirty="0">
                          <a:effectLst/>
                        </a:rPr>
                        <a:t>Attendance</a:t>
                      </a:r>
                    </a:p>
                    <a:p>
                      <a:pPr algn="ctr" fontAlgn="b"/>
                      <a:r>
                        <a:rPr lang="en-GB" sz="1800" u="none" strike="noStrike" dirty="0">
                          <a:effectLst/>
                        </a:rPr>
                        <a:t> matters</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GB" sz="1800" u="none" strike="noStrike" dirty="0">
                          <a:effectLst/>
                        </a:rPr>
                        <a:t>Attendance </a:t>
                      </a:r>
                    </a:p>
                    <a:p>
                      <a:pPr algn="ctr" fontAlgn="b"/>
                      <a:r>
                        <a:rPr lang="en-GB" sz="1800" u="none" strike="noStrike" dirty="0">
                          <a:effectLst/>
                        </a:rPr>
                        <a:t>does not matter</a:t>
                      </a:r>
                      <a:endParaRPr lang="en-GB"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356821"/>
                  </a:ext>
                </a:extLst>
              </a:tr>
              <a:tr h="1041400">
                <a:tc>
                  <a:txBody>
                    <a:bodyPr/>
                    <a:lstStyle/>
                    <a:p>
                      <a:pPr algn="ctr" fontAlgn="b"/>
                      <a:r>
                        <a:rPr lang="en-GB" sz="1800" u="none" strike="noStrike" dirty="0">
                          <a:effectLst/>
                        </a:rPr>
                        <a:t>Attend  as IF attendance matters</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800" u="none" strike="noStrike" dirty="0" err="1">
                          <a:effectLst/>
                        </a:rPr>
                        <a:t>Yipeeeeee</a:t>
                      </a:r>
                      <a:r>
                        <a:rPr lang="en-GB" sz="1800" u="none" strike="noStrike" dirty="0">
                          <a:effectLst/>
                        </a:rPr>
                        <a:t>!!!</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800" u="none" strike="noStrike" dirty="0">
                          <a:effectLst/>
                        </a:rPr>
                        <a:t>Not fair at all!!</a:t>
                      </a:r>
                      <a:endParaRPr lang="en-GB"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9390877"/>
                  </a:ext>
                </a:extLst>
              </a:tr>
              <a:tr h="1041400">
                <a:tc>
                  <a:txBody>
                    <a:bodyPr/>
                    <a:lstStyle/>
                    <a:p>
                      <a:pPr algn="ctr" fontAlgn="b"/>
                      <a:r>
                        <a:rPr lang="en-GB" sz="1800" u="none" strike="noStrike" dirty="0">
                          <a:effectLst/>
                        </a:rPr>
                        <a:t>Don’t Attend  as IF attendance does NOT matter</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800" u="none" strike="noStrike" dirty="0">
                          <a:effectLst/>
                        </a:rPr>
                        <a:t>What the heck?!!!</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800" u="none" strike="noStrike" dirty="0">
                          <a:effectLst/>
                        </a:rPr>
                        <a:t>gained lots of free time!</a:t>
                      </a:r>
                      <a:endParaRPr lang="en-GB"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0489307"/>
                  </a:ext>
                </a:extLst>
              </a:tr>
            </a:tbl>
          </a:graphicData>
        </a:graphic>
      </p:graphicFrame>
      <p:sp>
        <p:nvSpPr>
          <p:cNvPr id="2" name="Rectangle 1">
            <a:extLst>
              <a:ext uri="{FF2B5EF4-FFF2-40B4-BE49-F238E27FC236}">
                <a16:creationId xmlns:a16="http://schemas.microsoft.com/office/drawing/2014/main" id="{74AC489D-5B5B-4C45-9504-7A112DBB0EE6}"/>
              </a:ext>
            </a:extLst>
          </p:cNvPr>
          <p:cNvSpPr/>
          <p:nvPr/>
        </p:nvSpPr>
        <p:spPr>
          <a:xfrm>
            <a:off x="685800" y="4419600"/>
            <a:ext cx="7848600" cy="2031325"/>
          </a:xfrm>
          <a:prstGeom prst="rect">
            <a:avLst/>
          </a:prstGeom>
        </p:spPr>
        <p:txBody>
          <a:bodyPr wrap="square">
            <a:spAutoFit/>
          </a:bodyPr>
          <a:lstStyle/>
          <a:p>
            <a:r>
              <a:rPr lang="en-GB" dirty="0">
                <a:latin typeface="Minion-Regular"/>
              </a:rPr>
              <a:t>A </a:t>
            </a:r>
            <a:r>
              <a:rPr lang="en-GB" b="1" dirty="0">
                <a:latin typeface="Minion-Bold"/>
              </a:rPr>
              <a:t>pure strategy </a:t>
            </a:r>
            <a:r>
              <a:rPr lang="en-GB" dirty="0">
                <a:latin typeface="Minion-Regular"/>
              </a:rPr>
              <a:t>is a complete definition of what a player </a:t>
            </a:r>
            <a:r>
              <a:rPr lang="en-GB" i="1" dirty="0">
                <a:latin typeface="Minion-Italic"/>
              </a:rPr>
              <a:t>should </a:t>
            </a:r>
            <a:r>
              <a:rPr lang="en-GB" dirty="0">
                <a:latin typeface="Minion-Regular"/>
              </a:rPr>
              <a:t>do at any given</a:t>
            </a:r>
          </a:p>
          <a:p>
            <a:r>
              <a:rPr lang="en-GB" dirty="0">
                <a:latin typeface="Minion-Regular"/>
              </a:rPr>
              <a:t>time. That is, </a:t>
            </a:r>
            <a:r>
              <a:rPr lang="en-GB" i="1" dirty="0">
                <a:latin typeface="Minion-Italic"/>
              </a:rPr>
              <a:t>if </a:t>
            </a:r>
            <a:r>
              <a:rPr lang="en-GB" dirty="0">
                <a:latin typeface="Minion-Regular"/>
              </a:rPr>
              <a:t>you play this way, you will win (or at least will maximize your</a:t>
            </a:r>
          </a:p>
          <a:p>
            <a:r>
              <a:rPr lang="en-GB" dirty="0">
                <a:latin typeface="Minion-Regular"/>
              </a:rPr>
              <a:t>chances of doing so) – so what is the pure strategy in the above case?? Or even better – is there one??</a:t>
            </a:r>
          </a:p>
          <a:p>
            <a:r>
              <a:rPr lang="en-GB" dirty="0">
                <a:latin typeface="Minion-Regular"/>
              </a:rPr>
              <a:t>Actually, I think what you guys apply is </a:t>
            </a:r>
            <a:r>
              <a:rPr lang="en-GB" b="1" dirty="0">
                <a:latin typeface="Minion-Regular"/>
              </a:rPr>
              <a:t>mixed strategy. </a:t>
            </a:r>
            <a:r>
              <a:rPr lang="en-GB" dirty="0"/>
              <a:t> In this approach,</a:t>
            </a:r>
          </a:p>
          <a:p>
            <a:r>
              <a:rPr lang="en-GB" dirty="0"/>
              <a:t>you select between a variety of strategies that are available to you. Often,</a:t>
            </a:r>
          </a:p>
          <a:p>
            <a:r>
              <a:rPr lang="en-GB" dirty="0"/>
              <a:t>you can assign probabilities to these decisions to select which one you can do.</a:t>
            </a:r>
            <a:endParaRPr lang="en-GB" b="1" dirty="0"/>
          </a:p>
        </p:txBody>
      </p:sp>
    </p:spTree>
    <p:extLst>
      <p:ext uri="{BB962C8B-B14F-4D97-AF65-F5344CB8AC3E}">
        <p14:creationId xmlns:p14="http://schemas.microsoft.com/office/powerpoint/2010/main" val="1273512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AutoShape 1"/>
          <p:cNvSpPr>
            <a:spLocks noChangeArrowheads="1"/>
          </p:cNvSpPr>
          <p:nvPr/>
        </p:nvSpPr>
        <p:spPr bwMode="auto">
          <a:xfrm>
            <a:off x="6842880" y="3110727"/>
            <a:ext cx="1658880" cy="1036909"/>
          </a:xfrm>
          <a:prstGeom prst="roundRect">
            <a:avLst>
              <a:gd name="adj" fmla="val 139"/>
            </a:avLst>
          </a:prstGeom>
          <a:solidFill>
            <a:srgbClr val="808019"/>
          </a:solidFill>
          <a:ln w="9525">
            <a:solidFill>
              <a:srgbClr val="000000"/>
            </a:solidFill>
            <a:round/>
            <a:headEnd/>
            <a:tailEnd/>
          </a:ln>
          <a:effectLst/>
        </p:spPr>
        <p:txBody>
          <a:bodyPr wrap="none" lIns="82945" tIns="41473" rIns="82945" bIns="41473" anchor="ctr"/>
          <a:lstStyle/>
          <a:p>
            <a:endParaRPr lang="en-US"/>
          </a:p>
        </p:txBody>
      </p:sp>
      <p:sp>
        <p:nvSpPr>
          <p:cNvPr id="12290" name="AutoShape 2"/>
          <p:cNvSpPr>
            <a:spLocks noChangeArrowheads="1"/>
          </p:cNvSpPr>
          <p:nvPr/>
        </p:nvSpPr>
        <p:spPr bwMode="auto">
          <a:xfrm>
            <a:off x="3732480" y="3110727"/>
            <a:ext cx="2073600" cy="1036909"/>
          </a:xfrm>
          <a:prstGeom prst="roundRect">
            <a:avLst>
              <a:gd name="adj" fmla="val 139"/>
            </a:avLst>
          </a:prstGeom>
          <a:solidFill>
            <a:srgbClr val="9966CC"/>
          </a:solidFill>
          <a:ln w="9525">
            <a:solidFill>
              <a:srgbClr val="000000"/>
            </a:solidFill>
            <a:round/>
            <a:headEnd/>
            <a:tailEnd/>
          </a:ln>
          <a:effectLst/>
        </p:spPr>
        <p:txBody>
          <a:bodyPr wrap="none" lIns="82945" tIns="41473" rIns="82945" bIns="41473" anchor="ctr"/>
          <a:lstStyle/>
          <a:p>
            <a:endParaRPr lang="en-US"/>
          </a:p>
        </p:txBody>
      </p:sp>
      <p:sp>
        <p:nvSpPr>
          <p:cNvPr id="12291" name="Rectangle 3"/>
          <p:cNvSpPr>
            <a:spLocks noGrp="1" noChangeArrowheads="1"/>
          </p:cNvSpPr>
          <p:nvPr>
            <p:ph type="title"/>
          </p:nvPr>
        </p:nvSpPr>
        <p:spPr>
          <a:xfrm>
            <a:off x="414720" y="-25922"/>
            <a:ext cx="8228160" cy="1062832"/>
          </a:xfrm>
          <a:ln/>
        </p:spPr>
        <p:txBody>
          <a:bodyPr tIns="8001">
            <a:normAutofit/>
          </a:bodyPr>
          <a:lstStyle/>
          <a:p>
            <a:pP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600" b="1" dirty="0">
                <a:latin typeface="Times New Roman" pitchFamily="16" charset="0"/>
                <a:cs typeface="Times New Roman" pitchFamily="16" charset="0"/>
              </a:rPr>
              <a:t>MEMORY, PERCEPTION, ACTION, AND COGNITION</a:t>
            </a:r>
          </a:p>
        </p:txBody>
      </p:sp>
      <p:sp>
        <p:nvSpPr>
          <p:cNvPr id="12292" name="Rectangle 4"/>
          <p:cNvSpPr>
            <a:spLocks noGrp="1" noChangeArrowheads="1"/>
          </p:cNvSpPr>
          <p:nvPr>
            <p:ph type="subTitle" idx="4294967295"/>
          </p:nvPr>
        </p:nvSpPr>
        <p:spPr bwMode="auto">
          <a:xfrm>
            <a:off x="0" y="762000"/>
            <a:ext cx="8228013" cy="1700213"/>
          </a:xfrm>
          <a:prstGeom prst="rect">
            <a:avLst/>
          </a:prstGeom>
          <a:noFill/>
          <a:ln/>
        </p:spPr>
        <p:txBody>
          <a:bodyPr lIns="0" tIns="10287" rIns="0" bIns="0" anchor="ctr">
            <a:normAutofit/>
          </a:bodyPr>
          <a:lstStyle/>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600" dirty="0">
                <a:latin typeface="Times New Roman" pitchFamily="16" charset="0"/>
                <a:cs typeface="Times New Roman" pitchFamily="16" charset="0"/>
              </a:rPr>
              <a:t>Dichotomy between general knowledge and specific applications of that knowledge is captured in Soar by the existence of two different types of memory.</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1600" dirty="0">
              <a:latin typeface="Times New Roman" pitchFamily="16" charset="0"/>
              <a:cs typeface="Times New Roman" pitchFamily="16" charset="0"/>
            </a:endParaRP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600" dirty="0">
                <a:latin typeface="Times New Roman" pitchFamily="16" charset="0"/>
                <a:cs typeface="Times New Roman" pitchFamily="16" charset="0"/>
              </a:rPr>
              <a:t>WM is represented as a set of the features and values that make up the current state (and </a:t>
            </a:r>
            <a:r>
              <a:rPr lang="en-US" sz="1600" dirty="0" err="1">
                <a:latin typeface="Times New Roman" pitchFamily="16" charset="0"/>
                <a:cs typeface="Times New Roman" pitchFamily="16" charset="0"/>
              </a:rPr>
              <a:t>substates</a:t>
            </a:r>
            <a:r>
              <a:rPr lang="en-US" sz="1600" dirty="0">
                <a:latin typeface="Times New Roman" pitchFamily="16" charset="0"/>
                <a:cs typeface="Times New Roman" pitchFamily="16" charset="0"/>
              </a:rPr>
              <a:t>), which might include representations of the current goal, problem space, and operator.</a:t>
            </a:r>
          </a:p>
          <a:p>
            <a:pPr marL="0" indent="0">
              <a:lnSpc>
                <a:spcPct val="95000"/>
              </a:lnSpc>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1600" dirty="0">
              <a:latin typeface="Times New Roman" pitchFamily="16" charset="0"/>
              <a:cs typeface="Times New Roman" pitchFamily="16" charset="0"/>
            </a:endParaRPr>
          </a:p>
        </p:txBody>
      </p:sp>
      <p:sp>
        <p:nvSpPr>
          <p:cNvPr id="12293" name="AutoShape 5"/>
          <p:cNvSpPr>
            <a:spLocks noChangeArrowheads="1"/>
          </p:cNvSpPr>
          <p:nvPr/>
        </p:nvSpPr>
        <p:spPr bwMode="auto">
          <a:xfrm>
            <a:off x="622080" y="3110727"/>
            <a:ext cx="1866240" cy="1036909"/>
          </a:xfrm>
          <a:prstGeom prst="roundRect">
            <a:avLst>
              <a:gd name="adj" fmla="val 139"/>
            </a:avLst>
          </a:prstGeom>
          <a:solidFill>
            <a:srgbClr val="23B8DC"/>
          </a:solidFill>
          <a:ln w="9525">
            <a:solidFill>
              <a:srgbClr val="000000"/>
            </a:solidFill>
            <a:round/>
            <a:headEnd/>
            <a:tailEnd/>
          </a:ln>
          <a:effectLst/>
        </p:spPr>
        <p:txBody>
          <a:bodyPr lIns="81639" tIns="55221" rIns="81639" bIns="40820" anchor="ctr" anchorCtr="1"/>
          <a:lstStyle/>
          <a:p>
            <a:pPr algn="ctr">
              <a:tabLst>
                <a:tab pos="656650" algn="l"/>
                <a:tab pos="1313299" algn="l"/>
              </a:tabLst>
            </a:pPr>
            <a:r>
              <a:rPr lang="en-US" dirty="0">
                <a:solidFill>
                  <a:srgbClr val="000000"/>
                </a:solidFill>
              </a:rPr>
              <a:t>Procedural</a:t>
            </a:r>
          </a:p>
        </p:txBody>
      </p:sp>
      <p:sp>
        <p:nvSpPr>
          <p:cNvPr id="12294" name="AutoShape 6"/>
          <p:cNvSpPr>
            <a:spLocks noChangeArrowheads="1"/>
          </p:cNvSpPr>
          <p:nvPr/>
        </p:nvSpPr>
        <p:spPr bwMode="auto">
          <a:xfrm>
            <a:off x="829440" y="3318108"/>
            <a:ext cx="414720" cy="207382"/>
          </a:xfrm>
          <a:prstGeom prst="roundRect">
            <a:avLst>
              <a:gd name="adj" fmla="val 694"/>
            </a:avLst>
          </a:prstGeom>
          <a:noFill/>
          <a:ln w="9525">
            <a:solidFill>
              <a:srgbClr val="000000"/>
            </a:solidFill>
            <a:round/>
            <a:headEnd/>
            <a:tailEnd/>
          </a:ln>
          <a:effectLst/>
        </p:spPr>
        <p:txBody>
          <a:bodyPr wrap="none" lIns="82945" tIns="41473" rIns="82945" bIns="41473" anchor="ctr"/>
          <a:lstStyle/>
          <a:p>
            <a:endParaRPr lang="en-US"/>
          </a:p>
        </p:txBody>
      </p:sp>
      <p:sp>
        <p:nvSpPr>
          <p:cNvPr id="12295" name="AutoShape 7"/>
          <p:cNvSpPr>
            <a:spLocks noChangeArrowheads="1"/>
          </p:cNvSpPr>
          <p:nvPr/>
        </p:nvSpPr>
        <p:spPr bwMode="auto">
          <a:xfrm>
            <a:off x="829440" y="3732872"/>
            <a:ext cx="414720" cy="207382"/>
          </a:xfrm>
          <a:prstGeom prst="roundRect">
            <a:avLst>
              <a:gd name="adj" fmla="val 694"/>
            </a:avLst>
          </a:prstGeom>
          <a:noFill/>
          <a:ln w="9525">
            <a:solidFill>
              <a:srgbClr val="000000"/>
            </a:solidFill>
            <a:round/>
            <a:headEnd/>
            <a:tailEnd/>
          </a:ln>
          <a:effectLst/>
        </p:spPr>
        <p:txBody>
          <a:bodyPr wrap="none" lIns="82945" tIns="41473" rIns="82945" bIns="41473" anchor="ctr"/>
          <a:lstStyle/>
          <a:p>
            <a:endParaRPr lang="en-US"/>
          </a:p>
        </p:txBody>
      </p:sp>
      <p:sp>
        <p:nvSpPr>
          <p:cNvPr id="12296" name="Line 8"/>
          <p:cNvSpPr>
            <a:spLocks noChangeShapeType="1"/>
          </p:cNvSpPr>
          <p:nvPr/>
        </p:nvSpPr>
        <p:spPr bwMode="auto">
          <a:xfrm>
            <a:off x="1244160" y="3460684"/>
            <a:ext cx="622080" cy="1440"/>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297" name="AutoShape 9"/>
          <p:cNvSpPr>
            <a:spLocks noChangeArrowheads="1"/>
          </p:cNvSpPr>
          <p:nvPr/>
        </p:nvSpPr>
        <p:spPr bwMode="auto">
          <a:xfrm>
            <a:off x="1866240" y="3318108"/>
            <a:ext cx="414720" cy="207382"/>
          </a:xfrm>
          <a:prstGeom prst="roundRect">
            <a:avLst>
              <a:gd name="adj" fmla="val 694"/>
            </a:avLst>
          </a:prstGeom>
          <a:noFill/>
          <a:ln w="9525">
            <a:solidFill>
              <a:srgbClr val="000000"/>
            </a:solidFill>
            <a:round/>
            <a:headEnd/>
            <a:tailEnd/>
          </a:ln>
          <a:effectLst/>
        </p:spPr>
        <p:txBody>
          <a:bodyPr wrap="none" lIns="82945" tIns="41473" rIns="82945" bIns="41473" anchor="ctr"/>
          <a:lstStyle/>
          <a:p>
            <a:endParaRPr lang="en-US"/>
          </a:p>
        </p:txBody>
      </p:sp>
      <p:sp>
        <p:nvSpPr>
          <p:cNvPr id="12298" name="Oval 10"/>
          <p:cNvSpPr>
            <a:spLocks noChangeArrowheads="1"/>
          </p:cNvSpPr>
          <p:nvPr/>
        </p:nvSpPr>
        <p:spPr bwMode="auto">
          <a:xfrm>
            <a:off x="4561920" y="3187055"/>
            <a:ext cx="207360" cy="207382"/>
          </a:xfrm>
          <a:prstGeom prst="ellipse">
            <a:avLst/>
          </a:prstGeom>
          <a:solidFill>
            <a:srgbClr val="99CCFF"/>
          </a:solidFill>
          <a:ln w="9525">
            <a:solidFill>
              <a:srgbClr val="000000"/>
            </a:solidFill>
            <a:round/>
            <a:headEnd/>
            <a:tailEnd/>
          </a:ln>
          <a:effectLst/>
        </p:spPr>
        <p:txBody>
          <a:bodyPr wrap="none" lIns="82945" tIns="41473" rIns="82945" bIns="41473" anchor="ctr"/>
          <a:lstStyle/>
          <a:p>
            <a:endParaRPr lang="en-US"/>
          </a:p>
        </p:txBody>
      </p:sp>
      <p:sp>
        <p:nvSpPr>
          <p:cNvPr id="12299" name="Oval 11"/>
          <p:cNvSpPr>
            <a:spLocks noChangeArrowheads="1"/>
          </p:cNvSpPr>
          <p:nvPr/>
        </p:nvSpPr>
        <p:spPr bwMode="auto">
          <a:xfrm>
            <a:off x="3939840" y="3525490"/>
            <a:ext cx="207360" cy="207382"/>
          </a:xfrm>
          <a:prstGeom prst="ellipse">
            <a:avLst/>
          </a:prstGeom>
          <a:solidFill>
            <a:srgbClr val="99CCFF"/>
          </a:solidFill>
          <a:ln w="9525">
            <a:solidFill>
              <a:srgbClr val="000000"/>
            </a:solidFill>
            <a:round/>
            <a:headEnd/>
            <a:tailEnd/>
          </a:ln>
          <a:effectLst/>
        </p:spPr>
        <p:txBody>
          <a:bodyPr wrap="none" lIns="82945" tIns="41473" rIns="82945" bIns="41473" anchor="ctr"/>
          <a:lstStyle/>
          <a:p>
            <a:endParaRPr lang="en-US"/>
          </a:p>
        </p:txBody>
      </p:sp>
      <p:sp>
        <p:nvSpPr>
          <p:cNvPr id="12300" name="Oval 12"/>
          <p:cNvSpPr>
            <a:spLocks noChangeArrowheads="1"/>
          </p:cNvSpPr>
          <p:nvPr/>
        </p:nvSpPr>
        <p:spPr bwMode="auto">
          <a:xfrm>
            <a:off x="5008320" y="3537011"/>
            <a:ext cx="207360" cy="207382"/>
          </a:xfrm>
          <a:prstGeom prst="ellipse">
            <a:avLst/>
          </a:prstGeom>
          <a:solidFill>
            <a:srgbClr val="99CCFF"/>
          </a:solidFill>
          <a:ln w="9525">
            <a:solidFill>
              <a:srgbClr val="000000"/>
            </a:solidFill>
            <a:round/>
            <a:headEnd/>
            <a:tailEnd/>
          </a:ln>
          <a:effectLst/>
        </p:spPr>
        <p:txBody>
          <a:bodyPr wrap="none" lIns="82945" tIns="41473" rIns="82945" bIns="41473" anchor="ctr"/>
          <a:lstStyle/>
          <a:p>
            <a:endParaRPr lang="en-US"/>
          </a:p>
        </p:txBody>
      </p:sp>
      <p:sp>
        <p:nvSpPr>
          <p:cNvPr id="12301" name="Oval 13"/>
          <p:cNvSpPr>
            <a:spLocks noChangeArrowheads="1"/>
          </p:cNvSpPr>
          <p:nvPr/>
        </p:nvSpPr>
        <p:spPr bwMode="auto">
          <a:xfrm>
            <a:off x="3732480" y="3940254"/>
            <a:ext cx="207360" cy="207382"/>
          </a:xfrm>
          <a:prstGeom prst="ellipse">
            <a:avLst/>
          </a:prstGeom>
          <a:solidFill>
            <a:srgbClr val="99CCFF"/>
          </a:solidFill>
          <a:ln w="9525">
            <a:solidFill>
              <a:srgbClr val="000000"/>
            </a:solidFill>
            <a:round/>
            <a:headEnd/>
            <a:tailEnd/>
          </a:ln>
          <a:effectLst/>
        </p:spPr>
        <p:txBody>
          <a:bodyPr wrap="none" lIns="82945" tIns="41473" rIns="82945" bIns="41473" anchor="ctr"/>
          <a:lstStyle/>
          <a:p>
            <a:endParaRPr lang="en-US"/>
          </a:p>
        </p:txBody>
      </p:sp>
      <p:sp>
        <p:nvSpPr>
          <p:cNvPr id="12302" name="Oval 14"/>
          <p:cNvSpPr>
            <a:spLocks noChangeArrowheads="1"/>
          </p:cNvSpPr>
          <p:nvPr/>
        </p:nvSpPr>
        <p:spPr bwMode="auto">
          <a:xfrm>
            <a:off x="4245120" y="3875447"/>
            <a:ext cx="207360" cy="207382"/>
          </a:xfrm>
          <a:prstGeom prst="ellipse">
            <a:avLst/>
          </a:prstGeom>
          <a:solidFill>
            <a:srgbClr val="99CCFF"/>
          </a:solidFill>
          <a:ln w="9525">
            <a:solidFill>
              <a:srgbClr val="000000"/>
            </a:solidFill>
            <a:round/>
            <a:headEnd/>
            <a:tailEnd/>
          </a:ln>
          <a:effectLst/>
        </p:spPr>
        <p:txBody>
          <a:bodyPr wrap="none" lIns="82945" tIns="41473" rIns="82945" bIns="41473" anchor="ctr"/>
          <a:lstStyle/>
          <a:p>
            <a:endParaRPr lang="en-US"/>
          </a:p>
        </p:txBody>
      </p:sp>
      <p:sp>
        <p:nvSpPr>
          <p:cNvPr id="12303" name="Line 15"/>
          <p:cNvSpPr>
            <a:spLocks noChangeShapeType="1"/>
          </p:cNvSpPr>
          <p:nvPr/>
        </p:nvSpPr>
        <p:spPr bwMode="auto">
          <a:xfrm flipH="1">
            <a:off x="4145761" y="3318108"/>
            <a:ext cx="417600" cy="207382"/>
          </a:xfrm>
          <a:prstGeom prst="line">
            <a:avLst/>
          </a:prstGeom>
          <a:noFill/>
          <a:ln w="9525">
            <a:solidFill>
              <a:srgbClr val="000000"/>
            </a:solidFill>
            <a:round/>
            <a:headEnd/>
            <a:tailEnd/>
          </a:ln>
          <a:effectLst/>
        </p:spPr>
        <p:txBody>
          <a:bodyPr lIns="82945" tIns="41473" rIns="82945" bIns="41473"/>
          <a:lstStyle/>
          <a:p>
            <a:endParaRPr lang="en-US"/>
          </a:p>
        </p:txBody>
      </p:sp>
      <p:sp>
        <p:nvSpPr>
          <p:cNvPr id="12304" name="Line 16"/>
          <p:cNvSpPr>
            <a:spLocks noChangeShapeType="1"/>
          </p:cNvSpPr>
          <p:nvPr/>
        </p:nvSpPr>
        <p:spPr bwMode="auto">
          <a:xfrm>
            <a:off x="3939840" y="3732872"/>
            <a:ext cx="1440" cy="207382"/>
          </a:xfrm>
          <a:prstGeom prst="line">
            <a:avLst/>
          </a:prstGeom>
          <a:noFill/>
          <a:ln w="9525">
            <a:solidFill>
              <a:srgbClr val="000000"/>
            </a:solidFill>
            <a:round/>
            <a:headEnd/>
            <a:tailEnd/>
          </a:ln>
          <a:effectLst/>
        </p:spPr>
        <p:txBody>
          <a:bodyPr lIns="82945" tIns="41473" rIns="82945" bIns="41473"/>
          <a:lstStyle/>
          <a:p>
            <a:endParaRPr lang="en-US"/>
          </a:p>
        </p:txBody>
      </p:sp>
      <p:sp>
        <p:nvSpPr>
          <p:cNvPr id="12305" name="Line 17"/>
          <p:cNvSpPr>
            <a:spLocks noChangeShapeType="1"/>
          </p:cNvSpPr>
          <p:nvPr/>
        </p:nvSpPr>
        <p:spPr bwMode="auto">
          <a:xfrm>
            <a:off x="4147200" y="3732872"/>
            <a:ext cx="207360" cy="207382"/>
          </a:xfrm>
          <a:prstGeom prst="line">
            <a:avLst/>
          </a:prstGeom>
          <a:noFill/>
          <a:ln w="9525">
            <a:solidFill>
              <a:srgbClr val="000000"/>
            </a:solidFill>
            <a:round/>
            <a:headEnd/>
            <a:tailEnd/>
          </a:ln>
          <a:effectLst/>
        </p:spPr>
        <p:txBody>
          <a:bodyPr lIns="82945" tIns="41473" rIns="82945" bIns="41473"/>
          <a:lstStyle/>
          <a:p>
            <a:endParaRPr lang="en-US"/>
          </a:p>
        </p:txBody>
      </p:sp>
      <p:sp>
        <p:nvSpPr>
          <p:cNvPr id="12306" name="Line 18"/>
          <p:cNvSpPr>
            <a:spLocks noChangeShapeType="1"/>
          </p:cNvSpPr>
          <p:nvPr/>
        </p:nvSpPr>
        <p:spPr bwMode="auto">
          <a:xfrm>
            <a:off x="4769280" y="3318108"/>
            <a:ext cx="207360" cy="207382"/>
          </a:xfrm>
          <a:prstGeom prst="line">
            <a:avLst/>
          </a:prstGeom>
          <a:noFill/>
          <a:ln w="9525">
            <a:solidFill>
              <a:srgbClr val="000000"/>
            </a:solidFill>
            <a:round/>
            <a:headEnd/>
            <a:tailEnd/>
          </a:ln>
          <a:effectLst/>
        </p:spPr>
        <p:txBody>
          <a:bodyPr lIns="82945" tIns="41473" rIns="82945" bIns="41473"/>
          <a:lstStyle/>
          <a:p>
            <a:endParaRPr lang="en-US"/>
          </a:p>
        </p:txBody>
      </p:sp>
      <p:sp>
        <p:nvSpPr>
          <p:cNvPr id="12307" name="AutoShape 19"/>
          <p:cNvSpPr>
            <a:spLocks noChangeArrowheads="1"/>
          </p:cNvSpPr>
          <p:nvPr/>
        </p:nvSpPr>
        <p:spPr bwMode="auto">
          <a:xfrm>
            <a:off x="7257600" y="3318108"/>
            <a:ext cx="829440" cy="414764"/>
          </a:xfrm>
          <a:prstGeom prst="flowChartMultidocument">
            <a:avLst/>
          </a:prstGeom>
          <a:noFill/>
          <a:ln w="9525">
            <a:solidFill>
              <a:srgbClr val="000000"/>
            </a:solidFill>
            <a:round/>
            <a:headEnd/>
            <a:tailEnd/>
          </a:ln>
          <a:effectLst/>
        </p:spPr>
        <p:txBody>
          <a:bodyPr wrap="none" lIns="82945" tIns="41473" rIns="82945" bIns="41473" anchor="ctr"/>
          <a:lstStyle/>
          <a:p>
            <a:endParaRPr lang="en-US"/>
          </a:p>
        </p:txBody>
      </p:sp>
      <p:sp>
        <p:nvSpPr>
          <p:cNvPr id="12308" name="AutoShape 20"/>
          <p:cNvSpPr>
            <a:spLocks noChangeArrowheads="1"/>
          </p:cNvSpPr>
          <p:nvPr/>
        </p:nvSpPr>
        <p:spPr bwMode="auto">
          <a:xfrm>
            <a:off x="3525120" y="4769781"/>
            <a:ext cx="2280960" cy="1036909"/>
          </a:xfrm>
          <a:prstGeom prst="roundRect">
            <a:avLst>
              <a:gd name="adj" fmla="val 139"/>
            </a:avLst>
          </a:prstGeom>
          <a:solidFill>
            <a:srgbClr val="99CCFF"/>
          </a:solidFill>
          <a:ln w="9525">
            <a:solidFill>
              <a:srgbClr val="000000"/>
            </a:solidFill>
            <a:round/>
            <a:headEnd/>
            <a:tailEnd/>
          </a:ln>
          <a:effectLst/>
        </p:spPr>
        <p:txBody>
          <a:bodyPr lIns="81639" tIns="55221" rIns="81639" bIns="40820" anchor="ctr" anchorCtr="1"/>
          <a:lstStyle/>
          <a:p>
            <a:pPr algn="ctr">
              <a:tabLst>
                <a:tab pos="656650" algn="l"/>
                <a:tab pos="1313299" algn="l"/>
                <a:tab pos="1969949" algn="l"/>
              </a:tabLst>
            </a:pPr>
            <a:r>
              <a:rPr lang="en-US" dirty="0">
                <a:solidFill>
                  <a:srgbClr val="000000"/>
                </a:solidFill>
              </a:rPr>
              <a:t>Working Memory</a:t>
            </a:r>
          </a:p>
        </p:txBody>
      </p:sp>
      <p:sp>
        <p:nvSpPr>
          <p:cNvPr id="12309" name="AutoShape 21"/>
          <p:cNvSpPr>
            <a:spLocks noChangeArrowheads="1"/>
          </p:cNvSpPr>
          <p:nvPr/>
        </p:nvSpPr>
        <p:spPr bwMode="auto">
          <a:xfrm>
            <a:off x="1244160" y="5818211"/>
            <a:ext cx="1866240" cy="622145"/>
          </a:xfrm>
          <a:prstGeom prst="roundRect">
            <a:avLst>
              <a:gd name="adj" fmla="val 231"/>
            </a:avLst>
          </a:prstGeom>
          <a:solidFill>
            <a:srgbClr val="99CCFF"/>
          </a:solidFill>
          <a:ln w="9525">
            <a:solidFill>
              <a:srgbClr val="000000"/>
            </a:solidFill>
            <a:round/>
            <a:headEnd/>
            <a:tailEnd/>
          </a:ln>
          <a:effectLst/>
        </p:spPr>
        <p:txBody>
          <a:bodyPr lIns="81639" tIns="55221" rIns="81639" bIns="40820" anchor="ctr" anchorCtr="1"/>
          <a:lstStyle/>
          <a:p>
            <a:pPr algn="ctr">
              <a:tabLst>
                <a:tab pos="656650" algn="l"/>
                <a:tab pos="1313299" algn="l"/>
              </a:tabLst>
            </a:pPr>
            <a:r>
              <a:rPr lang="en-US" dirty="0">
                <a:solidFill>
                  <a:srgbClr val="000000"/>
                </a:solidFill>
              </a:rPr>
              <a:t>Perception</a:t>
            </a:r>
          </a:p>
        </p:txBody>
      </p:sp>
      <p:sp>
        <p:nvSpPr>
          <p:cNvPr id="12310" name="AutoShape 22"/>
          <p:cNvSpPr>
            <a:spLocks noChangeArrowheads="1"/>
          </p:cNvSpPr>
          <p:nvPr/>
        </p:nvSpPr>
        <p:spPr bwMode="auto">
          <a:xfrm>
            <a:off x="6013440" y="5753405"/>
            <a:ext cx="2280960" cy="622145"/>
          </a:xfrm>
          <a:prstGeom prst="roundRect">
            <a:avLst>
              <a:gd name="adj" fmla="val 231"/>
            </a:avLst>
          </a:prstGeom>
          <a:solidFill>
            <a:srgbClr val="99CCFF"/>
          </a:solidFill>
          <a:ln w="9525">
            <a:solidFill>
              <a:srgbClr val="000000"/>
            </a:solidFill>
            <a:round/>
            <a:headEnd/>
            <a:tailEnd/>
          </a:ln>
          <a:effectLst/>
        </p:spPr>
        <p:txBody>
          <a:bodyPr lIns="81639" tIns="55221" rIns="81639" bIns="40820" anchor="ctr" anchorCtr="1"/>
          <a:lstStyle/>
          <a:p>
            <a:pPr algn="ctr">
              <a:tabLst>
                <a:tab pos="656650" algn="l"/>
                <a:tab pos="1313299" algn="l"/>
                <a:tab pos="1969949" algn="l"/>
              </a:tabLst>
            </a:pPr>
            <a:r>
              <a:rPr lang="en-US" dirty="0">
                <a:solidFill>
                  <a:srgbClr val="000000"/>
                </a:solidFill>
              </a:rPr>
              <a:t>Action</a:t>
            </a:r>
          </a:p>
        </p:txBody>
      </p:sp>
      <p:sp>
        <p:nvSpPr>
          <p:cNvPr id="12311" name="Text Box 23"/>
          <p:cNvSpPr txBox="1">
            <a:spLocks noChangeArrowheads="1"/>
          </p:cNvSpPr>
          <p:nvPr/>
        </p:nvSpPr>
        <p:spPr bwMode="auto">
          <a:xfrm>
            <a:off x="1036800" y="5077974"/>
            <a:ext cx="1944000" cy="313953"/>
          </a:xfrm>
          <a:prstGeom prst="rect">
            <a:avLst/>
          </a:prstGeom>
          <a:noFill/>
          <a:ln w="9525">
            <a:noFill/>
            <a:round/>
            <a:headEnd/>
            <a:tailEnd/>
          </a:ln>
          <a:effectLst/>
        </p:spPr>
        <p:txBody>
          <a:bodyPr wrap="none" lIns="81639" tIns="55221" rIns="81639" bIns="40820"/>
          <a:lstStyle/>
          <a:p>
            <a:pPr>
              <a:tabLst>
                <a:tab pos="656650" algn="l"/>
                <a:tab pos="1313299" algn="l"/>
              </a:tabLst>
            </a:pPr>
            <a:r>
              <a:rPr lang="en-US" dirty="0">
                <a:solidFill>
                  <a:srgbClr val="000000"/>
                </a:solidFill>
              </a:rPr>
              <a:t>Decision procedure</a:t>
            </a:r>
          </a:p>
        </p:txBody>
      </p:sp>
      <p:sp>
        <p:nvSpPr>
          <p:cNvPr id="12312" name="Line 24"/>
          <p:cNvSpPr>
            <a:spLocks noChangeShapeType="1"/>
          </p:cNvSpPr>
          <p:nvPr/>
        </p:nvSpPr>
        <p:spPr bwMode="auto">
          <a:xfrm>
            <a:off x="1658880" y="4147636"/>
            <a:ext cx="2695680" cy="622145"/>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313" name="Line 25"/>
          <p:cNvSpPr>
            <a:spLocks noChangeShapeType="1"/>
          </p:cNvSpPr>
          <p:nvPr/>
        </p:nvSpPr>
        <p:spPr bwMode="auto">
          <a:xfrm>
            <a:off x="4561920" y="4147636"/>
            <a:ext cx="1440" cy="622145"/>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314" name="Line 26"/>
          <p:cNvSpPr>
            <a:spLocks noChangeShapeType="1"/>
          </p:cNvSpPr>
          <p:nvPr/>
        </p:nvSpPr>
        <p:spPr bwMode="auto">
          <a:xfrm flipH="1">
            <a:off x="4767841" y="4147636"/>
            <a:ext cx="2698560" cy="622145"/>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315" name="Line 27"/>
          <p:cNvSpPr>
            <a:spLocks noChangeShapeType="1"/>
          </p:cNvSpPr>
          <p:nvPr/>
        </p:nvSpPr>
        <p:spPr bwMode="auto">
          <a:xfrm flipV="1">
            <a:off x="2280960" y="6438916"/>
            <a:ext cx="1440" cy="224664"/>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316" name="Line 28"/>
          <p:cNvSpPr>
            <a:spLocks noChangeShapeType="1"/>
          </p:cNvSpPr>
          <p:nvPr/>
        </p:nvSpPr>
        <p:spPr bwMode="auto">
          <a:xfrm flipH="1">
            <a:off x="7004520" y="6297783"/>
            <a:ext cx="45719" cy="331617"/>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317" name="AutoShape 29"/>
          <p:cNvSpPr>
            <a:spLocks noChangeArrowheads="1"/>
          </p:cNvSpPr>
          <p:nvPr/>
        </p:nvSpPr>
        <p:spPr bwMode="auto">
          <a:xfrm>
            <a:off x="414720" y="6636217"/>
            <a:ext cx="8087040" cy="221783"/>
          </a:xfrm>
          <a:prstGeom prst="roundRect">
            <a:avLst>
              <a:gd name="adj" fmla="val 648"/>
            </a:avLst>
          </a:prstGeom>
          <a:solidFill>
            <a:srgbClr val="99CCFF"/>
          </a:solidFill>
          <a:ln w="9525">
            <a:solidFill>
              <a:srgbClr val="000000"/>
            </a:solidFill>
            <a:round/>
            <a:headEnd/>
            <a:tailEnd/>
          </a:ln>
          <a:effectLst/>
        </p:spPr>
        <p:txBody>
          <a:bodyPr lIns="81639" tIns="55221" rIns="81639" bIns="40820" anchor="ctr" anchorCtr="1"/>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rgbClr val="000000"/>
                </a:solidFill>
              </a:rPr>
              <a:t>BODY</a:t>
            </a:r>
          </a:p>
        </p:txBody>
      </p:sp>
      <p:sp>
        <p:nvSpPr>
          <p:cNvPr id="12318" name="Line 30"/>
          <p:cNvSpPr>
            <a:spLocks noChangeShapeType="1"/>
          </p:cNvSpPr>
          <p:nvPr/>
        </p:nvSpPr>
        <p:spPr bwMode="auto">
          <a:xfrm flipV="1">
            <a:off x="2280960" y="5390487"/>
            <a:ext cx="1244160" cy="417644"/>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319" name="Line 31"/>
          <p:cNvSpPr>
            <a:spLocks noChangeShapeType="1"/>
          </p:cNvSpPr>
          <p:nvPr/>
        </p:nvSpPr>
        <p:spPr bwMode="auto">
          <a:xfrm>
            <a:off x="5806080" y="5391926"/>
            <a:ext cx="1244160" cy="414764"/>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320" name="AutoShape 32"/>
          <p:cNvSpPr>
            <a:spLocks noChangeArrowheads="1"/>
          </p:cNvSpPr>
          <p:nvPr/>
        </p:nvSpPr>
        <p:spPr bwMode="auto">
          <a:xfrm>
            <a:off x="944640" y="4977163"/>
            <a:ext cx="2073600" cy="622145"/>
          </a:xfrm>
          <a:prstGeom prst="roundRect">
            <a:avLst>
              <a:gd name="adj" fmla="val 231"/>
            </a:avLst>
          </a:prstGeom>
          <a:noFill/>
          <a:ln w="9525">
            <a:solidFill>
              <a:srgbClr val="000000"/>
            </a:solidFill>
            <a:round/>
            <a:headEnd/>
            <a:tailEnd/>
          </a:ln>
          <a:effectLst/>
        </p:spPr>
        <p:txBody>
          <a:bodyPr wrap="none" lIns="82945" tIns="41473" rIns="82945" bIns="41473" anchor="ctr"/>
          <a:lstStyle/>
          <a:p>
            <a:endParaRPr lang="en-US"/>
          </a:p>
        </p:txBody>
      </p:sp>
      <p:sp>
        <p:nvSpPr>
          <p:cNvPr id="12321" name="AutoShape 33"/>
          <p:cNvSpPr>
            <a:spLocks noChangeArrowheads="1"/>
          </p:cNvSpPr>
          <p:nvPr/>
        </p:nvSpPr>
        <p:spPr bwMode="auto">
          <a:xfrm>
            <a:off x="3045600" y="5184544"/>
            <a:ext cx="414720" cy="207382"/>
          </a:xfrm>
          <a:prstGeom prst="leftRightArrow">
            <a:avLst>
              <a:gd name="adj1" fmla="val 50000"/>
              <a:gd name="adj2" fmla="val 39815"/>
            </a:avLst>
          </a:prstGeom>
          <a:solidFill>
            <a:srgbClr val="99CCFF"/>
          </a:solidFill>
          <a:ln w="9525">
            <a:solidFill>
              <a:srgbClr val="000000"/>
            </a:solidFill>
            <a:round/>
            <a:headEnd/>
            <a:tailEnd/>
          </a:ln>
          <a:effectLst/>
        </p:spPr>
        <p:txBody>
          <a:bodyPr wrap="none" lIns="82945" tIns="41473" rIns="82945" bIns="41473" anchor="ctr"/>
          <a:lstStyle/>
          <a:p>
            <a:endParaRPr lang="en-US"/>
          </a:p>
        </p:txBody>
      </p:sp>
      <p:sp>
        <p:nvSpPr>
          <p:cNvPr id="12322" name="AutoShape 34"/>
          <p:cNvSpPr>
            <a:spLocks noChangeArrowheads="1"/>
          </p:cNvSpPr>
          <p:nvPr/>
        </p:nvSpPr>
        <p:spPr bwMode="auto">
          <a:xfrm>
            <a:off x="414720" y="2695963"/>
            <a:ext cx="8501760" cy="1866436"/>
          </a:xfrm>
          <a:prstGeom prst="roundRect">
            <a:avLst>
              <a:gd name="adj" fmla="val 74"/>
            </a:avLst>
          </a:prstGeom>
          <a:noFill/>
          <a:ln w="9525">
            <a:solidFill>
              <a:srgbClr val="000000"/>
            </a:solidFill>
            <a:round/>
            <a:headEnd/>
            <a:tailEnd/>
          </a:ln>
          <a:effectLst/>
        </p:spPr>
        <p:txBody>
          <a:bodyPr wrap="none" lIns="82945" tIns="41473" rIns="82945" bIns="41473" anchor="ctr"/>
          <a:lstStyle/>
          <a:p>
            <a:endParaRPr lang="en-US"/>
          </a:p>
        </p:txBody>
      </p:sp>
      <p:sp>
        <p:nvSpPr>
          <p:cNvPr id="12323" name="Text Box 35"/>
          <p:cNvSpPr txBox="1">
            <a:spLocks noChangeArrowheads="1"/>
          </p:cNvSpPr>
          <p:nvPr/>
        </p:nvSpPr>
        <p:spPr bwMode="auto">
          <a:xfrm>
            <a:off x="3732480" y="2695963"/>
            <a:ext cx="2062080" cy="313953"/>
          </a:xfrm>
          <a:prstGeom prst="rect">
            <a:avLst/>
          </a:prstGeom>
          <a:noFill/>
          <a:ln w="9525">
            <a:noFill/>
            <a:round/>
            <a:headEnd/>
            <a:tailEnd/>
          </a:ln>
          <a:effectLst/>
        </p:spPr>
        <p:txBody>
          <a:bodyPr wrap="none" lIns="81639" tIns="55221" rIns="81639" bIns="40820"/>
          <a:lstStyle/>
          <a:p>
            <a:pPr>
              <a:tabLst>
                <a:tab pos="656650" algn="l"/>
                <a:tab pos="1313299" algn="l"/>
                <a:tab pos="1969949" algn="l"/>
              </a:tabLst>
            </a:pPr>
            <a:r>
              <a:rPr lang="en-US" dirty="0">
                <a:solidFill>
                  <a:srgbClr val="000000"/>
                </a:solidFill>
              </a:rPr>
              <a:t>Long term memories</a:t>
            </a:r>
          </a:p>
        </p:txBody>
      </p:sp>
      <p:sp>
        <p:nvSpPr>
          <p:cNvPr id="12324" name="Text Box 36"/>
          <p:cNvSpPr txBox="1">
            <a:spLocks noChangeArrowheads="1"/>
          </p:cNvSpPr>
          <p:nvPr/>
        </p:nvSpPr>
        <p:spPr bwMode="auto">
          <a:xfrm>
            <a:off x="7050240" y="3732872"/>
            <a:ext cx="1003680" cy="313953"/>
          </a:xfrm>
          <a:prstGeom prst="rect">
            <a:avLst/>
          </a:prstGeom>
          <a:noFill/>
          <a:ln w="9525">
            <a:noFill/>
            <a:round/>
            <a:headEnd/>
            <a:tailEnd/>
          </a:ln>
          <a:effectLst/>
        </p:spPr>
        <p:txBody>
          <a:bodyPr wrap="none" lIns="81639" tIns="55221" rIns="81639" bIns="40820"/>
          <a:lstStyle/>
          <a:p>
            <a:pPr>
              <a:tabLst>
                <a:tab pos="656650" algn="l"/>
              </a:tabLst>
            </a:pPr>
            <a:r>
              <a:rPr lang="en-US" dirty="0">
                <a:solidFill>
                  <a:srgbClr val="000000"/>
                </a:solidFill>
              </a:rPr>
              <a:t>Episodic </a:t>
            </a:r>
          </a:p>
        </p:txBody>
      </p:sp>
      <p:sp>
        <p:nvSpPr>
          <p:cNvPr id="12325" name="Text Box 37"/>
          <p:cNvSpPr txBox="1">
            <a:spLocks noChangeArrowheads="1"/>
          </p:cNvSpPr>
          <p:nvPr/>
        </p:nvSpPr>
        <p:spPr bwMode="auto">
          <a:xfrm>
            <a:off x="4354560" y="3833683"/>
            <a:ext cx="1810080" cy="313953"/>
          </a:xfrm>
          <a:prstGeom prst="rect">
            <a:avLst/>
          </a:prstGeom>
          <a:noFill/>
          <a:ln w="9525">
            <a:noFill/>
            <a:round/>
            <a:headEnd/>
            <a:tailEnd/>
          </a:ln>
          <a:effectLst/>
        </p:spPr>
        <p:txBody>
          <a:bodyPr wrap="none" lIns="81639" tIns="55221" rIns="81639" bIns="40820"/>
          <a:lstStyle/>
          <a:p>
            <a:pPr>
              <a:tabLst>
                <a:tab pos="656650" algn="l"/>
                <a:tab pos="1313299" algn="l"/>
              </a:tabLst>
            </a:pPr>
            <a:r>
              <a:rPr lang="en-US" dirty="0">
                <a:solidFill>
                  <a:srgbClr val="000000"/>
                </a:solidFill>
              </a:rPr>
              <a:t>Semantic/factual  </a:t>
            </a:r>
          </a:p>
        </p:txBody>
      </p:sp>
      <p:sp>
        <p:nvSpPr>
          <p:cNvPr id="12326" name="Text Box 38"/>
          <p:cNvSpPr txBox="1">
            <a:spLocks noChangeArrowheads="1"/>
          </p:cNvSpPr>
          <p:nvPr/>
        </p:nvSpPr>
        <p:spPr bwMode="auto">
          <a:xfrm>
            <a:off x="6220800" y="4870592"/>
            <a:ext cx="2306880" cy="313953"/>
          </a:xfrm>
          <a:prstGeom prst="rect">
            <a:avLst/>
          </a:prstGeom>
          <a:noFill/>
          <a:ln w="9525">
            <a:noFill/>
            <a:round/>
            <a:headEnd/>
            <a:tailEnd/>
          </a:ln>
          <a:effectLst/>
        </p:spPr>
        <p:txBody>
          <a:bodyPr wrap="none" lIns="81639" tIns="55221" rIns="81639" bIns="40820"/>
          <a:lstStyle/>
          <a:p>
            <a:pPr>
              <a:tabLst>
                <a:tab pos="656650" algn="l"/>
                <a:tab pos="1313299" algn="l"/>
                <a:tab pos="1969949" algn="l"/>
              </a:tabLst>
            </a:pPr>
            <a:r>
              <a:rPr lang="en-US" dirty="0">
                <a:solidFill>
                  <a:srgbClr val="000000"/>
                </a:solidFill>
              </a:rPr>
              <a:t>Diff between WM/LTM?</a:t>
            </a:r>
          </a:p>
        </p:txBody>
      </p:sp>
      <p:sp>
        <p:nvSpPr>
          <p:cNvPr id="12327" name="Line 39"/>
          <p:cNvSpPr>
            <a:spLocks noChangeShapeType="1"/>
          </p:cNvSpPr>
          <p:nvPr/>
        </p:nvSpPr>
        <p:spPr bwMode="auto">
          <a:xfrm flipV="1">
            <a:off x="1244160" y="2487142"/>
            <a:ext cx="414720" cy="625026"/>
          </a:xfrm>
          <a:prstGeom prst="line">
            <a:avLst/>
          </a:prstGeom>
          <a:noFill/>
          <a:ln w="9525">
            <a:solidFill>
              <a:srgbClr val="000000"/>
            </a:solidFill>
            <a:round/>
            <a:headEnd/>
            <a:tailEnd type="triangle" w="med" len="med"/>
          </a:ln>
          <a:effectLst/>
        </p:spPr>
        <p:txBody>
          <a:bodyPr lIns="82945" tIns="41473" rIns="82945" bIns="41473"/>
          <a:lstStyle/>
          <a:p>
            <a:endParaRPr lang="en-US"/>
          </a:p>
        </p:txBody>
      </p:sp>
      <p:sp>
        <p:nvSpPr>
          <p:cNvPr id="12328" name="Text Box 40"/>
          <p:cNvSpPr txBox="1">
            <a:spLocks noChangeArrowheads="1"/>
          </p:cNvSpPr>
          <p:nvPr/>
        </p:nvSpPr>
        <p:spPr bwMode="auto">
          <a:xfrm>
            <a:off x="1553760" y="2382011"/>
            <a:ext cx="3201120" cy="313953"/>
          </a:xfrm>
          <a:prstGeom prst="rect">
            <a:avLst/>
          </a:prstGeom>
          <a:noFill/>
          <a:ln w="9525">
            <a:noFill/>
            <a:round/>
            <a:headEnd/>
            <a:tailEnd/>
          </a:ln>
          <a:effectLst/>
        </p:spPr>
        <p:txBody>
          <a:bodyPr wrap="none" lIns="81639" tIns="55221" rIns="81639" bIns="40820"/>
          <a:lstStyle/>
          <a:p>
            <a:pPr>
              <a:tabLst>
                <a:tab pos="656650" algn="l"/>
                <a:tab pos="1313299" algn="l"/>
                <a:tab pos="1969949" algn="l"/>
                <a:tab pos="2626599" algn="l"/>
              </a:tabLst>
            </a:pPr>
            <a:r>
              <a:rPr lang="en-US" dirty="0">
                <a:solidFill>
                  <a:srgbClr val="000000"/>
                </a:solidFill>
              </a:rPr>
              <a:t>Important for controlled behavior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Intuitive Physics Engine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err="1"/>
              <a:t>Analysizes</a:t>
            </a:r>
            <a:r>
              <a:rPr lang="en-US" dirty="0"/>
              <a:t> based on basic parameters: geometries, velocities, forces on objects like gravity…that is represents the world with a reasonable degree of physical fidelity. </a:t>
            </a:r>
          </a:p>
          <a:p>
            <a:pPr>
              <a:buNone/>
            </a:pPr>
            <a:endParaRPr lang="en-US" dirty="0"/>
          </a:p>
          <a:p>
            <a:pPr>
              <a:buNone/>
            </a:pPr>
            <a:r>
              <a:rPr lang="en-US" dirty="0"/>
              <a:t>Three key design elements render it distinct from an ideal physicist’s approach:</a:t>
            </a:r>
          </a:p>
          <a:p>
            <a:pPr>
              <a:buNone/>
            </a:pPr>
            <a:endParaRPr lang="en-US" dirty="0"/>
          </a:p>
          <a:p>
            <a:pPr>
              <a:buNone/>
            </a:pPr>
            <a:r>
              <a:rPr lang="en-US" dirty="0"/>
              <a:t>1.   First, the IPE is based on simulation: Rather than manipulating symbolic equations to obtain analytic solutions, it represents mechanics procedurally and generates predicted states based on initial ones by recursively applying elementary physical</a:t>
            </a:r>
          </a:p>
          <a:p>
            <a:pPr>
              <a:buNone/>
            </a:pPr>
            <a:r>
              <a:rPr lang="en-US" dirty="0"/>
              <a:t>     rules over short time intervals. </a:t>
            </a:r>
          </a:p>
          <a:p>
            <a:pPr>
              <a:buNone/>
            </a:pPr>
            <a:r>
              <a:rPr lang="en-US" dirty="0"/>
              <a:t>2.   Is probabilistic rather than deterministic: stochastic (Monte Carlo) simulations that represent uncertainty about the scene’s state and force dynamics and is thereby robust to the noisy and incomplete information provided by perception. </a:t>
            </a:r>
          </a:p>
          <a:p>
            <a:pPr>
              <a:buNone/>
            </a:pPr>
            <a:r>
              <a:rPr lang="en-US" dirty="0"/>
              <a:t>3.   Inherently approximate: In its mechanics rules and representations of objects,</a:t>
            </a:r>
          </a:p>
          <a:p>
            <a:pPr>
              <a:buNone/>
            </a:pPr>
            <a:r>
              <a:rPr lang="en-US" dirty="0"/>
              <a:t>  forces, and probabilities, it trades precision and veridicality for speed, generality, and the ability to make predictions that are good enough for the purposes of everyday activities.</a:t>
            </a:r>
          </a:p>
        </p:txBody>
      </p:sp>
      <p:sp>
        <p:nvSpPr>
          <p:cNvPr id="4" name="TextBox 3"/>
          <p:cNvSpPr txBox="1"/>
          <p:nvPr/>
        </p:nvSpPr>
        <p:spPr>
          <a:xfrm>
            <a:off x="533400" y="6553200"/>
            <a:ext cx="2716000" cy="369332"/>
          </a:xfrm>
          <a:prstGeom prst="rect">
            <a:avLst/>
          </a:prstGeom>
          <a:noFill/>
        </p:spPr>
        <p:txBody>
          <a:bodyPr wrap="none" rtlCol="0">
            <a:spAutoFit/>
          </a:bodyPr>
          <a:lstStyle/>
          <a:p>
            <a:r>
              <a:rPr lang="en-US" dirty="0" err="1"/>
              <a:t>Battaglia</a:t>
            </a:r>
            <a:r>
              <a:rPr lang="en-US" dirty="0"/>
              <a:t> et al., PNAS, 2013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5959-7ADC-4B9A-BA79-C280E711061B}"/>
              </a:ext>
            </a:extLst>
          </p:cNvPr>
          <p:cNvSpPr>
            <a:spLocks noGrp="1"/>
          </p:cNvSpPr>
          <p:nvPr>
            <p:ph type="title"/>
          </p:nvPr>
        </p:nvSpPr>
        <p:spPr>
          <a:xfrm>
            <a:off x="16727" y="0"/>
            <a:ext cx="8229600" cy="685800"/>
          </a:xfrm>
        </p:spPr>
        <p:txBody>
          <a:bodyPr>
            <a:normAutofit fontScale="90000"/>
          </a:bodyPr>
          <a:lstStyle/>
          <a:p>
            <a:r>
              <a:rPr lang="en-GB" dirty="0"/>
              <a:t>DM - Choices</a:t>
            </a:r>
          </a:p>
        </p:txBody>
      </p:sp>
      <p:sp>
        <p:nvSpPr>
          <p:cNvPr id="3" name="Content Placeholder 2">
            <a:extLst>
              <a:ext uri="{FF2B5EF4-FFF2-40B4-BE49-F238E27FC236}">
                <a16:creationId xmlns:a16="http://schemas.microsoft.com/office/drawing/2014/main" id="{1801BC5D-1BD4-4885-82B4-D1BECE219C9E}"/>
              </a:ext>
            </a:extLst>
          </p:cNvPr>
          <p:cNvSpPr>
            <a:spLocks noGrp="1"/>
          </p:cNvSpPr>
          <p:nvPr>
            <p:ph idx="1"/>
          </p:nvPr>
        </p:nvSpPr>
        <p:spPr>
          <a:xfrm>
            <a:off x="457200" y="1600200"/>
            <a:ext cx="7010400" cy="4525963"/>
          </a:xfrm>
        </p:spPr>
        <p:txBody>
          <a:bodyPr/>
          <a:lstStyle/>
          <a:p>
            <a:r>
              <a:rPr lang="en-GB" dirty="0"/>
              <a:t>Games are all about choices</a:t>
            </a:r>
          </a:p>
          <a:p>
            <a:r>
              <a:rPr lang="en-GB" dirty="0"/>
              <a:t>DM is all about perception and calculation</a:t>
            </a:r>
          </a:p>
          <a:p>
            <a:r>
              <a:rPr lang="en-GB" dirty="0"/>
              <a:t>Strategy is all about DM by vying the odds</a:t>
            </a:r>
          </a:p>
          <a:p>
            <a:r>
              <a:rPr lang="en-GB" dirty="0"/>
              <a:t>Payoff is all about Strategy based DM with choices being the most maximal (not Optimal as in traditional AI)</a:t>
            </a:r>
          </a:p>
        </p:txBody>
      </p:sp>
    </p:spTree>
    <p:extLst>
      <p:ext uri="{BB962C8B-B14F-4D97-AF65-F5344CB8AC3E}">
        <p14:creationId xmlns:p14="http://schemas.microsoft.com/office/powerpoint/2010/main" val="91298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FF56D80D-A627-4F7A-AB6B-971098E5D4B6}"/>
              </a:ext>
            </a:extLst>
          </p:cNvPr>
          <p:cNvSpPr txBox="1">
            <a:spLocks noChangeArrowheads="1"/>
          </p:cNvSpPr>
          <p:nvPr/>
        </p:nvSpPr>
        <p:spPr bwMode="auto">
          <a:xfrm>
            <a:off x="457200" y="15240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marL="639763"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marL="1004888" indent="-2270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600">
                <a:latin typeface="Constantia" panose="02030602050306030303" pitchFamily="18" charset="0"/>
              </a:rPr>
              <a:t>Game playing</a:t>
            </a:r>
          </a:p>
          <a:p>
            <a:pPr lvl="1" eaLnBrk="1" hangingPunct="1">
              <a:lnSpc>
                <a:spcPct val="100000"/>
              </a:lnSpc>
              <a:spcBef>
                <a:spcPts val="300"/>
              </a:spcBef>
              <a:spcAft>
                <a:spcPts val="1425"/>
              </a:spcAft>
              <a:buClr>
                <a:srgbClr val="D6903E"/>
              </a:buClr>
              <a:buSzPct val="85000"/>
              <a:buFont typeface="Wingdings 2" panose="05020102010507070707" pitchFamily="18" charset="2"/>
              <a:buChar char=""/>
            </a:pPr>
            <a:r>
              <a:rPr lang="en-US" altLang="en-US" sz="2400">
                <a:latin typeface="Constantia" panose="02030602050306030303" pitchFamily="18" charset="0"/>
              </a:rPr>
              <a:t>Mini-max algorithm</a:t>
            </a:r>
          </a:p>
          <a:p>
            <a:pPr lvl="1" eaLnBrk="1" hangingPunct="1">
              <a:lnSpc>
                <a:spcPct val="100000"/>
              </a:lnSpc>
              <a:spcBef>
                <a:spcPts val="300"/>
              </a:spcBef>
              <a:spcAft>
                <a:spcPts val="1425"/>
              </a:spcAft>
              <a:buClr>
                <a:srgbClr val="D6903E"/>
              </a:buClr>
              <a:buSzPct val="85000"/>
              <a:buFont typeface="Wingdings 2" panose="05020102010507070707" pitchFamily="18" charset="2"/>
              <a:buChar char=""/>
            </a:pPr>
            <a:r>
              <a:rPr lang="en-US" altLang="en-US" sz="2400">
                <a:latin typeface="Constantia" panose="02030602050306030303" pitchFamily="18" charset="0"/>
              </a:rPr>
              <a:t>Game trees</a:t>
            </a:r>
          </a:p>
          <a:p>
            <a:pPr lvl="1" eaLnBrk="1" hangingPunct="1">
              <a:lnSpc>
                <a:spcPct val="100000"/>
              </a:lnSpc>
              <a:spcBef>
                <a:spcPts val="300"/>
              </a:spcBef>
              <a:spcAft>
                <a:spcPts val="1425"/>
              </a:spcAft>
              <a:buClr>
                <a:srgbClr val="D6903E"/>
              </a:buClr>
              <a:buSzPct val="85000"/>
              <a:buFont typeface="Wingdings 2" panose="05020102010507070707" pitchFamily="18" charset="2"/>
              <a:buChar char=""/>
            </a:pPr>
            <a:r>
              <a:rPr lang="en-US" altLang="en-US" sz="2400">
                <a:latin typeface="Constantia" panose="02030602050306030303" pitchFamily="18" charset="0"/>
              </a:rPr>
              <a:t>Optimization</a:t>
            </a:r>
          </a:p>
          <a:p>
            <a:pPr lvl="2" eaLnBrk="1" hangingPunct="1">
              <a:lnSpc>
                <a:spcPct val="100000"/>
              </a:lnSpc>
              <a:spcBef>
                <a:spcPts val="300"/>
              </a:spcBef>
              <a:spcAft>
                <a:spcPts val="1425"/>
              </a:spcAft>
              <a:buClr>
                <a:srgbClr val="B37934"/>
              </a:buClr>
              <a:buSzPct val="85000"/>
              <a:buFont typeface="Wingdings 2" panose="05020102010507070707" pitchFamily="18" charset="2"/>
              <a:buChar char=""/>
            </a:pPr>
            <a:r>
              <a:rPr lang="en-US" altLang="en-US" sz="2100">
                <a:latin typeface="Constantia" panose="02030602050306030303" pitchFamily="18" charset="0"/>
              </a:rPr>
              <a:t>Heuristics search</a:t>
            </a:r>
          </a:p>
          <a:p>
            <a:pPr lvl="2" eaLnBrk="1" hangingPunct="1">
              <a:lnSpc>
                <a:spcPct val="100000"/>
              </a:lnSpc>
              <a:spcBef>
                <a:spcPts val="300"/>
              </a:spcBef>
              <a:spcAft>
                <a:spcPts val="1425"/>
              </a:spcAft>
              <a:buClr>
                <a:srgbClr val="B37934"/>
              </a:buClr>
              <a:buSzPct val="85000"/>
              <a:buFont typeface="Wingdings 2" panose="05020102010507070707" pitchFamily="18" charset="2"/>
              <a:buChar char=""/>
            </a:pPr>
            <a:r>
              <a:rPr lang="en-US" altLang="en-US" sz="2100">
                <a:latin typeface="Constantia" panose="02030602050306030303" pitchFamily="18" charset="0"/>
              </a:rPr>
              <a:t>Alpha-beta pruning</a:t>
            </a:r>
          </a:p>
        </p:txBody>
      </p:sp>
      <p:sp>
        <p:nvSpPr>
          <p:cNvPr id="11266" name="Rectangle 2">
            <a:extLst>
              <a:ext uri="{FF2B5EF4-FFF2-40B4-BE49-F238E27FC236}">
                <a16:creationId xmlns:a16="http://schemas.microsoft.com/office/drawing/2014/main" id="{B54D448B-495A-49CC-9B5A-FFB83C9B4630}"/>
              </a:ext>
            </a:extLst>
          </p:cNvPr>
          <p:cNvSpPr>
            <a:spLocks noGrp="1" noChangeArrowheads="1"/>
          </p:cNvSpPr>
          <p:nvPr>
            <p:ph type="title"/>
          </p:nvPr>
        </p:nvSpPr>
        <p:spPr>
          <a:xfrm>
            <a:off x="457200" y="152400"/>
            <a:ext cx="8229600" cy="1219200"/>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3600" dirty="0">
                <a:solidFill>
                  <a:schemeClr val="tx2">
                    <a:tint val="100000"/>
                    <a:shade val="90000"/>
                    <a:satMod val="250000"/>
                    <a:alpha val="100000"/>
                  </a:schemeClr>
                </a:solidFill>
              </a:rPr>
              <a:t>We cover …</a:t>
            </a:r>
          </a:p>
        </p:txBody>
      </p:sp>
    </p:spTree>
    <p:extLst>
      <p:ext uri="{BB962C8B-B14F-4D97-AF65-F5344CB8AC3E}">
        <p14:creationId xmlns:p14="http://schemas.microsoft.com/office/powerpoint/2010/main" val="36448609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281208B3-47DA-4512-9390-750D43851E2A}"/>
              </a:ext>
            </a:extLst>
          </p:cNvPr>
          <p:cNvSpPr txBox="1">
            <a:spLocks noChangeArrowheads="1"/>
          </p:cNvSpPr>
          <p:nvPr/>
        </p:nvSpPr>
        <p:spPr bwMode="auto">
          <a:xfrm>
            <a:off x="457200" y="1524000"/>
            <a:ext cx="8229600" cy="708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Designing</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Measuring</a:t>
            </a:r>
          </a:p>
          <a:p>
            <a:pPr eaLnBrk="1" hangingPunct="1">
              <a:lnSpc>
                <a:spcPct val="100000"/>
              </a:lnSpc>
              <a:spcBef>
                <a:spcPts val="600"/>
              </a:spcBef>
              <a:spcAft>
                <a:spcPts val="1425"/>
              </a:spcAft>
              <a:buClrTx/>
              <a:buSzTx/>
              <a:buFontTx/>
              <a:buNone/>
            </a:pPr>
            <a:r>
              <a:rPr lang="en-US" altLang="en-US" sz="2000" dirty="0">
                <a:latin typeface="Constantia" panose="02030602050306030303" pitchFamily="18" charset="0"/>
              </a:rPr>
              <a:t>There are four prominent  models of actual rather than idealized Human Behavior:</a:t>
            </a:r>
          </a:p>
          <a:p>
            <a:pPr eaLnBrk="1" hangingPunct="1">
              <a:lnSpc>
                <a:spcPct val="100000"/>
              </a:lnSpc>
              <a:spcBef>
                <a:spcPts val="600"/>
              </a:spcBef>
              <a:spcAft>
                <a:spcPts val="1425"/>
              </a:spcAft>
              <a:buClr>
                <a:srgbClr val="F3A447"/>
              </a:buClr>
              <a:buSzPct val="85000"/>
            </a:pPr>
            <a:r>
              <a:rPr lang="en-US" altLang="en-US" sz="2000" dirty="0">
                <a:latin typeface="Constantia" panose="02030602050306030303" pitchFamily="18" charset="0"/>
              </a:rPr>
              <a:t>(initial play in simultaneous move games)</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 Nash Equilibrium</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Quantal response equilibrium (QRE; McKelvey and Palfrey, 1995) </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level-k (Costa-Gomes et al., 2001; Nagel, 1995) </a:t>
            </a:r>
          </a:p>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000" dirty="0">
                <a:latin typeface="Constantia" panose="02030602050306030303" pitchFamily="18" charset="0"/>
              </a:rPr>
              <a:t>Cognitive Hierarchy (Camerer et al., 2004) </a:t>
            </a:r>
          </a:p>
          <a:p>
            <a:pPr eaLnBrk="1" hangingPunct="1">
              <a:lnSpc>
                <a:spcPct val="100000"/>
              </a:lnSpc>
              <a:spcBef>
                <a:spcPts val="600"/>
              </a:spcBef>
              <a:spcAft>
                <a:spcPts val="1425"/>
              </a:spcAft>
              <a:buClrTx/>
              <a:buSzTx/>
              <a:buFontTx/>
              <a:buNone/>
            </a:pPr>
            <a:endParaRPr lang="en-US" altLang="en-US" sz="2600" dirty="0">
              <a:solidFill>
                <a:srgbClr val="000080"/>
              </a:solidFill>
              <a:latin typeface="Constantia" panose="02030602050306030303" pitchFamily="18" charset="0"/>
            </a:endParaRPr>
          </a:p>
          <a:p>
            <a:pPr eaLnBrk="1" hangingPunct="1">
              <a:lnSpc>
                <a:spcPct val="100000"/>
              </a:lnSpc>
              <a:spcBef>
                <a:spcPts val="600"/>
              </a:spcBef>
              <a:spcAft>
                <a:spcPts val="1425"/>
              </a:spcAft>
              <a:buClrTx/>
              <a:buSzTx/>
              <a:buFontTx/>
              <a:buNone/>
            </a:pPr>
            <a:endParaRPr lang="en-US" altLang="en-US" sz="2600" dirty="0">
              <a:solidFill>
                <a:srgbClr val="000080"/>
              </a:solidFill>
              <a:latin typeface="Constantia" panose="02030602050306030303" pitchFamily="18" charset="0"/>
            </a:endParaRPr>
          </a:p>
          <a:p>
            <a:pPr eaLnBrk="1" hangingPunct="1">
              <a:lnSpc>
                <a:spcPct val="100000"/>
              </a:lnSpc>
              <a:spcBef>
                <a:spcPts val="600"/>
              </a:spcBef>
              <a:spcAft>
                <a:spcPts val="1425"/>
              </a:spcAft>
              <a:buClrTx/>
              <a:buSzTx/>
              <a:buFontTx/>
              <a:buNone/>
            </a:pPr>
            <a:endParaRPr lang="en-US" altLang="en-US" sz="2600" dirty="0">
              <a:solidFill>
                <a:srgbClr val="000080"/>
              </a:solidFill>
              <a:latin typeface="Constantia" panose="02030602050306030303" pitchFamily="18" charset="0"/>
            </a:endParaRPr>
          </a:p>
        </p:txBody>
      </p:sp>
      <p:sp>
        <p:nvSpPr>
          <p:cNvPr id="16386" name="Rectangle 2">
            <a:extLst>
              <a:ext uri="{FF2B5EF4-FFF2-40B4-BE49-F238E27FC236}">
                <a16:creationId xmlns:a16="http://schemas.microsoft.com/office/drawing/2014/main" id="{DE32EE08-4BF7-4E10-B5D8-3F6FD016A398}"/>
              </a:ext>
            </a:extLst>
          </p:cNvPr>
          <p:cNvSpPr>
            <a:spLocks noGrp="1" noChangeArrowheads="1"/>
          </p:cNvSpPr>
          <p:nvPr>
            <p:ph type="title"/>
          </p:nvPr>
        </p:nvSpPr>
        <p:spPr>
          <a:xfrm>
            <a:off x="457200" y="152400"/>
            <a:ext cx="8229600" cy="990600"/>
          </a:xfrm>
        </p:spPr>
        <p:txBody>
          <a:bodyPr anchor="t">
            <a:normAutofit/>
          </a:bodyPr>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800" dirty="0"/>
              <a:t>Human Behavior models in Games –</a:t>
            </a:r>
            <a:br>
              <a:rPr lang="en-US" sz="2800" dirty="0"/>
            </a:br>
            <a:r>
              <a:rPr lang="en-US" sz="2800" dirty="0"/>
              <a:t>behavioral game theory</a:t>
            </a:r>
          </a:p>
        </p:txBody>
      </p:sp>
    </p:spTree>
    <p:extLst>
      <p:ext uri="{BB962C8B-B14F-4D97-AF65-F5344CB8AC3E}">
        <p14:creationId xmlns:p14="http://schemas.microsoft.com/office/powerpoint/2010/main" val="12281023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E92F6C38-781C-4E8F-8C00-E33D444765C8}"/>
              </a:ext>
            </a:extLst>
          </p:cNvPr>
          <p:cNvSpPr txBox="1">
            <a:spLocks noChangeArrowheads="1"/>
          </p:cNvSpPr>
          <p:nvPr/>
        </p:nvSpPr>
        <p:spPr bwMode="auto">
          <a:xfrm>
            <a:off x="457200" y="1524000"/>
            <a:ext cx="8229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ts val="600"/>
              </a:spcBef>
              <a:spcAft>
                <a:spcPts val="1425"/>
              </a:spcAft>
              <a:buClr>
                <a:srgbClr val="F3A447"/>
              </a:buClr>
              <a:buSzPct val="85000"/>
              <a:buFont typeface="Wingdings 2" panose="05020102010507070707" pitchFamily="18" charset="2"/>
              <a:buChar char=""/>
            </a:pPr>
            <a:r>
              <a:rPr lang="en-US" altLang="en-US" sz="2400" dirty="0">
                <a:latin typeface="Constantia" panose="02030602050306030303" pitchFamily="18" charset="0"/>
              </a:rPr>
              <a:t>Players are assumed to make errors in choosing which pure strategy to play. The probability of any particular strategy being chosen is positively related to the payoff from that strategy.</a:t>
            </a:r>
          </a:p>
          <a:p>
            <a:pPr eaLnBrk="1" hangingPunct="1">
              <a:lnSpc>
                <a:spcPct val="100000"/>
              </a:lnSpc>
              <a:spcBef>
                <a:spcPts val="600"/>
              </a:spcBef>
              <a:spcAft>
                <a:spcPts val="1425"/>
              </a:spcAft>
              <a:buClrTx/>
              <a:buSzTx/>
              <a:buFontTx/>
              <a:buNone/>
            </a:pPr>
            <a:r>
              <a:rPr lang="en-US" altLang="en-US" sz="2400" dirty="0">
                <a:latin typeface="Constantia" panose="02030602050306030303" pitchFamily="18" charset="0"/>
              </a:rPr>
              <a:t>Example: commonly discussed is a 1981 game theory called ‘Centipede’.</a:t>
            </a:r>
          </a:p>
          <a:p>
            <a:pPr eaLnBrk="1" hangingPunct="1">
              <a:lnSpc>
                <a:spcPct val="100000"/>
              </a:lnSpc>
              <a:spcBef>
                <a:spcPts val="600"/>
              </a:spcBef>
              <a:spcAft>
                <a:spcPts val="1425"/>
              </a:spcAft>
              <a:buClrTx/>
              <a:buSzTx/>
              <a:buFontTx/>
              <a:buNone/>
            </a:pPr>
            <a:endParaRPr lang="en-US" altLang="en-US" sz="2600" dirty="0">
              <a:solidFill>
                <a:srgbClr val="000000"/>
              </a:solidFill>
              <a:latin typeface="Constantia" panose="02030602050306030303" pitchFamily="18" charset="0"/>
            </a:endParaRPr>
          </a:p>
        </p:txBody>
      </p:sp>
      <p:sp>
        <p:nvSpPr>
          <p:cNvPr id="17410" name="Rectangle 2">
            <a:extLst>
              <a:ext uri="{FF2B5EF4-FFF2-40B4-BE49-F238E27FC236}">
                <a16:creationId xmlns:a16="http://schemas.microsoft.com/office/drawing/2014/main" id="{B4B6A299-687C-4A52-857B-49FB1290709C}"/>
              </a:ext>
            </a:extLst>
          </p:cNvPr>
          <p:cNvSpPr>
            <a:spLocks noGrp="1" noChangeArrowheads="1"/>
          </p:cNvSpPr>
          <p:nvPr>
            <p:ph type="title"/>
          </p:nvPr>
        </p:nvSpPr>
        <p:spPr>
          <a:xfrm>
            <a:off x="457200" y="152400"/>
            <a:ext cx="8229600" cy="762000"/>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Quantal response equilibrium</a:t>
            </a:r>
          </a:p>
        </p:txBody>
      </p:sp>
    </p:spTree>
    <p:extLst>
      <p:ext uri="{BB962C8B-B14F-4D97-AF65-F5344CB8AC3E}">
        <p14:creationId xmlns:p14="http://schemas.microsoft.com/office/powerpoint/2010/main" val="22654097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18E2CDFC-543E-451B-B6E3-01166880C9C3}"/>
              </a:ext>
            </a:extLst>
          </p:cNvPr>
          <p:cNvSpPr txBox="1">
            <a:spLocks noChangeArrowheads="1"/>
          </p:cNvSpPr>
          <p:nvPr/>
        </p:nvSpPr>
        <p:spPr bwMode="auto">
          <a:xfrm>
            <a:off x="457200" y="1524000"/>
            <a:ext cx="8229600" cy="676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a:lstStyle>
            <a:lvl1pPr marL="273050" indent="-2730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SimSun" panose="02010600030101010101" pitchFamily="2" charset="-122"/>
              </a:defRPr>
            </a:lvl9pPr>
          </a:lstStyle>
          <a:p>
            <a:pPr eaLnBrk="1">
              <a:spcBef>
                <a:spcPts val="600"/>
              </a:spcBef>
              <a:spcAft>
                <a:spcPts val="1425"/>
              </a:spcAft>
              <a:buClr>
                <a:srgbClr val="F3A447"/>
              </a:buClr>
              <a:buSzPct val="85000"/>
              <a:buFont typeface="Wingdings 2" panose="05020102010507070707" pitchFamily="18" charset="2"/>
              <a:buChar char=""/>
            </a:pPr>
            <a:r>
              <a:rPr lang="en-GB" sz="2000" b="1" dirty="0">
                <a:latin typeface="+mn-lt"/>
              </a:rPr>
              <a:t>K-level thinking</a:t>
            </a:r>
            <a:r>
              <a:rPr lang="en-GB" sz="2000" dirty="0">
                <a:latin typeface="+mn-lt"/>
              </a:rPr>
              <a:t> refers to a class of logic problems in which all actors are perfectly rational and possess infinite intelligence </a:t>
            </a:r>
          </a:p>
          <a:p>
            <a:pPr eaLnBrk="1">
              <a:spcBef>
                <a:spcPts val="600"/>
              </a:spcBef>
              <a:spcAft>
                <a:spcPts val="1425"/>
              </a:spcAft>
              <a:buClr>
                <a:srgbClr val="F3A447"/>
              </a:buClr>
              <a:buSzPct val="85000"/>
              <a:buFont typeface="Wingdings 2" panose="05020102010507070707" pitchFamily="18" charset="2"/>
              <a:buChar char=""/>
            </a:pPr>
            <a:r>
              <a:rPr lang="en-US" altLang="en-US" sz="2000" dirty="0">
                <a:latin typeface="+mn-lt"/>
              </a:rPr>
              <a:t>level-k strategic thinking adopts a best response to beliefs about other players, but those beliefs are based on simplified models of other players. The level-k model describes subjects' initial responses to games significantly better than equilibrium model in a wide range of situations. </a:t>
            </a:r>
          </a:p>
          <a:p>
            <a:r>
              <a:rPr lang="en-US" altLang="en-US" dirty="0">
                <a:latin typeface="+mn-lt"/>
              </a:rPr>
              <a:t>Example:  Number guessing between 1-100 . </a:t>
            </a:r>
            <a:r>
              <a:rPr lang="en-GB" dirty="0"/>
              <a:t>The winner is the person whose number is closest to 2/3 times the average of all chosen numbers</a:t>
            </a:r>
            <a:br>
              <a:rPr lang="en-GB" dirty="0"/>
            </a:br>
            <a:endParaRPr lang="en-US" altLang="en-US" dirty="0">
              <a:latin typeface="+mn-lt"/>
            </a:endParaRPr>
          </a:p>
        </p:txBody>
      </p:sp>
      <p:sp>
        <p:nvSpPr>
          <p:cNvPr id="18434" name="Rectangle 2">
            <a:extLst>
              <a:ext uri="{FF2B5EF4-FFF2-40B4-BE49-F238E27FC236}">
                <a16:creationId xmlns:a16="http://schemas.microsoft.com/office/drawing/2014/main" id="{07733D7F-BF11-4F27-9F55-5C5B57751189}"/>
              </a:ext>
            </a:extLst>
          </p:cNvPr>
          <p:cNvSpPr>
            <a:spLocks noGrp="1" noChangeArrowheads="1"/>
          </p:cNvSpPr>
          <p:nvPr>
            <p:ph type="title"/>
          </p:nvPr>
        </p:nvSpPr>
        <p:spPr>
          <a:xfrm>
            <a:off x="457200" y="152400"/>
            <a:ext cx="8229600" cy="1219200"/>
          </a:xfrm>
        </p:spPr>
        <p:txBody>
          <a:bodyPr anchor="t"/>
          <a:lstStyle/>
          <a:p>
            <a:pPr marL="54864" indent="0"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200" dirty="0"/>
              <a:t>Level –k </a:t>
            </a:r>
          </a:p>
        </p:txBody>
      </p:sp>
    </p:spTree>
    <p:extLst>
      <p:ext uri="{BB962C8B-B14F-4D97-AF65-F5344CB8AC3E}">
        <p14:creationId xmlns:p14="http://schemas.microsoft.com/office/powerpoint/2010/main" val="26337377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1174</TotalTime>
  <Words>3276</Words>
  <Application>Microsoft Office PowerPoint</Application>
  <PresentationFormat>On-screen Show (4:3)</PresentationFormat>
  <Paragraphs>395</Paragraphs>
  <Slides>46</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0</vt:i4>
      </vt:variant>
      <vt:variant>
        <vt:lpstr>Slide Titles</vt:lpstr>
      </vt:variant>
      <vt:variant>
        <vt:i4>46</vt:i4>
      </vt:variant>
    </vt:vector>
  </HeadingPairs>
  <TitlesOfParts>
    <vt:vector size="58" baseType="lpstr">
      <vt:lpstr>Batang</vt:lpstr>
      <vt:lpstr>SimSun</vt:lpstr>
      <vt:lpstr>Arial</vt:lpstr>
      <vt:lpstr>Calibri</vt:lpstr>
      <vt:lpstr>Calibri Light</vt:lpstr>
      <vt:lpstr>Constantia</vt:lpstr>
      <vt:lpstr>Minion-Bold</vt:lpstr>
      <vt:lpstr>Minion-Italic</vt:lpstr>
      <vt:lpstr>Minion-Regular</vt:lpstr>
      <vt:lpstr>Times New Roman</vt:lpstr>
      <vt:lpstr>Wingdings 2</vt:lpstr>
      <vt:lpstr>Office Theme</vt:lpstr>
      <vt:lpstr>AI- Philosophy, Psychology, Engineering </vt:lpstr>
      <vt:lpstr>Some Game AI/DM</vt:lpstr>
      <vt:lpstr>Game AI?</vt:lpstr>
      <vt:lpstr>AI based on HI</vt:lpstr>
      <vt:lpstr>DM - Choices</vt:lpstr>
      <vt:lpstr>We cover …</vt:lpstr>
      <vt:lpstr>Human Behavior models in Games – behavioral game theory</vt:lpstr>
      <vt:lpstr>Quantal response equilibrium</vt:lpstr>
      <vt:lpstr>Level –k </vt:lpstr>
      <vt:lpstr>PowerPoint Presentation</vt:lpstr>
      <vt:lpstr>Depth of reasoning - The winner is the person whose number is closest to 2/3 times the average of all chosen numbers </vt:lpstr>
      <vt:lpstr>K-level</vt:lpstr>
      <vt:lpstr>Cognitive Hierarchy</vt:lpstr>
      <vt:lpstr>Minimax </vt:lpstr>
      <vt:lpstr>Nash Equilibrium</vt:lpstr>
      <vt:lpstr>Strategy games - Nash Equi in Games</vt:lpstr>
      <vt:lpstr>Minimax &amp; Nash Equi</vt:lpstr>
      <vt:lpstr>Pure Strategy Nash Equilibrium</vt:lpstr>
      <vt:lpstr>Nash Equilibrium in Mixed Strategies </vt:lpstr>
      <vt:lpstr>Strategy games – full information based on  MinMax   One example: Tic Tac Toe</vt:lpstr>
      <vt:lpstr>A Tic Tac Toe Game Tree</vt:lpstr>
      <vt:lpstr>Optimization </vt:lpstr>
      <vt:lpstr>AI- Philosophy, Psychology, Engineering </vt:lpstr>
      <vt:lpstr>PowerPoint Presentation</vt:lpstr>
      <vt:lpstr>cognitive game</vt:lpstr>
      <vt:lpstr>Two Fundamental Types of Intelligence usually applied in game (play) </vt:lpstr>
      <vt:lpstr>Alpha-Beta pruning </vt:lpstr>
      <vt:lpstr>Adversary modeling: Modeling a Human Opponent</vt:lpstr>
      <vt:lpstr>Evolutionary algo’s</vt:lpstr>
      <vt:lpstr>Decision making</vt:lpstr>
      <vt:lpstr>Tag Hunt</vt:lpstr>
      <vt:lpstr>PowerPoint Presentation</vt:lpstr>
      <vt:lpstr>Finally…game strategy to real Life </vt:lpstr>
      <vt:lpstr>Another real-life situation?</vt:lpstr>
      <vt:lpstr>Rational &amp; Irrational behavior</vt:lpstr>
      <vt:lpstr>PowerPoint Presentation</vt:lpstr>
      <vt:lpstr>PowerPoint Presentation</vt:lpstr>
      <vt:lpstr>PowerPoint Presentation</vt:lpstr>
      <vt:lpstr>Games using SOAR</vt:lpstr>
      <vt:lpstr>The basis of SOAR</vt:lpstr>
      <vt:lpstr>SOAR – a cognitive game engine</vt:lpstr>
      <vt:lpstr>SOAR Engine Interface</vt:lpstr>
      <vt:lpstr>PowerPoint Presentation</vt:lpstr>
      <vt:lpstr>PowerPoint Presentation</vt:lpstr>
      <vt:lpstr>MEMORY, PERCEPTION, ACTION, AND COGNITION</vt:lpstr>
      <vt:lpstr>Intuitive Physics Engine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Kavita</dc:creator>
  <cp:lastModifiedBy>kavi vemuri</cp:lastModifiedBy>
  <cp:revision>59</cp:revision>
  <dcterms:created xsi:type="dcterms:W3CDTF">2016-10-18T03:52:18Z</dcterms:created>
  <dcterms:modified xsi:type="dcterms:W3CDTF">2018-10-11T04:19:04Z</dcterms:modified>
</cp:coreProperties>
</file>