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17" r:id="rId2"/>
    <p:sldId id="281" r:id="rId3"/>
    <p:sldId id="283" r:id="rId4"/>
    <p:sldId id="282" r:id="rId5"/>
    <p:sldId id="284" r:id="rId6"/>
    <p:sldId id="285" r:id="rId7"/>
    <p:sldId id="286" r:id="rId8"/>
    <p:sldId id="287" r:id="rId9"/>
    <p:sldId id="288" r:id="rId10"/>
    <p:sldId id="289" r:id="rId11"/>
    <p:sldId id="290" r:id="rId12"/>
    <p:sldId id="292" r:id="rId13"/>
    <p:sldId id="291" r:id="rId14"/>
    <p:sldId id="293" r:id="rId15"/>
    <p:sldId id="294" r:id="rId16"/>
    <p:sldId id="295" r:id="rId17"/>
    <p:sldId id="296" r:id="rId18"/>
    <p:sldId id="315" r:id="rId19"/>
    <p:sldId id="31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3" r:id="rId36"/>
    <p:sldId id="312" r:id="rId37"/>
    <p:sldId id="31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3" d="100"/>
          <a:sy n="53"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151E4-053F-4E48-BE76-4A60465A9F82}" type="datetimeFigureOut">
              <a:rPr lang="en-GB" smtClean="0"/>
              <a:t>27/08/2018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D2F74-708F-4250-B2A0-2F584B09CC35}" type="slidenum">
              <a:rPr lang="en-GB" smtClean="0"/>
              <a:t>‹#›</a:t>
            </a:fld>
            <a:endParaRPr lang="en-GB"/>
          </a:p>
        </p:txBody>
      </p:sp>
    </p:spTree>
    <p:extLst>
      <p:ext uri="{BB962C8B-B14F-4D97-AF65-F5344CB8AC3E}">
        <p14:creationId xmlns:p14="http://schemas.microsoft.com/office/powerpoint/2010/main" val="1492016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11</a:t>
            </a:fld>
            <a:endParaRPr lang="en-US"/>
          </a:p>
        </p:txBody>
      </p:sp>
    </p:spTree>
    <p:extLst>
      <p:ext uri="{BB962C8B-B14F-4D97-AF65-F5344CB8AC3E}">
        <p14:creationId xmlns:p14="http://schemas.microsoft.com/office/powerpoint/2010/main" val="284847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01984E-F9A2-4BDC-8FDE-29E500DEDE2E}" type="slidenum">
              <a:rPr lang="en-US" smtClean="0"/>
              <a:pPr/>
              <a:t>13</a:t>
            </a:fld>
            <a:endParaRPr lang="en-US"/>
          </a:p>
        </p:txBody>
      </p:sp>
    </p:spTree>
    <p:extLst>
      <p:ext uri="{BB962C8B-B14F-4D97-AF65-F5344CB8AC3E}">
        <p14:creationId xmlns:p14="http://schemas.microsoft.com/office/powerpoint/2010/main" val="412421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Official rules:</a:t>
            </a:r>
            <a:r>
              <a:rPr lang="en-US" baseline="0" dirty="0"/>
              <a:t> In chess when player makes a move that puts the opponents king in danger of a checkmate, the player is obligated to warn the other by saying ‘check’. At one time this was a ‘law’, nit a written rule but now a part of the official rules. </a:t>
            </a:r>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16</a:t>
            </a:fld>
            <a:endParaRPr lang="en-US"/>
          </a:p>
        </p:txBody>
      </p:sp>
    </p:spTree>
    <p:extLst>
      <p:ext uri="{BB962C8B-B14F-4D97-AF65-F5344CB8AC3E}">
        <p14:creationId xmlns:p14="http://schemas.microsoft.com/office/powerpoint/2010/main" val="20342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Social skills – knowing what</a:t>
            </a:r>
            <a:r>
              <a:rPr lang="en-US" baseline="0" dirty="0"/>
              <a:t> the other is thinking, fooling an opponent. Poker is all about concealing your thoughts.</a:t>
            </a:r>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22</a:t>
            </a:fld>
            <a:endParaRPr lang="en-US"/>
          </a:p>
        </p:txBody>
      </p:sp>
    </p:spTree>
    <p:extLst>
      <p:ext uri="{BB962C8B-B14F-4D97-AF65-F5344CB8AC3E}">
        <p14:creationId xmlns:p14="http://schemas.microsoft.com/office/powerpoint/2010/main" val="107153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44E9-E3E1-48E6-BC05-BEE3F38C1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8885B6-FA5B-437D-8C8F-2F599AEE5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00B814-412C-438E-9730-D8692E7A8CD7}"/>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1FCE8FB7-F736-48DA-BA17-3860CF8A49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536D4F-5D7B-4E24-94F2-26C3A575ECED}"/>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6778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8F4E-7BDB-4143-8AF6-AA759CDD20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E6FAC9-2B07-4052-A89F-E5B27FCCCF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73511E-F09D-484E-BE48-73E6407A57CC}"/>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D9D6A32B-2871-47D1-A092-F7B78DC4A0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52DDD8-9475-4F33-AAEE-F8D223A0C5FD}"/>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127838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3B0EC-0528-4F74-973C-8EAF34397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74B466-06CC-49C4-8D10-9D7735E7AC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7FD360-E6B4-49D0-BE0D-B6DB334F26DE}"/>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A7B48B5A-0F55-461C-B406-D75474809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278C58-4117-46C8-8ABB-95632B14E306}"/>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978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65D7-9289-4D38-8756-F7AB9E4376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E7C72F-7B4F-4B55-A79A-BA84779123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EF572D-E57E-4EAC-85F5-88E367FF1FF9}"/>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0B251C82-2CBF-4B71-8E28-DEA9FD215E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D138E-ACB8-47F3-AB03-6F39ECE379D8}"/>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144665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4FBC-B81F-45CB-A4E8-BDB6E677C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B7A834-EAB6-42EE-B92F-7DF43BEE4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4CBE5D-801A-4DC7-9B23-934B2263273B}"/>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A94C0224-F16B-4CA9-982C-9BD9B0E34C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F1C01-9CE6-4C7E-9C07-8B91D732B53C}"/>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300098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3D27-FBF6-4AF3-89D4-3C273F0E4E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408FA5-95D0-4D22-9B82-68E209FCEB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483075-F83F-4240-A191-3DB142176A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D43938-EBF8-4359-9399-5992550A943F}"/>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6" name="Footer Placeholder 5">
            <a:extLst>
              <a:ext uri="{FF2B5EF4-FFF2-40B4-BE49-F238E27FC236}">
                <a16:creationId xmlns:a16="http://schemas.microsoft.com/office/drawing/2014/main" id="{31437DEB-75E3-41BB-BF84-149B514767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BED5D-00EA-4F1E-8E2F-100B4FA87ADA}"/>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293848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D14F-555E-4A95-882F-8DFCBD14ED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CED8B9-7A09-494C-AF64-25B9CEEDD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25B685-4083-496A-9106-C0DB93E365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71D665-C454-43AE-96C6-1C321920C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EFC89B-30CA-4BE9-92AB-BC84A6568B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863616-4D97-42D2-A832-0DA480F52583}"/>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8" name="Footer Placeholder 7">
            <a:extLst>
              <a:ext uri="{FF2B5EF4-FFF2-40B4-BE49-F238E27FC236}">
                <a16:creationId xmlns:a16="http://schemas.microsoft.com/office/drawing/2014/main" id="{50B7ADD3-C534-4EB6-BC19-5E691DE261D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3F30DC-3390-4747-AD56-5AF7B59578E3}"/>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192810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49A1-6578-497D-9CFA-952CFBA3F8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F9018A-6280-47F5-B46C-F7F4EB7CE6B8}"/>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4" name="Footer Placeholder 3">
            <a:extLst>
              <a:ext uri="{FF2B5EF4-FFF2-40B4-BE49-F238E27FC236}">
                <a16:creationId xmlns:a16="http://schemas.microsoft.com/office/drawing/2014/main" id="{65A01D37-339F-4493-A4CE-7A6D36DE6B3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3129E4-038C-48CC-9D49-21DD8F9F8C4F}"/>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280450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E4B35-72AA-4D3E-81C1-8EB6105C5348}"/>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3" name="Footer Placeholder 2">
            <a:extLst>
              <a:ext uri="{FF2B5EF4-FFF2-40B4-BE49-F238E27FC236}">
                <a16:creationId xmlns:a16="http://schemas.microsoft.com/office/drawing/2014/main" id="{8D10DDAE-552B-4210-8CC5-247D38A13F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6D20CF-0A35-4549-B68F-0207EDCB0BD7}"/>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266440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BE9-17BA-4331-9C98-E9538397B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3C76071-4FD4-4B45-98D7-3918BA41E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4F2B3B-A9D1-4CA7-A540-A2E3B19AD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EBF00B-F735-406D-8168-23AE54D85D26}"/>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6" name="Footer Placeholder 5">
            <a:extLst>
              <a:ext uri="{FF2B5EF4-FFF2-40B4-BE49-F238E27FC236}">
                <a16:creationId xmlns:a16="http://schemas.microsoft.com/office/drawing/2014/main" id="{D0EA20BD-0E82-45F2-82E3-7799940DB8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949AFB-198A-41A9-BC15-C766A986BD12}"/>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89823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37AB-57B7-401F-B451-070BF826D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7B7D03B-67B4-462F-8E6E-0F30AB89D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2C0102-B105-4E0B-871E-7A56E75F8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8F201E-253B-4B8D-B4A1-B74661306511}"/>
              </a:ext>
            </a:extLst>
          </p:cNvPr>
          <p:cNvSpPr>
            <a:spLocks noGrp="1"/>
          </p:cNvSpPr>
          <p:nvPr>
            <p:ph type="dt" sz="half" idx="10"/>
          </p:nvPr>
        </p:nvSpPr>
        <p:spPr/>
        <p:txBody>
          <a:bodyPr/>
          <a:lstStyle/>
          <a:p>
            <a:fld id="{69C5C309-253D-428E-8CFD-E973ADE2C9F1}" type="datetimeFigureOut">
              <a:rPr lang="en-GB" smtClean="0"/>
              <a:t>27/08/2018</a:t>
            </a:fld>
            <a:endParaRPr lang="en-GB"/>
          </a:p>
        </p:txBody>
      </p:sp>
      <p:sp>
        <p:nvSpPr>
          <p:cNvPr id="6" name="Footer Placeholder 5">
            <a:extLst>
              <a:ext uri="{FF2B5EF4-FFF2-40B4-BE49-F238E27FC236}">
                <a16:creationId xmlns:a16="http://schemas.microsoft.com/office/drawing/2014/main" id="{A5662F14-0998-4E71-AE7F-7C44ACDD94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42ED02-0A6D-4472-84BB-105ABBE6DF1B}"/>
              </a:ext>
            </a:extLst>
          </p:cNvPr>
          <p:cNvSpPr>
            <a:spLocks noGrp="1"/>
          </p:cNvSpPr>
          <p:nvPr>
            <p:ph type="sldNum" sz="quarter" idx="12"/>
          </p:nvPr>
        </p:nvSpPr>
        <p:spPr/>
        <p:txBody>
          <a:bodyPr/>
          <a:lstStyle/>
          <a:p>
            <a:fld id="{0C4C5665-267B-4038-AEF2-152ED1005217}" type="slidenum">
              <a:rPr lang="en-GB" smtClean="0"/>
              <a:t>‹#›</a:t>
            </a:fld>
            <a:endParaRPr lang="en-GB"/>
          </a:p>
        </p:txBody>
      </p:sp>
    </p:spTree>
    <p:extLst>
      <p:ext uri="{BB962C8B-B14F-4D97-AF65-F5344CB8AC3E}">
        <p14:creationId xmlns:p14="http://schemas.microsoft.com/office/powerpoint/2010/main" val="282321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71416-5764-4347-8881-BE9A83525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97D80E-9073-4A4B-B891-F9B7CF502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10950C-0A6A-48FE-998A-D1CB1ACA4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5C309-253D-428E-8CFD-E973ADE2C9F1}" type="datetimeFigureOut">
              <a:rPr lang="en-GB" smtClean="0"/>
              <a:t>27/08/2018</a:t>
            </a:fld>
            <a:endParaRPr lang="en-GB"/>
          </a:p>
        </p:txBody>
      </p:sp>
      <p:sp>
        <p:nvSpPr>
          <p:cNvPr id="5" name="Footer Placeholder 4">
            <a:extLst>
              <a:ext uri="{FF2B5EF4-FFF2-40B4-BE49-F238E27FC236}">
                <a16:creationId xmlns:a16="http://schemas.microsoft.com/office/drawing/2014/main" id="{0241BA17-FB83-47D0-A605-7F461A0EC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B097B0-94A8-49AF-AF3A-DBC0C0C50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C5665-267B-4038-AEF2-152ED1005217}" type="slidenum">
              <a:rPr lang="en-GB" smtClean="0"/>
              <a:t>‹#›</a:t>
            </a:fld>
            <a:endParaRPr lang="en-GB"/>
          </a:p>
        </p:txBody>
      </p:sp>
    </p:spTree>
    <p:extLst>
      <p:ext uri="{BB962C8B-B14F-4D97-AF65-F5344CB8AC3E}">
        <p14:creationId xmlns:p14="http://schemas.microsoft.com/office/powerpoint/2010/main" val="425335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www.snubbyland.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hyperlink" Target="http://boardgamegeek.com/boardgame/909/saturn" TargetMode="External"/><Relationship Id="rId3" Type="http://schemas.openxmlformats.org/officeDocument/2006/relationships/hyperlink" Target="http://boardgamegeek.com/boardgame/521/crokinole" TargetMode="Externa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hyperlink" Target="http://boardgamegeek.com/boardgame/293/bamboleo" TargetMode="External"/><Relationship Id="rId15" Type="http://schemas.openxmlformats.org/officeDocument/2006/relationships/image" Target="../media/image11.jp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 Id="rId1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70858"/>
            <a:ext cx="10515600" cy="3691618"/>
          </a:xfrm>
        </p:spPr>
        <p:txBody>
          <a:bodyPr>
            <a:normAutofit/>
          </a:bodyPr>
          <a:lstStyle/>
          <a:p>
            <a:r>
              <a:rPr lang="en-GB" sz="2000" b="1" dirty="0">
                <a:latin typeface="Arial" panose="020B0604020202020204" pitchFamily="34" charset="0"/>
                <a:cs typeface="Arial" panose="020B0604020202020204" pitchFamily="34" charset="0"/>
              </a:rPr>
              <a:t>Rules for 3-to-15:</a:t>
            </a:r>
            <a:br>
              <a:rPr lang="en-GB" sz="2000" b="1"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1. Two players alternate turns.</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2. On your turn, pick a number from 1 to 9.</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3. You may not pick a number that has already been picked by either player. If you have a set of exactly 3 numbers that sum to 15, you win.</a:t>
            </a:r>
            <a:br>
              <a:rPr lang="en-GB" sz="2000" dirty="0">
                <a:latin typeface="Arial" panose="020B0604020202020204" pitchFamily="34" charset="0"/>
                <a:cs typeface="Arial" panose="020B0604020202020204" pitchFamily="34" charset="0"/>
              </a:rPr>
            </a:b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Can you represent this on a space? </a:t>
            </a:r>
            <a:br>
              <a:rPr lang="en-GB"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5348288"/>
            <a:ext cx="10515600" cy="1500187"/>
          </a:xfrm>
        </p:spPr>
        <p:txBody>
          <a:bodyPr/>
          <a:lstStyle/>
          <a:p>
            <a:r>
              <a:rPr lang="en-GB" dirty="0"/>
              <a:t>game : thought experiment by Marc LeBlanc</a:t>
            </a:r>
            <a:endParaRPr lang="en-US" dirty="0"/>
          </a:p>
        </p:txBody>
      </p:sp>
    </p:spTree>
    <p:extLst>
      <p:ext uri="{BB962C8B-B14F-4D97-AF65-F5344CB8AC3E}">
        <p14:creationId xmlns:p14="http://schemas.microsoft.com/office/powerpoint/2010/main" val="1837188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tion verbs.jpg"/>
          <p:cNvPicPr>
            <a:picLocks noChangeAspect="1"/>
          </p:cNvPicPr>
          <p:nvPr/>
        </p:nvPicPr>
        <p:blipFill>
          <a:blip r:embed="rId2"/>
          <a:stretch>
            <a:fillRect/>
          </a:stretch>
        </p:blipFill>
        <p:spPr>
          <a:xfrm>
            <a:off x="2738414" y="714357"/>
            <a:ext cx="6488596" cy="4595185"/>
          </a:xfrm>
          <a:prstGeom prst="rect">
            <a:avLst/>
          </a:prstGeom>
        </p:spPr>
      </p:pic>
    </p:spTree>
    <p:extLst>
      <p:ext uri="{BB962C8B-B14F-4D97-AF65-F5344CB8AC3E}">
        <p14:creationId xmlns:p14="http://schemas.microsoft.com/office/powerpoint/2010/main" val="390873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Action games </a:t>
            </a:r>
          </a:p>
        </p:txBody>
      </p:sp>
      <p:sp>
        <p:nvSpPr>
          <p:cNvPr id="2050" name="AutoShape 2" descr="android-vector-0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17650" y="2761427"/>
            <a:ext cx="4572000" cy="369332"/>
          </a:xfrm>
          <a:prstGeom prst="rect">
            <a:avLst/>
          </a:prstGeom>
        </p:spPr>
        <p:txBody>
          <a:bodyPr>
            <a:spAutoFit/>
          </a:bodyPr>
          <a:lstStyle/>
          <a:p>
            <a:r>
              <a:rPr lang="en-US" dirty="0"/>
              <a:t>Wheel jumps - leap, somersault, propel </a:t>
            </a:r>
          </a:p>
        </p:txBody>
      </p:sp>
      <p:pic>
        <p:nvPicPr>
          <p:cNvPr id="7" name="Picture 6" descr="android-vector-012.jpg"/>
          <p:cNvPicPr>
            <a:picLocks noChangeAspect="1"/>
          </p:cNvPicPr>
          <p:nvPr/>
        </p:nvPicPr>
        <p:blipFill>
          <a:blip r:embed="rId3"/>
          <a:stretch>
            <a:fillRect/>
          </a:stretch>
        </p:blipFill>
        <p:spPr>
          <a:xfrm>
            <a:off x="937995" y="500043"/>
            <a:ext cx="3836670" cy="2143140"/>
          </a:xfrm>
          <a:prstGeom prst="rect">
            <a:avLst/>
          </a:prstGeom>
        </p:spPr>
      </p:pic>
      <p:sp>
        <p:nvSpPr>
          <p:cNvPr id="8" name="Rectangle 7"/>
          <p:cNvSpPr/>
          <p:nvPr/>
        </p:nvSpPr>
        <p:spPr>
          <a:xfrm>
            <a:off x="6096000" y="2643183"/>
            <a:ext cx="4572000" cy="646331"/>
          </a:xfrm>
          <a:prstGeom prst="rect">
            <a:avLst/>
          </a:prstGeom>
        </p:spPr>
        <p:txBody>
          <a:bodyPr>
            <a:spAutoFit/>
          </a:bodyPr>
          <a:lstStyle/>
          <a:p>
            <a:r>
              <a:rPr lang="en-US" dirty="0"/>
              <a:t>dodging missiles and shooting down enemy aircraft,</a:t>
            </a:r>
          </a:p>
        </p:txBody>
      </p:sp>
      <p:pic>
        <p:nvPicPr>
          <p:cNvPr id="10" name="Picture 9" descr="after-burner-climax-gameplay-sunset.jpg"/>
          <p:cNvPicPr>
            <a:picLocks noChangeAspect="1"/>
          </p:cNvPicPr>
          <p:nvPr/>
        </p:nvPicPr>
        <p:blipFill>
          <a:blip r:embed="rId4"/>
          <a:stretch>
            <a:fillRect/>
          </a:stretch>
        </p:blipFill>
        <p:spPr>
          <a:xfrm>
            <a:off x="7024694" y="714357"/>
            <a:ext cx="3071834" cy="1715907"/>
          </a:xfrm>
          <a:prstGeom prst="rect">
            <a:avLst/>
          </a:prstGeom>
        </p:spPr>
      </p:pic>
    </p:spTree>
    <p:extLst>
      <p:ext uri="{BB962C8B-B14F-4D97-AF65-F5344CB8AC3E}">
        <p14:creationId xmlns:p14="http://schemas.microsoft.com/office/powerpoint/2010/main" val="100045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Lens #24: The Lens of Action</a:t>
            </a:r>
            <a:endParaRPr lang="en-US" dirty="0"/>
          </a:p>
        </p:txBody>
      </p:sp>
      <p:sp>
        <p:nvSpPr>
          <p:cNvPr id="3" name="Content Placeholder 2"/>
          <p:cNvSpPr>
            <a:spLocks noGrp="1"/>
          </p:cNvSpPr>
          <p:nvPr>
            <p:ph sz="quarter" idx="1"/>
          </p:nvPr>
        </p:nvSpPr>
        <p:spPr/>
        <p:txBody>
          <a:bodyPr>
            <a:normAutofit/>
          </a:bodyPr>
          <a:lstStyle/>
          <a:p>
            <a:r>
              <a:rPr lang="en-US" dirty="0"/>
              <a:t>What are the operational actions in my game? </a:t>
            </a:r>
          </a:p>
          <a:p>
            <a:r>
              <a:rPr lang="en-US" dirty="0"/>
              <a:t>What are the resultant actions? </a:t>
            </a:r>
          </a:p>
          <a:p>
            <a:r>
              <a:rPr lang="en-US" dirty="0"/>
              <a:t>What resultant actions would I like to see? How can I change my game in order to make those possible? </a:t>
            </a:r>
          </a:p>
          <a:p>
            <a:r>
              <a:rPr lang="en-US" dirty="0"/>
              <a:t>Am I happy with the ratio of resultant to operational actions? </a:t>
            </a:r>
          </a:p>
          <a:p>
            <a:r>
              <a:rPr lang="en-US" dirty="0"/>
              <a:t>What actions do players wish they could do in my game that they cannot? Can I somehow enable these, either as operational or resultant actions? </a:t>
            </a:r>
          </a:p>
          <a:p>
            <a:endParaRPr lang="en-US" dirty="0"/>
          </a:p>
        </p:txBody>
      </p:sp>
    </p:spTree>
    <p:extLst>
      <p:ext uri="{BB962C8B-B14F-4D97-AF65-F5344CB8AC3E}">
        <p14:creationId xmlns:p14="http://schemas.microsoft.com/office/powerpoint/2010/main" val="329924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Lens #23: The Lens of Emergence </a:t>
            </a:r>
            <a:br>
              <a:rPr lang="en-US" b="1" dirty="0"/>
            </a:br>
            <a:endParaRPr lang="en-US" dirty="0"/>
          </a:p>
        </p:txBody>
      </p:sp>
      <p:sp>
        <p:nvSpPr>
          <p:cNvPr id="3" name="Content Placeholder 2"/>
          <p:cNvSpPr>
            <a:spLocks noGrp="1"/>
          </p:cNvSpPr>
          <p:nvPr>
            <p:ph sz="quarter" idx="1"/>
          </p:nvPr>
        </p:nvSpPr>
        <p:spPr/>
        <p:txBody>
          <a:bodyPr/>
          <a:lstStyle/>
          <a:p>
            <a:r>
              <a:rPr lang="en-US" dirty="0"/>
              <a:t>How many verbs do my players have? </a:t>
            </a:r>
          </a:p>
          <a:p>
            <a:r>
              <a:rPr lang="en-US" dirty="0"/>
              <a:t>How many objects can each verb act on? </a:t>
            </a:r>
          </a:p>
          <a:p>
            <a:r>
              <a:rPr lang="en-US" dirty="0"/>
              <a:t>How many ways can players achieve their goals? </a:t>
            </a:r>
          </a:p>
          <a:p>
            <a:r>
              <a:rPr lang="en-US" dirty="0"/>
              <a:t>How many subjects do the players control? </a:t>
            </a:r>
          </a:p>
          <a:p>
            <a:r>
              <a:rPr lang="en-US" dirty="0"/>
              <a:t>How do side effects change constraints? </a:t>
            </a:r>
          </a:p>
          <a:p>
            <a:endParaRPr lang="en-US" dirty="0"/>
          </a:p>
        </p:txBody>
      </p:sp>
    </p:spTree>
    <p:extLst>
      <p:ext uri="{BB962C8B-B14F-4D97-AF65-F5344CB8AC3E}">
        <p14:creationId xmlns:p14="http://schemas.microsoft.com/office/powerpoint/2010/main" val="400364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 4: Rules </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851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 </a:t>
            </a:r>
            <a:r>
              <a:rPr lang="en-US" b="1" dirty="0"/>
              <a:t>rules are really the most fundamental mechanic. They define the space, the objects, the actions, the consequences of the actions, the constraints on the actions, and the </a:t>
            </a:r>
            <a:r>
              <a:rPr lang="en-US" sz="4400" b="1" dirty="0">
                <a:solidFill>
                  <a:srgbClr val="FF0000"/>
                </a:solidFill>
              </a:rPr>
              <a:t>goals.</a:t>
            </a:r>
            <a:r>
              <a:rPr lang="en-US" b="1" dirty="0"/>
              <a:t> </a:t>
            </a:r>
            <a:endParaRPr lang="en-US" dirty="0"/>
          </a:p>
        </p:txBody>
      </p:sp>
    </p:spTree>
    <p:extLst>
      <p:ext uri="{BB962C8B-B14F-4D97-AF65-F5344CB8AC3E}">
        <p14:creationId xmlns:p14="http://schemas.microsoft.com/office/powerpoint/2010/main" val="118164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29680"/>
          </a:xfrm>
        </p:spPr>
        <p:txBody>
          <a:bodyPr/>
          <a:lstStyle/>
          <a:p>
            <a:r>
              <a:rPr lang="en-US" b="1" dirty="0" err="1"/>
              <a:t>Parlett’s</a:t>
            </a:r>
            <a:r>
              <a:rPr lang="en-US" b="1" dirty="0"/>
              <a:t> Rule Analysis </a:t>
            </a:r>
            <a:endParaRPr lang="en-US" dirty="0"/>
          </a:p>
        </p:txBody>
      </p:sp>
      <p:pic>
        <p:nvPicPr>
          <p:cNvPr id="1026" name="Picture 2"/>
          <p:cNvPicPr>
            <a:picLocks noGrp="1" noChangeAspect="1" noChangeArrowheads="1"/>
          </p:cNvPicPr>
          <p:nvPr>
            <p:ph sz="quarter" idx="1"/>
          </p:nvPr>
        </p:nvPicPr>
        <p:blipFill>
          <a:blip r:embed="rId3"/>
          <a:stretch>
            <a:fillRect/>
          </a:stretch>
        </p:blipFill>
        <p:spPr bwMode="auto">
          <a:xfrm>
            <a:off x="3238480" y="762010"/>
            <a:ext cx="5715000" cy="4095750"/>
          </a:xfrm>
          <a:prstGeom prst="rect">
            <a:avLst/>
          </a:prstGeom>
          <a:noFill/>
          <a:ln w="9525">
            <a:noFill/>
            <a:miter lim="800000"/>
            <a:headEnd/>
            <a:tailEnd/>
          </a:ln>
          <a:effectLst/>
        </p:spPr>
      </p:pic>
      <p:sp>
        <p:nvSpPr>
          <p:cNvPr id="5" name="Oval 4"/>
          <p:cNvSpPr/>
          <p:nvPr/>
        </p:nvSpPr>
        <p:spPr>
          <a:xfrm>
            <a:off x="7453322" y="642918"/>
            <a:ext cx="1500198"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81884" y="1857364"/>
            <a:ext cx="150019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53124" y="1785926"/>
            <a:ext cx="128588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67438" y="2643182"/>
            <a:ext cx="1500198"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81488" y="3143248"/>
            <a:ext cx="4572032"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81488" y="4890090"/>
            <a:ext cx="7090659" cy="646331"/>
          </a:xfrm>
          <a:prstGeom prst="rect">
            <a:avLst/>
          </a:prstGeom>
          <a:noFill/>
        </p:spPr>
        <p:txBody>
          <a:bodyPr wrap="none" rtlCol="0">
            <a:spAutoFit/>
          </a:bodyPr>
          <a:lstStyle/>
          <a:p>
            <a:r>
              <a:rPr lang="en-US" dirty="0"/>
              <a:t>FR: Abstract – “ player’s power will increase by random number from 1-6”</a:t>
            </a:r>
          </a:p>
          <a:p>
            <a:r>
              <a:rPr lang="en-US" dirty="0"/>
              <a:t>OR: “what the players do to play the game” </a:t>
            </a:r>
          </a:p>
        </p:txBody>
      </p:sp>
      <p:sp>
        <p:nvSpPr>
          <p:cNvPr id="3" name="Rectangle 2">
            <a:extLst>
              <a:ext uri="{FF2B5EF4-FFF2-40B4-BE49-F238E27FC236}">
                <a16:creationId xmlns:a16="http://schemas.microsoft.com/office/drawing/2014/main" id="{F5470A56-C242-496A-8F79-339B4A8808F1}"/>
              </a:ext>
            </a:extLst>
          </p:cNvPr>
          <p:cNvSpPr/>
          <p:nvPr/>
        </p:nvSpPr>
        <p:spPr>
          <a:xfrm>
            <a:off x="71437" y="5568751"/>
            <a:ext cx="11920865" cy="923330"/>
          </a:xfrm>
          <a:prstGeom prst="rect">
            <a:avLst/>
          </a:prstGeom>
        </p:spPr>
        <p:txBody>
          <a:bodyPr wrap="square">
            <a:spAutoFit/>
          </a:bodyPr>
          <a:lstStyle/>
          <a:p>
            <a:r>
              <a:rPr lang="en-GB" b="1" dirty="0"/>
              <a:t>Constituative</a:t>
            </a:r>
            <a:r>
              <a:rPr lang="en-GB" dirty="0"/>
              <a:t> - These rules are "the abstract, core mathematical rules of a game“.</a:t>
            </a:r>
          </a:p>
          <a:p>
            <a:r>
              <a:rPr lang="en-GB" b="1" dirty="0"/>
              <a:t>Operational</a:t>
            </a:r>
            <a:r>
              <a:rPr lang="en-GB" dirty="0"/>
              <a:t> - These are the "rules of play" that guide the game and direct and determine the gamers' behaviour.</a:t>
            </a:r>
          </a:p>
          <a:p>
            <a:r>
              <a:rPr lang="en-GB" b="1" dirty="0"/>
              <a:t>Implicit </a:t>
            </a:r>
            <a:r>
              <a:rPr lang="en-GB" dirty="0"/>
              <a:t>- These are the rules that are not expressly stated within an instruction book, but are appreciated by players.</a:t>
            </a:r>
          </a:p>
        </p:txBody>
      </p:sp>
    </p:spTree>
    <p:extLst>
      <p:ext uri="{BB962C8B-B14F-4D97-AF65-F5344CB8AC3E}">
        <p14:creationId xmlns:p14="http://schemas.microsoft.com/office/powerpoint/2010/main" val="309124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0035" y="280603"/>
            <a:ext cx="10515600" cy="6294368"/>
          </a:xfrm>
        </p:spPr>
        <p:txBody>
          <a:bodyPr>
            <a:normAutofit fontScale="85000" lnSpcReduction="20000"/>
          </a:bodyPr>
          <a:lstStyle/>
          <a:p>
            <a:pPr>
              <a:buNone/>
            </a:pPr>
            <a:r>
              <a:rPr lang="en-US" b="1" dirty="0"/>
              <a:t>Summarizing: </a:t>
            </a:r>
          </a:p>
          <a:p>
            <a:pPr>
              <a:buNone/>
            </a:pPr>
            <a:endParaRPr lang="en-US" dirty="0"/>
          </a:p>
          <a:p>
            <a:r>
              <a:rPr lang="en-US" dirty="0"/>
              <a:t>Operational Rules “What the players do to play the game.” </a:t>
            </a:r>
          </a:p>
          <a:p>
            <a:r>
              <a:rPr lang="en-US" dirty="0"/>
              <a:t>Foundational Rules: The foundational rules are the underlying formal structure of the game. </a:t>
            </a:r>
          </a:p>
          <a:p>
            <a:r>
              <a:rPr lang="en-US" dirty="0"/>
              <a:t>Behavioral Rules: These are rules that are implicit to </a:t>
            </a:r>
            <a:r>
              <a:rPr lang="en-US" dirty="0" err="1"/>
              <a:t>gameplay</a:t>
            </a:r>
            <a:r>
              <a:rPr lang="en-US" dirty="0"/>
              <a:t>, which most people naturally understand as part of “good sportsmanship.” For example, during a game of chess, one should not tickle the other player while they are trying to think, or take five hours to make a move. </a:t>
            </a:r>
          </a:p>
          <a:p>
            <a:endParaRPr lang="en-US" dirty="0"/>
          </a:p>
          <a:p>
            <a:pPr>
              <a:buNone/>
            </a:pPr>
            <a:r>
              <a:rPr lang="en-US" dirty="0"/>
              <a:t>Example: The operational rules might say “The player should roll a six-sided die, and collect that many power chips.” The foundational rules would be more abstract: “The player’s power value is increased by a random number from 1 to 6.”</a:t>
            </a:r>
          </a:p>
          <a:p>
            <a:pPr marL="0" indent="0">
              <a:buNone/>
            </a:pPr>
            <a:r>
              <a:rPr lang="en-US" dirty="0"/>
              <a:t> Distinguish : </a:t>
            </a:r>
            <a:r>
              <a:rPr lang="en-GB" b="1" dirty="0"/>
              <a:t>Rules and Strategy</a:t>
            </a:r>
          </a:p>
          <a:p>
            <a:r>
              <a:rPr lang="en-GB" dirty="0"/>
              <a:t>One note of clarification about the difference between the rules of a game and rules of strategy: rules as we understand them here as the formal structure of a game are not the same thing as strategies for play, even though the two might seem similar.</a:t>
            </a:r>
            <a:endParaRPr lang="en-US" dirty="0"/>
          </a:p>
        </p:txBody>
      </p:sp>
    </p:spTree>
    <p:extLst>
      <p:ext uri="{BB962C8B-B14F-4D97-AF65-F5344CB8AC3E}">
        <p14:creationId xmlns:p14="http://schemas.microsoft.com/office/powerpoint/2010/main" val="356591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A0A0-07EF-459C-BE29-D0829F4F74B3}"/>
              </a:ext>
            </a:extLst>
          </p:cNvPr>
          <p:cNvSpPr>
            <a:spLocks noGrp="1"/>
          </p:cNvSpPr>
          <p:nvPr>
            <p:ph type="title"/>
          </p:nvPr>
        </p:nvSpPr>
        <p:spPr/>
        <p:txBody>
          <a:bodyPr/>
          <a:lstStyle/>
          <a:p>
            <a:r>
              <a:rPr lang="en-GB" dirty="0"/>
              <a:t>Snakes &amp; Ladders </a:t>
            </a:r>
          </a:p>
        </p:txBody>
      </p:sp>
      <p:sp>
        <p:nvSpPr>
          <p:cNvPr id="3" name="Content Placeholder 2">
            <a:extLst>
              <a:ext uri="{FF2B5EF4-FFF2-40B4-BE49-F238E27FC236}">
                <a16:creationId xmlns:a16="http://schemas.microsoft.com/office/drawing/2014/main" id="{84190314-80F4-4A85-863C-42D4BEAE7262}"/>
              </a:ext>
            </a:extLst>
          </p:cNvPr>
          <p:cNvSpPr>
            <a:spLocks noGrp="1"/>
          </p:cNvSpPr>
          <p:nvPr>
            <p:ph idx="1"/>
          </p:nvPr>
        </p:nvSpPr>
        <p:spPr/>
        <p:txBody>
          <a:bodyPr>
            <a:normAutofit fontScale="77500" lnSpcReduction="20000"/>
          </a:bodyPr>
          <a:lstStyle/>
          <a:p>
            <a:pPr marL="0" indent="0">
              <a:buNone/>
            </a:pPr>
            <a:r>
              <a:rPr lang="en-GB" dirty="0"/>
              <a:t>Operational rules:</a:t>
            </a:r>
          </a:p>
          <a:p>
            <a:pPr marL="514350" indent="-514350">
              <a:buAutoNum type="arabicPeriod"/>
            </a:pPr>
            <a:r>
              <a:rPr lang="en-GB" dirty="0"/>
              <a:t>Everyone spins the spinner</a:t>
            </a:r>
          </a:p>
          <a:p>
            <a:pPr marL="514350" indent="-514350">
              <a:buAutoNum type="arabicPeriod"/>
            </a:pPr>
            <a:r>
              <a:rPr lang="en-GB" dirty="0"/>
              <a:t>On your turn, spin the spinner and move your pawn.</a:t>
            </a:r>
          </a:p>
          <a:p>
            <a:pPr marL="514350" indent="-514350">
              <a:buAutoNum type="arabicPeriod"/>
            </a:pPr>
            <a:r>
              <a:rPr lang="en-GB" i="1" dirty="0"/>
              <a:t>Going Up or Down a Chute or Ladder:</a:t>
            </a:r>
            <a:endParaRPr lang="en-GB" dirty="0"/>
          </a:p>
          <a:p>
            <a:pPr marL="0" indent="0">
              <a:buNone/>
            </a:pPr>
            <a:endParaRPr lang="en-GB" dirty="0"/>
          </a:p>
          <a:p>
            <a:pPr marL="0" indent="0">
              <a:buNone/>
            </a:pPr>
            <a:r>
              <a:rPr lang="en-GB" dirty="0"/>
              <a:t>Constituative rules </a:t>
            </a:r>
          </a:p>
          <a:p>
            <a:pPr marL="0" indent="0">
              <a:buNone/>
            </a:pPr>
            <a:r>
              <a:rPr lang="en-GB" dirty="0"/>
              <a:t>1. Players all begin with a value of zero.</a:t>
            </a:r>
          </a:p>
          <a:p>
            <a:pPr marL="0" indent="0">
              <a:buNone/>
            </a:pPr>
            <a:r>
              <a:rPr lang="en-GB" dirty="0"/>
              <a:t>2. Players alternate turns adding a random number of 1–6 to their current value.</a:t>
            </a:r>
          </a:p>
          <a:p>
            <a:pPr marL="0" indent="0">
              <a:buNone/>
            </a:pPr>
            <a:r>
              <a:rPr lang="en-GB" dirty="0"/>
              <a:t>3. The first player to reach a value of exactly 100 wins.</a:t>
            </a:r>
          </a:p>
          <a:p>
            <a:pPr marL="0" indent="0">
              <a:buNone/>
            </a:pPr>
            <a:endParaRPr lang="en-GB" dirty="0"/>
          </a:p>
          <a:p>
            <a:pPr marL="0" indent="0">
              <a:buNone/>
            </a:pPr>
            <a:r>
              <a:rPr lang="en-GB" i="1" dirty="0"/>
              <a:t>Whereas operational rules are concrete and describe specific actions that players will take, the constitutive rules are abstract</a:t>
            </a:r>
          </a:p>
        </p:txBody>
      </p:sp>
    </p:spTree>
    <p:extLst>
      <p:ext uri="{BB962C8B-B14F-4D97-AF65-F5344CB8AC3E}">
        <p14:creationId xmlns:p14="http://schemas.microsoft.com/office/powerpoint/2010/main" val="342351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63BF-FD61-481C-BC12-C1085D58ACF1}"/>
              </a:ext>
            </a:extLst>
          </p:cNvPr>
          <p:cNvSpPr>
            <a:spLocks noGrp="1"/>
          </p:cNvSpPr>
          <p:nvPr>
            <p:ph type="title"/>
          </p:nvPr>
        </p:nvSpPr>
        <p:spPr/>
        <p:txBody>
          <a:bodyPr/>
          <a:lstStyle/>
          <a:p>
            <a:r>
              <a:rPr lang="en-GB" dirty="0"/>
              <a:t>Can we do this?</a:t>
            </a:r>
          </a:p>
        </p:txBody>
      </p:sp>
      <p:sp>
        <p:nvSpPr>
          <p:cNvPr id="3" name="Content Placeholder 2">
            <a:extLst>
              <a:ext uri="{FF2B5EF4-FFF2-40B4-BE49-F238E27FC236}">
                <a16:creationId xmlns:a16="http://schemas.microsoft.com/office/drawing/2014/main" id="{763484FB-4F8F-455C-94E9-F7A0DEAC7B35}"/>
              </a:ext>
            </a:extLst>
          </p:cNvPr>
          <p:cNvSpPr>
            <a:spLocks noGrp="1"/>
          </p:cNvSpPr>
          <p:nvPr>
            <p:ph idx="1"/>
          </p:nvPr>
        </p:nvSpPr>
        <p:spPr>
          <a:xfrm>
            <a:off x="838200" y="1582057"/>
            <a:ext cx="10515600" cy="4594906"/>
          </a:xfrm>
        </p:spPr>
        <p:txBody>
          <a:bodyPr>
            <a:normAutofit fontScale="92500" lnSpcReduction="10000"/>
          </a:bodyPr>
          <a:lstStyle/>
          <a:p>
            <a:pPr marL="0" indent="0">
              <a:buNone/>
            </a:pPr>
            <a:r>
              <a:rPr lang="en-GB" dirty="0"/>
              <a:t>What if the </a:t>
            </a:r>
            <a:r>
              <a:rPr lang="en-GB" dirty="0" err="1"/>
              <a:t>constituative</a:t>
            </a:r>
            <a:r>
              <a:rPr lang="en-GB" dirty="0"/>
              <a:t> rules of snakes and Ladders were simplified in the following manner:</a:t>
            </a:r>
          </a:p>
          <a:p>
            <a:pPr marL="0" indent="0">
              <a:buNone/>
            </a:pPr>
            <a:r>
              <a:rPr lang="en-GB" dirty="0"/>
              <a:t>1. Players all begin with a value of zero.</a:t>
            </a:r>
          </a:p>
          <a:p>
            <a:pPr marL="0" indent="0">
              <a:buNone/>
            </a:pPr>
            <a:r>
              <a:rPr lang="en-GB" dirty="0"/>
              <a:t>2. Players alternate turns generating a number and adding it to their value.</a:t>
            </a:r>
          </a:p>
          <a:p>
            <a:pPr marL="0" indent="0">
              <a:buNone/>
            </a:pPr>
            <a:r>
              <a:rPr lang="en-GB" dirty="0"/>
              <a:t>3. The first player to reach a value of 100 wins.</a:t>
            </a:r>
          </a:p>
          <a:p>
            <a:pPr marL="0" indent="0">
              <a:buNone/>
            </a:pPr>
            <a:r>
              <a:rPr lang="en-GB" dirty="0"/>
              <a:t>Or simplified even further:</a:t>
            </a:r>
          </a:p>
          <a:p>
            <a:pPr marL="0" indent="0">
              <a:buNone/>
            </a:pPr>
            <a:r>
              <a:rPr lang="en-GB" dirty="0"/>
              <a:t>1. Players begin with a value of zero.</a:t>
            </a:r>
          </a:p>
          <a:p>
            <a:pPr marL="0" indent="0">
              <a:buNone/>
            </a:pPr>
            <a:r>
              <a:rPr lang="en-GB" dirty="0"/>
              <a:t>2. The first player to reach a value of 100 wins.</a:t>
            </a:r>
          </a:p>
          <a:p>
            <a:pPr marL="0" indent="0">
              <a:buNone/>
            </a:pPr>
            <a:r>
              <a:rPr lang="en-GB" dirty="0"/>
              <a:t>Or even further:</a:t>
            </a:r>
          </a:p>
          <a:p>
            <a:pPr marL="0" indent="0">
              <a:buNone/>
            </a:pPr>
            <a:r>
              <a:rPr lang="en-GB" dirty="0"/>
              <a:t>1. The first player to satisfy the victory conditions is the winner.</a:t>
            </a:r>
          </a:p>
        </p:txBody>
      </p:sp>
    </p:spTree>
    <p:extLst>
      <p:ext uri="{BB962C8B-B14F-4D97-AF65-F5344CB8AC3E}">
        <p14:creationId xmlns:p14="http://schemas.microsoft.com/office/powerpoint/2010/main" val="381542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Elements - Mechanics</a:t>
            </a:r>
          </a:p>
        </p:txBody>
      </p:sp>
      <p:sp>
        <p:nvSpPr>
          <p:cNvPr id="3" name="Content Placeholder 2"/>
          <p:cNvSpPr>
            <a:spLocks noGrp="1"/>
          </p:cNvSpPr>
          <p:nvPr>
            <p:ph sz="quarter" idx="1"/>
          </p:nvPr>
        </p:nvSpPr>
        <p:spPr/>
        <p:txBody>
          <a:bodyPr/>
          <a:lstStyle/>
          <a:p>
            <a:r>
              <a:rPr lang="en-US" dirty="0"/>
              <a:t>M1 – SPACE</a:t>
            </a:r>
          </a:p>
          <a:p>
            <a:r>
              <a:rPr lang="en-US" dirty="0"/>
              <a:t>M2 – Objects, Attributes and States</a:t>
            </a:r>
          </a:p>
          <a:p>
            <a:r>
              <a:rPr lang="en-US" dirty="0"/>
              <a:t>M3 – Actions</a:t>
            </a:r>
          </a:p>
          <a:p>
            <a:r>
              <a:rPr lang="en-US" dirty="0"/>
              <a:t>M4 – Rules</a:t>
            </a:r>
          </a:p>
          <a:p>
            <a:r>
              <a:rPr lang="en-US" dirty="0"/>
              <a:t>M5 – Skill</a:t>
            </a:r>
          </a:p>
          <a:p>
            <a:r>
              <a:rPr lang="en-US" dirty="0"/>
              <a:t>M6 - Chance</a:t>
            </a:r>
          </a:p>
        </p:txBody>
      </p:sp>
    </p:spTree>
    <p:extLst>
      <p:ext uri="{BB962C8B-B14F-4D97-AF65-F5344CB8AC3E}">
        <p14:creationId xmlns:p14="http://schemas.microsoft.com/office/powerpoint/2010/main" val="121496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Lens #26: The Lens of Rules </a:t>
            </a:r>
            <a:br>
              <a:rPr lang="en-US" b="1" dirty="0"/>
            </a:b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To use this lens, look deep into your game, until you can make out its most basic structure. Ask yourself these questions: </a:t>
            </a:r>
          </a:p>
          <a:p>
            <a:r>
              <a:rPr lang="en-US" dirty="0"/>
              <a:t>What are the foundational rules of my game? How do these differ from the operational rules? </a:t>
            </a:r>
          </a:p>
          <a:p>
            <a:r>
              <a:rPr lang="en-US" dirty="0"/>
              <a:t>Are there “laws” or “house rules” that are forming as the game develops? Should these be incorporated into my game directly? </a:t>
            </a:r>
          </a:p>
          <a:p>
            <a:r>
              <a:rPr lang="en-US" dirty="0"/>
              <a:t>Are there different modes in my game? Do these modes make things simpler, or more complex? Would the game be better with fewer modes? More modes? </a:t>
            </a:r>
          </a:p>
          <a:p>
            <a:r>
              <a:rPr lang="en-US" dirty="0"/>
              <a:t>Who enforces the rules? </a:t>
            </a:r>
          </a:p>
          <a:p>
            <a:r>
              <a:rPr lang="en-US" dirty="0"/>
              <a:t>Are the rules easy to understand, or is there confusion about them? If there is confusion, should I fix it by changing the rules, or by explaining them more clearly? </a:t>
            </a:r>
          </a:p>
          <a:p>
            <a:endParaRPr lang="en-US" dirty="0"/>
          </a:p>
        </p:txBody>
      </p:sp>
    </p:spTree>
    <p:extLst>
      <p:ext uri="{BB962C8B-B14F-4D97-AF65-F5344CB8AC3E}">
        <p14:creationId xmlns:p14="http://schemas.microsoft.com/office/powerpoint/2010/main" val="40288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 5 - Skill</a:t>
            </a:r>
          </a:p>
        </p:txBody>
      </p:sp>
      <p:sp>
        <p:nvSpPr>
          <p:cNvPr id="3" name="Subtitle 2"/>
          <p:cNvSpPr>
            <a:spLocks noGrp="1"/>
          </p:cNvSpPr>
          <p:nvPr>
            <p:ph type="subTitle" idx="1"/>
          </p:nvPr>
        </p:nvSpPr>
        <p:spPr/>
        <p:txBody>
          <a:bodyPr/>
          <a:lstStyle/>
          <a:p>
            <a:r>
              <a:rPr lang="en-US" dirty="0"/>
              <a:t>From game to Player</a:t>
            </a:r>
          </a:p>
        </p:txBody>
      </p:sp>
      <p:pic>
        <p:nvPicPr>
          <p:cNvPr id="15362" name="Picture 2" descr="http://www.wilderdom.com/images/dice.gif"/>
          <p:cNvPicPr>
            <a:picLocks noChangeAspect="1" noChangeArrowheads="1"/>
          </p:cNvPicPr>
          <p:nvPr/>
        </p:nvPicPr>
        <p:blipFill>
          <a:blip r:embed="rId2"/>
          <a:srcRect/>
          <a:stretch>
            <a:fillRect/>
          </a:stretch>
        </p:blipFill>
        <p:spPr bwMode="auto">
          <a:xfrm>
            <a:off x="3452794" y="1000108"/>
            <a:ext cx="1857388" cy="1390388"/>
          </a:xfrm>
          <a:prstGeom prst="rect">
            <a:avLst/>
          </a:prstGeom>
          <a:noFill/>
        </p:spPr>
      </p:pic>
    </p:spTree>
    <p:extLst>
      <p:ext uri="{BB962C8B-B14F-4D97-AF65-F5344CB8AC3E}">
        <p14:creationId xmlns:p14="http://schemas.microsoft.com/office/powerpoint/2010/main" val="4274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skills</a:t>
            </a:r>
          </a:p>
        </p:txBody>
      </p:sp>
      <p:sp>
        <p:nvSpPr>
          <p:cNvPr id="3" name="Content Placeholder 2"/>
          <p:cNvSpPr>
            <a:spLocks noGrp="1"/>
          </p:cNvSpPr>
          <p:nvPr>
            <p:ph idx="1"/>
          </p:nvPr>
        </p:nvSpPr>
        <p:spPr/>
        <p:txBody>
          <a:bodyPr>
            <a:normAutofit fontScale="92500" lnSpcReduction="20000"/>
          </a:bodyPr>
          <a:lstStyle/>
          <a:p>
            <a:r>
              <a:rPr lang="en-US" dirty="0"/>
              <a:t>Physical skill</a:t>
            </a:r>
          </a:p>
          <a:p>
            <a:r>
              <a:rPr lang="en-US" dirty="0"/>
              <a:t>Mental skills</a:t>
            </a:r>
          </a:p>
          <a:p>
            <a:r>
              <a:rPr lang="en-US" dirty="0"/>
              <a:t>Social skills</a:t>
            </a:r>
          </a:p>
          <a:p>
            <a:r>
              <a:rPr lang="en-US" dirty="0"/>
              <a:t>Real vs. virtual skill</a:t>
            </a:r>
          </a:p>
          <a:p>
            <a:pPr>
              <a:buNone/>
            </a:pPr>
            <a:endParaRPr lang="en-US" dirty="0"/>
          </a:p>
          <a:p>
            <a:pPr>
              <a:buNone/>
            </a:pPr>
            <a:r>
              <a:rPr lang="en-US" dirty="0"/>
              <a:t>Lens #27: The lens of skill</a:t>
            </a:r>
          </a:p>
          <a:p>
            <a:r>
              <a:rPr lang="en-US" dirty="0"/>
              <a:t>What skills does my game require of the player?</a:t>
            </a:r>
          </a:p>
          <a:p>
            <a:r>
              <a:rPr lang="en-US" dirty="0"/>
              <a:t>Are there categories of skill that this game is missing?</a:t>
            </a:r>
          </a:p>
          <a:p>
            <a:r>
              <a:rPr lang="en-US" dirty="0"/>
              <a:t>Which skills are dominant?</a:t>
            </a:r>
          </a:p>
          <a:p>
            <a:r>
              <a:rPr lang="en-US" dirty="0"/>
              <a:t>Can players improve their skills with practice?</a:t>
            </a:r>
          </a:p>
          <a:p>
            <a:pPr>
              <a:buNone/>
            </a:pPr>
            <a:endParaRPr lang="en-US" dirty="0"/>
          </a:p>
        </p:txBody>
      </p:sp>
    </p:spTree>
    <p:extLst>
      <p:ext uri="{BB962C8B-B14F-4D97-AF65-F5344CB8AC3E}">
        <p14:creationId xmlns:p14="http://schemas.microsoft.com/office/powerpoint/2010/main" val="267322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Game Balance</a:t>
            </a:r>
          </a:p>
        </p:txBody>
      </p:sp>
    </p:spTree>
    <p:extLst>
      <p:ext uri="{BB962C8B-B14F-4D97-AF65-F5344CB8AC3E}">
        <p14:creationId xmlns:p14="http://schemas.microsoft.com/office/powerpoint/2010/main" val="3765927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act!!</a:t>
            </a:r>
          </a:p>
        </p:txBody>
      </p:sp>
      <p:cxnSp>
        <p:nvCxnSpPr>
          <p:cNvPr id="5" name="Straight Connector 4"/>
          <p:cNvCxnSpPr/>
          <p:nvPr/>
        </p:nvCxnSpPr>
        <p:spPr>
          <a:xfrm rot="16200000" flipH="1">
            <a:off x="2930237" y="3886199"/>
            <a:ext cx="2424545" cy="2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42509" y="5126182"/>
            <a:ext cx="3366655"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3913909" y="3332018"/>
            <a:ext cx="2078182" cy="14824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8373082">
            <a:off x="3699163" y="3325091"/>
            <a:ext cx="2926955" cy="369332"/>
          </a:xfrm>
          <a:prstGeom prst="rect">
            <a:avLst/>
          </a:prstGeom>
          <a:noFill/>
        </p:spPr>
        <p:txBody>
          <a:bodyPr wrap="none" rtlCol="0">
            <a:spAutoFit/>
          </a:bodyPr>
          <a:lstStyle/>
          <a:p>
            <a:r>
              <a:rPr lang="en-US" dirty="0"/>
              <a:t>Beautiful art, technology, story</a:t>
            </a:r>
          </a:p>
        </p:txBody>
      </p:sp>
      <p:cxnSp>
        <p:nvCxnSpPr>
          <p:cNvPr id="12" name="Straight Arrow Connector 11"/>
          <p:cNvCxnSpPr/>
          <p:nvPr/>
        </p:nvCxnSpPr>
        <p:spPr>
          <a:xfrm rot="16200000" flipH="1">
            <a:off x="4745181" y="3983181"/>
            <a:ext cx="1911928"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52655" y="3671455"/>
            <a:ext cx="3424655" cy="369332"/>
          </a:xfrm>
          <a:prstGeom prst="rect">
            <a:avLst/>
          </a:prstGeom>
          <a:noFill/>
        </p:spPr>
        <p:txBody>
          <a:bodyPr wrap="none" rtlCol="0">
            <a:spAutoFit/>
          </a:bodyPr>
          <a:lstStyle/>
          <a:p>
            <a:r>
              <a:rPr lang="en-US" dirty="0"/>
              <a:t>Monotonous, confusing, frustrating </a:t>
            </a:r>
          </a:p>
        </p:txBody>
      </p:sp>
      <p:sp>
        <p:nvSpPr>
          <p:cNvPr id="15" name="TextBox 14"/>
          <p:cNvSpPr txBox="1"/>
          <p:nvPr/>
        </p:nvSpPr>
        <p:spPr>
          <a:xfrm rot="16200000">
            <a:off x="3214254" y="3713018"/>
            <a:ext cx="1446230" cy="369332"/>
          </a:xfrm>
          <a:prstGeom prst="rect">
            <a:avLst/>
          </a:prstGeom>
          <a:noFill/>
        </p:spPr>
        <p:txBody>
          <a:bodyPr wrap="none" rtlCol="0">
            <a:spAutoFit/>
          </a:bodyPr>
          <a:lstStyle/>
          <a:p>
            <a:r>
              <a:rPr lang="en-US" dirty="0"/>
              <a:t>Game success</a:t>
            </a:r>
          </a:p>
        </p:txBody>
      </p:sp>
      <p:sp>
        <p:nvSpPr>
          <p:cNvPr id="16" name="TextBox 15"/>
          <p:cNvSpPr txBox="1"/>
          <p:nvPr/>
        </p:nvSpPr>
        <p:spPr>
          <a:xfrm>
            <a:off x="4973782" y="5264727"/>
            <a:ext cx="654346" cy="369332"/>
          </a:xfrm>
          <a:prstGeom prst="rect">
            <a:avLst/>
          </a:prstGeom>
          <a:noFill/>
        </p:spPr>
        <p:txBody>
          <a:bodyPr wrap="none" rtlCol="0">
            <a:spAutoFit/>
          </a:bodyPr>
          <a:lstStyle/>
          <a:p>
            <a:r>
              <a:rPr lang="en-US" dirty="0"/>
              <a:t>Time</a:t>
            </a:r>
          </a:p>
        </p:txBody>
      </p:sp>
      <p:sp>
        <p:nvSpPr>
          <p:cNvPr id="3" name="Rectangle 2">
            <a:extLst>
              <a:ext uri="{FF2B5EF4-FFF2-40B4-BE49-F238E27FC236}">
                <a16:creationId xmlns:a16="http://schemas.microsoft.com/office/drawing/2014/main" id="{0E646E32-76CC-4182-9A02-8B2F4D224392}"/>
              </a:ext>
            </a:extLst>
          </p:cNvPr>
          <p:cNvSpPr/>
          <p:nvPr/>
        </p:nvSpPr>
        <p:spPr>
          <a:xfrm>
            <a:off x="6176335" y="791189"/>
            <a:ext cx="6096000" cy="1200329"/>
          </a:xfrm>
          <a:prstGeom prst="rect">
            <a:avLst/>
          </a:prstGeom>
        </p:spPr>
        <p:txBody>
          <a:bodyPr>
            <a:spAutoFit/>
          </a:bodyPr>
          <a:lstStyle/>
          <a:p>
            <a:r>
              <a:rPr lang="en-GB" i="1" dirty="0"/>
              <a:t>Within a game, if there are multiple strategies or paths to victory that can be followed within the game, we use “balance” to describe whether following one strategy is better or worse than following another.</a:t>
            </a:r>
            <a:endParaRPr lang="en-US" dirty="0"/>
          </a:p>
        </p:txBody>
      </p:sp>
    </p:spTree>
    <p:extLst>
      <p:ext uri="{BB962C8B-B14F-4D97-AF65-F5344CB8AC3E}">
        <p14:creationId xmlns:p14="http://schemas.microsoft.com/office/powerpoint/2010/main" val="357686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21665"/>
          </a:xfrm>
        </p:spPr>
        <p:txBody>
          <a:bodyPr>
            <a:normAutofit fontScale="90000"/>
          </a:bodyPr>
          <a:lstStyle/>
          <a:p>
            <a:r>
              <a:rPr lang="en-IN" dirty="0"/>
              <a:t>#1: fairness </a:t>
            </a:r>
          </a:p>
        </p:txBody>
      </p:sp>
      <p:sp>
        <p:nvSpPr>
          <p:cNvPr id="3" name="Content Placeholder 2"/>
          <p:cNvSpPr>
            <a:spLocks noGrp="1"/>
          </p:cNvSpPr>
          <p:nvPr>
            <p:ph idx="1"/>
          </p:nvPr>
        </p:nvSpPr>
        <p:spPr>
          <a:xfrm>
            <a:off x="1295401" y="1558344"/>
            <a:ext cx="9601196" cy="4317524"/>
          </a:xfrm>
        </p:spPr>
        <p:txBody>
          <a:bodyPr>
            <a:normAutofit fontScale="70000" lnSpcReduction="20000"/>
          </a:bodyPr>
          <a:lstStyle/>
          <a:p>
            <a:r>
              <a:rPr lang="en-IN" dirty="0"/>
              <a:t>Game should be symmetrical to give a perception of fairness if not real.</a:t>
            </a:r>
          </a:p>
          <a:p>
            <a:r>
              <a:rPr lang="en-IN" dirty="0"/>
              <a:t>That is, equal powers to all resources and powers to all players.</a:t>
            </a:r>
          </a:p>
          <a:p>
            <a:pPr marL="0" indent="0">
              <a:buNone/>
            </a:pPr>
            <a:r>
              <a:rPr lang="en-IN" dirty="0"/>
              <a:t>Q’s;</a:t>
            </a:r>
          </a:p>
          <a:p>
            <a:pPr marL="457200" indent="-457200">
              <a:buAutoNum type="arabicPeriod"/>
            </a:pPr>
            <a:r>
              <a:rPr lang="en-IN" dirty="0"/>
              <a:t>In cricket, does the team that wins the toss have a slight advantage? </a:t>
            </a:r>
          </a:p>
          <a:p>
            <a:pPr marL="457200" indent="-457200">
              <a:buAutoNum type="arabicPeriod"/>
            </a:pPr>
            <a:r>
              <a:rPr lang="en-IN" dirty="0"/>
              <a:t>In chess, does first mover really win? – think of an alternate way to address this?</a:t>
            </a:r>
          </a:p>
          <a:p>
            <a:pPr marL="457200" indent="-457200">
              <a:buAutoNum type="arabicPeriod"/>
            </a:pPr>
            <a:r>
              <a:rPr lang="en-IN" dirty="0"/>
              <a:t>Fairness when skill levels are not-equal?</a:t>
            </a:r>
          </a:p>
          <a:p>
            <a:pPr marL="0" indent="0">
              <a:buNone/>
            </a:pPr>
            <a:r>
              <a:rPr lang="en-IN" dirty="0"/>
              <a:t>Asymmetrical games: makes for interesting game play</a:t>
            </a:r>
          </a:p>
          <a:p>
            <a:pPr marL="0" indent="0">
              <a:buNone/>
            </a:pPr>
            <a:r>
              <a:rPr lang="en-IN" dirty="0"/>
              <a:t>That is: opponents have different resources and abilities</a:t>
            </a:r>
          </a:p>
          <a:p>
            <a:pPr marL="0" indent="0">
              <a:buNone/>
            </a:pPr>
            <a:r>
              <a:rPr lang="en-IN" dirty="0"/>
              <a:t>Q’s: </a:t>
            </a:r>
          </a:p>
          <a:p>
            <a:pPr marL="457200" indent="-457200">
              <a:buAutoNum type="arabicPeriod"/>
            </a:pPr>
            <a:r>
              <a:rPr lang="en-IN" dirty="0"/>
              <a:t>Real life is asymmetrical?</a:t>
            </a:r>
          </a:p>
          <a:p>
            <a:pPr marL="457200" indent="-457200">
              <a:buAutoNum type="arabicPeriod" startAt="2"/>
            </a:pPr>
            <a:r>
              <a:rPr lang="en-IN" dirty="0"/>
              <a:t>Asymmetry adds intrigue to the game?</a:t>
            </a:r>
          </a:p>
          <a:p>
            <a:pPr marL="457200" indent="-457200">
              <a:buAutoNum type="arabicPeriod" startAt="2"/>
            </a:pPr>
            <a:r>
              <a:rPr lang="en-IN" dirty="0"/>
              <a:t>In pac-man game who has the advantage? – the ghosts or pac man?</a:t>
            </a:r>
          </a:p>
          <a:p>
            <a:pPr marL="457200" indent="-457200">
              <a:buAutoNum type="arabicPeriod"/>
            </a:pPr>
            <a:endParaRPr lang="en-IN" dirty="0"/>
          </a:p>
          <a:p>
            <a:pPr marL="0" indent="0">
              <a:buNone/>
            </a:pPr>
            <a:endParaRPr lang="en-IN" dirty="0"/>
          </a:p>
        </p:txBody>
      </p:sp>
      <p:sp>
        <p:nvSpPr>
          <p:cNvPr id="8194" name="AutoShape 2" descr="data:image/jpeg;base64,/9j/4AAQSkZJRgABAQAAAQABAAD/2wCEAAkGBxQSEhUUExQWFhUXGBgXGBgYGBwdGBgaHBcaHxoaHBwYHCggHBwlHBoaJDEhJSkrLi4uHB8zODMsNygtLisBCgoKDg0OGhAQGywkHyQvLCwsLCw0LCwsLCwsLCwsLCwsLCwsLCwsLCwsLCwsLCwsLCwsLCwsLCwsLCwsLCwsLP/AABEIAL0BCwMBIgACEQEDEQH/xAAcAAACAwEBAQEAAAAAAAAAAAADBAIFBgEHAAj/xAA9EAABAgQDBQYEBgEDBAMAAAABAhEAAyExBBJBBVFhcYETIpGhsfAGMsHRFCNCUmLh8QcVciQzgpJDssL/xAAZAQADAQEBAAAAAAAAAAAAAAAAAQIDBAX/xAApEQACAgIBAwMDBQEAAAAAAAAAAQIRAyESBDFBE1FhInGxIzJCgZEU/9oADAMBAAIRAxEAPwBsJYHvFjpVhTVgPF4+7TeC/Ch8SaQGbiZYupIHAl+jmFF7UlAm5AsQlq7+8I8FJs9/SLFSSwv9/DWCy8SpqK6W9fUxR/749gSW/Uo/QeUCmY9du6nklz1zRXBi5I0qZhJALeR+sGUUAHP3X1JA61ZxzjIHFTFBitTc28QPSBGg8fbwcCeRpRtJJUUpKVNSigAaA0CmehhlM8kVlqHJJPmHjEYLbPZqUhUtK5ai7WI5PQ8vOLjC4zCLUPzJktxbs1Kbh3X9Y19OJk8ki+Tikg6jmCPWDInJVQVPC/huisR2P6cb/wC0qaj1iRf9OKkHc85vJYgeFeAWd+UaPZA/Nln+SfWNuI862LNWJiFKCShK0qMxMyWUJGYOT3vSN1g9pSppKZcxCyKnKoFuopHV0sXFNM5eqkpNNDkJzdrSkzhJUsBZALc7DnwiWMx6JQOYgFnANM3AE0d9OIjzvaIQpcpS1NMmAAlRzKQh3CiRqLca7qbTk12OY9HxGOQi5c7hePEfjHbAn41aksAgsGvQd53vWNj8X/EUuTh0GSrOSjIFKBBJa5oLirx5ZKy9oQFEpU5KmrZzSp9vGcpORdFhtiashKCvMwDNVRBdRJ6HlDvwbicuNkHK3eT3U3r8r1vvetTFRtKf+aXOYnKMzMCMiaNyhr4Yx5w2IQt2SkgnWj16xDexM/RIMSBgMmYFAKFQQCORgkdRJW/EW1Th5YKRmWoshO9qng+V9YwiElOJ7ZakflhEzKkpIYEsaGhYWZxWwrD3+oW0vzpSEEZpQUs6sVBgmhNTuI0uxIjGrxqjKoQmqUKKSSpZZVL0Heq9/GMcki1Gz23AYtM2WiYl8qwFBwxY74YjKfAWPzSuyUpRWiuU/pS7AA20FOLxqo0i7VknYhMmhIdRAG8kD1iUYf4szYjEplVCEUAA7y1m5AOgDBzxvBKVIaVs152rJF50v/3T94h/vkl2CwTwcjxs8Z5ewMJKlspZMy3dXUH08ukUs3CqlqABzA/KRc8G3iMMmaUfY0jjjI9Hw+MQuyuhofOGEqBsYxGCVMDODz1H9c4tMLidRQjdaM49d8WD6deGaSPoq5W0FGCDGGNf+7H8mbwyRYR9CYxkR/F8TDfW4ifSkfnMzhnCehd7mwPT6QxlHDwD+sZtM/vqBJLqJNt9CH3D1i1wGMzKNRVyODEhowljaOyGdOVMfQm9G3VB9Lc4m1qx9uqz9P8AHKFtqTzLnJl0dLFQLE1BpThpxjNJs2lNRWxlQtanP20cWaEg9AI+lT8wBTUEUPD3rEJ7taEX4KmZVRiw2NKzzAnMkUNVFhQPFXipzFySPfGKuZjEsXClK0evJt0dEcbkjmnmUGeoYXASj/8ALn35CKHxV9Iel4WWk0RTeqvr9I8mwm0VyWUpSgoF0pSwHi1o3WxPiNM3Kib3ZimatFPYl7RjlwSjtbRrh6iMtPTL7E1QpKB8yVANR6FuG6KjZW0eyPaN3QMpDl1Amtqg0fo0aDsmUEvR2JFuOkZTDzZJWn8yVUhyQoipZ2CADfhCw3WhdT3Rabe2oorWhAAlOmYkZ1KcgUUkkOlgdG0HOtE0qeocs5Ju5tvhrbqkhbMkZQkMQzvLQXYF2zEgcBFHNmglIYMzlnpU7yePhGkm3s46oa+L9oKWiWgMUDVhUijjVmfwjNKxDJCQ4vvrb3SLnEzkmSoKQHFAdRu5h4o5IqA/Ld4xcOwDKxlUSovQAbwSgNXS49HiSJpSAFXBpTlv0EBmpqQbg2GthDmGCZmVKqEGo+loJMGa3DLKsOhSphSo0B719Acu+NBsvaH4ZeRE5koT+a6Se0mOaVT3UgghxoOsZlW00yWld0gpLubGraXfWjRPHbSKZcxWRJMxkqKjUA5u8ANQ2/WJ5NOi1TD43a4XjVTkpAOdCkpJooUSoukVuCOpit2vjVT5kyYJYlpK/lG9hfXR7ARWyEGXMTMBSpIUHqQ4IIIoXFKUj51FRr3Ukmhq1BR7sIHJtFKKLnYm0JstTInKQpR7yibObl3+8bfC/wCoMqXKUlbzVocApZiNM6jYgXIBjzrDJIUVCrm9DcWLClDp6Rm9sZ5U9dak5g2oqWIgxSldBxXk9al/6gzlqZPZJJsli4/5EnTfAf8AeFpStV5q7zX+UapSNH37o8ol4lSTmBL24tGlwu1yZZVMIFGD+pAFWipyZSgi8l7Sa5cjQe/fCNDsbHlYD6O3k8ZDZ+zh2YWoZnPzEFnICgkPuBrF3hsUEAEEBo4s8ZONItVZssPN3xXyNq5QqWwLln3NShEZ6Z8RqWkpQMtKnfwEK4bE6vQ0rHLgxzgnY3R6DhFqCkNVw+56ejgxObiiFEG7xmsJjc7OqwIfnWGu3rcWdyWHnHVqUdE+S/RPcP8AyZukLHHcYpfxZRW4FKW3wkvagc097rRlKKY0eHYablIzOAR3T7ta8W2y5RznLWr135qkPwPnFIhOYADz4DjG5+F9hjIFrUe8KBOgelTePV6icYRtnFii5SRU7XxHZqQo2BJprSE8RP7Scua7FZJTrfe92a3KGPjXDKlTEpJfUFrgsQW0oYqMHPW4q4DEvw/qDFUsaaLzy+ujZYGSoyBNDZQrIWLlxv8AesQmzCzFoT2biwx77KLZk5mrvYnXe0C2htRCQ2YKOjVjDg3KkjqjOsabZSbWxPfUdE0HPWEpFGOor1iCyTVVtDvj4Fw1n8hvjvUaVHnyk27GhNCiFKqXZNKNrrd/SDT55BKgCCUACzU0bSg8orkFzSwFI0OztmoXhZk7MrOhMxQTQBwpIrSr7qXhNDTNZ8F7f7VUuVMJzBSQlRvpQ660hHF/CuOQ0w4dYylLqOVOoc1NIzewpbzyiaezUAxzgjKQwZQuKb49g2jjZX4RpYM2aEJClSpRJdhmUMpJ9I5ZJQk6OlNzim/Bi/iyRN7XO2ULTLAZQJJEpOYAPmFntuiszhwljnAF7O6nJrxeLXafxBLnpTllIcJlpzKlIK3ACXzkPlIBo/WKaTNyqo9g4JJADnL9Yl9jN9x+fsnPLfOCXc1brXpCc3ZnZHvMoiu9NgdL1MWQW6AASKU8PMQoqamt6Gpu53c4mE3VCuhGR3gpa0KAzEONSwLVHLxhjZ+E747QNqBWoLdesTx8pgklnP6a1LXJPIQPCd2YnKCSMtn+hcsIpuyu4fauDSmYMqVAGtQkeii44ljFltNIOHSUAgpZRtWnJ+NYVxqwuZlByLp3ZiEofkU0HNXjA8ZtFctKaUY8RSIlbaoPIlhAFrSgUupzypDGHR3XOhLAa94vXWEpcwgdpQ5tfod1INg5x7MC5q31eKmjVBl4rsmmISC3zAO5Tvuxa/sxW4rF9uHCTnNXHg/jF7glgkBQYgUD0J62PulHQ+Kdkp7MzkJCSkjMAGzBwCW3gtat4UGrSf8Ao2fYxUmWJJygqABWj9xyNVvlAVXjSIpUZikqUEVNHUWvu4cd0Z7DT1OAajW//wCmi7TiAT3A2Wj3alagP9oucaHEvDj1pSELVblYqKrGwdRvEzhpsxL1A4kCnWM/jEqlLQS5JAUCRYvpUghmL6vGzwmLSuWFEhLio3HWObI2kqKd+CowuEuxIAD7y8OrVlLFzTzg3ZAOUqcFn+kBxMo5gT8rAg73ffrRr6RndsLLnZ85mNbH00hyfNdKjV1KAr74xRSMRQWbc+68OlaVd2o3MXMRbjfyJku0LEKJGoflXrQQFKSavATLJrlVTUvfeHguFKSkElQNaC1zAKzyZTd1mqNxrTc1zSPRvhuYDISA9KVDHwis2L8Pku+QEt3QQd9aWNBD2HndmspVvYuKv0vHV1M1kjxXgxxJ45/Uip/1HlE/h1j+aPMEeqvCM/gpSUkHMkVYh20cGpFOIjb/ABCZa5TKYsoEc2MZPamCTKAmEAA5coIppry9R1vpZ/pqD+SM/wC9sBNkoCQO0TuZWVQtcGpSPERUzUh/mB6EDwA+kWcvZxmHMTLQn+IBo38aG/toBicNKADEgarNQTuQlgVc3aOyLS8mTFZXfKQaklgBrTcW84XnLf5RQlvdbVjqyklTJU5DCrsG7xL6ngwDmISb16e9I0QgxlAJd72bVt0bP4RyjBYt6kYbEKSf5DIQeFHu1oxmcE95T0YBIBA3DgItZE9SZIdaGVZIuXYMo/tb68YTGhn4ZUJi5QxRHYyyllFJK8iS5lApBUUqHdALhLuGq+tw5wwxKkyJhCaLlpmd1VTZnOYAuzs4vZzTbMMlOQTFnQKygUGrOoavC2Iw+VXa5vnZfd+YVZMtO/K1WoTWM5wjPuXGco9h6dg1Z1ukVUtWUAWcMwFh3qNSlKQspCkqIIKWpV7j/MFlzpmKGQZlTwo0TMKlTAW7qs36g1xyakKrXMlHs5qVS1i6Vg1vXSl6iMZQY7LTBS1hSio90MAoVfukpFaGwHBxBdobPOV2/a40cgnkWD8/CCSsRKsncK7vvfWDI2nLTTLU0d6mjbvdo5+TvSHaFtoJH4crVSoaqTYWZ3DeNYqErScpRMJVlzKApk0FRr92gnxArEzBSSrsc6k5kDMFKCSsju2ISCeQO6KbBy8zkBRTR2LB9Mx1HCOjHB6sdmiRglrUVqmPcpzKdTDmTTlx3QbaMkKlFKT3k8q8xraHkKTlDMGDBqNwH2iuxSWNSbEXs+rC593jFyuQ0VmzJqVoAJAocxGjbwb9CItMHgh2aFpUFlmyAMT46+MZ2fLMpSlCstXzNcP163i0kTQWUk5hu1i5ryi0WGMw6FpyzElJFiKFJ3im5qRUYj4fWrMpU/uoBICnqw4qYGLiTiF0SO9wUH53qOkObSly5ckrmDKRQAVBJ04DXWjxjGcouk+4/uebpAIcFN7Opx0P30jRbGllRSjvVFMoehf9LuUl683tFfLwS1kgLqS6QHaujXHhF1sbDHMgFJcEA9dQ3IXjqyyVDhoYGHE/tEhWUuSgjupJFqaA+T9I5sXbv4YmXOlm7u9bMW0Ii8wexUyyTmfc4t51g+I2ahacqwFC9U+hzUjheWD0+xXJBUbRlzAMhdJbXiKcDANoYoJRMy/tSBu+ZT+RhCVsAS1ZpSiltD3geBF/MxPEYoJIROQQ4+YB0ltzsRy8zEqMP4j0IysYUkAXt4w/hcWc6C/DzirnBPaAyy6aXZxWri7Ra7ElgOVp0DHjwYxc0krBlkvEqLgc6UPm/jFMqdMHlu3RddqP0yyeNfrEUyQw7hsBYaDlERaQivnSZmGV3iQlIQc6XMtTg5QldqgKpehhLaOM7UdowJLWLPS4cF9d/lF1tLGE4eYmewzVlKlgqygTFZSsGYGL3J0Kg+a2PGMKqBROYFzbKX0c2I3O7EOTG8Ybs2c1khUlsaky1jvmYFJHfQgulw4ExKr94JLjRudNHiMOmfKXLWkMQSmocdbgUjHywrv/AJjKQaJFyRr74xbbD+KZK2QtKU90ZizJUWryvFZYNrlHwcCe6ZRY3CmSClM1GSo0JA3Vv4axRYpejOf3KuRpyHIRofiGfKXMPYh0/uIo38QQG8IppqauQ3u0deN6tkzq9CclBqHuK0iRwKykqynKLnSHAAXKfDhT7w5hMQcjaEMob+PONORnQDZ+Tsx3BmZiWJL7xYDziu/DAN18iY0OylhAZLVJrqOcJ4xKXLWDjmSXPhSCx0JJxuX9J41FfKLHA7XAcZVKSQy5Y14gj5TuOh6g1apbiC7KkFUxCCTlK0ggFrlnGjxLSqxqzQfDWJVKxMqYllGUsrQlrnKQxAYkAF2G6PStu7c2bPw+XFZws2ABMxKzqgqqK6E5WeMGv4VKXAXmFwbLB5ih5EDmIpMXsieFGilkcyW5VLcQ44mMY5Yy7MqgU4GXNVmdnpl04Hjyj0T4UlYTsu1JE2ZX8ugIa5UFH5dCprqSAFksPLZuLUR2epIDavYDe7xffD2zp6VrlOw7pUXdIN+RUyiODmHJ8VbGu5p/iTb6JgVKlgJSe7lYAMC4H/EUpdwHsAmvm4NMvCnIQASig/5pFzFvK2XKAqhJtU1MA+IEASCAABml2b944Rz486nlgvlfkt0kymxGxZ6VBSFhQJcixG/WsXy9mpUkfmEJZlaOXBLk6RYglr+RjuY8fOOWedyL14RjcXgSiXMAUVq/QlKVENZ8zZXyvEZXwwkozyp4QqjguEi2l01prG37Q7vKMj8d48vLk1AIzk1DlyE+FT4RpizTnLihMq52DxknvZM4vmQyxzDd7yil2htdc3uTCqhdiTQtuJv949O2PjkTJQ7N+6Akh6hhT+jrHnvxztAzcUUi0sZBz/V506CN+nyOc+Lj28ky0hGXiXUK2sNI0WztpLExBqySKGrAEXeu/wAIRwGxx+AxE1SakJCDuCVJJPjToY+wS8kqhtlIPNzWLm4yuvDocWz0xWKB+ZAPERxaZQSVORuDwHCzApCVNdKT4iPlBBZwDujyX7GiFloUdac/6hfG7K7VGVR5Grg7xWLItHH4RSk12EZmRsPIpJUVEKZJepSRuOo1c6AuLRf4bCZR81d7B/SGO090iOb24ipZZS7lWzuX+Z8vpH3YfyX/AOyvvH2cezEnEZ2SYnHbHnzwHWhFA/eJBZIdwkAF1OpyHcmt3ngvh4pUM07MEhglno+8nnGhShO7XUwXsz+kJ99I7HnlVEJUZL4k2H3M8oWukbuH2jPygVME7gGF3j0tcpfPSpaF5ezUJOYIQkmpIABPNo0h1PGNPZDjbsyWF+Hpy2KsqRuUa+AEWJ+Gs5GaYyf4hj4k/SNCZfEPxEdEuvzesS88mHEzPxDsVEqUlclLZXCqkkvYvGdws8JBffSPQ1oSQUmoNDy8Ywu09mGUopr/AAO9L+Rs8b9PltVImURVeO72ZIym29+JEAOIVlCSBTdrx4vAye97vDKpYLt5ctI67olIBLLxcfDcv/qZfN+gD/SKRYKSxjU/BCE9otWqUgBJ4mqvIDqYyzOoNjitm0GK5e+kDmzQqikg1pqx4bjESoVoKx8kpfQPxvHlUbEMqcwV+oWUQlSh/wCS0lQ8YOmed/vW1IErfTwEcJLm3Mf4gewGBiePvxhD4hmPLSK1mS//ALQUKPH1iu2y7ShX/uo+vGNenj+rF/IpdmaFKvbR8FnSsIhZs8TTONqenpHPxKHjMI09IWxOFTMYrlhRSzEgOGO/dwtEe2bd76RwT/Y/zAk12GYudOOAxZZwgnMALFB0rQ5S4blFDs3CLxM7Kn5lKKlK0Fe8o8HMb/b+yU4pABOVafkUztwLaH7boF8M7DGFCipSVLVRxYJGleNT0jvj1EVBv+XYzp38FtO2en8OZI+UoKA71cEPz1jzLB4g9kU1rfgxFI9WQdb+UeYbVwhlYickWzlQ/wCKqj1iOkd8k/uVI9KwQaVLqKITv/bBG/kH5QGQe4mh+UaNoIkY42tlkup8I6mZx9+ECUo6AR3MqFQBVL4mOZngZfUjwiKlcYKAK/D1iPaJ3HwP2gfjHzj28OgADEDjzo0TE+1La5h9oGJRV9nuI4qSR+3xpr9o1pEB1Td/r9ukCE8jQGIJV+5vH+nga5qSaKboSbwJAMonktYe+ccUd7dPdIAmXrnDae2iSClJPeffT+odASmEk3DbqQjtfDdqkIo6jelGBJPgG6w4magnTw48o5iMJmyrQwULOO6QRUUNOHLxcXTEzAYzDZSqjEEggaEfSASZzEvvHKG9uzlpnzQWDkOBUVSLEgRXFRJfXhHqR3HZk3vQ/iEJIG81304HlA8JihLWFJJSR7YvcQopKm1jiJT3LDUmDiqphZ6Ps/HCYgKGosoehIqH1hoki4NWsT9TANmEoly0TElCkoSGUCDa7Ebq8jDMxJqa++keVLUqNiKZjwUJP8T75QBjuJ6mJ5t4oITA6pKn9+UV22QXkDUzk+SVNDgL2p1H3iv2tO/Mkd5wJhN3ZkndG2D96/v8Ey7FuviOsRKBxHhAPxMt6jwBgUzGS/5eH9xkosqx0sP1HfHM6N/rFYraQsD6ekJ4rGAi1eJf0+kWsTZHIvzNSNPMRFWOSmpdt5P9xjlTy+6Ornv/AGIv0As1GJ29KlgqZw1x6CMXiMacViCtQyg0p+lIp1P1hbac91BIFvMm3vjDeClhKahyb1jeGKONX5YWbeXtxBDDSmthaDHaKTqPERkEoQbEjgf6iS8O1iY53giVZp1bQQ92608oIJyT8pB84y8hNHJP99TAFLaxN7u0Hoodmx7T+XvoYgZyf3xlkTqVLPxB+kfJLWfwLQvRCzVLmCjkRMLjIqxp3JPjEDtBW71+8HoMLNkuRqCx5PCy1KH9iG5k4tfmwhLETQaGvGM0B1xrrroK/wCYAsB2zJ6mkRKRUaaQNYFiz8LxaQgqVNqBzI0EcVNDfNXlEJbNQDm1YIhNanSACEtbXVruP1MFTiALhR3W9Ynm8N2vjvir24sypb1c93yv0aHFcnRLKLa08LnqULMG5D+3hXtGELqXXoPrETM0j0VGlRFksSqOYMXV+23M0H1PSBqrEsKoMR/xPg/3iq0TZ6h8EbRGIT2c0soGky6rfKSbo1bwiz2nK7NRRNAFHfQj9wOo4x5jgsYuSoFJIYA83Dx6Z8N7RTtCQqTOGXuulYSFKSoV7o0SW7xLBubjzsvTNytG8Z6KOZluJnKtPCFVuXBPgYX25LmYWaZWIlkEcWBGhDBqxXq2gLpDf+RhrE0TyLAOKhJaziE8aoGZLAUX7xLhm7o/uAnbRAYJHV4XXi3WlQSkEBVnq7CsbYoNSt+z/DFJ6HJ6lDeeMLpmsawVOOW1Qg8w/wBYgteYOQOiW8WhJe4NnFqSRQgcCYWzPBFCukRVL4xaJIlxAcTMYdR5QRc4DfC2JUCx3GLitgSwKRmK1Bybbhxh/tCuwtuELyT3RbpDCJpFiw4RMu4yKU7yR0rBF5TbNbziIQpRj5UkjXwiR2RSFdIieflEhKNq++cRMpW7zhjs4mZVgT6RJSzx6mIKeIprDoLCS1p/UD0iYKdx8f6hcg8o+ynh4f3BQWbtaxrC81ubweegGrHh78IAqYWb2Y89FMBX+vfukRmLZu7zp94aKSdNz/WOGW1aHhT27fSLsBcrD041PvjBpcpdaEcescE8g6M+77xKdOOhoK/flzaAASAp/lc+/tFN8VzCAhJvUkbrfV4ufxSuQ6VHEG0Zr4lxSVrld5zUqDNlqwrq4BPCm+NsMW5kS7FbJkn5jBZiQbiOT5rMAae9YkI6rfcaXgUmymtAMGliQaEPD2Iqzf4EfTZIPy33v5HhFqWjOSpn0wlqEaC/CC7M2yqTMC0LUgioynUawiueRSFwkmKS9xWemHbatqYeYjELQJqB2kmYWSDkBzoUrQFNQLOK6Ni5aSatSK3DzWo5Y3Gkab4Y2cjEGagrIWmXnlgMylOaF7B8o6xEo0O7ERhB+8Hxjpwic6QFO6STwqGjpmHX0hZyVdPJ4mF2/s/wJh5mAIsS3OAnMKEw2ZIH6h5wMIf9Q6xCYwVd4iJlq9mGhhg1TXn/AFaB9m9Kt1h2BBEgDdEsgN6xJaCLi9nBgwwqrlJbfrCbGBRKAqE08oNKQVWHoImrOn5SQObQqVe3+sLuAyjDu7hR3tbxiKZiEmoJbRyGgSJnUbnNfCChSWNGJ0I04GEMjNWC9CAbOXgWXiPfSCJUQ9KaD2IOkZrkPo5au60HYBYySSagtECkpNx0vDuZSa5U+R93gU/EpJ7wPQD/ADAmwsVLl3PjA8g4RYKmSlGjjmY4cGk2UG5iHyA065ngWDXrvgSrmhDBrxGZmBIert79I6jDl6mh03c44zQmmex3l/P3SOKWCS/WIoSHDKa45+XOPpsvlu5wUgsmkBvbQGbKfpq8cAKdb2rAJuOAGjf3T3wilF+CWxTFS1sVDruLN51jJY7MFHMC/Hdp5RsF7UASpKnLOQRvb7+sZ/H/AJlW4COvBae0ZyorsOvMpmr7rF9JQEJLl+WsXC9nypGykLQPzZs7vq1VlzsANEj1MZoEnTrGk/qC2gwU5qKbohl0p9uERCDHThzuNYQiOIkpLAl/pFfNwxFbiLIUsIgU8KiKjKhFWiY0W2x1zTNQZH/cdgHYKCqFDqLV3mFZ8tNC2tePSLCVN7NYI0IMXdoEP7Zws7DTjLnIyLorK6Vd1VQQpJIIbdqIq1TSVEvXKPUxvPjpsVgsLjE/Mj8iYblqqQT1fxjz8O/P+4zjSsckHGIVqTExid4Bhcy+kdyE/SFSAOma5oI+OIIsVdDXSAplKgiUvSkKkMYTOCi7q4PeBrn3esRUhmqa8vvHysORQ00hUgIPwj4Vo/jBOwO9McmSyLgc4YAykjjH3aGOu2lo+JgGTzlnCmO4PHDMWr5iTzLwJSonLnlNaeMFARJPGJdsWZvED1jqsSbjrQfUQcIC7HKb1t60MH3ARUS28xxzFrLwpINAeoc9HgJwxH6Vj/xhc0BeDa6QBo2hr5nSgjn+6gF308axnZoJNdd0SAUDR6eEY+jEfJl6vHpqxY0PDw4xGZig2tPAmtYplLVrHUYnQN4Q/SFyHJ2OegGtNfOFcQomrX9YXUpR3x8pfONFCibBzlFjBJ4ZCTAMWHQWVxhRRmMNR0jeC0ItVbUUpEuWS6EFwNKmsEmzlEPlABLaRW4SUXzZSQPf1hyeoVASQR6REkrCxlE92qB0j5LG62PKmvhCKFgGoLc77xBxigWGRDb/AKGIcQsGskEgF+XrHDVqnw9vEfm03/4iSU9OLaRQEMVIZLueTcf7gRmuAekODBkpJFU1ci7fSK0ouIuDA02A27lwk/DmomAFjvCkkEbjQxUqGVi2j6RVpm6DWH5b7tA4J1hSjQ7sIZpt9IkFnhSOy5YVuHW8cXLSDfR7g+kRoR2ZMOpHiD6QOXOS4o5j4Sw2kQMmsOkAz2gBJyjkbR9MmE2CRTSOSpAAqXOjAn6QzIdQvS9B9h9Yl0hiSErNQ50p79tBOyXZi/GGphZ2cc06cTAZ2Ib/ADBdgCGY0KRxpXjWILkFJuH/AL8I7MnkxCSCTT/HjDALKQGrQxNaQN3iIH+EVY33uIiZB59ftBr3GEDGluv06QNXhEDIOtIgUNd+fSHQD6JStFAn08fd4EpM0HXwhZ6UMd7YamvKFxAcCEu+Y30EXmHw6UpAoXqTxjPpxxTRISByBO6/nFhhserLVi1ukZZIuhxZzbDJIaj3aKyXMA1IPSDYiaZlSftAVYe9bNGkFSpkt7Cy5hILrbnX6wacVGxTucU+sBRhQANX+0cmpCTlZ7wasQPEYYpSSSK7i8LzkMlPKCzKp6tEsSnvAchGsewH0hLJbNxIiSq3UC/N/SDSpWnX3WIKAD01I8HiLAEpI3+UcMqj05PBpMt1ARLE4bK9fKCwAJSenGPlL0pbTWPiGA5tEFGvL23nDAPKW2tHqN8Q2rlW5SMrGg1bX2YEFm0dm7uEJKnYCOQCH8OBlr0prC05P3iy2FIE0qlmjhwdxEXLaBAE4gvw3QQYgNYDk8SRh0v73CCzZaRdINDpxaMm0AoVjeeFI6J6mueFYY7AZrCz/wBQvOqTo26GqYBO0UR3lkDm/pGyRs/ZWVP/AFkwslOcZVVV2czNl/Ltn7O+maMTLw+ZqwRCCkkPBoDbTtn7GU+XE4j9X6Fs35mX/wCJyaS3FL82pdn4TZ7pM5c4I7xWEjv/APbKglLpai8qHNy5oKxRJmKb5iOUCXNNecNMDcS9nbDZJ/FTrJcHNQ5VZhSSf1ZN9zePhgtjAD/qJ6iSA4SpLDPQkdkQe4a8UlgXAjG4bDZwS7Nwgk7Csb+X9wOSuhmi23J2chKOwnTlqebnSoFsuRfZ5XlpfvhAelDYaBmysCEK7OasKqE0OX5jlJOR6hiW4xm5KXLRFbC3rABpFI2cASVzFKcNQh6qJqUsQ2QV1CjZodwOE2SZKFT58xM4gZky8+VJKjSsg2SztmrvFYx4XpDBSls2WtHqa1gugObSTKzqMgLEoFk5yCshmzKygAE3YUDtW8JnpB0rFe6BwEBUjnA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6" name="Picture 4" descr="http://theinspirationroom.com/daily/print/2009/2/aliens_vs_predator_swingball.jpg"/>
          <p:cNvPicPr>
            <a:picLocks noChangeAspect="1" noChangeArrowheads="1"/>
          </p:cNvPicPr>
          <p:nvPr/>
        </p:nvPicPr>
        <p:blipFill>
          <a:blip r:embed="rId2"/>
          <a:srcRect/>
          <a:stretch>
            <a:fillRect/>
          </a:stretch>
        </p:blipFill>
        <p:spPr bwMode="auto">
          <a:xfrm>
            <a:off x="8363201" y="3457840"/>
            <a:ext cx="2686410" cy="1900526"/>
          </a:xfrm>
          <a:prstGeom prst="rect">
            <a:avLst/>
          </a:prstGeom>
          <a:noFill/>
        </p:spPr>
      </p:pic>
    </p:spTree>
    <p:extLst>
      <p:ext uri="{BB962C8B-B14F-4D97-AF65-F5344CB8AC3E}">
        <p14:creationId xmlns:p14="http://schemas.microsoft.com/office/powerpoint/2010/main" val="304498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Bagh </a:t>
            </a:r>
            <a:r>
              <a:rPr lang="en-IN" dirty="0" err="1"/>
              <a:t>Chall</a:t>
            </a:r>
            <a:r>
              <a:rPr lang="en-IN" dirty="0"/>
              <a:t> – an asymmetrical game</a:t>
            </a:r>
            <a:br>
              <a:rPr lang="en-IN" dirty="0"/>
            </a:br>
            <a:r>
              <a:rPr lang="en-IN" dirty="0"/>
              <a:t>Unequal forces &amp; different goals</a:t>
            </a:r>
          </a:p>
        </p:txBody>
      </p:sp>
      <p:pic>
        <p:nvPicPr>
          <p:cNvPr id="1026" name="Picture 2" descr="Bagha Ch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5267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f/f5/Pic1146710_lg.jpg/350px-Pic1146710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319" y="2852670"/>
            <a:ext cx="3333750" cy="2533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0657" y="5768326"/>
            <a:ext cx="8937896" cy="369332"/>
          </a:xfrm>
          <a:prstGeom prst="rect">
            <a:avLst/>
          </a:prstGeom>
          <a:noFill/>
        </p:spPr>
        <p:txBody>
          <a:bodyPr wrap="none" rtlCol="0">
            <a:spAutoFit/>
          </a:bodyPr>
          <a:lstStyle/>
          <a:p>
            <a:r>
              <a:rPr lang="en-IN" dirty="0"/>
              <a:t>One opponent plays four tiger pieces and the other plays twenty goats. Is this game balanced at all?</a:t>
            </a:r>
          </a:p>
        </p:txBody>
      </p:sp>
      <p:sp>
        <p:nvSpPr>
          <p:cNvPr id="3" name="Rectangle 2">
            <a:extLst>
              <a:ext uri="{FF2B5EF4-FFF2-40B4-BE49-F238E27FC236}">
                <a16:creationId xmlns:a16="http://schemas.microsoft.com/office/drawing/2014/main" id="{BE21B4DF-06FE-4654-A1A4-2F383DE63546}"/>
              </a:ext>
            </a:extLst>
          </p:cNvPr>
          <p:cNvSpPr/>
          <p:nvPr/>
        </p:nvSpPr>
        <p:spPr>
          <a:xfrm>
            <a:off x="8867194" y="1690688"/>
            <a:ext cx="2644185" cy="369332"/>
          </a:xfrm>
          <a:prstGeom prst="rect">
            <a:avLst/>
          </a:prstGeom>
        </p:spPr>
        <p:txBody>
          <a:bodyPr wrap="none">
            <a:spAutoFit/>
          </a:bodyPr>
          <a:lstStyle/>
          <a:p>
            <a:r>
              <a:rPr lang="en-GB" dirty="0"/>
              <a:t>http://bagchal.rat32.com/</a:t>
            </a:r>
          </a:p>
        </p:txBody>
      </p:sp>
    </p:spTree>
    <p:extLst>
      <p:ext uri="{BB962C8B-B14F-4D97-AF65-F5344CB8AC3E}">
        <p14:creationId xmlns:p14="http://schemas.microsoft.com/office/powerpoint/2010/main" val="1862280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184" y="100082"/>
            <a:ext cx="10515600" cy="1325563"/>
          </a:xfrm>
        </p:spPr>
        <p:txBody>
          <a:bodyPr/>
          <a:lstStyle/>
          <a:p>
            <a:r>
              <a:rPr lang="en-IN" dirty="0"/>
              <a:t>Balancing resources &amp; powers</a:t>
            </a:r>
          </a:p>
        </p:txBody>
      </p:sp>
      <p:graphicFrame>
        <p:nvGraphicFramePr>
          <p:cNvPr id="4" name="Content Placeholder 3"/>
          <p:cNvGraphicFramePr>
            <a:graphicFrameLocks noGrp="1"/>
          </p:cNvGraphicFramePr>
          <p:nvPr>
            <p:ph idx="1"/>
            <p:extLst/>
          </p:nvPr>
        </p:nvGraphicFramePr>
        <p:xfrm>
          <a:off x="2755184" y="2507672"/>
          <a:ext cx="5391288" cy="1302328"/>
        </p:xfrm>
        <a:graphic>
          <a:graphicData uri="http://schemas.openxmlformats.org/drawingml/2006/table">
            <a:tbl>
              <a:tblPr>
                <a:tableStyleId>{5C22544A-7EE6-4342-B048-85BDC9FD1C3A}</a:tableStyleId>
              </a:tblPr>
              <a:tblGrid>
                <a:gridCol w="1125138">
                  <a:extLst>
                    <a:ext uri="{9D8B030D-6E8A-4147-A177-3AD203B41FA5}">
                      <a16:colId xmlns:a16="http://schemas.microsoft.com/office/drawing/2014/main" val="20000"/>
                    </a:ext>
                  </a:extLst>
                </a:gridCol>
                <a:gridCol w="1125138">
                  <a:extLst>
                    <a:ext uri="{9D8B030D-6E8A-4147-A177-3AD203B41FA5}">
                      <a16:colId xmlns:a16="http://schemas.microsoft.com/office/drawing/2014/main" val="20001"/>
                    </a:ext>
                  </a:extLst>
                </a:gridCol>
                <a:gridCol w="2015874">
                  <a:extLst>
                    <a:ext uri="{9D8B030D-6E8A-4147-A177-3AD203B41FA5}">
                      <a16:colId xmlns:a16="http://schemas.microsoft.com/office/drawing/2014/main" val="20002"/>
                    </a:ext>
                  </a:extLst>
                </a:gridCol>
                <a:gridCol w="1125138">
                  <a:extLst>
                    <a:ext uri="{9D8B030D-6E8A-4147-A177-3AD203B41FA5}">
                      <a16:colId xmlns:a16="http://schemas.microsoft.com/office/drawing/2014/main" val="20003"/>
                    </a:ext>
                  </a:extLst>
                </a:gridCol>
              </a:tblGrid>
              <a:tr h="325582">
                <a:tc>
                  <a:txBody>
                    <a:bodyPr/>
                    <a:lstStyle/>
                    <a:p>
                      <a:pPr algn="l" fontAlgn="b"/>
                      <a:r>
                        <a:rPr lang="en-IN" sz="1100" b="1" u="none" strike="noStrike" dirty="0">
                          <a:effectLst/>
                        </a:rPr>
                        <a:t>Plane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effectLst/>
                        </a:rPr>
                        <a:t>Speed</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effectLst/>
                        </a:rPr>
                        <a:t>Manoeuvrability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effectLst/>
                        </a:rPr>
                        <a:t>Firepower</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25582">
                <a:tc>
                  <a:txBody>
                    <a:bodyPr/>
                    <a:lstStyle/>
                    <a:p>
                      <a:pPr algn="l" fontAlgn="b"/>
                      <a:r>
                        <a:rPr lang="en-IN" sz="1100" u="none" strike="noStrike" dirty="0">
                          <a:effectLst/>
                        </a:rPr>
                        <a:t>SR-71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Medium</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25582">
                <a:tc>
                  <a:txBody>
                    <a:bodyPr/>
                    <a:lstStyle/>
                    <a:p>
                      <a:pPr algn="l" fontAlgn="b"/>
                      <a:r>
                        <a:rPr lang="en-IN" sz="1100" u="none" strike="noStrike" dirty="0">
                          <a:effectLst/>
                        </a:rPr>
                        <a:t>X-43A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25582">
                <a:tc>
                  <a:txBody>
                    <a:bodyPr/>
                    <a:lstStyle/>
                    <a:p>
                      <a:pPr algn="l" fontAlgn="b"/>
                      <a:r>
                        <a:rPr lang="en-IN" sz="1100" u="none" strike="noStrike">
                          <a:effectLst/>
                        </a:rPr>
                        <a:t>MIG-31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low</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
        <p:nvSpPr>
          <p:cNvPr id="5" name="TextBox 4"/>
          <p:cNvSpPr txBox="1"/>
          <p:nvPr/>
        </p:nvSpPr>
        <p:spPr>
          <a:xfrm>
            <a:off x="1532586" y="3825026"/>
            <a:ext cx="8235781" cy="2031325"/>
          </a:xfrm>
          <a:prstGeom prst="rect">
            <a:avLst/>
          </a:prstGeom>
          <a:noFill/>
        </p:spPr>
        <p:txBody>
          <a:bodyPr wrap="none" rtlCol="0">
            <a:spAutoFit/>
          </a:bodyPr>
          <a:lstStyle/>
          <a:p>
            <a:r>
              <a:rPr lang="en-IN" dirty="0"/>
              <a:t>By changing the score values for the ‘powers’ let’s balance the resources</a:t>
            </a:r>
          </a:p>
          <a:p>
            <a:endParaRPr lang="en-IN" dirty="0"/>
          </a:p>
          <a:p>
            <a:r>
              <a:rPr lang="en-IN" dirty="0"/>
              <a:t>The lens of fairness: Lens #30</a:t>
            </a:r>
          </a:p>
          <a:p>
            <a:r>
              <a:rPr lang="en-IN" dirty="0"/>
              <a:t>Should my game be symmetrical or asymmetrical ? Why?</a:t>
            </a:r>
          </a:p>
          <a:p>
            <a:r>
              <a:rPr lang="en-IN" dirty="0"/>
              <a:t>Do I want to test skill or give a challenge?</a:t>
            </a:r>
          </a:p>
          <a:p>
            <a:r>
              <a:rPr lang="en-IN" dirty="0"/>
              <a:t>For players of different levels, how can I make the game interesting and challenging to all?</a:t>
            </a:r>
          </a:p>
          <a:p>
            <a:r>
              <a:rPr lang="en-IN" dirty="0"/>
              <a:t>.</a:t>
            </a:r>
          </a:p>
        </p:txBody>
      </p:sp>
      <p:pic>
        <p:nvPicPr>
          <p:cNvPr id="6" name="Picture 5" descr="sr71.jpg"/>
          <p:cNvPicPr>
            <a:picLocks noChangeAspect="1"/>
          </p:cNvPicPr>
          <p:nvPr/>
        </p:nvPicPr>
        <p:blipFill>
          <a:blip r:embed="rId2"/>
          <a:stretch>
            <a:fillRect/>
          </a:stretch>
        </p:blipFill>
        <p:spPr>
          <a:xfrm>
            <a:off x="632978" y="610898"/>
            <a:ext cx="1819764" cy="1425721"/>
          </a:xfrm>
          <a:prstGeom prst="rect">
            <a:avLst/>
          </a:prstGeom>
        </p:spPr>
      </p:pic>
      <p:pic>
        <p:nvPicPr>
          <p:cNvPr id="9" name="Picture 8" descr="x-43a.jpg"/>
          <p:cNvPicPr>
            <a:picLocks noChangeAspect="1"/>
          </p:cNvPicPr>
          <p:nvPr/>
        </p:nvPicPr>
        <p:blipFill>
          <a:blip r:embed="rId3"/>
          <a:stretch>
            <a:fillRect/>
          </a:stretch>
        </p:blipFill>
        <p:spPr>
          <a:xfrm>
            <a:off x="633412" y="2180793"/>
            <a:ext cx="1832697" cy="1467618"/>
          </a:xfrm>
          <a:prstGeom prst="rect">
            <a:avLst/>
          </a:prstGeom>
        </p:spPr>
      </p:pic>
      <p:pic>
        <p:nvPicPr>
          <p:cNvPr id="12" name="Picture 11" descr="mig31.jpg"/>
          <p:cNvPicPr>
            <a:picLocks noChangeAspect="1"/>
          </p:cNvPicPr>
          <p:nvPr/>
        </p:nvPicPr>
        <p:blipFill>
          <a:blip r:embed="rId4"/>
          <a:stretch>
            <a:fillRect/>
          </a:stretch>
        </p:blipFill>
        <p:spPr>
          <a:xfrm>
            <a:off x="8679873" y="2403763"/>
            <a:ext cx="2286000" cy="1524000"/>
          </a:xfrm>
          <a:prstGeom prst="rect">
            <a:avLst/>
          </a:prstGeom>
        </p:spPr>
      </p:pic>
    </p:spTree>
    <p:extLst>
      <p:ext uri="{BB962C8B-B14F-4D97-AF65-F5344CB8AC3E}">
        <p14:creationId xmlns:p14="http://schemas.microsoft.com/office/powerpoint/2010/main" val="190103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Rock,paper,scissors</a:t>
            </a:r>
            <a:endParaRPr lang="en-US" dirty="0"/>
          </a:p>
        </p:txBody>
      </p:sp>
      <p:sp>
        <p:nvSpPr>
          <p:cNvPr id="3" name="Content Placeholder 2"/>
          <p:cNvSpPr>
            <a:spLocks noGrp="1"/>
          </p:cNvSpPr>
          <p:nvPr>
            <p:ph idx="1"/>
          </p:nvPr>
        </p:nvSpPr>
        <p:spPr/>
        <p:txBody>
          <a:bodyPr>
            <a:normAutofit lnSpcReduction="10000"/>
          </a:bodyPr>
          <a:lstStyle/>
          <a:p>
            <a:r>
              <a:rPr lang="en-US" dirty="0"/>
              <a:t>Rock breaks scissors</a:t>
            </a:r>
          </a:p>
          <a:p>
            <a:r>
              <a:rPr lang="en-US" dirty="0"/>
              <a:t>Scissors cut paper</a:t>
            </a:r>
          </a:p>
          <a:p>
            <a:r>
              <a:rPr lang="en-US" dirty="0"/>
              <a:t>Papers cover rock</a:t>
            </a:r>
          </a:p>
          <a:p>
            <a:pPr>
              <a:buNone/>
            </a:pPr>
            <a:r>
              <a:rPr lang="en-US" dirty="0"/>
              <a:t>  - balance of fairness maintained, as you outdo an advantage by adding ‘higher’ advantage over it!</a:t>
            </a:r>
          </a:p>
          <a:p>
            <a:pPr>
              <a:buNone/>
            </a:pPr>
            <a:r>
              <a:rPr lang="en-US" dirty="0"/>
              <a:t>The </a:t>
            </a:r>
            <a:r>
              <a:rPr lang="en-GB" dirty="0"/>
              <a:t>proportion of each throw to be equal to the others: there should be a 1:1:1 ratio.</a:t>
            </a:r>
          </a:p>
          <a:p>
            <a:pPr>
              <a:buNone/>
            </a:pPr>
            <a:r>
              <a:rPr lang="en-GB" dirty="0"/>
              <a:t> Now, suppose you modify the game slightly, so that each win with Rock scores 3 points, a win with Paper scores 2 points, and a win with Scissors scores 1 point</a:t>
            </a:r>
            <a:endParaRPr lang="en-US" dirty="0"/>
          </a:p>
        </p:txBody>
      </p:sp>
    </p:spTree>
    <p:extLst>
      <p:ext uri="{BB962C8B-B14F-4D97-AF65-F5344CB8AC3E}">
        <p14:creationId xmlns:p14="http://schemas.microsoft.com/office/powerpoint/2010/main" val="507622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Balance # 2: Challenge vs. Success</a:t>
            </a:r>
          </a:p>
        </p:txBody>
      </p:sp>
      <p:pic>
        <p:nvPicPr>
          <p:cNvPr id="3074" name="Picture 2" descr="Flow Channel St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2184" y="2583221"/>
            <a:ext cx="6343667"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10659" y="3400023"/>
            <a:ext cx="3476721" cy="1754326"/>
          </a:xfrm>
          <a:prstGeom prst="rect">
            <a:avLst/>
          </a:prstGeom>
          <a:noFill/>
        </p:spPr>
        <p:txBody>
          <a:bodyPr wrap="none" rtlCol="0">
            <a:spAutoFit/>
          </a:bodyPr>
          <a:lstStyle/>
          <a:p>
            <a:r>
              <a:rPr lang="en-IN" dirty="0"/>
              <a:t>Lens #31: The lens of Challenge</a:t>
            </a:r>
          </a:p>
          <a:p>
            <a:r>
              <a:rPr lang="en-IN" dirty="0"/>
              <a:t>What are the challenges in my game?</a:t>
            </a:r>
          </a:p>
          <a:p>
            <a:r>
              <a:rPr lang="en-IN" dirty="0"/>
              <a:t>Are they </a:t>
            </a:r>
            <a:r>
              <a:rPr lang="en-IN" dirty="0" err="1"/>
              <a:t>easy,hard</a:t>
            </a:r>
            <a:r>
              <a:rPr lang="en-IN" dirty="0"/>
              <a:t> or just right?</a:t>
            </a:r>
          </a:p>
          <a:p>
            <a:r>
              <a:rPr lang="en-IN" dirty="0"/>
              <a:t>Can the challenges fit all skill levels?</a:t>
            </a:r>
          </a:p>
          <a:p>
            <a:r>
              <a:rPr lang="en-IN" dirty="0"/>
              <a:t>Variety in challenges?</a:t>
            </a:r>
          </a:p>
          <a:p>
            <a:endParaRPr lang="en-IN" dirty="0"/>
          </a:p>
        </p:txBody>
      </p:sp>
    </p:spTree>
    <p:extLst>
      <p:ext uri="{BB962C8B-B14F-4D97-AF65-F5344CB8AC3E}">
        <p14:creationId xmlns:p14="http://schemas.microsoft.com/office/powerpoint/2010/main" val="95368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TextBox 2"/>
          <p:cNvSpPr txBox="1"/>
          <p:nvPr/>
        </p:nvSpPr>
        <p:spPr>
          <a:xfrm>
            <a:off x="1952597" y="1428736"/>
            <a:ext cx="8231741" cy="3046988"/>
          </a:xfrm>
          <a:prstGeom prst="rect">
            <a:avLst/>
          </a:prstGeom>
          <a:noFill/>
        </p:spPr>
        <p:txBody>
          <a:bodyPr wrap="square" rtlCol="0">
            <a:spAutoFit/>
          </a:bodyPr>
          <a:lstStyle/>
          <a:p>
            <a:r>
              <a:rPr lang="en-US" sz="2400" dirty="0"/>
              <a:t>From ‘A Theory of Fun’ by </a:t>
            </a:r>
            <a:r>
              <a:rPr lang="en-US" sz="2400" dirty="0" err="1"/>
              <a:t>Raph</a:t>
            </a:r>
            <a:r>
              <a:rPr lang="en-US" sz="2400" dirty="0"/>
              <a:t> </a:t>
            </a:r>
            <a:r>
              <a:rPr lang="en-US" sz="2400" dirty="0" err="1"/>
              <a:t>Koster</a:t>
            </a:r>
            <a:r>
              <a:rPr lang="en-US" sz="2400" dirty="0"/>
              <a:t>.</a:t>
            </a:r>
            <a:br>
              <a:rPr lang="en-US" sz="2400" dirty="0"/>
            </a:br>
            <a:br>
              <a:rPr lang="en-US" sz="2400" dirty="0"/>
            </a:br>
            <a:r>
              <a:rPr lang="en-US" sz="2400" i="1" dirty="0"/>
              <a:t>Game mechanics are rule based systems / simulations that facilitate and encourage a user to explore and learn the properties of their possibility space through the use of feedback mechanisms.</a:t>
            </a:r>
          </a:p>
          <a:p>
            <a:endParaRPr lang="en-US" sz="2400" i="1" dirty="0"/>
          </a:p>
          <a:p>
            <a:r>
              <a:rPr lang="en-US" sz="2400" i="1" dirty="0"/>
              <a:t>While goals </a:t>
            </a:r>
            <a:endParaRPr lang="en-US" sz="2400" dirty="0"/>
          </a:p>
        </p:txBody>
      </p:sp>
    </p:spTree>
    <p:extLst>
      <p:ext uri="{BB962C8B-B14F-4D97-AF65-F5344CB8AC3E}">
        <p14:creationId xmlns:p14="http://schemas.microsoft.com/office/powerpoint/2010/main" val="21428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Hardest game!</a:t>
            </a:r>
          </a:p>
        </p:txBody>
      </p:sp>
      <p:sp>
        <p:nvSpPr>
          <p:cNvPr id="4" name="Rectangle 1"/>
          <p:cNvSpPr>
            <a:spLocks noGrp="1" noChangeArrowheads="1"/>
          </p:cNvSpPr>
          <p:nvPr>
            <p:ph idx="1"/>
          </p:nvPr>
        </p:nvSpPr>
        <p:spPr bwMode="auto">
          <a:xfrm>
            <a:off x="934792" y="2498737"/>
            <a:ext cx="762747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Don't Get Hit By Blue Balls! Keep your Red Square away from the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Blue Balls on your way to the Green Zone or you'll DIE! And trust us;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you'll die. A lot.</a:t>
            </a:r>
          </a:p>
          <a:p>
            <a:pPr marL="457200" marR="0" lvl="1" indent="0" algn="l" defTabSz="914400" rtl="0" eaLnBrk="0" fontAlgn="base" latinLnBrk="0" hangingPunct="0">
              <a:lnSpc>
                <a:spcPct val="100000"/>
              </a:lnSpc>
              <a:spcBef>
                <a:spcPct val="0"/>
              </a:spcBef>
              <a:spcAft>
                <a:spcPct val="0"/>
              </a:spcAft>
              <a:buClrTx/>
              <a:buSzTx/>
              <a:buFontTx/>
              <a:buNone/>
              <a:tabLst/>
            </a:pPr>
            <a:endParaRPr lang="en-US" sz="18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r>
              <a:rPr lang="en-US" sz="1800" dirty="0">
                <a:solidFill>
                  <a:schemeClr val="tx1"/>
                </a:solidFill>
                <a:latin typeface="Arial" panose="020B0604020202020204" pitchFamily="34" charset="0"/>
                <a:hlinkClick r:id="rId2"/>
              </a:rPr>
              <a:t>http://www.snubbyland.com/</a:t>
            </a:r>
            <a:endParaRPr lang="en-US" sz="1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r>
              <a:rPr lang="en-US" sz="1800" dirty="0">
                <a:solidFill>
                  <a:schemeClr val="tx1"/>
                </a:solidFill>
                <a:latin typeface="Arial" panose="020B0604020202020204" pitchFamily="34" charset="0"/>
              </a:rPr>
              <a:t>http://www.snubbyland.com/about.php#stevie</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5530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256" y="1051405"/>
            <a:ext cx="9601196" cy="818959"/>
          </a:xfrm>
        </p:spPr>
        <p:txBody>
          <a:bodyPr>
            <a:normAutofit fontScale="90000"/>
          </a:bodyPr>
          <a:lstStyle/>
          <a:p>
            <a:r>
              <a:rPr lang="en-IN" dirty="0"/>
              <a:t>Balance # 3: Meaningful choices to players</a:t>
            </a:r>
          </a:p>
        </p:txBody>
      </p:sp>
      <p:pic>
        <p:nvPicPr>
          <p:cNvPr id="5124" name="Picture 4" descr="http://4.bp.blogspot.com/-Drl5jZ5yQSc/UVQCH6oNuhI/AAAAAAAALsI/2RYxWzaHa7I/s1600/Space+Invade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835" y="2467312"/>
            <a:ext cx="4191750" cy="261984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5634897" y="2827498"/>
            <a:ext cx="3013657" cy="2816318"/>
            <a:chOff x="6452315" y="2910625"/>
            <a:chExt cx="3013657" cy="2816318"/>
          </a:xfrm>
        </p:grpSpPr>
        <p:sp>
          <p:nvSpPr>
            <p:cNvPr id="5" name="Oval 4"/>
            <p:cNvSpPr/>
            <p:nvPr/>
          </p:nvSpPr>
          <p:spPr>
            <a:xfrm>
              <a:off x="7753082" y="4881093"/>
              <a:ext cx="643943" cy="4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6452315" y="2936383"/>
              <a:ext cx="502277" cy="412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950817" y="2910625"/>
              <a:ext cx="51515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rot="16200000" flipH="1">
              <a:off x="6474234" y="3577726"/>
              <a:ext cx="1602370" cy="114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935056" y="3677537"/>
              <a:ext cx="1641007" cy="90567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53082" y="5357611"/>
              <a:ext cx="728276" cy="369332"/>
            </a:xfrm>
            <a:prstGeom prst="rect">
              <a:avLst/>
            </a:prstGeom>
            <a:noFill/>
          </p:spPr>
          <p:txBody>
            <a:bodyPr wrap="none" rtlCol="0">
              <a:spAutoFit/>
            </a:bodyPr>
            <a:lstStyle/>
            <a:p>
              <a:r>
                <a:rPr lang="en-IN" dirty="0"/>
                <a:t>Player</a:t>
              </a:r>
            </a:p>
          </p:txBody>
        </p:sp>
      </p:grpSp>
      <p:sp>
        <p:nvSpPr>
          <p:cNvPr id="13" name="TextBox 12"/>
          <p:cNvSpPr txBox="1"/>
          <p:nvPr/>
        </p:nvSpPr>
        <p:spPr>
          <a:xfrm>
            <a:off x="8481358" y="2565382"/>
            <a:ext cx="2187009" cy="369332"/>
          </a:xfrm>
          <a:prstGeom prst="rect">
            <a:avLst/>
          </a:prstGeom>
          <a:noFill/>
        </p:spPr>
        <p:txBody>
          <a:bodyPr wrap="none" rtlCol="0">
            <a:spAutoFit/>
          </a:bodyPr>
          <a:lstStyle/>
          <a:p>
            <a:r>
              <a:rPr lang="en-IN" dirty="0"/>
              <a:t>High risk/high reward</a:t>
            </a:r>
          </a:p>
        </p:txBody>
      </p:sp>
      <p:sp>
        <p:nvSpPr>
          <p:cNvPr id="14" name="TextBox 13"/>
          <p:cNvSpPr txBox="1"/>
          <p:nvPr/>
        </p:nvSpPr>
        <p:spPr>
          <a:xfrm>
            <a:off x="6055591" y="2407156"/>
            <a:ext cx="1289520" cy="646331"/>
          </a:xfrm>
          <a:prstGeom prst="rect">
            <a:avLst/>
          </a:prstGeom>
          <a:noFill/>
        </p:spPr>
        <p:txBody>
          <a:bodyPr wrap="none" rtlCol="0">
            <a:spAutoFit/>
          </a:bodyPr>
          <a:lstStyle/>
          <a:p>
            <a:r>
              <a:rPr lang="en-IN" dirty="0"/>
              <a:t>Low risk</a:t>
            </a:r>
          </a:p>
          <a:p>
            <a:r>
              <a:rPr lang="en-IN" dirty="0"/>
              <a:t>/low reward</a:t>
            </a:r>
          </a:p>
        </p:txBody>
      </p:sp>
      <p:sp>
        <p:nvSpPr>
          <p:cNvPr id="15" name="TextBox 14"/>
          <p:cNvSpPr txBox="1"/>
          <p:nvPr/>
        </p:nvSpPr>
        <p:spPr>
          <a:xfrm>
            <a:off x="2064327" y="5832764"/>
            <a:ext cx="7910499" cy="369332"/>
          </a:xfrm>
          <a:prstGeom prst="rect">
            <a:avLst/>
          </a:prstGeom>
          <a:noFill/>
        </p:spPr>
        <p:txBody>
          <a:bodyPr wrap="none" rtlCol="0">
            <a:spAutoFit/>
          </a:bodyPr>
          <a:lstStyle/>
          <a:p>
            <a:r>
              <a:rPr lang="en-US" dirty="0"/>
              <a:t>Designers should figure out the types &amp; number of things the player would like to do!.</a:t>
            </a:r>
          </a:p>
        </p:txBody>
      </p:sp>
      <p:sp>
        <p:nvSpPr>
          <p:cNvPr id="16" name="TextBox 15"/>
          <p:cNvSpPr txBox="1"/>
          <p:nvPr/>
        </p:nvSpPr>
        <p:spPr>
          <a:xfrm>
            <a:off x="7869382" y="4433454"/>
            <a:ext cx="3604641" cy="1200329"/>
          </a:xfrm>
          <a:prstGeom prst="rect">
            <a:avLst/>
          </a:prstGeom>
          <a:noFill/>
        </p:spPr>
        <p:txBody>
          <a:bodyPr wrap="none" rtlCol="0">
            <a:spAutoFit/>
          </a:bodyPr>
          <a:lstStyle/>
          <a:p>
            <a:r>
              <a:rPr lang="en-US" dirty="0"/>
              <a:t>Lens#32:</a:t>
            </a:r>
          </a:p>
          <a:p>
            <a:pPr>
              <a:buFont typeface="Arial" pitchFamily="34" charset="0"/>
              <a:buChar char="•"/>
            </a:pPr>
            <a:r>
              <a:rPr lang="en-US" dirty="0"/>
              <a:t>What choices &amp; how meaningful?</a:t>
            </a:r>
          </a:p>
          <a:p>
            <a:pPr>
              <a:buFont typeface="Arial" pitchFamily="34" charset="0"/>
              <a:buChar char="•"/>
            </a:pPr>
            <a:r>
              <a:rPr lang="en-US" dirty="0"/>
              <a:t>Right choices to empower the player?</a:t>
            </a:r>
          </a:p>
          <a:p>
            <a:pPr>
              <a:buFont typeface="Arial" pitchFamily="34" charset="0"/>
              <a:buChar char="•"/>
            </a:pPr>
            <a:r>
              <a:rPr lang="en-US" dirty="0"/>
              <a:t>Any dominant strategies in my game?</a:t>
            </a:r>
          </a:p>
        </p:txBody>
      </p:sp>
    </p:spTree>
    <p:extLst>
      <p:ext uri="{BB962C8B-B14F-4D97-AF65-F5344CB8AC3E}">
        <p14:creationId xmlns:p14="http://schemas.microsoft.com/office/powerpoint/2010/main" val="346436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Competition vs. Cooperation</a:t>
            </a:r>
            <a:endParaRPr lang="en-US" dirty="0"/>
          </a:p>
        </p:txBody>
      </p:sp>
      <p:sp>
        <p:nvSpPr>
          <p:cNvPr id="3" name="Content Placeholder 2"/>
          <p:cNvSpPr>
            <a:spLocks noGrp="1"/>
          </p:cNvSpPr>
          <p:nvPr>
            <p:ph idx="1"/>
          </p:nvPr>
        </p:nvSpPr>
        <p:spPr/>
        <p:txBody>
          <a:bodyPr>
            <a:normAutofit/>
          </a:bodyPr>
          <a:lstStyle/>
          <a:p>
            <a:r>
              <a:rPr lang="en-US" dirty="0"/>
              <a:t>Example: Joust</a:t>
            </a:r>
          </a:p>
          <a:p>
            <a:pPr>
              <a:buNone/>
            </a:pPr>
            <a:r>
              <a:rPr lang="en-US" dirty="0"/>
              <a:t>  - competitive : players get points based on how many enemies they defeat.</a:t>
            </a:r>
          </a:p>
          <a:p>
            <a:pPr>
              <a:buNone/>
            </a:pPr>
            <a:r>
              <a:rPr lang="en-US" dirty="0"/>
              <a:t> - cooperative: players get higher score if they coordinate their attacks  and protect each other. </a:t>
            </a:r>
          </a:p>
          <a:p>
            <a:pPr>
              <a:buNone/>
            </a:pPr>
            <a:r>
              <a:rPr lang="en-US" dirty="0"/>
              <a:t>Decision of the player: </a:t>
            </a:r>
          </a:p>
          <a:p>
            <a:pPr marL="457200" indent="-457200">
              <a:buAutoNum type="arabicPeriod"/>
            </a:pPr>
            <a:r>
              <a:rPr lang="en-US" dirty="0"/>
              <a:t>Try and beat each other – highest relative score</a:t>
            </a:r>
          </a:p>
          <a:p>
            <a:pPr marL="457200" indent="-457200">
              <a:buAutoNum type="arabicPeriod"/>
            </a:pPr>
            <a:r>
              <a:rPr lang="en-US" dirty="0"/>
              <a:t>Beat the game (highest absolute score) </a:t>
            </a:r>
          </a:p>
        </p:txBody>
      </p:sp>
      <p:pic>
        <p:nvPicPr>
          <p:cNvPr id="4" name="Picture 3" descr="joust_1.png"/>
          <p:cNvPicPr>
            <a:picLocks noChangeAspect="1"/>
          </p:cNvPicPr>
          <p:nvPr/>
        </p:nvPicPr>
        <p:blipFill>
          <a:blip r:embed="rId2"/>
          <a:stretch>
            <a:fillRect/>
          </a:stretch>
        </p:blipFill>
        <p:spPr>
          <a:xfrm>
            <a:off x="8901546" y="4232563"/>
            <a:ext cx="2229283" cy="1877291"/>
          </a:xfrm>
          <a:prstGeom prst="rect">
            <a:avLst/>
          </a:prstGeom>
        </p:spPr>
      </p:pic>
    </p:spTree>
    <p:extLst>
      <p:ext uri="{BB962C8B-B14F-4D97-AF65-F5344CB8AC3E}">
        <p14:creationId xmlns:p14="http://schemas.microsoft.com/office/powerpoint/2010/main" val="2466661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 </a:t>
            </a:r>
            <a:r>
              <a:rPr lang="en-IN" dirty="0" err="1"/>
              <a:t>vs.long</a:t>
            </a:r>
            <a:endParaRPr lang="en-US" dirty="0"/>
          </a:p>
        </p:txBody>
      </p:sp>
      <p:sp>
        <p:nvSpPr>
          <p:cNvPr id="3" name="Content Placeholder 2"/>
          <p:cNvSpPr>
            <a:spLocks noGrp="1"/>
          </p:cNvSpPr>
          <p:nvPr>
            <p:ph idx="1"/>
          </p:nvPr>
        </p:nvSpPr>
        <p:spPr>
          <a:xfrm>
            <a:off x="1295401" y="2556931"/>
            <a:ext cx="3415144" cy="3358959"/>
          </a:xfrm>
        </p:spPr>
        <p:txBody>
          <a:bodyPr/>
          <a:lstStyle/>
          <a:p>
            <a:r>
              <a:rPr lang="en-US" dirty="0"/>
              <a:t>Stalemate can be reached if there is no confrontation and hence gets boring</a:t>
            </a:r>
          </a:p>
          <a:p>
            <a:r>
              <a:rPr lang="en-US" dirty="0"/>
              <a:t>Designers  solution?</a:t>
            </a:r>
          </a:p>
        </p:txBody>
      </p:sp>
      <p:pic>
        <p:nvPicPr>
          <p:cNvPr id="5" name="Picture 4" descr="383219_587772454580793_1140960707_n_5320331.jpg"/>
          <p:cNvPicPr>
            <a:picLocks noChangeAspect="1"/>
          </p:cNvPicPr>
          <p:nvPr/>
        </p:nvPicPr>
        <p:blipFill>
          <a:blip r:embed="rId2"/>
          <a:stretch>
            <a:fillRect/>
          </a:stretch>
        </p:blipFill>
        <p:spPr>
          <a:xfrm>
            <a:off x="5070765" y="2041382"/>
            <a:ext cx="3172690" cy="1791248"/>
          </a:xfrm>
          <a:prstGeom prst="rect">
            <a:avLst/>
          </a:prstGeom>
        </p:spPr>
      </p:pic>
      <p:pic>
        <p:nvPicPr>
          <p:cNvPr id="6" name="Picture 5" descr="kreta.jpg"/>
          <p:cNvPicPr>
            <a:picLocks noChangeAspect="1"/>
          </p:cNvPicPr>
          <p:nvPr/>
        </p:nvPicPr>
        <p:blipFill>
          <a:blip r:embed="rId3"/>
          <a:stretch>
            <a:fillRect/>
          </a:stretch>
        </p:blipFill>
        <p:spPr>
          <a:xfrm>
            <a:off x="8615129" y="3927087"/>
            <a:ext cx="2759453" cy="2500754"/>
          </a:xfrm>
          <a:prstGeom prst="rect">
            <a:avLst/>
          </a:prstGeom>
        </p:spPr>
      </p:pic>
      <p:pic>
        <p:nvPicPr>
          <p:cNvPr id="7" name="Picture 6" descr="minotaur.jpg"/>
          <p:cNvPicPr>
            <a:picLocks noChangeAspect="1"/>
          </p:cNvPicPr>
          <p:nvPr/>
        </p:nvPicPr>
        <p:blipFill>
          <a:blip r:embed="rId4"/>
          <a:stretch>
            <a:fillRect/>
          </a:stretch>
        </p:blipFill>
        <p:spPr>
          <a:xfrm>
            <a:off x="8481110" y="1114532"/>
            <a:ext cx="2286000" cy="1765300"/>
          </a:xfrm>
          <a:prstGeom prst="rect">
            <a:avLst/>
          </a:prstGeom>
        </p:spPr>
      </p:pic>
      <p:pic>
        <p:nvPicPr>
          <p:cNvPr id="8" name="Picture 7" descr="heading.jpg"/>
          <p:cNvPicPr>
            <a:picLocks noChangeAspect="1"/>
          </p:cNvPicPr>
          <p:nvPr/>
        </p:nvPicPr>
        <p:blipFill>
          <a:blip r:embed="rId5"/>
          <a:stretch>
            <a:fillRect/>
          </a:stretch>
        </p:blipFill>
        <p:spPr>
          <a:xfrm>
            <a:off x="4886036" y="4292023"/>
            <a:ext cx="2828859" cy="1831686"/>
          </a:xfrm>
          <a:prstGeom prst="rect">
            <a:avLst/>
          </a:prstGeom>
        </p:spPr>
      </p:pic>
    </p:spTree>
    <p:extLst>
      <p:ext uri="{BB962C8B-B14F-4D97-AF65-F5344CB8AC3E}">
        <p14:creationId xmlns:p14="http://schemas.microsoft.com/office/powerpoint/2010/main" val="3379118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838" y="230244"/>
            <a:ext cx="9601196" cy="583432"/>
          </a:xfrm>
        </p:spPr>
        <p:txBody>
          <a:bodyPr>
            <a:noAutofit/>
          </a:bodyPr>
          <a:lstStyle/>
          <a:p>
            <a:r>
              <a:rPr lang="en-US" sz="3600" dirty="0"/>
              <a:t>Summary:</a:t>
            </a:r>
            <a:br>
              <a:rPr lang="en-US" sz="3600" dirty="0"/>
            </a:br>
            <a:r>
              <a:rPr lang="en-US" sz="3600" dirty="0"/>
              <a:t>Balances Types</a:t>
            </a:r>
          </a:p>
        </p:txBody>
      </p:sp>
      <p:sp>
        <p:nvSpPr>
          <p:cNvPr id="3" name="Content Placeholder 2"/>
          <p:cNvSpPr>
            <a:spLocks noGrp="1"/>
          </p:cNvSpPr>
          <p:nvPr>
            <p:ph idx="1"/>
          </p:nvPr>
        </p:nvSpPr>
        <p:spPr>
          <a:xfrm>
            <a:off x="1253838" y="1759527"/>
            <a:ext cx="9601196" cy="4227178"/>
          </a:xfrm>
        </p:spPr>
        <p:txBody>
          <a:bodyPr>
            <a:normAutofit fontScale="70000" lnSpcReduction="20000"/>
          </a:bodyPr>
          <a:lstStyle/>
          <a:p>
            <a:pPr>
              <a:buNone/>
            </a:pPr>
            <a:r>
              <a:rPr lang="en-US" dirty="0"/>
              <a:t>1. Fairness</a:t>
            </a:r>
          </a:p>
          <a:p>
            <a:pPr>
              <a:buNone/>
            </a:pPr>
            <a:r>
              <a:rPr lang="en-US" dirty="0"/>
              <a:t>2. Challenges vs. Success</a:t>
            </a:r>
          </a:p>
          <a:p>
            <a:pPr>
              <a:buNone/>
            </a:pPr>
            <a:r>
              <a:rPr lang="en-US" dirty="0"/>
              <a:t>3. Meaningful choices</a:t>
            </a:r>
          </a:p>
          <a:p>
            <a:pPr marL="0" indent="0">
              <a:buNone/>
            </a:pPr>
            <a:r>
              <a:rPr lang="en-IN" dirty="0"/>
              <a:t>4. </a:t>
            </a:r>
            <a:r>
              <a:rPr lang="en-IN" b="1" u="sng" dirty="0"/>
              <a:t>Skill vs. Chance (opposing?)</a:t>
            </a:r>
          </a:p>
          <a:p>
            <a:pPr marL="0" indent="0">
              <a:buNone/>
            </a:pPr>
            <a:r>
              <a:rPr lang="en-IN" dirty="0"/>
              <a:t>5. Heads vs. Hands</a:t>
            </a:r>
          </a:p>
          <a:p>
            <a:pPr marL="0" indent="0">
              <a:buNone/>
            </a:pPr>
            <a:r>
              <a:rPr lang="en-IN" dirty="0"/>
              <a:t>6. Competition vs. Cooperation – example of balance is ‘Joust’</a:t>
            </a:r>
          </a:p>
          <a:p>
            <a:pPr marL="0" indent="0">
              <a:buNone/>
            </a:pPr>
            <a:r>
              <a:rPr lang="en-IN" dirty="0"/>
              <a:t>7. Short </a:t>
            </a:r>
            <a:r>
              <a:rPr lang="en-IN" dirty="0" err="1"/>
              <a:t>vs.long</a:t>
            </a:r>
            <a:endParaRPr lang="en-IN" dirty="0"/>
          </a:p>
          <a:p>
            <a:pPr marL="0" indent="0">
              <a:buNone/>
            </a:pPr>
            <a:r>
              <a:rPr lang="en-IN" dirty="0"/>
              <a:t>8. Rewards – sounds, points, more plat </a:t>
            </a:r>
            <a:r>
              <a:rPr lang="en-IN" dirty="0" err="1"/>
              <a:t>time,power,resources</a:t>
            </a:r>
            <a:r>
              <a:rPr lang="en-IN" dirty="0"/>
              <a:t>,</a:t>
            </a:r>
          </a:p>
          <a:p>
            <a:pPr marL="0" indent="0">
              <a:buNone/>
            </a:pPr>
            <a:r>
              <a:rPr lang="en-IN" dirty="0"/>
              <a:t>9. Punishment</a:t>
            </a:r>
          </a:p>
          <a:p>
            <a:pPr marL="0" indent="0">
              <a:buNone/>
            </a:pPr>
            <a:r>
              <a:rPr lang="en-IN" dirty="0"/>
              <a:t>10. Freedom vs. controlled experience</a:t>
            </a:r>
          </a:p>
          <a:p>
            <a:pPr marL="0" indent="0">
              <a:buNone/>
            </a:pPr>
            <a:r>
              <a:rPr lang="en-IN" dirty="0"/>
              <a:t>11. Simple vs. complex – emergent (go) and innate complexity (chess)</a:t>
            </a:r>
          </a:p>
          <a:p>
            <a:pPr marL="0" indent="0">
              <a:buNone/>
            </a:pPr>
            <a:r>
              <a:rPr lang="en-IN" dirty="0"/>
              <a:t>12. Detail vs. imagination</a:t>
            </a:r>
          </a:p>
          <a:p>
            <a:endParaRPr lang="en-US" dirty="0"/>
          </a:p>
          <a:p>
            <a:endParaRPr lang="en-US" dirty="0"/>
          </a:p>
          <a:p>
            <a:endParaRPr lang="en-US" dirty="0"/>
          </a:p>
        </p:txBody>
      </p:sp>
    </p:spTree>
    <p:extLst>
      <p:ext uri="{BB962C8B-B14F-4D97-AF65-F5344CB8AC3E}">
        <p14:creationId xmlns:p14="http://schemas.microsoft.com/office/powerpoint/2010/main" val="3847870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Acclaimed or rated</a:t>
            </a:r>
            <a:br>
              <a:rPr lang="en-US" dirty="0"/>
            </a:br>
            <a:r>
              <a:rPr lang="en-US" dirty="0"/>
              <a:t>most balanced games </a:t>
            </a:r>
          </a:p>
        </p:txBody>
      </p:sp>
      <p:sp>
        <p:nvSpPr>
          <p:cNvPr id="3" name="Content Placeholder 2"/>
          <p:cNvSpPr>
            <a:spLocks noGrp="1"/>
          </p:cNvSpPr>
          <p:nvPr>
            <p:ph idx="1"/>
          </p:nvPr>
        </p:nvSpPr>
        <p:spPr>
          <a:xfrm>
            <a:off x="838200" y="1825625"/>
            <a:ext cx="10515600" cy="2256045"/>
          </a:xfrm>
        </p:spPr>
        <p:txBody>
          <a:bodyPr>
            <a:normAutofit fontScale="62500" lnSpcReduction="20000"/>
          </a:bodyPr>
          <a:lstStyle/>
          <a:p>
            <a:r>
              <a:rPr lang="en-US" dirty="0"/>
              <a:t>DOTA 2</a:t>
            </a:r>
          </a:p>
          <a:p>
            <a:r>
              <a:rPr lang="en-US" dirty="0"/>
              <a:t>Chess</a:t>
            </a:r>
          </a:p>
          <a:p>
            <a:r>
              <a:rPr lang="en-US" dirty="0" err="1"/>
              <a:t>Bulletstrom</a:t>
            </a:r>
            <a:r>
              <a:rPr lang="en-US" dirty="0"/>
              <a:t> </a:t>
            </a:r>
          </a:p>
          <a:p>
            <a:pPr>
              <a:buNone/>
            </a:pPr>
            <a:endParaRPr lang="en-US" dirty="0"/>
          </a:p>
          <a:p>
            <a:pPr>
              <a:buNone/>
            </a:pPr>
            <a:r>
              <a:rPr lang="en-US" dirty="0"/>
              <a:t>Example of the most unbalanced game?</a:t>
            </a:r>
          </a:p>
          <a:p>
            <a:pPr>
              <a:buFontTx/>
              <a:buChar char="-"/>
            </a:pPr>
            <a:r>
              <a:rPr lang="en-US" dirty="0"/>
              <a:t>RTS</a:t>
            </a:r>
          </a:p>
          <a:p>
            <a:pPr>
              <a:buFontTx/>
              <a:buChar char="-"/>
            </a:pPr>
            <a:r>
              <a:rPr lang="en-US" dirty="0"/>
              <a:t>RPG</a:t>
            </a:r>
          </a:p>
        </p:txBody>
      </p:sp>
      <p:pic>
        <p:nvPicPr>
          <p:cNvPr id="4" name="Picture 3" descr="Dota_2_Gameplay_Sep_2013.jpg"/>
          <p:cNvPicPr>
            <a:picLocks noChangeAspect="1"/>
          </p:cNvPicPr>
          <p:nvPr/>
        </p:nvPicPr>
        <p:blipFill>
          <a:blip r:embed="rId2"/>
          <a:stretch>
            <a:fillRect/>
          </a:stretch>
        </p:blipFill>
        <p:spPr>
          <a:xfrm>
            <a:off x="8589818" y="659823"/>
            <a:ext cx="2867891" cy="1792432"/>
          </a:xfrm>
          <a:prstGeom prst="rect">
            <a:avLst/>
          </a:prstGeom>
        </p:spPr>
      </p:pic>
      <p:sp>
        <p:nvSpPr>
          <p:cNvPr id="5" name="Rectangle 4">
            <a:extLst>
              <a:ext uri="{FF2B5EF4-FFF2-40B4-BE49-F238E27FC236}">
                <a16:creationId xmlns:a16="http://schemas.microsoft.com/office/drawing/2014/main" id="{6E5099B4-4F36-4320-AFE2-A80405A76437}"/>
              </a:ext>
            </a:extLst>
          </p:cNvPr>
          <p:cNvSpPr/>
          <p:nvPr/>
        </p:nvSpPr>
        <p:spPr>
          <a:xfrm>
            <a:off x="1258957" y="4262664"/>
            <a:ext cx="8764806" cy="1754326"/>
          </a:xfrm>
          <a:prstGeom prst="rect">
            <a:avLst/>
          </a:prstGeom>
        </p:spPr>
        <p:txBody>
          <a:bodyPr wrap="square">
            <a:spAutoFit/>
          </a:bodyPr>
          <a:lstStyle/>
          <a:p>
            <a:r>
              <a:rPr lang="en-GB" dirty="0"/>
              <a:t>In general, there are three ways to balance games:</a:t>
            </a:r>
          </a:p>
          <a:p>
            <a:pPr>
              <a:buFont typeface="Arial" panose="020B0604020202020204" pitchFamily="34" charset="0"/>
              <a:buChar char="•"/>
            </a:pPr>
            <a:r>
              <a:rPr lang="en-GB" dirty="0"/>
              <a:t>Use math. </a:t>
            </a:r>
          </a:p>
          <a:p>
            <a:pPr>
              <a:buFont typeface="Arial" panose="020B0604020202020204" pitchFamily="34" charset="0"/>
              <a:buChar char="•"/>
            </a:pPr>
            <a:r>
              <a:rPr lang="en-GB" dirty="0"/>
              <a:t>Use your instincts as a game designer. Change the balance in the game until it “feels right” to you.</a:t>
            </a:r>
          </a:p>
          <a:p>
            <a:pPr>
              <a:buFont typeface="Arial" panose="020B0604020202020204" pitchFamily="34" charset="0"/>
              <a:buChar char="•"/>
            </a:pPr>
            <a:r>
              <a:rPr lang="en-GB" dirty="0"/>
              <a:t>Use playtesting. Adjust the game based on the results of playtests, where the players are experienced gamers who have been instructed to play to exploit and win.</a:t>
            </a:r>
          </a:p>
        </p:txBody>
      </p:sp>
    </p:spTree>
    <p:extLst>
      <p:ext uri="{BB962C8B-B14F-4D97-AF65-F5344CB8AC3E}">
        <p14:creationId xmlns:p14="http://schemas.microsoft.com/office/powerpoint/2010/main" val="385461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vs. Chance</a:t>
            </a:r>
          </a:p>
        </p:txBody>
      </p:sp>
      <p:pic>
        <p:nvPicPr>
          <p:cNvPr id="4" name="Content Placeholder 3" descr="chaupar.jpg"/>
          <p:cNvPicPr>
            <a:picLocks noGrp="1" noChangeAspect="1"/>
          </p:cNvPicPr>
          <p:nvPr>
            <p:ph idx="1"/>
          </p:nvPr>
        </p:nvPicPr>
        <p:blipFill>
          <a:blip r:embed="rId2"/>
          <a:stretch>
            <a:fillRect/>
          </a:stretch>
        </p:blipFill>
        <p:spPr>
          <a:xfrm>
            <a:off x="1134774" y="2538268"/>
            <a:ext cx="2054202" cy="1853623"/>
          </a:xfrm>
        </p:spPr>
      </p:pic>
      <p:sp>
        <p:nvSpPr>
          <p:cNvPr id="5" name="TextBox 4"/>
          <p:cNvSpPr txBox="1"/>
          <p:nvPr/>
        </p:nvSpPr>
        <p:spPr>
          <a:xfrm>
            <a:off x="3602182" y="3283527"/>
            <a:ext cx="809837" cy="369332"/>
          </a:xfrm>
          <a:prstGeom prst="rect">
            <a:avLst/>
          </a:prstGeom>
          <a:noFill/>
        </p:spPr>
        <p:txBody>
          <a:bodyPr wrap="none" rtlCol="0">
            <a:spAutoFit/>
          </a:bodyPr>
          <a:lstStyle/>
          <a:p>
            <a:r>
              <a:rPr lang="en-US" dirty="0"/>
              <a:t>S &amp; C?</a:t>
            </a:r>
          </a:p>
        </p:txBody>
      </p:sp>
      <p:pic>
        <p:nvPicPr>
          <p:cNvPr id="6" name="Picture 5" descr="snakes and ladders.jpg"/>
          <p:cNvPicPr>
            <a:picLocks noChangeAspect="1"/>
          </p:cNvPicPr>
          <p:nvPr/>
        </p:nvPicPr>
        <p:blipFill>
          <a:blip r:embed="rId3"/>
          <a:stretch>
            <a:fillRect/>
          </a:stretch>
        </p:blipFill>
        <p:spPr>
          <a:xfrm>
            <a:off x="4557712" y="2413288"/>
            <a:ext cx="2162175" cy="2114550"/>
          </a:xfrm>
          <a:prstGeom prst="rect">
            <a:avLst/>
          </a:prstGeom>
        </p:spPr>
      </p:pic>
      <p:sp>
        <p:nvSpPr>
          <p:cNvPr id="7" name="TextBox 6"/>
          <p:cNvSpPr txBox="1"/>
          <p:nvPr/>
        </p:nvSpPr>
        <p:spPr>
          <a:xfrm>
            <a:off x="6747163" y="3283527"/>
            <a:ext cx="856325" cy="369332"/>
          </a:xfrm>
          <a:prstGeom prst="rect">
            <a:avLst/>
          </a:prstGeom>
          <a:noFill/>
        </p:spPr>
        <p:txBody>
          <a:bodyPr wrap="none" rtlCol="0">
            <a:spAutoFit/>
          </a:bodyPr>
          <a:lstStyle/>
          <a:p>
            <a:r>
              <a:rPr lang="en-US" dirty="0"/>
              <a:t>C only?</a:t>
            </a:r>
          </a:p>
        </p:txBody>
      </p:sp>
      <p:pic>
        <p:nvPicPr>
          <p:cNvPr id="8" name="Picture 7" descr="293503.jpg"/>
          <p:cNvPicPr>
            <a:picLocks noChangeAspect="1"/>
          </p:cNvPicPr>
          <p:nvPr/>
        </p:nvPicPr>
        <p:blipFill>
          <a:blip r:embed="rId4"/>
          <a:stretch>
            <a:fillRect/>
          </a:stretch>
        </p:blipFill>
        <p:spPr>
          <a:xfrm>
            <a:off x="7966363" y="2488623"/>
            <a:ext cx="2912227" cy="1820142"/>
          </a:xfrm>
          <a:prstGeom prst="rect">
            <a:avLst/>
          </a:prstGeom>
        </p:spPr>
      </p:pic>
      <p:sp>
        <p:nvSpPr>
          <p:cNvPr id="9" name="TextBox 8"/>
          <p:cNvSpPr txBox="1"/>
          <p:nvPr/>
        </p:nvSpPr>
        <p:spPr>
          <a:xfrm>
            <a:off x="8492836" y="4724400"/>
            <a:ext cx="2576154" cy="369332"/>
          </a:xfrm>
          <a:prstGeom prst="rect">
            <a:avLst/>
          </a:prstGeom>
          <a:noFill/>
        </p:spPr>
        <p:txBody>
          <a:bodyPr wrap="none" rtlCol="0">
            <a:spAutoFit/>
          </a:bodyPr>
          <a:lstStyle/>
          <a:p>
            <a:r>
              <a:rPr lang="en-US" dirty="0"/>
              <a:t>Starts with C but S to win?</a:t>
            </a:r>
          </a:p>
        </p:txBody>
      </p:sp>
    </p:spTree>
    <p:extLst>
      <p:ext uri="{BB962C8B-B14F-4D97-AF65-F5344CB8AC3E}">
        <p14:creationId xmlns:p14="http://schemas.microsoft.com/office/powerpoint/2010/main" val="3255893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EFE9-BDF7-4082-A096-C8AB3093B7AF}"/>
              </a:ext>
            </a:extLst>
          </p:cNvPr>
          <p:cNvSpPr>
            <a:spLocks noGrp="1"/>
          </p:cNvSpPr>
          <p:nvPr>
            <p:ph type="title"/>
          </p:nvPr>
        </p:nvSpPr>
        <p:spPr/>
        <p:txBody>
          <a:bodyPr/>
          <a:lstStyle/>
          <a:p>
            <a:r>
              <a:rPr lang="en-GB" dirty="0"/>
              <a:t>Class work….</a:t>
            </a:r>
          </a:p>
        </p:txBody>
      </p:sp>
      <p:sp>
        <p:nvSpPr>
          <p:cNvPr id="3" name="Content Placeholder 2">
            <a:extLst>
              <a:ext uri="{FF2B5EF4-FFF2-40B4-BE49-F238E27FC236}">
                <a16:creationId xmlns:a16="http://schemas.microsoft.com/office/drawing/2014/main" id="{7396FCAB-8BBF-4D58-B64D-08BF3921063F}"/>
              </a:ext>
            </a:extLst>
          </p:cNvPr>
          <p:cNvSpPr>
            <a:spLocks noGrp="1"/>
          </p:cNvSpPr>
          <p:nvPr>
            <p:ph idx="1"/>
          </p:nvPr>
        </p:nvSpPr>
        <p:spPr/>
        <p:txBody>
          <a:bodyPr>
            <a:normAutofit/>
          </a:bodyPr>
          <a:lstStyle/>
          <a:p>
            <a:r>
              <a:rPr lang="en-US" dirty="0"/>
              <a:t>In a town there are 2 gold miners, and four locations each can visit: the mines, a bank to deposit the gold nuggets, a home and a bar/restaurant. Both are human players. Each player can either mine and get a nugget or steal from the other before it is deposited in the bank. The player can get really thirsty and tired if a lot of time is spent in the mine and hence the first stop at that state will be either the bar or home. Write a logic for a challenging game play from this narrative - include reasonable conditions. </a:t>
            </a:r>
            <a:endParaRPr lang="en-GB" dirty="0"/>
          </a:p>
          <a:p>
            <a:pPr marL="0" indent="0">
              <a:buNone/>
            </a:pPr>
            <a:endParaRPr lang="en-GB" dirty="0"/>
          </a:p>
        </p:txBody>
      </p:sp>
    </p:spTree>
    <p:extLst>
      <p:ext uri="{BB962C8B-B14F-4D97-AF65-F5344CB8AC3E}">
        <p14:creationId xmlns:p14="http://schemas.microsoft.com/office/powerpoint/2010/main" val="141550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DDD16D8-C513-4F53-A721-08C0C2233831}"/>
              </a:ext>
            </a:extLst>
          </p:cNvPr>
          <p:cNvGrpSpPr/>
          <p:nvPr/>
        </p:nvGrpSpPr>
        <p:grpSpPr>
          <a:xfrm>
            <a:off x="4238612" y="2285992"/>
            <a:ext cx="3000378" cy="1500192"/>
            <a:chOff x="4238612" y="2285992"/>
            <a:chExt cx="3000378" cy="1500192"/>
          </a:xfrm>
        </p:grpSpPr>
        <p:sp>
          <p:nvSpPr>
            <p:cNvPr id="39937" name="Rectangle 1"/>
            <p:cNvSpPr>
              <a:spLocks noChangeArrowheads="1"/>
            </p:cNvSpPr>
            <p:nvPr/>
          </p:nvSpPr>
          <p:spPr bwMode="auto">
            <a:xfrm>
              <a:off x="4238612" y="2285992"/>
              <a:ext cx="235742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latin typeface="Arial" pitchFamily="34" charset="0"/>
                  <a:cs typeface="Arial" pitchFamily="34" charset="0"/>
                </a:rPr>
                <a:t>Eight Minute Empire </a:t>
              </a:r>
            </a:p>
          </p:txBody>
        </p:sp>
        <p:pic>
          <p:nvPicPr>
            <p:cNvPr id="11" name="Picture 10" descr="eight minute empire-thumb-600x225-98262.jpg"/>
            <p:cNvPicPr>
              <a:picLocks noChangeAspect="1"/>
            </p:cNvPicPr>
            <p:nvPr/>
          </p:nvPicPr>
          <p:blipFill>
            <a:blip r:embed="rId2"/>
            <a:stretch>
              <a:fillRect/>
            </a:stretch>
          </p:blipFill>
          <p:spPr>
            <a:xfrm>
              <a:off x="4381489" y="2714621"/>
              <a:ext cx="2857501" cy="1071563"/>
            </a:xfrm>
            <a:prstGeom prst="rect">
              <a:avLst/>
            </a:prstGeom>
          </p:spPr>
        </p:pic>
      </p:grpSp>
      <p:grpSp>
        <p:nvGrpSpPr>
          <p:cNvPr id="7" name="Group 6">
            <a:extLst>
              <a:ext uri="{FF2B5EF4-FFF2-40B4-BE49-F238E27FC236}">
                <a16:creationId xmlns:a16="http://schemas.microsoft.com/office/drawing/2014/main" id="{EB0121C2-53CE-4765-A3D0-B4C0A729095A}"/>
              </a:ext>
            </a:extLst>
          </p:cNvPr>
          <p:cNvGrpSpPr/>
          <p:nvPr/>
        </p:nvGrpSpPr>
        <p:grpSpPr>
          <a:xfrm>
            <a:off x="1524000" y="214290"/>
            <a:ext cx="2889216" cy="1739694"/>
            <a:chOff x="1524000" y="214290"/>
            <a:chExt cx="2889216" cy="1739694"/>
          </a:xfrm>
        </p:grpSpPr>
        <p:sp>
          <p:nvSpPr>
            <p:cNvPr id="3" name="Rectangle 2"/>
            <p:cNvSpPr/>
            <p:nvPr/>
          </p:nvSpPr>
          <p:spPr>
            <a:xfrm>
              <a:off x="1524000" y="214290"/>
              <a:ext cx="1146852" cy="369332"/>
            </a:xfrm>
            <a:prstGeom prst="rect">
              <a:avLst/>
            </a:prstGeom>
          </p:spPr>
          <p:txBody>
            <a:bodyPr wrap="none">
              <a:spAutoFit/>
            </a:bodyPr>
            <a:lstStyle/>
            <a:p>
              <a:r>
                <a:rPr lang="en-US" b="1" dirty="0">
                  <a:hlinkClick r:id="rId3"/>
                </a:rPr>
                <a:t>Crokinole</a:t>
              </a:r>
              <a:r>
                <a:rPr lang="en-US" b="1" dirty="0"/>
                <a:t> </a:t>
              </a:r>
            </a:p>
          </p:txBody>
        </p:sp>
        <p:pic>
          <p:nvPicPr>
            <p:cNvPr id="17" name="Picture 16" descr="pic32298_md.jpg"/>
            <p:cNvPicPr>
              <a:picLocks noChangeAspect="1"/>
            </p:cNvPicPr>
            <p:nvPr/>
          </p:nvPicPr>
          <p:blipFill>
            <a:blip r:embed="rId4"/>
            <a:stretch>
              <a:fillRect/>
            </a:stretch>
          </p:blipFill>
          <p:spPr>
            <a:xfrm>
              <a:off x="1881158" y="571480"/>
              <a:ext cx="2532058" cy="1382504"/>
            </a:xfrm>
            <a:prstGeom prst="rect">
              <a:avLst/>
            </a:prstGeom>
          </p:spPr>
        </p:pic>
      </p:grpSp>
      <p:grpSp>
        <p:nvGrpSpPr>
          <p:cNvPr id="10" name="Group 9">
            <a:extLst>
              <a:ext uri="{FF2B5EF4-FFF2-40B4-BE49-F238E27FC236}">
                <a16:creationId xmlns:a16="http://schemas.microsoft.com/office/drawing/2014/main" id="{D8102D2E-FCD9-405E-A3B0-382C16909AB2}"/>
              </a:ext>
            </a:extLst>
          </p:cNvPr>
          <p:cNvGrpSpPr/>
          <p:nvPr/>
        </p:nvGrpSpPr>
        <p:grpSpPr>
          <a:xfrm>
            <a:off x="7667636" y="2071678"/>
            <a:ext cx="3045156" cy="1414272"/>
            <a:chOff x="7667636" y="2071678"/>
            <a:chExt cx="3045156" cy="1414272"/>
          </a:xfrm>
        </p:grpSpPr>
        <p:sp>
          <p:nvSpPr>
            <p:cNvPr id="4" name="Rectangle 3"/>
            <p:cNvSpPr/>
            <p:nvPr/>
          </p:nvSpPr>
          <p:spPr>
            <a:xfrm>
              <a:off x="9574339" y="2538876"/>
              <a:ext cx="1138453" cy="369332"/>
            </a:xfrm>
            <a:prstGeom prst="rect">
              <a:avLst/>
            </a:prstGeom>
          </p:spPr>
          <p:txBody>
            <a:bodyPr wrap="none">
              <a:spAutoFit/>
            </a:bodyPr>
            <a:lstStyle/>
            <a:p>
              <a:r>
                <a:rPr lang="en-US" dirty="0">
                  <a:hlinkClick r:id="rId5"/>
                </a:rPr>
                <a:t>Bamboleo</a:t>
              </a:r>
              <a:endParaRPr lang="en-US" dirty="0"/>
            </a:p>
          </p:txBody>
        </p:sp>
        <p:pic>
          <p:nvPicPr>
            <p:cNvPr id="18" name="Picture 17" descr="pic1278799_md.jpg"/>
            <p:cNvPicPr>
              <a:picLocks noChangeAspect="1"/>
            </p:cNvPicPr>
            <p:nvPr/>
          </p:nvPicPr>
          <p:blipFill>
            <a:blip r:embed="rId6" cstate="print"/>
            <a:stretch>
              <a:fillRect/>
            </a:stretch>
          </p:blipFill>
          <p:spPr>
            <a:xfrm>
              <a:off x="7667636" y="2071678"/>
              <a:ext cx="1524000" cy="1414272"/>
            </a:xfrm>
            <a:prstGeom prst="rect">
              <a:avLst/>
            </a:prstGeom>
          </p:spPr>
        </p:pic>
      </p:grpSp>
      <p:grpSp>
        <p:nvGrpSpPr>
          <p:cNvPr id="8" name="Group 7">
            <a:extLst>
              <a:ext uri="{FF2B5EF4-FFF2-40B4-BE49-F238E27FC236}">
                <a16:creationId xmlns:a16="http://schemas.microsoft.com/office/drawing/2014/main" id="{2C0CE5C3-8318-4D5A-9CC4-742954EF2B20}"/>
              </a:ext>
            </a:extLst>
          </p:cNvPr>
          <p:cNvGrpSpPr/>
          <p:nvPr/>
        </p:nvGrpSpPr>
        <p:grpSpPr>
          <a:xfrm>
            <a:off x="4667240" y="642918"/>
            <a:ext cx="2857500" cy="1500192"/>
            <a:chOff x="4667240" y="642918"/>
            <a:chExt cx="2857500" cy="1500192"/>
          </a:xfrm>
        </p:grpSpPr>
        <p:sp>
          <p:nvSpPr>
            <p:cNvPr id="39939" name="Rectangle 3"/>
            <p:cNvSpPr>
              <a:spLocks noChangeArrowheads="1"/>
            </p:cNvSpPr>
            <p:nvPr/>
          </p:nvSpPr>
          <p:spPr bwMode="auto">
            <a:xfrm>
              <a:off x="5381620" y="714356"/>
              <a:ext cx="121441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latin typeface="Arial" pitchFamily="34" charset="0"/>
                  <a:cs typeface="Arial" pitchFamily="34" charset="0"/>
                </a:rPr>
                <a:t>Amerigo </a:t>
              </a:r>
            </a:p>
          </p:txBody>
        </p:sp>
        <p:pic>
          <p:nvPicPr>
            <p:cNvPr id="15" name="Picture 14" descr="amerigo boardgame-thumb-600x225-98272.jpg"/>
            <p:cNvPicPr>
              <a:picLocks noChangeAspect="1"/>
            </p:cNvPicPr>
            <p:nvPr/>
          </p:nvPicPr>
          <p:blipFill>
            <a:blip r:embed="rId7"/>
            <a:stretch>
              <a:fillRect/>
            </a:stretch>
          </p:blipFill>
          <p:spPr>
            <a:xfrm>
              <a:off x="4667240" y="1071547"/>
              <a:ext cx="2857500" cy="1071563"/>
            </a:xfrm>
            <a:prstGeom prst="rect">
              <a:avLst/>
            </a:prstGeom>
          </p:spPr>
        </p:pic>
        <p:sp>
          <p:nvSpPr>
            <p:cNvPr id="22" name="5-Point Star 21"/>
            <p:cNvSpPr/>
            <p:nvPr/>
          </p:nvSpPr>
          <p:spPr>
            <a:xfrm>
              <a:off x="6667504" y="642918"/>
              <a:ext cx="357190" cy="2143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F13A1AB-51EF-4216-BA6D-3830EA372235}"/>
              </a:ext>
            </a:extLst>
          </p:cNvPr>
          <p:cNvGrpSpPr/>
          <p:nvPr/>
        </p:nvGrpSpPr>
        <p:grpSpPr>
          <a:xfrm>
            <a:off x="6810380" y="4857760"/>
            <a:ext cx="2857520" cy="1714512"/>
            <a:chOff x="6810380" y="4857760"/>
            <a:chExt cx="2857520" cy="1714512"/>
          </a:xfrm>
        </p:grpSpPr>
        <p:sp>
          <p:nvSpPr>
            <p:cNvPr id="39941" name="Rectangle 5"/>
            <p:cNvSpPr>
              <a:spLocks noChangeArrowheads="1"/>
            </p:cNvSpPr>
            <p:nvPr/>
          </p:nvSpPr>
          <p:spPr bwMode="auto">
            <a:xfrm>
              <a:off x="6881818" y="5214950"/>
              <a:ext cx="114297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latin typeface="Arial" pitchFamily="34" charset="0"/>
                  <a:cs typeface="Arial" pitchFamily="34" charset="0"/>
                </a:rPr>
                <a:t>Hanabi </a:t>
              </a:r>
            </a:p>
          </p:txBody>
        </p:sp>
        <p:pic>
          <p:nvPicPr>
            <p:cNvPr id="13" name="Picture 12" descr="hanabi boardgame-thumb-600x225-98280.jpg"/>
            <p:cNvPicPr>
              <a:picLocks noChangeAspect="1"/>
            </p:cNvPicPr>
            <p:nvPr/>
          </p:nvPicPr>
          <p:blipFill>
            <a:blip r:embed="rId8"/>
            <a:stretch>
              <a:fillRect/>
            </a:stretch>
          </p:blipFill>
          <p:spPr>
            <a:xfrm>
              <a:off x="6810380" y="5500702"/>
              <a:ext cx="2857520" cy="1071570"/>
            </a:xfrm>
            <a:prstGeom prst="rect">
              <a:avLst/>
            </a:prstGeom>
          </p:spPr>
        </p:pic>
        <p:sp>
          <p:nvSpPr>
            <p:cNvPr id="23" name="5-Point Star 22"/>
            <p:cNvSpPr/>
            <p:nvPr/>
          </p:nvSpPr>
          <p:spPr>
            <a:xfrm>
              <a:off x="8953520" y="4857760"/>
              <a:ext cx="357190" cy="2857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6509508B-8421-4638-BFC3-DB9A52B6D100}"/>
              </a:ext>
            </a:extLst>
          </p:cNvPr>
          <p:cNvGrpSpPr/>
          <p:nvPr/>
        </p:nvGrpSpPr>
        <p:grpSpPr>
          <a:xfrm>
            <a:off x="7596186" y="428604"/>
            <a:ext cx="3071814" cy="1512340"/>
            <a:chOff x="7596186" y="428604"/>
            <a:chExt cx="3071814" cy="1512340"/>
          </a:xfrm>
        </p:grpSpPr>
        <p:sp>
          <p:nvSpPr>
            <p:cNvPr id="39938" name="Rectangle 2"/>
            <p:cNvSpPr>
              <a:spLocks noChangeArrowheads="1"/>
            </p:cNvSpPr>
            <p:nvPr/>
          </p:nvSpPr>
          <p:spPr bwMode="auto">
            <a:xfrm>
              <a:off x="8739206" y="1571612"/>
              <a:ext cx="107153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latin typeface="Arial" pitchFamily="34" charset="0"/>
                  <a:cs typeface="Arial" pitchFamily="34" charset="0"/>
                </a:rPr>
                <a:t>Nations </a:t>
              </a:r>
            </a:p>
          </p:txBody>
        </p:sp>
        <p:pic>
          <p:nvPicPr>
            <p:cNvPr id="12" name="Picture 11" descr="nations boardgame-thumb-600x225-98268.jpg"/>
            <p:cNvPicPr>
              <a:picLocks noChangeAspect="1"/>
            </p:cNvPicPr>
            <p:nvPr/>
          </p:nvPicPr>
          <p:blipFill>
            <a:blip r:embed="rId9"/>
            <a:stretch>
              <a:fillRect/>
            </a:stretch>
          </p:blipFill>
          <p:spPr>
            <a:xfrm>
              <a:off x="7596186" y="428604"/>
              <a:ext cx="3071814" cy="1151930"/>
            </a:xfrm>
            <a:prstGeom prst="rect">
              <a:avLst/>
            </a:prstGeom>
          </p:spPr>
        </p:pic>
        <p:sp>
          <p:nvSpPr>
            <p:cNvPr id="24" name="5-Point Star 23"/>
            <p:cNvSpPr/>
            <p:nvPr/>
          </p:nvSpPr>
          <p:spPr>
            <a:xfrm>
              <a:off x="9882214" y="1714488"/>
              <a:ext cx="285752" cy="2143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36" name="Group 39935">
            <a:extLst>
              <a:ext uri="{FF2B5EF4-FFF2-40B4-BE49-F238E27FC236}">
                <a16:creationId xmlns:a16="http://schemas.microsoft.com/office/drawing/2014/main" id="{0A251FC9-CE29-4A5E-8FE3-2FF4E711727D}"/>
              </a:ext>
            </a:extLst>
          </p:cNvPr>
          <p:cNvGrpSpPr/>
          <p:nvPr/>
        </p:nvGrpSpPr>
        <p:grpSpPr>
          <a:xfrm>
            <a:off x="1881158" y="4507873"/>
            <a:ext cx="3687338" cy="2130986"/>
            <a:chOff x="2980156" y="4012650"/>
            <a:chExt cx="3687338" cy="2130986"/>
          </a:xfrm>
        </p:grpSpPr>
        <p:sp>
          <p:nvSpPr>
            <p:cNvPr id="19" name="Rectangle 18"/>
            <p:cNvSpPr/>
            <p:nvPr/>
          </p:nvSpPr>
          <p:spPr>
            <a:xfrm>
              <a:off x="2980156" y="4078431"/>
              <a:ext cx="2428892" cy="523220"/>
            </a:xfrm>
            <a:prstGeom prst="rect">
              <a:avLst/>
            </a:prstGeom>
          </p:spPr>
          <p:txBody>
            <a:bodyPr wrap="square">
              <a:spAutoFit/>
            </a:bodyPr>
            <a:lstStyle/>
            <a:p>
              <a:r>
                <a:rPr lang="en-US" sz="1400" dirty="0"/>
                <a:t>Spelling Bee Early Literacy Board Game</a:t>
              </a:r>
            </a:p>
          </p:txBody>
        </p:sp>
        <p:pic>
          <p:nvPicPr>
            <p:cNvPr id="20" name="Picture 19" descr="alphabet games3.jpg"/>
            <p:cNvPicPr>
              <a:picLocks noChangeAspect="1"/>
            </p:cNvPicPr>
            <p:nvPr/>
          </p:nvPicPr>
          <p:blipFill>
            <a:blip r:embed="rId10"/>
            <a:stretch>
              <a:fillRect/>
            </a:stretch>
          </p:blipFill>
          <p:spPr>
            <a:xfrm>
              <a:off x="5238745" y="5072074"/>
              <a:ext cx="1428749" cy="1071562"/>
            </a:xfrm>
            <a:prstGeom prst="rect">
              <a:avLst/>
            </a:prstGeom>
          </p:spPr>
        </p:pic>
        <p:pic>
          <p:nvPicPr>
            <p:cNvPr id="21" name="Picture 20" descr="alphabet games2.jpg"/>
            <p:cNvPicPr>
              <a:picLocks noChangeAspect="1"/>
            </p:cNvPicPr>
            <p:nvPr/>
          </p:nvPicPr>
          <p:blipFill>
            <a:blip r:embed="rId11"/>
            <a:stretch>
              <a:fillRect/>
            </a:stretch>
          </p:blipFill>
          <p:spPr>
            <a:xfrm>
              <a:off x="5048239" y="4012650"/>
              <a:ext cx="1524000" cy="1143000"/>
            </a:xfrm>
            <a:prstGeom prst="rect">
              <a:avLst/>
            </a:prstGeom>
          </p:spPr>
        </p:pic>
        <p:sp>
          <p:nvSpPr>
            <p:cNvPr id="25" name="5-Point Star 24"/>
            <p:cNvSpPr/>
            <p:nvPr/>
          </p:nvSpPr>
          <p:spPr>
            <a:xfrm>
              <a:off x="4452926" y="4714884"/>
              <a:ext cx="285752" cy="2857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unnamed.png"/>
          <p:cNvPicPr>
            <a:picLocks noChangeAspect="1"/>
          </p:cNvPicPr>
          <p:nvPr/>
        </p:nvPicPr>
        <p:blipFill>
          <a:blip r:embed="rId12"/>
          <a:stretch>
            <a:fillRect/>
          </a:stretch>
        </p:blipFill>
        <p:spPr>
          <a:xfrm>
            <a:off x="9539056" y="3357563"/>
            <a:ext cx="1128944" cy="1690689"/>
          </a:xfrm>
          <a:prstGeom prst="rect">
            <a:avLst/>
          </a:prstGeom>
        </p:spPr>
      </p:pic>
      <p:sp>
        <p:nvSpPr>
          <p:cNvPr id="28" name="TextBox 27"/>
          <p:cNvSpPr txBox="1"/>
          <p:nvPr/>
        </p:nvSpPr>
        <p:spPr>
          <a:xfrm>
            <a:off x="7239009" y="4214818"/>
            <a:ext cx="1794081" cy="369332"/>
          </a:xfrm>
          <a:prstGeom prst="rect">
            <a:avLst/>
          </a:prstGeom>
          <a:noFill/>
        </p:spPr>
        <p:txBody>
          <a:bodyPr wrap="none" rtlCol="0">
            <a:spAutoFit/>
          </a:bodyPr>
          <a:lstStyle/>
          <a:p>
            <a:r>
              <a:rPr lang="en-US" dirty="0"/>
              <a:t>Connect the dots</a:t>
            </a:r>
          </a:p>
        </p:txBody>
      </p:sp>
      <p:grpSp>
        <p:nvGrpSpPr>
          <p:cNvPr id="30" name="Group 29">
            <a:extLst>
              <a:ext uri="{FF2B5EF4-FFF2-40B4-BE49-F238E27FC236}">
                <a16:creationId xmlns:a16="http://schemas.microsoft.com/office/drawing/2014/main" id="{22FEF2F0-A4FC-4E6D-BA16-36D2C7DA2BDE}"/>
              </a:ext>
            </a:extLst>
          </p:cNvPr>
          <p:cNvGrpSpPr/>
          <p:nvPr/>
        </p:nvGrpSpPr>
        <p:grpSpPr>
          <a:xfrm>
            <a:off x="414546" y="2058914"/>
            <a:ext cx="3619296" cy="2025170"/>
            <a:chOff x="414546" y="2058914"/>
            <a:chExt cx="3619296" cy="2025170"/>
          </a:xfrm>
        </p:grpSpPr>
        <p:sp>
          <p:nvSpPr>
            <p:cNvPr id="5" name="Rectangle 4"/>
            <p:cNvSpPr/>
            <p:nvPr/>
          </p:nvSpPr>
          <p:spPr>
            <a:xfrm>
              <a:off x="2095472" y="3714752"/>
              <a:ext cx="867032" cy="369332"/>
            </a:xfrm>
            <a:prstGeom prst="rect">
              <a:avLst/>
            </a:prstGeom>
          </p:spPr>
          <p:txBody>
            <a:bodyPr wrap="none">
              <a:spAutoFit/>
            </a:bodyPr>
            <a:lstStyle/>
            <a:p>
              <a:r>
                <a:rPr lang="en-US" b="1" dirty="0">
                  <a:hlinkClick r:id="rId13"/>
                </a:rPr>
                <a:t>Saturn</a:t>
              </a:r>
              <a:r>
                <a:rPr lang="en-US" dirty="0"/>
                <a:t> </a:t>
              </a:r>
            </a:p>
          </p:txBody>
        </p:sp>
        <p:pic>
          <p:nvPicPr>
            <p:cNvPr id="16" name="Picture 15" descr="pic35004_md.jpg"/>
            <p:cNvPicPr>
              <a:picLocks noChangeAspect="1"/>
            </p:cNvPicPr>
            <p:nvPr/>
          </p:nvPicPr>
          <p:blipFill>
            <a:blip r:embed="rId14"/>
            <a:stretch>
              <a:fillRect/>
            </a:stretch>
          </p:blipFill>
          <p:spPr>
            <a:xfrm>
              <a:off x="2095472" y="2143116"/>
              <a:ext cx="1938370" cy="1593340"/>
            </a:xfrm>
            <a:prstGeom prst="rect">
              <a:avLst/>
            </a:prstGeom>
          </p:spPr>
        </p:pic>
        <p:pic>
          <p:nvPicPr>
            <p:cNvPr id="6" name="Picture 5">
              <a:extLst>
                <a:ext uri="{FF2B5EF4-FFF2-40B4-BE49-F238E27FC236}">
                  <a16:creationId xmlns:a16="http://schemas.microsoft.com/office/drawing/2014/main" id="{359777FE-19BD-49CD-BEB5-1F981C33513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4546" y="2058914"/>
              <a:ext cx="1524000" cy="880872"/>
            </a:xfrm>
            <a:prstGeom prst="rect">
              <a:avLst/>
            </a:prstGeom>
          </p:spPr>
        </p:pic>
      </p:grpSp>
    </p:spTree>
    <p:extLst>
      <p:ext uri="{BB962C8B-B14F-4D97-AF65-F5344CB8AC3E}">
        <p14:creationId xmlns:p14="http://schemas.microsoft.com/office/powerpoint/2010/main" val="268757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important Rule: </a:t>
            </a:r>
            <a:br>
              <a:rPr lang="en-US" dirty="0"/>
            </a:br>
            <a:r>
              <a:rPr lang="en-US" dirty="0"/>
              <a:t>             </a:t>
            </a:r>
            <a:r>
              <a:rPr lang="en-US" u="sng" dirty="0"/>
              <a:t>Good game goals</a:t>
            </a:r>
          </a:p>
        </p:txBody>
      </p:sp>
      <p:sp>
        <p:nvSpPr>
          <p:cNvPr id="3" name="Content Placeholder 2"/>
          <p:cNvSpPr>
            <a:spLocks noGrp="1"/>
          </p:cNvSpPr>
          <p:nvPr>
            <p:ph sz="quarter" idx="1"/>
          </p:nvPr>
        </p:nvSpPr>
        <p:spPr/>
        <p:txBody>
          <a:bodyPr>
            <a:normAutofit/>
          </a:bodyPr>
          <a:lstStyle/>
          <a:p>
            <a:r>
              <a:rPr lang="en-US" dirty="0"/>
              <a:t>Good game goals have three important qualities. Good goals are: </a:t>
            </a:r>
          </a:p>
          <a:p>
            <a:pPr>
              <a:buNone/>
            </a:pPr>
            <a:r>
              <a:rPr lang="en-US" dirty="0"/>
              <a:t>1. </a:t>
            </a:r>
            <a:r>
              <a:rPr lang="en-US" b="1" dirty="0"/>
              <a:t>Concrete. Players understand and can clearly state what they are supposed to achieve. </a:t>
            </a:r>
          </a:p>
          <a:p>
            <a:pPr>
              <a:buNone/>
            </a:pPr>
            <a:r>
              <a:rPr lang="en-US" dirty="0"/>
              <a:t>2. </a:t>
            </a:r>
            <a:r>
              <a:rPr lang="en-US" b="1" dirty="0"/>
              <a:t>Achievable. Players need to think that they have a chance of achieving the goal. If it seems impossible to them, they will quickly give up. </a:t>
            </a:r>
          </a:p>
          <a:p>
            <a:pPr>
              <a:buNone/>
            </a:pPr>
            <a:r>
              <a:rPr lang="en-US" dirty="0"/>
              <a:t>3. </a:t>
            </a:r>
            <a:r>
              <a:rPr lang="en-US" b="1" dirty="0"/>
              <a:t>Rewarding. A lot goes into making an achieved goal rewarding. </a:t>
            </a:r>
          </a:p>
          <a:p>
            <a:endParaRPr lang="en-US" dirty="0"/>
          </a:p>
        </p:txBody>
      </p:sp>
    </p:spTree>
    <p:extLst>
      <p:ext uri="{BB962C8B-B14F-4D97-AF65-F5344CB8AC3E}">
        <p14:creationId xmlns:p14="http://schemas.microsoft.com/office/powerpoint/2010/main" val="115618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Lens #25: The Lens of Goals </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pPr>
              <a:buNone/>
            </a:pPr>
            <a:endParaRPr lang="en-US" dirty="0"/>
          </a:p>
          <a:p>
            <a:pPr>
              <a:buNone/>
            </a:pPr>
            <a:r>
              <a:rPr lang="en-US" dirty="0"/>
              <a:t>To ensure the goals of your game are appropriate and well-balanced, ask yourself these questions: </a:t>
            </a:r>
          </a:p>
          <a:p>
            <a:r>
              <a:rPr lang="en-US" dirty="0"/>
              <a:t>What is ultimate goal of my game? </a:t>
            </a:r>
          </a:p>
          <a:p>
            <a:r>
              <a:rPr lang="en-US" dirty="0"/>
              <a:t>Is that goal clear to players? </a:t>
            </a:r>
          </a:p>
          <a:p>
            <a:r>
              <a:rPr lang="en-US" dirty="0"/>
              <a:t>If there is a series of goals, do the players understand that? </a:t>
            </a:r>
          </a:p>
          <a:p>
            <a:r>
              <a:rPr lang="en-US" dirty="0"/>
              <a:t>Are the different goals related to each other in a meaningful way? </a:t>
            </a:r>
          </a:p>
          <a:p>
            <a:r>
              <a:rPr lang="en-US" dirty="0"/>
              <a:t>Are my goals concrete, achievable and rewarding? </a:t>
            </a:r>
          </a:p>
          <a:p>
            <a:r>
              <a:rPr lang="en-US" dirty="0"/>
              <a:t>Do I have a good balance of short and long term goals? </a:t>
            </a:r>
          </a:p>
          <a:p>
            <a:r>
              <a:rPr lang="en-US" dirty="0"/>
              <a:t>Do players have a chance to decide on their own goals? </a:t>
            </a:r>
          </a:p>
          <a:p>
            <a:endParaRPr lang="en-US" dirty="0"/>
          </a:p>
        </p:txBody>
      </p:sp>
    </p:spTree>
    <p:extLst>
      <p:ext uri="{BB962C8B-B14F-4D97-AF65-F5344CB8AC3E}">
        <p14:creationId xmlns:p14="http://schemas.microsoft.com/office/powerpoint/2010/main" val="34024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2857496"/>
            <a:ext cx="8534400" cy="758952"/>
          </a:xfrm>
        </p:spPr>
        <p:txBody>
          <a:bodyPr>
            <a:normAutofit/>
          </a:bodyPr>
          <a:lstStyle/>
          <a:p>
            <a:r>
              <a:rPr lang="en-US" b="1" dirty="0"/>
              <a:t>Mechanic 3 - ACTION</a:t>
            </a:r>
          </a:p>
        </p:txBody>
      </p:sp>
    </p:spTree>
    <p:extLst>
      <p:ext uri="{BB962C8B-B14F-4D97-AF65-F5344CB8AC3E}">
        <p14:creationId xmlns:p14="http://schemas.microsoft.com/office/powerpoint/2010/main" val="93442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114"/>
            <a:ext cx="10515600" cy="5552849"/>
          </a:xfrm>
        </p:spPr>
        <p:txBody>
          <a:bodyPr>
            <a:normAutofit/>
          </a:bodyPr>
          <a:lstStyle/>
          <a:p>
            <a:pPr>
              <a:buNone/>
            </a:pPr>
            <a:r>
              <a:rPr lang="en-US" dirty="0"/>
              <a:t>Actions in a checkers game ? </a:t>
            </a:r>
          </a:p>
          <a:p>
            <a:pPr>
              <a:buNone/>
            </a:pPr>
            <a:r>
              <a:rPr lang="en-US" dirty="0"/>
              <a:t>Operative actions?</a:t>
            </a:r>
          </a:p>
          <a:p>
            <a:r>
              <a:rPr lang="en-US" dirty="0"/>
              <a:t>Move a checker forward</a:t>
            </a:r>
          </a:p>
          <a:p>
            <a:r>
              <a:rPr lang="en-US" dirty="0"/>
              <a:t>Jump an opponent’s checker</a:t>
            </a:r>
          </a:p>
          <a:p>
            <a:r>
              <a:rPr lang="en-US" dirty="0"/>
              <a:t>Move a checker backwards (Kings only)</a:t>
            </a:r>
          </a:p>
          <a:p>
            <a:pPr>
              <a:buNone/>
            </a:pPr>
            <a:r>
              <a:rPr lang="en-US" dirty="0"/>
              <a:t>Resultant actions?</a:t>
            </a:r>
          </a:p>
          <a:p>
            <a:r>
              <a:rPr lang="en-US" dirty="0"/>
              <a:t>Protect a checker from being captured.</a:t>
            </a:r>
          </a:p>
          <a:p>
            <a:r>
              <a:rPr lang="en-US" dirty="0"/>
              <a:t>Force an opponent into making an unwanted jump.</a:t>
            </a:r>
          </a:p>
          <a:p>
            <a:r>
              <a:rPr lang="en-US" dirty="0"/>
              <a:t>Sacrifice a checker to trick his opponent…..</a:t>
            </a:r>
          </a:p>
          <a:p>
            <a:pPr>
              <a:buNone/>
            </a:pPr>
            <a:r>
              <a:rPr lang="en-US" dirty="0"/>
              <a:t>Would you consider resultant actions as rules?</a:t>
            </a:r>
          </a:p>
        </p:txBody>
      </p:sp>
    </p:spTree>
    <p:extLst>
      <p:ext uri="{BB962C8B-B14F-4D97-AF65-F5344CB8AC3E}">
        <p14:creationId xmlns:p14="http://schemas.microsoft.com/office/powerpoint/2010/main" val="40800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 verb </a:t>
            </a:r>
          </a:p>
        </p:txBody>
      </p:sp>
      <p:sp>
        <p:nvSpPr>
          <p:cNvPr id="3" name="Content Placeholder 2"/>
          <p:cNvSpPr>
            <a:spLocks noGrp="1"/>
          </p:cNvSpPr>
          <p:nvPr>
            <p:ph sz="quarter" idx="1"/>
          </p:nvPr>
        </p:nvSpPr>
        <p:spPr>
          <a:xfrm>
            <a:off x="838200" y="1436914"/>
            <a:ext cx="10515600" cy="4740049"/>
          </a:xfrm>
        </p:spPr>
        <p:txBody>
          <a:bodyPr>
            <a:normAutofit/>
          </a:bodyPr>
          <a:lstStyle/>
          <a:p>
            <a:endParaRPr lang="en-US" dirty="0"/>
          </a:p>
          <a:p>
            <a:r>
              <a:rPr lang="en-US" sz="2200" dirty="0"/>
              <a:t>add more operative actions </a:t>
            </a:r>
          </a:p>
          <a:p>
            <a:endParaRPr lang="en-US" sz="2200" dirty="0"/>
          </a:p>
          <a:p>
            <a:r>
              <a:rPr lang="en-US" sz="2200" dirty="0"/>
              <a:t>Verbs that can act on many objects </a:t>
            </a:r>
          </a:p>
          <a:p>
            <a:endParaRPr lang="en-US" sz="2200" dirty="0"/>
          </a:p>
          <a:p>
            <a:r>
              <a:rPr lang="en-US" sz="2200" dirty="0"/>
              <a:t>Goals that can be achieved more than one way. </a:t>
            </a:r>
          </a:p>
          <a:p>
            <a:endParaRPr lang="en-US" sz="2200" dirty="0"/>
          </a:p>
          <a:p>
            <a:r>
              <a:rPr lang="en-US" sz="2200" dirty="0"/>
              <a:t>Many subjects </a:t>
            </a:r>
          </a:p>
          <a:p>
            <a:endParaRPr lang="en-US" sz="2200" dirty="0"/>
          </a:p>
          <a:p>
            <a:r>
              <a:rPr lang="en-US" sz="2200" dirty="0"/>
              <a:t>Side effects that change constraints </a:t>
            </a:r>
          </a:p>
          <a:p>
            <a:endParaRPr lang="en-US" dirty="0"/>
          </a:p>
        </p:txBody>
      </p:sp>
    </p:spTree>
    <p:extLst>
      <p:ext uri="{BB962C8B-B14F-4D97-AF65-F5344CB8AC3E}">
        <p14:creationId xmlns:p14="http://schemas.microsoft.com/office/powerpoint/2010/main" val="312021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2257</Words>
  <Application>Microsoft Office PowerPoint</Application>
  <PresentationFormat>Widescreen</PresentationFormat>
  <Paragraphs>261</Paragraphs>
  <Slides>37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Rules for 3-to-15: 1. Two players alternate turns. 2. On your turn, pick a number from 1 to 9. 3. You may not pick a number that has already been picked by either player. If you have a set of exactly 3 numbers that sum to 15, you win.  Can you represent this on a space?  </vt:lpstr>
      <vt:lpstr>Game Elements - Mechanics</vt:lpstr>
      <vt:lpstr>Goals </vt:lpstr>
      <vt:lpstr>PowerPoint Presentation</vt:lpstr>
      <vt:lpstr>Most important Rule:               Good game goals</vt:lpstr>
      <vt:lpstr>Lens #25: The Lens of Goals  </vt:lpstr>
      <vt:lpstr>Mechanic 3 - ACTION</vt:lpstr>
      <vt:lpstr>PowerPoint Presentation</vt:lpstr>
      <vt:lpstr>Action – verb </vt:lpstr>
      <vt:lpstr>PowerPoint Presentation</vt:lpstr>
      <vt:lpstr>Examples- Action games </vt:lpstr>
      <vt:lpstr>Lens #24: The Lens of Action</vt:lpstr>
      <vt:lpstr>Lens #23: The Lens of Emergence  </vt:lpstr>
      <vt:lpstr>Mechanic 4: Rules </vt:lpstr>
      <vt:lpstr>PowerPoint Presentation</vt:lpstr>
      <vt:lpstr>Parlett’s Rule Analysis </vt:lpstr>
      <vt:lpstr>PowerPoint Presentation</vt:lpstr>
      <vt:lpstr>Snakes &amp; Ladders </vt:lpstr>
      <vt:lpstr>Can we do this?</vt:lpstr>
      <vt:lpstr>Lens #26: The Lens of Rules  </vt:lpstr>
      <vt:lpstr>Mechanic 5 - Skill</vt:lpstr>
      <vt:lpstr>Player skills</vt:lpstr>
      <vt:lpstr>Game Balance</vt:lpstr>
      <vt:lpstr>Balancing act!!</vt:lpstr>
      <vt:lpstr>#1: fairness </vt:lpstr>
      <vt:lpstr>Bagh Chall – an asymmetrical game Unequal forces &amp; different goals</vt:lpstr>
      <vt:lpstr>Balancing resources &amp; powers</vt:lpstr>
      <vt:lpstr>Rock,paper,scissors</vt:lpstr>
      <vt:lpstr>Balance # 2: Challenge vs. Success</vt:lpstr>
      <vt:lpstr>Hardest game!</vt:lpstr>
      <vt:lpstr>Balance # 3: Meaningful choices to players</vt:lpstr>
      <vt:lpstr>Competition vs. Cooperation</vt:lpstr>
      <vt:lpstr>Short vs.long</vt:lpstr>
      <vt:lpstr>Summary: Balances Types</vt:lpstr>
      <vt:lpstr>Acclaimed or rated most balanced games </vt:lpstr>
      <vt:lpstr>Skill vs. Chance</vt:lpstr>
      <vt:lpstr>Class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 vemuri</dc:creator>
  <cp:lastModifiedBy>kavi vemuri</cp:lastModifiedBy>
  <cp:revision>25</cp:revision>
  <dcterms:created xsi:type="dcterms:W3CDTF">2017-08-24T03:04:28Z</dcterms:created>
  <dcterms:modified xsi:type="dcterms:W3CDTF">2018-08-27T04:07:20Z</dcterms:modified>
</cp:coreProperties>
</file>