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9" r:id="rId4"/>
    <p:sldId id="258" r:id="rId5"/>
    <p:sldId id="259" r:id="rId6"/>
    <p:sldId id="261" r:id="rId7"/>
    <p:sldId id="262" r:id="rId8"/>
    <p:sldId id="263" r:id="rId9"/>
    <p:sldId id="267" r:id="rId10"/>
    <p:sldId id="264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56" autoAdjust="0"/>
  </p:normalViewPr>
  <p:slideViewPr>
    <p:cSldViewPr>
      <p:cViewPr varScale="1">
        <p:scale>
          <a:sx n="42" d="100"/>
          <a:sy n="42" d="100"/>
        </p:scale>
        <p:origin x="150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4F1E6-2A54-4516-B7ED-01D5AB001B8F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4EB8-4C7D-431F-9981-0DBF6CD8B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“science of AI studies intelligent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behaviour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who or what is producing the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behaviour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It studies natural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understanding, for instance, not natural language</a:t>
            </a:r>
          </a:p>
          <a:p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understanders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is what makes AI quite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dierent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study of people (in neuroscience, psychology, cognitive science,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evolutionary biology, and so on).” – by Levesque, IJCAI 2013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FBD9D-E724-43D4-B735-BB40466780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4EB8-4C7D-431F-9981-0DBF6CD8B3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9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604E-8A6C-45AD-B3DB-77E448333F68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EFED-8021-413A-A187-90BF693987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604E-8A6C-45AD-B3DB-77E448333F68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EFED-8021-413A-A187-90BF693987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604E-8A6C-45AD-B3DB-77E448333F68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EFED-8021-413A-A187-90BF693987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604E-8A6C-45AD-B3DB-77E448333F68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EFED-8021-413A-A187-90BF693987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604E-8A6C-45AD-B3DB-77E448333F68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EFED-8021-413A-A187-90BF693987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604E-8A6C-45AD-B3DB-77E448333F68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EFED-8021-413A-A187-90BF693987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604E-8A6C-45AD-B3DB-77E448333F68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EFED-8021-413A-A187-90BF693987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604E-8A6C-45AD-B3DB-77E448333F68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EFED-8021-413A-A187-90BF693987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604E-8A6C-45AD-B3DB-77E448333F68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EFED-8021-413A-A187-90BF693987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604E-8A6C-45AD-B3DB-77E448333F68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EFED-8021-413A-A187-90BF693987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604E-8A6C-45AD-B3DB-77E448333F68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F8CEFED-8021-413A-A187-90BF693987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42604E-8A6C-45AD-B3DB-77E448333F68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8CEFED-8021-413A-A187-90BF6939871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Germany" TargetMode="External"/><Relationship Id="rId4" Type="http://schemas.openxmlformats.org/officeDocument/2006/relationships/hyperlink" Target="https://en.wikipedia.org/wiki/Jen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AI part in a game?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Graphics?</a:t>
            </a:r>
          </a:p>
          <a:p>
            <a:r>
              <a:rPr lang="en-US" dirty="0"/>
              <a:t>Physics? (though it is also programmed as AI)</a:t>
            </a:r>
          </a:p>
          <a:p>
            <a:r>
              <a:rPr lang="en-US" dirty="0"/>
              <a:t>Networking?</a:t>
            </a:r>
          </a:p>
          <a:p>
            <a:pPr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AI is what you imbue an non-player character or object in the game…..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AI versus Game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Academic : </a:t>
            </a:r>
            <a:r>
              <a:rPr lang="en-US" i="1" dirty="0"/>
              <a:t>strong AI and weak AI. </a:t>
            </a:r>
          </a:p>
          <a:p>
            <a:pPr>
              <a:buNone/>
            </a:pPr>
            <a:r>
              <a:rPr lang="en-US" i="1" dirty="0"/>
              <a:t>   Strong AI -</a:t>
            </a:r>
            <a:r>
              <a:rPr lang="en-US" dirty="0"/>
              <a:t> create systems that mimic human thought processes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i="1" dirty="0"/>
              <a:t>Weak AI : </a:t>
            </a:r>
            <a:r>
              <a:rPr lang="en-US" dirty="0"/>
              <a:t>applying AI technologies to the solution of real-world problems.</a:t>
            </a:r>
          </a:p>
          <a:p>
            <a:pPr>
              <a:buNone/>
            </a:pPr>
            <a:r>
              <a:rPr lang="en-US" dirty="0"/>
              <a:t> (less emphasis on hardware or time limitations – But OPTIMAL)</a:t>
            </a:r>
          </a:p>
          <a:p>
            <a:r>
              <a:rPr lang="en-US" dirty="0"/>
              <a:t>Game: suboptimal </a:t>
            </a:r>
          </a:p>
          <a:p>
            <a:pPr>
              <a:buNone/>
            </a:pPr>
            <a:r>
              <a:rPr lang="en-US" dirty="0"/>
              <a:t>Entertaining only – allow player to win??</a:t>
            </a:r>
          </a:p>
          <a:p>
            <a:pPr>
              <a:buNone/>
            </a:pPr>
            <a:r>
              <a:rPr lang="en-US" dirty="0"/>
              <a:t>Tough on hardware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2400" b="1" dirty="0"/>
              <a:t>Pure Monte Carlo game search</a:t>
            </a:r>
            <a:br>
              <a:rPr lang="it-IT" sz="2400" b="1" dirty="0"/>
            </a:br>
            <a:r>
              <a:rPr lang="en-US" sz="2400" b="1" dirty="0"/>
              <a:t>: EinStein </a:t>
            </a:r>
            <a:r>
              <a:rPr lang="en-US" sz="2400" b="1" dirty="0" err="1"/>
              <a:t>würfelt</a:t>
            </a:r>
            <a:r>
              <a:rPr lang="en-US" sz="2400" b="1" dirty="0"/>
              <a:t> </a:t>
            </a:r>
            <a:r>
              <a:rPr lang="en-US" sz="2400" b="1" dirty="0" err="1"/>
              <a:t>nicht</a:t>
            </a:r>
            <a:r>
              <a:rPr lang="en-US" sz="2400" b="1" dirty="0"/>
              <a:t>!</a:t>
            </a:r>
            <a:br>
              <a:rPr lang="en-US" sz="2400" b="1" dirty="0"/>
            </a:br>
            <a:r>
              <a:rPr lang="en-US" sz="2400" i="1" dirty="0"/>
              <a:t> "I am convinced that He (God) does not play dice."  (who said this?)</a:t>
            </a:r>
          </a:p>
        </p:txBody>
      </p:sp>
      <p:pic>
        <p:nvPicPr>
          <p:cNvPr id="4" name="Content Placeholder 3" descr="330px-EinStein_wuerfelt_nicht.svg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9400" y="1981200"/>
            <a:ext cx="2514600" cy="2514600"/>
          </a:xfrm>
        </p:spPr>
      </p:pic>
      <p:sp>
        <p:nvSpPr>
          <p:cNvPr id="5" name="TextBox 4"/>
          <p:cNvSpPr txBox="1"/>
          <p:nvPr/>
        </p:nvSpPr>
        <p:spPr>
          <a:xfrm>
            <a:off x="762000" y="5410200"/>
            <a:ext cx="770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designed by Ingo </a:t>
            </a:r>
            <a:r>
              <a:rPr lang="en-US" dirty="0" err="1"/>
              <a:t>Althöfer</a:t>
            </a:r>
            <a:r>
              <a:rPr lang="en-US" dirty="0"/>
              <a:t>, a professor of applied mathematics in </a:t>
            </a:r>
            <a:r>
              <a:rPr lang="en-US" dirty="0">
                <a:hlinkClick r:id="rId4" tooltip="Jena"/>
              </a:rPr>
              <a:t>Jena</a:t>
            </a:r>
            <a:r>
              <a:rPr lang="en-US" dirty="0"/>
              <a:t>, </a:t>
            </a:r>
            <a:r>
              <a:rPr lang="en-US" dirty="0">
                <a:hlinkClick r:id="rId5" tooltip="Germany"/>
              </a:rPr>
              <a:t>Germany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00702"/>
            <a:ext cx="8534400" cy="758952"/>
          </a:xfrm>
        </p:spPr>
        <p:txBody>
          <a:bodyPr>
            <a:normAutofit/>
          </a:bodyPr>
          <a:lstStyle/>
          <a:p>
            <a:r>
              <a:rPr lang="en-US" sz="2000" i="1" dirty="0"/>
              <a:t>Reference text: Programming Game AI by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503920" cy="34735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Objects, Attributes &amp; States – the GAME AI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What is artificial intelligence (AI) ?</a:t>
            </a:r>
          </a:p>
          <a:p>
            <a:r>
              <a:rPr lang="en-US" dirty="0"/>
              <a:t>subfield of computer science ?</a:t>
            </a:r>
          </a:p>
          <a:p>
            <a:r>
              <a:rPr lang="en-US" dirty="0"/>
              <a:t>subfield of cognitive science ?</a:t>
            </a:r>
          </a:p>
          <a:p>
            <a:pPr>
              <a:buNone/>
            </a:pPr>
            <a:r>
              <a:rPr lang="en-US" dirty="0"/>
              <a:t> What is “AI for Games” ?</a:t>
            </a:r>
          </a:p>
          <a:p>
            <a:r>
              <a:rPr lang="en-US" dirty="0"/>
              <a:t>versus “academic AI” 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 &amp; board games – the final word?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AI having conquered what experts call “complete information” games — the kind in which players can see what their opponents are doing — </a:t>
            </a:r>
            <a:r>
              <a:rPr lang="en-US" dirty="0" err="1"/>
              <a:t>Tuomas</a:t>
            </a:r>
            <a:r>
              <a:rPr lang="en-US" dirty="0"/>
              <a:t> </a:t>
            </a:r>
            <a:r>
              <a:rPr lang="en-US" dirty="0" err="1"/>
              <a:t>Sandholm</a:t>
            </a:r>
            <a:r>
              <a:rPr lang="en-US" dirty="0"/>
              <a:t>, a professor at Carnegie Mellon University who studies artificial intelligence, said the next step is “incomplete information games” like poker.</a:t>
            </a:r>
          </a:p>
          <a:p>
            <a:endParaRPr lang="en-US" dirty="0"/>
          </a:p>
          <a:p>
            <a:r>
              <a:rPr lang="en-US" dirty="0"/>
              <a:t>“I know </a:t>
            </a:r>
            <a:r>
              <a:rPr lang="en-US" i="1" dirty="0"/>
              <a:t>you know </a:t>
            </a:r>
            <a:r>
              <a:rPr lang="en-US" dirty="0"/>
              <a:t>that </a:t>
            </a:r>
            <a:r>
              <a:rPr lang="en-US" i="1" dirty="0"/>
              <a:t>I know what you think I know.” In mathematics, it is known as a combinatorial </a:t>
            </a:r>
            <a:r>
              <a:rPr lang="en-US" dirty="0"/>
              <a:t>explosion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Digress a bit to understand Science of 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Answering questions</a:t>
            </a:r>
          </a:p>
          <a:p>
            <a:pPr>
              <a:buNone/>
            </a:pPr>
            <a:r>
              <a:rPr lang="en-US" dirty="0"/>
              <a:t> Could a crocodile run a steeplechase?</a:t>
            </a:r>
          </a:p>
          <a:p>
            <a:pPr>
              <a:buNone/>
            </a:pPr>
            <a:r>
              <a:rPr lang="en-US" dirty="0"/>
              <a:t>Should baseball players be allowed to glue small wings onto their caps?</a:t>
            </a:r>
          </a:p>
          <a:p>
            <a:r>
              <a:rPr lang="en-US" dirty="0"/>
              <a:t>Behavioral tests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Answering questions</a:t>
            </a:r>
            <a:br>
              <a:rPr lang="en-US" sz="2800" dirty="0"/>
            </a:br>
            <a:r>
              <a:rPr lang="en-US" sz="2800" dirty="0"/>
              <a:t>Consider Human ability for four reasons: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1. We are indeed capable of answering questions like these without any special training or instructions.</a:t>
            </a:r>
          </a:p>
          <a:p>
            <a:pPr>
              <a:buNone/>
            </a:pPr>
            <a:r>
              <a:rPr lang="en-US" dirty="0"/>
              <a:t>2. We have as yet no good idea about what people do to answer them. </a:t>
            </a:r>
          </a:p>
          <a:p>
            <a:pPr>
              <a:buNone/>
            </a:pPr>
            <a:r>
              <a:rPr lang="en-US" dirty="0"/>
              <a:t>3. Our behavior in answering questions like these appears to underlay other more complex (and more ecologically  significant) forms of behavior.</a:t>
            </a:r>
          </a:p>
          <a:p>
            <a:pPr>
              <a:buNone/>
            </a:pPr>
            <a:r>
              <a:rPr lang="en-US" dirty="0"/>
              <a:t>4. Being clear and precise about the form of behavior will also help clarify what it means for the science of AI to be successful.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9959" y="6211669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Levesque, IJCAI 2013 paper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47" y="3740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 Radical approach to account for what people are capable of…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0407"/>
            <a:ext cx="8229600" cy="514419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So to account for what people are actually able to do, make a system that knows a lot about the world :</a:t>
            </a:r>
          </a:p>
          <a:p>
            <a:r>
              <a:rPr lang="en-US" dirty="0"/>
              <a:t> some part of what needs to be known is represented symbolically  (call it the knowledge base);</a:t>
            </a:r>
          </a:p>
          <a:p>
            <a:r>
              <a:rPr lang="en-US" dirty="0"/>
              <a:t> procedures operate on this knowledge base, deriving new symbolic representations (call it reasoning);</a:t>
            </a:r>
          </a:p>
          <a:p>
            <a:r>
              <a:rPr lang="en-US" dirty="0"/>
              <a:t> some of the derived conclusions concern what actions should be taken next (including answering questions).</a:t>
            </a:r>
          </a:p>
          <a:p>
            <a:pPr>
              <a:buNone/>
            </a:pPr>
            <a:r>
              <a:rPr lang="en-US" dirty="0"/>
              <a:t>This is a very radical idea, first proposed by John McCarthy in a quite extraordinary and unprecedented paper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11669"/>
            <a:ext cx="5862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J. McCarthy, The advice taker, in Semantic Information</a:t>
            </a:r>
          </a:p>
          <a:p>
            <a:r>
              <a:rPr lang="en-US" dirty="0"/>
              <a:t>Processing, MIT Press, 1968.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9959" y="6211669"/>
            <a:ext cx="3054041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Levesque, IJCAI 2013 paper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The hurdles of McCarthy approach </a:t>
            </a:r>
            <a:br>
              <a:rPr lang="en-US" sz="3200" dirty="0"/>
            </a:br>
            <a:r>
              <a:rPr lang="en-US" sz="3200" dirty="0"/>
              <a:t>- based on “Knowledge is power”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03920" cy="481318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Knowledge was not power  if it could not be acquired in a suitable symbolic form, or if it could not be applied in a tractable way!!!. These point to two significant hurdles faced by the McCarthy approach:</a:t>
            </a:r>
          </a:p>
          <a:p>
            <a:pPr>
              <a:buNone/>
            </a:pPr>
            <a:r>
              <a:rPr lang="en-US" dirty="0"/>
              <a:t> 1. Much of what we come to know about world and the people around us is not from personal experience, but is due to our use of language.</a:t>
            </a:r>
          </a:p>
          <a:p>
            <a:pPr>
              <a:buNone/>
            </a:pPr>
            <a:r>
              <a:rPr lang="en-US" dirty="0"/>
              <a:t>   -     People talk to us, we listen to weather reports, </a:t>
            </a:r>
            <a:r>
              <a:rPr lang="fr-FR" dirty="0"/>
              <a:t>sport scores, </a:t>
            </a:r>
            <a:r>
              <a:rPr lang="fr-FR" dirty="0" err="1"/>
              <a:t>mystery</a:t>
            </a:r>
            <a:r>
              <a:rPr lang="fr-FR" dirty="0"/>
              <a:t>  </a:t>
            </a:r>
            <a:r>
              <a:rPr lang="fr-FR" dirty="0" err="1"/>
              <a:t>novels</a:t>
            </a:r>
            <a:r>
              <a:rPr lang="fr-FR" dirty="0"/>
              <a:t>, etc. </a:t>
            </a:r>
            <a:r>
              <a:rPr lang="en-US" dirty="0"/>
              <a:t>And yet, it appears that we need to use extensive knowledge to make good sense of all this language.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2. Even the most basic child-level knowledge seems to call upon a wide range of logical constructs:</a:t>
            </a:r>
          </a:p>
          <a:p>
            <a:pPr>
              <a:buNone/>
            </a:pPr>
            <a:r>
              <a:rPr lang="en-US" dirty="0"/>
              <a:t>  - Cause and effect and non-effect, counterfactuals,  generalized quantifiers, uncertainty, other agents’  beliefs, desires and intentions, etc.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i="1" dirty="0"/>
              <a:t>And yet, symbolic reasoning over these constructs  seems to be much too demanding computationally.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43570" y="5929330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Levesque, IJCAI 2013 paper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Concluding Levesque’s observations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“ Finally, let me conclude with a question about the future:</a:t>
            </a:r>
          </a:p>
          <a:p>
            <a:r>
              <a:rPr lang="en-US" dirty="0"/>
              <a:t>Will a computer ever pass the Turing Test (as first envisaged by Turing) or even a broad </a:t>
            </a:r>
            <a:r>
              <a:rPr lang="en-US" dirty="0" err="1"/>
              <a:t>Winograd</a:t>
            </a:r>
            <a:r>
              <a:rPr lang="en-US" dirty="0"/>
              <a:t> Schema Test (without cheap tricks)?</a:t>
            </a:r>
          </a:p>
          <a:p>
            <a:pPr>
              <a:buNone/>
            </a:pPr>
            <a:r>
              <a:rPr lang="en-US" dirty="0"/>
              <a:t> The answer to this question, I believe, lies in a quote from Alan Kay: “The best way to predict the future is to invent it.”</a:t>
            </a:r>
          </a:p>
          <a:p>
            <a:pPr>
              <a:buNone/>
            </a:pPr>
            <a:r>
              <a:rPr lang="en-US" dirty="0" err="1"/>
              <a:t>Winograd</a:t>
            </a:r>
            <a:r>
              <a:rPr lang="en-US" dirty="0"/>
              <a:t> Schema Test: “The city councilmen refused the demonstrators a permit because they [feared/advocated] violence.”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AI- Philosophy, Psychology, Engineering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nature of thought and the nature of intelligence and building software to model how thinking might work.</a:t>
            </a:r>
          </a:p>
          <a:p>
            <a:r>
              <a:rPr lang="en-US" dirty="0"/>
              <a:t>Understanding the mechanics of the human brain and mental processes.</a:t>
            </a:r>
          </a:p>
          <a:p>
            <a:r>
              <a:rPr lang="en-US" dirty="0"/>
              <a:t>Building algorithms to perform humanlike tasks.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159</TotalTime>
  <Words>912</Words>
  <Application>Microsoft Office PowerPoint</Application>
  <PresentationFormat>On-screen Show (4:3)</PresentationFormat>
  <Paragraphs>77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Constantia</vt:lpstr>
      <vt:lpstr>Wingdings 2</vt:lpstr>
      <vt:lpstr>Flow</vt:lpstr>
      <vt:lpstr>Game AI</vt:lpstr>
      <vt:lpstr>Reference text: Programming Game AI by example</vt:lpstr>
      <vt:lpstr>AI &amp; board games – the final word?</vt:lpstr>
      <vt:lpstr>Digress a bit to understand Science of AI </vt:lpstr>
      <vt:lpstr>Answering questions Consider Human ability for four reasons:</vt:lpstr>
      <vt:lpstr>A Radical approach to account for what people are capable of… </vt:lpstr>
      <vt:lpstr>The hurdles of McCarthy approach  - based on “Knowledge is power”</vt:lpstr>
      <vt:lpstr>Concluding Levesque’s observations  </vt:lpstr>
      <vt:lpstr>AI- Philosophy, Psychology, Engineering </vt:lpstr>
      <vt:lpstr>What’s the AI part in a game?</vt:lpstr>
      <vt:lpstr>Academic AI versus Game AI</vt:lpstr>
      <vt:lpstr>Pure Monte Carlo game search : EinStein würfelt nicht!  "I am convinced that He (God) does not play dice."  (who said this?)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Kavita</dc:creator>
  <cp:lastModifiedBy>kavi vemuri</cp:lastModifiedBy>
  <cp:revision>15</cp:revision>
  <dcterms:created xsi:type="dcterms:W3CDTF">2015-09-14T03:25:01Z</dcterms:created>
  <dcterms:modified xsi:type="dcterms:W3CDTF">2018-10-08T03:03:53Z</dcterms:modified>
</cp:coreProperties>
</file>