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5"/>
  </p:notesMasterIdLst>
  <p:sldIdLst>
    <p:sldId id="259" r:id="rId3"/>
    <p:sldId id="257" r:id="rId4"/>
    <p:sldId id="260" r:id="rId5"/>
    <p:sldId id="261" r:id="rId6"/>
    <p:sldId id="262" r:id="rId7"/>
    <p:sldId id="263" r:id="rId8"/>
    <p:sldId id="276" r:id="rId9"/>
    <p:sldId id="277" r:id="rId10"/>
    <p:sldId id="274" r:id="rId11"/>
    <p:sldId id="265" r:id="rId12"/>
    <p:sldId id="264" r:id="rId13"/>
    <p:sldId id="278" r:id="rId14"/>
    <p:sldId id="275" r:id="rId15"/>
    <p:sldId id="266" r:id="rId16"/>
    <p:sldId id="267" r:id="rId17"/>
    <p:sldId id="279" r:id="rId18"/>
    <p:sldId id="268" r:id="rId19"/>
    <p:sldId id="269" r:id="rId20"/>
    <p:sldId id="271" r:id="rId21"/>
    <p:sldId id="272" r:id="rId22"/>
    <p:sldId id="273" r:id="rId23"/>
    <p:sldId id="258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16" r:id="rId40"/>
    <p:sldId id="317" r:id="rId41"/>
    <p:sldId id="318" r:id="rId42"/>
    <p:sldId id="319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163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E538-C5A4-46EC-BCD2-7908B04B2B67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E66C5-7DF6-4987-8434-2B999E027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B0118D95-9B71-4F9C-B494-AA46B107B0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1C898C67-38E2-47F2-BE6D-1EBE48631B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CBF84706-73E6-4B62-8FD6-67421CD06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F5E9A1-737F-4684-9E28-3D7988E2D6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66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C913-31A3-447C-932B-7D6330B0C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ACF6-7EB9-4962-891C-7BD92FBCA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3BD9-DAFA-4FFE-B7AB-990E851C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7CDA-24F2-4658-81D6-6DE15E87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7EE-E791-4A7C-AE84-94C64CD6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7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C46F-DB9E-4563-9C62-C3ECE38C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52DD2-8944-48E9-A25D-595233D09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99365-FA9D-4C2B-A4DB-16F69F43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81F8E-50C9-4737-BD4E-CB34BB4D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42F8-FC75-429A-99EE-B3D0E6B5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5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30818-03CC-4EC4-B2E8-0AC3C5CD8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65D83-1B87-43B8-80D7-385AB8A9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DA61-6E3F-43E3-8240-7E385DE1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6BA1-C4A8-4C83-BB67-EE12875A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0C96-D330-4906-968E-D6D6B80E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07E5CB-7E7F-47F1-A59E-1E13FBF2EB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8E64ADE-86AF-43B1-A108-D59836581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D35A22C-C8B5-4B6E-890F-A7BF129A6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57FA0-3A88-40E5-BFAD-C666C8267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82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4F7E687-99CF-4DBE-AE4C-8A0E6FAE75B1}"/>
              </a:ext>
            </a:extLst>
          </p:cNvPr>
          <p:cNvGrpSpPr>
            <a:grpSpLocks/>
          </p:cNvGrpSpPr>
          <p:nvPr/>
        </p:nvGrpSpPr>
        <p:grpSpPr bwMode="auto">
          <a:xfrm>
            <a:off x="0" y="914400"/>
            <a:ext cx="11582400" cy="2514600"/>
            <a:chOff x="0" y="576"/>
            <a:chExt cx="5472" cy="1584"/>
          </a:xfrm>
        </p:grpSpPr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504D7740-99FD-4ED0-A563-8DBA6352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3F8E9C93-FF62-4F2A-9101-1BCA4B0CD6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8B8A0ED-FE1E-44BC-98F7-AE8BBCDEB8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68DE6523-6E32-4CE2-9515-EBDA75B5C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991B5884-7FCF-4F78-9E9A-085F548CF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>
                <a:latin typeface="Arial" charset="0"/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581400"/>
            <a:ext cx="7518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7600" y="1443038"/>
            <a:ext cx="94488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226205B-FD40-4EE3-BBD6-076E534257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448C11D-BEAF-4E3D-9AB2-082F4A681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D5B7245-393D-489F-B109-FBF4B9586B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24A2A22-5E82-432C-978B-B4AC36E04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84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982AE4-FBEE-4568-B11A-7BB046094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6C58F4D-1107-4541-899D-9D13187BA0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DF07BB2-E24C-4ACA-81B6-477109245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3C79D-973A-4679-89A7-EFBFD7110B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608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508F1F-97D3-4832-9220-F53BA08B59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845DFA3-7FC3-478D-9E8E-4ECD9309D5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4012AE1-C0AE-417C-999A-A854648AA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AF5BB-EFD4-4959-AEE0-5F66823022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74E065-6D31-4831-8057-DFC0A46D62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382DD5B-3F7D-4F88-8787-D65F71D371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4F7C6A3-F035-44B7-A50B-C1940580A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0C21A-701D-4D1E-A22F-0C3475D0C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811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EFF97-250A-4192-A4D0-B543A1C473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7BEC7D-80C5-4ABD-B0C2-B14ACFC0BC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78C520-58D0-47C8-AAFA-A5DCD5D73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252F4-C442-4729-B8F7-797BFEACCE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357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BC4A211-CB13-4471-BECE-836A31311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0D4241C-6A7F-4BA6-984A-62694F1D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DDEE5E9-9D05-41C1-B53B-BB96E8920F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19160-C542-418E-A76B-EC43896EF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5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B6ED0B6-D2A5-4E5E-85AE-DCDDB5D04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B041374-1C5A-4568-9E47-B5348DF432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25982F3-7D04-4DCE-A131-C0CEE8658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E8DEB-D3E2-4BB1-9E52-DDBAEA108A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43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060F-D6E6-4774-9C49-78497037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4D37-9A1E-4603-8107-1346C941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D88B-488C-4927-8131-55453D29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7980-3EA8-4AA4-8A72-77B60E4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DD2A-53DD-4B84-9F43-5185C36C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72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3DF44D-0D56-4CBC-92A6-AB7A5F274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D92F71A-39D6-4B20-AC31-3CE204E7EA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B1ED607-72B2-4E24-866B-6910636DF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93782-5CF2-4D71-ABAA-144A8B0D0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541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198D68-870D-4AAA-9191-3C16C8333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58A8F4-CA15-46EB-9664-1BC4ED7393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F8EEA9C-E33F-488B-92CD-FA5B1B205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30696-1133-494B-A161-4B337102D4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123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81F428-3E5C-4A03-BCDD-7B163D899D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747D0D6-D1A9-4819-967E-D2E5D8163D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CFD8A29-2AE6-4CBF-8E7C-52BA2EB54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ABAC4-4BA4-4209-9711-7C50C10978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751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752" y="96838"/>
            <a:ext cx="2559049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2484" y="96838"/>
            <a:ext cx="7476067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817555-C178-4BFE-BE12-6973E6F9C5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11669FC-34EA-4493-9012-49A5CB1F3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45EB86-D651-499E-80CA-35A895752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78165-FBE4-4987-8459-102D086D5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888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07E5CB-7E7F-47F1-A59E-1E13FBF2EB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8E64ADE-86AF-43B1-A108-D59836581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D35A22C-C8B5-4B6E-890F-A7BF129A6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57FA0-3A88-40E5-BFAD-C666C8267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505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74885" y="1981200"/>
            <a:ext cx="5005916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74885" y="4114800"/>
            <a:ext cx="5005916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FD7414-A6B3-422C-9E9C-FEDE75EE1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2894386-54B7-4B41-8945-75B6FD6005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58224A1-6A10-4129-BB8F-F185F4D67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2655E-ACAE-4662-BA48-4252438A0B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642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242485" y="96838"/>
            <a:ext cx="10238316" cy="599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8523136-CBF9-413E-9CA1-291A6A5053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B4EC681-E0DB-470E-AE5F-71FB82C449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EE9D8F-CBC3-4906-BC0E-734487BD1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59E16-87B0-4D3A-82C1-44BA99A7C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32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1B02-2A67-4281-B012-A1CA3AC0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14F22-0D19-4682-8764-8339A713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B30E-8348-4F9A-94F5-9593F85E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C4F8-0045-483E-A5F8-47035682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0DFD-A732-476A-A10A-4AC49905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AA09-E528-4594-B101-C3489F62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E38A-EB24-4721-93C1-D08006C0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3D45-05B7-4307-8633-00A67251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ECA51-42E6-4A76-8A71-48FF8982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59DAB-BDF0-4EAC-B320-F55546DC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0AAF-6B36-4F73-9B96-82A0FDB7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15AE-3700-4D62-BD6E-2C57D110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10A65-32E0-4E83-BFAB-E06AA5D8D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E42F-F62D-4643-A424-E80DE97D3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B8797-5A6C-4586-ADC6-D9614B98B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AB847-49AE-4DE3-BC15-9A884848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3E5B2-A6D8-4C90-8645-11B2260B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B0494-7805-43A8-802F-04FA387D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0F3B9-0706-4CDC-BC06-90FCE84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225A-B39B-4B32-A6F0-46FB012C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7699D-9223-4D33-B66F-2CC512B8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B00BA-D90D-4466-A49A-7366FAD3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13636-CABA-4F03-985C-87A22FDC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E86E0-C573-439A-AD54-E77CAA9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39FFF-6454-43E5-BCB2-1CBC10CA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66F94-0018-434B-AD7E-6864442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5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54F2-23E0-4A17-BC95-A7668A31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9934-26AB-475C-A8B8-031D9D1D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9BDD8-740B-4782-80B3-D01F5E9E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B2751-E5CB-4FDA-B379-2CBD6A46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E921-BF53-43BA-B641-7C8367E7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9334A-8F4B-478F-BB0A-D8E6D77F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DA44-E9B2-44D6-BF0B-55C853F5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D3A45-2494-4B59-B3AD-D753883ED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9B37F-C084-4946-96B6-8E8AA4EB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6B265-DA5C-4165-9A97-DAE79CFC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B750-83FC-4A17-B3C7-B0BFDE8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63BB3-B60B-4E2C-9A05-DEA85E9A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5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599CE-3CA4-48EA-A24D-2FF56939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F29A3-B153-4068-A7F4-705162F76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7E8F-8BD9-46EC-AAAC-2FC804DB9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D7DE-25C1-4C7D-A882-9A25236DA876}" type="datetimeFigureOut">
              <a:rPr lang="en-IN" smtClean="0"/>
              <a:t>17-10-2017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6828-3DEB-4893-B5FC-BE8759C04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92F9-541C-4A90-8741-2DE86369F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8BB0-08F2-4843-9021-0EA3DA12B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5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28A70C4-A9B9-40C6-86FE-67487DD9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7950"/>
            <a:ext cx="28448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FD5D779-3624-4A28-83F6-29063887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1377950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5F9A631-B68D-4367-8F6B-BEFEA0E76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2485" y="96839"/>
            <a:ext cx="9544049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28A983-8167-47C7-9639-2161905AF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65768" y="1981200"/>
            <a:ext cx="1021503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3851D03-425B-4D19-A34B-BF1BA1FF34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15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620FF254-D560-4244-8B89-60BF6AEB47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995D0DA1-89F0-45CD-B02D-2566E9419C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B28A00A-2ED7-47B5-9350-7BC7FB1C56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297" name="Freeform 9">
            <a:extLst>
              <a:ext uri="{FF2B5EF4-FFF2-40B4-BE49-F238E27FC236}">
                <a16:creationId xmlns:a16="http://schemas.microsoft.com/office/drawing/2014/main" id="{5BC1E3A6-3D87-4C8D-A937-4553FC376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561975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2298" name="Freeform 10">
            <a:extLst>
              <a:ext uri="{FF2B5EF4-FFF2-40B4-BE49-F238E27FC236}">
                <a16:creationId xmlns:a16="http://schemas.microsoft.com/office/drawing/2014/main" id="{4E98D4EE-525A-452D-AF62-14DBF59D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1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0659827-6E9C-4C1E-BBD4-0E6F1BC2F6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02365" y="409576"/>
            <a:ext cx="10376452" cy="1909554"/>
          </a:xfrm>
          <a:solidFill>
            <a:srgbClr val="FFCC66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Binomial Random 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0E0CC9-D36E-4A59-B114-4465776304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83647" y="2538551"/>
            <a:ext cx="7407275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Binomial Probability Distributions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432506C-5473-454B-99F6-73C1F90C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91" y="3885097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 descr="Image result for coin flipping">
            <a:extLst>
              <a:ext uri="{FF2B5EF4-FFF2-40B4-BE49-F238E27FC236}">
                <a16:creationId xmlns:a16="http://schemas.microsoft.com/office/drawing/2014/main" id="{3E8896EF-AEC0-41A5-9F7F-AE0DB99D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47" y="3967163"/>
            <a:ext cx="2133600" cy="21431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146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42A24E-7297-410C-AB0C-C6FBFBC83C3E}"/>
                  </a:ext>
                </a:extLst>
              </p:cNvPr>
              <p:cNvSpPr/>
              <p:nvPr/>
            </p:nvSpPr>
            <p:spPr>
              <a:xfrm>
                <a:off x="159026" y="433100"/>
                <a:ext cx="11622157" cy="5316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3600" dirty="0"/>
                  <a:t>The number of 3-tuples in the event </a:t>
                </a:r>
                <a:r>
                  <a:rPr lang="en-IN" sz="3600" b="1" i="1" dirty="0"/>
                  <a:t>A </a:t>
                </a:r>
                <a:r>
                  <a:rPr lang="en-IN" sz="3600" dirty="0"/>
                  <a:t>is equal to the number of ways that 1 letter s can be distributed among the 3 components of a 3-tuple;</a:t>
                </a:r>
              </a:p>
              <a:p>
                <a:r>
                  <a:rPr lang="en-IN" sz="3600" dirty="0"/>
                  <a:t> hence </a:t>
                </a:r>
                <a:r>
                  <a:rPr lang="en-IN" sz="3600" b="1" i="1" dirty="0"/>
                  <a:t>A </a:t>
                </a:r>
                <a:r>
                  <a:rPr lang="en-IN" sz="3600" dirty="0"/>
                  <a:t>consists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600" dirty="0"/>
                  <a:t> sample points. Since the probability of each point in </a:t>
                </a:r>
                <a:r>
                  <a:rPr lang="en-IN" sz="3600" b="1" i="1" dirty="0"/>
                  <a:t>A </a:t>
                </a:r>
                <a:r>
                  <a:rPr lang="en-IN" sz="3600" dirty="0"/>
                  <a:t>is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I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</m:oMath>
                </a14:m>
                <a:r>
                  <a:rPr lang="en-IN" sz="3600" b="1" i="1" dirty="0"/>
                  <a:t>, </a:t>
                </a:r>
                <a:r>
                  <a:rPr lang="en-IN" sz="3600" dirty="0"/>
                  <a:t>we have </a:t>
                </a:r>
                <a:r>
                  <a:rPr lang="en-IN" sz="3600" b="1" i="1" dirty="0"/>
                  <a:t>P(A) </a:t>
                </a:r>
                <a:r>
                  <a:rPr lang="en-IN" sz="3600" dirty="0"/>
                  <a:t>=</a:t>
                </a:r>
                <a:r>
                  <a:rPr lang="en-IN" sz="3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3600" b="1" i="1" dirty="0"/>
                  <a:t> </a:t>
                </a:r>
                <a:r>
                  <a:rPr lang="en-IN" sz="3600" dirty="0"/>
                  <a:t>	</a:t>
                </a:r>
              </a:p>
              <a:p>
                <a:r>
                  <a:rPr lang="en-IN" sz="3600" dirty="0"/>
                  <a:t>Two obtain exactly one  success(head) the other two have to be f (tail)</a:t>
                </a:r>
              </a:p>
              <a:p>
                <a:endParaRPr lang="en-IN" sz="3600" b="1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42A24E-7297-410C-AB0C-C6FBFBC83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6" y="433100"/>
                <a:ext cx="11622157" cy="5316905"/>
              </a:xfrm>
              <a:prstGeom prst="rect">
                <a:avLst/>
              </a:prstGeom>
              <a:blipFill>
                <a:blip r:embed="rId2"/>
                <a:stretch>
                  <a:fillRect l="-1573" t="-1720" r="-18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89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381E-7348-4327-840D-623A43DFA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77" y="0"/>
                <a:ext cx="11913705" cy="67453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The probability mass function of a binomial random variable having parameters</a:t>
                </a:r>
              </a:p>
              <a:p>
                <a:pPr marL="0" indent="0">
                  <a:buNone/>
                </a:pPr>
                <a:r>
                  <a:rPr lang="en-IN" dirty="0"/>
                  <a:t>(</a:t>
                </a:r>
                <a:r>
                  <a:rPr lang="en-IN" i="1" dirty="0"/>
                  <a:t>n</a:t>
                </a:r>
                <a:r>
                  <a:rPr lang="en-IN" dirty="0"/>
                  <a:t>, </a:t>
                </a:r>
                <a:r>
                  <a:rPr lang="en-IN" i="1" dirty="0"/>
                  <a:t>p</a:t>
                </a:r>
                <a:r>
                  <a:rPr lang="en-IN" dirty="0"/>
                  <a:t>) is given by</a:t>
                </a:r>
                <a:endParaRPr lang="en-IN" sz="4000" b="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IN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IN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sample space of the n repeated trials consists of all ordered n-tuples whose components are either s (success) or </a:t>
                </a:r>
                <a:r>
                  <a:rPr lang="en-IN" b="1" i="1" dirty="0"/>
                  <a:t>f </a:t>
                </a:r>
                <a:r>
                  <a:rPr lang="en-IN" dirty="0"/>
                  <a:t>(failure). The event </a:t>
                </a:r>
                <a:r>
                  <a:rPr lang="en-IN" b="1" i="1" dirty="0"/>
                  <a:t>A </a:t>
                </a:r>
                <a:r>
                  <a:rPr lang="en-IN" dirty="0"/>
                  <a:t>of k successes consists of all ordered n-tuples of which </a:t>
                </a:r>
                <a:r>
                  <a:rPr lang="en-IN" b="1" i="1" dirty="0"/>
                  <a:t>k </a:t>
                </a:r>
                <a:r>
                  <a:rPr lang="en-IN" dirty="0"/>
                  <a:t>Components are </a:t>
                </a:r>
                <a:r>
                  <a:rPr lang="en-IN" b="1" i="1" dirty="0"/>
                  <a:t>s </a:t>
                </a:r>
                <a:r>
                  <a:rPr lang="en-IN" dirty="0"/>
                  <a:t>and the other n -k components are </a:t>
                </a:r>
                <a:r>
                  <a:rPr lang="en-IN" b="1" i="1" dirty="0"/>
                  <a:t>f. </a:t>
                </a:r>
              </a:p>
              <a:p>
                <a:pPr marL="0" indent="0">
                  <a:buNone/>
                </a:pPr>
                <a:r>
                  <a:rPr lang="en-IN" dirty="0"/>
                  <a:t>The number of n-tuples in the event </a:t>
                </a:r>
                <a:r>
                  <a:rPr lang="en-IN" b="1" i="1" dirty="0"/>
                  <a:t>A </a:t>
                </a:r>
                <a:r>
                  <a:rPr lang="en-IN" dirty="0"/>
                  <a:t>is equal to the number of ways that k letters s can be distributed among the n components of an n-tuple;</a:t>
                </a:r>
              </a:p>
              <a:p>
                <a:pPr marL="0" indent="0">
                  <a:buNone/>
                </a:pPr>
                <a:r>
                  <a:rPr lang="en-IN" dirty="0"/>
                  <a:t> hence </a:t>
                </a:r>
                <a:r>
                  <a:rPr lang="en-IN" b="1" i="1" dirty="0"/>
                  <a:t>A </a:t>
                </a:r>
                <a:r>
                  <a:rPr lang="en-IN" dirty="0"/>
                  <a:t>consists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sample points. Since the probability of each point in </a:t>
                </a:r>
                <a:r>
                  <a:rPr lang="en-IN" b="1" i="1" dirty="0"/>
                  <a:t>A </a:t>
                </a:r>
                <a:r>
                  <a:rPr lang="en-IN" dirty="0"/>
                  <a:t>is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b="1" i="1" dirty="0"/>
                  <a:t>, </a:t>
                </a:r>
                <a:r>
                  <a:rPr lang="en-IN" dirty="0"/>
                  <a:t>we have </a:t>
                </a:r>
                <a:r>
                  <a:rPr lang="en-IN" b="1" i="1" dirty="0"/>
                  <a:t>P(A) </a:t>
                </a:r>
                <a:r>
                  <a:rPr lang="en-IN" dirty="0"/>
                  <a:t>=</a:t>
                </a:r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IN" b="1" i="1" dirty="0"/>
                  <a:t> </a:t>
                </a:r>
                <a:r>
                  <a:rPr lang="en-IN" dirty="0"/>
                  <a:t>	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381E-7348-4327-840D-623A43DFA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77" y="0"/>
                <a:ext cx="11913705" cy="6745357"/>
              </a:xfrm>
              <a:blipFill>
                <a:blip r:embed="rId2"/>
                <a:stretch>
                  <a:fillRect l="-1023" t="-1445" r="-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86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19AF276-94A8-4187-8EAA-471E5D57D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Binomial Distribution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AB302D22-94CB-41AF-A16E-520FF7ED6F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3326" y="1981200"/>
            <a:ext cx="7204075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The Binomial Probability Distribution</a:t>
            </a:r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0F6AD191-9986-4BBB-AA72-5ED4E6151C0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038600" y="4419601"/>
          <a:ext cx="3754438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104840" imgH="457200" progId="Equation.3">
                  <p:embed/>
                </p:oleObj>
              </mc:Choice>
              <mc:Fallback>
                <p:oleObj name="Equation" r:id="rId4" imgW="1104840" imgH="457200" progId="Equation.3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0F6AD191-9986-4BBB-AA72-5ED4E6151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19601"/>
                        <a:ext cx="3754438" cy="155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Callout 7">
            <a:extLst>
              <a:ext uri="{FF2B5EF4-FFF2-40B4-BE49-F238E27FC236}">
                <a16:creationId xmlns:a16="http://schemas.microsoft.com/office/drawing/2014/main" id="{3DC2AD85-6B27-4C10-9EE0-E08D41EE9521}"/>
              </a:ext>
            </a:extLst>
          </p:cNvPr>
          <p:cNvSpPr/>
          <p:nvPr/>
        </p:nvSpPr>
        <p:spPr bwMode="auto">
          <a:xfrm>
            <a:off x="1981200" y="2667000"/>
            <a:ext cx="2590800" cy="1600200"/>
          </a:xfrm>
          <a:prstGeom prst="wedgeEllipseCallout">
            <a:avLst>
              <a:gd name="adj1" fmla="val 87746"/>
              <a:gd name="adj2" fmla="val 8590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FFFFFF"/>
                </a:solidFill>
                <a:latin typeface="Arial"/>
              </a:rPr>
              <a:t>The number of ways of getting the desired results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347D8679-754D-474A-8267-1D98FD50115C}"/>
              </a:ext>
            </a:extLst>
          </p:cNvPr>
          <p:cNvSpPr/>
          <p:nvPr/>
        </p:nvSpPr>
        <p:spPr bwMode="auto">
          <a:xfrm>
            <a:off x="4724400" y="2514600"/>
            <a:ext cx="2590800" cy="1447800"/>
          </a:xfrm>
          <a:prstGeom prst="wedgeEllipseCallout">
            <a:avLst>
              <a:gd name="adj1" fmla="val 23839"/>
              <a:gd name="adj2" fmla="val 11505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00B050"/>
                </a:solidFill>
                <a:latin typeface="Arial"/>
              </a:rPr>
              <a:t>The probability of  getting the required number of successes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C2C24766-6099-4C97-A098-6F6D514D133E}"/>
              </a:ext>
            </a:extLst>
          </p:cNvPr>
          <p:cNvSpPr/>
          <p:nvPr/>
        </p:nvSpPr>
        <p:spPr bwMode="auto">
          <a:xfrm>
            <a:off x="7620000" y="2590800"/>
            <a:ext cx="2590800" cy="1447800"/>
          </a:xfrm>
          <a:prstGeom prst="wedgeEllipseCallout">
            <a:avLst>
              <a:gd name="adj1" fmla="val -59543"/>
              <a:gd name="adj2" fmla="val 10953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00B050"/>
                </a:solidFill>
                <a:latin typeface="Arial"/>
              </a:rPr>
              <a:t>The probability of  getting the required number of failures</a:t>
            </a:r>
          </a:p>
        </p:txBody>
      </p:sp>
    </p:spTree>
    <p:extLst>
      <p:ext uri="{BB962C8B-B14F-4D97-AF65-F5344CB8AC3E}">
        <p14:creationId xmlns:p14="http://schemas.microsoft.com/office/powerpoint/2010/main" val="264269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5478-8ABF-4733-BADF-B9171A3B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59026"/>
            <a:ext cx="10836965" cy="6017937"/>
          </a:xfrm>
        </p:spPr>
        <p:txBody>
          <a:bodyPr/>
          <a:lstStyle/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r>
              <a:rPr lang="en-IN" dirty="0"/>
              <a:t>Five fair coins are flipped. If the outcomes are assumed independent, find the probability mass function of the number of heads obtained.</a:t>
            </a:r>
          </a:p>
        </p:txBody>
      </p:sp>
    </p:spTree>
    <p:extLst>
      <p:ext uri="{BB962C8B-B14F-4D97-AF65-F5344CB8AC3E}">
        <p14:creationId xmlns:p14="http://schemas.microsoft.com/office/powerpoint/2010/main" val="160590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D437-B408-4404-9CAE-42CC459B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270"/>
            <a:ext cx="11887200" cy="655982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If we let </a:t>
            </a:r>
            <a:r>
              <a:rPr lang="en-IN" i="1" dirty="0"/>
              <a:t>X </a:t>
            </a:r>
            <a:r>
              <a:rPr lang="en-IN" dirty="0"/>
              <a:t>equal the number of heads (successes) that appear, then </a:t>
            </a:r>
            <a:r>
              <a:rPr lang="en-IN" i="1" dirty="0"/>
              <a:t>X</a:t>
            </a:r>
          </a:p>
          <a:p>
            <a:pPr marL="0" indent="0">
              <a:buNone/>
            </a:pPr>
            <a:r>
              <a:rPr lang="en-IN" dirty="0"/>
              <a:t>is a binomial random variable with parameters </a:t>
            </a:r>
            <a:r>
              <a:rPr lang="en-IN" i="1" dirty="0"/>
              <a:t>n </a:t>
            </a:r>
            <a:r>
              <a:rPr lang="en-IN" dirty="0"/>
              <a:t>= 5, </a:t>
            </a:r>
            <a:r>
              <a:rPr lang="en-IN" i="1" dirty="0"/>
              <a:t>p </a:t>
            </a:r>
            <a:r>
              <a:rPr lang="en-IN" dirty="0"/>
              <a:t>= 1/2</a:t>
            </a:r>
          </a:p>
          <a:p>
            <a:pPr marL="0" indent="0">
              <a:buNone/>
            </a:pPr>
            <a:r>
              <a:rPr lang="en-IN" dirty="0"/>
              <a:t> Hence,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C440A-756C-4A69-B0C2-A1D644F6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02" y="1181176"/>
            <a:ext cx="5028884" cy="1057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AB776-B6FB-4BD6-8576-D1158CB0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02" y="2238299"/>
            <a:ext cx="4630772" cy="112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0A78E-A61A-4618-B72B-31C809EA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831" y="3485866"/>
            <a:ext cx="4723985" cy="1006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F61DC4-2685-405D-9B87-D7816420B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14" y="4619598"/>
            <a:ext cx="4801802" cy="12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7DB9B-8F2D-452A-A74A-490AD75A4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12" y="1245703"/>
            <a:ext cx="7139427" cy="27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6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8BC178-C66F-4519-BF56-C2CE2FD4A1A2}"/>
              </a:ext>
            </a:extLst>
          </p:cNvPr>
          <p:cNvSpPr/>
          <p:nvPr/>
        </p:nvSpPr>
        <p:spPr bwMode="auto">
          <a:xfrm>
            <a:off x="6629400" y="1981200"/>
            <a:ext cx="3810000" cy="350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  <a:latin typeface="Arial" charset="0"/>
            </a:endParaRPr>
          </a:p>
        </p:txBody>
      </p:sp>
      <p:sp>
        <p:nvSpPr>
          <p:cNvPr id="7172" name="Text Placeholder 2">
            <a:extLst>
              <a:ext uri="{FF2B5EF4-FFF2-40B4-BE49-F238E27FC236}">
                <a16:creationId xmlns:a16="http://schemas.microsoft.com/office/drawing/2014/main" id="{4B70B0BB-E6B1-4C5A-BCE3-EBFCD2D9FF9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solidFill>
            <a:srgbClr val="00B0F0"/>
          </a:solidFill>
        </p:spPr>
        <p:txBody>
          <a:bodyPr/>
          <a:lstStyle/>
          <a:p>
            <a:pPr eaLnBrk="1" hangingPunct="1"/>
            <a:r>
              <a:rPr lang="en-US" altLang="en-US" dirty="0"/>
              <a:t>Say 40% of the class is female.</a:t>
            </a:r>
          </a:p>
          <a:p>
            <a:pPr eaLnBrk="1" hangingPunct="1"/>
            <a:r>
              <a:rPr lang="en-US" altLang="en-US" dirty="0"/>
              <a:t>What is the probability that 6 of the first 10 students walking in will be female?</a:t>
            </a: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1E83109D-D0A3-4CC5-949E-CE9FB5214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The Binomial Distribution</a:t>
            </a:r>
          </a:p>
        </p:txBody>
      </p:sp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D840CFCB-8249-4DF5-8AE2-A2A595EF3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057400"/>
          <a:ext cx="35877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434960" imgH="1371600" progId="Equation.3">
                  <p:embed/>
                </p:oleObj>
              </mc:Choice>
              <mc:Fallback>
                <p:oleObj name="Equation" r:id="rId3" imgW="1434960" imgH="1371600" progId="Equation.3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D840CFCB-8249-4DF5-8AE2-A2A595EF3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057400"/>
                        <a:ext cx="358775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83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A73B-9756-4EA5-935B-E764B341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06017"/>
            <a:ext cx="11115261" cy="6070946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/>
              <a:t>It is known that bolts produced by a certain company will be defective with probability.01, independently of each other. The company sells the bolts in packages of 10 and offers a money-back guarantee that at most 1 of the 10 bolts is defective.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What proportion of packages sold must the company replace?</a:t>
            </a:r>
          </a:p>
        </p:txBody>
      </p:sp>
    </p:spTree>
    <p:extLst>
      <p:ext uri="{BB962C8B-B14F-4D97-AF65-F5344CB8AC3E}">
        <p14:creationId xmlns:p14="http://schemas.microsoft.com/office/powerpoint/2010/main" val="227606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BEA0-91EA-43F8-B54A-FA8F7516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</a:t>
            </a:r>
            <a:r>
              <a:rPr lang="en-IN" i="1" dirty="0"/>
              <a:t>X </a:t>
            </a:r>
            <a:r>
              <a:rPr lang="en-IN" dirty="0"/>
              <a:t>is the number of defective bolts in a package, then </a:t>
            </a:r>
            <a:r>
              <a:rPr lang="en-IN" i="1" dirty="0"/>
              <a:t>X </a:t>
            </a:r>
            <a:r>
              <a:rPr lang="en-IN" dirty="0"/>
              <a:t>is a binomial</a:t>
            </a:r>
          </a:p>
          <a:p>
            <a:pPr marL="0" indent="0">
              <a:buNone/>
            </a:pPr>
            <a:r>
              <a:rPr lang="en-IN" dirty="0"/>
              <a:t>random variable with parameters (10, .01). Hence, the probability that a package will have to be replaced 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643B0-B951-4810-897F-40CE668C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09" y="4114801"/>
            <a:ext cx="10259631" cy="16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1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15DC-CCC4-44B8-9E3F-A5ABE102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4098D-B597-46EE-B5D7-6AAD279D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88" y="2504661"/>
            <a:ext cx="10011468" cy="14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6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8ED2-5136-48FE-8554-4A953C9C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2C1163"/>
                </a:solidFill>
              </a:rPr>
              <a:t>THE BERNOULLI AND BINOMIAL RANDOM VARIABLES</a:t>
            </a:r>
            <a:endParaRPr lang="en-IN" dirty="0">
              <a:solidFill>
                <a:srgbClr val="2C11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688E-442C-41B9-97BF-727BF476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that a trial, or an experiment, whose outcome can be classified as either a</a:t>
            </a:r>
          </a:p>
          <a:p>
            <a:r>
              <a:rPr lang="en-IN" i="1" dirty="0">
                <a:solidFill>
                  <a:srgbClr val="FF0000"/>
                </a:solidFill>
              </a:rPr>
              <a:t>success</a:t>
            </a:r>
            <a:r>
              <a:rPr lang="en-IN" i="1" dirty="0"/>
              <a:t> </a:t>
            </a:r>
            <a:r>
              <a:rPr lang="en-IN" dirty="0"/>
              <a:t>or a </a:t>
            </a:r>
            <a:r>
              <a:rPr lang="en-IN" i="1" dirty="0">
                <a:solidFill>
                  <a:srgbClr val="FF0000"/>
                </a:solidFill>
              </a:rPr>
              <a:t>failure</a:t>
            </a:r>
            <a:r>
              <a:rPr lang="en-IN" i="1" dirty="0"/>
              <a:t> </a:t>
            </a:r>
            <a:r>
              <a:rPr lang="en-IN" dirty="0"/>
              <a:t>is performed. </a:t>
            </a:r>
          </a:p>
          <a:p>
            <a:r>
              <a:rPr lang="en-IN" dirty="0"/>
              <a:t>If we let </a:t>
            </a:r>
            <a:r>
              <a:rPr lang="en-IN" i="1" dirty="0"/>
              <a:t>X </a:t>
            </a:r>
            <a:r>
              <a:rPr lang="en-IN" dirty="0"/>
              <a:t>= 1 when the outcome is a success and</a:t>
            </a:r>
          </a:p>
          <a:p>
            <a:r>
              <a:rPr lang="en-IN" i="1" dirty="0"/>
              <a:t>X </a:t>
            </a:r>
            <a:r>
              <a:rPr lang="en-IN" dirty="0"/>
              <a:t>= 0 when it is a failure, then the probability mass function of </a:t>
            </a:r>
            <a:r>
              <a:rPr lang="en-IN" i="1" dirty="0"/>
              <a:t>X </a:t>
            </a:r>
            <a:r>
              <a:rPr lang="en-IN" dirty="0"/>
              <a:t>is given by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908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CCD6E9-3862-4E3D-B18D-F2FC5EBF3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109" y="473421"/>
            <a:ext cx="7827908" cy="1154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8A865-B00A-463A-A841-EF84E360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1" y="2007269"/>
            <a:ext cx="11904699" cy="1025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626B4A-2B95-4721-A7CA-9A4FC6E9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80" y="3698070"/>
            <a:ext cx="12002152" cy="11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6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F8DA64-3064-4A60-8CD8-12788EAD2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90" y="624036"/>
            <a:ext cx="11723150" cy="846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16A9A-8C77-47F9-A0B3-CCBC281A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06" y="1871427"/>
            <a:ext cx="10492509" cy="474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3DC8D-B038-4A10-8750-769C452CF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595" y="2840659"/>
            <a:ext cx="4129363" cy="553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14EC6-2258-4C4E-8DBE-85BFAFBCA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958" y="2851040"/>
            <a:ext cx="3813692" cy="634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B068F-F28F-4CA2-A654-FA446D85F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173" y="3949791"/>
            <a:ext cx="10890832" cy="87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B49AC-C356-45DD-947F-85258E6CC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271" y="5379202"/>
            <a:ext cx="3408870" cy="5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2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F98B16-2719-4BBF-A035-BCC470B4A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036"/>
            <a:ext cx="11966713" cy="1322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F1B8D-521B-4EAD-8F11-5E9E2757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86" y="1911889"/>
            <a:ext cx="12078054" cy="818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4841C-5C28-4C94-A3A2-70A4C8253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2" y="3107498"/>
            <a:ext cx="11955281" cy="927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B8C01-1253-4990-9A3E-EC8A8AC08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955" y="4173518"/>
            <a:ext cx="6089849" cy="9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3021-CC6F-411C-96AE-0D6AE6DA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ED829-EA39-4A94-9344-0B3DF764E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3679" y="2875723"/>
            <a:ext cx="12053644" cy="21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8BD5C-0B44-4A37-8BF1-766679EE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969" y="1690688"/>
            <a:ext cx="7607327" cy="4105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5D3832-80A0-4ABB-A20A-9AF010A6DC46}"/>
              </a:ext>
            </a:extLst>
          </p:cNvPr>
          <p:cNvSpPr txBox="1"/>
          <p:nvPr/>
        </p:nvSpPr>
        <p:spPr>
          <a:xfrm>
            <a:off x="1484243" y="662609"/>
            <a:ext cx="515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Prove that for a Binomial distribution:</a:t>
            </a:r>
          </a:p>
        </p:txBody>
      </p:sp>
    </p:spTree>
    <p:extLst>
      <p:ext uri="{BB962C8B-B14F-4D97-AF65-F5344CB8AC3E}">
        <p14:creationId xmlns:p14="http://schemas.microsoft.com/office/powerpoint/2010/main" val="408513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04276-F9DF-4B9B-B575-584D0329D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30" y="781878"/>
            <a:ext cx="11946443" cy="5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3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DBD3-261C-4E63-AFCE-492CD889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A903B-A4B7-45F1-B7FA-B91CC9A9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39" y="2107096"/>
            <a:ext cx="11988401" cy="38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5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5F67F1-055C-4AA1-9483-9200F82F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4" y="2186609"/>
            <a:ext cx="12182956" cy="41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1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E82454-BBA9-415E-83D2-FDDFD848C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35" y="524495"/>
            <a:ext cx="11451045" cy="1145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FD8EB-038E-4560-BC81-3346BD06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0" y="2451652"/>
            <a:ext cx="7649612" cy="13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9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BD5415C9-BB32-49A6-8513-69809F010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Binomial Distribution</a:t>
            </a:r>
          </a:p>
        </p:txBody>
      </p:sp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BF1C3A13-07CD-4DFF-A0E2-FD782EDEC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1" y="2667001"/>
          <a:ext cx="4937125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777680" imgH="723600" progId="Equation.3">
                  <p:embed/>
                </p:oleObj>
              </mc:Choice>
              <mc:Fallback>
                <p:oleObj name="Equation" r:id="rId3" imgW="1777680" imgH="723600" progId="Equation.3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BF1C3A13-07CD-4DFF-A0E2-FD782EDEC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2667001"/>
                        <a:ext cx="4937125" cy="201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Placeholder 5">
            <a:extLst>
              <a:ext uri="{FF2B5EF4-FFF2-40B4-BE49-F238E27FC236}">
                <a16:creationId xmlns:a16="http://schemas.microsoft.com/office/drawing/2014/main" id="{EFB089FD-EF86-416E-9571-0320FB4BB4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09800" y="1981200"/>
            <a:ext cx="6705600" cy="1066800"/>
          </a:xfrm>
        </p:spPr>
        <p:txBody>
          <a:bodyPr/>
          <a:lstStyle/>
          <a:p>
            <a:pPr eaLnBrk="1" hangingPunct="1"/>
            <a:r>
              <a:rPr lang="en-US" altLang="en-US"/>
              <a:t>For 1,000 coin flips, </a:t>
            </a:r>
          </a:p>
        </p:txBody>
      </p:sp>
    </p:spTree>
    <p:extLst>
      <p:ext uri="{BB962C8B-B14F-4D97-AF65-F5344CB8AC3E}">
        <p14:creationId xmlns:p14="http://schemas.microsoft.com/office/powerpoint/2010/main" val="9311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619C9-27E2-4738-8B03-68D8FFD56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174" y="178904"/>
                <a:ext cx="11055626" cy="59980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6000" i="1" dirty="0"/>
                  <a:t>p(</a:t>
                </a:r>
                <a:r>
                  <a:rPr lang="en-IN" sz="6000" dirty="0"/>
                  <a:t>0</a:t>
                </a:r>
                <a:r>
                  <a:rPr lang="en-IN" sz="6000" i="1" dirty="0"/>
                  <a:t>) </a:t>
                </a:r>
                <a:r>
                  <a:rPr lang="en-IN" sz="6000" dirty="0"/>
                  <a:t>= </a:t>
                </a:r>
                <a:r>
                  <a:rPr lang="en-IN" sz="6000" i="1" dirty="0"/>
                  <a:t>P</a:t>
                </a:r>
                <a:r>
                  <a:rPr lang="en-IN" sz="6000" dirty="0"/>
                  <a:t>{</a:t>
                </a:r>
                <a:r>
                  <a:rPr lang="en-IN" sz="6000" i="1" dirty="0"/>
                  <a:t>X </a:t>
                </a:r>
                <a:r>
                  <a:rPr lang="en-IN" sz="6000" dirty="0"/>
                  <a:t>= 0} = 1 − </a:t>
                </a:r>
                <a:r>
                  <a:rPr lang="en-IN" sz="6000" i="1" dirty="0"/>
                  <a:t>p</a:t>
                </a:r>
              </a:p>
              <a:p>
                <a:pPr marL="0" indent="0">
                  <a:buNone/>
                </a:pPr>
                <a:r>
                  <a:rPr lang="en-IN" sz="6000" i="1" dirty="0"/>
                  <a:t>p(</a:t>
                </a:r>
                <a:r>
                  <a:rPr lang="en-IN" sz="6000" dirty="0"/>
                  <a:t>1</a:t>
                </a:r>
                <a:r>
                  <a:rPr lang="en-IN" sz="6000" i="1" dirty="0"/>
                  <a:t>) </a:t>
                </a:r>
                <a:r>
                  <a:rPr lang="en-IN" sz="6000" dirty="0"/>
                  <a:t>= </a:t>
                </a:r>
                <a:r>
                  <a:rPr lang="en-IN" sz="6000" i="1" dirty="0"/>
                  <a:t>P</a:t>
                </a:r>
                <a:r>
                  <a:rPr lang="en-IN" sz="6000" dirty="0"/>
                  <a:t>{</a:t>
                </a:r>
                <a:r>
                  <a:rPr lang="en-IN" sz="6000" i="1" dirty="0"/>
                  <a:t>X </a:t>
                </a:r>
                <a:r>
                  <a:rPr lang="en-IN" sz="6000" dirty="0"/>
                  <a:t>= 1} = </a:t>
                </a:r>
                <a:r>
                  <a:rPr lang="en-IN" sz="6000" i="1" dirty="0"/>
                  <a:t>p</a:t>
                </a:r>
              </a:p>
              <a:p>
                <a:pPr marL="0" indent="0">
                  <a:buNone/>
                </a:pPr>
                <a:endParaRPr lang="en-IN" sz="6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6000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IN" sz="6000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IN" sz="6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6000" b="0" i="1" smtClean="0">
                          <a:latin typeface="Cambria Math" panose="02040503050406030204" pitchFamily="18" charset="0"/>
                        </a:rPr>
                        <m:t>≤1, </m:t>
                      </m:r>
                    </m:oMath>
                  </m:oMathPara>
                </a14:m>
                <a:endParaRPr lang="en-IN" sz="6000" b="0" dirty="0"/>
              </a:p>
              <a:p>
                <a:pPr marL="0" indent="0">
                  <a:buNone/>
                </a:pPr>
                <a:endParaRPr lang="en-IN" sz="6000" b="0" dirty="0"/>
              </a:p>
              <a:p>
                <a:pPr marL="0" indent="0">
                  <a:buNone/>
                </a:pPr>
                <a:r>
                  <a:rPr lang="en-IN" sz="4800" dirty="0"/>
                  <a:t>is the probability that the trial is a success</a:t>
                </a:r>
                <a:endParaRPr lang="en-IN" sz="9600" b="0" dirty="0"/>
              </a:p>
              <a:p>
                <a:pPr marL="0" indent="0">
                  <a:buNone/>
                </a:pPr>
                <a:endParaRPr lang="en-IN" sz="6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619C9-27E2-4738-8B03-68D8FFD56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174" y="178904"/>
                <a:ext cx="11055626" cy="5998059"/>
              </a:xfrm>
              <a:blipFill>
                <a:blip r:embed="rId2"/>
                <a:stretch>
                  <a:fillRect l="-3363" t="-45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7F27E9-9E99-4FE5-89CA-E0704B10A6CD}"/>
              </a:ext>
            </a:extLst>
          </p:cNvPr>
          <p:cNvSpPr txBox="1"/>
          <p:nvPr/>
        </p:nvSpPr>
        <p:spPr>
          <a:xfrm>
            <a:off x="9197008" y="768625"/>
            <a:ext cx="834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(1)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560FB0F-8B01-4ABE-9088-F50E0983DC6D}"/>
              </a:ext>
            </a:extLst>
          </p:cNvPr>
          <p:cNvSpPr/>
          <p:nvPr/>
        </p:nvSpPr>
        <p:spPr>
          <a:xfrm>
            <a:off x="7394712" y="530087"/>
            <a:ext cx="145775" cy="1550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52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3970-5F94-4353-B947-87CE69E1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95FF-8926-4314-A6DC-0813746C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marble is drawn from an urn containing 3 white and</a:t>
            </a:r>
          </a:p>
          <a:p>
            <a:pPr marL="0" indent="0">
              <a:buNone/>
            </a:pPr>
            <a:r>
              <a:rPr lang="en-IN" dirty="0"/>
              <a:t>3 black marbles. After the marble is drawn, it is replaced</a:t>
            </a:r>
          </a:p>
          <a:p>
            <a:pPr marL="0" indent="0">
              <a:buNone/>
            </a:pPr>
            <a:r>
              <a:rPr lang="en-IN" dirty="0"/>
              <a:t>and another marble is drawn. This process goes on</a:t>
            </a:r>
          </a:p>
          <a:p>
            <a:pPr marL="0" indent="0">
              <a:buNone/>
            </a:pPr>
            <a:r>
              <a:rPr lang="en-IN" dirty="0"/>
              <a:t>indefinitely. What is the probability that, of the</a:t>
            </a:r>
          </a:p>
          <a:p>
            <a:pPr marL="0" indent="0">
              <a:buNone/>
            </a:pPr>
            <a:r>
              <a:rPr lang="en-IN" dirty="0"/>
              <a:t>first 4 marbles drawn, exactly 2 are white?</a:t>
            </a:r>
          </a:p>
        </p:txBody>
      </p:sp>
    </p:spTree>
    <p:extLst>
      <p:ext uri="{BB962C8B-B14F-4D97-AF65-F5344CB8AC3E}">
        <p14:creationId xmlns:p14="http://schemas.microsoft.com/office/powerpoint/2010/main" val="1712845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AF6CA8-B08A-4FB2-A10E-757E128C8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982" y="652460"/>
            <a:ext cx="2755627" cy="1240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67B95D-76D5-40AD-A10F-19709C28586E}"/>
                  </a:ext>
                </a:extLst>
              </p:cNvPr>
              <p:cNvSpPr txBox="1"/>
              <p:nvPr/>
            </p:nvSpPr>
            <p:spPr>
              <a:xfrm>
                <a:off x="1219200" y="2054087"/>
                <a:ext cx="5897217" cy="1092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2 marbles can be chosen from 4 in </a:t>
                </a:r>
                <a:r>
                  <a:rPr lang="en-IN" baseline="30000" dirty="0"/>
                  <a:t>4</a:t>
                </a:r>
                <a:r>
                  <a:rPr lang="en-IN" dirty="0"/>
                  <a:t>C</a:t>
                </a:r>
                <a:r>
                  <a:rPr lang="en-IN" baseline="-25000" dirty="0"/>
                  <a:t>2</a:t>
                </a:r>
                <a:r>
                  <a:rPr lang="en-IN" dirty="0"/>
                  <a:t>ways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𝑐h𝑜𝑜𝑠𝑒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𝑤h𝑖𝑡𝑒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aseline="-25000" dirty="0"/>
                  <a:t>   </a:t>
                </a:r>
                <a:endParaRPr lang="en-IN" dirty="0"/>
              </a:p>
              <a:p>
                <a:r>
                  <a:rPr lang="en-IN" dirty="0"/>
                  <a:t>Ways not to choose white 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67B95D-76D5-40AD-A10F-19709C28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054087"/>
                <a:ext cx="5897217" cy="1092158"/>
              </a:xfrm>
              <a:prstGeom prst="rect">
                <a:avLst/>
              </a:prstGeom>
              <a:blipFill>
                <a:blip r:embed="rId3"/>
                <a:stretch>
                  <a:fillRect l="-827" t="-3352" b="-8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97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4935-C823-4958-A3A6-CC2E78E8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On a multiple-choice exam with 3 possible answers</a:t>
            </a:r>
          </a:p>
          <a:p>
            <a:pPr marL="0" indent="0">
              <a:buNone/>
            </a:pPr>
            <a:r>
              <a:rPr lang="en-IN" dirty="0"/>
              <a:t>for each of the 5 questions, what is the probability</a:t>
            </a:r>
          </a:p>
          <a:p>
            <a:pPr marL="0" indent="0">
              <a:buNone/>
            </a:pPr>
            <a:r>
              <a:rPr lang="en-IN" dirty="0"/>
              <a:t>that a student will get 4 or more correct answers</a:t>
            </a:r>
          </a:p>
          <a:p>
            <a:pPr marL="0" indent="0">
              <a:buNone/>
            </a:pPr>
            <a:r>
              <a:rPr lang="en-IN" dirty="0"/>
              <a:t>just by guessing?</a:t>
            </a:r>
          </a:p>
        </p:txBody>
      </p:sp>
    </p:spTree>
    <p:extLst>
      <p:ext uri="{BB962C8B-B14F-4D97-AF65-F5344CB8AC3E}">
        <p14:creationId xmlns:p14="http://schemas.microsoft.com/office/powerpoint/2010/main" val="1366996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B4AEB-6BF9-43B7-AB7B-B34908692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782" y="4668116"/>
            <a:ext cx="4197902" cy="1306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A320DA-EA19-4811-8CBA-CB1C06949693}"/>
              </a:ext>
            </a:extLst>
          </p:cNvPr>
          <p:cNvSpPr txBox="1"/>
          <p:nvPr/>
        </p:nvSpPr>
        <p:spPr>
          <a:xfrm>
            <a:off x="662608" y="1007164"/>
            <a:ext cx="87729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probability of answering a question with three possible answers is 1/3.</a:t>
            </a:r>
          </a:p>
          <a:p>
            <a:r>
              <a:rPr lang="en-IN" sz="2800" dirty="0"/>
              <a:t>The number of questions is the number of trials 4</a:t>
            </a:r>
          </a:p>
          <a:p>
            <a:r>
              <a:rPr lang="en-IN" sz="2800" dirty="0"/>
              <a:t>Choosing 4  questions out of 5 is           ways.</a:t>
            </a:r>
          </a:p>
          <a:p>
            <a:endParaRPr lang="en-IN" sz="2800" dirty="0"/>
          </a:p>
          <a:p>
            <a:r>
              <a:rPr lang="en-IN" sz="2800" dirty="0" err="1"/>
              <a:t>Atleast</a:t>
            </a:r>
            <a:r>
              <a:rPr lang="en-IN" sz="2800" dirty="0"/>
              <a:t> 4 questions is the first term with one question wrong and all 5 questions is the second term.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43037-31BF-4699-A67D-AABBCCEB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83" y="2341267"/>
            <a:ext cx="440095" cy="7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1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5582-D63C-4991-B939-D94016C6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Suppose that, in flight, airplane engines will fail</a:t>
            </a:r>
          </a:p>
          <a:p>
            <a:pPr marL="0" indent="0">
              <a:buNone/>
            </a:pPr>
            <a:r>
              <a:rPr lang="en-IN" dirty="0"/>
              <a:t>with probability 1 − </a:t>
            </a:r>
            <a:r>
              <a:rPr lang="en-IN" i="1" dirty="0"/>
              <a:t>p</a:t>
            </a:r>
            <a:r>
              <a:rPr lang="en-IN" dirty="0"/>
              <a:t>, independently from engine</a:t>
            </a:r>
          </a:p>
          <a:p>
            <a:pPr marL="0" indent="0">
              <a:buNone/>
            </a:pPr>
            <a:r>
              <a:rPr lang="en-IN" dirty="0"/>
              <a:t>to engine. If an airplane needs a majority of its</a:t>
            </a:r>
          </a:p>
          <a:p>
            <a:pPr marL="0" indent="0">
              <a:buNone/>
            </a:pPr>
            <a:r>
              <a:rPr lang="en-IN" dirty="0"/>
              <a:t>engines operative to complete a successful flight,</a:t>
            </a:r>
          </a:p>
          <a:p>
            <a:pPr marL="0" indent="0">
              <a:buNone/>
            </a:pPr>
            <a:r>
              <a:rPr lang="en-IN" dirty="0"/>
              <a:t>for what values of </a:t>
            </a:r>
            <a:r>
              <a:rPr lang="en-IN" i="1" dirty="0"/>
              <a:t>p </a:t>
            </a:r>
            <a:r>
              <a:rPr lang="en-IN" dirty="0"/>
              <a:t>is a 5-engine plane preferable</a:t>
            </a:r>
          </a:p>
          <a:p>
            <a:pPr marL="0" indent="0">
              <a:buNone/>
            </a:pPr>
            <a:r>
              <a:rPr lang="en-IN" dirty="0"/>
              <a:t>to a 3-engine plane?</a:t>
            </a:r>
          </a:p>
        </p:txBody>
      </p:sp>
    </p:spTree>
    <p:extLst>
      <p:ext uri="{BB962C8B-B14F-4D97-AF65-F5344CB8AC3E}">
        <p14:creationId xmlns:p14="http://schemas.microsoft.com/office/powerpoint/2010/main" val="1567272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FEBB4-8E2A-4427-96E1-4172B5011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5" y="1690688"/>
            <a:ext cx="12105135" cy="36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64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46E8-4E88-4459-8DDE-2E630D70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139148"/>
            <a:ext cx="11015870" cy="603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When coin 1 is flipped, it lands on heads with probability </a:t>
            </a:r>
            <a:r>
              <a:rPr lang="en-IN" sz="4000" i="1" dirty="0"/>
              <a:t>.</a:t>
            </a:r>
            <a:r>
              <a:rPr lang="en-IN" sz="4000" dirty="0"/>
              <a:t>4; when coin 2 is flipped, it lands on </a:t>
            </a:r>
            <a:r>
              <a:rPr lang="en-IN" sz="4000" dirty="0" err="1"/>
              <a:t>headswith</a:t>
            </a:r>
            <a:r>
              <a:rPr lang="en-IN" sz="4000" dirty="0"/>
              <a:t> probability </a:t>
            </a:r>
            <a:r>
              <a:rPr lang="en-IN" sz="4000" i="1" dirty="0"/>
              <a:t>.</a:t>
            </a:r>
            <a:r>
              <a:rPr lang="en-IN" sz="4000" dirty="0"/>
              <a:t>7.</a:t>
            </a:r>
          </a:p>
          <a:p>
            <a:pPr marL="0" indent="0">
              <a:buNone/>
            </a:pPr>
            <a:r>
              <a:rPr lang="en-IN" sz="4000" dirty="0"/>
              <a:t> One of these coins is randomly chosen and flipped 10 times.</a:t>
            </a:r>
          </a:p>
          <a:p>
            <a:pPr marL="0" indent="0">
              <a:buNone/>
            </a:pPr>
            <a:r>
              <a:rPr lang="en-IN" sz="4000" b="1" dirty="0"/>
              <a:t>(a) </a:t>
            </a:r>
            <a:r>
              <a:rPr lang="en-IN" sz="4000" dirty="0"/>
              <a:t>What is the probability that the coin lands on</a:t>
            </a:r>
          </a:p>
          <a:p>
            <a:pPr marL="0" indent="0">
              <a:buNone/>
            </a:pPr>
            <a:r>
              <a:rPr lang="en-IN" sz="4000" dirty="0"/>
              <a:t>heads on exactly 7 of the 10 flips?</a:t>
            </a:r>
          </a:p>
        </p:txBody>
      </p:sp>
    </p:spTree>
    <p:extLst>
      <p:ext uri="{BB962C8B-B14F-4D97-AF65-F5344CB8AC3E}">
        <p14:creationId xmlns:p14="http://schemas.microsoft.com/office/powerpoint/2010/main" val="411553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E2AA-0060-40E8-B8CB-45D1DA47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2BBEDE-73B1-4154-BD8E-E53FBF43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355"/>
            <a:ext cx="8968164" cy="26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0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54A3-5CD2-4D88-A53D-B064C7FF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1B63-E8FB-40F8-8A45-1475644D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5DA89-E2B7-44E2-9FE9-7D021BE5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61" y="1825624"/>
            <a:ext cx="9301397" cy="30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95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8DACD-1FEE-451C-BADE-986F89B6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36" y="2133601"/>
            <a:ext cx="9907627" cy="28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3808-CF8B-40A3-8C73-C08B5514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Bernoulli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2E67-315F-4B29-BC17-DB60B2B7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random variable </a:t>
            </a:r>
            <a:r>
              <a:rPr lang="en-IN" i="1" dirty="0"/>
              <a:t>X </a:t>
            </a:r>
            <a:r>
              <a:rPr lang="en-IN" dirty="0"/>
              <a:t>is said to be a </a:t>
            </a:r>
            <a:r>
              <a:rPr lang="en-IN" i="1" dirty="0"/>
              <a:t>Bernoulli random variable </a:t>
            </a:r>
          </a:p>
          <a:p>
            <a:pPr marL="0" indent="0">
              <a:buNone/>
            </a:pPr>
            <a:r>
              <a:rPr lang="en-IN" dirty="0"/>
              <a:t>(after the </a:t>
            </a:r>
            <a:r>
              <a:rPr lang="en-IN" dirty="0">
                <a:highlight>
                  <a:srgbClr val="FFFF00"/>
                </a:highlight>
              </a:rPr>
              <a:t>Swiss mathematician James Bernoulli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if its probability mass function is given</a:t>
            </a:r>
          </a:p>
          <a:p>
            <a:pPr marL="0" indent="0">
              <a:buNone/>
            </a:pPr>
            <a:r>
              <a:rPr lang="en-IN" dirty="0"/>
              <a:t> by Equations</a:t>
            </a:r>
          </a:p>
          <a:p>
            <a:pPr marL="0" indent="0">
              <a:buNone/>
            </a:pPr>
            <a:r>
              <a:rPr lang="en-IN" dirty="0"/>
              <a:t>(1) for some </a:t>
            </a:r>
            <a:r>
              <a:rPr lang="en-IN" i="1" dirty="0"/>
              <a:t>p </a:t>
            </a:r>
            <a:r>
              <a:rPr lang="en-IN" dirty="0"/>
              <a:t>∈ </a:t>
            </a:r>
            <a:r>
              <a:rPr lang="en-IN" i="1" dirty="0"/>
              <a:t>(</a:t>
            </a:r>
            <a:r>
              <a:rPr lang="en-IN" dirty="0"/>
              <a:t>0, 1</a:t>
            </a:r>
            <a:r>
              <a:rPr lang="en-IN" i="1" dirty="0"/>
              <a:t>)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8F535-4EA4-49BD-A332-E5438CA28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52" y="2478157"/>
            <a:ext cx="3548978" cy="396902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7111FA7-32BC-441A-A3B2-195BB3AA7E80}"/>
              </a:ext>
            </a:extLst>
          </p:cNvPr>
          <p:cNvSpPr/>
          <p:nvPr/>
        </p:nvSpPr>
        <p:spPr>
          <a:xfrm>
            <a:off x="7924800" y="2478157"/>
            <a:ext cx="337102" cy="1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11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A37B-46E2-4052-938A-6F23C6F4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0A93-F873-40DC-9D64-D78CC78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Suppose that a particular trait (such as eye </a:t>
            </a:r>
            <a:r>
              <a:rPr lang="en-IN" dirty="0" err="1"/>
              <a:t>color</a:t>
            </a:r>
            <a:r>
              <a:rPr lang="en-IN" dirty="0"/>
              <a:t> or left-handedness) of a person is classified on the basis of one pair of genes, and suppose that </a:t>
            </a:r>
            <a:r>
              <a:rPr lang="en-IN" i="1" dirty="0"/>
              <a:t>d </a:t>
            </a:r>
            <a:r>
              <a:rPr lang="en-IN" dirty="0"/>
              <a:t>represents a dominant gene and </a:t>
            </a:r>
            <a:r>
              <a:rPr lang="en-IN" i="1" dirty="0"/>
              <a:t>r </a:t>
            </a:r>
            <a:r>
              <a:rPr lang="en-IN" dirty="0"/>
              <a:t>a recessive gene. Thus, a person with </a:t>
            </a:r>
            <a:r>
              <a:rPr lang="en-IN" i="1" dirty="0" err="1"/>
              <a:t>dd</a:t>
            </a:r>
            <a:r>
              <a:rPr lang="en-IN" i="1" dirty="0"/>
              <a:t> </a:t>
            </a:r>
            <a:r>
              <a:rPr lang="en-IN" dirty="0"/>
              <a:t>genes is pure dominance, one with </a:t>
            </a:r>
            <a:r>
              <a:rPr lang="en-IN" i="1" dirty="0" err="1"/>
              <a:t>rr</a:t>
            </a:r>
            <a:r>
              <a:rPr lang="en-IN" i="1" dirty="0"/>
              <a:t> </a:t>
            </a:r>
            <a:r>
              <a:rPr lang="en-IN" dirty="0"/>
              <a:t>is pure recessive, and one with </a:t>
            </a:r>
            <a:r>
              <a:rPr lang="en-IN" i="1" dirty="0" err="1"/>
              <a:t>rd</a:t>
            </a:r>
            <a:r>
              <a:rPr lang="en-IN" i="1" dirty="0"/>
              <a:t> </a:t>
            </a:r>
            <a:r>
              <a:rPr lang="en-IN" dirty="0"/>
              <a:t>is hybrid. The pure dominance and the hybrid are alike in appearance. Children receive 1 gene from each parent. If, with respect to a particular trait, 2 hybrid parents have a total</a:t>
            </a:r>
          </a:p>
          <a:p>
            <a:pPr marL="0" indent="0">
              <a:buNone/>
            </a:pPr>
            <a:r>
              <a:rPr lang="en-IN" dirty="0"/>
              <a:t>of 4 children, what is the probability that 3 of the 4 children have the outward appearance of the dominant gene?</a:t>
            </a:r>
          </a:p>
        </p:txBody>
      </p:sp>
    </p:spTree>
    <p:extLst>
      <p:ext uri="{BB962C8B-B14F-4D97-AF65-F5344CB8AC3E}">
        <p14:creationId xmlns:p14="http://schemas.microsoft.com/office/powerpoint/2010/main" val="1762518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D060-E761-471C-A3D3-E615206A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CF78-D9D1-4B81-8591-9EDDEA34F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4 pairs of genes a child can receive: </a:t>
            </a:r>
            <a:r>
              <a:rPr lang="en-IN" dirty="0" err="1"/>
              <a:t>dd,rd,dr,rr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The probability of a dominant gene is ¾ as there are 3 out of 4 cases with a dominant gene.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53F4D-0A0D-4EE5-A96E-FD402A30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52" y="4001294"/>
            <a:ext cx="4022131" cy="82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1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54A3-5CD2-4D88-A53D-B064C7FF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1B63-E8FB-40F8-8A45-1475644D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95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8990-9610-4A47-8BA0-86A8D2FD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D1B9-74DA-4894-9D79-407FDBC3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76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A37B-46E2-4052-938A-6F23C6F4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0A93-F873-40DC-9D64-D78CC78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790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D060-E761-471C-A3D3-E615206A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CF78-D9D1-4B81-8591-9EDDEA34F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89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CE26-328C-4BB5-A169-9B1B5F55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E503-8D37-427C-9EBB-0732A018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55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98C7-20B9-42D9-AF88-BF79B74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7706-4F33-48FB-98C9-4AB2E036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46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486E-AD8B-4DF8-A3EF-1CC5043E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70C7-80C7-41A8-88FA-2C474C2A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45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63CF-8A94-460D-A08B-CDC1C236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C796-16FE-4669-A9A3-9F7910A8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6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181F-938D-4A0F-894F-7E7521F8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Binomial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9742-D262-48C7-A2CF-A62DD976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Suppose now that </a:t>
            </a:r>
            <a:r>
              <a:rPr lang="en-IN" sz="3600" i="1" dirty="0"/>
              <a:t>n </a:t>
            </a:r>
            <a:r>
              <a:rPr lang="en-IN" sz="3600" dirty="0"/>
              <a:t>independent trials,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 each of which results in a success with probability  </a:t>
            </a:r>
            <a:r>
              <a:rPr lang="en-IN" sz="3600" i="1" dirty="0">
                <a:highlight>
                  <a:srgbClr val="FFFF00"/>
                </a:highlight>
              </a:rPr>
              <a:t>p</a:t>
            </a:r>
            <a:r>
              <a:rPr lang="en-IN" sz="3600" i="1" dirty="0"/>
              <a:t> </a:t>
            </a:r>
            <a:r>
              <a:rPr lang="en-IN" sz="3600" dirty="0"/>
              <a:t>and in a failure with probability </a:t>
            </a:r>
            <a:r>
              <a:rPr lang="en-IN" sz="3600" dirty="0">
                <a:highlight>
                  <a:srgbClr val="FFFF00"/>
                </a:highlight>
              </a:rPr>
              <a:t>1 − </a:t>
            </a:r>
            <a:r>
              <a:rPr lang="en-IN" sz="3600" i="1" dirty="0">
                <a:highlight>
                  <a:srgbClr val="FFFF00"/>
                </a:highlight>
              </a:rPr>
              <a:t>p</a:t>
            </a:r>
            <a:r>
              <a:rPr lang="en-IN" sz="3600" dirty="0">
                <a:highlight>
                  <a:srgbClr val="FFFF00"/>
                </a:highlight>
              </a:rPr>
              <a:t>, </a:t>
            </a:r>
            <a:r>
              <a:rPr lang="en-IN" sz="3600" dirty="0"/>
              <a:t>are to be performed. 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If </a:t>
            </a:r>
            <a:r>
              <a:rPr lang="en-IN" sz="3600" i="1" dirty="0"/>
              <a:t>X </a:t>
            </a:r>
            <a:r>
              <a:rPr lang="en-IN" sz="3600" dirty="0"/>
              <a:t>represents the number of </a:t>
            </a:r>
            <a:r>
              <a:rPr lang="en-IN" sz="3600" dirty="0">
                <a:highlight>
                  <a:srgbClr val="FFFF00"/>
                </a:highlight>
              </a:rPr>
              <a:t>successes</a:t>
            </a:r>
            <a:r>
              <a:rPr lang="en-IN" sz="3600" dirty="0"/>
              <a:t> that occur in the </a:t>
            </a:r>
            <a:r>
              <a:rPr lang="en-IN" sz="3600" i="1" dirty="0"/>
              <a:t>n </a:t>
            </a:r>
            <a:r>
              <a:rPr lang="en-IN" sz="3600" dirty="0">
                <a:highlight>
                  <a:srgbClr val="FFFF00"/>
                </a:highlight>
              </a:rPr>
              <a:t>trials</a:t>
            </a:r>
            <a:r>
              <a:rPr lang="en-IN" sz="36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938439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302A-BA50-48D3-AF6F-EE000ECB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3AFE-3369-43B6-9449-90F99E74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966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1655-8E19-46E6-8200-7D980A02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0A9E-1EEC-4757-94BD-A3FFDCD1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3073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8BD2-6D3E-4963-B254-7802566F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EEAB-F32D-4EF6-92DF-B92104F4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06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C1AD-4022-47B3-98C1-F674700E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CFD0-1491-4A15-8F1A-EF19516B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19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C77F-2142-40FE-8FEA-40FA72B1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8C3A-AFCB-4098-8BD5-24F7ABC7B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40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BCB9-A92C-4F4D-AD81-DBC3E4A8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9BC7-9164-4B77-8161-4B3A3F96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66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A12A-3652-498A-BE1D-3C8A3C62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B4C5-D41E-440D-BC4A-EFC13EA1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66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7DFE-F536-4D6E-A5BC-96CB1144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E2C6-B1D3-4F3B-B2DE-B435AE9C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8180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237B-8000-4A1F-ABCC-ED8593DF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D5E9-D3B0-4F91-A538-8066D642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61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0AAA-72DD-44A1-91CC-9FC8FBF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D13-61BF-4491-9953-729FB24E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7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0883-2FF8-475E-974D-F68288AE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then </a:t>
            </a:r>
            <a:r>
              <a:rPr lang="en-IN" i="1" dirty="0"/>
              <a:t>X </a:t>
            </a:r>
            <a:r>
              <a:rPr lang="en-IN" dirty="0"/>
              <a:t>is said to be a </a:t>
            </a:r>
            <a:r>
              <a:rPr lang="en-IN" i="1" dirty="0"/>
              <a:t>binomial  random variable </a:t>
            </a:r>
          </a:p>
          <a:p>
            <a:endParaRPr lang="en-IN" i="1" dirty="0"/>
          </a:p>
          <a:p>
            <a:r>
              <a:rPr lang="en-IN" dirty="0"/>
              <a:t>with parameters </a:t>
            </a:r>
            <a:r>
              <a:rPr lang="en-IN" sz="4800" dirty="0">
                <a:highlight>
                  <a:srgbClr val="FF0000"/>
                </a:highlight>
              </a:rPr>
              <a:t>(</a:t>
            </a:r>
            <a:r>
              <a:rPr lang="en-IN" sz="4800" i="1" dirty="0">
                <a:highlight>
                  <a:srgbClr val="FF0000"/>
                </a:highlight>
              </a:rPr>
              <a:t>n</a:t>
            </a:r>
            <a:r>
              <a:rPr lang="en-IN" sz="4800" dirty="0">
                <a:highlight>
                  <a:srgbClr val="FF0000"/>
                </a:highlight>
              </a:rPr>
              <a:t>, </a:t>
            </a:r>
            <a:r>
              <a:rPr lang="en-IN" sz="4800" i="1" dirty="0">
                <a:highlight>
                  <a:srgbClr val="FF0000"/>
                </a:highlight>
              </a:rPr>
              <a:t>p</a:t>
            </a:r>
            <a:r>
              <a:rPr lang="en-IN" sz="4800" dirty="0">
                <a:highlight>
                  <a:srgbClr val="FF0000"/>
                </a:highlight>
              </a:rPr>
              <a:t>).</a:t>
            </a:r>
            <a:endParaRPr lang="en-IN" dirty="0">
              <a:highlight>
                <a:srgbClr val="FF0000"/>
              </a:highlight>
            </a:endParaRPr>
          </a:p>
          <a:p>
            <a:endParaRPr lang="en-IN" dirty="0"/>
          </a:p>
          <a:p>
            <a:r>
              <a:rPr lang="en-IN" dirty="0"/>
              <a:t> Thus, a </a:t>
            </a:r>
            <a:r>
              <a:rPr lang="en-IN" sz="3600" dirty="0">
                <a:solidFill>
                  <a:srgbClr val="FF0000"/>
                </a:solidFill>
                <a:highlight>
                  <a:srgbClr val="00FF00"/>
                </a:highlight>
              </a:rPr>
              <a:t>Bernoulli</a:t>
            </a:r>
            <a:r>
              <a:rPr lang="en-IN" dirty="0"/>
              <a:t> random variable is just a </a:t>
            </a:r>
            <a:r>
              <a:rPr lang="en-IN" sz="3600" dirty="0">
                <a:highlight>
                  <a:srgbClr val="FF00FF"/>
                </a:highlight>
              </a:rPr>
              <a:t>binomial</a:t>
            </a:r>
            <a:r>
              <a:rPr lang="en-IN" dirty="0"/>
              <a:t> random variable with parameters (1, </a:t>
            </a:r>
            <a:r>
              <a:rPr lang="en-IN" i="1" dirty="0"/>
              <a:t>p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5937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A2F2-57E0-40C0-A8AA-E2CF01A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5E4D-4D55-423E-8E14-B2B68949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9442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7056-2CDF-4DE3-A114-DCD2582B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F14A-7CE8-4EAA-90A3-BC1104EC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990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7AA1-2739-4365-BD41-D4DC62EA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06B0-CEC7-419D-95BC-7DE884F8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AEBB4-43CF-4337-9147-1148F1581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The Binomial Distribution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AA9ECCA1-B6F1-4E03-91C0-0827EC9B38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5130" y="1981200"/>
            <a:ext cx="10084905" cy="4375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A Binomial Random Variable</a:t>
            </a:r>
          </a:p>
          <a:p>
            <a:pPr lvl="1" eaLnBrk="1" hangingPunct="1"/>
            <a:r>
              <a:rPr lang="en-US" altLang="en-US" sz="3600" i="1" dirty="0"/>
              <a:t>n</a:t>
            </a:r>
            <a:r>
              <a:rPr lang="en-US" altLang="en-US" sz="3600" dirty="0"/>
              <a:t> identical trials</a:t>
            </a:r>
          </a:p>
          <a:p>
            <a:pPr lvl="1" eaLnBrk="1" hangingPunct="1"/>
            <a:r>
              <a:rPr lang="en-US" altLang="en-US" sz="3600" dirty="0"/>
              <a:t>Two outcomes: </a:t>
            </a:r>
            <a:r>
              <a:rPr lang="en-US" altLang="en-US" sz="3600" b="1" dirty="0"/>
              <a:t>S</a:t>
            </a:r>
            <a:r>
              <a:rPr lang="en-US" altLang="en-US" sz="3600" dirty="0"/>
              <a:t>uccess or </a:t>
            </a:r>
            <a:r>
              <a:rPr lang="en-US" altLang="en-US" sz="3600" b="1" dirty="0"/>
              <a:t>F</a:t>
            </a:r>
            <a:r>
              <a:rPr lang="en-US" altLang="en-US" sz="3600" dirty="0"/>
              <a:t>ailure</a:t>
            </a:r>
          </a:p>
          <a:p>
            <a:pPr lvl="1" eaLnBrk="1" hangingPunct="1"/>
            <a:r>
              <a:rPr lang="en-US" altLang="en-US" sz="3600" dirty="0"/>
              <a:t>P(</a:t>
            </a:r>
            <a:r>
              <a:rPr lang="en-US" altLang="en-US" sz="3600" b="1" dirty="0"/>
              <a:t>S</a:t>
            </a:r>
            <a:r>
              <a:rPr lang="en-US" altLang="en-US" sz="3600" dirty="0"/>
              <a:t>) = </a:t>
            </a:r>
            <a:r>
              <a:rPr lang="en-US" altLang="en-US" sz="3600" i="1" dirty="0"/>
              <a:t>p</a:t>
            </a:r>
            <a:r>
              <a:rPr lang="en-US" altLang="en-US" sz="3600" dirty="0"/>
              <a:t>; P(</a:t>
            </a:r>
            <a:r>
              <a:rPr lang="en-US" altLang="en-US" sz="3600" b="1" dirty="0"/>
              <a:t>F</a:t>
            </a:r>
            <a:r>
              <a:rPr lang="en-US" altLang="en-US" sz="3600" dirty="0"/>
              <a:t>) = </a:t>
            </a:r>
            <a:r>
              <a:rPr lang="en-US" altLang="en-US" sz="3600" i="1" dirty="0"/>
              <a:t>q</a:t>
            </a:r>
            <a:r>
              <a:rPr lang="en-US" altLang="en-US" sz="3600" dirty="0"/>
              <a:t> = 1 – </a:t>
            </a:r>
            <a:r>
              <a:rPr lang="en-US" altLang="en-US" sz="3600" i="1" dirty="0"/>
              <a:t>p</a:t>
            </a:r>
            <a:endParaRPr lang="en-US" altLang="en-US" sz="3600" dirty="0"/>
          </a:p>
          <a:p>
            <a:pPr lvl="1" eaLnBrk="1" hangingPunct="1"/>
            <a:r>
              <a:rPr lang="en-US" altLang="en-US" sz="3600" dirty="0"/>
              <a:t>Trials are independent</a:t>
            </a:r>
          </a:p>
          <a:p>
            <a:pPr lvl="1" eaLnBrk="1" hangingPunct="1"/>
            <a:r>
              <a:rPr lang="en-US" altLang="en-US" sz="3600" i="1" dirty="0"/>
              <a:t>x</a:t>
            </a:r>
            <a:r>
              <a:rPr lang="en-US" altLang="en-US" sz="3600" dirty="0"/>
              <a:t> is the number of </a:t>
            </a:r>
            <a:r>
              <a:rPr lang="en-US" altLang="en-US" sz="3600" b="1" dirty="0"/>
              <a:t>S</a:t>
            </a:r>
            <a:r>
              <a:rPr lang="en-US" altLang="en-US" sz="3600" dirty="0"/>
              <a:t>uccesses in </a:t>
            </a:r>
            <a:r>
              <a:rPr lang="en-US" altLang="en-US" sz="3600" i="1" dirty="0"/>
              <a:t>n </a:t>
            </a:r>
            <a:r>
              <a:rPr lang="en-US" altLang="en-US" sz="3600" dirty="0"/>
              <a:t>trials </a:t>
            </a:r>
            <a:endParaRPr lang="en-US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30858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E344815-D5ED-41F8-B814-7811D666A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pPr eaLnBrk="1" hangingPunct="1"/>
            <a:r>
              <a:rPr lang="en-US" altLang="en-US" dirty="0"/>
              <a:t>The Binomial Distribution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62D4AC3-C2AE-4E4A-A6BF-C96002C1D8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981200"/>
            <a:ext cx="4017963" cy="4648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Binomial Random Variable</a:t>
            </a:r>
          </a:p>
          <a:p>
            <a:pPr lvl="1" eaLnBrk="1" hangingPunct="1"/>
            <a:r>
              <a:rPr lang="en-US" altLang="en-US" sz="2000" i="1" dirty="0"/>
              <a:t>n</a:t>
            </a:r>
            <a:r>
              <a:rPr lang="en-US" altLang="en-US" sz="2000" dirty="0"/>
              <a:t> identical trials</a:t>
            </a:r>
          </a:p>
          <a:p>
            <a:pPr lvl="1" eaLnBrk="1" hangingPunct="1"/>
            <a:r>
              <a:rPr lang="en-US" altLang="en-US" sz="2000" dirty="0"/>
              <a:t>Two outcomes: </a:t>
            </a:r>
            <a:r>
              <a:rPr lang="en-US" altLang="en-US" sz="2000" b="1" dirty="0"/>
              <a:t>S</a:t>
            </a:r>
            <a:r>
              <a:rPr lang="en-US" altLang="en-US" sz="2000" dirty="0"/>
              <a:t>uccess or </a:t>
            </a:r>
            <a:r>
              <a:rPr lang="en-US" altLang="en-US" sz="2000" b="1" dirty="0"/>
              <a:t>F</a:t>
            </a:r>
            <a:r>
              <a:rPr lang="en-US" altLang="en-US" sz="2000" dirty="0"/>
              <a:t>ailure</a:t>
            </a:r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S</a:t>
            </a:r>
            <a:r>
              <a:rPr lang="en-US" altLang="en-US" sz="2000" dirty="0"/>
              <a:t>) = </a:t>
            </a:r>
            <a:r>
              <a:rPr lang="en-US" altLang="en-US" sz="2000" i="1" dirty="0"/>
              <a:t>p</a:t>
            </a:r>
            <a:r>
              <a:rPr lang="en-US" altLang="en-US" sz="2000" dirty="0"/>
              <a:t>; P(</a:t>
            </a:r>
            <a:r>
              <a:rPr lang="en-US" altLang="en-US" sz="2000" b="1" dirty="0"/>
              <a:t>F</a:t>
            </a:r>
            <a:r>
              <a:rPr lang="en-US" altLang="en-US" sz="2000" dirty="0"/>
              <a:t>) = </a:t>
            </a:r>
            <a:r>
              <a:rPr lang="en-US" altLang="en-US" sz="2000" i="1" dirty="0"/>
              <a:t>q</a:t>
            </a:r>
            <a:r>
              <a:rPr lang="en-US" altLang="en-US" sz="2000" dirty="0"/>
              <a:t> = 1 – </a:t>
            </a:r>
            <a:r>
              <a:rPr lang="en-US" altLang="en-US" sz="2000" i="1" dirty="0"/>
              <a:t>p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Trials are independent</a:t>
            </a:r>
            <a:endParaRPr lang="en-US" altLang="en-US" sz="2000" i="1" dirty="0"/>
          </a:p>
          <a:p>
            <a:pPr lvl="1" eaLnBrk="1" hangingPunct="1"/>
            <a:r>
              <a:rPr lang="en-US" altLang="en-US" sz="2000" i="1" dirty="0"/>
              <a:t>x</a:t>
            </a:r>
            <a:r>
              <a:rPr lang="en-US" altLang="en-US" sz="2000" dirty="0"/>
              <a:t> is the number of </a:t>
            </a:r>
            <a:r>
              <a:rPr lang="en-US" altLang="en-US" sz="2000" b="1" dirty="0"/>
              <a:t>S</a:t>
            </a:r>
            <a:r>
              <a:rPr lang="en-US" altLang="en-US" sz="2000" dirty="0"/>
              <a:t>’s in </a:t>
            </a:r>
            <a:r>
              <a:rPr lang="en-US" altLang="en-US" sz="2000" i="1" dirty="0"/>
              <a:t>n </a:t>
            </a:r>
            <a:r>
              <a:rPr lang="en-US" altLang="en-US" sz="2000" dirty="0"/>
              <a:t>trials </a:t>
            </a:r>
            <a:endParaRPr lang="en-US" altLang="en-US" sz="2000" i="1" dirty="0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4F5159D5-40C8-4DFF-80D3-C5BEB24073C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0800" y="1905000"/>
            <a:ext cx="3983038" cy="4267200"/>
          </a:xfrm>
        </p:spPr>
        <p:txBody>
          <a:bodyPr/>
          <a:lstStyle/>
          <a:p>
            <a:pPr eaLnBrk="1" hangingPunct="1"/>
            <a:endParaRPr lang="en-US" altLang="en-US" sz="2400" dirty="0">
              <a:solidFill>
                <a:srgbClr val="003399"/>
              </a:solidFill>
            </a:endParaRPr>
          </a:p>
          <a:p>
            <a:pPr eaLnBrk="1" hangingPunct="1"/>
            <a:endParaRPr lang="en-US" altLang="en-US" sz="2400" dirty="0">
              <a:solidFill>
                <a:srgbClr val="003399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99"/>
                </a:solidFill>
              </a:rPr>
              <a:t>Flip a coin 3 times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99"/>
                </a:solidFill>
              </a:rPr>
              <a:t>Outcomes are Heads or Tails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3399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99"/>
                </a:solidFill>
              </a:rPr>
              <a:t>P(H) = .5; P(F) = 1-.5 = .5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99"/>
                </a:solidFill>
              </a:rPr>
              <a:t>A head on flip </a:t>
            </a:r>
            <a:r>
              <a:rPr lang="en-US" altLang="en-US" sz="2000" i="1" dirty="0" err="1">
                <a:solidFill>
                  <a:srgbClr val="003399"/>
                </a:solidFill>
              </a:rPr>
              <a:t>i</a:t>
            </a:r>
            <a:r>
              <a:rPr lang="en-US" altLang="en-US" sz="2000" dirty="0">
                <a:solidFill>
                  <a:srgbClr val="003399"/>
                </a:solidFill>
              </a:rPr>
              <a:t> doesn’t change P(H) of flip </a:t>
            </a:r>
            <a:r>
              <a:rPr lang="en-US" altLang="en-US" sz="2000" i="1" dirty="0" err="1">
                <a:solidFill>
                  <a:srgbClr val="003399"/>
                </a:solidFill>
              </a:rPr>
              <a:t>i</a:t>
            </a:r>
            <a:r>
              <a:rPr lang="en-US" altLang="en-US" sz="2000" dirty="0">
                <a:solidFill>
                  <a:srgbClr val="003399"/>
                </a:solidFill>
              </a:rPr>
              <a:t> + 1</a:t>
            </a:r>
          </a:p>
          <a:p>
            <a:pPr eaLnBrk="1" hangingPunct="1"/>
            <a:endParaRPr lang="en-US" altLang="en-US" sz="2400" dirty="0">
              <a:solidFill>
                <a:srgbClr val="003399"/>
              </a:solidFill>
            </a:endParaRPr>
          </a:p>
          <a:p>
            <a:pPr eaLnBrk="1" hangingPunct="1"/>
            <a:endParaRPr lang="en-US" altLang="en-US" sz="2400" dirty="0">
              <a:solidFill>
                <a:srgbClr val="003399"/>
              </a:solidFill>
            </a:endParaRPr>
          </a:p>
        </p:txBody>
      </p:sp>
      <p:cxnSp>
        <p:nvCxnSpPr>
          <p:cNvPr id="27655" name="Straight Arrow Connector 7">
            <a:extLst>
              <a:ext uri="{FF2B5EF4-FFF2-40B4-BE49-F238E27FC236}">
                <a16:creationId xmlns:a16="http://schemas.microsoft.com/office/drawing/2014/main" id="{AA289E2E-245F-4556-9FF2-9DAA82007E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2971800"/>
            <a:ext cx="18288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Straight Arrow Connector 9">
            <a:extLst>
              <a:ext uri="{FF2B5EF4-FFF2-40B4-BE49-F238E27FC236}">
                <a16:creationId xmlns:a16="http://schemas.microsoft.com/office/drawing/2014/main" id="{E8A2F5AC-7E35-4589-BDC6-D8B49D38CF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352800"/>
            <a:ext cx="8382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Straight Arrow Connector 12">
            <a:extLst>
              <a:ext uri="{FF2B5EF4-FFF2-40B4-BE49-F238E27FC236}">
                <a16:creationId xmlns:a16="http://schemas.microsoft.com/office/drawing/2014/main" id="{1E8F8088-89AE-4F5C-BEEA-97C3B1253D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2200" y="4038600"/>
            <a:ext cx="6858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Straight Arrow Connector 14">
            <a:extLst>
              <a:ext uri="{FF2B5EF4-FFF2-40B4-BE49-F238E27FC236}">
                <a16:creationId xmlns:a16="http://schemas.microsoft.com/office/drawing/2014/main" id="{3BB3E9F2-4BC9-471A-8C5C-447E003A53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4419600"/>
            <a:ext cx="9906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659" name="Picture 11">
            <a:extLst>
              <a:ext uri="{FF2B5EF4-FFF2-40B4-BE49-F238E27FC236}">
                <a16:creationId xmlns:a16="http://schemas.microsoft.com/office/drawing/2014/main" id="{C4038657-C5C9-4BFB-9A60-24A06C2B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76400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63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1442-5311-4A93-916E-ECE45302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0" y="365126"/>
            <a:ext cx="10320130" cy="787814"/>
          </a:xfrm>
        </p:spPr>
        <p:txBody>
          <a:bodyPr>
            <a:noAutofit/>
          </a:bodyPr>
          <a:lstStyle/>
          <a:p>
            <a:r>
              <a:rPr lang="en-IN" sz="2800" b="1" u="sng" dirty="0">
                <a:solidFill>
                  <a:srgbClr val="00B050"/>
                </a:solidFill>
              </a:rPr>
              <a:t>The problem of getting exactly one head in a coin toss 3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89B0-7E37-4BD3-A2F9-9F5B3ED7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8" y="1007165"/>
            <a:ext cx="10505661" cy="5169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Suppose a coin is tossed thrice  (n), then the sample space consists of ordered pairs or 3- tuples consisting of s –success or f-failure. Let s= getting exactly one head. Then (</a:t>
            </a:r>
            <a:r>
              <a:rPr lang="en-IN" sz="3600" dirty="0" err="1"/>
              <a:t>s,s,s</a:t>
            </a:r>
            <a:r>
              <a:rPr lang="en-IN" sz="3600" dirty="0"/>
              <a:t>),(</a:t>
            </a:r>
            <a:r>
              <a:rPr lang="en-IN" sz="3600" dirty="0" err="1"/>
              <a:t>s,s,f</a:t>
            </a:r>
            <a:r>
              <a:rPr lang="en-IN" sz="3600" dirty="0"/>
              <a:t>),(</a:t>
            </a:r>
            <a:r>
              <a:rPr lang="en-IN" sz="3600" dirty="0" err="1"/>
              <a:t>s,f,s</a:t>
            </a:r>
            <a:r>
              <a:rPr lang="en-IN" sz="3600" dirty="0"/>
              <a:t>),(</a:t>
            </a:r>
            <a:r>
              <a:rPr lang="en-IN" sz="3600" dirty="0" err="1"/>
              <a:t>s,f,f</a:t>
            </a:r>
            <a:r>
              <a:rPr lang="en-IN" sz="3600" dirty="0"/>
              <a:t>),(</a:t>
            </a:r>
            <a:r>
              <a:rPr lang="en-IN" sz="3600" dirty="0" err="1"/>
              <a:t>f,s,f</a:t>
            </a:r>
            <a:r>
              <a:rPr lang="en-IN" sz="3600" dirty="0"/>
              <a:t>),(</a:t>
            </a:r>
            <a:r>
              <a:rPr lang="en-IN" sz="3600" dirty="0" err="1"/>
              <a:t>f,f,s</a:t>
            </a:r>
            <a:r>
              <a:rPr lang="en-IN" sz="3600" dirty="0"/>
              <a:t>),(</a:t>
            </a:r>
            <a:r>
              <a:rPr lang="en-IN" sz="3600" dirty="0" err="1"/>
              <a:t>f,s,s</a:t>
            </a:r>
            <a:r>
              <a:rPr lang="en-IN" sz="3600" dirty="0"/>
              <a:t>) ,(</a:t>
            </a:r>
            <a:r>
              <a:rPr lang="en-IN" sz="3600" dirty="0" err="1"/>
              <a:t>f,f,f</a:t>
            </a:r>
            <a:r>
              <a:rPr lang="en-IN" sz="3600" dirty="0"/>
              <a:t>) </a:t>
            </a:r>
          </a:p>
          <a:p>
            <a:pPr marL="0" indent="0">
              <a:buNone/>
            </a:pPr>
            <a:r>
              <a:rPr lang="en-IN" sz="3600" dirty="0"/>
              <a:t>The event </a:t>
            </a:r>
            <a:r>
              <a:rPr lang="en-IN" sz="3600" b="1" i="1" dirty="0"/>
              <a:t>A </a:t>
            </a:r>
            <a:r>
              <a:rPr lang="en-IN" sz="3600" dirty="0"/>
              <a:t>of k=1 success consists of all ordered 3-tuples of which </a:t>
            </a:r>
            <a:r>
              <a:rPr lang="en-IN" sz="3600" b="1" i="1" dirty="0"/>
              <a:t>1 </a:t>
            </a:r>
            <a:r>
              <a:rPr lang="en-IN" sz="3600" dirty="0"/>
              <a:t>Components are </a:t>
            </a:r>
            <a:r>
              <a:rPr lang="en-IN" sz="3600" b="1" i="1" dirty="0"/>
              <a:t>s </a:t>
            </a:r>
            <a:r>
              <a:rPr lang="en-IN" sz="3600" dirty="0"/>
              <a:t>and the other  3-1 =2 (n –k) components are </a:t>
            </a:r>
            <a:r>
              <a:rPr lang="en-IN" sz="3600" b="1" i="1" dirty="0"/>
              <a:t>f.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30930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1402</Words>
  <Application>Microsoft Office PowerPoint</Application>
  <PresentationFormat>Widescreen</PresentationFormat>
  <Paragraphs>117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Axis</vt:lpstr>
      <vt:lpstr>Equation</vt:lpstr>
      <vt:lpstr>Binomial Random Variables</vt:lpstr>
      <vt:lpstr>THE BERNOULLI AND BINOMIAL RANDOM VARIABLES</vt:lpstr>
      <vt:lpstr>PowerPoint Presentation</vt:lpstr>
      <vt:lpstr>Bernoulli random variable</vt:lpstr>
      <vt:lpstr>Binomial Random variable</vt:lpstr>
      <vt:lpstr>PowerPoint Presentation</vt:lpstr>
      <vt:lpstr> The Binomial Distribution</vt:lpstr>
      <vt:lpstr>The Binomial Distribution</vt:lpstr>
      <vt:lpstr>The problem of getting exactly one head in a coin toss 3 times</vt:lpstr>
      <vt:lpstr>PowerPoint Presentation</vt:lpstr>
      <vt:lpstr>PowerPoint Presentation</vt:lpstr>
      <vt:lpstr>The Binomial Distribution</vt:lpstr>
      <vt:lpstr>PowerPoint Presentation</vt:lpstr>
      <vt:lpstr>PowerPoint Presentation</vt:lpstr>
      <vt:lpstr>PowerPoint Presentation</vt:lpstr>
      <vt:lpstr> The 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Random Variables</dc:title>
  <dc:creator>lakshmi burra</dc:creator>
  <cp:lastModifiedBy>lakshmi burra</cp:lastModifiedBy>
  <cp:revision>30</cp:revision>
  <dcterms:created xsi:type="dcterms:W3CDTF">2017-10-11T12:11:07Z</dcterms:created>
  <dcterms:modified xsi:type="dcterms:W3CDTF">2017-10-17T02:30:52Z</dcterms:modified>
</cp:coreProperties>
</file>