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0"/>
  </p:notesMasterIdLst>
  <p:sldIdLst>
    <p:sldId id="256" r:id="rId2"/>
    <p:sldId id="272" r:id="rId3"/>
    <p:sldId id="257" r:id="rId4"/>
    <p:sldId id="286" r:id="rId5"/>
    <p:sldId id="284" r:id="rId6"/>
    <p:sldId id="285" r:id="rId7"/>
    <p:sldId id="275" r:id="rId8"/>
    <p:sldId id="273" r:id="rId9"/>
    <p:sldId id="277" r:id="rId10"/>
    <p:sldId id="258" r:id="rId11"/>
    <p:sldId id="259" r:id="rId12"/>
    <p:sldId id="260" r:id="rId13"/>
    <p:sldId id="261" r:id="rId14"/>
    <p:sldId id="262" r:id="rId15"/>
    <p:sldId id="280" r:id="rId16"/>
    <p:sldId id="281" r:id="rId17"/>
    <p:sldId id="282" r:id="rId18"/>
    <p:sldId id="287" r:id="rId19"/>
    <p:sldId id="283" r:id="rId20"/>
    <p:sldId id="263" r:id="rId21"/>
    <p:sldId id="264" r:id="rId22"/>
    <p:sldId id="265" r:id="rId23"/>
    <p:sldId id="266" r:id="rId24"/>
    <p:sldId id="267" r:id="rId25"/>
    <p:sldId id="320" r:id="rId26"/>
    <p:sldId id="321" r:id="rId27"/>
    <p:sldId id="322" r:id="rId28"/>
    <p:sldId id="323" r:id="rId29"/>
    <p:sldId id="268" r:id="rId30"/>
    <p:sldId id="269" r:id="rId31"/>
    <p:sldId id="270"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24" r:id="rId56"/>
    <p:sldId id="325" r:id="rId57"/>
    <p:sldId id="326" r:id="rId58"/>
    <p:sldId id="327" r:id="rId59"/>
    <p:sldId id="319" r:id="rId60"/>
    <p:sldId id="312" r:id="rId61"/>
    <p:sldId id="313" r:id="rId62"/>
    <p:sldId id="314" r:id="rId63"/>
    <p:sldId id="311" r:id="rId64"/>
    <p:sldId id="338" r:id="rId65"/>
    <p:sldId id="328" r:id="rId66"/>
    <p:sldId id="339" r:id="rId67"/>
    <p:sldId id="315" r:id="rId68"/>
    <p:sldId id="316" r:id="rId69"/>
    <p:sldId id="317" r:id="rId70"/>
    <p:sldId id="318" r:id="rId71"/>
    <p:sldId id="329" r:id="rId72"/>
    <p:sldId id="330" r:id="rId73"/>
    <p:sldId id="331" r:id="rId74"/>
    <p:sldId id="332" r:id="rId75"/>
    <p:sldId id="333" r:id="rId76"/>
    <p:sldId id="334" r:id="rId77"/>
    <p:sldId id="335" r:id="rId78"/>
    <p:sldId id="336" r:id="rId79"/>
    <p:sldId id="337"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62" r:id="rId94"/>
    <p:sldId id="363" r:id="rId95"/>
    <p:sldId id="353" r:id="rId96"/>
    <p:sldId id="354" r:id="rId97"/>
    <p:sldId id="355" r:id="rId98"/>
    <p:sldId id="361" r:id="rId99"/>
    <p:sldId id="356" r:id="rId100"/>
    <p:sldId id="357" r:id="rId101"/>
    <p:sldId id="365" r:id="rId102"/>
    <p:sldId id="366" r:id="rId103"/>
    <p:sldId id="367" r:id="rId104"/>
    <p:sldId id="368" r:id="rId105"/>
    <p:sldId id="358" r:id="rId106"/>
    <p:sldId id="359" r:id="rId107"/>
    <p:sldId id="360" r:id="rId108"/>
    <p:sldId id="364"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8" d="100"/>
          <a:sy n="48" d="100"/>
        </p:scale>
        <p:origin x="48" y="564"/>
      </p:cViewPr>
      <p:guideLst/>
    </p:cSldViewPr>
  </p:slideViewPr>
  <p:notesTextViewPr>
    <p:cViewPr>
      <p:scale>
        <a:sx n="1" d="1"/>
        <a:sy n="1" d="1"/>
      </p:scale>
      <p:origin x="0" y="0"/>
    </p:cViewPr>
  </p:notesTextViewPr>
  <p:sorterViewPr>
    <p:cViewPr>
      <p:scale>
        <a:sx n="100" d="100"/>
        <a:sy n="100" d="100"/>
      </p:scale>
      <p:origin x="0" y="-4576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115"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39197-85D5-434F-B511-35D394A5736A}" type="datetimeFigureOut">
              <a:rPr lang="en-IN" smtClean="0"/>
              <a:t>15-10-2017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560F3-8BC4-4B0A-9882-4D6EB3169912}" type="slidenum">
              <a:rPr lang="en-IN" smtClean="0"/>
              <a:t>‹#›</a:t>
            </a:fld>
            <a:endParaRPr lang="en-IN"/>
          </a:p>
        </p:txBody>
      </p:sp>
    </p:spTree>
    <p:extLst>
      <p:ext uri="{BB962C8B-B14F-4D97-AF65-F5344CB8AC3E}">
        <p14:creationId xmlns:p14="http://schemas.microsoft.com/office/powerpoint/2010/main" val="362152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C91824B-9BE5-4E49-9BB2-715B8C7CEBFF}"/>
              </a:ext>
            </a:extLst>
          </p:cNvPr>
          <p:cNvSpPr>
            <a:spLocks noGrp="1" noChangeArrowheads="1"/>
          </p:cNvSpPr>
          <p:nvPr>
            <p:ph type="sldNum" sz="quarter" idx="5"/>
          </p:nvPr>
        </p:nvSpPr>
        <p:spPr>
          <a:ln/>
        </p:spPr>
        <p:txBody>
          <a:bodyPr/>
          <a:lstStyle/>
          <a:p>
            <a:fld id="{336F57F2-552B-467F-B093-A40ED14C330C}" type="slidenum">
              <a:rPr lang="en-US" altLang="en-US"/>
              <a:pPr/>
              <a:t>2</a:t>
            </a:fld>
            <a:endParaRPr lang="en-US" altLang="en-US" dirty="0"/>
          </a:p>
        </p:txBody>
      </p:sp>
      <p:sp>
        <p:nvSpPr>
          <p:cNvPr id="1111042" name="Rectangle 2">
            <a:extLst>
              <a:ext uri="{FF2B5EF4-FFF2-40B4-BE49-F238E27FC236}">
                <a16:creationId xmlns:a16="http://schemas.microsoft.com/office/drawing/2014/main" id="{60B48BE1-D629-4BCE-B2F8-B2EA54EBB9C8}"/>
              </a:ext>
            </a:extLst>
          </p:cNvPr>
          <p:cNvSpPr>
            <a:spLocks noGrp="1" noRot="1" noChangeAspect="1" noChangeArrowheads="1" noTextEdit="1"/>
          </p:cNvSpPr>
          <p:nvPr>
            <p:ph type="sldImg"/>
          </p:nvPr>
        </p:nvSpPr>
        <p:spPr>
          <a:xfrm>
            <a:off x="373063" y="696913"/>
            <a:ext cx="6188075" cy="3481387"/>
          </a:xfrm>
          <a:ln/>
        </p:spPr>
      </p:sp>
      <p:sp>
        <p:nvSpPr>
          <p:cNvPr id="1111043" name="Rectangle 3">
            <a:extLst>
              <a:ext uri="{FF2B5EF4-FFF2-40B4-BE49-F238E27FC236}">
                <a16:creationId xmlns:a16="http://schemas.microsoft.com/office/drawing/2014/main" id="{CBA478EE-615C-4C0A-9662-6868C301C3A3}"/>
              </a:ext>
            </a:extLst>
          </p:cNvPr>
          <p:cNvSpPr>
            <a:spLocks noGrp="1" noChangeArrowheads="1"/>
          </p:cNvSpPr>
          <p:nvPr>
            <p:ph type="body" idx="1"/>
          </p:nvPr>
        </p:nvSpPr>
        <p:spPr>
          <a:xfrm>
            <a:off x="923925" y="4410075"/>
            <a:ext cx="5086350" cy="4176713"/>
          </a:xfrm>
        </p:spPr>
        <p:txBody>
          <a:bodyPr/>
          <a:lstStyle/>
          <a:p>
            <a:endParaRPr lang="en-US" altLang="en-US" dirty="0"/>
          </a:p>
        </p:txBody>
      </p:sp>
    </p:spTree>
    <p:extLst>
      <p:ext uri="{BB962C8B-B14F-4D97-AF65-F5344CB8AC3E}">
        <p14:creationId xmlns:p14="http://schemas.microsoft.com/office/powerpoint/2010/main" val="1465905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59E82E7-0D1C-4C75-BE07-591E58E32E15}"/>
              </a:ext>
            </a:extLst>
          </p:cNvPr>
          <p:cNvSpPr>
            <a:spLocks noGrp="1" noChangeArrowheads="1"/>
          </p:cNvSpPr>
          <p:nvPr>
            <p:ph type="sldNum" sz="quarter" idx="5"/>
          </p:nvPr>
        </p:nvSpPr>
        <p:spPr>
          <a:ln/>
        </p:spPr>
        <p:txBody>
          <a:bodyPr/>
          <a:lstStyle/>
          <a:p>
            <a:fld id="{E34CFB67-98ED-45CD-86AF-08E1F1114418}" type="slidenum">
              <a:rPr lang="en-US" altLang="en-US"/>
              <a:pPr/>
              <a:t>56</a:t>
            </a:fld>
            <a:endParaRPr lang="en-US" altLang="en-US"/>
          </a:p>
        </p:txBody>
      </p:sp>
      <p:sp>
        <p:nvSpPr>
          <p:cNvPr id="1300482" name="Rectangle 2">
            <a:extLst>
              <a:ext uri="{FF2B5EF4-FFF2-40B4-BE49-F238E27FC236}">
                <a16:creationId xmlns:a16="http://schemas.microsoft.com/office/drawing/2014/main" id="{7A0EF8E4-7DC2-4D3C-8AB8-883E654EEDF1}"/>
              </a:ext>
            </a:extLst>
          </p:cNvPr>
          <p:cNvSpPr>
            <a:spLocks noGrp="1" noRot="1" noChangeAspect="1" noChangeArrowheads="1" noTextEdit="1"/>
          </p:cNvSpPr>
          <p:nvPr>
            <p:ph type="sldImg"/>
          </p:nvPr>
        </p:nvSpPr>
        <p:spPr>
          <a:xfrm>
            <a:off x="1146175" y="696913"/>
            <a:ext cx="4641850" cy="3481387"/>
          </a:xfrm>
          <a:ln/>
        </p:spPr>
      </p:sp>
      <p:sp>
        <p:nvSpPr>
          <p:cNvPr id="1300483" name="Rectangle 3">
            <a:extLst>
              <a:ext uri="{FF2B5EF4-FFF2-40B4-BE49-F238E27FC236}">
                <a16:creationId xmlns:a16="http://schemas.microsoft.com/office/drawing/2014/main" id="{55AA6B28-31AF-476F-8F92-56A06F47941C}"/>
              </a:ext>
            </a:extLst>
          </p:cNvPr>
          <p:cNvSpPr>
            <a:spLocks noGrp="1" noChangeArrowheads="1"/>
          </p:cNvSpPr>
          <p:nvPr>
            <p:ph type="body" idx="1"/>
          </p:nvPr>
        </p:nvSpPr>
        <p:spPr>
          <a:xfrm>
            <a:off x="923925" y="4410075"/>
            <a:ext cx="5086350" cy="4176713"/>
          </a:xfrm>
        </p:spPr>
        <p:txBody>
          <a:bodyPr/>
          <a:lstStyle/>
          <a:p>
            <a:endParaRPr lang="en-US" altLang="en-US"/>
          </a:p>
        </p:txBody>
      </p:sp>
    </p:spTree>
    <p:extLst>
      <p:ext uri="{BB962C8B-B14F-4D97-AF65-F5344CB8AC3E}">
        <p14:creationId xmlns:p14="http://schemas.microsoft.com/office/powerpoint/2010/main" val="3846449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1B65A17-DDA5-49F9-B387-91B80FE732C0}"/>
              </a:ext>
            </a:extLst>
          </p:cNvPr>
          <p:cNvSpPr>
            <a:spLocks noGrp="1" noChangeArrowheads="1"/>
          </p:cNvSpPr>
          <p:nvPr>
            <p:ph type="sldNum" sz="quarter" idx="5"/>
          </p:nvPr>
        </p:nvSpPr>
        <p:spPr>
          <a:ln/>
        </p:spPr>
        <p:txBody>
          <a:bodyPr/>
          <a:lstStyle/>
          <a:p>
            <a:fld id="{7EFD1E80-63DD-4A7E-ABF6-2C2EC202840F}" type="slidenum">
              <a:rPr lang="en-US" altLang="en-US"/>
              <a:pPr/>
              <a:t>57</a:t>
            </a:fld>
            <a:endParaRPr lang="en-US" altLang="en-US"/>
          </a:p>
        </p:txBody>
      </p:sp>
      <p:sp>
        <p:nvSpPr>
          <p:cNvPr id="1302530" name="Rectangle 2">
            <a:extLst>
              <a:ext uri="{FF2B5EF4-FFF2-40B4-BE49-F238E27FC236}">
                <a16:creationId xmlns:a16="http://schemas.microsoft.com/office/drawing/2014/main" id="{741C7745-9FBB-416E-B2F5-4C8643552270}"/>
              </a:ext>
            </a:extLst>
          </p:cNvPr>
          <p:cNvSpPr>
            <a:spLocks noGrp="1" noRot="1" noChangeAspect="1" noChangeArrowheads="1" noTextEdit="1"/>
          </p:cNvSpPr>
          <p:nvPr>
            <p:ph type="sldImg"/>
          </p:nvPr>
        </p:nvSpPr>
        <p:spPr>
          <a:xfrm>
            <a:off x="1146175" y="696913"/>
            <a:ext cx="4641850" cy="3481387"/>
          </a:xfrm>
          <a:ln/>
        </p:spPr>
      </p:sp>
      <p:sp>
        <p:nvSpPr>
          <p:cNvPr id="1302531" name="Rectangle 3">
            <a:extLst>
              <a:ext uri="{FF2B5EF4-FFF2-40B4-BE49-F238E27FC236}">
                <a16:creationId xmlns:a16="http://schemas.microsoft.com/office/drawing/2014/main" id="{1B112BEF-924D-447E-9624-FDA1DD3A18E7}"/>
              </a:ext>
            </a:extLst>
          </p:cNvPr>
          <p:cNvSpPr>
            <a:spLocks noGrp="1" noChangeArrowheads="1"/>
          </p:cNvSpPr>
          <p:nvPr>
            <p:ph type="body" idx="1"/>
          </p:nvPr>
        </p:nvSpPr>
        <p:spPr>
          <a:xfrm>
            <a:off x="923925" y="4410075"/>
            <a:ext cx="5086350" cy="4176713"/>
          </a:xfrm>
        </p:spPr>
        <p:txBody>
          <a:bodyPr/>
          <a:lstStyle/>
          <a:p>
            <a:endParaRPr lang="en-US" altLang="en-US"/>
          </a:p>
        </p:txBody>
      </p:sp>
    </p:spTree>
    <p:extLst>
      <p:ext uri="{BB962C8B-B14F-4D97-AF65-F5344CB8AC3E}">
        <p14:creationId xmlns:p14="http://schemas.microsoft.com/office/powerpoint/2010/main" val="2744267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C7B7539-020B-4626-96DC-73336306B43A}"/>
              </a:ext>
            </a:extLst>
          </p:cNvPr>
          <p:cNvSpPr>
            <a:spLocks noGrp="1" noChangeArrowheads="1"/>
          </p:cNvSpPr>
          <p:nvPr>
            <p:ph type="sldNum" sz="quarter" idx="5"/>
          </p:nvPr>
        </p:nvSpPr>
        <p:spPr>
          <a:ln/>
        </p:spPr>
        <p:txBody>
          <a:bodyPr/>
          <a:lstStyle/>
          <a:p>
            <a:fld id="{8DA67DD9-F4AA-4F1C-8D88-4E36D2D3643D}" type="slidenum">
              <a:rPr lang="en-US" altLang="en-US"/>
              <a:pPr/>
              <a:t>58</a:t>
            </a:fld>
            <a:endParaRPr lang="en-US" altLang="en-US"/>
          </a:p>
        </p:txBody>
      </p:sp>
      <p:sp>
        <p:nvSpPr>
          <p:cNvPr id="1172482" name="Rectangle 2">
            <a:extLst>
              <a:ext uri="{FF2B5EF4-FFF2-40B4-BE49-F238E27FC236}">
                <a16:creationId xmlns:a16="http://schemas.microsoft.com/office/drawing/2014/main" id="{80613D43-AFCB-4460-A363-25C1C6FD1B9B}"/>
              </a:ext>
            </a:extLst>
          </p:cNvPr>
          <p:cNvSpPr>
            <a:spLocks noGrp="1" noRot="1" noChangeAspect="1" noChangeArrowheads="1" noTextEdit="1"/>
          </p:cNvSpPr>
          <p:nvPr>
            <p:ph type="sldImg"/>
          </p:nvPr>
        </p:nvSpPr>
        <p:spPr>
          <a:xfrm>
            <a:off x="1146175" y="696913"/>
            <a:ext cx="4641850" cy="3481387"/>
          </a:xfrm>
          <a:ln/>
        </p:spPr>
      </p:sp>
      <p:sp>
        <p:nvSpPr>
          <p:cNvPr id="1172483" name="Rectangle 3">
            <a:extLst>
              <a:ext uri="{FF2B5EF4-FFF2-40B4-BE49-F238E27FC236}">
                <a16:creationId xmlns:a16="http://schemas.microsoft.com/office/drawing/2014/main" id="{8C13E6D2-3460-48B4-82EA-56BCF172EEDE}"/>
              </a:ext>
            </a:extLst>
          </p:cNvPr>
          <p:cNvSpPr>
            <a:spLocks noGrp="1" noChangeArrowheads="1"/>
          </p:cNvSpPr>
          <p:nvPr>
            <p:ph type="body" idx="1"/>
          </p:nvPr>
        </p:nvSpPr>
        <p:spPr>
          <a:xfrm>
            <a:off x="923925" y="4410075"/>
            <a:ext cx="5086350" cy="4176713"/>
          </a:xfrm>
        </p:spPr>
        <p:txBody>
          <a:bodyPr/>
          <a:lstStyle/>
          <a:p>
            <a:endParaRPr lang="en-US" altLang="en-US"/>
          </a:p>
        </p:txBody>
      </p:sp>
    </p:spTree>
    <p:extLst>
      <p:ext uri="{BB962C8B-B14F-4D97-AF65-F5344CB8AC3E}">
        <p14:creationId xmlns:p14="http://schemas.microsoft.com/office/powerpoint/2010/main" val="4260917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FA9B1A7-135E-4690-95CD-E6321A0CA152}"/>
              </a:ext>
            </a:extLst>
          </p:cNvPr>
          <p:cNvSpPr>
            <a:spLocks noGrp="1" noChangeArrowheads="1"/>
          </p:cNvSpPr>
          <p:nvPr>
            <p:ph type="sldNum" sz="quarter" idx="5"/>
          </p:nvPr>
        </p:nvSpPr>
        <p:spPr>
          <a:ln/>
        </p:spPr>
        <p:txBody>
          <a:bodyPr/>
          <a:lstStyle/>
          <a:p>
            <a:fld id="{ACD5A5CD-078F-4F64-B6FF-83F0CC161985}" type="slidenum">
              <a:rPr lang="en-US" altLang="en-US"/>
              <a:pPr/>
              <a:t>8</a:t>
            </a:fld>
            <a:endParaRPr lang="en-US" altLang="en-US" dirty="0"/>
          </a:p>
        </p:txBody>
      </p:sp>
      <p:sp>
        <p:nvSpPr>
          <p:cNvPr id="1113090" name="Rectangle 2">
            <a:extLst>
              <a:ext uri="{FF2B5EF4-FFF2-40B4-BE49-F238E27FC236}">
                <a16:creationId xmlns:a16="http://schemas.microsoft.com/office/drawing/2014/main" id="{B257D9FB-CEE4-4F9C-B3E5-5BBFB0E9215B}"/>
              </a:ext>
            </a:extLst>
          </p:cNvPr>
          <p:cNvSpPr>
            <a:spLocks noGrp="1" noRot="1" noChangeAspect="1" noChangeArrowheads="1" noTextEdit="1"/>
          </p:cNvSpPr>
          <p:nvPr>
            <p:ph type="sldImg"/>
          </p:nvPr>
        </p:nvSpPr>
        <p:spPr>
          <a:xfrm>
            <a:off x="373063" y="696913"/>
            <a:ext cx="6188075" cy="3481387"/>
          </a:xfrm>
          <a:ln/>
        </p:spPr>
      </p:sp>
      <p:sp>
        <p:nvSpPr>
          <p:cNvPr id="1113091" name="Rectangle 3">
            <a:extLst>
              <a:ext uri="{FF2B5EF4-FFF2-40B4-BE49-F238E27FC236}">
                <a16:creationId xmlns:a16="http://schemas.microsoft.com/office/drawing/2014/main" id="{81934096-27AE-4FDC-81EA-5119850524FA}"/>
              </a:ext>
            </a:extLst>
          </p:cNvPr>
          <p:cNvSpPr>
            <a:spLocks noGrp="1" noChangeArrowheads="1"/>
          </p:cNvSpPr>
          <p:nvPr>
            <p:ph type="body" idx="1"/>
          </p:nvPr>
        </p:nvSpPr>
        <p:spPr>
          <a:xfrm>
            <a:off x="923925" y="4410075"/>
            <a:ext cx="5086350" cy="4176713"/>
          </a:xfrm>
        </p:spPr>
        <p:txBody>
          <a:bodyPr/>
          <a:lstStyle/>
          <a:p>
            <a:endParaRPr lang="en-US" altLang="en-US" dirty="0"/>
          </a:p>
        </p:txBody>
      </p:sp>
    </p:spTree>
    <p:extLst>
      <p:ext uri="{BB962C8B-B14F-4D97-AF65-F5344CB8AC3E}">
        <p14:creationId xmlns:p14="http://schemas.microsoft.com/office/powerpoint/2010/main" val="3119891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B136FCA-AAC2-4D69-9768-DC9FA641BB45}"/>
              </a:ext>
            </a:extLst>
          </p:cNvPr>
          <p:cNvSpPr>
            <a:spLocks noGrp="1" noChangeArrowheads="1"/>
          </p:cNvSpPr>
          <p:nvPr>
            <p:ph type="sldNum" sz="quarter" idx="5"/>
          </p:nvPr>
        </p:nvSpPr>
        <p:spPr>
          <a:ln/>
        </p:spPr>
        <p:txBody>
          <a:bodyPr/>
          <a:lstStyle/>
          <a:p>
            <a:fld id="{0488333C-0752-49D2-A35C-D625DF46092B}" type="slidenum">
              <a:rPr lang="en-US" altLang="en-US"/>
              <a:pPr/>
              <a:t>17</a:t>
            </a:fld>
            <a:endParaRPr lang="en-US" altLang="en-US" dirty="0"/>
          </a:p>
        </p:txBody>
      </p:sp>
      <p:sp>
        <p:nvSpPr>
          <p:cNvPr id="1115138" name="Rectangle 2">
            <a:extLst>
              <a:ext uri="{FF2B5EF4-FFF2-40B4-BE49-F238E27FC236}">
                <a16:creationId xmlns:a16="http://schemas.microsoft.com/office/drawing/2014/main" id="{EFE2EC00-3DC2-428F-9821-CFF2C4A11BB5}"/>
              </a:ext>
            </a:extLst>
          </p:cNvPr>
          <p:cNvSpPr>
            <a:spLocks noGrp="1" noRot="1" noChangeAspect="1" noChangeArrowheads="1" noTextEdit="1"/>
          </p:cNvSpPr>
          <p:nvPr>
            <p:ph type="sldImg"/>
          </p:nvPr>
        </p:nvSpPr>
        <p:spPr>
          <a:xfrm>
            <a:off x="1101725" y="687388"/>
            <a:ext cx="4679950" cy="3509962"/>
          </a:xfrm>
          <a:ln/>
        </p:spPr>
      </p:sp>
      <p:sp>
        <p:nvSpPr>
          <p:cNvPr id="1115139" name="Rectangle 3">
            <a:extLst>
              <a:ext uri="{FF2B5EF4-FFF2-40B4-BE49-F238E27FC236}">
                <a16:creationId xmlns:a16="http://schemas.microsoft.com/office/drawing/2014/main" id="{E8332A7C-C031-4E47-B0DD-C6B4951ABC44}"/>
              </a:ext>
            </a:extLst>
          </p:cNvPr>
          <p:cNvSpPr>
            <a:spLocks noGrp="1" noChangeArrowheads="1"/>
          </p:cNvSpPr>
          <p:nvPr>
            <p:ph type="body" idx="1"/>
          </p:nvPr>
        </p:nvSpPr>
        <p:spPr>
          <a:xfrm>
            <a:off x="908050" y="4425950"/>
            <a:ext cx="5067300" cy="4195763"/>
          </a:xfrm>
          <a:noFill/>
          <a:ln/>
        </p:spPr>
        <p:txBody>
          <a:bodyPr lIns="92337" tIns="46168" rIns="92337" bIns="46168"/>
          <a:lstStyle/>
          <a:p>
            <a:r>
              <a:rPr lang="en-US" altLang="en-US" dirty="0"/>
              <a:t>It turns out that if you were to go out and sample many, many times, most sample statistics that you could calculate would follow a normal distribution.  </a:t>
            </a:r>
          </a:p>
          <a:p>
            <a:endParaRPr lang="en-US" altLang="en-US" dirty="0"/>
          </a:p>
          <a:p>
            <a:r>
              <a:rPr lang="en-US" altLang="en-US" dirty="0"/>
              <a:t>What are the 2 parameters (from last time) that define any normal distribution?</a:t>
            </a:r>
          </a:p>
          <a:p>
            <a:r>
              <a:rPr lang="en-US" altLang="en-US" dirty="0"/>
              <a:t>Remember that a normal curve is characterized by two parameters, a mean and a variability (SD)</a:t>
            </a:r>
          </a:p>
          <a:p>
            <a:r>
              <a:rPr lang="en-US" altLang="en-US" dirty="0"/>
              <a:t>What do you think the mean value of a sample statistic would be?  The standard deviation?</a:t>
            </a:r>
          </a:p>
          <a:p>
            <a:r>
              <a:rPr lang="en-US" altLang="en-US" dirty="0"/>
              <a:t>Remember standard deviation is natural variability of the population</a:t>
            </a:r>
          </a:p>
          <a:p>
            <a:r>
              <a:rPr lang="en-US" altLang="en-US" dirty="0"/>
              <a:t>Standard error can be standard error of the mean or standard error of the odds ratio or standard error of the difference of 2 means, etc.  The standard error of any sample statistic.</a:t>
            </a:r>
          </a:p>
        </p:txBody>
      </p:sp>
    </p:spTree>
    <p:extLst>
      <p:ext uri="{BB962C8B-B14F-4D97-AF65-F5344CB8AC3E}">
        <p14:creationId xmlns:p14="http://schemas.microsoft.com/office/powerpoint/2010/main" val="1304369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44C5176-0DD0-4952-8D88-2E294AADB89F}"/>
              </a:ext>
            </a:extLst>
          </p:cNvPr>
          <p:cNvSpPr>
            <a:spLocks noGrp="1" noChangeArrowheads="1"/>
          </p:cNvSpPr>
          <p:nvPr>
            <p:ph type="sldNum" sz="quarter" idx="5"/>
          </p:nvPr>
        </p:nvSpPr>
        <p:spPr>
          <a:ln/>
        </p:spPr>
        <p:txBody>
          <a:bodyPr/>
          <a:lstStyle/>
          <a:p>
            <a:fld id="{126B6889-64DE-43A9-8C54-E6FAFB6464A5}" type="slidenum">
              <a:rPr lang="en-US" altLang="en-US"/>
              <a:pPr/>
              <a:t>19</a:t>
            </a:fld>
            <a:endParaRPr lang="en-US" altLang="en-US" dirty="0"/>
          </a:p>
        </p:txBody>
      </p:sp>
      <p:sp>
        <p:nvSpPr>
          <p:cNvPr id="1117186" name="Rectangle 2">
            <a:extLst>
              <a:ext uri="{FF2B5EF4-FFF2-40B4-BE49-F238E27FC236}">
                <a16:creationId xmlns:a16="http://schemas.microsoft.com/office/drawing/2014/main" id="{DE2FD51F-08A4-4A41-A63A-AE4EF8380DA1}"/>
              </a:ext>
            </a:extLst>
          </p:cNvPr>
          <p:cNvSpPr>
            <a:spLocks noGrp="1" noRot="1" noChangeAspect="1" noChangeArrowheads="1" noTextEdit="1"/>
          </p:cNvSpPr>
          <p:nvPr>
            <p:ph type="sldImg"/>
          </p:nvPr>
        </p:nvSpPr>
        <p:spPr>
          <a:xfrm>
            <a:off x="1146175" y="696913"/>
            <a:ext cx="4641850" cy="3481387"/>
          </a:xfrm>
          <a:ln/>
        </p:spPr>
      </p:sp>
      <p:sp>
        <p:nvSpPr>
          <p:cNvPr id="1117187" name="Rectangle 3">
            <a:extLst>
              <a:ext uri="{FF2B5EF4-FFF2-40B4-BE49-F238E27FC236}">
                <a16:creationId xmlns:a16="http://schemas.microsoft.com/office/drawing/2014/main" id="{F60ED8E4-EF6D-4126-829E-0F1DB88C15B1}"/>
              </a:ext>
            </a:extLst>
          </p:cNvPr>
          <p:cNvSpPr>
            <a:spLocks noGrp="1" noChangeArrowheads="1"/>
          </p:cNvSpPr>
          <p:nvPr>
            <p:ph type="body" idx="1"/>
          </p:nvPr>
        </p:nvSpPr>
        <p:spPr>
          <a:xfrm>
            <a:off x="923925" y="4410075"/>
            <a:ext cx="5086350" cy="4176713"/>
          </a:xfrm>
        </p:spPr>
        <p:txBody>
          <a:bodyPr/>
          <a:lstStyle/>
          <a:p>
            <a:endParaRPr lang="en-US" altLang="en-US" dirty="0"/>
          </a:p>
        </p:txBody>
      </p:sp>
    </p:spTree>
    <p:extLst>
      <p:ext uri="{BB962C8B-B14F-4D97-AF65-F5344CB8AC3E}">
        <p14:creationId xmlns:p14="http://schemas.microsoft.com/office/powerpoint/2010/main" val="1109228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BDA8880-244F-4FD5-BEDE-0B649C557B56}"/>
              </a:ext>
            </a:extLst>
          </p:cNvPr>
          <p:cNvSpPr>
            <a:spLocks noGrp="1" noChangeArrowheads="1"/>
          </p:cNvSpPr>
          <p:nvPr>
            <p:ph type="sldNum" sz="quarter" idx="5"/>
          </p:nvPr>
        </p:nvSpPr>
        <p:spPr>
          <a:ln/>
        </p:spPr>
        <p:txBody>
          <a:bodyPr/>
          <a:lstStyle/>
          <a:p>
            <a:fld id="{9F3A28A5-D01B-4EA1-80FC-D141714DFF66}" type="slidenum">
              <a:rPr lang="en-US" altLang="en-US"/>
              <a:pPr/>
              <a:t>25</a:t>
            </a:fld>
            <a:endParaRPr lang="en-US" altLang="en-US"/>
          </a:p>
        </p:txBody>
      </p:sp>
      <p:sp>
        <p:nvSpPr>
          <p:cNvPr id="1137666" name="Rectangle 2">
            <a:extLst>
              <a:ext uri="{FF2B5EF4-FFF2-40B4-BE49-F238E27FC236}">
                <a16:creationId xmlns:a16="http://schemas.microsoft.com/office/drawing/2014/main" id="{C1B416DE-B4AF-42AA-AF33-7D7AF6CE2EE5}"/>
              </a:ext>
            </a:extLst>
          </p:cNvPr>
          <p:cNvSpPr>
            <a:spLocks noGrp="1" noRot="1" noChangeAspect="1" noChangeArrowheads="1" noTextEdit="1"/>
          </p:cNvSpPr>
          <p:nvPr>
            <p:ph type="sldImg"/>
          </p:nvPr>
        </p:nvSpPr>
        <p:spPr>
          <a:xfrm>
            <a:off x="1101725" y="687388"/>
            <a:ext cx="4679950" cy="3509962"/>
          </a:xfrm>
          <a:ln/>
        </p:spPr>
      </p:sp>
      <p:sp>
        <p:nvSpPr>
          <p:cNvPr id="1137667" name="Rectangle 3">
            <a:extLst>
              <a:ext uri="{FF2B5EF4-FFF2-40B4-BE49-F238E27FC236}">
                <a16:creationId xmlns:a16="http://schemas.microsoft.com/office/drawing/2014/main" id="{382CFDB1-5ADF-4A2B-9F3C-73BF6CC94521}"/>
              </a:ext>
            </a:extLst>
          </p:cNvPr>
          <p:cNvSpPr>
            <a:spLocks noGrp="1" noChangeArrowheads="1"/>
          </p:cNvSpPr>
          <p:nvPr>
            <p:ph type="body" idx="1"/>
          </p:nvPr>
        </p:nvSpPr>
        <p:spPr>
          <a:xfrm>
            <a:off x="908050" y="4425950"/>
            <a:ext cx="5067300" cy="4195763"/>
          </a:xfrm>
          <a:ln/>
          <a:extLst>
            <a:ext uri="{909E8E84-426E-40DD-AFC4-6F175D3DCCD1}">
              <a14:hiddenFill xmlns:a14="http://schemas.microsoft.com/office/drawing/2010/main">
                <a:solidFill>
                  <a:srgbClr val="000000"/>
                </a:solidFill>
              </a14:hiddenFill>
            </a:ext>
          </a:extLst>
        </p:spPr>
        <p:txBody>
          <a:bodyPr lIns="92337" tIns="46168" rIns="92337" bIns="0"/>
          <a:lstStyle/>
          <a:p>
            <a:endParaRPr lang="en-US" altLang="en-US"/>
          </a:p>
        </p:txBody>
      </p:sp>
    </p:spTree>
    <p:extLst>
      <p:ext uri="{BB962C8B-B14F-4D97-AF65-F5344CB8AC3E}">
        <p14:creationId xmlns:p14="http://schemas.microsoft.com/office/powerpoint/2010/main" val="184690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934DBB5-502C-496E-BEF8-801C7F745DB5}"/>
              </a:ext>
            </a:extLst>
          </p:cNvPr>
          <p:cNvSpPr>
            <a:spLocks noGrp="1" noChangeArrowheads="1"/>
          </p:cNvSpPr>
          <p:nvPr>
            <p:ph type="sldNum" sz="quarter" idx="5"/>
          </p:nvPr>
        </p:nvSpPr>
        <p:spPr>
          <a:ln/>
        </p:spPr>
        <p:txBody>
          <a:bodyPr/>
          <a:lstStyle/>
          <a:p>
            <a:fld id="{83A0E38D-1A39-441E-8557-57EACA582C6B}" type="slidenum">
              <a:rPr lang="en-US" altLang="en-US"/>
              <a:pPr/>
              <a:t>26</a:t>
            </a:fld>
            <a:endParaRPr lang="en-US" altLang="en-US"/>
          </a:p>
        </p:txBody>
      </p:sp>
      <p:sp>
        <p:nvSpPr>
          <p:cNvPr id="1139714" name="Rectangle 2">
            <a:extLst>
              <a:ext uri="{FF2B5EF4-FFF2-40B4-BE49-F238E27FC236}">
                <a16:creationId xmlns:a16="http://schemas.microsoft.com/office/drawing/2014/main" id="{28675FA0-6B58-4C94-B3D9-C0CCAA011626}"/>
              </a:ext>
            </a:extLst>
          </p:cNvPr>
          <p:cNvSpPr>
            <a:spLocks noGrp="1" noRot="1" noChangeAspect="1" noChangeArrowheads="1" noTextEdit="1"/>
          </p:cNvSpPr>
          <p:nvPr>
            <p:ph type="sldImg"/>
          </p:nvPr>
        </p:nvSpPr>
        <p:spPr>
          <a:xfrm>
            <a:off x="1146175" y="696913"/>
            <a:ext cx="4641850" cy="3481387"/>
          </a:xfrm>
          <a:ln/>
        </p:spPr>
      </p:sp>
      <p:sp>
        <p:nvSpPr>
          <p:cNvPr id="1139715" name="Rectangle 3">
            <a:extLst>
              <a:ext uri="{FF2B5EF4-FFF2-40B4-BE49-F238E27FC236}">
                <a16:creationId xmlns:a16="http://schemas.microsoft.com/office/drawing/2014/main" id="{CA685884-0F6B-4199-B9C1-1C723B768CFC}"/>
              </a:ext>
            </a:extLst>
          </p:cNvPr>
          <p:cNvSpPr>
            <a:spLocks noGrp="1" noChangeArrowheads="1"/>
          </p:cNvSpPr>
          <p:nvPr>
            <p:ph type="body" idx="1"/>
          </p:nvPr>
        </p:nvSpPr>
        <p:spPr>
          <a:xfrm>
            <a:off x="923925" y="4410075"/>
            <a:ext cx="5086350" cy="4176713"/>
          </a:xfrm>
        </p:spPr>
        <p:txBody>
          <a:bodyPr/>
          <a:lstStyle/>
          <a:p>
            <a:endParaRPr lang="en-US" altLang="en-US"/>
          </a:p>
        </p:txBody>
      </p:sp>
    </p:spTree>
    <p:extLst>
      <p:ext uri="{BB962C8B-B14F-4D97-AF65-F5344CB8AC3E}">
        <p14:creationId xmlns:p14="http://schemas.microsoft.com/office/powerpoint/2010/main" val="3798901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19060FA-D6B3-4A8C-AA52-DE7D09DE4520}"/>
              </a:ext>
            </a:extLst>
          </p:cNvPr>
          <p:cNvSpPr>
            <a:spLocks noGrp="1" noChangeArrowheads="1"/>
          </p:cNvSpPr>
          <p:nvPr>
            <p:ph type="sldNum" sz="quarter" idx="5"/>
          </p:nvPr>
        </p:nvSpPr>
        <p:spPr>
          <a:ln/>
        </p:spPr>
        <p:txBody>
          <a:bodyPr/>
          <a:lstStyle/>
          <a:p>
            <a:fld id="{AACFE48A-A654-4F72-9531-27D9AAC9038F}" type="slidenum">
              <a:rPr lang="en-US" altLang="en-US"/>
              <a:pPr/>
              <a:t>27</a:t>
            </a:fld>
            <a:endParaRPr lang="en-US" altLang="en-US"/>
          </a:p>
        </p:txBody>
      </p:sp>
      <p:sp>
        <p:nvSpPr>
          <p:cNvPr id="1141762" name="Rectangle 2">
            <a:extLst>
              <a:ext uri="{FF2B5EF4-FFF2-40B4-BE49-F238E27FC236}">
                <a16:creationId xmlns:a16="http://schemas.microsoft.com/office/drawing/2014/main" id="{0DA4C556-8C6A-47BC-9CB4-0B0BA48262F1}"/>
              </a:ext>
            </a:extLst>
          </p:cNvPr>
          <p:cNvSpPr>
            <a:spLocks noGrp="1" noRot="1" noChangeAspect="1" noChangeArrowheads="1" noTextEdit="1"/>
          </p:cNvSpPr>
          <p:nvPr>
            <p:ph type="sldImg"/>
          </p:nvPr>
        </p:nvSpPr>
        <p:spPr>
          <a:xfrm>
            <a:off x="1146175" y="696913"/>
            <a:ext cx="4641850" cy="3481387"/>
          </a:xfrm>
          <a:ln/>
        </p:spPr>
      </p:sp>
      <p:sp>
        <p:nvSpPr>
          <p:cNvPr id="1141763" name="Rectangle 3">
            <a:extLst>
              <a:ext uri="{FF2B5EF4-FFF2-40B4-BE49-F238E27FC236}">
                <a16:creationId xmlns:a16="http://schemas.microsoft.com/office/drawing/2014/main" id="{9249237E-EBFB-47C2-8009-13C2791C3BFB}"/>
              </a:ext>
            </a:extLst>
          </p:cNvPr>
          <p:cNvSpPr>
            <a:spLocks noGrp="1" noChangeArrowheads="1"/>
          </p:cNvSpPr>
          <p:nvPr>
            <p:ph type="body" idx="1"/>
          </p:nvPr>
        </p:nvSpPr>
        <p:spPr>
          <a:xfrm>
            <a:off x="923925" y="4410075"/>
            <a:ext cx="5086350" cy="4176713"/>
          </a:xfrm>
        </p:spPr>
        <p:txBody>
          <a:bodyPr/>
          <a:lstStyle/>
          <a:p>
            <a:endParaRPr lang="en-US" altLang="en-US"/>
          </a:p>
        </p:txBody>
      </p:sp>
    </p:spTree>
    <p:extLst>
      <p:ext uri="{BB962C8B-B14F-4D97-AF65-F5344CB8AC3E}">
        <p14:creationId xmlns:p14="http://schemas.microsoft.com/office/powerpoint/2010/main" val="2298473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1CB08CC-A40A-459A-8D47-E21A2520622F}"/>
              </a:ext>
            </a:extLst>
          </p:cNvPr>
          <p:cNvSpPr>
            <a:spLocks noGrp="1" noChangeArrowheads="1"/>
          </p:cNvSpPr>
          <p:nvPr>
            <p:ph type="sldNum" sz="quarter" idx="5"/>
          </p:nvPr>
        </p:nvSpPr>
        <p:spPr>
          <a:ln/>
        </p:spPr>
        <p:txBody>
          <a:bodyPr/>
          <a:lstStyle/>
          <a:p>
            <a:fld id="{CFE9F251-3B54-4756-AA5B-C2BA7F1B5821}" type="slidenum">
              <a:rPr lang="en-US" altLang="en-US"/>
              <a:pPr/>
              <a:t>28</a:t>
            </a:fld>
            <a:endParaRPr lang="en-US" altLang="en-US"/>
          </a:p>
        </p:txBody>
      </p:sp>
      <p:sp>
        <p:nvSpPr>
          <p:cNvPr id="1147906" name="Rectangle 2">
            <a:extLst>
              <a:ext uri="{FF2B5EF4-FFF2-40B4-BE49-F238E27FC236}">
                <a16:creationId xmlns:a16="http://schemas.microsoft.com/office/drawing/2014/main" id="{BBFD26E6-7A2B-4B57-AA20-569911C3B49C}"/>
              </a:ext>
            </a:extLst>
          </p:cNvPr>
          <p:cNvSpPr>
            <a:spLocks noGrp="1" noRot="1" noChangeAspect="1" noChangeArrowheads="1" noTextEdit="1"/>
          </p:cNvSpPr>
          <p:nvPr>
            <p:ph type="sldImg"/>
          </p:nvPr>
        </p:nvSpPr>
        <p:spPr>
          <a:xfrm>
            <a:off x="1146175" y="696913"/>
            <a:ext cx="4641850" cy="3481387"/>
          </a:xfrm>
          <a:ln/>
        </p:spPr>
      </p:sp>
      <p:sp>
        <p:nvSpPr>
          <p:cNvPr id="1147907" name="Rectangle 3">
            <a:extLst>
              <a:ext uri="{FF2B5EF4-FFF2-40B4-BE49-F238E27FC236}">
                <a16:creationId xmlns:a16="http://schemas.microsoft.com/office/drawing/2014/main" id="{B9541DCD-74F7-4904-98C9-F61F1BCFE944}"/>
              </a:ext>
            </a:extLst>
          </p:cNvPr>
          <p:cNvSpPr>
            <a:spLocks noGrp="1" noChangeArrowheads="1"/>
          </p:cNvSpPr>
          <p:nvPr>
            <p:ph type="body" idx="1"/>
          </p:nvPr>
        </p:nvSpPr>
        <p:spPr>
          <a:xfrm>
            <a:off x="923925" y="4410075"/>
            <a:ext cx="5086350" cy="4176713"/>
          </a:xfrm>
        </p:spPr>
        <p:txBody>
          <a:bodyPr/>
          <a:lstStyle/>
          <a:p>
            <a:endParaRPr lang="en-US" altLang="en-US"/>
          </a:p>
        </p:txBody>
      </p:sp>
    </p:spTree>
    <p:extLst>
      <p:ext uri="{BB962C8B-B14F-4D97-AF65-F5344CB8AC3E}">
        <p14:creationId xmlns:p14="http://schemas.microsoft.com/office/powerpoint/2010/main" val="1907505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2BFB6AA-6855-4746-97D9-99DCC681DB0B}"/>
              </a:ext>
            </a:extLst>
          </p:cNvPr>
          <p:cNvSpPr>
            <a:spLocks noGrp="1" noChangeArrowheads="1"/>
          </p:cNvSpPr>
          <p:nvPr>
            <p:ph type="sldNum" sz="quarter" idx="5"/>
          </p:nvPr>
        </p:nvSpPr>
        <p:spPr>
          <a:ln/>
        </p:spPr>
        <p:txBody>
          <a:bodyPr/>
          <a:lstStyle/>
          <a:p>
            <a:fld id="{CD5F51B4-8192-41AC-8B40-97C1BC2AF8E1}" type="slidenum">
              <a:rPr lang="en-US" altLang="en-US"/>
              <a:pPr/>
              <a:t>55</a:t>
            </a:fld>
            <a:endParaRPr lang="en-US" altLang="en-US"/>
          </a:p>
        </p:txBody>
      </p:sp>
      <p:sp>
        <p:nvSpPr>
          <p:cNvPr id="1170434" name="Rectangle 2">
            <a:extLst>
              <a:ext uri="{FF2B5EF4-FFF2-40B4-BE49-F238E27FC236}">
                <a16:creationId xmlns:a16="http://schemas.microsoft.com/office/drawing/2014/main" id="{B9B28F98-48A2-47A4-9E1D-02FC495E3506}"/>
              </a:ext>
            </a:extLst>
          </p:cNvPr>
          <p:cNvSpPr>
            <a:spLocks noGrp="1" noRot="1" noChangeAspect="1" noChangeArrowheads="1" noTextEdit="1"/>
          </p:cNvSpPr>
          <p:nvPr>
            <p:ph type="sldImg"/>
          </p:nvPr>
        </p:nvSpPr>
        <p:spPr>
          <a:xfrm>
            <a:off x="1146175" y="696913"/>
            <a:ext cx="4641850" cy="3481387"/>
          </a:xfrm>
          <a:ln/>
        </p:spPr>
      </p:sp>
      <p:sp>
        <p:nvSpPr>
          <p:cNvPr id="1170435" name="Rectangle 3">
            <a:extLst>
              <a:ext uri="{FF2B5EF4-FFF2-40B4-BE49-F238E27FC236}">
                <a16:creationId xmlns:a16="http://schemas.microsoft.com/office/drawing/2014/main" id="{E6B64063-E2F1-4EE4-BD45-087558956A8E}"/>
              </a:ext>
            </a:extLst>
          </p:cNvPr>
          <p:cNvSpPr>
            <a:spLocks noGrp="1" noChangeArrowheads="1"/>
          </p:cNvSpPr>
          <p:nvPr>
            <p:ph type="body" idx="1"/>
          </p:nvPr>
        </p:nvSpPr>
        <p:spPr>
          <a:xfrm>
            <a:off x="923925" y="4410075"/>
            <a:ext cx="5086350" cy="4176713"/>
          </a:xfrm>
        </p:spPr>
        <p:txBody>
          <a:bodyPr/>
          <a:lstStyle/>
          <a:p>
            <a:endParaRPr lang="en-US" altLang="en-US"/>
          </a:p>
        </p:txBody>
      </p:sp>
    </p:spTree>
    <p:extLst>
      <p:ext uri="{BB962C8B-B14F-4D97-AF65-F5344CB8AC3E}">
        <p14:creationId xmlns:p14="http://schemas.microsoft.com/office/powerpoint/2010/main" val="1260601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B6FDF-592C-44AF-9153-BA6C7F30CC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D252AB-2623-4B66-A11F-E9E3688C46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22D75B-9F8A-4178-9E6E-63B6D547C870}"/>
              </a:ext>
            </a:extLst>
          </p:cNvPr>
          <p:cNvSpPr>
            <a:spLocks noGrp="1"/>
          </p:cNvSpPr>
          <p:nvPr>
            <p:ph type="dt" sz="half" idx="10"/>
          </p:nvPr>
        </p:nvSpPr>
        <p:spPr/>
        <p:txBody>
          <a:bodyPr/>
          <a:lstStyle/>
          <a:p>
            <a:fld id="{3AD99747-F309-41EC-8147-AD3D560CD099}" type="datetimeFigureOut">
              <a:rPr lang="en-IN" smtClean="0"/>
              <a:t>15-10-2017</a:t>
            </a:fld>
            <a:endParaRPr lang="en-IN"/>
          </a:p>
        </p:txBody>
      </p:sp>
      <p:sp>
        <p:nvSpPr>
          <p:cNvPr id="5" name="Footer Placeholder 4">
            <a:extLst>
              <a:ext uri="{FF2B5EF4-FFF2-40B4-BE49-F238E27FC236}">
                <a16:creationId xmlns:a16="http://schemas.microsoft.com/office/drawing/2014/main" id="{43487EEC-A42F-4B6A-BBCC-D0F128DD40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B98D22-977F-4E9A-88B2-8E7E3E05981D}"/>
              </a:ext>
            </a:extLst>
          </p:cNvPr>
          <p:cNvSpPr>
            <a:spLocks noGrp="1"/>
          </p:cNvSpPr>
          <p:nvPr>
            <p:ph type="sldNum" sz="quarter" idx="12"/>
          </p:nvPr>
        </p:nvSpPr>
        <p:spPr/>
        <p:txBody>
          <a:bodyPr/>
          <a:lstStyle/>
          <a:p>
            <a:fld id="{D6335450-46D4-4234-AAE6-430B0FB6F3F4}" type="slidenum">
              <a:rPr lang="en-IN" smtClean="0"/>
              <a:t>‹#›</a:t>
            </a:fld>
            <a:endParaRPr lang="en-IN"/>
          </a:p>
        </p:txBody>
      </p:sp>
    </p:spTree>
    <p:extLst>
      <p:ext uri="{BB962C8B-B14F-4D97-AF65-F5344CB8AC3E}">
        <p14:creationId xmlns:p14="http://schemas.microsoft.com/office/powerpoint/2010/main" val="3930188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71FBE-C5FC-406E-AAF9-051FCAC510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C29BBE-F34A-4020-A0E4-AFCFBDFB2FE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E60C03-E8EE-41AE-A193-2C85FD6EA8AD}"/>
              </a:ext>
            </a:extLst>
          </p:cNvPr>
          <p:cNvSpPr>
            <a:spLocks noGrp="1"/>
          </p:cNvSpPr>
          <p:nvPr>
            <p:ph type="dt" sz="half" idx="10"/>
          </p:nvPr>
        </p:nvSpPr>
        <p:spPr/>
        <p:txBody>
          <a:bodyPr/>
          <a:lstStyle/>
          <a:p>
            <a:fld id="{3AD99747-F309-41EC-8147-AD3D560CD099}" type="datetimeFigureOut">
              <a:rPr lang="en-IN" smtClean="0"/>
              <a:t>15-10-2017</a:t>
            </a:fld>
            <a:endParaRPr lang="en-IN"/>
          </a:p>
        </p:txBody>
      </p:sp>
      <p:sp>
        <p:nvSpPr>
          <p:cNvPr id="5" name="Footer Placeholder 4">
            <a:extLst>
              <a:ext uri="{FF2B5EF4-FFF2-40B4-BE49-F238E27FC236}">
                <a16:creationId xmlns:a16="http://schemas.microsoft.com/office/drawing/2014/main" id="{1D934E8D-4FC4-4489-B628-40478D1B4C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B2F9D4-D04F-42C8-95A9-798169CB792D}"/>
              </a:ext>
            </a:extLst>
          </p:cNvPr>
          <p:cNvSpPr>
            <a:spLocks noGrp="1"/>
          </p:cNvSpPr>
          <p:nvPr>
            <p:ph type="sldNum" sz="quarter" idx="12"/>
          </p:nvPr>
        </p:nvSpPr>
        <p:spPr/>
        <p:txBody>
          <a:bodyPr/>
          <a:lstStyle/>
          <a:p>
            <a:fld id="{D6335450-46D4-4234-AAE6-430B0FB6F3F4}" type="slidenum">
              <a:rPr lang="en-IN" smtClean="0"/>
              <a:t>‹#›</a:t>
            </a:fld>
            <a:endParaRPr lang="en-IN"/>
          </a:p>
        </p:txBody>
      </p:sp>
    </p:spTree>
    <p:extLst>
      <p:ext uri="{BB962C8B-B14F-4D97-AF65-F5344CB8AC3E}">
        <p14:creationId xmlns:p14="http://schemas.microsoft.com/office/powerpoint/2010/main" val="315442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2D012E-EE9C-413B-A9D1-5AC5F5AD7A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C3C7BC-1A2B-4313-BA3F-FEE0FAE3E90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BE8E28-023A-4507-B53B-F61B4F7687C8}"/>
              </a:ext>
            </a:extLst>
          </p:cNvPr>
          <p:cNvSpPr>
            <a:spLocks noGrp="1"/>
          </p:cNvSpPr>
          <p:nvPr>
            <p:ph type="dt" sz="half" idx="10"/>
          </p:nvPr>
        </p:nvSpPr>
        <p:spPr/>
        <p:txBody>
          <a:bodyPr/>
          <a:lstStyle/>
          <a:p>
            <a:fld id="{3AD99747-F309-41EC-8147-AD3D560CD099}" type="datetimeFigureOut">
              <a:rPr lang="en-IN" smtClean="0"/>
              <a:t>15-10-2017</a:t>
            </a:fld>
            <a:endParaRPr lang="en-IN"/>
          </a:p>
        </p:txBody>
      </p:sp>
      <p:sp>
        <p:nvSpPr>
          <p:cNvPr id="5" name="Footer Placeholder 4">
            <a:extLst>
              <a:ext uri="{FF2B5EF4-FFF2-40B4-BE49-F238E27FC236}">
                <a16:creationId xmlns:a16="http://schemas.microsoft.com/office/drawing/2014/main" id="{CAAE701B-687C-4669-907D-59A6DD6F4C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ABDE2F-A4EC-432D-A11F-A3C84B7A1FC2}"/>
              </a:ext>
            </a:extLst>
          </p:cNvPr>
          <p:cNvSpPr>
            <a:spLocks noGrp="1"/>
          </p:cNvSpPr>
          <p:nvPr>
            <p:ph type="sldNum" sz="quarter" idx="12"/>
          </p:nvPr>
        </p:nvSpPr>
        <p:spPr/>
        <p:txBody>
          <a:bodyPr/>
          <a:lstStyle/>
          <a:p>
            <a:fld id="{D6335450-46D4-4234-AAE6-430B0FB6F3F4}" type="slidenum">
              <a:rPr lang="en-IN" smtClean="0"/>
              <a:t>‹#›</a:t>
            </a:fld>
            <a:endParaRPr lang="en-IN"/>
          </a:p>
        </p:txBody>
      </p:sp>
    </p:spTree>
    <p:extLst>
      <p:ext uri="{BB962C8B-B14F-4D97-AF65-F5344CB8AC3E}">
        <p14:creationId xmlns:p14="http://schemas.microsoft.com/office/powerpoint/2010/main" val="3217124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42485" y="96839"/>
            <a:ext cx="9544049" cy="1412875"/>
          </a:xfrm>
        </p:spPr>
        <p:txBody>
          <a:bodyPr/>
          <a:lstStyle/>
          <a:p>
            <a:r>
              <a:rPr lang="en-US"/>
              <a:t>Click to edit Master title style</a:t>
            </a:r>
          </a:p>
        </p:txBody>
      </p:sp>
      <p:sp>
        <p:nvSpPr>
          <p:cNvPr id="3" name="Text Placeholder 2"/>
          <p:cNvSpPr>
            <a:spLocks noGrp="1"/>
          </p:cNvSpPr>
          <p:nvPr>
            <p:ph type="body" sz="half" idx="1"/>
          </p:nvPr>
        </p:nvSpPr>
        <p:spPr>
          <a:xfrm>
            <a:off x="1265767" y="1981200"/>
            <a:ext cx="500591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74885" y="1981200"/>
            <a:ext cx="5005916"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F521F34F-0E5D-40D5-9FB8-96283C3D719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89E40695-FE37-48D1-9DC1-A298F2E14C00}"/>
              </a:ext>
            </a:extLst>
          </p:cNvPr>
          <p:cNvSpPr>
            <a:spLocks noGrp="1" noChangeArrowheads="1"/>
          </p:cNvSpPr>
          <p:nvPr>
            <p:ph type="ftr" sz="quarter" idx="11"/>
          </p:nvPr>
        </p:nvSpPr>
        <p:spPr>
          <a:ln/>
        </p:spPr>
        <p:txBody>
          <a:bodyPr/>
          <a:lstStyle>
            <a:lvl1pPr>
              <a:defRPr/>
            </a:lvl1pPr>
          </a:lstStyle>
          <a:p>
            <a:pPr>
              <a:defRPr/>
            </a:pPr>
            <a:r>
              <a:rPr lang="en-US"/>
              <a:t>McClave, Statistics, 11th ed. Chapter 4: Discrete Random Variables</a:t>
            </a:r>
          </a:p>
        </p:txBody>
      </p:sp>
      <p:sp>
        <p:nvSpPr>
          <p:cNvPr id="7" name="Rectangle 8">
            <a:extLst>
              <a:ext uri="{FF2B5EF4-FFF2-40B4-BE49-F238E27FC236}">
                <a16:creationId xmlns:a16="http://schemas.microsoft.com/office/drawing/2014/main" id="{6CF6B4D0-C0B7-43F0-AA24-C9417441FF4A}"/>
              </a:ext>
            </a:extLst>
          </p:cNvPr>
          <p:cNvSpPr>
            <a:spLocks noGrp="1" noChangeArrowheads="1"/>
          </p:cNvSpPr>
          <p:nvPr>
            <p:ph type="sldNum" sz="quarter" idx="12"/>
          </p:nvPr>
        </p:nvSpPr>
        <p:spPr>
          <a:ln/>
        </p:spPr>
        <p:txBody>
          <a:bodyPr/>
          <a:lstStyle>
            <a:lvl1pPr>
              <a:defRPr/>
            </a:lvl1pPr>
          </a:lstStyle>
          <a:p>
            <a:fld id="{F735407F-B0C4-414C-BA4A-2A9BDAF8DBFE}" type="slidenum">
              <a:rPr lang="en-US" altLang="en-US"/>
              <a:pPr/>
              <a:t>‹#›</a:t>
            </a:fld>
            <a:endParaRPr lang="en-US" altLang="en-US"/>
          </a:p>
        </p:txBody>
      </p:sp>
    </p:spTree>
    <p:extLst>
      <p:ext uri="{BB962C8B-B14F-4D97-AF65-F5344CB8AC3E}">
        <p14:creationId xmlns:p14="http://schemas.microsoft.com/office/powerpoint/2010/main" val="3415585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12D16-D127-48BD-82CF-FC966EA3E1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63F9A5-45FB-4A03-BE68-88B3973617C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88DF22-0E8B-4B0C-B5BA-E074FB0CB857}"/>
              </a:ext>
            </a:extLst>
          </p:cNvPr>
          <p:cNvSpPr>
            <a:spLocks noGrp="1"/>
          </p:cNvSpPr>
          <p:nvPr>
            <p:ph type="dt" sz="half" idx="10"/>
          </p:nvPr>
        </p:nvSpPr>
        <p:spPr/>
        <p:txBody>
          <a:bodyPr/>
          <a:lstStyle/>
          <a:p>
            <a:fld id="{3AD99747-F309-41EC-8147-AD3D560CD099}" type="datetimeFigureOut">
              <a:rPr lang="en-IN" smtClean="0"/>
              <a:t>15-10-2017</a:t>
            </a:fld>
            <a:endParaRPr lang="en-IN"/>
          </a:p>
        </p:txBody>
      </p:sp>
      <p:sp>
        <p:nvSpPr>
          <p:cNvPr id="5" name="Footer Placeholder 4">
            <a:extLst>
              <a:ext uri="{FF2B5EF4-FFF2-40B4-BE49-F238E27FC236}">
                <a16:creationId xmlns:a16="http://schemas.microsoft.com/office/drawing/2014/main" id="{FC785D32-B829-4E19-A707-A7EF8FF1A0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C3BF41-B0E4-4146-92C6-2DD5D28FE46C}"/>
              </a:ext>
            </a:extLst>
          </p:cNvPr>
          <p:cNvSpPr>
            <a:spLocks noGrp="1"/>
          </p:cNvSpPr>
          <p:nvPr>
            <p:ph type="sldNum" sz="quarter" idx="12"/>
          </p:nvPr>
        </p:nvSpPr>
        <p:spPr/>
        <p:txBody>
          <a:bodyPr/>
          <a:lstStyle/>
          <a:p>
            <a:fld id="{D6335450-46D4-4234-AAE6-430B0FB6F3F4}" type="slidenum">
              <a:rPr lang="en-IN" smtClean="0"/>
              <a:t>‹#›</a:t>
            </a:fld>
            <a:endParaRPr lang="en-IN"/>
          </a:p>
        </p:txBody>
      </p:sp>
    </p:spTree>
    <p:extLst>
      <p:ext uri="{BB962C8B-B14F-4D97-AF65-F5344CB8AC3E}">
        <p14:creationId xmlns:p14="http://schemas.microsoft.com/office/powerpoint/2010/main" val="114002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26A37-5941-44F9-A324-71359E8F78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8B8852-6E92-451D-822D-C7E8DA09A0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1A589F7-5A37-4C44-B0D3-D060252EA863}"/>
              </a:ext>
            </a:extLst>
          </p:cNvPr>
          <p:cNvSpPr>
            <a:spLocks noGrp="1"/>
          </p:cNvSpPr>
          <p:nvPr>
            <p:ph type="dt" sz="half" idx="10"/>
          </p:nvPr>
        </p:nvSpPr>
        <p:spPr/>
        <p:txBody>
          <a:bodyPr/>
          <a:lstStyle/>
          <a:p>
            <a:fld id="{3AD99747-F309-41EC-8147-AD3D560CD099}" type="datetimeFigureOut">
              <a:rPr lang="en-IN" smtClean="0"/>
              <a:t>15-10-2017</a:t>
            </a:fld>
            <a:endParaRPr lang="en-IN"/>
          </a:p>
        </p:txBody>
      </p:sp>
      <p:sp>
        <p:nvSpPr>
          <p:cNvPr id="5" name="Footer Placeholder 4">
            <a:extLst>
              <a:ext uri="{FF2B5EF4-FFF2-40B4-BE49-F238E27FC236}">
                <a16:creationId xmlns:a16="http://schemas.microsoft.com/office/drawing/2014/main" id="{4FB97370-7B9E-41B3-B2C4-F45F6BD869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7B8CDB-349F-4B70-8E75-0A0CA53D5895}"/>
              </a:ext>
            </a:extLst>
          </p:cNvPr>
          <p:cNvSpPr>
            <a:spLocks noGrp="1"/>
          </p:cNvSpPr>
          <p:nvPr>
            <p:ph type="sldNum" sz="quarter" idx="12"/>
          </p:nvPr>
        </p:nvSpPr>
        <p:spPr/>
        <p:txBody>
          <a:bodyPr/>
          <a:lstStyle/>
          <a:p>
            <a:fld id="{D6335450-46D4-4234-AAE6-430B0FB6F3F4}" type="slidenum">
              <a:rPr lang="en-IN" smtClean="0"/>
              <a:t>‹#›</a:t>
            </a:fld>
            <a:endParaRPr lang="en-IN"/>
          </a:p>
        </p:txBody>
      </p:sp>
    </p:spTree>
    <p:extLst>
      <p:ext uri="{BB962C8B-B14F-4D97-AF65-F5344CB8AC3E}">
        <p14:creationId xmlns:p14="http://schemas.microsoft.com/office/powerpoint/2010/main" val="1089149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F6E2B-3B0D-4AE9-B1C2-113C7BCE2B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900803-BFAA-4D77-A6FD-4512359C1E7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9AD22F-0AA3-4642-A723-7BD5D1EBDA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5A6C9A-E7B2-47B2-9D75-10187DE119C7}"/>
              </a:ext>
            </a:extLst>
          </p:cNvPr>
          <p:cNvSpPr>
            <a:spLocks noGrp="1"/>
          </p:cNvSpPr>
          <p:nvPr>
            <p:ph type="dt" sz="half" idx="10"/>
          </p:nvPr>
        </p:nvSpPr>
        <p:spPr/>
        <p:txBody>
          <a:bodyPr/>
          <a:lstStyle/>
          <a:p>
            <a:fld id="{3AD99747-F309-41EC-8147-AD3D560CD099}" type="datetimeFigureOut">
              <a:rPr lang="en-IN" smtClean="0"/>
              <a:t>15-10-2017</a:t>
            </a:fld>
            <a:endParaRPr lang="en-IN"/>
          </a:p>
        </p:txBody>
      </p:sp>
      <p:sp>
        <p:nvSpPr>
          <p:cNvPr id="6" name="Footer Placeholder 5">
            <a:extLst>
              <a:ext uri="{FF2B5EF4-FFF2-40B4-BE49-F238E27FC236}">
                <a16:creationId xmlns:a16="http://schemas.microsoft.com/office/drawing/2014/main" id="{46121F8A-234A-4990-A2F3-7E30552D87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FF46CC-B77B-4ED7-950A-90A0022B23C5}"/>
              </a:ext>
            </a:extLst>
          </p:cNvPr>
          <p:cNvSpPr>
            <a:spLocks noGrp="1"/>
          </p:cNvSpPr>
          <p:nvPr>
            <p:ph type="sldNum" sz="quarter" idx="12"/>
          </p:nvPr>
        </p:nvSpPr>
        <p:spPr/>
        <p:txBody>
          <a:bodyPr/>
          <a:lstStyle/>
          <a:p>
            <a:fld id="{D6335450-46D4-4234-AAE6-430B0FB6F3F4}" type="slidenum">
              <a:rPr lang="en-IN" smtClean="0"/>
              <a:t>‹#›</a:t>
            </a:fld>
            <a:endParaRPr lang="en-IN"/>
          </a:p>
        </p:txBody>
      </p:sp>
    </p:spTree>
    <p:extLst>
      <p:ext uri="{BB962C8B-B14F-4D97-AF65-F5344CB8AC3E}">
        <p14:creationId xmlns:p14="http://schemas.microsoft.com/office/powerpoint/2010/main" val="637834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37E5-E2E2-42B4-9481-202B830793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0A21AE-938D-414A-8D63-4B5F524B33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ADFDBF-1250-4BF4-9C42-DFA46F6764E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200402-1A3E-4E39-BD71-02388617B1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4940D45-07DC-4744-AF73-3278993AAF1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D4FEE1-647C-44CC-8B31-6C11A58B41A1}"/>
              </a:ext>
            </a:extLst>
          </p:cNvPr>
          <p:cNvSpPr>
            <a:spLocks noGrp="1"/>
          </p:cNvSpPr>
          <p:nvPr>
            <p:ph type="dt" sz="half" idx="10"/>
          </p:nvPr>
        </p:nvSpPr>
        <p:spPr/>
        <p:txBody>
          <a:bodyPr/>
          <a:lstStyle/>
          <a:p>
            <a:fld id="{3AD99747-F309-41EC-8147-AD3D560CD099}" type="datetimeFigureOut">
              <a:rPr lang="en-IN" smtClean="0"/>
              <a:t>15-10-2017</a:t>
            </a:fld>
            <a:endParaRPr lang="en-IN"/>
          </a:p>
        </p:txBody>
      </p:sp>
      <p:sp>
        <p:nvSpPr>
          <p:cNvPr id="8" name="Footer Placeholder 7">
            <a:extLst>
              <a:ext uri="{FF2B5EF4-FFF2-40B4-BE49-F238E27FC236}">
                <a16:creationId xmlns:a16="http://schemas.microsoft.com/office/drawing/2014/main" id="{D219C83B-5EDE-4842-B7BE-6FD57BCACF9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5DC39F-42C3-403F-9FD5-073D8BAE84E5}"/>
              </a:ext>
            </a:extLst>
          </p:cNvPr>
          <p:cNvSpPr>
            <a:spLocks noGrp="1"/>
          </p:cNvSpPr>
          <p:nvPr>
            <p:ph type="sldNum" sz="quarter" idx="12"/>
          </p:nvPr>
        </p:nvSpPr>
        <p:spPr/>
        <p:txBody>
          <a:bodyPr/>
          <a:lstStyle/>
          <a:p>
            <a:fld id="{D6335450-46D4-4234-AAE6-430B0FB6F3F4}" type="slidenum">
              <a:rPr lang="en-IN" smtClean="0"/>
              <a:t>‹#›</a:t>
            </a:fld>
            <a:endParaRPr lang="en-IN"/>
          </a:p>
        </p:txBody>
      </p:sp>
    </p:spTree>
    <p:extLst>
      <p:ext uri="{BB962C8B-B14F-4D97-AF65-F5344CB8AC3E}">
        <p14:creationId xmlns:p14="http://schemas.microsoft.com/office/powerpoint/2010/main" val="2872572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8EBB-1E60-4BCF-B70C-70CDB77154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E83FBB-B3BE-463A-861E-11986C762921}"/>
              </a:ext>
            </a:extLst>
          </p:cNvPr>
          <p:cNvSpPr>
            <a:spLocks noGrp="1"/>
          </p:cNvSpPr>
          <p:nvPr>
            <p:ph type="dt" sz="half" idx="10"/>
          </p:nvPr>
        </p:nvSpPr>
        <p:spPr/>
        <p:txBody>
          <a:bodyPr/>
          <a:lstStyle/>
          <a:p>
            <a:fld id="{3AD99747-F309-41EC-8147-AD3D560CD099}" type="datetimeFigureOut">
              <a:rPr lang="en-IN" smtClean="0"/>
              <a:t>15-10-2017</a:t>
            </a:fld>
            <a:endParaRPr lang="en-IN"/>
          </a:p>
        </p:txBody>
      </p:sp>
      <p:sp>
        <p:nvSpPr>
          <p:cNvPr id="4" name="Footer Placeholder 3">
            <a:extLst>
              <a:ext uri="{FF2B5EF4-FFF2-40B4-BE49-F238E27FC236}">
                <a16:creationId xmlns:a16="http://schemas.microsoft.com/office/drawing/2014/main" id="{DE323441-25DE-4AA8-A3DA-F772D01A77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29922A-F616-46E3-BEF3-1A9843EAF585}"/>
              </a:ext>
            </a:extLst>
          </p:cNvPr>
          <p:cNvSpPr>
            <a:spLocks noGrp="1"/>
          </p:cNvSpPr>
          <p:nvPr>
            <p:ph type="sldNum" sz="quarter" idx="12"/>
          </p:nvPr>
        </p:nvSpPr>
        <p:spPr/>
        <p:txBody>
          <a:bodyPr/>
          <a:lstStyle/>
          <a:p>
            <a:fld id="{D6335450-46D4-4234-AAE6-430B0FB6F3F4}" type="slidenum">
              <a:rPr lang="en-IN" smtClean="0"/>
              <a:t>‹#›</a:t>
            </a:fld>
            <a:endParaRPr lang="en-IN"/>
          </a:p>
        </p:txBody>
      </p:sp>
    </p:spTree>
    <p:extLst>
      <p:ext uri="{BB962C8B-B14F-4D97-AF65-F5344CB8AC3E}">
        <p14:creationId xmlns:p14="http://schemas.microsoft.com/office/powerpoint/2010/main" val="1257019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0AC123-C24C-44E7-9D80-3C7E362B32DD}"/>
              </a:ext>
            </a:extLst>
          </p:cNvPr>
          <p:cNvSpPr>
            <a:spLocks noGrp="1"/>
          </p:cNvSpPr>
          <p:nvPr>
            <p:ph type="dt" sz="half" idx="10"/>
          </p:nvPr>
        </p:nvSpPr>
        <p:spPr/>
        <p:txBody>
          <a:bodyPr/>
          <a:lstStyle/>
          <a:p>
            <a:fld id="{3AD99747-F309-41EC-8147-AD3D560CD099}" type="datetimeFigureOut">
              <a:rPr lang="en-IN" smtClean="0"/>
              <a:t>15-10-2017</a:t>
            </a:fld>
            <a:endParaRPr lang="en-IN"/>
          </a:p>
        </p:txBody>
      </p:sp>
      <p:sp>
        <p:nvSpPr>
          <p:cNvPr id="3" name="Footer Placeholder 2">
            <a:extLst>
              <a:ext uri="{FF2B5EF4-FFF2-40B4-BE49-F238E27FC236}">
                <a16:creationId xmlns:a16="http://schemas.microsoft.com/office/drawing/2014/main" id="{5E87837B-7D9B-479C-AEE4-D89C9FEA8E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89A689-3750-4DED-B5ED-878349343926}"/>
              </a:ext>
            </a:extLst>
          </p:cNvPr>
          <p:cNvSpPr>
            <a:spLocks noGrp="1"/>
          </p:cNvSpPr>
          <p:nvPr>
            <p:ph type="sldNum" sz="quarter" idx="12"/>
          </p:nvPr>
        </p:nvSpPr>
        <p:spPr/>
        <p:txBody>
          <a:bodyPr/>
          <a:lstStyle/>
          <a:p>
            <a:fld id="{D6335450-46D4-4234-AAE6-430B0FB6F3F4}" type="slidenum">
              <a:rPr lang="en-IN" smtClean="0"/>
              <a:t>‹#›</a:t>
            </a:fld>
            <a:endParaRPr lang="en-IN"/>
          </a:p>
        </p:txBody>
      </p:sp>
    </p:spTree>
    <p:extLst>
      <p:ext uri="{BB962C8B-B14F-4D97-AF65-F5344CB8AC3E}">
        <p14:creationId xmlns:p14="http://schemas.microsoft.com/office/powerpoint/2010/main" val="205085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1D27-9D49-4AD1-B966-56976056A5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A273DE-055D-4021-8469-78DECFBFFE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A377E1-597E-430E-A024-A03E518104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6AB429-1067-4A23-9994-088D5039435F}"/>
              </a:ext>
            </a:extLst>
          </p:cNvPr>
          <p:cNvSpPr>
            <a:spLocks noGrp="1"/>
          </p:cNvSpPr>
          <p:nvPr>
            <p:ph type="dt" sz="half" idx="10"/>
          </p:nvPr>
        </p:nvSpPr>
        <p:spPr/>
        <p:txBody>
          <a:bodyPr/>
          <a:lstStyle/>
          <a:p>
            <a:fld id="{3AD99747-F309-41EC-8147-AD3D560CD099}" type="datetimeFigureOut">
              <a:rPr lang="en-IN" smtClean="0"/>
              <a:t>15-10-2017</a:t>
            </a:fld>
            <a:endParaRPr lang="en-IN"/>
          </a:p>
        </p:txBody>
      </p:sp>
      <p:sp>
        <p:nvSpPr>
          <p:cNvPr id="6" name="Footer Placeholder 5">
            <a:extLst>
              <a:ext uri="{FF2B5EF4-FFF2-40B4-BE49-F238E27FC236}">
                <a16:creationId xmlns:a16="http://schemas.microsoft.com/office/drawing/2014/main" id="{650A9A69-5B1A-4A4C-BB30-B55D25420E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7E4024-B2C3-4D97-B564-516C18DE4BE1}"/>
              </a:ext>
            </a:extLst>
          </p:cNvPr>
          <p:cNvSpPr>
            <a:spLocks noGrp="1"/>
          </p:cNvSpPr>
          <p:nvPr>
            <p:ph type="sldNum" sz="quarter" idx="12"/>
          </p:nvPr>
        </p:nvSpPr>
        <p:spPr/>
        <p:txBody>
          <a:bodyPr/>
          <a:lstStyle/>
          <a:p>
            <a:fld id="{D6335450-46D4-4234-AAE6-430B0FB6F3F4}" type="slidenum">
              <a:rPr lang="en-IN" smtClean="0"/>
              <a:t>‹#›</a:t>
            </a:fld>
            <a:endParaRPr lang="en-IN"/>
          </a:p>
        </p:txBody>
      </p:sp>
    </p:spTree>
    <p:extLst>
      <p:ext uri="{BB962C8B-B14F-4D97-AF65-F5344CB8AC3E}">
        <p14:creationId xmlns:p14="http://schemas.microsoft.com/office/powerpoint/2010/main" val="2741776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634CE-F5EB-4E83-A8EA-DF63289606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707EAC8-A201-4E5E-8514-913801044A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22BC07-B2AE-4FEF-9DBB-8FB7FE891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420D74-6601-40A3-A092-7F86302925E2}"/>
              </a:ext>
            </a:extLst>
          </p:cNvPr>
          <p:cNvSpPr>
            <a:spLocks noGrp="1"/>
          </p:cNvSpPr>
          <p:nvPr>
            <p:ph type="dt" sz="half" idx="10"/>
          </p:nvPr>
        </p:nvSpPr>
        <p:spPr/>
        <p:txBody>
          <a:bodyPr/>
          <a:lstStyle/>
          <a:p>
            <a:fld id="{3AD99747-F309-41EC-8147-AD3D560CD099}" type="datetimeFigureOut">
              <a:rPr lang="en-IN" smtClean="0"/>
              <a:t>15-10-2017</a:t>
            </a:fld>
            <a:endParaRPr lang="en-IN"/>
          </a:p>
        </p:txBody>
      </p:sp>
      <p:sp>
        <p:nvSpPr>
          <p:cNvPr id="6" name="Footer Placeholder 5">
            <a:extLst>
              <a:ext uri="{FF2B5EF4-FFF2-40B4-BE49-F238E27FC236}">
                <a16:creationId xmlns:a16="http://schemas.microsoft.com/office/drawing/2014/main" id="{60758D8A-78DE-4EEC-88FB-FE01534FB4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676AD2-2913-4BE9-93CB-0245D822C85A}"/>
              </a:ext>
            </a:extLst>
          </p:cNvPr>
          <p:cNvSpPr>
            <a:spLocks noGrp="1"/>
          </p:cNvSpPr>
          <p:nvPr>
            <p:ph type="sldNum" sz="quarter" idx="12"/>
          </p:nvPr>
        </p:nvSpPr>
        <p:spPr/>
        <p:txBody>
          <a:bodyPr/>
          <a:lstStyle/>
          <a:p>
            <a:fld id="{D6335450-46D4-4234-AAE6-430B0FB6F3F4}" type="slidenum">
              <a:rPr lang="en-IN" smtClean="0"/>
              <a:t>‹#›</a:t>
            </a:fld>
            <a:endParaRPr lang="en-IN"/>
          </a:p>
        </p:txBody>
      </p:sp>
    </p:spTree>
    <p:extLst>
      <p:ext uri="{BB962C8B-B14F-4D97-AF65-F5344CB8AC3E}">
        <p14:creationId xmlns:p14="http://schemas.microsoft.com/office/powerpoint/2010/main" val="3982016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2A59D-AB33-4C2D-AC85-C14F33B641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6D724B-8353-4588-8CEA-157C08480B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81C2D8-BC62-4717-A019-3CB2FD78DE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D99747-F309-41EC-8147-AD3D560CD099}" type="datetimeFigureOut">
              <a:rPr lang="en-IN" smtClean="0"/>
              <a:t>15-10-2017</a:t>
            </a:fld>
            <a:endParaRPr lang="en-IN"/>
          </a:p>
        </p:txBody>
      </p:sp>
      <p:sp>
        <p:nvSpPr>
          <p:cNvPr id="5" name="Footer Placeholder 4">
            <a:extLst>
              <a:ext uri="{FF2B5EF4-FFF2-40B4-BE49-F238E27FC236}">
                <a16:creationId xmlns:a16="http://schemas.microsoft.com/office/drawing/2014/main" id="{D40F5D86-6FCC-4358-9BD1-001BCEA3CD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45BFD1-9BD7-4919-A697-73348D4C6A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35450-46D4-4234-AAE6-430B0FB6F3F4}" type="slidenum">
              <a:rPr lang="en-IN" smtClean="0"/>
              <a:t>‹#›</a:t>
            </a:fld>
            <a:endParaRPr lang="en-IN"/>
          </a:p>
        </p:txBody>
      </p:sp>
    </p:spTree>
    <p:extLst>
      <p:ext uri="{BB962C8B-B14F-4D97-AF65-F5344CB8AC3E}">
        <p14:creationId xmlns:p14="http://schemas.microsoft.com/office/powerpoint/2010/main" val="335161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96.e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97.e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98.e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01.e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5.w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 Id="rId5" Type="http://schemas.openxmlformats.org/officeDocument/2006/relationships/image" Target="../media/image40.emf"/><Relationship Id="rId4" Type="http://schemas.openxmlformats.org/officeDocument/2006/relationships/image" Target="../media/image39.emf"/></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52.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8.wmf"/><Relationship Id="rId4" Type="http://schemas.openxmlformats.org/officeDocument/2006/relationships/oleObject" Target="../embeddings/oleObject4.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49.wmf"/><Relationship Id="rId4" Type="http://schemas.openxmlformats.org/officeDocument/2006/relationships/oleObject" Target="../embeddings/oleObject5.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1.wmf"/><Relationship Id="rId4" Type="http://schemas.openxmlformats.org/officeDocument/2006/relationships/oleObject" Target="../embeddings/oleObject7.bin"/></Relationships>
</file>

<file path=ppt/slides/_rels/slide59.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slideLayout" Target="../slideLayouts/slideLayout2.xml"/><Relationship Id="rId6" Type="http://schemas.openxmlformats.org/officeDocument/2006/relationships/image" Target="../media/image56.emf"/><Relationship Id="rId5" Type="http://schemas.openxmlformats.org/officeDocument/2006/relationships/image" Target="../media/image55.png"/><Relationship Id="rId4" Type="http://schemas.openxmlformats.org/officeDocument/2006/relationships/image" Target="../media/image5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9.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3.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90.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e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93.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9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30181-10BA-403A-A3D4-27B46A129081}"/>
              </a:ext>
            </a:extLst>
          </p:cNvPr>
          <p:cNvSpPr>
            <a:spLocks noGrp="1"/>
          </p:cNvSpPr>
          <p:nvPr>
            <p:ph type="ctrTitle"/>
          </p:nvPr>
        </p:nvSpPr>
        <p:spPr/>
        <p:txBody>
          <a:bodyPr/>
          <a:lstStyle/>
          <a:p>
            <a:r>
              <a:rPr lang="en-IN" dirty="0"/>
              <a:t>Random Variables</a:t>
            </a:r>
          </a:p>
        </p:txBody>
      </p:sp>
      <p:sp>
        <p:nvSpPr>
          <p:cNvPr id="3" name="Subtitle 2">
            <a:extLst>
              <a:ext uri="{FF2B5EF4-FFF2-40B4-BE49-F238E27FC236}">
                <a16:creationId xmlns:a16="http://schemas.microsoft.com/office/drawing/2014/main" id="{276EA905-6CCD-4017-98BB-6CA184E2DC4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0236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9653D2D-B3BE-4B17-871B-5BE7C0FD589A}"/>
              </a:ext>
            </a:extLst>
          </p:cNvPr>
          <p:cNvPicPr>
            <a:picLocks noGrp="1" noChangeAspect="1"/>
          </p:cNvPicPr>
          <p:nvPr>
            <p:ph idx="1"/>
          </p:nvPr>
        </p:nvPicPr>
        <p:blipFill>
          <a:blip r:embed="rId2"/>
          <a:stretch>
            <a:fillRect/>
          </a:stretch>
        </p:blipFill>
        <p:spPr>
          <a:xfrm>
            <a:off x="236261" y="2120348"/>
            <a:ext cx="11797466" cy="3750365"/>
          </a:xfrm>
          <a:prstGeom prst="rect">
            <a:avLst/>
          </a:prstGeom>
        </p:spPr>
      </p:pic>
    </p:spTree>
    <p:extLst>
      <p:ext uri="{BB962C8B-B14F-4D97-AF65-F5344CB8AC3E}">
        <p14:creationId xmlns:p14="http://schemas.microsoft.com/office/powerpoint/2010/main" val="255923173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4D280-1CF2-49EC-95AD-3E48DAB30D9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30D6E0EF-1326-4AF0-8895-DD456A136497}"/>
              </a:ext>
            </a:extLst>
          </p:cNvPr>
          <p:cNvPicPr>
            <a:picLocks noGrp="1" noChangeAspect="1"/>
          </p:cNvPicPr>
          <p:nvPr>
            <p:ph idx="1"/>
          </p:nvPr>
        </p:nvPicPr>
        <p:blipFill>
          <a:blip r:embed="rId2"/>
          <a:stretch>
            <a:fillRect/>
          </a:stretch>
        </p:blipFill>
        <p:spPr>
          <a:xfrm>
            <a:off x="-88039" y="3445565"/>
            <a:ext cx="11797411" cy="1060174"/>
          </a:xfrm>
          <a:prstGeom prst="rect">
            <a:avLst/>
          </a:prstGeom>
        </p:spPr>
      </p:pic>
    </p:spTree>
    <p:extLst>
      <p:ext uri="{BB962C8B-B14F-4D97-AF65-F5344CB8AC3E}">
        <p14:creationId xmlns:p14="http://schemas.microsoft.com/office/powerpoint/2010/main" val="131248504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4120-70F5-4A4A-A378-946FD29D3016}"/>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E2F6E78-01C2-450B-A68B-B2E73F595279}"/>
              </a:ext>
            </a:extLst>
          </p:cNvPr>
          <p:cNvPicPr>
            <a:picLocks noGrp="1" noChangeAspect="1"/>
          </p:cNvPicPr>
          <p:nvPr>
            <p:ph idx="1"/>
          </p:nvPr>
        </p:nvPicPr>
        <p:blipFill>
          <a:blip r:embed="rId2"/>
          <a:stretch>
            <a:fillRect/>
          </a:stretch>
        </p:blipFill>
        <p:spPr>
          <a:xfrm>
            <a:off x="616226" y="334327"/>
            <a:ext cx="10018643" cy="6704298"/>
          </a:xfrm>
          <a:prstGeom prst="rect">
            <a:avLst/>
          </a:prstGeom>
        </p:spPr>
      </p:pic>
    </p:spTree>
    <p:extLst>
      <p:ext uri="{BB962C8B-B14F-4D97-AF65-F5344CB8AC3E}">
        <p14:creationId xmlns:p14="http://schemas.microsoft.com/office/powerpoint/2010/main" val="2719601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A49A8A8-98E4-4016-86A4-85574B9CFF3B}"/>
              </a:ext>
            </a:extLst>
          </p:cNvPr>
          <p:cNvPicPr>
            <a:picLocks noGrp="1" noChangeAspect="1"/>
          </p:cNvPicPr>
          <p:nvPr>
            <p:ph idx="1"/>
          </p:nvPr>
        </p:nvPicPr>
        <p:blipFill>
          <a:blip r:embed="rId2"/>
          <a:stretch>
            <a:fillRect/>
          </a:stretch>
        </p:blipFill>
        <p:spPr>
          <a:xfrm>
            <a:off x="107959" y="457200"/>
            <a:ext cx="12084042" cy="5466522"/>
          </a:xfrm>
          <a:prstGeom prst="rect">
            <a:avLst/>
          </a:prstGeom>
        </p:spPr>
      </p:pic>
    </p:spTree>
    <p:extLst>
      <p:ext uri="{BB962C8B-B14F-4D97-AF65-F5344CB8AC3E}">
        <p14:creationId xmlns:p14="http://schemas.microsoft.com/office/powerpoint/2010/main" val="242268125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1CD1-3B42-4946-9444-F80640421F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D6A229D-03E9-4CAE-896D-73092586FE2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509212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E712-5D75-4588-8D44-98029F5D76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47DAB0-90B3-4ED4-9B2D-BD972C44740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7560207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CA8FF36-2A35-407E-8890-60F5DA79E129}"/>
              </a:ext>
            </a:extLst>
          </p:cNvPr>
          <p:cNvPicPr>
            <a:picLocks noGrp="1" noChangeAspect="1"/>
          </p:cNvPicPr>
          <p:nvPr>
            <p:ph idx="1"/>
          </p:nvPr>
        </p:nvPicPr>
        <p:blipFill>
          <a:blip r:embed="rId2"/>
          <a:stretch>
            <a:fillRect/>
          </a:stretch>
        </p:blipFill>
        <p:spPr>
          <a:xfrm>
            <a:off x="0" y="1308550"/>
            <a:ext cx="11020967" cy="4809503"/>
          </a:xfrm>
          <a:prstGeom prst="rect">
            <a:avLst/>
          </a:prstGeom>
        </p:spPr>
      </p:pic>
    </p:spTree>
    <p:extLst>
      <p:ext uri="{BB962C8B-B14F-4D97-AF65-F5344CB8AC3E}">
        <p14:creationId xmlns:p14="http://schemas.microsoft.com/office/powerpoint/2010/main" val="100105232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925A0-7FB9-42F2-9F45-0F24B2062608}"/>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567B9A68-7B09-4951-9316-E338BB279A28}"/>
              </a:ext>
            </a:extLst>
          </p:cNvPr>
          <p:cNvPicPr>
            <a:picLocks noGrp="1" noChangeAspect="1"/>
          </p:cNvPicPr>
          <p:nvPr>
            <p:ph idx="1"/>
          </p:nvPr>
        </p:nvPicPr>
        <p:blipFill>
          <a:blip r:embed="rId2"/>
          <a:stretch>
            <a:fillRect/>
          </a:stretch>
        </p:blipFill>
        <p:spPr>
          <a:xfrm>
            <a:off x="-15312" y="2087218"/>
            <a:ext cx="12334542" cy="3863206"/>
          </a:xfrm>
          <a:prstGeom prst="rect">
            <a:avLst/>
          </a:prstGeom>
        </p:spPr>
      </p:pic>
    </p:spTree>
    <p:extLst>
      <p:ext uri="{BB962C8B-B14F-4D97-AF65-F5344CB8AC3E}">
        <p14:creationId xmlns:p14="http://schemas.microsoft.com/office/powerpoint/2010/main" val="67746713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A5C40F-B777-428E-9B12-20300984846D}"/>
              </a:ext>
            </a:extLst>
          </p:cNvPr>
          <p:cNvPicPr>
            <a:picLocks noChangeAspect="1"/>
          </p:cNvPicPr>
          <p:nvPr/>
        </p:nvPicPr>
        <p:blipFill>
          <a:blip r:embed="rId2"/>
          <a:stretch>
            <a:fillRect/>
          </a:stretch>
        </p:blipFill>
        <p:spPr>
          <a:xfrm>
            <a:off x="2398644" y="208182"/>
            <a:ext cx="6679096" cy="6117435"/>
          </a:xfrm>
          <a:prstGeom prst="rect">
            <a:avLst/>
          </a:prstGeom>
        </p:spPr>
      </p:pic>
    </p:spTree>
    <p:extLst>
      <p:ext uri="{BB962C8B-B14F-4D97-AF65-F5344CB8AC3E}">
        <p14:creationId xmlns:p14="http://schemas.microsoft.com/office/powerpoint/2010/main" val="25534696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0807B74-1D12-4AC8-8EF9-F905C90F9782}"/>
                  </a:ext>
                </a:extLst>
              </p:cNvPr>
              <p:cNvSpPr>
                <a:spLocks noGrp="1"/>
              </p:cNvSpPr>
              <p:nvPr>
                <p:ph idx="1"/>
              </p:nvPr>
            </p:nvSpPr>
            <p:spPr>
              <a:xfrm>
                <a:off x="-1" y="139148"/>
                <a:ext cx="11787809" cy="6460435"/>
              </a:xfrm>
            </p:spPr>
            <p:txBody>
              <a:bodyPr/>
              <a:lstStyle/>
              <a:p>
                <a:pPr>
                  <a:lnSpc>
                    <a:spcPct val="150000"/>
                  </a:lnSpc>
                </a:pPr>
                <a:r>
                  <a:rPr lang="en-IN" dirty="0"/>
                  <a:t>P(0)=</a:t>
                </a:r>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𝑋</m:t>
                    </m:r>
                    <m:r>
                      <a:rPr lang="en-IN" b="0" i="1" smtClean="0">
                        <a:latin typeface="Cambria Math" panose="02040503050406030204" pitchFamily="18" charset="0"/>
                      </a:rPr>
                      <m:t>≤0</m:t>
                    </m:r>
                  </m:oMath>
                </a14:m>
                <a:r>
                  <a:rPr lang="en-IN" dirty="0"/>
                  <a:t>)-</a:t>
                </a:r>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&lt;0</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−0=</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oMath>
                </a14:m>
                <a:endParaRPr lang="en-IN" b="0" dirty="0"/>
              </a:p>
              <a:p>
                <a:pPr>
                  <a:lnSpc>
                    <a:spcPct val="150000"/>
                  </a:lnSpc>
                </a:pPr>
                <a14:m>
                  <m:oMath xmlns:m="http://schemas.openxmlformats.org/officeDocument/2006/math">
                    <m:r>
                      <m:rPr>
                        <m:nor/>
                      </m:rPr>
                      <a:rPr lang="en-IN" dirty="0"/>
                      <m:t>P</m:t>
                    </m:r>
                    <m:r>
                      <m:rPr>
                        <m:nor/>
                      </m:rPr>
                      <a:rPr lang="en-IN" dirty="0"/>
                      <m:t>(1)</m:t>
                    </m:r>
                    <m:r>
                      <m:rPr>
                        <m:nor/>
                      </m:rPr>
                      <a:rPr lang="en-IN" dirty="0"/>
                      <m:t>=</m:t>
                    </m:r>
                    <m:r>
                      <a:rPr lang="en-IN" i="1">
                        <a:latin typeface="Cambria Math" panose="02040503050406030204" pitchFamily="18" charset="0"/>
                      </a:rPr>
                      <m:t>𝑃</m:t>
                    </m:r>
                    <m:r>
                      <a:rPr lang="en-IN" i="1">
                        <a:latin typeface="Cambria Math" panose="02040503050406030204" pitchFamily="18" charset="0"/>
                      </a:rPr>
                      <m:t>(</m:t>
                    </m:r>
                    <m:r>
                      <a:rPr lang="en-IN" i="1">
                        <a:latin typeface="Cambria Math" panose="02040503050406030204" pitchFamily="18" charset="0"/>
                      </a:rPr>
                      <m:t>𝑋</m:t>
                    </m:r>
                    <m:r>
                      <a:rPr lang="en-IN" i="1">
                        <a:latin typeface="Cambria Math" panose="02040503050406030204" pitchFamily="18" charset="0"/>
                      </a:rPr>
                      <m:t>≤</m:t>
                    </m:r>
                    <m:r>
                      <m:rPr>
                        <m:nor/>
                      </m:rPr>
                      <a:rPr lang="en-IN" b="0" i="0" smtClean="0">
                        <a:latin typeface="Cambria Math" panose="02040503050406030204" pitchFamily="18" charset="0"/>
                      </a:rPr>
                      <m:t>1</m:t>
                    </m:r>
                    <m:r>
                      <m:rPr>
                        <m:nor/>
                      </m:rPr>
                      <a:rPr lang="en-IN" dirty="0"/>
                      <m:t>)-</m:t>
                    </m:r>
                    <m:r>
                      <a:rPr lang="en-IN" i="1">
                        <a:latin typeface="Cambria Math" panose="02040503050406030204" pitchFamily="18" charset="0"/>
                      </a:rPr>
                      <m:t>𝑃</m:t>
                    </m:r>
                    <m:d>
                      <m:dPr>
                        <m:ctrlPr>
                          <a:rPr lang="en-IN" i="1">
                            <a:latin typeface="Cambria Math" panose="02040503050406030204" pitchFamily="18" charset="0"/>
                          </a:rPr>
                        </m:ctrlPr>
                      </m:dPr>
                      <m:e>
                        <m:r>
                          <a:rPr lang="en-IN" i="1">
                            <a:latin typeface="Cambria Math" panose="02040503050406030204" pitchFamily="18" charset="0"/>
                          </a:rPr>
                          <m:t>𝑋</m:t>
                        </m:r>
                        <m:r>
                          <a:rPr lang="en-IN" i="1">
                            <a:latin typeface="Cambria Math" panose="02040503050406030204" pitchFamily="18" charset="0"/>
                          </a:rPr>
                          <m:t>&lt;1</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3</m:t>
                        </m:r>
                      </m:num>
                      <m:den>
                        <m:r>
                          <a:rPr lang="en-IN" b="0" i="1" smtClean="0">
                            <a:latin typeface="Cambria Math" panose="02040503050406030204" pitchFamily="18" charset="0"/>
                          </a:rPr>
                          <m:t>5</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10</m:t>
                        </m:r>
                      </m:den>
                    </m:f>
                  </m:oMath>
                </a14:m>
                <a:endParaRPr lang="en-IN" dirty="0"/>
              </a:p>
              <a:p>
                <a:pPr>
                  <a:lnSpc>
                    <a:spcPct val="150000"/>
                  </a:lnSpc>
                </a:pPr>
                <a:r>
                  <a:rPr lang="en-IN" dirty="0"/>
                  <a:t>P(2)=</a:t>
                </a:r>
                <a14:m>
                  <m:oMath xmlns:m="http://schemas.openxmlformats.org/officeDocument/2006/math">
                    <m:r>
                      <a:rPr lang="en-IN" i="1">
                        <a:latin typeface="Cambria Math" panose="02040503050406030204" pitchFamily="18" charset="0"/>
                      </a:rPr>
                      <m:t>𝑃</m:t>
                    </m:r>
                    <m:r>
                      <a:rPr lang="en-IN" i="1">
                        <a:latin typeface="Cambria Math" panose="02040503050406030204" pitchFamily="18" charset="0"/>
                      </a:rPr>
                      <m:t>(</m:t>
                    </m:r>
                    <m:r>
                      <a:rPr lang="en-IN" i="1">
                        <a:latin typeface="Cambria Math" panose="02040503050406030204" pitchFamily="18" charset="0"/>
                      </a:rPr>
                      <m:t>𝑋</m:t>
                    </m:r>
                    <m:r>
                      <a:rPr lang="en-IN" i="1">
                        <a:latin typeface="Cambria Math" panose="02040503050406030204" pitchFamily="18" charset="0"/>
                      </a:rPr>
                      <m:t>≤2</m:t>
                    </m:r>
                  </m:oMath>
                </a14:m>
                <a:r>
                  <a:rPr lang="en-IN" dirty="0"/>
                  <a:t>)-</a:t>
                </a:r>
                <a14:m>
                  <m:oMath xmlns:m="http://schemas.openxmlformats.org/officeDocument/2006/math">
                    <m:r>
                      <a:rPr lang="en-IN" i="1">
                        <a:latin typeface="Cambria Math" panose="02040503050406030204" pitchFamily="18" charset="0"/>
                      </a:rPr>
                      <m:t>𝑃</m:t>
                    </m:r>
                    <m:d>
                      <m:dPr>
                        <m:ctrlPr>
                          <a:rPr lang="en-IN" i="1">
                            <a:latin typeface="Cambria Math" panose="02040503050406030204" pitchFamily="18" charset="0"/>
                          </a:rPr>
                        </m:ctrlPr>
                      </m:dPr>
                      <m:e>
                        <m:r>
                          <a:rPr lang="en-IN" i="1">
                            <a:latin typeface="Cambria Math" panose="02040503050406030204" pitchFamily="18" charset="0"/>
                          </a:rPr>
                          <m:t>𝑋</m:t>
                        </m:r>
                        <m:r>
                          <a:rPr lang="en-IN" i="1">
                            <a:latin typeface="Cambria Math" panose="02040503050406030204" pitchFamily="18" charset="0"/>
                          </a:rPr>
                          <m:t>&lt;2</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4</m:t>
                        </m:r>
                      </m:num>
                      <m:den>
                        <m:r>
                          <a:rPr lang="en-IN" b="0" i="1" smtClean="0">
                            <a:latin typeface="Cambria Math" panose="02040503050406030204" pitchFamily="18" charset="0"/>
                          </a:rPr>
                          <m:t>5</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3</m:t>
                        </m:r>
                      </m:num>
                      <m:den>
                        <m:r>
                          <a:rPr lang="en-IN" b="0" i="1" smtClean="0">
                            <a:latin typeface="Cambria Math" panose="02040503050406030204" pitchFamily="18" charset="0"/>
                          </a:rPr>
                          <m:t>5</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5</m:t>
                        </m:r>
                      </m:den>
                    </m:f>
                  </m:oMath>
                </a14:m>
                <a:endParaRPr lang="en-IN" dirty="0"/>
              </a:p>
              <a:p>
                <a:pPr>
                  <a:lnSpc>
                    <a:spcPct val="150000"/>
                  </a:lnSpc>
                </a:pPr>
                <a:r>
                  <a:rPr lang="en-IN" dirty="0"/>
                  <a:t>P(3)=</a:t>
                </a:r>
                <a14:m>
                  <m:oMath xmlns:m="http://schemas.openxmlformats.org/officeDocument/2006/math">
                    <m:r>
                      <a:rPr lang="en-IN" i="1">
                        <a:latin typeface="Cambria Math" panose="02040503050406030204" pitchFamily="18" charset="0"/>
                      </a:rPr>
                      <m:t>𝑃</m:t>
                    </m:r>
                    <m:r>
                      <a:rPr lang="en-IN" i="1">
                        <a:latin typeface="Cambria Math" panose="02040503050406030204" pitchFamily="18" charset="0"/>
                      </a:rPr>
                      <m:t>(</m:t>
                    </m:r>
                    <m:r>
                      <a:rPr lang="en-IN" i="1">
                        <a:latin typeface="Cambria Math" panose="02040503050406030204" pitchFamily="18" charset="0"/>
                      </a:rPr>
                      <m:t>𝑋</m:t>
                    </m:r>
                    <m:r>
                      <a:rPr lang="en-IN" i="1">
                        <a:latin typeface="Cambria Math" panose="02040503050406030204" pitchFamily="18" charset="0"/>
                      </a:rPr>
                      <m:t>≤3</m:t>
                    </m:r>
                  </m:oMath>
                </a14:m>
                <a:r>
                  <a:rPr lang="en-IN" dirty="0"/>
                  <a:t>)-</a:t>
                </a:r>
                <a14:m>
                  <m:oMath xmlns:m="http://schemas.openxmlformats.org/officeDocument/2006/math">
                    <m:r>
                      <a:rPr lang="en-IN" i="1">
                        <a:latin typeface="Cambria Math" panose="02040503050406030204" pitchFamily="18" charset="0"/>
                      </a:rPr>
                      <m:t>𝑃</m:t>
                    </m:r>
                    <m:d>
                      <m:dPr>
                        <m:ctrlPr>
                          <a:rPr lang="en-IN" i="1">
                            <a:latin typeface="Cambria Math" panose="02040503050406030204" pitchFamily="18" charset="0"/>
                          </a:rPr>
                        </m:ctrlPr>
                      </m:dPr>
                      <m:e>
                        <m:r>
                          <a:rPr lang="en-IN" i="1">
                            <a:latin typeface="Cambria Math" panose="02040503050406030204" pitchFamily="18" charset="0"/>
                          </a:rPr>
                          <m:t>𝑋</m:t>
                        </m:r>
                        <m:r>
                          <a:rPr lang="en-IN" i="1">
                            <a:latin typeface="Cambria Math" panose="02040503050406030204" pitchFamily="18" charset="0"/>
                          </a:rPr>
                          <m:t>&lt;3</m:t>
                        </m:r>
                      </m:e>
                    </m:d>
                  </m:oMath>
                </a14:m>
                <a:r>
                  <a:rPr lang="en-IN" dirty="0"/>
                  <a:t>=</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9</m:t>
                        </m:r>
                      </m:num>
                      <m:den>
                        <m:r>
                          <a:rPr lang="en-IN" b="0" i="1" smtClean="0">
                            <a:latin typeface="Cambria Math" panose="02040503050406030204" pitchFamily="18" charset="0"/>
                          </a:rPr>
                          <m:t>10</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4</m:t>
                        </m:r>
                      </m:num>
                      <m:den>
                        <m:r>
                          <a:rPr lang="en-IN" b="0" i="1" smtClean="0">
                            <a:latin typeface="Cambria Math" panose="02040503050406030204" pitchFamily="18" charset="0"/>
                          </a:rPr>
                          <m:t>5</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10</m:t>
                        </m:r>
                      </m:den>
                    </m:f>
                  </m:oMath>
                </a14:m>
                <a:r>
                  <a:rPr lang="en-IN" dirty="0"/>
                  <a:t> </a:t>
                </a:r>
              </a:p>
              <a:p>
                <a:pPr>
                  <a:lnSpc>
                    <a:spcPct val="150000"/>
                  </a:lnSpc>
                </a:pPr>
                <a:r>
                  <a:rPr lang="en-IN" dirty="0"/>
                  <a:t>P(3.5)=</a:t>
                </a:r>
                <a14:m>
                  <m:oMath xmlns:m="http://schemas.openxmlformats.org/officeDocument/2006/math">
                    <m:r>
                      <a:rPr lang="en-IN" i="1">
                        <a:latin typeface="Cambria Math" panose="02040503050406030204" pitchFamily="18" charset="0"/>
                      </a:rPr>
                      <m:t>𝑃</m:t>
                    </m:r>
                    <m:r>
                      <a:rPr lang="en-IN" i="1">
                        <a:latin typeface="Cambria Math" panose="02040503050406030204" pitchFamily="18" charset="0"/>
                      </a:rPr>
                      <m:t>(</m:t>
                    </m:r>
                    <m:r>
                      <a:rPr lang="en-IN" i="1">
                        <a:latin typeface="Cambria Math" panose="02040503050406030204" pitchFamily="18" charset="0"/>
                      </a:rPr>
                      <m:t>𝑋</m:t>
                    </m:r>
                    <m:r>
                      <a:rPr lang="en-IN" i="1">
                        <a:latin typeface="Cambria Math" panose="02040503050406030204" pitchFamily="18" charset="0"/>
                      </a:rPr>
                      <m:t>≤3.5</m:t>
                    </m:r>
                  </m:oMath>
                </a14:m>
                <a:r>
                  <a:rPr lang="en-IN" dirty="0"/>
                  <a:t>)-</a:t>
                </a:r>
                <a14:m>
                  <m:oMath xmlns:m="http://schemas.openxmlformats.org/officeDocument/2006/math">
                    <m:r>
                      <a:rPr lang="en-IN" i="1">
                        <a:latin typeface="Cambria Math" panose="02040503050406030204" pitchFamily="18" charset="0"/>
                      </a:rPr>
                      <m:t>𝑃</m:t>
                    </m:r>
                    <m:d>
                      <m:dPr>
                        <m:ctrlPr>
                          <a:rPr lang="en-IN" i="1">
                            <a:latin typeface="Cambria Math" panose="02040503050406030204" pitchFamily="18" charset="0"/>
                          </a:rPr>
                        </m:ctrlPr>
                      </m:dPr>
                      <m:e>
                        <m:r>
                          <a:rPr lang="en-IN" i="1">
                            <a:latin typeface="Cambria Math" panose="02040503050406030204" pitchFamily="18" charset="0"/>
                          </a:rPr>
                          <m:t>𝑋</m:t>
                        </m:r>
                        <m:r>
                          <a:rPr lang="en-IN" i="1">
                            <a:latin typeface="Cambria Math" panose="02040503050406030204" pitchFamily="18" charset="0"/>
                          </a:rPr>
                          <m:t>&lt;3.5</m:t>
                        </m:r>
                      </m:e>
                    </m:d>
                    <m:r>
                      <a:rPr lang="en-IN" b="0" i="1" smtClean="0">
                        <a:latin typeface="Cambria Math" panose="02040503050406030204" pitchFamily="18" charset="0"/>
                      </a:rPr>
                      <m:t>=1−</m:t>
                    </m:r>
                    <m:f>
                      <m:fPr>
                        <m:ctrlPr>
                          <a:rPr lang="en-IN" b="0" i="1" smtClean="0">
                            <a:latin typeface="Cambria Math" panose="02040503050406030204" pitchFamily="18" charset="0"/>
                          </a:rPr>
                        </m:ctrlPr>
                      </m:fPr>
                      <m:num>
                        <m:r>
                          <a:rPr lang="en-IN" b="0" i="1" smtClean="0">
                            <a:latin typeface="Cambria Math" panose="02040503050406030204" pitchFamily="18" charset="0"/>
                          </a:rPr>
                          <m:t>9</m:t>
                        </m:r>
                      </m:num>
                      <m:den>
                        <m:r>
                          <a:rPr lang="en-IN" b="0" i="1" smtClean="0">
                            <a:latin typeface="Cambria Math" panose="02040503050406030204" pitchFamily="18" charset="0"/>
                          </a:rPr>
                          <m:t>10</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10</m:t>
                        </m:r>
                      </m:den>
                    </m:f>
                  </m:oMath>
                </a14:m>
                <a:endParaRPr lang="en-IN" dirty="0"/>
              </a:p>
            </p:txBody>
          </p:sp>
        </mc:Choice>
        <mc:Fallback>
          <p:sp>
            <p:nvSpPr>
              <p:cNvPr id="3" name="Content Placeholder 2">
                <a:extLst>
                  <a:ext uri="{FF2B5EF4-FFF2-40B4-BE49-F238E27FC236}">
                    <a16:creationId xmlns:a16="http://schemas.microsoft.com/office/drawing/2014/main" id="{20807B74-1D12-4AC8-8EF9-F905C90F9782}"/>
                  </a:ext>
                </a:extLst>
              </p:cNvPr>
              <p:cNvSpPr>
                <a:spLocks noGrp="1" noRot="1" noChangeAspect="1" noMove="1" noResize="1" noEditPoints="1" noAdjustHandles="1" noChangeArrowheads="1" noChangeShapeType="1" noTextEdit="1"/>
              </p:cNvSpPr>
              <p:nvPr>
                <p:ph idx="1"/>
              </p:nvPr>
            </p:nvSpPr>
            <p:spPr>
              <a:xfrm>
                <a:off x="-1" y="139148"/>
                <a:ext cx="11787809" cy="6460435"/>
              </a:xfrm>
              <a:blipFill>
                <a:blip r:embed="rId2"/>
                <a:stretch>
                  <a:fillRect l="-931"/>
                </a:stretch>
              </a:blipFill>
            </p:spPr>
            <p:txBody>
              <a:bodyPr/>
              <a:lstStyle/>
              <a:p>
                <a:r>
                  <a:rPr lang="en-IN">
                    <a:noFill/>
                  </a:rPr>
                  <a:t> </a:t>
                </a:r>
              </a:p>
            </p:txBody>
          </p:sp>
        </mc:Fallback>
      </mc:AlternateContent>
    </p:spTree>
    <p:extLst>
      <p:ext uri="{BB962C8B-B14F-4D97-AF65-F5344CB8AC3E}">
        <p14:creationId xmlns:p14="http://schemas.microsoft.com/office/powerpoint/2010/main" val="2189668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5564604-07B6-4942-916F-5D13AB02D0CE}"/>
              </a:ext>
            </a:extLst>
          </p:cNvPr>
          <p:cNvSpPr>
            <a:spLocks noGrp="1"/>
          </p:cNvSpPr>
          <p:nvPr>
            <p:ph idx="1"/>
          </p:nvPr>
        </p:nvSpPr>
        <p:spPr>
          <a:xfrm>
            <a:off x="863702" y="543338"/>
            <a:ext cx="11010144" cy="6003235"/>
          </a:xfrm>
        </p:spPr>
        <p:txBody>
          <a:bodyPr/>
          <a:lstStyle/>
          <a:p>
            <a:endParaRPr lang="en-IN" dirty="0"/>
          </a:p>
        </p:txBody>
      </p:sp>
      <p:pic>
        <p:nvPicPr>
          <p:cNvPr id="7" name="Picture 6">
            <a:extLst>
              <a:ext uri="{FF2B5EF4-FFF2-40B4-BE49-F238E27FC236}">
                <a16:creationId xmlns:a16="http://schemas.microsoft.com/office/drawing/2014/main" id="{5AF65634-DFFA-41C4-B047-6E97918984DE}"/>
              </a:ext>
            </a:extLst>
          </p:cNvPr>
          <p:cNvPicPr>
            <a:picLocks noChangeAspect="1"/>
          </p:cNvPicPr>
          <p:nvPr/>
        </p:nvPicPr>
        <p:blipFill>
          <a:blip r:embed="rId2"/>
          <a:stretch>
            <a:fillRect/>
          </a:stretch>
        </p:blipFill>
        <p:spPr>
          <a:xfrm>
            <a:off x="863702" y="2729947"/>
            <a:ext cx="11010144" cy="1470991"/>
          </a:xfrm>
          <a:prstGeom prst="rect">
            <a:avLst/>
          </a:prstGeom>
        </p:spPr>
      </p:pic>
    </p:spTree>
    <p:extLst>
      <p:ext uri="{BB962C8B-B14F-4D97-AF65-F5344CB8AC3E}">
        <p14:creationId xmlns:p14="http://schemas.microsoft.com/office/powerpoint/2010/main" val="2670252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C20F434-A698-40F3-B49D-B27A2DCEDD94}"/>
              </a:ext>
            </a:extLst>
          </p:cNvPr>
          <p:cNvPicPr>
            <a:picLocks noGrp="1" noChangeAspect="1"/>
          </p:cNvPicPr>
          <p:nvPr>
            <p:ph idx="1"/>
          </p:nvPr>
        </p:nvPicPr>
        <p:blipFill>
          <a:blip r:embed="rId2"/>
          <a:stretch>
            <a:fillRect/>
          </a:stretch>
        </p:blipFill>
        <p:spPr>
          <a:xfrm>
            <a:off x="3838" y="2928730"/>
            <a:ext cx="12043577" cy="2120348"/>
          </a:xfrm>
          <a:prstGeom prst="rect">
            <a:avLst/>
          </a:prstGeom>
        </p:spPr>
      </p:pic>
    </p:spTree>
    <p:extLst>
      <p:ext uri="{BB962C8B-B14F-4D97-AF65-F5344CB8AC3E}">
        <p14:creationId xmlns:p14="http://schemas.microsoft.com/office/powerpoint/2010/main" val="1210709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253A517-212A-437F-8992-E43A708151D5}"/>
              </a:ext>
            </a:extLst>
          </p:cNvPr>
          <p:cNvPicPr>
            <a:picLocks noGrp="1" noChangeAspect="1"/>
          </p:cNvPicPr>
          <p:nvPr>
            <p:ph idx="1"/>
          </p:nvPr>
        </p:nvPicPr>
        <p:blipFill>
          <a:blip r:embed="rId2"/>
          <a:stretch>
            <a:fillRect/>
          </a:stretch>
        </p:blipFill>
        <p:spPr>
          <a:xfrm>
            <a:off x="-108150" y="2782957"/>
            <a:ext cx="12417088" cy="2438400"/>
          </a:xfrm>
          <a:prstGeom prst="rect">
            <a:avLst/>
          </a:prstGeom>
        </p:spPr>
      </p:pic>
    </p:spTree>
    <p:extLst>
      <p:ext uri="{BB962C8B-B14F-4D97-AF65-F5344CB8AC3E}">
        <p14:creationId xmlns:p14="http://schemas.microsoft.com/office/powerpoint/2010/main" val="3275633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9C82243-1316-4AFA-9557-D3E953086864}"/>
              </a:ext>
            </a:extLst>
          </p:cNvPr>
          <p:cNvPicPr>
            <a:picLocks noGrp="1" noChangeAspect="1"/>
          </p:cNvPicPr>
          <p:nvPr>
            <p:ph idx="1"/>
          </p:nvPr>
        </p:nvPicPr>
        <p:blipFill>
          <a:blip r:embed="rId2"/>
          <a:stretch>
            <a:fillRect/>
          </a:stretch>
        </p:blipFill>
        <p:spPr>
          <a:xfrm>
            <a:off x="227598" y="1974573"/>
            <a:ext cx="11847669" cy="4214191"/>
          </a:xfrm>
          <a:prstGeom prst="rect">
            <a:avLst/>
          </a:prstGeom>
        </p:spPr>
      </p:pic>
    </p:spTree>
    <p:extLst>
      <p:ext uri="{BB962C8B-B14F-4D97-AF65-F5344CB8AC3E}">
        <p14:creationId xmlns:p14="http://schemas.microsoft.com/office/powerpoint/2010/main" val="3899406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DBD08A1-C30C-40BD-B050-3A05B0C06F68}"/>
              </a:ext>
            </a:extLst>
          </p:cNvPr>
          <p:cNvSpPr>
            <a:spLocks noGrp="1" noChangeArrowheads="1"/>
          </p:cNvSpPr>
          <p:nvPr>
            <p:ph type="title"/>
          </p:nvPr>
        </p:nvSpPr>
        <p:spPr/>
        <p:txBody>
          <a:bodyPr/>
          <a:lstStyle/>
          <a:p>
            <a:pPr eaLnBrk="1" hangingPunct="1"/>
            <a:r>
              <a:rPr lang="en-US" altLang="en-US" dirty="0"/>
              <a:t>Probability Distributions for Discrete Random Variables</a:t>
            </a:r>
          </a:p>
        </p:txBody>
      </p:sp>
      <p:sp>
        <p:nvSpPr>
          <p:cNvPr id="24579" name="Rectangle 5">
            <a:extLst>
              <a:ext uri="{FF2B5EF4-FFF2-40B4-BE49-F238E27FC236}">
                <a16:creationId xmlns:a16="http://schemas.microsoft.com/office/drawing/2014/main" id="{0DE84A5E-AD64-4227-9863-48402313596C}"/>
              </a:ext>
            </a:extLst>
          </p:cNvPr>
          <p:cNvSpPr>
            <a:spLocks noGrp="1" noChangeArrowheads="1"/>
          </p:cNvSpPr>
          <p:nvPr>
            <p:ph type="body" sz="half" idx="1"/>
          </p:nvPr>
        </p:nvSpPr>
        <p:spPr>
          <a:xfrm>
            <a:off x="2473326" y="1981200"/>
            <a:ext cx="6975475" cy="4114800"/>
          </a:xfrm>
        </p:spPr>
        <p:txBody>
          <a:bodyPr/>
          <a:lstStyle/>
          <a:p>
            <a:pPr eaLnBrk="1" hangingPunct="1"/>
            <a:r>
              <a:rPr lang="en-US" altLang="en-US" dirty="0"/>
              <a:t>The </a:t>
            </a:r>
            <a:r>
              <a:rPr lang="en-US" altLang="en-US" b="1" dirty="0"/>
              <a:t>probability distribution </a:t>
            </a:r>
            <a:r>
              <a:rPr lang="en-US" altLang="en-US" dirty="0"/>
              <a:t>of a</a:t>
            </a:r>
            <a:r>
              <a:rPr lang="en-US" altLang="en-US" b="1" dirty="0"/>
              <a:t> </a:t>
            </a:r>
            <a:r>
              <a:rPr lang="en-US" altLang="en-US" dirty="0"/>
              <a:t>discrete random variable is a graph, table or formula that specifies the probability associated with each possible outcome the random variable can assume.</a:t>
            </a:r>
          </a:p>
          <a:p>
            <a:pPr lvl="1" eaLnBrk="1" hangingPunct="1"/>
            <a:r>
              <a:rPr lang="en-US" altLang="en-US" i="1" dirty="0"/>
              <a:t>p(x)</a:t>
            </a:r>
            <a:r>
              <a:rPr lang="en-US" altLang="en-US" dirty="0"/>
              <a:t> </a:t>
            </a:r>
            <a:r>
              <a:rPr lang="en-US" altLang="en-US" dirty="0">
                <a:cs typeface="Arial" panose="020B0604020202020204" pitchFamily="34" charset="0"/>
              </a:rPr>
              <a:t>≥ 0 for all values of </a:t>
            </a:r>
            <a:r>
              <a:rPr lang="en-US" altLang="en-US" i="1" dirty="0">
                <a:cs typeface="Arial" panose="020B0604020202020204" pitchFamily="34" charset="0"/>
              </a:rPr>
              <a:t>x</a:t>
            </a:r>
            <a:endParaRPr lang="en-US" altLang="en-US" dirty="0">
              <a:cs typeface="Arial" panose="020B0604020202020204" pitchFamily="34" charset="0"/>
            </a:endParaRPr>
          </a:p>
          <a:p>
            <a:pPr lvl="1" eaLnBrk="1" hangingPunct="1"/>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p(x)</a:t>
            </a:r>
            <a:r>
              <a:rPr lang="en-US" altLang="en-US" dirty="0">
                <a:cs typeface="Arial" panose="020B0604020202020204" pitchFamily="34" charset="0"/>
                <a:sym typeface="Symbol" panose="05050102010706020507" pitchFamily="18" charset="2"/>
              </a:rPr>
              <a:t> = 1</a:t>
            </a:r>
            <a:endParaRPr lang="en-US" altLang="en-US" i="1" dirty="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1624816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E41028C-6569-4B05-9575-6D58E659D97E}"/>
              </a:ext>
            </a:extLst>
          </p:cNvPr>
          <p:cNvSpPr>
            <a:spLocks noGrp="1" noChangeArrowheads="1"/>
          </p:cNvSpPr>
          <p:nvPr>
            <p:ph type="title"/>
          </p:nvPr>
        </p:nvSpPr>
        <p:spPr/>
        <p:txBody>
          <a:bodyPr/>
          <a:lstStyle/>
          <a:p>
            <a:pPr eaLnBrk="1" hangingPunct="1"/>
            <a:r>
              <a:rPr lang="en-US" altLang="en-US" dirty="0"/>
              <a:t> Probability Distributions for Discrete Random Variables</a:t>
            </a:r>
          </a:p>
        </p:txBody>
      </p:sp>
      <p:sp>
        <p:nvSpPr>
          <p:cNvPr id="25603" name="Rectangle 4">
            <a:extLst>
              <a:ext uri="{FF2B5EF4-FFF2-40B4-BE49-F238E27FC236}">
                <a16:creationId xmlns:a16="http://schemas.microsoft.com/office/drawing/2014/main" id="{0E25EA9C-D2A3-4E52-9661-8FBFBF3210F2}"/>
              </a:ext>
            </a:extLst>
          </p:cNvPr>
          <p:cNvSpPr>
            <a:spLocks noGrp="1" noChangeArrowheads="1"/>
          </p:cNvSpPr>
          <p:nvPr>
            <p:ph type="body" sz="half" idx="1"/>
          </p:nvPr>
        </p:nvSpPr>
        <p:spPr>
          <a:xfrm>
            <a:off x="1905001" y="1981200"/>
            <a:ext cx="4322763" cy="4114800"/>
          </a:xfrm>
        </p:spPr>
        <p:txBody>
          <a:bodyPr/>
          <a:lstStyle/>
          <a:p>
            <a:pPr eaLnBrk="1" hangingPunct="1"/>
            <a:r>
              <a:rPr lang="en-US" altLang="en-US" dirty="0"/>
              <a:t>Say a random variable </a:t>
            </a:r>
            <a:r>
              <a:rPr lang="en-US" altLang="en-US" i="1" dirty="0"/>
              <a:t>x</a:t>
            </a:r>
            <a:r>
              <a:rPr lang="en-US" altLang="en-US" dirty="0"/>
              <a:t> follows this pattern: </a:t>
            </a:r>
            <a:r>
              <a:rPr lang="en-US" altLang="en-US" i="1" dirty="0"/>
              <a:t>p(x)</a:t>
            </a:r>
            <a:r>
              <a:rPr lang="en-US" altLang="en-US" dirty="0"/>
              <a:t> = (.3)(.7)</a:t>
            </a:r>
            <a:r>
              <a:rPr lang="en-US" altLang="en-US" i="1" baseline="30000" dirty="0"/>
              <a:t>x</a:t>
            </a:r>
            <a:r>
              <a:rPr lang="en-US" altLang="en-US" baseline="30000" dirty="0"/>
              <a:t>-1 </a:t>
            </a:r>
          </a:p>
          <a:p>
            <a:pPr eaLnBrk="1" hangingPunct="1">
              <a:buFont typeface="Wingdings" panose="05000000000000000000" pitchFamily="2" charset="2"/>
              <a:buNone/>
            </a:pPr>
            <a:r>
              <a:rPr lang="en-US" altLang="en-US" baseline="30000" dirty="0"/>
              <a:t>	</a:t>
            </a:r>
            <a:r>
              <a:rPr lang="en-US" altLang="en-US" dirty="0"/>
              <a:t>for </a:t>
            </a:r>
            <a:r>
              <a:rPr lang="en-US" altLang="en-US" i="1" dirty="0"/>
              <a:t>x</a:t>
            </a:r>
            <a:r>
              <a:rPr lang="en-US" altLang="en-US" dirty="0"/>
              <a:t> &gt; 0.</a:t>
            </a:r>
          </a:p>
          <a:p>
            <a:pPr lvl="1" eaLnBrk="1" hangingPunct="1"/>
            <a:r>
              <a:rPr lang="en-US" altLang="en-US" dirty="0"/>
              <a:t>This table gives the probabilities (rounded to two digits) for </a:t>
            </a:r>
            <a:r>
              <a:rPr lang="en-US" altLang="en-US" i="1" dirty="0"/>
              <a:t>x</a:t>
            </a:r>
            <a:r>
              <a:rPr lang="en-US" altLang="en-US" dirty="0"/>
              <a:t> between 1 and 10.</a:t>
            </a:r>
          </a:p>
        </p:txBody>
      </p:sp>
      <p:graphicFrame>
        <p:nvGraphicFramePr>
          <p:cNvPr id="19487" name="Group 31">
            <a:extLst>
              <a:ext uri="{FF2B5EF4-FFF2-40B4-BE49-F238E27FC236}">
                <a16:creationId xmlns:a16="http://schemas.microsoft.com/office/drawing/2014/main" id="{45B15E80-3963-4062-9830-710FDAC20D23}"/>
              </a:ext>
            </a:extLst>
          </p:cNvPr>
          <p:cNvGraphicFramePr>
            <a:graphicFrameLocks noGrp="1"/>
          </p:cNvGraphicFramePr>
          <p:nvPr>
            <p:ph sz="half" idx="2"/>
          </p:nvPr>
        </p:nvGraphicFramePr>
        <p:xfrm>
          <a:off x="6324600" y="1600200"/>
          <a:ext cx="3754438" cy="4648200"/>
        </p:xfrm>
        <a:graphic>
          <a:graphicData uri="http://schemas.openxmlformats.org/drawingml/2006/table">
            <a:tbl>
              <a:tblPr/>
              <a:tblGrid>
                <a:gridCol w="1878013">
                  <a:extLst>
                    <a:ext uri="{9D8B030D-6E8A-4147-A177-3AD203B41FA5}">
                      <a16:colId xmlns:a16="http://schemas.microsoft.com/office/drawing/2014/main" val="20000"/>
                    </a:ext>
                  </a:extLst>
                </a:gridCol>
                <a:gridCol w="1876425">
                  <a:extLst>
                    <a:ext uri="{9D8B030D-6E8A-4147-A177-3AD203B41FA5}">
                      <a16:colId xmlns:a16="http://schemas.microsoft.com/office/drawing/2014/main" val="20001"/>
                    </a:ext>
                  </a:extLst>
                </a:gridCol>
              </a:tblGrid>
              <a:tr h="40910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1" u="none" strike="noStrike" cap="none" normalizeH="0" baseline="0" dirty="0">
                          <a:ln>
                            <a:noFill/>
                          </a:ln>
                          <a:solidFill>
                            <a:schemeClr val="tx1"/>
                          </a:solidFill>
                          <a:effectLst/>
                          <a:latin typeface="Arial"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1" u="none" strike="noStrike" cap="none" normalizeH="0" baseline="0" dirty="0">
                          <a:ln>
                            <a:noFill/>
                          </a:ln>
                          <a:solidFill>
                            <a:schemeClr val="tx1"/>
                          </a:solidFill>
                          <a:effectLst/>
                          <a:latin typeface="Arial" charset="0"/>
                        </a:rPr>
                        <a:t>P(x)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40910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40910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40910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40910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4"/>
                  </a:ext>
                </a:extLst>
              </a:tr>
              <a:tr h="40910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5"/>
                  </a:ext>
                </a:extLst>
              </a:tr>
              <a:tr h="40910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6"/>
                  </a:ext>
                </a:extLst>
              </a:tr>
              <a:tr h="40910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7"/>
                  </a:ext>
                </a:extLst>
              </a:tr>
              <a:tr h="40910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8"/>
                  </a:ext>
                </a:extLst>
              </a:tr>
              <a:tr h="40910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9"/>
                  </a:ext>
                </a:extLst>
              </a:tr>
              <a:tr h="55716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dirty="0">
                          <a:ln>
                            <a:noFill/>
                          </a:ln>
                          <a:solidFill>
                            <a:schemeClr val="tx1"/>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553792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4114" name="Rectangle 2">
            <a:extLst>
              <a:ext uri="{FF2B5EF4-FFF2-40B4-BE49-F238E27FC236}">
                <a16:creationId xmlns:a16="http://schemas.microsoft.com/office/drawing/2014/main" id="{AF52C57D-31AE-47AC-8EAC-B239B5EC81D2}"/>
              </a:ext>
            </a:extLst>
          </p:cNvPr>
          <p:cNvSpPr>
            <a:spLocks noGrp="1" noChangeArrowheads="1"/>
          </p:cNvSpPr>
          <p:nvPr>
            <p:ph type="title"/>
          </p:nvPr>
        </p:nvSpPr>
        <p:spPr>
          <a:xfrm>
            <a:off x="2874964" y="304800"/>
            <a:ext cx="7793037" cy="1462088"/>
          </a:xfrm>
        </p:spPr>
        <p:txBody>
          <a:bodyPr/>
          <a:lstStyle/>
          <a:p>
            <a:r>
              <a:rPr lang="en-US" altLang="en-US" sz="3200" b="1" dirty="0">
                <a:cs typeface="Times New Roman" panose="02020603050405020304" pitchFamily="18" charset="0"/>
              </a:rPr>
              <a:t>Probability functions</a:t>
            </a:r>
          </a:p>
        </p:txBody>
      </p:sp>
      <p:sp>
        <p:nvSpPr>
          <p:cNvPr id="1114115" name="Rectangle 3">
            <a:extLst>
              <a:ext uri="{FF2B5EF4-FFF2-40B4-BE49-F238E27FC236}">
                <a16:creationId xmlns:a16="http://schemas.microsoft.com/office/drawing/2014/main" id="{9BDF7878-2ADC-492B-B214-260E7F537106}"/>
              </a:ext>
            </a:extLst>
          </p:cNvPr>
          <p:cNvSpPr>
            <a:spLocks noGrp="1" noChangeArrowheads="1"/>
          </p:cNvSpPr>
          <p:nvPr>
            <p:ph type="body" idx="1"/>
          </p:nvPr>
        </p:nvSpPr>
        <p:spPr>
          <a:xfrm>
            <a:off x="2286000" y="1905000"/>
            <a:ext cx="7772400" cy="4114800"/>
          </a:xfrm>
        </p:spPr>
        <p:txBody>
          <a:bodyPr/>
          <a:lstStyle/>
          <a:p>
            <a:pPr eaLnBrk="0" hangingPunct="0"/>
            <a:r>
              <a:rPr lang="en-US" altLang="en-US" dirty="0">
                <a:cs typeface="Times New Roman" panose="02020603050405020304" pitchFamily="18" charset="0"/>
              </a:rPr>
              <a:t>A probability function maps the possible values of </a:t>
            </a:r>
            <a:r>
              <a:rPr lang="en-US" altLang="en-US" i="1" dirty="0">
                <a:cs typeface="Times New Roman" panose="02020603050405020304" pitchFamily="18" charset="0"/>
              </a:rPr>
              <a:t>x</a:t>
            </a:r>
            <a:r>
              <a:rPr lang="en-US" altLang="en-US" dirty="0">
                <a:cs typeface="Times New Roman" panose="02020603050405020304" pitchFamily="18" charset="0"/>
              </a:rPr>
              <a:t> against their respective probabilities of occurrence, </a:t>
            </a:r>
            <a:r>
              <a:rPr lang="en-US" altLang="en-US" i="1" dirty="0">
                <a:cs typeface="Times New Roman" panose="02020603050405020304" pitchFamily="18" charset="0"/>
              </a:rPr>
              <a:t>p(x)</a:t>
            </a:r>
            <a:r>
              <a:rPr lang="en-US" altLang="en-US" dirty="0">
                <a:cs typeface="Times New Roman" panose="02020603050405020304" pitchFamily="18" charset="0"/>
              </a:rPr>
              <a:t> </a:t>
            </a:r>
          </a:p>
          <a:p>
            <a:pPr eaLnBrk="0" hangingPunct="0"/>
            <a:r>
              <a:rPr lang="en-US" altLang="en-US" i="1" dirty="0">
                <a:cs typeface="Times New Roman" panose="02020603050405020304" pitchFamily="18" charset="0"/>
              </a:rPr>
              <a:t>p(x)</a:t>
            </a:r>
            <a:r>
              <a:rPr lang="en-US" altLang="en-US" dirty="0">
                <a:cs typeface="Times New Roman" panose="02020603050405020304" pitchFamily="18" charset="0"/>
              </a:rPr>
              <a:t> is a number from 0 to 1.0.</a:t>
            </a:r>
          </a:p>
          <a:p>
            <a:pPr eaLnBrk="0" hangingPunct="0"/>
            <a:r>
              <a:rPr lang="en-US" altLang="en-US" dirty="0">
                <a:cs typeface="Times New Roman" panose="02020603050405020304" pitchFamily="18" charset="0"/>
              </a:rPr>
              <a:t>The area under a probability function is always 1.</a:t>
            </a:r>
          </a:p>
        </p:txBody>
      </p:sp>
      <p:sp>
        <p:nvSpPr>
          <p:cNvPr id="1114116" name="Rectangle 4">
            <a:extLst>
              <a:ext uri="{FF2B5EF4-FFF2-40B4-BE49-F238E27FC236}">
                <a16:creationId xmlns:a16="http://schemas.microsoft.com/office/drawing/2014/main" id="{6C9B09D3-9D18-454D-A687-06E49B9626C9}"/>
              </a:ext>
            </a:extLst>
          </p:cNvPr>
          <p:cNvSpPr>
            <a:spLocks noChangeArrowheads="1"/>
          </p:cNvSpPr>
          <p:nvPr/>
        </p:nvSpPr>
        <p:spPr bwMode="auto">
          <a:xfrm>
            <a:off x="5757863" y="3257551"/>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IN" dirty="0"/>
          </a:p>
        </p:txBody>
      </p:sp>
      <p:sp>
        <p:nvSpPr>
          <p:cNvPr id="1114117" name="Text Box 5">
            <a:extLst>
              <a:ext uri="{FF2B5EF4-FFF2-40B4-BE49-F238E27FC236}">
                <a16:creationId xmlns:a16="http://schemas.microsoft.com/office/drawing/2014/main" id="{7C4C5848-30C3-4F64-978D-7E95527FEDFB}"/>
              </a:ext>
            </a:extLst>
          </p:cNvPr>
          <p:cNvSpPr txBox="1">
            <a:spLocks noChangeArrowheads="1"/>
          </p:cNvSpPr>
          <p:nvPr/>
        </p:nvSpPr>
        <p:spPr bwMode="auto">
          <a:xfrm>
            <a:off x="4800600" y="3733800"/>
            <a:ext cx="3048000" cy="41549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endParaRPr lang="en-US" altLang="en-US" sz="24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506314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14115">
                                            <p:txEl>
                                              <p:pRg st="0" end="0"/>
                                            </p:txEl>
                                          </p:spTgt>
                                        </p:tgtEl>
                                        <p:attrNameLst>
                                          <p:attrName>style.visibility</p:attrName>
                                        </p:attrNameLst>
                                      </p:cBhvr>
                                      <p:to>
                                        <p:strVal val="visible"/>
                                      </p:to>
                                    </p:set>
                                    <p:anim calcmode="lin" valueType="num">
                                      <p:cBhvr additive="base">
                                        <p:cTn id="7" dur="500" fill="hold"/>
                                        <p:tgtEl>
                                          <p:spTgt spid="11141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14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14115">
                                            <p:txEl>
                                              <p:pRg st="1" end="1"/>
                                            </p:txEl>
                                          </p:spTgt>
                                        </p:tgtEl>
                                        <p:attrNameLst>
                                          <p:attrName>style.visibility</p:attrName>
                                        </p:attrNameLst>
                                      </p:cBhvr>
                                      <p:to>
                                        <p:strVal val="visible"/>
                                      </p:to>
                                    </p:set>
                                    <p:anim calcmode="lin" valueType="num">
                                      <p:cBhvr additive="base">
                                        <p:cTn id="13" dur="500" fill="hold"/>
                                        <p:tgtEl>
                                          <p:spTgt spid="11141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141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14115">
                                            <p:txEl>
                                              <p:pRg st="2" end="2"/>
                                            </p:txEl>
                                          </p:spTgt>
                                        </p:tgtEl>
                                        <p:attrNameLst>
                                          <p:attrName>style.visibility</p:attrName>
                                        </p:attrNameLst>
                                      </p:cBhvr>
                                      <p:to>
                                        <p:strVal val="visible"/>
                                      </p:to>
                                    </p:set>
                                    <p:anim calcmode="lin" valueType="num">
                                      <p:cBhvr additive="base">
                                        <p:cTn id="19" dur="500" fill="hold"/>
                                        <p:tgtEl>
                                          <p:spTgt spid="11141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1411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4115" grpId="0" build="p" bldLvl="3"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3664CD-C41A-4BDB-A017-2FDECD7CB9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7827" y="901149"/>
            <a:ext cx="8269356" cy="5729376"/>
          </a:xfrm>
        </p:spPr>
      </p:pic>
    </p:spTree>
    <p:extLst>
      <p:ext uri="{BB962C8B-B14F-4D97-AF65-F5344CB8AC3E}">
        <p14:creationId xmlns:p14="http://schemas.microsoft.com/office/powerpoint/2010/main" val="2357183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62" name="Rectangle 2">
            <a:extLst>
              <a:ext uri="{FF2B5EF4-FFF2-40B4-BE49-F238E27FC236}">
                <a16:creationId xmlns:a16="http://schemas.microsoft.com/office/drawing/2014/main" id="{5F135BE5-9B1A-4048-910F-9F6D43A1D427}"/>
              </a:ext>
            </a:extLst>
          </p:cNvPr>
          <p:cNvSpPr>
            <a:spLocks noChangeArrowheads="1"/>
          </p:cNvSpPr>
          <p:nvPr/>
        </p:nvSpPr>
        <p:spPr bwMode="auto">
          <a:xfrm>
            <a:off x="1527175" y="6513514"/>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IN" dirty="0"/>
          </a:p>
        </p:txBody>
      </p:sp>
      <p:sp>
        <p:nvSpPr>
          <p:cNvPr id="1116163" name="Rectangle 3">
            <a:extLst>
              <a:ext uri="{FF2B5EF4-FFF2-40B4-BE49-F238E27FC236}">
                <a16:creationId xmlns:a16="http://schemas.microsoft.com/office/drawing/2014/main" id="{230B4D86-325B-473F-9D94-70E4A37F1053}"/>
              </a:ext>
            </a:extLst>
          </p:cNvPr>
          <p:cNvSpPr>
            <a:spLocks noGrp="1" noChangeArrowheads="1"/>
          </p:cNvSpPr>
          <p:nvPr>
            <p:ph type="title"/>
          </p:nvPr>
        </p:nvSpPr>
        <p:spPr/>
        <p:txBody>
          <a:bodyPr/>
          <a:lstStyle/>
          <a:p>
            <a:br>
              <a:rPr lang="en-US" altLang="en-US" dirty="0"/>
            </a:br>
            <a:r>
              <a:rPr lang="en-US" altLang="en-US" dirty="0"/>
              <a:t>Discrete example: roll of a die</a:t>
            </a:r>
          </a:p>
        </p:txBody>
      </p:sp>
      <p:grpSp>
        <p:nvGrpSpPr>
          <p:cNvPr id="1116164" name="Group 4">
            <a:extLst>
              <a:ext uri="{FF2B5EF4-FFF2-40B4-BE49-F238E27FC236}">
                <a16:creationId xmlns:a16="http://schemas.microsoft.com/office/drawing/2014/main" id="{FAD26879-734E-4D2C-9388-17328F3BCC15}"/>
              </a:ext>
            </a:extLst>
          </p:cNvPr>
          <p:cNvGrpSpPr>
            <a:grpSpLocks/>
          </p:cNvGrpSpPr>
          <p:nvPr/>
        </p:nvGrpSpPr>
        <p:grpSpPr bwMode="auto">
          <a:xfrm>
            <a:off x="2438400" y="2362200"/>
            <a:ext cx="7315200" cy="4191000"/>
            <a:chOff x="576" y="1488"/>
            <a:chExt cx="4608" cy="2640"/>
          </a:xfrm>
        </p:grpSpPr>
        <p:grpSp>
          <p:nvGrpSpPr>
            <p:cNvPr id="1116165" name="Group 5">
              <a:extLst>
                <a:ext uri="{FF2B5EF4-FFF2-40B4-BE49-F238E27FC236}">
                  <a16:creationId xmlns:a16="http://schemas.microsoft.com/office/drawing/2014/main" id="{6B890767-F088-42B9-A629-9BFDC548720B}"/>
                </a:ext>
              </a:extLst>
            </p:cNvPr>
            <p:cNvGrpSpPr>
              <a:grpSpLocks/>
            </p:cNvGrpSpPr>
            <p:nvPr/>
          </p:nvGrpSpPr>
          <p:grpSpPr bwMode="auto">
            <a:xfrm>
              <a:off x="576" y="1488"/>
              <a:ext cx="4608" cy="1968"/>
              <a:chOff x="576" y="1488"/>
              <a:chExt cx="4608" cy="1968"/>
            </a:xfrm>
          </p:grpSpPr>
          <p:sp>
            <p:nvSpPr>
              <p:cNvPr id="1116166" name="Line 6">
                <a:extLst>
                  <a:ext uri="{FF2B5EF4-FFF2-40B4-BE49-F238E27FC236}">
                    <a16:creationId xmlns:a16="http://schemas.microsoft.com/office/drawing/2014/main" id="{A5025FDA-5C33-49E8-A137-6FA86B822005}"/>
                  </a:ext>
                </a:extLst>
              </p:cNvPr>
              <p:cNvSpPr>
                <a:spLocks noChangeShapeType="1"/>
              </p:cNvSpPr>
              <p:nvPr/>
            </p:nvSpPr>
            <p:spPr bwMode="auto">
              <a:xfrm>
                <a:off x="2894" y="2760"/>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1116167" name="Line 7">
                <a:extLst>
                  <a:ext uri="{FF2B5EF4-FFF2-40B4-BE49-F238E27FC236}">
                    <a16:creationId xmlns:a16="http://schemas.microsoft.com/office/drawing/2014/main" id="{8A6C05F1-D423-49B7-A44E-2289E2ACB377}"/>
                  </a:ext>
                </a:extLst>
              </p:cNvPr>
              <p:cNvSpPr>
                <a:spLocks noChangeShapeType="1"/>
              </p:cNvSpPr>
              <p:nvPr/>
            </p:nvSpPr>
            <p:spPr bwMode="auto">
              <a:xfrm>
                <a:off x="3184" y="2760"/>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1116168" name="Line 8">
                <a:extLst>
                  <a:ext uri="{FF2B5EF4-FFF2-40B4-BE49-F238E27FC236}">
                    <a16:creationId xmlns:a16="http://schemas.microsoft.com/office/drawing/2014/main" id="{9FF42C41-B8A6-4793-B9F8-F1F6F996613C}"/>
                  </a:ext>
                </a:extLst>
              </p:cNvPr>
              <p:cNvSpPr>
                <a:spLocks noChangeShapeType="1"/>
              </p:cNvSpPr>
              <p:nvPr/>
            </p:nvSpPr>
            <p:spPr bwMode="auto">
              <a:xfrm>
                <a:off x="3473" y="2760"/>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1116169" name="Line 9">
                <a:extLst>
                  <a:ext uri="{FF2B5EF4-FFF2-40B4-BE49-F238E27FC236}">
                    <a16:creationId xmlns:a16="http://schemas.microsoft.com/office/drawing/2014/main" id="{4A7ED03E-2C30-4852-8428-820D47469355}"/>
                  </a:ext>
                </a:extLst>
              </p:cNvPr>
              <p:cNvSpPr>
                <a:spLocks noChangeShapeType="1"/>
              </p:cNvSpPr>
              <p:nvPr/>
            </p:nvSpPr>
            <p:spPr bwMode="auto">
              <a:xfrm>
                <a:off x="3763" y="2760"/>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1116170" name="Line 10">
                <a:extLst>
                  <a:ext uri="{FF2B5EF4-FFF2-40B4-BE49-F238E27FC236}">
                    <a16:creationId xmlns:a16="http://schemas.microsoft.com/office/drawing/2014/main" id="{4EDD5EE9-571E-478E-B55E-7818DEBEA539}"/>
                  </a:ext>
                </a:extLst>
              </p:cNvPr>
              <p:cNvSpPr>
                <a:spLocks noChangeShapeType="1"/>
              </p:cNvSpPr>
              <p:nvPr/>
            </p:nvSpPr>
            <p:spPr bwMode="auto">
              <a:xfrm>
                <a:off x="4053" y="2760"/>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1116171" name="Line 11">
                <a:extLst>
                  <a:ext uri="{FF2B5EF4-FFF2-40B4-BE49-F238E27FC236}">
                    <a16:creationId xmlns:a16="http://schemas.microsoft.com/office/drawing/2014/main" id="{BDE673FC-2852-4D9F-BC4B-5A9D1215F743}"/>
                  </a:ext>
                </a:extLst>
              </p:cNvPr>
              <p:cNvSpPr>
                <a:spLocks noChangeShapeType="1"/>
              </p:cNvSpPr>
              <p:nvPr/>
            </p:nvSpPr>
            <p:spPr bwMode="auto">
              <a:xfrm>
                <a:off x="4343" y="2760"/>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dirty="0"/>
              </a:p>
            </p:txBody>
          </p:sp>
          <p:grpSp>
            <p:nvGrpSpPr>
              <p:cNvPr id="1116172" name="Group 12">
                <a:extLst>
                  <a:ext uri="{FF2B5EF4-FFF2-40B4-BE49-F238E27FC236}">
                    <a16:creationId xmlns:a16="http://schemas.microsoft.com/office/drawing/2014/main" id="{5C799DAA-A2A4-4C9B-A705-845B11D523C1}"/>
                  </a:ext>
                </a:extLst>
              </p:cNvPr>
              <p:cNvGrpSpPr>
                <a:grpSpLocks/>
              </p:cNvGrpSpPr>
              <p:nvPr/>
            </p:nvGrpSpPr>
            <p:grpSpPr bwMode="auto">
              <a:xfrm>
                <a:off x="576" y="1488"/>
                <a:ext cx="4608" cy="1968"/>
                <a:chOff x="576" y="1488"/>
                <a:chExt cx="4608" cy="1968"/>
              </a:xfrm>
            </p:grpSpPr>
            <p:sp>
              <p:nvSpPr>
                <p:cNvPr id="1116173" name="Line 13">
                  <a:extLst>
                    <a:ext uri="{FF2B5EF4-FFF2-40B4-BE49-F238E27FC236}">
                      <a16:creationId xmlns:a16="http://schemas.microsoft.com/office/drawing/2014/main" id="{E284B899-C1F9-48B0-B625-26325B77817E}"/>
                    </a:ext>
                  </a:extLst>
                </p:cNvPr>
                <p:cNvSpPr>
                  <a:spLocks noChangeShapeType="1"/>
                </p:cNvSpPr>
                <p:nvPr/>
              </p:nvSpPr>
              <p:spPr bwMode="auto">
                <a:xfrm>
                  <a:off x="2604" y="1488"/>
                  <a:ext cx="0" cy="1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1116174" name="Line 14">
                  <a:extLst>
                    <a:ext uri="{FF2B5EF4-FFF2-40B4-BE49-F238E27FC236}">
                      <a16:creationId xmlns:a16="http://schemas.microsoft.com/office/drawing/2014/main" id="{C8E96761-24DD-4A7B-8BE5-02C5057B6788}"/>
                    </a:ext>
                  </a:extLst>
                </p:cNvPr>
                <p:cNvSpPr>
                  <a:spLocks noChangeShapeType="1"/>
                </p:cNvSpPr>
                <p:nvPr/>
              </p:nvSpPr>
              <p:spPr bwMode="auto">
                <a:xfrm>
                  <a:off x="576" y="2909"/>
                  <a:ext cx="41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1116175" name="Text Box 15">
                  <a:extLst>
                    <a:ext uri="{FF2B5EF4-FFF2-40B4-BE49-F238E27FC236}">
                      <a16:creationId xmlns:a16="http://schemas.microsoft.com/office/drawing/2014/main" id="{52A19D60-59C4-43F7-BD51-967A8B11893E}"/>
                    </a:ext>
                  </a:extLst>
                </p:cNvPr>
                <p:cNvSpPr txBox="1">
                  <a:spLocks noChangeArrowheads="1"/>
                </p:cNvSpPr>
                <p:nvPr/>
              </p:nvSpPr>
              <p:spPr bwMode="auto">
                <a:xfrm>
                  <a:off x="4777" y="2909"/>
                  <a:ext cx="407"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sz="2000" i="1" dirty="0">
                      <a:latin typeface="Times New Roman" panose="02020603050405020304" pitchFamily="18" charset="0"/>
                      <a:cs typeface="Times New Roman" panose="02020603050405020304" pitchFamily="18" charset="0"/>
                    </a:rPr>
                    <a:t>x</a:t>
                  </a:r>
                </a:p>
                <a:p>
                  <a:endParaRPr lang="en-US" altLang="en-US" sz="2000" dirty="0">
                    <a:latin typeface="Times New Roman" panose="02020603050405020304" pitchFamily="18" charset="0"/>
                  </a:endParaRPr>
                </a:p>
              </p:txBody>
            </p:sp>
            <p:sp>
              <p:nvSpPr>
                <p:cNvPr id="1116176" name="Text Box 16">
                  <a:extLst>
                    <a:ext uri="{FF2B5EF4-FFF2-40B4-BE49-F238E27FC236}">
                      <a16:creationId xmlns:a16="http://schemas.microsoft.com/office/drawing/2014/main" id="{05E1E90F-9EBC-42FC-9369-A357B61FA9B7}"/>
                    </a:ext>
                  </a:extLst>
                </p:cNvPr>
                <p:cNvSpPr txBox="1">
                  <a:spLocks noChangeArrowheads="1"/>
                </p:cNvSpPr>
                <p:nvPr/>
              </p:nvSpPr>
              <p:spPr bwMode="auto">
                <a:xfrm>
                  <a:off x="2749" y="1488"/>
                  <a:ext cx="68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sz="2000" i="1" dirty="0">
                      <a:latin typeface="Arial Unicode MS" pitchFamily="34" charset="-128"/>
                      <a:ea typeface="Arial Unicode MS" pitchFamily="34" charset="-128"/>
                    </a:rPr>
                    <a:t>p(x)</a:t>
                  </a:r>
                  <a:endParaRPr lang="en-US" altLang="en-US" sz="2000" dirty="0">
                    <a:latin typeface="Arial Unicode MS" pitchFamily="34" charset="-128"/>
                    <a:ea typeface="Arial Unicode MS" pitchFamily="34" charset="-128"/>
                  </a:endParaRPr>
                </a:p>
                <a:p>
                  <a:endParaRPr lang="en-US" altLang="en-US" sz="2000" dirty="0">
                    <a:latin typeface="Times New Roman" panose="02020603050405020304" pitchFamily="18" charset="0"/>
                  </a:endParaRPr>
                </a:p>
              </p:txBody>
            </p:sp>
            <p:sp>
              <p:nvSpPr>
                <p:cNvPr id="1116177" name="Line 17">
                  <a:extLst>
                    <a:ext uri="{FF2B5EF4-FFF2-40B4-BE49-F238E27FC236}">
                      <a16:creationId xmlns:a16="http://schemas.microsoft.com/office/drawing/2014/main" id="{65BAF548-5E73-407A-9FC8-865D95D6DC9C}"/>
                    </a:ext>
                  </a:extLst>
                </p:cNvPr>
                <p:cNvSpPr>
                  <a:spLocks noChangeShapeType="1"/>
                </p:cNvSpPr>
                <p:nvPr/>
              </p:nvSpPr>
              <p:spPr bwMode="auto">
                <a:xfrm>
                  <a:off x="2459" y="2610"/>
                  <a:ext cx="2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1116178" name="Text Box 18">
                  <a:extLst>
                    <a:ext uri="{FF2B5EF4-FFF2-40B4-BE49-F238E27FC236}">
                      <a16:creationId xmlns:a16="http://schemas.microsoft.com/office/drawing/2014/main" id="{41430D3A-0403-4495-9DE0-1D63C72888BF}"/>
                    </a:ext>
                  </a:extLst>
                </p:cNvPr>
                <p:cNvSpPr txBox="1">
                  <a:spLocks noChangeArrowheads="1"/>
                </p:cNvSpPr>
                <p:nvPr/>
              </p:nvSpPr>
              <p:spPr bwMode="auto">
                <a:xfrm>
                  <a:off x="2170" y="2461"/>
                  <a:ext cx="30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1" hangingPunct="1"/>
                  <a:r>
                    <a:rPr lang="en-US" altLang="en-US" sz="2000" dirty="0">
                      <a:latin typeface="Arial Unicode MS" pitchFamily="34" charset="-128"/>
                      <a:ea typeface="Arial Unicode MS" pitchFamily="34" charset="-128"/>
                    </a:rPr>
                    <a:t>1/6</a:t>
                  </a:r>
                </a:p>
                <a:p>
                  <a:endParaRPr lang="en-US" altLang="en-US" sz="2000" dirty="0">
                    <a:latin typeface="Times New Roman" panose="02020603050405020304" pitchFamily="18" charset="0"/>
                  </a:endParaRPr>
                </a:p>
              </p:txBody>
            </p:sp>
          </p:grpSp>
          <p:sp>
            <p:nvSpPr>
              <p:cNvPr id="1116179" name="Text Box 19">
                <a:extLst>
                  <a:ext uri="{FF2B5EF4-FFF2-40B4-BE49-F238E27FC236}">
                    <a16:creationId xmlns:a16="http://schemas.microsoft.com/office/drawing/2014/main" id="{3DE79452-C5B2-453B-BA44-AB640735D292}"/>
                  </a:ext>
                </a:extLst>
              </p:cNvPr>
              <p:cNvSpPr txBox="1">
                <a:spLocks noChangeArrowheads="1"/>
              </p:cNvSpPr>
              <p:nvPr/>
            </p:nvSpPr>
            <p:spPr bwMode="auto">
              <a:xfrm>
                <a:off x="2894" y="3058"/>
                <a:ext cx="11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1" hangingPunct="1"/>
                <a:r>
                  <a:rPr lang="en-US" altLang="en-US" sz="2000" dirty="0">
                    <a:latin typeface="Arial Unicode MS" pitchFamily="34" charset="-128"/>
                    <a:ea typeface="Arial Unicode MS" pitchFamily="34" charset="-128"/>
                  </a:rPr>
                  <a:t>1</a:t>
                </a:r>
              </a:p>
              <a:p>
                <a:endParaRPr lang="en-US" altLang="en-US" sz="2000" dirty="0">
                  <a:latin typeface="Times New Roman" panose="02020603050405020304" pitchFamily="18" charset="0"/>
                </a:endParaRPr>
              </a:p>
            </p:txBody>
          </p:sp>
          <p:sp>
            <p:nvSpPr>
              <p:cNvPr id="1116180" name="Text Box 20">
                <a:extLst>
                  <a:ext uri="{FF2B5EF4-FFF2-40B4-BE49-F238E27FC236}">
                    <a16:creationId xmlns:a16="http://schemas.microsoft.com/office/drawing/2014/main" id="{648826DC-0737-41E9-9027-E79F01AA360B}"/>
                  </a:ext>
                </a:extLst>
              </p:cNvPr>
              <p:cNvSpPr txBox="1">
                <a:spLocks noChangeArrowheads="1"/>
              </p:cNvSpPr>
              <p:nvPr/>
            </p:nvSpPr>
            <p:spPr bwMode="auto">
              <a:xfrm>
                <a:off x="3763" y="3058"/>
                <a:ext cx="105"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1" hangingPunct="1"/>
                <a:r>
                  <a:rPr lang="en-US" altLang="en-US" sz="2000" dirty="0">
                    <a:latin typeface="Arial Unicode MS" pitchFamily="34" charset="-128"/>
                    <a:ea typeface="Arial Unicode MS" pitchFamily="34" charset="-128"/>
                  </a:rPr>
                  <a:t>4</a:t>
                </a:r>
              </a:p>
              <a:p>
                <a:endParaRPr lang="en-US" altLang="en-US" sz="2000" dirty="0">
                  <a:latin typeface="Times New Roman" panose="02020603050405020304" pitchFamily="18" charset="0"/>
                </a:endParaRPr>
              </a:p>
            </p:txBody>
          </p:sp>
          <p:sp>
            <p:nvSpPr>
              <p:cNvPr id="1116181" name="Text Box 21">
                <a:extLst>
                  <a:ext uri="{FF2B5EF4-FFF2-40B4-BE49-F238E27FC236}">
                    <a16:creationId xmlns:a16="http://schemas.microsoft.com/office/drawing/2014/main" id="{F7C284B2-401B-4B6E-99D0-8451E12EE625}"/>
                  </a:ext>
                </a:extLst>
              </p:cNvPr>
              <p:cNvSpPr txBox="1">
                <a:spLocks noChangeArrowheads="1"/>
              </p:cNvSpPr>
              <p:nvPr/>
            </p:nvSpPr>
            <p:spPr bwMode="auto">
              <a:xfrm>
                <a:off x="4053" y="3058"/>
                <a:ext cx="11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1" hangingPunct="1"/>
                <a:r>
                  <a:rPr lang="en-US" altLang="en-US" sz="2000" dirty="0">
                    <a:latin typeface="Arial Unicode MS" pitchFamily="34" charset="-128"/>
                    <a:ea typeface="Arial Unicode MS" pitchFamily="34" charset="-128"/>
                  </a:rPr>
                  <a:t>5</a:t>
                </a:r>
              </a:p>
              <a:p>
                <a:endParaRPr lang="en-US" altLang="en-US" sz="2000" dirty="0">
                  <a:latin typeface="Times New Roman" panose="02020603050405020304" pitchFamily="18" charset="0"/>
                </a:endParaRPr>
              </a:p>
            </p:txBody>
          </p:sp>
          <p:sp>
            <p:nvSpPr>
              <p:cNvPr id="1116182" name="Text Box 22">
                <a:extLst>
                  <a:ext uri="{FF2B5EF4-FFF2-40B4-BE49-F238E27FC236}">
                    <a16:creationId xmlns:a16="http://schemas.microsoft.com/office/drawing/2014/main" id="{2C3E9EAC-A8E5-4749-B092-A76F4AE00A15}"/>
                  </a:ext>
                </a:extLst>
              </p:cNvPr>
              <p:cNvSpPr txBox="1">
                <a:spLocks noChangeArrowheads="1"/>
              </p:cNvSpPr>
              <p:nvPr/>
            </p:nvSpPr>
            <p:spPr bwMode="auto">
              <a:xfrm>
                <a:off x="4343" y="3058"/>
                <a:ext cx="151"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1" hangingPunct="1"/>
                <a:r>
                  <a:rPr lang="en-US" altLang="en-US" sz="2000" dirty="0">
                    <a:latin typeface="Arial Unicode MS" pitchFamily="34" charset="-128"/>
                    <a:ea typeface="Arial Unicode MS" pitchFamily="34" charset="-128"/>
                  </a:rPr>
                  <a:t>6</a:t>
                </a:r>
              </a:p>
              <a:p>
                <a:endParaRPr lang="en-US" altLang="en-US" sz="2000" dirty="0">
                  <a:latin typeface="Times New Roman" panose="02020603050405020304" pitchFamily="18" charset="0"/>
                </a:endParaRPr>
              </a:p>
            </p:txBody>
          </p:sp>
          <p:sp>
            <p:nvSpPr>
              <p:cNvPr id="1116183" name="Text Box 23">
                <a:extLst>
                  <a:ext uri="{FF2B5EF4-FFF2-40B4-BE49-F238E27FC236}">
                    <a16:creationId xmlns:a16="http://schemas.microsoft.com/office/drawing/2014/main" id="{0662B4D7-4BBB-49C6-A3E7-385E3F345BDC}"/>
                  </a:ext>
                </a:extLst>
              </p:cNvPr>
              <p:cNvSpPr txBox="1">
                <a:spLocks noChangeArrowheads="1"/>
              </p:cNvSpPr>
              <p:nvPr/>
            </p:nvSpPr>
            <p:spPr bwMode="auto">
              <a:xfrm>
                <a:off x="3184" y="3058"/>
                <a:ext cx="12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1" hangingPunct="1"/>
                <a:r>
                  <a:rPr lang="en-US" altLang="en-US" sz="2000" dirty="0">
                    <a:latin typeface="Arial Unicode MS" pitchFamily="34" charset="-128"/>
                    <a:ea typeface="Arial Unicode MS" pitchFamily="34" charset="-128"/>
                  </a:rPr>
                  <a:t>2</a:t>
                </a:r>
              </a:p>
              <a:p>
                <a:endParaRPr lang="en-US" altLang="en-US" sz="2000" dirty="0">
                  <a:latin typeface="Times New Roman" panose="02020603050405020304" pitchFamily="18" charset="0"/>
                </a:endParaRPr>
              </a:p>
            </p:txBody>
          </p:sp>
          <p:sp>
            <p:nvSpPr>
              <p:cNvPr id="1116184" name="Text Box 24">
                <a:extLst>
                  <a:ext uri="{FF2B5EF4-FFF2-40B4-BE49-F238E27FC236}">
                    <a16:creationId xmlns:a16="http://schemas.microsoft.com/office/drawing/2014/main" id="{9C955454-0C45-439B-A0AE-72F5BDB7EB3B}"/>
                  </a:ext>
                </a:extLst>
              </p:cNvPr>
              <p:cNvSpPr txBox="1">
                <a:spLocks noChangeArrowheads="1"/>
              </p:cNvSpPr>
              <p:nvPr/>
            </p:nvSpPr>
            <p:spPr bwMode="auto">
              <a:xfrm>
                <a:off x="3473" y="3058"/>
                <a:ext cx="12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1" hangingPunct="1"/>
                <a:r>
                  <a:rPr lang="en-US" altLang="en-US" sz="2000" dirty="0">
                    <a:latin typeface="Arial Unicode MS" pitchFamily="34" charset="-128"/>
                    <a:ea typeface="Arial Unicode MS" pitchFamily="34" charset="-128"/>
                  </a:rPr>
                  <a:t>3</a:t>
                </a:r>
              </a:p>
              <a:p>
                <a:endParaRPr lang="en-US" altLang="en-US" sz="2000" dirty="0">
                  <a:latin typeface="Times New Roman" panose="02020603050405020304" pitchFamily="18" charset="0"/>
                </a:endParaRPr>
              </a:p>
            </p:txBody>
          </p:sp>
          <p:sp>
            <p:nvSpPr>
              <p:cNvPr id="1116185" name="Rectangle 25">
                <a:extLst>
                  <a:ext uri="{FF2B5EF4-FFF2-40B4-BE49-F238E27FC236}">
                    <a16:creationId xmlns:a16="http://schemas.microsoft.com/office/drawing/2014/main" id="{463D443E-0543-4F0C-9279-CFBCE2D35915}"/>
                  </a:ext>
                </a:extLst>
              </p:cNvPr>
              <p:cNvSpPr>
                <a:spLocks noChangeArrowheads="1"/>
              </p:cNvSpPr>
              <p:nvPr/>
            </p:nvSpPr>
            <p:spPr bwMode="auto">
              <a:xfrm>
                <a:off x="2871" y="2544"/>
                <a:ext cx="92" cy="358"/>
              </a:xfrm>
              <a:prstGeom prst="rect">
                <a:avLst/>
              </a:prstGeom>
              <a:solidFill>
                <a:srgbClr val="00CCFF"/>
              </a:solidFill>
              <a:ln w="9525">
                <a:solidFill>
                  <a:schemeClr val="tx1"/>
                </a:solidFill>
                <a:miter lim="800000"/>
                <a:headEnd/>
                <a:tailEnd/>
              </a:ln>
            </p:spPr>
            <p:txBody>
              <a:bodyPr/>
              <a:lstStyle/>
              <a:p>
                <a:endParaRPr lang="en-IN" dirty="0"/>
              </a:p>
            </p:txBody>
          </p:sp>
          <p:sp>
            <p:nvSpPr>
              <p:cNvPr id="1116186" name="Rectangle 26">
                <a:extLst>
                  <a:ext uri="{FF2B5EF4-FFF2-40B4-BE49-F238E27FC236}">
                    <a16:creationId xmlns:a16="http://schemas.microsoft.com/office/drawing/2014/main" id="{3BEAF734-52BB-42E0-B2E7-93599C3D74C9}"/>
                  </a:ext>
                </a:extLst>
              </p:cNvPr>
              <p:cNvSpPr>
                <a:spLocks noChangeArrowheads="1"/>
              </p:cNvSpPr>
              <p:nvPr/>
            </p:nvSpPr>
            <p:spPr bwMode="auto">
              <a:xfrm>
                <a:off x="3160" y="2544"/>
                <a:ext cx="104" cy="358"/>
              </a:xfrm>
              <a:prstGeom prst="rect">
                <a:avLst/>
              </a:prstGeom>
              <a:solidFill>
                <a:srgbClr val="00CCFF"/>
              </a:solidFill>
              <a:ln w="9525">
                <a:solidFill>
                  <a:schemeClr val="tx1"/>
                </a:solidFill>
                <a:miter lim="800000"/>
                <a:headEnd/>
                <a:tailEnd/>
              </a:ln>
            </p:spPr>
            <p:txBody>
              <a:bodyPr/>
              <a:lstStyle/>
              <a:p>
                <a:endParaRPr lang="en-IN" dirty="0"/>
              </a:p>
            </p:txBody>
          </p:sp>
          <p:sp>
            <p:nvSpPr>
              <p:cNvPr id="1116187" name="Rectangle 27">
                <a:extLst>
                  <a:ext uri="{FF2B5EF4-FFF2-40B4-BE49-F238E27FC236}">
                    <a16:creationId xmlns:a16="http://schemas.microsoft.com/office/drawing/2014/main" id="{64104862-B1C9-4C14-8B55-65B77B51DAE4}"/>
                  </a:ext>
                </a:extLst>
              </p:cNvPr>
              <p:cNvSpPr>
                <a:spLocks noChangeArrowheads="1"/>
              </p:cNvSpPr>
              <p:nvPr/>
            </p:nvSpPr>
            <p:spPr bwMode="auto">
              <a:xfrm>
                <a:off x="3450" y="2544"/>
                <a:ext cx="92" cy="358"/>
              </a:xfrm>
              <a:prstGeom prst="rect">
                <a:avLst/>
              </a:prstGeom>
              <a:solidFill>
                <a:srgbClr val="00CCFF"/>
              </a:solidFill>
              <a:ln w="9525">
                <a:solidFill>
                  <a:schemeClr val="tx1"/>
                </a:solidFill>
                <a:miter lim="800000"/>
                <a:headEnd/>
                <a:tailEnd/>
              </a:ln>
            </p:spPr>
            <p:txBody>
              <a:bodyPr/>
              <a:lstStyle/>
              <a:p>
                <a:endParaRPr lang="en-IN" dirty="0"/>
              </a:p>
            </p:txBody>
          </p:sp>
          <p:sp>
            <p:nvSpPr>
              <p:cNvPr id="1116188" name="Rectangle 28">
                <a:extLst>
                  <a:ext uri="{FF2B5EF4-FFF2-40B4-BE49-F238E27FC236}">
                    <a16:creationId xmlns:a16="http://schemas.microsoft.com/office/drawing/2014/main" id="{0BE065F6-1B52-42E2-9750-A44388BC7D24}"/>
                  </a:ext>
                </a:extLst>
              </p:cNvPr>
              <p:cNvSpPr>
                <a:spLocks noChangeArrowheads="1"/>
              </p:cNvSpPr>
              <p:nvPr/>
            </p:nvSpPr>
            <p:spPr bwMode="auto">
              <a:xfrm>
                <a:off x="3728" y="2544"/>
                <a:ext cx="93" cy="358"/>
              </a:xfrm>
              <a:prstGeom prst="rect">
                <a:avLst/>
              </a:prstGeom>
              <a:solidFill>
                <a:srgbClr val="00CCFF"/>
              </a:solidFill>
              <a:ln w="9525">
                <a:solidFill>
                  <a:schemeClr val="tx1"/>
                </a:solidFill>
                <a:miter lim="800000"/>
                <a:headEnd/>
                <a:tailEnd/>
              </a:ln>
            </p:spPr>
            <p:txBody>
              <a:bodyPr/>
              <a:lstStyle/>
              <a:p>
                <a:endParaRPr lang="en-IN" dirty="0"/>
              </a:p>
            </p:txBody>
          </p:sp>
          <p:sp>
            <p:nvSpPr>
              <p:cNvPr id="1116189" name="Rectangle 29">
                <a:extLst>
                  <a:ext uri="{FF2B5EF4-FFF2-40B4-BE49-F238E27FC236}">
                    <a16:creationId xmlns:a16="http://schemas.microsoft.com/office/drawing/2014/main" id="{B769E86F-662E-4884-A404-688742B03D6B}"/>
                  </a:ext>
                </a:extLst>
              </p:cNvPr>
              <p:cNvSpPr>
                <a:spLocks noChangeArrowheads="1"/>
              </p:cNvSpPr>
              <p:nvPr/>
            </p:nvSpPr>
            <p:spPr bwMode="auto">
              <a:xfrm>
                <a:off x="4018" y="2544"/>
                <a:ext cx="92" cy="358"/>
              </a:xfrm>
              <a:prstGeom prst="rect">
                <a:avLst/>
              </a:prstGeom>
              <a:solidFill>
                <a:srgbClr val="00CCFF"/>
              </a:solidFill>
              <a:ln w="9525">
                <a:solidFill>
                  <a:schemeClr val="tx1"/>
                </a:solidFill>
                <a:miter lim="800000"/>
                <a:headEnd/>
                <a:tailEnd/>
              </a:ln>
            </p:spPr>
            <p:txBody>
              <a:bodyPr/>
              <a:lstStyle/>
              <a:p>
                <a:endParaRPr lang="en-IN" dirty="0"/>
              </a:p>
            </p:txBody>
          </p:sp>
          <p:sp>
            <p:nvSpPr>
              <p:cNvPr id="1116190" name="Rectangle 30">
                <a:extLst>
                  <a:ext uri="{FF2B5EF4-FFF2-40B4-BE49-F238E27FC236}">
                    <a16:creationId xmlns:a16="http://schemas.microsoft.com/office/drawing/2014/main" id="{2C2B6613-DB7B-47A5-9ABC-133B2E6408CB}"/>
                  </a:ext>
                </a:extLst>
              </p:cNvPr>
              <p:cNvSpPr>
                <a:spLocks noChangeArrowheads="1"/>
              </p:cNvSpPr>
              <p:nvPr/>
            </p:nvSpPr>
            <p:spPr bwMode="auto">
              <a:xfrm>
                <a:off x="4308" y="2544"/>
                <a:ext cx="92" cy="358"/>
              </a:xfrm>
              <a:prstGeom prst="rect">
                <a:avLst/>
              </a:prstGeom>
              <a:solidFill>
                <a:srgbClr val="00CCFF"/>
              </a:solidFill>
              <a:ln w="9525">
                <a:solidFill>
                  <a:schemeClr val="tx1"/>
                </a:solidFill>
                <a:miter lim="800000"/>
                <a:headEnd/>
                <a:tailEnd/>
              </a:ln>
            </p:spPr>
            <p:txBody>
              <a:bodyPr/>
              <a:lstStyle/>
              <a:p>
                <a:endParaRPr lang="en-IN" dirty="0"/>
              </a:p>
            </p:txBody>
          </p:sp>
        </p:grpSp>
        <p:grpSp>
          <p:nvGrpSpPr>
            <p:cNvPr id="1116191" name="Group 31">
              <a:extLst>
                <a:ext uri="{FF2B5EF4-FFF2-40B4-BE49-F238E27FC236}">
                  <a16:creationId xmlns:a16="http://schemas.microsoft.com/office/drawing/2014/main" id="{4A0CFB87-037C-4147-A9E5-3D43652F272E}"/>
                </a:ext>
              </a:extLst>
            </p:cNvPr>
            <p:cNvGrpSpPr>
              <a:grpSpLocks/>
            </p:cNvGrpSpPr>
            <p:nvPr/>
          </p:nvGrpSpPr>
          <p:grpSpPr bwMode="auto">
            <a:xfrm>
              <a:off x="3408" y="3456"/>
              <a:ext cx="1584" cy="672"/>
              <a:chOff x="2112" y="2688"/>
              <a:chExt cx="1584" cy="672"/>
            </a:xfrm>
          </p:grpSpPr>
          <p:sp>
            <p:nvSpPr>
              <p:cNvPr id="1116192" name="Rectangle 32">
                <a:extLst>
                  <a:ext uri="{FF2B5EF4-FFF2-40B4-BE49-F238E27FC236}">
                    <a16:creationId xmlns:a16="http://schemas.microsoft.com/office/drawing/2014/main" id="{888D6616-FEDA-4995-8F28-D1203C209637}"/>
                  </a:ext>
                </a:extLst>
              </p:cNvPr>
              <p:cNvSpPr>
                <a:spLocks noChangeArrowheads="1"/>
              </p:cNvSpPr>
              <p:nvPr/>
            </p:nvSpPr>
            <p:spPr bwMode="auto">
              <a:xfrm>
                <a:off x="2112" y="2688"/>
                <a:ext cx="1584" cy="67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en-IN" dirty="0"/>
              </a:p>
            </p:txBody>
          </p:sp>
          <p:graphicFrame>
            <p:nvGraphicFramePr>
              <p:cNvPr id="1116193" name="Object 33">
                <a:extLst>
                  <a:ext uri="{FF2B5EF4-FFF2-40B4-BE49-F238E27FC236}">
                    <a16:creationId xmlns:a16="http://schemas.microsoft.com/office/drawing/2014/main" id="{36E64304-2583-445C-A324-344D3ED4FF1E}"/>
                  </a:ext>
                </a:extLst>
              </p:cNvPr>
              <p:cNvGraphicFramePr>
                <a:graphicFrameLocks noChangeAspect="1"/>
              </p:cNvGraphicFramePr>
              <p:nvPr/>
            </p:nvGraphicFramePr>
            <p:xfrm>
              <a:off x="2256" y="2784"/>
              <a:ext cx="1100" cy="568"/>
            </p:xfrm>
            <a:graphic>
              <a:graphicData uri="http://schemas.openxmlformats.org/presentationml/2006/ole">
                <mc:AlternateContent xmlns:mc="http://schemas.openxmlformats.org/markup-compatibility/2006">
                  <mc:Choice xmlns:v="urn:schemas-microsoft-com:vml" Requires="v">
                    <p:oleObj spid="_x0000_s2077" name="Equation" r:id="rId4" imgW="660240" imgH="342720" progId="Equation.3">
                      <p:embed/>
                    </p:oleObj>
                  </mc:Choice>
                  <mc:Fallback>
                    <p:oleObj name="Equation" r:id="rId4" imgW="660240" imgH="342720" progId="Equation.3">
                      <p:embed/>
                      <p:pic>
                        <p:nvPicPr>
                          <p:cNvPr id="1116193" name="Object 33">
                            <a:extLst>
                              <a:ext uri="{FF2B5EF4-FFF2-40B4-BE49-F238E27FC236}">
                                <a16:creationId xmlns:a16="http://schemas.microsoft.com/office/drawing/2014/main" id="{36E64304-2583-445C-A324-344D3ED4FF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6" y="2784"/>
                            <a:ext cx="110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extLst>
      <p:ext uri="{BB962C8B-B14F-4D97-AF65-F5344CB8AC3E}">
        <p14:creationId xmlns:p14="http://schemas.microsoft.com/office/powerpoint/2010/main" val="2249551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0018" name="Rectangle 2">
            <a:extLst>
              <a:ext uri="{FF2B5EF4-FFF2-40B4-BE49-F238E27FC236}">
                <a16:creationId xmlns:a16="http://schemas.microsoft.com/office/drawing/2014/main" id="{13ADCF7C-2B67-49A7-B497-02C44AD55F73}"/>
              </a:ext>
            </a:extLst>
          </p:cNvPr>
          <p:cNvSpPr>
            <a:spLocks noGrp="1" noChangeArrowheads="1"/>
          </p:cNvSpPr>
          <p:nvPr>
            <p:ph type="title"/>
          </p:nvPr>
        </p:nvSpPr>
        <p:spPr>
          <a:xfrm>
            <a:off x="2667000" y="152400"/>
            <a:ext cx="7793038" cy="1462088"/>
          </a:xfrm>
        </p:spPr>
        <p:txBody>
          <a:bodyPr/>
          <a:lstStyle/>
          <a:p>
            <a:r>
              <a:rPr lang="en-US" altLang="en-US" dirty="0"/>
              <a:t>Random Variable</a:t>
            </a:r>
          </a:p>
        </p:txBody>
      </p:sp>
      <p:sp>
        <p:nvSpPr>
          <p:cNvPr id="1110019" name="Rectangle 3">
            <a:extLst>
              <a:ext uri="{FF2B5EF4-FFF2-40B4-BE49-F238E27FC236}">
                <a16:creationId xmlns:a16="http://schemas.microsoft.com/office/drawing/2014/main" id="{9557A9FA-48CD-4F60-952A-E8AC7C944334}"/>
              </a:ext>
            </a:extLst>
          </p:cNvPr>
          <p:cNvSpPr>
            <a:spLocks noGrp="1" noChangeArrowheads="1"/>
          </p:cNvSpPr>
          <p:nvPr>
            <p:ph type="body" idx="1"/>
          </p:nvPr>
        </p:nvSpPr>
        <p:spPr>
          <a:xfrm>
            <a:off x="2057400" y="1905000"/>
            <a:ext cx="7772400" cy="4114800"/>
          </a:xfrm>
        </p:spPr>
        <p:txBody>
          <a:bodyPr>
            <a:normAutofit lnSpcReduction="10000"/>
          </a:bodyPr>
          <a:lstStyle/>
          <a:p>
            <a:pPr>
              <a:lnSpc>
                <a:spcPct val="90000"/>
              </a:lnSpc>
              <a:spcBef>
                <a:spcPct val="0"/>
              </a:spcBef>
              <a:buClrTx/>
              <a:buSzTx/>
              <a:buFontTx/>
              <a:buChar char="•"/>
            </a:pPr>
            <a:r>
              <a:rPr lang="en-US" altLang="en-US" dirty="0">
                <a:ea typeface="Arial Unicode MS" pitchFamily="34" charset="-128"/>
              </a:rPr>
              <a:t>A random variable </a:t>
            </a:r>
            <a:r>
              <a:rPr lang="en-US" altLang="en-US" i="1" dirty="0">
                <a:ea typeface="Arial Unicode MS" pitchFamily="34" charset="-128"/>
              </a:rPr>
              <a:t>x</a:t>
            </a:r>
            <a:r>
              <a:rPr lang="en-US" altLang="en-US" dirty="0">
                <a:ea typeface="Arial Unicode MS" pitchFamily="34" charset="-128"/>
              </a:rPr>
              <a:t> takes on a defined set of values with different probabilities.</a:t>
            </a:r>
          </a:p>
          <a:p>
            <a:pPr>
              <a:lnSpc>
                <a:spcPct val="90000"/>
              </a:lnSpc>
              <a:spcBef>
                <a:spcPct val="0"/>
              </a:spcBef>
              <a:buClrTx/>
              <a:buSzTx/>
              <a:buFontTx/>
              <a:buChar char="•"/>
            </a:pPr>
            <a:endParaRPr lang="en-US" altLang="en-US" dirty="0">
              <a:ea typeface="Arial Unicode MS" pitchFamily="34" charset="-128"/>
            </a:endParaRPr>
          </a:p>
          <a:p>
            <a:pPr marL="0" indent="0">
              <a:lnSpc>
                <a:spcPct val="90000"/>
              </a:lnSpc>
              <a:spcBef>
                <a:spcPct val="0"/>
              </a:spcBef>
              <a:buClrTx/>
              <a:buSzTx/>
              <a:buNone/>
            </a:pPr>
            <a:endParaRPr lang="en-US" altLang="en-US" dirty="0">
              <a:ea typeface="Arial Unicode MS" pitchFamily="34" charset="-128"/>
            </a:endParaRPr>
          </a:p>
          <a:p>
            <a:pPr lvl="2">
              <a:lnSpc>
                <a:spcPct val="90000"/>
              </a:lnSpc>
              <a:spcBef>
                <a:spcPct val="0"/>
              </a:spcBef>
              <a:buClrTx/>
              <a:buSzTx/>
              <a:buFontTx/>
              <a:buChar char="•"/>
            </a:pPr>
            <a:r>
              <a:rPr lang="en-US" altLang="en-US" dirty="0">
                <a:ea typeface="Arial Unicode MS" pitchFamily="34" charset="-128"/>
              </a:rPr>
              <a:t>For example, if you roll a die, the outcome is random (not fixed) and there are 6 possible outcomes, each of which occur with probability one-sixth.  </a:t>
            </a:r>
          </a:p>
          <a:p>
            <a:pPr marL="914400" lvl="2" indent="0">
              <a:lnSpc>
                <a:spcPct val="90000"/>
              </a:lnSpc>
              <a:spcBef>
                <a:spcPct val="0"/>
              </a:spcBef>
              <a:buClrTx/>
              <a:buSzTx/>
              <a:buNone/>
            </a:pPr>
            <a:r>
              <a:rPr lang="en-US" altLang="en-US" dirty="0">
                <a:ea typeface="Arial Unicode MS" pitchFamily="34" charset="-128"/>
              </a:rPr>
              <a:t> </a:t>
            </a:r>
          </a:p>
          <a:p>
            <a:pPr>
              <a:lnSpc>
                <a:spcPct val="90000"/>
              </a:lnSpc>
              <a:spcBef>
                <a:spcPct val="0"/>
              </a:spcBef>
              <a:buClrTx/>
              <a:buSzTx/>
              <a:buFontTx/>
              <a:buChar char="•"/>
            </a:pPr>
            <a:endParaRPr lang="en-US" altLang="en-US" sz="2000" dirty="0">
              <a:ea typeface="Arial Unicode MS" pitchFamily="34" charset="-128"/>
            </a:endParaRPr>
          </a:p>
          <a:p>
            <a:r>
              <a:rPr lang="en-US" altLang="ko-KR" dirty="0"/>
              <a:t>Random variable </a:t>
            </a:r>
          </a:p>
          <a:p>
            <a:pPr marL="457200" lvl="1" indent="0">
              <a:buNone/>
            </a:pPr>
            <a:r>
              <a:rPr lang="en-US" altLang="ko-KR" dirty="0"/>
              <a:t>Associates A numerical value to each outcome of a particular experiment</a:t>
            </a:r>
          </a:p>
          <a:p>
            <a:pPr marL="0" indent="0">
              <a:lnSpc>
                <a:spcPct val="90000"/>
              </a:lnSpc>
              <a:buNone/>
            </a:pPr>
            <a:endParaRPr lang="en-US" altLang="en-US" dirty="0"/>
          </a:p>
        </p:txBody>
      </p:sp>
    </p:spTree>
    <p:extLst>
      <p:ext uri="{BB962C8B-B14F-4D97-AF65-F5344CB8AC3E}">
        <p14:creationId xmlns:p14="http://schemas.microsoft.com/office/powerpoint/2010/main" val="2902158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10019">
                                            <p:txEl>
                                              <p:pRg st="0" end="0"/>
                                            </p:txEl>
                                          </p:spTgt>
                                        </p:tgtEl>
                                        <p:attrNameLst>
                                          <p:attrName>style.visibility</p:attrName>
                                        </p:attrNameLst>
                                      </p:cBhvr>
                                      <p:to>
                                        <p:strVal val="visible"/>
                                      </p:to>
                                    </p:set>
                                    <p:anim calcmode="lin" valueType="num">
                                      <p:cBhvr additive="base">
                                        <p:cTn id="7" dur="500" fill="hold"/>
                                        <p:tgtEl>
                                          <p:spTgt spid="11100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10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10019">
                                            <p:txEl>
                                              <p:pRg st="3" end="3"/>
                                            </p:txEl>
                                          </p:spTgt>
                                        </p:tgtEl>
                                        <p:attrNameLst>
                                          <p:attrName>style.visibility</p:attrName>
                                        </p:attrNameLst>
                                      </p:cBhvr>
                                      <p:to>
                                        <p:strVal val="visible"/>
                                      </p:to>
                                    </p:set>
                                    <p:anim calcmode="lin" valueType="num">
                                      <p:cBhvr additive="base">
                                        <p:cTn id="13" dur="500" fill="hold"/>
                                        <p:tgtEl>
                                          <p:spTgt spid="1110019">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100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10019">
                                            <p:txEl>
                                              <p:pRg st="4" end="4"/>
                                            </p:txEl>
                                          </p:spTgt>
                                        </p:tgtEl>
                                        <p:attrNameLst>
                                          <p:attrName>style.visibility</p:attrName>
                                        </p:attrNameLst>
                                      </p:cBhvr>
                                      <p:to>
                                        <p:strVal val="visible"/>
                                      </p:to>
                                    </p:set>
                                    <p:anim calcmode="lin" valueType="num">
                                      <p:cBhvr additive="base">
                                        <p:cTn id="19" dur="500" fill="hold"/>
                                        <p:tgtEl>
                                          <p:spTgt spid="111001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100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10019">
                                            <p:txEl>
                                              <p:pRg st="6" end="6"/>
                                            </p:txEl>
                                          </p:spTgt>
                                        </p:tgtEl>
                                        <p:attrNameLst>
                                          <p:attrName>style.visibility</p:attrName>
                                        </p:attrNameLst>
                                      </p:cBhvr>
                                      <p:to>
                                        <p:strVal val="visible"/>
                                      </p:to>
                                    </p:set>
                                    <p:anim calcmode="lin" valueType="num">
                                      <p:cBhvr additive="base">
                                        <p:cTn id="25" dur="500" fill="hold"/>
                                        <p:tgtEl>
                                          <p:spTgt spid="1110019">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100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10019">
                                            <p:txEl>
                                              <p:pRg st="7" end="7"/>
                                            </p:txEl>
                                          </p:spTgt>
                                        </p:tgtEl>
                                        <p:attrNameLst>
                                          <p:attrName>style.visibility</p:attrName>
                                        </p:attrNameLst>
                                      </p:cBhvr>
                                      <p:to>
                                        <p:strVal val="visible"/>
                                      </p:to>
                                    </p:set>
                                    <p:anim calcmode="lin" valueType="num">
                                      <p:cBhvr additive="base">
                                        <p:cTn id="31" dur="500" fill="hold"/>
                                        <p:tgtEl>
                                          <p:spTgt spid="1110019">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1001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0019" grpId="0" build="p" bldLvl="5"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1859BC9-E6DC-4D45-BB68-6D5BC4C1052B}"/>
              </a:ext>
            </a:extLst>
          </p:cNvPr>
          <p:cNvPicPr>
            <a:picLocks noGrp="1" noChangeAspect="1"/>
          </p:cNvPicPr>
          <p:nvPr>
            <p:ph idx="1"/>
          </p:nvPr>
        </p:nvPicPr>
        <p:blipFill>
          <a:blip r:embed="rId2"/>
          <a:stretch>
            <a:fillRect/>
          </a:stretch>
        </p:blipFill>
        <p:spPr>
          <a:xfrm>
            <a:off x="119316" y="2862470"/>
            <a:ext cx="12101521" cy="2305878"/>
          </a:xfrm>
          <a:prstGeom prst="rect">
            <a:avLst/>
          </a:prstGeom>
        </p:spPr>
      </p:pic>
    </p:spTree>
    <p:extLst>
      <p:ext uri="{BB962C8B-B14F-4D97-AF65-F5344CB8AC3E}">
        <p14:creationId xmlns:p14="http://schemas.microsoft.com/office/powerpoint/2010/main" val="329875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36021A6-339B-4DB6-89BA-676FE6DFBC97}"/>
              </a:ext>
            </a:extLst>
          </p:cNvPr>
          <p:cNvPicPr>
            <a:picLocks noGrp="1" noChangeAspect="1"/>
          </p:cNvPicPr>
          <p:nvPr>
            <p:ph idx="1"/>
          </p:nvPr>
        </p:nvPicPr>
        <p:blipFill>
          <a:blip r:embed="rId2"/>
          <a:stretch>
            <a:fillRect/>
          </a:stretch>
        </p:blipFill>
        <p:spPr>
          <a:xfrm>
            <a:off x="101736" y="2120348"/>
            <a:ext cx="11630882" cy="2672547"/>
          </a:xfrm>
          <a:prstGeom prst="rect">
            <a:avLst/>
          </a:prstGeom>
        </p:spPr>
      </p:pic>
    </p:spTree>
    <p:extLst>
      <p:ext uri="{BB962C8B-B14F-4D97-AF65-F5344CB8AC3E}">
        <p14:creationId xmlns:p14="http://schemas.microsoft.com/office/powerpoint/2010/main" val="2304695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855FBE0-B94B-453E-B1EE-36450CA2929B}"/>
              </a:ext>
            </a:extLst>
          </p:cNvPr>
          <p:cNvPicPr>
            <a:picLocks noGrp="1" noChangeAspect="1"/>
          </p:cNvPicPr>
          <p:nvPr>
            <p:ph idx="1"/>
          </p:nvPr>
        </p:nvPicPr>
        <p:blipFill>
          <a:blip r:embed="rId2"/>
          <a:stretch>
            <a:fillRect/>
          </a:stretch>
        </p:blipFill>
        <p:spPr>
          <a:xfrm>
            <a:off x="0" y="1351722"/>
            <a:ext cx="12162093" cy="4359965"/>
          </a:xfrm>
          <a:prstGeom prst="rect">
            <a:avLst/>
          </a:prstGeom>
        </p:spPr>
      </p:pic>
    </p:spTree>
    <p:extLst>
      <p:ext uri="{BB962C8B-B14F-4D97-AF65-F5344CB8AC3E}">
        <p14:creationId xmlns:p14="http://schemas.microsoft.com/office/powerpoint/2010/main" val="519268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8CFD9EC-464C-404B-958C-B666AC7F22CE}"/>
              </a:ext>
            </a:extLst>
          </p:cNvPr>
          <p:cNvPicPr>
            <a:picLocks noGrp="1" noChangeAspect="1"/>
          </p:cNvPicPr>
          <p:nvPr>
            <p:ph idx="1"/>
          </p:nvPr>
        </p:nvPicPr>
        <p:blipFill>
          <a:blip r:embed="rId2"/>
          <a:stretch>
            <a:fillRect/>
          </a:stretch>
        </p:blipFill>
        <p:spPr>
          <a:xfrm>
            <a:off x="-17935" y="2001078"/>
            <a:ext cx="12030607" cy="3935896"/>
          </a:xfrm>
          <a:prstGeom prst="rect">
            <a:avLst/>
          </a:prstGeom>
        </p:spPr>
      </p:pic>
    </p:spTree>
    <p:extLst>
      <p:ext uri="{BB962C8B-B14F-4D97-AF65-F5344CB8AC3E}">
        <p14:creationId xmlns:p14="http://schemas.microsoft.com/office/powerpoint/2010/main" val="2489126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7959778-8235-4566-9202-31EFDAFECA4A}"/>
              </a:ext>
            </a:extLst>
          </p:cNvPr>
          <p:cNvPicPr>
            <a:picLocks noGrp="1" noChangeAspect="1"/>
          </p:cNvPicPr>
          <p:nvPr>
            <p:ph idx="1"/>
          </p:nvPr>
        </p:nvPicPr>
        <p:blipFill>
          <a:blip r:embed="rId2"/>
          <a:stretch>
            <a:fillRect/>
          </a:stretch>
        </p:blipFill>
        <p:spPr>
          <a:xfrm>
            <a:off x="418272" y="2491409"/>
            <a:ext cx="11660741" cy="1934383"/>
          </a:xfrm>
          <a:prstGeom prst="rect">
            <a:avLst/>
          </a:prstGeom>
        </p:spPr>
      </p:pic>
    </p:spTree>
    <p:extLst>
      <p:ext uri="{BB962C8B-B14F-4D97-AF65-F5344CB8AC3E}">
        <p14:creationId xmlns:p14="http://schemas.microsoft.com/office/powerpoint/2010/main" val="3000492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42" name="Rectangle 2">
            <a:extLst>
              <a:ext uri="{FF2B5EF4-FFF2-40B4-BE49-F238E27FC236}">
                <a16:creationId xmlns:a16="http://schemas.microsoft.com/office/drawing/2014/main" id="{035F21F5-5B9A-4A5B-917B-25840D1999B1}"/>
              </a:ext>
            </a:extLst>
          </p:cNvPr>
          <p:cNvSpPr>
            <a:spLocks noGrp="1" noChangeArrowheads="1"/>
          </p:cNvSpPr>
          <p:nvPr>
            <p:ph type="title"/>
          </p:nvPr>
        </p:nvSpPr>
        <p:spPr>
          <a:xfrm>
            <a:off x="2895600" y="609600"/>
            <a:ext cx="8001000" cy="1462088"/>
          </a:xfrm>
        </p:spPr>
        <p:txBody>
          <a:bodyPr/>
          <a:lstStyle/>
          <a:p>
            <a:r>
              <a:rPr lang="en-US" altLang="en-US" sz="3200" b="1">
                <a:ea typeface="Arial Unicode MS" pitchFamily="34" charset="-128"/>
              </a:rPr>
              <a:t>Expected Value and Variance</a:t>
            </a:r>
            <a:br>
              <a:rPr lang="en-US" altLang="en-US" sz="4800" b="1">
                <a:latin typeface="Times New Roman" panose="02020603050405020304" pitchFamily="18" charset="0"/>
                <a:ea typeface="Arial Unicode MS" pitchFamily="34" charset="-128"/>
              </a:rPr>
            </a:br>
            <a:endParaRPr lang="en-US" altLang="en-US" sz="2800" b="1" i="1">
              <a:latin typeface="Times New Roman" panose="02020603050405020304" pitchFamily="18" charset="0"/>
              <a:ea typeface="Arial Unicode MS" pitchFamily="34" charset="-128"/>
            </a:endParaRPr>
          </a:p>
        </p:txBody>
      </p:sp>
      <p:sp>
        <p:nvSpPr>
          <p:cNvPr id="1136643" name="Rectangle 3">
            <a:extLst>
              <a:ext uri="{FF2B5EF4-FFF2-40B4-BE49-F238E27FC236}">
                <a16:creationId xmlns:a16="http://schemas.microsoft.com/office/drawing/2014/main" id="{9176D960-F601-4CC9-95AD-CC018B36888D}"/>
              </a:ext>
            </a:extLst>
          </p:cNvPr>
          <p:cNvSpPr>
            <a:spLocks noGrp="1" noChangeArrowheads="1"/>
          </p:cNvSpPr>
          <p:nvPr>
            <p:ph type="body" idx="1"/>
          </p:nvPr>
        </p:nvSpPr>
        <p:spPr/>
        <p:txBody>
          <a:bodyPr/>
          <a:lstStyle/>
          <a:p>
            <a:r>
              <a:rPr lang="en-US" altLang="en-US"/>
              <a:t>All probability distributions are characterized by an expected value (mean) and a variance (standard deviation squared).  </a:t>
            </a:r>
          </a:p>
        </p:txBody>
      </p:sp>
    </p:spTree>
    <p:extLst>
      <p:ext uri="{BB962C8B-B14F-4D97-AF65-F5344CB8AC3E}">
        <p14:creationId xmlns:p14="http://schemas.microsoft.com/office/powerpoint/2010/main" val="2202552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8690" name="Rectangle 2">
            <a:extLst>
              <a:ext uri="{FF2B5EF4-FFF2-40B4-BE49-F238E27FC236}">
                <a16:creationId xmlns:a16="http://schemas.microsoft.com/office/drawing/2014/main" id="{E4AC11EF-B5D6-424C-9A18-E622725281DC}"/>
              </a:ext>
            </a:extLst>
          </p:cNvPr>
          <p:cNvSpPr>
            <a:spLocks noGrp="1" noChangeArrowheads="1"/>
          </p:cNvSpPr>
          <p:nvPr>
            <p:ph type="title"/>
          </p:nvPr>
        </p:nvSpPr>
        <p:spPr>
          <a:xfrm>
            <a:off x="2667000" y="457200"/>
            <a:ext cx="9829800" cy="1219200"/>
          </a:xfrm>
        </p:spPr>
        <p:txBody>
          <a:bodyPr/>
          <a:lstStyle/>
          <a:p>
            <a:r>
              <a:rPr lang="en-US" altLang="en-US" sz="3200">
                <a:ea typeface="Arial Unicode MS" pitchFamily="34" charset="-128"/>
              </a:rPr>
              <a:t>Expected value of a random variable </a:t>
            </a:r>
          </a:p>
        </p:txBody>
      </p:sp>
      <p:sp>
        <p:nvSpPr>
          <p:cNvPr id="1138691" name="Rectangle 3">
            <a:extLst>
              <a:ext uri="{FF2B5EF4-FFF2-40B4-BE49-F238E27FC236}">
                <a16:creationId xmlns:a16="http://schemas.microsoft.com/office/drawing/2014/main" id="{982DF87D-8BA5-4148-8EF1-16B9E52850CB}"/>
              </a:ext>
            </a:extLst>
          </p:cNvPr>
          <p:cNvSpPr>
            <a:spLocks noGrp="1" noChangeArrowheads="1"/>
          </p:cNvSpPr>
          <p:nvPr>
            <p:ph type="body" idx="1"/>
          </p:nvPr>
        </p:nvSpPr>
        <p:spPr>
          <a:xfrm>
            <a:off x="1905000" y="2209800"/>
            <a:ext cx="8458200" cy="4343400"/>
          </a:xfrm>
        </p:spPr>
        <p:txBody>
          <a:bodyPr/>
          <a:lstStyle/>
          <a:p>
            <a:r>
              <a:rPr lang="en-US" altLang="en-US">
                <a:cs typeface="Times New Roman" panose="02020603050405020304" pitchFamily="18" charset="0"/>
              </a:rPr>
              <a:t>Expected value is just the average or mean (µ) of random variable </a:t>
            </a:r>
            <a:r>
              <a:rPr lang="en-US" altLang="en-US" i="1">
                <a:cs typeface="Times New Roman" panose="02020603050405020304" pitchFamily="18" charset="0"/>
              </a:rPr>
              <a:t>x</a:t>
            </a:r>
            <a:r>
              <a:rPr lang="en-US" altLang="en-US">
                <a:cs typeface="Times New Roman" panose="02020603050405020304" pitchFamily="18" charset="0"/>
              </a:rPr>
              <a:t>.  </a:t>
            </a:r>
          </a:p>
          <a:p>
            <a:endParaRPr lang="en-US" altLang="en-US">
              <a:cs typeface="Times New Roman" panose="02020603050405020304" pitchFamily="18" charset="0"/>
            </a:endParaRPr>
          </a:p>
          <a:p>
            <a:r>
              <a:rPr lang="en-US" altLang="en-US">
                <a:cs typeface="Times New Roman" panose="02020603050405020304" pitchFamily="18" charset="0"/>
              </a:rPr>
              <a:t>It’s sometimes called a “weighted average” because more frequent values of X are weighted more highly in the average.</a:t>
            </a:r>
            <a:endParaRPr lang="en-US" altLang="en-US">
              <a:ea typeface="Arial Unicode MS" pitchFamily="34" charset="-128"/>
            </a:endParaRPr>
          </a:p>
          <a:p>
            <a:endParaRPr lang="en-US" altLang="en-US">
              <a:ea typeface="Arial Unicode MS" pitchFamily="34" charset="-128"/>
            </a:endParaRPr>
          </a:p>
          <a:p>
            <a:r>
              <a:rPr lang="en-US" altLang="en-US">
                <a:ea typeface="Arial Unicode MS" pitchFamily="34" charset="-128"/>
              </a:rPr>
              <a:t>It’s also how we expect X to behave on-average over the long run (“frequentist” view again).</a:t>
            </a:r>
          </a:p>
          <a:p>
            <a:pPr>
              <a:buFont typeface="Wingdings" panose="05000000000000000000" pitchFamily="2" charset="2"/>
              <a:buNone/>
            </a:pPr>
            <a:endParaRPr lang="en-US" altLang="en-US">
              <a:ea typeface="Arial Unicode MS" pitchFamily="34" charset="-128"/>
            </a:endParaRPr>
          </a:p>
        </p:txBody>
      </p:sp>
    </p:spTree>
    <p:extLst>
      <p:ext uri="{BB962C8B-B14F-4D97-AF65-F5344CB8AC3E}">
        <p14:creationId xmlns:p14="http://schemas.microsoft.com/office/powerpoint/2010/main" val="42011747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38691">
                                            <p:txEl>
                                              <p:pRg st="0" end="0"/>
                                            </p:txEl>
                                          </p:spTgt>
                                        </p:tgtEl>
                                        <p:attrNameLst>
                                          <p:attrName>style.visibility</p:attrName>
                                        </p:attrNameLst>
                                      </p:cBhvr>
                                      <p:to>
                                        <p:strVal val="visible"/>
                                      </p:to>
                                    </p:set>
                                    <p:anim calcmode="lin" valueType="num">
                                      <p:cBhvr additive="base">
                                        <p:cTn id="7" dur="500" fill="hold"/>
                                        <p:tgtEl>
                                          <p:spTgt spid="1138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38691">
                                            <p:txEl>
                                              <p:pRg st="0" end="0"/>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138691">
                                            <p:txEl>
                                              <p:pRg st="0" end="0"/>
                                            </p:txEl>
                                          </p:spTgt>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38691">
                                            <p:txEl>
                                              <p:pRg st="2" end="2"/>
                                            </p:txEl>
                                          </p:spTgt>
                                        </p:tgtEl>
                                        <p:attrNameLst>
                                          <p:attrName>style.visibility</p:attrName>
                                        </p:attrNameLst>
                                      </p:cBhvr>
                                      <p:to>
                                        <p:strVal val="visible"/>
                                      </p:to>
                                    </p:set>
                                    <p:anim calcmode="lin" valueType="num">
                                      <p:cBhvr additive="base">
                                        <p:cTn id="13" dur="500" fill="hold"/>
                                        <p:tgtEl>
                                          <p:spTgt spid="113869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38691">
                                            <p:txEl>
                                              <p:pRg st="2" end="2"/>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138691">
                                            <p:txEl>
                                              <p:pRg st="2" end="2"/>
                                            </p:txEl>
                                          </p:spTgt>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38691">
                                            <p:txEl>
                                              <p:pRg st="4" end="4"/>
                                            </p:txEl>
                                          </p:spTgt>
                                        </p:tgtEl>
                                        <p:attrNameLst>
                                          <p:attrName>style.visibility</p:attrName>
                                        </p:attrNameLst>
                                      </p:cBhvr>
                                      <p:to>
                                        <p:strVal val="visible"/>
                                      </p:to>
                                    </p:set>
                                    <p:anim calcmode="lin" valueType="num">
                                      <p:cBhvr additive="base">
                                        <p:cTn id="19" dur="500" fill="hold"/>
                                        <p:tgtEl>
                                          <p:spTgt spid="1138691">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38691">
                                            <p:txEl>
                                              <p:pRg st="4" end="4"/>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138691">
                                            <p:txEl>
                                              <p:pRg st="4" end="4"/>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869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0738" name="Rectangle 2">
            <a:extLst>
              <a:ext uri="{FF2B5EF4-FFF2-40B4-BE49-F238E27FC236}">
                <a16:creationId xmlns:a16="http://schemas.microsoft.com/office/drawing/2014/main" id="{6FFFAD5F-5460-4827-B54A-E42EF3931914}"/>
              </a:ext>
            </a:extLst>
          </p:cNvPr>
          <p:cNvSpPr>
            <a:spLocks noGrp="1" noChangeArrowheads="1"/>
          </p:cNvSpPr>
          <p:nvPr>
            <p:ph type="title"/>
          </p:nvPr>
        </p:nvSpPr>
        <p:spPr/>
        <p:txBody>
          <a:bodyPr/>
          <a:lstStyle/>
          <a:p>
            <a:r>
              <a:rPr lang="en-US" altLang="en-US">
                <a:latin typeface="Arial Unicode MS" pitchFamily="34" charset="-128"/>
                <a:ea typeface="Arial Unicode MS" pitchFamily="34" charset="-128"/>
              </a:rPr>
              <a:t>Expected value, formally</a:t>
            </a:r>
          </a:p>
        </p:txBody>
      </p:sp>
      <p:graphicFrame>
        <p:nvGraphicFramePr>
          <p:cNvPr id="1140739" name="Object 3">
            <a:extLst>
              <a:ext uri="{FF2B5EF4-FFF2-40B4-BE49-F238E27FC236}">
                <a16:creationId xmlns:a16="http://schemas.microsoft.com/office/drawing/2014/main" id="{33363B91-617F-4130-86DC-2895AE5E2038}"/>
              </a:ext>
            </a:extLst>
          </p:cNvPr>
          <p:cNvGraphicFramePr>
            <a:graphicFrameLocks noChangeAspect="1"/>
          </p:cNvGraphicFramePr>
          <p:nvPr/>
        </p:nvGraphicFramePr>
        <p:xfrm>
          <a:off x="3606801" y="2667000"/>
          <a:ext cx="4551363" cy="1392238"/>
        </p:xfrm>
        <a:graphic>
          <a:graphicData uri="http://schemas.openxmlformats.org/presentationml/2006/ole">
            <mc:AlternateContent xmlns:mc="http://schemas.openxmlformats.org/markup-compatibility/2006">
              <mc:Choice xmlns:v="urn:schemas-microsoft-com:vml" Requires="v">
                <p:oleObj spid="_x0000_s3112" name="Equation" r:id="rId4" imgW="1117440" imgH="342720" progId="Equation.3">
                  <p:embed/>
                </p:oleObj>
              </mc:Choice>
              <mc:Fallback>
                <p:oleObj name="Equation" r:id="rId4" imgW="1117440" imgH="342720" progId="Equation.3">
                  <p:embed/>
                  <p:pic>
                    <p:nvPicPr>
                      <p:cNvPr id="1140739" name="Object 3">
                        <a:extLst>
                          <a:ext uri="{FF2B5EF4-FFF2-40B4-BE49-F238E27FC236}">
                            <a16:creationId xmlns:a16="http://schemas.microsoft.com/office/drawing/2014/main" id="{33363B91-617F-4130-86DC-2895AE5E20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6801" y="2667000"/>
                        <a:ext cx="4551363" cy="1392238"/>
                      </a:xfrm>
                      <a:prstGeom prst="rect">
                        <a:avLst/>
                      </a:prstGeom>
                      <a:solidFill>
                        <a:srgbClr val="00FFFF"/>
                      </a:solidFill>
                      <a:ln w="9525">
                        <a:solidFill>
                          <a:schemeClr val="tx1"/>
                        </a:solidFill>
                        <a:miter lim="800000"/>
                        <a:headEnd/>
                        <a:tailEnd/>
                      </a:ln>
                    </p:spPr>
                  </p:pic>
                </p:oleObj>
              </mc:Fallback>
            </mc:AlternateContent>
          </a:graphicData>
        </a:graphic>
      </p:graphicFrame>
      <p:sp>
        <p:nvSpPr>
          <p:cNvPr id="1140740" name="Text Box 4">
            <a:extLst>
              <a:ext uri="{FF2B5EF4-FFF2-40B4-BE49-F238E27FC236}">
                <a16:creationId xmlns:a16="http://schemas.microsoft.com/office/drawing/2014/main" id="{9A9E3616-5ED0-4F14-B252-6F384C2E0C1B}"/>
              </a:ext>
            </a:extLst>
          </p:cNvPr>
          <p:cNvSpPr txBox="1">
            <a:spLocks noChangeArrowheads="1"/>
          </p:cNvSpPr>
          <p:nvPr/>
        </p:nvSpPr>
        <p:spPr bwMode="auto">
          <a:xfrm>
            <a:off x="2209800" y="2057401"/>
            <a:ext cx="6248400" cy="47307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altLang="en-US" sz="2800">
                <a:latin typeface="Times New Roman" panose="02020603050405020304" pitchFamily="18" charset="0"/>
              </a:rPr>
              <a:t>Discrete case:</a:t>
            </a:r>
          </a:p>
        </p:txBody>
      </p:sp>
      <p:sp>
        <p:nvSpPr>
          <p:cNvPr id="1140741" name="Text Box 5">
            <a:extLst>
              <a:ext uri="{FF2B5EF4-FFF2-40B4-BE49-F238E27FC236}">
                <a16:creationId xmlns:a16="http://schemas.microsoft.com/office/drawing/2014/main" id="{85AC2328-8A72-4FA0-97B9-7A9229CC33A8}"/>
              </a:ext>
            </a:extLst>
          </p:cNvPr>
          <p:cNvSpPr txBox="1">
            <a:spLocks noChangeArrowheads="1"/>
          </p:cNvSpPr>
          <p:nvPr/>
        </p:nvSpPr>
        <p:spPr bwMode="auto">
          <a:xfrm>
            <a:off x="2133600" y="4572001"/>
            <a:ext cx="6248400" cy="47307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altLang="en-US" sz="2800">
                <a:latin typeface="Times New Roman" panose="02020603050405020304" pitchFamily="18" charset="0"/>
              </a:rPr>
              <a:t>Continuous case:</a:t>
            </a:r>
          </a:p>
        </p:txBody>
      </p:sp>
      <p:graphicFrame>
        <p:nvGraphicFramePr>
          <p:cNvPr id="1140745" name="Object 9">
            <a:extLst>
              <a:ext uri="{FF2B5EF4-FFF2-40B4-BE49-F238E27FC236}">
                <a16:creationId xmlns:a16="http://schemas.microsoft.com/office/drawing/2014/main" id="{572CD846-EE4C-4BF0-B93C-B45D7245DBED}"/>
              </a:ext>
            </a:extLst>
          </p:cNvPr>
          <p:cNvGraphicFramePr>
            <a:graphicFrameLocks noGrp="1" noChangeAspect="1"/>
          </p:cNvGraphicFramePr>
          <p:nvPr>
            <p:ph idx="1"/>
          </p:nvPr>
        </p:nvGraphicFramePr>
        <p:xfrm>
          <a:off x="3505200" y="5181601"/>
          <a:ext cx="4800600" cy="1547813"/>
        </p:xfrm>
        <a:graphic>
          <a:graphicData uri="http://schemas.openxmlformats.org/presentationml/2006/ole">
            <mc:AlternateContent xmlns:mc="http://schemas.openxmlformats.org/markup-compatibility/2006">
              <mc:Choice xmlns:v="urn:schemas-microsoft-com:vml" Requires="v">
                <p:oleObj spid="_x0000_s3113" r:id="rId6" imgW="1180588" imgH="380835" progId="Equation.3">
                  <p:embed/>
                </p:oleObj>
              </mc:Choice>
              <mc:Fallback>
                <p:oleObj r:id="rId6" imgW="1180588" imgH="380835" progId="Equation.3">
                  <p:embed/>
                  <p:pic>
                    <p:nvPicPr>
                      <p:cNvPr id="1140745" name="Object 9">
                        <a:extLst>
                          <a:ext uri="{FF2B5EF4-FFF2-40B4-BE49-F238E27FC236}">
                            <a16:creationId xmlns:a16="http://schemas.microsoft.com/office/drawing/2014/main" id="{572CD846-EE4C-4BF0-B93C-B45D7245DB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5181601"/>
                        <a:ext cx="4800600" cy="1547813"/>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27980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0740"/>
                                        </p:tgtEl>
                                        <p:attrNameLst>
                                          <p:attrName>style.visibility</p:attrName>
                                        </p:attrNameLst>
                                      </p:cBhvr>
                                      <p:to>
                                        <p:strVal val="visible"/>
                                      </p:to>
                                    </p:set>
                                    <p:anim calcmode="lin" valueType="num">
                                      <p:cBhvr additive="base">
                                        <p:cTn id="7" dur="500" fill="hold"/>
                                        <p:tgtEl>
                                          <p:spTgt spid="1140740"/>
                                        </p:tgtEl>
                                        <p:attrNameLst>
                                          <p:attrName>ppt_x</p:attrName>
                                        </p:attrNameLst>
                                      </p:cBhvr>
                                      <p:tavLst>
                                        <p:tav tm="0">
                                          <p:val>
                                            <p:strVal val="0-#ppt_w/2"/>
                                          </p:val>
                                        </p:tav>
                                        <p:tav tm="100000">
                                          <p:val>
                                            <p:strVal val="#ppt_x"/>
                                          </p:val>
                                        </p:tav>
                                      </p:tavLst>
                                    </p:anim>
                                    <p:anim calcmode="lin" valueType="num">
                                      <p:cBhvr additive="base">
                                        <p:cTn id="8" dur="500" fill="hold"/>
                                        <p:tgtEl>
                                          <p:spTgt spid="11407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40739"/>
                                        </p:tgtEl>
                                        <p:attrNameLst>
                                          <p:attrName>style.visibility</p:attrName>
                                        </p:attrNameLst>
                                      </p:cBhvr>
                                      <p:to>
                                        <p:strVal val="visible"/>
                                      </p:to>
                                    </p:set>
                                    <p:anim calcmode="lin" valueType="num">
                                      <p:cBhvr additive="base">
                                        <p:cTn id="13" dur="500" fill="hold"/>
                                        <p:tgtEl>
                                          <p:spTgt spid="1140739"/>
                                        </p:tgtEl>
                                        <p:attrNameLst>
                                          <p:attrName>ppt_x</p:attrName>
                                        </p:attrNameLst>
                                      </p:cBhvr>
                                      <p:tavLst>
                                        <p:tav tm="0">
                                          <p:val>
                                            <p:strVal val="0-#ppt_w/2"/>
                                          </p:val>
                                        </p:tav>
                                        <p:tav tm="100000">
                                          <p:val>
                                            <p:strVal val="#ppt_x"/>
                                          </p:val>
                                        </p:tav>
                                      </p:tavLst>
                                    </p:anim>
                                    <p:anim calcmode="lin" valueType="num">
                                      <p:cBhvr additive="base">
                                        <p:cTn id="14" dur="500" fill="hold"/>
                                        <p:tgtEl>
                                          <p:spTgt spid="114073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40741"/>
                                        </p:tgtEl>
                                        <p:attrNameLst>
                                          <p:attrName>style.visibility</p:attrName>
                                        </p:attrNameLst>
                                      </p:cBhvr>
                                      <p:to>
                                        <p:strVal val="visible"/>
                                      </p:to>
                                    </p:set>
                                    <p:anim calcmode="lin" valueType="num">
                                      <p:cBhvr additive="base">
                                        <p:cTn id="19" dur="500" fill="hold"/>
                                        <p:tgtEl>
                                          <p:spTgt spid="1140741"/>
                                        </p:tgtEl>
                                        <p:attrNameLst>
                                          <p:attrName>ppt_x</p:attrName>
                                        </p:attrNameLst>
                                      </p:cBhvr>
                                      <p:tavLst>
                                        <p:tav tm="0">
                                          <p:val>
                                            <p:strVal val="0-#ppt_w/2"/>
                                          </p:val>
                                        </p:tav>
                                        <p:tav tm="100000">
                                          <p:val>
                                            <p:strVal val="#ppt_x"/>
                                          </p:val>
                                        </p:tav>
                                      </p:tavLst>
                                    </p:anim>
                                    <p:anim calcmode="lin" valueType="num">
                                      <p:cBhvr additive="base">
                                        <p:cTn id="20" dur="500" fill="hold"/>
                                        <p:tgtEl>
                                          <p:spTgt spid="114074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40745"/>
                                        </p:tgtEl>
                                        <p:attrNameLst>
                                          <p:attrName>style.visibility</p:attrName>
                                        </p:attrNameLst>
                                      </p:cBhvr>
                                      <p:to>
                                        <p:strVal val="visible"/>
                                      </p:to>
                                    </p:set>
                                    <p:anim calcmode="lin" valueType="num">
                                      <p:cBhvr additive="base">
                                        <p:cTn id="25" dur="500" fill="hold"/>
                                        <p:tgtEl>
                                          <p:spTgt spid="1140745"/>
                                        </p:tgtEl>
                                        <p:attrNameLst>
                                          <p:attrName>ppt_x</p:attrName>
                                        </p:attrNameLst>
                                      </p:cBhvr>
                                      <p:tavLst>
                                        <p:tav tm="0">
                                          <p:val>
                                            <p:strVal val="0-#ppt_w/2"/>
                                          </p:val>
                                        </p:tav>
                                        <p:tav tm="100000">
                                          <p:val>
                                            <p:strVal val="#ppt_x"/>
                                          </p:val>
                                        </p:tav>
                                      </p:tavLst>
                                    </p:anim>
                                    <p:anim calcmode="lin" valueType="num">
                                      <p:cBhvr additive="base">
                                        <p:cTn id="26" dur="500" fill="hold"/>
                                        <p:tgtEl>
                                          <p:spTgt spid="11407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0740" grpId="0" autoUpdateAnimBg="0"/>
      <p:bldP spid="114074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82" name="Rectangle 2">
            <a:extLst>
              <a:ext uri="{FF2B5EF4-FFF2-40B4-BE49-F238E27FC236}">
                <a16:creationId xmlns:a16="http://schemas.microsoft.com/office/drawing/2014/main" id="{DDB04077-1C6A-498A-B7DD-1C274E7C464B}"/>
              </a:ext>
            </a:extLst>
          </p:cNvPr>
          <p:cNvSpPr>
            <a:spLocks noGrp="1" noChangeArrowheads="1"/>
          </p:cNvSpPr>
          <p:nvPr>
            <p:ph type="title"/>
          </p:nvPr>
        </p:nvSpPr>
        <p:spPr/>
        <p:txBody>
          <a:bodyPr/>
          <a:lstStyle/>
          <a:p>
            <a:r>
              <a:rPr lang="en-US" altLang="en-US"/>
              <a:t>Symbol Interlude</a:t>
            </a:r>
          </a:p>
        </p:txBody>
      </p:sp>
      <p:sp>
        <p:nvSpPr>
          <p:cNvPr id="1146883" name="Rectangle 3">
            <a:extLst>
              <a:ext uri="{FF2B5EF4-FFF2-40B4-BE49-F238E27FC236}">
                <a16:creationId xmlns:a16="http://schemas.microsoft.com/office/drawing/2014/main" id="{9C473177-7791-4E1F-9A96-E395F1B07960}"/>
              </a:ext>
            </a:extLst>
          </p:cNvPr>
          <p:cNvSpPr>
            <a:spLocks noGrp="1" noChangeArrowheads="1"/>
          </p:cNvSpPr>
          <p:nvPr>
            <p:ph type="body" idx="1"/>
          </p:nvPr>
        </p:nvSpPr>
        <p:spPr/>
        <p:txBody>
          <a:bodyPr/>
          <a:lstStyle/>
          <a:p>
            <a:r>
              <a:rPr lang="en-US" altLang="en-US"/>
              <a:t>E(X) = </a:t>
            </a:r>
            <a:r>
              <a:rPr lang="en-US" altLang="en-US">
                <a:cs typeface="Tahoma" panose="020B0604030504040204" pitchFamily="34" charset="0"/>
              </a:rPr>
              <a:t>µ </a:t>
            </a:r>
          </a:p>
          <a:p>
            <a:pPr lvl="1"/>
            <a:r>
              <a:rPr lang="en-US" altLang="en-US">
                <a:cs typeface="Tahoma" panose="020B0604030504040204" pitchFamily="34" charset="0"/>
              </a:rPr>
              <a:t>these symbols are used interchangeably</a:t>
            </a:r>
            <a:endParaRPr lang="en-US" altLang="en-US"/>
          </a:p>
        </p:txBody>
      </p:sp>
    </p:spTree>
    <p:extLst>
      <p:ext uri="{BB962C8B-B14F-4D97-AF65-F5344CB8AC3E}">
        <p14:creationId xmlns:p14="http://schemas.microsoft.com/office/powerpoint/2010/main" val="3645381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223D7-DCAD-41B5-8267-2C6521DCEBE3}"/>
              </a:ext>
            </a:extLst>
          </p:cNvPr>
          <p:cNvSpPr>
            <a:spLocks noGrp="1"/>
          </p:cNvSpPr>
          <p:nvPr>
            <p:ph type="title"/>
          </p:nvPr>
        </p:nvSpPr>
        <p:spPr/>
        <p:txBody>
          <a:bodyPr/>
          <a:lstStyle/>
          <a:p>
            <a:r>
              <a:rPr lang="en-IN" dirty="0"/>
              <a:t>Another Random variable for the same example</a:t>
            </a:r>
          </a:p>
        </p:txBody>
      </p:sp>
      <p:pic>
        <p:nvPicPr>
          <p:cNvPr id="4" name="Content Placeholder 3">
            <a:extLst>
              <a:ext uri="{FF2B5EF4-FFF2-40B4-BE49-F238E27FC236}">
                <a16:creationId xmlns:a16="http://schemas.microsoft.com/office/drawing/2014/main" id="{4F6548AA-38F5-4B0E-B4E3-D269D6E9BE73}"/>
              </a:ext>
            </a:extLst>
          </p:cNvPr>
          <p:cNvPicPr>
            <a:picLocks noGrp="1" noChangeAspect="1"/>
          </p:cNvPicPr>
          <p:nvPr>
            <p:ph idx="1"/>
          </p:nvPr>
        </p:nvPicPr>
        <p:blipFill>
          <a:blip r:embed="rId2"/>
          <a:stretch>
            <a:fillRect/>
          </a:stretch>
        </p:blipFill>
        <p:spPr>
          <a:xfrm>
            <a:off x="-49780" y="2981739"/>
            <a:ext cx="12222081" cy="2027583"/>
          </a:xfrm>
          <a:prstGeom prst="rect">
            <a:avLst/>
          </a:prstGeom>
        </p:spPr>
      </p:pic>
    </p:spTree>
    <p:extLst>
      <p:ext uri="{BB962C8B-B14F-4D97-AF65-F5344CB8AC3E}">
        <p14:creationId xmlns:p14="http://schemas.microsoft.com/office/powerpoint/2010/main" val="3386323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39F92018-5418-4135-929E-2E59EE516A7D}"/>
              </a:ext>
            </a:extLst>
          </p:cNvPr>
          <p:cNvSpPr>
            <a:spLocks noGrp="1" noChangeArrowheads="1"/>
          </p:cNvSpPr>
          <p:nvPr>
            <p:ph idx="1"/>
          </p:nvPr>
        </p:nvSpPr>
        <p:spPr>
          <a:xfrm>
            <a:off x="838200" y="424070"/>
            <a:ext cx="10515600" cy="5752893"/>
          </a:xfrm>
        </p:spPr>
        <p:txBody>
          <a:bodyPr>
            <a:normAutofit/>
          </a:bodyPr>
          <a:lstStyle/>
          <a:p>
            <a:pPr marL="0" indent="0">
              <a:buNone/>
            </a:pPr>
            <a:r>
              <a:rPr lang="en-IN" dirty="0"/>
              <a:t>Frequently, when an experiment is performed, we are interested</a:t>
            </a:r>
          </a:p>
          <a:p>
            <a:pPr marL="0" indent="0">
              <a:buNone/>
            </a:pPr>
            <a:endParaRPr lang="en-IN" dirty="0"/>
          </a:p>
          <a:p>
            <a:pPr marL="0" indent="0">
              <a:buNone/>
            </a:pPr>
            <a:r>
              <a:rPr lang="en-IN" dirty="0"/>
              <a:t> mainly in some function of the outcome as opposed to the actual outcome itself. </a:t>
            </a:r>
          </a:p>
          <a:p>
            <a:pPr marL="0" indent="0">
              <a:buNone/>
            </a:pPr>
            <a:endParaRPr lang="en-IN" dirty="0"/>
          </a:p>
          <a:p>
            <a:pPr marL="0" indent="0">
              <a:buNone/>
            </a:pPr>
            <a:r>
              <a:rPr lang="en-IN" dirty="0"/>
              <a:t>For instance, in tossing dice, we are often interested in the sum of the</a:t>
            </a:r>
          </a:p>
          <a:p>
            <a:pPr marL="0" indent="0">
              <a:buNone/>
            </a:pPr>
            <a:endParaRPr lang="en-IN" dirty="0"/>
          </a:p>
          <a:p>
            <a:pPr marL="0" indent="0">
              <a:buNone/>
            </a:pPr>
            <a:endParaRPr lang="en-IN" dirty="0"/>
          </a:p>
          <a:p>
            <a:pPr marL="0" indent="0">
              <a:buNone/>
            </a:pPr>
            <a:r>
              <a:rPr lang="en-IN" dirty="0"/>
              <a:t> two dice and are not really concerned about the separate values of each die.</a:t>
            </a:r>
          </a:p>
        </p:txBody>
      </p:sp>
    </p:spTree>
    <p:extLst>
      <p:ext uri="{BB962C8B-B14F-4D97-AF65-F5344CB8AC3E}">
        <p14:creationId xmlns:p14="http://schemas.microsoft.com/office/powerpoint/2010/main" val="2841987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A706617-D7F7-4319-8CCA-9E792747CA1A}"/>
              </a:ext>
            </a:extLst>
          </p:cNvPr>
          <p:cNvPicPr>
            <a:picLocks noGrp="1" noChangeAspect="1"/>
          </p:cNvPicPr>
          <p:nvPr>
            <p:ph idx="1"/>
          </p:nvPr>
        </p:nvPicPr>
        <p:blipFill>
          <a:blip r:embed="rId2"/>
          <a:stretch>
            <a:fillRect/>
          </a:stretch>
        </p:blipFill>
        <p:spPr>
          <a:xfrm>
            <a:off x="203435" y="2650435"/>
            <a:ext cx="11619239" cy="2663687"/>
          </a:xfrm>
          <a:prstGeom prst="rect">
            <a:avLst/>
          </a:prstGeom>
        </p:spPr>
      </p:pic>
    </p:spTree>
    <p:extLst>
      <p:ext uri="{BB962C8B-B14F-4D97-AF65-F5344CB8AC3E}">
        <p14:creationId xmlns:p14="http://schemas.microsoft.com/office/powerpoint/2010/main" val="1962083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74F8A-B70C-410B-B659-3CA7107D919A}"/>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08BBBF43-71DE-4932-A197-1A7D1D20A708}"/>
              </a:ext>
            </a:extLst>
          </p:cNvPr>
          <p:cNvPicPr>
            <a:picLocks noGrp="1" noChangeAspect="1"/>
          </p:cNvPicPr>
          <p:nvPr>
            <p:ph idx="1"/>
          </p:nvPr>
        </p:nvPicPr>
        <p:blipFill>
          <a:blip r:embed="rId2"/>
          <a:stretch>
            <a:fillRect/>
          </a:stretch>
        </p:blipFill>
        <p:spPr>
          <a:xfrm>
            <a:off x="130830" y="3299791"/>
            <a:ext cx="11930339" cy="1338469"/>
          </a:xfrm>
          <a:prstGeom prst="rect">
            <a:avLst/>
          </a:prstGeom>
        </p:spPr>
      </p:pic>
    </p:spTree>
    <p:extLst>
      <p:ext uri="{BB962C8B-B14F-4D97-AF65-F5344CB8AC3E}">
        <p14:creationId xmlns:p14="http://schemas.microsoft.com/office/powerpoint/2010/main" val="1767643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E71CA75-308F-4A6A-8B71-BD5FB55E5FF5}"/>
              </a:ext>
            </a:extLst>
          </p:cNvPr>
          <p:cNvPicPr>
            <a:picLocks noGrp="1" noChangeAspect="1"/>
          </p:cNvPicPr>
          <p:nvPr>
            <p:ph idx="1"/>
          </p:nvPr>
        </p:nvPicPr>
        <p:blipFill>
          <a:blip r:embed="rId2"/>
          <a:stretch>
            <a:fillRect/>
          </a:stretch>
        </p:blipFill>
        <p:spPr>
          <a:xfrm>
            <a:off x="130856" y="1378225"/>
            <a:ext cx="11542431" cy="5075583"/>
          </a:xfrm>
          <a:prstGeom prst="rect">
            <a:avLst/>
          </a:prstGeom>
        </p:spPr>
      </p:pic>
    </p:spTree>
    <p:extLst>
      <p:ext uri="{BB962C8B-B14F-4D97-AF65-F5344CB8AC3E}">
        <p14:creationId xmlns:p14="http://schemas.microsoft.com/office/powerpoint/2010/main" val="38400948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F04507-760E-4B41-8A3F-83EA2618CB8B}"/>
              </a:ext>
            </a:extLst>
          </p:cNvPr>
          <p:cNvPicPr>
            <a:picLocks noChangeAspect="1"/>
          </p:cNvPicPr>
          <p:nvPr/>
        </p:nvPicPr>
        <p:blipFill>
          <a:blip r:embed="rId2"/>
          <a:stretch>
            <a:fillRect/>
          </a:stretch>
        </p:blipFill>
        <p:spPr>
          <a:xfrm>
            <a:off x="189355" y="861392"/>
            <a:ext cx="12002645" cy="1311965"/>
          </a:xfrm>
          <a:prstGeom prst="rect">
            <a:avLst/>
          </a:prstGeom>
        </p:spPr>
      </p:pic>
      <p:pic>
        <p:nvPicPr>
          <p:cNvPr id="6" name="Picture 5">
            <a:extLst>
              <a:ext uri="{FF2B5EF4-FFF2-40B4-BE49-F238E27FC236}">
                <a16:creationId xmlns:a16="http://schemas.microsoft.com/office/drawing/2014/main" id="{2597F7EC-AAF2-4FF4-A15A-68A87D5200A1}"/>
              </a:ext>
            </a:extLst>
          </p:cNvPr>
          <p:cNvPicPr>
            <a:picLocks noChangeAspect="1"/>
          </p:cNvPicPr>
          <p:nvPr/>
        </p:nvPicPr>
        <p:blipFill>
          <a:blip r:embed="rId3"/>
          <a:stretch>
            <a:fillRect/>
          </a:stretch>
        </p:blipFill>
        <p:spPr>
          <a:xfrm>
            <a:off x="732854" y="2586037"/>
            <a:ext cx="7491983" cy="2966624"/>
          </a:xfrm>
          <a:prstGeom prst="rect">
            <a:avLst/>
          </a:prstGeom>
        </p:spPr>
      </p:pic>
    </p:spTree>
    <p:extLst>
      <p:ext uri="{BB962C8B-B14F-4D97-AF65-F5344CB8AC3E}">
        <p14:creationId xmlns:p14="http://schemas.microsoft.com/office/powerpoint/2010/main" val="2618740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61661B6-48E8-46FD-9512-47049A92232C}"/>
              </a:ext>
            </a:extLst>
          </p:cNvPr>
          <p:cNvPicPr>
            <a:picLocks noGrp="1" noChangeAspect="1"/>
          </p:cNvPicPr>
          <p:nvPr>
            <p:ph idx="1"/>
          </p:nvPr>
        </p:nvPicPr>
        <p:blipFill>
          <a:blip r:embed="rId2"/>
          <a:stretch>
            <a:fillRect/>
          </a:stretch>
        </p:blipFill>
        <p:spPr>
          <a:xfrm>
            <a:off x="589650" y="2398643"/>
            <a:ext cx="11473938" cy="3339547"/>
          </a:xfrm>
          <a:prstGeom prst="rect">
            <a:avLst/>
          </a:prstGeom>
        </p:spPr>
      </p:pic>
    </p:spTree>
    <p:extLst>
      <p:ext uri="{BB962C8B-B14F-4D97-AF65-F5344CB8AC3E}">
        <p14:creationId xmlns:p14="http://schemas.microsoft.com/office/powerpoint/2010/main" val="4102519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69EBE1C-725A-4530-87D0-7A47D95E8DCE}"/>
              </a:ext>
            </a:extLst>
          </p:cNvPr>
          <p:cNvPicPr>
            <a:picLocks noGrp="1" noChangeAspect="1"/>
          </p:cNvPicPr>
          <p:nvPr>
            <p:ph idx="1"/>
          </p:nvPr>
        </p:nvPicPr>
        <p:blipFill>
          <a:blip r:embed="rId2"/>
          <a:stretch>
            <a:fillRect/>
          </a:stretch>
        </p:blipFill>
        <p:spPr>
          <a:xfrm>
            <a:off x="773012" y="2663687"/>
            <a:ext cx="11021998" cy="2769703"/>
          </a:xfrm>
          <a:prstGeom prst="rect">
            <a:avLst/>
          </a:prstGeom>
        </p:spPr>
      </p:pic>
    </p:spTree>
    <p:extLst>
      <p:ext uri="{BB962C8B-B14F-4D97-AF65-F5344CB8AC3E}">
        <p14:creationId xmlns:p14="http://schemas.microsoft.com/office/powerpoint/2010/main" val="4163396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6BA86B2-AB46-42D8-9947-34A0EB3C019A}"/>
              </a:ext>
            </a:extLst>
          </p:cNvPr>
          <p:cNvPicPr>
            <a:picLocks noGrp="1" noChangeAspect="1"/>
          </p:cNvPicPr>
          <p:nvPr>
            <p:ph idx="1"/>
          </p:nvPr>
        </p:nvPicPr>
        <p:blipFill>
          <a:blip r:embed="rId2"/>
          <a:stretch>
            <a:fillRect/>
          </a:stretch>
        </p:blipFill>
        <p:spPr>
          <a:xfrm>
            <a:off x="96888" y="821635"/>
            <a:ext cx="11962590" cy="2984376"/>
          </a:xfrm>
          <a:prstGeom prst="rect">
            <a:avLst/>
          </a:prstGeom>
        </p:spPr>
      </p:pic>
      <p:pic>
        <p:nvPicPr>
          <p:cNvPr id="5" name="Picture 4">
            <a:extLst>
              <a:ext uri="{FF2B5EF4-FFF2-40B4-BE49-F238E27FC236}">
                <a16:creationId xmlns:a16="http://schemas.microsoft.com/office/drawing/2014/main" id="{8B47DA40-2A16-41FF-B6CC-2524CA7F4076}"/>
              </a:ext>
            </a:extLst>
          </p:cNvPr>
          <p:cNvPicPr>
            <a:picLocks noChangeAspect="1"/>
          </p:cNvPicPr>
          <p:nvPr/>
        </p:nvPicPr>
        <p:blipFill>
          <a:blip r:embed="rId3"/>
          <a:stretch>
            <a:fillRect/>
          </a:stretch>
        </p:blipFill>
        <p:spPr>
          <a:xfrm>
            <a:off x="685397" y="5526157"/>
            <a:ext cx="10999947" cy="842142"/>
          </a:xfrm>
          <a:prstGeom prst="rect">
            <a:avLst/>
          </a:prstGeom>
        </p:spPr>
      </p:pic>
    </p:spTree>
    <p:extLst>
      <p:ext uri="{BB962C8B-B14F-4D97-AF65-F5344CB8AC3E}">
        <p14:creationId xmlns:p14="http://schemas.microsoft.com/office/powerpoint/2010/main" val="26912556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3CF94C0-A1F4-4BC9-A45D-5631E9D963F9}"/>
              </a:ext>
            </a:extLst>
          </p:cNvPr>
          <p:cNvPicPr>
            <a:picLocks noGrp="1" noChangeAspect="1"/>
          </p:cNvPicPr>
          <p:nvPr>
            <p:ph idx="1"/>
          </p:nvPr>
        </p:nvPicPr>
        <p:blipFill>
          <a:blip r:embed="rId2"/>
          <a:stretch>
            <a:fillRect/>
          </a:stretch>
        </p:blipFill>
        <p:spPr>
          <a:xfrm>
            <a:off x="1608314" y="1881809"/>
            <a:ext cx="6464123" cy="3052935"/>
          </a:xfrm>
          <a:prstGeom prst="rect">
            <a:avLst/>
          </a:prstGeom>
        </p:spPr>
      </p:pic>
    </p:spTree>
    <p:extLst>
      <p:ext uri="{BB962C8B-B14F-4D97-AF65-F5344CB8AC3E}">
        <p14:creationId xmlns:p14="http://schemas.microsoft.com/office/powerpoint/2010/main" val="738679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C62324-1682-4D5D-95BB-6680EAFC8BE0}"/>
              </a:ext>
            </a:extLst>
          </p:cNvPr>
          <p:cNvPicPr>
            <a:picLocks noChangeAspect="1"/>
          </p:cNvPicPr>
          <p:nvPr/>
        </p:nvPicPr>
        <p:blipFill>
          <a:blip r:embed="rId2"/>
          <a:stretch>
            <a:fillRect/>
          </a:stretch>
        </p:blipFill>
        <p:spPr>
          <a:xfrm>
            <a:off x="245115" y="1722783"/>
            <a:ext cx="11769941" cy="3432313"/>
          </a:xfrm>
          <a:prstGeom prst="rect">
            <a:avLst/>
          </a:prstGeom>
        </p:spPr>
      </p:pic>
    </p:spTree>
    <p:extLst>
      <p:ext uri="{BB962C8B-B14F-4D97-AF65-F5344CB8AC3E}">
        <p14:creationId xmlns:p14="http://schemas.microsoft.com/office/powerpoint/2010/main" val="39874846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13D6AA1-7A24-4335-9AB4-F0C60C026A8F}"/>
              </a:ext>
            </a:extLst>
          </p:cNvPr>
          <p:cNvPicPr>
            <a:picLocks noGrp="1" noChangeAspect="1"/>
          </p:cNvPicPr>
          <p:nvPr>
            <p:ph idx="1"/>
          </p:nvPr>
        </p:nvPicPr>
        <p:blipFill>
          <a:blip r:embed="rId2"/>
          <a:stretch>
            <a:fillRect/>
          </a:stretch>
        </p:blipFill>
        <p:spPr>
          <a:xfrm>
            <a:off x="49334" y="2001078"/>
            <a:ext cx="12178667" cy="4028661"/>
          </a:xfrm>
          <a:prstGeom prst="rect">
            <a:avLst/>
          </a:prstGeom>
        </p:spPr>
      </p:pic>
    </p:spTree>
    <p:extLst>
      <p:ext uri="{BB962C8B-B14F-4D97-AF65-F5344CB8AC3E}">
        <p14:creationId xmlns:p14="http://schemas.microsoft.com/office/powerpoint/2010/main" val="126080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DA70E-5154-4F25-BB4F-C18D5F6F27F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72BF677-E42D-487A-88E3-F93824AB54C0}"/>
              </a:ext>
            </a:extLst>
          </p:cNvPr>
          <p:cNvSpPr>
            <a:spLocks noGrp="1"/>
          </p:cNvSpPr>
          <p:nvPr>
            <p:ph idx="1"/>
          </p:nvPr>
        </p:nvSpPr>
        <p:spPr/>
        <p:txBody>
          <a:bodyPr/>
          <a:lstStyle/>
          <a:p>
            <a:pPr marL="0" indent="0">
              <a:buNone/>
            </a:pPr>
            <a:r>
              <a:rPr lang="en-IN" dirty="0"/>
              <a:t> That is, we may be interested in knowing</a:t>
            </a:r>
          </a:p>
          <a:p>
            <a:pPr marL="0" indent="0">
              <a:buNone/>
            </a:pPr>
            <a:r>
              <a:rPr lang="en-IN" dirty="0"/>
              <a:t>that the sum is 7 and may not be concerned over whether the actual outcome was</a:t>
            </a:r>
          </a:p>
          <a:p>
            <a:pPr marL="0" indent="0">
              <a:buNone/>
            </a:pPr>
            <a:r>
              <a:rPr lang="en-IN" dirty="0"/>
              <a:t>(1, 6), (2, 5), (3, 4), (4, 3), (5, 2), or (6, 1).</a:t>
            </a:r>
            <a:endParaRPr lang="en-US" altLang="ko-KR" dirty="0"/>
          </a:p>
          <a:p>
            <a:endParaRPr lang="en-IN" dirty="0"/>
          </a:p>
        </p:txBody>
      </p:sp>
    </p:spTree>
    <p:extLst>
      <p:ext uri="{BB962C8B-B14F-4D97-AF65-F5344CB8AC3E}">
        <p14:creationId xmlns:p14="http://schemas.microsoft.com/office/powerpoint/2010/main" val="3423754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C92540A-608C-43A5-9810-7086854719DA}"/>
              </a:ext>
            </a:extLst>
          </p:cNvPr>
          <p:cNvPicPr>
            <a:picLocks noGrp="1" noChangeAspect="1"/>
          </p:cNvPicPr>
          <p:nvPr>
            <p:ph idx="1"/>
          </p:nvPr>
        </p:nvPicPr>
        <p:blipFill>
          <a:blip r:embed="rId2"/>
          <a:stretch>
            <a:fillRect/>
          </a:stretch>
        </p:blipFill>
        <p:spPr>
          <a:xfrm>
            <a:off x="297444" y="3578086"/>
            <a:ext cx="11802318" cy="861391"/>
          </a:xfrm>
          <a:prstGeom prst="rect">
            <a:avLst/>
          </a:prstGeom>
        </p:spPr>
      </p:pic>
    </p:spTree>
    <p:extLst>
      <p:ext uri="{BB962C8B-B14F-4D97-AF65-F5344CB8AC3E}">
        <p14:creationId xmlns:p14="http://schemas.microsoft.com/office/powerpoint/2010/main" val="12008832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3A1AEC8-C655-404E-8758-7C231CE134EB}"/>
              </a:ext>
            </a:extLst>
          </p:cNvPr>
          <p:cNvPicPr>
            <a:picLocks noGrp="1" noChangeAspect="1"/>
          </p:cNvPicPr>
          <p:nvPr>
            <p:ph idx="1"/>
          </p:nvPr>
        </p:nvPicPr>
        <p:blipFill>
          <a:blip r:embed="rId2"/>
          <a:stretch>
            <a:fillRect/>
          </a:stretch>
        </p:blipFill>
        <p:spPr>
          <a:xfrm>
            <a:off x="2752456" y="1457739"/>
            <a:ext cx="5874709" cy="4469104"/>
          </a:xfrm>
          <a:prstGeom prst="rect">
            <a:avLst/>
          </a:prstGeom>
        </p:spPr>
      </p:pic>
    </p:spTree>
    <p:extLst>
      <p:ext uri="{BB962C8B-B14F-4D97-AF65-F5344CB8AC3E}">
        <p14:creationId xmlns:p14="http://schemas.microsoft.com/office/powerpoint/2010/main" val="8121105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479107A-5D05-4568-AD4B-1EA43E49ABC9}"/>
              </a:ext>
            </a:extLst>
          </p:cNvPr>
          <p:cNvPicPr>
            <a:picLocks noGrp="1" noChangeAspect="1"/>
          </p:cNvPicPr>
          <p:nvPr>
            <p:ph idx="1"/>
          </p:nvPr>
        </p:nvPicPr>
        <p:blipFill>
          <a:blip r:embed="rId2"/>
          <a:stretch>
            <a:fillRect/>
          </a:stretch>
        </p:blipFill>
        <p:spPr>
          <a:xfrm>
            <a:off x="130188" y="1497496"/>
            <a:ext cx="11746277" cy="4929807"/>
          </a:xfrm>
          <a:prstGeom prst="rect">
            <a:avLst/>
          </a:prstGeom>
        </p:spPr>
      </p:pic>
    </p:spTree>
    <p:extLst>
      <p:ext uri="{BB962C8B-B14F-4D97-AF65-F5344CB8AC3E}">
        <p14:creationId xmlns:p14="http://schemas.microsoft.com/office/powerpoint/2010/main" val="32202992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F2B9-2930-4ECE-88E4-5B261ABE2427}"/>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C503E787-4FDC-43D1-B98A-1283C983AB13}"/>
              </a:ext>
            </a:extLst>
          </p:cNvPr>
          <p:cNvPicPr>
            <a:picLocks noGrp="1" noChangeAspect="1"/>
          </p:cNvPicPr>
          <p:nvPr>
            <p:ph idx="1"/>
          </p:nvPr>
        </p:nvPicPr>
        <p:blipFill>
          <a:blip r:embed="rId2"/>
          <a:stretch>
            <a:fillRect/>
          </a:stretch>
        </p:blipFill>
        <p:spPr>
          <a:xfrm>
            <a:off x="229307" y="3273287"/>
            <a:ext cx="11747286" cy="1457739"/>
          </a:xfrm>
          <a:prstGeom prst="rect">
            <a:avLst/>
          </a:prstGeom>
        </p:spPr>
      </p:pic>
    </p:spTree>
    <p:extLst>
      <p:ext uri="{BB962C8B-B14F-4D97-AF65-F5344CB8AC3E}">
        <p14:creationId xmlns:p14="http://schemas.microsoft.com/office/powerpoint/2010/main" val="13873978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94AA-334A-4CEC-A8BF-AB51EAFE21FF}"/>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03EBD88B-1D76-49B9-A863-7D2FD219EA0B}"/>
              </a:ext>
            </a:extLst>
          </p:cNvPr>
          <p:cNvPicPr>
            <a:picLocks noGrp="1" noChangeAspect="1"/>
          </p:cNvPicPr>
          <p:nvPr>
            <p:ph idx="1"/>
          </p:nvPr>
        </p:nvPicPr>
        <p:blipFill>
          <a:blip r:embed="rId2"/>
          <a:stretch>
            <a:fillRect/>
          </a:stretch>
        </p:blipFill>
        <p:spPr>
          <a:xfrm>
            <a:off x="0" y="3313044"/>
            <a:ext cx="12087051" cy="1285461"/>
          </a:xfrm>
          <a:prstGeom prst="rect">
            <a:avLst/>
          </a:prstGeom>
        </p:spPr>
      </p:pic>
    </p:spTree>
    <p:extLst>
      <p:ext uri="{BB962C8B-B14F-4D97-AF65-F5344CB8AC3E}">
        <p14:creationId xmlns:p14="http://schemas.microsoft.com/office/powerpoint/2010/main" val="42372263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9853F7-D4B9-4440-86CD-E4803773C959}"/>
              </a:ext>
            </a:extLst>
          </p:cNvPr>
          <p:cNvSpPr>
            <a:spLocks noGrp="1"/>
          </p:cNvSpPr>
          <p:nvPr>
            <p:ph idx="1"/>
          </p:nvPr>
        </p:nvSpPr>
        <p:spPr/>
        <p:txBody>
          <a:bodyPr>
            <a:normAutofit lnSpcReduction="10000"/>
          </a:bodyPr>
          <a:lstStyle/>
          <a:p>
            <a:pPr marL="0" indent="0">
              <a:lnSpc>
                <a:spcPct val="200000"/>
              </a:lnSpc>
              <a:buNone/>
            </a:pPr>
            <a:r>
              <a:rPr lang="en-IN" dirty="0"/>
              <a:t>A school class of 120 students is driven in 3 buses to a symphonic performance. There are 36 students in one of the buses, 40 in another, and 44 in the third bus. When the buses arrive, one of the 120 students is randomly chosen. Let </a:t>
            </a:r>
            <a:r>
              <a:rPr lang="en-IN" i="1" dirty="0"/>
              <a:t>X </a:t>
            </a:r>
            <a:r>
              <a:rPr lang="en-IN" dirty="0"/>
              <a:t>denote the number of students on the bus of that randomly chosen student, and find </a:t>
            </a:r>
            <a:r>
              <a:rPr lang="en-IN" i="1" dirty="0"/>
              <a:t>E</a:t>
            </a:r>
            <a:r>
              <a:rPr lang="en-IN" dirty="0"/>
              <a:t>[</a:t>
            </a:r>
            <a:r>
              <a:rPr lang="en-IN" i="1" dirty="0"/>
              <a:t>X</a:t>
            </a:r>
            <a:r>
              <a:rPr lang="en-IN" dirty="0"/>
              <a:t>].</a:t>
            </a:r>
          </a:p>
        </p:txBody>
      </p:sp>
    </p:spTree>
    <p:extLst>
      <p:ext uri="{BB962C8B-B14F-4D97-AF65-F5344CB8AC3E}">
        <p14:creationId xmlns:p14="http://schemas.microsoft.com/office/powerpoint/2010/main" val="10823566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CBD36-60FA-4428-A092-B53CE15821CB}"/>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5F90F7AA-5D8B-4D24-B03E-6BB9C6F2A0FE}"/>
              </a:ext>
            </a:extLst>
          </p:cNvPr>
          <p:cNvPicPr>
            <a:picLocks noGrp="1" noChangeAspect="1"/>
          </p:cNvPicPr>
          <p:nvPr>
            <p:ph idx="1"/>
          </p:nvPr>
        </p:nvPicPr>
        <p:blipFill>
          <a:blip r:embed="rId2"/>
          <a:stretch>
            <a:fillRect/>
          </a:stretch>
        </p:blipFill>
        <p:spPr>
          <a:xfrm>
            <a:off x="248630" y="681961"/>
            <a:ext cx="11694739" cy="3479222"/>
          </a:xfrm>
          <a:prstGeom prst="rect">
            <a:avLst/>
          </a:prstGeom>
        </p:spPr>
      </p:pic>
    </p:spTree>
    <p:extLst>
      <p:ext uri="{BB962C8B-B14F-4D97-AF65-F5344CB8AC3E}">
        <p14:creationId xmlns:p14="http://schemas.microsoft.com/office/powerpoint/2010/main" val="37409423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49AAA2-478B-4046-8BD4-1621CA066F20}"/>
              </a:ext>
            </a:extLst>
          </p:cNvPr>
          <p:cNvSpPr>
            <a:spLocks noGrp="1"/>
          </p:cNvSpPr>
          <p:nvPr>
            <p:ph idx="1"/>
          </p:nvPr>
        </p:nvSpPr>
        <p:spPr/>
        <p:txBody>
          <a:bodyPr>
            <a:normAutofit/>
          </a:bodyPr>
          <a:lstStyle/>
          <a:p>
            <a:pPr marL="0" indent="0">
              <a:buNone/>
            </a:pPr>
            <a:r>
              <a:rPr lang="en-IN" dirty="0"/>
              <a:t>However, the average number of students on a bus is 120</a:t>
            </a:r>
            <a:r>
              <a:rPr lang="en-IN" i="1" dirty="0"/>
              <a:t>/</a:t>
            </a:r>
            <a:r>
              <a:rPr lang="en-IN" dirty="0"/>
              <a:t>3 = 40, showing that the expected number of students on the bus of a randomly chosen student is larger than the average number of students on a bus. This is a general phenomenon, and it occurs</a:t>
            </a:r>
          </a:p>
          <a:p>
            <a:pPr marL="0" indent="0">
              <a:buNone/>
            </a:pPr>
            <a:r>
              <a:rPr lang="en-IN" dirty="0"/>
              <a:t>because the more students there are on a bus, the more likely it is that a randomly</a:t>
            </a:r>
          </a:p>
          <a:p>
            <a:pPr marL="0" indent="0">
              <a:buNone/>
            </a:pPr>
            <a:r>
              <a:rPr lang="en-IN" dirty="0"/>
              <a:t>chosen student would have been on that bus. As a result, buses with many students</a:t>
            </a:r>
          </a:p>
          <a:p>
            <a:pPr marL="0" indent="0">
              <a:buNone/>
            </a:pPr>
            <a:r>
              <a:rPr lang="en-IN" dirty="0"/>
              <a:t>are given more weight than those with fewer students.</a:t>
            </a:r>
          </a:p>
        </p:txBody>
      </p:sp>
    </p:spTree>
    <p:extLst>
      <p:ext uri="{BB962C8B-B14F-4D97-AF65-F5344CB8AC3E}">
        <p14:creationId xmlns:p14="http://schemas.microsoft.com/office/powerpoint/2010/main" val="21514645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81A647-1ECB-4D53-B7FE-D609BFDB0712}"/>
              </a:ext>
            </a:extLst>
          </p:cNvPr>
          <p:cNvSpPr>
            <a:spLocks noGrp="1"/>
          </p:cNvSpPr>
          <p:nvPr>
            <p:ph idx="1"/>
          </p:nvPr>
        </p:nvSpPr>
        <p:spPr/>
        <p:txBody>
          <a:bodyPr/>
          <a:lstStyle/>
          <a:p>
            <a:pPr marL="0" indent="0">
              <a:buNone/>
            </a:pPr>
            <a:r>
              <a:rPr lang="en-IN" dirty="0"/>
              <a:t>Two marbles are chosen randomly from an urn containing</a:t>
            </a:r>
          </a:p>
          <a:p>
            <a:pPr marL="0" indent="0">
              <a:buNone/>
            </a:pPr>
            <a:r>
              <a:rPr lang="en-IN" dirty="0"/>
              <a:t>8 white, 4 black, and 2 orange marbles. Suppose</a:t>
            </a:r>
          </a:p>
          <a:p>
            <a:pPr marL="0" indent="0">
              <a:buNone/>
            </a:pPr>
            <a:r>
              <a:rPr lang="en-IN" dirty="0"/>
              <a:t>that we win $2 for each black marble selected</a:t>
            </a:r>
          </a:p>
          <a:p>
            <a:pPr marL="0" indent="0">
              <a:buNone/>
            </a:pPr>
            <a:r>
              <a:rPr lang="en-IN" dirty="0"/>
              <a:t>and we lose $1 for each white marble selected. Let</a:t>
            </a:r>
          </a:p>
          <a:p>
            <a:pPr marL="0" indent="0">
              <a:buNone/>
            </a:pPr>
            <a:r>
              <a:rPr lang="en-IN" i="1" dirty="0"/>
              <a:t>X </a:t>
            </a:r>
            <a:r>
              <a:rPr lang="en-IN" dirty="0"/>
              <a:t>denote our winnings. What are the possible values</a:t>
            </a:r>
          </a:p>
          <a:p>
            <a:pPr marL="0" indent="0">
              <a:buNone/>
            </a:pPr>
            <a:r>
              <a:rPr lang="en-IN" dirty="0"/>
              <a:t>of </a:t>
            </a:r>
            <a:r>
              <a:rPr lang="en-IN" i="1" dirty="0"/>
              <a:t>X</a:t>
            </a:r>
            <a:r>
              <a:rPr lang="en-IN" dirty="0"/>
              <a:t>, and what are the probabilities associated</a:t>
            </a:r>
          </a:p>
          <a:p>
            <a:pPr marL="0" indent="0">
              <a:buNone/>
            </a:pPr>
            <a:r>
              <a:rPr lang="en-IN" dirty="0"/>
              <a:t>with each value?</a:t>
            </a:r>
          </a:p>
        </p:txBody>
      </p:sp>
    </p:spTree>
    <p:extLst>
      <p:ext uri="{BB962C8B-B14F-4D97-AF65-F5344CB8AC3E}">
        <p14:creationId xmlns:p14="http://schemas.microsoft.com/office/powerpoint/2010/main" val="31589391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300533-F328-4D2C-BC9C-D99E21461727}"/>
                  </a:ext>
                </a:extLst>
              </p:cNvPr>
              <p:cNvSpPr>
                <a:spLocks noGrp="1"/>
              </p:cNvSpPr>
              <p:nvPr>
                <p:ph idx="1"/>
              </p:nvPr>
            </p:nvSpPr>
            <p:spPr>
              <a:xfrm>
                <a:off x="212035" y="92765"/>
                <a:ext cx="11542643" cy="6506818"/>
              </a:xfrm>
            </p:spPr>
            <p:txBody>
              <a:bodyPr/>
              <a:lstStyle/>
              <a:p>
                <a:pPr marL="0" indent="0">
                  <a:buNone/>
                </a:pPr>
                <a:r>
                  <a:rPr lang="en-IN" dirty="0"/>
                  <a:t>2$ are the winnings for each black marble .</a:t>
                </a:r>
              </a:p>
              <a:p>
                <a:pPr marL="0" indent="0">
                  <a:buNone/>
                </a:pPr>
                <a:r>
                  <a:rPr lang="en-IN" dirty="0"/>
                  <a:t>1$ loss for each white marble.</a:t>
                </a:r>
              </a:p>
              <a:p>
                <a:pPr marL="0" indent="0">
                  <a:buNone/>
                </a:pPr>
                <a:r>
                  <a:rPr lang="en-IN" dirty="0"/>
                  <a:t>B=</a:t>
                </a:r>
                <a:r>
                  <a:rPr lang="en-IN" dirty="0" err="1"/>
                  <a:t>black,O</a:t>
                </a:r>
                <a:r>
                  <a:rPr lang="en-IN" dirty="0"/>
                  <a:t>=orange, W=white</a:t>
                </a:r>
              </a:p>
              <a:p>
                <a:pPr marL="0" indent="0">
                  <a:buNone/>
                </a:pPr>
                <a:r>
                  <a:rPr lang="en-IN" dirty="0"/>
                  <a:t>Random variable is the money won.</a:t>
                </a:r>
              </a:p>
              <a:p>
                <a:pPr marL="514350" indent="-514350">
                  <a:buFont typeface="+mj-lt"/>
                  <a:buAutoNum type="arabicPeriod"/>
                </a:pPr>
                <a:r>
                  <a:rPr lang="en-IN" dirty="0"/>
                  <a:t>If both marbles drawn are black then he has the max winning that is 4$</a:t>
                </a:r>
              </a:p>
              <a:p>
                <a:pPr marL="0" indent="0">
                  <a:buNone/>
                </a:pPr>
                <a:r>
                  <a:rPr lang="en-IN" dirty="0"/>
                  <a:t>Or X=4.</a:t>
                </a:r>
              </a:p>
              <a:p>
                <a:pPr marL="0" indent="0">
                  <a:buNone/>
                </a:pPr>
                <a:r>
                  <a:rPr lang="en-IN" dirty="0"/>
                  <a:t>The probability for this is </a:t>
                </a:r>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=4</m:t>
                        </m:r>
                      </m:e>
                    </m:d>
                    <m:r>
                      <a:rPr lang="en-IN" b="0" i="1" smtClean="0">
                        <a:latin typeface="Cambria Math" panose="02040503050406030204" pitchFamily="18" charset="0"/>
                      </a:rPr>
                      <m:t>=</m:t>
                    </m:r>
                  </m:oMath>
                </a14:m>
                <a:r>
                  <a:rPr lang="en-IN" dirty="0"/>
                  <a:t> </a:t>
                </a:r>
                <a14:m>
                  <m:oMath xmlns:m="http://schemas.openxmlformats.org/officeDocument/2006/math">
                    <m:d>
                      <m:dPr>
                        <m:ctrlPr>
                          <a:rPr lang="en-IN" i="1" smtClean="0">
                            <a:latin typeface="Cambria Math" panose="02040503050406030204" pitchFamily="18" charset="0"/>
                          </a:rPr>
                        </m:ctrlPr>
                      </m:dPr>
                      <m:e>
                        <m:f>
                          <m:fPr>
                            <m:type m:val="noBar"/>
                            <m:ctrlPr>
                              <a:rPr lang="en-IN" i="1" smtClean="0">
                                <a:latin typeface="Cambria Math" panose="02040503050406030204" pitchFamily="18" charset="0"/>
                              </a:rPr>
                            </m:ctrlPr>
                          </m:fPr>
                          <m:num>
                            <m:r>
                              <a:rPr lang="en-IN" b="0" i="1" smtClean="0">
                                <a:latin typeface="Cambria Math" panose="02040503050406030204" pitchFamily="18" charset="0"/>
                              </a:rPr>
                              <m:t>4</m:t>
                            </m:r>
                          </m:num>
                          <m:den>
                            <m:r>
                              <a:rPr lang="en-IN" b="0" i="1" smtClean="0">
                                <a:latin typeface="Cambria Math" panose="02040503050406030204" pitchFamily="18" charset="0"/>
                              </a:rPr>
                              <m:t>2</m:t>
                            </m:r>
                          </m:den>
                        </m:f>
                      </m:e>
                    </m:d>
                  </m:oMath>
                </a14:m>
                <a:r>
                  <a:rPr lang="en-IN" dirty="0"/>
                  <a:t>/</a:t>
                </a:r>
                <a14:m>
                  <m:oMath xmlns:m="http://schemas.openxmlformats.org/officeDocument/2006/math">
                    <m:d>
                      <m:dPr>
                        <m:ctrlPr>
                          <a:rPr lang="en-IN" i="1">
                            <a:latin typeface="Cambria Math" panose="02040503050406030204" pitchFamily="18" charset="0"/>
                          </a:rPr>
                        </m:ctrlPr>
                      </m:dPr>
                      <m:e>
                        <m:f>
                          <m:fPr>
                            <m:type m:val="noBar"/>
                            <m:ctrlPr>
                              <a:rPr lang="en-IN" i="1">
                                <a:latin typeface="Cambria Math" panose="02040503050406030204" pitchFamily="18" charset="0"/>
                              </a:rPr>
                            </m:ctrlPr>
                          </m:fPr>
                          <m:num>
                            <m:r>
                              <a:rPr lang="en-IN" b="0" i="1" smtClean="0">
                                <a:latin typeface="Cambria Math" panose="02040503050406030204" pitchFamily="18" charset="0"/>
                              </a:rPr>
                              <m:t>1</m:t>
                            </m:r>
                            <m:r>
                              <a:rPr lang="en-IN" i="1">
                                <a:latin typeface="Cambria Math" panose="02040503050406030204" pitchFamily="18" charset="0"/>
                              </a:rPr>
                              <m:t>4</m:t>
                            </m:r>
                          </m:num>
                          <m:den>
                            <m:r>
                              <a:rPr lang="en-IN" i="1">
                                <a:latin typeface="Cambria Math" panose="02040503050406030204" pitchFamily="18" charset="0"/>
                              </a:rPr>
                              <m:t>2</m:t>
                            </m:r>
                          </m:den>
                        </m:f>
                      </m:e>
                    </m:d>
                  </m:oMath>
                </a14:m>
                <a:r>
                  <a:rPr lang="en-IN" dirty="0"/>
                  <a:t>   ( as there are 4 black marbles and the sample space is choosing 2 out of 8+4+2=14)</a:t>
                </a:r>
              </a:p>
              <a:p>
                <a:pPr marL="514350" indent="-514350">
                  <a:buAutoNum type="arabicPeriod" startAt="2"/>
                </a:pPr>
                <a:r>
                  <a:rPr lang="en-IN" dirty="0"/>
                  <a:t>If one marble is B and the other is W ,  X=2-1=1</a:t>
                </a:r>
              </a:p>
              <a:p>
                <a:pPr marL="514350" indent="-514350">
                  <a:buAutoNum type="arabicPeriod" startAt="2"/>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4E300533-F328-4D2C-BC9C-D99E21461727}"/>
                  </a:ext>
                </a:extLst>
              </p:cNvPr>
              <p:cNvSpPr>
                <a:spLocks noGrp="1" noRot="1" noChangeAspect="1" noMove="1" noResize="1" noEditPoints="1" noAdjustHandles="1" noChangeArrowheads="1" noChangeShapeType="1" noTextEdit="1"/>
              </p:cNvSpPr>
              <p:nvPr>
                <p:ph idx="1"/>
              </p:nvPr>
            </p:nvSpPr>
            <p:spPr>
              <a:xfrm>
                <a:off x="212035" y="92765"/>
                <a:ext cx="11542643" cy="6506818"/>
              </a:xfrm>
              <a:blipFill>
                <a:blip r:embed="rId2"/>
                <a:stretch>
                  <a:fillRect l="-1109" t="-1498" r="-740"/>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32E23F80-8E26-421C-927C-0CAC87614151}"/>
              </a:ext>
            </a:extLst>
          </p:cNvPr>
          <p:cNvPicPr>
            <a:picLocks noChangeAspect="1"/>
          </p:cNvPicPr>
          <p:nvPr/>
        </p:nvPicPr>
        <p:blipFill>
          <a:blip r:embed="rId3"/>
          <a:stretch>
            <a:fillRect/>
          </a:stretch>
        </p:blipFill>
        <p:spPr>
          <a:xfrm>
            <a:off x="1750780" y="5068521"/>
            <a:ext cx="2330890" cy="1279301"/>
          </a:xfrm>
          <a:prstGeom prst="rect">
            <a:avLst/>
          </a:prstGeom>
        </p:spPr>
      </p:pic>
    </p:spTree>
    <p:extLst>
      <p:ext uri="{BB962C8B-B14F-4D97-AF65-F5344CB8AC3E}">
        <p14:creationId xmlns:p14="http://schemas.microsoft.com/office/powerpoint/2010/main" val="276925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EA2029-BD40-46A9-A310-D9A9031CA812}"/>
              </a:ext>
            </a:extLst>
          </p:cNvPr>
          <p:cNvSpPr>
            <a:spLocks noGrp="1"/>
          </p:cNvSpPr>
          <p:nvPr>
            <p:ph idx="1"/>
          </p:nvPr>
        </p:nvSpPr>
        <p:spPr/>
        <p:txBody>
          <a:bodyPr>
            <a:normAutofit/>
          </a:bodyPr>
          <a:lstStyle/>
          <a:p>
            <a:pPr marL="0" indent="0">
              <a:buNone/>
            </a:pPr>
            <a:r>
              <a:rPr lang="en-IN" dirty="0"/>
              <a:t> Also, in flipping a coin, we may be interested</a:t>
            </a:r>
          </a:p>
          <a:p>
            <a:pPr marL="0" indent="0">
              <a:buNone/>
            </a:pPr>
            <a:r>
              <a:rPr lang="en-IN" dirty="0"/>
              <a:t>in the total </a:t>
            </a:r>
            <a:r>
              <a:rPr lang="en-IN" dirty="0">
                <a:highlight>
                  <a:srgbClr val="FFFF00"/>
                </a:highlight>
              </a:rPr>
              <a:t>number of heads </a:t>
            </a:r>
            <a:r>
              <a:rPr lang="en-IN" dirty="0"/>
              <a:t>that occur and not care at all about the actual head–tail sequence that results. </a:t>
            </a:r>
          </a:p>
          <a:p>
            <a:pPr marL="0" indent="0">
              <a:buNone/>
            </a:pPr>
            <a:endParaRPr lang="en-IN" dirty="0"/>
          </a:p>
        </p:txBody>
      </p:sp>
    </p:spTree>
    <p:extLst>
      <p:ext uri="{BB962C8B-B14F-4D97-AF65-F5344CB8AC3E}">
        <p14:creationId xmlns:p14="http://schemas.microsoft.com/office/powerpoint/2010/main" val="6103183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2C8A69-F14A-495C-8E20-277960FFA4FF}"/>
              </a:ext>
            </a:extLst>
          </p:cNvPr>
          <p:cNvSpPr>
            <a:spLocks noGrp="1"/>
          </p:cNvSpPr>
          <p:nvPr>
            <p:ph idx="1"/>
          </p:nvPr>
        </p:nvSpPr>
        <p:spPr>
          <a:xfrm>
            <a:off x="702365" y="198783"/>
            <a:ext cx="10651435" cy="5978180"/>
          </a:xfrm>
        </p:spPr>
        <p:txBody>
          <a:bodyPr/>
          <a:lstStyle/>
          <a:p>
            <a:pPr marL="514350" indent="-514350">
              <a:buAutoNum type="arabicPeriod" startAt="3"/>
            </a:pPr>
            <a:r>
              <a:rPr lang="en-IN" dirty="0"/>
              <a:t>If X=2 It is 1 B and 1 orange</a:t>
            </a:r>
          </a:p>
          <a:p>
            <a:pPr marL="514350" indent="-514350">
              <a:buAutoNum type="arabicPeriod" startAt="3"/>
            </a:pPr>
            <a:endParaRPr lang="en-IN" dirty="0"/>
          </a:p>
          <a:p>
            <a:pPr marL="514350" indent="-514350">
              <a:buAutoNum type="arabicPeriod" startAt="3"/>
            </a:pPr>
            <a:endParaRPr lang="en-IN" dirty="0"/>
          </a:p>
          <a:p>
            <a:pPr marL="514350" indent="-514350">
              <a:buAutoNum type="arabicPeriod" startAt="3"/>
            </a:pPr>
            <a:endParaRPr lang="en-IN" dirty="0"/>
          </a:p>
          <a:p>
            <a:pPr marL="514350" indent="-514350">
              <a:buAutoNum type="arabicPeriod" startAt="3"/>
            </a:pPr>
            <a:r>
              <a:rPr lang="en-IN" dirty="0"/>
              <a:t>If X= 0 it  is 2 orange</a:t>
            </a:r>
          </a:p>
          <a:p>
            <a:pPr marL="514350" indent="-514350">
              <a:buAutoNum type="arabicPeriod" startAt="3"/>
            </a:pPr>
            <a:endParaRPr lang="en-IN" dirty="0"/>
          </a:p>
          <a:p>
            <a:pPr marL="514350" indent="-514350">
              <a:buAutoNum type="arabicPeriod" startAt="3"/>
            </a:pPr>
            <a:endParaRPr lang="en-IN" dirty="0"/>
          </a:p>
          <a:p>
            <a:pPr marL="514350" indent="-514350">
              <a:buAutoNum type="arabicPeriod" startAt="3"/>
            </a:pPr>
            <a:r>
              <a:rPr lang="en-IN" dirty="0"/>
              <a:t>If X=-1   it is 1 W and 1 orange </a:t>
            </a:r>
          </a:p>
          <a:p>
            <a:pPr marL="514350" indent="-514350">
              <a:buAutoNum type="arabicPeriod" startAt="3"/>
            </a:pPr>
            <a:endParaRPr lang="en-IN" dirty="0"/>
          </a:p>
          <a:p>
            <a:pPr marL="514350" indent="-514350">
              <a:buAutoNum type="arabicPeriod" startAt="3"/>
            </a:pPr>
            <a:r>
              <a:rPr lang="en-IN" dirty="0"/>
              <a:t>If X=-2   it is 2 W     </a:t>
            </a:r>
          </a:p>
          <a:p>
            <a:pPr marL="514350" indent="-514350">
              <a:buAutoNum type="arabicPeriod" startAt="3"/>
            </a:pPr>
            <a:endParaRPr lang="en-IN" dirty="0"/>
          </a:p>
          <a:p>
            <a:pPr marL="0" indent="0">
              <a:buNone/>
            </a:pPr>
            <a:endParaRPr lang="en-IN" dirty="0"/>
          </a:p>
        </p:txBody>
      </p:sp>
      <p:pic>
        <p:nvPicPr>
          <p:cNvPr id="4" name="Picture 3">
            <a:extLst>
              <a:ext uri="{FF2B5EF4-FFF2-40B4-BE49-F238E27FC236}">
                <a16:creationId xmlns:a16="http://schemas.microsoft.com/office/drawing/2014/main" id="{4263CDDF-936A-4785-B56E-20885ABEFB32}"/>
              </a:ext>
            </a:extLst>
          </p:cNvPr>
          <p:cNvPicPr>
            <a:picLocks noChangeAspect="1"/>
          </p:cNvPicPr>
          <p:nvPr/>
        </p:nvPicPr>
        <p:blipFill>
          <a:blip r:embed="rId2"/>
          <a:stretch>
            <a:fillRect/>
          </a:stretch>
        </p:blipFill>
        <p:spPr>
          <a:xfrm>
            <a:off x="5557646" y="305831"/>
            <a:ext cx="2764719" cy="1565876"/>
          </a:xfrm>
          <a:prstGeom prst="rect">
            <a:avLst/>
          </a:prstGeom>
        </p:spPr>
      </p:pic>
      <p:pic>
        <p:nvPicPr>
          <p:cNvPr id="5" name="Picture 4">
            <a:extLst>
              <a:ext uri="{FF2B5EF4-FFF2-40B4-BE49-F238E27FC236}">
                <a16:creationId xmlns:a16="http://schemas.microsoft.com/office/drawing/2014/main" id="{510CD772-0BCF-4C97-A986-9104E1EB2DC2}"/>
              </a:ext>
            </a:extLst>
          </p:cNvPr>
          <p:cNvPicPr>
            <a:picLocks noChangeAspect="1"/>
          </p:cNvPicPr>
          <p:nvPr/>
        </p:nvPicPr>
        <p:blipFill>
          <a:blip r:embed="rId3"/>
          <a:stretch>
            <a:fillRect/>
          </a:stretch>
        </p:blipFill>
        <p:spPr>
          <a:xfrm>
            <a:off x="5231221" y="1978755"/>
            <a:ext cx="2733335" cy="1591102"/>
          </a:xfrm>
          <a:prstGeom prst="rect">
            <a:avLst/>
          </a:prstGeom>
        </p:spPr>
      </p:pic>
      <p:pic>
        <p:nvPicPr>
          <p:cNvPr id="6" name="Picture 5">
            <a:extLst>
              <a:ext uri="{FF2B5EF4-FFF2-40B4-BE49-F238E27FC236}">
                <a16:creationId xmlns:a16="http://schemas.microsoft.com/office/drawing/2014/main" id="{6DCB639C-53A7-4E26-853C-DEE0E18B41B2}"/>
              </a:ext>
            </a:extLst>
          </p:cNvPr>
          <p:cNvPicPr>
            <a:picLocks noChangeAspect="1"/>
          </p:cNvPicPr>
          <p:nvPr/>
        </p:nvPicPr>
        <p:blipFill>
          <a:blip r:embed="rId4"/>
          <a:stretch>
            <a:fillRect/>
          </a:stretch>
        </p:blipFill>
        <p:spPr>
          <a:xfrm>
            <a:off x="7597093" y="3814926"/>
            <a:ext cx="2514315" cy="1223158"/>
          </a:xfrm>
          <a:prstGeom prst="rect">
            <a:avLst/>
          </a:prstGeom>
        </p:spPr>
      </p:pic>
      <p:pic>
        <p:nvPicPr>
          <p:cNvPr id="7" name="Picture 6">
            <a:extLst>
              <a:ext uri="{FF2B5EF4-FFF2-40B4-BE49-F238E27FC236}">
                <a16:creationId xmlns:a16="http://schemas.microsoft.com/office/drawing/2014/main" id="{8DB4835D-9383-4925-9B45-DE758D4724CF}"/>
              </a:ext>
            </a:extLst>
          </p:cNvPr>
          <p:cNvPicPr>
            <a:picLocks noChangeAspect="1"/>
          </p:cNvPicPr>
          <p:nvPr/>
        </p:nvPicPr>
        <p:blipFill>
          <a:blip r:embed="rId5"/>
          <a:stretch>
            <a:fillRect/>
          </a:stretch>
        </p:blipFill>
        <p:spPr>
          <a:xfrm>
            <a:off x="4886770" y="4819175"/>
            <a:ext cx="2264543" cy="1038285"/>
          </a:xfrm>
          <a:prstGeom prst="rect">
            <a:avLst/>
          </a:prstGeom>
        </p:spPr>
      </p:pic>
    </p:spTree>
    <p:extLst>
      <p:ext uri="{BB962C8B-B14F-4D97-AF65-F5344CB8AC3E}">
        <p14:creationId xmlns:p14="http://schemas.microsoft.com/office/powerpoint/2010/main" val="12062740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DD43471-6480-41A8-806B-59DA9A59490F}"/>
              </a:ext>
            </a:extLst>
          </p:cNvPr>
          <p:cNvPicPr>
            <a:picLocks noGrp="1" noChangeAspect="1"/>
          </p:cNvPicPr>
          <p:nvPr>
            <p:ph idx="1"/>
          </p:nvPr>
        </p:nvPicPr>
        <p:blipFill>
          <a:blip r:embed="rId2"/>
          <a:stretch>
            <a:fillRect/>
          </a:stretch>
        </p:blipFill>
        <p:spPr>
          <a:xfrm>
            <a:off x="168749" y="733044"/>
            <a:ext cx="12023251" cy="843965"/>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5D0CAB8-AFEC-4010-BCE6-1837C4AC0B51}"/>
                  </a:ext>
                </a:extLst>
              </p:cNvPr>
              <p:cNvSpPr/>
              <p:nvPr/>
            </p:nvSpPr>
            <p:spPr>
              <a:xfrm>
                <a:off x="609599" y="2133599"/>
                <a:ext cx="10721009" cy="3589059"/>
              </a:xfrm>
              <a:prstGeom prst="rect">
                <a:avLst/>
              </a:prstGeom>
            </p:spPr>
            <p:txBody>
              <a:bodyPr wrap="square">
                <a:spAutoFit/>
              </a:bodyPr>
              <a:lstStyle/>
              <a:p>
                <a:pPr marR="0" algn="ctr"/>
                <a:r>
                  <a:rPr lang="en-IN" sz="2400" dirty="0">
                    <a:solidFill>
                      <a:srgbClr val="000000"/>
                    </a:solidFill>
                    <a:latin typeface="Times New Roman PSMT"/>
                  </a:rPr>
                  <a:t>Suppose that </a:t>
                </a:r>
                <a:r>
                  <a:rPr lang="en-IN" sz="2400" b="1" i="1" dirty="0">
                    <a:solidFill>
                      <a:srgbClr val="000000"/>
                    </a:solidFill>
                    <a:latin typeface="Courier New" panose="02070309020205020404" pitchFamily="49" charset="0"/>
                  </a:rPr>
                  <a:t>X </a:t>
                </a:r>
                <a:r>
                  <a:rPr lang="en-IN" sz="2400" dirty="0">
                    <a:solidFill>
                      <a:srgbClr val="000000"/>
                    </a:solidFill>
                    <a:latin typeface="Times New Roman PSMT"/>
                  </a:rPr>
                  <a:t>takes on the </a:t>
                </a:r>
                <a14:m>
                  <m:oMath xmlns:m="http://schemas.openxmlformats.org/officeDocument/2006/math">
                    <m:r>
                      <a:rPr lang="en-IN" sz="2400" i="1" dirty="0" smtClean="0">
                        <a:solidFill>
                          <a:srgbClr val="000000"/>
                        </a:solidFill>
                        <a:latin typeface="Cambria Math" panose="02040503050406030204" pitchFamily="18" charset="0"/>
                      </a:rPr>
                      <m:t>𝑣𝑎𝑙𝑢𝑒𝑠</m:t>
                    </m:r>
                    <m:r>
                      <a:rPr lang="en-IN" sz="2400" i="1" dirty="0" smtClean="0">
                        <a:solidFill>
                          <a:srgbClr val="000000"/>
                        </a:solidFill>
                        <a:latin typeface="Cambria Math" panose="02040503050406030204" pitchFamily="18" charset="0"/>
                      </a:rPr>
                      <m:t> </m:t>
                    </m:r>
                    <m:sSub>
                      <m:sSubPr>
                        <m:ctrlPr>
                          <a:rPr lang="en-IN" sz="2400" i="1" dirty="0" smtClean="0">
                            <a:solidFill>
                              <a:srgbClr val="000000"/>
                            </a:solidFill>
                            <a:latin typeface="Cambria Math" panose="02040503050406030204" pitchFamily="18" charset="0"/>
                          </a:rPr>
                        </m:ctrlPr>
                      </m:sSubPr>
                      <m:e>
                        <m:r>
                          <a:rPr lang="en-IN" sz="2400" i="1" dirty="0" smtClean="0">
                            <a:solidFill>
                              <a:srgbClr val="000000"/>
                            </a:solidFill>
                            <a:latin typeface="Cambria Math" panose="02040503050406030204" pitchFamily="18" charset="0"/>
                          </a:rPr>
                          <m:t>𝑥</m:t>
                        </m:r>
                      </m:e>
                      <m:sub>
                        <m:r>
                          <a:rPr lang="en-IN" sz="2400" i="1" dirty="0" smtClean="0">
                            <a:solidFill>
                              <a:srgbClr val="000000"/>
                            </a:solidFill>
                            <a:latin typeface="Cambria Math" panose="02040503050406030204" pitchFamily="18" charset="0"/>
                          </a:rPr>
                          <m:t>1</m:t>
                        </m:r>
                      </m:sub>
                    </m:sSub>
                    <m:r>
                      <a:rPr lang="en-IN" sz="2400" i="1" dirty="0" smtClean="0">
                        <a:solidFill>
                          <a:srgbClr val="000000"/>
                        </a:solidFill>
                        <a:latin typeface="Cambria Math" panose="02040503050406030204" pitchFamily="18" charset="0"/>
                      </a:rPr>
                      <m:t>,</m:t>
                    </m:r>
                    <m:sSub>
                      <m:sSubPr>
                        <m:ctrlPr>
                          <a:rPr lang="en-IN" sz="2400" b="1" i="1" dirty="0" smtClean="0">
                            <a:solidFill>
                              <a:srgbClr val="000000"/>
                            </a:solidFill>
                            <a:latin typeface="Cambria Math" panose="02040503050406030204" pitchFamily="18" charset="0"/>
                          </a:rPr>
                        </m:ctrlPr>
                      </m:sSubPr>
                      <m:e>
                        <m:r>
                          <a:rPr lang="en-IN" sz="2400" b="1" i="1" dirty="0" smtClean="0">
                            <a:solidFill>
                              <a:srgbClr val="000000"/>
                            </a:solidFill>
                            <a:latin typeface="Cambria Math" panose="02040503050406030204" pitchFamily="18" charset="0"/>
                          </a:rPr>
                          <m:t>𝒙</m:t>
                        </m:r>
                      </m:e>
                      <m:sub>
                        <m:r>
                          <a:rPr lang="en-IN" sz="2400" b="1" i="1" dirty="0" smtClean="0">
                            <a:solidFill>
                              <a:srgbClr val="000000"/>
                            </a:solidFill>
                            <a:latin typeface="Cambria Math" panose="02040503050406030204" pitchFamily="18" charset="0"/>
                          </a:rPr>
                          <m:t>𝟐</m:t>
                        </m:r>
                      </m:sub>
                    </m:sSub>
                    <m:r>
                      <a:rPr lang="en-IN" sz="2400" b="1" i="1" dirty="0">
                        <a:solidFill>
                          <a:srgbClr val="000000"/>
                        </a:solidFill>
                        <a:latin typeface="Cambria Math" panose="02040503050406030204" pitchFamily="18" charset="0"/>
                      </a:rPr>
                      <m:t>,</m:t>
                    </m:r>
                    <m:r>
                      <a:rPr lang="en-IN" sz="2400" i="1" dirty="0">
                        <a:solidFill>
                          <a:srgbClr val="000000"/>
                        </a:solidFill>
                        <a:latin typeface="Cambria Math" panose="02040503050406030204" pitchFamily="18" charset="0"/>
                      </a:rPr>
                      <m:t>.. .</m:t>
                    </m:r>
                  </m:oMath>
                </a14:m>
                <a:r>
                  <a:rPr lang="en-IN" sz="2400" b="1" dirty="0">
                    <a:solidFill>
                      <a:srgbClr val="000000"/>
                    </a:solidFill>
                    <a:latin typeface="Courier New" panose="02070309020205020404" pitchFamily="49" charset="0"/>
                  </a:rPr>
                  <a:t>,</a:t>
                </a:r>
                <a14:m>
                  <m:oMath xmlns:m="http://schemas.openxmlformats.org/officeDocument/2006/math">
                    <m:sSub>
                      <m:sSubPr>
                        <m:ctrlPr>
                          <a:rPr lang="en-IN" sz="2400" b="1" i="1" dirty="0" smtClean="0">
                            <a:solidFill>
                              <a:srgbClr val="000000"/>
                            </a:solidFill>
                            <a:latin typeface="Cambria Math" panose="02040503050406030204" pitchFamily="18" charset="0"/>
                          </a:rPr>
                        </m:ctrlPr>
                      </m:sSubPr>
                      <m:e>
                        <m:r>
                          <a:rPr lang="en-IN" sz="2400" b="1" i="1" dirty="0" smtClean="0">
                            <a:solidFill>
                              <a:srgbClr val="000000"/>
                            </a:solidFill>
                            <a:latin typeface="Cambria Math" panose="02040503050406030204" pitchFamily="18" charset="0"/>
                          </a:rPr>
                          <m:t>𝒙</m:t>
                        </m:r>
                      </m:e>
                      <m:sub>
                        <m:r>
                          <a:rPr lang="en-IN" sz="2400" b="1" i="1" dirty="0" smtClean="0">
                            <a:solidFill>
                              <a:srgbClr val="000000"/>
                            </a:solidFill>
                            <a:latin typeface="Cambria Math" panose="02040503050406030204" pitchFamily="18" charset="0"/>
                          </a:rPr>
                          <m:t>𝒏</m:t>
                        </m:r>
                      </m:sub>
                    </m:sSub>
                  </m:oMath>
                </a14:m>
                <a:r>
                  <a:rPr lang="en-IN" sz="2400" b="1" dirty="0">
                    <a:solidFill>
                      <a:srgbClr val="000000"/>
                    </a:solidFill>
                    <a:latin typeface="Courier New" panose="02070309020205020404" pitchFamily="49" charset="0"/>
                  </a:rPr>
                  <a:t>  </a:t>
                </a:r>
                <a:r>
                  <a:rPr lang="en-IN" sz="2400" dirty="0">
                    <a:solidFill>
                      <a:srgbClr val="000000"/>
                    </a:solidFill>
                    <a:latin typeface="Times New Roman PSMT"/>
                  </a:rPr>
                  <a:t>and that </a:t>
                </a:r>
                <a:r>
                  <a:rPr lang="en-IN" sz="2400" b="1" dirty="0">
                    <a:solidFill>
                      <a:srgbClr val="000000"/>
                    </a:solidFill>
                    <a:latin typeface="Courier New" panose="02070309020205020404" pitchFamily="49" charset="0"/>
                  </a:rPr>
                  <a:t> </a:t>
                </a:r>
                <a14:m>
                  <m:oMath xmlns:m="http://schemas.openxmlformats.org/officeDocument/2006/math">
                    <m:r>
                      <a:rPr lang="en-IN" sz="2400" b="1" i="0" smtClean="0">
                        <a:solidFill>
                          <a:srgbClr val="000000"/>
                        </a:solidFill>
                        <a:latin typeface="Cambria Math" panose="02040503050406030204" pitchFamily="18" charset="0"/>
                      </a:rPr>
                      <m:t>𝚽</m:t>
                    </m:r>
                    <m:r>
                      <a:rPr lang="en-IN" sz="2400" b="1" i="0" smtClean="0">
                        <a:solidFill>
                          <a:srgbClr val="000000"/>
                        </a:solidFill>
                        <a:latin typeface="Cambria Math" panose="02040503050406030204" pitchFamily="18" charset="0"/>
                      </a:rPr>
                      <m:t>(</m:t>
                    </m:r>
                    <m:sSub>
                      <m:sSubPr>
                        <m:ctrlPr>
                          <a:rPr lang="en-IN" sz="2400" b="1" i="1" smtClean="0">
                            <a:solidFill>
                              <a:srgbClr val="000000"/>
                            </a:solidFill>
                            <a:latin typeface="Cambria Math" panose="02040503050406030204" pitchFamily="18" charset="0"/>
                          </a:rPr>
                        </m:ctrlPr>
                      </m:sSubPr>
                      <m:e>
                        <m:r>
                          <a:rPr lang="en-IN" sz="2400" b="1" i="0" smtClean="0">
                            <a:solidFill>
                              <a:srgbClr val="000000"/>
                            </a:solidFill>
                            <a:latin typeface="Cambria Math" panose="02040503050406030204" pitchFamily="18" charset="0"/>
                          </a:rPr>
                          <m:t>𝐱</m:t>
                        </m:r>
                      </m:e>
                      <m:sub>
                        <m:r>
                          <a:rPr lang="en-IN" sz="2400" b="1" i="0" smtClean="0">
                            <a:solidFill>
                              <a:srgbClr val="000000"/>
                            </a:solidFill>
                            <a:latin typeface="Cambria Math" panose="02040503050406030204" pitchFamily="18" charset="0"/>
                          </a:rPr>
                          <m:t>𝐢</m:t>
                        </m:r>
                      </m:sub>
                    </m:sSub>
                    <m:r>
                      <a:rPr lang="en-IN" sz="2400" b="1" i="0" smtClean="0">
                        <a:solidFill>
                          <a:srgbClr val="000000"/>
                        </a:solidFill>
                        <a:latin typeface="Cambria Math" panose="02040503050406030204" pitchFamily="18" charset="0"/>
                      </a:rPr>
                      <m:t>)</m:t>
                    </m:r>
                  </m:oMath>
                </a14:m>
                <a:r>
                  <a:rPr lang="en-IN" sz="2400" b="1" dirty="0">
                    <a:solidFill>
                      <a:srgbClr val="000000"/>
                    </a:solidFill>
                    <a:latin typeface="Courier New" panose="02070309020205020404" pitchFamily="49" charset="0"/>
                  </a:rPr>
                  <a:t> </a:t>
                </a:r>
                <a:r>
                  <a:rPr lang="en-IN" sz="2400" dirty="0">
                    <a:solidFill>
                      <a:srgbClr val="000000"/>
                    </a:solidFill>
                    <a:latin typeface="Times New Roman PSMT"/>
                  </a:rPr>
                  <a:t>takes on the values </a:t>
                </a:r>
                <a14:m>
                  <m:oMath xmlns:m="http://schemas.openxmlformats.org/officeDocument/2006/math">
                    <m:r>
                      <a:rPr lang="en-IN" sz="2400" b="1" i="1" dirty="0">
                        <a:solidFill>
                          <a:srgbClr val="000000"/>
                        </a:solidFill>
                        <a:latin typeface="Cambria Math" panose="02040503050406030204" pitchFamily="18" charset="0"/>
                      </a:rPr>
                      <m:t>,</m:t>
                    </m:r>
                  </m:oMath>
                </a14:m>
                <a:endParaRPr lang="en-IN" sz="2400" b="1" i="1" dirty="0">
                  <a:solidFill>
                    <a:srgbClr val="000000"/>
                  </a:solidFill>
                  <a:latin typeface="Cambria Math" panose="02040503050406030204" pitchFamily="18" charset="0"/>
                </a:endParaRPr>
              </a:p>
              <a:p>
                <a:pPr marR="0"/>
                <a14:m>
                  <m:oMath xmlns:m="http://schemas.openxmlformats.org/officeDocument/2006/math">
                    <m:sSub>
                      <m:sSubPr>
                        <m:ctrlPr>
                          <a:rPr lang="en-IN" sz="2400" b="1" i="1" smtClean="0">
                            <a:solidFill>
                              <a:srgbClr val="000000"/>
                            </a:solidFill>
                            <a:latin typeface="Cambria Math" panose="02040503050406030204" pitchFamily="18" charset="0"/>
                          </a:rPr>
                        </m:ctrlPr>
                      </m:sSubPr>
                      <m:e>
                        <m:r>
                          <a:rPr lang="en-IN" sz="2400" b="1" i="1" smtClean="0">
                            <a:solidFill>
                              <a:srgbClr val="000000"/>
                            </a:solidFill>
                            <a:latin typeface="Cambria Math" panose="02040503050406030204" pitchFamily="18" charset="0"/>
                          </a:rPr>
                          <m:t>𝒚</m:t>
                        </m:r>
                      </m:e>
                      <m:sub>
                        <m:r>
                          <a:rPr lang="en-IN" sz="2400" b="1" i="1" smtClean="0">
                            <a:solidFill>
                              <a:srgbClr val="000000"/>
                            </a:solidFill>
                            <a:latin typeface="Cambria Math" panose="02040503050406030204" pitchFamily="18" charset="0"/>
                          </a:rPr>
                          <m:t>𝟏</m:t>
                        </m:r>
                      </m:sub>
                    </m:sSub>
                    <m:r>
                      <a:rPr lang="en-IN" sz="2400" b="1" i="1" smtClean="0">
                        <a:solidFill>
                          <a:srgbClr val="000000"/>
                        </a:solidFill>
                        <a:latin typeface="Cambria Math" panose="02040503050406030204" pitchFamily="18" charset="0"/>
                      </a:rPr>
                      <m:t>,</m:t>
                    </m:r>
                    <m:sSub>
                      <m:sSubPr>
                        <m:ctrlPr>
                          <a:rPr lang="en-IN" sz="2400" b="1" i="1" smtClean="0">
                            <a:solidFill>
                              <a:srgbClr val="000000"/>
                            </a:solidFill>
                            <a:latin typeface="Cambria Math" panose="02040503050406030204" pitchFamily="18" charset="0"/>
                          </a:rPr>
                        </m:ctrlPr>
                      </m:sSubPr>
                      <m:e>
                        <m:r>
                          <a:rPr lang="en-IN" sz="2400" b="1" i="1" smtClean="0">
                            <a:solidFill>
                              <a:srgbClr val="000000"/>
                            </a:solidFill>
                            <a:latin typeface="Cambria Math" panose="02040503050406030204" pitchFamily="18" charset="0"/>
                          </a:rPr>
                          <m:t>𝒚</m:t>
                        </m:r>
                      </m:e>
                      <m:sub>
                        <m:r>
                          <a:rPr lang="en-IN" sz="2400" b="1" i="1" smtClean="0">
                            <a:solidFill>
                              <a:srgbClr val="000000"/>
                            </a:solidFill>
                            <a:latin typeface="Cambria Math" panose="02040503050406030204" pitchFamily="18" charset="0"/>
                          </a:rPr>
                          <m:t>𝟐</m:t>
                        </m:r>
                      </m:sub>
                    </m:sSub>
                    <m:r>
                      <a:rPr lang="en-IN" sz="2400" b="1" i="1" smtClean="0">
                        <a:solidFill>
                          <a:srgbClr val="000000"/>
                        </a:solidFill>
                        <a:latin typeface="Cambria Math" panose="02040503050406030204" pitchFamily="18" charset="0"/>
                      </a:rPr>
                      <m:t>,…,</m:t>
                    </m:r>
                    <m:sSub>
                      <m:sSubPr>
                        <m:ctrlPr>
                          <a:rPr lang="en-IN" sz="2400" b="1" i="1" smtClean="0">
                            <a:solidFill>
                              <a:srgbClr val="000000"/>
                            </a:solidFill>
                            <a:latin typeface="Cambria Math" panose="02040503050406030204" pitchFamily="18" charset="0"/>
                          </a:rPr>
                        </m:ctrlPr>
                      </m:sSubPr>
                      <m:e>
                        <m:r>
                          <a:rPr lang="en-IN" sz="2400" b="1" i="1" smtClean="0">
                            <a:solidFill>
                              <a:srgbClr val="000000"/>
                            </a:solidFill>
                            <a:latin typeface="Cambria Math" panose="02040503050406030204" pitchFamily="18" charset="0"/>
                          </a:rPr>
                          <m:t>𝒚</m:t>
                        </m:r>
                      </m:e>
                      <m:sub>
                        <m:r>
                          <a:rPr lang="en-IN" sz="2400" b="1" i="1" smtClean="0">
                            <a:solidFill>
                              <a:srgbClr val="000000"/>
                            </a:solidFill>
                            <a:latin typeface="Cambria Math" panose="02040503050406030204" pitchFamily="18" charset="0"/>
                          </a:rPr>
                          <m:t>𝒎</m:t>
                        </m:r>
                      </m:sub>
                    </m:sSub>
                    <m:r>
                      <a:rPr lang="en-IN" sz="2400" b="1" i="1" smtClean="0">
                        <a:solidFill>
                          <a:srgbClr val="000000"/>
                        </a:solidFill>
                        <a:latin typeface="Cambria Math" panose="02040503050406030204" pitchFamily="18" charset="0"/>
                      </a:rPr>
                      <m:t>    </m:t>
                    </m:r>
                  </m:oMath>
                </a14:m>
                <a:r>
                  <a:rPr lang="en-IN" sz="2400" b="1" dirty="0">
                    <a:solidFill>
                      <a:srgbClr val="000000"/>
                    </a:solidFill>
                    <a:latin typeface="Arial MT"/>
                  </a:rPr>
                  <a:t>as </a:t>
                </a:r>
                <a:r>
                  <a:rPr lang="en-IN" sz="2400" b="1" i="1" dirty="0" err="1">
                    <a:solidFill>
                      <a:srgbClr val="000000"/>
                    </a:solidFill>
                    <a:latin typeface="Arial MT"/>
                  </a:rPr>
                  <a:t>i</a:t>
                </a:r>
                <a:r>
                  <a:rPr lang="en-IN" sz="2400" b="1" i="1" dirty="0">
                    <a:solidFill>
                      <a:srgbClr val="000000"/>
                    </a:solidFill>
                    <a:latin typeface="Arial MT"/>
                  </a:rPr>
                  <a:t> </a:t>
                </a:r>
                <a:r>
                  <a:rPr lang="en-IN" sz="2400" dirty="0">
                    <a:solidFill>
                      <a:srgbClr val="000000"/>
                    </a:solidFill>
                    <a:latin typeface="Times New Roman PSMT"/>
                  </a:rPr>
                  <a:t>runs from </a:t>
                </a:r>
                <a:r>
                  <a:rPr lang="en-IN" sz="2400" b="1" dirty="0">
                    <a:solidFill>
                      <a:srgbClr val="000000"/>
                    </a:solidFill>
                    <a:latin typeface="Courier New" panose="02070309020205020404" pitchFamily="49" charset="0"/>
                  </a:rPr>
                  <a:t>1 </a:t>
                </a:r>
                <a:r>
                  <a:rPr lang="en-IN" sz="2400" dirty="0">
                    <a:solidFill>
                      <a:srgbClr val="000000"/>
                    </a:solidFill>
                    <a:latin typeface="Times New Roman PSMT"/>
                  </a:rPr>
                  <a:t>to </a:t>
                </a:r>
                <a:r>
                  <a:rPr lang="en-IN" sz="2400" b="1" i="1" dirty="0">
                    <a:solidFill>
                      <a:srgbClr val="000000"/>
                    </a:solidFill>
                    <a:latin typeface="Arial MT"/>
                  </a:rPr>
                  <a:t>n. </a:t>
                </a:r>
                <a:r>
                  <a:rPr lang="en-IN" sz="2400" dirty="0">
                    <a:solidFill>
                      <a:srgbClr val="000000"/>
                    </a:solidFill>
                    <a:latin typeface="Times New Roman PSMT"/>
                  </a:rPr>
                  <a:t>Then clearly the possible values of </a:t>
                </a:r>
              </a:p>
              <a:p>
                <a:pPr marR="0"/>
                <a:r>
                  <a:rPr lang="en-IN" sz="2400" b="1" i="1" dirty="0">
                    <a:solidFill>
                      <a:srgbClr val="000000"/>
                    </a:solidFill>
                    <a:latin typeface="Courier New" panose="02070309020205020404" pitchFamily="49" charset="0"/>
                  </a:rPr>
                  <a:t>Y </a:t>
                </a:r>
                <a:r>
                  <a:rPr lang="en-IN" sz="2400" dirty="0">
                    <a:solidFill>
                      <a:srgbClr val="000000"/>
                    </a:solidFill>
                    <a:latin typeface="Arial MT"/>
                  </a:rPr>
                  <a:t>= </a:t>
                </a:r>
                <a14:m>
                  <m:oMath xmlns:m="http://schemas.openxmlformats.org/officeDocument/2006/math">
                    <m:r>
                      <m:rPr>
                        <m:sty m:val="p"/>
                      </m:rPr>
                      <a:rPr lang="en-IN" sz="2400" b="0" i="0" smtClean="0">
                        <a:solidFill>
                          <a:srgbClr val="000000"/>
                        </a:solidFill>
                        <a:latin typeface="Cambria Math" panose="02040503050406030204" pitchFamily="18" charset="0"/>
                      </a:rPr>
                      <m:t>Φ</m:t>
                    </m:r>
                    <m:d>
                      <m:dPr>
                        <m:ctrlPr>
                          <a:rPr lang="en-IN" sz="2400" b="0" i="1" smtClean="0">
                            <a:solidFill>
                              <a:srgbClr val="000000"/>
                            </a:solidFill>
                            <a:latin typeface="Cambria Math" panose="02040503050406030204" pitchFamily="18" charset="0"/>
                          </a:rPr>
                        </m:ctrlPr>
                      </m:dPr>
                      <m:e>
                        <m:r>
                          <a:rPr lang="en-IN" sz="2400" b="0" i="1" smtClean="0">
                            <a:solidFill>
                              <a:srgbClr val="000000"/>
                            </a:solidFill>
                            <a:latin typeface="Cambria Math" panose="02040503050406030204" pitchFamily="18" charset="0"/>
                          </a:rPr>
                          <m:t>𝑋</m:t>
                        </m:r>
                      </m:e>
                    </m:d>
                    <m:r>
                      <a:rPr lang="en-IN" sz="2400" b="0" i="1" smtClean="0">
                        <a:solidFill>
                          <a:srgbClr val="000000"/>
                        </a:solidFill>
                        <a:latin typeface="Cambria Math" panose="02040503050406030204" pitchFamily="18" charset="0"/>
                      </a:rPr>
                      <m:t>      </m:t>
                    </m:r>
                  </m:oMath>
                </a14:m>
                <a:r>
                  <a:rPr lang="en-IN" sz="2400" dirty="0">
                    <a:solidFill>
                      <a:srgbClr val="000000"/>
                    </a:solidFill>
                    <a:latin typeface="Times New Roman PSMT"/>
                  </a:rPr>
                  <a:t>are </a:t>
                </a:r>
                <a14:m>
                  <m:oMath xmlns:m="http://schemas.openxmlformats.org/officeDocument/2006/math">
                    <m:sSub>
                      <m:sSubPr>
                        <m:ctrlPr>
                          <a:rPr lang="en-IN" sz="2400" b="1" i="1">
                            <a:solidFill>
                              <a:srgbClr val="000000"/>
                            </a:solidFill>
                            <a:latin typeface="Cambria Math" panose="02040503050406030204" pitchFamily="18" charset="0"/>
                          </a:rPr>
                        </m:ctrlPr>
                      </m:sSubPr>
                      <m:e>
                        <m:r>
                          <a:rPr lang="en-IN" sz="2400" b="1" i="1">
                            <a:solidFill>
                              <a:srgbClr val="000000"/>
                            </a:solidFill>
                            <a:latin typeface="Cambria Math" panose="02040503050406030204" pitchFamily="18" charset="0"/>
                          </a:rPr>
                          <m:t>𝒚</m:t>
                        </m:r>
                      </m:e>
                      <m:sub>
                        <m:r>
                          <a:rPr lang="en-IN" sz="2400" b="1" i="1">
                            <a:solidFill>
                              <a:srgbClr val="000000"/>
                            </a:solidFill>
                            <a:latin typeface="Cambria Math" panose="02040503050406030204" pitchFamily="18" charset="0"/>
                          </a:rPr>
                          <m:t>𝟏</m:t>
                        </m:r>
                      </m:sub>
                    </m:sSub>
                    <m:r>
                      <a:rPr lang="en-IN" sz="2400" b="1" i="1">
                        <a:solidFill>
                          <a:srgbClr val="000000"/>
                        </a:solidFill>
                        <a:latin typeface="Cambria Math" panose="02040503050406030204" pitchFamily="18" charset="0"/>
                      </a:rPr>
                      <m:t>,</m:t>
                    </m:r>
                    <m:sSub>
                      <m:sSubPr>
                        <m:ctrlPr>
                          <a:rPr lang="en-IN" sz="2400" b="1" i="1">
                            <a:solidFill>
                              <a:srgbClr val="000000"/>
                            </a:solidFill>
                            <a:latin typeface="Cambria Math" panose="02040503050406030204" pitchFamily="18" charset="0"/>
                          </a:rPr>
                        </m:ctrlPr>
                      </m:sSubPr>
                      <m:e>
                        <m:r>
                          <a:rPr lang="en-IN" sz="2400" b="1" i="1">
                            <a:solidFill>
                              <a:srgbClr val="000000"/>
                            </a:solidFill>
                            <a:latin typeface="Cambria Math" panose="02040503050406030204" pitchFamily="18" charset="0"/>
                          </a:rPr>
                          <m:t>𝒚</m:t>
                        </m:r>
                      </m:e>
                      <m:sub>
                        <m:r>
                          <a:rPr lang="en-IN" sz="2400" b="1" i="1">
                            <a:solidFill>
                              <a:srgbClr val="000000"/>
                            </a:solidFill>
                            <a:latin typeface="Cambria Math" panose="02040503050406030204" pitchFamily="18" charset="0"/>
                          </a:rPr>
                          <m:t>𝟐</m:t>
                        </m:r>
                      </m:sub>
                    </m:sSub>
                    <m:r>
                      <a:rPr lang="en-IN" sz="2400" b="1" i="1">
                        <a:solidFill>
                          <a:srgbClr val="000000"/>
                        </a:solidFill>
                        <a:latin typeface="Cambria Math" panose="02040503050406030204" pitchFamily="18" charset="0"/>
                      </a:rPr>
                      <m:t>,…,</m:t>
                    </m:r>
                    <m:sSub>
                      <m:sSubPr>
                        <m:ctrlPr>
                          <a:rPr lang="en-IN" sz="2400" b="1" i="1">
                            <a:solidFill>
                              <a:srgbClr val="000000"/>
                            </a:solidFill>
                            <a:latin typeface="Cambria Math" panose="02040503050406030204" pitchFamily="18" charset="0"/>
                          </a:rPr>
                        </m:ctrlPr>
                      </m:sSubPr>
                      <m:e>
                        <m:r>
                          <a:rPr lang="en-IN" sz="2400" b="1" i="1">
                            <a:solidFill>
                              <a:srgbClr val="000000"/>
                            </a:solidFill>
                            <a:latin typeface="Cambria Math" panose="02040503050406030204" pitchFamily="18" charset="0"/>
                          </a:rPr>
                          <m:t>𝒚</m:t>
                        </m:r>
                      </m:e>
                      <m:sub>
                        <m:r>
                          <a:rPr lang="en-IN" sz="2400" b="1" i="1">
                            <a:solidFill>
                              <a:srgbClr val="000000"/>
                            </a:solidFill>
                            <a:latin typeface="Cambria Math" panose="02040503050406030204" pitchFamily="18" charset="0"/>
                          </a:rPr>
                          <m:t>𝒎</m:t>
                        </m:r>
                      </m:sub>
                    </m:sSub>
                    <m:r>
                      <a:rPr lang="en-IN" sz="2400" b="1" i="1">
                        <a:solidFill>
                          <a:srgbClr val="000000"/>
                        </a:solidFill>
                        <a:latin typeface="Cambria Math" panose="02040503050406030204" pitchFamily="18" charset="0"/>
                      </a:rPr>
                      <m:t> </m:t>
                    </m:r>
                  </m:oMath>
                </a14:m>
                <a:r>
                  <a:rPr lang="en-IN" sz="2400" b="1" dirty="0">
                    <a:solidFill>
                      <a:srgbClr val="000000"/>
                    </a:solidFill>
                    <a:latin typeface="Arial MT"/>
                  </a:rPr>
                  <a:t>,  </a:t>
                </a:r>
                <a:r>
                  <a:rPr lang="en-IN" sz="2400" dirty="0">
                    <a:solidFill>
                      <a:srgbClr val="000000"/>
                    </a:solidFill>
                    <a:latin typeface="Times New Roman PSMT"/>
                  </a:rPr>
                  <a:t>and the distribution  g of Y can be written as </a:t>
                </a:r>
              </a:p>
              <a:p>
                <a:pPr marR="0"/>
                <a14:m>
                  <m:oMath xmlns:m="http://schemas.openxmlformats.org/officeDocument/2006/math">
                    <m:r>
                      <a:rPr lang="en-IN" sz="2400" b="0" i="1" smtClean="0">
                        <a:solidFill>
                          <a:srgbClr val="000000"/>
                        </a:solidFill>
                        <a:latin typeface="Cambria Math" panose="02040503050406030204" pitchFamily="18" charset="0"/>
                      </a:rPr>
                      <m:t>𝑔</m:t>
                    </m:r>
                    <m:d>
                      <m:dPr>
                        <m:ctrlPr>
                          <a:rPr lang="en-IN" sz="2400" b="0" i="1" smtClean="0">
                            <a:solidFill>
                              <a:srgbClr val="000000"/>
                            </a:solidFill>
                            <a:latin typeface="Cambria Math" panose="02040503050406030204" pitchFamily="18" charset="0"/>
                          </a:rPr>
                        </m:ctrlPr>
                      </m:dPr>
                      <m:e>
                        <m:sSub>
                          <m:sSubPr>
                            <m:ctrlPr>
                              <a:rPr lang="en-IN" sz="2400" b="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𝑦</m:t>
                            </m:r>
                          </m:e>
                          <m:sub>
                            <m:r>
                              <a:rPr lang="en-IN" sz="2400" b="0" i="1" smtClean="0">
                                <a:solidFill>
                                  <a:srgbClr val="000000"/>
                                </a:solidFill>
                                <a:latin typeface="Cambria Math" panose="02040503050406030204" pitchFamily="18" charset="0"/>
                              </a:rPr>
                              <m:t>𝑗</m:t>
                            </m:r>
                          </m:sub>
                        </m:sSub>
                      </m:e>
                    </m:d>
                    <m:r>
                      <a:rPr lang="en-IN" sz="2400" b="0" i="1" dirty="0" smtClean="0">
                        <a:solidFill>
                          <a:srgbClr val="000000"/>
                        </a:solidFill>
                        <a:latin typeface="Cambria Math" panose="02040503050406030204" pitchFamily="18" charset="0"/>
                      </a:rPr>
                      <m:t>=</m:t>
                    </m:r>
                    <m:sSub>
                      <m:sSubPr>
                        <m:ctrlPr>
                          <a:rPr lang="en-IN" sz="2400" b="0" i="1" dirty="0" smtClean="0">
                            <a:solidFill>
                              <a:srgbClr val="000000"/>
                            </a:solidFill>
                            <a:latin typeface="Cambria Math" panose="02040503050406030204" pitchFamily="18" charset="0"/>
                          </a:rPr>
                        </m:ctrlPr>
                      </m:sSubPr>
                      <m:e>
                        <m:r>
                          <m:rPr>
                            <m:sty m:val="p"/>
                          </m:rPr>
                          <a:rPr lang="en-IN" sz="2400" b="0" i="0" dirty="0" smtClean="0">
                            <a:solidFill>
                              <a:srgbClr val="000000"/>
                            </a:solidFill>
                            <a:latin typeface="Cambria Math" panose="02040503050406030204" pitchFamily="18" charset="0"/>
                          </a:rPr>
                          <m:t>Σ</m:t>
                        </m:r>
                      </m:e>
                      <m:sub>
                        <m:r>
                          <a:rPr lang="en-IN" sz="2400" b="0" i="1" dirty="0" smtClean="0">
                            <a:solidFill>
                              <a:srgbClr val="000000"/>
                            </a:solidFill>
                            <a:latin typeface="Cambria Math" panose="02040503050406030204" pitchFamily="18" charset="0"/>
                          </a:rPr>
                          <m:t>𝑖</m:t>
                        </m:r>
                        <m:r>
                          <a:rPr lang="en-IN" sz="2400" b="0" i="1" dirty="0" smtClean="0">
                            <a:solidFill>
                              <a:srgbClr val="000000"/>
                            </a:solidFill>
                            <a:latin typeface="Cambria Math" panose="02040503050406030204" pitchFamily="18" charset="0"/>
                          </a:rPr>
                          <m:t>:</m:t>
                        </m:r>
                        <m:r>
                          <m:rPr>
                            <m:sty m:val="p"/>
                          </m:rPr>
                          <a:rPr lang="en-IN" sz="2400" b="0" i="0" dirty="0" smtClean="0">
                            <a:solidFill>
                              <a:srgbClr val="000000"/>
                            </a:solidFill>
                            <a:latin typeface="Cambria Math" panose="02040503050406030204" pitchFamily="18" charset="0"/>
                          </a:rPr>
                          <m:t>Φ</m:t>
                        </m:r>
                        <m:d>
                          <m:dPr>
                            <m:ctrlPr>
                              <a:rPr lang="en-IN" sz="2400" b="0" i="1" dirty="0" smtClean="0">
                                <a:solidFill>
                                  <a:srgbClr val="000000"/>
                                </a:solidFill>
                                <a:latin typeface="Cambria Math" panose="02040503050406030204" pitchFamily="18" charset="0"/>
                              </a:rPr>
                            </m:ctrlPr>
                          </m:dPr>
                          <m:e>
                            <m:sSub>
                              <m:sSubPr>
                                <m:ctrlPr>
                                  <a:rPr lang="en-IN" sz="2400" b="0" i="1" dirty="0" smtClean="0">
                                    <a:solidFill>
                                      <a:srgbClr val="000000"/>
                                    </a:solidFill>
                                    <a:latin typeface="Cambria Math" panose="02040503050406030204" pitchFamily="18" charset="0"/>
                                  </a:rPr>
                                </m:ctrlPr>
                              </m:sSubPr>
                              <m:e>
                                <m:r>
                                  <a:rPr lang="en-IN" sz="2400" b="0" i="1" dirty="0" smtClean="0">
                                    <a:solidFill>
                                      <a:srgbClr val="000000"/>
                                    </a:solidFill>
                                    <a:latin typeface="Cambria Math" panose="02040503050406030204" pitchFamily="18" charset="0"/>
                                  </a:rPr>
                                  <m:t>𝑥</m:t>
                                </m:r>
                              </m:e>
                              <m:sub>
                                <m:r>
                                  <a:rPr lang="en-IN" sz="2400" b="0" i="1" dirty="0" smtClean="0">
                                    <a:solidFill>
                                      <a:srgbClr val="000000"/>
                                    </a:solidFill>
                                    <a:latin typeface="Cambria Math" panose="02040503050406030204" pitchFamily="18" charset="0"/>
                                  </a:rPr>
                                  <m:t>𝑖</m:t>
                                </m:r>
                              </m:sub>
                            </m:sSub>
                          </m:e>
                        </m:d>
                        <m:r>
                          <a:rPr lang="en-IN" sz="2400" b="0" i="1" dirty="0" smtClean="0">
                            <a:solidFill>
                              <a:srgbClr val="000000"/>
                            </a:solidFill>
                            <a:latin typeface="Cambria Math" panose="02040503050406030204" pitchFamily="18" charset="0"/>
                          </a:rPr>
                          <m:t>=</m:t>
                        </m:r>
                        <m:sSub>
                          <m:sSubPr>
                            <m:ctrlPr>
                              <a:rPr lang="en-IN" sz="2400" b="0" i="1" dirty="0" smtClean="0">
                                <a:solidFill>
                                  <a:srgbClr val="000000"/>
                                </a:solidFill>
                                <a:latin typeface="Cambria Math" panose="02040503050406030204" pitchFamily="18" charset="0"/>
                              </a:rPr>
                            </m:ctrlPr>
                          </m:sSubPr>
                          <m:e>
                            <m:r>
                              <a:rPr lang="en-IN" sz="2400" b="0" i="1" dirty="0" smtClean="0">
                                <a:solidFill>
                                  <a:srgbClr val="000000"/>
                                </a:solidFill>
                                <a:latin typeface="Cambria Math" panose="02040503050406030204" pitchFamily="18" charset="0"/>
                              </a:rPr>
                              <m:t>𝑦</m:t>
                            </m:r>
                          </m:e>
                          <m:sub>
                            <m:r>
                              <a:rPr lang="en-IN" sz="2400" b="0" i="1" dirty="0" smtClean="0">
                                <a:solidFill>
                                  <a:srgbClr val="000000"/>
                                </a:solidFill>
                                <a:latin typeface="Cambria Math" panose="02040503050406030204" pitchFamily="18" charset="0"/>
                              </a:rPr>
                              <m:t>𝑗</m:t>
                            </m:r>
                          </m:sub>
                        </m:sSub>
                      </m:sub>
                    </m:sSub>
                    <m:r>
                      <a:rPr lang="en-IN" sz="2400" b="0" i="1" dirty="0" smtClean="0">
                        <a:solidFill>
                          <a:srgbClr val="000000"/>
                        </a:solidFill>
                        <a:latin typeface="Cambria Math" panose="02040503050406030204" pitchFamily="18" charset="0"/>
                      </a:rPr>
                      <m:t>𝑓</m:t>
                    </m:r>
                    <m:d>
                      <m:dPr>
                        <m:ctrlPr>
                          <a:rPr lang="en-IN" sz="2400" b="0" i="1" dirty="0" smtClean="0">
                            <a:solidFill>
                              <a:srgbClr val="000000"/>
                            </a:solidFill>
                            <a:latin typeface="Cambria Math" panose="02040503050406030204" pitchFamily="18" charset="0"/>
                          </a:rPr>
                        </m:ctrlPr>
                      </m:dPr>
                      <m:e>
                        <m:sSub>
                          <m:sSubPr>
                            <m:ctrlPr>
                              <a:rPr lang="en-IN" sz="2400" b="0" i="1" dirty="0" smtClean="0">
                                <a:solidFill>
                                  <a:srgbClr val="000000"/>
                                </a:solidFill>
                                <a:latin typeface="Cambria Math" panose="02040503050406030204" pitchFamily="18" charset="0"/>
                              </a:rPr>
                            </m:ctrlPr>
                          </m:sSubPr>
                          <m:e>
                            <m:r>
                              <a:rPr lang="en-IN" sz="2400" b="0" i="1" dirty="0" smtClean="0">
                                <a:solidFill>
                                  <a:srgbClr val="000000"/>
                                </a:solidFill>
                                <a:latin typeface="Cambria Math" panose="02040503050406030204" pitchFamily="18" charset="0"/>
                              </a:rPr>
                              <m:t>𝑥</m:t>
                            </m:r>
                          </m:e>
                          <m:sub>
                            <m:r>
                              <a:rPr lang="en-IN" sz="2400" b="0" i="1" dirty="0" smtClean="0">
                                <a:solidFill>
                                  <a:srgbClr val="000000"/>
                                </a:solidFill>
                                <a:latin typeface="Cambria Math" panose="02040503050406030204" pitchFamily="18" charset="0"/>
                              </a:rPr>
                              <m:t>𝑖</m:t>
                            </m:r>
                          </m:sub>
                        </m:sSub>
                      </m:e>
                    </m:d>
                  </m:oMath>
                </a14:m>
                <a:r>
                  <a:rPr lang="en-IN" sz="2400" b="0" i="1" dirty="0">
                    <a:solidFill>
                      <a:srgbClr val="000000"/>
                    </a:solidFill>
                    <a:latin typeface="Cambria Math" panose="02040503050406030204" pitchFamily="18" charset="0"/>
                  </a:rPr>
                  <a:t> </a:t>
                </a:r>
              </a:p>
              <a:p>
                <a:pPr marR="0"/>
                <a:r>
                  <a:rPr lang="en-IN" sz="2400" i="1" dirty="0">
                    <a:solidFill>
                      <a:srgbClr val="000000"/>
                    </a:solidFill>
                    <a:latin typeface="Cambria Math" panose="02040503050406030204" pitchFamily="18" charset="0"/>
                  </a:rPr>
                  <a:t>There fore </a:t>
                </a:r>
                <a14:m>
                  <m:oMath xmlns:m="http://schemas.openxmlformats.org/officeDocument/2006/math">
                    <m:r>
                      <a:rPr lang="en-IN" sz="2400" b="0" i="1" smtClean="0">
                        <a:solidFill>
                          <a:srgbClr val="000000"/>
                        </a:solidFill>
                        <a:latin typeface="Cambria Math" panose="02040503050406030204" pitchFamily="18" charset="0"/>
                      </a:rPr>
                      <m:t>𝐸</m:t>
                    </m:r>
                    <m:d>
                      <m:dPr>
                        <m:ctrlPr>
                          <a:rPr lang="en-IN" sz="2400" b="0" i="1" smtClean="0">
                            <a:solidFill>
                              <a:srgbClr val="000000"/>
                            </a:solidFill>
                            <a:latin typeface="Cambria Math" panose="02040503050406030204" pitchFamily="18" charset="0"/>
                          </a:rPr>
                        </m:ctrlPr>
                      </m:dPr>
                      <m:e>
                        <m:r>
                          <a:rPr lang="en-IN" sz="2400" b="0" i="1" smtClean="0">
                            <a:solidFill>
                              <a:srgbClr val="000000"/>
                            </a:solidFill>
                            <a:latin typeface="Cambria Math" panose="02040503050406030204" pitchFamily="18" charset="0"/>
                          </a:rPr>
                          <m:t>𝑌</m:t>
                        </m:r>
                      </m:e>
                    </m:d>
                    <m:r>
                      <a:rPr lang="en-IN" sz="2400" b="0" i="1" smtClean="0">
                        <a:solidFill>
                          <a:srgbClr val="000000"/>
                        </a:solidFill>
                        <a:latin typeface="Cambria Math" panose="02040503050406030204" pitchFamily="18" charset="0"/>
                      </a:rPr>
                      <m:t>=</m:t>
                    </m:r>
                    <m:nary>
                      <m:naryPr>
                        <m:chr m:val="∑"/>
                        <m:ctrlPr>
                          <a:rPr lang="en-IN" sz="2400" b="0" i="1" smtClean="0">
                            <a:solidFill>
                              <a:srgbClr val="000000"/>
                            </a:solidFill>
                            <a:latin typeface="Cambria Math" panose="02040503050406030204" pitchFamily="18" charset="0"/>
                          </a:rPr>
                        </m:ctrlPr>
                      </m:naryPr>
                      <m:sub>
                        <m:r>
                          <m:rPr>
                            <m:brk m:alnAt="23"/>
                          </m:rPr>
                          <a:rPr lang="en-IN" sz="2400" b="0" i="1" smtClean="0">
                            <a:solidFill>
                              <a:srgbClr val="000000"/>
                            </a:solidFill>
                            <a:latin typeface="Cambria Math" panose="02040503050406030204" pitchFamily="18" charset="0"/>
                          </a:rPr>
                          <m:t>𝑗</m:t>
                        </m:r>
                        <m:r>
                          <a:rPr lang="en-IN" sz="2400" b="0" i="1" smtClean="0">
                            <a:solidFill>
                              <a:srgbClr val="000000"/>
                            </a:solidFill>
                            <a:latin typeface="Cambria Math" panose="02040503050406030204" pitchFamily="18" charset="0"/>
                          </a:rPr>
                          <m:t>=1</m:t>
                        </m:r>
                      </m:sub>
                      <m:sup>
                        <m:r>
                          <a:rPr lang="en-IN" sz="2400" b="0" i="1" smtClean="0">
                            <a:solidFill>
                              <a:srgbClr val="000000"/>
                            </a:solidFill>
                            <a:latin typeface="Cambria Math" panose="02040503050406030204" pitchFamily="18" charset="0"/>
                          </a:rPr>
                          <m:t>𝑚</m:t>
                        </m:r>
                      </m:sup>
                      <m:e>
                        <m:sSub>
                          <m:sSubPr>
                            <m:ctrlPr>
                              <a:rPr lang="en-IN" sz="2400" b="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𝑦</m:t>
                            </m:r>
                          </m:e>
                          <m:sub>
                            <m:r>
                              <a:rPr lang="en-IN" sz="2400" b="0" i="1" smtClean="0">
                                <a:solidFill>
                                  <a:srgbClr val="000000"/>
                                </a:solidFill>
                                <a:latin typeface="Cambria Math" panose="02040503050406030204" pitchFamily="18" charset="0"/>
                              </a:rPr>
                              <m:t>𝑗</m:t>
                            </m:r>
                          </m:sub>
                        </m:sSub>
                        <m:r>
                          <a:rPr lang="en-IN" sz="2400" b="0" i="1" smtClean="0">
                            <a:solidFill>
                              <a:srgbClr val="000000"/>
                            </a:solidFill>
                            <a:latin typeface="Cambria Math" panose="02040503050406030204" pitchFamily="18" charset="0"/>
                          </a:rPr>
                          <m:t> </m:t>
                        </m:r>
                        <m:r>
                          <a:rPr lang="en-IN" sz="2400" b="0" i="1" smtClean="0">
                            <a:solidFill>
                              <a:srgbClr val="000000"/>
                            </a:solidFill>
                            <a:latin typeface="Cambria Math" panose="02040503050406030204" pitchFamily="18" charset="0"/>
                          </a:rPr>
                          <m:t>𝑔</m:t>
                        </m:r>
                        <m:d>
                          <m:dPr>
                            <m:ctrlPr>
                              <a:rPr lang="en-IN" sz="2400" b="0" i="1" smtClean="0">
                                <a:solidFill>
                                  <a:srgbClr val="000000"/>
                                </a:solidFill>
                                <a:latin typeface="Cambria Math" panose="02040503050406030204" pitchFamily="18" charset="0"/>
                              </a:rPr>
                            </m:ctrlPr>
                          </m:dPr>
                          <m:e>
                            <m:sSub>
                              <m:sSubPr>
                                <m:ctrlPr>
                                  <a:rPr lang="en-IN" sz="2400" b="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𝑦</m:t>
                                </m:r>
                              </m:e>
                              <m:sub>
                                <m:r>
                                  <a:rPr lang="en-IN" sz="2400" b="0" i="1" smtClean="0">
                                    <a:solidFill>
                                      <a:srgbClr val="000000"/>
                                    </a:solidFill>
                                    <a:latin typeface="Cambria Math" panose="02040503050406030204" pitchFamily="18" charset="0"/>
                                  </a:rPr>
                                  <m:t>𝑗</m:t>
                                </m:r>
                              </m:sub>
                            </m:sSub>
                          </m:e>
                        </m:d>
                        <m:r>
                          <a:rPr lang="en-IN" sz="2400" b="0" i="1" smtClean="0">
                            <a:solidFill>
                              <a:srgbClr val="000000"/>
                            </a:solidFill>
                            <a:latin typeface="Cambria Math" panose="02040503050406030204" pitchFamily="18" charset="0"/>
                          </a:rPr>
                          <m:t>=</m:t>
                        </m:r>
                      </m:e>
                    </m:nary>
                  </m:oMath>
                </a14:m>
                <a:r>
                  <a:rPr lang="en-IN" sz="2400" dirty="0">
                    <a:solidFill>
                      <a:srgbClr val="000000"/>
                    </a:solidFill>
                  </a:rPr>
                  <a:t> </a:t>
                </a:r>
                <a14:m>
                  <m:oMath xmlns:m="http://schemas.openxmlformats.org/officeDocument/2006/math">
                    <m:sSub>
                      <m:sSubPr>
                        <m:ctrlPr>
                          <a:rPr lang="en-IN" sz="2400" i="1" dirty="0">
                            <a:solidFill>
                              <a:srgbClr val="000000"/>
                            </a:solidFill>
                            <a:latin typeface="Cambria Math" panose="02040503050406030204" pitchFamily="18" charset="0"/>
                          </a:rPr>
                        </m:ctrlPr>
                      </m:sSubPr>
                      <m:e>
                        <m:nary>
                          <m:naryPr>
                            <m:chr m:val="∑"/>
                            <m:ctrlPr>
                              <a:rPr lang="en-IN" sz="2400" i="1">
                                <a:solidFill>
                                  <a:srgbClr val="000000"/>
                                </a:solidFill>
                                <a:latin typeface="Cambria Math" panose="02040503050406030204" pitchFamily="18" charset="0"/>
                              </a:rPr>
                            </m:ctrlPr>
                          </m:naryPr>
                          <m:sub>
                            <m:r>
                              <m:rPr>
                                <m:brk m:alnAt="23"/>
                              </m:rPr>
                              <a:rPr lang="en-IN" sz="2400" i="1">
                                <a:solidFill>
                                  <a:srgbClr val="000000"/>
                                </a:solidFill>
                                <a:latin typeface="Cambria Math" panose="02040503050406030204" pitchFamily="18" charset="0"/>
                              </a:rPr>
                              <m:t>𝑗</m:t>
                            </m:r>
                            <m:r>
                              <a:rPr lang="en-IN" sz="2400" i="1">
                                <a:solidFill>
                                  <a:srgbClr val="000000"/>
                                </a:solidFill>
                                <a:latin typeface="Cambria Math" panose="02040503050406030204" pitchFamily="18" charset="0"/>
                              </a:rPr>
                              <m:t>=1</m:t>
                            </m:r>
                          </m:sub>
                          <m:sup>
                            <m:r>
                              <a:rPr lang="en-IN" sz="2400" i="1">
                                <a:solidFill>
                                  <a:srgbClr val="000000"/>
                                </a:solidFill>
                                <a:latin typeface="Cambria Math" panose="02040503050406030204" pitchFamily="18" charset="0"/>
                              </a:rPr>
                              <m:t>𝑚</m:t>
                            </m:r>
                          </m:sup>
                          <m:e>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𝑦</m:t>
                                </m:r>
                              </m:e>
                              <m:sub>
                                <m:r>
                                  <a:rPr lang="en-IN" sz="2400" i="1">
                                    <a:solidFill>
                                      <a:srgbClr val="000000"/>
                                    </a:solidFill>
                                    <a:latin typeface="Cambria Math" panose="02040503050406030204" pitchFamily="18" charset="0"/>
                                  </a:rPr>
                                  <m:t>𝑗</m:t>
                                </m:r>
                              </m:sub>
                            </m:sSub>
                            <m:r>
                              <a:rPr lang="en-IN" sz="2400" i="1">
                                <a:solidFill>
                                  <a:srgbClr val="000000"/>
                                </a:solidFill>
                                <a:latin typeface="Cambria Math" panose="02040503050406030204" pitchFamily="18" charset="0"/>
                              </a:rPr>
                              <m:t> </m:t>
                            </m:r>
                          </m:e>
                        </m:nary>
                        <m:r>
                          <m:rPr>
                            <m:sty m:val="p"/>
                          </m:rPr>
                          <a:rPr lang="en-IN" sz="2400" dirty="0">
                            <a:solidFill>
                              <a:srgbClr val="000000"/>
                            </a:solidFill>
                            <a:latin typeface="Cambria Math" panose="02040503050406030204" pitchFamily="18" charset="0"/>
                          </a:rPr>
                          <m:t>Σ</m:t>
                        </m:r>
                      </m:e>
                      <m:sub>
                        <m:r>
                          <a:rPr lang="en-IN" sz="2400" i="1" dirty="0">
                            <a:solidFill>
                              <a:srgbClr val="000000"/>
                            </a:solidFill>
                            <a:latin typeface="Cambria Math" panose="02040503050406030204" pitchFamily="18" charset="0"/>
                          </a:rPr>
                          <m:t>𝑖</m:t>
                        </m:r>
                        <m:r>
                          <a:rPr lang="en-IN" sz="2400" i="1" dirty="0">
                            <a:solidFill>
                              <a:srgbClr val="000000"/>
                            </a:solidFill>
                            <a:latin typeface="Cambria Math" panose="02040503050406030204" pitchFamily="18" charset="0"/>
                          </a:rPr>
                          <m:t>:</m:t>
                        </m:r>
                        <m:r>
                          <m:rPr>
                            <m:sty m:val="p"/>
                          </m:rPr>
                          <a:rPr lang="en-IN" sz="2400" dirty="0">
                            <a:solidFill>
                              <a:srgbClr val="000000"/>
                            </a:solidFill>
                            <a:latin typeface="Cambria Math" panose="02040503050406030204" pitchFamily="18" charset="0"/>
                          </a:rPr>
                          <m:t>Φ</m:t>
                        </m:r>
                        <m:d>
                          <m:dPr>
                            <m:ctrlPr>
                              <a:rPr lang="en-IN" sz="2400" i="1" dirty="0">
                                <a:solidFill>
                                  <a:srgbClr val="000000"/>
                                </a:solidFill>
                                <a:latin typeface="Cambria Math" panose="02040503050406030204" pitchFamily="18" charset="0"/>
                              </a:rPr>
                            </m:ctrlPr>
                          </m:dPr>
                          <m:e>
                            <m:sSub>
                              <m:sSubPr>
                                <m:ctrlPr>
                                  <a:rPr lang="en-IN" sz="2400" i="1" dirty="0">
                                    <a:solidFill>
                                      <a:srgbClr val="000000"/>
                                    </a:solidFill>
                                    <a:latin typeface="Cambria Math" panose="02040503050406030204" pitchFamily="18" charset="0"/>
                                  </a:rPr>
                                </m:ctrlPr>
                              </m:sSubPr>
                              <m:e>
                                <m:r>
                                  <a:rPr lang="en-IN" sz="2400" i="1" dirty="0">
                                    <a:solidFill>
                                      <a:srgbClr val="000000"/>
                                    </a:solidFill>
                                    <a:latin typeface="Cambria Math" panose="02040503050406030204" pitchFamily="18" charset="0"/>
                                  </a:rPr>
                                  <m:t>𝑥</m:t>
                                </m:r>
                              </m:e>
                              <m:sub>
                                <m:r>
                                  <a:rPr lang="en-IN" sz="2400" i="1" dirty="0">
                                    <a:solidFill>
                                      <a:srgbClr val="000000"/>
                                    </a:solidFill>
                                    <a:latin typeface="Cambria Math" panose="02040503050406030204" pitchFamily="18" charset="0"/>
                                  </a:rPr>
                                  <m:t>𝑖</m:t>
                                </m:r>
                              </m:sub>
                            </m:sSub>
                          </m:e>
                        </m:d>
                        <m:r>
                          <a:rPr lang="en-IN" sz="2400" i="1" dirty="0">
                            <a:solidFill>
                              <a:srgbClr val="000000"/>
                            </a:solidFill>
                            <a:latin typeface="Cambria Math" panose="02040503050406030204" pitchFamily="18" charset="0"/>
                          </a:rPr>
                          <m:t>=</m:t>
                        </m:r>
                        <m:sSub>
                          <m:sSubPr>
                            <m:ctrlPr>
                              <a:rPr lang="en-IN" sz="2400" i="1" dirty="0">
                                <a:solidFill>
                                  <a:srgbClr val="000000"/>
                                </a:solidFill>
                                <a:latin typeface="Cambria Math" panose="02040503050406030204" pitchFamily="18" charset="0"/>
                              </a:rPr>
                            </m:ctrlPr>
                          </m:sSubPr>
                          <m:e>
                            <m:r>
                              <a:rPr lang="en-IN" sz="2400" i="1" dirty="0">
                                <a:solidFill>
                                  <a:srgbClr val="000000"/>
                                </a:solidFill>
                                <a:latin typeface="Cambria Math" panose="02040503050406030204" pitchFamily="18" charset="0"/>
                              </a:rPr>
                              <m:t>𝑦</m:t>
                            </m:r>
                          </m:e>
                          <m:sub>
                            <m:r>
                              <a:rPr lang="en-IN" sz="2400" i="1" dirty="0">
                                <a:solidFill>
                                  <a:srgbClr val="000000"/>
                                </a:solidFill>
                                <a:latin typeface="Cambria Math" panose="02040503050406030204" pitchFamily="18" charset="0"/>
                              </a:rPr>
                              <m:t>𝑗</m:t>
                            </m:r>
                          </m:sub>
                        </m:sSub>
                      </m:sub>
                    </m:sSub>
                    <m:r>
                      <a:rPr lang="en-IN" sz="2400" i="1" dirty="0">
                        <a:solidFill>
                          <a:srgbClr val="000000"/>
                        </a:solidFill>
                        <a:latin typeface="Cambria Math" panose="02040503050406030204" pitchFamily="18" charset="0"/>
                      </a:rPr>
                      <m:t>𝑓</m:t>
                    </m:r>
                    <m:d>
                      <m:dPr>
                        <m:ctrlPr>
                          <a:rPr lang="en-IN" sz="2400" i="1" dirty="0">
                            <a:solidFill>
                              <a:srgbClr val="000000"/>
                            </a:solidFill>
                            <a:latin typeface="Cambria Math" panose="02040503050406030204" pitchFamily="18" charset="0"/>
                          </a:rPr>
                        </m:ctrlPr>
                      </m:dPr>
                      <m:e>
                        <m:sSub>
                          <m:sSubPr>
                            <m:ctrlPr>
                              <a:rPr lang="en-IN" sz="2400" i="1" dirty="0">
                                <a:solidFill>
                                  <a:srgbClr val="000000"/>
                                </a:solidFill>
                                <a:latin typeface="Cambria Math" panose="02040503050406030204" pitchFamily="18" charset="0"/>
                              </a:rPr>
                            </m:ctrlPr>
                          </m:sSubPr>
                          <m:e>
                            <m:r>
                              <a:rPr lang="en-IN" sz="2400" i="1" dirty="0">
                                <a:solidFill>
                                  <a:srgbClr val="000000"/>
                                </a:solidFill>
                                <a:latin typeface="Cambria Math" panose="02040503050406030204" pitchFamily="18" charset="0"/>
                              </a:rPr>
                              <m:t>𝑥</m:t>
                            </m:r>
                          </m:e>
                          <m:sub>
                            <m:r>
                              <a:rPr lang="en-IN" sz="2400" i="1" dirty="0">
                                <a:solidFill>
                                  <a:srgbClr val="000000"/>
                                </a:solidFill>
                                <a:latin typeface="Cambria Math" panose="02040503050406030204" pitchFamily="18" charset="0"/>
                              </a:rPr>
                              <m:t>𝑖</m:t>
                            </m:r>
                          </m:sub>
                        </m:sSub>
                      </m:e>
                    </m:d>
                  </m:oMath>
                </a14:m>
                <a:endParaRPr lang="en-IN" sz="2400" b="0" i="1" dirty="0">
                  <a:solidFill>
                    <a:srgbClr val="000000"/>
                  </a:solidFill>
                  <a:latin typeface="Cambria Math" panose="02040503050406030204" pitchFamily="18" charset="0"/>
                </a:endParaRPr>
              </a:p>
              <a:p>
                <a:pPr marR="0"/>
                <a:endParaRPr lang="en-IN" sz="2400" i="1" dirty="0">
                  <a:solidFill>
                    <a:srgbClr val="000000"/>
                  </a:solidFill>
                  <a:latin typeface="Cambria Math" panose="02040503050406030204" pitchFamily="18" charset="0"/>
                </a:endParaRPr>
              </a:p>
              <a:p>
                <a:pPr marR="0"/>
                <a:endParaRPr lang="en-IN" sz="2400" b="0" i="1" dirty="0">
                  <a:solidFill>
                    <a:srgbClr val="000000"/>
                  </a:solidFill>
                  <a:latin typeface="Cambria Math" panose="02040503050406030204" pitchFamily="18" charset="0"/>
                </a:endParaRPr>
              </a:p>
              <a:p>
                <a:pPr marR="0"/>
                <a14:m>
                  <m:oMathPara xmlns:m="http://schemas.openxmlformats.org/officeDocument/2006/math">
                    <m:oMathParaPr>
                      <m:jc m:val="centerGroup"/>
                    </m:oMathParaPr>
                    <m:oMath xmlns:m="http://schemas.openxmlformats.org/officeDocument/2006/math">
                      <m:r>
                        <a:rPr lang="en-IN" sz="2400" i="1" dirty="0" smtClean="0">
                          <a:solidFill>
                            <a:srgbClr val="000000"/>
                          </a:solidFill>
                          <a:latin typeface="Cambria Math" panose="02040503050406030204" pitchFamily="18" charset="0"/>
                        </a:rPr>
                        <m:t> </m:t>
                      </m:r>
                    </m:oMath>
                  </m:oMathPara>
                </a14:m>
                <a:endParaRPr lang="en-IN" sz="2400" dirty="0">
                  <a:solidFill>
                    <a:srgbClr val="000000"/>
                  </a:solidFill>
                  <a:latin typeface="Times New Roman PSMT"/>
                </a:endParaRPr>
              </a:p>
            </p:txBody>
          </p:sp>
        </mc:Choice>
        <mc:Fallback xmlns="">
          <p:sp>
            <p:nvSpPr>
              <p:cNvPr id="5" name="Rectangle 4">
                <a:extLst>
                  <a:ext uri="{FF2B5EF4-FFF2-40B4-BE49-F238E27FC236}">
                    <a16:creationId xmlns:a16="http://schemas.microsoft.com/office/drawing/2014/main" id="{45D0CAB8-AFEC-4010-BCE6-1837C4AC0B51}"/>
                  </a:ext>
                </a:extLst>
              </p:cNvPr>
              <p:cNvSpPr>
                <a:spLocks noRot="1" noChangeAspect="1" noMove="1" noResize="1" noEditPoints="1" noAdjustHandles="1" noChangeArrowheads="1" noChangeShapeType="1" noTextEdit="1"/>
              </p:cNvSpPr>
              <p:nvPr/>
            </p:nvSpPr>
            <p:spPr>
              <a:xfrm>
                <a:off x="609599" y="2133599"/>
                <a:ext cx="10721009" cy="3589059"/>
              </a:xfrm>
              <a:prstGeom prst="rect">
                <a:avLst/>
              </a:prstGeom>
              <a:blipFill>
                <a:blip r:embed="rId3"/>
                <a:stretch>
                  <a:fillRect l="-853" t="-1868"/>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3A540035-FE40-4D7E-A90A-0DB2503F0F37}"/>
              </a:ext>
            </a:extLst>
          </p:cNvPr>
          <p:cNvPicPr>
            <a:picLocks noChangeAspect="1"/>
          </p:cNvPicPr>
          <p:nvPr/>
        </p:nvPicPr>
        <p:blipFill>
          <a:blip r:embed="rId4"/>
          <a:stretch>
            <a:fillRect/>
          </a:stretch>
        </p:blipFill>
        <p:spPr>
          <a:xfrm>
            <a:off x="2368911" y="4889161"/>
            <a:ext cx="5357106" cy="833497"/>
          </a:xfrm>
          <a:prstGeom prst="rect">
            <a:avLst/>
          </a:prstGeom>
        </p:spPr>
      </p:pic>
    </p:spTree>
    <p:extLst>
      <p:ext uri="{BB962C8B-B14F-4D97-AF65-F5344CB8AC3E}">
        <p14:creationId xmlns:p14="http://schemas.microsoft.com/office/powerpoint/2010/main" val="4726162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40CD-8908-4C34-B2EB-4CA8BE0BB8D0}"/>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323EC079-1BA2-4D55-82D7-984BC2888E20}"/>
              </a:ext>
            </a:extLst>
          </p:cNvPr>
          <p:cNvPicPr>
            <a:picLocks noGrp="1" noChangeAspect="1"/>
          </p:cNvPicPr>
          <p:nvPr>
            <p:ph idx="1"/>
          </p:nvPr>
        </p:nvPicPr>
        <p:blipFill>
          <a:blip r:embed="rId2"/>
          <a:stretch>
            <a:fillRect/>
          </a:stretch>
        </p:blipFill>
        <p:spPr>
          <a:xfrm>
            <a:off x="977926" y="1895062"/>
            <a:ext cx="9782839" cy="4025916"/>
          </a:xfrm>
          <a:prstGeom prst="rect">
            <a:avLst/>
          </a:prstGeom>
        </p:spPr>
      </p:pic>
    </p:spTree>
    <p:extLst>
      <p:ext uri="{BB962C8B-B14F-4D97-AF65-F5344CB8AC3E}">
        <p14:creationId xmlns:p14="http://schemas.microsoft.com/office/powerpoint/2010/main" val="17823431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C504F-FE56-4F2A-864F-9C1EBFACD0B7}"/>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3FE9902-1914-448B-83DF-029DA6EF0BB6}"/>
              </a:ext>
            </a:extLst>
          </p:cNvPr>
          <p:cNvPicPr>
            <a:picLocks noGrp="1" noChangeAspect="1"/>
          </p:cNvPicPr>
          <p:nvPr>
            <p:ph idx="1"/>
          </p:nvPr>
        </p:nvPicPr>
        <p:blipFill>
          <a:blip r:embed="rId2"/>
          <a:stretch>
            <a:fillRect/>
          </a:stretch>
        </p:blipFill>
        <p:spPr>
          <a:xfrm>
            <a:off x="1296709" y="2504661"/>
            <a:ext cx="7940055" cy="2476064"/>
          </a:xfrm>
          <a:prstGeom prst="rect">
            <a:avLst/>
          </a:prstGeom>
        </p:spPr>
      </p:pic>
      <p:pic>
        <p:nvPicPr>
          <p:cNvPr id="5" name="Picture 4">
            <a:extLst>
              <a:ext uri="{FF2B5EF4-FFF2-40B4-BE49-F238E27FC236}">
                <a16:creationId xmlns:a16="http://schemas.microsoft.com/office/drawing/2014/main" id="{C5CC56A8-E522-41B1-82D5-53A9214043AF}"/>
              </a:ext>
            </a:extLst>
          </p:cNvPr>
          <p:cNvPicPr>
            <a:picLocks noChangeAspect="1"/>
          </p:cNvPicPr>
          <p:nvPr/>
        </p:nvPicPr>
        <p:blipFill>
          <a:blip r:embed="rId3"/>
          <a:stretch>
            <a:fillRect/>
          </a:stretch>
        </p:blipFill>
        <p:spPr>
          <a:xfrm>
            <a:off x="2784501" y="5576239"/>
            <a:ext cx="4636716" cy="814007"/>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AD43A31-BB20-46A8-B76D-8AEE5B459EF0}"/>
                  </a:ext>
                </a:extLst>
              </p:cNvPr>
              <p:cNvSpPr txBox="1"/>
              <p:nvPr/>
            </p:nvSpPr>
            <p:spPr>
              <a:xfrm>
                <a:off x="1007165" y="4980725"/>
                <a:ext cx="10668000" cy="646331"/>
              </a:xfrm>
              <a:prstGeom prst="rect">
                <a:avLst/>
              </a:prstGeom>
              <a:noFill/>
            </p:spPr>
            <p:txBody>
              <a:bodyPr wrap="square" rtlCol="0">
                <a:spAutoFit/>
              </a:bodyPr>
              <a:lstStyle/>
              <a:p>
                <a:r>
                  <a:rPr lang="en-IN" dirty="0"/>
                  <a:t>Each of the random variables which arise from the function </a:t>
                </a:r>
                <a14:m>
                  <m:oMath xmlns:m="http://schemas.openxmlformats.org/officeDocument/2006/math">
                    <m:r>
                      <m:rPr>
                        <m:sty m:val="p"/>
                      </m:rPr>
                      <a:rPr lang="en-IN" b="0" i="0" smtClean="0">
                        <a:latin typeface="Cambria Math" panose="02040503050406030204" pitchFamily="18" charset="0"/>
                      </a:rPr>
                      <m:t>Φ</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e>
                    </m:d>
                    <m:r>
                      <a:rPr lang="en-IN" b="0" i="1" smtClean="0">
                        <a:latin typeface="Cambria Math" panose="02040503050406030204" pitchFamily="18" charset="0"/>
                      </a:rPr>
                      <m:t>   </m:t>
                    </m:r>
                  </m:oMath>
                </a14:m>
                <a:r>
                  <a:rPr lang="en-IN" dirty="0"/>
                  <a:t>are from the same sample space as X</a:t>
                </a:r>
              </a:p>
              <a:p>
                <a:r>
                  <a:rPr lang="en-IN" dirty="0"/>
                  <a:t>So they have the probability of each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oMath>
                </a14:m>
                <a:r>
                  <a:rPr lang="en-IN" dirty="0"/>
                  <a:t> </a:t>
                </a:r>
              </a:p>
            </p:txBody>
          </p:sp>
        </mc:Choice>
        <mc:Fallback xmlns="">
          <p:sp>
            <p:nvSpPr>
              <p:cNvPr id="7" name="TextBox 6">
                <a:extLst>
                  <a:ext uri="{FF2B5EF4-FFF2-40B4-BE49-F238E27FC236}">
                    <a16:creationId xmlns:a16="http://schemas.microsoft.com/office/drawing/2014/main" id="{9AD43A31-BB20-46A8-B76D-8AEE5B459EF0}"/>
                  </a:ext>
                </a:extLst>
              </p:cNvPr>
              <p:cNvSpPr txBox="1">
                <a:spLocks noRot="1" noChangeAspect="1" noMove="1" noResize="1" noEditPoints="1" noAdjustHandles="1" noChangeArrowheads="1" noChangeShapeType="1" noTextEdit="1"/>
              </p:cNvSpPr>
              <p:nvPr/>
            </p:nvSpPr>
            <p:spPr>
              <a:xfrm>
                <a:off x="1007165" y="4980725"/>
                <a:ext cx="10668000" cy="646331"/>
              </a:xfrm>
              <a:prstGeom prst="rect">
                <a:avLst/>
              </a:prstGeom>
              <a:blipFill>
                <a:blip r:embed="rId4"/>
                <a:stretch>
                  <a:fillRect l="-457" t="-4717" b="-14151"/>
                </a:stretch>
              </a:blipFill>
            </p:spPr>
            <p:txBody>
              <a:bodyPr/>
              <a:lstStyle/>
              <a:p>
                <a:r>
                  <a:rPr lang="en-IN">
                    <a:noFill/>
                  </a:rPr>
                  <a:t> </a:t>
                </a:r>
              </a:p>
            </p:txBody>
          </p:sp>
        </mc:Fallback>
      </mc:AlternateContent>
    </p:spTree>
    <p:extLst>
      <p:ext uri="{BB962C8B-B14F-4D97-AF65-F5344CB8AC3E}">
        <p14:creationId xmlns:p14="http://schemas.microsoft.com/office/powerpoint/2010/main" val="34425197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4185F57-C3F0-4663-B706-AD450472766C}"/>
              </a:ext>
            </a:extLst>
          </p:cNvPr>
          <p:cNvPicPr>
            <a:picLocks noGrp="1" noChangeAspect="1"/>
          </p:cNvPicPr>
          <p:nvPr>
            <p:ph idx="1"/>
          </p:nvPr>
        </p:nvPicPr>
        <p:blipFill>
          <a:blip r:embed="rId2"/>
          <a:stretch>
            <a:fillRect/>
          </a:stretch>
        </p:blipFill>
        <p:spPr>
          <a:xfrm>
            <a:off x="700172" y="1007166"/>
            <a:ext cx="10509377" cy="834886"/>
          </a:xfrm>
          <a:prstGeom prst="rect">
            <a:avLst/>
          </a:prstGeom>
        </p:spPr>
      </p:pic>
      <p:sp>
        <p:nvSpPr>
          <p:cNvPr id="5" name="TextBox 4">
            <a:extLst>
              <a:ext uri="{FF2B5EF4-FFF2-40B4-BE49-F238E27FC236}">
                <a16:creationId xmlns:a16="http://schemas.microsoft.com/office/drawing/2014/main" id="{2F36905A-DF56-48B2-8687-9632BE969512}"/>
              </a:ext>
            </a:extLst>
          </p:cNvPr>
          <p:cNvSpPr txBox="1"/>
          <p:nvPr/>
        </p:nvSpPr>
        <p:spPr>
          <a:xfrm>
            <a:off x="1179443" y="2120347"/>
            <a:ext cx="8481392" cy="3693319"/>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41595E26-6F65-4626-A6B6-F6B97711751B}"/>
              </a:ext>
            </a:extLst>
          </p:cNvPr>
          <p:cNvPicPr>
            <a:picLocks noChangeAspect="1"/>
          </p:cNvPicPr>
          <p:nvPr/>
        </p:nvPicPr>
        <p:blipFill>
          <a:blip r:embed="rId3"/>
          <a:stretch>
            <a:fillRect/>
          </a:stretch>
        </p:blipFill>
        <p:spPr>
          <a:xfrm>
            <a:off x="242327" y="2133599"/>
            <a:ext cx="10891374" cy="3680067"/>
          </a:xfrm>
          <a:prstGeom prst="rect">
            <a:avLst/>
          </a:prstGeom>
        </p:spPr>
      </p:pic>
    </p:spTree>
    <p:extLst>
      <p:ext uri="{BB962C8B-B14F-4D97-AF65-F5344CB8AC3E}">
        <p14:creationId xmlns:p14="http://schemas.microsoft.com/office/powerpoint/2010/main" val="9538579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9410" name="Rectangle 2">
            <a:extLst>
              <a:ext uri="{FF2B5EF4-FFF2-40B4-BE49-F238E27FC236}">
                <a16:creationId xmlns:a16="http://schemas.microsoft.com/office/drawing/2014/main" id="{6E111600-1C8D-4498-A8BE-CD897E1FB8BD}"/>
              </a:ext>
            </a:extLst>
          </p:cNvPr>
          <p:cNvSpPr>
            <a:spLocks noGrp="1" noChangeArrowheads="1"/>
          </p:cNvSpPr>
          <p:nvPr>
            <p:ph type="title"/>
          </p:nvPr>
        </p:nvSpPr>
        <p:spPr/>
        <p:txBody>
          <a:bodyPr/>
          <a:lstStyle/>
          <a:p>
            <a:r>
              <a:rPr lang="en-US" altLang="en-US"/>
              <a:t>Variance/standard deviation</a:t>
            </a:r>
          </a:p>
        </p:txBody>
      </p:sp>
      <p:sp>
        <p:nvSpPr>
          <p:cNvPr id="1169411" name="Rectangle 3">
            <a:extLst>
              <a:ext uri="{FF2B5EF4-FFF2-40B4-BE49-F238E27FC236}">
                <a16:creationId xmlns:a16="http://schemas.microsoft.com/office/drawing/2014/main" id="{B2CDB73D-90F3-4DA6-9A0B-B174E0E26894}"/>
              </a:ext>
            </a:extLst>
          </p:cNvPr>
          <p:cNvSpPr>
            <a:spLocks noGrp="1" noChangeArrowheads="1"/>
          </p:cNvSpPr>
          <p:nvPr>
            <p:ph type="body" idx="1"/>
          </p:nvPr>
        </p:nvSpPr>
        <p:spPr/>
        <p:txBody>
          <a:bodyPr/>
          <a:lstStyle/>
          <a:p>
            <a:pPr>
              <a:buFont typeface="Wingdings" panose="05000000000000000000" pitchFamily="2" charset="2"/>
              <a:buNone/>
            </a:pPr>
            <a:r>
              <a:rPr lang="en-US" altLang="en-US">
                <a:ea typeface="Arial Unicode MS" pitchFamily="34" charset="-128"/>
              </a:rPr>
              <a:t>	</a:t>
            </a:r>
            <a:r>
              <a:rPr lang="en-US" altLang="en-US">
                <a:ea typeface="Arial Unicode MS" pitchFamily="34" charset="-128"/>
                <a:sym typeface="Symbol" panose="05050102010706020507" pitchFamily="18" charset="2"/>
              </a:rPr>
              <a:t></a:t>
            </a:r>
            <a:r>
              <a:rPr lang="en-US" altLang="en-US" baseline="30000">
                <a:ea typeface="Arial Unicode MS" pitchFamily="34" charset="-128"/>
                <a:sym typeface="Symbol" panose="05050102010706020507" pitchFamily="18" charset="2"/>
              </a:rPr>
              <a:t>2</a:t>
            </a:r>
            <a:r>
              <a:rPr lang="en-US" altLang="en-US">
                <a:ea typeface="Arial Unicode MS" pitchFamily="34" charset="-128"/>
                <a:sym typeface="Symbol" panose="05050102010706020507" pitchFamily="18" charset="2"/>
              </a:rPr>
              <a:t>=</a:t>
            </a:r>
            <a:r>
              <a:rPr lang="en-US" altLang="en-US">
                <a:ea typeface="Arial Unicode MS" pitchFamily="34" charset="-128"/>
              </a:rPr>
              <a:t>Var(</a:t>
            </a:r>
            <a:r>
              <a:rPr lang="en-US" altLang="en-US" i="1">
                <a:ea typeface="Arial Unicode MS" pitchFamily="34" charset="-128"/>
              </a:rPr>
              <a:t>x</a:t>
            </a:r>
            <a:r>
              <a:rPr lang="en-US" altLang="en-US">
                <a:ea typeface="Arial Unicode MS" pitchFamily="34" charset="-128"/>
              </a:rPr>
              <a:t>) =E(</a:t>
            </a:r>
            <a:r>
              <a:rPr lang="en-US" altLang="en-US" i="1">
                <a:ea typeface="Arial Unicode MS" pitchFamily="34" charset="-128"/>
              </a:rPr>
              <a:t>x</a:t>
            </a:r>
            <a:r>
              <a:rPr lang="en-US" altLang="en-US">
                <a:ea typeface="Arial Unicode MS" pitchFamily="34" charset="-128"/>
              </a:rPr>
              <a:t>-</a:t>
            </a:r>
            <a:r>
              <a:rPr lang="en-US" altLang="en-US">
                <a:ea typeface="Arial Unicode MS" pitchFamily="34" charset="-128"/>
                <a:sym typeface="Symbol" panose="05050102010706020507" pitchFamily="18" charset="2"/>
              </a:rPr>
              <a:t></a:t>
            </a:r>
            <a:r>
              <a:rPr lang="en-US" altLang="en-US">
                <a:ea typeface="Arial Unicode MS" pitchFamily="34" charset="-128"/>
              </a:rPr>
              <a:t>)</a:t>
            </a:r>
            <a:r>
              <a:rPr lang="en-US" altLang="en-US" baseline="30000">
                <a:ea typeface="Arial Unicode MS" pitchFamily="34" charset="-128"/>
              </a:rPr>
              <a:t>2   </a:t>
            </a:r>
          </a:p>
          <a:p>
            <a:pPr>
              <a:buFont typeface="Wingdings" panose="05000000000000000000" pitchFamily="2" charset="2"/>
              <a:buNone/>
            </a:pPr>
            <a:endParaRPr lang="en-US" altLang="en-US">
              <a:ea typeface="Arial Unicode MS" pitchFamily="34" charset="-128"/>
            </a:endParaRPr>
          </a:p>
          <a:p>
            <a:pPr>
              <a:buFont typeface="Wingdings" panose="05000000000000000000" pitchFamily="2" charset="2"/>
              <a:buNone/>
            </a:pPr>
            <a:r>
              <a:rPr lang="en-US" altLang="en-US">
                <a:latin typeface="Times New Roman" panose="02020603050405020304" pitchFamily="18" charset="0"/>
                <a:ea typeface="Arial Unicode MS" pitchFamily="34" charset="-128"/>
              </a:rPr>
              <a:t>“</a:t>
            </a:r>
            <a:r>
              <a:rPr lang="en-US" altLang="en-US">
                <a:ea typeface="Arial Unicode MS" pitchFamily="34" charset="-128"/>
              </a:rPr>
              <a:t>The expected (or average) squared distance (or deviation) from the mean</a:t>
            </a:r>
            <a:r>
              <a:rPr lang="en-US" altLang="en-US">
                <a:latin typeface="Times New Roman" panose="02020603050405020304" pitchFamily="18" charset="0"/>
                <a:ea typeface="Arial Unicode MS" pitchFamily="34" charset="-128"/>
              </a:rPr>
              <a:t>”</a:t>
            </a:r>
            <a:endParaRPr lang="en-US" altLang="en-US">
              <a:ea typeface="Arial Unicode MS" pitchFamily="34" charset="-128"/>
            </a:endParaRPr>
          </a:p>
        </p:txBody>
      </p:sp>
      <p:graphicFrame>
        <p:nvGraphicFramePr>
          <p:cNvPr id="1169412" name="Object 4">
            <a:extLst>
              <a:ext uri="{FF2B5EF4-FFF2-40B4-BE49-F238E27FC236}">
                <a16:creationId xmlns:a16="http://schemas.microsoft.com/office/drawing/2014/main" id="{E0E374AD-667F-46FF-90F4-CF47037A1D90}"/>
              </a:ext>
            </a:extLst>
          </p:cNvPr>
          <p:cNvGraphicFramePr>
            <a:graphicFrameLocks noChangeAspect="1"/>
          </p:cNvGraphicFramePr>
          <p:nvPr/>
        </p:nvGraphicFramePr>
        <p:xfrm>
          <a:off x="2362200" y="4953001"/>
          <a:ext cx="7545388" cy="962025"/>
        </p:xfrm>
        <a:graphic>
          <a:graphicData uri="http://schemas.openxmlformats.org/presentationml/2006/ole">
            <mc:AlternateContent xmlns:mc="http://schemas.openxmlformats.org/markup-compatibility/2006">
              <mc:Choice xmlns:v="urn:schemas-microsoft-com:vml" Requires="v">
                <p:oleObj spid="_x0000_s4117" name="Equation" r:id="rId4" imgW="2705040" imgH="342720" progId="Equation.3">
                  <p:embed/>
                </p:oleObj>
              </mc:Choice>
              <mc:Fallback>
                <p:oleObj name="Equation" r:id="rId4" imgW="2705040" imgH="342720" progId="Equation.3">
                  <p:embed/>
                  <p:pic>
                    <p:nvPicPr>
                      <p:cNvPr id="1169412" name="Object 4">
                        <a:extLst>
                          <a:ext uri="{FF2B5EF4-FFF2-40B4-BE49-F238E27FC236}">
                            <a16:creationId xmlns:a16="http://schemas.microsoft.com/office/drawing/2014/main" id="{E0E374AD-667F-46FF-90F4-CF47037A1D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4953001"/>
                        <a:ext cx="7545388" cy="962025"/>
                      </a:xfrm>
                      <a:prstGeom prst="rect">
                        <a:avLst/>
                      </a:prstGeom>
                      <a:solidFill>
                        <a:srgbClr val="CCFFFF"/>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476264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9411">
                                            <p:txEl>
                                              <p:pRg st="0" end="0"/>
                                            </p:txEl>
                                          </p:spTgt>
                                        </p:tgtEl>
                                        <p:attrNameLst>
                                          <p:attrName>style.visibility</p:attrName>
                                        </p:attrNameLst>
                                      </p:cBhvr>
                                      <p:to>
                                        <p:strVal val="visible"/>
                                      </p:to>
                                    </p:set>
                                    <p:anim calcmode="lin" valueType="num">
                                      <p:cBhvr additive="base">
                                        <p:cTn id="7" dur="500" fill="hold"/>
                                        <p:tgtEl>
                                          <p:spTgt spid="11694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694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69411">
                                            <p:txEl>
                                              <p:pRg st="2" end="2"/>
                                            </p:txEl>
                                          </p:spTgt>
                                        </p:tgtEl>
                                        <p:attrNameLst>
                                          <p:attrName>style.visibility</p:attrName>
                                        </p:attrNameLst>
                                      </p:cBhvr>
                                      <p:to>
                                        <p:strVal val="visible"/>
                                      </p:to>
                                    </p:set>
                                    <p:anim calcmode="lin" valueType="num">
                                      <p:cBhvr additive="base">
                                        <p:cTn id="13" dur="500" fill="hold"/>
                                        <p:tgtEl>
                                          <p:spTgt spid="116941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694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69412"/>
                                        </p:tgtEl>
                                        <p:attrNameLst>
                                          <p:attrName>style.visibility</p:attrName>
                                        </p:attrNameLst>
                                      </p:cBhvr>
                                      <p:to>
                                        <p:strVal val="visible"/>
                                      </p:to>
                                    </p:set>
                                    <p:anim calcmode="lin" valueType="num">
                                      <p:cBhvr additive="base">
                                        <p:cTn id="19" dur="500" fill="hold"/>
                                        <p:tgtEl>
                                          <p:spTgt spid="1169412"/>
                                        </p:tgtEl>
                                        <p:attrNameLst>
                                          <p:attrName>ppt_x</p:attrName>
                                        </p:attrNameLst>
                                      </p:cBhvr>
                                      <p:tavLst>
                                        <p:tav tm="0">
                                          <p:val>
                                            <p:strVal val="0-#ppt_w/2"/>
                                          </p:val>
                                        </p:tav>
                                        <p:tav tm="100000">
                                          <p:val>
                                            <p:strVal val="#ppt_x"/>
                                          </p:val>
                                        </p:tav>
                                      </p:tavLst>
                                    </p:anim>
                                    <p:anim calcmode="lin" valueType="num">
                                      <p:cBhvr additive="base">
                                        <p:cTn id="20" dur="500" fill="hold"/>
                                        <p:tgtEl>
                                          <p:spTgt spid="11694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9411"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9458" name="Rectangle 2">
            <a:extLst>
              <a:ext uri="{FF2B5EF4-FFF2-40B4-BE49-F238E27FC236}">
                <a16:creationId xmlns:a16="http://schemas.microsoft.com/office/drawing/2014/main" id="{4233221C-FC6F-4494-979C-617BC9D87FC5}"/>
              </a:ext>
            </a:extLst>
          </p:cNvPr>
          <p:cNvSpPr>
            <a:spLocks noGrp="1" noChangeArrowheads="1"/>
          </p:cNvSpPr>
          <p:nvPr>
            <p:ph type="title"/>
          </p:nvPr>
        </p:nvSpPr>
        <p:spPr/>
        <p:txBody>
          <a:bodyPr/>
          <a:lstStyle/>
          <a:p>
            <a:r>
              <a:rPr lang="en-US" altLang="en-US">
                <a:latin typeface="Arial Unicode MS" pitchFamily="34" charset="-128"/>
                <a:ea typeface="Arial Unicode MS" pitchFamily="34" charset="-128"/>
              </a:rPr>
              <a:t>Variance, continuous</a:t>
            </a:r>
          </a:p>
        </p:txBody>
      </p:sp>
      <p:graphicFrame>
        <p:nvGraphicFramePr>
          <p:cNvPr id="1299459" name="Object 3">
            <a:extLst>
              <a:ext uri="{FF2B5EF4-FFF2-40B4-BE49-F238E27FC236}">
                <a16:creationId xmlns:a16="http://schemas.microsoft.com/office/drawing/2014/main" id="{258E71BB-9021-4B66-B42D-135B8CEDD81D}"/>
              </a:ext>
            </a:extLst>
          </p:cNvPr>
          <p:cNvGraphicFramePr>
            <a:graphicFrameLocks noChangeAspect="1"/>
          </p:cNvGraphicFramePr>
          <p:nvPr/>
        </p:nvGraphicFramePr>
        <p:xfrm>
          <a:off x="2546350" y="2667001"/>
          <a:ext cx="5988050" cy="1249363"/>
        </p:xfrm>
        <a:graphic>
          <a:graphicData uri="http://schemas.openxmlformats.org/presentationml/2006/ole">
            <mc:AlternateContent xmlns:mc="http://schemas.openxmlformats.org/markup-compatibility/2006">
              <mc:Choice xmlns:v="urn:schemas-microsoft-com:vml" Requires="v">
                <p:oleObj spid="_x0000_s5160" name="Equation" r:id="rId4" imgW="1638000" imgH="342720" progId="Equation.3">
                  <p:embed/>
                </p:oleObj>
              </mc:Choice>
              <mc:Fallback>
                <p:oleObj name="Equation" r:id="rId4" imgW="1638000" imgH="342720" progId="Equation.3">
                  <p:embed/>
                  <p:pic>
                    <p:nvPicPr>
                      <p:cNvPr id="1299459" name="Object 3">
                        <a:extLst>
                          <a:ext uri="{FF2B5EF4-FFF2-40B4-BE49-F238E27FC236}">
                            <a16:creationId xmlns:a16="http://schemas.microsoft.com/office/drawing/2014/main" id="{258E71BB-9021-4B66-B42D-135B8CEDD8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6350" y="2667001"/>
                        <a:ext cx="5988050" cy="1249363"/>
                      </a:xfrm>
                      <a:prstGeom prst="rect">
                        <a:avLst/>
                      </a:prstGeom>
                      <a:solidFill>
                        <a:srgbClr val="00FFFF"/>
                      </a:solidFill>
                      <a:ln w="9525">
                        <a:solidFill>
                          <a:schemeClr val="tx1"/>
                        </a:solidFill>
                        <a:miter lim="800000"/>
                        <a:headEnd/>
                        <a:tailEnd/>
                      </a:ln>
                    </p:spPr>
                  </p:pic>
                </p:oleObj>
              </mc:Fallback>
            </mc:AlternateContent>
          </a:graphicData>
        </a:graphic>
      </p:graphicFrame>
      <p:sp>
        <p:nvSpPr>
          <p:cNvPr id="1299460" name="Text Box 4">
            <a:extLst>
              <a:ext uri="{FF2B5EF4-FFF2-40B4-BE49-F238E27FC236}">
                <a16:creationId xmlns:a16="http://schemas.microsoft.com/office/drawing/2014/main" id="{10D9732A-FA31-4BC2-8DC3-598BFF129B54}"/>
              </a:ext>
            </a:extLst>
          </p:cNvPr>
          <p:cNvSpPr txBox="1">
            <a:spLocks noChangeArrowheads="1"/>
          </p:cNvSpPr>
          <p:nvPr/>
        </p:nvSpPr>
        <p:spPr bwMode="auto">
          <a:xfrm>
            <a:off x="2209800" y="2057401"/>
            <a:ext cx="6248400" cy="47307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altLang="en-US" sz="2800">
                <a:latin typeface="Times New Roman" panose="02020603050405020304" pitchFamily="18" charset="0"/>
              </a:rPr>
              <a:t>Discrete case:</a:t>
            </a:r>
          </a:p>
        </p:txBody>
      </p:sp>
      <p:sp>
        <p:nvSpPr>
          <p:cNvPr id="1299461" name="Text Box 5">
            <a:extLst>
              <a:ext uri="{FF2B5EF4-FFF2-40B4-BE49-F238E27FC236}">
                <a16:creationId xmlns:a16="http://schemas.microsoft.com/office/drawing/2014/main" id="{A36B487E-A1F2-4098-9AAD-FDA2716F3068}"/>
              </a:ext>
            </a:extLst>
          </p:cNvPr>
          <p:cNvSpPr txBox="1">
            <a:spLocks noChangeArrowheads="1"/>
          </p:cNvSpPr>
          <p:nvPr/>
        </p:nvSpPr>
        <p:spPr bwMode="auto">
          <a:xfrm>
            <a:off x="2133600" y="4724401"/>
            <a:ext cx="6248400" cy="47307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altLang="en-US" sz="2800">
                <a:latin typeface="Times New Roman" panose="02020603050405020304" pitchFamily="18" charset="0"/>
              </a:rPr>
              <a:t>Continuous case?:</a:t>
            </a:r>
          </a:p>
        </p:txBody>
      </p:sp>
      <p:graphicFrame>
        <p:nvGraphicFramePr>
          <p:cNvPr id="1299462" name="Object 6">
            <a:extLst>
              <a:ext uri="{FF2B5EF4-FFF2-40B4-BE49-F238E27FC236}">
                <a16:creationId xmlns:a16="http://schemas.microsoft.com/office/drawing/2014/main" id="{A10AE6BC-DDAE-4AB6-86CB-B2C040A50045}"/>
              </a:ext>
            </a:extLst>
          </p:cNvPr>
          <p:cNvGraphicFramePr>
            <a:graphicFrameLocks noChangeAspect="1"/>
          </p:cNvGraphicFramePr>
          <p:nvPr/>
        </p:nvGraphicFramePr>
        <p:xfrm>
          <a:off x="2667000" y="5334000"/>
          <a:ext cx="6083300" cy="1352550"/>
        </p:xfrm>
        <a:graphic>
          <a:graphicData uri="http://schemas.openxmlformats.org/presentationml/2006/ole">
            <mc:AlternateContent xmlns:mc="http://schemas.openxmlformats.org/markup-compatibility/2006">
              <mc:Choice xmlns:v="urn:schemas-microsoft-com:vml" Requires="v">
                <p:oleObj spid="_x0000_s5161" name="Equation" r:id="rId6" imgW="1714320" imgH="380880" progId="Equation.3">
                  <p:embed/>
                </p:oleObj>
              </mc:Choice>
              <mc:Fallback>
                <p:oleObj name="Equation" r:id="rId6" imgW="1714320" imgH="380880" progId="Equation.3">
                  <p:embed/>
                  <p:pic>
                    <p:nvPicPr>
                      <p:cNvPr id="1299462" name="Object 6">
                        <a:extLst>
                          <a:ext uri="{FF2B5EF4-FFF2-40B4-BE49-F238E27FC236}">
                            <a16:creationId xmlns:a16="http://schemas.microsoft.com/office/drawing/2014/main" id="{A10AE6BC-DDAE-4AB6-86CB-B2C040A500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5334000"/>
                        <a:ext cx="6083300" cy="1352550"/>
                      </a:xfrm>
                      <a:prstGeom prst="rect">
                        <a:avLst/>
                      </a:prstGeom>
                      <a:solidFill>
                        <a:srgbClr val="00FFFF"/>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3383978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9460"/>
                                        </p:tgtEl>
                                        <p:attrNameLst>
                                          <p:attrName>style.visibility</p:attrName>
                                        </p:attrNameLst>
                                      </p:cBhvr>
                                      <p:to>
                                        <p:strVal val="visible"/>
                                      </p:to>
                                    </p:set>
                                    <p:anim calcmode="lin" valueType="num">
                                      <p:cBhvr additive="base">
                                        <p:cTn id="7" dur="500" fill="hold"/>
                                        <p:tgtEl>
                                          <p:spTgt spid="1299460"/>
                                        </p:tgtEl>
                                        <p:attrNameLst>
                                          <p:attrName>ppt_x</p:attrName>
                                        </p:attrNameLst>
                                      </p:cBhvr>
                                      <p:tavLst>
                                        <p:tav tm="0">
                                          <p:val>
                                            <p:strVal val="0-#ppt_w/2"/>
                                          </p:val>
                                        </p:tav>
                                        <p:tav tm="100000">
                                          <p:val>
                                            <p:strVal val="#ppt_x"/>
                                          </p:val>
                                        </p:tav>
                                      </p:tavLst>
                                    </p:anim>
                                    <p:anim calcmode="lin" valueType="num">
                                      <p:cBhvr additive="base">
                                        <p:cTn id="8" dur="500" fill="hold"/>
                                        <p:tgtEl>
                                          <p:spTgt spid="12994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99459"/>
                                        </p:tgtEl>
                                        <p:attrNameLst>
                                          <p:attrName>style.visibility</p:attrName>
                                        </p:attrNameLst>
                                      </p:cBhvr>
                                      <p:to>
                                        <p:strVal val="visible"/>
                                      </p:to>
                                    </p:set>
                                    <p:anim calcmode="lin" valueType="num">
                                      <p:cBhvr additive="base">
                                        <p:cTn id="13" dur="500" fill="hold"/>
                                        <p:tgtEl>
                                          <p:spTgt spid="1299459"/>
                                        </p:tgtEl>
                                        <p:attrNameLst>
                                          <p:attrName>ppt_x</p:attrName>
                                        </p:attrNameLst>
                                      </p:cBhvr>
                                      <p:tavLst>
                                        <p:tav tm="0">
                                          <p:val>
                                            <p:strVal val="0-#ppt_w/2"/>
                                          </p:val>
                                        </p:tav>
                                        <p:tav tm="100000">
                                          <p:val>
                                            <p:strVal val="#ppt_x"/>
                                          </p:val>
                                        </p:tav>
                                      </p:tavLst>
                                    </p:anim>
                                    <p:anim calcmode="lin" valueType="num">
                                      <p:cBhvr additive="base">
                                        <p:cTn id="14" dur="500" fill="hold"/>
                                        <p:tgtEl>
                                          <p:spTgt spid="129945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9461"/>
                                        </p:tgtEl>
                                        <p:attrNameLst>
                                          <p:attrName>style.visibility</p:attrName>
                                        </p:attrNameLst>
                                      </p:cBhvr>
                                      <p:to>
                                        <p:strVal val="visible"/>
                                      </p:to>
                                    </p:set>
                                    <p:anim calcmode="lin" valueType="num">
                                      <p:cBhvr additive="base">
                                        <p:cTn id="19" dur="500" fill="hold"/>
                                        <p:tgtEl>
                                          <p:spTgt spid="1299461"/>
                                        </p:tgtEl>
                                        <p:attrNameLst>
                                          <p:attrName>ppt_x</p:attrName>
                                        </p:attrNameLst>
                                      </p:cBhvr>
                                      <p:tavLst>
                                        <p:tav tm="0">
                                          <p:val>
                                            <p:strVal val="0-#ppt_w/2"/>
                                          </p:val>
                                        </p:tav>
                                        <p:tav tm="100000">
                                          <p:val>
                                            <p:strVal val="#ppt_x"/>
                                          </p:val>
                                        </p:tav>
                                      </p:tavLst>
                                    </p:anim>
                                    <p:anim calcmode="lin" valueType="num">
                                      <p:cBhvr additive="base">
                                        <p:cTn id="20" dur="500" fill="hold"/>
                                        <p:tgtEl>
                                          <p:spTgt spid="129946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299462"/>
                                        </p:tgtEl>
                                        <p:attrNameLst>
                                          <p:attrName>style.visibility</p:attrName>
                                        </p:attrNameLst>
                                      </p:cBhvr>
                                      <p:to>
                                        <p:strVal val="visible"/>
                                      </p:to>
                                    </p:set>
                                    <p:anim calcmode="lin" valueType="num">
                                      <p:cBhvr additive="base">
                                        <p:cTn id="25" dur="500" fill="hold"/>
                                        <p:tgtEl>
                                          <p:spTgt spid="1299462"/>
                                        </p:tgtEl>
                                        <p:attrNameLst>
                                          <p:attrName>ppt_x</p:attrName>
                                        </p:attrNameLst>
                                      </p:cBhvr>
                                      <p:tavLst>
                                        <p:tav tm="0">
                                          <p:val>
                                            <p:strVal val="0-#ppt_w/2"/>
                                          </p:val>
                                        </p:tav>
                                        <p:tav tm="100000">
                                          <p:val>
                                            <p:strVal val="#ppt_x"/>
                                          </p:val>
                                        </p:tav>
                                      </p:tavLst>
                                    </p:anim>
                                    <p:anim calcmode="lin" valueType="num">
                                      <p:cBhvr additive="base">
                                        <p:cTn id="26" dur="500" fill="hold"/>
                                        <p:tgtEl>
                                          <p:spTgt spid="12994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9460" grpId="0" autoUpdateAnimBg="0"/>
      <p:bldP spid="1299461"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506" name="Rectangle 2">
            <a:extLst>
              <a:ext uri="{FF2B5EF4-FFF2-40B4-BE49-F238E27FC236}">
                <a16:creationId xmlns:a16="http://schemas.microsoft.com/office/drawing/2014/main" id="{E3BF6C8E-C247-49F5-B8B9-C01C64018F60}"/>
              </a:ext>
            </a:extLst>
          </p:cNvPr>
          <p:cNvSpPr>
            <a:spLocks noGrp="1" noChangeArrowheads="1"/>
          </p:cNvSpPr>
          <p:nvPr>
            <p:ph type="title"/>
          </p:nvPr>
        </p:nvSpPr>
        <p:spPr/>
        <p:txBody>
          <a:bodyPr/>
          <a:lstStyle/>
          <a:p>
            <a:r>
              <a:rPr lang="en-US" altLang="en-US"/>
              <a:t>Symbol Interlude</a:t>
            </a:r>
          </a:p>
        </p:txBody>
      </p:sp>
      <p:sp>
        <p:nvSpPr>
          <p:cNvPr id="1301507" name="Rectangle 3">
            <a:extLst>
              <a:ext uri="{FF2B5EF4-FFF2-40B4-BE49-F238E27FC236}">
                <a16:creationId xmlns:a16="http://schemas.microsoft.com/office/drawing/2014/main" id="{FB0E03CD-7448-45D4-AA65-8BF2E527E528}"/>
              </a:ext>
            </a:extLst>
          </p:cNvPr>
          <p:cNvSpPr>
            <a:spLocks noGrp="1" noChangeArrowheads="1"/>
          </p:cNvSpPr>
          <p:nvPr>
            <p:ph type="body" idx="1"/>
          </p:nvPr>
        </p:nvSpPr>
        <p:spPr/>
        <p:txBody>
          <a:bodyPr/>
          <a:lstStyle/>
          <a:p>
            <a:r>
              <a:rPr lang="en-US" altLang="en-US"/>
              <a:t>Var(X)= </a:t>
            </a:r>
            <a:r>
              <a:rPr lang="en-US" altLang="en-US">
                <a:ea typeface="Arial Unicode MS" pitchFamily="34" charset="-128"/>
                <a:sym typeface="Symbol" panose="05050102010706020507" pitchFamily="18" charset="2"/>
              </a:rPr>
              <a:t></a:t>
            </a:r>
            <a:r>
              <a:rPr lang="en-US" altLang="en-US" baseline="30000">
                <a:ea typeface="Arial Unicode MS" pitchFamily="34" charset="-128"/>
                <a:sym typeface="Symbol" panose="05050102010706020507" pitchFamily="18" charset="2"/>
              </a:rPr>
              <a:t>2</a:t>
            </a:r>
            <a:endParaRPr lang="en-US" altLang="en-US">
              <a:ea typeface="Arial Unicode MS" pitchFamily="34" charset="-128"/>
              <a:sym typeface="Symbol" panose="05050102010706020507" pitchFamily="18" charset="2"/>
            </a:endParaRPr>
          </a:p>
          <a:p>
            <a:r>
              <a:rPr lang="en-US" altLang="en-US">
                <a:ea typeface="Arial Unicode MS" pitchFamily="34" charset="-128"/>
                <a:sym typeface="Symbol" panose="05050102010706020507" pitchFamily="18" charset="2"/>
              </a:rPr>
              <a:t>SD(X) = </a:t>
            </a:r>
            <a:endParaRPr lang="en-US" altLang="en-US">
              <a:cs typeface="Tahoma" panose="020B0604030504040204" pitchFamily="34" charset="0"/>
            </a:endParaRPr>
          </a:p>
          <a:p>
            <a:pPr lvl="1"/>
            <a:r>
              <a:rPr lang="en-US" altLang="en-US">
                <a:cs typeface="Tahoma" panose="020B0604030504040204" pitchFamily="34" charset="0"/>
              </a:rPr>
              <a:t>these symbols are used interchangeably</a:t>
            </a:r>
          </a:p>
        </p:txBody>
      </p:sp>
    </p:spTree>
    <p:extLst>
      <p:ext uri="{BB962C8B-B14F-4D97-AF65-F5344CB8AC3E}">
        <p14:creationId xmlns:p14="http://schemas.microsoft.com/office/powerpoint/2010/main" val="26499416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a:extLst>
              <a:ext uri="{FF2B5EF4-FFF2-40B4-BE49-F238E27FC236}">
                <a16:creationId xmlns:a16="http://schemas.microsoft.com/office/drawing/2014/main" id="{B26650C4-D347-4952-AD29-774134EC27D7}"/>
              </a:ext>
            </a:extLst>
          </p:cNvPr>
          <p:cNvSpPr>
            <a:spLocks noGrp="1" noChangeArrowheads="1"/>
          </p:cNvSpPr>
          <p:nvPr>
            <p:ph type="title"/>
          </p:nvPr>
        </p:nvSpPr>
        <p:spPr/>
        <p:txBody>
          <a:bodyPr/>
          <a:lstStyle/>
          <a:p>
            <a:r>
              <a:rPr lang="en-US" altLang="en-US"/>
              <a:t>Similarity to empirical variance</a:t>
            </a:r>
          </a:p>
        </p:txBody>
      </p:sp>
      <p:sp>
        <p:nvSpPr>
          <p:cNvPr id="1171459" name="Rectangle 3">
            <a:extLst>
              <a:ext uri="{FF2B5EF4-FFF2-40B4-BE49-F238E27FC236}">
                <a16:creationId xmlns:a16="http://schemas.microsoft.com/office/drawing/2014/main" id="{F8883E0A-FFE6-439C-8721-2565B399B1C3}"/>
              </a:ext>
            </a:extLst>
          </p:cNvPr>
          <p:cNvSpPr>
            <a:spLocks noChangeArrowheads="1"/>
          </p:cNvSpPr>
          <p:nvPr/>
        </p:nvSpPr>
        <p:spPr bwMode="auto">
          <a:xfrm>
            <a:off x="2362200" y="2209800"/>
            <a:ext cx="7162800" cy="3505200"/>
          </a:xfrm>
          <a:prstGeom prst="rect">
            <a:avLst/>
          </a:prstGeom>
          <a:solidFill>
            <a:srgbClr val="EAEAEA"/>
          </a:solidFill>
          <a:ln w="9525">
            <a:solidFill>
              <a:srgbClr val="000000"/>
            </a:solidFill>
            <a:miter lim="800000"/>
            <a:headEnd/>
            <a:tailEnd/>
          </a:ln>
        </p:spPr>
        <p:txBody>
          <a:bodyPr/>
          <a:lstStyle/>
          <a:p>
            <a:pPr eaLnBrk="1" hangingPunct="1"/>
            <a:endParaRPr lang="en-US" altLang="en-US" sz="2400" u="sng">
              <a:solidFill>
                <a:srgbClr val="000000"/>
              </a:solidFill>
              <a:latin typeface="Times New Roman" panose="02020603050405020304" pitchFamily="18" charset="0"/>
              <a:cs typeface="Times New Roman" panose="02020603050405020304" pitchFamily="18" charset="0"/>
            </a:endParaRPr>
          </a:p>
          <a:p>
            <a:pPr eaLnBrk="1" hangingPunct="1"/>
            <a:r>
              <a:rPr lang="en-US" altLang="en-US" sz="2400">
                <a:solidFill>
                  <a:srgbClr val="000000"/>
                </a:solidFill>
                <a:latin typeface="Times New Roman" panose="02020603050405020304" pitchFamily="18" charset="0"/>
                <a:ea typeface="Arial Unicode MS" pitchFamily="34" charset="-128"/>
              </a:rPr>
              <a:t>The variance of a sample:</a:t>
            </a:r>
            <a:r>
              <a:rPr lang="en-US" altLang="en-US" sz="2400">
                <a:solidFill>
                  <a:srgbClr val="000000"/>
                </a:solidFill>
                <a:latin typeface="Arial Unicode MS" pitchFamily="34" charset="-128"/>
                <a:ea typeface="Arial Unicode MS" pitchFamily="34" charset="-128"/>
              </a:rPr>
              <a:t>  </a:t>
            </a:r>
            <a:r>
              <a:rPr lang="en-US" altLang="en-US" sz="2400" i="1">
                <a:solidFill>
                  <a:srgbClr val="000000"/>
                </a:solidFill>
                <a:latin typeface="Arial Unicode MS" pitchFamily="34" charset="-128"/>
                <a:ea typeface="Arial Unicode MS" pitchFamily="34" charset="-128"/>
              </a:rPr>
              <a:t>s</a:t>
            </a:r>
            <a:r>
              <a:rPr lang="en-US" altLang="en-US" sz="2400" i="1" baseline="30000">
                <a:solidFill>
                  <a:srgbClr val="000000"/>
                </a:solidFill>
                <a:latin typeface="Arial Unicode MS" pitchFamily="34" charset="-128"/>
                <a:ea typeface="Arial Unicode MS" pitchFamily="34" charset="-128"/>
              </a:rPr>
              <a:t>2  </a:t>
            </a:r>
            <a:r>
              <a:rPr lang="en-US" altLang="en-US" sz="2400">
                <a:solidFill>
                  <a:srgbClr val="000000"/>
                </a:solidFill>
                <a:latin typeface="Arial Unicode MS" pitchFamily="34" charset="-128"/>
                <a:ea typeface="Arial Unicode MS" pitchFamily="34" charset="-128"/>
              </a:rPr>
              <a:t>=  </a:t>
            </a:r>
          </a:p>
        </p:txBody>
      </p:sp>
      <p:graphicFrame>
        <p:nvGraphicFramePr>
          <p:cNvPr id="1171460" name="Object 4">
            <a:extLst>
              <a:ext uri="{FF2B5EF4-FFF2-40B4-BE49-F238E27FC236}">
                <a16:creationId xmlns:a16="http://schemas.microsoft.com/office/drawing/2014/main" id="{393CB754-E4DB-4D4B-8D8D-9AB89971CFDF}"/>
              </a:ext>
            </a:extLst>
          </p:cNvPr>
          <p:cNvGraphicFramePr>
            <a:graphicFrameLocks noChangeAspect="1"/>
          </p:cNvGraphicFramePr>
          <p:nvPr/>
        </p:nvGraphicFramePr>
        <p:xfrm>
          <a:off x="3806825" y="3429000"/>
          <a:ext cx="4135438" cy="1333500"/>
        </p:xfrm>
        <a:graphic>
          <a:graphicData uri="http://schemas.openxmlformats.org/presentationml/2006/ole">
            <mc:AlternateContent xmlns:mc="http://schemas.openxmlformats.org/markup-compatibility/2006">
              <mc:Choice xmlns:v="urn:schemas-microsoft-com:vml" Requires="v">
                <p:oleObj spid="_x0000_s6165" name="Equation" r:id="rId4" imgW="1968480" imgH="634680" progId="Equation.3">
                  <p:embed/>
                </p:oleObj>
              </mc:Choice>
              <mc:Fallback>
                <p:oleObj name="Equation" r:id="rId4" imgW="1968480" imgH="634680" progId="Equation.3">
                  <p:embed/>
                  <p:pic>
                    <p:nvPicPr>
                      <p:cNvPr id="1171460" name="Object 4">
                        <a:extLst>
                          <a:ext uri="{FF2B5EF4-FFF2-40B4-BE49-F238E27FC236}">
                            <a16:creationId xmlns:a16="http://schemas.microsoft.com/office/drawing/2014/main" id="{393CB754-E4DB-4D4B-8D8D-9AB89971CF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6825" y="3429000"/>
                        <a:ext cx="4135438" cy="13335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71461" name="Group 5">
            <a:extLst>
              <a:ext uri="{FF2B5EF4-FFF2-40B4-BE49-F238E27FC236}">
                <a16:creationId xmlns:a16="http://schemas.microsoft.com/office/drawing/2014/main" id="{EF042BAC-2505-4837-B69E-B129CDE4A2BA}"/>
              </a:ext>
            </a:extLst>
          </p:cNvPr>
          <p:cNvGrpSpPr>
            <a:grpSpLocks/>
          </p:cNvGrpSpPr>
          <p:nvPr/>
        </p:nvGrpSpPr>
        <p:grpSpPr bwMode="auto">
          <a:xfrm>
            <a:off x="5334000" y="4876800"/>
            <a:ext cx="4495800" cy="1981200"/>
            <a:chOff x="2400" y="3072"/>
            <a:chExt cx="2832" cy="1248"/>
          </a:xfrm>
        </p:grpSpPr>
        <p:sp>
          <p:nvSpPr>
            <p:cNvPr id="1171462" name="Text Box 6">
              <a:extLst>
                <a:ext uri="{FF2B5EF4-FFF2-40B4-BE49-F238E27FC236}">
                  <a16:creationId xmlns:a16="http://schemas.microsoft.com/office/drawing/2014/main" id="{8C963DB3-5F29-4030-AACA-13F327F06264}"/>
                </a:ext>
              </a:extLst>
            </p:cNvPr>
            <p:cNvSpPr txBox="1">
              <a:spLocks noChangeArrowheads="1"/>
            </p:cNvSpPr>
            <p:nvPr/>
          </p:nvSpPr>
          <p:spPr bwMode="auto">
            <a:xfrm>
              <a:off x="2400" y="3720"/>
              <a:ext cx="2832" cy="6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Division by n-1 reflects the fact that we have lost a “degree of freedom” (piece of information) because we had to estimate the sample mean before we could estimate the sample variance. </a:t>
              </a:r>
            </a:p>
          </p:txBody>
        </p:sp>
        <p:sp>
          <p:nvSpPr>
            <p:cNvPr id="1171463" name="Line 7">
              <a:extLst>
                <a:ext uri="{FF2B5EF4-FFF2-40B4-BE49-F238E27FC236}">
                  <a16:creationId xmlns:a16="http://schemas.microsoft.com/office/drawing/2014/main" id="{E80030B4-64CB-4E1D-97DB-63B143D3851E}"/>
                </a:ext>
              </a:extLst>
            </p:cNvPr>
            <p:cNvSpPr>
              <a:spLocks noChangeShapeType="1"/>
            </p:cNvSpPr>
            <p:nvPr/>
          </p:nvSpPr>
          <p:spPr bwMode="auto">
            <a:xfrm flipV="1">
              <a:off x="3504" y="3072"/>
              <a:ext cx="192" cy="624"/>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171464" name="Rectangle 8">
            <a:extLst>
              <a:ext uri="{FF2B5EF4-FFF2-40B4-BE49-F238E27FC236}">
                <a16:creationId xmlns:a16="http://schemas.microsoft.com/office/drawing/2014/main" id="{E18F3E8D-F81D-4D75-8C82-DD38FFDD0B03}"/>
              </a:ext>
            </a:extLst>
          </p:cNvPr>
          <p:cNvSpPr>
            <a:spLocks noGrp="1" noChangeArrowheads="1"/>
          </p:cNvSpPr>
          <p:nvPr>
            <p:ph type="body" idx="1"/>
          </p:nvPr>
        </p:nvSpPr>
        <p:spPr/>
        <p:txBody>
          <a:bodyPr/>
          <a:lstStyle/>
          <a:p>
            <a:pPr>
              <a:buFont typeface="Wingdings" panose="05000000000000000000" pitchFamily="2" charset="2"/>
              <a:buNone/>
            </a:pPr>
            <a:endParaRPr lang="en-US" altLang="en-US" i="1">
              <a:ea typeface="Arial Unicode MS" pitchFamily="34" charset="-128"/>
            </a:endParaRPr>
          </a:p>
          <a:p>
            <a:endParaRPr lang="en-US" altLang="en-US">
              <a:ea typeface="Arial Unicode MS" pitchFamily="34" charset="-128"/>
            </a:endParaRPr>
          </a:p>
        </p:txBody>
      </p:sp>
    </p:spTree>
    <p:extLst>
      <p:ext uri="{BB962C8B-B14F-4D97-AF65-F5344CB8AC3E}">
        <p14:creationId xmlns:p14="http://schemas.microsoft.com/office/powerpoint/2010/main" val="13255457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1171461"/>
                                        </p:tgtEl>
                                        <p:attrNameLst>
                                          <p:attrName>style.visibility</p:attrName>
                                        </p:attrNameLst>
                                      </p:cBhvr>
                                      <p:to>
                                        <p:strVal val="visible"/>
                                      </p:to>
                                    </p:set>
                                    <p:anim calcmode="lin" valueType="num">
                                      <p:cBhvr>
                                        <p:cTn id="7" dur="1000" fill="hold"/>
                                        <p:tgtEl>
                                          <p:spTgt spid="1171461"/>
                                        </p:tgtEl>
                                        <p:attrNameLst>
                                          <p:attrName>ppt_w</p:attrName>
                                        </p:attrNameLst>
                                      </p:cBhvr>
                                      <p:tavLst>
                                        <p:tav tm="0">
                                          <p:val>
                                            <p:fltVal val="0"/>
                                          </p:val>
                                        </p:tav>
                                        <p:tav tm="100000">
                                          <p:val>
                                            <p:strVal val="#ppt_w"/>
                                          </p:val>
                                        </p:tav>
                                      </p:tavLst>
                                    </p:anim>
                                    <p:anim calcmode="lin" valueType="num">
                                      <p:cBhvr>
                                        <p:cTn id="8" dur="1000" fill="hold"/>
                                        <p:tgtEl>
                                          <p:spTgt spid="1171461"/>
                                        </p:tgtEl>
                                        <p:attrNameLst>
                                          <p:attrName>ppt_h</p:attrName>
                                        </p:attrNameLst>
                                      </p:cBhvr>
                                      <p:tavLst>
                                        <p:tav tm="0">
                                          <p:val>
                                            <p:fltVal val="0"/>
                                          </p:val>
                                        </p:tav>
                                        <p:tav tm="100000">
                                          <p:val>
                                            <p:strVal val="#ppt_h"/>
                                          </p:val>
                                        </p:tav>
                                      </p:tavLst>
                                    </p:anim>
                                    <p:anim calcmode="lin" valueType="num">
                                      <p:cBhvr>
                                        <p:cTn id="9" dur="1000" fill="hold"/>
                                        <p:tgtEl>
                                          <p:spTgt spid="117146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7146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5EA4-F05C-41E8-9725-A29C3F165C84}"/>
              </a:ext>
            </a:extLst>
          </p:cNvPr>
          <p:cNvSpPr>
            <a:spLocks noGrp="1"/>
          </p:cNvSpPr>
          <p:nvPr>
            <p:ph type="title"/>
          </p:nvPr>
        </p:nvSpPr>
        <p:spPr/>
        <p:txBody>
          <a:bodyPr/>
          <a:lstStyle/>
          <a:p>
            <a:r>
              <a:rPr lang="en-IN" dirty="0"/>
              <a:t>Let X be a Random Variable then its</a:t>
            </a:r>
          </a:p>
        </p:txBody>
      </p:sp>
      <p:pic>
        <p:nvPicPr>
          <p:cNvPr id="4" name="Content Placeholder 3">
            <a:extLst>
              <a:ext uri="{FF2B5EF4-FFF2-40B4-BE49-F238E27FC236}">
                <a16:creationId xmlns:a16="http://schemas.microsoft.com/office/drawing/2014/main" id="{37993881-D0D1-4754-BA93-D6F6CBD8195C}"/>
              </a:ext>
            </a:extLst>
          </p:cNvPr>
          <p:cNvPicPr>
            <a:picLocks noGrp="1" noChangeAspect="1"/>
          </p:cNvPicPr>
          <p:nvPr>
            <p:ph idx="1"/>
          </p:nvPr>
        </p:nvPicPr>
        <p:blipFill>
          <a:blip r:embed="rId2"/>
          <a:stretch>
            <a:fillRect/>
          </a:stretch>
        </p:blipFill>
        <p:spPr>
          <a:xfrm>
            <a:off x="9072965" y="887679"/>
            <a:ext cx="2139604" cy="424286"/>
          </a:xfrm>
          <a:prstGeom prst="rect">
            <a:avLst/>
          </a:prstGeom>
        </p:spPr>
      </p:pic>
      <p:sp>
        <p:nvSpPr>
          <p:cNvPr id="5" name="TextBox 4">
            <a:extLst>
              <a:ext uri="{FF2B5EF4-FFF2-40B4-BE49-F238E27FC236}">
                <a16:creationId xmlns:a16="http://schemas.microsoft.com/office/drawing/2014/main" id="{5DACFBE8-136B-4F7D-91F4-BA336B0D1909}"/>
              </a:ext>
            </a:extLst>
          </p:cNvPr>
          <p:cNvSpPr txBox="1"/>
          <p:nvPr/>
        </p:nvSpPr>
        <p:spPr>
          <a:xfrm>
            <a:off x="1166191" y="1739124"/>
            <a:ext cx="9634331" cy="3354765"/>
          </a:xfrm>
          <a:prstGeom prst="rect">
            <a:avLst/>
          </a:prstGeom>
          <a:noFill/>
        </p:spPr>
        <p:txBody>
          <a:bodyPr wrap="square" rtlCol="0">
            <a:spAutoFit/>
          </a:bodyPr>
          <a:lstStyle/>
          <a:p>
            <a:r>
              <a:rPr lang="en-IN" dirty="0"/>
              <a:t>Is given by</a:t>
            </a:r>
          </a:p>
          <a:p>
            <a:endParaRPr lang="en-IN" dirty="0"/>
          </a:p>
          <a:p>
            <a:endParaRPr lang="en-IN" dirty="0"/>
          </a:p>
          <a:p>
            <a:r>
              <a:rPr lang="en-IN" dirty="0"/>
              <a:t>	Where 								   </a:t>
            </a:r>
            <a:r>
              <a:rPr lang="en-IN" sz="3200" dirty="0"/>
              <a:t>=</a:t>
            </a:r>
            <a:r>
              <a:rPr lang="en-IN" dirty="0"/>
              <a:t> </a:t>
            </a:r>
          </a:p>
          <a:p>
            <a:r>
              <a:rPr lang="en-IN" dirty="0"/>
              <a:t> </a:t>
            </a:r>
          </a:p>
          <a:p>
            <a:endParaRPr lang="en-IN" dirty="0"/>
          </a:p>
          <a:p>
            <a:endParaRPr lang="en-IN" dirty="0"/>
          </a:p>
          <a:p>
            <a:endParaRPr lang="en-IN" dirty="0"/>
          </a:p>
          <a:p>
            <a:endParaRPr lang="en-IN" dirty="0"/>
          </a:p>
          <a:p>
            <a:endParaRPr lang="en-IN" dirty="0"/>
          </a:p>
          <a:p>
            <a:r>
              <a:rPr lang="en-IN" dirty="0"/>
              <a:t> </a:t>
            </a:r>
          </a:p>
        </p:txBody>
      </p:sp>
      <p:pic>
        <p:nvPicPr>
          <p:cNvPr id="6" name="Picture 5">
            <a:extLst>
              <a:ext uri="{FF2B5EF4-FFF2-40B4-BE49-F238E27FC236}">
                <a16:creationId xmlns:a16="http://schemas.microsoft.com/office/drawing/2014/main" id="{8503DD9C-DBB1-4B0B-89C5-3A99F87EB7FE}"/>
              </a:ext>
            </a:extLst>
          </p:cNvPr>
          <p:cNvPicPr>
            <a:picLocks noChangeAspect="1"/>
          </p:cNvPicPr>
          <p:nvPr/>
        </p:nvPicPr>
        <p:blipFill>
          <a:blip r:embed="rId3"/>
          <a:stretch>
            <a:fillRect/>
          </a:stretch>
        </p:blipFill>
        <p:spPr>
          <a:xfrm>
            <a:off x="3164069" y="1834519"/>
            <a:ext cx="9027931" cy="556591"/>
          </a:xfrm>
          <a:prstGeom prst="rect">
            <a:avLst/>
          </a:prstGeom>
        </p:spPr>
      </p:pic>
      <p:pic>
        <p:nvPicPr>
          <p:cNvPr id="7" name="Picture 6">
            <a:extLst>
              <a:ext uri="{FF2B5EF4-FFF2-40B4-BE49-F238E27FC236}">
                <a16:creationId xmlns:a16="http://schemas.microsoft.com/office/drawing/2014/main" id="{3209D714-7BC7-45CF-A729-CFF8542FC200}"/>
              </a:ext>
            </a:extLst>
          </p:cNvPr>
          <p:cNvPicPr>
            <a:picLocks noChangeAspect="1"/>
          </p:cNvPicPr>
          <p:nvPr/>
        </p:nvPicPr>
        <p:blipFill>
          <a:blip r:embed="rId4"/>
          <a:stretch>
            <a:fillRect/>
          </a:stretch>
        </p:blipFill>
        <p:spPr>
          <a:xfrm>
            <a:off x="1855034" y="3296757"/>
            <a:ext cx="1458010" cy="553515"/>
          </a:xfrm>
          <a:prstGeom prst="rect">
            <a:avLst/>
          </a:prstGeom>
        </p:spPr>
      </p:pic>
      <p:pic>
        <p:nvPicPr>
          <p:cNvPr id="8" name="Picture 7">
            <a:extLst>
              <a:ext uri="{FF2B5EF4-FFF2-40B4-BE49-F238E27FC236}">
                <a16:creationId xmlns:a16="http://schemas.microsoft.com/office/drawing/2014/main" id="{0308578B-DFFC-49EF-911B-E89BF099EF9B}"/>
              </a:ext>
            </a:extLst>
          </p:cNvPr>
          <p:cNvPicPr>
            <a:picLocks noChangeAspect="1"/>
          </p:cNvPicPr>
          <p:nvPr/>
        </p:nvPicPr>
        <p:blipFill>
          <a:blip r:embed="rId5"/>
          <a:stretch>
            <a:fillRect/>
          </a:stretch>
        </p:blipFill>
        <p:spPr>
          <a:xfrm>
            <a:off x="2651883" y="4164215"/>
            <a:ext cx="8521008" cy="1295681"/>
          </a:xfrm>
          <a:prstGeom prst="rect">
            <a:avLst/>
          </a:prstGeom>
        </p:spPr>
      </p:pic>
      <p:pic>
        <p:nvPicPr>
          <p:cNvPr id="9" name="Picture 8">
            <a:extLst>
              <a:ext uri="{FF2B5EF4-FFF2-40B4-BE49-F238E27FC236}">
                <a16:creationId xmlns:a16="http://schemas.microsoft.com/office/drawing/2014/main" id="{D920B2A2-CE2A-4CB0-BA8C-8630A4133385}"/>
              </a:ext>
            </a:extLst>
          </p:cNvPr>
          <p:cNvPicPr>
            <a:picLocks noChangeAspect="1"/>
          </p:cNvPicPr>
          <p:nvPr/>
        </p:nvPicPr>
        <p:blipFill>
          <a:blip r:embed="rId6"/>
          <a:stretch>
            <a:fillRect/>
          </a:stretch>
        </p:blipFill>
        <p:spPr>
          <a:xfrm>
            <a:off x="10335827" y="2585576"/>
            <a:ext cx="1662985" cy="661207"/>
          </a:xfrm>
          <a:prstGeom prst="rect">
            <a:avLst/>
          </a:prstGeom>
        </p:spPr>
      </p:pic>
    </p:spTree>
    <p:extLst>
      <p:ext uri="{BB962C8B-B14F-4D97-AF65-F5344CB8AC3E}">
        <p14:creationId xmlns:p14="http://schemas.microsoft.com/office/powerpoint/2010/main" val="3063987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CECF-C8FA-4FD1-9007-0BC568A24F2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F9A8CE9-391C-4468-828D-7B419C9E8CD9}"/>
              </a:ext>
            </a:extLst>
          </p:cNvPr>
          <p:cNvSpPr>
            <a:spLocks noGrp="1"/>
          </p:cNvSpPr>
          <p:nvPr>
            <p:ph idx="1"/>
          </p:nvPr>
        </p:nvSpPr>
        <p:spPr/>
        <p:txBody>
          <a:bodyPr/>
          <a:lstStyle/>
          <a:p>
            <a:pPr marL="0" indent="0">
              <a:buNone/>
            </a:pPr>
            <a:r>
              <a:rPr lang="en-IN" dirty="0"/>
              <a:t>These quantities of interest, or, more formally, these</a:t>
            </a:r>
            <a:r>
              <a:rPr lang="en-IN" dirty="0">
                <a:solidFill>
                  <a:srgbClr val="C00000"/>
                </a:solidFill>
              </a:rPr>
              <a:t> real-valued </a:t>
            </a:r>
            <a:r>
              <a:rPr lang="en-IN" dirty="0"/>
              <a:t>functions defined on the sample space, are known as </a:t>
            </a:r>
            <a:r>
              <a:rPr lang="en-IN" i="1" dirty="0">
                <a:solidFill>
                  <a:srgbClr val="00B0F0"/>
                </a:solidFill>
              </a:rPr>
              <a:t>random variables</a:t>
            </a:r>
            <a:r>
              <a:rPr lang="en-IN" dirty="0">
                <a:solidFill>
                  <a:srgbClr val="00B0F0"/>
                </a:solidFill>
              </a:rPr>
              <a:t>.</a:t>
            </a:r>
          </a:p>
          <a:p>
            <a:pPr marL="0" indent="0">
              <a:buNone/>
            </a:pPr>
            <a:endParaRPr lang="en-IN" dirty="0"/>
          </a:p>
          <a:p>
            <a:pPr marL="0" indent="0">
              <a:buNone/>
            </a:pPr>
            <a:endParaRPr lang="en-IN" dirty="0"/>
          </a:p>
          <a:p>
            <a:pPr marL="0" indent="0">
              <a:buNone/>
            </a:pPr>
            <a:r>
              <a:rPr lang="en-IN" dirty="0"/>
              <a:t>Because the value of a random variable is determined by the outcome of the experiment, we may assign probabilities to the possible values of the random variable.</a:t>
            </a:r>
          </a:p>
        </p:txBody>
      </p:sp>
    </p:spTree>
    <p:extLst>
      <p:ext uri="{BB962C8B-B14F-4D97-AF65-F5344CB8AC3E}">
        <p14:creationId xmlns:p14="http://schemas.microsoft.com/office/powerpoint/2010/main" val="1722839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4A1CA41-6A2B-400D-BA6F-D307E6FDE099}"/>
              </a:ext>
            </a:extLst>
          </p:cNvPr>
          <p:cNvPicPr>
            <a:picLocks noGrp="1" noChangeAspect="1"/>
          </p:cNvPicPr>
          <p:nvPr>
            <p:ph idx="1"/>
          </p:nvPr>
        </p:nvPicPr>
        <p:blipFill>
          <a:blip r:embed="rId2"/>
          <a:stretch>
            <a:fillRect/>
          </a:stretch>
        </p:blipFill>
        <p:spPr>
          <a:xfrm>
            <a:off x="1597534" y="775493"/>
            <a:ext cx="8609545" cy="722003"/>
          </a:xfrm>
          <a:prstGeom prst="rect">
            <a:avLst/>
          </a:prstGeom>
        </p:spPr>
      </p:pic>
      <p:pic>
        <p:nvPicPr>
          <p:cNvPr id="5" name="Picture 4">
            <a:extLst>
              <a:ext uri="{FF2B5EF4-FFF2-40B4-BE49-F238E27FC236}">
                <a16:creationId xmlns:a16="http://schemas.microsoft.com/office/drawing/2014/main" id="{C8030EAB-3CE4-4A14-A203-A87A70FF09BA}"/>
              </a:ext>
            </a:extLst>
          </p:cNvPr>
          <p:cNvPicPr>
            <a:picLocks noChangeAspect="1"/>
          </p:cNvPicPr>
          <p:nvPr/>
        </p:nvPicPr>
        <p:blipFill>
          <a:blip r:embed="rId3"/>
          <a:stretch>
            <a:fillRect/>
          </a:stretch>
        </p:blipFill>
        <p:spPr>
          <a:xfrm>
            <a:off x="1042785" y="2199861"/>
            <a:ext cx="10024711" cy="2438400"/>
          </a:xfrm>
          <a:prstGeom prst="rect">
            <a:avLst/>
          </a:prstGeom>
        </p:spPr>
      </p:pic>
    </p:spTree>
    <p:extLst>
      <p:ext uri="{BB962C8B-B14F-4D97-AF65-F5344CB8AC3E}">
        <p14:creationId xmlns:p14="http://schemas.microsoft.com/office/powerpoint/2010/main" val="4326739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606E876-C244-4F7C-8AC8-E955DB9BF754}"/>
              </a:ext>
            </a:extLst>
          </p:cNvPr>
          <p:cNvPicPr>
            <a:picLocks noGrp="1" noChangeAspect="1"/>
          </p:cNvPicPr>
          <p:nvPr>
            <p:ph idx="1"/>
          </p:nvPr>
        </p:nvPicPr>
        <p:blipFill>
          <a:blip r:embed="rId2"/>
          <a:stretch>
            <a:fillRect/>
          </a:stretch>
        </p:blipFill>
        <p:spPr>
          <a:xfrm>
            <a:off x="674866" y="1690688"/>
            <a:ext cx="7286378" cy="588686"/>
          </a:xfrm>
          <a:prstGeom prst="rect">
            <a:avLst/>
          </a:prstGeom>
        </p:spPr>
      </p:pic>
      <p:sp>
        <p:nvSpPr>
          <p:cNvPr id="5" name="TextBox 4">
            <a:extLst>
              <a:ext uri="{FF2B5EF4-FFF2-40B4-BE49-F238E27FC236}">
                <a16:creationId xmlns:a16="http://schemas.microsoft.com/office/drawing/2014/main" id="{6C0E7103-803C-475F-BE2B-9A307D067CA7}"/>
              </a:ext>
            </a:extLst>
          </p:cNvPr>
          <p:cNvSpPr txBox="1"/>
          <p:nvPr/>
        </p:nvSpPr>
        <p:spPr>
          <a:xfrm>
            <a:off x="1033670" y="2637183"/>
            <a:ext cx="9621078" cy="369332"/>
          </a:xfrm>
          <a:prstGeom prst="rect">
            <a:avLst/>
          </a:prstGeom>
          <a:noFill/>
        </p:spPr>
        <p:txBody>
          <a:bodyPr wrap="square" rtlCol="0">
            <a:spAutoFit/>
          </a:bodyPr>
          <a:lstStyle/>
          <a:p>
            <a:r>
              <a:rPr lang="en-IN" dirty="0"/>
              <a:t>Find the mean, variance and the standard deviation of this distribution</a:t>
            </a:r>
          </a:p>
        </p:txBody>
      </p:sp>
    </p:spTree>
    <p:extLst>
      <p:ext uri="{BB962C8B-B14F-4D97-AF65-F5344CB8AC3E}">
        <p14:creationId xmlns:p14="http://schemas.microsoft.com/office/powerpoint/2010/main" val="36589174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246B-5ECA-42ED-979A-550A34B85EFF}"/>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FA41430-7046-4691-9381-550243AA4A0C}"/>
              </a:ext>
            </a:extLst>
          </p:cNvPr>
          <p:cNvPicPr>
            <a:picLocks noGrp="1" noChangeAspect="1"/>
          </p:cNvPicPr>
          <p:nvPr>
            <p:ph idx="1"/>
          </p:nvPr>
        </p:nvPicPr>
        <p:blipFill>
          <a:blip r:embed="rId2"/>
          <a:stretch>
            <a:fillRect/>
          </a:stretch>
        </p:blipFill>
        <p:spPr>
          <a:xfrm>
            <a:off x="1198121" y="2199860"/>
            <a:ext cx="10521072" cy="3869635"/>
          </a:xfrm>
          <a:prstGeom prst="rect">
            <a:avLst/>
          </a:prstGeom>
        </p:spPr>
      </p:pic>
    </p:spTree>
    <p:extLst>
      <p:ext uri="{BB962C8B-B14F-4D97-AF65-F5344CB8AC3E}">
        <p14:creationId xmlns:p14="http://schemas.microsoft.com/office/powerpoint/2010/main" val="21293140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F1C855D-CE41-48DD-A66E-8AD7D965E8A1}"/>
              </a:ext>
            </a:extLst>
          </p:cNvPr>
          <p:cNvPicPr>
            <a:picLocks noGrp="1" noChangeAspect="1"/>
          </p:cNvPicPr>
          <p:nvPr>
            <p:ph idx="1"/>
          </p:nvPr>
        </p:nvPicPr>
        <p:blipFill>
          <a:blip r:embed="rId2"/>
          <a:stretch>
            <a:fillRect/>
          </a:stretch>
        </p:blipFill>
        <p:spPr>
          <a:xfrm>
            <a:off x="663117" y="1683026"/>
            <a:ext cx="11526229" cy="2107095"/>
          </a:xfrm>
          <a:prstGeom prst="rect">
            <a:avLst/>
          </a:prstGeom>
        </p:spPr>
      </p:pic>
    </p:spTree>
    <p:extLst>
      <p:ext uri="{BB962C8B-B14F-4D97-AF65-F5344CB8AC3E}">
        <p14:creationId xmlns:p14="http://schemas.microsoft.com/office/powerpoint/2010/main" val="10892106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6FA352-D518-476A-8281-FC87FB555547}"/>
                  </a:ext>
                </a:extLst>
              </p:cNvPr>
              <p:cNvSpPr>
                <a:spLocks noGrp="1"/>
              </p:cNvSpPr>
              <p:nvPr>
                <p:ph idx="1"/>
              </p:nvPr>
            </p:nvSpPr>
            <p:spPr>
              <a:xfrm>
                <a:off x="894522" y="616226"/>
                <a:ext cx="10459278" cy="5560737"/>
              </a:xfrm>
            </p:spPr>
            <p:txBody>
              <a:bodyPr/>
              <a:lstStyle/>
              <a:p>
                <a:r>
                  <a:rPr lang="en-IN" dirty="0"/>
                  <a:t>V</a:t>
                </a:r>
                <a14:m>
                  <m:oMath xmlns:m="http://schemas.openxmlformats.org/officeDocument/2006/math">
                    <m:r>
                      <a:rPr lang="en-IN" b="0" i="1" smtClean="0">
                        <a:latin typeface="Cambria Math" panose="02040503050406030204" pitchFamily="18" charset="0"/>
                      </a:rPr>
                      <m:t>𝐴𝑅</m:t>
                    </m:r>
                    <m:r>
                      <a:rPr lang="en-IN" b="0" i="1" smtClean="0">
                        <a:latin typeface="Cambria Math" panose="02040503050406030204" pitchFamily="18" charset="0"/>
                      </a:rPr>
                      <m:t>(</m:t>
                    </m:r>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𝑘</m:t>
                    </m:r>
                    <m:r>
                      <a:rPr lang="en-IN" b="0" i="1" smtClean="0">
                        <a:latin typeface="Cambria Math" panose="02040503050406030204" pitchFamily="18" charset="0"/>
                      </a:rPr>
                      <m:t>)</m:t>
                    </m:r>
                  </m:oMath>
                </a14:m>
                <a:r>
                  <a:rPr lang="en-IN" dirty="0"/>
                  <a:t>=</a:t>
                </a:r>
                <a:r>
                  <a:rPr lang="en-IN" dirty="0">
                    <a:latin typeface="Cambria Math" panose="02040503050406030204" pitchFamily="18" charset="0"/>
                  </a:rPr>
                  <a:t> </a:t>
                </a:r>
                <a14:m>
                  <m:oMath xmlns:m="http://schemas.openxmlformats.org/officeDocument/2006/math">
                    <m:r>
                      <m:rPr>
                        <m:sty m:val="p"/>
                      </m:rPr>
                      <a:rPr lang="en-IN" b="0" i="0" dirty="0" smtClean="0">
                        <a:latin typeface="Cambria Math" panose="02040503050406030204" pitchFamily="18" charset="0"/>
                      </a:rPr>
                      <m:t>Σ</m:t>
                    </m:r>
                    <m:sSup>
                      <m:sSupPr>
                        <m:ctrlPr>
                          <a:rPr lang="en-IN" b="0" i="1" dirty="0" smtClean="0">
                            <a:latin typeface="Cambria Math" panose="02040503050406030204" pitchFamily="18" charset="0"/>
                          </a:rPr>
                        </m:ctrlPr>
                      </m:sSupPr>
                      <m:e>
                        <m:d>
                          <m:dPr>
                            <m:ctrlPr>
                              <a:rPr lang="en-IN" b="0" i="1" dirty="0" smtClean="0">
                                <a:latin typeface="Cambria Math" panose="02040503050406030204" pitchFamily="18" charset="0"/>
                              </a:rPr>
                            </m:ctrlPr>
                          </m:dPr>
                          <m:e>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𝑥</m:t>
                                </m:r>
                              </m:e>
                              <m:sub>
                                <m:r>
                                  <a:rPr lang="en-IN" b="0" i="1" dirty="0" smtClean="0">
                                    <a:latin typeface="Cambria Math" panose="02040503050406030204" pitchFamily="18" charset="0"/>
                                  </a:rPr>
                                  <m:t>𝑖</m:t>
                                </m:r>
                              </m:sub>
                            </m:sSub>
                            <m:r>
                              <a:rPr lang="en-IN" b="0" i="1" dirty="0" smtClean="0">
                                <a:latin typeface="Cambria Math" panose="02040503050406030204" pitchFamily="18" charset="0"/>
                              </a:rPr>
                              <m:t>+</m:t>
                            </m:r>
                            <m:r>
                              <a:rPr lang="en-IN" b="0" i="1" dirty="0" smtClean="0">
                                <a:latin typeface="Cambria Math" panose="02040503050406030204" pitchFamily="18" charset="0"/>
                              </a:rPr>
                              <m:t>𝑘</m:t>
                            </m:r>
                          </m:e>
                        </m:d>
                      </m:e>
                      <m:sup>
                        <m:r>
                          <a:rPr lang="en-IN" b="0" i="1" dirty="0" smtClean="0">
                            <a:latin typeface="Cambria Math" panose="02040503050406030204" pitchFamily="18" charset="0"/>
                          </a:rPr>
                          <m:t>2</m:t>
                        </m:r>
                      </m:sup>
                    </m:sSup>
                    <m:r>
                      <a:rPr lang="en-IN" b="0" i="1" dirty="0" smtClean="0">
                        <a:latin typeface="Cambria Math" panose="02040503050406030204" pitchFamily="18" charset="0"/>
                      </a:rPr>
                      <m:t>𝑓</m:t>
                    </m:r>
                    <m:d>
                      <m:dPr>
                        <m:ctrlPr>
                          <a:rPr lang="en-IN" b="0" i="1" dirty="0" smtClean="0">
                            <a:latin typeface="Cambria Math" panose="02040503050406030204" pitchFamily="18" charset="0"/>
                          </a:rPr>
                        </m:ctrlPr>
                      </m:dPr>
                      <m:e>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𝑥</m:t>
                            </m:r>
                          </m:e>
                          <m:sub>
                            <m:r>
                              <a:rPr lang="en-IN" b="0" i="1" dirty="0" smtClean="0">
                                <a:latin typeface="Cambria Math" panose="02040503050406030204" pitchFamily="18" charset="0"/>
                              </a:rPr>
                              <m:t>𝑖</m:t>
                            </m:r>
                          </m:sub>
                        </m:sSub>
                      </m:e>
                    </m:d>
                    <m:r>
                      <a:rPr lang="en-IN" b="0" i="1" dirty="0" smtClean="0">
                        <a:latin typeface="Cambria Math" panose="02040503050406030204" pitchFamily="18" charset="0"/>
                      </a:rPr>
                      <m:t>−</m:t>
                    </m:r>
                    <m:d>
                      <m:dPr>
                        <m:ctrlPr>
                          <a:rPr lang="en-IN" b="0" i="1" dirty="0" smtClean="0">
                            <a:latin typeface="Cambria Math" panose="02040503050406030204" pitchFamily="18" charset="0"/>
                          </a:rPr>
                        </m:ctrlPr>
                      </m:dPr>
                      <m:e>
                        <m:r>
                          <m:rPr>
                            <m:sty m:val="p"/>
                          </m:rPr>
                          <a:rPr lang="en-IN" b="0" i="0" dirty="0" smtClean="0">
                            <a:latin typeface="Cambria Math" panose="02040503050406030204" pitchFamily="18" charset="0"/>
                          </a:rPr>
                          <m:t>Σ</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m:t>
                            </m:r>
                            <m:r>
                              <a:rPr lang="en-IN" b="0" i="1" dirty="0" smtClean="0">
                                <a:latin typeface="Cambria Math" panose="02040503050406030204" pitchFamily="18" charset="0"/>
                              </a:rPr>
                              <m:t>𝑥</m:t>
                            </m:r>
                          </m:e>
                          <m:sub>
                            <m:r>
                              <a:rPr lang="en-IN" b="0" i="1" dirty="0" smtClean="0">
                                <a:latin typeface="Cambria Math" panose="02040503050406030204" pitchFamily="18" charset="0"/>
                              </a:rPr>
                              <m:t>𝑖</m:t>
                            </m:r>
                          </m:sub>
                        </m:sSub>
                        <m:r>
                          <a:rPr lang="en-IN" b="0" i="1" dirty="0" smtClean="0">
                            <a:latin typeface="Cambria Math" panose="02040503050406030204" pitchFamily="18" charset="0"/>
                          </a:rPr>
                          <m:t>+</m:t>
                        </m:r>
                        <m:r>
                          <a:rPr lang="en-IN" b="0" i="1" dirty="0" smtClean="0">
                            <a:latin typeface="Cambria Math" panose="02040503050406030204" pitchFamily="18" charset="0"/>
                          </a:rPr>
                          <m:t>𝑘</m:t>
                        </m:r>
                      </m:e>
                    </m:d>
                    <m:r>
                      <a:rPr lang="en-IN" b="0" i="1" dirty="0" smtClean="0">
                        <a:latin typeface="Cambria Math" panose="02040503050406030204" pitchFamily="18" charset="0"/>
                      </a:rPr>
                      <m:t>𝑓</m:t>
                    </m:r>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𝑥</m:t>
                        </m:r>
                      </m:e>
                      <m:sub>
                        <m:r>
                          <a:rPr lang="en-IN" b="0" i="1" dirty="0" smtClean="0">
                            <a:latin typeface="Cambria Math" panose="02040503050406030204" pitchFamily="18" charset="0"/>
                          </a:rPr>
                          <m:t>𝑖</m:t>
                        </m:r>
                      </m:sub>
                    </m:sSub>
                    <m:r>
                      <a:rPr lang="en-IN" b="0" i="1" dirty="0" smtClean="0">
                        <a:latin typeface="Cambria Math" panose="02040503050406030204" pitchFamily="18" charset="0"/>
                      </a:rPr>
                      <m:t>))</m:t>
                    </m:r>
                  </m:oMath>
                </a14:m>
                <a:r>
                  <a:rPr lang="en-IN" baseline="30000" dirty="0"/>
                  <a:t>2</a:t>
                </a:r>
              </a:p>
              <a:p>
                <a:pPr marL="0" indent="0">
                  <a:buNone/>
                </a:pPr>
                <a:endParaRPr lang="en-IN" baseline="30000" dirty="0"/>
              </a:p>
              <a:p>
                <a:pPr marL="0" indent="0">
                  <a:buNone/>
                </a:pPr>
                <a:endParaRPr lang="en-IN" baseline="30000" dirty="0"/>
              </a:p>
            </p:txBody>
          </p:sp>
        </mc:Choice>
        <mc:Fallback xmlns="">
          <p:sp>
            <p:nvSpPr>
              <p:cNvPr id="3" name="Content Placeholder 2">
                <a:extLst>
                  <a:ext uri="{FF2B5EF4-FFF2-40B4-BE49-F238E27FC236}">
                    <a16:creationId xmlns:a16="http://schemas.microsoft.com/office/drawing/2014/main" id="{946FA352-D518-476A-8281-FC87FB555547}"/>
                  </a:ext>
                </a:extLst>
              </p:cNvPr>
              <p:cNvSpPr>
                <a:spLocks noGrp="1" noRot="1" noChangeAspect="1" noMove="1" noResize="1" noEditPoints="1" noAdjustHandles="1" noChangeArrowheads="1" noChangeShapeType="1" noTextEdit="1"/>
              </p:cNvSpPr>
              <p:nvPr>
                <p:ph idx="1"/>
              </p:nvPr>
            </p:nvSpPr>
            <p:spPr>
              <a:xfrm>
                <a:off x="894522" y="616226"/>
                <a:ext cx="10459278" cy="5560737"/>
              </a:xfrm>
              <a:blipFill>
                <a:blip r:embed="rId2"/>
                <a:stretch>
                  <a:fillRect l="-1049" t="-1754"/>
                </a:stretch>
              </a:blipFill>
            </p:spPr>
            <p:txBody>
              <a:bodyPr/>
              <a:lstStyle/>
              <a:p>
                <a:r>
                  <a:rPr lang="en-IN">
                    <a:noFill/>
                  </a:rPr>
                  <a:t> </a:t>
                </a:r>
              </a:p>
            </p:txBody>
          </p:sp>
        </mc:Fallback>
      </mc:AlternateContent>
    </p:spTree>
    <p:extLst>
      <p:ext uri="{BB962C8B-B14F-4D97-AF65-F5344CB8AC3E}">
        <p14:creationId xmlns:p14="http://schemas.microsoft.com/office/powerpoint/2010/main" val="29803366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43386-3317-436D-A278-D051B35D1107}"/>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A806B97B-A2BB-443F-AED1-3427E10C8BF8}"/>
              </a:ext>
            </a:extLst>
          </p:cNvPr>
          <p:cNvPicPr>
            <a:picLocks noGrp="1" noChangeAspect="1"/>
          </p:cNvPicPr>
          <p:nvPr>
            <p:ph idx="1"/>
          </p:nvPr>
        </p:nvPicPr>
        <p:blipFill>
          <a:blip r:embed="rId2"/>
          <a:stretch>
            <a:fillRect/>
          </a:stretch>
        </p:blipFill>
        <p:spPr>
          <a:xfrm>
            <a:off x="3193774" y="1963814"/>
            <a:ext cx="6599583" cy="4269878"/>
          </a:xfrm>
          <a:prstGeom prst="rect">
            <a:avLst/>
          </a:prstGeom>
        </p:spPr>
      </p:pic>
    </p:spTree>
    <p:extLst>
      <p:ext uri="{BB962C8B-B14F-4D97-AF65-F5344CB8AC3E}">
        <p14:creationId xmlns:p14="http://schemas.microsoft.com/office/powerpoint/2010/main" val="15049041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713AE3-CB50-4988-8EE7-4E8BE69455B3}"/>
                  </a:ext>
                </a:extLst>
              </p:cNvPr>
              <p:cNvSpPr>
                <a:spLocks noGrp="1"/>
              </p:cNvSpPr>
              <p:nvPr>
                <p:ph idx="1"/>
              </p:nvPr>
            </p:nvSpPr>
            <p:spPr/>
            <p:txBody>
              <a:bodyPr/>
              <a:lstStyle/>
              <a:p>
                <a:r>
                  <a:rPr lang="en-IN" dirty="0"/>
                  <a:t>By definition </a:t>
                </a:r>
                <a14:m>
                  <m:oMath xmlns:m="http://schemas.openxmlformats.org/officeDocument/2006/math">
                    <m:r>
                      <a:rPr lang="en-IN" i="1" dirty="0" smtClean="0">
                        <a:latin typeface="Cambria Math" panose="02040503050406030204" pitchFamily="18" charset="0"/>
                      </a:rPr>
                      <m:t>𝑉𝑎𝑟</m:t>
                    </m:r>
                    <m:d>
                      <m:dPr>
                        <m:ctrlPr>
                          <a:rPr lang="en-IN" i="1" dirty="0" smtClean="0">
                            <a:latin typeface="Cambria Math" panose="02040503050406030204" pitchFamily="18" charset="0"/>
                          </a:rPr>
                        </m:ctrlPr>
                      </m:dPr>
                      <m:e>
                        <m:r>
                          <a:rPr lang="en-IN" i="1" dirty="0" smtClean="0">
                            <a:latin typeface="Cambria Math" panose="02040503050406030204" pitchFamily="18" charset="0"/>
                          </a:rPr>
                          <m:t>𝑋</m:t>
                        </m:r>
                      </m:e>
                    </m:d>
                    <m:r>
                      <a:rPr lang="en-IN" i="1" dirty="0" smtClean="0">
                        <a:latin typeface="Cambria Math" panose="02040503050406030204" pitchFamily="18" charset="0"/>
                      </a:rPr>
                      <m:t>=</m:t>
                    </m:r>
                    <m:r>
                      <a:rPr lang="en-IN" i="1" dirty="0" smtClean="0">
                        <a:latin typeface="Cambria Math" panose="02040503050406030204" pitchFamily="18" charset="0"/>
                      </a:rPr>
                      <m:t>𝐸</m:t>
                    </m:r>
                    <m:sSup>
                      <m:sSupPr>
                        <m:ctrlPr>
                          <a:rPr lang="en-IN" b="0" i="1" dirty="0" smtClean="0">
                            <a:latin typeface="Cambria Math" panose="02040503050406030204" pitchFamily="18" charset="0"/>
                          </a:rPr>
                        </m:ctrlPr>
                      </m:sSupPr>
                      <m:e>
                        <m:d>
                          <m:dPr>
                            <m:ctrlPr>
                              <a:rPr lang="en-IN" i="1" dirty="0" smtClean="0">
                                <a:latin typeface="Cambria Math" panose="02040503050406030204" pitchFamily="18" charset="0"/>
                              </a:rPr>
                            </m:ctrlPr>
                          </m:dPr>
                          <m:e>
                            <m:r>
                              <a:rPr lang="en-IN" i="1" dirty="0" smtClean="0">
                                <a:latin typeface="Cambria Math" panose="02040503050406030204" pitchFamily="18" charset="0"/>
                              </a:rPr>
                              <m:t>𝑋</m:t>
                            </m:r>
                            <m:r>
                              <a:rPr lang="en-IN" b="0" i="1" dirty="0" smtClean="0">
                                <a:latin typeface="Cambria Math" panose="02040503050406030204" pitchFamily="18" charset="0"/>
                              </a:rPr>
                              <m:t>−</m:t>
                            </m:r>
                            <m:r>
                              <a:rPr lang="en-IN" b="0" i="1" dirty="0" smtClean="0">
                                <a:latin typeface="Cambria Math" panose="02040503050406030204" pitchFamily="18" charset="0"/>
                              </a:rPr>
                              <m:t>𝐸</m:t>
                            </m:r>
                            <m:r>
                              <a:rPr lang="en-IN" b="0" i="1" dirty="0" smtClean="0">
                                <a:latin typeface="Cambria Math" panose="02040503050406030204" pitchFamily="18" charset="0"/>
                              </a:rPr>
                              <m:t>(</m:t>
                            </m:r>
                            <m:r>
                              <a:rPr lang="en-IN" b="0" i="1" dirty="0" smtClean="0">
                                <a:latin typeface="Cambria Math" panose="02040503050406030204" pitchFamily="18" charset="0"/>
                              </a:rPr>
                              <m:t>𝑋</m:t>
                            </m:r>
                            <m:r>
                              <a:rPr lang="en-IN" b="0" i="1" dirty="0" smtClean="0">
                                <a:latin typeface="Cambria Math" panose="02040503050406030204" pitchFamily="18" charset="0"/>
                              </a:rPr>
                              <m:t>)</m:t>
                            </m:r>
                          </m:e>
                        </m:d>
                      </m:e>
                      <m:sup>
                        <m:r>
                          <a:rPr lang="en-IN" b="0" i="1" dirty="0" smtClean="0">
                            <a:latin typeface="Cambria Math" panose="02040503050406030204" pitchFamily="18" charset="0"/>
                          </a:rPr>
                          <m:t>2</m:t>
                        </m:r>
                      </m:sup>
                    </m:sSup>
                  </m:oMath>
                </a14:m>
                <a:r>
                  <a:rPr lang="en-IN" b="0" dirty="0"/>
                  <a:t>=</a:t>
                </a:r>
                <a14:m>
                  <m:oMath xmlns:m="http://schemas.openxmlformats.org/officeDocument/2006/math">
                    <m:r>
                      <a:rPr lang="en-IN" b="0" i="1" dirty="0" smtClean="0">
                        <a:latin typeface="Cambria Math" panose="02040503050406030204" pitchFamily="18" charset="0"/>
                      </a:rPr>
                      <m:t>𝐸</m:t>
                    </m:r>
                    <m:sSup>
                      <m:sSupPr>
                        <m:ctrlPr>
                          <a:rPr lang="en-IN" b="0" i="1" dirty="0" smtClean="0">
                            <a:latin typeface="Cambria Math" panose="02040503050406030204" pitchFamily="18" charset="0"/>
                          </a:rPr>
                        </m:ctrlPr>
                      </m:sSupPr>
                      <m:e>
                        <m:d>
                          <m:dPr>
                            <m:ctrlPr>
                              <a:rPr lang="en-IN" b="0" i="1" dirty="0" smtClean="0">
                                <a:latin typeface="Cambria Math" panose="02040503050406030204" pitchFamily="18" charset="0"/>
                              </a:rPr>
                            </m:ctrlPr>
                          </m:dPr>
                          <m:e>
                            <m:r>
                              <a:rPr lang="en-IN" b="0" i="1" dirty="0" smtClean="0">
                                <a:latin typeface="Cambria Math" panose="02040503050406030204" pitchFamily="18" charset="0"/>
                              </a:rPr>
                              <m:t>𝑋</m:t>
                            </m:r>
                            <m:r>
                              <a:rPr lang="en-IN" b="0" i="1" dirty="0" smtClean="0">
                                <a:latin typeface="Cambria Math" panose="02040503050406030204" pitchFamily="18" charset="0"/>
                              </a:rPr>
                              <m:t>−</m:t>
                            </m:r>
                            <m:r>
                              <a:rPr lang="en-IN" b="0" i="1" dirty="0" smtClean="0">
                                <a:latin typeface="Cambria Math" panose="02040503050406030204" pitchFamily="18" charset="0"/>
                              </a:rPr>
                              <m:t>𝜇</m:t>
                            </m:r>
                          </m:e>
                        </m:d>
                      </m:e>
                      <m:sup>
                        <m:r>
                          <a:rPr lang="en-IN" b="0" i="1" dirty="0" smtClean="0">
                            <a:latin typeface="Cambria Math" panose="02040503050406030204" pitchFamily="18" charset="0"/>
                          </a:rPr>
                          <m:t>2</m:t>
                        </m:r>
                      </m:sup>
                    </m:sSup>
                  </m:oMath>
                </a14:m>
                <a:endParaRPr lang="en-IN" b="0" dirty="0"/>
              </a:p>
              <a:p>
                <a14:m>
                  <m:oMath xmlns:m="http://schemas.openxmlformats.org/officeDocument/2006/math">
                    <m:r>
                      <a:rPr lang="en-IN" b="0" i="1" smtClean="0">
                        <a:latin typeface="Cambria Math" panose="02040503050406030204" pitchFamily="18" charset="0"/>
                      </a:rPr>
                      <m:t>𝑉𝑎𝑟</m:t>
                    </m:r>
                    <m:d>
                      <m:dPr>
                        <m:ctrlPr>
                          <a:rPr lang="en-IN" b="0" i="1" smtClean="0">
                            <a:latin typeface="Cambria Math" panose="02040503050406030204" pitchFamily="18" charset="0"/>
                          </a:rPr>
                        </m:ctrlPr>
                      </m:dPr>
                      <m:e>
                        <m:r>
                          <a:rPr lang="en-IN" b="0" i="1" smtClean="0">
                            <a:latin typeface="Cambria Math" panose="02040503050406030204" pitchFamily="18" charset="0"/>
                          </a:rPr>
                          <m:t>𝑎𝑋</m:t>
                        </m:r>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𝐸</m:t>
                    </m:r>
                    <m:r>
                      <a:rPr lang="en-IN" b="0" i="1" smtClean="0">
                        <a:latin typeface="Cambria Math" panose="02040503050406030204" pitchFamily="18" charset="0"/>
                      </a:rPr>
                      <m:t>{(</m:t>
                    </m:r>
                    <m:r>
                      <a:rPr lang="en-IN" b="0" i="1" smtClean="0">
                        <a:latin typeface="Cambria Math" panose="02040503050406030204" pitchFamily="18" charset="0"/>
                      </a:rPr>
                      <m:t>𝑎𝑋</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oMath>
                </a14:m>
                <a:r>
                  <a:rPr lang="en-IN" dirty="0"/>
                  <a:t>-</a:t>
                </a:r>
                <a14:m>
                  <m:oMath xmlns:m="http://schemas.openxmlformats.org/officeDocument/2006/math">
                    <m:r>
                      <a:rPr lang="en-IN" b="0" i="1" dirty="0" smtClean="0">
                        <a:latin typeface="Cambria Math" panose="02040503050406030204" pitchFamily="18" charset="0"/>
                      </a:rPr>
                      <m:t>𝐸</m:t>
                    </m:r>
                    <m:r>
                      <a:rPr lang="en-IN" b="0" i="1" dirty="0" smtClean="0">
                        <a:latin typeface="Cambria Math" panose="02040503050406030204" pitchFamily="18" charset="0"/>
                      </a:rPr>
                      <m:t>(</m:t>
                    </m:r>
                    <m:r>
                      <a:rPr lang="en-IN" b="0" i="1" dirty="0" smtClean="0">
                        <a:latin typeface="Cambria Math" panose="02040503050406030204" pitchFamily="18" charset="0"/>
                      </a:rPr>
                      <m:t>𝑎𝑋</m:t>
                    </m:r>
                    <m:r>
                      <a:rPr lang="en-IN" b="0" i="1" dirty="0" smtClean="0">
                        <a:latin typeface="Cambria Math" panose="02040503050406030204" pitchFamily="18" charset="0"/>
                      </a:rPr>
                      <m:t>+</m:t>
                    </m:r>
                    <m:r>
                      <a:rPr lang="en-IN" b="0" i="1" dirty="0" smtClean="0">
                        <a:latin typeface="Cambria Math" panose="02040503050406030204" pitchFamily="18" charset="0"/>
                      </a:rPr>
                      <m:t>𝑏</m:t>
                    </m:r>
                    <m:r>
                      <a:rPr lang="en-IN" b="0" i="1" dirty="0" smtClean="0">
                        <a:latin typeface="Cambria Math" panose="02040503050406030204" pitchFamily="18" charset="0"/>
                      </a:rPr>
                      <m:t>))2</m:t>
                    </m:r>
                  </m:oMath>
                </a14:m>
                <a:r>
                  <a:rPr lang="en-IN" baseline="30000" dirty="0"/>
                  <a:t>	 		</a:t>
                </a:r>
                <a:r>
                  <a:rPr lang="en-IN" dirty="0"/>
                  <a:t>( 1)</a:t>
                </a:r>
              </a:p>
              <a:p>
                <a:pPr marL="0" indent="0">
                  <a:buNone/>
                </a:pPr>
                <a:r>
                  <a:rPr lang="en-IN" baseline="30000" dirty="0"/>
                  <a:t>Putting </a:t>
                </a:r>
              </a:p>
              <a:p>
                <a:pPr marL="0" indent="0">
                  <a:buNone/>
                </a:pPr>
                <a14:m>
                  <m:oMath xmlns:m="http://schemas.openxmlformats.org/officeDocument/2006/math">
                    <m:r>
                      <a:rPr lang="en-IN" b="0" i="1" smtClean="0">
                        <a:latin typeface="Cambria Math" panose="02040503050406030204" pitchFamily="18" charset="0"/>
                      </a:rPr>
                      <m:t>𝐸</m:t>
                    </m:r>
                    <m:d>
                      <m:dPr>
                        <m:ctrlPr>
                          <a:rPr lang="en-IN" b="0" i="1" smtClean="0">
                            <a:latin typeface="Cambria Math" panose="02040503050406030204" pitchFamily="18" charset="0"/>
                          </a:rPr>
                        </m:ctrlPr>
                      </m:dPr>
                      <m:e>
                        <m:r>
                          <a:rPr lang="en-IN" b="0" i="1" smtClean="0">
                            <a:latin typeface="Cambria Math" panose="02040503050406030204" pitchFamily="18" charset="0"/>
                          </a:rPr>
                          <m:t>𝑎𝑋</m:t>
                        </m:r>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𝑎𝐸</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e>
                    </m:d>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 </m:t>
                    </m:r>
                  </m:oMath>
                </a14:m>
                <a:r>
                  <a:rPr lang="en-IN" b="0" dirty="0"/>
                  <a:t>  in (1)    and using </a:t>
                </a:r>
                <a14:m>
                  <m:oMath xmlns:m="http://schemas.openxmlformats.org/officeDocument/2006/math">
                    <m:r>
                      <a:rPr lang="en-IN" b="0" i="1" smtClean="0">
                        <a:latin typeface="Cambria Math" panose="02040503050406030204" pitchFamily="18" charset="0"/>
                      </a:rPr>
                      <m:t>𝜇</m:t>
                    </m:r>
                    <m:r>
                      <a:rPr lang="en-IN" b="0" i="1" smtClean="0">
                        <a:latin typeface="Cambria Math" panose="02040503050406030204" pitchFamily="18" charset="0"/>
                      </a:rPr>
                      <m:t>  </m:t>
                    </m:r>
                    <m:r>
                      <a:rPr lang="en-IN" b="0" i="1" smtClean="0">
                        <a:latin typeface="Cambria Math" panose="02040503050406030204" pitchFamily="18" charset="0"/>
                      </a:rPr>
                      <m:t>𝑖𝑛</m:t>
                    </m:r>
                    <m:r>
                      <a:rPr lang="en-IN" b="0" i="1" smtClean="0">
                        <a:latin typeface="Cambria Math" panose="02040503050406030204" pitchFamily="18" charset="0"/>
                      </a:rPr>
                      <m:t> </m:t>
                    </m:r>
                    <m:r>
                      <a:rPr lang="en-IN" b="0" i="1" smtClean="0">
                        <a:latin typeface="Cambria Math" panose="02040503050406030204" pitchFamily="18" charset="0"/>
                      </a:rPr>
                      <m:t>𝑝𝑙𝑎𝑐𝑒</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𝐸</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e>
                    </m:d>
                  </m:oMath>
                </a14:m>
                <a:endParaRPr lang="en-IN" b="0" dirty="0"/>
              </a:p>
              <a:p>
                <a:pPr marL="0" indent="0">
                  <a:buNone/>
                </a:pPr>
                <a14:m>
                  <m:oMath xmlns:m="http://schemas.openxmlformats.org/officeDocument/2006/math">
                    <m:r>
                      <a:rPr lang="en-IN" i="1">
                        <a:latin typeface="Cambria Math" panose="02040503050406030204" pitchFamily="18" charset="0"/>
                      </a:rPr>
                      <m:t>𝑉𝑎𝑟</m:t>
                    </m:r>
                    <m:d>
                      <m:dPr>
                        <m:ctrlPr>
                          <a:rPr lang="en-IN" i="1">
                            <a:latin typeface="Cambria Math" panose="02040503050406030204" pitchFamily="18" charset="0"/>
                          </a:rPr>
                        </m:ctrlPr>
                      </m:dPr>
                      <m:e>
                        <m:r>
                          <a:rPr lang="en-IN" i="1">
                            <a:latin typeface="Cambria Math" panose="02040503050406030204" pitchFamily="18" charset="0"/>
                          </a:rPr>
                          <m:t>𝑎𝑋</m:t>
                        </m:r>
                        <m:r>
                          <a:rPr lang="en-IN" i="1">
                            <a:latin typeface="Cambria Math" panose="02040503050406030204" pitchFamily="18" charset="0"/>
                          </a:rPr>
                          <m:t>+</m:t>
                        </m:r>
                        <m:r>
                          <a:rPr lang="en-IN" i="1">
                            <a:latin typeface="Cambria Math" panose="02040503050406030204" pitchFamily="18" charset="0"/>
                          </a:rPr>
                          <m:t>𝑏</m:t>
                        </m:r>
                      </m:e>
                    </m:d>
                    <m:r>
                      <a:rPr lang="en-IN" i="1">
                        <a:latin typeface="Cambria Math" panose="02040503050406030204" pitchFamily="18" charset="0"/>
                      </a:rPr>
                      <m:t>=</m:t>
                    </m:r>
                    <m:r>
                      <a:rPr lang="en-IN" i="1">
                        <a:latin typeface="Cambria Math" panose="02040503050406030204" pitchFamily="18" charset="0"/>
                      </a:rPr>
                      <m:t>𝐸</m:t>
                    </m:r>
                    <m:r>
                      <a:rPr lang="en-IN" i="1">
                        <a:latin typeface="Cambria Math" panose="02040503050406030204" pitchFamily="18" charset="0"/>
                      </a:rPr>
                      <m:t>{(</m:t>
                    </m:r>
                    <m:r>
                      <a:rPr lang="en-IN" i="1">
                        <a:latin typeface="Cambria Math" panose="02040503050406030204" pitchFamily="18" charset="0"/>
                      </a:rPr>
                      <m:t>𝑎𝑋</m:t>
                    </m:r>
                    <m:r>
                      <a:rPr lang="en-IN" i="1">
                        <a:latin typeface="Cambria Math" panose="02040503050406030204" pitchFamily="18" charset="0"/>
                      </a:rPr>
                      <m:t>+</m:t>
                    </m:r>
                    <m:r>
                      <a:rPr lang="en-IN" i="1">
                        <a:latin typeface="Cambria Math" panose="02040503050406030204" pitchFamily="18" charset="0"/>
                      </a:rPr>
                      <m:t>𝑏</m:t>
                    </m:r>
                    <m:r>
                      <a:rPr lang="en-IN" i="1">
                        <a:latin typeface="Cambria Math" panose="02040503050406030204" pitchFamily="18" charset="0"/>
                      </a:rPr>
                      <m:t>)</m:t>
                    </m:r>
                  </m:oMath>
                </a14:m>
                <a:r>
                  <a:rPr lang="en-IN" dirty="0"/>
                  <a:t>-</a:t>
                </a:r>
                <a14:m>
                  <m:oMath xmlns:m="http://schemas.openxmlformats.org/officeDocument/2006/math">
                    <m:r>
                      <a:rPr lang="en-IN" b="0" i="1" dirty="0" smtClean="0">
                        <a:latin typeface="Cambria Math" panose="02040503050406030204" pitchFamily="18" charset="0"/>
                      </a:rPr>
                      <m:t>𝑎</m:t>
                    </m:r>
                    <m:r>
                      <a:rPr lang="en-IN" b="0" i="1" dirty="0" smtClean="0">
                        <a:latin typeface="Cambria Math" panose="02040503050406030204" pitchFamily="18" charset="0"/>
                      </a:rPr>
                      <m:t>𝜇</m:t>
                    </m:r>
                    <m:r>
                      <a:rPr lang="en-IN" b="0" i="1" dirty="0" smtClean="0">
                        <a:latin typeface="Cambria Math" panose="02040503050406030204" pitchFamily="18" charset="0"/>
                      </a:rPr>
                      <m:t>−</m:t>
                    </m:r>
                    <m:r>
                      <a:rPr lang="en-IN" b="0" i="1" dirty="0" smtClean="0">
                        <a:latin typeface="Cambria Math" panose="02040503050406030204" pitchFamily="18" charset="0"/>
                      </a:rPr>
                      <m:t>𝑏</m:t>
                    </m:r>
                    <m:r>
                      <a:rPr lang="en-IN" b="0" i="1" dirty="0" smtClean="0">
                        <a:latin typeface="Cambria Math" panose="02040503050406030204" pitchFamily="18" charset="0"/>
                      </a:rPr>
                      <m:t>}2</m:t>
                    </m:r>
                  </m:oMath>
                </a14:m>
                <a:endParaRPr lang="en-IN" dirty="0"/>
              </a:p>
              <a:p>
                <a:pPr marL="0" indent="0">
                  <a:buNone/>
                </a:pPr>
                <a:r>
                  <a:rPr lang="en-IN" baseline="30000" dirty="0"/>
                  <a:t>		     </a:t>
                </a:r>
                <a:r>
                  <a:rPr lang="en-IN" dirty="0"/>
                  <a:t>= </a:t>
                </a:r>
                <a14:m>
                  <m:oMath xmlns:m="http://schemas.openxmlformats.org/officeDocument/2006/math">
                    <m:r>
                      <a:rPr lang="en-IN" b="0" i="1" smtClean="0">
                        <a:latin typeface="Cambria Math" panose="02040503050406030204" pitchFamily="18" charset="0"/>
                      </a:rPr>
                      <m:t>𝐸</m:t>
                    </m:r>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
                              <a:rPr lang="en-IN" b="0" i="1" smtClean="0">
                                <a:latin typeface="Cambria Math" panose="02040503050406030204" pitchFamily="18" charset="0"/>
                              </a:rPr>
                              <m:t>𝑎𝑋</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𝜇</m:t>
                            </m:r>
                          </m:e>
                        </m:d>
                      </m:e>
                      <m:sup>
                        <m:r>
                          <a:rPr lang="en-IN" b="0" i="1" smtClean="0">
                            <a:latin typeface="Cambria Math" panose="02040503050406030204" pitchFamily="18" charset="0"/>
                          </a:rPr>
                          <m:t>2</m:t>
                        </m:r>
                      </m:sup>
                    </m:sSup>
                  </m:oMath>
                </a14:m>
                <a:endParaRPr lang="en-IN" b="0" dirty="0"/>
              </a:p>
              <a:p>
                <a:pPr marL="0" indent="0">
                  <a:buNone/>
                </a:pPr>
                <a:r>
                  <a:rPr lang="en-IN" dirty="0"/>
                  <a:t>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2</m:t>
                        </m:r>
                      </m:sup>
                    </m:sSup>
                    <m:r>
                      <a:rPr lang="en-IN" b="0" i="1" smtClean="0">
                        <a:latin typeface="Cambria Math" panose="02040503050406030204" pitchFamily="18" charset="0"/>
                      </a:rPr>
                      <m:t>𝐸</m:t>
                    </m:r>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𝜇</m:t>
                            </m:r>
                          </m:e>
                        </m:d>
                      </m:e>
                      <m:sup>
                        <m:r>
                          <a:rPr lang="en-IN" b="0" i="1" smtClean="0">
                            <a:latin typeface="Cambria Math" panose="02040503050406030204" pitchFamily="18" charset="0"/>
                          </a:rPr>
                          <m:t>2</m:t>
                        </m:r>
                      </m:sup>
                    </m:sSup>
                  </m:oMath>
                </a14:m>
                <a:endParaRPr lang="en-IN" b="0" dirty="0"/>
              </a:p>
              <a:p>
                <a:pPr marL="0" indent="0">
                  <a:buNone/>
                </a:pPr>
                <a:r>
                  <a:rPr lang="en-IN" dirty="0"/>
                  <a:t>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2</m:t>
                        </m:r>
                      </m:sup>
                    </m:sSup>
                    <m:r>
                      <a:rPr lang="en-IN" b="0" i="1" smtClean="0">
                        <a:latin typeface="Cambria Math" panose="02040503050406030204" pitchFamily="18" charset="0"/>
                      </a:rPr>
                      <m:t>𝑉𝑎𝑟</m:t>
                    </m:r>
                    <m:r>
                      <a:rPr lang="en-IN" b="0" i="1" smtClean="0">
                        <a:latin typeface="Cambria Math" panose="02040503050406030204" pitchFamily="18" charset="0"/>
                      </a:rPr>
                      <m:t>(</m:t>
                    </m:r>
                    <m:r>
                      <a:rPr lang="en-IN" b="0" i="1" smtClean="0">
                        <a:latin typeface="Cambria Math" panose="02040503050406030204" pitchFamily="18" charset="0"/>
                      </a:rPr>
                      <m:t>𝑋</m:t>
                    </m:r>
                    <m:r>
                      <a:rPr lang="en-IN" b="0" i="1" smtClean="0">
                        <a:latin typeface="Cambria Math" panose="02040503050406030204" pitchFamily="18" charset="0"/>
                      </a:rPr>
                      <m:t>)</m:t>
                    </m:r>
                  </m:oMath>
                </a14:m>
                <a:endParaRPr lang="en-IN" dirty="0"/>
              </a:p>
            </p:txBody>
          </p:sp>
        </mc:Choice>
        <mc:Fallback xmlns="">
          <p:sp>
            <p:nvSpPr>
              <p:cNvPr id="3" name="Content Placeholder 2">
                <a:extLst>
                  <a:ext uri="{FF2B5EF4-FFF2-40B4-BE49-F238E27FC236}">
                    <a16:creationId xmlns:a16="http://schemas.microsoft.com/office/drawing/2014/main" id="{B9713AE3-CB50-4988-8EE7-4E8BE69455B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E05CF3EE-7211-4D8E-AABC-7AB220F104DD}"/>
              </a:ext>
            </a:extLst>
          </p:cNvPr>
          <p:cNvPicPr>
            <a:picLocks noChangeAspect="1"/>
          </p:cNvPicPr>
          <p:nvPr/>
        </p:nvPicPr>
        <p:blipFill>
          <a:blip r:embed="rId3"/>
          <a:stretch>
            <a:fillRect/>
          </a:stretch>
        </p:blipFill>
        <p:spPr>
          <a:xfrm>
            <a:off x="3130444" y="788164"/>
            <a:ext cx="3124582" cy="810076"/>
          </a:xfrm>
          <a:prstGeom prst="rect">
            <a:avLst/>
          </a:prstGeom>
        </p:spPr>
      </p:pic>
    </p:spTree>
    <p:extLst>
      <p:ext uri="{BB962C8B-B14F-4D97-AF65-F5344CB8AC3E}">
        <p14:creationId xmlns:p14="http://schemas.microsoft.com/office/powerpoint/2010/main" val="23708786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17A4B-6A0A-454B-8D28-AE07754C5263}"/>
              </a:ext>
            </a:extLst>
          </p:cNvPr>
          <p:cNvSpPr>
            <a:spLocks noGrp="1"/>
          </p:cNvSpPr>
          <p:nvPr>
            <p:ph type="title"/>
          </p:nvPr>
        </p:nvSpPr>
        <p:spPr/>
        <p:txBody>
          <a:bodyPr/>
          <a:lstStyle/>
          <a:p>
            <a:r>
              <a:rPr lang="en-IN" dirty="0"/>
              <a:t>alternatively</a:t>
            </a:r>
          </a:p>
        </p:txBody>
      </p:sp>
      <p:pic>
        <p:nvPicPr>
          <p:cNvPr id="4" name="Content Placeholder 3">
            <a:extLst>
              <a:ext uri="{FF2B5EF4-FFF2-40B4-BE49-F238E27FC236}">
                <a16:creationId xmlns:a16="http://schemas.microsoft.com/office/drawing/2014/main" id="{AA1C1575-B13F-4EEA-B112-2D04E86D84C0}"/>
              </a:ext>
            </a:extLst>
          </p:cNvPr>
          <p:cNvPicPr>
            <a:picLocks noGrp="1" noChangeAspect="1"/>
          </p:cNvPicPr>
          <p:nvPr>
            <p:ph idx="1"/>
          </p:nvPr>
        </p:nvPicPr>
        <p:blipFill>
          <a:blip r:embed="rId2"/>
          <a:stretch>
            <a:fillRect/>
          </a:stretch>
        </p:blipFill>
        <p:spPr>
          <a:xfrm>
            <a:off x="659478" y="2067339"/>
            <a:ext cx="11026906" cy="3922644"/>
          </a:xfrm>
          <a:prstGeom prst="rect">
            <a:avLst/>
          </a:prstGeom>
        </p:spPr>
      </p:pic>
    </p:spTree>
    <p:extLst>
      <p:ext uri="{BB962C8B-B14F-4D97-AF65-F5344CB8AC3E}">
        <p14:creationId xmlns:p14="http://schemas.microsoft.com/office/powerpoint/2010/main" val="24756939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D4CEB46-7CE8-4936-914F-F51A9AF4E43B}"/>
              </a:ext>
            </a:extLst>
          </p:cNvPr>
          <p:cNvPicPr>
            <a:picLocks noGrp="1" noChangeAspect="1"/>
          </p:cNvPicPr>
          <p:nvPr>
            <p:ph idx="1"/>
          </p:nvPr>
        </p:nvPicPr>
        <p:blipFill>
          <a:blip r:embed="rId2"/>
          <a:stretch>
            <a:fillRect/>
          </a:stretch>
        </p:blipFill>
        <p:spPr>
          <a:xfrm>
            <a:off x="1320375" y="729358"/>
            <a:ext cx="9903134" cy="622363"/>
          </a:xfrm>
          <a:prstGeom prst="rect">
            <a:avLst/>
          </a:prstGeom>
        </p:spPr>
      </p:pic>
      <p:pic>
        <p:nvPicPr>
          <p:cNvPr id="5" name="Picture 4">
            <a:extLst>
              <a:ext uri="{FF2B5EF4-FFF2-40B4-BE49-F238E27FC236}">
                <a16:creationId xmlns:a16="http://schemas.microsoft.com/office/drawing/2014/main" id="{1449B561-C555-4EC7-9A3E-A6BA15DA64F7}"/>
              </a:ext>
            </a:extLst>
          </p:cNvPr>
          <p:cNvPicPr>
            <a:picLocks noChangeAspect="1"/>
          </p:cNvPicPr>
          <p:nvPr/>
        </p:nvPicPr>
        <p:blipFill>
          <a:blip r:embed="rId3"/>
          <a:stretch>
            <a:fillRect/>
          </a:stretch>
        </p:blipFill>
        <p:spPr>
          <a:xfrm>
            <a:off x="-49969" y="2080591"/>
            <a:ext cx="10784230" cy="2366030"/>
          </a:xfrm>
          <a:prstGeom prst="rect">
            <a:avLst/>
          </a:prstGeom>
        </p:spPr>
      </p:pic>
    </p:spTree>
    <p:extLst>
      <p:ext uri="{BB962C8B-B14F-4D97-AF65-F5344CB8AC3E}">
        <p14:creationId xmlns:p14="http://schemas.microsoft.com/office/powerpoint/2010/main" val="12221964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F38B-D22E-4B27-867C-63F55017E30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3BA9C917-AAC4-4DDF-9B43-60342E868C9E}"/>
              </a:ext>
            </a:extLst>
          </p:cNvPr>
          <p:cNvPicPr>
            <a:picLocks noGrp="1" noChangeAspect="1"/>
          </p:cNvPicPr>
          <p:nvPr>
            <p:ph idx="1"/>
          </p:nvPr>
        </p:nvPicPr>
        <p:blipFill>
          <a:blip r:embed="rId2"/>
          <a:stretch>
            <a:fillRect/>
          </a:stretch>
        </p:blipFill>
        <p:spPr>
          <a:xfrm>
            <a:off x="701337" y="2133600"/>
            <a:ext cx="10870865" cy="3763617"/>
          </a:xfrm>
          <a:prstGeom prst="rect">
            <a:avLst/>
          </a:prstGeom>
        </p:spPr>
      </p:pic>
    </p:spTree>
    <p:extLst>
      <p:ext uri="{BB962C8B-B14F-4D97-AF65-F5344CB8AC3E}">
        <p14:creationId xmlns:p14="http://schemas.microsoft.com/office/powerpoint/2010/main" val="19250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EF2C55-BE06-437C-BF94-AD264ED1EEDE}"/>
              </a:ext>
            </a:extLst>
          </p:cNvPr>
          <p:cNvSpPr>
            <a:spLocks noGrp="1"/>
          </p:cNvSpPr>
          <p:nvPr>
            <p:ph idx="1"/>
          </p:nvPr>
        </p:nvSpPr>
        <p:spPr>
          <a:xfrm>
            <a:off x="887896" y="503583"/>
            <a:ext cx="10465904" cy="5673380"/>
          </a:xfrm>
        </p:spPr>
        <p:txBody>
          <a:bodyPr>
            <a:normAutofit/>
          </a:bodyPr>
          <a:lstStyle/>
          <a:p>
            <a:pPr marL="0" indent="0">
              <a:buNone/>
            </a:pPr>
            <a:r>
              <a:rPr lang="en-IN" dirty="0"/>
              <a:t>Suppose that our experiment consists of tossing 3 fair coins. If we let </a:t>
            </a:r>
            <a:r>
              <a:rPr lang="en-IN" i="1" dirty="0"/>
              <a:t>Y </a:t>
            </a:r>
            <a:r>
              <a:rPr lang="en-IN" dirty="0"/>
              <a:t>denote the number of heads that appear, then </a:t>
            </a:r>
            <a:r>
              <a:rPr lang="en-IN" i="1" dirty="0"/>
              <a:t>Y </a:t>
            </a:r>
            <a:r>
              <a:rPr lang="en-IN" dirty="0"/>
              <a:t>is a random variable taking on one of the values</a:t>
            </a:r>
          </a:p>
          <a:p>
            <a:pPr marL="0" indent="0">
              <a:buNone/>
            </a:pPr>
            <a:endParaRPr lang="en-IN" dirty="0"/>
          </a:p>
          <a:p>
            <a:pPr marL="0" indent="0">
              <a:buNone/>
            </a:pPr>
            <a:endParaRPr lang="en-IN" dirty="0"/>
          </a:p>
          <a:p>
            <a:pPr marL="0" indent="0">
              <a:buNone/>
            </a:pPr>
            <a:r>
              <a:rPr lang="en-IN" dirty="0"/>
              <a:t>0, 1, 2, and 3 with respective probabilities</a:t>
            </a:r>
          </a:p>
          <a:p>
            <a:pPr marL="0" indent="0">
              <a:buNone/>
            </a:pPr>
            <a:r>
              <a:rPr lang="en-IN" i="1" dirty="0"/>
              <a:t>P</a:t>
            </a:r>
            <a:r>
              <a:rPr lang="en-IN" dirty="0"/>
              <a:t>{</a:t>
            </a:r>
            <a:r>
              <a:rPr lang="en-IN" i="1" dirty="0"/>
              <a:t>Y </a:t>
            </a:r>
            <a:r>
              <a:rPr lang="en-IN" dirty="0"/>
              <a:t>= 0} = </a:t>
            </a:r>
            <a:r>
              <a:rPr lang="en-IN" i="1" dirty="0"/>
              <a:t>P</a:t>
            </a:r>
            <a:r>
              <a:rPr lang="en-IN" dirty="0"/>
              <a:t>{</a:t>
            </a:r>
            <a:r>
              <a:rPr lang="en-IN" i="1" dirty="0"/>
              <a:t>(T</a:t>
            </a:r>
            <a:r>
              <a:rPr lang="en-IN" dirty="0"/>
              <a:t>, </a:t>
            </a:r>
            <a:r>
              <a:rPr lang="en-IN" i="1" dirty="0"/>
              <a:t>T</a:t>
            </a:r>
            <a:r>
              <a:rPr lang="en-IN" dirty="0"/>
              <a:t>, </a:t>
            </a:r>
            <a:r>
              <a:rPr lang="en-IN" i="1" dirty="0"/>
              <a:t>T)</a:t>
            </a:r>
            <a:r>
              <a:rPr lang="en-IN" dirty="0"/>
              <a:t>} = 1/8</a:t>
            </a:r>
          </a:p>
          <a:p>
            <a:pPr marL="0" indent="0">
              <a:buNone/>
            </a:pPr>
            <a:r>
              <a:rPr lang="en-IN" i="1" dirty="0"/>
              <a:t>P</a:t>
            </a:r>
            <a:r>
              <a:rPr lang="en-IN" dirty="0"/>
              <a:t>{</a:t>
            </a:r>
            <a:r>
              <a:rPr lang="en-IN" i="1" dirty="0"/>
              <a:t>Y </a:t>
            </a:r>
            <a:r>
              <a:rPr lang="en-IN" dirty="0"/>
              <a:t>= 1} = </a:t>
            </a:r>
            <a:r>
              <a:rPr lang="en-IN" i="1" dirty="0"/>
              <a:t>P</a:t>
            </a:r>
            <a:r>
              <a:rPr lang="en-IN" dirty="0"/>
              <a:t>{</a:t>
            </a:r>
            <a:r>
              <a:rPr lang="en-IN" i="1" dirty="0"/>
              <a:t>(T</a:t>
            </a:r>
            <a:r>
              <a:rPr lang="en-IN" dirty="0"/>
              <a:t>, </a:t>
            </a:r>
            <a:r>
              <a:rPr lang="en-IN" i="1" dirty="0"/>
              <a:t>T</a:t>
            </a:r>
            <a:r>
              <a:rPr lang="en-IN" dirty="0"/>
              <a:t>,</a:t>
            </a:r>
            <a:r>
              <a:rPr lang="en-IN" i="1" dirty="0"/>
              <a:t>H)</a:t>
            </a:r>
            <a:r>
              <a:rPr lang="en-IN" dirty="0"/>
              <a:t>, </a:t>
            </a:r>
            <a:r>
              <a:rPr lang="en-IN" i="1" dirty="0"/>
              <a:t>(T</a:t>
            </a:r>
            <a:r>
              <a:rPr lang="en-IN" dirty="0"/>
              <a:t>,</a:t>
            </a:r>
            <a:r>
              <a:rPr lang="en-IN" i="1" dirty="0"/>
              <a:t>H</a:t>
            </a:r>
            <a:r>
              <a:rPr lang="en-IN" dirty="0"/>
              <a:t>, </a:t>
            </a:r>
            <a:r>
              <a:rPr lang="en-IN" i="1" dirty="0"/>
              <a:t>T)</a:t>
            </a:r>
            <a:r>
              <a:rPr lang="en-IN" dirty="0"/>
              <a:t>, </a:t>
            </a:r>
            <a:r>
              <a:rPr lang="en-IN" i="1" dirty="0"/>
              <a:t>(H</a:t>
            </a:r>
            <a:r>
              <a:rPr lang="en-IN" dirty="0"/>
              <a:t>, </a:t>
            </a:r>
            <a:r>
              <a:rPr lang="en-IN" i="1" dirty="0"/>
              <a:t>T</a:t>
            </a:r>
            <a:r>
              <a:rPr lang="en-IN" dirty="0"/>
              <a:t>, </a:t>
            </a:r>
            <a:r>
              <a:rPr lang="en-IN" i="1" dirty="0"/>
              <a:t>T)</a:t>
            </a:r>
            <a:r>
              <a:rPr lang="en-IN" dirty="0"/>
              <a:t>} = 3/8</a:t>
            </a:r>
          </a:p>
          <a:p>
            <a:pPr marL="0" indent="0">
              <a:buNone/>
            </a:pPr>
            <a:r>
              <a:rPr lang="pt-BR" i="1" dirty="0"/>
              <a:t>P</a:t>
            </a:r>
            <a:r>
              <a:rPr lang="pt-BR" dirty="0"/>
              <a:t>{</a:t>
            </a:r>
            <a:r>
              <a:rPr lang="pt-BR" i="1" dirty="0"/>
              <a:t>Y </a:t>
            </a:r>
            <a:r>
              <a:rPr lang="pt-BR" dirty="0"/>
              <a:t>= 2} = </a:t>
            </a:r>
            <a:r>
              <a:rPr lang="pt-BR" i="1" dirty="0"/>
              <a:t>P</a:t>
            </a:r>
            <a:r>
              <a:rPr lang="pt-BR" dirty="0"/>
              <a:t>{</a:t>
            </a:r>
            <a:r>
              <a:rPr lang="pt-BR" i="1" dirty="0"/>
              <a:t>(T</a:t>
            </a:r>
            <a:r>
              <a:rPr lang="pt-BR" dirty="0"/>
              <a:t>,</a:t>
            </a:r>
            <a:r>
              <a:rPr lang="pt-BR" i="1" dirty="0"/>
              <a:t>H</a:t>
            </a:r>
            <a:r>
              <a:rPr lang="pt-BR" dirty="0"/>
              <a:t>,</a:t>
            </a:r>
            <a:r>
              <a:rPr lang="pt-BR" i="1" dirty="0"/>
              <a:t>H)</a:t>
            </a:r>
            <a:r>
              <a:rPr lang="pt-BR" dirty="0"/>
              <a:t>, </a:t>
            </a:r>
            <a:r>
              <a:rPr lang="pt-BR" i="1" dirty="0"/>
              <a:t>(H</a:t>
            </a:r>
            <a:r>
              <a:rPr lang="pt-BR" dirty="0"/>
              <a:t>, </a:t>
            </a:r>
            <a:r>
              <a:rPr lang="pt-BR" i="1" dirty="0"/>
              <a:t>T</a:t>
            </a:r>
            <a:r>
              <a:rPr lang="pt-BR" dirty="0"/>
              <a:t>,</a:t>
            </a:r>
            <a:r>
              <a:rPr lang="pt-BR" i="1" dirty="0"/>
              <a:t>H)</a:t>
            </a:r>
            <a:r>
              <a:rPr lang="pt-BR" dirty="0"/>
              <a:t>, </a:t>
            </a:r>
            <a:r>
              <a:rPr lang="pt-BR" i="1" dirty="0"/>
              <a:t>(H</a:t>
            </a:r>
            <a:r>
              <a:rPr lang="pt-BR" dirty="0"/>
              <a:t>,</a:t>
            </a:r>
            <a:r>
              <a:rPr lang="pt-BR" i="1" dirty="0"/>
              <a:t>H</a:t>
            </a:r>
            <a:r>
              <a:rPr lang="pt-BR" dirty="0"/>
              <a:t>, </a:t>
            </a:r>
            <a:r>
              <a:rPr lang="pt-BR" i="1" dirty="0"/>
              <a:t>T)</a:t>
            </a:r>
            <a:r>
              <a:rPr lang="pt-BR" dirty="0"/>
              <a:t>} = 3/</a:t>
            </a:r>
            <a:r>
              <a:rPr lang="en-IN" dirty="0"/>
              <a:t>8</a:t>
            </a:r>
          </a:p>
          <a:p>
            <a:pPr marL="0" indent="0">
              <a:buNone/>
            </a:pPr>
            <a:r>
              <a:rPr lang="pt-BR" i="1" dirty="0"/>
              <a:t>P</a:t>
            </a:r>
            <a:r>
              <a:rPr lang="pt-BR" dirty="0"/>
              <a:t>{</a:t>
            </a:r>
            <a:r>
              <a:rPr lang="pt-BR" i="1" dirty="0"/>
              <a:t>Y </a:t>
            </a:r>
            <a:r>
              <a:rPr lang="pt-BR" dirty="0"/>
              <a:t>= 3} = </a:t>
            </a:r>
            <a:r>
              <a:rPr lang="pt-BR" i="1" dirty="0"/>
              <a:t>P</a:t>
            </a:r>
            <a:r>
              <a:rPr lang="pt-BR" dirty="0"/>
              <a:t>{</a:t>
            </a:r>
            <a:r>
              <a:rPr lang="pt-BR" i="1" dirty="0"/>
              <a:t>(H</a:t>
            </a:r>
            <a:r>
              <a:rPr lang="pt-BR" dirty="0"/>
              <a:t>,</a:t>
            </a:r>
            <a:r>
              <a:rPr lang="pt-BR" i="1" dirty="0"/>
              <a:t>H</a:t>
            </a:r>
            <a:r>
              <a:rPr lang="pt-BR" dirty="0"/>
              <a:t>,</a:t>
            </a:r>
            <a:r>
              <a:rPr lang="pt-BR" i="1" dirty="0"/>
              <a:t>H)</a:t>
            </a:r>
            <a:r>
              <a:rPr lang="pt-BR" dirty="0"/>
              <a:t>} = 1/</a:t>
            </a:r>
            <a:r>
              <a:rPr lang="en-IN" dirty="0"/>
              <a:t>8</a:t>
            </a:r>
          </a:p>
        </p:txBody>
      </p:sp>
    </p:spTree>
    <p:extLst>
      <p:ext uri="{BB962C8B-B14F-4D97-AF65-F5344CB8AC3E}">
        <p14:creationId xmlns:p14="http://schemas.microsoft.com/office/powerpoint/2010/main" val="11676546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1E687-2753-44D0-88E9-A50D39330834}"/>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0A94BED-385E-44F5-9467-FF85D0B31381}"/>
              </a:ext>
            </a:extLst>
          </p:cNvPr>
          <p:cNvPicPr>
            <a:picLocks noGrp="1" noChangeAspect="1"/>
          </p:cNvPicPr>
          <p:nvPr>
            <p:ph idx="1"/>
          </p:nvPr>
        </p:nvPicPr>
        <p:blipFill>
          <a:blip r:embed="rId2"/>
          <a:stretch>
            <a:fillRect/>
          </a:stretch>
        </p:blipFill>
        <p:spPr>
          <a:xfrm>
            <a:off x="16899" y="2146852"/>
            <a:ext cx="12467952" cy="3803374"/>
          </a:xfrm>
          <a:prstGeom prst="rect">
            <a:avLst/>
          </a:prstGeom>
        </p:spPr>
      </p:pic>
    </p:spTree>
    <p:extLst>
      <p:ext uri="{BB962C8B-B14F-4D97-AF65-F5344CB8AC3E}">
        <p14:creationId xmlns:p14="http://schemas.microsoft.com/office/powerpoint/2010/main" val="8244454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574B9-A9E3-4707-8893-5A03FE2E382A}"/>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B466C3B-08FA-4EF1-9594-D7972A87431D}"/>
              </a:ext>
            </a:extLst>
          </p:cNvPr>
          <p:cNvPicPr>
            <a:picLocks noGrp="1" noChangeAspect="1"/>
          </p:cNvPicPr>
          <p:nvPr>
            <p:ph idx="1"/>
          </p:nvPr>
        </p:nvPicPr>
        <p:blipFill>
          <a:blip r:embed="rId2"/>
          <a:stretch>
            <a:fillRect/>
          </a:stretch>
        </p:blipFill>
        <p:spPr>
          <a:xfrm>
            <a:off x="331304" y="-114795"/>
            <a:ext cx="11410121" cy="8147017"/>
          </a:xfrm>
          <a:prstGeom prst="rect">
            <a:avLst/>
          </a:prstGeom>
        </p:spPr>
      </p:pic>
    </p:spTree>
    <p:extLst>
      <p:ext uri="{BB962C8B-B14F-4D97-AF65-F5344CB8AC3E}">
        <p14:creationId xmlns:p14="http://schemas.microsoft.com/office/powerpoint/2010/main" val="8647886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22B8-368A-4E5C-B376-520F1CAE16F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7350E68-AEA7-48F8-9C03-4D70C6515E32}"/>
              </a:ext>
            </a:extLst>
          </p:cNvPr>
          <p:cNvPicPr>
            <a:picLocks noGrp="1" noChangeAspect="1"/>
          </p:cNvPicPr>
          <p:nvPr>
            <p:ph idx="1"/>
          </p:nvPr>
        </p:nvPicPr>
        <p:blipFill>
          <a:blip r:embed="rId2"/>
          <a:stretch>
            <a:fillRect/>
          </a:stretch>
        </p:blipFill>
        <p:spPr>
          <a:xfrm>
            <a:off x="274233" y="1828800"/>
            <a:ext cx="10948485" cy="1166192"/>
          </a:xfrm>
          <a:prstGeom prst="rect">
            <a:avLst/>
          </a:prstGeom>
        </p:spPr>
      </p:pic>
    </p:spTree>
    <p:extLst>
      <p:ext uri="{BB962C8B-B14F-4D97-AF65-F5344CB8AC3E}">
        <p14:creationId xmlns:p14="http://schemas.microsoft.com/office/powerpoint/2010/main" val="22705906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BB6761A-4E7E-48AA-80DF-4D6B1034FC2E}"/>
              </a:ext>
            </a:extLst>
          </p:cNvPr>
          <p:cNvPicPr>
            <a:picLocks noGrp="1" noChangeAspect="1"/>
          </p:cNvPicPr>
          <p:nvPr>
            <p:ph idx="1"/>
          </p:nvPr>
        </p:nvPicPr>
        <p:blipFill>
          <a:blip r:embed="rId2"/>
          <a:stretch>
            <a:fillRect/>
          </a:stretch>
        </p:blipFill>
        <p:spPr>
          <a:xfrm>
            <a:off x="508710" y="636104"/>
            <a:ext cx="11261331" cy="5658679"/>
          </a:xfrm>
          <a:prstGeom prst="rect">
            <a:avLst/>
          </a:prstGeom>
        </p:spPr>
      </p:pic>
    </p:spTree>
    <p:extLst>
      <p:ext uri="{BB962C8B-B14F-4D97-AF65-F5344CB8AC3E}">
        <p14:creationId xmlns:p14="http://schemas.microsoft.com/office/powerpoint/2010/main" val="21912063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C9BD97A-B8A1-4DE1-A4D6-B7F18923DE41}"/>
              </a:ext>
            </a:extLst>
          </p:cNvPr>
          <p:cNvPicPr>
            <a:picLocks noGrp="1" noChangeAspect="1"/>
          </p:cNvPicPr>
          <p:nvPr>
            <p:ph idx="1"/>
          </p:nvPr>
        </p:nvPicPr>
        <p:blipFill>
          <a:blip r:embed="rId2"/>
          <a:stretch>
            <a:fillRect/>
          </a:stretch>
        </p:blipFill>
        <p:spPr>
          <a:xfrm>
            <a:off x="-33600" y="424071"/>
            <a:ext cx="11807835" cy="6056242"/>
          </a:xfrm>
          <a:prstGeom prst="rect">
            <a:avLst/>
          </a:prstGeom>
        </p:spPr>
      </p:pic>
    </p:spTree>
    <p:extLst>
      <p:ext uri="{BB962C8B-B14F-4D97-AF65-F5344CB8AC3E}">
        <p14:creationId xmlns:p14="http://schemas.microsoft.com/office/powerpoint/2010/main" val="6016367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5965-F740-475C-ADBE-90274B8E767E}"/>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53E22D17-1D4C-4A9D-86D9-F57AB2A3E3D0}"/>
              </a:ext>
            </a:extLst>
          </p:cNvPr>
          <p:cNvPicPr>
            <a:picLocks noGrp="1" noChangeAspect="1"/>
          </p:cNvPicPr>
          <p:nvPr>
            <p:ph idx="1"/>
          </p:nvPr>
        </p:nvPicPr>
        <p:blipFill>
          <a:blip r:embed="rId2"/>
          <a:stretch>
            <a:fillRect/>
          </a:stretch>
        </p:blipFill>
        <p:spPr>
          <a:xfrm>
            <a:off x="-164662" y="2027582"/>
            <a:ext cx="12150437" cy="1020418"/>
          </a:xfrm>
          <a:prstGeom prst="rect">
            <a:avLst/>
          </a:prstGeom>
        </p:spPr>
      </p:pic>
    </p:spTree>
    <p:extLst>
      <p:ext uri="{BB962C8B-B14F-4D97-AF65-F5344CB8AC3E}">
        <p14:creationId xmlns:p14="http://schemas.microsoft.com/office/powerpoint/2010/main" val="17559719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7CBD2-26F1-405F-925A-AF223FC9BFCE}"/>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F7BB9738-9891-44C4-A101-6A3647D36259}"/>
              </a:ext>
            </a:extLst>
          </p:cNvPr>
          <p:cNvPicPr>
            <a:picLocks noGrp="1" noChangeAspect="1"/>
          </p:cNvPicPr>
          <p:nvPr>
            <p:ph idx="1"/>
          </p:nvPr>
        </p:nvPicPr>
        <p:blipFill>
          <a:blip r:embed="rId2"/>
          <a:stretch>
            <a:fillRect/>
          </a:stretch>
        </p:blipFill>
        <p:spPr>
          <a:xfrm>
            <a:off x="59748" y="365125"/>
            <a:ext cx="11747890" cy="5704371"/>
          </a:xfrm>
          <a:prstGeom prst="rect">
            <a:avLst/>
          </a:prstGeom>
        </p:spPr>
      </p:pic>
    </p:spTree>
    <p:extLst>
      <p:ext uri="{BB962C8B-B14F-4D97-AF65-F5344CB8AC3E}">
        <p14:creationId xmlns:p14="http://schemas.microsoft.com/office/powerpoint/2010/main" val="18084525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E465257-86BC-4647-A6E8-DA5BBF3C9C09}"/>
              </a:ext>
            </a:extLst>
          </p:cNvPr>
          <p:cNvPicPr>
            <a:picLocks noGrp="1" noChangeAspect="1"/>
          </p:cNvPicPr>
          <p:nvPr>
            <p:ph idx="1"/>
          </p:nvPr>
        </p:nvPicPr>
        <p:blipFill>
          <a:blip r:embed="rId2"/>
          <a:stretch>
            <a:fillRect/>
          </a:stretch>
        </p:blipFill>
        <p:spPr>
          <a:xfrm>
            <a:off x="457857" y="397565"/>
            <a:ext cx="11597018" cy="1192696"/>
          </a:xfrm>
          <a:prstGeom prst="rect">
            <a:avLst/>
          </a:prstGeom>
        </p:spPr>
      </p:pic>
      <p:pic>
        <p:nvPicPr>
          <p:cNvPr id="5" name="Picture 4">
            <a:extLst>
              <a:ext uri="{FF2B5EF4-FFF2-40B4-BE49-F238E27FC236}">
                <a16:creationId xmlns:a16="http://schemas.microsoft.com/office/drawing/2014/main" id="{C27130DF-0031-4BAB-83AD-5491518FD6C7}"/>
              </a:ext>
            </a:extLst>
          </p:cNvPr>
          <p:cNvPicPr>
            <a:picLocks noChangeAspect="1"/>
          </p:cNvPicPr>
          <p:nvPr/>
        </p:nvPicPr>
        <p:blipFill>
          <a:blip r:embed="rId3"/>
          <a:stretch>
            <a:fillRect/>
          </a:stretch>
        </p:blipFill>
        <p:spPr>
          <a:xfrm>
            <a:off x="-235165" y="2171699"/>
            <a:ext cx="12357647" cy="3964057"/>
          </a:xfrm>
          <a:prstGeom prst="rect">
            <a:avLst/>
          </a:prstGeom>
        </p:spPr>
      </p:pic>
    </p:spTree>
    <p:extLst>
      <p:ext uri="{BB962C8B-B14F-4D97-AF65-F5344CB8AC3E}">
        <p14:creationId xmlns:p14="http://schemas.microsoft.com/office/powerpoint/2010/main" val="19838690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62E00-6957-4678-B8D9-589CF5726304}"/>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0D333883-4C2C-4067-BD8B-4241681948C9}"/>
              </a:ext>
            </a:extLst>
          </p:cNvPr>
          <p:cNvPicPr>
            <a:picLocks noGrp="1" noChangeAspect="1"/>
          </p:cNvPicPr>
          <p:nvPr>
            <p:ph idx="1"/>
          </p:nvPr>
        </p:nvPicPr>
        <p:blipFill>
          <a:blip r:embed="rId2"/>
          <a:stretch>
            <a:fillRect/>
          </a:stretch>
        </p:blipFill>
        <p:spPr>
          <a:xfrm>
            <a:off x="-121094" y="1881809"/>
            <a:ext cx="12439248" cy="4240695"/>
          </a:xfrm>
          <a:prstGeom prst="rect">
            <a:avLst/>
          </a:prstGeom>
        </p:spPr>
      </p:pic>
    </p:spTree>
    <p:extLst>
      <p:ext uri="{BB962C8B-B14F-4D97-AF65-F5344CB8AC3E}">
        <p14:creationId xmlns:p14="http://schemas.microsoft.com/office/powerpoint/2010/main" val="37370559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8FB4A-6888-44EE-BD4D-14DF0EF63EC8}"/>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D918917-2548-4F3D-BA8A-010BE12C6251}"/>
              </a:ext>
            </a:extLst>
          </p:cNvPr>
          <p:cNvPicPr>
            <a:picLocks noGrp="1" noChangeAspect="1"/>
          </p:cNvPicPr>
          <p:nvPr>
            <p:ph idx="1"/>
          </p:nvPr>
        </p:nvPicPr>
        <p:blipFill>
          <a:blip r:embed="rId2"/>
          <a:stretch>
            <a:fillRect/>
          </a:stretch>
        </p:blipFill>
        <p:spPr>
          <a:xfrm>
            <a:off x="-232274" y="1245703"/>
            <a:ext cx="12358525" cy="4744279"/>
          </a:xfrm>
          <a:prstGeom prst="rect">
            <a:avLst/>
          </a:prstGeom>
        </p:spPr>
      </p:pic>
    </p:spTree>
    <p:extLst>
      <p:ext uri="{BB962C8B-B14F-4D97-AF65-F5344CB8AC3E}">
        <p14:creationId xmlns:p14="http://schemas.microsoft.com/office/powerpoint/2010/main" val="3306944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2066" name="Rectangle 2">
            <a:extLst>
              <a:ext uri="{FF2B5EF4-FFF2-40B4-BE49-F238E27FC236}">
                <a16:creationId xmlns:a16="http://schemas.microsoft.com/office/drawing/2014/main" id="{FCE5A0B6-1C24-4190-B5E8-25A2F1DB842B}"/>
              </a:ext>
            </a:extLst>
          </p:cNvPr>
          <p:cNvSpPr>
            <a:spLocks noGrp="1" noChangeArrowheads="1"/>
          </p:cNvSpPr>
          <p:nvPr>
            <p:ph type="title"/>
          </p:nvPr>
        </p:nvSpPr>
        <p:spPr/>
        <p:txBody>
          <a:bodyPr/>
          <a:lstStyle/>
          <a:p>
            <a:r>
              <a:rPr lang="en-US" altLang="en-US" dirty="0"/>
              <a:t>Random variables can be discrete or continuous</a:t>
            </a:r>
          </a:p>
        </p:txBody>
      </p:sp>
      <p:sp>
        <p:nvSpPr>
          <p:cNvPr id="1112067" name="Rectangle 3">
            <a:extLst>
              <a:ext uri="{FF2B5EF4-FFF2-40B4-BE49-F238E27FC236}">
                <a16:creationId xmlns:a16="http://schemas.microsoft.com/office/drawing/2014/main" id="{5CBCDD00-58B8-4948-B145-DFB5AB43A680}"/>
              </a:ext>
            </a:extLst>
          </p:cNvPr>
          <p:cNvSpPr>
            <a:spLocks noGrp="1" noChangeArrowheads="1"/>
          </p:cNvSpPr>
          <p:nvPr>
            <p:ph type="body" idx="1"/>
          </p:nvPr>
        </p:nvSpPr>
        <p:spPr>
          <a:xfrm>
            <a:off x="2438400" y="1905000"/>
            <a:ext cx="7772400" cy="4114800"/>
          </a:xfrm>
        </p:spPr>
        <p:txBody>
          <a:bodyPr>
            <a:normAutofit fontScale="92500"/>
          </a:bodyPr>
          <a:lstStyle/>
          <a:p>
            <a:pPr>
              <a:lnSpc>
                <a:spcPct val="90000"/>
              </a:lnSpc>
            </a:pPr>
            <a:r>
              <a:rPr lang="en-US" altLang="en-US" b="1" dirty="0"/>
              <a:t>Discrete</a:t>
            </a:r>
            <a:r>
              <a:rPr lang="en-US" altLang="en-US" dirty="0"/>
              <a:t> random variables have a countable number of outcomes</a:t>
            </a:r>
          </a:p>
          <a:p>
            <a:pPr lvl="1">
              <a:lnSpc>
                <a:spcPct val="90000"/>
              </a:lnSpc>
            </a:pPr>
            <a:r>
              <a:rPr lang="en-US" altLang="en-US" u="sng" dirty="0"/>
              <a:t>Examples</a:t>
            </a:r>
            <a:r>
              <a:rPr lang="en-US" altLang="en-US" dirty="0"/>
              <a:t>: Dead/alive, treatment/placebo, dice, counts, etc.</a:t>
            </a:r>
          </a:p>
          <a:p>
            <a:pPr>
              <a:lnSpc>
                <a:spcPct val="90000"/>
              </a:lnSpc>
            </a:pPr>
            <a:r>
              <a:rPr lang="en-US" altLang="en-US" b="1" dirty="0">
                <a:cs typeface="Times New Roman" panose="02020603050405020304" pitchFamily="18" charset="0"/>
              </a:rPr>
              <a:t>Continuous</a:t>
            </a:r>
            <a:r>
              <a:rPr lang="en-US" altLang="en-US" dirty="0">
                <a:cs typeface="Times New Roman" panose="02020603050405020304" pitchFamily="18" charset="0"/>
              </a:rPr>
              <a:t> random variables have an infinite continuum of possible values.</a:t>
            </a:r>
            <a:r>
              <a:rPr lang="en-US" altLang="en-US" b="1" dirty="0">
                <a:cs typeface="Times New Roman" panose="02020603050405020304" pitchFamily="18" charset="0"/>
              </a:rPr>
              <a:t> </a:t>
            </a:r>
          </a:p>
          <a:p>
            <a:pPr lvl="1">
              <a:lnSpc>
                <a:spcPct val="90000"/>
              </a:lnSpc>
            </a:pPr>
            <a:r>
              <a:rPr lang="en-US" altLang="en-US" u="sng" dirty="0">
                <a:ea typeface="Arial Unicode MS" pitchFamily="34" charset="-128"/>
              </a:rPr>
              <a:t>Examples:</a:t>
            </a:r>
            <a:r>
              <a:rPr lang="en-US" altLang="en-US" dirty="0">
                <a:ea typeface="Arial Unicode MS" pitchFamily="34" charset="-128"/>
              </a:rPr>
              <a:t> blood pressure, weight, the speed of a car, the real numbers from 1 to 6.  </a:t>
            </a:r>
          </a:p>
          <a:p>
            <a:pPr lvl="1">
              <a:lnSpc>
                <a:spcPct val="90000"/>
              </a:lnSpc>
            </a:pPr>
            <a:endParaRPr lang="en-US" altLang="en-US" b="1" dirty="0">
              <a:cs typeface="Times New Roman" panose="02020603050405020304" pitchFamily="18" charset="0"/>
            </a:endParaRPr>
          </a:p>
          <a:p>
            <a:pPr>
              <a:lnSpc>
                <a:spcPct val="90000"/>
              </a:lnSpc>
            </a:pPr>
            <a:endParaRPr lang="en-US" altLang="en-US" b="1" dirty="0">
              <a:cs typeface="Times New Roman" panose="02020603050405020304" pitchFamily="18" charset="0"/>
            </a:endParaRPr>
          </a:p>
          <a:p>
            <a:pPr>
              <a:lnSpc>
                <a:spcPct val="90000"/>
              </a:lnSpc>
              <a:buFont typeface="Wingdings" panose="05000000000000000000" pitchFamily="2" charset="2"/>
              <a:buNone/>
            </a:pPr>
            <a:r>
              <a:rPr lang="en-US" altLang="en-US" dirty="0"/>
              <a:t> </a:t>
            </a:r>
          </a:p>
        </p:txBody>
      </p:sp>
    </p:spTree>
    <p:extLst>
      <p:ext uri="{BB962C8B-B14F-4D97-AF65-F5344CB8AC3E}">
        <p14:creationId xmlns:p14="http://schemas.microsoft.com/office/powerpoint/2010/main" val="27787889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12067">
                                            <p:txEl>
                                              <p:pRg st="0" end="0"/>
                                            </p:txEl>
                                          </p:spTgt>
                                        </p:tgtEl>
                                        <p:attrNameLst>
                                          <p:attrName>style.visibility</p:attrName>
                                        </p:attrNameLst>
                                      </p:cBhvr>
                                      <p:to>
                                        <p:strVal val="visible"/>
                                      </p:to>
                                    </p:set>
                                    <p:anim calcmode="lin" valueType="num">
                                      <p:cBhvr additive="base">
                                        <p:cTn id="7" dur="500" fill="hold"/>
                                        <p:tgtEl>
                                          <p:spTgt spid="1112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12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12067">
                                            <p:txEl>
                                              <p:pRg st="1" end="1"/>
                                            </p:txEl>
                                          </p:spTgt>
                                        </p:tgtEl>
                                        <p:attrNameLst>
                                          <p:attrName>style.visibility</p:attrName>
                                        </p:attrNameLst>
                                      </p:cBhvr>
                                      <p:to>
                                        <p:strVal val="visible"/>
                                      </p:to>
                                    </p:set>
                                    <p:anim calcmode="lin" valueType="num">
                                      <p:cBhvr additive="base">
                                        <p:cTn id="13" dur="500" fill="hold"/>
                                        <p:tgtEl>
                                          <p:spTgt spid="1112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12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12067">
                                            <p:txEl>
                                              <p:pRg st="2" end="2"/>
                                            </p:txEl>
                                          </p:spTgt>
                                        </p:tgtEl>
                                        <p:attrNameLst>
                                          <p:attrName>style.visibility</p:attrName>
                                        </p:attrNameLst>
                                      </p:cBhvr>
                                      <p:to>
                                        <p:strVal val="visible"/>
                                      </p:to>
                                    </p:set>
                                    <p:anim calcmode="lin" valueType="num">
                                      <p:cBhvr additive="base">
                                        <p:cTn id="19" dur="500" fill="hold"/>
                                        <p:tgtEl>
                                          <p:spTgt spid="11120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12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12067">
                                            <p:txEl>
                                              <p:pRg st="3" end="3"/>
                                            </p:txEl>
                                          </p:spTgt>
                                        </p:tgtEl>
                                        <p:attrNameLst>
                                          <p:attrName>style.visibility</p:attrName>
                                        </p:attrNameLst>
                                      </p:cBhvr>
                                      <p:to>
                                        <p:strVal val="visible"/>
                                      </p:to>
                                    </p:set>
                                    <p:anim calcmode="lin" valueType="num">
                                      <p:cBhvr additive="base">
                                        <p:cTn id="25" dur="500" fill="hold"/>
                                        <p:tgtEl>
                                          <p:spTgt spid="11120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120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12067">
                                            <p:txEl>
                                              <p:pRg st="6" end="6"/>
                                            </p:txEl>
                                          </p:spTgt>
                                        </p:tgtEl>
                                        <p:attrNameLst>
                                          <p:attrName>style.visibility</p:attrName>
                                        </p:attrNameLst>
                                      </p:cBhvr>
                                      <p:to>
                                        <p:strVal val="visible"/>
                                      </p:to>
                                    </p:set>
                                    <p:anim calcmode="lin" valueType="num">
                                      <p:cBhvr additive="base">
                                        <p:cTn id="31" dur="500" fill="hold"/>
                                        <p:tgtEl>
                                          <p:spTgt spid="1112067">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1206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2067" grpId="0" build="p" bldLvl="3"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709F837-7AA2-4A7F-AE6A-224FDF1F7BBA}"/>
              </a:ext>
            </a:extLst>
          </p:cNvPr>
          <p:cNvPicPr>
            <a:picLocks noGrp="1" noChangeAspect="1"/>
          </p:cNvPicPr>
          <p:nvPr>
            <p:ph idx="1"/>
          </p:nvPr>
        </p:nvPicPr>
        <p:blipFill rotWithShape="1">
          <a:blip r:embed="rId2"/>
          <a:srcRect t="4329"/>
          <a:stretch/>
        </p:blipFill>
        <p:spPr>
          <a:xfrm>
            <a:off x="327499" y="2650435"/>
            <a:ext cx="11904450" cy="2928730"/>
          </a:xfrm>
          <a:prstGeom prst="rect">
            <a:avLst/>
          </a:prstGeom>
        </p:spPr>
      </p:pic>
    </p:spTree>
    <p:extLst>
      <p:ext uri="{BB962C8B-B14F-4D97-AF65-F5344CB8AC3E}">
        <p14:creationId xmlns:p14="http://schemas.microsoft.com/office/powerpoint/2010/main" val="7796684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D2229D-E7AE-467A-A956-0F7A99A62765}"/>
              </a:ext>
            </a:extLst>
          </p:cNvPr>
          <p:cNvPicPr>
            <a:picLocks noChangeAspect="1"/>
          </p:cNvPicPr>
          <p:nvPr/>
        </p:nvPicPr>
        <p:blipFill>
          <a:blip r:embed="rId2"/>
          <a:stretch>
            <a:fillRect/>
          </a:stretch>
        </p:blipFill>
        <p:spPr>
          <a:xfrm>
            <a:off x="245099" y="621585"/>
            <a:ext cx="11946902" cy="791492"/>
          </a:xfrm>
          <a:prstGeom prst="rect">
            <a:avLst/>
          </a:prstGeom>
        </p:spPr>
      </p:pic>
      <p:sp>
        <p:nvSpPr>
          <p:cNvPr id="7" name="Content Placeholder 6">
            <a:extLst>
              <a:ext uri="{FF2B5EF4-FFF2-40B4-BE49-F238E27FC236}">
                <a16:creationId xmlns:a16="http://schemas.microsoft.com/office/drawing/2014/main" id="{22AE9E96-26C4-4F06-B92E-F9B20328930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535257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CF61DB0-C145-4A52-BC0A-890A85692E46}"/>
              </a:ext>
            </a:extLst>
          </p:cNvPr>
          <p:cNvPicPr>
            <a:picLocks noGrp="1" noChangeAspect="1"/>
          </p:cNvPicPr>
          <p:nvPr>
            <p:ph idx="1"/>
          </p:nvPr>
        </p:nvPicPr>
        <p:blipFill>
          <a:blip r:embed="rId2"/>
          <a:stretch>
            <a:fillRect/>
          </a:stretch>
        </p:blipFill>
        <p:spPr>
          <a:xfrm>
            <a:off x="17601" y="1232452"/>
            <a:ext cx="12189202" cy="4356569"/>
          </a:xfrm>
          <a:prstGeom prst="rect">
            <a:avLst/>
          </a:prstGeom>
        </p:spPr>
      </p:pic>
    </p:spTree>
    <p:extLst>
      <p:ext uri="{BB962C8B-B14F-4D97-AF65-F5344CB8AC3E}">
        <p14:creationId xmlns:p14="http://schemas.microsoft.com/office/powerpoint/2010/main" val="28882901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818550-30E8-4A36-8385-34BACB251E45}"/>
              </a:ext>
            </a:extLst>
          </p:cNvPr>
          <p:cNvSpPr>
            <a:spLocks noGrp="1"/>
          </p:cNvSpPr>
          <p:nvPr>
            <p:ph idx="1"/>
          </p:nvPr>
        </p:nvSpPr>
        <p:spPr>
          <a:xfrm>
            <a:off x="0" y="92764"/>
            <a:ext cx="12192000" cy="6765235"/>
          </a:xfrm>
        </p:spPr>
        <p:txBody>
          <a:bodyPr>
            <a:normAutofit fontScale="92500"/>
          </a:bodyPr>
          <a:lstStyle/>
          <a:p>
            <a:pPr marL="0" indent="0">
              <a:lnSpc>
                <a:spcPct val="150000"/>
              </a:lnSpc>
              <a:buNone/>
            </a:pPr>
            <a:r>
              <a:rPr lang="en-IN" dirty="0"/>
              <a:t>To determine whether they have a certain disease, 100 people are to have their blood tested. However, rather than testing each individual separately, it has been decided first to place the people into groups of 10. The blood samples of the 10 people in each group will be pooled and analysed together. If the test is negative, one test will suffice for the 10 people, whereas if the test is positive, each of the 10 people will also be individually tested and, in all, 11 tests will be made on this group. Assume that the probability that a person has the disease is .1 for all people, independently of each other, and compute the expected number of tests necessary for each group. (Note that we are</a:t>
            </a:r>
          </a:p>
          <a:p>
            <a:pPr marL="0" indent="0">
              <a:lnSpc>
                <a:spcPct val="150000"/>
              </a:lnSpc>
              <a:buNone/>
            </a:pPr>
            <a:r>
              <a:rPr lang="en-IN" dirty="0"/>
              <a:t>assuming that the pooled test will be positive if at least one person in the pool has the disease.)</a:t>
            </a:r>
          </a:p>
        </p:txBody>
      </p:sp>
    </p:spTree>
    <p:extLst>
      <p:ext uri="{BB962C8B-B14F-4D97-AF65-F5344CB8AC3E}">
        <p14:creationId xmlns:p14="http://schemas.microsoft.com/office/powerpoint/2010/main" val="6869315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14488D0-74FB-42EE-BDBF-2F1103C15815}"/>
              </a:ext>
            </a:extLst>
          </p:cNvPr>
          <p:cNvPicPr>
            <a:picLocks noGrp="1" noChangeAspect="1"/>
          </p:cNvPicPr>
          <p:nvPr>
            <p:ph idx="1"/>
          </p:nvPr>
        </p:nvPicPr>
        <p:blipFill>
          <a:blip r:embed="rId2"/>
          <a:stretch>
            <a:fillRect/>
          </a:stretch>
        </p:blipFill>
        <p:spPr>
          <a:xfrm>
            <a:off x="393208" y="2027583"/>
            <a:ext cx="12060975" cy="2969074"/>
          </a:xfrm>
          <a:prstGeom prst="rect">
            <a:avLst/>
          </a:prstGeom>
        </p:spPr>
      </p:pic>
    </p:spTree>
    <p:extLst>
      <p:ext uri="{BB962C8B-B14F-4D97-AF65-F5344CB8AC3E}">
        <p14:creationId xmlns:p14="http://schemas.microsoft.com/office/powerpoint/2010/main" val="30949389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8A8D09-6E11-412E-B470-541EB7FC3FBA}"/>
              </a:ext>
            </a:extLst>
          </p:cNvPr>
          <p:cNvSpPr>
            <a:spLocks noGrp="1"/>
          </p:cNvSpPr>
          <p:nvPr>
            <p:ph idx="1"/>
          </p:nvPr>
        </p:nvSpPr>
        <p:spPr/>
        <p:txBody>
          <a:bodyPr/>
          <a:lstStyle/>
          <a:p>
            <a:pPr marL="0" indent="0">
              <a:buNone/>
            </a:pPr>
            <a:r>
              <a:rPr lang="en-IN" dirty="0"/>
              <a:t>A box contains 5 </a:t>
            </a:r>
            <a:r>
              <a:rPr lang="en-IN" dirty="0">
                <a:solidFill>
                  <a:srgbClr val="FF0000"/>
                </a:solidFill>
              </a:rPr>
              <a:t>red</a:t>
            </a:r>
            <a:r>
              <a:rPr lang="en-IN" dirty="0"/>
              <a:t> and 5 </a:t>
            </a:r>
            <a:r>
              <a:rPr lang="en-IN" dirty="0">
                <a:solidFill>
                  <a:srgbClr val="0070C0"/>
                </a:solidFill>
              </a:rPr>
              <a:t>blue</a:t>
            </a:r>
            <a:r>
              <a:rPr lang="en-IN" dirty="0"/>
              <a:t> marbles. Two marbles are withdrawn randomly.</a:t>
            </a:r>
          </a:p>
          <a:p>
            <a:pPr marL="0" indent="0">
              <a:buNone/>
            </a:pPr>
            <a:r>
              <a:rPr lang="en-IN" dirty="0"/>
              <a:t> If they are the same </a:t>
            </a:r>
            <a:r>
              <a:rPr lang="en-IN" dirty="0" err="1"/>
              <a:t>color</a:t>
            </a:r>
            <a:r>
              <a:rPr lang="en-IN" dirty="0"/>
              <a:t>, then you win $1.10;</a:t>
            </a:r>
          </a:p>
          <a:p>
            <a:pPr marL="0" indent="0">
              <a:buNone/>
            </a:pPr>
            <a:r>
              <a:rPr lang="en-IN" dirty="0"/>
              <a:t> if they are different </a:t>
            </a:r>
            <a:r>
              <a:rPr lang="en-IN" dirty="0" err="1"/>
              <a:t>colors</a:t>
            </a:r>
            <a:r>
              <a:rPr lang="en-IN" dirty="0"/>
              <a:t>, then you win −$1</a:t>
            </a:r>
            <a:r>
              <a:rPr lang="en-IN" i="1" dirty="0"/>
              <a:t>.</a:t>
            </a:r>
            <a:r>
              <a:rPr lang="en-IN" dirty="0"/>
              <a:t>00. (That is, you lose $1.00.)</a:t>
            </a:r>
          </a:p>
          <a:p>
            <a:pPr marL="0" indent="0">
              <a:buNone/>
            </a:pPr>
            <a:r>
              <a:rPr lang="en-IN" dirty="0"/>
              <a:t>Calculate</a:t>
            </a:r>
          </a:p>
          <a:p>
            <a:pPr marL="0" indent="0">
              <a:buNone/>
            </a:pPr>
            <a:r>
              <a:rPr lang="en-IN" b="1" dirty="0"/>
              <a:t>(a) </a:t>
            </a:r>
            <a:r>
              <a:rPr lang="en-IN" dirty="0"/>
              <a:t>the expected value of the amount you win;</a:t>
            </a:r>
          </a:p>
          <a:p>
            <a:pPr marL="0" indent="0">
              <a:buNone/>
            </a:pPr>
            <a:r>
              <a:rPr lang="en-IN" b="1" dirty="0"/>
              <a:t>(b) </a:t>
            </a:r>
            <a:r>
              <a:rPr lang="en-IN" dirty="0"/>
              <a:t>the variance of the amount you win.</a:t>
            </a:r>
          </a:p>
        </p:txBody>
      </p:sp>
    </p:spTree>
    <p:extLst>
      <p:ext uri="{BB962C8B-B14F-4D97-AF65-F5344CB8AC3E}">
        <p14:creationId xmlns:p14="http://schemas.microsoft.com/office/powerpoint/2010/main" val="16423433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D089A9B-06B6-40D3-800C-3D3AC5B13940}"/>
                  </a:ext>
                </a:extLst>
              </p:cNvPr>
              <p:cNvSpPr txBox="1"/>
              <p:nvPr/>
            </p:nvSpPr>
            <p:spPr>
              <a:xfrm>
                <a:off x="781879" y="755374"/>
                <a:ext cx="10774018" cy="5222584"/>
              </a:xfrm>
              <a:prstGeom prst="rect">
                <a:avLst/>
              </a:prstGeom>
              <a:noFill/>
            </p:spPr>
            <p:txBody>
              <a:bodyPr wrap="square" rtlCol="0">
                <a:spAutoFit/>
              </a:bodyPr>
              <a:lstStyle/>
              <a:p>
                <a:r>
                  <a:rPr lang="en-IN" sz="2800" dirty="0"/>
                  <a:t>The number of ways one can draw two marbles of different </a:t>
                </a:r>
                <a:r>
                  <a:rPr lang="en-IN" sz="2800" dirty="0" err="1"/>
                  <a:t>colors</a:t>
                </a:r>
                <a:r>
                  <a:rPr lang="en-IN" sz="2800" dirty="0"/>
                  <a:t> is</a:t>
                </a:r>
                <a14:m>
                  <m:oMath xmlns:m="http://schemas.openxmlformats.org/officeDocument/2006/math">
                    <m:f>
                      <m:fPr>
                        <m:ctrlPr>
                          <a:rPr lang="en-IN" sz="3600" b="0" i="1" smtClean="0">
                            <a:latin typeface="Cambria Math" panose="02040503050406030204" pitchFamily="18" charset="0"/>
                          </a:rPr>
                        </m:ctrlPr>
                      </m:fPr>
                      <m:num>
                        <m:d>
                          <m:dPr>
                            <m:ctrlPr>
                              <a:rPr lang="en-IN" sz="3600" i="1">
                                <a:latin typeface="Cambria Math" panose="02040503050406030204" pitchFamily="18" charset="0"/>
                              </a:rPr>
                            </m:ctrlPr>
                          </m:dPr>
                          <m:e>
                            <m:f>
                              <m:fPr>
                                <m:type m:val="noBar"/>
                                <m:ctrlPr>
                                  <a:rPr lang="en-IN" sz="3600" i="1">
                                    <a:latin typeface="Cambria Math" panose="02040503050406030204" pitchFamily="18" charset="0"/>
                                  </a:rPr>
                                </m:ctrlPr>
                              </m:fPr>
                              <m:num>
                                <m:r>
                                  <a:rPr lang="en-IN" sz="3600" b="0" i="1" smtClean="0">
                                    <a:latin typeface="Cambria Math" panose="02040503050406030204" pitchFamily="18" charset="0"/>
                                  </a:rPr>
                                  <m:t>5</m:t>
                                </m:r>
                              </m:num>
                              <m:den>
                                <m:r>
                                  <a:rPr lang="en-IN" sz="3600" b="0" i="1" smtClean="0">
                                    <a:latin typeface="Cambria Math" panose="02040503050406030204" pitchFamily="18" charset="0"/>
                                  </a:rPr>
                                  <m:t>1</m:t>
                                </m:r>
                              </m:den>
                            </m:f>
                          </m:e>
                        </m:d>
                        <m:d>
                          <m:dPr>
                            <m:ctrlPr>
                              <a:rPr lang="en-IN" sz="3600" i="1">
                                <a:latin typeface="Cambria Math" panose="02040503050406030204" pitchFamily="18" charset="0"/>
                              </a:rPr>
                            </m:ctrlPr>
                          </m:dPr>
                          <m:e>
                            <m:f>
                              <m:fPr>
                                <m:type m:val="noBar"/>
                                <m:ctrlPr>
                                  <a:rPr lang="en-IN" sz="3600" i="1">
                                    <a:latin typeface="Cambria Math" panose="02040503050406030204" pitchFamily="18" charset="0"/>
                                  </a:rPr>
                                </m:ctrlPr>
                              </m:fPr>
                              <m:num>
                                <m:r>
                                  <a:rPr lang="en-IN" sz="3600" i="1">
                                    <a:latin typeface="Cambria Math" panose="02040503050406030204" pitchFamily="18" charset="0"/>
                                  </a:rPr>
                                  <m:t>5</m:t>
                                </m:r>
                              </m:num>
                              <m:den>
                                <m:r>
                                  <a:rPr lang="en-IN" sz="3600" i="1">
                                    <a:latin typeface="Cambria Math" panose="02040503050406030204" pitchFamily="18" charset="0"/>
                                  </a:rPr>
                                  <m:t>1</m:t>
                                </m:r>
                              </m:den>
                            </m:f>
                          </m:e>
                        </m:d>
                      </m:num>
                      <m:den>
                        <m:d>
                          <m:dPr>
                            <m:ctrlPr>
                              <a:rPr lang="en-IN" sz="3600" i="1">
                                <a:latin typeface="Cambria Math" panose="02040503050406030204" pitchFamily="18" charset="0"/>
                              </a:rPr>
                            </m:ctrlPr>
                          </m:dPr>
                          <m:e>
                            <m:f>
                              <m:fPr>
                                <m:type m:val="noBar"/>
                                <m:ctrlPr>
                                  <a:rPr lang="en-IN" sz="3600" i="1" smtClean="0">
                                    <a:latin typeface="Cambria Math" panose="02040503050406030204" pitchFamily="18" charset="0"/>
                                  </a:rPr>
                                </m:ctrlPr>
                              </m:fPr>
                              <m:num>
                                <m:r>
                                  <a:rPr lang="en-IN" sz="3600" b="0" i="1" smtClean="0">
                                    <a:latin typeface="Cambria Math" panose="02040503050406030204" pitchFamily="18" charset="0"/>
                                  </a:rPr>
                                  <m:t>10</m:t>
                                </m:r>
                              </m:num>
                              <m:den>
                                <m:r>
                                  <a:rPr lang="en-IN" sz="3600" b="0" i="1" smtClean="0">
                                    <a:latin typeface="Cambria Math" panose="02040503050406030204" pitchFamily="18" charset="0"/>
                                  </a:rPr>
                                  <m:t>2</m:t>
                                </m:r>
                              </m:den>
                            </m:f>
                          </m:e>
                        </m:d>
                      </m:den>
                    </m:f>
                  </m:oMath>
                </a14:m>
                <a:r>
                  <a:rPr lang="en-IN" sz="2800" dirty="0"/>
                  <a:t> =5/9 </a:t>
                </a:r>
              </a:p>
              <a:p>
                <a:r>
                  <a:rPr lang="en-IN" sz="2800" dirty="0"/>
                  <a:t>The number of ways one can draw both of the same </a:t>
                </a:r>
                <a:r>
                  <a:rPr lang="en-IN" sz="2800" dirty="0" err="1"/>
                  <a:t>color</a:t>
                </a:r>
                <a:r>
                  <a:rPr lang="en-IN" sz="2800" dirty="0"/>
                  <a:t> is 1-5/9=  4/9  </a:t>
                </a:r>
              </a:p>
              <a:p>
                <a:endParaRPr lang="en-IN" sz="2800" dirty="0"/>
              </a:p>
              <a:p>
                <a:r>
                  <a:rPr lang="en-IN" sz="2800" dirty="0"/>
                  <a:t>If  X is the random variable representing the amount one wins</a:t>
                </a:r>
              </a:p>
              <a:p>
                <a:r>
                  <a:rPr lang="en-IN" sz="2800" dirty="0"/>
                  <a:t>P(X=1.10)= 4/9</a:t>
                </a:r>
              </a:p>
              <a:p>
                <a:r>
                  <a:rPr lang="en-IN" sz="2800" dirty="0"/>
                  <a:t>P(X=-1) = 5/9</a:t>
                </a:r>
              </a:p>
              <a:p>
                <a:r>
                  <a:rPr lang="en-IN" sz="2800" dirty="0"/>
                  <a:t>E[X]= 1.1* 4/9  +   (-1)*5/9 =   -.6/9 =  -.067</a:t>
                </a:r>
              </a:p>
              <a:p>
                <a:pPr/>
                <a14:m>
                  <m:oMathPara xmlns:m="http://schemas.openxmlformats.org/officeDocument/2006/math">
                    <m:oMathParaPr>
                      <m:jc m:val="centerGroup"/>
                    </m:oMathParaPr>
                    <m:oMath xmlns:m="http://schemas.openxmlformats.org/officeDocument/2006/math">
                      <m:r>
                        <a:rPr lang="en-IN" sz="2800" i="1" dirty="0" smtClean="0">
                          <a:latin typeface="Cambria Math" panose="02040503050406030204" pitchFamily="18" charset="0"/>
                        </a:rPr>
                        <m:t>𝑉𝑎𝑟</m:t>
                      </m:r>
                      <m:d>
                        <m:dPr>
                          <m:begChr m:val="["/>
                          <m:endChr m:val="]"/>
                          <m:ctrlPr>
                            <a:rPr lang="en-IN" sz="2800" i="1" dirty="0" smtClean="0">
                              <a:latin typeface="Cambria Math" panose="02040503050406030204" pitchFamily="18" charset="0"/>
                            </a:rPr>
                          </m:ctrlPr>
                        </m:dPr>
                        <m:e>
                          <m:r>
                            <a:rPr lang="en-IN" sz="2800" i="1" dirty="0" smtClean="0">
                              <a:latin typeface="Cambria Math" panose="02040503050406030204" pitchFamily="18" charset="0"/>
                            </a:rPr>
                            <m:t>𝑋</m:t>
                          </m:r>
                        </m:e>
                      </m:d>
                      <m:r>
                        <a:rPr lang="en-IN" sz="2800" i="1" dirty="0" smtClean="0">
                          <a:latin typeface="Cambria Math" panose="02040503050406030204" pitchFamily="18" charset="0"/>
                        </a:rPr>
                        <m:t>= </m:t>
                      </m:r>
                      <m:r>
                        <a:rPr lang="en-IN" sz="2800" i="1" dirty="0" smtClean="0">
                          <a:latin typeface="Cambria Math" panose="02040503050406030204" pitchFamily="18" charset="0"/>
                        </a:rPr>
                        <m:t>𝐸</m:t>
                      </m:r>
                      <m:d>
                        <m:dPr>
                          <m:begChr m:val="["/>
                          <m:endChr m:val="]"/>
                          <m:ctrlPr>
                            <a:rPr lang="en-IN" sz="2800" i="1" dirty="0" smtClean="0">
                              <a:latin typeface="Cambria Math" panose="02040503050406030204" pitchFamily="18" charset="0"/>
                            </a:rPr>
                          </m:ctrlPr>
                        </m:dPr>
                        <m:e>
                          <m:r>
                            <a:rPr lang="en-IN" sz="2800" i="1" dirty="0" smtClean="0">
                              <a:latin typeface="Cambria Math" panose="02040503050406030204" pitchFamily="18" charset="0"/>
                            </a:rPr>
                            <m:t>𝑋</m:t>
                          </m:r>
                          <m:r>
                            <a:rPr lang="en-IN" sz="2800" i="1" baseline="30000" dirty="0" smtClean="0">
                              <a:latin typeface="Cambria Math" panose="02040503050406030204" pitchFamily="18" charset="0"/>
                            </a:rPr>
                            <m:t>2</m:t>
                          </m:r>
                        </m:e>
                      </m:d>
                      <m:r>
                        <a:rPr lang="en-IN" sz="2800" i="1" dirty="0" smtClean="0">
                          <a:latin typeface="Cambria Math" panose="02040503050406030204" pitchFamily="18" charset="0"/>
                        </a:rPr>
                        <m:t>−</m:t>
                      </m:r>
                      <m:sSup>
                        <m:sSupPr>
                          <m:ctrlPr>
                            <a:rPr lang="en-IN" sz="2800" b="0" i="1" dirty="0" smtClean="0">
                              <a:latin typeface="Cambria Math" panose="02040503050406030204" pitchFamily="18" charset="0"/>
                            </a:rPr>
                          </m:ctrlPr>
                        </m:sSupPr>
                        <m:e>
                          <m:d>
                            <m:dPr>
                              <m:ctrlPr>
                                <a:rPr lang="en-IN" sz="2800" b="0" i="1" dirty="0" smtClean="0">
                                  <a:latin typeface="Cambria Math" panose="02040503050406030204" pitchFamily="18" charset="0"/>
                                </a:rPr>
                              </m:ctrlPr>
                            </m:dPr>
                            <m:e>
                              <m:r>
                                <a:rPr lang="en-IN" sz="2800" b="0" i="1" dirty="0" smtClean="0">
                                  <a:latin typeface="Cambria Math" panose="02040503050406030204" pitchFamily="18" charset="0"/>
                                </a:rPr>
                                <m:t>𝐸</m:t>
                              </m:r>
                              <m:d>
                                <m:dPr>
                                  <m:begChr m:val="["/>
                                  <m:endChr m:val="]"/>
                                  <m:ctrlPr>
                                    <a:rPr lang="en-IN" sz="2800" b="0" i="1" dirty="0" smtClean="0">
                                      <a:latin typeface="Cambria Math" panose="02040503050406030204" pitchFamily="18" charset="0"/>
                                    </a:rPr>
                                  </m:ctrlPr>
                                </m:dPr>
                                <m:e>
                                  <m:r>
                                    <a:rPr lang="en-IN" sz="2800" b="0" i="1" dirty="0" smtClean="0">
                                      <a:latin typeface="Cambria Math" panose="02040503050406030204" pitchFamily="18" charset="0"/>
                                    </a:rPr>
                                    <m:t>𝑋</m:t>
                                  </m:r>
                                </m:e>
                              </m:d>
                            </m:e>
                          </m:d>
                        </m:e>
                        <m:sup>
                          <m:r>
                            <a:rPr lang="en-IN" sz="2800" b="0" i="1" dirty="0" smtClean="0">
                              <a:latin typeface="Cambria Math" panose="02040503050406030204" pitchFamily="18" charset="0"/>
                            </a:rPr>
                            <m:t>2</m:t>
                          </m:r>
                        </m:sup>
                      </m:sSup>
                      <m:r>
                        <a:rPr lang="en-IN" sz="2800" i="1" baseline="30000" dirty="0" smtClean="0">
                          <a:latin typeface="Cambria Math" panose="02040503050406030204" pitchFamily="18" charset="0"/>
                        </a:rPr>
                        <m:t>   </m:t>
                      </m:r>
                      <m:r>
                        <a:rPr lang="en-IN" sz="2800" i="1" dirty="0" smtClean="0">
                          <a:latin typeface="Cambria Math" panose="02040503050406030204" pitchFamily="18" charset="0"/>
                        </a:rPr>
                        <m:t>=  </m:t>
                      </m:r>
                      <m:sSup>
                        <m:sSupPr>
                          <m:ctrlPr>
                            <a:rPr lang="en-IN" sz="2800" b="0" i="1" dirty="0" smtClean="0">
                              <a:latin typeface="Cambria Math" panose="02040503050406030204" pitchFamily="18" charset="0"/>
                            </a:rPr>
                          </m:ctrlPr>
                        </m:sSupPr>
                        <m:e>
                          <m:r>
                            <a:rPr lang="en-IN" sz="2800" i="1" dirty="0" smtClean="0">
                              <a:latin typeface="Cambria Math" panose="02040503050406030204" pitchFamily="18" charset="0"/>
                            </a:rPr>
                            <m:t>1.10</m:t>
                          </m:r>
                        </m:e>
                        <m:sup>
                          <m:r>
                            <a:rPr lang="en-IN" sz="2800" b="0" i="1" dirty="0" smtClean="0">
                              <a:latin typeface="Cambria Math" panose="02040503050406030204" pitchFamily="18" charset="0"/>
                            </a:rPr>
                            <m:t>2</m:t>
                          </m:r>
                        </m:sup>
                      </m:sSup>
                      <m:f>
                        <m:fPr>
                          <m:ctrlPr>
                            <a:rPr lang="en-IN" sz="2800" b="0" i="1" dirty="0" smtClean="0">
                              <a:latin typeface="Cambria Math" panose="02040503050406030204" pitchFamily="18" charset="0"/>
                            </a:rPr>
                          </m:ctrlPr>
                        </m:fPr>
                        <m:num>
                          <m:r>
                            <a:rPr lang="en-IN" sz="2800" b="0" i="1" dirty="0" smtClean="0">
                              <a:latin typeface="Cambria Math" panose="02040503050406030204" pitchFamily="18" charset="0"/>
                            </a:rPr>
                            <m:t>4</m:t>
                          </m:r>
                        </m:num>
                        <m:den>
                          <m:r>
                            <a:rPr lang="en-IN" sz="2800" b="0" i="1" dirty="0" smtClean="0">
                              <a:latin typeface="Cambria Math" panose="02040503050406030204" pitchFamily="18" charset="0"/>
                            </a:rPr>
                            <m:t>9</m:t>
                          </m:r>
                        </m:den>
                      </m:f>
                      <m:r>
                        <a:rPr lang="en-IN" sz="2800" b="0" i="1" dirty="0" smtClean="0">
                          <a:latin typeface="Cambria Math" panose="02040503050406030204" pitchFamily="18" charset="0"/>
                        </a:rPr>
                        <m:t>+</m:t>
                      </m:r>
                      <m:sSup>
                        <m:sSupPr>
                          <m:ctrlPr>
                            <a:rPr lang="en-IN" sz="2800" b="0" i="1" dirty="0" smtClean="0">
                              <a:latin typeface="Cambria Math" panose="02040503050406030204" pitchFamily="18" charset="0"/>
                            </a:rPr>
                          </m:ctrlPr>
                        </m:sSupPr>
                        <m:e>
                          <m:d>
                            <m:dPr>
                              <m:ctrlPr>
                                <a:rPr lang="en-IN" sz="2800" b="0" i="1" dirty="0" smtClean="0">
                                  <a:latin typeface="Cambria Math" panose="02040503050406030204" pitchFamily="18" charset="0"/>
                                </a:rPr>
                              </m:ctrlPr>
                            </m:dPr>
                            <m:e>
                              <m:r>
                                <a:rPr lang="en-IN" sz="2800" b="0" i="1" dirty="0" smtClean="0">
                                  <a:latin typeface="Cambria Math" panose="02040503050406030204" pitchFamily="18" charset="0"/>
                                </a:rPr>
                                <m:t>−1</m:t>
                              </m:r>
                            </m:e>
                          </m:d>
                        </m:e>
                        <m:sup>
                          <m:r>
                            <a:rPr lang="en-IN" sz="2800" b="0" i="1" dirty="0" smtClean="0">
                              <a:latin typeface="Cambria Math" panose="02040503050406030204" pitchFamily="18" charset="0"/>
                            </a:rPr>
                            <m:t>2</m:t>
                          </m:r>
                        </m:sup>
                      </m:sSup>
                      <m:f>
                        <m:fPr>
                          <m:ctrlPr>
                            <a:rPr lang="en-IN" sz="2800" b="0" i="1" dirty="0" smtClean="0">
                              <a:latin typeface="Cambria Math" panose="02040503050406030204" pitchFamily="18" charset="0"/>
                            </a:rPr>
                          </m:ctrlPr>
                        </m:fPr>
                        <m:num>
                          <m:r>
                            <a:rPr lang="en-IN" sz="2800" b="0" i="1" dirty="0" smtClean="0">
                              <a:latin typeface="Cambria Math" panose="02040503050406030204" pitchFamily="18" charset="0"/>
                            </a:rPr>
                            <m:t>5</m:t>
                          </m:r>
                        </m:num>
                        <m:den>
                          <m:r>
                            <a:rPr lang="en-IN" sz="2800" b="0" i="1" dirty="0" smtClean="0">
                              <a:latin typeface="Cambria Math" panose="02040503050406030204" pitchFamily="18" charset="0"/>
                            </a:rPr>
                            <m:t>9</m:t>
                          </m:r>
                        </m:den>
                      </m:f>
                      <m:r>
                        <a:rPr lang="en-IN" sz="2800" b="0" i="1" dirty="0" smtClean="0">
                          <a:latin typeface="Cambria Math" panose="02040503050406030204" pitchFamily="18" charset="0"/>
                        </a:rPr>
                        <m:t>−</m:t>
                      </m:r>
                      <m:sSup>
                        <m:sSupPr>
                          <m:ctrlPr>
                            <a:rPr lang="en-IN" sz="2800" b="0" i="1" dirty="0" smtClean="0">
                              <a:latin typeface="Cambria Math" panose="02040503050406030204" pitchFamily="18" charset="0"/>
                            </a:rPr>
                          </m:ctrlPr>
                        </m:sSupPr>
                        <m:e>
                          <m:d>
                            <m:dPr>
                              <m:ctrlPr>
                                <a:rPr lang="en-IN" sz="2800" b="0" i="1" dirty="0" smtClean="0">
                                  <a:latin typeface="Cambria Math" panose="02040503050406030204" pitchFamily="18" charset="0"/>
                                </a:rPr>
                              </m:ctrlPr>
                            </m:dPr>
                            <m:e>
                              <m:r>
                                <a:rPr lang="en-IN" sz="2800" b="0" i="1" dirty="0" smtClean="0">
                                  <a:latin typeface="Cambria Math" panose="02040503050406030204" pitchFamily="18" charset="0"/>
                                </a:rPr>
                                <m:t>−</m:t>
                              </m:r>
                              <m:f>
                                <m:fPr>
                                  <m:ctrlPr>
                                    <a:rPr lang="en-IN" sz="2800" b="0" i="1" dirty="0" smtClean="0">
                                      <a:latin typeface="Cambria Math" panose="02040503050406030204" pitchFamily="18" charset="0"/>
                                    </a:rPr>
                                  </m:ctrlPr>
                                </m:fPr>
                                <m:num>
                                  <m:r>
                                    <a:rPr lang="en-IN" sz="2800" b="0" i="1" dirty="0" smtClean="0">
                                      <a:latin typeface="Cambria Math" panose="02040503050406030204" pitchFamily="18" charset="0"/>
                                    </a:rPr>
                                    <m:t>.6</m:t>
                                  </m:r>
                                </m:num>
                                <m:den>
                                  <m:r>
                                    <a:rPr lang="en-IN" sz="2800" b="0" i="1" dirty="0" smtClean="0">
                                      <a:latin typeface="Cambria Math" panose="02040503050406030204" pitchFamily="18" charset="0"/>
                                    </a:rPr>
                                    <m:t>9</m:t>
                                  </m:r>
                                </m:den>
                              </m:f>
                            </m:e>
                          </m:d>
                        </m:e>
                        <m:sup>
                          <m:r>
                            <a:rPr lang="en-IN" sz="2800" b="0" i="1" dirty="0" smtClean="0">
                              <a:latin typeface="Cambria Math" panose="02040503050406030204" pitchFamily="18" charset="0"/>
                            </a:rPr>
                            <m:t>2</m:t>
                          </m:r>
                        </m:sup>
                      </m:sSup>
                      <m:r>
                        <a:rPr lang="en-IN" sz="2800" b="0" i="1" dirty="0" smtClean="0">
                          <a:latin typeface="Cambria Math" panose="02040503050406030204" pitchFamily="18" charset="0"/>
                        </a:rPr>
                        <m:t>≈1.089</m:t>
                      </m:r>
                    </m:oMath>
                  </m:oMathPara>
                </a14:m>
                <a:endParaRPr lang="en-IN" sz="2800" dirty="0"/>
              </a:p>
            </p:txBody>
          </p:sp>
        </mc:Choice>
        <mc:Fallback xmlns="">
          <p:sp>
            <p:nvSpPr>
              <p:cNvPr id="5" name="TextBox 4">
                <a:extLst>
                  <a:ext uri="{FF2B5EF4-FFF2-40B4-BE49-F238E27FC236}">
                    <a16:creationId xmlns:a16="http://schemas.microsoft.com/office/drawing/2014/main" id="{3D089A9B-06B6-40D3-800C-3D3AC5B13940}"/>
                  </a:ext>
                </a:extLst>
              </p:cNvPr>
              <p:cNvSpPr txBox="1">
                <a:spLocks noRot="1" noChangeAspect="1" noMove="1" noResize="1" noEditPoints="1" noAdjustHandles="1" noChangeArrowheads="1" noChangeShapeType="1" noTextEdit="1"/>
              </p:cNvSpPr>
              <p:nvPr/>
            </p:nvSpPr>
            <p:spPr>
              <a:xfrm>
                <a:off x="781879" y="755374"/>
                <a:ext cx="10774018" cy="5222584"/>
              </a:xfrm>
              <a:prstGeom prst="rect">
                <a:avLst/>
              </a:prstGeom>
              <a:blipFill>
                <a:blip r:embed="rId2"/>
                <a:stretch>
                  <a:fillRect l="-1131" t="-1167" r="-226"/>
                </a:stretch>
              </a:blipFill>
            </p:spPr>
            <p:txBody>
              <a:bodyPr/>
              <a:lstStyle/>
              <a:p>
                <a:r>
                  <a:rPr lang="en-IN">
                    <a:noFill/>
                  </a:rPr>
                  <a:t> </a:t>
                </a:r>
              </a:p>
            </p:txBody>
          </p:sp>
        </mc:Fallback>
      </mc:AlternateContent>
    </p:spTree>
    <p:extLst>
      <p:ext uri="{BB962C8B-B14F-4D97-AF65-F5344CB8AC3E}">
        <p14:creationId xmlns:p14="http://schemas.microsoft.com/office/powerpoint/2010/main" val="23385907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F5D088-AAA8-414B-A0CC-82C81FE5191B}"/>
                  </a:ext>
                </a:extLst>
              </p:cNvPr>
              <p:cNvSpPr>
                <a:spLocks noGrp="1"/>
              </p:cNvSpPr>
              <p:nvPr>
                <p:ph idx="1"/>
              </p:nvPr>
            </p:nvSpPr>
            <p:spPr>
              <a:xfrm>
                <a:off x="0" y="298174"/>
                <a:ext cx="11353800" cy="6400800"/>
              </a:xfrm>
            </p:spPr>
            <p:txBody>
              <a:bodyPr>
                <a:normAutofit/>
              </a:bodyPr>
              <a:lstStyle/>
              <a:p>
                <a:pPr marL="0" indent="0">
                  <a:lnSpc>
                    <a:spcPct val="150000"/>
                  </a:lnSpc>
                  <a:buNone/>
                </a:pPr>
                <a:r>
                  <a:rPr lang="en-IN" dirty="0"/>
                  <a:t>For a random variable </a:t>
                </a:r>
                <a:r>
                  <a:rPr lang="en-IN" i="1" dirty="0"/>
                  <a:t>X</a:t>
                </a:r>
                <a:r>
                  <a:rPr lang="en-IN" dirty="0"/>
                  <a:t>, the function </a:t>
                </a:r>
                <a:r>
                  <a:rPr lang="en-IN" i="1" dirty="0"/>
                  <a:t>F </a:t>
                </a:r>
                <a:r>
                  <a:rPr lang="en-IN" dirty="0"/>
                  <a:t>defined by</a:t>
                </a:r>
              </a:p>
              <a:p>
                <a:pPr marL="0" indent="0">
                  <a:lnSpc>
                    <a:spcPct val="150000"/>
                  </a:lnSpc>
                  <a:buNone/>
                </a:pPr>
                <a14:m>
                  <m:oMathPara xmlns:m="http://schemas.openxmlformats.org/officeDocument/2006/math">
                    <m:oMathParaPr>
                      <m:jc m:val="centerGroup"/>
                    </m:oMathParaPr>
                    <m:oMath xmlns:m="http://schemas.openxmlformats.org/officeDocument/2006/math">
                      <m:r>
                        <a:rPr lang="en-IN" i="1" dirty="0" smtClean="0">
                          <a:latin typeface="Cambria Math" panose="02040503050406030204" pitchFamily="18" charset="0"/>
                        </a:rPr>
                        <m:t>𝐹</m:t>
                      </m:r>
                      <m:r>
                        <a:rPr lang="en-IN" i="1" dirty="0" smtClean="0">
                          <a:latin typeface="Cambria Math" panose="02040503050406030204" pitchFamily="18" charset="0"/>
                        </a:rPr>
                        <m:t>(</m:t>
                      </m:r>
                      <m:r>
                        <a:rPr lang="en-IN" i="1" dirty="0" smtClean="0">
                          <a:latin typeface="Cambria Math" panose="02040503050406030204" pitchFamily="18" charset="0"/>
                        </a:rPr>
                        <m:t>𝑥</m:t>
                      </m:r>
                      <m:r>
                        <a:rPr lang="en-IN" i="1" dirty="0" smtClean="0">
                          <a:latin typeface="Cambria Math" panose="02040503050406030204" pitchFamily="18" charset="0"/>
                        </a:rPr>
                        <m:t>) = </m:t>
                      </m:r>
                      <m:r>
                        <a:rPr lang="en-IN" i="1" dirty="0" smtClean="0">
                          <a:latin typeface="Cambria Math" panose="02040503050406030204" pitchFamily="18" charset="0"/>
                        </a:rPr>
                        <m:t>𝑃</m:t>
                      </m:r>
                      <m:r>
                        <a:rPr lang="en-IN" i="1" dirty="0" smtClean="0">
                          <a:latin typeface="Cambria Math" panose="02040503050406030204" pitchFamily="18" charset="0"/>
                        </a:rPr>
                        <m:t>{</m:t>
                      </m:r>
                      <m:r>
                        <a:rPr lang="en-IN" i="1" dirty="0" smtClean="0">
                          <a:latin typeface="Cambria Math" panose="02040503050406030204" pitchFamily="18" charset="0"/>
                        </a:rPr>
                        <m:t>𝑋</m:t>
                      </m:r>
                      <m:r>
                        <a:rPr lang="en-IN" b="0" i="1" dirty="0" smtClean="0">
                          <a:latin typeface="Cambria Math" panose="02040503050406030204" pitchFamily="18" charset="0"/>
                        </a:rPr>
                        <m:t>≤</m:t>
                      </m:r>
                      <m:r>
                        <a:rPr lang="en-IN" i="1" dirty="0" smtClean="0">
                          <a:latin typeface="Cambria Math" panose="02040503050406030204" pitchFamily="18" charset="0"/>
                        </a:rPr>
                        <m:t> </m:t>
                      </m:r>
                      <m:r>
                        <a:rPr lang="en-IN" i="1" dirty="0" smtClean="0">
                          <a:latin typeface="Cambria Math" panose="02040503050406030204" pitchFamily="18" charset="0"/>
                        </a:rPr>
                        <m:t>𝑥</m:t>
                      </m:r>
                      <m:r>
                        <a:rPr lang="en-IN" i="1" dirty="0" smtClean="0">
                          <a:latin typeface="Cambria Math" panose="02040503050406030204" pitchFamily="18" charset="0"/>
                        </a:rPr>
                        <m:t>} −∞ &lt; </m:t>
                      </m:r>
                      <m:r>
                        <a:rPr lang="en-IN" i="1" dirty="0" smtClean="0">
                          <a:latin typeface="Cambria Math" panose="02040503050406030204" pitchFamily="18" charset="0"/>
                        </a:rPr>
                        <m:t>𝑥</m:t>
                      </m:r>
                      <m:r>
                        <a:rPr lang="en-IN" i="1" dirty="0" smtClean="0">
                          <a:latin typeface="Cambria Math" panose="02040503050406030204" pitchFamily="18" charset="0"/>
                        </a:rPr>
                        <m:t> &lt;∞</m:t>
                      </m:r>
                    </m:oMath>
                  </m:oMathPara>
                </a14:m>
                <a:endParaRPr lang="en-IN" dirty="0"/>
              </a:p>
              <a:p>
                <a:pPr marL="0" indent="0">
                  <a:lnSpc>
                    <a:spcPct val="150000"/>
                  </a:lnSpc>
                  <a:buNone/>
                </a:pPr>
                <a:r>
                  <a:rPr lang="en-IN" dirty="0"/>
                  <a:t>is called the </a:t>
                </a:r>
                <a:r>
                  <a:rPr lang="en-IN" i="1" dirty="0"/>
                  <a:t>cumulative distribution function</a:t>
                </a:r>
                <a:r>
                  <a:rPr lang="en-IN" dirty="0"/>
                  <a:t>, or, more simply, the </a:t>
                </a:r>
                <a:r>
                  <a:rPr lang="en-IN" i="1" dirty="0"/>
                  <a:t>distribution function</a:t>
                </a:r>
                <a:r>
                  <a:rPr lang="en-IN" dirty="0"/>
                  <a:t>, Of </a:t>
                </a:r>
                <a:r>
                  <a:rPr lang="en-IN" i="1" dirty="0"/>
                  <a:t>X</a:t>
                </a:r>
                <a:r>
                  <a:rPr lang="en-IN" dirty="0"/>
                  <a:t>. Thus, the distribution function specifies, for all real values </a:t>
                </a:r>
                <a:r>
                  <a:rPr lang="en-IN" i="1" dirty="0"/>
                  <a:t>x</a:t>
                </a:r>
                <a:r>
                  <a:rPr lang="en-IN" dirty="0"/>
                  <a:t>, the probability that the random variable is less than or equal to </a:t>
                </a:r>
                <a:r>
                  <a:rPr lang="en-IN" i="1" dirty="0"/>
                  <a:t>x</a:t>
                </a:r>
                <a:r>
                  <a:rPr lang="en-IN" dirty="0"/>
                  <a:t>.</a:t>
                </a:r>
              </a:p>
              <a:p>
                <a:pPr marL="0" indent="0">
                  <a:lnSpc>
                    <a:spcPct val="150000"/>
                  </a:lnSpc>
                  <a:buNone/>
                </a:pPr>
                <a:r>
                  <a:rPr lang="en-IN" dirty="0"/>
                  <a:t>Now, suppose that </a:t>
                </a:r>
                <a14:m>
                  <m:oMath xmlns:m="http://schemas.openxmlformats.org/officeDocument/2006/math">
                    <m:r>
                      <a:rPr lang="en-IN" i="1" dirty="0" smtClean="0">
                        <a:latin typeface="Cambria Math" panose="02040503050406030204" pitchFamily="18" charset="0"/>
                      </a:rPr>
                      <m:t>𝑎</m:t>
                    </m:r>
                    <m:r>
                      <a:rPr lang="en-IN" b="0" i="1" dirty="0" smtClean="0">
                        <a:latin typeface="Cambria Math" panose="02040503050406030204" pitchFamily="18" charset="0"/>
                      </a:rPr>
                      <m:t>≤</m:t>
                    </m:r>
                    <m:r>
                      <a:rPr lang="en-IN" i="1" dirty="0" smtClean="0">
                        <a:latin typeface="Cambria Math" panose="02040503050406030204" pitchFamily="18" charset="0"/>
                      </a:rPr>
                      <m:t> </m:t>
                    </m:r>
                    <m:r>
                      <a:rPr lang="en-IN" i="1" dirty="0" smtClean="0">
                        <a:latin typeface="Cambria Math" panose="02040503050406030204" pitchFamily="18" charset="0"/>
                      </a:rPr>
                      <m:t>𝑏</m:t>
                    </m:r>
                  </m:oMath>
                </a14:m>
                <a:r>
                  <a:rPr lang="en-IN" dirty="0"/>
                  <a:t>. Then, because the event </a:t>
                </a:r>
                <a14:m>
                  <m:oMath xmlns:m="http://schemas.openxmlformats.org/officeDocument/2006/math">
                    <m:r>
                      <a:rPr lang="en-IN" i="1" dirty="0" smtClean="0">
                        <a:latin typeface="Cambria Math" panose="02040503050406030204" pitchFamily="18" charset="0"/>
                      </a:rPr>
                      <m:t>{</m:t>
                    </m:r>
                    <m:r>
                      <a:rPr lang="en-IN" i="1" dirty="0" smtClean="0">
                        <a:latin typeface="Cambria Math" panose="02040503050406030204" pitchFamily="18" charset="0"/>
                      </a:rPr>
                      <m:t>𝑋</m:t>
                    </m:r>
                    <m:r>
                      <a:rPr lang="en-IN" b="0" i="1" dirty="0" smtClean="0">
                        <a:latin typeface="Cambria Math" panose="02040503050406030204" pitchFamily="18" charset="0"/>
                      </a:rPr>
                      <m:t>≤</m:t>
                    </m:r>
                    <m:r>
                      <a:rPr lang="en-IN" i="1" dirty="0" smtClean="0">
                        <a:latin typeface="Cambria Math" panose="02040503050406030204" pitchFamily="18" charset="0"/>
                      </a:rPr>
                      <m:t>𝑎</m:t>
                    </m:r>
                    <m:r>
                      <a:rPr lang="en-IN" i="1" dirty="0" smtClean="0">
                        <a:latin typeface="Cambria Math" panose="02040503050406030204" pitchFamily="18" charset="0"/>
                      </a:rPr>
                      <m:t>} </m:t>
                    </m:r>
                  </m:oMath>
                </a14:m>
                <a:r>
                  <a:rPr lang="en-IN" dirty="0"/>
                  <a:t>is contained in the  event </a:t>
                </a:r>
                <a14:m>
                  <m:oMath xmlns:m="http://schemas.openxmlformats.org/officeDocument/2006/math">
                    <m:r>
                      <a:rPr lang="en-IN" i="1" dirty="0" smtClean="0">
                        <a:latin typeface="Cambria Math" panose="02040503050406030204" pitchFamily="18" charset="0"/>
                      </a:rPr>
                      <m:t>{</m:t>
                    </m:r>
                    <m:r>
                      <a:rPr lang="en-IN" i="1" dirty="0" smtClean="0">
                        <a:latin typeface="Cambria Math" panose="02040503050406030204" pitchFamily="18" charset="0"/>
                      </a:rPr>
                      <m:t>𝑋</m:t>
                    </m:r>
                    <m:r>
                      <a:rPr lang="en-IN" b="0" i="1" dirty="0" smtClean="0">
                        <a:latin typeface="Cambria Math" panose="02040503050406030204" pitchFamily="18" charset="0"/>
                      </a:rPr>
                      <m:t>≤</m:t>
                    </m:r>
                    <m:r>
                      <a:rPr lang="en-IN" i="1" dirty="0" smtClean="0">
                        <a:latin typeface="Cambria Math" panose="02040503050406030204" pitchFamily="18" charset="0"/>
                      </a:rPr>
                      <m:t> </m:t>
                    </m:r>
                    <m:r>
                      <a:rPr lang="en-IN" i="1" dirty="0">
                        <a:latin typeface="Cambria Math" panose="02040503050406030204" pitchFamily="18" charset="0"/>
                      </a:rPr>
                      <m:t>𝑏</m:t>
                    </m:r>
                    <m:r>
                      <a:rPr lang="en-IN" i="1" dirty="0">
                        <a:latin typeface="Cambria Math" panose="02040503050406030204" pitchFamily="18" charset="0"/>
                      </a:rPr>
                      <m:t>}, </m:t>
                    </m:r>
                  </m:oMath>
                </a14:m>
                <a:r>
                  <a:rPr lang="en-IN" dirty="0"/>
                  <a:t>it follows that </a:t>
                </a:r>
                <a:r>
                  <a:rPr lang="en-IN" i="1" dirty="0"/>
                  <a:t>F(a)</a:t>
                </a:r>
                <a:r>
                  <a:rPr lang="en-IN" dirty="0"/>
                  <a:t>, the probability of the former, is less than or equal to </a:t>
                </a:r>
                <a:r>
                  <a:rPr lang="en-IN" i="1" dirty="0"/>
                  <a:t>F(b)</a:t>
                </a:r>
                <a:r>
                  <a:rPr lang="en-IN" dirty="0"/>
                  <a:t>, the probability of the latter. In other words, </a:t>
                </a:r>
                <a:r>
                  <a:rPr lang="en-IN" i="1" dirty="0"/>
                  <a:t>F(x) </a:t>
                </a:r>
                <a:r>
                  <a:rPr lang="en-IN" dirty="0"/>
                  <a:t>is a non decreasing function of </a:t>
                </a:r>
                <a:r>
                  <a:rPr lang="en-IN" i="1" dirty="0"/>
                  <a:t>x</a:t>
                </a:r>
                <a:r>
                  <a:rPr lang="en-IN" dirty="0"/>
                  <a:t>.</a:t>
                </a:r>
              </a:p>
            </p:txBody>
          </p:sp>
        </mc:Choice>
        <mc:Fallback xmlns="">
          <p:sp>
            <p:nvSpPr>
              <p:cNvPr id="3" name="Content Placeholder 2">
                <a:extLst>
                  <a:ext uri="{FF2B5EF4-FFF2-40B4-BE49-F238E27FC236}">
                    <a16:creationId xmlns:a16="http://schemas.microsoft.com/office/drawing/2014/main" id="{5DF5D088-AAA8-414B-A0CC-82C81FE5191B}"/>
                  </a:ext>
                </a:extLst>
              </p:cNvPr>
              <p:cNvSpPr>
                <a:spLocks noGrp="1" noRot="1" noChangeAspect="1" noMove="1" noResize="1" noEditPoints="1" noAdjustHandles="1" noChangeArrowheads="1" noChangeShapeType="1" noTextEdit="1"/>
              </p:cNvSpPr>
              <p:nvPr>
                <p:ph idx="1"/>
              </p:nvPr>
            </p:nvSpPr>
            <p:spPr>
              <a:xfrm>
                <a:off x="0" y="298174"/>
                <a:ext cx="11353800" cy="6400800"/>
              </a:xfrm>
              <a:blipFill>
                <a:blip r:embed="rId2"/>
                <a:stretch>
                  <a:fillRect l="-1074" r="-1449"/>
                </a:stretch>
              </a:blipFill>
            </p:spPr>
            <p:txBody>
              <a:bodyPr/>
              <a:lstStyle/>
              <a:p>
                <a:r>
                  <a:rPr lang="en-IN">
                    <a:noFill/>
                  </a:rPr>
                  <a:t> </a:t>
                </a:r>
              </a:p>
            </p:txBody>
          </p:sp>
        </mc:Fallback>
      </mc:AlternateContent>
    </p:spTree>
    <p:extLst>
      <p:ext uri="{BB962C8B-B14F-4D97-AF65-F5344CB8AC3E}">
        <p14:creationId xmlns:p14="http://schemas.microsoft.com/office/powerpoint/2010/main" val="11353409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B4725-302A-42FC-B3BA-96A38318723E}"/>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382B1909-D0DE-4716-B3DD-7FEB259061F5}"/>
              </a:ext>
            </a:extLst>
          </p:cNvPr>
          <p:cNvPicPr>
            <a:picLocks noGrp="1" noChangeAspect="1"/>
          </p:cNvPicPr>
          <p:nvPr>
            <p:ph idx="1"/>
          </p:nvPr>
        </p:nvPicPr>
        <p:blipFill>
          <a:blip r:embed="rId2"/>
          <a:stretch>
            <a:fillRect/>
          </a:stretch>
        </p:blipFill>
        <p:spPr>
          <a:xfrm>
            <a:off x="209811" y="1272208"/>
            <a:ext cx="11772378" cy="2888973"/>
          </a:xfrm>
          <a:prstGeom prst="rect">
            <a:avLst/>
          </a:prstGeom>
        </p:spPr>
      </p:pic>
      <p:pic>
        <p:nvPicPr>
          <p:cNvPr id="5" name="Picture 4">
            <a:extLst>
              <a:ext uri="{FF2B5EF4-FFF2-40B4-BE49-F238E27FC236}">
                <a16:creationId xmlns:a16="http://schemas.microsoft.com/office/drawing/2014/main" id="{1EEF7BF0-C055-405A-8BBD-67F51C2C6079}"/>
              </a:ext>
            </a:extLst>
          </p:cNvPr>
          <p:cNvPicPr>
            <a:picLocks noChangeAspect="1"/>
          </p:cNvPicPr>
          <p:nvPr/>
        </p:nvPicPr>
        <p:blipFill>
          <a:blip r:embed="rId3"/>
          <a:stretch>
            <a:fillRect/>
          </a:stretch>
        </p:blipFill>
        <p:spPr>
          <a:xfrm>
            <a:off x="-18655" y="4362791"/>
            <a:ext cx="11788013" cy="911573"/>
          </a:xfrm>
          <a:prstGeom prst="rect">
            <a:avLst/>
          </a:prstGeom>
        </p:spPr>
      </p:pic>
    </p:spTree>
    <p:extLst>
      <p:ext uri="{BB962C8B-B14F-4D97-AF65-F5344CB8AC3E}">
        <p14:creationId xmlns:p14="http://schemas.microsoft.com/office/powerpoint/2010/main" val="40008065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3B50-04E5-4F8B-A111-84E166D0768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87FC47F1-5C8D-4287-925F-92CE7CC2D689}"/>
              </a:ext>
            </a:extLst>
          </p:cNvPr>
          <p:cNvPicPr>
            <a:picLocks noGrp="1" noChangeAspect="1"/>
          </p:cNvPicPr>
          <p:nvPr>
            <p:ph idx="1"/>
          </p:nvPr>
        </p:nvPicPr>
        <p:blipFill>
          <a:blip r:embed="rId2"/>
          <a:stretch>
            <a:fillRect/>
          </a:stretch>
        </p:blipFill>
        <p:spPr>
          <a:xfrm>
            <a:off x="327946" y="1965191"/>
            <a:ext cx="11546002" cy="2169226"/>
          </a:xfrm>
          <a:prstGeom prst="rect">
            <a:avLst/>
          </a:prstGeom>
        </p:spPr>
      </p:pic>
    </p:spTree>
    <p:extLst>
      <p:ext uri="{BB962C8B-B14F-4D97-AF65-F5344CB8AC3E}">
        <p14:creationId xmlns:p14="http://schemas.microsoft.com/office/powerpoint/2010/main" val="1665047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888F05A-7B3E-4970-9AA3-BDD824F50956}"/>
              </a:ext>
            </a:extLst>
          </p:cNvPr>
          <p:cNvSpPr>
            <a:spLocks noGrp="1" noChangeArrowheads="1"/>
          </p:cNvSpPr>
          <p:nvPr>
            <p:ph type="title"/>
          </p:nvPr>
        </p:nvSpPr>
        <p:spPr/>
        <p:txBody>
          <a:bodyPr/>
          <a:lstStyle/>
          <a:p>
            <a:pPr eaLnBrk="1" hangingPunct="1"/>
            <a:r>
              <a:rPr lang="en-US" altLang="en-US" dirty="0"/>
              <a:t> Two Types of Random Variables</a:t>
            </a:r>
          </a:p>
        </p:txBody>
      </p:sp>
      <p:sp>
        <p:nvSpPr>
          <p:cNvPr id="23555" name="Rectangle 3">
            <a:extLst>
              <a:ext uri="{FF2B5EF4-FFF2-40B4-BE49-F238E27FC236}">
                <a16:creationId xmlns:a16="http://schemas.microsoft.com/office/drawing/2014/main" id="{99452AC5-5821-4AC7-A3B0-EDB6ECFCA48E}"/>
              </a:ext>
            </a:extLst>
          </p:cNvPr>
          <p:cNvSpPr>
            <a:spLocks noGrp="1" noChangeArrowheads="1"/>
          </p:cNvSpPr>
          <p:nvPr>
            <p:ph type="body" sz="half" idx="1"/>
          </p:nvPr>
        </p:nvSpPr>
        <p:spPr>
          <a:xfrm>
            <a:off x="2473326" y="1981200"/>
            <a:ext cx="7204075" cy="1752600"/>
          </a:xfrm>
        </p:spPr>
        <p:txBody>
          <a:bodyPr>
            <a:normAutofit lnSpcReduction="10000"/>
          </a:bodyPr>
          <a:lstStyle/>
          <a:p>
            <a:pPr eaLnBrk="1" hangingPunct="1">
              <a:lnSpc>
                <a:spcPct val="80000"/>
              </a:lnSpc>
            </a:pPr>
            <a:r>
              <a:rPr lang="en-US" altLang="en-US" sz="2000" dirty="0"/>
              <a:t>D</a:t>
            </a:r>
            <a:r>
              <a:rPr lang="en-US" altLang="en-US" sz="2000" b="1" dirty="0"/>
              <a:t>iscrete</a:t>
            </a:r>
            <a:r>
              <a:rPr lang="en-US" altLang="en-US" sz="2000" dirty="0"/>
              <a:t> </a:t>
            </a:r>
            <a:r>
              <a:rPr lang="en-US" altLang="en-US" sz="2000" b="1" dirty="0"/>
              <a:t>random variables</a:t>
            </a:r>
          </a:p>
          <a:p>
            <a:pPr lvl="1" eaLnBrk="1" hangingPunct="1">
              <a:lnSpc>
                <a:spcPct val="80000"/>
              </a:lnSpc>
            </a:pPr>
            <a:r>
              <a:rPr lang="en-US" altLang="en-US" sz="2000" dirty="0"/>
              <a:t>Number of sales</a:t>
            </a:r>
          </a:p>
          <a:p>
            <a:pPr lvl="1" eaLnBrk="1" hangingPunct="1">
              <a:lnSpc>
                <a:spcPct val="80000"/>
              </a:lnSpc>
            </a:pPr>
            <a:r>
              <a:rPr lang="en-US" altLang="en-US" sz="2000" dirty="0"/>
              <a:t>Number of calls</a:t>
            </a:r>
          </a:p>
          <a:p>
            <a:pPr lvl="1" eaLnBrk="1" hangingPunct="1">
              <a:lnSpc>
                <a:spcPct val="80000"/>
              </a:lnSpc>
            </a:pPr>
            <a:r>
              <a:rPr lang="en-US" altLang="en-US" sz="2000" dirty="0"/>
              <a:t>Shares of stock</a:t>
            </a:r>
          </a:p>
          <a:p>
            <a:pPr lvl="1" eaLnBrk="1" hangingPunct="1">
              <a:lnSpc>
                <a:spcPct val="80000"/>
              </a:lnSpc>
            </a:pPr>
            <a:r>
              <a:rPr lang="en-US" altLang="en-US" sz="2000" dirty="0"/>
              <a:t>People in line</a:t>
            </a:r>
          </a:p>
          <a:p>
            <a:pPr lvl="1" eaLnBrk="1" hangingPunct="1">
              <a:lnSpc>
                <a:spcPct val="80000"/>
              </a:lnSpc>
            </a:pPr>
            <a:r>
              <a:rPr lang="en-US" altLang="en-US" sz="2000" dirty="0"/>
              <a:t>Mistakes per page</a:t>
            </a:r>
          </a:p>
          <a:p>
            <a:pPr lvl="1" eaLnBrk="1" hangingPunct="1">
              <a:lnSpc>
                <a:spcPct val="80000"/>
              </a:lnSpc>
            </a:pPr>
            <a:endParaRPr lang="en-US" altLang="en-US" sz="2000" dirty="0"/>
          </a:p>
        </p:txBody>
      </p:sp>
      <p:sp>
        <p:nvSpPr>
          <p:cNvPr id="23556" name="Rectangle 5">
            <a:extLst>
              <a:ext uri="{FF2B5EF4-FFF2-40B4-BE49-F238E27FC236}">
                <a16:creationId xmlns:a16="http://schemas.microsoft.com/office/drawing/2014/main" id="{7322C9B0-3064-42F8-9581-54019A9FD144}"/>
              </a:ext>
            </a:extLst>
          </p:cNvPr>
          <p:cNvSpPr>
            <a:spLocks noGrp="1" noChangeArrowheads="1"/>
          </p:cNvSpPr>
          <p:nvPr>
            <p:ph type="body" sz="half" idx="2"/>
          </p:nvPr>
        </p:nvSpPr>
        <p:spPr>
          <a:xfrm>
            <a:off x="6248400" y="3962400"/>
            <a:ext cx="4038600" cy="2133600"/>
          </a:xfrm>
        </p:spPr>
        <p:txBody>
          <a:bodyPr/>
          <a:lstStyle/>
          <a:p>
            <a:pPr eaLnBrk="1" hangingPunct="1">
              <a:lnSpc>
                <a:spcPct val="80000"/>
              </a:lnSpc>
            </a:pPr>
            <a:r>
              <a:rPr lang="en-US" altLang="en-US" sz="2000" b="1" dirty="0"/>
              <a:t>Continuous</a:t>
            </a:r>
            <a:r>
              <a:rPr lang="en-US" altLang="en-US" sz="2000" dirty="0"/>
              <a:t> </a:t>
            </a:r>
            <a:r>
              <a:rPr lang="en-US" altLang="en-US" sz="2000" b="1" dirty="0"/>
              <a:t>random variables</a:t>
            </a:r>
          </a:p>
          <a:p>
            <a:pPr lvl="1" eaLnBrk="1" hangingPunct="1">
              <a:lnSpc>
                <a:spcPct val="80000"/>
              </a:lnSpc>
            </a:pPr>
            <a:r>
              <a:rPr lang="en-US" altLang="en-US" sz="2000" dirty="0"/>
              <a:t>Length</a:t>
            </a:r>
          </a:p>
          <a:p>
            <a:pPr lvl="1" eaLnBrk="1" hangingPunct="1">
              <a:lnSpc>
                <a:spcPct val="80000"/>
              </a:lnSpc>
            </a:pPr>
            <a:r>
              <a:rPr lang="en-US" altLang="en-US" sz="2000" dirty="0"/>
              <a:t>Depth</a:t>
            </a:r>
          </a:p>
          <a:p>
            <a:pPr lvl="1" eaLnBrk="1" hangingPunct="1">
              <a:lnSpc>
                <a:spcPct val="80000"/>
              </a:lnSpc>
            </a:pPr>
            <a:r>
              <a:rPr lang="en-US" altLang="en-US" sz="2000" dirty="0"/>
              <a:t>Volume</a:t>
            </a:r>
          </a:p>
          <a:p>
            <a:pPr lvl="1" eaLnBrk="1" hangingPunct="1">
              <a:lnSpc>
                <a:spcPct val="80000"/>
              </a:lnSpc>
            </a:pPr>
            <a:r>
              <a:rPr lang="en-US" altLang="en-US" sz="2000" dirty="0"/>
              <a:t>Time</a:t>
            </a:r>
          </a:p>
          <a:p>
            <a:pPr lvl="1" eaLnBrk="1" hangingPunct="1">
              <a:lnSpc>
                <a:spcPct val="80000"/>
              </a:lnSpc>
            </a:pPr>
            <a:r>
              <a:rPr lang="en-US" altLang="en-US" sz="2000" dirty="0"/>
              <a:t>Weight</a:t>
            </a:r>
          </a:p>
        </p:txBody>
      </p:sp>
      <p:pic>
        <p:nvPicPr>
          <p:cNvPr id="23557" name="Picture 9" descr="C:\WINNT\Temporary Internet Files\Content.IE5\0SG27ZK7\MPj04117300000[1].jpg">
            <a:extLst>
              <a:ext uri="{FF2B5EF4-FFF2-40B4-BE49-F238E27FC236}">
                <a16:creationId xmlns:a16="http://schemas.microsoft.com/office/drawing/2014/main" id="{C39FFB91-B554-4B64-9C07-3E756D2518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1" y="1600200"/>
            <a:ext cx="26130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10" descr="C:\WINNT\Temporary Internet Files\Content.IE5\4NUK43N9\MPj04054340000[1].jpg">
            <a:extLst>
              <a:ext uri="{FF2B5EF4-FFF2-40B4-BE49-F238E27FC236}">
                <a16:creationId xmlns:a16="http://schemas.microsoft.com/office/drawing/2014/main" id="{C97E0494-AFD0-454C-8636-977C50B86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038600"/>
            <a:ext cx="3352800"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25008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1AAF4E9-7B74-4895-95DD-8000B6108751}"/>
              </a:ext>
            </a:extLst>
          </p:cNvPr>
          <p:cNvPicPr>
            <a:picLocks noGrp="1" noChangeAspect="1"/>
          </p:cNvPicPr>
          <p:nvPr>
            <p:ph idx="1"/>
          </p:nvPr>
        </p:nvPicPr>
        <p:blipFill>
          <a:blip r:embed="rId2"/>
          <a:stretch>
            <a:fillRect/>
          </a:stretch>
        </p:blipFill>
        <p:spPr>
          <a:xfrm>
            <a:off x="-13900" y="1364974"/>
            <a:ext cx="11763106" cy="5075583"/>
          </a:xfrm>
          <a:prstGeom prst="rect">
            <a:avLst/>
          </a:prstGeom>
        </p:spPr>
      </p:pic>
      <p:sp>
        <p:nvSpPr>
          <p:cNvPr id="3" name="TextBox 2">
            <a:extLst>
              <a:ext uri="{FF2B5EF4-FFF2-40B4-BE49-F238E27FC236}">
                <a16:creationId xmlns:a16="http://schemas.microsoft.com/office/drawing/2014/main" id="{87DD3EB2-E6D3-4F48-83BC-8B37F9063026}"/>
              </a:ext>
            </a:extLst>
          </p:cNvPr>
          <p:cNvSpPr txBox="1"/>
          <p:nvPr/>
        </p:nvSpPr>
        <p:spPr>
          <a:xfrm>
            <a:off x="543339" y="2676939"/>
            <a:ext cx="5910470" cy="3416320"/>
          </a:xfrm>
          <a:prstGeom prst="rect">
            <a:avLst/>
          </a:prstGeom>
          <a:noFill/>
        </p:spPr>
        <p:txBody>
          <a:bodyPr wrap="square" rtlCol="0">
            <a:spAutoFit/>
          </a:bodyPr>
          <a:lstStyle/>
          <a:p>
            <a:r>
              <a:rPr lang="en-IN" b="1" dirty="0"/>
              <a:t>0 since the probability is not given</a:t>
            </a:r>
          </a:p>
          <a:p>
            <a:endParaRPr lang="en-IN" b="1" dirty="0"/>
          </a:p>
          <a:p>
            <a:r>
              <a:rPr lang="en-IN" b="1" dirty="0"/>
              <a:t>¼  since it is added </a:t>
            </a:r>
            <a:r>
              <a:rPr lang="en-IN" b="1" dirty="0" err="1"/>
              <a:t>upto</a:t>
            </a:r>
            <a:r>
              <a:rPr lang="en-IN" b="1" dirty="0"/>
              <a:t> 1 </a:t>
            </a:r>
          </a:p>
          <a:p>
            <a:endParaRPr lang="en-IN" b="1" dirty="0"/>
          </a:p>
          <a:p>
            <a:endParaRPr lang="en-IN" b="1" dirty="0"/>
          </a:p>
          <a:p>
            <a:r>
              <a:rPr lang="en-IN" b="1" dirty="0"/>
              <a:t>P(1)+P(2)=1/4 +1/2=3/4</a:t>
            </a:r>
          </a:p>
          <a:p>
            <a:endParaRPr lang="en-IN" b="1" dirty="0"/>
          </a:p>
          <a:p>
            <a:endParaRPr lang="en-IN" b="1" dirty="0"/>
          </a:p>
          <a:p>
            <a:r>
              <a:rPr lang="en-IN" b="1" dirty="0"/>
              <a:t>P(1)+P(2)+P(3)= 1/4 +1/2+1/8= 7/8</a:t>
            </a:r>
          </a:p>
          <a:p>
            <a:endParaRPr lang="en-IN" b="1" dirty="0"/>
          </a:p>
          <a:p>
            <a:endParaRPr lang="en-IN" b="1" dirty="0"/>
          </a:p>
          <a:p>
            <a:r>
              <a:rPr lang="en-IN" b="1" dirty="0"/>
              <a:t>P(1)+P(2)+P(3)+P(4)= 1/4 +1/2+1/8+1/8=1  </a:t>
            </a:r>
          </a:p>
        </p:txBody>
      </p:sp>
    </p:spTree>
    <p:extLst>
      <p:ext uri="{BB962C8B-B14F-4D97-AF65-F5344CB8AC3E}">
        <p14:creationId xmlns:p14="http://schemas.microsoft.com/office/powerpoint/2010/main" val="17015665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1FC5D35-5898-4642-BDFD-6DCFC3816A8D}"/>
              </a:ext>
            </a:extLst>
          </p:cNvPr>
          <p:cNvPicPr>
            <a:picLocks noGrp="1" noChangeAspect="1"/>
          </p:cNvPicPr>
          <p:nvPr>
            <p:ph idx="1"/>
          </p:nvPr>
        </p:nvPicPr>
        <p:blipFill>
          <a:blip r:embed="rId2"/>
          <a:stretch>
            <a:fillRect/>
          </a:stretch>
        </p:blipFill>
        <p:spPr>
          <a:xfrm>
            <a:off x="636105" y="83010"/>
            <a:ext cx="9846366" cy="6774990"/>
          </a:xfrm>
          <a:prstGeom prst="rect">
            <a:avLst/>
          </a:prstGeom>
        </p:spPr>
      </p:pic>
    </p:spTree>
    <p:extLst>
      <p:ext uri="{BB962C8B-B14F-4D97-AF65-F5344CB8AC3E}">
        <p14:creationId xmlns:p14="http://schemas.microsoft.com/office/powerpoint/2010/main" val="8101088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72D25-0BA1-4EBB-8EA1-41353B6A40DF}"/>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CE9A824-7391-49A6-A099-2F0D3A4C7267}"/>
              </a:ext>
            </a:extLst>
          </p:cNvPr>
          <p:cNvPicPr>
            <a:picLocks noGrp="1" noChangeAspect="1"/>
          </p:cNvPicPr>
          <p:nvPr>
            <p:ph idx="1"/>
          </p:nvPr>
        </p:nvPicPr>
        <p:blipFill>
          <a:blip r:embed="rId2"/>
          <a:stretch>
            <a:fillRect/>
          </a:stretch>
        </p:blipFill>
        <p:spPr>
          <a:xfrm>
            <a:off x="176012" y="2888974"/>
            <a:ext cx="11839975" cy="934743"/>
          </a:xfrm>
          <a:prstGeom prst="rect">
            <a:avLst/>
          </a:prstGeom>
        </p:spPr>
      </p:pic>
    </p:spTree>
    <p:extLst>
      <p:ext uri="{BB962C8B-B14F-4D97-AF65-F5344CB8AC3E}">
        <p14:creationId xmlns:p14="http://schemas.microsoft.com/office/powerpoint/2010/main" val="10898165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CD6AA77-5F2A-4E3B-8FA0-A29E0661FFA8}"/>
              </a:ext>
            </a:extLst>
          </p:cNvPr>
          <p:cNvPicPr>
            <a:picLocks noGrp="1" noChangeAspect="1"/>
          </p:cNvPicPr>
          <p:nvPr>
            <p:ph idx="1"/>
          </p:nvPr>
        </p:nvPicPr>
        <p:blipFill>
          <a:blip r:embed="rId2"/>
          <a:stretch>
            <a:fillRect/>
          </a:stretch>
        </p:blipFill>
        <p:spPr>
          <a:xfrm>
            <a:off x="1086678" y="116342"/>
            <a:ext cx="8534399" cy="6618805"/>
          </a:xfrm>
          <a:prstGeom prst="rect">
            <a:avLst/>
          </a:prstGeom>
        </p:spPr>
      </p:pic>
    </p:spTree>
    <p:extLst>
      <p:ext uri="{BB962C8B-B14F-4D97-AF65-F5344CB8AC3E}">
        <p14:creationId xmlns:p14="http://schemas.microsoft.com/office/powerpoint/2010/main" val="3050749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54FD48-049A-401A-9EA6-D3F30019E8AB}"/>
              </a:ext>
            </a:extLst>
          </p:cNvPr>
          <p:cNvPicPr>
            <a:picLocks noGrp="1" noChangeAspect="1"/>
          </p:cNvPicPr>
          <p:nvPr>
            <p:ph idx="1"/>
          </p:nvPr>
        </p:nvPicPr>
        <p:blipFill>
          <a:blip r:embed="rId2"/>
          <a:stretch>
            <a:fillRect/>
          </a:stretch>
        </p:blipFill>
        <p:spPr>
          <a:xfrm>
            <a:off x="1329601" y="2199861"/>
            <a:ext cx="10181351" cy="993913"/>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BFD89F-3B7D-4274-A3DC-EF66572FF15F}"/>
                  </a:ext>
                </a:extLst>
              </p:cNvPr>
              <p:cNvSpPr txBox="1"/>
              <p:nvPr/>
            </p:nvSpPr>
            <p:spPr>
              <a:xfrm>
                <a:off x="583096" y="3578087"/>
                <a:ext cx="10927856" cy="2767874"/>
              </a:xfrm>
              <a:prstGeom prst="rect">
                <a:avLst/>
              </a:prstGeom>
              <a:noFill/>
            </p:spPr>
            <p:txBody>
              <a:bodyPr wrap="square" rtlCol="0">
                <a:spAutoFit/>
              </a:bodyPr>
              <a:lstStyle/>
              <a:p>
                <a14:m>
                  <m:oMath xmlns:m="http://schemas.openxmlformats.org/officeDocument/2006/math">
                    <m:r>
                      <a:rPr lang="en-IN" b="0" i="1" dirty="0" smtClean="0">
                        <a:latin typeface="Cambria Math" panose="02040503050406030204" pitchFamily="18" charset="0"/>
                      </a:rPr>
                      <m:t>𝑏</m:t>
                    </m:r>
                    <m:r>
                      <a:rPr lang="en-IN" b="0" i="1" dirty="0" smtClean="0">
                        <a:latin typeface="Cambria Math" panose="02040503050406030204" pitchFamily="18" charset="0"/>
                      </a:rPr>
                      <m:t>) </m:t>
                    </m:r>
                    <m:r>
                      <a:rPr lang="en-IN" i="1" dirty="0" smtClean="0">
                        <a:latin typeface="Cambria Math" panose="02040503050406030204" pitchFamily="18" charset="0"/>
                      </a:rPr>
                      <m:t>𝐹</m:t>
                    </m:r>
                    <m:d>
                      <m:dPr>
                        <m:ctrlPr>
                          <a:rPr lang="en-IN" i="1" dirty="0" smtClean="0">
                            <a:latin typeface="Cambria Math" panose="02040503050406030204" pitchFamily="18" charset="0"/>
                          </a:rPr>
                        </m:ctrlPr>
                      </m:dPr>
                      <m:e>
                        <m:f>
                          <m:fPr>
                            <m:ctrlPr>
                              <a:rPr lang="en-IN" i="1" dirty="0" smtClean="0">
                                <a:latin typeface="Cambria Math" panose="02040503050406030204" pitchFamily="18" charset="0"/>
                              </a:rPr>
                            </m:ctrlPr>
                          </m:fPr>
                          <m:num>
                            <m:r>
                              <a:rPr lang="en-IN" i="1" dirty="0" smtClean="0">
                                <a:latin typeface="Cambria Math" panose="02040503050406030204" pitchFamily="18" charset="0"/>
                              </a:rPr>
                              <m:t>1</m:t>
                            </m:r>
                          </m:num>
                          <m:den>
                            <m:r>
                              <a:rPr lang="en-IN" i="1" dirty="0" smtClean="0">
                                <a:latin typeface="Cambria Math" panose="02040503050406030204" pitchFamily="18" charset="0"/>
                              </a:rPr>
                              <m:t>2</m:t>
                            </m:r>
                          </m:den>
                        </m:f>
                      </m:e>
                    </m:d>
                    <m:r>
                      <a:rPr lang="en-IN" i="1" dirty="0" smtClean="0">
                        <a:latin typeface="Cambria Math" panose="02040503050406030204" pitchFamily="18" charset="0"/>
                      </a:rPr>
                      <m:t>=</m:t>
                    </m:r>
                    <m:r>
                      <a:rPr lang="en-IN" i="1" dirty="0" smtClean="0">
                        <a:latin typeface="Cambria Math" panose="02040503050406030204" pitchFamily="18" charset="0"/>
                      </a:rPr>
                      <m:t>𝑃</m:t>
                    </m:r>
                    <m:d>
                      <m:dPr>
                        <m:ctrlPr>
                          <a:rPr lang="en-IN" i="1" dirty="0" smtClean="0">
                            <a:latin typeface="Cambria Math" panose="02040503050406030204" pitchFamily="18" charset="0"/>
                          </a:rPr>
                        </m:ctrlPr>
                      </m:dPr>
                      <m:e>
                        <m:r>
                          <m:rPr>
                            <m:lit/>
                          </m:rPr>
                          <a:rPr lang="en-IN" b="0" i="1" dirty="0" smtClean="0">
                            <a:latin typeface="Cambria Math" panose="02040503050406030204" pitchFamily="18" charset="0"/>
                          </a:rPr>
                          <m:t>−</m:t>
                        </m:r>
                        <m:r>
                          <a:rPr lang="en-IN" b="0" i="1" dirty="0" smtClean="0">
                            <a:latin typeface="Cambria Math" panose="02040503050406030204" pitchFamily="18" charset="0"/>
                          </a:rPr>
                          <m:t>∞&lt;</m:t>
                        </m:r>
                        <m:r>
                          <a:rPr lang="en-IN" b="0" i="1" dirty="0" smtClean="0">
                            <a:latin typeface="Cambria Math" panose="02040503050406030204" pitchFamily="18" charset="0"/>
                          </a:rPr>
                          <m:t>𝑋</m:t>
                        </m:r>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r>
                              <a:rPr lang="en-IN" b="0" i="1" dirty="0" smtClean="0">
                                <a:latin typeface="Cambria Math" panose="02040503050406030204" pitchFamily="18" charset="0"/>
                              </a:rPr>
                              <m:t>1</m:t>
                            </m:r>
                          </m:num>
                          <m:den>
                            <m:r>
                              <a:rPr lang="en-IN" b="0" i="1" dirty="0" smtClean="0">
                                <a:latin typeface="Cambria Math" panose="02040503050406030204" pitchFamily="18" charset="0"/>
                              </a:rPr>
                              <m:t>2</m:t>
                            </m:r>
                          </m:den>
                        </m:f>
                      </m:e>
                    </m:d>
                    <m:r>
                      <a:rPr lang="en-IN" i="1" dirty="0" smtClean="0">
                        <a:latin typeface="Cambria Math" panose="02040503050406030204" pitchFamily="18" charset="0"/>
                      </a:rPr>
                      <m:t>=</m:t>
                    </m:r>
                    <m:f>
                      <m:fPr>
                        <m:ctrlPr>
                          <a:rPr lang="en-IN" b="0" i="1" dirty="0" smtClean="0">
                            <a:latin typeface="Cambria Math" panose="02040503050406030204" pitchFamily="18" charset="0"/>
                          </a:rPr>
                        </m:ctrlPr>
                      </m:fPr>
                      <m:num>
                        <m:f>
                          <m:fPr>
                            <m:ctrlPr>
                              <a:rPr lang="en-IN" b="0" i="1" dirty="0" smtClean="0">
                                <a:latin typeface="Cambria Math" panose="02040503050406030204" pitchFamily="18" charset="0"/>
                              </a:rPr>
                            </m:ctrlPr>
                          </m:fPr>
                          <m:num>
                            <m:r>
                              <a:rPr lang="en-IN" i="1" dirty="0" smtClean="0">
                                <a:latin typeface="Cambria Math" panose="02040503050406030204" pitchFamily="18" charset="0"/>
                              </a:rPr>
                              <m:t>1</m:t>
                            </m:r>
                          </m:num>
                          <m:den>
                            <m:r>
                              <a:rPr lang="en-IN" i="1" dirty="0" smtClean="0">
                                <a:latin typeface="Cambria Math" panose="02040503050406030204" pitchFamily="18" charset="0"/>
                              </a:rPr>
                              <m:t>2</m:t>
                            </m:r>
                          </m:den>
                        </m:f>
                      </m:num>
                      <m:den>
                        <m:r>
                          <a:rPr lang="en-IN" b="0" i="1" dirty="0" smtClean="0">
                            <a:latin typeface="Cambria Math" panose="02040503050406030204" pitchFamily="18" charset="0"/>
                          </a:rPr>
                          <m:t>2</m:t>
                        </m:r>
                      </m:den>
                    </m:f>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r>
                          <a:rPr lang="en-IN" b="0" i="1" dirty="0" smtClean="0">
                            <a:latin typeface="Cambria Math" panose="02040503050406030204" pitchFamily="18" charset="0"/>
                          </a:rPr>
                          <m:t>1</m:t>
                        </m:r>
                      </m:num>
                      <m:den>
                        <m:r>
                          <a:rPr lang="en-IN" b="0" i="1" dirty="0" smtClean="0">
                            <a:latin typeface="Cambria Math" panose="02040503050406030204" pitchFamily="18" charset="0"/>
                          </a:rPr>
                          <m:t>4</m:t>
                        </m:r>
                      </m:den>
                    </m:f>
                    <m:r>
                      <a:rPr lang="en-IN" b="0" i="1" dirty="0" smtClean="0">
                        <a:latin typeface="Cambria Math" panose="02040503050406030204" pitchFamily="18" charset="0"/>
                      </a:rPr>
                      <m:t>   </m:t>
                    </m:r>
                    <m:r>
                      <a:rPr lang="en-IN" b="0" i="1" dirty="0" smtClean="0">
                        <a:latin typeface="Cambria Math" panose="02040503050406030204" pitchFamily="18" charset="0"/>
                      </a:rPr>
                      <m:t>𝑎𝑠</m:t>
                    </m:r>
                    <m:r>
                      <a:rPr lang="en-IN" b="0" i="1" dirty="0" smtClean="0">
                        <a:latin typeface="Cambria Math" panose="02040503050406030204" pitchFamily="18" charset="0"/>
                      </a:rPr>
                      <m:t>   </m:t>
                    </m:r>
                  </m:oMath>
                </a14:m>
                <a:r>
                  <a:rPr lang="en-IN" b="0" i="1" dirty="0">
                    <a:latin typeface="Cambria Math" panose="02040503050406030204" pitchFamily="18" charset="0"/>
                  </a:rPr>
                  <a:t> ½ </a:t>
                </a:r>
                <a:r>
                  <a:rPr lang="en-IN" b="0" dirty="0">
                    <a:latin typeface="Cambria Math" panose="02040503050406030204" pitchFamily="18" charset="0"/>
                  </a:rPr>
                  <a:t>lies within the interval </a:t>
                </a:r>
                <a14:m>
                  <m:oMath xmlns:m="http://schemas.openxmlformats.org/officeDocument/2006/math">
                    <m:r>
                      <a:rPr lang="en-IN" b="0" i="1" smtClean="0">
                        <a:latin typeface="Cambria Math" panose="02040503050406030204" pitchFamily="18" charset="0"/>
                      </a:rPr>
                      <m:t>0≤</m:t>
                    </m:r>
                    <m:r>
                      <a:rPr lang="en-IN" b="0" i="1" smtClean="0">
                        <a:latin typeface="Cambria Math" panose="02040503050406030204" pitchFamily="18" charset="0"/>
                      </a:rPr>
                      <m:t>𝑋</m:t>
                    </m:r>
                    <m:r>
                      <a:rPr lang="en-IN" b="0" i="1" smtClean="0">
                        <a:latin typeface="Cambria Math" panose="02040503050406030204" pitchFamily="18" charset="0"/>
                      </a:rPr>
                      <m:t>&lt;1  </m:t>
                    </m:r>
                    <m:r>
                      <a:rPr lang="en-IN" b="0" i="1" smtClean="0">
                        <a:latin typeface="Cambria Math" panose="02040503050406030204" pitchFamily="18" charset="0"/>
                      </a:rPr>
                      <m:t>𝑤h𝑒𝑟𝑒</m:t>
                    </m:r>
                    <m:r>
                      <a:rPr lang="en-IN" b="0" i="1" smtClean="0">
                        <a:latin typeface="Cambria Math" panose="02040503050406030204" pitchFamily="18" charset="0"/>
                      </a:rPr>
                      <m:t> </m:t>
                    </m:r>
                    <m:r>
                      <a:rPr lang="en-IN" b="0" i="1" smtClean="0">
                        <a:latin typeface="Cambria Math" panose="02040503050406030204" pitchFamily="18" charset="0"/>
                      </a:rPr>
                      <m:t>𝐹</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𝑥</m:t>
                        </m:r>
                      </m:num>
                      <m:den>
                        <m:r>
                          <a:rPr lang="en-IN" b="0" i="1" smtClean="0">
                            <a:latin typeface="Cambria Math" panose="02040503050406030204" pitchFamily="18" charset="0"/>
                          </a:rPr>
                          <m:t>2</m:t>
                        </m:r>
                      </m:den>
                    </m:f>
                  </m:oMath>
                </a14:m>
                <a:r>
                  <a:rPr lang="en-IN" b="0" dirty="0">
                    <a:latin typeface="Cambria Math" panose="02040503050406030204" pitchFamily="18" charset="0"/>
                  </a:rPr>
                  <a:t>  there fore its complement is </a:t>
                </a:r>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&gt;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e>
                    </m:d>
                    <m:r>
                      <a:rPr lang="en-IN" b="0" i="1" smtClean="0">
                        <a:latin typeface="Cambria Math" panose="02040503050406030204" pitchFamily="18" charset="0"/>
                      </a:rPr>
                      <m:t>=1−</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4</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3</m:t>
                        </m:r>
                      </m:num>
                      <m:den>
                        <m:r>
                          <a:rPr lang="en-IN" b="0" i="1" smtClean="0">
                            <a:latin typeface="Cambria Math" panose="02040503050406030204" pitchFamily="18" charset="0"/>
                          </a:rPr>
                          <m:t>4</m:t>
                        </m:r>
                      </m:den>
                    </m:f>
                  </m:oMath>
                </a14:m>
                <a:r>
                  <a:rPr lang="en-IN" b="0" dirty="0">
                    <a:latin typeface="Cambria Math" panose="02040503050406030204" pitchFamily="18" charset="0"/>
                  </a:rPr>
                  <a:t> </a:t>
                </a:r>
              </a:p>
              <a:p>
                <a:r>
                  <a:rPr lang="en-IN" i="1" dirty="0">
                    <a:latin typeface="Cambria Math" panose="02040503050406030204" pitchFamily="18" charset="0"/>
                  </a:rPr>
                  <a:t>c) </a:t>
                </a:r>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2&lt;</m:t>
                        </m:r>
                        <m:r>
                          <a:rPr lang="en-IN" b="0" i="1" smtClean="0">
                            <a:latin typeface="Cambria Math" panose="02040503050406030204" pitchFamily="18" charset="0"/>
                          </a:rPr>
                          <m:t>𝑋</m:t>
                        </m:r>
                        <m:r>
                          <a:rPr lang="en-IN" b="0" i="1" smtClean="0">
                            <a:latin typeface="Cambria Math" panose="02040503050406030204" pitchFamily="18" charset="0"/>
                          </a:rPr>
                          <m:t>≤4</m:t>
                        </m:r>
                      </m:e>
                    </m:d>
                    <m:r>
                      <a:rPr lang="en-IN" b="0" i="1" smtClean="0">
                        <a:latin typeface="Cambria Math" panose="02040503050406030204" pitchFamily="18" charset="0"/>
                      </a:rPr>
                      <m:t>=</m:t>
                    </m:r>
                    <m:r>
                      <a:rPr lang="en-IN" b="0" i="1" smtClean="0">
                        <a:latin typeface="Cambria Math" panose="02040503050406030204" pitchFamily="18" charset="0"/>
                      </a:rPr>
                      <m:t>𝐹</m:t>
                    </m:r>
                    <m:d>
                      <m:dPr>
                        <m:ctrlPr>
                          <a:rPr lang="en-IN" b="0" i="1" smtClean="0">
                            <a:latin typeface="Cambria Math" panose="02040503050406030204" pitchFamily="18" charset="0"/>
                          </a:rPr>
                        </m:ctrlPr>
                      </m:dPr>
                      <m:e>
                        <m:r>
                          <a:rPr lang="en-IN" b="0" i="1" smtClean="0">
                            <a:latin typeface="Cambria Math" panose="02040503050406030204" pitchFamily="18" charset="0"/>
                          </a:rPr>
                          <m:t>4</m:t>
                        </m:r>
                      </m:e>
                    </m:d>
                    <m:r>
                      <a:rPr lang="en-IN" b="0" i="1" smtClean="0">
                        <a:latin typeface="Cambria Math" panose="02040503050406030204" pitchFamily="18" charset="0"/>
                      </a:rPr>
                      <m:t>−</m:t>
                    </m:r>
                    <m:r>
                      <a:rPr lang="en-IN" b="0" i="1" smtClean="0">
                        <a:latin typeface="Cambria Math" panose="02040503050406030204" pitchFamily="18" charset="0"/>
                      </a:rPr>
                      <m:t>𝐹</m:t>
                    </m:r>
                    <m:d>
                      <m:dPr>
                        <m:ctrlPr>
                          <a:rPr lang="en-IN" b="0" i="1" smtClean="0">
                            <a:latin typeface="Cambria Math" panose="02040503050406030204" pitchFamily="18" charset="0"/>
                          </a:rPr>
                        </m:ctrlPr>
                      </m:dPr>
                      <m:e>
                        <m:r>
                          <a:rPr lang="en-IN" b="0" i="1" smtClean="0">
                            <a:latin typeface="Cambria Math" panose="02040503050406030204" pitchFamily="18" charset="0"/>
                          </a:rPr>
                          <m:t>2</m:t>
                        </m:r>
                      </m:e>
                    </m:d>
                    <m:r>
                      <a:rPr lang="en-IN" b="0" i="1" smtClean="0">
                        <a:latin typeface="Cambria Math" panose="02040503050406030204" pitchFamily="18" charset="0"/>
                      </a:rPr>
                      <m:t>=1−</m:t>
                    </m:r>
                    <m:f>
                      <m:fPr>
                        <m:ctrlPr>
                          <a:rPr lang="en-IN" b="0" i="1" smtClean="0">
                            <a:latin typeface="Cambria Math" panose="02040503050406030204" pitchFamily="18" charset="0"/>
                          </a:rPr>
                        </m:ctrlPr>
                      </m:fPr>
                      <m:num>
                        <m:r>
                          <a:rPr lang="en-IN" b="0" i="1" smtClean="0">
                            <a:latin typeface="Cambria Math" panose="02040503050406030204" pitchFamily="18" charset="0"/>
                          </a:rPr>
                          <m:t>11</m:t>
                        </m:r>
                      </m:num>
                      <m:den>
                        <m:r>
                          <a:rPr lang="en-IN" b="0" i="1" smtClean="0">
                            <a:latin typeface="Cambria Math" panose="02040503050406030204" pitchFamily="18" charset="0"/>
                          </a:rPr>
                          <m:t>12</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12</m:t>
                        </m:r>
                      </m:den>
                    </m:f>
                  </m:oMath>
                </a14:m>
                <a:endParaRPr lang="en-IN" b="0" i="1" dirty="0">
                  <a:latin typeface="Cambria Math" panose="02040503050406030204" pitchFamily="18" charset="0"/>
                </a:endParaRPr>
              </a:p>
              <a:p>
                <a:r>
                  <a:rPr lang="en-IN" b="0" i="1" dirty="0">
                    <a:latin typeface="Cambria Math" panose="02040503050406030204" pitchFamily="18" charset="0"/>
                  </a:rPr>
                  <a:t>d)</a:t>
                </a:r>
                <a:r>
                  <a:rPr lang="en-IN" i="1" dirty="0">
                    <a:latin typeface="Cambria Math" panose="02040503050406030204" pitchFamily="18" charset="0"/>
                  </a:rPr>
                  <a:t> </a:t>
                </a:r>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&lt;3</m:t>
                        </m:r>
                      </m:e>
                    </m:d>
                    <m:r>
                      <a:rPr lang="en-IN" b="0" i="1" smtClean="0">
                        <a:latin typeface="Cambria Math" panose="02040503050406030204" pitchFamily="18" charset="0"/>
                      </a:rPr>
                      <m:t>=</m:t>
                    </m:r>
                  </m:oMath>
                </a14:m>
                <a:r>
                  <a:rPr lang="en-IN" i="1" dirty="0">
                    <a:latin typeface="Cambria Math" panose="02040503050406030204" pitchFamily="18" charset="0"/>
                  </a:rPr>
                  <a:t> F(3)=11/12   (</a:t>
                </a:r>
                <a:r>
                  <a:rPr lang="en-IN" dirty="0">
                    <a:latin typeface="Cambria Math" panose="02040503050406030204" pitchFamily="18" charset="0"/>
                  </a:rPr>
                  <a:t>as this falls in the interval </a:t>
                </a:r>
                <a14:m>
                  <m:oMath xmlns:m="http://schemas.openxmlformats.org/officeDocument/2006/math">
                    <m:r>
                      <a:rPr lang="en-IN" b="0" i="1" smtClean="0">
                        <a:latin typeface="Cambria Math" panose="02040503050406030204" pitchFamily="18" charset="0"/>
                      </a:rPr>
                      <m:t>2≤</m:t>
                    </m:r>
                    <m:r>
                      <a:rPr lang="en-IN" b="0" i="1" smtClean="0">
                        <a:latin typeface="Cambria Math" panose="02040503050406030204" pitchFamily="18" charset="0"/>
                      </a:rPr>
                      <m:t>𝑋</m:t>
                    </m:r>
                    <m:r>
                      <a:rPr lang="en-IN" b="0" i="1" smtClean="0">
                        <a:latin typeface="Cambria Math" panose="02040503050406030204" pitchFamily="18" charset="0"/>
                      </a:rPr>
                      <m:t>&lt;3  </m:t>
                    </m:r>
                    <m:r>
                      <a:rPr lang="en-IN" b="0" i="1" smtClean="0">
                        <a:latin typeface="Cambria Math" panose="02040503050406030204" pitchFamily="18" charset="0"/>
                      </a:rPr>
                      <m:t>𝑎𝑛𝑑</m:t>
                    </m:r>
                    <m:r>
                      <a:rPr lang="en-IN" b="0" i="1" smtClean="0">
                        <a:latin typeface="Cambria Math" panose="02040503050406030204" pitchFamily="18" charset="0"/>
                      </a:rPr>
                      <m:t> </m:t>
                    </m:r>
                    <m:r>
                      <a:rPr lang="en-IN" b="0" i="1" smtClean="0">
                        <a:latin typeface="Cambria Math" panose="02040503050406030204" pitchFamily="18" charset="0"/>
                      </a:rPr>
                      <m:t>𝐹</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e>
                    </m:d>
                    <m:r>
                      <a:rPr lang="en-IN" b="0" i="1" smtClean="0">
                        <a:latin typeface="Cambria Math" panose="02040503050406030204" pitchFamily="18" charset="0"/>
                      </a:rPr>
                      <m:t>𝑖𝑛</m:t>
                    </m:r>
                    <m:r>
                      <a:rPr lang="en-IN" b="0" i="1" smtClean="0">
                        <a:latin typeface="Cambria Math" panose="02040503050406030204" pitchFamily="18" charset="0"/>
                      </a:rPr>
                      <m:t> </m:t>
                    </m:r>
                    <m:r>
                      <a:rPr lang="en-IN" b="0" i="1" smtClean="0">
                        <a:latin typeface="Cambria Math" panose="02040503050406030204" pitchFamily="18" charset="0"/>
                      </a:rPr>
                      <m:t>𝑡h𝑖𝑠</m:t>
                    </m:r>
                    <m:r>
                      <a:rPr lang="en-IN" b="0" i="1" smtClean="0">
                        <a:latin typeface="Cambria Math" panose="02040503050406030204" pitchFamily="18" charset="0"/>
                      </a:rPr>
                      <m:t> </m:t>
                    </m:r>
                    <m:r>
                      <a:rPr lang="en-IN" b="0" i="1" smtClean="0">
                        <a:latin typeface="Cambria Math" panose="02040503050406030204" pitchFamily="18" charset="0"/>
                      </a:rPr>
                      <m:t>𝑖𝑛𝑡𝑒𝑟𝑣𝑎𝑙</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11</m:t>
                        </m:r>
                      </m:num>
                      <m:den>
                        <m:r>
                          <a:rPr lang="en-IN" b="0" i="1" smtClean="0">
                            <a:latin typeface="Cambria Math" panose="02040503050406030204" pitchFamily="18" charset="0"/>
                          </a:rPr>
                          <m:t>12</m:t>
                        </m:r>
                      </m:den>
                    </m:f>
                    <m:r>
                      <a:rPr lang="en-IN" b="0" i="1" smtClean="0">
                        <a:latin typeface="Cambria Math" panose="02040503050406030204" pitchFamily="18" charset="0"/>
                      </a:rPr>
                      <m:t>) </m:t>
                    </m:r>
                  </m:oMath>
                </a14:m>
                <a:endParaRPr lang="en-IN" i="1" dirty="0">
                  <a:latin typeface="Cambria Math" panose="02040503050406030204" pitchFamily="18" charset="0"/>
                </a:endParaRPr>
              </a:p>
              <a:p>
                <a:r>
                  <a:rPr lang="en-IN" i="1" dirty="0">
                    <a:latin typeface="Cambria Math" panose="02040503050406030204" pitchFamily="18" charset="0"/>
                  </a:rPr>
                  <a:t>e)</a:t>
                </a:r>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=1</m:t>
                        </m: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𝐹</m:t>
                        </m:r>
                        <m:d>
                          <m:dPr>
                            <m:ctrlPr>
                              <a:rPr lang="en-IN" b="0" i="1" smtClean="0">
                                <a:latin typeface="Cambria Math" panose="02040503050406030204" pitchFamily="18" charset="0"/>
                              </a:rPr>
                            </m:ctrlPr>
                          </m:dPr>
                          <m:e>
                            <m:r>
                              <a:rPr lang="en-IN" b="0" i="1" smtClean="0">
                                <a:latin typeface="Cambria Math" panose="02040503050406030204" pitchFamily="18" charset="0"/>
                              </a:rPr>
                              <m:t>1</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2</m:t>
                            </m:r>
                          </m:num>
                          <m:den>
                            <m:r>
                              <a:rPr lang="en-IN" b="0" i="1" smtClean="0">
                                <a:latin typeface="Cambria Math" panose="02040503050406030204" pitchFamily="18" charset="0"/>
                              </a:rPr>
                              <m:t>3</m:t>
                            </m:r>
                          </m:den>
                        </m:f>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𝑐𝑢𝑚𝑢𝑙𝑎𝑡𝑖𝑣𝑒</m:t>
                        </m:r>
                        <m:r>
                          <a:rPr lang="en-IN" b="0" i="1" smtClean="0">
                            <a:latin typeface="Cambria Math" panose="02040503050406030204" pitchFamily="18" charset="0"/>
                          </a:rPr>
                          <m:t> </m:t>
                        </m:r>
                        <m:r>
                          <a:rPr lang="en-IN" b="0" i="1" smtClean="0">
                            <a:latin typeface="Cambria Math" panose="02040503050406030204" pitchFamily="18" charset="0"/>
                          </a:rPr>
                          <m:t>𝑝𝑟𝑜𝑏𝑎𝑏𝑖𝑙𝑖𝑡𝑦</m:t>
                        </m:r>
                        <m:r>
                          <a:rPr lang="en-IN" b="0" i="1" smtClean="0">
                            <a:latin typeface="Cambria Math" panose="02040503050406030204" pitchFamily="18" charset="0"/>
                          </a:rPr>
                          <m:t> </m:t>
                        </m:r>
                        <m:r>
                          <a:rPr lang="en-IN" b="0" i="1" smtClean="0">
                            <a:latin typeface="Cambria Math" panose="02040503050406030204" pitchFamily="18" charset="0"/>
                          </a:rPr>
                          <m:t>𝑢𝑝𝑡𝑜</m:t>
                        </m:r>
                        <m:r>
                          <a:rPr lang="en-IN" b="0" i="1" smtClean="0">
                            <a:latin typeface="Cambria Math" panose="02040503050406030204" pitchFamily="18" charset="0"/>
                          </a:rPr>
                          <m:t> 1 , </m:t>
                        </m:r>
                        <m:r>
                          <a:rPr lang="en-IN" b="0" i="1" smtClean="0">
                            <a:latin typeface="Cambria Math" panose="02040503050406030204" pitchFamily="18" charset="0"/>
                          </a:rPr>
                          <m:t>𝑤h𝑖𝑐h</m:t>
                        </m:r>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𝑢𝑝𝑡𝑜</m:t>
                        </m:r>
                        <m:r>
                          <a:rPr lang="en-IN" b="0" i="1" smtClean="0">
                            <a:latin typeface="Cambria Math" panose="02040503050406030204" pitchFamily="18" charset="0"/>
                          </a:rPr>
                          <m:t> </m:t>
                        </m:r>
                        <m:r>
                          <a:rPr lang="en-IN" b="0" i="1" smtClean="0">
                            <a:latin typeface="Cambria Math" panose="02040503050406030204" pitchFamily="18" charset="0"/>
                          </a:rPr>
                          <m:t>𝑡h𝑒</m:t>
                        </m:r>
                        <m:r>
                          <a:rPr lang="en-IN" b="0" i="1" smtClean="0">
                            <a:latin typeface="Cambria Math" panose="02040503050406030204" pitchFamily="18" charset="0"/>
                          </a:rPr>
                          <m:t> </m:t>
                        </m:r>
                        <m:r>
                          <a:rPr lang="en-IN" b="0" i="1" smtClean="0">
                            <a:latin typeface="Cambria Math" panose="02040503050406030204" pitchFamily="18" charset="0"/>
                          </a:rPr>
                          <m:t>𝑝𝑟𝑒𝑣𝑖𝑜𝑢𝑠</m:t>
                        </m:r>
                        <m:r>
                          <a:rPr lang="en-IN" b="0" i="1" smtClean="0">
                            <a:latin typeface="Cambria Math" panose="02040503050406030204" pitchFamily="18" charset="0"/>
                          </a:rPr>
                          <m:t>  </m:t>
                        </m:r>
                        <m:r>
                          <a:rPr lang="en-IN" b="0" i="1" smtClean="0">
                            <a:latin typeface="Cambria Math" panose="02040503050406030204" pitchFamily="18" charset="0"/>
                          </a:rPr>
                          <m:t>𝑖𝑛𝑡𝑒𝑟𝑣𝑎𝑙</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6</m:t>
                        </m:r>
                      </m:den>
                    </m:f>
                  </m:oMath>
                </a14:m>
                <a:endParaRPr lang="en-IN" i="1" dirty="0">
                  <a:latin typeface="Cambria Math" panose="02040503050406030204" pitchFamily="18" charset="0"/>
                </a:endParaRPr>
              </a:p>
              <a:p>
                <a:endParaRPr lang="en-IN"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IN" i="1" dirty="0" smtClean="0">
                          <a:latin typeface="Cambria Math" panose="02040503050406030204" pitchFamily="18" charset="0"/>
                        </a:rPr>
                        <m:t> </m:t>
                      </m:r>
                    </m:oMath>
                  </m:oMathPara>
                </a14:m>
                <a:endParaRPr lang="en-IN" dirty="0"/>
              </a:p>
            </p:txBody>
          </p:sp>
        </mc:Choice>
        <mc:Fallback xmlns="">
          <p:sp>
            <p:nvSpPr>
              <p:cNvPr id="6" name="TextBox 5">
                <a:extLst>
                  <a:ext uri="{FF2B5EF4-FFF2-40B4-BE49-F238E27FC236}">
                    <a16:creationId xmlns:a16="http://schemas.microsoft.com/office/drawing/2014/main" id="{EEBFD89F-3B7D-4274-A3DC-EF66572FF15F}"/>
                  </a:ext>
                </a:extLst>
              </p:cNvPr>
              <p:cNvSpPr txBox="1">
                <a:spLocks noRot="1" noChangeAspect="1" noMove="1" noResize="1" noEditPoints="1" noAdjustHandles="1" noChangeArrowheads="1" noChangeShapeType="1" noTextEdit="1"/>
              </p:cNvSpPr>
              <p:nvPr/>
            </p:nvSpPr>
            <p:spPr>
              <a:xfrm>
                <a:off x="583096" y="3578087"/>
                <a:ext cx="10927856" cy="2767874"/>
              </a:xfrm>
              <a:prstGeom prst="rect">
                <a:avLst/>
              </a:prstGeom>
              <a:blipFill>
                <a:blip r:embed="rId3"/>
                <a:stretch>
                  <a:fillRect l="-502"/>
                </a:stretch>
              </a:blipFill>
            </p:spPr>
            <p:txBody>
              <a:bodyPr/>
              <a:lstStyle/>
              <a:p>
                <a:r>
                  <a:rPr lang="en-IN">
                    <a:noFill/>
                  </a:rPr>
                  <a:t> </a:t>
                </a:r>
              </a:p>
            </p:txBody>
          </p:sp>
        </mc:Fallback>
      </mc:AlternateContent>
    </p:spTree>
    <p:extLst>
      <p:ext uri="{BB962C8B-B14F-4D97-AF65-F5344CB8AC3E}">
        <p14:creationId xmlns:p14="http://schemas.microsoft.com/office/powerpoint/2010/main" val="354378231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9EBDFE2-AE4A-4056-8C7D-78B720844D20}"/>
              </a:ext>
            </a:extLst>
          </p:cNvPr>
          <p:cNvPicPr>
            <a:picLocks noGrp="1" noChangeAspect="1"/>
          </p:cNvPicPr>
          <p:nvPr>
            <p:ph idx="1"/>
          </p:nvPr>
        </p:nvPicPr>
        <p:blipFill>
          <a:blip r:embed="rId2"/>
          <a:stretch>
            <a:fillRect/>
          </a:stretch>
        </p:blipFill>
        <p:spPr>
          <a:xfrm>
            <a:off x="189530" y="940904"/>
            <a:ext cx="11164270" cy="5784676"/>
          </a:xfrm>
          <a:prstGeom prst="rect">
            <a:avLst/>
          </a:prstGeom>
        </p:spPr>
      </p:pic>
    </p:spTree>
    <p:extLst>
      <p:ext uri="{BB962C8B-B14F-4D97-AF65-F5344CB8AC3E}">
        <p14:creationId xmlns:p14="http://schemas.microsoft.com/office/powerpoint/2010/main" val="9883922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087950-E9EB-4B59-9C03-9CF8F0F44A7C}"/>
              </a:ext>
            </a:extLst>
          </p:cNvPr>
          <p:cNvSpPr/>
          <p:nvPr/>
        </p:nvSpPr>
        <p:spPr>
          <a:xfrm>
            <a:off x="622853" y="2162843"/>
            <a:ext cx="11092070" cy="3539430"/>
          </a:xfrm>
          <a:prstGeom prst="rect">
            <a:avLst/>
          </a:prstGeom>
        </p:spPr>
        <p:txBody>
          <a:bodyPr wrap="square">
            <a:spAutoFit/>
          </a:bodyPr>
          <a:lstStyle/>
          <a:p>
            <a:r>
              <a:rPr lang="en-IN" sz="3200" dirty="0">
                <a:latin typeface="AGaramond-Regular"/>
              </a:rPr>
              <a:t>A secretary has typed </a:t>
            </a:r>
            <a:r>
              <a:rPr lang="en-IN" sz="3200" dirty="0">
                <a:latin typeface="AGaramond"/>
              </a:rPr>
              <a:t>N </a:t>
            </a:r>
            <a:r>
              <a:rPr lang="en-IN" sz="3200" dirty="0">
                <a:latin typeface="AGaramond-Regular"/>
              </a:rPr>
              <a:t>letters along with their respective envelopes. The envelopes get mixed up when they fall on the floor. If the letters are placed in the mixed-up</a:t>
            </a:r>
          </a:p>
          <a:p>
            <a:r>
              <a:rPr lang="en-IN" sz="3200" dirty="0">
                <a:latin typeface="AGaramond-Regular"/>
              </a:rPr>
              <a:t>envelopes in a completely random manner (that is, each letter is equally likely to end up in any of the envelopes), what is the expected number of letters that are placed in the</a:t>
            </a:r>
          </a:p>
          <a:p>
            <a:r>
              <a:rPr lang="en-IN" sz="3200" dirty="0">
                <a:latin typeface="AGaramond-Regular"/>
              </a:rPr>
              <a:t>correct envelopes?</a:t>
            </a:r>
            <a:endParaRPr lang="en-IN" sz="3200" dirty="0"/>
          </a:p>
        </p:txBody>
      </p:sp>
    </p:spTree>
    <p:extLst>
      <p:ext uri="{BB962C8B-B14F-4D97-AF65-F5344CB8AC3E}">
        <p14:creationId xmlns:p14="http://schemas.microsoft.com/office/powerpoint/2010/main" val="132190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6DA1-C5F3-43CC-9FD8-8E945A9E4DFC}"/>
              </a:ext>
            </a:extLst>
          </p:cNvPr>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029C7E-9412-40D9-8FBC-B69F4C45D203}"/>
                  </a:ext>
                </a:extLst>
              </p:cNvPr>
              <p:cNvSpPr>
                <a:spLocks noGrp="1"/>
              </p:cNvSpPr>
              <p:nvPr>
                <p:ph idx="1"/>
              </p:nvPr>
            </p:nvSpPr>
            <p:spPr/>
            <p:txBody>
              <a:bodyPr/>
              <a:lstStyle/>
              <a:p>
                <a:r>
                  <a:rPr lang="en-IN" dirty="0"/>
                  <a:t>Letting X denote the number of letters that are placed in the correct envelope,</a:t>
                </a:r>
              </a:p>
              <a:p>
                <a14:m>
                  <m:oMath xmlns:m="http://schemas.openxmlformats.org/officeDocument/2006/math">
                    <m:r>
                      <a:rPr lang="en-IN" i="1" dirty="0" smtClean="0">
                        <a:latin typeface="Cambria Math" panose="02040503050406030204" pitchFamily="18" charset="0"/>
                      </a:rPr>
                      <m:t>𝑋</m:t>
                    </m:r>
                    <m:r>
                      <a:rPr lang="en-IN" i="1" dirty="0" smtClean="0">
                        <a:latin typeface="Cambria Math" panose="02040503050406030204" pitchFamily="18" charset="0"/>
                      </a:rPr>
                      <m:t> =</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𝑋</m:t>
                        </m:r>
                      </m:e>
                      <m:sub>
                        <m:r>
                          <a:rPr lang="en-IN" i="1" dirty="0" smtClean="0">
                            <a:latin typeface="Cambria Math" panose="02040503050406030204" pitchFamily="18" charset="0"/>
                          </a:rPr>
                          <m:t>1</m:t>
                        </m:r>
                      </m:sub>
                    </m:sSub>
                    <m:r>
                      <a:rPr lang="en-IN" i="1" dirty="0" smtClean="0">
                        <a:latin typeface="Cambria Math" panose="02040503050406030204" pitchFamily="18" charset="0"/>
                      </a:rPr>
                      <m:t> + </m:t>
                    </m:r>
                    <m:sSub>
                      <m:sSubPr>
                        <m:ctrlPr>
                          <a:rPr lang="en-IN" b="0" i="1" dirty="0" smtClean="0">
                            <a:latin typeface="Cambria Math" panose="02040503050406030204" pitchFamily="18" charset="0"/>
                          </a:rPr>
                        </m:ctrlPr>
                      </m:sSubPr>
                      <m:e>
                        <m:r>
                          <a:rPr lang="en-IN" i="1" dirty="0" smtClean="0">
                            <a:latin typeface="Cambria Math" panose="02040503050406030204" pitchFamily="18" charset="0"/>
                          </a:rPr>
                          <m:t>𝑋</m:t>
                        </m:r>
                      </m:e>
                      <m:sub>
                        <m:r>
                          <a:rPr lang="en-IN" i="1" dirty="0" smtClean="0">
                            <a:latin typeface="Cambria Math" panose="02040503050406030204" pitchFamily="18" charset="0"/>
                          </a:rPr>
                          <m:t>2</m:t>
                        </m:r>
                      </m:sub>
                    </m:sSub>
                    <m:r>
                      <a:rPr lang="en-IN" i="1" dirty="0" smtClean="0">
                        <a:latin typeface="Cambria Math" panose="02040503050406030204" pitchFamily="18" charset="0"/>
                      </a:rPr>
                      <m:t> +</m:t>
                    </m:r>
                    <m:r>
                      <a:rPr lang="en-IN" i="1" dirty="0" smtClean="0">
                        <a:latin typeface="Cambria Math" panose="02040503050406030204" pitchFamily="18" charset="0"/>
                      </a:rPr>
                      <m:t>・</m:t>
                    </m:r>
                    <m:r>
                      <a:rPr lang="en-IN" i="1" dirty="0" smtClean="0">
                        <a:latin typeface="Cambria Math" panose="02040503050406030204" pitchFamily="18" charset="0"/>
                      </a:rPr>
                      <m:t> </m:t>
                    </m:r>
                    <m:r>
                      <a:rPr lang="en-IN" i="1" dirty="0" smtClean="0">
                        <a:latin typeface="Cambria Math" panose="02040503050406030204" pitchFamily="18" charset="0"/>
                      </a:rPr>
                      <m:t>・</m:t>
                    </m:r>
                    <m:r>
                      <a:rPr lang="en-IN" i="1" dirty="0" smtClean="0">
                        <a:latin typeface="Cambria Math" panose="02040503050406030204" pitchFamily="18" charset="0"/>
                      </a:rPr>
                      <m:t> </m:t>
                    </m:r>
                    <m:r>
                      <a:rPr lang="en-IN" i="1" dirty="0" smtClean="0">
                        <a:latin typeface="Cambria Math" panose="02040503050406030204" pitchFamily="18" charset="0"/>
                      </a:rPr>
                      <m:t>・</m:t>
                    </m:r>
                    <m:r>
                      <a:rPr lang="en-IN"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i="1" dirty="0" smtClean="0">
                            <a:latin typeface="Cambria Math" panose="02040503050406030204" pitchFamily="18" charset="0"/>
                          </a:rPr>
                          <m:t>𝑋</m:t>
                        </m:r>
                      </m:e>
                      <m:sub>
                        <m:r>
                          <a:rPr lang="en-IN" i="1" dirty="0" smtClean="0">
                            <a:latin typeface="Cambria Math" panose="02040503050406030204" pitchFamily="18" charset="0"/>
                          </a:rPr>
                          <m:t>𝑁</m:t>
                        </m:r>
                      </m:sub>
                    </m:sSub>
                  </m:oMath>
                </a14:m>
                <a:endParaRPr lang="en-IN" dirty="0"/>
              </a:p>
              <a:p>
                <a:endParaRPr lang="en-IN" dirty="0"/>
              </a:p>
            </p:txBody>
          </p:sp>
        </mc:Choice>
        <mc:Fallback xmlns="">
          <p:sp>
            <p:nvSpPr>
              <p:cNvPr id="3" name="Content Placeholder 2">
                <a:extLst>
                  <a:ext uri="{FF2B5EF4-FFF2-40B4-BE49-F238E27FC236}">
                    <a16:creationId xmlns:a16="http://schemas.microsoft.com/office/drawing/2014/main" id="{0C029C7E-9412-40D9-8FBC-B69F4C45D20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96970B7D-924E-4102-B877-496E707037D7}"/>
              </a:ext>
            </a:extLst>
          </p:cNvPr>
          <p:cNvPicPr>
            <a:picLocks noChangeAspect="1"/>
          </p:cNvPicPr>
          <p:nvPr/>
        </p:nvPicPr>
        <p:blipFill>
          <a:blip r:embed="rId3"/>
          <a:stretch>
            <a:fillRect/>
          </a:stretch>
        </p:blipFill>
        <p:spPr>
          <a:xfrm>
            <a:off x="624307" y="3800200"/>
            <a:ext cx="8112795" cy="1394652"/>
          </a:xfrm>
          <a:prstGeom prst="rect">
            <a:avLst/>
          </a:prstGeom>
        </p:spPr>
      </p:pic>
    </p:spTree>
    <p:extLst>
      <p:ext uri="{BB962C8B-B14F-4D97-AF65-F5344CB8AC3E}">
        <p14:creationId xmlns:p14="http://schemas.microsoft.com/office/powerpoint/2010/main" val="35847534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56D34C-198E-46D2-BAEF-AFED163AAA60}"/>
                  </a:ext>
                </a:extLst>
              </p:cNvPr>
              <p:cNvSpPr>
                <a:spLocks noGrp="1"/>
              </p:cNvSpPr>
              <p:nvPr>
                <p:ph idx="1"/>
              </p:nvPr>
            </p:nvSpPr>
            <p:spPr>
              <a:xfrm>
                <a:off x="755374" y="371061"/>
                <a:ext cx="10598426" cy="5805902"/>
              </a:xfrm>
            </p:spPr>
            <p:txBody>
              <a:bodyPr>
                <a:normAutofit lnSpcReduction="10000"/>
              </a:bodyPr>
              <a:lstStyle/>
              <a:p>
                <a:pPr marL="0" indent="0">
                  <a:lnSpc>
                    <a:spcPct val="150000"/>
                  </a:lnSpc>
                  <a:buNone/>
                </a:pPr>
                <a:r>
                  <a:rPr lang="en-IN" dirty="0"/>
                  <a:t>Now, since the </a:t>
                </a:r>
                <a:r>
                  <a:rPr lang="en-IN" dirty="0" err="1"/>
                  <a:t>i</a:t>
                </a:r>
                <a:r>
                  <a:rPr lang="en-IN" dirty="0"/>
                  <a:t> </a:t>
                </a:r>
                <a:r>
                  <a:rPr lang="en-IN" baseline="30000" dirty="0" err="1"/>
                  <a:t>th</a:t>
                </a:r>
                <a:r>
                  <a:rPr lang="en-IN" dirty="0"/>
                  <a:t> letter is equally likely to be put in any of the N envelopes, it follows that</a:t>
                </a:r>
              </a:p>
              <a:p>
                <a:pPr marL="0" indent="0">
                  <a:lnSpc>
                    <a:spcPct val="150000"/>
                  </a:lnSpc>
                  <a:buNone/>
                </a:pPr>
                <a14:m>
                  <m:oMathPara xmlns:m="http://schemas.openxmlformats.org/officeDocument/2006/math">
                    <m:oMathParaPr>
                      <m:jc m:val="centerGroup"/>
                    </m:oMathParaPr>
                    <m:oMath xmlns:m="http://schemas.openxmlformats.org/officeDocument/2006/math">
                      <m:r>
                        <a:rPr lang="en-IN" i="1" dirty="0" smtClean="0">
                          <a:latin typeface="Cambria Math" panose="02040503050406030204" pitchFamily="18" charset="0"/>
                        </a:rPr>
                        <m:t>𝑃</m:t>
                      </m:r>
                      <m:r>
                        <a:rPr lang="en-IN"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i="1" dirty="0" smtClean="0">
                              <a:latin typeface="Cambria Math" panose="02040503050406030204" pitchFamily="18" charset="0"/>
                            </a:rPr>
                            <m:t>𝑋</m:t>
                          </m:r>
                        </m:e>
                        <m:sub>
                          <m:r>
                            <a:rPr lang="en-IN" i="1" dirty="0" smtClean="0">
                              <a:latin typeface="Cambria Math" panose="02040503050406030204" pitchFamily="18" charset="0"/>
                            </a:rPr>
                            <m:t>𝑖</m:t>
                          </m:r>
                        </m:sub>
                      </m:sSub>
                      <m:r>
                        <a:rPr lang="en-IN" i="1" dirty="0" smtClean="0">
                          <a:latin typeface="Cambria Math" panose="02040503050406030204" pitchFamily="18" charset="0"/>
                        </a:rPr>
                        <m:t> = 1} = </m:t>
                      </m:r>
                      <m:r>
                        <a:rPr lang="en-IN" i="1" dirty="0" smtClean="0">
                          <a:latin typeface="Cambria Math" panose="02040503050406030204" pitchFamily="18" charset="0"/>
                        </a:rPr>
                        <m:t>𝑃</m:t>
                      </m:r>
                      <m:r>
                        <a:rPr lang="en-IN" i="1" dirty="0" smtClean="0">
                          <a:latin typeface="Cambria Math" panose="02040503050406030204" pitchFamily="18" charset="0"/>
                        </a:rPr>
                        <m:t>{</m:t>
                      </m:r>
                      <m:sSup>
                        <m:sSupPr>
                          <m:ctrlPr>
                            <a:rPr lang="en-IN" b="0" i="1" dirty="0" smtClean="0">
                              <a:latin typeface="Cambria Math" panose="02040503050406030204" pitchFamily="18" charset="0"/>
                            </a:rPr>
                          </m:ctrlPr>
                        </m:sSupPr>
                        <m:e>
                          <m:r>
                            <a:rPr lang="en-IN" i="1" dirty="0" err="1">
                              <a:latin typeface="Cambria Math" panose="02040503050406030204" pitchFamily="18" charset="0"/>
                            </a:rPr>
                            <m:t>𝑖</m:t>
                          </m:r>
                        </m:e>
                        <m:sup>
                          <m:r>
                            <a:rPr lang="en-IN" i="1" dirty="0" err="1">
                              <a:latin typeface="Cambria Math" panose="02040503050406030204" pitchFamily="18" charset="0"/>
                            </a:rPr>
                            <m:t>𝑡h</m:t>
                          </m:r>
                        </m:sup>
                      </m:sSup>
                      <m:r>
                        <a:rPr lang="en-IN" i="1" dirty="0">
                          <a:latin typeface="Cambria Math" panose="02040503050406030204" pitchFamily="18" charset="0"/>
                        </a:rPr>
                        <m:t> </m:t>
                      </m:r>
                      <m:r>
                        <a:rPr lang="en-IN" i="1" dirty="0">
                          <a:latin typeface="Cambria Math" panose="02040503050406030204" pitchFamily="18" charset="0"/>
                        </a:rPr>
                        <m:t>𝑙𝑒𝑡𝑡𝑒𝑟</m:t>
                      </m:r>
                      <m:r>
                        <a:rPr lang="en-IN" i="1" dirty="0">
                          <a:latin typeface="Cambria Math" panose="02040503050406030204" pitchFamily="18" charset="0"/>
                        </a:rPr>
                        <m:t> </m:t>
                      </m:r>
                      <m:r>
                        <a:rPr lang="en-IN" i="1" dirty="0">
                          <a:latin typeface="Cambria Math" panose="02040503050406030204" pitchFamily="18" charset="0"/>
                        </a:rPr>
                        <m:t>𝑖𝑠</m:t>
                      </m:r>
                      <m:r>
                        <a:rPr lang="en-IN" i="1" dirty="0">
                          <a:latin typeface="Cambria Math" panose="02040503050406030204" pitchFamily="18" charset="0"/>
                        </a:rPr>
                        <m:t> </m:t>
                      </m:r>
                      <m:r>
                        <a:rPr lang="en-IN" i="1" dirty="0">
                          <a:latin typeface="Cambria Math" panose="02040503050406030204" pitchFamily="18" charset="0"/>
                        </a:rPr>
                        <m:t>𝑖𝑛</m:t>
                      </m:r>
                      <m:r>
                        <a:rPr lang="en-IN" i="1" dirty="0">
                          <a:latin typeface="Cambria Math" panose="02040503050406030204" pitchFamily="18" charset="0"/>
                        </a:rPr>
                        <m:t> </m:t>
                      </m:r>
                      <m:r>
                        <a:rPr lang="en-IN" i="1" dirty="0">
                          <a:latin typeface="Cambria Math" panose="02040503050406030204" pitchFamily="18" charset="0"/>
                        </a:rPr>
                        <m:t>𝑖𝑡𝑠</m:t>
                      </m:r>
                      <m:r>
                        <a:rPr lang="en-IN" i="1" dirty="0">
                          <a:latin typeface="Cambria Math" panose="02040503050406030204" pitchFamily="18" charset="0"/>
                        </a:rPr>
                        <m:t> </m:t>
                      </m:r>
                      <m:r>
                        <a:rPr lang="en-IN" i="1" dirty="0">
                          <a:latin typeface="Cambria Math" panose="02040503050406030204" pitchFamily="18" charset="0"/>
                        </a:rPr>
                        <m:t>𝑝𝑟𝑜𝑝𝑒𝑟</m:t>
                      </m:r>
                      <m:r>
                        <a:rPr lang="en-IN" i="1" dirty="0">
                          <a:latin typeface="Cambria Math" panose="02040503050406030204" pitchFamily="18" charset="0"/>
                        </a:rPr>
                        <m:t> </m:t>
                      </m:r>
                      <m:r>
                        <a:rPr lang="en-IN" i="1" dirty="0">
                          <a:latin typeface="Cambria Math" panose="02040503050406030204" pitchFamily="18" charset="0"/>
                        </a:rPr>
                        <m:t>𝑒𝑛𝑣𝑒𝑙𝑜𝑝𝑒</m:t>
                      </m:r>
                      <m:r>
                        <a:rPr lang="en-IN" i="1" dirty="0">
                          <a:latin typeface="Cambria Math" panose="02040503050406030204" pitchFamily="18" charset="0"/>
                        </a:rPr>
                        <m:t>} = 1/</m:t>
                      </m:r>
                      <m:r>
                        <a:rPr lang="en-IN" i="1" dirty="0">
                          <a:latin typeface="Cambria Math" panose="02040503050406030204" pitchFamily="18" charset="0"/>
                        </a:rPr>
                        <m:t>𝑁</m:t>
                      </m:r>
                    </m:oMath>
                  </m:oMathPara>
                </a14:m>
                <a:endParaRPr lang="en-IN" dirty="0"/>
              </a:p>
              <a:p>
                <a:pPr marL="0" indent="0">
                  <a:lnSpc>
                    <a:spcPct val="150000"/>
                  </a:lnSpc>
                  <a:buNone/>
                </a:pPr>
                <a:r>
                  <a:rPr lang="en-IN" i="0" dirty="0">
                    <a:latin typeface="+mj-lt"/>
                  </a:rPr>
                  <a:t>and so</a:t>
                </a:r>
                <a:endParaRPr lang="en-IN" dirty="0"/>
              </a:p>
              <a:p>
                <a:pPr marL="0" indent="0">
                  <a:lnSpc>
                    <a:spcPct val="150000"/>
                  </a:lnSpc>
                  <a:buNone/>
                </a:pPr>
                <a14:m>
                  <m:oMathPara xmlns:m="http://schemas.openxmlformats.org/officeDocument/2006/math">
                    <m:oMathParaPr>
                      <m:jc m:val="centerGroup"/>
                    </m:oMathParaPr>
                    <m:oMath xmlns:m="http://schemas.openxmlformats.org/officeDocument/2006/math">
                      <m:r>
                        <a:rPr lang="pt-BR" i="1" dirty="0" smtClean="0">
                          <a:latin typeface="Cambria Math" panose="02040503050406030204" pitchFamily="18" charset="0"/>
                        </a:rPr>
                        <m:t>𝐸</m:t>
                      </m:r>
                      <m:r>
                        <a:rPr lang="pt-BR"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pt-BR" i="1" dirty="0" smtClean="0">
                              <a:latin typeface="Cambria Math" panose="02040503050406030204" pitchFamily="18" charset="0"/>
                            </a:rPr>
                            <m:t>𝑋</m:t>
                          </m:r>
                        </m:e>
                        <m:sub>
                          <m:r>
                            <a:rPr lang="pt-BR" i="1" dirty="0" smtClean="0">
                              <a:latin typeface="Cambria Math" panose="02040503050406030204" pitchFamily="18" charset="0"/>
                            </a:rPr>
                            <m:t>𝑖</m:t>
                          </m:r>
                        </m:sub>
                      </m:sSub>
                      <m:r>
                        <a:rPr lang="pt-BR" i="1" dirty="0" smtClean="0">
                          <a:latin typeface="Cambria Math" panose="02040503050406030204" pitchFamily="18" charset="0"/>
                        </a:rPr>
                        <m:t>] = 1</m:t>
                      </m:r>
                      <m:r>
                        <a:rPr lang="pt-BR" i="1" dirty="0" smtClean="0">
                          <a:latin typeface="Cambria Math" panose="02040503050406030204" pitchFamily="18" charset="0"/>
                        </a:rPr>
                        <m:t>𝑃</m:t>
                      </m:r>
                      <m:r>
                        <a:rPr lang="pt-BR"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pt-BR" i="1" dirty="0" smtClean="0">
                              <a:latin typeface="Cambria Math" panose="02040503050406030204" pitchFamily="18" charset="0"/>
                            </a:rPr>
                            <m:t>𝑋</m:t>
                          </m:r>
                        </m:e>
                        <m:sub>
                          <m:r>
                            <a:rPr lang="pt-BR" i="1" dirty="0" smtClean="0">
                              <a:latin typeface="Cambria Math" panose="02040503050406030204" pitchFamily="18" charset="0"/>
                            </a:rPr>
                            <m:t>𝑖</m:t>
                          </m:r>
                        </m:sub>
                      </m:sSub>
                      <m:r>
                        <a:rPr lang="pt-BR" i="1" dirty="0" smtClean="0">
                          <a:latin typeface="Cambria Math" panose="02040503050406030204" pitchFamily="18" charset="0"/>
                        </a:rPr>
                        <m:t> = 1} + 0</m:t>
                      </m:r>
                      <m:r>
                        <a:rPr lang="pt-BR" i="1" dirty="0" smtClean="0">
                          <a:latin typeface="Cambria Math" panose="02040503050406030204" pitchFamily="18" charset="0"/>
                        </a:rPr>
                        <m:t>𝑃</m:t>
                      </m:r>
                      <m:r>
                        <a:rPr lang="pt-BR"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pt-BR" i="1" dirty="0" smtClean="0">
                              <a:latin typeface="Cambria Math" panose="02040503050406030204" pitchFamily="18" charset="0"/>
                            </a:rPr>
                            <m:t>𝑋</m:t>
                          </m:r>
                        </m:e>
                        <m:sub>
                          <m:r>
                            <a:rPr lang="pt-BR" i="1" dirty="0" smtClean="0">
                              <a:latin typeface="Cambria Math" panose="02040503050406030204" pitchFamily="18" charset="0"/>
                            </a:rPr>
                            <m:t>𝑖</m:t>
                          </m:r>
                        </m:sub>
                      </m:sSub>
                      <m:r>
                        <a:rPr lang="pt-BR" i="1" dirty="0" smtClean="0">
                          <a:latin typeface="Cambria Math" panose="02040503050406030204" pitchFamily="18" charset="0"/>
                        </a:rPr>
                        <m:t> = 0} = 1/</m:t>
                      </m:r>
                      <m:r>
                        <a:rPr lang="pt-BR" i="1" dirty="0" smtClean="0">
                          <a:latin typeface="Cambria Math" panose="02040503050406030204" pitchFamily="18" charset="0"/>
                        </a:rPr>
                        <m:t>𝑁</m:t>
                      </m:r>
                    </m:oMath>
                  </m:oMathPara>
                </a14:m>
                <a:endParaRPr lang="en-IN" dirty="0"/>
              </a:p>
              <a:p>
                <a:pPr marL="0" indent="0">
                  <a:lnSpc>
                    <a:spcPct val="150000"/>
                  </a:lnSpc>
                  <a:buNone/>
                </a:pPr>
                <a14:m>
                  <m:oMath xmlns:m="http://schemas.openxmlformats.org/officeDocument/2006/math">
                    <m:r>
                      <a:rPr lang="en-IN" i="1" dirty="0" smtClean="0">
                        <a:latin typeface="Cambria Math" panose="02040503050406030204" pitchFamily="18" charset="0"/>
                      </a:rPr>
                      <m:t>𝑆𝑖𝑛𝑐𝑒</m:t>
                    </m:r>
                    <m:r>
                      <a:rPr lang="en-IN" i="1" dirty="0" smtClean="0">
                        <a:latin typeface="Cambria Math" panose="02040503050406030204" pitchFamily="18" charset="0"/>
                      </a:rPr>
                      <m:t>  </m:t>
                    </m:r>
                    <m:r>
                      <a:rPr lang="en-IN" i="1" dirty="0" smtClean="0">
                        <a:latin typeface="Cambria Math" panose="02040503050406030204" pitchFamily="18" charset="0"/>
                      </a:rPr>
                      <m:t>𝐸</m:t>
                    </m:r>
                    <m:r>
                      <a:rPr lang="en-IN" i="1" dirty="0">
                        <a:latin typeface="Cambria Math" panose="02040503050406030204" pitchFamily="18" charset="0"/>
                      </a:rPr>
                      <m:t>[</m:t>
                    </m:r>
                    <m:r>
                      <a:rPr lang="en-IN" i="1" dirty="0">
                        <a:latin typeface="Cambria Math" panose="02040503050406030204" pitchFamily="18" charset="0"/>
                      </a:rPr>
                      <m:t>𝑋</m:t>
                    </m:r>
                    <m:r>
                      <a:rPr lang="en-IN" i="1" dirty="0">
                        <a:latin typeface="Cambria Math" panose="02040503050406030204" pitchFamily="18" charset="0"/>
                      </a:rPr>
                      <m:t>] = </m:t>
                    </m:r>
                    <m:r>
                      <a:rPr lang="en-IN" i="1" dirty="0">
                        <a:latin typeface="Cambria Math" panose="02040503050406030204" pitchFamily="18" charset="0"/>
                      </a:rPr>
                      <m:t>𝐸</m:t>
                    </m:r>
                    <m:r>
                      <a:rPr lang="en-IN" i="1" dirty="0">
                        <a:latin typeface="Cambria Math" panose="02040503050406030204" pitchFamily="18" charset="0"/>
                      </a:rPr>
                      <m:t>[</m:t>
                    </m:r>
                    <m:sSub>
                      <m:sSubPr>
                        <m:ctrlPr>
                          <a:rPr lang="en-IN" b="0" i="1" dirty="0" smtClean="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sub>
                    </m:sSub>
                    <m:r>
                      <a:rPr lang="en-IN" i="1" dirty="0">
                        <a:latin typeface="Cambria Math" panose="02040503050406030204" pitchFamily="18" charset="0"/>
                      </a:rPr>
                      <m:t>]+</m:t>
                    </m:r>
                    <m:r>
                      <a:rPr lang="en-IN" i="1" dirty="0">
                        <a:latin typeface="Cambria Math" panose="02040503050406030204" pitchFamily="18" charset="0"/>
                      </a:rPr>
                      <m:t>・</m:t>
                    </m:r>
                    <m:r>
                      <a:rPr lang="en-IN" i="1" dirty="0">
                        <a:latin typeface="Cambria Math" panose="02040503050406030204" pitchFamily="18" charset="0"/>
                      </a:rPr>
                      <m:t> </m:t>
                    </m:r>
                    <m:r>
                      <a:rPr lang="en-IN" i="1" dirty="0">
                        <a:latin typeface="Cambria Math" panose="02040503050406030204" pitchFamily="18" charset="0"/>
                      </a:rPr>
                      <m:t>・</m:t>
                    </m:r>
                    <m:r>
                      <a:rPr lang="en-IN" i="1" dirty="0">
                        <a:latin typeface="Cambria Math" panose="02040503050406030204" pitchFamily="18" charset="0"/>
                      </a:rPr>
                      <m:t> </m:t>
                    </m:r>
                    <m:r>
                      <a:rPr lang="en-IN" i="1" dirty="0">
                        <a:latin typeface="Cambria Math" panose="02040503050406030204" pitchFamily="18" charset="0"/>
                      </a:rPr>
                      <m:t>・</m:t>
                    </m:r>
                    <m:r>
                      <a:rPr lang="en-IN" i="1" dirty="0">
                        <a:latin typeface="Cambria Math" panose="02040503050406030204" pitchFamily="18" charset="0"/>
                      </a:rPr>
                      <m:t>+</m:t>
                    </m:r>
                    <m:r>
                      <a:rPr lang="en-IN" i="1" dirty="0">
                        <a:latin typeface="Cambria Math" panose="02040503050406030204" pitchFamily="18" charset="0"/>
                      </a:rPr>
                      <m:t>𝐸</m:t>
                    </m:r>
                    <m:r>
                      <a:rPr lang="en-IN" i="1" dirty="0">
                        <a:latin typeface="Cambria Math" panose="02040503050406030204" pitchFamily="18" charset="0"/>
                      </a:rPr>
                      <m:t>[</m:t>
                    </m:r>
                    <m:sSub>
                      <m:sSubPr>
                        <m:ctrlPr>
                          <a:rPr lang="en-IN" b="0" i="1" dirty="0" smtClean="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𝑁</m:t>
                        </m:r>
                      </m:sub>
                    </m:sSub>
                    <m:r>
                      <a:rPr lang="en-IN" i="1" dirty="0">
                        <a:latin typeface="Cambria Math" panose="02040503050406030204" pitchFamily="18" charset="0"/>
                      </a:rPr>
                      <m:t>] </m:t>
                    </m:r>
                    <m:r>
                      <a:rPr lang="en-IN" i="1" dirty="0" smtClean="0">
                        <a:latin typeface="Cambria Math" panose="02040503050406030204" pitchFamily="18" charset="0"/>
                      </a:rPr>
                      <m:t>=</m:t>
                    </m:r>
                    <m:f>
                      <m:fPr>
                        <m:ctrlPr>
                          <a:rPr lang="en-IN" b="0" i="1" dirty="0">
                            <a:latin typeface="Cambria Math" panose="02040503050406030204" pitchFamily="18" charset="0"/>
                          </a:rPr>
                        </m:ctrlPr>
                      </m:fPr>
                      <m:num>
                        <m:r>
                          <a:rPr lang="en-IN" i="1" dirty="0" smtClean="0">
                            <a:latin typeface="Cambria Math" panose="02040503050406030204" pitchFamily="18" charset="0"/>
                          </a:rPr>
                          <m:t>1</m:t>
                        </m:r>
                      </m:num>
                      <m:den>
                        <m:r>
                          <a:rPr lang="en-IN" i="1" dirty="0" smtClean="0">
                            <a:latin typeface="Cambria Math" panose="02040503050406030204" pitchFamily="18" charset="0"/>
                          </a:rPr>
                          <m:t>𝑁</m:t>
                        </m:r>
                      </m:den>
                    </m:f>
                    <m:r>
                      <a:rPr lang="en-IN" i="1" dirty="0" smtClean="0">
                        <a:latin typeface="Cambria Math" panose="02040503050406030204" pitchFamily="18" charset="0"/>
                      </a:rPr>
                      <m:t>𝑁</m:t>
                    </m:r>
                  </m:oMath>
                </a14:m>
                <a:r>
                  <a:rPr lang="en-IN" dirty="0"/>
                  <a:t> = 1</a:t>
                </a:r>
              </a:p>
              <a:p>
                <a:pPr>
                  <a:lnSpc>
                    <a:spcPct val="150000"/>
                  </a:lnSpc>
                </a:pPr>
                <a:r>
                  <a:rPr lang="en-IN" dirty="0"/>
                  <a:t>Hence, no matter how many letters there are, on the average, exactly one of the letters will be in its own envelope.</a:t>
                </a:r>
              </a:p>
            </p:txBody>
          </p:sp>
        </mc:Choice>
        <mc:Fallback xmlns="">
          <p:sp>
            <p:nvSpPr>
              <p:cNvPr id="3" name="Content Placeholder 2">
                <a:extLst>
                  <a:ext uri="{FF2B5EF4-FFF2-40B4-BE49-F238E27FC236}">
                    <a16:creationId xmlns:a16="http://schemas.microsoft.com/office/drawing/2014/main" id="{DF56D34C-198E-46D2-BAEF-AFED163AAA60}"/>
                  </a:ext>
                </a:extLst>
              </p:cNvPr>
              <p:cNvSpPr>
                <a:spLocks noGrp="1" noRot="1" noChangeAspect="1" noMove="1" noResize="1" noEditPoints="1" noAdjustHandles="1" noChangeArrowheads="1" noChangeShapeType="1" noTextEdit="1"/>
              </p:cNvSpPr>
              <p:nvPr>
                <p:ph idx="1"/>
              </p:nvPr>
            </p:nvSpPr>
            <p:spPr>
              <a:xfrm>
                <a:off x="755374" y="371061"/>
                <a:ext cx="10598426" cy="5805902"/>
              </a:xfrm>
              <a:blipFill>
                <a:blip r:embed="rId2"/>
                <a:stretch>
                  <a:fillRect l="-1208" r="-58"/>
                </a:stretch>
              </a:blipFill>
            </p:spPr>
            <p:txBody>
              <a:bodyPr/>
              <a:lstStyle/>
              <a:p>
                <a:r>
                  <a:rPr lang="en-IN">
                    <a:noFill/>
                  </a:rPr>
                  <a:t> </a:t>
                </a:r>
              </a:p>
            </p:txBody>
          </p:sp>
        </mc:Fallback>
      </mc:AlternateContent>
    </p:spTree>
    <p:extLst>
      <p:ext uri="{BB962C8B-B14F-4D97-AF65-F5344CB8AC3E}">
        <p14:creationId xmlns:p14="http://schemas.microsoft.com/office/powerpoint/2010/main" val="219032097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E8B71-6B14-4935-9A60-C52C92EC47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9F6AC2-E2B1-4391-99CC-DDF814E46F0F}"/>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E7CDA783-720D-4323-8BC0-AF282F3ABDDE}"/>
              </a:ext>
            </a:extLst>
          </p:cNvPr>
          <p:cNvPicPr>
            <a:picLocks noChangeAspect="1"/>
          </p:cNvPicPr>
          <p:nvPr/>
        </p:nvPicPr>
        <p:blipFill>
          <a:blip r:embed="rId2"/>
          <a:stretch>
            <a:fillRect/>
          </a:stretch>
        </p:blipFill>
        <p:spPr>
          <a:xfrm>
            <a:off x="990800" y="2941982"/>
            <a:ext cx="10394670" cy="887895"/>
          </a:xfrm>
          <a:prstGeom prst="rect">
            <a:avLst/>
          </a:prstGeom>
        </p:spPr>
      </p:pic>
    </p:spTree>
    <p:extLst>
      <p:ext uri="{BB962C8B-B14F-4D97-AF65-F5344CB8AC3E}">
        <p14:creationId xmlns:p14="http://schemas.microsoft.com/office/powerpoint/2010/main" val="259671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1225</TotalTime>
  <Words>2514</Words>
  <Application>Microsoft Office PowerPoint</Application>
  <PresentationFormat>Widescreen</PresentationFormat>
  <Paragraphs>278</Paragraphs>
  <Slides>108</Slides>
  <Notes>12</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2</vt:i4>
      </vt:variant>
      <vt:variant>
        <vt:lpstr>Slide Titles</vt:lpstr>
      </vt:variant>
      <vt:variant>
        <vt:i4>108</vt:i4>
      </vt:variant>
    </vt:vector>
  </HeadingPairs>
  <TitlesOfParts>
    <vt:vector size="126" baseType="lpstr">
      <vt:lpstr>맑은 고딕</vt:lpstr>
      <vt:lpstr>AGaramond</vt:lpstr>
      <vt:lpstr>AGaramond-Regular</vt:lpstr>
      <vt:lpstr>Arial</vt:lpstr>
      <vt:lpstr>Arial MT</vt:lpstr>
      <vt:lpstr>Arial Unicode MS</vt:lpstr>
      <vt:lpstr>Calibri</vt:lpstr>
      <vt:lpstr>Calibri Light</vt:lpstr>
      <vt:lpstr>Cambria Math</vt:lpstr>
      <vt:lpstr>Courier New</vt:lpstr>
      <vt:lpstr>Symbol</vt:lpstr>
      <vt:lpstr>Tahoma</vt:lpstr>
      <vt:lpstr>Times New Roman</vt:lpstr>
      <vt:lpstr>Times New Roman PSMT</vt:lpstr>
      <vt:lpstr>Wingdings</vt:lpstr>
      <vt:lpstr>Office Theme</vt:lpstr>
      <vt:lpstr>Equation</vt:lpstr>
      <vt:lpstr>Microsoft Equation 3.0</vt:lpstr>
      <vt:lpstr>Random Variables</vt:lpstr>
      <vt:lpstr>Random Variable</vt:lpstr>
      <vt:lpstr>PowerPoint Presentation</vt:lpstr>
      <vt:lpstr>PowerPoint Presentation</vt:lpstr>
      <vt:lpstr>PowerPoint Presentation</vt:lpstr>
      <vt:lpstr>PowerPoint Presentation</vt:lpstr>
      <vt:lpstr>PowerPoint Presentation</vt:lpstr>
      <vt:lpstr>Random variables can be discrete or continuous</vt:lpstr>
      <vt:lpstr> Two Types of Random Variables</vt:lpstr>
      <vt:lpstr>PowerPoint Presentation</vt:lpstr>
      <vt:lpstr>PowerPoint Presentation</vt:lpstr>
      <vt:lpstr>PowerPoint Presentation</vt:lpstr>
      <vt:lpstr>PowerPoint Presentation</vt:lpstr>
      <vt:lpstr>PowerPoint Presentation</vt:lpstr>
      <vt:lpstr>Probability Distributions for Discrete Random Variables</vt:lpstr>
      <vt:lpstr> Probability Distributions for Discrete Random Variables</vt:lpstr>
      <vt:lpstr>Probability functions</vt:lpstr>
      <vt:lpstr>PowerPoint Presentation</vt:lpstr>
      <vt:lpstr> Discrete example: roll of a die</vt:lpstr>
      <vt:lpstr>PowerPoint Presentation</vt:lpstr>
      <vt:lpstr>PowerPoint Presentation</vt:lpstr>
      <vt:lpstr>PowerPoint Presentation</vt:lpstr>
      <vt:lpstr>PowerPoint Presentation</vt:lpstr>
      <vt:lpstr>PowerPoint Presentation</vt:lpstr>
      <vt:lpstr>Expected Value and Variance </vt:lpstr>
      <vt:lpstr>Expected value of a random variable </vt:lpstr>
      <vt:lpstr>Expected value, formally</vt:lpstr>
      <vt:lpstr>Symbol Interlude</vt:lpstr>
      <vt:lpstr>Another Random variable for the same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Variance/standard deviation</vt:lpstr>
      <vt:lpstr>Variance, continuous</vt:lpstr>
      <vt:lpstr>Symbol Interlude</vt:lpstr>
      <vt:lpstr>Similarity to empirical variance</vt:lpstr>
      <vt:lpstr>Let X be a Random Variable then 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alternatively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Variables</dc:title>
  <dc:creator>lakshmi burra</dc:creator>
  <cp:lastModifiedBy>lakshmi burra</cp:lastModifiedBy>
  <cp:revision>61</cp:revision>
  <dcterms:created xsi:type="dcterms:W3CDTF">2017-10-02T13:28:46Z</dcterms:created>
  <dcterms:modified xsi:type="dcterms:W3CDTF">2017-10-15T13:24:00Z</dcterms:modified>
</cp:coreProperties>
</file>