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media/image70.png" ContentType="image/png"/>
  <Override PartName="/ppt/media/image78.png" ContentType="image/png"/>
  <Override PartName="/ppt/media/image67.wmf" ContentType="image/x-wmf"/>
  <Override PartName="/ppt/media/image77.png" ContentType="image/png"/>
  <Override PartName="/ppt/media/image66.wmf" ContentType="image/x-wmf"/>
  <Override PartName="/ppt/media/image76.png" ContentType="image/png"/>
  <Override PartName="/ppt/media/image65.wmf" ContentType="image/x-wmf"/>
  <Override PartName="/ppt/media/image75.png" ContentType="image/png"/>
  <Override PartName="/ppt/media/image64.wmf" ContentType="image/x-wmf"/>
  <Override PartName="/ppt/media/image74.png" ContentType="image/png"/>
  <Override PartName="/ppt/media/image63.wmf" ContentType="image/x-wmf"/>
  <Override PartName="/ppt/media/image73.png" ContentType="image/png"/>
  <Override PartName="/ppt/media/image62.wmf" ContentType="image/x-wmf"/>
  <Override PartName="/ppt/media/image61.wmf" ContentType="image/x-wmf"/>
  <Override PartName="/ppt/media/image60.wmf" ContentType="image/x-wmf"/>
  <Override PartName="/ppt/media/image54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58.png" ContentType="image/png"/>
  <Override PartName="/ppt/media/image47.wmf" ContentType="image/x-wmf"/>
  <Override PartName="/ppt/media/image79.png" ContentType="image/png"/>
  <Override PartName="/ppt/media/image68.wmf" ContentType="image/x-wmf"/>
  <Override PartName="/ppt/media/image20.png" ContentType="image/png"/>
  <Override PartName="/ppt/media/image19.png" ContentType="image/png"/>
  <Override PartName="/ppt/media/image3.wmf" ContentType="image/x-wmf"/>
  <Override PartName="/ppt/media/image18.wmf" ContentType="image/x-wmf"/>
  <Override PartName="/ppt/media/image17.png" ContentType="image/png"/>
  <Override PartName="/ppt/media/image1.wmf" ContentType="image/x-wmf"/>
  <Override PartName="/ppt/media/image36.wmf" ContentType="image/x-wmf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1.png" ContentType="image/png"/>
  <Override PartName="/ppt/media/image4.wmf" ContentType="image/x-wmf"/>
  <Override PartName="/ppt/media/image39.wmf" ContentType="image/x-wmf"/>
  <Override PartName="/ppt/media/image22.png" ContentType="image/png"/>
  <Override PartName="/ppt/media/image57.png" ContentType="image/png"/>
  <Override PartName="/ppt/media/image7.png" ContentType="image/png"/>
  <Override PartName="/ppt/media/image2.wmf" ContentType="image/x-wmf"/>
  <Override PartName="/ppt/media/image69.wmf" ContentType="image/x-wmf"/>
  <Override PartName="/ppt/media/image21.png" ContentType="image/png"/>
  <Override PartName="/ppt/media/image56.png" ContentType="image/png"/>
  <Override PartName="/ppt/media/image6.png" ContentType="image/png"/>
  <Override PartName="/ppt/media/image5.wmf" ContentType="image/x-wmf"/>
  <Override PartName="/ppt/media/image59.png" ContentType="image/png"/>
  <Override PartName="/ppt/media/image9.png" ContentType="image/png"/>
  <Override PartName="/ppt/media/image24.png" ContentType="image/png"/>
  <Override PartName="/ppt/media/image8.wmf" ContentType="image/x-wmf"/>
  <Override PartName="/ppt/media/image10.png" ContentType="image/png"/>
  <Override PartName="/ppt/media/image12.wmf" ContentType="image/x-wmf"/>
  <Override PartName="/ppt/media/image23.png" ContentType="image/png"/>
  <Override PartName="/ppt/media/image53.png" ContentType="image/png"/>
  <Override PartName="/ppt/media/image42.wmf" ContentType="image/x-wmf"/>
  <Override PartName="/ppt/media/image25.png" ContentType="image/png"/>
  <Override PartName="/ppt/media/image55.png" ContentType="image/png"/>
  <Override PartName="/ppt/media/image44.wmf" ContentType="image/x-wmf"/>
  <Override PartName="/ppt/media/image26.png" ContentType="image/png"/>
  <Override PartName="/ppt/media/image41.png" ContentType="image/png"/>
  <Override PartName="/ppt/media/image28.wmf" ContentType="image/x-wmf"/>
  <Override PartName="/ppt/media/image29.wmf" ContentType="image/x-wmf"/>
  <Override PartName="/ppt/media/image72.jpeg" ContentType="image/jpeg"/>
  <Override PartName="/ppt/media/image32.wmf" ContentType="image/x-wmf"/>
  <Override PartName="/ppt/media/image43.png" ContentType="image/png"/>
  <Override PartName="/ppt/media/image30.png" ContentType="image/png"/>
  <Override PartName="/ppt/media/image31.png" ContentType="image/png"/>
  <Override PartName="/ppt/media/image71.jpeg" ContentType="image/jpeg"/>
  <Override PartName="/ppt/media/image33.png" ContentType="image/png"/>
  <Override PartName="/ppt/media/image35.png" ContentType="image/png"/>
  <Override PartName="/ppt/media/image37.png" ContentType="image/png"/>
  <Override PartName="/ppt/media/image27.wmf" ContentType="image/x-wmf"/>
  <Override PartName="/ppt/media/image38.png" ContentType="image/png"/>
  <Override PartName="/ppt/media/image40.png" ContentType="image/png"/>
  <Override PartName="/ppt/media/image34.wmf" ContentType="image/x-wmf"/>
  <Override PartName="/ppt/media/image45.png" ContentType="image/png"/>
  <Override PartName="/ppt/comments/comment14.xml" ContentType="application/vnd.openxmlformats-officedocument.presentationml.comments+xml"/>
  <Override PartName="/ppt/notesSlides/_rels/notesSlide5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2.xml.rels" ContentType="application/vnd.openxmlformats-package.relationships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lakshmi burra" initials="lb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commentAuthors" Target="commentAuthors.xml"/>
</Relationships>
</file>

<file path=ppt/comments/comment14.xml><?xml version="1.0" encoding="utf-8"?>
<p:cmLst xmlns:p="http://schemas.openxmlformats.org/presentationml/2006/main">
  <p:cm authorId="0" dt="2017-10-30T10:27:41.096000000" idx="1">
    <p:pos x="5398" y="2519"/>
    <p:text>This can be proved by converting thsi to a double integral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F9FA1AA-322D-48BC-8E21-480E8628333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5CC02F-89EE-4BD6-89B5-F56223D0AD0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06DB41-A660-4F9F-9297-E3F75C78A7B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0B56D7-4FD5-4588-B6A2-923E162A08A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776098-607C-4651-9A24-D6D139E0E40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6B13BD-259C-46EB-B07B-800AD63157B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E25B60-A2EE-44AA-992B-F7461EAD3CA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D72A55-F461-4C49-BF45-0938996A752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923760" y="3327480"/>
            <a:ext cx="5086080" cy="52606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06CA77-F74C-4CBE-8523-034A167DB31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CB6499-ECAF-4C00-AA9B-C654ABEEEC9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5875C5-02EA-43A9-8B3E-038D34CFDC5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4E9F90-138D-4603-9E5F-2F5C386DF57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B6B2A3-4784-4228-96B1-92E28DE4480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2752EA-7E87-440A-BEC7-DEB96FBB683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46919C-8FC7-40B2-9B11-4CFFAD206BA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B91B67-784C-49FA-A2FD-738C7242720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70A852-1C2A-437D-A9BC-D025F07AC63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E8D6B4-A072-47B7-9DB9-B5587BDB9BE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8083D0-05A6-4A19-BABE-F5A5A39E936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27EA1E3-8F97-4143-8BC8-52C1F6B3C82B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3F0593-3FA5-445E-A2AE-2CC7619AB13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0337955-E414-4483-881A-96B8A9498E2F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D0B305-37E3-48BC-8A8E-EE1632B6B36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90320" cy="1461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7960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60160" y="2017800"/>
            <a:ext cx="507960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1549440" y="6243480"/>
            <a:ext cx="2539800" cy="4568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876920" y="6243480"/>
            <a:ext cx="3860280" cy="4568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389520" y="6243480"/>
            <a:ext cx="253980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B81B29-F3BC-472C-A1A0-24DD624DC34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9BD0F31-58FB-496D-9AD2-1EF743E8AF3D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E3A303-7F95-43F7-AB62-C9B49BCBF53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90320" cy="1461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7960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860160" y="2017800"/>
            <a:ext cx="5079600" cy="1980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860160" y="4151160"/>
            <a:ext cx="5079600" cy="1980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06A821-E6FD-4510-9AD8-3F5D4151B5E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21855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197760" y="3938760"/>
            <a:ext cx="5384520" cy="21873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27F937-80F6-4C2E-8F51-05AC48AF836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wmf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<Relationship Id="rId8" Type="http://schemas.openxmlformats.org/officeDocument/2006/relationships/comments" Target="../comments/commen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wmf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png"/><Relationship Id="rId3" Type="http://schemas.openxmlformats.org/officeDocument/2006/relationships/image" Target="../media/image36.wmf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png"/><Relationship Id="rId3" Type="http://schemas.openxmlformats.org/officeDocument/2006/relationships/image" Target="../media/image44.wmf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wmf"/><Relationship Id="rId4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Relationship Id="rId4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4.wm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Relationship Id="rId3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8.wmf"/><Relationship Id="rId3" Type="http://schemas.openxmlformats.org/officeDocument/2006/relationships/image" Target="../media/image69.wmf"/><Relationship Id="rId4" Type="http://schemas.openxmlformats.org/officeDocument/2006/relationships/slideLayout" Target="../slideLayouts/slideLayout6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Normal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85400" y="132480"/>
            <a:ext cx="11167920" cy="604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notation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used sometimes for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is a Gaussian (μ, σ) random variable.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notation,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denotes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graph of has a bell shape, where the center of the bell is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reflects the width of the bell.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small, the bell is narrow, with a high, pointy peak. If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large, the bell is wide, with a low, flat peak. (The height of the peak is 1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√2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85400" y="132480"/>
            <a:ext cx="11167920" cy="604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72440" y="0"/>
            <a:ext cx="1118124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Figure contains two examples of Gaussian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PDFs with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2. In Figure (a),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0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5, and in Figure (b),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2.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7" name="Picture 3" descr=""/>
          <p:cNvPicPr/>
          <p:nvPr/>
        </p:nvPicPr>
        <p:blipFill>
          <a:blip r:embed="rId1"/>
          <a:stretch/>
        </p:blipFill>
        <p:spPr>
          <a:xfrm>
            <a:off x="-78120" y="1576440"/>
            <a:ext cx="11885400" cy="52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and Var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normal random variable with parameters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start by finding the mean and variance of the standard normal random variable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−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μ)/σ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.We have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1" name="Picture 6" descr=""/>
          <p:cNvPicPr/>
          <p:nvPr/>
        </p:nvPicPr>
        <p:blipFill>
          <a:blip r:embed="rId2"/>
          <a:stretch/>
        </p:blipFill>
        <p:spPr>
          <a:xfrm>
            <a:off x="4919760" y="3706920"/>
            <a:ext cx="3196800" cy="10083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3" name="Content Placeholder 3" descr=""/>
          <p:cNvPicPr/>
          <p:nvPr/>
        </p:nvPicPr>
        <p:blipFill>
          <a:blip r:embed="rId1"/>
          <a:stretch/>
        </p:blipFill>
        <p:spPr>
          <a:xfrm>
            <a:off x="121320" y="2570760"/>
            <a:ext cx="11790360" cy="282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Content Placeholder 3" descr=""/>
          <p:cNvPicPr/>
          <p:nvPr/>
        </p:nvPicPr>
        <p:blipFill>
          <a:blip r:embed="rId1"/>
          <a:stretch/>
        </p:blipFill>
        <p:spPr>
          <a:xfrm>
            <a:off x="415800" y="2093760"/>
            <a:ext cx="11076480" cy="1550160"/>
          </a:xfrm>
          <a:prstGeom prst="rect">
            <a:avLst/>
          </a:prstGeom>
          <a:ln>
            <a:noFill/>
          </a:ln>
        </p:spPr>
      </p:pic>
      <p:pic>
        <p:nvPicPr>
          <p:cNvPr id="295" name="Picture 5" descr=""/>
          <p:cNvPicPr/>
          <p:nvPr/>
        </p:nvPicPr>
        <p:blipFill>
          <a:blip r:embed="rId2"/>
          <a:stretch/>
        </p:blipFill>
        <p:spPr>
          <a:xfrm>
            <a:off x="1276920" y="3869640"/>
            <a:ext cx="2897280" cy="78228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4744440" y="3869640"/>
            <a:ext cx="565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Picture 7" descr=""/>
          <p:cNvPicPr/>
          <p:nvPr/>
        </p:nvPicPr>
        <p:blipFill>
          <a:blip r:embed="rId3"/>
          <a:stretch/>
        </p:blipFill>
        <p:spPr>
          <a:xfrm>
            <a:off x="5362920" y="3648960"/>
            <a:ext cx="1991520" cy="810720"/>
          </a:xfrm>
          <a:prstGeom prst="rect">
            <a:avLst/>
          </a:prstGeom>
          <a:ln>
            <a:noFill/>
          </a:ln>
        </p:spPr>
      </p:pic>
      <p:pic>
        <p:nvPicPr>
          <p:cNvPr id="298" name="Picture 8" descr=""/>
          <p:cNvPicPr/>
          <p:nvPr/>
        </p:nvPicPr>
        <p:blipFill>
          <a:blip r:embed="rId4"/>
          <a:stretch/>
        </p:blipFill>
        <p:spPr>
          <a:xfrm>
            <a:off x="7705800" y="3778200"/>
            <a:ext cx="730800" cy="460440"/>
          </a:xfrm>
          <a:prstGeom prst="rect">
            <a:avLst/>
          </a:prstGeom>
          <a:ln>
            <a:noFill/>
          </a:ln>
        </p:spPr>
      </p:pic>
      <p:pic>
        <p:nvPicPr>
          <p:cNvPr id="299" name="Picture 9" descr=""/>
          <p:cNvPicPr/>
          <p:nvPr/>
        </p:nvPicPr>
        <p:blipFill>
          <a:blip r:embed="rId5"/>
          <a:stretch/>
        </p:blipFill>
        <p:spPr>
          <a:xfrm>
            <a:off x="3505680" y="5301000"/>
            <a:ext cx="2841840" cy="877680"/>
          </a:xfrm>
          <a:prstGeom prst="rect">
            <a:avLst/>
          </a:prstGeom>
          <a:ln>
            <a:noFill/>
          </a:ln>
        </p:spPr>
      </p:pic>
      <p:pic>
        <p:nvPicPr>
          <p:cNvPr id="300" name="Picture 10" descr=""/>
          <p:cNvPicPr/>
          <p:nvPr/>
        </p:nvPicPr>
        <p:blipFill>
          <a:blip r:embed="rId6"/>
          <a:stretch/>
        </p:blipFill>
        <p:spPr>
          <a:xfrm>
            <a:off x="1414080" y="5197680"/>
            <a:ext cx="930960" cy="64548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2610720" y="5520600"/>
            <a:ext cx="52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6" descr=""/>
          <p:cNvPicPr/>
          <p:nvPr/>
        </p:nvPicPr>
        <p:blipFill>
          <a:blip r:embed="rId1"/>
          <a:stretch/>
        </p:blipFill>
        <p:spPr>
          <a:xfrm>
            <a:off x="362520" y="689760"/>
            <a:ext cx="11466720" cy="46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Content Placeholder 7" descr=""/>
          <p:cNvPicPr/>
          <p:nvPr/>
        </p:nvPicPr>
        <p:blipFill>
          <a:blip r:embed="rId1"/>
          <a:stretch/>
        </p:blipFill>
        <p:spPr>
          <a:xfrm>
            <a:off x="177120" y="2849040"/>
            <a:ext cx="10021680" cy="1590120"/>
          </a:xfrm>
          <a:prstGeom prst="rect">
            <a:avLst/>
          </a:prstGeom>
          <a:ln>
            <a:noFill/>
          </a:ln>
        </p:spPr>
      </p:pic>
      <p:pic>
        <p:nvPicPr>
          <p:cNvPr id="304" name="Picture 6" descr=""/>
          <p:cNvPicPr/>
          <p:nvPr/>
        </p:nvPicPr>
        <p:blipFill>
          <a:blip r:embed="rId2"/>
          <a:stretch/>
        </p:blipFill>
        <p:spPr>
          <a:xfrm>
            <a:off x="177120" y="235800"/>
            <a:ext cx="11803320" cy="143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972000" y="4228200"/>
            <a:ext cx="10515240" cy="605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important fact about normal random variables is that if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normally distributed with parameters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normally distributed with parameters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prove this statement, suppose that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&gt;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 (The proof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&lt;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is similar.)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denote the cumulative distribution function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38080" y="118080"/>
            <a:ext cx="10515240" cy="605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09600" y="0"/>
            <a:ext cx="1104372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cumulative distribution function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By differentiation, the density function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309600" y="0"/>
            <a:ext cx="11043720" cy="6176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03920" y="191520"/>
            <a:ext cx="10949400" cy="598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2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2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2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shows that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normal with parameters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03920" y="191520"/>
            <a:ext cx="10949400" cy="5985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Gaussian Random Variables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838080" y="1086840"/>
            <a:ext cx="10515240" cy="50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Bell-shaped curves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appear in many applications of probability theory.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probability models in these applications are members of the family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random variables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they occur so frequently in practice,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random variables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sometimes referred to as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variables.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0" y="0"/>
            <a:ext cx="1135332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important implication of the preceding result is that if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normally distributed with parameters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, then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−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μ)/σ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normally distributed with parameters 0 and 1.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putting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Such a random variable is said to be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or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normal random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0" y="4110120"/>
            <a:ext cx="11353320" cy="6176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Content Placeholder 3" descr=""/>
          <p:cNvPicPr/>
          <p:nvPr/>
        </p:nvPicPr>
        <p:blipFill>
          <a:blip r:embed="rId1"/>
          <a:stretch/>
        </p:blipFill>
        <p:spPr>
          <a:xfrm>
            <a:off x="539280" y="795240"/>
            <a:ext cx="11503440" cy="894960"/>
          </a:xfrm>
          <a:prstGeom prst="rect">
            <a:avLst/>
          </a:prstGeom>
          <a:ln>
            <a:noFill/>
          </a:ln>
        </p:spPr>
      </p:pic>
      <p:pic>
        <p:nvPicPr>
          <p:cNvPr id="314" name="Picture 4" descr=""/>
          <p:cNvPicPr/>
          <p:nvPr/>
        </p:nvPicPr>
        <p:blipFill>
          <a:blip r:embed="rId2"/>
          <a:stretch/>
        </p:blipFill>
        <p:spPr>
          <a:xfrm>
            <a:off x="1689840" y="2109240"/>
            <a:ext cx="8715960" cy="1057680"/>
          </a:xfrm>
          <a:prstGeom prst="rect">
            <a:avLst/>
          </a:prstGeom>
          <a:ln>
            <a:noFill/>
          </a:ln>
        </p:spPr>
      </p:pic>
      <p:pic>
        <p:nvPicPr>
          <p:cNvPr id="315" name="Picture 5" descr=""/>
          <p:cNvPicPr/>
          <p:nvPr/>
        </p:nvPicPr>
        <p:blipFill>
          <a:blip r:embed="rId3"/>
          <a:stretch/>
        </p:blipFill>
        <p:spPr>
          <a:xfrm>
            <a:off x="4587480" y="3420720"/>
            <a:ext cx="3363480" cy="105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18" name="Picture 3" descr=""/>
          <p:cNvPicPr/>
          <p:nvPr/>
        </p:nvPicPr>
        <p:blipFill>
          <a:blip r:embed="rId1"/>
          <a:stretch/>
        </p:blipFill>
        <p:spPr>
          <a:xfrm>
            <a:off x="264960" y="105480"/>
            <a:ext cx="11781000" cy="67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72440" y="0"/>
            <a:ext cx="12019320" cy="664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=.2454+.1293=.3747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172440" y="0"/>
            <a:ext cx="12019320" cy="6864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21" name="Picture 4" descr=""/>
          <p:cNvPicPr/>
          <p:nvPr/>
        </p:nvPicPr>
        <p:blipFill>
          <a:blip r:embed="rId2"/>
          <a:stretch/>
        </p:blipFill>
        <p:spPr>
          <a:xfrm>
            <a:off x="172440" y="1086840"/>
            <a:ext cx="10179720" cy="1417680"/>
          </a:xfrm>
          <a:prstGeom prst="rect">
            <a:avLst/>
          </a:prstGeom>
          <a:ln>
            <a:noFill/>
          </a:ln>
        </p:spPr>
      </p:pic>
      <p:pic>
        <p:nvPicPr>
          <p:cNvPr id="322" name="Picture 5" descr=""/>
          <p:cNvPicPr/>
          <p:nvPr/>
        </p:nvPicPr>
        <p:blipFill>
          <a:blip r:embed="rId3"/>
          <a:stretch/>
        </p:blipFill>
        <p:spPr>
          <a:xfrm>
            <a:off x="1126440" y="3160080"/>
            <a:ext cx="8507880" cy="3229560"/>
          </a:xfrm>
          <a:prstGeom prst="rect">
            <a:avLst/>
          </a:prstGeom>
          <a:ln>
            <a:noFill/>
          </a:ln>
        </p:spPr>
      </p:pic>
      <p:sp>
        <p:nvSpPr>
          <p:cNvPr id="323" name="CustomShape 3"/>
          <p:cNvSpPr/>
          <p:nvPr/>
        </p:nvSpPr>
        <p:spPr>
          <a:xfrm>
            <a:off x="9634680" y="3816720"/>
            <a:ext cx="198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.5000+.3413=.8413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Content Placeholder 3" descr=""/>
          <p:cNvPicPr/>
          <p:nvPr/>
        </p:nvPicPr>
        <p:blipFill>
          <a:blip r:embed="rId1"/>
          <a:stretch/>
        </p:blipFill>
        <p:spPr>
          <a:xfrm>
            <a:off x="1075320" y="0"/>
            <a:ext cx="2348280" cy="65520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3921480" y="327960"/>
            <a:ext cx="72262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921480" y="327960"/>
            <a:ext cx="7226280" cy="286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5" descr=""/>
          <p:cNvPicPr/>
          <p:nvPr/>
        </p:nvPicPr>
        <p:blipFill>
          <a:blip r:embed="rId3"/>
          <a:stretch/>
        </p:blipFill>
        <p:spPr>
          <a:xfrm>
            <a:off x="4149720" y="2702160"/>
            <a:ext cx="5460120" cy="975240"/>
          </a:xfrm>
          <a:prstGeom prst="rect">
            <a:avLst/>
          </a:prstGeom>
          <a:ln>
            <a:noFill/>
          </a:ln>
        </p:spPr>
      </p:pic>
      <p:pic>
        <p:nvPicPr>
          <p:cNvPr id="328" name="Picture 6" descr=""/>
          <p:cNvPicPr/>
          <p:nvPr/>
        </p:nvPicPr>
        <p:blipFill>
          <a:blip r:embed="rId4"/>
          <a:stretch/>
        </p:blipFill>
        <p:spPr>
          <a:xfrm>
            <a:off x="6754680" y="3678120"/>
            <a:ext cx="543672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=.5000-(P(0&lt;Z&lt;2)+.5000-(P(0&lt;Z&lt;2)= 2(.5000-.4772)=2 X .0228=.0456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103320" y="0"/>
            <a:ext cx="12088440" cy="685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03320" y="0"/>
            <a:ext cx="12088440" cy="6857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Content Placeholder 3" descr=""/>
          <p:cNvPicPr/>
          <p:nvPr/>
        </p:nvPicPr>
        <p:blipFill>
          <a:blip r:embed="rId1"/>
          <a:stretch/>
        </p:blipFill>
        <p:spPr>
          <a:xfrm>
            <a:off x="0" y="103320"/>
            <a:ext cx="7560000" cy="1374480"/>
          </a:xfrm>
          <a:prstGeom prst="rect">
            <a:avLst/>
          </a:prstGeom>
          <a:ln>
            <a:noFill/>
          </a:ln>
        </p:spPr>
      </p:pic>
      <p:sp>
        <p:nvSpPr>
          <p:cNvPr id="334" name="CustomShape 1"/>
          <p:cNvSpPr/>
          <p:nvPr/>
        </p:nvSpPr>
        <p:spPr>
          <a:xfrm>
            <a:off x="3991320" y="1478160"/>
            <a:ext cx="58453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=.5000-.3413=.1587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248000" y="2862360"/>
            <a:ext cx="5845320" cy="953640"/>
          </a:xfrm>
          <a:prstGeom prst="rect">
            <a:avLst/>
          </a:prstGeom>
          <a:blipFill>
            <a:blip r:embed="rId2"/>
            <a:stretch>
              <a:fillRect l="-2187" t="-5722" r="0" b="-1716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6" name="Picture 5" descr=""/>
          <p:cNvPicPr/>
          <p:nvPr/>
        </p:nvPicPr>
        <p:blipFill>
          <a:blip r:embed="rId3"/>
          <a:stretch/>
        </p:blipFill>
        <p:spPr>
          <a:xfrm>
            <a:off x="7333920" y="2209320"/>
            <a:ext cx="4710240" cy="252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33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3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Content Placeholder 3" descr=""/>
          <p:cNvPicPr/>
          <p:nvPr/>
        </p:nvPicPr>
        <p:blipFill>
          <a:blip r:embed="rId1"/>
          <a:stretch/>
        </p:blipFill>
        <p:spPr>
          <a:xfrm>
            <a:off x="1047600" y="706680"/>
            <a:ext cx="8096040" cy="1102680"/>
          </a:xfrm>
          <a:prstGeom prst="rect">
            <a:avLst/>
          </a:prstGeom>
          <a:ln>
            <a:noFill/>
          </a:ln>
        </p:spPr>
      </p:pic>
      <p:sp>
        <p:nvSpPr>
          <p:cNvPr id="338" name="CustomShape 1"/>
          <p:cNvSpPr/>
          <p:nvPr/>
        </p:nvSpPr>
        <p:spPr>
          <a:xfrm>
            <a:off x="1047600" y="2425320"/>
            <a:ext cx="8559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047600" y="2425320"/>
            <a:ext cx="8559720" cy="645840"/>
          </a:xfrm>
          <a:prstGeom prst="rect">
            <a:avLst/>
          </a:prstGeom>
          <a:blipFill>
            <a:blip r:embed="rId2"/>
            <a:stretch>
              <a:fillRect l="-639" t="-5643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0" name="Picture 6" descr=""/>
          <p:cNvPicPr/>
          <p:nvPr/>
        </p:nvPicPr>
        <p:blipFill>
          <a:blip r:embed="rId3"/>
          <a:stretch/>
        </p:blipFill>
        <p:spPr>
          <a:xfrm>
            <a:off x="1047600" y="3071520"/>
            <a:ext cx="5112720" cy="614880"/>
          </a:xfrm>
          <a:prstGeom prst="rect">
            <a:avLst/>
          </a:prstGeom>
          <a:ln>
            <a:noFill/>
          </a:ln>
        </p:spPr>
      </p:pic>
      <p:sp>
        <p:nvSpPr>
          <p:cNvPr id="341" name="CustomShape 3"/>
          <p:cNvSpPr/>
          <p:nvPr/>
        </p:nvSpPr>
        <p:spPr>
          <a:xfrm>
            <a:off x="6771960" y="3220200"/>
            <a:ext cx="4015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6771960" y="3220200"/>
            <a:ext cx="4015080" cy="923040"/>
          </a:xfrm>
          <a:prstGeom prst="rect">
            <a:avLst/>
          </a:prstGeom>
          <a:blipFill>
            <a:blip r:embed="rId4"/>
            <a:stretch>
              <a:fillRect l="-1361" t="-3273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3" name="Picture 8" descr=""/>
          <p:cNvPicPr/>
          <p:nvPr/>
        </p:nvPicPr>
        <p:blipFill>
          <a:blip r:embed="rId5"/>
          <a:stretch/>
        </p:blipFill>
        <p:spPr>
          <a:xfrm>
            <a:off x="2416320" y="4141440"/>
            <a:ext cx="4761720" cy="25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4" descr=""/>
          <p:cNvPicPr/>
          <p:nvPr/>
        </p:nvPicPr>
        <p:blipFill>
          <a:blip r:embed="rId1"/>
          <a:stretch/>
        </p:blipFill>
        <p:spPr>
          <a:xfrm>
            <a:off x="132840" y="296280"/>
            <a:ext cx="7329600" cy="791280"/>
          </a:xfrm>
          <a:prstGeom prst="rect">
            <a:avLst/>
          </a:prstGeom>
          <a:ln>
            <a:noFill/>
          </a:ln>
        </p:spPr>
      </p:pic>
      <p:sp>
        <p:nvSpPr>
          <p:cNvPr id="345" name="TextShape 1"/>
          <p:cNvSpPr txBox="1"/>
          <p:nvPr/>
        </p:nvSpPr>
        <p:spPr>
          <a:xfrm>
            <a:off x="132840" y="1591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=.4772-.3413=.1359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32840" y="1591200"/>
            <a:ext cx="10515240" cy="4350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7" name="Picture 5" descr=""/>
          <p:cNvPicPr/>
          <p:nvPr/>
        </p:nvPicPr>
        <p:blipFill>
          <a:blip r:embed="rId3"/>
          <a:stretch/>
        </p:blipFill>
        <p:spPr>
          <a:xfrm>
            <a:off x="7985520" y="1402920"/>
            <a:ext cx="4072320" cy="2182680"/>
          </a:xfrm>
          <a:prstGeom prst="rect">
            <a:avLst/>
          </a:prstGeom>
          <a:ln>
            <a:noFill/>
          </a:ln>
        </p:spPr>
      </p:pic>
      <p:pic>
        <p:nvPicPr>
          <p:cNvPr id="348" name="Picture 7" descr=""/>
          <p:cNvPicPr/>
          <p:nvPr/>
        </p:nvPicPr>
        <p:blipFill>
          <a:blip r:embed="rId4"/>
          <a:stretch/>
        </p:blipFill>
        <p:spPr>
          <a:xfrm>
            <a:off x="795240" y="3767040"/>
            <a:ext cx="4552200" cy="83772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5711400" y="4001400"/>
            <a:ext cx="6006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=.5-P{0&lt;Z&lt;2)= .5  -  .4772  =.0228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5711400" y="4001400"/>
            <a:ext cx="6006600" cy="461160"/>
          </a:xfrm>
          <a:prstGeom prst="rect">
            <a:avLst/>
          </a:prstGeom>
          <a:blipFill>
            <a:blip r:embed="rId5"/>
            <a:stretch>
              <a:fillRect l="0" t="-10473" r="0" b="-2891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Picture 9" descr=""/>
          <p:cNvPicPr/>
          <p:nvPr/>
        </p:nvPicPr>
        <p:blipFill>
          <a:blip r:embed="rId6"/>
          <a:stretch/>
        </p:blipFill>
        <p:spPr>
          <a:xfrm>
            <a:off x="7430040" y="4389480"/>
            <a:ext cx="4761720" cy="25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34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34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Random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992520" y="2727720"/>
            <a:ext cx="10729440" cy="26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follows that approximately 16 percent of the class will receive an A grade on the examination,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 percent a B grade,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 percent a C grade, and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 percent a D grade;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percent will fail.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38080" y="0"/>
            <a:ext cx="1051524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38080" y="0"/>
            <a:ext cx="10515240" cy="6176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0" y="0"/>
            <a:ext cx="1135332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0" y="0"/>
            <a:ext cx="11353320" cy="6176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8" name="Picture 3" descr=""/>
          <p:cNvPicPr/>
          <p:nvPr/>
        </p:nvPicPr>
        <p:blipFill>
          <a:blip r:embed="rId2"/>
          <a:stretch/>
        </p:blipFill>
        <p:spPr>
          <a:xfrm>
            <a:off x="7041240" y="4180320"/>
            <a:ext cx="4761720" cy="25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38080" y="0"/>
            <a:ext cx="10515240" cy="617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{error|message is 0} =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5}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838080" y="0"/>
            <a:ext cx="10515240" cy="6176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1" name="Picture 3" descr=""/>
          <p:cNvPicPr/>
          <p:nvPr/>
        </p:nvPicPr>
        <p:blipFill>
          <a:blip r:embed="rId2"/>
          <a:stretch/>
        </p:blipFill>
        <p:spPr>
          <a:xfrm>
            <a:off x="7430040" y="0"/>
            <a:ext cx="4761720" cy="2552040"/>
          </a:xfrm>
          <a:prstGeom prst="rect">
            <a:avLst/>
          </a:prstGeom>
          <a:ln>
            <a:noFill/>
          </a:ln>
        </p:spPr>
      </p:pic>
      <p:sp>
        <p:nvSpPr>
          <p:cNvPr id="362" name="CustomShape 3"/>
          <p:cNvSpPr/>
          <p:nvPr/>
        </p:nvSpPr>
        <p:spPr>
          <a:xfrm>
            <a:off x="838080" y="2771280"/>
            <a:ext cx="6068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=.5-P(0&lt;N&lt;2.5)=.5-.4938= .0062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4" name="Picture 120" descr=""/>
          <p:cNvPicPr/>
          <p:nvPr/>
        </p:nvPicPr>
        <p:blipFill>
          <a:blip r:embed="rId1"/>
          <a:stretch/>
        </p:blipFill>
        <p:spPr>
          <a:xfrm>
            <a:off x="2362320" y="914400"/>
            <a:ext cx="6833880" cy="3428640"/>
          </a:xfrm>
          <a:prstGeom prst="rect">
            <a:avLst/>
          </a:prstGeom>
          <a:ln>
            <a:noFill/>
          </a:ln>
        </p:spPr>
      </p:pic>
      <p:sp>
        <p:nvSpPr>
          <p:cNvPr id="365" name="CustomShape 2"/>
          <p:cNvSpPr/>
          <p:nvPr/>
        </p:nvSpPr>
        <p:spPr>
          <a:xfrm>
            <a:off x="2209680" y="4572000"/>
            <a:ext cx="80006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standard deviation away from the mean (      ) in either direction on the horizontal axis accounts for around </a:t>
            </a:r>
            <a:r>
              <a:rPr b="1" lang="en-IN" sz="2400" spc="-1" strike="noStrike">
                <a:solidFill>
                  <a:srgbClr val="0f273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68 percent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data. Two standard deviations away from the mean accounts for roughly </a:t>
            </a:r>
            <a:r>
              <a:rPr b="1" lang="en-IN" sz="2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95 percent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data with three standard deviations representing about </a:t>
            </a:r>
            <a:r>
              <a:rPr b="1" lang="en-IN" sz="2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99.7 percent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data.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3848040" y="3301920"/>
            <a:ext cx="1523880" cy="152388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3"/>
          <a:stretch/>
        </p:blipFill>
        <p:spPr>
          <a:xfrm>
            <a:off x="7924680" y="4648320"/>
            <a:ext cx="330120" cy="3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6" dur="indefinite" restart="never" nodeType="tmRoot">
          <p:childTnLst>
            <p:seq>
              <p:cTn id="2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Standard Normal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2438280" y="4038480"/>
            <a:ext cx="7772040" cy="95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 standard normal distribution is the set of all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-scores.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2438280" y="2209680"/>
            <a:ext cx="69339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The mean of the data in a standard normal distribution is 0 and the standard deviation is 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nodeType="clickEffect" fill="hold">
                      <p:stCondLst>
                        <p:cond delay="indefinite"/>
                      </p:stCondLst>
                      <p:childTnLst>
                        <p:par>
                          <p:cTn id="2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nodeType="clickEffect" fill="hold">
                      <p:stCondLst>
                        <p:cond delay="indefinite"/>
                      </p:stCondLst>
                      <p:childTnLst>
                        <p:par>
                          <p:cTn id="2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369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2971800" y="609480"/>
            <a:ext cx="3115800" cy="1004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2362320" y="2057400"/>
            <a:ext cx="704664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a set of data values are normally distributed, we can standardize each score by converting it into a </a:t>
            </a:r>
            <a:r>
              <a:rPr b="1" i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-score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362320" y="4419720"/>
            <a:ext cx="586692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make it easier to compare data values measured on different scales.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nodeType="clickEffect" fill="hold">
                      <p:stCondLst>
                        <p:cond delay="indefinite"/>
                      </p:stCondLst>
                      <p:childTnLst>
                        <p:par>
                          <p:cTn id="2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372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nodeType="clickEffect" fill="hold">
                      <p:stCondLst>
                        <p:cond delay="indefinite"/>
                      </p:stCondLst>
                      <p:childTnLst>
                        <p:par>
                          <p:cTn id="2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2743200" y="2133720"/>
            <a:ext cx="7046640" cy="182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i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28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-score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reflects how many standard deviations above or below the mean a raw score is.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2666880" y="4038480"/>
            <a:ext cx="6705360" cy="21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1" i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positive if the data value lies above the mean and negative if the data value lies below the mean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375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nodeType="clickEffect" fill="hold">
                      <p:stCondLst>
                        <p:cond delay="indefinite"/>
                      </p:stCondLst>
                      <p:childTnLst>
                        <p:par>
                          <p:cTn id="2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-score formula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514600" y="3581280"/>
            <a:ext cx="624816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Where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represents an element of the data set, the </a:t>
            </a:r>
            <a:r>
              <a:rPr b="0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mean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represented by      and </a:t>
            </a:r>
            <a:r>
              <a:rPr b="0" lang="en-IN" sz="32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standard deviation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by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4191120" y="2057400"/>
            <a:ext cx="2286000" cy="140976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5410080" y="4572000"/>
            <a:ext cx="457200" cy="46980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4876920" y="5105520"/>
            <a:ext cx="635040" cy="5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4" dur="indefinite" restart="never" nodeType="tmRoot">
          <p:childTnLst>
            <p:seq>
              <p:cTn id="265" dur="indefinite" nodeType="mainSeq">
                <p:childTnLst>
                  <p:par>
                    <p:cTn id="266" nodeType="clickEffect" fill="hold">
                      <p:stCondLst>
                        <p:cond delay="indefinite"/>
                      </p:stCondLst>
                      <p:childTnLst>
                        <p:par>
                          <p:cTn id="2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nodeType="clickEffect" fill="hold">
                      <p:stCondLst>
                        <p:cond delay="indefinite"/>
                      </p:stCondLst>
                      <p:childTnLst>
                        <p:par>
                          <p:cTn id="2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2025720" y="1392840"/>
            <a:ext cx="7840080" cy="184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SAT scores among college students are normally distributed with a mean of 500 and a standard deviation of 100. If a student scores a 700, what would be her </a:t>
            </a:r>
            <a:r>
              <a:rPr b="1" i="1" lang="en-US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US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-score?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575080" y="6203880"/>
            <a:ext cx="18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2971800" y="4572000"/>
            <a:ext cx="7314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 </a:t>
            </a:r>
            <a:r>
              <a:rPr b="1" i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 would be 2 which means her score is two standard deviations above the mean.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4267080" y="3505320"/>
            <a:ext cx="307332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nodeType="clickEffect" fill="hold">
                      <p:stCondLst>
                        <p:cond delay="indefinite"/>
                      </p:stCondLst>
                      <p:childTnLst>
                        <p:par>
                          <p:cTn id="2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nodeType="clickEffect" fill="hold">
                      <p:stCondLst>
                        <p:cond delay="indefinite"/>
                      </p:stCondLst>
                      <p:childTnLst>
                        <p:par>
                          <p:cTn id="2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590920" y="60948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Normal Distribution: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 mathematical function (pdf)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476600" y="3214800"/>
            <a:ext cx="914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5505480" y="3238560"/>
            <a:ext cx="914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4753080" y="3005280"/>
            <a:ext cx="914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Picture 6" descr=""/>
          <p:cNvPicPr/>
          <p:nvPr/>
        </p:nvPicPr>
        <p:blipFill>
          <a:blip r:embed="rId1"/>
          <a:stretch/>
        </p:blipFill>
        <p:spPr>
          <a:xfrm>
            <a:off x="2514600" y="2438280"/>
            <a:ext cx="6857640" cy="21632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268" name="CustomShape 5"/>
          <p:cNvSpPr/>
          <p:nvPr/>
        </p:nvSpPr>
        <p:spPr>
          <a:xfrm>
            <a:off x="3200400" y="5351400"/>
            <a:ext cx="9143640" cy="15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constants: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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=3.14159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e=2.71828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6629400" y="5029200"/>
            <a:ext cx="3428640" cy="191844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a bell shaped curve with different centers and spreads depending on 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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and 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8534520" y="2514600"/>
            <a:ext cx="380520" cy="456840"/>
          </a:xfrm>
          <a:prstGeom prst="rect">
            <a:avLst/>
          </a:prstGeom>
          <a:noFill/>
          <a:ln w="1584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4495680" y="3809880"/>
            <a:ext cx="685440" cy="685440"/>
          </a:xfrm>
          <a:prstGeom prst="rect">
            <a:avLst/>
          </a:prstGeom>
          <a:noFill/>
          <a:ln w="1584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9"/>
          <p:cNvSpPr/>
          <p:nvPr/>
        </p:nvSpPr>
        <p:spPr>
          <a:xfrm flipH="1" flipV="1">
            <a:off x="5181480" y="4495680"/>
            <a:ext cx="1447920" cy="914400"/>
          </a:xfrm>
          <a:prstGeom prst="line">
            <a:avLst/>
          </a:prstGeom>
          <a:ln w="9360">
            <a:solidFill>
              <a:schemeClr val="hlink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0"/>
          <p:cNvSpPr/>
          <p:nvPr/>
        </p:nvSpPr>
        <p:spPr>
          <a:xfrm flipV="1">
            <a:off x="8229600" y="2971800"/>
            <a:ext cx="457200" cy="2057400"/>
          </a:xfrm>
          <a:prstGeom prst="line">
            <a:avLst/>
          </a:prstGeom>
          <a:ln w="9360">
            <a:solidFill>
              <a:schemeClr val="hlink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2286000" y="1828800"/>
            <a:ext cx="792432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954f72"/>
              </a:buClr>
              <a:buFont typeface="Wingdings" charset="2"/>
              <a:buChar char=""/>
            </a:pP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math test scores has a mean of 70 and a standard deviation of 8.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954f72"/>
              </a:buClr>
              <a:buFont typeface="Wingdings" charset="2"/>
              <a:buChar char=""/>
            </a:pP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IN" sz="32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English test scores has a mean of 74 and a standard deviation of 16.</a:t>
            </a: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which test would a score of 78 have a higher standing?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8" dur="indefinite" restart="never" nodeType="tmRoot">
          <p:childTnLst>
            <p:seq>
              <p:cTn id="2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52388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3838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832040" y="2241720"/>
            <a:ext cx="8194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solve:  Find the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 for each test.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676520" y="1219320"/>
            <a:ext cx="899136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math test scores has a mean of 70 and a standard deviation of 8.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set of English test scores has a mean of 74 and a standard deviation of 16.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which test would a score of 78 have a higher standing?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2133720" y="4343400"/>
            <a:ext cx="80769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math score would have the highest standing since it is 1 standard deviation above the mean while the English score is only .25 standard deviation above the mean.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1676520" y="2844720"/>
            <a:ext cx="4114800" cy="101592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5791320" y="3200400"/>
            <a:ext cx="4724280" cy="10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nodeType="clickEffect" fill="hold">
                      <p:stCondLst>
                        <p:cond delay="indefinite"/>
                      </p:stCondLst>
                      <p:childTnLst>
                        <p:par>
                          <p:cTn id="2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nodeType="clickEffect" fill="hold">
                      <p:stCondLst>
                        <p:cond delay="indefinite"/>
                      </p:stCondLst>
                      <p:childTnLst>
                        <p:par>
                          <p:cTn id="2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nodeType="clickEffect" fill="hold">
                      <p:stCondLst>
                        <p:cond delay="indefinite"/>
                      </p:stCondLst>
                      <p:childTnLst>
                        <p:par>
                          <p:cTn id="3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2666880" y="15238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2286000" y="2286000"/>
            <a:ext cx="79243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will be the miles per gallon for a Toyota Camry when the average mpg is 23, it has a  </a:t>
            </a:r>
            <a:r>
              <a:rPr b="1" i="1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3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of 1.5 and a standard deviation of 5?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Analyzing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2438280" y="1752480"/>
            <a:ext cx="792432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will be the miles per gallon for a Toyota Camry when the average mpg is 23, it has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1" i="1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of 1.5 and a standard deviation of 2?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514600" y="5105520"/>
            <a:ext cx="74671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Toyota Camry would be expected to use 26 mpg of gasoline.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144160" y="3373560"/>
            <a:ext cx="5594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Using the formula for </a:t>
            </a:r>
            <a:r>
              <a:rPr b="1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-scores: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2057400" y="3886200"/>
            <a:ext cx="2438280" cy="123192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/>
        </p:blipFill>
        <p:spPr>
          <a:xfrm>
            <a:off x="5410080" y="4267080"/>
            <a:ext cx="4140360" cy="558720"/>
          </a:xfrm>
          <a:prstGeom prst="rect">
            <a:avLst/>
          </a:prstGeom>
          <a:ln>
            <a:noFill/>
          </a:ln>
        </p:spPr>
      </p:pic>
      <p:pic>
        <p:nvPicPr>
          <p:cNvPr id="406" name="" descr=""/>
          <p:cNvPicPr/>
          <p:nvPr/>
        </p:nvPicPr>
        <p:blipFill>
          <a:blip r:embed="rId3"/>
          <a:stretch/>
        </p:blipFill>
        <p:spPr>
          <a:xfrm>
            <a:off x="7518240" y="3060720"/>
            <a:ext cx="175248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nodeType="clickEffect" fill="hold">
                      <p:stCondLst>
                        <p:cond delay="indefinite"/>
                      </p:stCondLst>
                      <p:childTnLst>
                        <p:par>
                          <p:cTn id="3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nodeType="clickEffect" fill="hold">
                      <p:stCondLst>
                        <p:cond delay="indefinite"/>
                      </p:stCondLst>
                      <p:childTnLst>
                        <p:par>
                          <p:cTn id="3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nodeType="clickEffect" fill="hold">
                      <p:stCondLst>
                        <p:cond delay="indefinite"/>
                      </p:stCondLst>
                      <p:childTnLst>
                        <p:par>
                          <p:cTn id="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nodeType="clickEffect" fill="hold">
                      <p:stCondLst>
                        <p:cond delay="indefinite"/>
                      </p:stCondLst>
                      <p:childTnLst>
                        <p:par>
                          <p:cTn id="3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981080" y="457200"/>
            <a:ext cx="8152920" cy="5331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"/>
          <p:cNvSpPr/>
          <p:nvPr/>
        </p:nvSpPr>
        <p:spPr>
          <a:xfrm>
            <a:off x="1981080" y="441360"/>
            <a:ext cx="8152920" cy="57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Normal Random Variable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data represent the heights (in inches) of a random sample of 50 two-year old persons.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(a)  Create a relative frequency distribution with the lower class limit of the first class equal to 31.5 and a class width of 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(b) Draw a histogram of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 ) Do you think that the variable “height of 2-year old people” is normally distributed?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4" dur="indefinite" restart="never" nodeType="tmRoot">
          <p:childTnLst>
            <p:seq>
              <p:cTn id="3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956960" y="1752480"/>
            <a:ext cx="717444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34.6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31.5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36.9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37.9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39.3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36.9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35.6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33.5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34.4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38.3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33.6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34.8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35.7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38.9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37.2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39.3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6" dur="indefinite" restart="never" nodeType="tmRoot">
          <p:childTnLst>
            <p:seq>
              <p:cTn id="3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1" descr=""/>
          <p:cNvPicPr/>
          <p:nvPr/>
        </p:nvPicPr>
        <p:blipFill>
          <a:blip r:embed="rId1"/>
          <a:stretch/>
        </p:blipFill>
        <p:spPr>
          <a:xfrm>
            <a:off x="1933560" y="404640"/>
            <a:ext cx="8324640" cy="60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8" dur="indefinite" restart="never" nodeType="tmRoot">
          <p:childTnLst>
            <p:seq>
              <p:cTn id="3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5120" y="2013120"/>
            <a:ext cx="754344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next slide, there is a normal density curve drawn over the histogram.  How does the area of the rectangle corresponding to a height between 34.5 and 35.5 inches relate to the area under the curve between these two heights?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0" dur="indefinite" restart="never" nodeType="tmRoot">
          <p:childTnLst>
            <p:seq>
              <p:cTn id="3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14" descr=""/>
          <p:cNvPicPr/>
          <p:nvPr/>
        </p:nvPicPr>
        <p:blipFill>
          <a:blip r:embed="rId1"/>
          <a:stretch/>
        </p:blipFill>
        <p:spPr>
          <a:xfrm>
            <a:off x="1957320" y="685800"/>
            <a:ext cx="8300520" cy="55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2" dur="indefinite" restart="never" nodeType="tmRoot">
          <p:childTnLst>
            <p:seq>
              <p:cTn id="3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4" descr=""/>
          <p:cNvPicPr/>
          <p:nvPr/>
        </p:nvPicPr>
        <p:blipFill>
          <a:blip r:embed="rId1"/>
          <a:stretch/>
        </p:blipFill>
        <p:spPr>
          <a:xfrm>
            <a:off x="2398680" y="811080"/>
            <a:ext cx="7392600" cy="52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4" dur="indefinite" restart="never" nodeType="tmRoot">
          <p:childTnLst>
            <p:seq>
              <p:cTn id="345" dur="indefinite" nodeType="mainSeq">
                <p:childTnLst>
                  <p:par>
                    <p:cTn id="346" nodeType="clickEffect" fill="hold">
                      <p:stCondLst>
                        <p:cond delay="indefinite"/>
                      </p:stCondLst>
                      <p:childTnLst>
                        <p:par>
                          <p:cTn id="3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5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534680" y="214200"/>
            <a:ext cx="10390320" cy="14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Normal 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5" name="Picture 24" descr=""/>
          <p:cNvPicPr/>
          <p:nvPr/>
        </p:nvPicPr>
        <p:blipFill>
          <a:blip r:embed="rId1"/>
          <a:stretch/>
        </p:blipFill>
        <p:spPr>
          <a:xfrm>
            <a:off x="3505320" y="3124080"/>
            <a:ext cx="4723920" cy="152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6" name="TextShape 2"/>
          <p:cNvSpPr txBox="1"/>
          <p:nvPr/>
        </p:nvSpPr>
        <p:spPr>
          <a:xfrm>
            <a:off x="1523880" y="2057400"/>
            <a:ext cx="92199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It’s a probability function, so no matter what the values of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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must integrate to 1!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nodeType="clickEffect" fill="hold">
                      <p:stCondLst>
                        <p:cond delay="indefinite"/>
                      </p:stCondLst>
                      <p:childTnLst>
                        <p:par>
                          <p:cTn id="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Standard Normal Distribution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1" dur="indefinite" restart="never" nodeType="tmRoot">
          <p:childTnLst>
            <p:seq>
              <p:cTn id="3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1981080" y="878040"/>
            <a:ext cx="8152920" cy="53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3" dur="indefinite" restart="never" nodeType="tmRoot">
          <p:childTnLst>
            <p:seq>
              <p:cTn id="3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962000" y="457200"/>
            <a:ext cx="8229240" cy="456840"/>
          </a:xfrm>
          <a:prstGeom prst="rect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18" name="Picture 3" descr=""/>
          <p:cNvPicPr/>
          <p:nvPr/>
        </p:nvPicPr>
        <p:blipFill>
          <a:blip r:embed="rId1"/>
          <a:stretch/>
        </p:blipFill>
        <p:spPr>
          <a:xfrm>
            <a:off x="2071800" y="438120"/>
            <a:ext cx="8048160" cy="619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5" dur="indefinite" restart="never" nodeType="tmRoot">
          <p:childTnLst>
            <p:seq>
              <p:cTn id="3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962000" y="457200"/>
            <a:ext cx="8229240" cy="456840"/>
          </a:xfrm>
          <a:prstGeom prst="rect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1981080" y="428760"/>
            <a:ext cx="7924320" cy="34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of the Normal Density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 The Empirical Rule: About 68% of the area under the graph is between -1 and 1; about 95% of the area under the graph is between -2 and 2; about 99.7% of the area under the graph is between -3 and 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7" dur="indefinite" restart="never" nodeType="tmRoot">
          <p:childTnLst>
            <p:seq>
              <p:cTn id="3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Picture 2" descr=""/>
          <p:cNvPicPr/>
          <p:nvPr/>
        </p:nvPicPr>
        <p:blipFill>
          <a:blip r:embed="rId1"/>
          <a:stretch/>
        </p:blipFill>
        <p:spPr>
          <a:xfrm>
            <a:off x="2133720" y="1104840"/>
            <a:ext cx="7864200" cy="491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9" dur="indefinite" restart="never" nodeType="tmRoot">
          <p:childTnLst>
            <p:seq>
              <p:cTn id="3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2209680" y="1143000"/>
            <a:ext cx="777204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table gives the area under the standard normal curve for values to the left of a specified Z-score,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as shown in the figure.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Picture 3" descr=""/>
          <p:cNvPicPr/>
          <p:nvPr/>
        </p:nvPicPr>
        <p:blipFill>
          <a:blip r:embed="rId1"/>
          <a:stretch/>
        </p:blipFill>
        <p:spPr>
          <a:xfrm>
            <a:off x="3147840" y="2587680"/>
            <a:ext cx="5843160" cy="381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1" dur="indefinite" restart="never" nodeType="tmRoot">
          <p:childTnLst>
            <p:seq>
              <p:cTn id="3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981080" y="457200"/>
            <a:ext cx="8152920" cy="91404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"/>
          <p:cNvSpPr/>
          <p:nvPr/>
        </p:nvSpPr>
        <p:spPr>
          <a:xfrm>
            <a:off x="2057400" y="457200"/>
            <a:ext cx="80769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Area Under the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Standard Normal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area under the standard normal curve to the left of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-0.38.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3" dur="indefinite" restart="never" nodeType="tmRoot">
          <p:childTnLst>
            <p:seq>
              <p:cTn id="3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962000" y="2362320"/>
            <a:ext cx="8229240" cy="2057040"/>
          </a:xfrm>
          <a:prstGeom prst="rect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"/>
          <p:cNvSpPr/>
          <p:nvPr/>
        </p:nvSpPr>
        <p:spPr>
          <a:xfrm>
            <a:off x="1905120" y="2328840"/>
            <a:ext cx="7924320" cy="21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under the normal curve to the right of </a:t>
            </a:r>
            <a:r>
              <a:rPr b="0" i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3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 – Area to the left of </a:t>
            </a:r>
            <a:r>
              <a:rPr b="0" i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3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5" dur="indefinite" restart="never" nodeType="tmRoot">
          <p:childTnLst>
            <p:seq>
              <p:cTn id="3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981080" y="457200"/>
            <a:ext cx="8152920" cy="9903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"/>
          <p:cNvSpPr/>
          <p:nvPr/>
        </p:nvSpPr>
        <p:spPr>
          <a:xfrm>
            <a:off x="2057400" y="457200"/>
            <a:ext cx="80769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Area Under the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Standard Normal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area under the standard normal curve to the right of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1.25.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2895480" y="3657600"/>
            <a:ext cx="6476760" cy="17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in the Normal distribution table: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P(x&gt;=1.25) =1-P(x&lt;1.25)=1-0.8944=0.1056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nodeType="clickEffect" fill="hold">
                      <p:stCondLst>
                        <p:cond delay="indefinite"/>
                      </p:stCondLst>
                      <p:childTnLst>
                        <p:par>
                          <p:cTn id="3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7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981080" y="457200"/>
            <a:ext cx="8152920" cy="990360"/>
          </a:xfrm>
          <a:prstGeom prst="rect">
            <a:avLst/>
          </a:prstGeom>
          <a:solidFill>
            <a:srgbClr val="99cc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"/>
          <p:cNvSpPr/>
          <p:nvPr/>
        </p:nvSpPr>
        <p:spPr>
          <a:xfrm>
            <a:off x="2057400" y="457200"/>
            <a:ext cx="807696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Area Under the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Standard Normal Curve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area under the standard normal curve between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-1.02 and 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2.94.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3048120" y="3962520"/>
            <a:ext cx="6476760" cy="17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P(-1.02&lt;x&lt;2.94)=P(x&lt;2.94)-p(x&lt;-1.02)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=0.9984-0.1539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=0.8445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4" dur="indefinite" restart="never" nodeType="tmRoot">
          <p:childTnLst>
            <p:seq>
              <p:cTn id="3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Normal distribution is defined by its mean and standard dev.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E(X)=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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                                                                 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Var(X)=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Deviation(X)=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9" name="Picture 5" descr=""/>
          <p:cNvPicPr/>
          <p:nvPr/>
        </p:nvPicPr>
        <p:blipFill>
          <a:blip r:embed="rId1"/>
          <a:stretch/>
        </p:blipFill>
        <p:spPr>
          <a:xfrm>
            <a:off x="4668120" y="1624680"/>
            <a:ext cx="3614040" cy="12592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280" name="Picture 4" descr=""/>
          <p:cNvPicPr/>
          <p:nvPr/>
        </p:nvPicPr>
        <p:blipFill>
          <a:blip r:embed="rId2"/>
          <a:stretch/>
        </p:blipFill>
        <p:spPr>
          <a:xfrm>
            <a:off x="5334120" y="3193920"/>
            <a:ext cx="5293800" cy="13777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2" descr=""/>
          <p:cNvPicPr/>
          <p:nvPr/>
        </p:nvPicPr>
        <p:blipFill>
          <a:blip r:embed="rId1"/>
          <a:stretch/>
        </p:blipFill>
        <p:spPr>
          <a:xfrm>
            <a:off x="2171880" y="104760"/>
            <a:ext cx="7848360" cy="66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6" dur="indefinite" restart="never" nodeType="tmRoot">
          <p:childTnLst>
            <p:seq>
              <p:cTn id="3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0" y="0"/>
            <a:ext cx="12069720" cy="7188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annual rainfall (in inches) in a certain region is normally distributed with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40 and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4. What is the probability that, starting with this year, it will take over 10 years before a year occurs having a rainfall of over 50 inches?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random variable X      is rainfall in inches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normalise X , Z= X-40/4,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 to be changed into  the standardised random variable.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standardised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50-40/4=10/4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standardised  random variables is  =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0" y="0"/>
            <a:ext cx="12069720" cy="7188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that, starting with this year, it will take over 10 years before a year occurs having a rainfall of over 50 inches?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is the probability that the rainfall will be less than 50 inches for 10  years and then become more than 50 after that 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6" dur="indefinite" restart="never" nodeType="tmRoot">
          <p:childTnLst>
            <p:seq>
              <p:cTn id="417" dur="indefinite" nodeType="mainSeq">
                <p:childTnLst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3" dur="500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1" descr=""/>
          <p:cNvPicPr/>
          <p:nvPr/>
        </p:nvPicPr>
        <p:blipFill>
          <a:blip r:embed="rId1"/>
          <a:stretch/>
        </p:blipFill>
        <p:spPr>
          <a:xfrm>
            <a:off x="1876320" y="533520"/>
            <a:ext cx="8438760" cy="57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Content Placeholder 3" descr=""/>
          <p:cNvPicPr/>
          <p:nvPr/>
        </p:nvPicPr>
        <p:blipFill>
          <a:blip r:embed="rId1"/>
          <a:stretch/>
        </p:blipFill>
        <p:spPr>
          <a:xfrm>
            <a:off x="610200" y="-182880"/>
            <a:ext cx="9799560" cy="672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Content Placeholder 3" descr=""/>
          <p:cNvPicPr/>
          <p:nvPr/>
        </p:nvPicPr>
        <p:blipFill>
          <a:blip r:embed="rId1"/>
          <a:stretch/>
        </p:blipFill>
        <p:spPr>
          <a:xfrm>
            <a:off x="72000" y="2319120"/>
            <a:ext cx="12119760" cy="166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Application>LibreOffice/5.3.1.2$Linux_X86_64 LibreOffice_project/30m0$Build-2</Application>
  <Words>2143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2017-10-30T04:41:02Z</dcterms:created>
  <dc:creator>lakshmi burra</dc:creator>
  <dc:description/>
  <dc:language>en-IN</dc:language>
  <cp:lastModifiedBy/>
  <dcterms:modified xsi:type="dcterms:W3CDTF">2017-11-21T15:23:33Z</dcterms:modified>
  <cp:revision>72</cp:revision>
  <dc:subject/>
  <dc:title>The Normal Distribution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62</vt:i4>
  </property>
</Properties>
</file>