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1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3.xml.rels" ContentType="application/vnd.openxmlformats-package.relationships+xml"/>
  <Override PartName="/ppt/notesSlides/notesSlide7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3.xml" ContentType="application/vnd.openxmlformats-officedocument.presentationml.notesSlide+xml"/>
  <Override PartName="/ppt/_rels/presentation.xml.rels" ContentType="application/vnd.openxmlformats-package.relationships+xml"/>
  <Override PartName="/ppt/media/image60.jpeg" ContentType="image/jpeg"/>
  <Override PartName="/ppt/media/image59.png" ContentType="image/png"/>
  <Override PartName="/ppt/media/image50.wmf" ContentType="image/x-wmf"/>
  <Override PartName="/ppt/media/image49.wmf" ContentType="image/x-wmf"/>
  <Override PartName="/ppt/media/image48.png" ContentType="image/png"/>
  <Override PartName="/ppt/media/image47.png" ContentType="image/png"/>
  <Override PartName="/ppt/media/image20.png" ContentType="image/png"/>
  <Override PartName="/ppt/media/image19.png" ContentType="image/png"/>
  <Override PartName="/ppt/media/image64.png" ContentType="image/png"/>
  <Override PartName="/ppt/media/image53.wmf" ContentType="image/x-wmf"/>
  <Override PartName="/ppt/media/image3.wmf" ContentType="image/x-wmf"/>
  <Override PartName="/ppt/media/image38.wmf" ContentType="image/x-wmf"/>
  <Override PartName="/ppt/media/image18.png" ContentType="image/png"/>
  <Override PartName="/ppt/media/image63.png" ContentType="image/png"/>
  <Override PartName="/ppt/media/image52.wmf" ContentType="image/x-wmf"/>
  <Override PartName="/ppt/media/image2.wmf" ContentType="image/x-wmf"/>
  <Override PartName="/ppt/media/image17.wmf" ContentType="image/x-wmf"/>
  <Override PartName="/ppt/media/image16.png" ContentType="image/png"/>
  <Override PartName="/ppt/media/image35.wmf" ContentType="image/x-wmf"/>
  <Override PartName="/ppt/media/image15.wmf" ContentType="image/x-wmf"/>
  <Override PartName="/ppt/media/image13.png" ContentType="image/png"/>
  <Override PartName="/ppt/media/image32.wmf" ContentType="image/x-wmf"/>
  <Override PartName="/ppt/media/image65.png" ContentType="image/png"/>
  <Override PartName="/ppt/media/image54.wmf" ContentType="image/x-wmf"/>
  <Override PartName="/ppt/media/image4.wmf" ContentType="image/x-wmf"/>
  <Override PartName="/ppt/media/image11.wmf" ContentType="image/x-wmf"/>
  <Override PartName="/ppt/media/image22.png" ContentType="image/png"/>
  <Override PartName="/ppt/media/image62.png" ContentType="image/png"/>
  <Override PartName="/ppt/media/image51.wmf" ContentType="image/x-wmf"/>
  <Override PartName="/ppt/media/image1.wmf" ContentType="image/x-wmf"/>
  <Override PartName="/ppt/media/image66.png" ContentType="image/png"/>
  <Override PartName="/ppt/media/image55.wmf" ContentType="image/x-wmf"/>
  <Override PartName="/ppt/media/image5.wmf" ContentType="image/x-wmf"/>
  <Override PartName="/ppt/media/image56.wmf" ContentType="image/x-wmf"/>
  <Override PartName="/ppt/media/image6.wmf" ContentType="image/x-wmf"/>
  <Override PartName="/ppt/media/image57.wmf" ContentType="image/x-wmf"/>
  <Override PartName="/ppt/media/image7.wmf" ContentType="image/x-wmf"/>
  <Override PartName="/ppt/media/image58.wmf" ContentType="image/x-wmf"/>
  <Override PartName="/ppt/media/image8.wmf" ContentType="image/x-wmf"/>
  <Override PartName="/ppt/media/image21.png" ContentType="image/png"/>
  <Override PartName="/ppt/media/image10.wmf" ContentType="image/x-wmf"/>
  <Override PartName="/ppt/media/image9.wmf" ContentType="image/x-wmf"/>
  <Override PartName="/ppt/media/image12.wmf" ContentType="image/x-wmf"/>
  <Override PartName="/ppt/media/image23.png" ContentType="image/png"/>
  <Override PartName="/ppt/media/image42.wmf" ContentType="image/x-wmf"/>
  <Override PartName="/ppt/media/image24.png" ContentType="image/png"/>
  <Override PartName="/ppt/media/image43.wmf" ContentType="image/x-wmf"/>
  <Override PartName="/ppt/media/image14.wmf" ContentType="image/x-wmf"/>
  <Override PartName="/ppt/media/image25.png" ContentType="image/png"/>
  <Override PartName="/ppt/media/image40.png" ContentType="image/png"/>
  <Override PartName="/ppt/media/image27.wmf" ContentType="image/x-wmf"/>
  <Override PartName="/ppt/media/image29.wmf" ContentType="image/x-wmf"/>
  <Override PartName="/ppt/media/image41.png" ContentType="image/png"/>
  <Override PartName="/ppt/media/image30.wmf" ContentType="image/x-wmf"/>
  <Override PartName="/ppt/media/image61.jpeg" ContentType="image/jpeg"/>
  <Override PartName="/ppt/media/image31.wmf" ContentType="image/x-wmf"/>
  <Override PartName="/ppt/media/image44.png" ContentType="image/png"/>
  <Override PartName="/ppt/media/image33.wmf" ContentType="image/x-wmf"/>
  <Override PartName="/ppt/media/image34.wmf" ContentType="image/x-wmf"/>
  <Override PartName="/ppt/media/image36.png" ContentType="image/png"/>
  <Override PartName="/ppt/media/image26.wmf" ContentType="image/x-wmf"/>
  <Override PartName="/ppt/media/image37.png" ContentType="image/png"/>
  <Override PartName="/ppt/media/image28.wmf" ContentType="image/x-wmf"/>
  <Override PartName="/ppt/media/image39.png" ContentType="image/png"/>
  <Override PartName="/ppt/media/image45.wmf" ContentType="image/x-wmf"/>
  <Override PartName="/ppt/media/image46.wmf" ContentType="image/x-wmf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84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8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<Relationship Id="rId74" Type="http://schemas.openxmlformats.org/officeDocument/2006/relationships/slide" Target="slides/slide65.xml"/><Relationship Id="rId75" Type="http://schemas.openxmlformats.org/officeDocument/2006/relationships/slide" Target="slides/slide66.xml"/><Relationship Id="rId76" Type="http://schemas.openxmlformats.org/officeDocument/2006/relationships/slide" Target="slides/slide67.xml"/><Relationship Id="rId77" Type="http://schemas.openxmlformats.org/officeDocument/2006/relationships/slide" Target="slides/slide68.xml"/><Relationship Id="rId78" Type="http://schemas.openxmlformats.org/officeDocument/2006/relationships/slide" Target="slides/slide69.xml"/><Relationship Id="rId79" Type="http://schemas.openxmlformats.org/officeDocument/2006/relationships/slide" Target="slides/slide70.xml"/><Relationship Id="rId80" Type="http://schemas.openxmlformats.org/officeDocument/2006/relationships/slide" Target="slides/slide71.xml"/><Relationship Id="rId81" Type="http://schemas.openxmlformats.org/officeDocument/2006/relationships/slide" Target="slides/slide72.xml"/><Relationship Id="rId82" Type="http://schemas.openxmlformats.org/officeDocument/2006/relationships/slide" Target="slides/slide73.xml"/><Relationship Id="rId83" Type="http://schemas.openxmlformats.org/officeDocument/2006/relationships/slide" Target="slides/slide74.xml"/><Relationship Id="rId84" Type="http://schemas.openxmlformats.org/officeDocument/2006/relationships/slide" Target="slides/slide75.xml"/><Relationship Id="rId85" Type="http://schemas.openxmlformats.org/officeDocument/2006/relationships/slide" Target="slides/slide76.xml"/><Relationship Id="rId86" Type="http://schemas.openxmlformats.org/officeDocument/2006/relationships/slide" Target="slides/slide77.xml"/><Relationship Id="rId87" Type="http://schemas.openxmlformats.org/officeDocument/2006/relationships/slide" Target="slides/slide78.xml"/><Relationship Id="rId88" Type="http://schemas.openxmlformats.org/officeDocument/2006/relationships/slide" Target="slides/slide79.xml"/><Relationship Id="rId89" Type="http://schemas.openxmlformats.org/officeDocument/2006/relationships/slide" Target="slides/slide80.xml"/><Relationship Id="rId90" Type="http://schemas.openxmlformats.org/officeDocument/2006/relationships/slide" Target="slides/slide81.xml"/><Relationship Id="rId91" Type="http://schemas.openxmlformats.org/officeDocument/2006/relationships/slide" Target="slides/slide82.xml"/><Relationship Id="rId92" Type="http://schemas.openxmlformats.org/officeDocument/2006/relationships/slide" Target="slides/slide83.xml"/><Relationship Id="rId93" Type="http://schemas.openxmlformats.org/officeDocument/2006/relationships/slide" Target="slides/slide8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8C7D44D-EEF1-4A3E-A157-74183EDE606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53393AE-EEFA-4F13-83DD-760B0D500B1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923760" y="3327480"/>
            <a:ext cx="5086080" cy="52606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26878B-9E66-4FF2-8E28-FD8ED372BE2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634F597-1001-4682-AD25-E3FDD55B8DF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621B22C-A146-43DE-87A3-CC593C78F5F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7005B5-3D56-470C-827F-808D2EBC369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DF6C05-A269-4B2A-A13E-E1EC9003674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C4D817-9E01-4A36-89CB-8F4EE3A8D70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B14ABE-9843-4032-A4A1-975E8C7E1C9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5ED9BB-4579-4B4D-ABDC-9BAB29ECFB6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60D836-D49C-4275-9EA7-9139A15F7D2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C8CB61-343C-4B4C-A59E-4BE0DB37187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64B239-3FF0-4F7E-925A-91E5F8957B04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9CCAB1-BFB7-45C0-A0C6-29E65717B574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14CFBF-F035-425A-A747-F53D1BD97B6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5121E7-3A07-461C-9FCF-8F08ABBF4FB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A312B2-C34F-4344-8AAA-7C1CA2E98BA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B4F864-D2D8-448D-BE9E-C4E2A1BDFDD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915CBF-7C68-4D47-8ECC-FFEC4ABD8991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246B547-82F4-4F24-97F0-65A4D07E03ED}" type="datetime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21/11/17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5A90BB-AECC-4DD5-BB63-E061D11ADA8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6DD6A41-3C63-4C25-A88C-37CB6785FEB8}" type="datetime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21/11/17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A9F01B6-7DA9-42A4-BE9A-C294E2BDF00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56560" y="1098720"/>
            <a:ext cx="58392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066680" y="1098720"/>
            <a:ext cx="43776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21800" y="1521000"/>
            <a:ext cx="56268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215000" y="1521000"/>
            <a:ext cx="49068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169200" y="1447920"/>
            <a:ext cx="74700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1015920" y="990720"/>
            <a:ext cx="421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>
            <a:off x="590400" y="1781280"/>
            <a:ext cx="1096812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8"/>
          <p:cNvSpPr>
            <a:spLocks noGrp="1"/>
          </p:cNvSpPr>
          <p:nvPr>
            <p:ph type="title"/>
          </p:nvPr>
        </p:nvSpPr>
        <p:spPr>
          <a:xfrm>
            <a:off x="1534680" y="214200"/>
            <a:ext cx="10390320" cy="146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96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1" name="PlaceHolder 10"/>
          <p:cNvSpPr>
            <a:spLocks noGrp="1"/>
          </p:cNvSpPr>
          <p:nvPr>
            <p:ph type="dt"/>
          </p:nvPr>
        </p:nvSpPr>
        <p:spPr>
          <a:xfrm>
            <a:off x="1549440" y="6243480"/>
            <a:ext cx="2539800" cy="45684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11"/>
          <p:cNvSpPr>
            <a:spLocks noGrp="1"/>
          </p:cNvSpPr>
          <p:nvPr>
            <p:ph type="ftr"/>
          </p:nvPr>
        </p:nvSpPr>
        <p:spPr>
          <a:xfrm>
            <a:off x="4876920" y="6243480"/>
            <a:ext cx="3860280" cy="45684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12"/>
          <p:cNvSpPr>
            <a:spLocks noGrp="1"/>
          </p:cNvSpPr>
          <p:nvPr>
            <p:ph type="sldNum"/>
          </p:nvPr>
        </p:nvSpPr>
        <p:spPr>
          <a:xfrm>
            <a:off x="9389520" y="6243480"/>
            <a:ext cx="253980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0526ADE-21E1-48DD-B88B-1EB77824B09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34680" y="214200"/>
            <a:ext cx="10390320" cy="1461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79600" cy="41144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60160" y="2017800"/>
            <a:ext cx="5079600" cy="41144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1549440" y="6243480"/>
            <a:ext cx="2539800" cy="4568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4876920" y="6243480"/>
            <a:ext cx="3860280" cy="4568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9389520" y="6243480"/>
            <a:ext cx="2539800" cy="456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A6F0F2-6395-4DA6-B5E3-E9B3E765348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406E47D-88EE-4BED-BD98-15C642D69E94}" type="datetime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21/11/17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1B8145-F274-4AF3-A9D1-FA59C532ED0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34680" y="214200"/>
            <a:ext cx="10390320" cy="1461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79600" cy="41144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860160" y="2017800"/>
            <a:ext cx="5079600" cy="19807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860160" y="4151160"/>
            <a:ext cx="5079600" cy="19807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23A39B-8D0C-4D77-AE2F-C322A0234B0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21855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197760" y="3938760"/>
            <a:ext cx="5384520" cy="21873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C62A13-335A-4324-9C28-0DD7FF87AE0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wmf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png"/><Relationship Id="rId3" Type="http://schemas.openxmlformats.org/officeDocument/2006/relationships/image" Target="../media/image45.wmf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wmf"/><Relationship Id="rId4" Type="http://schemas.openxmlformats.org/officeDocument/2006/relationships/slideLayout" Target="../slideLayouts/slideLayout6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wmf"/><Relationship Id="rId4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5.wmf"/><Relationship Id="rId3" Type="http://schemas.openxmlformats.org/officeDocument/2006/relationships/slideLayout" Target="../slideLayouts/slideLayout4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Relationship Id="rId3" Type="http://schemas.openxmlformats.org/officeDocument/2006/relationships/image" Target="../media/image58.wmf"/><Relationship Id="rId4" Type="http://schemas.openxmlformats.org/officeDocument/2006/relationships/slideLayout" Target="../slideLayouts/slideLayout80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Continuous Probability Distributions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probability the temperature is between 1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and 4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9" name="Line 3"/>
          <p:cNvSpPr/>
          <p:nvPr/>
        </p:nvSpPr>
        <p:spPr>
          <a:xfrm flipV="1">
            <a:off x="2596680" y="3233160"/>
            <a:ext cx="360" cy="2088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4"/>
          <p:cNvSpPr/>
          <p:nvPr/>
        </p:nvSpPr>
        <p:spPr>
          <a:xfrm>
            <a:off x="3357720" y="524664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5"/>
          <p:cNvSpPr/>
          <p:nvPr/>
        </p:nvSpPr>
        <p:spPr>
          <a:xfrm>
            <a:off x="4195440" y="524664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6"/>
          <p:cNvSpPr/>
          <p:nvPr/>
        </p:nvSpPr>
        <p:spPr>
          <a:xfrm>
            <a:off x="6327000" y="524664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7"/>
          <p:cNvSpPr/>
          <p:nvPr/>
        </p:nvSpPr>
        <p:spPr>
          <a:xfrm>
            <a:off x="5261040" y="524664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8"/>
          <p:cNvSpPr/>
          <p:nvPr/>
        </p:nvSpPr>
        <p:spPr>
          <a:xfrm>
            <a:off x="8977680" y="5137920"/>
            <a:ext cx="3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Line 9"/>
          <p:cNvSpPr/>
          <p:nvPr/>
        </p:nvSpPr>
        <p:spPr>
          <a:xfrm>
            <a:off x="2520360" y="5280480"/>
            <a:ext cx="63190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0"/>
          <p:cNvSpPr/>
          <p:nvPr/>
        </p:nvSpPr>
        <p:spPr>
          <a:xfrm>
            <a:off x="2352600" y="2637000"/>
            <a:ext cx="7084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1"/>
          <p:cNvSpPr/>
          <p:nvPr/>
        </p:nvSpPr>
        <p:spPr>
          <a:xfrm>
            <a:off x="3143160" y="5802840"/>
            <a:ext cx="390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Temperature (degrees Celsius)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2"/>
          <p:cNvSpPr/>
          <p:nvPr/>
        </p:nvSpPr>
        <p:spPr>
          <a:xfrm>
            <a:off x="2470320" y="5321160"/>
            <a:ext cx="51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0        1         2            3            4            5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3"/>
          <p:cNvSpPr/>
          <p:nvPr/>
        </p:nvSpPr>
        <p:spPr>
          <a:xfrm>
            <a:off x="2067480" y="3267720"/>
            <a:ext cx="561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Line 14"/>
          <p:cNvSpPr/>
          <p:nvPr/>
        </p:nvSpPr>
        <p:spPr>
          <a:xfrm>
            <a:off x="2520360" y="3490920"/>
            <a:ext cx="47962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5"/>
          <p:cNvSpPr/>
          <p:nvPr/>
        </p:nvSpPr>
        <p:spPr>
          <a:xfrm flipV="1">
            <a:off x="7316640" y="3490920"/>
            <a:ext cx="360" cy="18644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6"/>
          <p:cNvSpPr/>
          <p:nvPr/>
        </p:nvSpPr>
        <p:spPr>
          <a:xfrm>
            <a:off x="3359160" y="3500280"/>
            <a:ext cx="2952360" cy="180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1981080" y="131760"/>
            <a:ext cx="8991360" cy="6507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probability the temperature is between 1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and 4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know that the total area of the rectangle is 1, and we can see that the part of the rectangle between 1 and 4 is 3/5 of the total, so P(1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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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4) = 3/5*(1) = 0.6.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4" name="Line 2"/>
          <p:cNvSpPr/>
          <p:nvPr/>
        </p:nvSpPr>
        <p:spPr>
          <a:xfrm flipV="1">
            <a:off x="2596680" y="1804320"/>
            <a:ext cx="360" cy="2088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3"/>
          <p:cNvSpPr/>
          <p:nvPr/>
        </p:nvSpPr>
        <p:spPr>
          <a:xfrm>
            <a:off x="3357720" y="381780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4"/>
          <p:cNvSpPr/>
          <p:nvPr/>
        </p:nvSpPr>
        <p:spPr>
          <a:xfrm>
            <a:off x="4195440" y="381780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5"/>
          <p:cNvSpPr/>
          <p:nvPr/>
        </p:nvSpPr>
        <p:spPr>
          <a:xfrm>
            <a:off x="6327000" y="381780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6"/>
          <p:cNvSpPr/>
          <p:nvPr/>
        </p:nvSpPr>
        <p:spPr>
          <a:xfrm>
            <a:off x="5261040" y="381780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7"/>
          <p:cNvSpPr/>
          <p:nvPr/>
        </p:nvSpPr>
        <p:spPr>
          <a:xfrm>
            <a:off x="8977680" y="3709080"/>
            <a:ext cx="3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Line 8"/>
          <p:cNvSpPr/>
          <p:nvPr/>
        </p:nvSpPr>
        <p:spPr>
          <a:xfrm>
            <a:off x="2520360" y="3852000"/>
            <a:ext cx="63190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9"/>
          <p:cNvSpPr/>
          <p:nvPr/>
        </p:nvSpPr>
        <p:spPr>
          <a:xfrm>
            <a:off x="2352600" y="1208160"/>
            <a:ext cx="7084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0"/>
          <p:cNvSpPr/>
          <p:nvPr/>
        </p:nvSpPr>
        <p:spPr>
          <a:xfrm>
            <a:off x="3143160" y="4374000"/>
            <a:ext cx="390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Temperature (degrees Celsius)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1"/>
          <p:cNvSpPr/>
          <p:nvPr/>
        </p:nvSpPr>
        <p:spPr>
          <a:xfrm>
            <a:off x="2470320" y="3892320"/>
            <a:ext cx="51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0        1         2            3            4            5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12"/>
          <p:cNvSpPr/>
          <p:nvPr/>
        </p:nvSpPr>
        <p:spPr>
          <a:xfrm>
            <a:off x="2067480" y="1838880"/>
            <a:ext cx="561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Line 13"/>
          <p:cNvSpPr/>
          <p:nvPr/>
        </p:nvSpPr>
        <p:spPr>
          <a:xfrm>
            <a:off x="2520360" y="2062440"/>
            <a:ext cx="47962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14"/>
          <p:cNvSpPr/>
          <p:nvPr/>
        </p:nvSpPr>
        <p:spPr>
          <a:xfrm flipV="1">
            <a:off x="7316640" y="2062440"/>
            <a:ext cx="360" cy="186408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5"/>
          <p:cNvSpPr/>
          <p:nvPr/>
        </p:nvSpPr>
        <p:spPr>
          <a:xfrm>
            <a:off x="3374640" y="2031840"/>
            <a:ext cx="2952360" cy="180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Review: Probabilities and 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2135160" y="1413000"/>
            <a:ext cx="7719480" cy="444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 density curve depicting the probability distribution of a continuous random variable,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total area under the curve is 1,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is a direct correspondence between area and probability.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the probability of an event occurring in some interval can be evaluated.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probability that a continuous random variable takes on any particular value is zero.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Content Placeholder 3" descr=""/>
          <p:cNvPicPr/>
          <p:nvPr/>
        </p:nvPicPr>
        <p:blipFill>
          <a:blip r:embed="rId1"/>
          <a:stretch/>
        </p:blipFill>
        <p:spPr>
          <a:xfrm>
            <a:off x="226800" y="2239560"/>
            <a:ext cx="11788200" cy="35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238680" y="172440"/>
            <a:ext cx="11796840" cy="612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22" name="Picture 3" descr=""/>
          <p:cNvPicPr/>
          <p:nvPr/>
        </p:nvPicPr>
        <p:blipFill>
          <a:blip r:embed="rId1"/>
          <a:stretch/>
        </p:blipFill>
        <p:spPr>
          <a:xfrm>
            <a:off x="468000" y="2144880"/>
            <a:ext cx="11567520" cy="44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Content Placeholder 7" descr=""/>
          <p:cNvPicPr/>
          <p:nvPr/>
        </p:nvPicPr>
        <p:blipFill>
          <a:blip r:embed="rId1"/>
          <a:stretch/>
        </p:blipFill>
        <p:spPr>
          <a:xfrm>
            <a:off x="796320" y="1690560"/>
            <a:ext cx="10511280" cy="1134000"/>
          </a:xfrm>
          <a:prstGeom prst="rect">
            <a:avLst/>
          </a:prstGeom>
          <a:ln>
            <a:noFill/>
          </a:ln>
        </p:spPr>
      </p:pic>
      <p:pic>
        <p:nvPicPr>
          <p:cNvPr id="424" name="Picture 6" descr=""/>
          <p:cNvPicPr/>
          <p:nvPr/>
        </p:nvPicPr>
        <p:blipFill>
          <a:blip r:embed="rId2"/>
          <a:srcRect l="0" t="0" r="0" b="22947"/>
          <a:stretch/>
        </p:blipFill>
        <p:spPr>
          <a:xfrm>
            <a:off x="3399480" y="747360"/>
            <a:ext cx="5304960" cy="726120"/>
          </a:xfrm>
          <a:prstGeom prst="rect">
            <a:avLst/>
          </a:prstGeom>
          <a:ln>
            <a:noFill/>
          </a:ln>
        </p:spPr>
      </p:pic>
      <p:pic>
        <p:nvPicPr>
          <p:cNvPr id="425" name="Picture 8" descr=""/>
          <p:cNvPicPr/>
          <p:nvPr/>
        </p:nvPicPr>
        <p:blipFill>
          <a:blip r:embed="rId3"/>
          <a:stretch/>
        </p:blipFill>
        <p:spPr>
          <a:xfrm>
            <a:off x="796320" y="2882880"/>
            <a:ext cx="5481360" cy="1511280"/>
          </a:xfrm>
          <a:prstGeom prst="rect">
            <a:avLst/>
          </a:prstGeom>
          <a:ln>
            <a:noFill/>
          </a:ln>
        </p:spPr>
      </p:pic>
      <p:pic>
        <p:nvPicPr>
          <p:cNvPr id="426" name="Picture 9" descr=""/>
          <p:cNvPicPr/>
          <p:nvPr/>
        </p:nvPicPr>
        <p:blipFill>
          <a:blip r:embed="rId4"/>
          <a:stretch/>
        </p:blipFill>
        <p:spPr>
          <a:xfrm>
            <a:off x="649080" y="4394160"/>
            <a:ext cx="7386840" cy="243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Content Placeholder 3" descr=""/>
          <p:cNvPicPr/>
          <p:nvPr/>
        </p:nvPicPr>
        <p:blipFill>
          <a:blip r:embed="rId1"/>
          <a:stretch/>
        </p:blipFill>
        <p:spPr>
          <a:xfrm>
            <a:off x="0" y="1706040"/>
            <a:ext cx="12124080" cy="23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Content Placeholder 3" descr=""/>
          <p:cNvPicPr/>
          <p:nvPr/>
        </p:nvPicPr>
        <p:blipFill>
          <a:blip r:embed="rId1"/>
          <a:stretch/>
        </p:blipFill>
        <p:spPr>
          <a:xfrm>
            <a:off x="664200" y="231840"/>
            <a:ext cx="11287800" cy="2073960"/>
          </a:xfrm>
          <a:prstGeom prst="rect">
            <a:avLst/>
          </a:prstGeom>
          <a:ln>
            <a:noFill/>
          </a:ln>
        </p:spPr>
      </p:pic>
      <p:pic>
        <p:nvPicPr>
          <p:cNvPr id="429" name="Picture 4" descr=""/>
          <p:cNvPicPr/>
          <p:nvPr/>
        </p:nvPicPr>
        <p:blipFill>
          <a:blip r:embed="rId2"/>
          <a:stretch/>
        </p:blipFill>
        <p:spPr>
          <a:xfrm>
            <a:off x="816840" y="2544480"/>
            <a:ext cx="10982520" cy="148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Content Placeholder 3" descr=""/>
          <p:cNvPicPr/>
          <p:nvPr/>
        </p:nvPicPr>
        <p:blipFill>
          <a:blip r:embed="rId1"/>
          <a:stretch/>
        </p:blipFill>
        <p:spPr>
          <a:xfrm>
            <a:off x="140400" y="1096200"/>
            <a:ext cx="11955600" cy="326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838080" y="0"/>
            <a:ext cx="10515240" cy="617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Buses arrive at a specified stop at 15-minute intervals starting at 7 A.M. That is, they arrive at 7, 7:15, 7:30, 7:45, and so on. If a passenger arrives at the stop at a time that is uniformly distributed between 7 and 7:30, find the probability that he waits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 less than 5 minutes for a bus;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 more than 10 minutes for a bus.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Uniform Distribution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2200320" y="1677960"/>
            <a:ext cx="7937280" cy="444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Uniform Distribution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equally likely values over the range of possible outcomes.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denote the number of minutes past 7 that the passenger arrives at the stop. </a:t>
            </a:r>
            <a:r>
              <a:rPr b="0" i="1" lang="en-US" sz="2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 passenger arrives at the stop at a time that is uniformly distributed between 7 and 7:30, </a:t>
            </a:r>
            <a:r>
              <a:rPr b="0" i="1" lang="en-US" sz="2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is the probability  that he arrives any time between 7 and 730 is the same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739440" y="365040"/>
            <a:ext cx="993708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</a:t>
            </a:r>
            <a:r>
              <a:rPr b="0" i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uniform random variable over the interval (0, 30), it follows that the passenger will have to wait less than 5 minutes if (and only if) he arrives between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7:10 and 7:15 or between 7:25 and 7:30. (between 7:10 and 7:15 difference is 5 minutes)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Hence, the desired probability for part (a) 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6" name="Content Placeholder 3" descr=""/>
          <p:cNvPicPr/>
          <p:nvPr/>
        </p:nvPicPr>
        <p:blipFill>
          <a:blip r:embed="rId1"/>
          <a:stretch/>
        </p:blipFill>
        <p:spPr>
          <a:xfrm>
            <a:off x="440640" y="1869120"/>
            <a:ext cx="11019600" cy="1175040"/>
          </a:xfrm>
          <a:prstGeom prst="rect">
            <a:avLst/>
          </a:prstGeom>
          <a:ln>
            <a:noFill/>
          </a:ln>
        </p:spPr>
      </p:pic>
      <p:pic>
        <p:nvPicPr>
          <p:cNvPr id="437" name="Picture 4" descr=""/>
          <p:cNvPicPr/>
          <p:nvPr/>
        </p:nvPicPr>
        <p:blipFill>
          <a:blip r:embed="rId2"/>
          <a:stretch/>
        </p:blipFill>
        <p:spPr>
          <a:xfrm>
            <a:off x="122040" y="3510000"/>
            <a:ext cx="11918880" cy="196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488880" y="628200"/>
            <a:ext cx="11213640" cy="25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0" name="Picture 6" descr=""/>
          <p:cNvPicPr/>
          <p:nvPr/>
        </p:nvPicPr>
        <p:blipFill>
          <a:blip r:embed="rId1"/>
          <a:stretch/>
        </p:blipFill>
        <p:spPr>
          <a:xfrm>
            <a:off x="0" y="365040"/>
            <a:ext cx="12191760" cy="4444560"/>
          </a:xfrm>
          <a:prstGeom prst="rect">
            <a:avLst/>
          </a:prstGeom>
          <a:ln>
            <a:noFill/>
          </a:ln>
        </p:spPr>
      </p:pic>
      <p:pic>
        <p:nvPicPr>
          <p:cNvPr id="441" name="Picture 7" descr=""/>
          <p:cNvPicPr/>
          <p:nvPr/>
        </p:nvPicPr>
        <p:blipFill>
          <a:blip r:embed="rId2"/>
          <a:stretch/>
        </p:blipFill>
        <p:spPr>
          <a:xfrm>
            <a:off x="8334360" y="3862800"/>
            <a:ext cx="336816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Content Placeholder 2" descr=""/>
          <p:cNvPicPr/>
          <p:nvPr/>
        </p:nvPicPr>
        <p:blipFill>
          <a:blip r:embed="rId1"/>
          <a:stretch/>
        </p:blipFill>
        <p:spPr>
          <a:xfrm>
            <a:off x="781920" y="233280"/>
            <a:ext cx="9829440" cy="63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passenger is in the station from 7 Am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train to arrive is after 5 minutes going to B,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his train to A is from after 5 min to 15 minutes 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the next train to B arrives at 20 min,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his train to A is from after 20 min to 30 minutes and so on till 60 min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Similarly for each of the intervals =1/6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=1/6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probability=(1/6 )(4)=2/3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6" name="TextShape 3"/>
          <p:cNvSpPr txBox="1"/>
          <p:nvPr/>
        </p:nvSpPr>
        <p:spPr>
          <a:xfrm>
            <a:off x="720000" y="5225040"/>
            <a:ext cx="10515240" cy="435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          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48" name="Content Placeholder 3" descr=""/>
          <p:cNvPicPr/>
          <p:nvPr/>
        </p:nvPicPr>
        <p:blipFill>
          <a:blip r:embed="rId1"/>
          <a:stretch/>
        </p:blipFill>
        <p:spPr>
          <a:xfrm>
            <a:off x="1230840" y="1868400"/>
            <a:ext cx="9703800" cy="425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Content Placeholder 5" descr=""/>
          <p:cNvPicPr/>
          <p:nvPr/>
        </p:nvPicPr>
        <p:blipFill>
          <a:blip r:embed="rId1"/>
          <a:stretch/>
        </p:blipFill>
        <p:spPr>
          <a:xfrm>
            <a:off x="317880" y="259200"/>
            <a:ext cx="11154960" cy="1364760"/>
          </a:xfrm>
          <a:prstGeom prst="rect">
            <a:avLst/>
          </a:prstGeom>
          <a:ln>
            <a:noFill/>
          </a:ln>
        </p:spPr>
      </p:pic>
      <p:pic>
        <p:nvPicPr>
          <p:cNvPr id="450" name="Picture 6" descr=""/>
          <p:cNvPicPr/>
          <p:nvPr/>
        </p:nvPicPr>
        <p:blipFill>
          <a:blip r:embed="rId2"/>
          <a:stretch/>
        </p:blipFill>
        <p:spPr>
          <a:xfrm>
            <a:off x="317880" y="1771560"/>
            <a:ext cx="5943240" cy="637920"/>
          </a:xfrm>
          <a:prstGeom prst="rect">
            <a:avLst/>
          </a:prstGeom>
          <a:ln>
            <a:noFill/>
          </a:ln>
        </p:spPr>
      </p:pic>
      <p:pic>
        <p:nvPicPr>
          <p:cNvPr id="451" name="Picture 7" descr=""/>
          <p:cNvPicPr/>
          <p:nvPr/>
        </p:nvPicPr>
        <p:blipFill>
          <a:blip r:embed="rId3"/>
          <a:stretch/>
        </p:blipFill>
        <p:spPr>
          <a:xfrm>
            <a:off x="6409080" y="1790640"/>
            <a:ext cx="3428640" cy="599760"/>
          </a:xfrm>
          <a:prstGeom prst="rect">
            <a:avLst/>
          </a:prstGeom>
          <a:ln>
            <a:noFill/>
          </a:ln>
        </p:spPr>
      </p:pic>
      <p:pic>
        <p:nvPicPr>
          <p:cNvPr id="452" name="Picture 8" descr=""/>
          <p:cNvPicPr/>
          <p:nvPr/>
        </p:nvPicPr>
        <p:blipFill>
          <a:blip r:embed="rId4"/>
          <a:stretch/>
        </p:blipFill>
        <p:spPr>
          <a:xfrm>
            <a:off x="3776760" y="2557080"/>
            <a:ext cx="7695720" cy="752040"/>
          </a:xfrm>
          <a:prstGeom prst="rect">
            <a:avLst/>
          </a:prstGeom>
          <a:ln>
            <a:noFill/>
          </a:ln>
        </p:spPr>
      </p:pic>
      <p:pic>
        <p:nvPicPr>
          <p:cNvPr id="453" name="Picture 9" descr=""/>
          <p:cNvPicPr/>
          <p:nvPr/>
        </p:nvPicPr>
        <p:blipFill>
          <a:blip r:embed="rId5"/>
          <a:stretch/>
        </p:blipFill>
        <p:spPr>
          <a:xfrm>
            <a:off x="461520" y="3419280"/>
            <a:ext cx="10867680" cy="1761840"/>
          </a:xfrm>
          <a:prstGeom prst="rect">
            <a:avLst/>
          </a:prstGeom>
          <a:ln>
            <a:noFill/>
          </a:ln>
        </p:spPr>
      </p:pic>
      <p:pic>
        <p:nvPicPr>
          <p:cNvPr id="454" name="Picture 10" descr=""/>
          <p:cNvPicPr/>
          <p:nvPr/>
        </p:nvPicPr>
        <p:blipFill>
          <a:blip r:embed="rId6"/>
          <a:stretch/>
        </p:blipFill>
        <p:spPr>
          <a:xfrm>
            <a:off x="214560" y="5181120"/>
            <a:ext cx="11258280" cy="13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Picture 6" descr=""/>
          <p:cNvPicPr/>
          <p:nvPr/>
        </p:nvPicPr>
        <p:blipFill>
          <a:blip r:embed="rId1"/>
          <a:stretch/>
        </p:blipFill>
        <p:spPr>
          <a:xfrm>
            <a:off x="272160" y="880200"/>
            <a:ext cx="11382120" cy="1466640"/>
          </a:xfrm>
          <a:prstGeom prst="rect">
            <a:avLst/>
          </a:prstGeom>
          <a:ln>
            <a:noFill/>
          </a:ln>
        </p:spPr>
      </p:pic>
      <p:pic>
        <p:nvPicPr>
          <p:cNvPr id="456" name="Picture 7" descr=""/>
          <p:cNvPicPr/>
          <p:nvPr/>
        </p:nvPicPr>
        <p:blipFill>
          <a:blip r:embed="rId2"/>
          <a:stretch/>
        </p:blipFill>
        <p:spPr>
          <a:xfrm>
            <a:off x="447840" y="2548080"/>
            <a:ext cx="11296440" cy="17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Uniform Distribution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2200320" y="1677960"/>
            <a:ext cx="7937280" cy="444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Uniform Distribution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equally likely values over the range of possible outcomes.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graph of the uniform probability distribution is a rectangle with area equal to 1.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58" name="Content Placeholder 3" descr=""/>
          <p:cNvPicPr/>
          <p:nvPr/>
        </p:nvPicPr>
        <p:blipFill>
          <a:blip r:embed="rId1"/>
          <a:stretch/>
        </p:blipFill>
        <p:spPr>
          <a:xfrm>
            <a:off x="1073520" y="2148840"/>
            <a:ext cx="9912240" cy="199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0" name="Content Placeholder 3" descr=""/>
          <p:cNvPicPr/>
          <p:nvPr/>
        </p:nvPicPr>
        <p:blipFill>
          <a:blip r:embed="rId1"/>
          <a:stretch/>
        </p:blipFill>
        <p:spPr>
          <a:xfrm>
            <a:off x="0" y="553320"/>
            <a:ext cx="11998800" cy="948960"/>
          </a:xfrm>
          <a:prstGeom prst="rect">
            <a:avLst/>
          </a:prstGeom>
          <a:ln>
            <a:noFill/>
          </a:ln>
        </p:spPr>
      </p:pic>
      <p:pic>
        <p:nvPicPr>
          <p:cNvPr id="461" name="Picture 4" descr=""/>
          <p:cNvPicPr/>
          <p:nvPr/>
        </p:nvPicPr>
        <p:blipFill>
          <a:blip r:embed="rId2"/>
          <a:stretch/>
        </p:blipFill>
        <p:spPr>
          <a:xfrm>
            <a:off x="1411920" y="2345760"/>
            <a:ext cx="6858360" cy="940680"/>
          </a:xfrm>
          <a:prstGeom prst="rect">
            <a:avLst/>
          </a:prstGeom>
          <a:ln>
            <a:noFill/>
          </a:ln>
        </p:spPr>
      </p:pic>
      <p:pic>
        <p:nvPicPr>
          <p:cNvPr id="462" name="Picture 5" descr=""/>
          <p:cNvPicPr/>
          <p:nvPr/>
        </p:nvPicPr>
        <p:blipFill>
          <a:blip r:embed="rId3"/>
          <a:stretch/>
        </p:blipFill>
        <p:spPr>
          <a:xfrm>
            <a:off x="198000" y="3211920"/>
            <a:ext cx="10920240" cy="1281600"/>
          </a:xfrm>
          <a:prstGeom prst="rect">
            <a:avLst/>
          </a:prstGeom>
          <a:ln>
            <a:noFill/>
          </a:ln>
        </p:spPr>
      </p:pic>
      <p:pic>
        <p:nvPicPr>
          <p:cNvPr id="463" name="Picture 6" descr=""/>
          <p:cNvPicPr/>
          <p:nvPr/>
        </p:nvPicPr>
        <p:blipFill>
          <a:blip r:embed="rId4"/>
          <a:srcRect l="0" t="5879" r="0" b="0"/>
          <a:stretch/>
        </p:blipFill>
        <p:spPr>
          <a:xfrm>
            <a:off x="1411920" y="4624920"/>
            <a:ext cx="7850880" cy="209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Gaussian Random Variables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838080" y="1086840"/>
            <a:ext cx="10515240" cy="50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Bell-shaped curves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appear in many applications of probability theory.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probability models in these applications are members of the family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Gaussian random variables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Because they occur so frequently in practice,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Gaussian random variables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sometimes referred to as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 variables.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Gaussian Random Variable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8" name="Picture 3" descr=""/>
          <p:cNvPicPr/>
          <p:nvPr/>
        </p:nvPicPr>
        <p:blipFill>
          <a:blip r:embed="rId1"/>
          <a:stretch/>
        </p:blipFill>
        <p:spPr>
          <a:xfrm>
            <a:off x="992520" y="2727720"/>
            <a:ext cx="10729440" cy="262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2590920" y="60948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Normal Distribution:</a:t>
            </a:r>
            <a:r>
              <a:rPr b="0" lang="en-US" sz="36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36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 mathematical function (pdf)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4476600" y="3214800"/>
            <a:ext cx="9143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3"/>
          <p:cNvSpPr/>
          <p:nvPr/>
        </p:nvSpPr>
        <p:spPr>
          <a:xfrm>
            <a:off x="5505480" y="3238560"/>
            <a:ext cx="9143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"/>
          <p:cNvSpPr/>
          <p:nvPr/>
        </p:nvSpPr>
        <p:spPr>
          <a:xfrm>
            <a:off x="4753080" y="3005280"/>
            <a:ext cx="9143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3" name="Picture 6" descr=""/>
          <p:cNvPicPr/>
          <p:nvPr/>
        </p:nvPicPr>
        <p:blipFill>
          <a:blip r:embed="rId1"/>
          <a:stretch/>
        </p:blipFill>
        <p:spPr>
          <a:xfrm>
            <a:off x="2514600" y="2438280"/>
            <a:ext cx="6857640" cy="21632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474" name="CustomShape 5"/>
          <p:cNvSpPr/>
          <p:nvPr/>
        </p:nvSpPr>
        <p:spPr>
          <a:xfrm>
            <a:off x="3200400" y="5351400"/>
            <a:ext cx="9143640" cy="15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/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 constants: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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=3.14159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e=2.71828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6"/>
          <p:cNvSpPr/>
          <p:nvPr/>
        </p:nvSpPr>
        <p:spPr>
          <a:xfrm>
            <a:off x="6629400" y="5029200"/>
            <a:ext cx="3428640" cy="1918440"/>
          </a:xfrm>
          <a:prstGeom prst="rect">
            <a:avLst/>
          </a:prstGeom>
          <a:solidFill>
            <a:srgbClr val="ffffff"/>
          </a:solidFill>
          <a:ln w="936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a bell shaped curve with different centers and spreads depending on </a:t>
            </a: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</a:t>
            </a: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and </a:t>
            </a: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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8534520" y="2514600"/>
            <a:ext cx="380520" cy="456840"/>
          </a:xfrm>
          <a:prstGeom prst="rect">
            <a:avLst/>
          </a:prstGeom>
          <a:noFill/>
          <a:ln w="1584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8"/>
          <p:cNvSpPr/>
          <p:nvPr/>
        </p:nvSpPr>
        <p:spPr>
          <a:xfrm>
            <a:off x="4495680" y="3809880"/>
            <a:ext cx="685440" cy="685440"/>
          </a:xfrm>
          <a:prstGeom prst="rect">
            <a:avLst/>
          </a:prstGeom>
          <a:noFill/>
          <a:ln w="1584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9"/>
          <p:cNvSpPr/>
          <p:nvPr/>
        </p:nvSpPr>
        <p:spPr>
          <a:xfrm flipH="1" flipV="1">
            <a:off x="5181480" y="4495680"/>
            <a:ext cx="1447920" cy="914400"/>
          </a:xfrm>
          <a:prstGeom prst="line">
            <a:avLst/>
          </a:prstGeom>
          <a:ln w="9360">
            <a:solidFill>
              <a:schemeClr val="hlink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0"/>
          <p:cNvSpPr/>
          <p:nvPr/>
        </p:nvSpPr>
        <p:spPr>
          <a:xfrm flipV="1">
            <a:off x="8229600" y="2971800"/>
            <a:ext cx="457200" cy="2057400"/>
          </a:xfrm>
          <a:prstGeom prst="line">
            <a:avLst/>
          </a:prstGeom>
          <a:ln w="9360">
            <a:solidFill>
              <a:schemeClr val="hlink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nodeType="clickEffect" fill="hold">
                      <p:stCondLst>
                        <p:cond delay="indefinite"/>
                      </p:stCondLst>
                      <p:childTnLst>
                        <p:par>
                          <p:cTn id="1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nodeType="clickEffect" fill="hold">
                      <p:stCondLst>
                        <p:cond delay="indefinite"/>
                      </p:stCondLst>
                      <p:childTnLst>
                        <p:par>
                          <p:cTn id="1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Normal 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81" name="Picture 24" descr=""/>
          <p:cNvPicPr/>
          <p:nvPr/>
        </p:nvPicPr>
        <p:blipFill>
          <a:blip r:embed="rId1"/>
          <a:stretch/>
        </p:blipFill>
        <p:spPr>
          <a:xfrm>
            <a:off x="3505320" y="3124080"/>
            <a:ext cx="4723920" cy="152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2" name="TextShape 2"/>
          <p:cNvSpPr txBox="1"/>
          <p:nvPr/>
        </p:nvSpPr>
        <p:spPr>
          <a:xfrm>
            <a:off x="1523880" y="2057400"/>
            <a:ext cx="92199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It’s a probability function, so no matter what the values of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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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must integrate to 1!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nodeType="clickEffect" fill="hold">
                      <p:stCondLst>
                        <p:cond delay="indefinite"/>
                      </p:stCondLst>
                      <p:childTnLst>
                        <p:par>
                          <p:cTn id="1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Normal distribution is defined by its mean and standard dev.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E(X)=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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                                                                         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Var(X)=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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Deviation(X)=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85" name="Picture 5" descr=""/>
          <p:cNvPicPr/>
          <p:nvPr/>
        </p:nvPicPr>
        <p:blipFill>
          <a:blip r:embed="rId1"/>
          <a:stretch/>
        </p:blipFill>
        <p:spPr>
          <a:xfrm>
            <a:off x="4668120" y="1624680"/>
            <a:ext cx="3614040" cy="12592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486" name="Picture 4" descr=""/>
          <p:cNvPicPr/>
          <p:nvPr/>
        </p:nvPicPr>
        <p:blipFill>
          <a:blip r:embed="rId2"/>
          <a:stretch/>
        </p:blipFill>
        <p:spPr>
          <a:xfrm>
            <a:off x="5334120" y="3193920"/>
            <a:ext cx="5293800" cy="13777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timing>
    <p:tnLst>
      <p:par>
        <p:cTn id="170" dur="indefinite" restart="never" nodeType="tmRoot">
          <p:childTnLst>
            <p:seq>
              <p:cTn id="1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Picture 1" descr=""/>
          <p:cNvPicPr/>
          <p:nvPr/>
        </p:nvPicPr>
        <p:blipFill>
          <a:blip r:embed="rId1"/>
          <a:stretch/>
        </p:blipFill>
        <p:spPr>
          <a:xfrm>
            <a:off x="1876320" y="533520"/>
            <a:ext cx="8438760" cy="57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2" dur="indefinite" restart="never" nodeType="tmRoot">
          <p:childTnLst>
            <p:seq>
              <p:cTn id="1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Content Placeholder 3" descr=""/>
          <p:cNvPicPr/>
          <p:nvPr/>
        </p:nvPicPr>
        <p:blipFill>
          <a:blip r:embed="rId1"/>
          <a:stretch/>
        </p:blipFill>
        <p:spPr>
          <a:xfrm>
            <a:off x="610200" y="-182880"/>
            <a:ext cx="9799560" cy="672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4" dur="indefinite" restart="never" nodeType="tmRoot">
          <p:childTnLst>
            <p:seq>
              <p:cTn id="1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Content Placeholder 3" descr=""/>
          <p:cNvPicPr/>
          <p:nvPr/>
        </p:nvPicPr>
        <p:blipFill>
          <a:blip r:embed="rId1"/>
          <a:stretch/>
        </p:blipFill>
        <p:spPr>
          <a:xfrm>
            <a:off x="72000" y="2319120"/>
            <a:ext cx="12119760" cy="166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6" dur="indefinite" restart="never" nodeType="tmRoot">
          <p:childTnLst>
            <p:seq>
              <p:cTn id="1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220968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523880" y="990720"/>
            <a:ext cx="9143640" cy="220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figure below depicts the probability distribution for temperatures in a manufacturing process.  The temperatures are controlled so that they range between 0 and 5 degrees Celsius, and every possible temperature is equally likely.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2" name="Line 3"/>
          <p:cNvSpPr/>
          <p:nvPr/>
        </p:nvSpPr>
        <p:spPr>
          <a:xfrm flipV="1">
            <a:off x="3047760" y="3655080"/>
            <a:ext cx="360" cy="2230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4"/>
          <p:cNvSpPr/>
          <p:nvPr/>
        </p:nvSpPr>
        <p:spPr>
          <a:xfrm>
            <a:off x="3809880" y="5805720"/>
            <a:ext cx="360" cy="15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5"/>
          <p:cNvSpPr/>
          <p:nvPr/>
        </p:nvSpPr>
        <p:spPr>
          <a:xfrm>
            <a:off x="4647960" y="5805720"/>
            <a:ext cx="360" cy="15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6"/>
          <p:cNvSpPr/>
          <p:nvPr/>
        </p:nvSpPr>
        <p:spPr>
          <a:xfrm>
            <a:off x="6781680" y="5805720"/>
            <a:ext cx="360" cy="15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7"/>
          <p:cNvSpPr/>
          <p:nvPr/>
        </p:nvSpPr>
        <p:spPr>
          <a:xfrm>
            <a:off x="5715000" y="5805720"/>
            <a:ext cx="360" cy="15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8"/>
          <p:cNvSpPr/>
          <p:nvPr/>
        </p:nvSpPr>
        <p:spPr>
          <a:xfrm>
            <a:off x="9435240" y="5689800"/>
            <a:ext cx="3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Line 9"/>
          <p:cNvSpPr/>
          <p:nvPr/>
        </p:nvSpPr>
        <p:spPr>
          <a:xfrm>
            <a:off x="2971800" y="5842080"/>
            <a:ext cx="63244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0"/>
          <p:cNvSpPr/>
          <p:nvPr/>
        </p:nvSpPr>
        <p:spPr>
          <a:xfrm>
            <a:off x="2808000" y="3017880"/>
            <a:ext cx="707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3594960" y="6400080"/>
            <a:ext cx="390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Temperature (degrees Celsius)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2"/>
          <p:cNvSpPr/>
          <p:nvPr/>
        </p:nvSpPr>
        <p:spPr>
          <a:xfrm>
            <a:off x="2921400" y="5885640"/>
            <a:ext cx="51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0        1         2            3            4            5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2518200" y="3691800"/>
            <a:ext cx="561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Line 14"/>
          <p:cNvSpPr/>
          <p:nvPr/>
        </p:nvSpPr>
        <p:spPr>
          <a:xfrm>
            <a:off x="2971800" y="3930480"/>
            <a:ext cx="480060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5"/>
          <p:cNvSpPr/>
          <p:nvPr/>
        </p:nvSpPr>
        <p:spPr>
          <a:xfrm flipV="1">
            <a:off x="7772400" y="3930480"/>
            <a:ext cx="360" cy="19915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185400" y="132480"/>
            <a:ext cx="11167920" cy="604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2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185400" y="132480"/>
            <a:ext cx="11167920" cy="604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8" dur="indefinite" restart="never" nodeType="tmRoot">
          <p:childTnLst>
            <p:seq>
              <p:cTn id="1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172440" y="0"/>
            <a:ext cx="11181240" cy="617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Figure contains two examples of Gaussian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PDFs with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2. In Figure (a),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0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5, and in Figure (b),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2.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93" name="Picture 3" descr=""/>
          <p:cNvPicPr/>
          <p:nvPr/>
        </p:nvPicPr>
        <p:blipFill>
          <a:blip r:embed="rId1"/>
          <a:stretch/>
        </p:blipFill>
        <p:spPr>
          <a:xfrm>
            <a:off x="-78120" y="1576440"/>
            <a:ext cx="11885400" cy="528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0" dur="indefinite" restart="never" nodeType="tmRoot">
          <p:childTnLst>
            <p:seq>
              <p:cTn id="1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and Var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(X)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normal random variable with parameters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start by finding the mean and variance of the standard normal random variable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−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μ)/σ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.We have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0 ( being an even function)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6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97" name="Picture 6" descr=""/>
          <p:cNvPicPr/>
          <p:nvPr/>
        </p:nvPicPr>
        <p:blipFill>
          <a:blip r:embed="rId2"/>
          <a:stretch/>
        </p:blipFill>
        <p:spPr>
          <a:xfrm>
            <a:off x="4919760" y="3706920"/>
            <a:ext cx="3196800" cy="10083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timing>
    <p:tnLst>
      <p:par>
        <p:cTn id="182" dur="indefinite" restart="never" nodeType="tmRoot">
          <p:childTnLst>
            <p:seq>
              <p:cTn id="1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Content Placeholder 6" descr=""/>
          <p:cNvPicPr/>
          <p:nvPr/>
        </p:nvPicPr>
        <p:blipFill>
          <a:blip r:embed="rId1"/>
          <a:stretch/>
        </p:blipFill>
        <p:spPr>
          <a:xfrm>
            <a:off x="758160" y="338040"/>
            <a:ext cx="5093640" cy="1805760"/>
          </a:xfrm>
          <a:prstGeom prst="rect">
            <a:avLst/>
          </a:prstGeom>
          <a:ln>
            <a:noFill/>
          </a:ln>
        </p:spPr>
      </p:pic>
      <p:sp>
        <p:nvSpPr>
          <p:cNvPr id="499" name="CustomShape 1"/>
          <p:cNvSpPr/>
          <p:nvPr/>
        </p:nvSpPr>
        <p:spPr>
          <a:xfrm>
            <a:off x="858240" y="2405520"/>
            <a:ext cx="80294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Ten-Roman"/>
              </a:rPr>
              <a:t>Integration by parts (with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Ten-Italic"/>
              </a:rPr>
              <a:t>u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TSY"/>
              </a:rPr>
              <a:t>=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Ten-Italic"/>
              </a:rPr>
              <a:t>x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Ten-Roman"/>
              </a:rPr>
              <a:t>and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MTM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Ten-Roman"/>
              </a:rPr>
              <a:t>now )  since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=- we have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858240" y="2405520"/>
            <a:ext cx="8029440" cy="1545480"/>
          </a:xfrm>
          <a:prstGeom prst="rect">
            <a:avLst/>
          </a:prstGeom>
          <a:blipFill>
            <a:blip r:embed="rId2"/>
            <a:stretch>
              <a:fillRect l="-1590" t="0" r="-2122" b="-987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1" name="Picture 8" descr=""/>
          <p:cNvPicPr/>
          <p:nvPr/>
        </p:nvPicPr>
        <p:blipFill>
          <a:blip r:embed="rId3"/>
          <a:stretch/>
        </p:blipFill>
        <p:spPr>
          <a:xfrm>
            <a:off x="1909800" y="4213080"/>
            <a:ext cx="7430760" cy="254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4" dur="indefinite" restart="never" nodeType="tmRoot">
          <p:childTnLst>
            <p:seq>
              <p:cTn id="1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since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04" name="Picture 3" descr=""/>
          <p:cNvPicPr/>
          <p:nvPr/>
        </p:nvPicPr>
        <p:blipFill>
          <a:blip r:embed="rId1"/>
          <a:stretch/>
        </p:blipFill>
        <p:spPr>
          <a:xfrm>
            <a:off x="3939120" y="2976480"/>
            <a:ext cx="3371400" cy="125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6" dur="indefinite" restart="never" nodeType="tmRoot">
          <p:childTnLst>
            <p:seq>
              <p:cTn id="1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06" name="Picture 120" descr=""/>
          <p:cNvPicPr/>
          <p:nvPr/>
        </p:nvPicPr>
        <p:blipFill>
          <a:blip r:embed="rId1"/>
          <a:stretch/>
        </p:blipFill>
        <p:spPr>
          <a:xfrm>
            <a:off x="2362320" y="914400"/>
            <a:ext cx="6833880" cy="3428640"/>
          </a:xfrm>
          <a:prstGeom prst="rect">
            <a:avLst/>
          </a:prstGeom>
          <a:ln>
            <a:noFill/>
          </a:ln>
        </p:spPr>
      </p:pic>
      <p:sp>
        <p:nvSpPr>
          <p:cNvPr id="507" name="CustomShape 2"/>
          <p:cNvSpPr/>
          <p:nvPr/>
        </p:nvSpPr>
        <p:spPr>
          <a:xfrm>
            <a:off x="2209680" y="4572000"/>
            <a:ext cx="80006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 standard deviation away from the mean (      ) in either direction on the horizontal axis accounts for around </a:t>
            </a:r>
            <a:r>
              <a:rPr b="1" lang="en-IN" sz="2400" spc="-1" strike="noStrike">
                <a:solidFill>
                  <a:srgbClr val="0f273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68 percent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the data. Two standard deviations away from the mean accounts for roughly </a:t>
            </a:r>
            <a:r>
              <a:rPr b="1" lang="en-IN" sz="2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95 percent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the data with three standard deviations representing about </a:t>
            </a:r>
            <a:r>
              <a:rPr b="1" lang="en-IN" sz="2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99.7 percent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the data.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8" name="" descr=""/>
          <p:cNvPicPr/>
          <p:nvPr/>
        </p:nvPicPr>
        <p:blipFill>
          <a:blip r:embed="rId2"/>
          <a:stretch/>
        </p:blipFill>
        <p:spPr>
          <a:xfrm>
            <a:off x="3848040" y="3301920"/>
            <a:ext cx="1523880" cy="1523880"/>
          </a:xfrm>
          <a:prstGeom prst="rect">
            <a:avLst/>
          </a:prstGeom>
          <a:ln>
            <a:noFill/>
          </a:ln>
        </p:spPr>
      </p:pic>
      <p:pic>
        <p:nvPicPr>
          <p:cNvPr id="509" name="" descr=""/>
          <p:cNvPicPr/>
          <p:nvPr/>
        </p:nvPicPr>
        <p:blipFill>
          <a:blip r:embed="rId3"/>
          <a:stretch/>
        </p:blipFill>
        <p:spPr>
          <a:xfrm>
            <a:off x="7924680" y="4648320"/>
            <a:ext cx="330120" cy="3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8" dur="indefinite" restart="never" nodeType="tmRoot">
          <p:childTnLst>
            <p:seq>
              <p:cTn id="1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Standard Normal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2438280" y="4038480"/>
            <a:ext cx="7772040" cy="95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 standard normal distribution is the set of all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-scores.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2438280" y="2209680"/>
            <a:ext cx="69339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The mean of the data in a standard normal distribution is 0 and the standard deviation is 1.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0" dur="indefinite" restart="never" nodeType="tmRoot">
          <p:childTnLst>
            <p:seq>
              <p:cTn id="191" dur="indefinite" nodeType="mainSeq">
                <p:childTnLst>
                  <p:par>
                    <p:cTn id="192" nodeType="clickEffect" fill="hold">
                      <p:stCondLst>
                        <p:cond delay="indefinite"/>
                      </p:stCondLst>
                      <p:childTnLst>
                        <p:par>
                          <p:cTn id="1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nodeType="clickEffect" fill="hold">
                      <p:stCondLst>
                        <p:cond delay="indefinite"/>
                      </p:stCondLst>
                      <p:childTnLst>
                        <p:par>
                          <p:cTn id="1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511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2971800" y="609480"/>
            <a:ext cx="3115800" cy="1004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2362320" y="2057400"/>
            <a:ext cx="7046640" cy="236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a set of data values are normally distributed, we can standardize each score by converting it into a </a:t>
            </a:r>
            <a:r>
              <a:rPr b="1" i="1" lang="en-US" sz="28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28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-score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2362320" y="4419720"/>
            <a:ext cx="586692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-scores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make it easier to compare data values measured on different scales.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nodeType="clickEffect" fill="hold">
                      <p:stCondLst>
                        <p:cond delay="indefinite"/>
                      </p:stCondLst>
                      <p:childTnLst>
                        <p:par>
                          <p:cTn id="2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514">
                                            <p:txEl>
                                              <p:pRg st="0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nodeType="clickEffect" fill="hold">
                      <p:stCondLst>
                        <p:cond delay="indefinite"/>
                      </p:stCondLst>
                      <p:childTnLst>
                        <p:par>
                          <p:cTn id="2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2743200" y="2133720"/>
            <a:ext cx="7046640" cy="182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i="1" lang="en-US" sz="28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28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-score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reflects how many standard deviations above or below the mean a raw score is.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2666880" y="4038480"/>
            <a:ext cx="6705360" cy="21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</a:t>
            </a:r>
            <a:r>
              <a:rPr b="1" i="1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positive if the data value lies above the mean and negative if the data value lies below the mean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4" dur="indefinite" restart="never" nodeType="tmRoot">
          <p:childTnLst>
            <p:seq>
              <p:cTn id="215" dur="indefinite" nodeType="mainSeq">
                <p:childTnLst>
                  <p:par>
                    <p:cTn id="216" nodeType="clickEffect" fill="hold">
                      <p:stCondLst>
                        <p:cond delay="indefinite"/>
                      </p:stCondLst>
                      <p:childTnLst>
                        <p:par>
                          <p:cTn id="2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517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nodeType="clickEffect" fill="hold">
                      <p:stCondLst>
                        <p:cond delay="indefinite"/>
                      </p:stCondLst>
                      <p:childTnLst>
                        <p:par>
                          <p:cTn id="2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-score formula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2514600" y="3581280"/>
            <a:ext cx="624816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Where </a:t>
            </a:r>
            <a:r>
              <a:rPr b="1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represents an element of the data set, the </a:t>
            </a:r>
            <a:r>
              <a:rPr b="0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mean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represented by      and </a:t>
            </a:r>
            <a:r>
              <a:rPr b="0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standard deviation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by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4191120" y="2057400"/>
            <a:ext cx="2286000" cy="1409760"/>
          </a:xfrm>
          <a:prstGeom prst="rect">
            <a:avLst/>
          </a:prstGeom>
          <a:ln>
            <a:noFill/>
          </a:ln>
        </p:spPr>
      </p:pic>
      <p:pic>
        <p:nvPicPr>
          <p:cNvPr id="522" name="" descr=""/>
          <p:cNvPicPr/>
          <p:nvPr/>
        </p:nvPicPr>
        <p:blipFill>
          <a:blip r:embed="rId2"/>
          <a:stretch/>
        </p:blipFill>
        <p:spPr>
          <a:xfrm>
            <a:off x="5410080" y="4572000"/>
            <a:ext cx="457200" cy="469800"/>
          </a:xfrm>
          <a:prstGeom prst="rect">
            <a:avLst/>
          </a:prstGeom>
          <a:ln>
            <a:noFill/>
          </a:ln>
        </p:spPr>
      </p:pic>
      <p:pic>
        <p:nvPicPr>
          <p:cNvPr id="523" name="" descr=""/>
          <p:cNvPicPr/>
          <p:nvPr/>
        </p:nvPicPr>
        <p:blipFill>
          <a:blip r:embed="rId3"/>
          <a:stretch/>
        </p:blipFill>
        <p:spPr>
          <a:xfrm>
            <a:off x="4876920" y="5105520"/>
            <a:ext cx="635040" cy="5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nodeType="clickEffect" fill="hold">
                      <p:stCondLst>
                        <p:cond delay="indefinite"/>
                      </p:stCondLst>
                      <p:childTnLst>
                        <p:par>
                          <p:cTn id="2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nodeType="clickEffect" fill="hold">
                      <p:stCondLst>
                        <p:cond delay="indefinite"/>
                      </p:stCondLst>
                      <p:childTnLst>
                        <p:par>
                          <p:cTn id="2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220968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523880" y="990720"/>
            <a:ext cx="9143640" cy="220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the total area under the “curve” is 1.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7" name="Line 3"/>
          <p:cNvSpPr/>
          <p:nvPr/>
        </p:nvSpPr>
        <p:spPr>
          <a:xfrm flipV="1">
            <a:off x="3047760" y="3655080"/>
            <a:ext cx="360" cy="2230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4"/>
          <p:cNvSpPr/>
          <p:nvPr/>
        </p:nvSpPr>
        <p:spPr>
          <a:xfrm>
            <a:off x="3809880" y="5805720"/>
            <a:ext cx="360" cy="15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5"/>
          <p:cNvSpPr/>
          <p:nvPr/>
        </p:nvSpPr>
        <p:spPr>
          <a:xfrm>
            <a:off x="4647960" y="5805720"/>
            <a:ext cx="360" cy="15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6"/>
          <p:cNvSpPr/>
          <p:nvPr/>
        </p:nvSpPr>
        <p:spPr>
          <a:xfrm>
            <a:off x="6781680" y="5805720"/>
            <a:ext cx="360" cy="15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7"/>
          <p:cNvSpPr/>
          <p:nvPr/>
        </p:nvSpPr>
        <p:spPr>
          <a:xfrm>
            <a:off x="5715000" y="5805720"/>
            <a:ext cx="360" cy="15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8"/>
          <p:cNvSpPr/>
          <p:nvPr/>
        </p:nvSpPr>
        <p:spPr>
          <a:xfrm>
            <a:off x="9435240" y="5689800"/>
            <a:ext cx="3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Line 9"/>
          <p:cNvSpPr/>
          <p:nvPr/>
        </p:nvSpPr>
        <p:spPr>
          <a:xfrm>
            <a:off x="2971800" y="5842080"/>
            <a:ext cx="63244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0"/>
          <p:cNvSpPr/>
          <p:nvPr/>
        </p:nvSpPr>
        <p:spPr>
          <a:xfrm>
            <a:off x="2808000" y="3017880"/>
            <a:ext cx="707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1"/>
          <p:cNvSpPr/>
          <p:nvPr/>
        </p:nvSpPr>
        <p:spPr>
          <a:xfrm>
            <a:off x="3594960" y="6400080"/>
            <a:ext cx="390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Temperature (degrees Celsius)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2"/>
          <p:cNvSpPr/>
          <p:nvPr/>
        </p:nvSpPr>
        <p:spPr>
          <a:xfrm>
            <a:off x="2921400" y="5885640"/>
            <a:ext cx="51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0        1         2            3            4            5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3"/>
          <p:cNvSpPr/>
          <p:nvPr/>
        </p:nvSpPr>
        <p:spPr>
          <a:xfrm>
            <a:off x="2518200" y="3691800"/>
            <a:ext cx="561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Line 14"/>
          <p:cNvSpPr/>
          <p:nvPr/>
        </p:nvSpPr>
        <p:spPr>
          <a:xfrm>
            <a:off x="2971800" y="3930480"/>
            <a:ext cx="480060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5"/>
          <p:cNvSpPr/>
          <p:nvPr/>
        </p:nvSpPr>
        <p:spPr>
          <a:xfrm flipV="1">
            <a:off x="7772400" y="3930480"/>
            <a:ext cx="360" cy="19915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2025720" y="1392840"/>
            <a:ext cx="7840080" cy="1847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SAT scores among college students are normally distributed with a mean of 500 and a standard deviation of 100. If a student scores a 700, what would be her </a:t>
            </a:r>
            <a:r>
              <a:rPr b="1" i="1" lang="en-US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US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-score?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2575080" y="6203880"/>
            <a:ext cx="183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4"/>
          <p:cNvSpPr/>
          <p:nvPr/>
        </p:nvSpPr>
        <p:spPr>
          <a:xfrm>
            <a:off x="2971800" y="4572000"/>
            <a:ext cx="73148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Her </a:t>
            </a:r>
            <a:r>
              <a:rPr b="1" i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 would be 2 which means her score is two standard deviations above the mean.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8" name="" descr=""/>
          <p:cNvPicPr/>
          <p:nvPr/>
        </p:nvPicPr>
        <p:blipFill>
          <a:blip r:embed="rId1"/>
          <a:stretch/>
        </p:blipFill>
        <p:spPr>
          <a:xfrm>
            <a:off x="4267080" y="3505320"/>
            <a:ext cx="3073320" cy="1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8" dur="indefinite" restart="never" nodeType="tmRoot">
          <p:childTnLst>
            <p:seq>
              <p:cTn id="239" dur="indefinite" nodeType="mainSeq">
                <p:childTnLst>
                  <p:par>
                    <p:cTn id="240" nodeType="clickEffect" fill="hold">
                      <p:stCondLst>
                        <p:cond delay="indefinite"/>
                      </p:stCondLst>
                      <p:childTnLst>
                        <p:par>
                          <p:cTn id="2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nodeType="clickEffect" fill="hold">
                      <p:stCondLst>
                        <p:cond delay="indefinite"/>
                      </p:stCondLst>
                      <p:childTnLst>
                        <p:par>
                          <p:cTn id="2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2286000" y="1828800"/>
            <a:ext cx="792432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954f72"/>
              </a:buClr>
              <a:buFont typeface="Wingdings" charset="2"/>
              <a:buChar char=""/>
            </a:pPr>
            <a:r>
              <a:rPr b="0" lang="en-IN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IN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set of math test scores has a mean of 70 and a standard deviation of 8.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954f72"/>
              </a:buClr>
              <a:buFont typeface="Wingdings" charset="2"/>
              <a:buChar char=""/>
            </a:pPr>
            <a:r>
              <a:rPr b="0" lang="en-IN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IN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set of English test scores has a mean of 74 and a standard deviation of 16.</a:t>
            </a:r>
            <a:r>
              <a:rPr b="0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which test would a score of 78 have a higher standing?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152388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3838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1832040" y="2241720"/>
            <a:ext cx="8194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solve:  Find the </a:t>
            </a:r>
            <a:r>
              <a:rPr b="1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 for each test.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676520" y="1219320"/>
            <a:ext cx="899136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set of math test scores has a mean of 70 and a standard deviation of 8.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set of English test scores has a mean of 74 and a standard deviation of 16.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which test would a score of 78 have a higher standing?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4"/>
          <p:cNvSpPr/>
          <p:nvPr/>
        </p:nvSpPr>
        <p:spPr>
          <a:xfrm>
            <a:off x="2133720" y="4343400"/>
            <a:ext cx="807696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math score would have the highest standing since it is 1 standard deviation above the mean while the English score is only .25 standard deviation above the mean.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"/>
          <a:stretch/>
        </p:blipFill>
        <p:spPr>
          <a:xfrm>
            <a:off x="1676520" y="2844720"/>
            <a:ext cx="4114800" cy="1015920"/>
          </a:xfrm>
          <a:prstGeom prst="rect">
            <a:avLst/>
          </a:prstGeom>
          <a:ln>
            <a:noFill/>
          </a:ln>
        </p:spPr>
      </p:pic>
      <p:pic>
        <p:nvPicPr>
          <p:cNvPr id="537" name="" descr=""/>
          <p:cNvPicPr/>
          <p:nvPr/>
        </p:nvPicPr>
        <p:blipFill>
          <a:blip r:embed="rId2"/>
          <a:stretch/>
        </p:blipFill>
        <p:spPr>
          <a:xfrm>
            <a:off x="5791320" y="3200400"/>
            <a:ext cx="4724280" cy="102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0" dur="indefinite" restart="never" nodeType="tmRoot">
          <p:childTnLst>
            <p:seq>
              <p:cTn id="251" dur="indefinite" nodeType="mainSeq">
                <p:childTnLst>
                  <p:par>
                    <p:cTn id="252" nodeType="clickEffect" fill="hold">
                      <p:stCondLst>
                        <p:cond delay="indefinite"/>
                      </p:stCondLst>
                      <p:childTnLst>
                        <p:par>
                          <p:cTn id="2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nodeType="clickEffect" fill="hold">
                      <p:stCondLst>
                        <p:cond delay="indefinite"/>
                      </p:stCondLst>
                      <p:childTnLst>
                        <p:par>
                          <p:cTn id="2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nodeType="clickEffect" fill="hold">
                      <p:stCondLst>
                        <p:cond delay="indefinite"/>
                      </p:stCondLst>
                      <p:childTnLst>
                        <p:par>
                          <p:cTn id="2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2666880" y="15238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2286000" y="2286000"/>
            <a:ext cx="79243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will be the miles per gallon for a Toyota Camry when the average mpg is 23, it has a  </a:t>
            </a:r>
            <a:r>
              <a:rPr b="1" i="1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value of 1.5 and a standard deviation of 5?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2438280" y="1752480"/>
            <a:ext cx="792432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will be the miles per gallon for a Toyota Camry when the average mpg is 23, it has 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1" i="1" lang="en-IN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value of 1.5 and a standard deviation of 2?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2514600" y="5105520"/>
            <a:ext cx="74671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Toyota Camry would be expected to use 26 mpg of gasoline.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5"/>
          <p:cNvSpPr/>
          <p:nvPr/>
        </p:nvSpPr>
        <p:spPr>
          <a:xfrm>
            <a:off x="2144160" y="3373560"/>
            <a:ext cx="5594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Using the formula for </a:t>
            </a: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6" name="" descr=""/>
          <p:cNvPicPr/>
          <p:nvPr/>
        </p:nvPicPr>
        <p:blipFill>
          <a:blip r:embed="rId1"/>
          <a:stretch/>
        </p:blipFill>
        <p:spPr>
          <a:xfrm>
            <a:off x="2057400" y="3886200"/>
            <a:ext cx="2438280" cy="1231920"/>
          </a:xfrm>
          <a:prstGeom prst="rect">
            <a:avLst/>
          </a:prstGeom>
          <a:ln>
            <a:noFill/>
          </a:ln>
        </p:spPr>
      </p:pic>
      <p:pic>
        <p:nvPicPr>
          <p:cNvPr id="547" name="" descr=""/>
          <p:cNvPicPr/>
          <p:nvPr/>
        </p:nvPicPr>
        <p:blipFill>
          <a:blip r:embed="rId2"/>
          <a:stretch/>
        </p:blipFill>
        <p:spPr>
          <a:xfrm>
            <a:off x="5410080" y="4267080"/>
            <a:ext cx="4140360" cy="558720"/>
          </a:xfrm>
          <a:prstGeom prst="rect">
            <a:avLst/>
          </a:prstGeom>
          <a:ln>
            <a:noFill/>
          </a:ln>
        </p:spPr>
      </p:pic>
      <p:pic>
        <p:nvPicPr>
          <p:cNvPr id="548" name="" descr=""/>
          <p:cNvPicPr/>
          <p:nvPr/>
        </p:nvPicPr>
        <p:blipFill>
          <a:blip r:embed="rId3"/>
          <a:stretch/>
        </p:blipFill>
        <p:spPr>
          <a:xfrm>
            <a:off x="7518240" y="3060720"/>
            <a:ext cx="1752480" cy="1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nodeType="clickEffect" fill="hold">
                      <p:stCondLst>
                        <p:cond delay="indefinite"/>
                      </p:stCondLst>
                      <p:childTnLst>
                        <p:par>
                          <p:cTn id="2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nodeType="clickEffect" fill="hold">
                      <p:stCondLst>
                        <p:cond delay="indefinite"/>
                      </p:stCondLst>
                      <p:childTnLst>
                        <p:par>
                          <p:cTn id="2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nodeType="clickEffect" fill="hold">
                      <p:stCondLst>
                        <p:cond delay="indefinite"/>
                      </p:stCondLst>
                      <p:childTnLst>
                        <p:par>
                          <p:cTn id="2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nodeType="clickEffect" fill="hold">
                      <p:stCondLst>
                        <p:cond delay="indefinite"/>
                      </p:stCondLst>
                      <p:childTnLst>
                        <p:par>
                          <p:cTn id="2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1981080" y="457200"/>
            <a:ext cx="8152920" cy="533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"/>
          <p:cNvSpPr/>
          <p:nvPr/>
        </p:nvSpPr>
        <p:spPr>
          <a:xfrm>
            <a:off x="1981080" y="441360"/>
            <a:ext cx="8152920" cy="57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Normal Random Variable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data represent the heights (in inches) of a random sample of 50 two-year old persons.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(a)  Create a relative frequency distribution with the lower class limit of the first class equal to 31.5 and a class width of 1.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(b) Draw a histogram of the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 ) Do you think that the variable “height of 2-year old people” is normally distributed?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1956960" y="1752480"/>
            <a:ext cx="717444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34.8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34.6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31.5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36.9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37.9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39.3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36.9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35.1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36.1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35.6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36.8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33.5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35.1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38.3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33.6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39.8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34.8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38.9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39.3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Picture 1" descr=""/>
          <p:cNvPicPr/>
          <p:nvPr/>
        </p:nvPicPr>
        <p:blipFill>
          <a:blip r:embed="rId1"/>
          <a:stretch/>
        </p:blipFill>
        <p:spPr>
          <a:xfrm>
            <a:off x="1933560" y="404640"/>
            <a:ext cx="8324640" cy="6048000"/>
          </a:xfrm>
          <a:prstGeom prst="rect">
            <a:avLst/>
          </a:prstGeom>
          <a:ln>
            <a:noFill/>
          </a:ln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1905120" y="2013120"/>
            <a:ext cx="754344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next slide, there is a normal density curve drawn over the histogram.  How does the area of the rectangle corresponding to a height between 34.5 and 35.5 inches relate to the area under the curve between these two heights?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Picture 14" descr=""/>
          <p:cNvPicPr/>
          <p:nvPr/>
        </p:nvPicPr>
        <p:blipFill>
          <a:blip r:embed="rId1"/>
          <a:stretch/>
        </p:blipFill>
        <p:spPr>
          <a:xfrm>
            <a:off x="1957320" y="685800"/>
            <a:ext cx="8300520" cy="55177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22860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1752480" y="4648320"/>
            <a:ext cx="8457840" cy="152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Probability that the temperature is exactly 4 degrees?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Line 3"/>
          <p:cNvSpPr/>
          <p:nvPr/>
        </p:nvSpPr>
        <p:spPr>
          <a:xfrm flipV="1">
            <a:off x="2590560" y="1295280"/>
            <a:ext cx="360" cy="2133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4"/>
          <p:cNvSpPr/>
          <p:nvPr/>
        </p:nvSpPr>
        <p:spPr>
          <a:xfrm>
            <a:off x="3352680" y="3352680"/>
            <a:ext cx="3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5"/>
          <p:cNvSpPr/>
          <p:nvPr/>
        </p:nvSpPr>
        <p:spPr>
          <a:xfrm>
            <a:off x="4190760" y="3352680"/>
            <a:ext cx="3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6"/>
          <p:cNvSpPr/>
          <p:nvPr/>
        </p:nvSpPr>
        <p:spPr>
          <a:xfrm>
            <a:off x="6324480" y="3352680"/>
            <a:ext cx="3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7"/>
          <p:cNvSpPr/>
          <p:nvPr/>
        </p:nvSpPr>
        <p:spPr>
          <a:xfrm>
            <a:off x="5257800" y="3352680"/>
            <a:ext cx="3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8"/>
          <p:cNvSpPr/>
          <p:nvPr/>
        </p:nvSpPr>
        <p:spPr>
          <a:xfrm>
            <a:off x="8977320" y="3241800"/>
            <a:ext cx="3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Line 9"/>
          <p:cNvSpPr/>
          <p:nvPr/>
        </p:nvSpPr>
        <p:spPr>
          <a:xfrm>
            <a:off x="2514600" y="3387600"/>
            <a:ext cx="63244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0"/>
          <p:cNvSpPr/>
          <p:nvPr/>
        </p:nvSpPr>
        <p:spPr>
          <a:xfrm>
            <a:off x="2347560" y="685800"/>
            <a:ext cx="707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1"/>
          <p:cNvSpPr/>
          <p:nvPr/>
        </p:nvSpPr>
        <p:spPr>
          <a:xfrm>
            <a:off x="3129840" y="3921120"/>
            <a:ext cx="390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Temperature (degrees Celsius)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2"/>
          <p:cNvSpPr/>
          <p:nvPr/>
        </p:nvSpPr>
        <p:spPr>
          <a:xfrm>
            <a:off x="2439720" y="3429000"/>
            <a:ext cx="51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0        1         2            3            4            5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3"/>
          <p:cNvSpPr/>
          <p:nvPr/>
        </p:nvSpPr>
        <p:spPr>
          <a:xfrm>
            <a:off x="2061000" y="1330200"/>
            <a:ext cx="561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Line 14"/>
          <p:cNvSpPr/>
          <p:nvPr/>
        </p:nvSpPr>
        <p:spPr>
          <a:xfrm>
            <a:off x="2514600" y="1558800"/>
            <a:ext cx="480060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15"/>
          <p:cNvSpPr/>
          <p:nvPr/>
        </p:nvSpPr>
        <p:spPr>
          <a:xfrm flipV="1">
            <a:off x="7315200" y="1558800"/>
            <a:ext cx="360" cy="19051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Picture 4" descr=""/>
          <p:cNvPicPr/>
          <p:nvPr/>
        </p:nvPicPr>
        <p:blipFill>
          <a:blip r:embed="rId1"/>
          <a:stretch/>
        </p:blipFill>
        <p:spPr>
          <a:xfrm>
            <a:off x="2398680" y="811080"/>
            <a:ext cx="7392600" cy="52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2" dur="indefinite" restart="never" nodeType="tmRoot">
          <p:childTnLst>
            <p:seq>
              <p:cTn id="293" dur="indefinite" nodeType="mainSeq">
                <p:childTnLst>
                  <p:par>
                    <p:cTn id="294" nodeType="clickEffect" fill="hold">
                      <p:stCondLst>
                        <p:cond delay="indefinite"/>
                      </p:stCondLst>
                      <p:childTnLst>
                        <p:par>
                          <p:cTn id="2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298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Standard Normal Distribution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Picture 2" descr=""/>
          <p:cNvPicPr/>
          <p:nvPr/>
        </p:nvPicPr>
        <p:blipFill>
          <a:blip r:embed="rId1"/>
          <a:stretch/>
        </p:blipFill>
        <p:spPr>
          <a:xfrm>
            <a:off x="1981080" y="878040"/>
            <a:ext cx="8152920" cy="5370120"/>
          </a:xfrm>
          <a:prstGeom prst="rect">
            <a:avLst/>
          </a:prstGeom>
          <a:ln>
            <a:noFill/>
          </a:ln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1962000" y="457200"/>
            <a:ext cx="8229240" cy="456840"/>
          </a:xfrm>
          <a:prstGeom prst="rect">
            <a:avLst/>
          </a:prstGeom>
          <a:solidFill>
            <a:srgbClr val="ccff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60" name="Picture 3" descr=""/>
          <p:cNvPicPr/>
          <p:nvPr/>
        </p:nvPicPr>
        <p:blipFill>
          <a:blip r:embed="rId1"/>
          <a:stretch/>
        </p:blipFill>
        <p:spPr>
          <a:xfrm>
            <a:off x="2071800" y="438120"/>
            <a:ext cx="8048160" cy="6190920"/>
          </a:xfrm>
          <a:prstGeom prst="rect">
            <a:avLst/>
          </a:prstGeom>
          <a:ln>
            <a:noFill/>
          </a:ln>
        </p:spPr>
      </p:pic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1962000" y="457200"/>
            <a:ext cx="8229240" cy="456840"/>
          </a:xfrm>
          <a:prstGeom prst="rect">
            <a:avLst/>
          </a:prstGeom>
          <a:solidFill>
            <a:srgbClr val="ccff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"/>
          <p:cNvSpPr/>
          <p:nvPr/>
        </p:nvSpPr>
        <p:spPr>
          <a:xfrm>
            <a:off x="1981080" y="428760"/>
            <a:ext cx="7924320" cy="34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of the Normal Density 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  The Empirical Rule: About 68% of the area under the graph is between -1 and 1; about 95% of the area under the graph is between -2 and 2; about 99.7% of the area under the graph is between -3 and 3.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Picture 2" descr=""/>
          <p:cNvPicPr/>
          <p:nvPr/>
        </p:nvPicPr>
        <p:blipFill>
          <a:blip r:embed="rId1"/>
          <a:stretch/>
        </p:blipFill>
        <p:spPr>
          <a:xfrm>
            <a:off x="2133720" y="1104840"/>
            <a:ext cx="7864200" cy="4914720"/>
          </a:xfrm>
          <a:prstGeom prst="rect">
            <a:avLst/>
          </a:prstGeom>
          <a:ln>
            <a:noFill/>
          </a:ln>
        </p:spPr>
      </p:pic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2209680" y="1143000"/>
            <a:ext cx="777204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table gives the area under the standard normal curve for values to the left of a specified Z-score,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as shown in the figure.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5" name="Picture 3" descr=""/>
          <p:cNvPicPr/>
          <p:nvPr/>
        </p:nvPicPr>
        <p:blipFill>
          <a:blip r:embed="rId1"/>
          <a:stretch/>
        </p:blipFill>
        <p:spPr>
          <a:xfrm>
            <a:off x="3147840" y="2587680"/>
            <a:ext cx="5843160" cy="3812760"/>
          </a:xfrm>
          <a:prstGeom prst="rect">
            <a:avLst/>
          </a:prstGeom>
          <a:ln>
            <a:noFill/>
          </a:ln>
        </p:spPr>
      </p:pic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1981080" y="457200"/>
            <a:ext cx="8152920" cy="91404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"/>
          <p:cNvSpPr/>
          <p:nvPr/>
        </p:nvSpPr>
        <p:spPr>
          <a:xfrm>
            <a:off x="2057400" y="457200"/>
            <a:ext cx="807696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the Area Under the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Standard Normal 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area under the standard normal curve to the left of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-0.38.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1962000" y="2362320"/>
            <a:ext cx="8229240" cy="2057040"/>
          </a:xfrm>
          <a:prstGeom prst="rect">
            <a:avLst/>
          </a:prstGeom>
          <a:solidFill>
            <a:srgbClr val="ccff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"/>
          <p:cNvSpPr/>
          <p:nvPr/>
        </p:nvSpPr>
        <p:spPr>
          <a:xfrm>
            <a:off x="1905120" y="2328840"/>
            <a:ext cx="7924320" cy="21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under the normal curve to the right of </a:t>
            </a:r>
            <a:r>
              <a:rPr b="0" i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3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1 – Area to the left of </a:t>
            </a:r>
            <a:r>
              <a:rPr b="0" i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3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1981080" y="457200"/>
            <a:ext cx="8152920" cy="9903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"/>
          <p:cNvSpPr/>
          <p:nvPr/>
        </p:nvSpPr>
        <p:spPr>
          <a:xfrm>
            <a:off x="2057400" y="457200"/>
            <a:ext cx="807696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the Area Under the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Standard Normal 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area under the standard normal curve to the right of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1.25.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2895480" y="3657600"/>
            <a:ext cx="6476760" cy="17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in the Normal distribution table: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P(x&gt;=1.25) =1-P(x&lt;1.25)=1-0.8944=0.1056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nodeType="clickEffect" fill="hold">
                      <p:stCondLst>
                        <p:cond delay="indefinite"/>
                      </p:stCondLst>
                      <p:childTnLst>
                        <p:par>
                          <p:cTn id="3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05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22860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1752480" y="4648320"/>
            <a:ext cx="8457840" cy="152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Probability that the temperature is exactly 4 degrees?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Answer: 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" name="Line 3"/>
          <p:cNvSpPr/>
          <p:nvPr/>
        </p:nvSpPr>
        <p:spPr>
          <a:xfrm flipV="1">
            <a:off x="2590560" y="1295280"/>
            <a:ext cx="360" cy="2133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4"/>
          <p:cNvSpPr/>
          <p:nvPr/>
        </p:nvSpPr>
        <p:spPr>
          <a:xfrm>
            <a:off x="3352680" y="3352680"/>
            <a:ext cx="3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5"/>
          <p:cNvSpPr/>
          <p:nvPr/>
        </p:nvSpPr>
        <p:spPr>
          <a:xfrm>
            <a:off x="4190760" y="3352680"/>
            <a:ext cx="3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6"/>
          <p:cNvSpPr/>
          <p:nvPr/>
        </p:nvSpPr>
        <p:spPr>
          <a:xfrm>
            <a:off x="6324480" y="3352680"/>
            <a:ext cx="3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7"/>
          <p:cNvSpPr/>
          <p:nvPr/>
        </p:nvSpPr>
        <p:spPr>
          <a:xfrm>
            <a:off x="5257800" y="3352680"/>
            <a:ext cx="3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8"/>
          <p:cNvSpPr/>
          <p:nvPr/>
        </p:nvSpPr>
        <p:spPr>
          <a:xfrm>
            <a:off x="8977320" y="3241800"/>
            <a:ext cx="3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Line 9"/>
          <p:cNvSpPr/>
          <p:nvPr/>
        </p:nvSpPr>
        <p:spPr>
          <a:xfrm>
            <a:off x="2514600" y="3387600"/>
            <a:ext cx="63244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0"/>
          <p:cNvSpPr/>
          <p:nvPr/>
        </p:nvSpPr>
        <p:spPr>
          <a:xfrm>
            <a:off x="2347560" y="685800"/>
            <a:ext cx="707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3129840" y="3921120"/>
            <a:ext cx="390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Temperature (degrees Celsius)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2439720" y="3429000"/>
            <a:ext cx="51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0        1         2            3            4            5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13"/>
          <p:cNvSpPr/>
          <p:nvPr/>
        </p:nvSpPr>
        <p:spPr>
          <a:xfrm>
            <a:off x="2061000" y="1330200"/>
            <a:ext cx="561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Line 14"/>
          <p:cNvSpPr/>
          <p:nvPr/>
        </p:nvSpPr>
        <p:spPr>
          <a:xfrm>
            <a:off x="2514600" y="1558800"/>
            <a:ext cx="480060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15"/>
          <p:cNvSpPr/>
          <p:nvPr/>
        </p:nvSpPr>
        <p:spPr>
          <a:xfrm flipV="1">
            <a:off x="7315200" y="1558800"/>
            <a:ext cx="360" cy="19051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1981080" y="457200"/>
            <a:ext cx="8152920" cy="9903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"/>
          <p:cNvSpPr/>
          <p:nvPr/>
        </p:nvSpPr>
        <p:spPr>
          <a:xfrm>
            <a:off x="2057400" y="457200"/>
            <a:ext cx="807696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the Area Under the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Standard Normal 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area under the standard normal curve between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-1.02 and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2.94.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3048120" y="3962520"/>
            <a:ext cx="6476760" cy="17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P(-1.02&lt;x&lt;2.94)=P(x&lt;2.94)-p(x&lt;-1.02)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=0.9984-0.1539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=0.8445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Picture 2" descr=""/>
          <p:cNvPicPr/>
          <p:nvPr/>
        </p:nvPicPr>
        <p:blipFill>
          <a:blip r:embed="rId1"/>
          <a:stretch/>
        </p:blipFill>
        <p:spPr>
          <a:xfrm>
            <a:off x="2171880" y="104760"/>
            <a:ext cx="7848360" cy="6676560"/>
          </a:xfrm>
          <a:prstGeom prst="rect">
            <a:avLst/>
          </a:prstGeom>
          <a:ln>
            <a:noFill/>
          </a:ln>
        </p:spPr>
      </p:pic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774800" y="1125360"/>
            <a:ext cx="8691120" cy="46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we have a continuous random variable there are an infinite number of possible outcomes between 0 and 5, the probability of one number out of an infinite set of numbers is 0.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Explanation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probability the temperature is between 1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and 4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4" name="Line 3"/>
          <p:cNvSpPr/>
          <p:nvPr/>
        </p:nvSpPr>
        <p:spPr>
          <a:xfrm flipV="1">
            <a:off x="2596680" y="3233160"/>
            <a:ext cx="360" cy="2088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4"/>
          <p:cNvSpPr/>
          <p:nvPr/>
        </p:nvSpPr>
        <p:spPr>
          <a:xfrm>
            <a:off x="3357720" y="524664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5"/>
          <p:cNvSpPr/>
          <p:nvPr/>
        </p:nvSpPr>
        <p:spPr>
          <a:xfrm>
            <a:off x="4195440" y="524664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6"/>
          <p:cNvSpPr/>
          <p:nvPr/>
        </p:nvSpPr>
        <p:spPr>
          <a:xfrm>
            <a:off x="6327000" y="524664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7"/>
          <p:cNvSpPr/>
          <p:nvPr/>
        </p:nvSpPr>
        <p:spPr>
          <a:xfrm>
            <a:off x="5261040" y="5246640"/>
            <a:ext cx="360" cy="149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8"/>
          <p:cNvSpPr/>
          <p:nvPr/>
        </p:nvSpPr>
        <p:spPr>
          <a:xfrm>
            <a:off x="8977680" y="5137920"/>
            <a:ext cx="3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Line 9"/>
          <p:cNvSpPr/>
          <p:nvPr/>
        </p:nvSpPr>
        <p:spPr>
          <a:xfrm>
            <a:off x="2520360" y="5280480"/>
            <a:ext cx="63190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0"/>
          <p:cNvSpPr/>
          <p:nvPr/>
        </p:nvSpPr>
        <p:spPr>
          <a:xfrm>
            <a:off x="2352600" y="2637000"/>
            <a:ext cx="7084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1"/>
          <p:cNvSpPr/>
          <p:nvPr/>
        </p:nvSpPr>
        <p:spPr>
          <a:xfrm>
            <a:off x="3143160" y="5802840"/>
            <a:ext cx="390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Temperature (degrees Celsius)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2"/>
          <p:cNvSpPr/>
          <p:nvPr/>
        </p:nvSpPr>
        <p:spPr>
          <a:xfrm>
            <a:off x="2470320" y="5321160"/>
            <a:ext cx="51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0        1         2            3            4            5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3"/>
          <p:cNvSpPr/>
          <p:nvPr/>
        </p:nvSpPr>
        <p:spPr>
          <a:xfrm>
            <a:off x="2067480" y="3267720"/>
            <a:ext cx="561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Line 14"/>
          <p:cNvSpPr/>
          <p:nvPr/>
        </p:nvSpPr>
        <p:spPr>
          <a:xfrm>
            <a:off x="2520360" y="3490920"/>
            <a:ext cx="47962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15"/>
          <p:cNvSpPr/>
          <p:nvPr/>
        </p:nvSpPr>
        <p:spPr>
          <a:xfrm flipV="1">
            <a:off x="7316640" y="3490920"/>
            <a:ext cx="360" cy="18644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Application>LibreOffice/5.3.1.2$Linux_X86_64 LibreOffice_project/30m0$Build-2</Application>
  <Words>1800</Words>
  <Paragraphs>257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2017-10-23T06:37:15Z</dcterms:created>
  <dc:creator>lakshmi burra</dc:creator>
  <dc:description/>
  <dc:language>en-IN</dc:language>
  <cp:lastModifiedBy/>
  <dcterms:modified xsi:type="dcterms:W3CDTF">2017-11-21T14:49:47Z</dcterms:modified>
  <cp:revision>30</cp:revision>
  <dc:subject/>
  <dc:title>Some Continuous Probability Distributions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84</vt:i4>
  </property>
</Properties>
</file>