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7" r:id="rId2"/>
    <p:sldId id="294" r:id="rId3"/>
    <p:sldId id="282" r:id="rId4"/>
    <p:sldId id="287" r:id="rId5"/>
    <p:sldId id="288" r:id="rId6"/>
    <p:sldId id="289" r:id="rId7"/>
    <p:sldId id="290" r:id="rId8"/>
    <p:sldId id="291" r:id="rId9"/>
    <p:sldId id="292" r:id="rId10"/>
    <p:sldId id="293" r:id="rId11"/>
    <p:sldId id="278" r:id="rId12"/>
    <p:sldId id="295"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9" r:id="rId29"/>
    <p:sldId id="280" r:id="rId30"/>
    <p:sldId id="281" r:id="rId31"/>
    <p:sldId id="273" r:id="rId32"/>
    <p:sldId id="274" r:id="rId33"/>
    <p:sldId id="275" r:id="rId34"/>
    <p:sldId id="305" r:id="rId35"/>
    <p:sldId id="310" r:id="rId36"/>
    <p:sldId id="307" r:id="rId37"/>
    <p:sldId id="308" r:id="rId38"/>
    <p:sldId id="309" r:id="rId39"/>
    <p:sldId id="301" r:id="rId40"/>
    <p:sldId id="272"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15"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E689C-BB68-417F-9EB6-D6C22AAAD942}" type="datetimeFigureOut">
              <a:rPr lang="en-US" smtClean="0"/>
              <a:pPr/>
              <a:t>8/20/2018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0FAA3-8018-4688-9F2A-FDA0745B2C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a:ln/>
        </p:spPr>
        <p:txBody>
          <a:bodyPr/>
          <a:lstStyle/>
          <a:p>
            <a:endParaRPr lang="en-US">
              <a:latin typeface="Times New Roman" pitchFamily="18" charset="0"/>
            </a:endParaRPr>
          </a:p>
        </p:txBody>
      </p:sp>
      <p:sp>
        <p:nvSpPr>
          <p:cNvPr id="56324" name="Slide Number Placeholder 3"/>
          <p:cNvSpPr>
            <a:spLocks noGrp="1"/>
          </p:cNvSpPr>
          <p:nvPr>
            <p:ph type="sldNum" sz="quarter"/>
          </p:nvPr>
        </p:nvSpPr>
        <p:spPr>
          <a:noFill/>
        </p:spPr>
        <p:txBody>
          <a:bodyPr/>
          <a:lstStyle/>
          <a:p>
            <a:pPr>
              <a:buFont typeface="Times New Roman" pitchFamily="18" charset="0"/>
              <a:buNone/>
            </a:pPr>
            <a:fld id="{6D370FB8-82D1-4A39-8433-3329E4BF7A4B}" type="slidenum">
              <a:rPr lang="en-US" smtClean="0">
                <a:latin typeface="Times New Roman" pitchFamily="18" charset="0"/>
                <a:ea typeface="SimSun" pitchFamily="2" charset="-122"/>
              </a:rPr>
              <a:pPr>
                <a:buFont typeface="Times New Roman" pitchFamily="18" charset="0"/>
                <a:buNone/>
              </a:pPr>
              <a:t>21</a:t>
            </a:fld>
            <a:endParaRPr lang="en-US">
              <a:latin typeface="Times New Roman" pitchFamily="18" charset="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C0FAA3-8018-4688-9F2A-FDA0745B2CDE}" type="slidenum">
              <a:rPr lang="en-US" smtClean="0"/>
              <a:pPr/>
              <a:t>31</a:t>
            </a:fld>
            <a:endParaRPr lang="en-US"/>
          </a:p>
        </p:txBody>
      </p:sp>
    </p:spTree>
    <p:extLst>
      <p:ext uri="{BB962C8B-B14F-4D97-AF65-F5344CB8AC3E}">
        <p14:creationId xmlns:p14="http://schemas.microsoft.com/office/powerpoint/2010/main" val="331349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AFBD9D-E724-43D4-B735-BB40466780D6}" type="slidenum">
              <a:rPr lang="en-US" smtClean="0"/>
              <a:pPr/>
              <a:t>37</a:t>
            </a:fld>
            <a:endParaRPr lang="en-US"/>
          </a:p>
        </p:txBody>
      </p:sp>
    </p:spTree>
    <p:extLst>
      <p:ext uri="{BB962C8B-B14F-4D97-AF65-F5344CB8AC3E}">
        <p14:creationId xmlns:p14="http://schemas.microsoft.com/office/powerpoint/2010/main" val="372040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“science of AI studies intelligent </a:t>
            </a:r>
            <a:r>
              <a:rPr lang="en-US" sz="1200" kern="1200" baseline="0" dirty="0" err="1">
                <a:solidFill>
                  <a:schemeClr val="tx1"/>
                </a:solidFill>
                <a:latin typeface="+mn-lt"/>
                <a:ea typeface="+mn-ea"/>
                <a:cs typeface="+mn-cs"/>
              </a:rPr>
              <a:t>behaviour</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not who or what is producing the </a:t>
            </a:r>
            <a:r>
              <a:rPr lang="en-US" sz="1200" kern="1200" baseline="0" dirty="0" err="1">
                <a:solidFill>
                  <a:schemeClr val="tx1"/>
                </a:solidFill>
                <a:latin typeface="+mn-lt"/>
                <a:ea typeface="+mn-ea"/>
                <a:cs typeface="+mn-cs"/>
              </a:rPr>
              <a:t>behaviour</a:t>
            </a:r>
            <a:r>
              <a:rPr lang="en-US" sz="1200" kern="1200" baseline="0" dirty="0">
                <a:solidFill>
                  <a:schemeClr val="tx1"/>
                </a:solidFill>
                <a:latin typeface="+mn-lt"/>
                <a:ea typeface="+mn-ea"/>
                <a:cs typeface="+mn-cs"/>
              </a:rPr>
              <a:t>. It studies natural</a:t>
            </a:r>
          </a:p>
          <a:p>
            <a:r>
              <a:rPr lang="en-US" sz="1200" kern="1200" baseline="0" dirty="0">
                <a:solidFill>
                  <a:schemeClr val="tx1"/>
                </a:solidFill>
                <a:latin typeface="+mn-lt"/>
                <a:ea typeface="+mn-ea"/>
                <a:cs typeface="+mn-cs"/>
              </a:rPr>
              <a:t>language understanding, for instance, not natural language</a:t>
            </a:r>
          </a:p>
          <a:p>
            <a:r>
              <a:rPr lang="en-US" sz="1200" kern="1200" baseline="0" dirty="0" err="1">
                <a:solidFill>
                  <a:schemeClr val="tx1"/>
                </a:solidFill>
                <a:latin typeface="+mn-lt"/>
                <a:ea typeface="+mn-ea"/>
                <a:cs typeface="+mn-cs"/>
              </a:rPr>
              <a:t>understanders</a:t>
            </a:r>
            <a:r>
              <a:rPr lang="en-US" sz="1200" kern="1200" baseline="0" dirty="0">
                <a:solidFill>
                  <a:schemeClr val="tx1"/>
                </a:solidFill>
                <a:latin typeface="+mn-lt"/>
                <a:ea typeface="+mn-ea"/>
                <a:cs typeface="+mn-cs"/>
              </a:rPr>
              <a:t>. This is what makes AI quite </a:t>
            </a:r>
            <a:r>
              <a:rPr lang="en-US" sz="1200" kern="1200" baseline="0" dirty="0" err="1">
                <a:solidFill>
                  <a:schemeClr val="tx1"/>
                </a:solidFill>
                <a:latin typeface="+mn-lt"/>
                <a:ea typeface="+mn-ea"/>
                <a:cs typeface="+mn-cs"/>
              </a:rPr>
              <a:t>dierent</a:t>
            </a:r>
            <a:r>
              <a:rPr lang="en-US" sz="1200" kern="1200" baseline="0" dirty="0">
                <a:solidFill>
                  <a:schemeClr val="tx1"/>
                </a:solidFill>
                <a:latin typeface="+mn-lt"/>
                <a:ea typeface="+mn-ea"/>
                <a:cs typeface="+mn-cs"/>
              </a:rPr>
              <a:t> from the</a:t>
            </a:r>
          </a:p>
          <a:p>
            <a:r>
              <a:rPr lang="en-US" sz="1200" kern="1200" baseline="0" dirty="0">
                <a:solidFill>
                  <a:schemeClr val="tx1"/>
                </a:solidFill>
                <a:latin typeface="+mn-lt"/>
                <a:ea typeface="+mn-ea"/>
                <a:cs typeface="+mn-cs"/>
              </a:rPr>
              <a:t>study of people (in neuroscience, psychology, cognitive science,</a:t>
            </a:r>
          </a:p>
          <a:p>
            <a:r>
              <a:rPr lang="en-US" sz="1200" kern="1200" baseline="0" dirty="0">
                <a:solidFill>
                  <a:schemeClr val="tx1"/>
                </a:solidFill>
                <a:latin typeface="+mn-lt"/>
                <a:ea typeface="+mn-ea"/>
                <a:cs typeface="+mn-cs"/>
              </a:rPr>
              <a:t>evolutionary biology, and so on).” – by Levesque, IJCAI 2013 paper</a:t>
            </a:r>
            <a:endParaRPr lang="en-US" dirty="0"/>
          </a:p>
        </p:txBody>
      </p:sp>
      <p:sp>
        <p:nvSpPr>
          <p:cNvPr id="4" name="Slide Number Placeholder 3"/>
          <p:cNvSpPr>
            <a:spLocks noGrp="1"/>
          </p:cNvSpPr>
          <p:nvPr>
            <p:ph type="sldNum" sz="quarter" idx="10"/>
          </p:nvPr>
        </p:nvSpPr>
        <p:spPr/>
        <p:txBody>
          <a:bodyPr/>
          <a:lstStyle/>
          <a:p>
            <a:fld id="{68AFBD9D-E724-43D4-B735-BB40466780D6}" type="slidenum">
              <a:rPr lang="en-US" smtClean="0"/>
              <a:pPr/>
              <a:t>39</a:t>
            </a:fld>
            <a:endParaRPr lang="en-US"/>
          </a:p>
        </p:txBody>
      </p:sp>
    </p:spTree>
    <p:extLst>
      <p:ext uri="{BB962C8B-B14F-4D97-AF65-F5344CB8AC3E}">
        <p14:creationId xmlns:p14="http://schemas.microsoft.com/office/powerpoint/2010/main" val="414115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0BF92B-D78D-4BB8-A1DA-F1CAA4F7F68C}"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BF92B-D78D-4BB8-A1DA-F1CAA4F7F68C}"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BF92B-D78D-4BB8-A1DA-F1CAA4F7F68C}"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34C9A84E-C91E-45BC-B75D-704EF1F4B4B8}"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313863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BF92B-D78D-4BB8-A1DA-F1CAA4F7F68C}"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BF92B-D78D-4BB8-A1DA-F1CAA4F7F68C}"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BF92B-D78D-4BB8-A1DA-F1CAA4F7F68C}"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0BF92B-D78D-4BB8-A1DA-F1CAA4F7F68C}" type="datetimeFigureOut">
              <a:rPr lang="en-US" smtClean="0"/>
              <a:pPr/>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BF92B-D78D-4BB8-A1DA-F1CAA4F7F68C}" type="datetimeFigureOut">
              <a:rPr lang="en-US" smtClean="0"/>
              <a:pPr/>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BF92B-D78D-4BB8-A1DA-F1CAA4F7F68C}" type="datetimeFigureOut">
              <a:rPr lang="en-US" smtClean="0"/>
              <a:pPr/>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BF92B-D78D-4BB8-A1DA-F1CAA4F7F68C}"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BF92B-D78D-4BB8-A1DA-F1CAA4F7F68C}"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71A1D-F7E6-4113-993C-1E8335152D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BF92B-D78D-4BB8-A1DA-F1CAA4F7F68C}" type="datetimeFigureOut">
              <a:rPr lang="en-US" smtClean="0"/>
              <a:pPr/>
              <a:t>8/20/2018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71A1D-F7E6-4113-993C-1E8335152D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youtube.com/watch?v=I250DxvuXU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it0sf4CMDe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Boring Games!!!</a:t>
            </a:r>
          </a:p>
        </p:txBody>
      </p:sp>
      <p:sp>
        <p:nvSpPr>
          <p:cNvPr id="3" name="Content Placeholder 2"/>
          <p:cNvSpPr>
            <a:spLocks noGrp="1"/>
          </p:cNvSpPr>
          <p:nvPr>
            <p:ph idx="1"/>
          </p:nvPr>
        </p:nvSpPr>
        <p:spPr/>
        <p:txBody>
          <a:bodyPr>
            <a:normAutofit lnSpcReduction="10000"/>
          </a:bodyPr>
          <a:lstStyle/>
          <a:p>
            <a:r>
              <a:rPr lang="en-US" i="1" dirty="0"/>
              <a:t>Imagine: Babysitters</a:t>
            </a:r>
            <a:r>
              <a:rPr lang="en-US" dirty="0"/>
              <a:t>,</a:t>
            </a:r>
          </a:p>
          <a:p>
            <a:r>
              <a:rPr lang="en-US" dirty="0"/>
              <a:t>Euro Truck Simulator</a:t>
            </a:r>
          </a:p>
          <a:p>
            <a:r>
              <a:rPr lang="en-US" dirty="0"/>
              <a:t>Let's Tap</a:t>
            </a:r>
          </a:p>
          <a:p>
            <a:endParaRPr lang="en-US" dirty="0"/>
          </a:p>
          <a:p>
            <a:endParaRPr lang="en-US" dirty="0"/>
          </a:p>
          <a:p>
            <a:endParaRPr lang="en-US" dirty="0"/>
          </a:p>
          <a:p>
            <a:endParaRPr lang="en-US" dirty="0"/>
          </a:p>
          <a:p>
            <a:r>
              <a:rPr lang="en-US" dirty="0"/>
              <a:t>Amazing virtual sea monkeys</a:t>
            </a:r>
          </a:p>
        </p:txBody>
      </p:sp>
      <p:pic>
        <p:nvPicPr>
          <p:cNvPr id="1026" name="Picture 2" descr="https://images-na.ssl-images-amazon.com/images/I/41wpmR92VML.jpg"/>
          <p:cNvPicPr>
            <a:picLocks noChangeAspect="1" noChangeArrowheads="1"/>
          </p:cNvPicPr>
          <p:nvPr/>
        </p:nvPicPr>
        <p:blipFill>
          <a:blip r:embed="rId2"/>
          <a:srcRect/>
          <a:stretch>
            <a:fillRect/>
          </a:stretch>
        </p:blipFill>
        <p:spPr bwMode="auto">
          <a:xfrm>
            <a:off x="6553200" y="1371600"/>
            <a:ext cx="1930400" cy="1447800"/>
          </a:xfrm>
          <a:prstGeom prst="rect">
            <a:avLst/>
          </a:prstGeom>
          <a:noFill/>
        </p:spPr>
      </p:pic>
      <p:pic>
        <p:nvPicPr>
          <p:cNvPr id="1028" name="Picture 4" descr="EuroTruckHero.jpg"/>
          <p:cNvPicPr>
            <a:picLocks noChangeAspect="1" noChangeArrowheads="1"/>
          </p:cNvPicPr>
          <p:nvPr/>
        </p:nvPicPr>
        <p:blipFill>
          <a:blip r:embed="rId3"/>
          <a:srcRect/>
          <a:stretch>
            <a:fillRect/>
          </a:stretch>
        </p:blipFill>
        <p:spPr bwMode="auto">
          <a:xfrm>
            <a:off x="4495800" y="2362200"/>
            <a:ext cx="1626524" cy="914400"/>
          </a:xfrm>
          <a:prstGeom prst="rect">
            <a:avLst/>
          </a:prstGeom>
          <a:noFill/>
        </p:spPr>
      </p:pic>
      <p:pic>
        <p:nvPicPr>
          <p:cNvPr id="1032" name="Picture 8" descr="http://www.gamesetwatch.com/090617-lets-tap-1.jpg"/>
          <p:cNvPicPr>
            <a:picLocks noChangeAspect="1" noChangeArrowheads="1"/>
          </p:cNvPicPr>
          <p:nvPr/>
        </p:nvPicPr>
        <p:blipFill>
          <a:blip r:embed="rId4" cstate="print"/>
          <a:srcRect/>
          <a:stretch>
            <a:fillRect/>
          </a:stretch>
        </p:blipFill>
        <p:spPr bwMode="auto">
          <a:xfrm>
            <a:off x="1371600" y="3239814"/>
            <a:ext cx="1369718" cy="1828800"/>
          </a:xfrm>
          <a:prstGeom prst="rect">
            <a:avLst/>
          </a:prstGeom>
          <a:noFill/>
        </p:spPr>
      </p:pic>
      <p:pic>
        <p:nvPicPr>
          <p:cNvPr id="1034" name="Picture 10" descr="http://nicoblog.org/wp-content/uploads/14178826435_c073df9cab_o.jpg"/>
          <p:cNvPicPr>
            <a:picLocks noChangeAspect="1" noChangeArrowheads="1"/>
          </p:cNvPicPr>
          <p:nvPr/>
        </p:nvPicPr>
        <p:blipFill>
          <a:blip r:embed="rId5"/>
          <a:srcRect/>
          <a:stretch>
            <a:fillRect/>
          </a:stretch>
        </p:blipFill>
        <p:spPr bwMode="auto">
          <a:xfrm>
            <a:off x="6172200" y="4724400"/>
            <a:ext cx="2286000" cy="1295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Mechanics, Story, Aesthetics</a:t>
            </a:r>
          </a:p>
        </p:txBody>
      </p:sp>
      <p:sp>
        <p:nvSpPr>
          <p:cNvPr id="2" name="Content Placeholder 1"/>
          <p:cNvSpPr>
            <a:spLocks noGrp="1"/>
          </p:cNvSpPr>
          <p:nvPr>
            <p:ph idx="1"/>
          </p:nvPr>
        </p:nvSpPr>
        <p:spPr/>
        <p:txBody>
          <a:bodyPr>
            <a:normAutofit lnSpcReduction="10000"/>
          </a:bodyPr>
          <a:lstStyle/>
          <a:p>
            <a:r>
              <a:rPr lang="en-US" dirty="0"/>
              <a:t>Old/New</a:t>
            </a:r>
            <a:r>
              <a:rPr lang="en-US" dirty="0">
                <a:sym typeface="Wingdings" pitchFamily="2" charset="2"/>
              </a:rPr>
              <a:t> single player or multiplayer. Interaction by arrow or spacebar or specialized controls (arcade systems) </a:t>
            </a:r>
          </a:p>
          <a:p>
            <a:r>
              <a:rPr lang="en-US" dirty="0">
                <a:sym typeface="Wingdings" pitchFamily="2" charset="2"/>
              </a:rPr>
              <a:t>Board multiplayer, turn based, chance and cooperative. Props &amp; avatars.</a:t>
            </a:r>
          </a:p>
          <a:p>
            <a:r>
              <a:rPr lang="en-US" dirty="0">
                <a:sym typeface="Wingdings" pitchFamily="2" charset="2"/>
              </a:rPr>
              <a:t>Old/new/board story is similar but rules are different. </a:t>
            </a:r>
          </a:p>
          <a:p>
            <a:r>
              <a:rPr lang="en-US" dirty="0">
                <a:sym typeface="Wingdings" pitchFamily="2" charset="2"/>
              </a:rPr>
              <a:t>Old/new/board Aesthetics –very subjective??? (discuss)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 (30 minutes)</a:t>
            </a:r>
          </a:p>
        </p:txBody>
      </p:sp>
      <p:sp>
        <p:nvSpPr>
          <p:cNvPr id="3" name="Content Placeholder 2"/>
          <p:cNvSpPr>
            <a:spLocks noGrp="1"/>
          </p:cNvSpPr>
          <p:nvPr>
            <p:ph idx="1"/>
          </p:nvPr>
        </p:nvSpPr>
        <p:spPr/>
        <p:txBody>
          <a:bodyPr>
            <a:normAutofit fontScale="85000" lnSpcReduction="20000"/>
          </a:bodyPr>
          <a:lstStyle/>
          <a:p>
            <a:pPr>
              <a:buNone/>
            </a:pPr>
            <a:r>
              <a:rPr lang="en-US" dirty="0"/>
              <a:t>Teams of 2-3</a:t>
            </a:r>
          </a:p>
          <a:p>
            <a:r>
              <a:rPr lang="en-US" dirty="0"/>
              <a:t>Select a 2D game</a:t>
            </a:r>
          </a:p>
          <a:p>
            <a:pPr>
              <a:buNone/>
            </a:pPr>
            <a:r>
              <a:rPr lang="en-US" dirty="0"/>
              <a:t> - For each, write the following:</a:t>
            </a:r>
          </a:p>
          <a:p>
            <a:pPr marL="514350" indent="-514350">
              <a:buAutoNum type="arabicPeriod"/>
            </a:pPr>
            <a:r>
              <a:rPr lang="en-US" dirty="0"/>
              <a:t>What was the intended game experience </a:t>
            </a:r>
          </a:p>
          <a:p>
            <a:pPr marL="514350" indent="-514350">
              <a:buAutoNum type="arabicPeriod"/>
            </a:pPr>
            <a:r>
              <a:rPr lang="en-US" dirty="0"/>
              <a:t>Objects /Roles</a:t>
            </a:r>
          </a:p>
          <a:p>
            <a:pPr marL="514350" indent="-514350">
              <a:buAutoNum type="arabicPeriod"/>
            </a:pPr>
            <a:r>
              <a:rPr lang="en-US" dirty="0"/>
              <a:t>Describe behaviors of the objects (set of actions the objects perform in the game)</a:t>
            </a:r>
          </a:p>
          <a:p>
            <a:pPr marL="514350" indent="-514350">
              <a:buAutoNum type="arabicPeriod"/>
            </a:pPr>
            <a:r>
              <a:rPr lang="en-US" dirty="0"/>
              <a:t>Relationships between objects &amp; the game space. </a:t>
            </a:r>
          </a:p>
          <a:p>
            <a:pPr marL="514350" indent="-514350">
              <a:buAutoNum type="arabicPeriod"/>
            </a:pPr>
            <a:r>
              <a:rPr lang="en-US" dirty="0"/>
              <a:t>Now, create an object/behavior that you think will make the game more interesting/intriguing/entertaining.</a:t>
            </a:r>
          </a:p>
          <a:p>
            <a:pPr marL="514350" indent="-514350">
              <a:buNone/>
            </a:pPr>
            <a:endParaRPr lang="en-US" dirty="0"/>
          </a:p>
        </p:txBody>
      </p:sp>
    </p:spTree>
    <p:extLst>
      <p:ext uri="{BB962C8B-B14F-4D97-AF65-F5344CB8AC3E}">
        <p14:creationId xmlns:p14="http://schemas.microsoft.com/office/powerpoint/2010/main" val="124410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5EC7-01E9-4A0C-BD5E-A16DE1BF5A6B}"/>
              </a:ext>
            </a:extLst>
          </p:cNvPr>
          <p:cNvSpPr>
            <a:spLocks noGrp="1"/>
          </p:cNvSpPr>
          <p:nvPr>
            <p:ph type="title"/>
          </p:nvPr>
        </p:nvSpPr>
        <p:spPr/>
        <p:txBody>
          <a:bodyPr/>
          <a:lstStyle/>
          <a:p>
            <a:r>
              <a:rPr lang="en-GB" dirty="0"/>
              <a:t>Reading &amp; discussion assignment</a:t>
            </a:r>
          </a:p>
        </p:txBody>
      </p:sp>
      <p:sp>
        <p:nvSpPr>
          <p:cNvPr id="4" name="Content Placeholder 3">
            <a:extLst>
              <a:ext uri="{FF2B5EF4-FFF2-40B4-BE49-F238E27FC236}">
                <a16:creationId xmlns:a16="http://schemas.microsoft.com/office/drawing/2014/main" id="{5EF7F538-0734-49C8-94D1-B78D3A28BB00}"/>
              </a:ext>
            </a:extLst>
          </p:cNvPr>
          <p:cNvSpPr>
            <a:spLocks noGrp="1"/>
          </p:cNvSpPr>
          <p:nvPr>
            <p:ph idx="1"/>
          </p:nvPr>
        </p:nvSpPr>
        <p:spPr>
          <a:xfrm>
            <a:off x="457200" y="1600200"/>
            <a:ext cx="8229600" cy="276999"/>
          </a:xfrm>
          <a:prstGeom prst="rect">
            <a:avLst/>
          </a:prstGeom>
        </p:spPr>
        <p:txBody>
          <a:bodyPr wrap="square">
            <a:spAutoFit/>
          </a:bodyPr>
          <a:lstStyle/>
          <a:p>
            <a:r>
              <a:rPr lang="en-GB" sz="1200" dirty="0"/>
              <a:t>http://gamestudies.org/0802/articles/sicart</a:t>
            </a:r>
          </a:p>
        </p:txBody>
      </p:sp>
    </p:spTree>
    <p:extLst>
      <p:ext uri="{BB962C8B-B14F-4D97-AF65-F5344CB8AC3E}">
        <p14:creationId xmlns:p14="http://schemas.microsoft.com/office/powerpoint/2010/main" val="243127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Game Elements - Mechanics</a:t>
            </a:r>
          </a:p>
        </p:txBody>
      </p:sp>
      <p:sp>
        <p:nvSpPr>
          <p:cNvPr id="28675" name="Content Placeholder 2"/>
          <p:cNvSpPr>
            <a:spLocks noGrp="1"/>
          </p:cNvSpPr>
          <p:nvPr>
            <p:ph sz="quarter" idx="1"/>
          </p:nvPr>
        </p:nvSpPr>
        <p:spPr/>
        <p:txBody>
          <a:bodyPr/>
          <a:lstStyle/>
          <a:p>
            <a:r>
              <a:rPr lang="en-US"/>
              <a:t>M1 – SPACE</a:t>
            </a:r>
          </a:p>
          <a:p>
            <a:r>
              <a:rPr lang="en-US"/>
              <a:t>M2 – Objects, Attributes and States</a:t>
            </a:r>
          </a:p>
          <a:p>
            <a:r>
              <a:rPr lang="en-US"/>
              <a:t>M3 – Actions</a:t>
            </a:r>
          </a:p>
          <a:p>
            <a:r>
              <a:rPr lang="en-US"/>
              <a:t>M4 – Rules</a:t>
            </a:r>
          </a:p>
          <a:p>
            <a:r>
              <a:rPr lang="en-US"/>
              <a:t>M5 – Skill</a:t>
            </a:r>
          </a:p>
          <a:p>
            <a:r>
              <a:rPr lang="en-US"/>
              <a:t>M6 - Chance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Mechanic 1 - space</a:t>
            </a:r>
          </a:p>
        </p:txBody>
      </p:sp>
      <p:sp>
        <p:nvSpPr>
          <p:cNvPr id="29699" name="Content Placeholder 2"/>
          <p:cNvSpPr>
            <a:spLocks noGrp="1"/>
          </p:cNvSpPr>
          <p:nvPr>
            <p:ph idx="1"/>
          </p:nvPr>
        </p:nvSpPr>
        <p:spPr>
          <a:xfrm>
            <a:off x="456481" y="1604329"/>
            <a:ext cx="8226720" cy="4935399"/>
          </a:xfrm>
        </p:spPr>
        <p:txBody>
          <a:bodyPr>
            <a:normAutofit lnSpcReduction="10000"/>
          </a:bodyPr>
          <a:lstStyle/>
          <a:p>
            <a:r>
              <a:rPr lang="en-US" dirty="0"/>
              <a:t>Every game takes place in some kind of </a:t>
            </a:r>
            <a:r>
              <a:rPr lang="en-US" b="1" dirty="0"/>
              <a:t>space .</a:t>
            </a:r>
          </a:p>
          <a:p>
            <a:r>
              <a:rPr lang="en-US" dirty="0"/>
              <a:t>mathematical construct </a:t>
            </a:r>
          </a:p>
          <a:p>
            <a:r>
              <a:rPr lang="en-US" dirty="0"/>
              <a:t>game spaces: </a:t>
            </a:r>
          </a:p>
          <a:p>
            <a:pPr>
              <a:buFont typeface="Times New Roman" pitchFamily="18" charset="0"/>
              <a:buNone/>
            </a:pPr>
            <a:r>
              <a:rPr lang="en-US" dirty="0"/>
              <a:t>    1. are either discrete or continuous </a:t>
            </a:r>
          </a:p>
          <a:p>
            <a:pPr>
              <a:buFont typeface="Times New Roman" pitchFamily="18" charset="0"/>
              <a:buNone/>
            </a:pPr>
            <a:r>
              <a:rPr lang="en-US" dirty="0"/>
              <a:t>    2. have some number of dimensions </a:t>
            </a:r>
          </a:p>
          <a:p>
            <a:pPr>
              <a:buFont typeface="Times New Roman" pitchFamily="18" charset="0"/>
              <a:buNone/>
            </a:pPr>
            <a:r>
              <a:rPr lang="en-US" dirty="0"/>
              <a:t>    3. have bounded areas which may or may not be connected.</a:t>
            </a:r>
          </a:p>
          <a:p>
            <a:pPr>
              <a:buFont typeface="Times New Roman" pitchFamily="18" charset="0"/>
              <a:buNone/>
            </a:pPr>
            <a:r>
              <a:rPr lang="en-US" sz="1600" b="1" dirty="0"/>
              <a:t>On a chess board, any point in space within a square is as good as any other point in space in the same square. In a football game, however, the game will probably use continuous space. Where a character is standing or running in a continuous space will have an effect on the shots the character fires at an opponent, whether moving or stationary.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The nuts &amp; blots of Game space</a:t>
            </a:r>
          </a:p>
        </p:txBody>
      </p:sp>
      <p:sp>
        <p:nvSpPr>
          <p:cNvPr id="30723" name="Content Placeholder 2"/>
          <p:cNvSpPr>
            <a:spLocks noGrp="1"/>
          </p:cNvSpPr>
          <p:nvPr>
            <p:ph idx="1"/>
          </p:nvPr>
        </p:nvSpPr>
        <p:spPr/>
        <p:txBody>
          <a:bodyPr/>
          <a:lstStyle/>
          <a:p>
            <a:r>
              <a:rPr lang="en-US"/>
              <a:t>Visual Space - What you see: walls, open sky, etc.</a:t>
            </a:r>
          </a:p>
          <a:p>
            <a:r>
              <a:rPr lang="en-US"/>
              <a:t>Physical barriers - Doors, gravity, environmental obstacles, weather</a:t>
            </a:r>
          </a:p>
          <a:p>
            <a:r>
              <a:rPr lang="en-US"/>
              <a:t>Soundtrack - Music, sound effects, etc.</a:t>
            </a:r>
          </a:p>
          <a:p>
            <a:r>
              <a:rPr lang="en-US"/>
              <a:t>Lighting - shadows, darkness, extreme brightness, etc.</a:t>
            </a:r>
          </a:p>
          <a:p>
            <a:r>
              <a:rPr lang="en-US"/>
              <a:t>Color - See the ways color choice effects mood</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Connector 70"/>
          <p:cNvCxnSpPr>
            <a:stCxn id="44" idx="4"/>
            <a:endCxn id="50" idx="0"/>
          </p:cNvCxnSpPr>
          <p:nvPr/>
        </p:nvCxnSpPr>
        <p:spPr>
          <a:xfrm rot="16200000" flipH="1">
            <a:off x="6501541" y="3679591"/>
            <a:ext cx="1142039" cy="70560"/>
          </a:xfrm>
          <a:prstGeom prst="line">
            <a:avLst/>
          </a:prstGeom>
        </p:spPr>
        <p:style>
          <a:lnRef idx="1">
            <a:schemeClr val="accent1"/>
          </a:lnRef>
          <a:fillRef idx="0">
            <a:schemeClr val="accent1"/>
          </a:fillRef>
          <a:effectRef idx="0">
            <a:schemeClr val="accent1"/>
          </a:effectRef>
          <a:fontRef idx="minor">
            <a:schemeClr val="tx1"/>
          </a:fontRef>
        </p:style>
      </p:cxnSp>
      <p:sp>
        <p:nvSpPr>
          <p:cNvPr id="31747" name="Title 1"/>
          <p:cNvSpPr>
            <a:spLocks noGrp="1"/>
          </p:cNvSpPr>
          <p:nvPr>
            <p:ph type="title"/>
          </p:nvPr>
        </p:nvSpPr>
        <p:spPr/>
        <p:txBody>
          <a:bodyPr/>
          <a:lstStyle/>
          <a:p>
            <a:r>
              <a:rPr lang="en-US"/>
              <a:t>Space- example: tic-tac-toe</a:t>
            </a:r>
          </a:p>
        </p:txBody>
      </p:sp>
      <p:sp>
        <p:nvSpPr>
          <p:cNvPr id="31748" name="Content Placeholder 2"/>
          <p:cNvSpPr>
            <a:spLocks noGrp="1"/>
          </p:cNvSpPr>
          <p:nvPr>
            <p:ph idx="1"/>
          </p:nvPr>
        </p:nvSpPr>
        <p:spPr>
          <a:xfrm>
            <a:off x="456480" y="1600008"/>
            <a:ext cx="8231040" cy="2043574"/>
          </a:xfrm>
        </p:spPr>
        <p:txBody>
          <a:bodyPr/>
          <a:lstStyle/>
          <a:p>
            <a:r>
              <a:rPr lang="en-US" sz="2000" b="1" dirty="0"/>
              <a:t>board that is discrete, and two-dimensional.</a:t>
            </a:r>
          </a:p>
          <a:p>
            <a:r>
              <a:rPr lang="en-US" sz="2000" b="1" dirty="0"/>
              <a:t>  Only nine discrete places that have any actual meaning in the game.</a:t>
            </a:r>
          </a:p>
          <a:p>
            <a:r>
              <a:rPr lang="en-US" sz="2000" b="1" dirty="0"/>
              <a:t>What is discrete? – no movement between cells but adjacency in important.</a:t>
            </a:r>
          </a:p>
          <a:p>
            <a:endParaRPr lang="en-US" dirty="0"/>
          </a:p>
        </p:txBody>
      </p:sp>
      <p:grpSp>
        <p:nvGrpSpPr>
          <p:cNvPr id="2" name="Group 41"/>
          <p:cNvGrpSpPr>
            <a:grpSpLocks/>
          </p:cNvGrpSpPr>
          <p:nvPr/>
        </p:nvGrpSpPr>
        <p:grpSpPr bwMode="auto">
          <a:xfrm>
            <a:off x="571680" y="4643048"/>
            <a:ext cx="8143200" cy="1572645"/>
            <a:chOff x="500034" y="3643314"/>
            <a:chExt cx="8143932" cy="1571636"/>
          </a:xfrm>
        </p:grpSpPr>
        <p:grpSp>
          <p:nvGrpSpPr>
            <p:cNvPr id="3" name="Group 13"/>
            <p:cNvGrpSpPr>
              <a:grpSpLocks/>
            </p:cNvGrpSpPr>
            <p:nvPr/>
          </p:nvGrpSpPr>
          <p:grpSpPr bwMode="auto">
            <a:xfrm>
              <a:off x="500034" y="3786190"/>
              <a:ext cx="1571636" cy="1428760"/>
              <a:chOff x="2500298" y="3715546"/>
              <a:chExt cx="3286148" cy="2500330"/>
            </a:xfrm>
          </p:grpSpPr>
          <p:grpSp>
            <p:nvGrpSpPr>
              <p:cNvPr id="4" name="Group 11"/>
              <p:cNvGrpSpPr>
                <a:grpSpLocks/>
              </p:cNvGrpSpPr>
              <p:nvPr/>
            </p:nvGrpSpPr>
            <p:grpSpPr bwMode="auto">
              <a:xfrm>
                <a:off x="2500298" y="3715546"/>
                <a:ext cx="3286148" cy="2500330"/>
                <a:chOff x="2500298" y="3715546"/>
                <a:chExt cx="3286148" cy="2500330"/>
              </a:xfrm>
            </p:grpSpPr>
            <p:cxnSp>
              <p:nvCxnSpPr>
                <p:cNvPr id="5" name="Straight Connector 4"/>
                <p:cNvCxnSpPr/>
                <p:nvPr/>
              </p:nvCxnSpPr>
              <p:spPr>
                <a:xfrm rot="5400000">
                  <a:off x="2355524" y="4999124"/>
                  <a:ext cx="2430493" cy="3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392243" y="4963863"/>
                  <a:ext cx="2501015" cy="3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00298" y="4571200"/>
                  <a:ext cx="3285196" cy="25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72566" y="5430058"/>
                  <a:ext cx="314065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795" name="TextBox 12"/>
              <p:cNvSpPr txBox="1">
                <a:spLocks noChangeArrowheads="1"/>
              </p:cNvSpPr>
              <p:nvPr/>
            </p:nvSpPr>
            <p:spPr bwMode="auto">
              <a:xfrm>
                <a:off x="3683313" y="4636718"/>
                <a:ext cx="858793" cy="1022700"/>
              </a:xfrm>
              <a:prstGeom prst="rect">
                <a:avLst/>
              </a:prstGeom>
              <a:noFill/>
              <a:ln w="9525">
                <a:noFill/>
                <a:miter lim="800000"/>
                <a:headEnd/>
                <a:tailEnd/>
              </a:ln>
            </p:spPr>
            <p:txBody>
              <a:bodyPr wrap="none">
                <a:spAutoFit/>
              </a:bodyPr>
              <a:lstStyle/>
              <a:p>
                <a:r>
                  <a:rPr lang="en-US" sz="3200" b="1" dirty="0"/>
                  <a:t>X</a:t>
                </a:r>
              </a:p>
            </p:txBody>
          </p:sp>
        </p:grpSp>
        <p:grpSp>
          <p:nvGrpSpPr>
            <p:cNvPr id="6" name="Group 14"/>
            <p:cNvGrpSpPr>
              <a:grpSpLocks/>
            </p:cNvGrpSpPr>
            <p:nvPr/>
          </p:nvGrpSpPr>
          <p:grpSpPr bwMode="auto">
            <a:xfrm>
              <a:off x="2357422" y="3786190"/>
              <a:ext cx="1928826" cy="1357322"/>
              <a:chOff x="2500298" y="3715546"/>
              <a:chExt cx="3286148" cy="2500330"/>
            </a:xfrm>
          </p:grpSpPr>
          <p:grpSp>
            <p:nvGrpSpPr>
              <p:cNvPr id="8" name="Group 11"/>
              <p:cNvGrpSpPr>
                <a:grpSpLocks/>
              </p:cNvGrpSpPr>
              <p:nvPr/>
            </p:nvGrpSpPr>
            <p:grpSpPr bwMode="auto">
              <a:xfrm>
                <a:off x="2500298" y="3715546"/>
                <a:ext cx="3286148" cy="2500330"/>
                <a:chOff x="2500298" y="3715546"/>
                <a:chExt cx="3286148" cy="2500330"/>
              </a:xfrm>
            </p:grpSpPr>
            <p:cxnSp>
              <p:nvCxnSpPr>
                <p:cNvPr id="18" name="Straight Connector 17"/>
                <p:cNvCxnSpPr/>
                <p:nvPr/>
              </p:nvCxnSpPr>
              <p:spPr>
                <a:xfrm rot="5400000">
                  <a:off x="2357668" y="4999432"/>
                  <a:ext cx="2428506" cy="24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394080" y="4963641"/>
                  <a:ext cx="2500088" cy="2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0944" y="4571164"/>
                  <a:ext cx="3285309" cy="2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72096" y="5427505"/>
                  <a:ext cx="3143004" cy="265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789" name="TextBox 16"/>
              <p:cNvSpPr txBox="1">
                <a:spLocks noChangeArrowheads="1"/>
              </p:cNvSpPr>
              <p:nvPr/>
            </p:nvSpPr>
            <p:spPr bwMode="auto">
              <a:xfrm>
                <a:off x="3473970" y="4505124"/>
                <a:ext cx="640763" cy="963208"/>
              </a:xfrm>
              <a:prstGeom prst="rect">
                <a:avLst/>
              </a:prstGeom>
              <a:noFill/>
              <a:ln w="9525">
                <a:noFill/>
                <a:miter lim="800000"/>
                <a:headEnd/>
                <a:tailEnd/>
              </a:ln>
            </p:spPr>
            <p:txBody>
              <a:bodyPr>
                <a:spAutoFit/>
              </a:bodyPr>
              <a:lstStyle/>
              <a:p>
                <a:r>
                  <a:rPr lang="en-US" sz="2800" b="1" dirty="0"/>
                  <a:t>X</a:t>
                </a:r>
              </a:p>
            </p:txBody>
          </p:sp>
        </p:grpSp>
        <p:grpSp>
          <p:nvGrpSpPr>
            <p:cNvPr id="10" name="Group 21"/>
            <p:cNvGrpSpPr>
              <a:grpSpLocks/>
            </p:cNvGrpSpPr>
            <p:nvPr/>
          </p:nvGrpSpPr>
          <p:grpSpPr bwMode="auto">
            <a:xfrm>
              <a:off x="4714876" y="3857628"/>
              <a:ext cx="1428760" cy="1214446"/>
              <a:chOff x="2500298" y="3715546"/>
              <a:chExt cx="3286148" cy="2500330"/>
            </a:xfrm>
          </p:grpSpPr>
          <p:grpSp>
            <p:nvGrpSpPr>
              <p:cNvPr id="12" name="Group 11"/>
              <p:cNvGrpSpPr>
                <a:grpSpLocks/>
              </p:cNvGrpSpPr>
              <p:nvPr/>
            </p:nvGrpSpPr>
            <p:grpSpPr bwMode="auto">
              <a:xfrm>
                <a:off x="2500298" y="3715546"/>
                <a:ext cx="3286148" cy="2500330"/>
                <a:chOff x="2500298" y="3715546"/>
                <a:chExt cx="3286148" cy="2500330"/>
              </a:xfrm>
            </p:grpSpPr>
            <p:cxnSp>
              <p:nvCxnSpPr>
                <p:cNvPr id="25" name="Straight Connector 24"/>
                <p:cNvCxnSpPr/>
                <p:nvPr/>
              </p:nvCxnSpPr>
              <p:spPr>
                <a:xfrm rot="5400000">
                  <a:off x="2357908" y="5000152"/>
                  <a:ext cx="2429755" cy="33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393879" y="4966251"/>
                  <a:ext cx="25008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01256" y="4572156"/>
                  <a:ext cx="3285800" cy="2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74126" y="5428497"/>
                  <a:ext cx="3140058" cy="296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783" name="TextBox 23"/>
              <p:cNvSpPr txBox="1">
                <a:spLocks noChangeArrowheads="1"/>
              </p:cNvSpPr>
              <p:nvPr/>
            </p:nvSpPr>
            <p:spPr bwMode="auto">
              <a:xfrm>
                <a:off x="3979064" y="4598015"/>
                <a:ext cx="815616" cy="949877"/>
              </a:xfrm>
              <a:prstGeom prst="rect">
                <a:avLst/>
              </a:prstGeom>
              <a:noFill/>
              <a:ln w="9525">
                <a:noFill/>
                <a:miter lim="800000"/>
                <a:headEnd/>
                <a:tailEnd/>
              </a:ln>
            </p:spPr>
            <p:txBody>
              <a:bodyPr wrap="none">
                <a:spAutoFit/>
              </a:bodyPr>
              <a:lstStyle/>
              <a:p>
                <a:r>
                  <a:rPr lang="en-US" sz="2400" b="1" dirty="0"/>
                  <a:t>X</a:t>
                </a:r>
              </a:p>
            </p:txBody>
          </p:sp>
        </p:grpSp>
        <p:sp>
          <p:nvSpPr>
            <p:cNvPr id="31770" name="TextBox 28"/>
            <p:cNvSpPr txBox="1">
              <a:spLocks noChangeArrowheads="1"/>
            </p:cNvSpPr>
            <p:nvPr/>
          </p:nvSpPr>
          <p:spPr bwMode="auto">
            <a:xfrm>
              <a:off x="2071670" y="4143380"/>
              <a:ext cx="439584" cy="707432"/>
            </a:xfrm>
            <a:prstGeom prst="rect">
              <a:avLst/>
            </a:prstGeom>
            <a:noFill/>
            <a:ln w="9525">
              <a:noFill/>
              <a:miter lim="800000"/>
              <a:headEnd/>
              <a:tailEnd/>
            </a:ln>
          </p:spPr>
          <p:txBody>
            <a:bodyPr wrap="none">
              <a:spAutoFit/>
            </a:bodyPr>
            <a:lstStyle/>
            <a:p>
              <a:r>
                <a:rPr lang="en-US" sz="4000" b="1" dirty="0"/>
                <a:t>=</a:t>
              </a:r>
            </a:p>
          </p:txBody>
        </p:sp>
        <p:sp>
          <p:nvSpPr>
            <p:cNvPr id="31771" name="TextBox 29"/>
            <p:cNvSpPr txBox="1">
              <a:spLocks noChangeArrowheads="1"/>
            </p:cNvSpPr>
            <p:nvPr/>
          </p:nvSpPr>
          <p:spPr bwMode="auto">
            <a:xfrm>
              <a:off x="4357686" y="4071942"/>
              <a:ext cx="439584" cy="707432"/>
            </a:xfrm>
            <a:prstGeom prst="rect">
              <a:avLst/>
            </a:prstGeom>
            <a:noFill/>
            <a:ln w="9525">
              <a:noFill/>
              <a:miter lim="800000"/>
              <a:headEnd/>
              <a:tailEnd/>
            </a:ln>
          </p:spPr>
          <p:txBody>
            <a:bodyPr wrap="none">
              <a:spAutoFit/>
            </a:bodyPr>
            <a:lstStyle/>
            <a:p>
              <a:r>
                <a:rPr lang="en-US" sz="4000" b="1" dirty="0"/>
                <a:t>=</a:t>
              </a:r>
            </a:p>
          </p:txBody>
        </p:sp>
        <p:grpSp>
          <p:nvGrpSpPr>
            <p:cNvPr id="13" name="Group 33"/>
            <p:cNvGrpSpPr>
              <a:grpSpLocks/>
            </p:cNvGrpSpPr>
            <p:nvPr/>
          </p:nvGrpSpPr>
          <p:grpSpPr bwMode="auto">
            <a:xfrm>
              <a:off x="6357950" y="4214818"/>
              <a:ext cx="389885" cy="584399"/>
              <a:chOff x="6715140" y="3857628"/>
              <a:chExt cx="389885" cy="584399"/>
            </a:xfrm>
          </p:grpSpPr>
          <p:sp>
            <p:nvSpPr>
              <p:cNvPr id="31780" name="TextBox 30"/>
              <p:cNvSpPr txBox="1">
                <a:spLocks noChangeArrowheads="1"/>
              </p:cNvSpPr>
              <p:nvPr/>
            </p:nvSpPr>
            <p:spPr bwMode="auto">
              <a:xfrm>
                <a:off x="6715140" y="3857628"/>
                <a:ext cx="389885" cy="584399"/>
              </a:xfrm>
              <a:prstGeom prst="rect">
                <a:avLst/>
              </a:prstGeom>
              <a:noFill/>
              <a:ln w="9525">
                <a:noFill/>
                <a:miter lim="800000"/>
                <a:headEnd/>
                <a:tailEnd/>
              </a:ln>
            </p:spPr>
            <p:txBody>
              <a:bodyPr wrap="none">
                <a:spAutoFit/>
              </a:bodyPr>
              <a:lstStyle/>
              <a:p>
                <a:r>
                  <a:rPr lang="en-US" sz="3200" b="1" dirty="0"/>
                  <a:t>=</a:t>
                </a:r>
              </a:p>
            </p:txBody>
          </p:sp>
          <p:cxnSp>
            <p:nvCxnSpPr>
              <p:cNvPr id="33" name="Straight Connector 32"/>
              <p:cNvCxnSpPr/>
              <p:nvPr/>
            </p:nvCxnSpPr>
            <p:spPr>
              <a:xfrm rot="5400000">
                <a:off x="6679801" y="4037335"/>
                <a:ext cx="428890" cy="213139"/>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 name="Group 34"/>
            <p:cNvGrpSpPr>
              <a:grpSpLocks/>
            </p:cNvGrpSpPr>
            <p:nvPr/>
          </p:nvGrpSpPr>
          <p:grpSpPr bwMode="auto">
            <a:xfrm>
              <a:off x="6715140" y="3643314"/>
              <a:ext cx="1928826" cy="1428760"/>
              <a:chOff x="2500298" y="3583950"/>
              <a:chExt cx="3286148" cy="2631926"/>
            </a:xfrm>
          </p:grpSpPr>
          <p:grpSp>
            <p:nvGrpSpPr>
              <p:cNvPr id="15" name="Group 11"/>
              <p:cNvGrpSpPr>
                <a:grpSpLocks/>
              </p:cNvGrpSpPr>
              <p:nvPr/>
            </p:nvGrpSpPr>
            <p:grpSpPr bwMode="auto">
              <a:xfrm>
                <a:off x="2500298" y="3715546"/>
                <a:ext cx="3286148" cy="2500330"/>
                <a:chOff x="2500298" y="3715546"/>
                <a:chExt cx="3286148" cy="2500330"/>
              </a:xfrm>
            </p:grpSpPr>
            <p:cxnSp>
              <p:nvCxnSpPr>
                <p:cNvPr id="38" name="Straight Connector 37"/>
                <p:cNvCxnSpPr/>
                <p:nvPr/>
              </p:nvCxnSpPr>
              <p:spPr>
                <a:xfrm rot="5400000">
                  <a:off x="2357861" y="5001119"/>
                  <a:ext cx="2428506" cy="24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394271" y="4965328"/>
                  <a:ext cx="2500090" cy="2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01137" y="4572850"/>
                  <a:ext cx="3285309" cy="2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72290" y="5429190"/>
                  <a:ext cx="3143004" cy="265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775" name="TextBox 36"/>
              <p:cNvSpPr txBox="1">
                <a:spLocks noChangeArrowheads="1"/>
              </p:cNvSpPr>
              <p:nvPr/>
            </p:nvSpPr>
            <p:spPr bwMode="auto">
              <a:xfrm>
                <a:off x="2622006" y="3583950"/>
                <a:ext cx="640763" cy="963208"/>
              </a:xfrm>
              <a:prstGeom prst="rect">
                <a:avLst/>
              </a:prstGeom>
              <a:noFill/>
              <a:ln w="9525">
                <a:noFill/>
                <a:miter lim="800000"/>
                <a:headEnd/>
                <a:tailEnd/>
              </a:ln>
            </p:spPr>
            <p:txBody>
              <a:bodyPr>
                <a:spAutoFit/>
              </a:bodyPr>
              <a:lstStyle/>
              <a:p>
                <a:r>
                  <a:rPr lang="en-US" sz="2800" b="1" dirty="0"/>
                  <a:t>X</a:t>
                </a:r>
              </a:p>
            </p:txBody>
          </p:sp>
        </p:grpSp>
      </p:grpSp>
      <p:sp>
        <p:nvSpPr>
          <p:cNvPr id="43" name="Oval 42"/>
          <p:cNvSpPr/>
          <p:nvPr/>
        </p:nvSpPr>
        <p:spPr>
          <a:xfrm>
            <a:off x="6072481" y="2929268"/>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4" name="Oval 43"/>
          <p:cNvSpPr/>
          <p:nvPr/>
        </p:nvSpPr>
        <p:spPr>
          <a:xfrm>
            <a:off x="6929280" y="2929268"/>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5" name="Oval 44"/>
          <p:cNvSpPr/>
          <p:nvPr/>
        </p:nvSpPr>
        <p:spPr>
          <a:xfrm>
            <a:off x="7786081" y="2917746"/>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6" name="Oval 45"/>
          <p:cNvSpPr/>
          <p:nvPr/>
        </p:nvSpPr>
        <p:spPr>
          <a:xfrm>
            <a:off x="6143040" y="3571575"/>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7" name="Oval 46"/>
          <p:cNvSpPr/>
          <p:nvPr/>
        </p:nvSpPr>
        <p:spPr>
          <a:xfrm>
            <a:off x="7001280" y="3571575"/>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8" name="Oval 47"/>
          <p:cNvSpPr/>
          <p:nvPr/>
        </p:nvSpPr>
        <p:spPr>
          <a:xfrm>
            <a:off x="7858081" y="3571575"/>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9" name="Oval 48"/>
          <p:cNvSpPr/>
          <p:nvPr/>
        </p:nvSpPr>
        <p:spPr>
          <a:xfrm>
            <a:off x="6143040" y="4285890"/>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50" name="Oval 49"/>
          <p:cNvSpPr/>
          <p:nvPr/>
        </p:nvSpPr>
        <p:spPr>
          <a:xfrm>
            <a:off x="7001280" y="4285890"/>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51" name="Oval 50"/>
          <p:cNvSpPr/>
          <p:nvPr/>
        </p:nvSpPr>
        <p:spPr>
          <a:xfrm>
            <a:off x="7858081" y="4285890"/>
            <a:ext cx="214560" cy="21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cxnSp>
        <p:nvCxnSpPr>
          <p:cNvPr id="53" name="Straight Connector 52"/>
          <p:cNvCxnSpPr>
            <a:stCxn id="43" idx="6"/>
            <a:endCxn id="44" idx="2"/>
          </p:cNvCxnSpPr>
          <p:nvPr/>
        </p:nvCxnSpPr>
        <p:spPr>
          <a:xfrm>
            <a:off x="6287040" y="3035839"/>
            <a:ext cx="642240" cy="1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4" idx="6"/>
            <a:endCxn id="45" idx="2"/>
          </p:cNvCxnSpPr>
          <p:nvPr/>
        </p:nvCxnSpPr>
        <p:spPr>
          <a:xfrm flipV="1">
            <a:off x="7143841" y="3024318"/>
            <a:ext cx="642240" cy="11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3" idx="5"/>
            <a:endCxn id="51" idx="1"/>
          </p:cNvCxnSpPr>
          <p:nvPr/>
        </p:nvCxnSpPr>
        <p:spPr>
          <a:xfrm rot="16200000" flipH="1">
            <a:off x="6469858" y="2897671"/>
            <a:ext cx="1205406" cy="163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9" idx="0"/>
            <a:endCxn id="45" idx="3"/>
          </p:cNvCxnSpPr>
          <p:nvPr/>
        </p:nvCxnSpPr>
        <p:spPr>
          <a:xfrm rot="5400000" flipH="1" flipV="1">
            <a:off x="6441778" y="2909908"/>
            <a:ext cx="1185244" cy="156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3" idx="4"/>
            <a:endCxn id="49" idx="0"/>
          </p:cNvCxnSpPr>
          <p:nvPr/>
        </p:nvCxnSpPr>
        <p:spPr>
          <a:xfrm rot="16200000" flipH="1">
            <a:off x="5644021" y="3678871"/>
            <a:ext cx="1142039" cy="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9" idx="6"/>
            <a:endCxn id="51" idx="2"/>
          </p:cNvCxnSpPr>
          <p:nvPr/>
        </p:nvCxnSpPr>
        <p:spPr>
          <a:xfrm>
            <a:off x="6357601" y="4393902"/>
            <a:ext cx="1500480" cy="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5" idx="5"/>
            <a:endCxn id="51" idx="0"/>
          </p:cNvCxnSpPr>
          <p:nvPr/>
        </p:nvCxnSpPr>
        <p:spPr>
          <a:xfrm rot="5400000">
            <a:off x="7374178" y="3691108"/>
            <a:ext cx="1185244" cy="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6" idx="6"/>
            <a:endCxn id="48" idx="2"/>
          </p:cNvCxnSpPr>
          <p:nvPr/>
        </p:nvCxnSpPr>
        <p:spPr>
          <a:xfrm>
            <a:off x="6357601" y="3679587"/>
            <a:ext cx="1500480" cy="14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Discrete space</a:t>
            </a:r>
          </a:p>
        </p:txBody>
      </p:sp>
      <p:pic>
        <p:nvPicPr>
          <p:cNvPr id="32771" name="Picture 2" descr="monopoly board.jpg"/>
          <p:cNvPicPr>
            <a:picLocks noChangeAspect="1"/>
          </p:cNvPicPr>
          <p:nvPr/>
        </p:nvPicPr>
        <p:blipFill>
          <a:blip r:embed="rId2"/>
          <a:srcRect/>
          <a:stretch>
            <a:fillRect/>
          </a:stretch>
        </p:blipFill>
        <p:spPr bwMode="auto">
          <a:xfrm>
            <a:off x="2571840" y="2285521"/>
            <a:ext cx="3562560" cy="339587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Discrete or continuous?</a:t>
            </a:r>
          </a:p>
        </p:txBody>
      </p:sp>
      <p:pic>
        <p:nvPicPr>
          <p:cNvPr id="33795" name="Picture 2"/>
          <p:cNvPicPr>
            <a:picLocks noChangeAspect="1" noChangeArrowheads="1"/>
          </p:cNvPicPr>
          <p:nvPr/>
        </p:nvPicPr>
        <p:blipFill>
          <a:blip r:embed="rId2"/>
          <a:srcRect/>
          <a:stretch>
            <a:fillRect/>
          </a:stretch>
        </p:blipFill>
        <p:spPr bwMode="auto">
          <a:xfrm>
            <a:off x="0" y="1857795"/>
            <a:ext cx="3643200" cy="2733407"/>
          </a:xfrm>
          <a:prstGeom prst="rect">
            <a:avLst/>
          </a:prstGeom>
          <a:noFill/>
          <a:ln w="9525">
            <a:noFill/>
            <a:miter lim="800000"/>
            <a:headEnd/>
            <a:tailEnd/>
          </a:ln>
        </p:spPr>
      </p:pic>
      <p:pic>
        <p:nvPicPr>
          <p:cNvPr id="33796" name="Picture 3"/>
          <p:cNvPicPr>
            <a:picLocks noChangeAspect="1" noChangeArrowheads="1"/>
          </p:cNvPicPr>
          <p:nvPr/>
        </p:nvPicPr>
        <p:blipFill>
          <a:blip r:embed="rId3"/>
          <a:srcRect/>
          <a:stretch>
            <a:fillRect/>
          </a:stretch>
        </p:blipFill>
        <p:spPr bwMode="auto">
          <a:xfrm>
            <a:off x="3929760" y="3429001"/>
            <a:ext cx="3713760" cy="278237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3" descr="3_real_football_2009_3d.jpg"/>
          <p:cNvPicPr>
            <a:picLocks noGrp="1" noChangeAspect="1"/>
          </p:cNvPicPr>
          <p:nvPr>
            <p:ph idx="1"/>
          </p:nvPr>
        </p:nvPicPr>
        <p:blipFill>
          <a:blip r:embed="rId2"/>
          <a:srcRect/>
          <a:stretch>
            <a:fillRect/>
          </a:stretch>
        </p:blipFill>
        <p:spPr>
          <a:xfrm>
            <a:off x="571680" y="1428630"/>
            <a:ext cx="2285280" cy="3048801"/>
          </a:xfrm>
        </p:spPr>
      </p:pic>
      <p:pic>
        <p:nvPicPr>
          <p:cNvPr id="34819" name="Picture 4" descr="billiards.jpg"/>
          <p:cNvPicPr>
            <a:picLocks noChangeAspect="1"/>
          </p:cNvPicPr>
          <p:nvPr/>
        </p:nvPicPr>
        <p:blipFill>
          <a:blip r:embed="rId3"/>
          <a:srcRect/>
          <a:stretch>
            <a:fillRect/>
          </a:stretch>
        </p:blipFill>
        <p:spPr bwMode="auto">
          <a:xfrm>
            <a:off x="4286881" y="3214418"/>
            <a:ext cx="3808800" cy="2904785"/>
          </a:xfrm>
          <a:prstGeom prst="rect">
            <a:avLst/>
          </a:prstGeom>
          <a:noFill/>
          <a:ln w="9525">
            <a:noFill/>
            <a:miter lim="800000"/>
            <a:headEnd/>
            <a:tailEnd/>
          </a:ln>
        </p:spPr>
      </p:pic>
      <p:sp>
        <p:nvSpPr>
          <p:cNvPr id="34820" name="TextBox 5"/>
          <p:cNvSpPr txBox="1">
            <a:spLocks noChangeArrowheads="1"/>
          </p:cNvSpPr>
          <p:nvPr/>
        </p:nvSpPr>
        <p:spPr bwMode="auto">
          <a:xfrm>
            <a:off x="4929120" y="1428631"/>
            <a:ext cx="1260261" cy="369322"/>
          </a:xfrm>
          <a:prstGeom prst="rect">
            <a:avLst/>
          </a:prstGeom>
          <a:noFill/>
          <a:ln w="9525">
            <a:noFill/>
            <a:miter lim="800000"/>
            <a:headEnd/>
            <a:tailEnd/>
          </a:ln>
        </p:spPr>
        <p:txBody>
          <a:bodyPr wrap="none" lIns="91430" tIns="45715" rIns="91430" bIns="45715">
            <a:spAutoFit/>
          </a:bodyPr>
          <a:lstStyle/>
          <a:p>
            <a:r>
              <a:rPr lang="en-US"/>
              <a:t>2-D or 3-D?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DE66-38BB-417A-A7BA-4721A6FE8B69}"/>
              </a:ext>
            </a:extLst>
          </p:cNvPr>
          <p:cNvSpPr>
            <a:spLocks noGrp="1"/>
          </p:cNvSpPr>
          <p:nvPr>
            <p:ph type="title"/>
          </p:nvPr>
        </p:nvSpPr>
        <p:spPr/>
        <p:txBody>
          <a:bodyPr>
            <a:noAutofit/>
          </a:bodyPr>
          <a:lstStyle/>
          <a:p>
            <a:r>
              <a:rPr lang="en-GB" sz="3200" dirty="0"/>
              <a:t>Quick skill and interest level understanding</a:t>
            </a:r>
            <a:br>
              <a:rPr lang="en-GB" sz="3200" dirty="0"/>
            </a:br>
            <a:r>
              <a:rPr lang="en-GB" sz="3200" dirty="0"/>
              <a:t>Score yourself on a scale of 1-5 with 1 being the least.</a:t>
            </a:r>
          </a:p>
        </p:txBody>
      </p:sp>
      <p:sp>
        <p:nvSpPr>
          <p:cNvPr id="3" name="Content Placeholder 2">
            <a:extLst>
              <a:ext uri="{FF2B5EF4-FFF2-40B4-BE49-F238E27FC236}">
                <a16:creationId xmlns:a16="http://schemas.microsoft.com/office/drawing/2014/main" id="{91D17BE5-0F7C-46CE-9211-C3DB9A277605}"/>
              </a:ext>
            </a:extLst>
          </p:cNvPr>
          <p:cNvSpPr>
            <a:spLocks noGrp="1"/>
          </p:cNvSpPr>
          <p:nvPr>
            <p:ph idx="1"/>
          </p:nvPr>
        </p:nvSpPr>
        <p:spPr/>
        <p:txBody>
          <a:bodyPr>
            <a:normAutofit fontScale="92500"/>
          </a:bodyPr>
          <a:lstStyle/>
          <a:p>
            <a:r>
              <a:rPr lang="en-GB" dirty="0"/>
              <a:t>Hardware</a:t>
            </a:r>
          </a:p>
          <a:p>
            <a:r>
              <a:rPr lang="en-GB" dirty="0"/>
              <a:t>Software</a:t>
            </a:r>
          </a:p>
          <a:p>
            <a:r>
              <a:rPr lang="en-GB" dirty="0"/>
              <a:t>UI </a:t>
            </a:r>
          </a:p>
          <a:p>
            <a:r>
              <a:rPr lang="en-GB" dirty="0"/>
              <a:t>Logic/reasoning – math and </a:t>
            </a:r>
            <a:r>
              <a:rPr lang="en-GB" dirty="0" err="1"/>
              <a:t>incl</a:t>
            </a:r>
            <a:r>
              <a:rPr lang="en-GB" dirty="0"/>
              <a:t> AI</a:t>
            </a:r>
          </a:p>
          <a:p>
            <a:r>
              <a:rPr lang="en-GB" dirty="0"/>
              <a:t>Narrative/story</a:t>
            </a:r>
          </a:p>
          <a:p>
            <a:r>
              <a:rPr lang="en-GB" dirty="0"/>
              <a:t>Creative thinking – props, making avatars, objects </a:t>
            </a:r>
          </a:p>
          <a:p>
            <a:r>
              <a:rPr lang="en-GB" dirty="0"/>
              <a:t>Behavioural analysis</a:t>
            </a:r>
          </a:p>
          <a:p>
            <a:r>
              <a:rPr lang="en-GB" dirty="0"/>
              <a:t>marketing</a:t>
            </a:r>
          </a:p>
          <a:p>
            <a:endParaRPr lang="en-GB" dirty="0"/>
          </a:p>
        </p:txBody>
      </p:sp>
    </p:spTree>
    <p:extLst>
      <p:ext uri="{BB962C8B-B14F-4D97-AF65-F5344CB8AC3E}">
        <p14:creationId xmlns:p14="http://schemas.microsoft.com/office/powerpoint/2010/main" val="3897236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b="1"/>
              <a:t>Nested Spaces </a:t>
            </a:r>
            <a:endParaRPr lang="en-US"/>
          </a:p>
        </p:txBody>
      </p:sp>
      <p:sp>
        <p:nvSpPr>
          <p:cNvPr id="35843" name="Content Placeholder 2"/>
          <p:cNvSpPr>
            <a:spLocks noGrp="1"/>
          </p:cNvSpPr>
          <p:nvPr>
            <p:ph idx="1"/>
          </p:nvPr>
        </p:nvSpPr>
        <p:spPr>
          <a:xfrm>
            <a:off x="456480" y="1600009"/>
            <a:ext cx="8231040" cy="1042669"/>
          </a:xfrm>
        </p:spPr>
        <p:txBody>
          <a:bodyPr/>
          <a:lstStyle/>
          <a:p>
            <a:r>
              <a:rPr lang="en-US"/>
              <a:t>spaces within spaces </a:t>
            </a:r>
          </a:p>
        </p:txBody>
      </p:sp>
      <p:grpSp>
        <p:nvGrpSpPr>
          <p:cNvPr id="2" name="Group 39"/>
          <p:cNvGrpSpPr>
            <a:grpSpLocks/>
          </p:cNvGrpSpPr>
          <p:nvPr/>
        </p:nvGrpSpPr>
        <p:grpSpPr bwMode="auto">
          <a:xfrm>
            <a:off x="214561" y="2285521"/>
            <a:ext cx="4500000" cy="2500102"/>
            <a:chOff x="1142976" y="2857496"/>
            <a:chExt cx="6715172" cy="3357586"/>
          </a:xfrm>
        </p:grpSpPr>
        <p:sp>
          <p:nvSpPr>
            <p:cNvPr id="5" name="Rectangle 4"/>
            <p:cNvSpPr/>
            <p:nvPr/>
          </p:nvSpPr>
          <p:spPr>
            <a:xfrm>
              <a:off x="1142976" y="2857496"/>
              <a:ext cx="6715172" cy="3357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6" name="Oval 5"/>
            <p:cNvSpPr/>
            <p:nvPr/>
          </p:nvSpPr>
          <p:spPr>
            <a:xfrm>
              <a:off x="1643659" y="3358426"/>
              <a:ext cx="2071496" cy="23557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7" name="Oval 6"/>
            <p:cNvSpPr/>
            <p:nvPr/>
          </p:nvSpPr>
          <p:spPr>
            <a:xfrm>
              <a:off x="4000953" y="3499615"/>
              <a:ext cx="3214687" cy="6440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8" name="Oval 7"/>
            <p:cNvSpPr/>
            <p:nvPr/>
          </p:nvSpPr>
          <p:spPr>
            <a:xfrm>
              <a:off x="2215254" y="3785861"/>
              <a:ext cx="212737" cy="21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9" name="Oval 8"/>
            <p:cNvSpPr/>
            <p:nvPr/>
          </p:nvSpPr>
          <p:spPr>
            <a:xfrm>
              <a:off x="2857762" y="4501475"/>
              <a:ext cx="214886" cy="212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10" name="Oval 9"/>
            <p:cNvSpPr/>
            <p:nvPr/>
          </p:nvSpPr>
          <p:spPr>
            <a:xfrm>
              <a:off x="2142193" y="5143594"/>
              <a:ext cx="214886" cy="21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cxnSp>
          <p:nvCxnSpPr>
            <p:cNvPr id="12" name="Straight Connector 11"/>
            <p:cNvCxnSpPr>
              <a:stCxn id="8" idx="6"/>
              <a:endCxn id="9" idx="1"/>
            </p:cNvCxnSpPr>
            <p:nvPr/>
          </p:nvCxnSpPr>
          <p:spPr>
            <a:xfrm>
              <a:off x="2427991" y="3894170"/>
              <a:ext cx="459855" cy="63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4"/>
              <a:endCxn id="10" idx="6"/>
            </p:cNvCxnSpPr>
            <p:nvPr/>
          </p:nvCxnSpPr>
          <p:spPr>
            <a:xfrm rot="5400000">
              <a:off x="2393270" y="4678034"/>
              <a:ext cx="535743" cy="608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0"/>
              <a:endCxn id="8" idx="4"/>
            </p:cNvCxnSpPr>
            <p:nvPr/>
          </p:nvCxnSpPr>
          <p:spPr>
            <a:xfrm rot="5400000" flipH="1" flipV="1">
              <a:off x="1714641" y="4535539"/>
              <a:ext cx="1143050" cy="730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72549" y="3714299"/>
              <a:ext cx="212736" cy="214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18" name="Oval 17"/>
            <p:cNvSpPr/>
            <p:nvPr/>
          </p:nvSpPr>
          <p:spPr>
            <a:xfrm>
              <a:off x="5429942" y="3571176"/>
              <a:ext cx="141824" cy="14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19" name="Oval 18"/>
            <p:cNvSpPr/>
            <p:nvPr/>
          </p:nvSpPr>
          <p:spPr>
            <a:xfrm>
              <a:off x="5857564" y="3928984"/>
              <a:ext cx="214886" cy="14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20" name="Oval 19"/>
            <p:cNvSpPr/>
            <p:nvPr/>
          </p:nvSpPr>
          <p:spPr>
            <a:xfrm>
              <a:off x="6500071" y="3571176"/>
              <a:ext cx="214886" cy="14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cxnSp>
          <p:nvCxnSpPr>
            <p:cNvPr id="22" name="Straight Connector 21"/>
            <p:cNvCxnSpPr>
              <a:stCxn id="17" idx="7"/>
              <a:endCxn id="18" idx="2"/>
            </p:cNvCxnSpPr>
            <p:nvPr/>
          </p:nvCxnSpPr>
          <p:spPr>
            <a:xfrm rot="5400000" flipH="1" flipV="1">
              <a:off x="5041318" y="3356621"/>
              <a:ext cx="102506" cy="674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6"/>
              <a:endCxn id="20" idx="2"/>
            </p:cNvCxnSpPr>
            <p:nvPr/>
          </p:nvCxnSpPr>
          <p:spPr>
            <a:xfrm>
              <a:off x="5571766" y="3642738"/>
              <a:ext cx="928305" cy="1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5"/>
              <a:endCxn id="19" idx="1"/>
            </p:cNvCxnSpPr>
            <p:nvPr/>
          </p:nvCxnSpPr>
          <p:spPr>
            <a:xfrm rot="16200000" flipH="1">
              <a:off x="5591420" y="3651882"/>
              <a:ext cx="257234" cy="339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3"/>
            </p:cNvCxnSpPr>
            <p:nvPr/>
          </p:nvCxnSpPr>
          <p:spPr>
            <a:xfrm>
              <a:off x="4785285" y="3822608"/>
              <a:ext cx="1104512" cy="228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0" idx="4"/>
            </p:cNvCxnSpPr>
            <p:nvPr/>
          </p:nvCxnSpPr>
          <p:spPr>
            <a:xfrm rot="5400000" flipH="1" flipV="1">
              <a:off x="6205885" y="3548630"/>
              <a:ext cx="235959" cy="567298"/>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142976" y="5501401"/>
              <a:ext cx="285797" cy="28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cxnSp>
          <p:nvCxnSpPr>
            <p:cNvPr id="37" name="Straight Connector 36"/>
            <p:cNvCxnSpPr>
              <a:stCxn id="35" idx="7"/>
              <a:endCxn id="6" idx="3"/>
            </p:cNvCxnSpPr>
            <p:nvPr/>
          </p:nvCxnSpPr>
          <p:spPr>
            <a:xfrm rot="5400000" flipH="1" flipV="1">
              <a:off x="1581229" y="5176599"/>
              <a:ext cx="172135" cy="55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6"/>
              <a:endCxn id="7" idx="4"/>
            </p:cNvCxnSpPr>
            <p:nvPr/>
          </p:nvCxnSpPr>
          <p:spPr>
            <a:xfrm flipV="1">
              <a:off x="3715155" y="4143667"/>
              <a:ext cx="1893142" cy="39262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5845" name="Picture 40" descr="nested spaces1.jpg"/>
          <p:cNvPicPr>
            <a:picLocks noChangeAspect="1"/>
          </p:cNvPicPr>
          <p:nvPr/>
        </p:nvPicPr>
        <p:blipFill>
          <a:blip r:embed="rId2"/>
          <a:srcRect/>
          <a:stretch>
            <a:fillRect/>
          </a:stretch>
        </p:blipFill>
        <p:spPr bwMode="auto">
          <a:xfrm>
            <a:off x="4429441" y="1071473"/>
            <a:ext cx="3454560" cy="1942764"/>
          </a:xfrm>
          <a:prstGeom prst="rect">
            <a:avLst/>
          </a:prstGeom>
          <a:noFill/>
          <a:ln w="9525">
            <a:noFill/>
            <a:miter lim="800000"/>
            <a:headEnd/>
            <a:tailEnd/>
          </a:ln>
        </p:spPr>
      </p:pic>
      <p:pic>
        <p:nvPicPr>
          <p:cNvPr id="35846" name="Picture 41" descr="diablo-3-act-1.jpg"/>
          <p:cNvPicPr>
            <a:picLocks noChangeAspect="1"/>
          </p:cNvPicPr>
          <p:nvPr/>
        </p:nvPicPr>
        <p:blipFill>
          <a:blip r:embed="rId3"/>
          <a:srcRect/>
          <a:stretch>
            <a:fillRect/>
          </a:stretch>
        </p:blipFill>
        <p:spPr bwMode="auto">
          <a:xfrm>
            <a:off x="2000161" y="4478870"/>
            <a:ext cx="4252320" cy="237913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21123"/>
            <a:ext cx="8229600" cy="795337"/>
          </a:xfrm>
        </p:spPr>
        <p:txBody>
          <a:bodyPr/>
          <a:lstStyle/>
          <a:p>
            <a:r>
              <a:rPr lang="en-US" b="1" dirty="0"/>
              <a:t>Dimensions</a:t>
            </a:r>
            <a:endParaRPr lang="en-US" dirty="0"/>
          </a:p>
        </p:txBody>
      </p:sp>
      <p:sp>
        <p:nvSpPr>
          <p:cNvPr id="36867" name="Content Placeholder 2"/>
          <p:cNvSpPr>
            <a:spLocks noGrp="1"/>
          </p:cNvSpPr>
          <p:nvPr>
            <p:ph idx="1"/>
          </p:nvPr>
        </p:nvSpPr>
        <p:spPr>
          <a:xfrm>
            <a:off x="21600" y="652758"/>
            <a:ext cx="1785600" cy="900095"/>
          </a:xfrm>
        </p:spPr>
        <p:txBody>
          <a:bodyPr/>
          <a:lstStyle/>
          <a:p>
            <a:r>
              <a:rPr lang="en-US" dirty="0" err="1"/>
              <a:t>Zork</a:t>
            </a:r>
            <a:r>
              <a:rPr lang="en-US" dirty="0"/>
              <a:t>? </a:t>
            </a:r>
          </a:p>
        </p:txBody>
      </p:sp>
      <p:pic>
        <p:nvPicPr>
          <p:cNvPr id="36868" name="Picture 3" descr="File:Screenshot of Zork running on Frotz through iTerm 2 on Mac OSX.png"/>
          <p:cNvPicPr>
            <a:picLocks noChangeAspect="1" noChangeArrowheads="1"/>
          </p:cNvPicPr>
          <p:nvPr/>
        </p:nvPicPr>
        <p:blipFill>
          <a:blip r:embed="rId3"/>
          <a:srcRect/>
          <a:stretch>
            <a:fillRect/>
          </a:stretch>
        </p:blipFill>
        <p:spPr bwMode="auto">
          <a:xfrm>
            <a:off x="79200" y="1153173"/>
            <a:ext cx="2772000" cy="1715221"/>
          </a:xfrm>
          <a:prstGeom prst="rect">
            <a:avLst/>
          </a:prstGeom>
          <a:noFill/>
          <a:ln w="9525">
            <a:noFill/>
            <a:miter lim="800000"/>
            <a:headEnd/>
            <a:tailEnd/>
          </a:ln>
        </p:spPr>
      </p:pic>
      <p:sp>
        <p:nvSpPr>
          <p:cNvPr id="36869" name="TextBox 4"/>
          <p:cNvSpPr txBox="1">
            <a:spLocks noChangeArrowheads="1"/>
          </p:cNvSpPr>
          <p:nvPr/>
        </p:nvSpPr>
        <p:spPr bwMode="auto">
          <a:xfrm>
            <a:off x="214561" y="3429001"/>
            <a:ext cx="3647520" cy="646321"/>
          </a:xfrm>
          <a:prstGeom prst="rect">
            <a:avLst/>
          </a:prstGeom>
          <a:noFill/>
          <a:ln w="9525">
            <a:noFill/>
            <a:miter lim="800000"/>
            <a:headEnd/>
            <a:tailEnd/>
          </a:ln>
        </p:spPr>
        <p:txBody>
          <a:bodyPr lIns="91430" tIns="45715" rIns="91430" bIns="45715">
            <a:spAutoFit/>
          </a:bodyPr>
          <a:lstStyle/>
          <a:p>
            <a:r>
              <a:rPr lang="en-US"/>
              <a:t>Super Mario Brothers (2D Sliding)</a:t>
            </a:r>
          </a:p>
          <a:p>
            <a:endParaRPr lang="en-US"/>
          </a:p>
        </p:txBody>
      </p:sp>
      <p:pic>
        <p:nvPicPr>
          <p:cNvPr id="36870" name="Picture 6" descr="super-mario-bros-1-02.png"/>
          <p:cNvPicPr>
            <a:picLocks noChangeAspect="1"/>
          </p:cNvPicPr>
          <p:nvPr/>
        </p:nvPicPr>
        <p:blipFill>
          <a:blip r:embed="rId4"/>
          <a:srcRect/>
          <a:stretch>
            <a:fillRect/>
          </a:stretch>
        </p:blipFill>
        <p:spPr bwMode="auto">
          <a:xfrm>
            <a:off x="214560" y="4071308"/>
            <a:ext cx="2636640" cy="2472739"/>
          </a:xfrm>
          <a:prstGeom prst="rect">
            <a:avLst/>
          </a:prstGeom>
          <a:noFill/>
          <a:ln w="9525">
            <a:noFill/>
            <a:miter lim="800000"/>
            <a:headEnd/>
            <a:tailEnd/>
          </a:ln>
        </p:spPr>
      </p:pic>
      <p:pic>
        <p:nvPicPr>
          <p:cNvPr id="36871" name="Picture 7" descr="The-3D-Super-Mario-Bros.jpg"/>
          <p:cNvPicPr>
            <a:picLocks noChangeAspect="1"/>
          </p:cNvPicPr>
          <p:nvPr/>
        </p:nvPicPr>
        <p:blipFill>
          <a:blip r:embed="rId5"/>
          <a:srcRect/>
          <a:stretch>
            <a:fillRect/>
          </a:stretch>
        </p:blipFill>
        <p:spPr bwMode="auto">
          <a:xfrm>
            <a:off x="3214080" y="4285890"/>
            <a:ext cx="2581920" cy="2098301"/>
          </a:xfrm>
          <a:prstGeom prst="rect">
            <a:avLst/>
          </a:prstGeom>
          <a:noFill/>
          <a:ln w="9525">
            <a:noFill/>
            <a:miter lim="800000"/>
            <a:headEnd/>
            <a:tailEnd/>
          </a:ln>
        </p:spPr>
      </p:pic>
      <p:sp>
        <p:nvSpPr>
          <p:cNvPr id="36872" name="TextBox 8"/>
          <p:cNvSpPr txBox="1">
            <a:spLocks noChangeArrowheads="1"/>
          </p:cNvSpPr>
          <p:nvPr/>
        </p:nvSpPr>
        <p:spPr bwMode="auto">
          <a:xfrm>
            <a:off x="4214881" y="3571575"/>
            <a:ext cx="1465189" cy="646321"/>
          </a:xfrm>
          <a:prstGeom prst="rect">
            <a:avLst/>
          </a:prstGeom>
          <a:noFill/>
          <a:ln w="9525">
            <a:noFill/>
            <a:miter lim="800000"/>
            <a:headEnd/>
            <a:tailEnd/>
          </a:ln>
        </p:spPr>
        <p:txBody>
          <a:bodyPr wrap="none" lIns="91430" tIns="45715" rIns="91430" bIns="45715">
            <a:spAutoFit/>
          </a:bodyPr>
          <a:lstStyle/>
          <a:p>
            <a:r>
              <a:rPr lang="en-US"/>
              <a:t>Really 3D?</a:t>
            </a:r>
          </a:p>
          <a:p>
            <a:r>
              <a:rPr lang="en-US"/>
              <a:t>Or perceptive</a:t>
            </a:r>
          </a:p>
        </p:txBody>
      </p:sp>
      <p:pic>
        <p:nvPicPr>
          <p:cNvPr id="36873" name="Picture 9" descr="4 mario pics.png"/>
          <p:cNvPicPr>
            <a:picLocks noChangeAspect="1"/>
          </p:cNvPicPr>
          <p:nvPr/>
        </p:nvPicPr>
        <p:blipFill>
          <a:blip r:embed="rId6"/>
          <a:srcRect/>
          <a:stretch>
            <a:fillRect/>
          </a:stretch>
        </p:blipFill>
        <p:spPr bwMode="auto">
          <a:xfrm>
            <a:off x="6000480" y="4000740"/>
            <a:ext cx="2786400" cy="2430975"/>
          </a:xfrm>
          <a:prstGeom prst="rect">
            <a:avLst/>
          </a:prstGeom>
          <a:noFill/>
          <a:ln w="9525">
            <a:noFill/>
            <a:miter lim="800000"/>
            <a:headEnd/>
            <a:tailEnd/>
          </a:ln>
        </p:spPr>
      </p:pic>
      <p:sp>
        <p:nvSpPr>
          <p:cNvPr id="36874" name="TextBox 10"/>
          <p:cNvSpPr txBox="1">
            <a:spLocks noChangeArrowheads="1"/>
          </p:cNvSpPr>
          <p:nvPr/>
        </p:nvSpPr>
        <p:spPr bwMode="auto">
          <a:xfrm>
            <a:off x="6429600" y="3286425"/>
            <a:ext cx="2532340" cy="646321"/>
          </a:xfrm>
          <a:prstGeom prst="rect">
            <a:avLst/>
          </a:prstGeom>
          <a:noFill/>
          <a:ln w="9525">
            <a:noFill/>
            <a:miter lim="800000"/>
            <a:headEnd/>
            <a:tailEnd/>
          </a:ln>
        </p:spPr>
        <p:txBody>
          <a:bodyPr wrap="none" lIns="91430" tIns="45715" rIns="91430" bIns="45715">
            <a:spAutoFit/>
          </a:bodyPr>
          <a:lstStyle/>
          <a:p>
            <a:r>
              <a:rPr lang="en-US"/>
              <a:t>Space change by </a:t>
            </a:r>
          </a:p>
          <a:p>
            <a:r>
              <a:rPr lang="en-US"/>
              <a:t>clever use of background</a:t>
            </a:r>
          </a:p>
        </p:txBody>
      </p:sp>
      <p:sp>
        <p:nvSpPr>
          <p:cNvPr id="36875" name="Rectangle 10"/>
          <p:cNvSpPr>
            <a:spLocks noChangeArrowheads="1"/>
          </p:cNvSpPr>
          <p:nvPr/>
        </p:nvSpPr>
        <p:spPr bwMode="auto">
          <a:xfrm>
            <a:off x="4753888" y="822790"/>
            <a:ext cx="4570560" cy="914753"/>
          </a:xfrm>
          <a:prstGeom prst="rect">
            <a:avLst/>
          </a:prstGeom>
          <a:noFill/>
          <a:ln w="9525">
            <a:noFill/>
            <a:miter lim="800000"/>
            <a:headEnd/>
            <a:tailEnd/>
          </a:ln>
        </p:spPr>
        <p:txBody>
          <a:bodyPr lIns="82945" tIns="41473" rIns="82945" bIns="41473">
            <a:spAutoFit/>
          </a:bodyPr>
          <a:lstStyle/>
          <a:p>
            <a:r>
              <a:rPr lang="en-US" dirty="0"/>
              <a:t>Between 1977 and 1979 by MIT students Tim Anderson, Bruce Daniels, Dave </a:t>
            </a:r>
            <a:r>
              <a:rPr lang="en-US" dirty="0" err="1"/>
              <a:t>Lebling</a:t>
            </a:r>
            <a:r>
              <a:rPr lang="en-US" dirty="0"/>
              <a:t>, and Marc Blank</a:t>
            </a:r>
          </a:p>
        </p:txBody>
      </p:sp>
      <p:pic>
        <p:nvPicPr>
          <p:cNvPr id="36876" name="Picture 12" descr="http://virtuallyfun.superglobalmegacorp.com/wordpress/wp-content/uploads/2009/02/pdp8-adventure.jpg"/>
          <p:cNvPicPr>
            <a:picLocks noChangeAspect="1" noChangeArrowheads="1"/>
          </p:cNvPicPr>
          <p:nvPr/>
        </p:nvPicPr>
        <p:blipFill>
          <a:blip r:embed="rId7"/>
          <a:srcRect/>
          <a:stretch>
            <a:fillRect/>
          </a:stretch>
        </p:blipFill>
        <p:spPr bwMode="auto">
          <a:xfrm>
            <a:off x="6278810" y="1520917"/>
            <a:ext cx="2833920" cy="1404147"/>
          </a:xfrm>
          <a:prstGeom prst="rect">
            <a:avLst/>
          </a:prstGeom>
          <a:noFill/>
          <a:ln w="9525">
            <a:noFill/>
            <a:miter lim="800000"/>
            <a:headEnd/>
            <a:tailEnd/>
          </a:ln>
        </p:spPr>
      </p:pic>
      <p:sp>
        <p:nvSpPr>
          <p:cNvPr id="36877" name="Rectangle 12"/>
          <p:cNvSpPr>
            <a:spLocks noChangeArrowheads="1"/>
          </p:cNvSpPr>
          <p:nvPr/>
        </p:nvSpPr>
        <p:spPr bwMode="auto">
          <a:xfrm>
            <a:off x="4947475" y="1904113"/>
            <a:ext cx="1430997" cy="637754"/>
          </a:xfrm>
          <a:prstGeom prst="rect">
            <a:avLst/>
          </a:prstGeom>
          <a:noFill/>
          <a:ln w="9525">
            <a:noFill/>
            <a:miter lim="800000"/>
            <a:headEnd/>
            <a:tailEnd/>
          </a:ln>
        </p:spPr>
        <p:txBody>
          <a:bodyPr wrap="none" lIns="82945" tIns="41473" rIns="82945" bIns="41473">
            <a:spAutoFit/>
          </a:bodyPr>
          <a:lstStyle/>
          <a:p>
            <a:r>
              <a:rPr lang="en-US" dirty="0"/>
              <a:t>Colossal Cave</a:t>
            </a:r>
          </a:p>
          <a:p>
            <a:endParaRPr lang="en-US" dirty="0"/>
          </a:p>
        </p:txBody>
      </p:sp>
      <p:sp>
        <p:nvSpPr>
          <p:cNvPr id="36878" name="Rectangle 13"/>
          <p:cNvSpPr>
            <a:spLocks noChangeArrowheads="1"/>
          </p:cNvSpPr>
          <p:nvPr/>
        </p:nvSpPr>
        <p:spPr bwMode="auto">
          <a:xfrm>
            <a:off x="4015533" y="2193867"/>
            <a:ext cx="2263277" cy="453088"/>
          </a:xfrm>
          <a:prstGeom prst="rect">
            <a:avLst/>
          </a:prstGeom>
          <a:noFill/>
          <a:ln w="9525">
            <a:noFill/>
            <a:miter lim="800000"/>
            <a:headEnd/>
            <a:tailEnd/>
          </a:ln>
        </p:spPr>
        <p:txBody>
          <a:bodyPr wrap="none" lIns="82945" tIns="41473" rIns="82945" bIns="41473">
            <a:spAutoFit/>
          </a:bodyPr>
          <a:lstStyle/>
          <a:p>
            <a:r>
              <a:rPr lang="en-US" sz="1200" b="1" dirty="0"/>
              <a:t>1976 by Will </a:t>
            </a:r>
            <a:r>
              <a:rPr lang="en-US" sz="1200" b="1" dirty="0" err="1"/>
              <a:t>Crowther</a:t>
            </a:r>
            <a:r>
              <a:rPr lang="en-US" sz="1200" b="1" dirty="0"/>
              <a:t>, a student</a:t>
            </a:r>
          </a:p>
          <a:p>
            <a:r>
              <a:rPr lang="en-US" sz="1200" b="1" dirty="0"/>
              <a:t> at Stanford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Space &amp; dimensions</a:t>
            </a:r>
          </a:p>
        </p:txBody>
      </p:sp>
      <p:sp>
        <p:nvSpPr>
          <p:cNvPr id="37891" name="Content Placeholder 2"/>
          <p:cNvSpPr>
            <a:spLocks noGrp="1"/>
          </p:cNvSpPr>
          <p:nvPr>
            <p:ph idx="1"/>
          </p:nvPr>
        </p:nvSpPr>
        <p:spPr>
          <a:xfrm>
            <a:off x="456481" y="1604329"/>
            <a:ext cx="8226720" cy="511254"/>
          </a:xfrm>
        </p:spPr>
        <p:txBody>
          <a:bodyPr>
            <a:normAutofit fontScale="92500" lnSpcReduction="10000"/>
          </a:bodyPr>
          <a:lstStyle/>
          <a:p>
            <a:r>
              <a:rPr lang="en-US" b="1" dirty="0"/>
              <a:t>2D Top Down : Legend of Zelda. </a:t>
            </a:r>
            <a:endParaRPr lang="en-US" dirty="0"/>
          </a:p>
        </p:txBody>
      </p:sp>
      <p:pic>
        <p:nvPicPr>
          <p:cNvPr id="37892" name="Picture 3" descr="Zelda paths.png"/>
          <p:cNvPicPr>
            <a:picLocks noChangeAspect="1"/>
          </p:cNvPicPr>
          <p:nvPr/>
        </p:nvPicPr>
        <p:blipFill>
          <a:blip r:embed="rId2"/>
          <a:srcRect/>
          <a:stretch>
            <a:fillRect/>
          </a:stretch>
        </p:blipFill>
        <p:spPr bwMode="auto">
          <a:xfrm>
            <a:off x="3189600" y="2115583"/>
            <a:ext cx="2125440" cy="41692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b="1"/>
              <a:t>Lens #21: The Lens of Functional Space</a:t>
            </a:r>
            <a:endParaRPr lang="en-US"/>
          </a:p>
        </p:txBody>
      </p:sp>
      <p:sp>
        <p:nvSpPr>
          <p:cNvPr id="3" name="Content Placeholder 2"/>
          <p:cNvSpPr>
            <a:spLocks noGrp="1"/>
          </p:cNvSpPr>
          <p:nvPr>
            <p:ph idx="1"/>
          </p:nvPr>
        </p:nvSpPr>
        <p:spPr/>
        <p:txBody>
          <a:bodyPr>
            <a:normAutofit fontScale="77500" lnSpcReduction="20000"/>
          </a:bodyPr>
          <a:lstStyle/>
          <a:p>
            <a:pPr>
              <a:buFont typeface="Times New Roman" pitchFamily="16" charset="0"/>
              <a:buChar char="•"/>
              <a:defRPr/>
            </a:pPr>
            <a:r>
              <a:rPr lang="en-US" dirty="0"/>
              <a:t>To use this lens, think about the space in which your game really takes place when all surface elements are stripped away. </a:t>
            </a:r>
          </a:p>
          <a:p>
            <a:pPr>
              <a:buFont typeface="Times New Roman" pitchFamily="16" charset="0"/>
              <a:buNone/>
              <a:defRPr/>
            </a:pPr>
            <a:r>
              <a:rPr lang="en-US" dirty="0"/>
              <a:t>Ask yourself these questions: </a:t>
            </a:r>
          </a:p>
          <a:p>
            <a:pPr>
              <a:buFont typeface="Times New Roman" pitchFamily="16" charset="0"/>
              <a:buChar char="•"/>
              <a:defRPr/>
            </a:pPr>
            <a:r>
              <a:rPr lang="en-US" dirty="0"/>
              <a:t>Is the space of this game discrete or continuous? </a:t>
            </a:r>
          </a:p>
          <a:p>
            <a:pPr>
              <a:buFont typeface="Times New Roman" pitchFamily="16" charset="0"/>
              <a:buChar char="•"/>
              <a:defRPr/>
            </a:pPr>
            <a:r>
              <a:rPr lang="en-US" dirty="0"/>
              <a:t>How many dimensions does it have? </a:t>
            </a:r>
          </a:p>
          <a:p>
            <a:pPr>
              <a:buFont typeface="Times New Roman" pitchFamily="16" charset="0"/>
              <a:buChar char="•"/>
              <a:defRPr/>
            </a:pPr>
            <a:r>
              <a:rPr lang="en-US" dirty="0"/>
              <a:t>What are the boundaries of the space? </a:t>
            </a:r>
          </a:p>
          <a:p>
            <a:pPr>
              <a:buFont typeface="Times New Roman" pitchFamily="16" charset="0"/>
              <a:buChar char="•"/>
              <a:defRPr/>
            </a:pPr>
            <a:r>
              <a:rPr lang="en-US" dirty="0"/>
              <a:t>Are there sub-spaces? How are they connected? </a:t>
            </a:r>
          </a:p>
          <a:p>
            <a:pPr>
              <a:buFont typeface="Times New Roman" pitchFamily="16" charset="0"/>
              <a:buChar char="•"/>
              <a:defRPr/>
            </a:pPr>
            <a:r>
              <a:rPr lang="en-US" dirty="0"/>
              <a:t>Is there more than one useful way to abstractly model the space of this game? </a:t>
            </a:r>
          </a:p>
          <a:p>
            <a:pPr>
              <a:buFont typeface="Times New Roman" pitchFamily="16" charset="0"/>
              <a:buChar char="•"/>
              <a:defRPr/>
            </a:pPr>
            <a:r>
              <a:rPr lang="en-US" dirty="0"/>
              <a:t>In the space I have defined,  is the proposed game movement logical?</a:t>
            </a:r>
          </a:p>
          <a:p>
            <a:pPr>
              <a:buFont typeface="Times New Roman" pitchFamily="16"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b="1" i="1"/>
              <a:t>Mechanic 2: Objects, Attributes, and States</a:t>
            </a:r>
            <a:endParaRPr lang="en-US"/>
          </a:p>
        </p:txBody>
      </p:sp>
      <p:sp>
        <p:nvSpPr>
          <p:cNvPr id="39939" name="Content Placeholder 2"/>
          <p:cNvSpPr>
            <a:spLocks noGrp="1"/>
          </p:cNvSpPr>
          <p:nvPr>
            <p:ph idx="1"/>
          </p:nvPr>
        </p:nvSpPr>
        <p:spPr>
          <a:xfrm>
            <a:off x="456480" y="1600008"/>
            <a:ext cx="8231040" cy="1543842"/>
          </a:xfrm>
        </p:spPr>
        <p:txBody>
          <a:bodyPr>
            <a:normAutofit lnSpcReduction="10000"/>
          </a:bodyPr>
          <a:lstStyle/>
          <a:p>
            <a:r>
              <a:rPr lang="en-US"/>
              <a:t>Characters, props, tokens, scoreboards, anything that can be seen or manipulated in your game falls into this category.</a:t>
            </a:r>
          </a:p>
        </p:txBody>
      </p:sp>
      <p:pic>
        <p:nvPicPr>
          <p:cNvPr id="39940" name="Picture 3" descr="game objects.jpg"/>
          <p:cNvPicPr>
            <a:picLocks noChangeAspect="1"/>
          </p:cNvPicPr>
          <p:nvPr/>
        </p:nvPicPr>
        <p:blipFill>
          <a:blip r:embed="rId2"/>
          <a:srcRect/>
          <a:stretch>
            <a:fillRect/>
          </a:stretch>
        </p:blipFill>
        <p:spPr bwMode="auto">
          <a:xfrm>
            <a:off x="1071360" y="3429001"/>
            <a:ext cx="1915200" cy="2380569"/>
          </a:xfrm>
          <a:prstGeom prst="rect">
            <a:avLst/>
          </a:prstGeom>
          <a:noFill/>
          <a:ln w="9525">
            <a:noFill/>
            <a:miter lim="800000"/>
            <a:headEnd/>
            <a:tailEnd/>
          </a:ln>
        </p:spPr>
      </p:pic>
      <p:pic>
        <p:nvPicPr>
          <p:cNvPr id="39941" name="Picture 4" descr="scribblenauts-ds-game-objects.jpg"/>
          <p:cNvPicPr>
            <a:picLocks noChangeAspect="1"/>
          </p:cNvPicPr>
          <p:nvPr/>
        </p:nvPicPr>
        <p:blipFill>
          <a:blip r:embed="rId3"/>
          <a:srcRect/>
          <a:stretch>
            <a:fillRect/>
          </a:stretch>
        </p:blipFill>
        <p:spPr bwMode="auto">
          <a:xfrm>
            <a:off x="4572001" y="3501009"/>
            <a:ext cx="3780000" cy="236472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Objects &amp; attributes &amp; behaviors</a:t>
            </a:r>
          </a:p>
        </p:txBody>
      </p:sp>
      <p:sp>
        <p:nvSpPr>
          <p:cNvPr id="3" name="Content Placeholder 2"/>
          <p:cNvSpPr>
            <a:spLocks noGrp="1"/>
          </p:cNvSpPr>
          <p:nvPr>
            <p:ph idx="1"/>
          </p:nvPr>
        </p:nvSpPr>
        <p:spPr/>
        <p:txBody>
          <a:bodyPr>
            <a:normAutofit fontScale="92500"/>
          </a:bodyPr>
          <a:lstStyle/>
          <a:p>
            <a:pPr>
              <a:buFont typeface="Times New Roman" pitchFamily="16" charset="0"/>
              <a:buChar char="•"/>
              <a:defRPr/>
            </a:pPr>
            <a:r>
              <a:rPr lang="en-US" sz="2600" dirty="0"/>
              <a:t>Game relevant</a:t>
            </a:r>
          </a:p>
          <a:p>
            <a:pPr>
              <a:buFont typeface="Times New Roman" pitchFamily="16" charset="0"/>
              <a:buChar char="•"/>
              <a:defRPr/>
            </a:pPr>
            <a:r>
              <a:rPr lang="en-US" sz="2600" dirty="0"/>
              <a:t>Aesthetics</a:t>
            </a:r>
          </a:p>
          <a:p>
            <a:pPr>
              <a:buFont typeface="Times New Roman" pitchFamily="16" charset="0"/>
              <a:buNone/>
              <a:defRPr/>
            </a:pPr>
            <a:r>
              <a:rPr lang="en-US" sz="2600" dirty="0"/>
              <a:t>All objects have attributes which are categories of information about an object. They can be static or dynamic. </a:t>
            </a:r>
          </a:p>
          <a:p>
            <a:pPr>
              <a:buFont typeface="Times New Roman" pitchFamily="16" charset="0"/>
              <a:buNone/>
              <a:defRPr/>
            </a:pPr>
            <a:r>
              <a:rPr lang="en-US" sz="2600" dirty="0"/>
              <a:t> - example: speed of a rotor, height of a window/door, current &amp; max speed for a car, role play, degrees of freedom, states …</a:t>
            </a:r>
          </a:p>
          <a:p>
            <a:pPr>
              <a:buFont typeface="Times New Roman" pitchFamily="16" charset="0"/>
              <a:buChar char="•"/>
              <a:defRPr/>
            </a:pPr>
            <a:r>
              <a:rPr lang="en-US" sz="2600" b="1" dirty="0"/>
              <a:t>What are the attributes of the object ‘king’ in chess game? </a:t>
            </a:r>
          </a:p>
          <a:p>
            <a:pPr>
              <a:buFont typeface="Times New Roman" pitchFamily="16" charset="0"/>
              <a:buNone/>
              <a:defRPr/>
            </a:pPr>
            <a:r>
              <a:rPr lang="en-US" sz="2600" i="1" dirty="0"/>
              <a:t>If objects are the nouns of game mechanics, attributes and their states are the adjectives</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1143000"/>
          </a:xfrm>
        </p:spPr>
        <p:txBody>
          <a:bodyPr>
            <a:normAutofit fontScale="90000"/>
          </a:bodyPr>
          <a:lstStyle/>
          <a:p>
            <a:r>
              <a:rPr lang="en-US" dirty="0"/>
              <a:t>State diagram representation of objects &amp; attributes</a:t>
            </a:r>
          </a:p>
        </p:txBody>
      </p:sp>
      <p:pic>
        <p:nvPicPr>
          <p:cNvPr id="41987" name="Picture 3" descr="DragoniaAIDeccisionMakingStateChart.jpg"/>
          <p:cNvPicPr>
            <a:picLocks noChangeAspect="1"/>
          </p:cNvPicPr>
          <p:nvPr/>
        </p:nvPicPr>
        <p:blipFill>
          <a:blip r:embed="rId2"/>
          <a:srcRect/>
          <a:stretch>
            <a:fillRect/>
          </a:stretch>
        </p:blipFill>
        <p:spPr bwMode="auto">
          <a:xfrm>
            <a:off x="5135040" y="1198179"/>
            <a:ext cx="4008960" cy="3369954"/>
          </a:xfrm>
          <a:prstGeom prst="rect">
            <a:avLst/>
          </a:prstGeom>
          <a:noFill/>
          <a:ln w="9525">
            <a:noFill/>
            <a:miter lim="800000"/>
            <a:headEnd/>
            <a:tailEnd/>
          </a:ln>
        </p:spPr>
      </p:pic>
      <p:pic>
        <p:nvPicPr>
          <p:cNvPr id="41988" name="Picture 4" descr="flowchart-01.jpg"/>
          <p:cNvPicPr>
            <a:picLocks noChangeAspect="1"/>
          </p:cNvPicPr>
          <p:nvPr/>
        </p:nvPicPr>
        <p:blipFill>
          <a:blip r:embed="rId3"/>
          <a:srcRect/>
          <a:stretch>
            <a:fillRect/>
          </a:stretch>
        </p:blipFill>
        <p:spPr bwMode="auto">
          <a:xfrm>
            <a:off x="0" y="1126166"/>
            <a:ext cx="2822400" cy="2929268"/>
          </a:xfrm>
          <a:prstGeom prst="rect">
            <a:avLst/>
          </a:prstGeom>
          <a:noFill/>
          <a:ln w="9525">
            <a:noFill/>
            <a:miter lim="800000"/>
            <a:headEnd/>
            <a:tailEnd/>
          </a:ln>
        </p:spPr>
      </p:pic>
      <p:pic>
        <p:nvPicPr>
          <p:cNvPr id="41989" name="Picture 5" descr="masterfinitestatemachine.jpg"/>
          <p:cNvPicPr>
            <a:picLocks noChangeAspect="1"/>
          </p:cNvPicPr>
          <p:nvPr/>
        </p:nvPicPr>
        <p:blipFill>
          <a:blip r:embed="rId4"/>
          <a:srcRect/>
          <a:stretch>
            <a:fillRect/>
          </a:stretch>
        </p:blipFill>
        <p:spPr bwMode="auto">
          <a:xfrm>
            <a:off x="1447800" y="4036997"/>
            <a:ext cx="3886200" cy="263525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Case Study: Pac-Man</a:t>
            </a:r>
          </a:p>
        </p:txBody>
      </p:sp>
      <p:pic>
        <p:nvPicPr>
          <p:cNvPr id="43011" name="Picture 2" descr="lvl1.png"/>
          <p:cNvPicPr>
            <a:picLocks noChangeAspect="1"/>
          </p:cNvPicPr>
          <p:nvPr/>
        </p:nvPicPr>
        <p:blipFill>
          <a:blip r:embed="rId2"/>
          <a:srcRect/>
          <a:stretch>
            <a:fillRect/>
          </a:stretch>
        </p:blipFill>
        <p:spPr bwMode="auto">
          <a:xfrm>
            <a:off x="357121" y="1571206"/>
            <a:ext cx="2429280" cy="3123687"/>
          </a:xfrm>
          <a:prstGeom prst="rect">
            <a:avLst/>
          </a:prstGeom>
          <a:noFill/>
          <a:ln w="9525">
            <a:noFill/>
            <a:miter lim="800000"/>
            <a:headEnd/>
            <a:tailEnd/>
          </a:ln>
        </p:spPr>
      </p:pic>
      <p:sp>
        <p:nvSpPr>
          <p:cNvPr id="43012" name="TextBox 3"/>
          <p:cNvSpPr txBox="1">
            <a:spLocks noChangeArrowheads="1"/>
          </p:cNvSpPr>
          <p:nvPr/>
        </p:nvSpPr>
        <p:spPr bwMode="auto">
          <a:xfrm>
            <a:off x="5103476" y="1194910"/>
            <a:ext cx="917219" cy="677098"/>
          </a:xfrm>
          <a:prstGeom prst="rect">
            <a:avLst/>
          </a:prstGeom>
          <a:noFill/>
          <a:ln w="9525">
            <a:noFill/>
            <a:miter lim="800000"/>
            <a:headEnd/>
            <a:tailEnd/>
          </a:ln>
        </p:spPr>
        <p:txBody>
          <a:bodyPr wrap="none" lIns="91430" tIns="45715" rIns="91430" bIns="45715">
            <a:spAutoFit/>
          </a:bodyPr>
          <a:lstStyle/>
          <a:p>
            <a:r>
              <a:rPr lang="en-US" sz="2000" dirty="0"/>
              <a:t>Space?</a:t>
            </a:r>
          </a:p>
          <a:p>
            <a:endParaRPr lang="en-US" dirty="0"/>
          </a:p>
        </p:txBody>
      </p:sp>
      <p:sp>
        <p:nvSpPr>
          <p:cNvPr id="5" name="TextBox 4"/>
          <p:cNvSpPr txBox="1"/>
          <p:nvPr/>
        </p:nvSpPr>
        <p:spPr>
          <a:xfrm>
            <a:off x="3514301" y="1720845"/>
            <a:ext cx="5387993" cy="3416310"/>
          </a:xfrm>
          <a:prstGeom prst="rect">
            <a:avLst/>
          </a:prstGeom>
          <a:noFill/>
        </p:spPr>
        <p:txBody>
          <a:bodyPr wrap="none" lIns="91430" tIns="45715" rIns="91430" bIns="45715">
            <a:spAutoFit/>
          </a:bodyPr>
          <a:lstStyle/>
          <a:p>
            <a:pPr>
              <a:buFont typeface="Times New Roman" pitchFamily="16" charset="0"/>
              <a:buNone/>
              <a:defRPr/>
            </a:pPr>
            <a:r>
              <a:rPr lang="en-US" dirty="0">
                <a:ea typeface="SimSun" charset="-122"/>
              </a:rPr>
              <a:t>244 dots in the maze. 240 small of 10 points each</a:t>
            </a:r>
          </a:p>
          <a:p>
            <a:pPr>
              <a:buFont typeface="Times New Roman" pitchFamily="16" charset="0"/>
              <a:buNone/>
              <a:defRPr/>
            </a:pPr>
            <a:r>
              <a:rPr lang="en-US" dirty="0">
                <a:ea typeface="SimSun" charset="-122"/>
              </a:rPr>
              <a:t>And larger dots (energy) with 50 points each.</a:t>
            </a:r>
          </a:p>
          <a:p>
            <a:pPr>
              <a:buFont typeface="Times New Roman" pitchFamily="16" charset="0"/>
              <a:buNone/>
              <a:defRPr/>
            </a:pPr>
            <a:endParaRPr lang="en-US" dirty="0">
              <a:ea typeface="SimSun" charset="-122"/>
            </a:endParaRPr>
          </a:p>
          <a:p>
            <a:pPr>
              <a:buFont typeface="Times New Roman" pitchFamily="16" charset="0"/>
              <a:buNone/>
              <a:defRPr/>
            </a:pPr>
            <a:r>
              <a:rPr lang="en-US" dirty="0">
                <a:ea typeface="SimSun" charset="-122"/>
              </a:rPr>
              <a:t>Ghosts behavior modes:</a:t>
            </a:r>
          </a:p>
          <a:p>
            <a:pPr>
              <a:buFont typeface="Times New Roman" pitchFamily="16" charset="0"/>
              <a:buNone/>
              <a:defRPr/>
            </a:pPr>
            <a:r>
              <a:rPr lang="en-US" dirty="0">
                <a:ea typeface="SimSun" charset="-122"/>
              </a:rPr>
              <a:t>Chase, Scatter, Frightened.</a:t>
            </a:r>
          </a:p>
          <a:p>
            <a:pPr>
              <a:buFont typeface="Times New Roman" pitchFamily="16" charset="0"/>
              <a:buNone/>
              <a:defRPr/>
            </a:pPr>
            <a:endParaRPr lang="en-US" dirty="0">
              <a:ea typeface="SimSun" charset="-122"/>
            </a:endParaRPr>
          </a:p>
          <a:p>
            <a:pPr>
              <a:buFont typeface="Times New Roman" pitchFamily="16" charset="0"/>
              <a:buNone/>
              <a:defRPr/>
            </a:pPr>
            <a:r>
              <a:rPr lang="en-US" dirty="0">
                <a:ea typeface="SimSun" charset="-122"/>
              </a:rPr>
              <a:t>Math/AI of the Ghosts: How does the ghost find its </a:t>
            </a:r>
          </a:p>
          <a:p>
            <a:pPr>
              <a:buFont typeface="Times New Roman" pitchFamily="16" charset="0"/>
              <a:buNone/>
              <a:defRPr/>
            </a:pPr>
            <a:r>
              <a:rPr lang="en-US" dirty="0">
                <a:ea typeface="SimSun" charset="-122"/>
              </a:rPr>
              <a:t>escape route when frightened?</a:t>
            </a:r>
          </a:p>
          <a:p>
            <a:pPr>
              <a:buFont typeface="Times New Roman" pitchFamily="16" charset="0"/>
              <a:buNone/>
              <a:defRPr/>
            </a:pPr>
            <a:r>
              <a:rPr lang="en-US" dirty="0">
                <a:ea typeface="SimSun" charset="-122"/>
              </a:rPr>
              <a:t>Physics/math of </a:t>
            </a:r>
            <a:r>
              <a:rPr lang="en-US" dirty="0" err="1">
                <a:ea typeface="SimSun" charset="-122"/>
              </a:rPr>
              <a:t>pac</a:t>
            </a:r>
            <a:r>
              <a:rPr lang="en-US" dirty="0">
                <a:ea typeface="SimSun" charset="-122"/>
              </a:rPr>
              <a:t>-man: Why is the speed of </a:t>
            </a:r>
            <a:r>
              <a:rPr lang="en-US" dirty="0" err="1">
                <a:ea typeface="SimSun" charset="-122"/>
              </a:rPr>
              <a:t>pac</a:t>
            </a:r>
            <a:r>
              <a:rPr lang="en-US" dirty="0">
                <a:ea typeface="SimSun" charset="-122"/>
              </a:rPr>
              <a:t>-man</a:t>
            </a:r>
          </a:p>
          <a:p>
            <a:pPr>
              <a:buFont typeface="Times New Roman" pitchFamily="16" charset="0"/>
              <a:buNone/>
              <a:defRPr/>
            </a:pPr>
            <a:r>
              <a:rPr lang="en-US" dirty="0">
                <a:ea typeface="SimSun" charset="-122"/>
              </a:rPr>
              <a:t>Regulated in the game?  Advantage of cornering?</a:t>
            </a:r>
          </a:p>
          <a:p>
            <a:pPr>
              <a:buFont typeface="Times New Roman" pitchFamily="16" charset="0"/>
              <a:buNone/>
              <a:defRPr/>
            </a:pPr>
            <a:endParaRPr lang="en-US" dirty="0">
              <a:ea typeface="SimSun" charset="-122"/>
            </a:endParaRPr>
          </a:p>
          <a:p>
            <a:pPr marL="342865" indent="-342865">
              <a:defRPr/>
            </a:pPr>
            <a:endParaRPr lang="en-US" dirty="0">
              <a:ea typeface="SimSun" charset="-122"/>
            </a:endParaRPr>
          </a:p>
        </p:txBody>
      </p:sp>
      <p:pic>
        <p:nvPicPr>
          <p:cNvPr id="43014" name="Picture 5" descr="Cornering.png"/>
          <p:cNvPicPr>
            <a:picLocks noChangeAspect="1"/>
          </p:cNvPicPr>
          <p:nvPr/>
        </p:nvPicPr>
        <p:blipFill>
          <a:blip r:embed="rId3"/>
          <a:srcRect/>
          <a:stretch>
            <a:fillRect/>
          </a:stretch>
        </p:blipFill>
        <p:spPr bwMode="auto">
          <a:xfrm>
            <a:off x="142561" y="4857631"/>
            <a:ext cx="3176640" cy="1785787"/>
          </a:xfrm>
          <a:prstGeom prst="rect">
            <a:avLst/>
          </a:prstGeom>
          <a:noFill/>
          <a:ln w="9525">
            <a:noFill/>
            <a:miter lim="800000"/>
            <a:headEnd/>
            <a:tailEnd/>
          </a:ln>
        </p:spPr>
      </p:pic>
      <p:sp>
        <p:nvSpPr>
          <p:cNvPr id="2" name="Rectangle 1">
            <a:extLst>
              <a:ext uri="{FF2B5EF4-FFF2-40B4-BE49-F238E27FC236}">
                <a16:creationId xmlns:a16="http://schemas.microsoft.com/office/drawing/2014/main" id="{F2544CF2-4FF9-4153-BF6F-E596E8836BDC}"/>
              </a:ext>
            </a:extLst>
          </p:cNvPr>
          <p:cNvSpPr/>
          <p:nvPr/>
        </p:nvSpPr>
        <p:spPr>
          <a:xfrm>
            <a:off x="3514301" y="5381192"/>
            <a:ext cx="5880905" cy="369332"/>
          </a:xfrm>
          <a:prstGeom prst="rect">
            <a:avLst/>
          </a:prstGeom>
        </p:spPr>
        <p:txBody>
          <a:bodyPr wrap="none">
            <a:spAutoFit/>
          </a:bodyPr>
          <a:lstStyle/>
          <a:p>
            <a:r>
              <a:rPr lang="en-GB" dirty="0"/>
              <a:t>Created by Toru Iwatani, a self-taught coder/game developer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708"/>
            <a:ext cx="8229600" cy="1143000"/>
          </a:xfrm>
        </p:spPr>
        <p:txBody>
          <a:bodyPr/>
          <a:lstStyle/>
          <a:p>
            <a:r>
              <a:rPr lang="en-US" b="1" dirty="0"/>
              <a:t>Properties/Behaviors</a:t>
            </a:r>
            <a:endParaRPr lang="en-US" dirty="0"/>
          </a:p>
        </p:txBody>
      </p:sp>
      <p:sp>
        <p:nvSpPr>
          <p:cNvPr id="3" name="Content Placeholder 2"/>
          <p:cNvSpPr>
            <a:spLocks noGrp="1"/>
          </p:cNvSpPr>
          <p:nvPr>
            <p:ph idx="1"/>
          </p:nvPr>
        </p:nvSpPr>
        <p:spPr>
          <a:xfrm>
            <a:off x="457200" y="1166018"/>
            <a:ext cx="8229600" cy="4525963"/>
          </a:xfrm>
        </p:spPr>
        <p:txBody>
          <a:bodyPr>
            <a:normAutofit/>
          </a:bodyPr>
          <a:lstStyle/>
          <a:p>
            <a:r>
              <a:rPr lang="en-US" sz="2000" dirty="0"/>
              <a:t>Checkers: Checkers have only three properties: color, location, and type. While the location of checkers changes, their color never does. A “normal” checker has two potential behaviors: It can move diagonally one space or jump diagonally to capture another piece.</a:t>
            </a:r>
          </a:p>
          <a:p>
            <a:r>
              <a:rPr lang="en-US" sz="2000" dirty="0"/>
              <a:t>Diablo: Extremely complex properties. Behaviors: It can move: running or walking. It can attack using weapons in its inventory or skills like magic spells. It can pick up objects, converse with other characters, learn new skills, buy or trade objects, open doors or boxes,</a:t>
            </a:r>
          </a:p>
        </p:txBody>
      </p:sp>
      <p:pic>
        <p:nvPicPr>
          <p:cNvPr id="37890" name="Picture 2" descr="https://i.ytimg.com/vi/ICvV83ZkD_E/hqdefault.jpg"/>
          <p:cNvPicPr>
            <a:picLocks noChangeAspect="1" noChangeArrowheads="1"/>
          </p:cNvPicPr>
          <p:nvPr/>
        </p:nvPicPr>
        <p:blipFill>
          <a:blip r:embed="rId2"/>
          <a:srcRect/>
          <a:stretch>
            <a:fillRect/>
          </a:stretch>
        </p:blipFill>
        <p:spPr bwMode="auto">
          <a:xfrm>
            <a:off x="5105400" y="4114801"/>
            <a:ext cx="3403598" cy="2552700"/>
          </a:xfrm>
          <a:prstGeom prst="rect">
            <a:avLst/>
          </a:prstGeom>
          <a:noFill/>
        </p:spPr>
      </p:pic>
      <p:sp>
        <p:nvSpPr>
          <p:cNvPr id="37892" name="AutoShape 4" descr="data:image/jpeg;base64,/9j/4AAQSkZJRgABAQAAAQABAAD/2wCEAAkGBxMTEhUTExIWFhUXFRgYGBcXGR0YIBgYFxcXFxcdFxodHSggGh4lHRUVITEhJSkrLi4uFx8zODMtNygtLisBCgoKDg0OGxAQGi0mICYwKy0tLSstLS0tLy0tLS0tLS0tLS0tLS0tLS0tLS0tLS0tLS0tLS0tLS0tLS0tLS0tLf/AABEIAMIBAwMBIgACEQEDEQH/xAAcAAABBQEBAQAAAAAAAAAAAAAGAAMEBQcCAQj/xABIEAACAQIDBAcFBQYDBgYDAAABAgMAEQQSIQUGMVETIkFhcYGRBzJygqFCUmKxwRQjkqLR8DOy4SRDY3OT8RY0g7PD0hVTwv/EABkBAAMBAQEAAAAAAAAAAAAAAAIDBAEABf/EACoRAAICAgIBBAEEAgMAAAAAAAABAhEDIRIxBCIyQVETM2Fx8COxFEKB/9oADAMBAAIRAxEAPwAixT9NMI79SIhm734ovl7x+WpmN2XDKLSxq/eRr5HiKbweC6OMC93uWdvvO2rHw7B3AVOja4ryrp6K/gz3eP2cRSXaF2Q/dbrL5do9TWdbU3YxWHJBQsB9pCSPTj9K+hiKhYrBK3EU2OeS72ZxR82sT2386PNytgt1XYWvrr9KIt+sHBDAXaJGkY5YyQCc3Em/IAE8uA7ajbJ29LHlOMjijBsRqVdgeH7kBj5nL3U2U5ThaR0F6g4woygCp3ZQ1FvhhAQGEqA8GaNlH1ohweLjlXNG4ZeY/XlUjT+RjTR6wHbUPHAIAc1izBAeRY2vbtsLt8pqa9Z7vnt4LjIY79WHrN8bqVHorfz10I8mZdDEUYkIeyrcO0YYZ1w8EZOoQ6PIxB1PFteJuPJy4NjJICQGs8wzWIut0CZFuNcpN7UxHMMoynTKUv3E3se8Gm5cY2bViOtmsS4BYCwJVQQ+lNvkV8aJmCdo2zxnIw4kCwIP3lGnpp+l5Fv3AHMU6tEwt1rZlPeCNQPEedUUbnLlAOZ0EcYIszkvmZyvFVGtr93fVFvGq4nHJDDxOSO459reFut4UUcak9ic7qNoke0rafTTxhCTEsYKNrldn6zFTwYWyC45Gg8it/bZqdGsTIrRqoUKQGFgLDQ91Dm1PZ3hZLmPNC34TmXzVuA8CKLF5EUuLRLPG3uzISKQot2t7P8AFxXKKsy80Nj5of0JoVmjZWyspVhxVgQR4g6iqozjLpiXFrsK/Zls/pMZ0h4RIW+Zuqv0znyrXCKDvZfgMmFMhGsrk/KvVX6hj50XmoM87mUY1SEwuNRccqHNq7k4Oa56Pom+9F1f5fd+lEefnXSkGkqbj0w6szXD7tx7OxUWInnUw5mCnKwIcqcuYC+gF+tfjatJwbLIgkRg6NwZTcHwIqh2nstcVjVWRc8GFh6Vk7Hlla0atzFkLEdugOhq6xWywfeGc8NQzagarHGGUBRzNMm3NJt7MjptIeeMiuG76j4fCFfcJTu1sfFCzAjvVtOVdbQxSRKGkZUBOUEmwzHgMx017L0qrDugZ3twYxWKwWDJIRmd5O5VHZ3kBxfvozeFQWyiwBKgLpZEACIpHujw5Vk+8W3+j2j0q69DkXTtGUlrf9RqMNib0JLoW0Put2a9h5eNMmpQjH6BXqbL58GbkcR4aHnoWObzA8aY2iskULvEocoM2Qk6gcQDxHde/KnBNrc+HG1wey+U6fCfIVLnxypG8khsuQi50zMxHug627O8mgjTYTtFTDtIZVaRGjBANz1l1F9WGg+a1WEZBFwQQeBGtcwsCotwtTLYBLkreNj2ppc8yvut5ij0BslWpVGyT/fjPeUa/nZrUqKv3M2XDGmY9TQ/JvpEoBbD4pV+80LBfG/KrPY23IMR/hOD224H/Wgkmuw+DS6LINSpMKoN8dsfs2GZlPXbqJ8R4nyFz5Cuim3SAbpWDu2MZ0+IklUBugZcPhwdR0zkmSQjtyhLC+l8p7Kahw4X/DzMzlhmDZHlK6ySSym7JHe9lHGxudLkc3exuQZSf94rjxAtV676aHQKV59UnNr3amnzfF8fofhjcLG7m5GZSO3I82v/AFbhhTuGzxOHhbIxJSw4ZrcGXhr6elRDISWLSAZlCBnlVgi6f4Ua3cm2gHZerOMAuMwKAOszg8Y4YUyqX5M+ll48OYrFGw5PR3sTfySSVYJcOC7NlDRm1zzKNwFtSc3AHSg3eHYeMSSSSeJuuxYuvXXXXiOAHAXtwon9neDD4qbEG106iD8ZAz28Bp81aORROaxy9KI3G+z54wO0ymhOnPn41ZJttR2X5lXZPpqB5Vpu8W52GxF2MQDH7S9U+Jtx86zTa+480ROQ5h36H14Vyljk/oask4quxvE7xgKVjjVCwsWzF3buLHs7gBUj2fQl8UZTxUaH8Taflf1oaxWAlj9+NlHMjT14VpW42xjFErMpuwzevC/lamT4whr5F8pTls0GKQkU4GHbUeA0/UIZ1cc/1qt21g4HjZsRGjoiljmANgouSDxGg7KnulCXtIxxiwbIDrMwjF+XvP8AygjzooJuSRkqSsFNg+0J4VWN4FMSiyhCVZFHAa3D25m1G+yt8cHPYLKEc/Yk6hvyBPVPkTWK2rmrp+PCROsjR9EEUwykG4rEtl7fxOHt0UzBfuHrL4ZToPK1GOxt+5ZyIWhHSuCqMhsM2UkFlPAaXJBPhUuTxZLaHwzIv9295YzJiwxtmnBv+EKI1/8AbJ86L3xGnMEH0Ovp31geP2bi8Ic0kbLbQsOspHewuB52or3X3zsoRiCB9ljYj4TxHlWZcbj6o7RsHen2abh5hrcKASSMuUA3FlVVViSe+wqt3/iU7OxWa3VVbf8AMFmsPmC+tVqb4QAZj0gPbYp/my3oR3j3vbGyRYaNQkAkUkDXNY5tT2jS/eazCnJnZPSFH/hiBoIo5IlYrGq34HRRezCx40M47dOTDEvhnJX/APW/6MOHmK0DBT5lF+NPvADWcpGqkZSu9OIh0yyp4G49b1GG2ZsVPEJHYrnBsTf3ddfStMxWxEa5sNaFt5NmR4NUxCRrnzhRe4BuGLXA7hxp2LgnpbByOTXYXbHc5RVmKp9hY0vAjtC6s4zLGtnJXsfsyqey9qsBjh9pHQc2AYebKSB50qXZq6JNq9pDu+lKsOACWNQTktftMWKkdh45hkbyqN0LZs6mzgjrjqlvitwbvqdEGK3lLImUIHlZBHCtxcx5SWka17BR21Zvh1dgAChlkDqraFMNEussv3c1r2NM4tlfJIoV3yxWHkKORMo7HHWt8Y/W9S96tl4zHLFOkYCdHcRZusC2pJuADcZfSqaCBcXtLKNI75j8GYkDzBA861sd1FKahTS2RSjba+D5+2lDLCQHRkYHgwK358eNWOA251Rre3eVYeDf1rZtoYNJUKSIrqexhcfWsz3m3EQXeAFD2qCbeV+HlXPLGfu0HjcoaW0Qo94VXX99f8Lxof4whaq/ae8hZejRVjS+bo0JOZuxpXYlpDyvoOwVTYrY86dhPgf0rrYuBZ5bZT1dSLdvZ/Xypyikrs6WVt0kHu47FFCX1vc95OprRIpDahHdnZpQXYamiuKLSosjt2brokXvUefChqc63jXJmtxoLO4/QOb0uuGwssthcLZb9rN1V+pv5Vmuyd7sXBa0nSKPsydb0b3h60Ue1fauYxYdez94/ndU+mc+lZ7lq/BjThb+SbJJ8jT9ke0qBrCeN4jzX94v0GYehoxwG0IZlzRSJIO3KQbeI4jzr5/tXcblSGVirDgykqR4Eaiul40X1o5ZWuz6G1rKvantHPiEhHCJLn4n1P8AKE9ai7I37xkZCkicEgBX9430ADjXj2tep+9G5OMeWSdck2dixCnKwvwFm0IAsOPZwoMeP8c/UwpS5R0Aormn8VhnjbLIjI3JgVPoaYtVgk6Aow9mGCz4ppDwijJ+ZzlH0D0HitV9l+Ay4RpDxlkJHwp1B9Qx86TnlUGHjVyC2SIGhDeHcqCW7LGEb7yaa944GjLKaVu6vOUnF2iurMXxu6M6e6c9uw6H66U9ulsaU4qzxsuVSdRbkunPieFa62FVuwUObw7EkxGJiRJHijhQySSJcEGRsqKnNz0bdwFyewGmOdv0sVLGlsvsHDYAVKFx/Sm4gyAJoSBrmDyv/wCoUAANOJNf3gPFSSB8QIDL51M2Mo7D0O7y4VMRisFh39xnkdxzCLe3nYjzq/lFZpvrtxosdEy8YVU255s2YeatamY03LX7gyqjUp41LvcXBZjYaXCjqL4d1QhCA9rKDa91Cp45cpzW1+0CDQ9sLe2Obqs1r8GOg8Dy8avelynXLY836O47+qQR3odeVDb6YVExcKO8dwNh6dlKvUkUi5DsTqSisV+U21HZ5Uq2jNmcR7WgSxE0KkcDFg7uOeUyNlU94qr2tvUMjpEGVXN5HkbPLMRwzt2L+EaeNCE/Sr7wI77frS2fhjLIF1PafAf39arWPVt6Nlm+EthxuEDmZz7z2PgB7o/vnWqwOSooJ3U2QV6zC1G0KECpcjtmDhNNTRAjWuye6m83K9Ks2iqn2Mh1y0Aby4MpitJxBlGVEjDSSNbUkxroAfxEEgA2tWhbxbTeCBjGP3rkJH3M3FvEAG3eRQZh8MIxlTOxaQxgI2V8TKLGRpJTqkKk6AHXiSNTT8Oth/jvsc2bvJPAP3yySKPtSYdoT5spYfy0T4He/CvbNII78C+i/wAfAeBse6gVpgGIUwkjQ9DJMSPmfRvHUU42DVhew16p0te+tmA0v23/AFrpJXsZ+JNaNSVwwupBB4Eag+YrxiO2sMOLnwkrLDK8dtdDoQeanqk9mo7KL9394cXj1lwrdGC0TfvgCCo0XUDQk3tpa179lbLx2ld6JOe6fYF7b2j+0YiWbsdzl+AaJ4dUCoRIq92rudjILkxZ1H2ouuPT3/5aHjp4jQ93jV0HGvSTtP5PCK9rw0gaIwv9w8B02OiBF1S8rfJ7v85StrAoB9k+Ayxyzke+wRfhTU+pa3y1oANef5Ern/BRjVIjYzBpKuWWNXXkwDD0NCG1vZ3hZLmJmgbl7638CbjyYCjciuStKjOUemMpPsxram42LhBKqJlHbGbm3ehsfS9atsHBiLDQxqQwWNRca3NtTcd9zTO92L6HBTycDkKr8T9Rfq30rP8AcjYuJCrOMRJh4mJCLGM7zEaHJGera4IzMDwNgac5PLC5OqASUZaRqlKoyYuUAA4ck82mhDnvKggeVq7jxCtcWZGGpRxlI7+RHeKlHUOqATU8KoVMv3mY97AZR6ZfpVRJNkux4AXv3DWs+3Y35ZRkk1/eO4v2iRi5HkWPlaujBu5L4Mb6Rq6qMoHZYaXIBY6szZdTam4gHUNpwNiCTpexsTqV7jUHCbQWRc0ZzDkBcjuZR1vBhT2HxdyRob2uEzuzW7DmUZBzouVmcWCXtIglgEeKgkeNs3RuFOhFiVLKdDa1tQfeHKqLGboPjYkxRmtNLGrMCoynqi1rWK6W59tXXtY2svQx4UEGV3zsBrl5fXKPI0TYaHKiKOCqqjyAFUcnGCa/qF0nIxTF7FxmENzGSv3l6y/TUeYFScDvpiIxaN2XuB09K2NoAw1oc2tuhBISejAY/aXQ/TjWrJGT9aNaaXpYDNvljSbmd/WlVw+4JvpMQOy63+txSp/+EV/kLbeE4SKXohG08/bFF9nudrEA8wAbdtqpYpzE5aPCYSNiNVM6lj49a1/KuI4wqspzZBbpAps08rahC3HINfQniRTmKQL1f9nBBsyR4YOqn7rTHrFvXhxpKSS0WqH2Xuyt7ArBcTCYr8GHWU+BGh8jRbgNrQzf4UqvbiBxHip1HpWZImhAWwtcoDdSBxZL8KqduYfo2WRSRws3bzBB49hoVjUnXQOSKjGzb2cV4DWObM34xcVgX6VR9mUZvRtG9SaLdjb+xTMIzDIsjaKFsys3YAdCL94sOdDPx5xERyRZ3vhtNGmESkZoipbxYZh6AD1FD8k5FiDa2dR/6lwb8r3NC+13xEcrSTo6OzFmzAi5Jv1TwIHZblVrhNqKygk9nEa+TL20UsbglXRVgyKSp9k3D9KxtkkYZCqqQqxpe+vSE2y6k2qyiXMMqdbOYokI/wB4yn94y/hHC/f41UpiIOJMPnE5/kvlNNbR3pVA3QlmkZchmeykKdCsKLpGpFxfjYnhWpcgpNR2V+98yNinyEWFwCO3rMQfMEHzo49l2z8mHeYjWVrD4I7gfzFvpWUwZpHAGrOwA8WIA/St+2RhljhjjXgiBR5C16Z5DqCiQw3JyJwaq/auw8Pif8aFHPDNazDwcaj1qeFpA1Em10OaADa3s0Q3OHmK/hkGYeTDUeYNBu1N1cXh7l4GKj7cfXX6ajzArcr1S75bR6DCSuDZiuRfifq3HhcnyqnHnnddipY49j+7Wzv2fCwxcCqDN8TdZ/5iaswKw3Ze8eKw9hFM2UfYbrr4AHh5Wow2T7ShoMRDb8cevqrG48ia6fjzu+zo5EaRGt65n6ptVXsneLDYj/BmVj933W/hNj9Kl4g31NTSTXYxbBvflP2hsJgg1unmu5HZHGLt59a4+GigYZVJCjIo/dJl0yRIo0XlcAC/dWY7xbfCbUR79WAKh7sykufSX+WtC2RtVJwbG5GpH5kc6OVxjFf3+0cqbZ0sd9BGAOJURI2UE9XOzG7k8dNalDDXABHDhb7J5rfUd4qNiASBpcAjWzFTbmU1HganYefTMbkdY3Klc7sLBUU624UrsNgFtjZc0ePjijkcYfEq5kjB6oyoekCj7AN1PVtqxqo2t7OSOth5eGoWT9GA/StG2s6DEQobZo4Wv3Fso/Rh5U6Vp/5JKqF0n2Y0No4zBm0sbC3B1OnqNPyqVL7QMUy2WRx4n+laVj9mJINRQvjdzIWb3ct+BXT/AE9aKLxt3JGvlWmAuzGabFRlyWZpFJJ1vYgn6Cttwl7caz+HduPZ80eJmmvEGKjqnMGZGtwvcWzcK0HZ8sckYljkRozpmuANOPHtHKizyTquheNNdj2leMK7Qq3usrfCwP0FckUhDBrox3V7UDF7TVHKm1xb6gH9aVFTNM8mbifx5z3f9r17CpAVgQTcm5nVY7ngzoetmH6dtQMDtaN/eLKRwcam34h2+VWkM8F8xnwl/vNAWb0sRempNMpbTWiZhwojzrdkERhjaxHTTSHrFAdSq3493fVNvzIIzFBcZo1UP3PYsw8syj1qRjd6YojniZ5p7WE8oCrGP+DELgHkTw5UE4jEl3zEkm/E6kk6kmnY47smzTXGiUpo69l2yM8rzsNIxlX42Gvov+agGJq3XdXZn7Nho4iOtbM5H321Ppw8q7yJ1Gvsmxxt2Tcfg1dCrqGB7GFx5g1mG9O6AQmSAFOarw8h2Vq7DvqHisPmGoqKM3F6KKMFmwM3Yc30PoagSKQbMCD36VsuO3eRjcD0qKu7EZ95Qw5HWqo+QvoCUL+QK9n+zTLic592MX+ZrhfpmPkK2LCrbSsr/wDEAwWJljw8KGIPYgkglgAGs1zYXBFrHhRbsjf3CSWEhaFvxi6/xrceoFBmjOT5VoyEopUGANe9JTeHnV1zIyup4MpDA+Y0rq9Sjj3T/tWc+1faGsMAPC8rfVE/+StENYhvZtDp8XNID1c2VfhTqi3jYn5qo8aNzv6FZXUaKsPXRpg10rV6JKO3q62ZvXjIrKkpkB0CSdcEk6C56w8jVDerrc3CdLjYVtcK2c+EYzD+YKPOgnVbCjd6CDb24c7u8scquzsWZW6pBbUhTqCOwXtpVLgMZiMC4E6PGOxraD5hofI1sTWqFtDArIpBAIPZzrzvzNrjJWitQp2ijwW+8TC7KGP3kbIT420PnTW0PaHDFcxR3ktoWYsQe6/u+NUG2NykzEquUd39OFUWJ3VmX3LP3e6f6H1oseHG92dKcl0gk3V2jJM7zytdpH9FUWAHIAk1ouHe4FAm5eBHRpYqSo6wBBsxJJBtwIJIo7hWwrMtXoyN0OGm3WnTTbvSWGiq21u/+2y4eBiRCpeaUrocqAKFB7C2c68ganvhksLKgVV6qlbpFGpyqFTgWJ/vjTezttIuMmhJH/l4yP4pM/0dKsBa1+VvQG/61vJ0os6t2QHw3ayebIikcutGc0fmKkdIQpLG4F+seOnENzI59tM4hiGBCA3vqF1Yk8ekAsVt2GpcKXvrcXYfwrm/OuRrM33jkkkxEjxOChy2INwbIoNiNOINKiXY2x1WMqBoJJgPATSW+lq8qznFaJ252BW824LQ3eByR91uPkR/Sg2WORfeBr6LxUAYEUK7S3YRiTa1BDO/+2zeP0YuSTXqCtQfcWFveB8VNj/rVfjPZw/GCUH8MgynyYaH0p6zwYtwZVez/ZHT4tCR1Iv3jeIPUH8VvQ1tgXu9KDPZtg44UkjaSM4gyHpEDAsuW6qNDr2n5qODUueXKQ2CpHFvOuTT2UHxrhwe0XpAZFkiHKqvb2JXD4eWb7imwPax0UebECrkjlWe+1naVkiw44sekfwXqqD4kk/JR4o8pJGSdIzUkk3JuSbk8ydSfWvRXtcg16pISMHjJImzRSNGeaErfxtx86Ktme0TEx2EoSYd/Ub+JRb+Wg4mvctDKEZdo1Sa6NWTfaLERSLAkgxBjfJGVJLGx90rcG3HWx0rKZYipysCpHFWBBHiDqKOvZVgbyyzn7ChF8XN29Aq/wAVaFjtnwzrlliSQfiUG3geI8ql/JHDJxSHcXNWzAa8rVNqezfDvrDI8R5Hrr9esPWg/am5GMh1EXSr96Lrfy2DegNPjnhL5FvHJA6KPvZRg7vNNbgqxg95OZvoE9aAWUglSCCOIIsR4g6itk9nuz+jwMZ7ZLyn5vd/lC0PkyqH8m4lcgiFLKK9KGvNa80qGZcOD3+NV+NiWKOSQiwRGY/KpP6Va5qHt/cbkwMgB1cqg+Zut/KGoobkkc+jMN2tkz4ma0LZWUZnlzFRGvazMNRc8ANSfOtZ2M8saWvPi/8AiMscS/ITqw7yTUnd3d+PDYSGEqLuOmnP32tcKT2qLBbciedS8Zhs2rBWNhcuCwW/upHGOJ7P7Ap2bJz66AxwS7G0xyk5WV4mPASDRvhcdU03iGBvYg2NiB2HkeRp6DDjKRlFjxWxCm3NG1jbwoU9oWyHWIYqBmWWOyllJBeMmyhrcSpI49hPdSYR5PiMbrYD7w7XdcfLKh1Vso8FUKR9DRPuxvtbqyXK93FTT21twYpOsjOkh1Y3zBmPEkHXU3OhFCG0tzMXAcyrnHOM6+anX0vVNY5pK6aF3KLutGsxbQhfVJIz22MjxfxKLj0qLtze7D4aNiHV5SuVI475V56nn2sf1rFzPKDlYkEcQRY+YNcm5ooeLvbBlmXwa3sTaJ6CMsesVzN8TdY/UmlTGEwhCKLcAB6UqFrZyeg5/vWuHQU6yU1mqYMaMIqFt3HjDYeSY26qmwPax0UeZIqxBrOfavte5jwym9v3j+OoQH+Y+lHijzkkDJ0gFwmGknkCorSSOSbDUk8Se7mT2UZbK25NhCEfGmYj/cov7QB3dKzA/wABIqrwi9HCIEORpVz4mQcej4pEOQ7SO0st9BU7C9UBEDrmFxDBZWK/emlIJ1GvhyqzJJPQWLC+2FEXtDVSOlw0iDmRb0v+V6J9m7bgnF4pAT906EeX6is0DsOKyJ2f4izKe5rf33GoeJwy2JAA5qL2HJk5f3apnCL6HvHo2FgP7/WsI3u2n+0YuWS91DZE+BOqLdxN2+ar/dTaWMfEDC/tDmNg2YtZiqZScysQSDqLdlyNK72l7NZl1glWQdit1G9dQT6U3Eo4pepkc7ktALalap20tlTwaTQvH3kaeTC6n1qFerE0+hAq8pXqXsrBmeaOEfbcKfAnrHyFz5VzZyNc3B2aIsFHcdaS8rafftlv8oUUQdHbhwpRAAADQAADwHCuvCvJm+TbLY6VHF66DUmPOvFt2GgYRB27gcO8TviIkdURmJYagKCTZuI8jQzuNvDjZkAbDRGBLKZi3QqoUWsCcwcjko07aLdrbOOIj/Z82VZCBIw4rEvWkt3kLlHe4r2HAKwW0alF6kEJ0jRE0LuO3geN+F9SaZCS4U9gtbOjtnC3t06387etSbAi6kEcxqKZM+htJIyjQlIAYh3W7QPGvIsLlOaMKpI+xokg+H7J8P8AWlhHr1n3tRxekEXPO58hlX/M3pVnvDvVLgp+jliEkTjMjqcrW4MCNVZlPw6EUH72CbFOuKihkMBjAU2uRlLZrqpJHWJ14aVRix1JSfQuUtNI1PYm2kxEcZB6xQEDxGo8jeppktre2uhJtryv2MO+sJ2Jtp4GHWIAN/hPbpWqbL3rilUF2ysRq62Ib4lOhpeXE8b/AGDg1JBJHKbWOrEEKCyszsT+HQACutqqphkv7udUB5kDrW8ytU523howWOJRRbXo4lRiPiufyoU2jvl+1zxwwLlgiBb4iNLnza+upPhW405GS0HV7i9cMgNRdmTXWpZj5GhaORUbS2LFKLOit4j8j2UJbV3NijyOhZf3sa5ScwOaRQbX1GhPb2VoRB7arNri74dbcZrnwSN2/MCm48kkwZQTOliNqVTig5GlQcg6LVJAygqQyngQb/lXLVlm7e23wkg6xeB+IPLn3MPrWlYTaUE2sUqOeSkXHivEedZKLR0o0e4lgqlmNgoJJPYALmsG2rjjPPJM3F2J8BwUeQAHlWne07a3RYboQbNMbH4Bq3roPmrJQar8aFLkTZJboJo9c57Wy+gt/pUtHFyW913GfUi6g3CkjgDp6d1UmyccPdY25H+tW7MANTlvzGZW/SgmmmeljkmrRLdlL2RVUswCqtuA4khWIA4cTfS+lNHXUcGkZV7wP7FMwyLawdBfisKdZu69e4vGrEpLaSAZY4wb9Gp95n/FyHfQpGt0gk3AwyLLNKeJAjU9wJJ9ep/DRwazbdTEFdL8K0OCS6gmlZfcSHTxA6dh7DqD5UPbU3Hwc1z0XRt96I5PMr7p9KJQa8vQxk49Mxq+zK9qezaddYJFkH3W6jfqp9RTvs82BLHjGaeMxmOM5Q1tS5tdTwYABtRf3hWmseYrG/aDtMy458rG0IEakHtGrkW4HMxHy1TjnPJcWKlFR2bHlrw1jOzN9cZDp0vSL92XrfzaN9aLdl+0qFrCeJoz95euv/2+hpcvHmv3DWRMN81eFqi7P2pBOLwyo/MA3I8V4jzp111qeSa7GIdwe0F6eSG/WECt/wBRmB/9setTY16tr/YyX8T/AKVi2O3lZNoSzKermMfypZQR5rfzNafu5t+PFIMpAkA1U6Bh3UcsbhRifIunXrCwOmVRZ8gjUDiQWF/Q+VOqoIBHBs5HeFB1+lQpnA0cqLcBPHmt8Ldop/Ds0lyGJuLNKy5FVO0RjtOnf2cKFG0AvtihH7Nh5La5/oyOT/kWrrY+CEWHhj7UjUG/O2v1vQn7QduJi8bBhotY4nUHtuRa477KG8zR3hZgyinz1jigI+5spdrbAgnB6SJWP3rWbyYa0C7V3OaI3gkYD7pP6j/WtYyCmJsIDS4TlHphtJmHYvZ+IXV1ZhzHWH+lXe4mELvIw7Mq/mT+QrR32SL8KA96tpS4fGlcO5UhEBVQDmY3OqkG5OYDheq45ea4oTKHH1M0fBQWAFS8tU2xtqTogGMRemIuIoVZnA/4ii4U9wv5cKsf/wAqn245Yu+RCB/FUcuxq6H71WYkXxUI7FjlfzJjUfm1WxA4jUVVxC+LkPYsMa+bNIx+gWiiYywpV5Y17Qm2ZX0Vwgt7wLel/wClD2KkKynKSCCNRpbQdtGWMIWNsQVyIR0eHQ8WUaFj/XmaENiwdPilU6qWBb4V4/lbzq3Hq2zfIdpI0bB7prisLE+KklaYpcPmuVU6qtjcHS3HXWh3ans8xCXMTrKOXuN9dD6itSiIKi2ndXRFTrNNPQpwTPnzaOClha0kbxn8QtfwPA+Ve4fa7oLBiO7iPQ1u+OwwcFWAPcRes/3h3KjPWiXIeS6D04U5Z4y9yMSlD2sDpN4JiLByPhAX6imdn3kkF+A6x8uH1p/E7uzLwF/pU7dzZjHMODXsRcXFuY86a3FRtGcpyewg3dQl60PANpahzYmzOjFEUQqHI7Y5Ewpypa9tcI/OnFelnEfaWMEMUkp4IjMflF7V8/yylmLN7zEse8sbn6k1q3tRx/R4URA6yuB8qdZvqFHnWTE1d4sajZPle6Pb0q8pA1UKPVYggi4I4EaEeB7KKN3N5sYZY4BKXDuq/vOsQCdSG97QXOp7KFyaLPZjgc+LL2uIkLfM3UH0L+lLypcW2g4N3oe2r7O5luYZFkHJuq3rqD9KHkbFYJuvG6eI08mGn1rcmTuqFi8CHUg6g9hqJZ3VSVoo4JbWgCwHtRxEa2ux8bH63qt277QMXiVK5yqnjbQn+lXe1dyoiSVXL8On04fSh/EblTf7shu49U/0P0psFh7/ANgycyNuZAWxIP3FJ8z1R+ZrYMGdBegbcDZJiaUSgLLdeoSC2UC4IAPAknXurQ4YNKX5ErkbjVI9tyNLWuynd6VxfvqcYeo4vah7dfZaPiMZtBxmZJGSG44MoC5x32sB4GrjEYnIrMeCqSfIXql9nW1FfBtGT1ule/zEP+TfSti2k3/COkkXi4bIpUXNz1gpymWQi5zNxCivIBa9so7D0cjPb41biPCpLv3a6+tuHmKhYfHKzWXo9FCoirZ82l84t9fOuOPMfhJOjYQPka10tYgMOAsdMrcLdl+6qXcfGSTJLNMAHeXLYCwAjRV4Em2oajGMAmw4ZmHkFuaodjwhFcL2zzN/FKxpifpaBfZZ0qbua8oTTDdvbflxTl3a/YANAAOAUcAKvPZ9husz21PVHh2/X8qDokLEKBck2HnWq7p7LMai41q3LUY0hMW5O2GUHAeFSUbSo+G4U8U5aVAxqO3qJiIb08WN+FImss0odoYdERpG0CqWPgBc1jMuIZnMlyGLFtDwJN9DWp+03H9HhRGD1pWA+Ves36DzrKKu8aPpsnyvdBBsvfHFQ264kA7JBf8AmFj9aMdl+0aFtJo2jPNeuv5X+hrLxXt6bLDCXwCsjRvmz9qQTLeKVH7gdfMcR6VLtXz0jkEEEgjgRpbwNEex98MajKiydJmYKFkGa5JAGvvdvOp5+K/hjY5V8kj2l7Q6TF9GDpEgX5m6zfmo8qEqPdvbgzs7yxyrIXYsVa6G7G5sdQe69qD9o7Hng/xoXQcyLj+IXX60/FKPFJMVNO7ZCr2vL0r04A9tWpeyzA5cO8p4ySED4U6v+bPWWE1vG7+C6HDwxX1WNQfitdvqTU3lSqNfY3Et2WBBrk94rukTUBQMNGDSTCDlT2lczziON5DwRGY/KCf0rrZplON2VNtDaUywDRHsZDosSR2TMzdmoNgNSeFaRu9gGgjypJNiR2yTuES//DGrW8z41J2NsdcPhYoSOtL++xDdrsRcgnlfq+FSZRmsSqsxGbr+5EnZpwvwpuTLyXFdIGMa2OdI32ohbnE+e3ip1NR55EFhmBze7c2vbjbvHKu4WHEdGfxRjKR4jtFRdv7JTFQvG32hcHk491x3g+ovzpSqwmUe+eI6PCTHhdMo+chf1rLdj7YfDvdTobX8RwP51f7q4WXEvLhcRJIYkU5lLE5XVwFsTwtZtOFO7S9nbi5hlDfhkFj/ABLp9KrioQuEn2KblKmgy3f3jjnQBmVXtbre63iR7p5GiBUk7BNY/dMZB+fjbx1rCZ8Bi8KdUZRzHWX1HD6V6u8mJtYSkDuof+O37XoL8i+TY94dvx4KElivSFSscam+W/G57Se0+NVu7OIbokzG5Kgk951P1JrIXleRhmYsxIFyb8Tata2Glhyop4uEQFPkwjDClTCse6lU40yXdPZoTEj9o/d5R1Q/VzNwFr6GtXwsItTsuCRtGUMORFxVY2wgh/2d3gPJTdT8jXHpamTyc3bFxjRdqtuFdk34VRNi8ZFo8STL96I5W80bT0NP4PeCBjkZzG5+xKDGfK+h8qW0wy1tSIroHSoW1scsMLytwRC3iRw9TYUNWdZlHtE2j0uMZQerEMg8eL/U2+WhmvZZCzFmN2Ylie8m5+prmvVhHjFIkk7dntK9c16KIw9vRN7Pdn9LjEY+7EDIfEaL9TfyoYrT/ZdggsDzHjI1h8KXH5lqTnlxgxmONyDi9csAdK6pGvNKii2nufhJtWiCt95OofO2h86FNo+zVxcwTBvwyCx/iGn0rSLV0p50yOacemC4JmPbM3UxCYuFJ4iqdKLvoVsvWtmBsL5ba862XoqBPaziwIYYR9ty5H4UFvzYelV25+A2iIxN+0/s+G+y03XDj/hxnUjv6o5E02aeSCm2kDGovijTOiNcMSKj4TayZBndpPxrCUU+RZvzqUZ42UurgqBcnhbxHZUg4ZZxyqh33x/R4KS3F7IBzubkfwhqvZLEaVnftQxdhDFzLOfKyj82pmKPKaQMnSs0/wDbFlVHU3BT6EXFNvqDpcEC4HEgcudZRudveYcsb6qNPl7PTh4Vp0OIWVQ0ZLrxBQ9ZfLtFDkg4OmbHatD2HxGc2D5zmHBbZFHHMedP4Y3y8iXPygH+lMKS3VLTOPuhCt/E/wDaq7enbyYKFmYr0zLlSMH3Ry/K/hWRt6RzKTdOFf2nHyD7WIy/w3Y/VzRKyd1CG4LkQAt7zszt35mP6WoyFqdl9wuPRBxODDd9De0t1YXveMX5jQ+ooxIpp1rIScejmrM0k3SEcsLK5IMqjKRyBbj8tH2FjsLVFx0QbEQLbgJH9AE//s1aolqZPI5JWYopCAHIUqcpUsIk1xNxHjSpUDOXYjUXaGHR0IdFYW4MAfzpUq5dmMBd1MQ4xjxh2CBtEBIUfLwq79pR/wBhf44/84pUqof6q/8ADH7DIK9pUqvJTyuqVKuOOa2rdEWwOH/5a/XjSpVJ5fsH4Oy8WvWr2lUJQJa7SlSrmcZ57QUDbRwisAVPRAg6ggzWII7xWg4iMNtMqwBVVOVSLhbcMo4C1e0qdL2RBXch2aduktmbjzNM7SUCaMgAEjUjS+vbzpUqSF8mYbMndNqTxIzLEJpLRqSFHXP2RpUL2kn/AGsf8pf8z0qVXL9VfwKl+mCLmjfdLEOCtmYeBNe0q7yvYb4/ZoU+Kfo/fb+I1jG3pmadyzFut2kn86VKp/C9zGZ/YaJub/gx/Av5UW20pUq7L7mLh0j1DpSNKlQIJlZN/wCbX/kt/nWrBa9pVrMFSpUq4w//2Q=="/>
          <p:cNvSpPr>
            <a:spLocks noChangeAspect="1" noChangeArrowheads="1"/>
          </p:cNvSpPr>
          <p:nvPr/>
        </p:nvSpPr>
        <p:spPr bwMode="auto">
          <a:xfrm>
            <a:off x="155575" y="-2217738"/>
            <a:ext cx="6172200" cy="4629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4" name="AutoShape 6" descr="data:image/jpeg;base64,/9j/4AAQSkZJRgABAQAAAQABAAD/2wCEAAkGBxMTEhUTExIWFhUXFRgYGBcXGR0YIBgYFxcXFxcdFxodHSggGh4lHRUVITEhJSkrLi4uFx8zODMtNygtLisBCgoKDg0OGxAQGi0mICYwKy0tLSstLS0tLy0tLS0tLS0tLS0tLS0tLS0tLS0tLS0tLS0tLS0tLS0tLS0tLS0tLf/AABEIAMIBAwMBIgACEQEDEQH/xAAcAAABBQEBAQAAAAAAAAAAAAAGAAMEBQcCAQj/xABIEAACAQIDBAcFBQYDBgYDAAABAgMAEQQSIQUGMVETIkFhcYGRBzJygqFCUmKxwRQjkqLR8DOy4SRDY3OT8RY0g7PD0hVTwv/EABkBAAMBAQEAAAAAAAAAAAAAAAIDBAEABf/EACoRAAICAgIBBAEEAgMAAAAAAAABAhEDIRIxBCIyQVETM2Fx8COxFEKB/9oADAMBAAIRAxEAPwAixT9NMI79SIhm734ovl7x+WpmN2XDKLSxq/eRr5HiKbweC6OMC93uWdvvO2rHw7B3AVOja4ryrp6K/gz3eP2cRSXaF2Q/dbrL5do9TWdbU3YxWHJBQsB9pCSPTj9K+hiKhYrBK3EU2OeS72ZxR82sT2386PNytgt1XYWvrr9KIt+sHBDAXaJGkY5YyQCc3Em/IAE8uA7ajbJ29LHlOMjijBsRqVdgeH7kBj5nL3U2U5ThaR0F6g4woygCp3ZQ1FvhhAQGEqA8GaNlH1ohweLjlXNG4ZeY/XlUjT+RjTR6wHbUPHAIAc1izBAeRY2vbtsLt8pqa9Z7vnt4LjIY79WHrN8bqVHorfz10I8mZdDEUYkIeyrcO0YYZ1w8EZOoQ6PIxB1PFteJuPJy4NjJICQGs8wzWIut0CZFuNcpN7UxHMMoynTKUv3E3se8Gm5cY2bViOtmsS4BYCwJVQQ+lNvkV8aJmCdo2zxnIw4kCwIP3lGnpp+l5Fv3AHMU6tEwt1rZlPeCNQPEedUUbnLlAOZ0EcYIszkvmZyvFVGtr93fVFvGq4nHJDDxOSO459reFut4UUcak9ic7qNoke0rafTTxhCTEsYKNrldn6zFTwYWyC45Gg8it/bZqdGsTIrRqoUKQGFgLDQ91Dm1PZ3hZLmPNC34TmXzVuA8CKLF5EUuLRLPG3uzISKQot2t7P8AFxXKKsy80Nj5of0JoVmjZWyspVhxVgQR4g6iqozjLpiXFrsK/Zls/pMZ0h4RIW+Zuqv0znyrXCKDvZfgMmFMhGsrk/KvVX6hj50XmoM87mUY1SEwuNRccqHNq7k4Oa56Pom+9F1f5fd+lEefnXSkGkqbj0w6szXD7tx7OxUWInnUw5mCnKwIcqcuYC+gF+tfjatJwbLIgkRg6NwZTcHwIqh2nstcVjVWRc8GFh6Vk7Hlla0atzFkLEdugOhq6xWywfeGc8NQzagarHGGUBRzNMm3NJt7MjptIeeMiuG76j4fCFfcJTu1sfFCzAjvVtOVdbQxSRKGkZUBOUEmwzHgMx017L0qrDugZ3twYxWKwWDJIRmd5O5VHZ3kBxfvozeFQWyiwBKgLpZEACIpHujw5Vk+8W3+j2j0q69DkXTtGUlrf9RqMNib0JLoW0Put2a9h5eNMmpQjH6BXqbL58GbkcR4aHnoWObzA8aY2iskULvEocoM2Qk6gcQDxHde/KnBNrc+HG1wey+U6fCfIVLnxypG8khsuQi50zMxHug627O8mgjTYTtFTDtIZVaRGjBANz1l1F9WGg+a1WEZBFwQQeBGtcwsCotwtTLYBLkreNj2ppc8yvut5ij0BslWpVGyT/fjPeUa/nZrUqKv3M2XDGmY9TQ/JvpEoBbD4pV+80LBfG/KrPY23IMR/hOD224H/Wgkmuw+DS6LINSpMKoN8dsfs2GZlPXbqJ8R4nyFz5Cuim3SAbpWDu2MZ0+IklUBugZcPhwdR0zkmSQjtyhLC+l8p7Kahw4X/DzMzlhmDZHlK6ySSym7JHe9lHGxudLkc3exuQZSf94rjxAtV676aHQKV59UnNr3amnzfF8fofhjcLG7m5GZSO3I82v/AFbhhTuGzxOHhbIxJSw4ZrcGXhr6elRDISWLSAZlCBnlVgi6f4Ua3cm2gHZerOMAuMwKAOszg8Y4YUyqX5M+ll48OYrFGw5PR3sTfySSVYJcOC7NlDRm1zzKNwFtSc3AHSg3eHYeMSSSSeJuuxYuvXXXXiOAHAXtwon9neDD4qbEG106iD8ZAz28Bp81aORROaxy9KI3G+z54wO0ymhOnPn41ZJttR2X5lXZPpqB5Vpu8W52GxF2MQDH7S9U+Jtx86zTa+480ROQ5h36H14Vyljk/oask4quxvE7xgKVjjVCwsWzF3buLHs7gBUj2fQl8UZTxUaH8Taflf1oaxWAlj9+NlHMjT14VpW42xjFErMpuwzevC/lamT4whr5F8pTls0GKQkU4GHbUeA0/UIZ1cc/1qt21g4HjZsRGjoiljmANgouSDxGg7KnulCXtIxxiwbIDrMwjF+XvP8AygjzooJuSRkqSsFNg+0J4VWN4FMSiyhCVZFHAa3D25m1G+yt8cHPYLKEc/Yk6hvyBPVPkTWK2rmrp+PCROsjR9EEUwykG4rEtl7fxOHt0UzBfuHrL4ZToPK1GOxt+5ZyIWhHSuCqMhsM2UkFlPAaXJBPhUuTxZLaHwzIv9295YzJiwxtmnBv+EKI1/8AbJ86L3xGnMEH0Ovp31geP2bi8Ic0kbLbQsOspHewuB52or3X3zsoRiCB9ljYj4TxHlWZcbj6o7RsHen2abh5hrcKASSMuUA3FlVVViSe+wqt3/iU7OxWa3VVbf8AMFmsPmC+tVqb4QAZj0gPbYp/my3oR3j3vbGyRYaNQkAkUkDXNY5tT2jS/eazCnJnZPSFH/hiBoIo5IlYrGq34HRRezCx40M47dOTDEvhnJX/APW/6MOHmK0DBT5lF+NPvADWcpGqkZSu9OIh0yyp4G49b1GG2ZsVPEJHYrnBsTf3ddfStMxWxEa5sNaFt5NmR4NUxCRrnzhRe4BuGLXA7hxp2LgnpbByOTXYXbHc5RVmKp9hY0vAjtC6s4zLGtnJXsfsyqey9qsBjh9pHQc2AYebKSB50qXZq6JNq9pDu+lKsOACWNQTktftMWKkdh45hkbyqN0LZs6mzgjrjqlvitwbvqdEGK3lLImUIHlZBHCtxcx5SWka17BR21Zvh1dgAChlkDqraFMNEussv3c1r2NM4tlfJIoV3yxWHkKORMo7HHWt8Y/W9S96tl4zHLFOkYCdHcRZusC2pJuADcZfSqaCBcXtLKNI75j8GYkDzBA861sd1FKahTS2RSjba+D5+2lDLCQHRkYHgwK358eNWOA251Rre3eVYeDf1rZtoYNJUKSIrqexhcfWsz3m3EQXeAFD2qCbeV+HlXPLGfu0HjcoaW0Qo94VXX99f8Lxof4whaq/ae8hZejRVjS+bo0JOZuxpXYlpDyvoOwVTYrY86dhPgf0rrYuBZ5bZT1dSLdvZ/Xypyikrs6WVt0kHu47FFCX1vc95OprRIpDahHdnZpQXYamiuKLSosjt2brokXvUefChqc63jXJmtxoLO4/QOb0uuGwssthcLZb9rN1V+pv5Vmuyd7sXBa0nSKPsydb0b3h60Ue1fauYxYdez94/ndU+mc+lZ7lq/BjThb+SbJJ8jT9ke0qBrCeN4jzX94v0GYehoxwG0IZlzRSJIO3KQbeI4jzr5/tXcblSGVirDgykqR4Eaiul40X1o5ZWuz6G1rKvantHPiEhHCJLn4n1P8AKE9ai7I37xkZCkicEgBX9430ADjXj2tep+9G5OMeWSdck2dixCnKwvwFm0IAsOPZwoMeP8c/UwpS5R0Aormn8VhnjbLIjI3JgVPoaYtVgk6Aow9mGCz4ppDwijJ+ZzlH0D0HitV9l+Ay4RpDxlkJHwp1B9Qx86TnlUGHjVyC2SIGhDeHcqCW7LGEb7yaa944GjLKaVu6vOUnF2iurMXxu6M6e6c9uw6H66U9ulsaU4qzxsuVSdRbkunPieFa62FVuwUObw7EkxGJiRJHijhQySSJcEGRsqKnNz0bdwFyewGmOdv0sVLGlsvsHDYAVKFx/Sm4gyAJoSBrmDyv/wCoUAANOJNf3gPFSSB8QIDL51M2Mo7D0O7y4VMRisFh39xnkdxzCLe3nYjzq/lFZpvrtxosdEy8YVU255s2YeatamY03LX7gyqjUp41LvcXBZjYaXCjqL4d1QhCA9rKDa91Cp45cpzW1+0CDQ9sLe2Obqs1r8GOg8Dy8avelynXLY836O47+qQR3odeVDb6YVExcKO8dwNh6dlKvUkUi5DsTqSisV+U21HZ5Uq2jNmcR7WgSxE0KkcDFg7uOeUyNlU94qr2tvUMjpEGVXN5HkbPLMRwzt2L+EaeNCE/Sr7wI77frS2fhjLIF1PafAf39arWPVt6Nlm+EthxuEDmZz7z2PgB7o/vnWqwOSooJ3U2QV6zC1G0KECpcjtmDhNNTRAjWuye6m83K9Ks2iqn2Mh1y0Aby4MpitJxBlGVEjDSSNbUkxroAfxEEgA2tWhbxbTeCBjGP3rkJH3M3FvEAG3eRQZh8MIxlTOxaQxgI2V8TKLGRpJTqkKk6AHXiSNTT8Oth/jvsc2bvJPAP3yySKPtSYdoT5spYfy0T4He/CvbNII78C+i/wAfAeBse6gVpgGIUwkjQ9DJMSPmfRvHUU42DVhew16p0te+tmA0v23/AFrpJXsZ+JNaNSVwwupBB4Eag+YrxiO2sMOLnwkrLDK8dtdDoQeanqk9mo7KL9394cXj1lwrdGC0TfvgCCo0XUDQk3tpa179lbLx2ld6JOe6fYF7b2j+0YiWbsdzl+AaJ4dUCoRIq92rudjILkxZ1H2ouuPT3/5aHjp4jQ93jV0HGvSTtP5PCK9rw0gaIwv9w8B02OiBF1S8rfJ7v85StrAoB9k+Ayxyzke+wRfhTU+pa3y1oANef5Ern/BRjVIjYzBpKuWWNXXkwDD0NCG1vZ3hZLmJmgbl7638CbjyYCjciuStKjOUemMpPsxram42LhBKqJlHbGbm3ehsfS9atsHBiLDQxqQwWNRca3NtTcd9zTO92L6HBTycDkKr8T9Rfq30rP8AcjYuJCrOMRJh4mJCLGM7zEaHJGera4IzMDwNgac5PLC5OqASUZaRqlKoyYuUAA4ck82mhDnvKggeVq7jxCtcWZGGpRxlI7+RHeKlHUOqATU8KoVMv3mY97AZR6ZfpVRJNkux4AXv3DWs+3Y35ZRkk1/eO4v2iRi5HkWPlaujBu5L4Mb6Rq6qMoHZYaXIBY6szZdTam4gHUNpwNiCTpexsTqV7jUHCbQWRc0ZzDkBcjuZR1vBhT2HxdyRob2uEzuzW7DmUZBzouVmcWCXtIglgEeKgkeNs3RuFOhFiVLKdDa1tQfeHKqLGboPjYkxRmtNLGrMCoynqi1rWK6W59tXXtY2svQx4UEGV3zsBrl5fXKPI0TYaHKiKOCqqjyAFUcnGCa/qF0nIxTF7FxmENzGSv3l6y/TUeYFScDvpiIxaN2XuB09K2NoAw1oc2tuhBISejAY/aXQ/TjWrJGT9aNaaXpYDNvljSbmd/WlVw+4JvpMQOy63+txSp/+EV/kLbeE4SKXohG08/bFF9nudrEA8wAbdtqpYpzE5aPCYSNiNVM6lj49a1/KuI4wqspzZBbpAps08rahC3HINfQniRTmKQL1f9nBBsyR4YOqn7rTHrFvXhxpKSS0WqH2Xuyt7ArBcTCYr8GHWU+BGh8jRbgNrQzf4UqvbiBxHip1HpWZImhAWwtcoDdSBxZL8KqduYfo2WRSRws3bzBB49hoVjUnXQOSKjGzb2cV4DWObM34xcVgX6VR9mUZvRtG9SaLdjb+xTMIzDIsjaKFsys3YAdCL94sOdDPx5xERyRZ3vhtNGmESkZoipbxYZh6AD1FD8k5FiDa2dR/6lwb8r3NC+13xEcrSTo6OzFmzAi5Jv1TwIHZblVrhNqKygk9nEa+TL20UsbglXRVgyKSp9k3D9KxtkkYZCqqQqxpe+vSE2y6k2qyiXMMqdbOYokI/wB4yn94y/hHC/f41UpiIOJMPnE5/kvlNNbR3pVA3QlmkZchmeykKdCsKLpGpFxfjYnhWpcgpNR2V+98yNinyEWFwCO3rMQfMEHzo49l2z8mHeYjWVrD4I7gfzFvpWUwZpHAGrOwA8WIA/St+2RhljhjjXgiBR5C16Z5DqCiQw3JyJwaq/auw8Pif8aFHPDNazDwcaj1qeFpA1Em10OaADa3s0Q3OHmK/hkGYeTDUeYNBu1N1cXh7l4GKj7cfXX6ajzArcr1S75bR6DCSuDZiuRfifq3HhcnyqnHnnddipY49j+7Wzv2fCwxcCqDN8TdZ/5iaswKw3Ze8eKw9hFM2UfYbrr4AHh5Wow2T7ShoMRDb8cevqrG48ia6fjzu+zo5EaRGt65n6ptVXsneLDYj/BmVj933W/hNj9Kl4g31NTSTXYxbBvflP2hsJgg1unmu5HZHGLt59a4+GigYZVJCjIo/dJl0yRIo0XlcAC/dWY7xbfCbUR79WAKh7sykufSX+WtC2RtVJwbG5GpH5kc6OVxjFf3+0cqbZ0sd9BGAOJURI2UE9XOzG7k8dNalDDXABHDhb7J5rfUd4qNiASBpcAjWzFTbmU1HganYefTMbkdY3Klc7sLBUU624UrsNgFtjZc0ePjijkcYfEq5kjB6oyoekCj7AN1PVtqxqo2t7OSOth5eGoWT9GA/StG2s6DEQobZo4Wv3Fso/Rh5U6Vp/5JKqF0n2Y0No4zBm0sbC3B1OnqNPyqVL7QMUy2WRx4n+laVj9mJINRQvjdzIWb3ct+BXT/AE9aKLxt3JGvlWmAuzGabFRlyWZpFJJ1vYgn6Cttwl7caz+HduPZ80eJmmvEGKjqnMGZGtwvcWzcK0HZ8sckYljkRozpmuANOPHtHKizyTquheNNdj2leMK7Qq3usrfCwP0FckUhDBrox3V7UDF7TVHKm1xb6gH9aVFTNM8mbifx5z3f9r17CpAVgQTcm5nVY7ngzoetmH6dtQMDtaN/eLKRwcam34h2+VWkM8F8xnwl/vNAWb0sRempNMpbTWiZhwojzrdkERhjaxHTTSHrFAdSq3493fVNvzIIzFBcZo1UP3PYsw8syj1qRjd6YojniZ5p7WE8oCrGP+DELgHkTw5UE4jEl3zEkm/E6kk6kmnY47smzTXGiUpo69l2yM8rzsNIxlX42Gvov+agGJq3XdXZn7Nho4iOtbM5H321Ppw8q7yJ1Gvsmxxt2Tcfg1dCrqGB7GFx5g1mG9O6AQmSAFOarw8h2Vq7DvqHisPmGoqKM3F6KKMFmwM3Yc30PoagSKQbMCD36VsuO3eRjcD0qKu7EZ95Qw5HWqo+QvoCUL+QK9n+zTLic592MX+ZrhfpmPkK2LCrbSsr/wDEAwWJljw8KGIPYgkglgAGs1zYXBFrHhRbsjf3CSWEhaFvxi6/xrceoFBmjOT5VoyEopUGANe9JTeHnV1zIyup4MpDA+Y0rq9Sjj3T/tWc+1faGsMAPC8rfVE/+StENYhvZtDp8XNID1c2VfhTqi3jYn5qo8aNzv6FZXUaKsPXRpg10rV6JKO3q62ZvXjIrKkpkB0CSdcEk6C56w8jVDerrc3CdLjYVtcK2c+EYzD+YKPOgnVbCjd6CDb24c7u8scquzsWZW6pBbUhTqCOwXtpVLgMZiMC4E6PGOxraD5hofI1sTWqFtDArIpBAIPZzrzvzNrjJWitQp2ijwW+8TC7KGP3kbIT420PnTW0PaHDFcxR3ktoWYsQe6/u+NUG2NykzEquUd39OFUWJ3VmX3LP3e6f6H1oseHG92dKcl0gk3V2jJM7zytdpH9FUWAHIAk1ouHe4FAm5eBHRpYqSo6wBBsxJJBtwIJIo7hWwrMtXoyN0OGm3WnTTbvSWGiq21u/+2y4eBiRCpeaUrocqAKFB7C2c68ganvhksLKgVV6qlbpFGpyqFTgWJ/vjTezttIuMmhJH/l4yP4pM/0dKsBa1+VvQG/61vJ0os6t2QHw3ayebIikcutGc0fmKkdIQpLG4F+seOnENzI59tM4hiGBCA3vqF1Yk8ekAsVt2GpcKXvrcXYfwrm/OuRrM33jkkkxEjxOChy2INwbIoNiNOINKiXY2x1WMqBoJJgPATSW+lq8qznFaJ252BW824LQ3eByR91uPkR/Sg2WORfeBr6LxUAYEUK7S3YRiTa1BDO/+2zeP0YuSTXqCtQfcWFveB8VNj/rVfjPZw/GCUH8MgynyYaH0p6zwYtwZVez/ZHT4tCR1Iv3jeIPUH8VvQ1tgXu9KDPZtg44UkjaSM4gyHpEDAsuW6qNDr2n5qODUueXKQ2CpHFvOuTT2UHxrhwe0XpAZFkiHKqvb2JXD4eWb7imwPax0UebECrkjlWe+1naVkiw44sekfwXqqD4kk/JR4o8pJGSdIzUkk3JuSbk8ydSfWvRXtcg16pISMHjJImzRSNGeaErfxtx86Ktme0TEx2EoSYd/Ub+JRb+Wg4mvctDKEZdo1Sa6NWTfaLERSLAkgxBjfJGVJLGx90rcG3HWx0rKZYipysCpHFWBBHiDqKOvZVgbyyzn7ChF8XN29Aq/wAVaFjtnwzrlliSQfiUG3geI8ql/JHDJxSHcXNWzAa8rVNqezfDvrDI8R5Hrr9esPWg/am5GMh1EXSr96Lrfy2DegNPjnhL5FvHJA6KPvZRg7vNNbgqxg95OZvoE9aAWUglSCCOIIsR4g6itk9nuz+jwMZ7ZLyn5vd/lC0PkyqH8m4lcgiFLKK9KGvNa80qGZcOD3+NV+NiWKOSQiwRGY/KpP6Va5qHt/cbkwMgB1cqg+Zut/KGoobkkc+jMN2tkz4ma0LZWUZnlzFRGvazMNRc8ANSfOtZ2M8saWvPi/8AiMscS/ITqw7yTUnd3d+PDYSGEqLuOmnP32tcKT2qLBbciedS8Zhs2rBWNhcuCwW/upHGOJ7P7Ap2bJz66AxwS7G0xyk5WV4mPASDRvhcdU03iGBvYg2NiB2HkeRp6DDjKRlFjxWxCm3NG1jbwoU9oWyHWIYqBmWWOyllJBeMmyhrcSpI49hPdSYR5PiMbrYD7w7XdcfLKh1Vso8FUKR9DRPuxvtbqyXK93FTT21twYpOsjOkh1Y3zBmPEkHXU3OhFCG0tzMXAcyrnHOM6+anX0vVNY5pK6aF3KLutGsxbQhfVJIz22MjxfxKLj0qLtze7D4aNiHV5SuVI475V56nn2sf1rFzPKDlYkEcQRY+YNcm5ooeLvbBlmXwa3sTaJ6CMsesVzN8TdY/UmlTGEwhCKLcAB6UqFrZyeg5/vWuHQU6yU1mqYMaMIqFt3HjDYeSY26qmwPax0UeZIqxBrOfavte5jwym9v3j+OoQH+Y+lHijzkkDJ0gFwmGknkCorSSOSbDUk8Se7mT2UZbK25NhCEfGmYj/cov7QB3dKzA/wABIqrwi9HCIEORpVz4mQcej4pEOQ7SO0st9BU7C9UBEDrmFxDBZWK/emlIJ1GvhyqzJJPQWLC+2FEXtDVSOlw0iDmRb0v+V6J9m7bgnF4pAT906EeX6is0DsOKyJ2f4izKe5rf33GoeJwy2JAA5qL2HJk5f3apnCL6HvHo2FgP7/WsI3u2n+0YuWS91DZE+BOqLdxN2+ar/dTaWMfEDC/tDmNg2YtZiqZScysQSDqLdlyNK72l7NZl1glWQdit1G9dQT6U3Eo4pepkc7ktALalap20tlTwaTQvH3kaeTC6n1qFerE0+hAq8pXqXsrBmeaOEfbcKfAnrHyFz5VzZyNc3B2aIsFHcdaS8rafftlv8oUUQdHbhwpRAAADQAADwHCuvCvJm+TbLY6VHF66DUmPOvFt2GgYRB27gcO8TviIkdURmJYagKCTZuI8jQzuNvDjZkAbDRGBLKZi3QqoUWsCcwcjko07aLdrbOOIj/Z82VZCBIw4rEvWkt3kLlHe4r2HAKwW0alF6kEJ0jRE0LuO3geN+F9SaZCS4U9gtbOjtnC3t06387etSbAi6kEcxqKZM+htJIyjQlIAYh3W7QPGvIsLlOaMKpI+xokg+H7J8P8AWlhHr1n3tRxekEXPO58hlX/M3pVnvDvVLgp+jliEkTjMjqcrW4MCNVZlPw6EUH72CbFOuKihkMBjAU2uRlLZrqpJHWJ14aVRix1JSfQuUtNI1PYm2kxEcZB6xQEDxGo8jeppktre2uhJtryv2MO+sJ2Jtp4GHWIAN/hPbpWqbL3rilUF2ysRq62Ib4lOhpeXE8b/AGDg1JBJHKbWOrEEKCyszsT+HQACutqqphkv7udUB5kDrW8ytU523howWOJRRbXo4lRiPiufyoU2jvl+1zxwwLlgiBb4iNLnza+upPhW405GS0HV7i9cMgNRdmTXWpZj5GhaORUbS2LFKLOit4j8j2UJbV3NijyOhZf3sa5ScwOaRQbX1GhPb2VoRB7arNri74dbcZrnwSN2/MCm48kkwZQTOliNqVTig5GlQcg6LVJAygqQyngQb/lXLVlm7e23wkg6xeB+IPLn3MPrWlYTaUE2sUqOeSkXHivEedZKLR0o0e4lgqlmNgoJJPYALmsG2rjjPPJM3F2J8BwUeQAHlWne07a3RYboQbNMbH4Bq3roPmrJQar8aFLkTZJboJo9c57Wy+gt/pUtHFyW913GfUi6g3CkjgDp6d1UmyccPdY25H+tW7MANTlvzGZW/SgmmmeljkmrRLdlL2RVUswCqtuA4khWIA4cTfS+lNHXUcGkZV7wP7FMwyLawdBfisKdZu69e4vGrEpLaSAZY4wb9Gp95n/FyHfQpGt0gk3AwyLLNKeJAjU9wJJ9ep/DRwazbdTEFdL8K0OCS6gmlZfcSHTxA6dh7DqD5UPbU3Hwc1z0XRt96I5PMr7p9KJQa8vQxk49Mxq+zK9qezaddYJFkH3W6jfqp9RTvs82BLHjGaeMxmOM5Q1tS5tdTwYABtRf3hWmseYrG/aDtMy458rG0IEakHtGrkW4HMxHy1TjnPJcWKlFR2bHlrw1jOzN9cZDp0vSL92XrfzaN9aLdl+0qFrCeJoz95euv/2+hpcvHmv3DWRMN81eFqi7P2pBOLwyo/MA3I8V4jzp111qeSa7GIdwe0F6eSG/WECt/wBRmB/9setTY16tr/YyX8T/AKVi2O3lZNoSzKermMfypZQR5rfzNafu5t+PFIMpAkA1U6Bh3UcsbhRifIunXrCwOmVRZ8gjUDiQWF/Q+VOqoIBHBs5HeFB1+lQpnA0cqLcBPHmt8Ldop/Ds0lyGJuLNKy5FVO0RjtOnf2cKFG0AvtihH7Nh5La5/oyOT/kWrrY+CEWHhj7UjUG/O2v1vQn7QduJi8bBhotY4nUHtuRa477KG8zR3hZgyinz1jigI+5spdrbAgnB6SJWP3rWbyYa0C7V3OaI3gkYD7pP6j/WtYyCmJsIDS4TlHphtJmHYvZ+IXV1ZhzHWH+lXe4mELvIw7Mq/mT+QrR32SL8KA96tpS4fGlcO5UhEBVQDmY3OqkG5OYDheq45ea4oTKHH1M0fBQWAFS8tU2xtqTogGMRemIuIoVZnA/4ii4U9wv5cKsf/wAqn245Yu+RCB/FUcuxq6H71WYkXxUI7FjlfzJjUfm1WxA4jUVVxC+LkPYsMa+bNIx+gWiiYywpV5Y17Qm2ZX0Vwgt7wLel/wClD2KkKynKSCCNRpbQdtGWMIWNsQVyIR0eHQ8WUaFj/XmaENiwdPilU6qWBb4V4/lbzq3Hq2zfIdpI0bB7prisLE+KklaYpcPmuVU6qtjcHS3HXWh3ans8xCXMTrKOXuN9dD6itSiIKi2ndXRFTrNNPQpwTPnzaOClha0kbxn8QtfwPA+Ve4fa7oLBiO7iPQ1u+OwwcFWAPcRes/3h3KjPWiXIeS6D04U5Z4y9yMSlD2sDpN4JiLByPhAX6imdn3kkF+A6x8uH1p/E7uzLwF/pU7dzZjHMODXsRcXFuY86a3FRtGcpyewg3dQl60PANpahzYmzOjFEUQqHI7Y5Ewpypa9tcI/OnFelnEfaWMEMUkp4IjMflF7V8/yylmLN7zEse8sbn6k1q3tRx/R4URA6yuB8qdZvqFHnWTE1d4sajZPle6Pb0q8pA1UKPVYggi4I4EaEeB7KKN3N5sYZY4BKXDuq/vOsQCdSG97QXOp7KFyaLPZjgc+LL2uIkLfM3UH0L+lLypcW2g4N3oe2r7O5luYZFkHJuq3rqD9KHkbFYJuvG6eI08mGn1rcmTuqFi8CHUg6g9hqJZ3VSVoo4JbWgCwHtRxEa2ux8bH63qt277QMXiVK5yqnjbQn+lXe1dyoiSVXL8On04fSh/EblTf7shu49U/0P0psFh7/ANgycyNuZAWxIP3FJ8z1R+ZrYMGdBegbcDZJiaUSgLLdeoSC2UC4IAPAknXurQ4YNKX5ErkbjVI9tyNLWuynd6VxfvqcYeo4vah7dfZaPiMZtBxmZJGSG44MoC5x32sB4GrjEYnIrMeCqSfIXql9nW1FfBtGT1ule/zEP+TfSti2k3/COkkXi4bIpUXNz1gpymWQi5zNxCivIBa9so7D0cjPb41biPCpLv3a6+tuHmKhYfHKzWXo9FCoirZ82l84t9fOuOPMfhJOjYQPka10tYgMOAsdMrcLdl+6qXcfGSTJLNMAHeXLYCwAjRV4Em2oajGMAmw4ZmHkFuaodjwhFcL2zzN/FKxpifpaBfZZ0qbua8oTTDdvbflxTl3a/YANAAOAUcAKvPZ9husz21PVHh2/X8qDokLEKBck2HnWq7p7LMai41q3LUY0hMW5O2GUHAeFSUbSo+G4U8U5aVAxqO3qJiIb08WN+FImss0odoYdERpG0CqWPgBc1jMuIZnMlyGLFtDwJN9DWp+03H9HhRGD1pWA+Ves36DzrKKu8aPpsnyvdBBsvfHFQ264kA7JBf8AmFj9aMdl+0aFtJo2jPNeuv5X+hrLxXt6bLDCXwCsjRvmz9qQTLeKVH7gdfMcR6VLtXz0jkEEEgjgRpbwNEex98MajKiydJmYKFkGa5JAGvvdvOp5+K/hjY5V8kj2l7Q6TF9GDpEgX5m6zfmo8qEqPdvbgzs7yxyrIXYsVa6G7G5sdQe69qD9o7Hng/xoXQcyLj+IXX60/FKPFJMVNO7ZCr2vL0r04A9tWpeyzA5cO8p4ySED4U6v+bPWWE1vG7+C6HDwxX1WNQfitdvqTU3lSqNfY3Et2WBBrk94rukTUBQMNGDSTCDlT2lczziON5DwRGY/KCf0rrZplON2VNtDaUywDRHsZDosSR2TMzdmoNgNSeFaRu9gGgjypJNiR2yTuES//DGrW8z41J2NsdcPhYoSOtL++xDdrsRcgnlfq+FSZRmsSqsxGbr+5EnZpwvwpuTLyXFdIGMa2OdI32ohbnE+e3ip1NR55EFhmBze7c2vbjbvHKu4WHEdGfxRjKR4jtFRdv7JTFQvG32hcHk491x3g+ovzpSqwmUe+eI6PCTHhdMo+chf1rLdj7YfDvdTobX8RwP51f7q4WXEvLhcRJIYkU5lLE5XVwFsTwtZtOFO7S9nbi5hlDfhkFj/ABLp9KrioQuEn2KblKmgy3f3jjnQBmVXtbre63iR7p5GiBUk7BNY/dMZB+fjbx1rCZ8Bi8KdUZRzHWX1HD6V6u8mJtYSkDuof+O37XoL8i+TY94dvx4KElivSFSscam+W/G57Se0+NVu7OIbokzG5Kgk951P1JrIXleRhmYsxIFyb8Tata2Glhyop4uEQFPkwjDClTCse6lU40yXdPZoTEj9o/d5R1Q/VzNwFr6GtXwsItTsuCRtGUMORFxVY2wgh/2d3gPJTdT8jXHpamTyc3bFxjRdqtuFdk34VRNi8ZFo8STL96I5W80bT0NP4PeCBjkZzG5+xKDGfK+h8qW0wy1tSIroHSoW1scsMLytwRC3iRw9TYUNWdZlHtE2j0uMZQerEMg8eL/U2+WhmvZZCzFmN2Ylie8m5+prmvVhHjFIkk7dntK9c16KIw9vRN7Pdn9LjEY+7EDIfEaL9TfyoYrT/ZdggsDzHjI1h8KXH5lqTnlxgxmONyDi9csAdK6pGvNKii2nufhJtWiCt95OofO2h86FNo+zVxcwTBvwyCx/iGn0rSLV0p50yOacemC4JmPbM3UxCYuFJ4iqdKLvoVsvWtmBsL5ba862XoqBPaziwIYYR9ty5H4UFvzYelV25+A2iIxN+0/s+G+y03XDj/hxnUjv6o5E02aeSCm2kDGovijTOiNcMSKj4TayZBndpPxrCUU+RZvzqUZ42UurgqBcnhbxHZUg4ZZxyqh33x/R4KS3F7IBzubkfwhqvZLEaVnftQxdhDFzLOfKyj82pmKPKaQMnSs0/wDbFlVHU3BT6EXFNvqDpcEC4HEgcudZRudveYcsb6qNPl7PTh4Vp0OIWVQ0ZLrxBQ9ZfLtFDkg4OmbHatD2HxGc2D5zmHBbZFHHMedP4Y3y8iXPygH+lMKS3VLTOPuhCt/E/wDaq7enbyYKFmYr0zLlSMH3Ry/K/hWRt6RzKTdOFf2nHyD7WIy/w3Y/VzRKyd1CG4LkQAt7zszt35mP6WoyFqdl9wuPRBxODDd9De0t1YXveMX5jQ+ooxIpp1rIScejmrM0k3SEcsLK5IMqjKRyBbj8tH2FjsLVFx0QbEQLbgJH9AE//s1aolqZPI5JWYopCAHIUqcpUsIk1xNxHjSpUDOXYjUXaGHR0IdFYW4MAfzpUq5dmMBd1MQ4xjxh2CBtEBIUfLwq79pR/wBhf44/84pUqof6q/8ADH7DIK9pUqvJTyuqVKuOOa2rdEWwOH/5a/XjSpVJ5fsH4Oy8WvWr2lUJQJa7SlSrmcZ57QUDbRwisAVPRAg6ggzWII7xWg4iMNtMqwBVVOVSLhbcMo4C1e0qdL2RBXch2aduktmbjzNM7SUCaMgAEjUjS+vbzpUqSF8mYbMndNqTxIzLEJpLRqSFHXP2RpUL2kn/AGsf8pf8z0qVXL9VfwKl+mCLmjfdLEOCtmYeBNe0q7yvYb4/ZoU+Kfo/fb+I1jG3pmadyzFut2kn86VKp/C9zGZ/YaJub/gx/Av5UW20pUq7L7mLh0j1DpSNKlQIJlZN/wCbX/kt/nWrBa9pVrMFSpUq4w//2Q=="/>
          <p:cNvSpPr>
            <a:spLocks noChangeAspect="1" noChangeArrowheads="1"/>
          </p:cNvSpPr>
          <p:nvPr/>
        </p:nvSpPr>
        <p:spPr bwMode="auto">
          <a:xfrm>
            <a:off x="155575" y="-2217738"/>
            <a:ext cx="6172200" cy="4629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6" name="Picture 8" descr="http://www.freeimageslive.co.uk/image/view/2075/_original"/>
          <p:cNvPicPr>
            <a:picLocks noChangeAspect="1" noChangeArrowheads="1"/>
          </p:cNvPicPr>
          <p:nvPr/>
        </p:nvPicPr>
        <p:blipFill>
          <a:blip r:embed="rId3" cstate="print"/>
          <a:srcRect/>
          <a:stretch>
            <a:fillRect/>
          </a:stretch>
        </p:blipFill>
        <p:spPr bwMode="auto">
          <a:xfrm>
            <a:off x="1016000" y="4114800"/>
            <a:ext cx="3327400" cy="2495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Relationships</a:t>
            </a:r>
            <a:endParaRPr lang="en-US" dirty="0"/>
          </a:p>
        </p:txBody>
      </p:sp>
      <p:sp>
        <p:nvSpPr>
          <p:cNvPr id="3" name="Content Placeholder 2"/>
          <p:cNvSpPr>
            <a:spLocks noGrp="1"/>
          </p:cNvSpPr>
          <p:nvPr>
            <p:ph idx="1"/>
          </p:nvPr>
        </p:nvSpPr>
        <p:spPr>
          <a:xfrm>
            <a:off x="457200" y="1295400"/>
            <a:ext cx="8229600" cy="5135563"/>
          </a:xfrm>
        </p:spPr>
        <p:txBody>
          <a:bodyPr>
            <a:normAutofit fontScale="70000" lnSpcReduction="20000"/>
          </a:bodyPr>
          <a:lstStyle/>
          <a:p>
            <a:r>
              <a:rPr lang="en-US" dirty="0"/>
              <a:t>If there are no relationships between the objects in question, then you have a collection, not a system.</a:t>
            </a:r>
          </a:p>
          <a:p>
            <a:r>
              <a:rPr lang="en-US" dirty="0"/>
              <a:t>A game played on a board might express relationships between objects based on  location. Alternately, relationships between objects might be defined hierarchically.</a:t>
            </a:r>
          </a:p>
          <a:p>
            <a:r>
              <a:rPr lang="en-US" dirty="0"/>
              <a:t>For example of a fixed relationship: The hierarchy of cards: The numerical values fix a logical relationship between each of the cards in the set.</a:t>
            </a:r>
          </a:p>
          <a:p>
            <a:r>
              <a:rPr lang="en-US" dirty="0"/>
              <a:t>Example of changing relationship: In Checkers, as the pieces/objects move, jump and capture the relationship with the board and other objects changes. </a:t>
            </a:r>
          </a:p>
          <a:p>
            <a:r>
              <a:rPr lang="en-US" dirty="0"/>
              <a:t>In The Sims: the relationships of the characters to other objects are based on their current needs. For example, the refrigerator is more interesting to a character that is hungry than a character who has just eaten a huge meal.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Game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Tic_Tac</a:t>
            </a:r>
            <a:r>
              <a:rPr lang="en-US" dirty="0"/>
              <a:t>-Toe</a:t>
            </a:r>
          </a:p>
        </p:txBody>
      </p:sp>
      <p:sp>
        <p:nvSpPr>
          <p:cNvPr id="3" name="Content Placeholder 2"/>
          <p:cNvSpPr>
            <a:spLocks noGrp="1"/>
          </p:cNvSpPr>
          <p:nvPr>
            <p:ph idx="1"/>
          </p:nvPr>
        </p:nvSpPr>
        <p:spPr/>
        <p:txBody>
          <a:bodyPr>
            <a:normAutofit fontScale="92500" lnSpcReduction="10000"/>
          </a:bodyPr>
          <a:lstStyle/>
          <a:p>
            <a:r>
              <a:rPr lang="en-US" b="1" dirty="0"/>
              <a:t>Objects:</a:t>
            </a:r>
            <a:r>
              <a:rPr lang="en-US" dirty="0"/>
              <a:t> spaces on the board (9)</a:t>
            </a:r>
          </a:p>
          <a:p>
            <a:r>
              <a:rPr lang="en-US" b="1" dirty="0"/>
              <a:t>Properties</a:t>
            </a:r>
            <a:r>
              <a:rPr lang="en-US" dirty="0"/>
              <a:t>: “null”, “x”, or “o”. </a:t>
            </a:r>
          </a:p>
          <a:p>
            <a:r>
              <a:rPr lang="en-US" b="1" dirty="0"/>
              <a:t>Relationships</a:t>
            </a:r>
            <a:r>
              <a:rPr lang="en-US" dirty="0"/>
              <a:t>: defined by location. There is one center space, four corners, and four sides. When the game begins, the relationship between the spaces is such that there are only three meaningful choices for the first player: center, corner, or side. The second player has between two and five meaningful choices, depending on where the first player put an “x”…and so 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557361" y="3343095"/>
            <a:ext cx="1671840" cy="142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6" name="Oval 5"/>
          <p:cNvSpPr/>
          <p:nvPr/>
        </p:nvSpPr>
        <p:spPr>
          <a:xfrm>
            <a:off x="1739161" y="3363991"/>
            <a:ext cx="1000800" cy="927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5060" name="Title 1"/>
          <p:cNvSpPr>
            <a:spLocks noGrp="1"/>
          </p:cNvSpPr>
          <p:nvPr>
            <p:ph type="ctrTitle"/>
          </p:nvPr>
        </p:nvSpPr>
        <p:spPr>
          <a:xfrm>
            <a:off x="1000800" y="551365"/>
            <a:ext cx="7772400" cy="1470025"/>
          </a:xfrm>
        </p:spPr>
        <p:txBody>
          <a:bodyPr/>
          <a:lstStyle/>
          <a:p>
            <a:r>
              <a:rPr lang="en-US" dirty="0"/>
              <a:t>States</a:t>
            </a:r>
          </a:p>
        </p:txBody>
      </p:sp>
      <p:sp>
        <p:nvSpPr>
          <p:cNvPr id="45061" name="Subtitle 2"/>
          <p:cNvSpPr>
            <a:spLocks noGrp="1"/>
          </p:cNvSpPr>
          <p:nvPr>
            <p:ph type="subTitle" idx="1"/>
          </p:nvPr>
        </p:nvSpPr>
        <p:spPr>
          <a:xfrm>
            <a:off x="1371600" y="2000369"/>
            <a:ext cx="7401600" cy="1752600"/>
          </a:xfrm>
        </p:spPr>
        <p:txBody>
          <a:bodyPr/>
          <a:lstStyle/>
          <a:p>
            <a:r>
              <a:rPr lang="en-US" dirty="0"/>
              <a:t>Private (not known to the other player)</a:t>
            </a:r>
          </a:p>
          <a:p>
            <a:r>
              <a:rPr lang="en-US" dirty="0"/>
              <a:t>Public( all information is open)</a:t>
            </a:r>
          </a:p>
        </p:txBody>
      </p:sp>
      <p:sp>
        <p:nvSpPr>
          <p:cNvPr id="5" name="Oval 4"/>
          <p:cNvSpPr/>
          <p:nvPr/>
        </p:nvSpPr>
        <p:spPr>
          <a:xfrm>
            <a:off x="2442961" y="4172802"/>
            <a:ext cx="786240" cy="786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7" name="Oval 6"/>
          <p:cNvSpPr/>
          <p:nvPr/>
        </p:nvSpPr>
        <p:spPr>
          <a:xfrm>
            <a:off x="2465280" y="3610602"/>
            <a:ext cx="786240" cy="786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8" name="Oval 7"/>
          <p:cNvSpPr/>
          <p:nvPr/>
        </p:nvSpPr>
        <p:spPr>
          <a:xfrm>
            <a:off x="1846441" y="3879550"/>
            <a:ext cx="786240" cy="784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a:p>
        </p:txBody>
      </p:sp>
      <p:sp>
        <p:nvSpPr>
          <p:cNvPr id="45066" name="TextBox 9"/>
          <p:cNvSpPr txBox="1">
            <a:spLocks noChangeArrowheads="1"/>
          </p:cNvSpPr>
          <p:nvPr/>
        </p:nvSpPr>
        <p:spPr bwMode="auto">
          <a:xfrm>
            <a:off x="5358240" y="5072213"/>
            <a:ext cx="3099960" cy="369322"/>
          </a:xfrm>
          <a:prstGeom prst="rect">
            <a:avLst/>
          </a:prstGeom>
          <a:noFill/>
          <a:ln w="9525">
            <a:noFill/>
            <a:miter lim="800000"/>
            <a:headEnd/>
            <a:tailEnd/>
          </a:ln>
        </p:spPr>
        <p:txBody>
          <a:bodyPr wrap="square" lIns="91430" tIns="45715" rIns="91430" bIns="45715">
            <a:spAutoFit/>
          </a:bodyPr>
          <a:lstStyle/>
          <a:p>
            <a:r>
              <a:rPr lang="en-US" dirty="0" err="1"/>
              <a:t>God,Game,Players</a:t>
            </a:r>
            <a:endParaRPr lang="en-US" dirty="0"/>
          </a:p>
        </p:txBody>
      </p:sp>
      <p:sp>
        <p:nvSpPr>
          <p:cNvPr id="4" name="Oval 3"/>
          <p:cNvSpPr/>
          <p:nvPr/>
        </p:nvSpPr>
        <p:spPr>
          <a:xfrm>
            <a:off x="501120" y="3249702"/>
            <a:ext cx="3928320" cy="18577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Secrets – game attributes &amp; objects</a:t>
            </a:r>
          </a:p>
        </p:txBody>
      </p:sp>
      <p:sp>
        <p:nvSpPr>
          <p:cNvPr id="3" name="Content Placeholder 2"/>
          <p:cNvSpPr>
            <a:spLocks noGrp="1"/>
          </p:cNvSpPr>
          <p:nvPr>
            <p:ph idx="1"/>
          </p:nvPr>
        </p:nvSpPr>
        <p:spPr/>
        <p:txBody>
          <a:bodyPr>
            <a:normAutofit fontScale="77500" lnSpcReduction="20000"/>
          </a:bodyPr>
          <a:lstStyle/>
          <a:p>
            <a:pPr>
              <a:buFont typeface="Times New Roman" pitchFamily="16" charset="0"/>
              <a:buChar char="•"/>
              <a:defRPr/>
            </a:pPr>
            <a:r>
              <a:rPr lang="en-US" dirty="0"/>
              <a:t>Chess/monopoly – all information is open to all players.</a:t>
            </a:r>
          </a:p>
          <a:p>
            <a:pPr>
              <a:buFont typeface="Times New Roman" pitchFamily="16" charset="0"/>
              <a:buChar char="•"/>
              <a:defRPr/>
            </a:pPr>
            <a:r>
              <a:rPr lang="en-US" dirty="0"/>
              <a:t>Poker - hidden or private state is a big part of the game. Games become dramatically different when you change what information is public or private. </a:t>
            </a:r>
          </a:p>
          <a:p>
            <a:pPr>
              <a:buFont typeface="Times New Roman" pitchFamily="16" charset="0"/>
              <a:buNone/>
              <a:defRPr/>
            </a:pPr>
            <a:r>
              <a:rPr lang="en-US" dirty="0"/>
              <a:t>(in online poker: player, virtual opponent </a:t>
            </a:r>
            <a:r>
              <a:rPr lang="en-US" dirty="0" err="1"/>
              <a:t>algo</a:t>
            </a:r>
            <a:r>
              <a:rPr lang="en-US" dirty="0"/>
              <a:t>, main game </a:t>
            </a:r>
            <a:r>
              <a:rPr lang="en-US" dirty="0" err="1"/>
              <a:t>algo</a:t>
            </a:r>
            <a:r>
              <a:rPr lang="en-US" dirty="0"/>
              <a:t> – question: can the computer cheat?)</a:t>
            </a:r>
          </a:p>
          <a:p>
            <a:pPr>
              <a:buFont typeface="Times New Roman" pitchFamily="16" charset="0"/>
              <a:buChar char="•"/>
              <a:defRPr/>
            </a:pPr>
            <a:r>
              <a:rPr lang="en-US" dirty="0"/>
              <a:t>Board games such as Battleship and </a:t>
            </a:r>
            <a:r>
              <a:rPr lang="en-US" dirty="0" err="1"/>
              <a:t>Stratego</a:t>
            </a:r>
            <a:r>
              <a:rPr lang="en-US" dirty="0"/>
              <a:t> are all about guessing the states of your opponent’s private attributes.</a:t>
            </a:r>
          </a:p>
          <a:p>
            <a:pPr>
              <a:buFont typeface="Times New Roman" pitchFamily="16" charset="0"/>
              <a:buNone/>
              <a:defRPr/>
            </a:pPr>
            <a:r>
              <a:rPr lang="en-US" i="1" dirty="0"/>
              <a:t>In videogames, we face something new: state that only the game itself knows about</a:t>
            </a:r>
            <a:r>
              <a:rPr lang="en-US" dirty="0"/>
              <a:t>.</a:t>
            </a:r>
          </a:p>
          <a:p>
            <a:pPr>
              <a:buFont typeface="Times New Roman" pitchFamily="16" charset="0"/>
              <a:buNone/>
              <a:defRPr/>
            </a:pPr>
            <a:r>
              <a:rPr lang="en-US" dirty="0"/>
              <a:t>The secret keepers: the player, the virtual opponent algorithm and the main game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sz="2700" b="1" dirty="0"/>
              <a:t>Lens #22: The Lens of Dynamic State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Font typeface="Times New Roman" pitchFamily="16" charset="0"/>
              <a:buNone/>
              <a:defRPr/>
            </a:pPr>
            <a:r>
              <a:rPr lang="en-US" dirty="0"/>
              <a:t>To use this lens, think about what information changes during your game, and who is aware of it. Ask yourself these questions: </a:t>
            </a:r>
          </a:p>
          <a:p>
            <a:pPr>
              <a:buFont typeface="Times New Roman" pitchFamily="16" charset="0"/>
              <a:buChar char="•"/>
              <a:defRPr/>
            </a:pPr>
            <a:r>
              <a:rPr lang="en-US" dirty="0"/>
              <a:t>What are the objects in my game? </a:t>
            </a:r>
          </a:p>
          <a:p>
            <a:pPr>
              <a:buFont typeface="Times New Roman" pitchFamily="16" charset="0"/>
              <a:buChar char="•"/>
              <a:defRPr/>
            </a:pPr>
            <a:r>
              <a:rPr lang="en-US" dirty="0"/>
              <a:t>What are the attributes of the objects? </a:t>
            </a:r>
          </a:p>
          <a:p>
            <a:pPr>
              <a:buFont typeface="Times New Roman" pitchFamily="16" charset="0"/>
              <a:buChar char="•"/>
              <a:defRPr/>
            </a:pPr>
            <a:r>
              <a:rPr lang="en-US" dirty="0"/>
              <a:t>What are the possible states for each attribute? What triggers the state changes for each attribute? </a:t>
            </a:r>
          </a:p>
          <a:p>
            <a:pPr>
              <a:buFont typeface="Times New Roman" pitchFamily="16" charset="0"/>
              <a:buChar char="•"/>
              <a:defRPr/>
            </a:pPr>
            <a:r>
              <a:rPr lang="en-US" dirty="0"/>
              <a:t>What state is known by the game only? </a:t>
            </a:r>
          </a:p>
          <a:p>
            <a:pPr>
              <a:buFont typeface="Times New Roman" pitchFamily="16" charset="0"/>
              <a:buChar char="•"/>
              <a:defRPr/>
            </a:pPr>
            <a:r>
              <a:rPr lang="en-US" dirty="0"/>
              <a:t>What state is known by all players? </a:t>
            </a:r>
          </a:p>
          <a:p>
            <a:pPr>
              <a:buFont typeface="Times New Roman" pitchFamily="16" charset="0"/>
              <a:buChar char="•"/>
              <a:defRPr/>
            </a:pPr>
            <a:r>
              <a:rPr lang="en-US" dirty="0"/>
              <a:t>What state is known by some, or only one player? </a:t>
            </a:r>
          </a:p>
          <a:p>
            <a:pPr>
              <a:buFont typeface="Times New Roman" pitchFamily="16" charset="0"/>
              <a:buChar char="•"/>
              <a:defRPr/>
            </a:pPr>
            <a:r>
              <a:rPr lang="en-US" dirty="0"/>
              <a:t>Would changing who knows what state improve my game in some way? </a:t>
            </a:r>
          </a:p>
          <a:p>
            <a:pPr>
              <a:buFont typeface="Times New Roman" pitchFamily="16"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 Tension and release effect through mechanics.</a:t>
            </a:r>
          </a:p>
        </p:txBody>
      </p:sp>
      <p:sp>
        <p:nvSpPr>
          <p:cNvPr id="3" name="Content Placeholder 2"/>
          <p:cNvSpPr>
            <a:spLocks noGrp="1"/>
          </p:cNvSpPr>
          <p:nvPr>
            <p:ph idx="1"/>
          </p:nvPr>
        </p:nvSpPr>
        <p:spPr/>
        <p:txBody>
          <a:bodyPr>
            <a:normAutofit/>
          </a:bodyPr>
          <a:lstStyle/>
          <a:p>
            <a:r>
              <a:rPr lang="en-US" b="1" dirty="0"/>
              <a:t>Every Extend Extra - Saturday Night Drive (Q Entertainment 2006) (</a:t>
            </a:r>
            <a:r>
              <a:rPr lang="en-US" dirty="0">
                <a:hlinkClick r:id="rId2"/>
              </a:rPr>
              <a:t>http://www.youtube.com/watch?v=I250DxvuXUM</a:t>
            </a:r>
            <a:r>
              <a:rPr lang="en-US" dirty="0"/>
              <a:t>)</a:t>
            </a:r>
          </a:p>
          <a:p>
            <a:pPr>
              <a:buNone/>
            </a:pPr>
            <a:r>
              <a:rPr lang="en-US" dirty="0"/>
              <a:t>Tension is built while avoiding enemies without providing any input, and release comes when the player finds the right timing and place to trigger the explosion. </a:t>
            </a:r>
          </a:p>
        </p:txBody>
      </p:sp>
    </p:spTree>
    <p:extLst>
      <p:ext uri="{BB962C8B-B14F-4D97-AF65-F5344CB8AC3E}">
        <p14:creationId xmlns:p14="http://schemas.microsoft.com/office/powerpoint/2010/main" val="2568105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61EF0-F683-488E-8735-E59246E2520B}"/>
              </a:ext>
            </a:extLst>
          </p:cNvPr>
          <p:cNvSpPr>
            <a:spLocks noGrp="1"/>
          </p:cNvSpPr>
          <p:nvPr>
            <p:ph idx="1"/>
          </p:nvPr>
        </p:nvSpPr>
        <p:spPr/>
        <p:txBody>
          <a:bodyPr/>
          <a:lstStyle/>
          <a:p>
            <a:r>
              <a:rPr lang="en-GB" dirty="0"/>
              <a:t>Objects, attributes &amp; states – the Human Intelligence or Artificial Intelligence part and the classes of games  aspects. </a:t>
            </a:r>
          </a:p>
        </p:txBody>
      </p:sp>
    </p:spTree>
    <p:extLst>
      <p:ext uri="{BB962C8B-B14F-4D97-AF65-F5344CB8AC3E}">
        <p14:creationId xmlns:p14="http://schemas.microsoft.com/office/powerpoint/2010/main" val="2128863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Classes of Games</a:t>
            </a:r>
          </a:p>
        </p:txBody>
      </p:sp>
      <p:sp>
        <p:nvSpPr>
          <p:cNvPr id="11267" name="Rectangle 3"/>
          <p:cNvSpPr>
            <a:spLocks noGrp="1" noChangeArrowheads="1"/>
          </p:cNvSpPr>
          <p:nvPr>
            <p:ph idx="1"/>
          </p:nvPr>
        </p:nvSpPr>
        <p:spPr/>
        <p:txBody>
          <a:bodyPr/>
          <a:lstStyle/>
          <a:p>
            <a:r>
              <a:rPr lang="en-US" dirty="0"/>
              <a:t>Deterministic v. Non-deterministic</a:t>
            </a:r>
          </a:p>
          <a:p>
            <a:pPr lvl="1"/>
            <a:r>
              <a:rPr lang="en-US" dirty="0"/>
              <a:t>Chess v. backgammon</a:t>
            </a:r>
          </a:p>
          <a:p>
            <a:r>
              <a:rPr lang="en-US" dirty="0"/>
              <a:t>Perfect Information v. Imperfect information</a:t>
            </a:r>
          </a:p>
          <a:p>
            <a:pPr lvl="1"/>
            <a:r>
              <a:rPr lang="en-US" dirty="0"/>
              <a:t>Checkers v. Bridge</a:t>
            </a:r>
          </a:p>
          <a:p>
            <a:r>
              <a:rPr lang="en-US" dirty="0"/>
              <a:t>Zero-sum (strictly competitive)</a:t>
            </a:r>
          </a:p>
          <a:p>
            <a:pPr lvl="1"/>
            <a:r>
              <a:rPr lang="en-US" dirty="0"/>
              <a:t>Prisoners </a:t>
            </a:r>
            <a:r>
              <a:rPr lang="en-US" dirty="0" err="1"/>
              <a:t>dilemna</a:t>
            </a:r>
            <a:endParaRPr lang="en-US" dirty="0"/>
          </a:p>
        </p:txBody>
      </p:sp>
    </p:spTree>
    <p:extLst>
      <p:ext uri="{BB962C8B-B14F-4D97-AF65-F5344CB8AC3E}">
        <p14:creationId xmlns:p14="http://schemas.microsoft.com/office/powerpoint/2010/main" val="3787015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of games according to:</a:t>
            </a:r>
          </a:p>
        </p:txBody>
      </p:sp>
      <p:sp>
        <p:nvSpPr>
          <p:cNvPr id="3" name="Content Placeholder 2"/>
          <p:cNvSpPr>
            <a:spLocks noGrp="1"/>
          </p:cNvSpPr>
          <p:nvPr>
            <p:ph sz="quarter" idx="1"/>
          </p:nvPr>
        </p:nvSpPr>
        <p:spPr>
          <a:xfrm>
            <a:off x="301752" y="1527048"/>
            <a:ext cx="8503920" cy="5330952"/>
          </a:xfrm>
        </p:spPr>
        <p:txBody>
          <a:bodyPr>
            <a:normAutofit fontScale="77500" lnSpcReduction="20000"/>
          </a:bodyPr>
          <a:lstStyle/>
          <a:p>
            <a:pPr>
              <a:buNone/>
            </a:pPr>
            <a:r>
              <a:rPr lang="en-US" u="sng" dirty="0"/>
              <a:t>Number of players</a:t>
            </a:r>
          </a:p>
          <a:p>
            <a:r>
              <a:rPr lang="en-US" dirty="0"/>
              <a:t>most of the board games have two players.</a:t>
            </a:r>
          </a:p>
          <a:p>
            <a:pPr>
              <a:buNone/>
            </a:pPr>
            <a:r>
              <a:rPr lang="en-US" u="sng" dirty="0"/>
              <a:t>Goal</a:t>
            </a:r>
          </a:p>
          <a:p>
            <a:r>
              <a:rPr lang="en-US" dirty="0"/>
              <a:t>zero-sum game: your win is the opponent’s loss (1, -1)</a:t>
            </a:r>
          </a:p>
          <a:p>
            <a:r>
              <a:rPr lang="en-US" dirty="0"/>
              <a:t>non-zero-sum  game: you could all win or all lose  (focus on your own winning, rather than your opponent losing) </a:t>
            </a:r>
          </a:p>
          <a:p>
            <a:pPr marL="0" indent="0">
              <a:buNone/>
            </a:pPr>
            <a:r>
              <a:rPr lang="en-US" i="1" dirty="0"/>
              <a:t>With more than two players and zero-sum games, best strategy may not be making every opponent loose.</a:t>
            </a:r>
          </a:p>
          <a:p>
            <a:pPr>
              <a:buNone/>
            </a:pPr>
            <a:r>
              <a:rPr lang="en-US" u="sng" dirty="0"/>
              <a:t>Information</a:t>
            </a:r>
          </a:p>
          <a:p>
            <a:r>
              <a:rPr lang="en-US" dirty="0"/>
              <a:t>perfect information fully observable environment - complete knowledge of every move your opponent could possibly make.</a:t>
            </a:r>
          </a:p>
          <a:p>
            <a:r>
              <a:rPr lang="en-US" dirty="0"/>
              <a:t>imperfect information partially observable environment -</a:t>
            </a:r>
            <a:r>
              <a:rPr lang="en-US" dirty="0" err="1"/>
              <a:t>eg</a:t>
            </a:r>
            <a:r>
              <a:rPr lang="en-US" dirty="0"/>
              <a:t>, random element that makes unforeseeable which move you and the opponent will take.</a:t>
            </a:r>
          </a:p>
        </p:txBody>
      </p:sp>
    </p:spTree>
    <p:extLst>
      <p:ext uri="{BB962C8B-B14F-4D97-AF65-F5344CB8AC3E}">
        <p14:creationId xmlns:p14="http://schemas.microsoft.com/office/powerpoint/2010/main" val="4136358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7158" y="0"/>
            <a:ext cx="8229600" cy="1143000"/>
          </a:xfrm>
        </p:spPr>
        <p:txBody>
          <a:bodyPr/>
          <a:lstStyle/>
          <a:p>
            <a:r>
              <a:rPr lang="en-US" dirty="0"/>
              <a:t>Classes of Games - examples</a:t>
            </a:r>
          </a:p>
        </p:txBody>
      </p:sp>
      <p:graphicFrame>
        <p:nvGraphicFramePr>
          <p:cNvPr id="17411" name="Group 3"/>
          <p:cNvGraphicFramePr>
            <a:graphicFrameLocks noGrp="1"/>
          </p:cNvGraphicFramePr>
          <p:nvPr>
            <p:ph type="tbl" idx="1"/>
          </p:nvPr>
        </p:nvGraphicFramePr>
        <p:xfrm>
          <a:off x="457200" y="1981200"/>
          <a:ext cx="8229600" cy="3886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95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charset="2"/>
                        <a:buNone/>
                        <a:tabLst/>
                      </a:pPr>
                      <a:endParaRPr kumimoji="0" lang="en-US" sz="26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Deterministic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Chance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5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Perfect information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Chess, checkers, go, othello, chinese checkers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Backgammon, monopoly, 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Imperfect information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dirty="0" err="1">
                          <a:ln>
                            <a:noFill/>
                          </a:ln>
                          <a:solidFill>
                            <a:schemeClr val="tx1"/>
                          </a:solidFill>
                          <a:effectLst/>
                          <a:latin typeface="Times New Roman" charset="0"/>
                        </a:rPr>
                        <a:t>Stratego</a:t>
                      </a:r>
                      <a:endParaRPr kumimoji="0" lang="en-US" sz="2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charset="2"/>
                        <a:buNone/>
                        <a:tabLst/>
                      </a:pPr>
                      <a:r>
                        <a:rPr kumimoji="0" lang="en-US" sz="2600" b="0" i="0" u="none" strike="noStrike" cap="none" normalizeH="0" baseline="0">
                          <a:ln>
                            <a:noFill/>
                          </a:ln>
                          <a:solidFill>
                            <a:schemeClr val="tx1"/>
                          </a:solidFill>
                          <a:effectLst/>
                          <a:latin typeface="Times New Roman" charset="0"/>
                        </a:rPr>
                        <a:t>Bridge, poker, scrabble, (real life)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3688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00702"/>
            <a:ext cx="8534400" cy="758952"/>
          </a:xfrm>
        </p:spPr>
        <p:txBody>
          <a:bodyPr>
            <a:normAutofit fontScale="90000"/>
          </a:bodyPr>
          <a:lstStyle/>
          <a:p>
            <a:r>
              <a:rPr lang="en-US" dirty="0"/>
              <a:t>Reference text: Programming Game AI by example</a:t>
            </a:r>
          </a:p>
        </p:txBody>
      </p:sp>
      <p:sp>
        <p:nvSpPr>
          <p:cNvPr id="3" name="Content Placeholder 2"/>
          <p:cNvSpPr>
            <a:spLocks noGrp="1"/>
          </p:cNvSpPr>
          <p:nvPr>
            <p:ph sz="quarter" idx="1"/>
          </p:nvPr>
        </p:nvSpPr>
        <p:spPr>
          <a:xfrm>
            <a:off x="301752" y="1527048"/>
            <a:ext cx="8503920" cy="3473588"/>
          </a:xfrm>
        </p:spPr>
        <p:txBody>
          <a:bodyPr>
            <a:normAutofit fontScale="92500" lnSpcReduction="20000"/>
          </a:bodyPr>
          <a:lstStyle/>
          <a:p>
            <a:pPr>
              <a:buNone/>
            </a:pPr>
            <a:r>
              <a:rPr lang="en-US" dirty="0"/>
              <a:t>Objects, Attributes &amp; States – the GAME AI </a:t>
            </a:r>
          </a:p>
          <a:p>
            <a:pPr>
              <a:buNone/>
            </a:pPr>
            <a:endParaRPr lang="en-US" dirty="0"/>
          </a:p>
          <a:p>
            <a:pPr>
              <a:buNone/>
            </a:pPr>
            <a:r>
              <a:rPr lang="en-US" dirty="0"/>
              <a:t>What is artificial intelligence (AI) ?</a:t>
            </a:r>
          </a:p>
          <a:p>
            <a:r>
              <a:rPr lang="en-US" dirty="0"/>
              <a:t>subfield of computer science ?</a:t>
            </a:r>
          </a:p>
          <a:p>
            <a:r>
              <a:rPr lang="en-US" dirty="0"/>
              <a:t>subfield of cognitive science ?</a:t>
            </a:r>
          </a:p>
          <a:p>
            <a:pPr>
              <a:buNone/>
            </a:pPr>
            <a:r>
              <a:rPr lang="en-US" dirty="0"/>
              <a:t> What is “AI for Games” ?</a:t>
            </a:r>
          </a:p>
          <a:p>
            <a:r>
              <a:rPr lang="en-US" dirty="0"/>
              <a:t>versus “academic AI” ?</a:t>
            </a:r>
          </a:p>
        </p:txBody>
      </p:sp>
    </p:spTree>
    <p:extLst>
      <p:ext uri="{BB962C8B-B14F-4D97-AF65-F5344CB8AC3E}">
        <p14:creationId xmlns:p14="http://schemas.microsoft.com/office/powerpoint/2010/main" val="151310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E22D-D913-43FE-9B52-C82EA99DA7AB}"/>
              </a:ext>
            </a:extLst>
          </p:cNvPr>
          <p:cNvSpPr>
            <a:spLocks noGrp="1"/>
          </p:cNvSpPr>
          <p:nvPr>
            <p:ph type="title"/>
          </p:nvPr>
        </p:nvSpPr>
        <p:spPr/>
        <p:txBody>
          <a:bodyPr/>
          <a:lstStyle/>
          <a:p>
            <a:r>
              <a:rPr lang="en-GB" dirty="0"/>
              <a:t>Lets start with ‘Pong</a:t>
            </a:r>
          </a:p>
        </p:txBody>
      </p:sp>
      <p:sp>
        <p:nvSpPr>
          <p:cNvPr id="3" name="Content Placeholder 2">
            <a:extLst>
              <a:ext uri="{FF2B5EF4-FFF2-40B4-BE49-F238E27FC236}">
                <a16:creationId xmlns:a16="http://schemas.microsoft.com/office/drawing/2014/main" id="{FE7E5AA0-CC4C-489F-95DF-11893F6AEE44}"/>
              </a:ext>
            </a:extLst>
          </p:cNvPr>
          <p:cNvSpPr>
            <a:spLocks noGrp="1"/>
          </p:cNvSpPr>
          <p:nvPr>
            <p:ph idx="1"/>
          </p:nvPr>
        </p:nvSpPr>
        <p:spPr/>
        <p:txBody>
          <a:bodyPr>
            <a:normAutofit fontScale="92500" lnSpcReduction="20000"/>
          </a:bodyPr>
          <a:lstStyle/>
          <a:p>
            <a:r>
              <a:rPr lang="en-GB" dirty="0">
                <a:hlinkClick r:id="rId2"/>
              </a:rPr>
              <a:t>https://www.youtube.com/watch?v=it0sf4CMDeM</a:t>
            </a:r>
            <a:endParaRPr lang="en-GB" dirty="0"/>
          </a:p>
          <a:p>
            <a:endParaRPr lang="en-GB" dirty="0"/>
          </a:p>
          <a:p>
            <a:r>
              <a:rPr lang="en-GB" i="1" dirty="0"/>
              <a:t>“Avoid missing ball for high score.”</a:t>
            </a:r>
          </a:p>
          <a:p>
            <a:r>
              <a:rPr lang="en-GB" i="1" dirty="0"/>
              <a:t>It is simple to play.</a:t>
            </a:r>
          </a:p>
          <a:p>
            <a:r>
              <a:rPr lang="en-GB" i="1" dirty="0"/>
              <a:t>Every game is unique – endless possibilities</a:t>
            </a:r>
          </a:p>
          <a:p>
            <a:r>
              <a:rPr lang="en-GB" i="1" dirty="0"/>
              <a:t>It is an elegant representation</a:t>
            </a:r>
          </a:p>
          <a:p>
            <a:r>
              <a:rPr lang="en-GB" i="1" dirty="0"/>
              <a:t>It is social</a:t>
            </a:r>
          </a:p>
          <a:p>
            <a:r>
              <a:rPr lang="en-GB" i="1" dirty="0"/>
              <a:t>It is fun</a:t>
            </a:r>
          </a:p>
          <a:p>
            <a:r>
              <a:rPr lang="en-GB" i="1" dirty="0"/>
              <a:t>&amp; finally it is cool</a:t>
            </a:r>
            <a:endParaRPr lang="en-GB" dirty="0"/>
          </a:p>
        </p:txBody>
      </p:sp>
    </p:spTree>
    <p:extLst>
      <p:ext uri="{BB962C8B-B14F-4D97-AF65-F5344CB8AC3E}">
        <p14:creationId xmlns:p14="http://schemas.microsoft.com/office/powerpoint/2010/main" val="329586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dirty="0"/>
              <a:t>Class exercise – Pac Man state states</a:t>
            </a:r>
          </a:p>
        </p:txBody>
      </p:sp>
      <p:sp>
        <p:nvSpPr>
          <p:cNvPr id="2" name="Content Placeholder 1">
            <a:extLst>
              <a:ext uri="{FF2B5EF4-FFF2-40B4-BE49-F238E27FC236}">
                <a16:creationId xmlns:a16="http://schemas.microsoft.com/office/drawing/2014/main" id="{537B7AD2-70DF-4522-9C52-125FDBB98F77}"/>
              </a:ext>
            </a:extLst>
          </p:cNvPr>
          <p:cNvSpPr>
            <a:spLocks noGrp="1"/>
          </p:cNvSpPr>
          <p:nvPr>
            <p:ph idx="1"/>
          </p:nvPr>
        </p:nvSpPr>
        <p:spPr>
          <a:xfrm>
            <a:off x="381000" y="1654554"/>
            <a:ext cx="8229600" cy="4525963"/>
          </a:xfrm>
        </p:spPr>
        <p:txBody>
          <a:bodyPr/>
          <a:lstStyle/>
          <a:p>
            <a:r>
              <a:rPr lang="en-GB" dirty="0"/>
              <a:t>Make a state diagram representation for the </a:t>
            </a:r>
            <a:r>
              <a:rPr lang="en-GB" dirty="0" err="1"/>
              <a:t>pac</a:t>
            </a:r>
            <a:r>
              <a:rPr lang="en-GB" dirty="0"/>
              <a:t> man game. </a:t>
            </a:r>
          </a:p>
          <a:p>
            <a:r>
              <a:rPr lang="en-GB" dirty="0"/>
              <a:t>  - can do for the ghosts or  </a:t>
            </a:r>
            <a:r>
              <a:rPr lang="en-GB" dirty="0" err="1"/>
              <a:t>pac</a:t>
            </a:r>
            <a:r>
              <a:rPr lang="en-GB" dirty="0"/>
              <a:t> man</a:t>
            </a:r>
          </a:p>
          <a:p>
            <a:pPr marL="0" indent="0">
              <a:buNone/>
            </a:pPr>
            <a:endParaRPr lang="en-GB" dirty="0"/>
          </a:p>
          <a:p>
            <a:pPr marL="0" indent="0">
              <a:buNone/>
            </a:pPr>
            <a:r>
              <a:rPr lang="en-GB" dirty="0"/>
              <a:t>Objects , attributes </a:t>
            </a:r>
            <a:r>
              <a:rPr lang="en-GB"/>
              <a:t>and states.</a:t>
            </a:r>
            <a:endParaRPr lang="en-GB" dirty="0"/>
          </a:p>
        </p:txBody>
      </p:sp>
    </p:spTree>
    <p:extLst>
      <p:ext uri="{BB962C8B-B14F-4D97-AF65-F5344CB8AC3E}">
        <p14:creationId xmlns:p14="http://schemas.microsoft.com/office/powerpoint/2010/main" val="950266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15C4BA9-BD9C-4C0A-93E7-162C06469820}"/>
              </a:ext>
            </a:extLst>
          </p:cNvPr>
          <p:cNvPicPr>
            <a:picLocks noChangeAspect="1" noChangeArrowheads="1"/>
          </p:cNvPicPr>
          <p:nvPr/>
        </p:nvPicPr>
        <p:blipFill>
          <a:blip r:embed="rId2"/>
          <a:srcRect/>
          <a:stretch>
            <a:fillRect/>
          </a:stretch>
        </p:blipFill>
        <p:spPr>
          <a:xfrm>
            <a:off x="1296000" y="2013331"/>
            <a:ext cx="6516000" cy="3600378"/>
          </a:xfrm>
          <a:prstGeom prst="rect">
            <a:avLst/>
          </a:prstGeom>
        </p:spPr>
      </p:pic>
      <p:sp>
        <p:nvSpPr>
          <p:cNvPr id="3" name="TextBox 8">
            <a:extLst>
              <a:ext uri="{FF2B5EF4-FFF2-40B4-BE49-F238E27FC236}">
                <a16:creationId xmlns:a16="http://schemas.microsoft.com/office/drawing/2014/main" id="{7EC604E4-47CF-4C14-B8E5-8A70B315F10A}"/>
              </a:ext>
            </a:extLst>
          </p:cNvPr>
          <p:cNvSpPr txBox="1">
            <a:spLocks noChangeArrowheads="1"/>
          </p:cNvSpPr>
          <p:nvPr/>
        </p:nvSpPr>
        <p:spPr bwMode="auto">
          <a:xfrm>
            <a:off x="1928161" y="1428631"/>
            <a:ext cx="1029044" cy="369322"/>
          </a:xfrm>
          <a:prstGeom prst="rect">
            <a:avLst/>
          </a:prstGeom>
          <a:noFill/>
          <a:ln w="9525">
            <a:noFill/>
            <a:miter lim="800000"/>
            <a:headEnd/>
            <a:tailEnd/>
          </a:ln>
        </p:spPr>
        <p:txBody>
          <a:bodyPr wrap="none" lIns="91430" tIns="45715" rIns="91430" bIns="45715">
            <a:spAutoFit/>
          </a:bodyPr>
          <a:lstStyle/>
          <a:p>
            <a:r>
              <a:rPr lang="en-US" dirty="0"/>
              <a:t>Attribute</a:t>
            </a:r>
          </a:p>
        </p:txBody>
      </p:sp>
      <p:cxnSp>
        <p:nvCxnSpPr>
          <p:cNvPr id="4" name="Straight Arrow Connector 3">
            <a:extLst>
              <a:ext uri="{FF2B5EF4-FFF2-40B4-BE49-F238E27FC236}">
                <a16:creationId xmlns:a16="http://schemas.microsoft.com/office/drawing/2014/main" id="{5A88D451-96B3-4B04-9EE9-AAFA8C32DB23}"/>
              </a:ext>
            </a:extLst>
          </p:cNvPr>
          <p:cNvCxnSpPr>
            <a:cxnSpLocks/>
            <a:endCxn id="3" idx="2"/>
          </p:cNvCxnSpPr>
          <p:nvPr/>
        </p:nvCxnSpPr>
        <p:spPr>
          <a:xfrm flipV="1">
            <a:off x="2285280" y="1797953"/>
            <a:ext cx="157403" cy="844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A879900-1061-499D-A41F-4FF918783A50}"/>
              </a:ext>
            </a:extLst>
          </p:cNvPr>
          <p:cNvSpPr txBox="1">
            <a:spLocks noChangeArrowheads="1"/>
          </p:cNvSpPr>
          <p:nvPr/>
        </p:nvSpPr>
        <p:spPr bwMode="auto">
          <a:xfrm>
            <a:off x="2000161" y="6001111"/>
            <a:ext cx="1546237" cy="369322"/>
          </a:xfrm>
          <a:prstGeom prst="rect">
            <a:avLst/>
          </a:prstGeom>
          <a:noFill/>
          <a:ln w="9525">
            <a:noFill/>
            <a:miter lim="800000"/>
            <a:headEnd/>
            <a:tailEnd/>
          </a:ln>
        </p:spPr>
        <p:txBody>
          <a:bodyPr wrap="none" lIns="91430" tIns="45715" rIns="91430" bIns="45715">
            <a:spAutoFit/>
          </a:bodyPr>
          <a:lstStyle/>
          <a:p>
            <a:r>
              <a:rPr lang="en-US" dirty="0"/>
              <a:t>Of the Ghosts!</a:t>
            </a:r>
          </a:p>
        </p:txBody>
      </p:sp>
    </p:spTree>
    <p:extLst>
      <p:ext uri="{BB962C8B-B14F-4D97-AF65-F5344CB8AC3E}">
        <p14:creationId xmlns:p14="http://schemas.microsoft.com/office/powerpoint/2010/main" val="396025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8F5D-FD4E-4FA6-BBAA-8E9AA3DB9FA1}"/>
              </a:ext>
            </a:extLst>
          </p:cNvPr>
          <p:cNvSpPr>
            <a:spLocks noGrp="1"/>
          </p:cNvSpPr>
          <p:nvPr>
            <p:ph type="title"/>
          </p:nvPr>
        </p:nvSpPr>
        <p:spPr/>
        <p:txBody>
          <a:bodyPr>
            <a:normAutofit fontScale="90000"/>
          </a:bodyPr>
          <a:lstStyle/>
          <a:p>
            <a:r>
              <a:rPr lang="en-GB" dirty="0"/>
              <a:t>Now, lets understand GD from Schemas</a:t>
            </a:r>
          </a:p>
        </p:txBody>
      </p:sp>
      <p:sp>
        <p:nvSpPr>
          <p:cNvPr id="3" name="Content Placeholder 2">
            <a:extLst>
              <a:ext uri="{FF2B5EF4-FFF2-40B4-BE49-F238E27FC236}">
                <a16:creationId xmlns:a16="http://schemas.microsoft.com/office/drawing/2014/main" id="{95A65C11-F1CC-40C1-9906-C20BA8E5DCF7}"/>
              </a:ext>
            </a:extLst>
          </p:cNvPr>
          <p:cNvSpPr>
            <a:spLocks noGrp="1"/>
          </p:cNvSpPr>
          <p:nvPr>
            <p:ph idx="1"/>
          </p:nvPr>
        </p:nvSpPr>
        <p:spPr/>
        <p:txBody>
          <a:bodyPr>
            <a:normAutofit fontScale="85000" lnSpcReduction="10000"/>
          </a:bodyPr>
          <a:lstStyle/>
          <a:p>
            <a:pPr marL="0" indent="0">
              <a:buNone/>
            </a:pPr>
            <a:r>
              <a:rPr lang="en-GB" b="1" dirty="0"/>
              <a:t>RULES</a:t>
            </a:r>
            <a:r>
              <a:rPr lang="en-GB" dirty="0"/>
              <a:t>, </a:t>
            </a:r>
            <a:r>
              <a:rPr lang="en-GB" b="1" dirty="0"/>
              <a:t>PLAY</a:t>
            </a:r>
            <a:r>
              <a:rPr lang="en-GB" dirty="0"/>
              <a:t>, and </a:t>
            </a:r>
            <a:r>
              <a:rPr lang="en-GB" b="1" dirty="0"/>
              <a:t>CULTURE</a:t>
            </a:r>
            <a:r>
              <a:rPr lang="en-GB" i="1" dirty="0"/>
              <a:t>:</a:t>
            </a:r>
          </a:p>
          <a:p>
            <a:r>
              <a:rPr lang="en-GB" b="1" dirty="0"/>
              <a:t>RULES </a:t>
            </a:r>
            <a:r>
              <a:rPr lang="en-GB" dirty="0"/>
              <a:t>contains formal game design schemas that focus on the essential logical and mathematical structures of a game.</a:t>
            </a:r>
          </a:p>
          <a:p>
            <a:r>
              <a:rPr lang="en-GB" b="1" dirty="0"/>
              <a:t>PLAY </a:t>
            </a:r>
            <a:r>
              <a:rPr lang="en-GB" dirty="0"/>
              <a:t>contains experiential, social, and representational game design schemas that foreground the player's participation with the game and with other players.</a:t>
            </a:r>
          </a:p>
          <a:p>
            <a:r>
              <a:rPr lang="en-GB" b="1" dirty="0"/>
              <a:t>CULTURE </a:t>
            </a:r>
            <a:r>
              <a:rPr lang="en-GB" dirty="0"/>
              <a:t>contains contextual game design schemas that investigate the larger cultural contexts within which games are designed and played.</a:t>
            </a:r>
          </a:p>
        </p:txBody>
      </p:sp>
    </p:spTree>
    <p:extLst>
      <p:ext uri="{BB962C8B-B14F-4D97-AF65-F5344CB8AC3E}">
        <p14:creationId xmlns:p14="http://schemas.microsoft.com/office/powerpoint/2010/main" val="35582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mechanics – rules &amp; procedures?</a:t>
            </a:r>
          </a:p>
        </p:txBody>
      </p:sp>
      <p:sp>
        <p:nvSpPr>
          <p:cNvPr id="3" name="Content Placeholder 2"/>
          <p:cNvSpPr>
            <a:spLocks noGrp="1"/>
          </p:cNvSpPr>
          <p:nvPr>
            <p:ph idx="1"/>
          </p:nvPr>
        </p:nvSpPr>
        <p:spPr/>
        <p:txBody>
          <a:bodyPr>
            <a:normAutofit/>
          </a:bodyPr>
          <a:lstStyle/>
          <a:p>
            <a:r>
              <a:rPr lang="en-US" dirty="0"/>
              <a:t>Game mechanics are the core of what a game truly is. They are the interactions and relationships that remain when all of the aesthetics, technology, and story are stripped away.</a:t>
            </a:r>
          </a:p>
          <a:p>
            <a:r>
              <a:rPr lang="en-US" dirty="0"/>
              <a:t>Mechanics of </a:t>
            </a:r>
            <a:r>
              <a:rPr lang="en-US" dirty="0" err="1"/>
              <a:t>gameplay</a:t>
            </a:r>
            <a:r>
              <a:rPr lang="en-US" dirty="0"/>
              <a:t>, even for simple games, tend to be quite complex, and very difficult to disentangle</a:t>
            </a:r>
          </a:p>
          <a:p>
            <a:endParaRPr lang="en-US" dirty="0"/>
          </a:p>
          <a:p>
            <a:endParaRPr lang="en-US" dirty="0"/>
          </a:p>
          <a:p>
            <a:endParaRPr lang="en-US" dirty="0"/>
          </a:p>
        </p:txBody>
      </p:sp>
    </p:spTree>
    <p:extLst>
      <p:ext uri="{BB962C8B-B14F-4D97-AF65-F5344CB8AC3E}">
        <p14:creationId xmlns:p14="http://schemas.microsoft.com/office/powerpoint/2010/main" val="35786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609600"/>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rPr>
              <a:t>Aesthetics</a:t>
            </a:r>
          </a:p>
        </p:txBody>
      </p:sp>
      <p:sp>
        <p:nvSpPr>
          <p:cNvPr id="4" name="Oval 3"/>
          <p:cNvSpPr/>
          <p:nvPr/>
        </p:nvSpPr>
        <p:spPr>
          <a:xfrm>
            <a:off x="1000134" y="2667000"/>
            <a:ext cx="1666866"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rPr>
              <a:t>Mechanics</a:t>
            </a:r>
          </a:p>
        </p:txBody>
      </p:sp>
      <p:sp>
        <p:nvSpPr>
          <p:cNvPr id="5" name="Oval 4"/>
          <p:cNvSpPr/>
          <p:nvPr/>
        </p:nvSpPr>
        <p:spPr>
          <a:xfrm>
            <a:off x="3505200" y="4724400"/>
            <a:ext cx="1295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Tech</a:t>
            </a:r>
          </a:p>
        </p:txBody>
      </p:sp>
      <p:sp>
        <p:nvSpPr>
          <p:cNvPr id="6" name="Oval 5"/>
          <p:cNvSpPr/>
          <p:nvPr/>
        </p:nvSpPr>
        <p:spPr>
          <a:xfrm>
            <a:off x="5486400" y="2590800"/>
            <a:ext cx="1371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Story</a:t>
            </a:r>
          </a:p>
        </p:txBody>
      </p:sp>
      <p:cxnSp>
        <p:nvCxnSpPr>
          <p:cNvPr id="8" name="Straight Connector 7"/>
          <p:cNvCxnSpPr>
            <a:cxnSpLocks/>
            <a:stCxn id="3" idx="3"/>
            <a:endCxn id="4" idx="7"/>
          </p:cNvCxnSpPr>
          <p:nvPr/>
        </p:nvCxnSpPr>
        <p:spPr>
          <a:xfrm flipH="1">
            <a:off x="2422893" y="1650252"/>
            <a:ext cx="1164251" cy="120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a:stCxn id="4" idx="5"/>
            <a:endCxn id="5" idx="1"/>
          </p:cNvCxnSpPr>
          <p:nvPr/>
        </p:nvCxnSpPr>
        <p:spPr>
          <a:xfrm>
            <a:off x="2422893" y="3772693"/>
            <a:ext cx="1272014" cy="113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7"/>
            <a:endCxn id="6" idx="3"/>
          </p:cNvCxnSpPr>
          <p:nvPr/>
        </p:nvCxnSpPr>
        <p:spPr>
          <a:xfrm rot="5400000" flipH="1" flipV="1">
            <a:off x="4578372" y="3794055"/>
            <a:ext cx="1141414" cy="1076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1"/>
            <a:endCxn id="3" idx="5"/>
          </p:cNvCxnSpPr>
          <p:nvPr/>
        </p:nvCxnSpPr>
        <p:spPr>
          <a:xfrm rot="16200000" flipV="1">
            <a:off x="4632254" y="1736654"/>
            <a:ext cx="1141414" cy="96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 idx="4"/>
            <a:endCxn id="5" idx="0"/>
          </p:cNvCxnSpPr>
          <p:nvPr/>
        </p:nvCxnSpPr>
        <p:spPr>
          <a:xfrm rot="5400000">
            <a:off x="2705100" y="32766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4" idx="6"/>
            <a:endCxn id="6" idx="2"/>
          </p:cNvCxnSpPr>
          <p:nvPr/>
        </p:nvCxnSpPr>
        <p:spPr>
          <a:xfrm flipV="1">
            <a:off x="2667000" y="3276600"/>
            <a:ext cx="2819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Callout 47"/>
          <p:cNvSpPr/>
          <p:nvPr/>
        </p:nvSpPr>
        <p:spPr>
          <a:xfrm>
            <a:off x="304800" y="1219200"/>
            <a:ext cx="2133600" cy="990600"/>
          </a:xfrm>
          <a:prstGeom prst="wedgeEllipseCallout">
            <a:avLst>
              <a:gd name="adj1" fmla="val 16311"/>
              <a:gd name="adj2" fmla="val 9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rPr>
              <a:t>Rules &amp; Procedures?</a:t>
            </a:r>
          </a:p>
          <a:p>
            <a:pPr algn="ctr"/>
            <a:r>
              <a:rPr lang="en-US" sz="1600" b="1" dirty="0">
                <a:solidFill>
                  <a:schemeClr val="bg2"/>
                </a:solidFill>
              </a:rPr>
              <a:t>Or  Methods to interact?</a:t>
            </a:r>
          </a:p>
        </p:txBody>
      </p:sp>
      <p:sp>
        <p:nvSpPr>
          <p:cNvPr id="49" name="Oval Callout 48"/>
          <p:cNvSpPr/>
          <p:nvPr/>
        </p:nvSpPr>
        <p:spPr>
          <a:xfrm>
            <a:off x="5181600" y="457200"/>
            <a:ext cx="1752600" cy="990600"/>
          </a:xfrm>
          <a:prstGeom prst="wedgeEllipseCallout">
            <a:avLst>
              <a:gd name="adj1" fmla="val -72152"/>
              <a:gd name="adj2"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rPr>
              <a:t>Looks, feels, smells, tastes</a:t>
            </a:r>
          </a:p>
        </p:txBody>
      </p:sp>
      <p:sp>
        <p:nvSpPr>
          <p:cNvPr id="50" name="Oval Callout 49"/>
          <p:cNvSpPr/>
          <p:nvPr/>
        </p:nvSpPr>
        <p:spPr>
          <a:xfrm>
            <a:off x="7239000" y="2667000"/>
            <a:ext cx="1524000" cy="1295400"/>
          </a:xfrm>
          <a:prstGeom prst="wedgeEllipseCallout">
            <a:avLst>
              <a:gd name="adj1" fmla="val -76899"/>
              <a:gd name="adj2" fmla="val -1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rPr>
              <a:t>Sequence of events set within a context?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 Space Invaders/Aliens</a:t>
            </a:r>
          </a:p>
        </p:txBody>
      </p:sp>
      <p:pic>
        <p:nvPicPr>
          <p:cNvPr id="3" name="Picture 2" descr="SpaceInvaders-Gameplay.gif"/>
          <p:cNvPicPr>
            <a:picLocks noChangeAspect="1"/>
          </p:cNvPicPr>
          <p:nvPr/>
        </p:nvPicPr>
        <p:blipFill>
          <a:blip r:embed="rId2"/>
          <a:stretch>
            <a:fillRect/>
          </a:stretch>
        </p:blipFill>
        <p:spPr>
          <a:xfrm>
            <a:off x="381000" y="1447800"/>
            <a:ext cx="2066925" cy="2362200"/>
          </a:xfrm>
          <a:prstGeom prst="rect">
            <a:avLst/>
          </a:prstGeom>
        </p:spPr>
      </p:pic>
      <p:pic>
        <p:nvPicPr>
          <p:cNvPr id="4" name="Picture 3" descr="screen1.jpg"/>
          <p:cNvPicPr>
            <a:picLocks noChangeAspect="1"/>
          </p:cNvPicPr>
          <p:nvPr/>
        </p:nvPicPr>
        <p:blipFill>
          <a:blip r:embed="rId3"/>
          <a:stretch>
            <a:fillRect/>
          </a:stretch>
        </p:blipFill>
        <p:spPr>
          <a:xfrm>
            <a:off x="3505200" y="1371600"/>
            <a:ext cx="2971800" cy="2228850"/>
          </a:xfrm>
          <a:prstGeom prst="rect">
            <a:avLst/>
          </a:prstGeom>
        </p:spPr>
      </p:pic>
      <p:pic>
        <p:nvPicPr>
          <p:cNvPr id="5" name="Picture 4" descr="AlienFrontiersBoardBox.jpg"/>
          <p:cNvPicPr>
            <a:picLocks noChangeAspect="1"/>
          </p:cNvPicPr>
          <p:nvPr/>
        </p:nvPicPr>
        <p:blipFill>
          <a:blip r:embed="rId4"/>
          <a:stretch>
            <a:fillRect/>
          </a:stretch>
        </p:blipFill>
        <p:spPr>
          <a:xfrm>
            <a:off x="609600" y="4343400"/>
            <a:ext cx="3514725" cy="2278369"/>
          </a:xfrm>
          <a:prstGeom prst="rect">
            <a:avLst/>
          </a:prstGeom>
        </p:spPr>
      </p:pic>
      <p:pic>
        <p:nvPicPr>
          <p:cNvPr id="6" name="Picture 5" descr="xcomboardgame.jpg"/>
          <p:cNvPicPr>
            <a:picLocks noChangeAspect="1"/>
          </p:cNvPicPr>
          <p:nvPr/>
        </p:nvPicPr>
        <p:blipFill>
          <a:blip r:embed="rId5"/>
          <a:stretch>
            <a:fillRect/>
          </a:stretch>
        </p:blipFill>
        <p:spPr>
          <a:xfrm>
            <a:off x="4876800" y="4038600"/>
            <a:ext cx="4076700" cy="22922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 </a:t>
            </a:r>
          </a:p>
        </p:txBody>
      </p:sp>
      <p:sp>
        <p:nvSpPr>
          <p:cNvPr id="2" name="Content Placeholder 1"/>
          <p:cNvSpPr>
            <a:spLocks noGrp="1"/>
          </p:cNvSpPr>
          <p:nvPr>
            <p:ph idx="1"/>
          </p:nvPr>
        </p:nvSpPr>
        <p:spPr/>
        <p:txBody>
          <a:bodyPr>
            <a:normAutofit fontScale="85000" lnSpcReduction="20000"/>
          </a:bodyPr>
          <a:lstStyle/>
          <a:p>
            <a:r>
              <a:rPr lang="en-US" dirty="0"/>
              <a:t>Old</a:t>
            </a:r>
            <a:r>
              <a:rPr lang="en-US" dirty="0">
                <a:sym typeface="Wingdings" pitchFamily="2" charset="2"/>
              </a:rPr>
              <a:t> Custom motherboard (</a:t>
            </a:r>
            <a:r>
              <a:rPr lang="en-US" dirty="0"/>
              <a:t>Intel 8080 CPU, raster graphics on a CRT monitor)</a:t>
            </a:r>
          </a:p>
          <a:p>
            <a:r>
              <a:rPr lang="en-US" dirty="0"/>
              <a:t>(https://www.youtube.com/watch?v=axlx3o0codc&amp;index=1&amp;list=PLEa2guN1k610Lm2aOQ7T8ObyQgXn-coLd)</a:t>
            </a:r>
          </a:p>
          <a:p>
            <a:r>
              <a:rPr lang="en-US" dirty="0"/>
              <a:t>New</a:t>
            </a:r>
            <a:r>
              <a:rPr lang="en-US" dirty="0">
                <a:sym typeface="Wingdings" pitchFamily="2" charset="2"/>
              </a:rPr>
              <a:t> Arcade : multiple CPUs, graphics and sound cards, tactile controls.</a:t>
            </a:r>
          </a:p>
          <a:p>
            <a:pPr>
              <a:buNone/>
            </a:pPr>
            <a:r>
              <a:rPr lang="en-US" dirty="0">
                <a:sym typeface="Wingdings" pitchFamily="2" charset="2"/>
              </a:rPr>
              <a:t>              Console: difference in only the interface –usually keyboard.</a:t>
            </a:r>
          </a:p>
          <a:p>
            <a:r>
              <a:rPr lang="en-US" dirty="0">
                <a:sym typeface="Wingdings" pitchFamily="2" charset="2"/>
              </a:rPr>
              <a:t>Board materials, props</a:t>
            </a:r>
          </a:p>
          <a:p>
            <a:r>
              <a:rPr lang="en-US" dirty="0">
                <a:sym typeface="Wingdings" pitchFamily="2" charset="2"/>
              </a:rPr>
              <a:t>Programming languages – C/C++; Java/</a:t>
            </a:r>
            <a:r>
              <a:rPr lang="en-US" dirty="0" err="1">
                <a:sym typeface="Wingdings" pitchFamily="2" charset="2"/>
              </a:rPr>
              <a:t>Javascript</a:t>
            </a:r>
            <a:r>
              <a:rPr lang="en-US" dirty="0">
                <a:sym typeface="Wingdings" pitchFamily="2" charset="2"/>
              </a:rPr>
              <a:t>; now we have game platforms – Unity or engines like Unreal or Cry.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2228</Words>
  <Application>Microsoft Office PowerPoint</Application>
  <PresentationFormat>On-screen Show (4:3)</PresentationFormat>
  <Paragraphs>240</Paragraphs>
  <Slides>41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SimSun</vt:lpstr>
      <vt:lpstr>Arial</vt:lpstr>
      <vt:lpstr>Calibri</vt:lpstr>
      <vt:lpstr>Times New Roman</vt:lpstr>
      <vt:lpstr>Wingdings</vt:lpstr>
      <vt:lpstr>Office Theme</vt:lpstr>
      <vt:lpstr>Most Boring Games!!!</vt:lpstr>
      <vt:lpstr>Quick skill and interest level understanding Score yourself on a scale of 1-5 with 1 being the least.</vt:lpstr>
      <vt:lpstr>Elements of a Game </vt:lpstr>
      <vt:lpstr>Lets start with ‘Pong</vt:lpstr>
      <vt:lpstr>Now, lets understand GD from Schemas</vt:lpstr>
      <vt:lpstr>Game mechanics – rules &amp; procedures?</vt:lpstr>
      <vt:lpstr>PowerPoint Presentation</vt:lpstr>
      <vt:lpstr>Case Study – Space Invaders/Aliens</vt:lpstr>
      <vt:lpstr>Technology </vt:lpstr>
      <vt:lpstr>Mechanics, Story, Aesthetics</vt:lpstr>
      <vt:lpstr>Class Exercise (30 minutes)</vt:lpstr>
      <vt:lpstr>Reading &amp; discussion assignment</vt:lpstr>
      <vt:lpstr>Game Elements - Mechanics</vt:lpstr>
      <vt:lpstr>Mechanic 1 - space</vt:lpstr>
      <vt:lpstr>The nuts &amp; blots of Game space</vt:lpstr>
      <vt:lpstr>Space- example: tic-tac-toe</vt:lpstr>
      <vt:lpstr>Discrete space</vt:lpstr>
      <vt:lpstr>Discrete or continuous?</vt:lpstr>
      <vt:lpstr>PowerPoint Presentation</vt:lpstr>
      <vt:lpstr>Nested Spaces </vt:lpstr>
      <vt:lpstr>Dimensions</vt:lpstr>
      <vt:lpstr>Space &amp; dimensions</vt:lpstr>
      <vt:lpstr>Lens #21: The Lens of Functional Space</vt:lpstr>
      <vt:lpstr>Mechanic 2: Objects, Attributes, and States</vt:lpstr>
      <vt:lpstr>Objects &amp; attributes &amp; behaviors</vt:lpstr>
      <vt:lpstr>State diagram representation of objects &amp; attributes</vt:lpstr>
      <vt:lpstr>Case Study: Pac-Man</vt:lpstr>
      <vt:lpstr>Properties/Behaviors</vt:lpstr>
      <vt:lpstr>Relationships</vt:lpstr>
      <vt:lpstr>Tic_Tac-Toe</vt:lpstr>
      <vt:lpstr>States</vt:lpstr>
      <vt:lpstr>Secrets – game attributes &amp; objects</vt:lpstr>
      <vt:lpstr>Lens #22: The Lens of Dynamic State  </vt:lpstr>
      <vt:lpstr>Case Study – Tension and release effect through mechanics.</vt:lpstr>
      <vt:lpstr>PowerPoint Presentation</vt:lpstr>
      <vt:lpstr>Classes of Games</vt:lpstr>
      <vt:lpstr>classification of games according to:</vt:lpstr>
      <vt:lpstr>Classes of Games - examples</vt:lpstr>
      <vt:lpstr>Reference text: Programming Game AI by example</vt:lpstr>
      <vt:lpstr>Class exercise – Pac Man state states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Elements - Mechanics</dc:title>
  <dc:creator>Kavita</dc:creator>
  <cp:lastModifiedBy>kavi vemuri</cp:lastModifiedBy>
  <cp:revision>37</cp:revision>
  <dcterms:created xsi:type="dcterms:W3CDTF">2016-08-18T02:31:18Z</dcterms:created>
  <dcterms:modified xsi:type="dcterms:W3CDTF">2018-08-20T04:24:50Z</dcterms:modified>
</cp:coreProperties>
</file>