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82" r:id="rId2"/>
    <p:sldId id="257" r:id="rId3"/>
    <p:sldId id="258" r:id="rId4"/>
    <p:sldId id="259" r:id="rId5"/>
    <p:sldId id="260" r:id="rId6"/>
    <p:sldId id="261" r:id="rId7"/>
    <p:sldId id="262" r:id="rId8"/>
    <p:sldId id="263" r:id="rId9"/>
    <p:sldId id="264" r:id="rId10"/>
    <p:sldId id="265" r:id="rId11"/>
    <p:sldId id="266" r:id="rId12"/>
    <p:sldId id="287" r:id="rId13"/>
    <p:sldId id="275" r:id="rId14"/>
    <p:sldId id="276" r:id="rId15"/>
    <p:sldId id="277" r:id="rId16"/>
    <p:sldId id="278" r:id="rId17"/>
    <p:sldId id="279" r:id="rId18"/>
    <p:sldId id="288" r:id="rId19"/>
    <p:sldId id="289" r:id="rId20"/>
    <p:sldId id="290" r:id="rId21"/>
    <p:sldId id="291" r:id="rId22"/>
    <p:sldId id="293" r:id="rId23"/>
    <p:sldId id="268" r:id="rId24"/>
    <p:sldId id="286" r:id="rId25"/>
    <p:sldId id="269" r:id="rId26"/>
    <p:sldId id="270" r:id="rId27"/>
    <p:sldId id="271" r:id="rId28"/>
    <p:sldId id="283" r:id="rId29"/>
    <p:sldId id="272" r:id="rId30"/>
    <p:sldId id="273" r:id="rId31"/>
    <p:sldId id="274" r:id="rId32"/>
    <p:sldId id="280" r:id="rId33"/>
    <p:sldId id="292" r:id="rId34"/>
    <p:sldId id="281" r:id="rId35"/>
    <p:sldId id="285" r:id="rId36"/>
    <p:sldId id="28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3" d="100"/>
          <a:sy n="53"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DADC7-533B-4C81-9502-5314D2148D1F}" type="datetimeFigureOut">
              <a:rPr lang="en-GB" smtClean="0"/>
              <a:t>03/09/2018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0928D-7276-4253-B96F-D74DAEB1F569}" type="slidenum">
              <a:rPr lang="en-GB" smtClean="0"/>
              <a:t>‹#›</a:t>
            </a:fld>
            <a:endParaRPr lang="en-GB"/>
          </a:p>
        </p:txBody>
      </p:sp>
    </p:spTree>
    <p:extLst>
      <p:ext uri="{BB962C8B-B14F-4D97-AF65-F5344CB8AC3E}">
        <p14:creationId xmlns:p14="http://schemas.microsoft.com/office/powerpoint/2010/main" val="138866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F5163E-ED25-45D6-B1B3-BA413262AD3C}"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Rule 2# more</a:t>
            </a:r>
            <a:r>
              <a:rPr lang="en-US" baseline="0" dirty="0"/>
              <a:t> chances does not mean increased chance of winning.</a:t>
            </a:r>
            <a:endParaRPr lang="en-US" dirty="0"/>
          </a:p>
        </p:txBody>
      </p:sp>
      <p:sp>
        <p:nvSpPr>
          <p:cNvPr id="4" name="Slide Number Placeholder 3"/>
          <p:cNvSpPr>
            <a:spLocks noGrp="1"/>
          </p:cNvSpPr>
          <p:nvPr>
            <p:ph type="sldNum" sz="quarter" idx="10"/>
          </p:nvPr>
        </p:nvSpPr>
        <p:spPr/>
        <p:txBody>
          <a:bodyPr/>
          <a:lstStyle/>
          <a:p>
            <a:fld id="{7614152D-34DB-4A7E-9A0F-3C92F17A3BBB}" type="slidenum">
              <a:rPr lang="en-US" smtClean="0"/>
              <a:pPr/>
              <a:t>25</a:t>
            </a:fld>
            <a:endParaRPr lang="en-US"/>
          </a:p>
        </p:txBody>
      </p:sp>
    </p:spTree>
    <p:extLst>
      <p:ext uri="{BB962C8B-B14F-4D97-AF65-F5344CB8AC3E}">
        <p14:creationId xmlns:p14="http://schemas.microsoft.com/office/powerpoint/2010/main" val="3672708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14152D-34DB-4A7E-9A0F-3C92F17A3BBB}" type="slidenum">
              <a:rPr lang="en-US" smtClean="0"/>
              <a:pPr/>
              <a:t>31</a:t>
            </a:fld>
            <a:endParaRPr lang="en-US"/>
          </a:p>
        </p:txBody>
      </p:sp>
    </p:spTree>
    <p:extLst>
      <p:ext uri="{BB962C8B-B14F-4D97-AF65-F5344CB8AC3E}">
        <p14:creationId xmlns:p14="http://schemas.microsoft.com/office/powerpoint/2010/main" val="412628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14152D-34DB-4A7E-9A0F-3C92F17A3BBB}" type="slidenum">
              <a:rPr lang="en-US" smtClean="0"/>
              <a:pPr/>
              <a:t>36</a:t>
            </a:fld>
            <a:endParaRPr lang="en-US"/>
          </a:p>
        </p:txBody>
      </p:sp>
    </p:spTree>
    <p:extLst>
      <p:ext uri="{BB962C8B-B14F-4D97-AF65-F5344CB8AC3E}">
        <p14:creationId xmlns:p14="http://schemas.microsoft.com/office/powerpoint/2010/main" val="134848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442A-989A-4AB4-B0D0-372D584E18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145551D-1185-4862-9B7D-2AC556DF11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DE7D42-FCF0-4189-B4BB-851464DA682C}"/>
              </a:ext>
            </a:extLst>
          </p:cNvPr>
          <p:cNvSpPr>
            <a:spLocks noGrp="1"/>
          </p:cNvSpPr>
          <p:nvPr>
            <p:ph type="dt" sz="half" idx="10"/>
          </p:nvPr>
        </p:nvSpPr>
        <p:spPr/>
        <p:txBody>
          <a:bodyPr/>
          <a:lstStyle/>
          <a:p>
            <a:fld id="{CDC4F055-0221-4137-978F-B1929DA2BCE4}" type="datetimeFigureOut">
              <a:rPr lang="en-GB" smtClean="0"/>
              <a:t>03/09/2018</a:t>
            </a:fld>
            <a:endParaRPr lang="en-GB"/>
          </a:p>
        </p:txBody>
      </p:sp>
      <p:sp>
        <p:nvSpPr>
          <p:cNvPr id="5" name="Footer Placeholder 4">
            <a:extLst>
              <a:ext uri="{FF2B5EF4-FFF2-40B4-BE49-F238E27FC236}">
                <a16:creationId xmlns:a16="http://schemas.microsoft.com/office/drawing/2014/main" id="{B451FCEB-8D77-48B1-8FB7-7ED0A6AAC8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428AE5-2913-42D1-82ED-8611A4A6C5BA}"/>
              </a:ext>
            </a:extLst>
          </p:cNvPr>
          <p:cNvSpPr>
            <a:spLocks noGrp="1"/>
          </p:cNvSpPr>
          <p:nvPr>
            <p:ph type="sldNum" sz="quarter" idx="12"/>
          </p:nvPr>
        </p:nvSpPr>
        <p:spPr/>
        <p:txBody>
          <a:bodyPr/>
          <a:lstStyle/>
          <a:p>
            <a:fld id="{9BF86F42-39B9-4CF5-8196-4F9BBEAFF561}" type="slidenum">
              <a:rPr lang="en-GB" smtClean="0"/>
              <a:t>‹#›</a:t>
            </a:fld>
            <a:endParaRPr lang="en-GB"/>
          </a:p>
        </p:txBody>
      </p:sp>
    </p:spTree>
    <p:extLst>
      <p:ext uri="{BB962C8B-B14F-4D97-AF65-F5344CB8AC3E}">
        <p14:creationId xmlns:p14="http://schemas.microsoft.com/office/powerpoint/2010/main" val="309957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E09D-26B4-4004-B4E2-A5EBEB15992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A0051CC-93D3-42A3-B7D2-24719C0761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EC42C4-5959-4B25-B59C-E3AF9494C8C2}"/>
              </a:ext>
            </a:extLst>
          </p:cNvPr>
          <p:cNvSpPr>
            <a:spLocks noGrp="1"/>
          </p:cNvSpPr>
          <p:nvPr>
            <p:ph type="dt" sz="half" idx="10"/>
          </p:nvPr>
        </p:nvSpPr>
        <p:spPr/>
        <p:txBody>
          <a:bodyPr/>
          <a:lstStyle/>
          <a:p>
            <a:fld id="{CDC4F055-0221-4137-978F-B1929DA2BCE4}" type="datetimeFigureOut">
              <a:rPr lang="en-GB" smtClean="0"/>
              <a:t>03/09/2018</a:t>
            </a:fld>
            <a:endParaRPr lang="en-GB"/>
          </a:p>
        </p:txBody>
      </p:sp>
      <p:sp>
        <p:nvSpPr>
          <p:cNvPr id="5" name="Footer Placeholder 4">
            <a:extLst>
              <a:ext uri="{FF2B5EF4-FFF2-40B4-BE49-F238E27FC236}">
                <a16:creationId xmlns:a16="http://schemas.microsoft.com/office/drawing/2014/main" id="{E20CD0B0-5048-45D5-A7A0-542160A078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2E7952-568D-443C-81A1-4CA47697B107}"/>
              </a:ext>
            </a:extLst>
          </p:cNvPr>
          <p:cNvSpPr>
            <a:spLocks noGrp="1"/>
          </p:cNvSpPr>
          <p:nvPr>
            <p:ph type="sldNum" sz="quarter" idx="12"/>
          </p:nvPr>
        </p:nvSpPr>
        <p:spPr/>
        <p:txBody>
          <a:bodyPr/>
          <a:lstStyle/>
          <a:p>
            <a:fld id="{9BF86F42-39B9-4CF5-8196-4F9BBEAFF561}" type="slidenum">
              <a:rPr lang="en-GB" smtClean="0"/>
              <a:t>‹#›</a:t>
            </a:fld>
            <a:endParaRPr lang="en-GB"/>
          </a:p>
        </p:txBody>
      </p:sp>
    </p:spTree>
    <p:extLst>
      <p:ext uri="{BB962C8B-B14F-4D97-AF65-F5344CB8AC3E}">
        <p14:creationId xmlns:p14="http://schemas.microsoft.com/office/powerpoint/2010/main" val="1750749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DE17B4-E9A5-4678-A0DC-C78FA2EDB4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76339F-1F0D-42EB-91AF-CAA65AFD21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D00CF8-4664-4CD8-8366-8B93AC3BE850}"/>
              </a:ext>
            </a:extLst>
          </p:cNvPr>
          <p:cNvSpPr>
            <a:spLocks noGrp="1"/>
          </p:cNvSpPr>
          <p:nvPr>
            <p:ph type="dt" sz="half" idx="10"/>
          </p:nvPr>
        </p:nvSpPr>
        <p:spPr/>
        <p:txBody>
          <a:bodyPr/>
          <a:lstStyle/>
          <a:p>
            <a:fld id="{CDC4F055-0221-4137-978F-B1929DA2BCE4}" type="datetimeFigureOut">
              <a:rPr lang="en-GB" smtClean="0"/>
              <a:t>03/09/2018</a:t>
            </a:fld>
            <a:endParaRPr lang="en-GB"/>
          </a:p>
        </p:txBody>
      </p:sp>
      <p:sp>
        <p:nvSpPr>
          <p:cNvPr id="5" name="Footer Placeholder 4">
            <a:extLst>
              <a:ext uri="{FF2B5EF4-FFF2-40B4-BE49-F238E27FC236}">
                <a16:creationId xmlns:a16="http://schemas.microsoft.com/office/drawing/2014/main" id="{B1BB6DB5-3282-483D-A36A-218A03D960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D4BB5D-993C-4135-BC26-46D6CB69F750}"/>
              </a:ext>
            </a:extLst>
          </p:cNvPr>
          <p:cNvSpPr>
            <a:spLocks noGrp="1"/>
          </p:cNvSpPr>
          <p:nvPr>
            <p:ph type="sldNum" sz="quarter" idx="12"/>
          </p:nvPr>
        </p:nvSpPr>
        <p:spPr/>
        <p:txBody>
          <a:bodyPr/>
          <a:lstStyle/>
          <a:p>
            <a:fld id="{9BF86F42-39B9-4CF5-8196-4F9BBEAFF561}" type="slidenum">
              <a:rPr lang="en-GB" smtClean="0"/>
              <a:t>‹#›</a:t>
            </a:fld>
            <a:endParaRPr lang="en-GB"/>
          </a:p>
        </p:txBody>
      </p:sp>
    </p:spTree>
    <p:extLst>
      <p:ext uri="{BB962C8B-B14F-4D97-AF65-F5344CB8AC3E}">
        <p14:creationId xmlns:p14="http://schemas.microsoft.com/office/powerpoint/2010/main" val="298784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526E-6770-4025-A2A2-3CC56850FF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2226C0-DE88-4A58-A87B-6DCBA8A5BC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C99722-90F1-4B29-B12C-8B6E2E4DBB26}"/>
              </a:ext>
            </a:extLst>
          </p:cNvPr>
          <p:cNvSpPr>
            <a:spLocks noGrp="1"/>
          </p:cNvSpPr>
          <p:nvPr>
            <p:ph type="dt" sz="half" idx="10"/>
          </p:nvPr>
        </p:nvSpPr>
        <p:spPr/>
        <p:txBody>
          <a:bodyPr/>
          <a:lstStyle/>
          <a:p>
            <a:fld id="{CDC4F055-0221-4137-978F-B1929DA2BCE4}" type="datetimeFigureOut">
              <a:rPr lang="en-GB" smtClean="0"/>
              <a:t>03/09/2018</a:t>
            </a:fld>
            <a:endParaRPr lang="en-GB"/>
          </a:p>
        </p:txBody>
      </p:sp>
      <p:sp>
        <p:nvSpPr>
          <p:cNvPr id="5" name="Footer Placeholder 4">
            <a:extLst>
              <a:ext uri="{FF2B5EF4-FFF2-40B4-BE49-F238E27FC236}">
                <a16:creationId xmlns:a16="http://schemas.microsoft.com/office/drawing/2014/main" id="{0F4D5BAD-9D9C-42FE-9FFC-D57373A87F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7BCCD4-C0C7-42E5-8E72-6C2553FB7092}"/>
              </a:ext>
            </a:extLst>
          </p:cNvPr>
          <p:cNvSpPr>
            <a:spLocks noGrp="1"/>
          </p:cNvSpPr>
          <p:nvPr>
            <p:ph type="sldNum" sz="quarter" idx="12"/>
          </p:nvPr>
        </p:nvSpPr>
        <p:spPr/>
        <p:txBody>
          <a:bodyPr/>
          <a:lstStyle/>
          <a:p>
            <a:fld id="{9BF86F42-39B9-4CF5-8196-4F9BBEAFF561}" type="slidenum">
              <a:rPr lang="en-GB" smtClean="0"/>
              <a:t>‹#›</a:t>
            </a:fld>
            <a:endParaRPr lang="en-GB"/>
          </a:p>
        </p:txBody>
      </p:sp>
    </p:spTree>
    <p:extLst>
      <p:ext uri="{BB962C8B-B14F-4D97-AF65-F5344CB8AC3E}">
        <p14:creationId xmlns:p14="http://schemas.microsoft.com/office/powerpoint/2010/main" val="22246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C6F5-6E46-4C38-B17C-14DA03D995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986536-8EB5-42B9-98B8-CCAE7582F8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669FA9-63FB-4BC6-B2C5-908582ACBF03}"/>
              </a:ext>
            </a:extLst>
          </p:cNvPr>
          <p:cNvSpPr>
            <a:spLocks noGrp="1"/>
          </p:cNvSpPr>
          <p:nvPr>
            <p:ph type="dt" sz="half" idx="10"/>
          </p:nvPr>
        </p:nvSpPr>
        <p:spPr/>
        <p:txBody>
          <a:bodyPr/>
          <a:lstStyle/>
          <a:p>
            <a:fld id="{CDC4F055-0221-4137-978F-B1929DA2BCE4}" type="datetimeFigureOut">
              <a:rPr lang="en-GB" smtClean="0"/>
              <a:t>03/09/2018</a:t>
            </a:fld>
            <a:endParaRPr lang="en-GB"/>
          </a:p>
        </p:txBody>
      </p:sp>
      <p:sp>
        <p:nvSpPr>
          <p:cNvPr id="5" name="Footer Placeholder 4">
            <a:extLst>
              <a:ext uri="{FF2B5EF4-FFF2-40B4-BE49-F238E27FC236}">
                <a16:creationId xmlns:a16="http://schemas.microsoft.com/office/drawing/2014/main" id="{89DE5059-65DC-4233-A984-1F2FE362B7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BFFB4D-9453-4EFE-AEBF-C76AC344416D}"/>
              </a:ext>
            </a:extLst>
          </p:cNvPr>
          <p:cNvSpPr>
            <a:spLocks noGrp="1"/>
          </p:cNvSpPr>
          <p:nvPr>
            <p:ph type="sldNum" sz="quarter" idx="12"/>
          </p:nvPr>
        </p:nvSpPr>
        <p:spPr/>
        <p:txBody>
          <a:bodyPr/>
          <a:lstStyle/>
          <a:p>
            <a:fld id="{9BF86F42-39B9-4CF5-8196-4F9BBEAFF561}" type="slidenum">
              <a:rPr lang="en-GB" smtClean="0"/>
              <a:t>‹#›</a:t>
            </a:fld>
            <a:endParaRPr lang="en-GB"/>
          </a:p>
        </p:txBody>
      </p:sp>
    </p:spTree>
    <p:extLst>
      <p:ext uri="{BB962C8B-B14F-4D97-AF65-F5344CB8AC3E}">
        <p14:creationId xmlns:p14="http://schemas.microsoft.com/office/powerpoint/2010/main" val="300015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97F4-F0A4-4D0F-A5D0-E918FB72F3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92071E-6B33-43CF-8291-2A1E0D761E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FBF258A-99E3-4603-A0BF-BD64328D1E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2ED6957-AE42-43F9-ABF6-CAFC9B6EBAD0}"/>
              </a:ext>
            </a:extLst>
          </p:cNvPr>
          <p:cNvSpPr>
            <a:spLocks noGrp="1"/>
          </p:cNvSpPr>
          <p:nvPr>
            <p:ph type="dt" sz="half" idx="10"/>
          </p:nvPr>
        </p:nvSpPr>
        <p:spPr/>
        <p:txBody>
          <a:bodyPr/>
          <a:lstStyle/>
          <a:p>
            <a:fld id="{CDC4F055-0221-4137-978F-B1929DA2BCE4}" type="datetimeFigureOut">
              <a:rPr lang="en-GB" smtClean="0"/>
              <a:t>03/09/2018</a:t>
            </a:fld>
            <a:endParaRPr lang="en-GB"/>
          </a:p>
        </p:txBody>
      </p:sp>
      <p:sp>
        <p:nvSpPr>
          <p:cNvPr id="6" name="Footer Placeholder 5">
            <a:extLst>
              <a:ext uri="{FF2B5EF4-FFF2-40B4-BE49-F238E27FC236}">
                <a16:creationId xmlns:a16="http://schemas.microsoft.com/office/drawing/2014/main" id="{A9556C95-291B-4473-A45A-62A9421824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8AFBF3-75F7-464F-86A8-3B5AAD19183B}"/>
              </a:ext>
            </a:extLst>
          </p:cNvPr>
          <p:cNvSpPr>
            <a:spLocks noGrp="1"/>
          </p:cNvSpPr>
          <p:nvPr>
            <p:ph type="sldNum" sz="quarter" idx="12"/>
          </p:nvPr>
        </p:nvSpPr>
        <p:spPr/>
        <p:txBody>
          <a:bodyPr/>
          <a:lstStyle/>
          <a:p>
            <a:fld id="{9BF86F42-39B9-4CF5-8196-4F9BBEAFF561}" type="slidenum">
              <a:rPr lang="en-GB" smtClean="0"/>
              <a:t>‹#›</a:t>
            </a:fld>
            <a:endParaRPr lang="en-GB"/>
          </a:p>
        </p:txBody>
      </p:sp>
    </p:spTree>
    <p:extLst>
      <p:ext uri="{BB962C8B-B14F-4D97-AF65-F5344CB8AC3E}">
        <p14:creationId xmlns:p14="http://schemas.microsoft.com/office/powerpoint/2010/main" val="387340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DF7A-CE0E-4B56-8632-BD95EFA75A0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3A5570-C56C-401E-803D-C6EE0EA64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E23299-D230-4A0A-85F7-8B7CD08D451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D21BE35-5DE0-47E1-ADAA-2940526F8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03C3F2-D70B-4559-86A9-81729653F7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FF1CF7-CE53-4D81-A37D-BD2C75EFE0E7}"/>
              </a:ext>
            </a:extLst>
          </p:cNvPr>
          <p:cNvSpPr>
            <a:spLocks noGrp="1"/>
          </p:cNvSpPr>
          <p:nvPr>
            <p:ph type="dt" sz="half" idx="10"/>
          </p:nvPr>
        </p:nvSpPr>
        <p:spPr/>
        <p:txBody>
          <a:bodyPr/>
          <a:lstStyle/>
          <a:p>
            <a:fld id="{CDC4F055-0221-4137-978F-B1929DA2BCE4}" type="datetimeFigureOut">
              <a:rPr lang="en-GB" smtClean="0"/>
              <a:t>03/09/2018</a:t>
            </a:fld>
            <a:endParaRPr lang="en-GB"/>
          </a:p>
        </p:txBody>
      </p:sp>
      <p:sp>
        <p:nvSpPr>
          <p:cNvPr id="8" name="Footer Placeholder 7">
            <a:extLst>
              <a:ext uri="{FF2B5EF4-FFF2-40B4-BE49-F238E27FC236}">
                <a16:creationId xmlns:a16="http://schemas.microsoft.com/office/drawing/2014/main" id="{EFFBF538-67E7-4062-B3E8-361440FCB81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7761055-6930-42E8-9BFB-3863C9E61143}"/>
              </a:ext>
            </a:extLst>
          </p:cNvPr>
          <p:cNvSpPr>
            <a:spLocks noGrp="1"/>
          </p:cNvSpPr>
          <p:nvPr>
            <p:ph type="sldNum" sz="quarter" idx="12"/>
          </p:nvPr>
        </p:nvSpPr>
        <p:spPr/>
        <p:txBody>
          <a:bodyPr/>
          <a:lstStyle/>
          <a:p>
            <a:fld id="{9BF86F42-39B9-4CF5-8196-4F9BBEAFF561}" type="slidenum">
              <a:rPr lang="en-GB" smtClean="0"/>
              <a:t>‹#›</a:t>
            </a:fld>
            <a:endParaRPr lang="en-GB"/>
          </a:p>
        </p:txBody>
      </p:sp>
    </p:spTree>
    <p:extLst>
      <p:ext uri="{BB962C8B-B14F-4D97-AF65-F5344CB8AC3E}">
        <p14:creationId xmlns:p14="http://schemas.microsoft.com/office/powerpoint/2010/main" val="412985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0581-0487-4495-BED6-CD9341F7C4D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0F553-97C3-400A-AA60-7F6AC8BF2F57}"/>
              </a:ext>
            </a:extLst>
          </p:cNvPr>
          <p:cNvSpPr>
            <a:spLocks noGrp="1"/>
          </p:cNvSpPr>
          <p:nvPr>
            <p:ph type="dt" sz="half" idx="10"/>
          </p:nvPr>
        </p:nvSpPr>
        <p:spPr/>
        <p:txBody>
          <a:bodyPr/>
          <a:lstStyle/>
          <a:p>
            <a:fld id="{CDC4F055-0221-4137-978F-B1929DA2BCE4}" type="datetimeFigureOut">
              <a:rPr lang="en-GB" smtClean="0"/>
              <a:t>03/09/2018</a:t>
            </a:fld>
            <a:endParaRPr lang="en-GB"/>
          </a:p>
        </p:txBody>
      </p:sp>
      <p:sp>
        <p:nvSpPr>
          <p:cNvPr id="4" name="Footer Placeholder 3">
            <a:extLst>
              <a:ext uri="{FF2B5EF4-FFF2-40B4-BE49-F238E27FC236}">
                <a16:creationId xmlns:a16="http://schemas.microsoft.com/office/drawing/2014/main" id="{27BDB5D6-113A-4D01-A430-3D7CB97D17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83DB177-660D-4ADB-9C4F-016FF1154C48}"/>
              </a:ext>
            </a:extLst>
          </p:cNvPr>
          <p:cNvSpPr>
            <a:spLocks noGrp="1"/>
          </p:cNvSpPr>
          <p:nvPr>
            <p:ph type="sldNum" sz="quarter" idx="12"/>
          </p:nvPr>
        </p:nvSpPr>
        <p:spPr/>
        <p:txBody>
          <a:bodyPr/>
          <a:lstStyle/>
          <a:p>
            <a:fld id="{9BF86F42-39B9-4CF5-8196-4F9BBEAFF561}" type="slidenum">
              <a:rPr lang="en-GB" smtClean="0"/>
              <a:t>‹#›</a:t>
            </a:fld>
            <a:endParaRPr lang="en-GB"/>
          </a:p>
        </p:txBody>
      </p:sp>
    </p:spTree>
    <p:extLst>
      <p:ext uri="{BB962C8B-B14F-4D97-AF65-F5344CB8AC3E}">
        <p14:creationId xmlns:p14="http://schemas.microsoft.com/office/powerpoint/2010/main" val="368201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4DA847-E9A2-4856-A607-0B2AC8FE06FF}"/>
              </a:ext>
            </a:extLst>
          </p:cNvPr>
          <p:cNvSpPr>
            <a:spLocks noGrp="1"/>
          </p:cNvSpPr>
          <p:nvPr>
            <p:ph type="dt" sz="half" idx="10"/>
          </p:nvPr>
        </p:nvSpPr>
        <p:spPr/>
        <p:txBody>
          <a:bodyPr/>
          <a:lstStyle/>
          <a:p>
            <a:fld id="{CDC4F055-0221-4137-978F-B1929DA2BCE4}" type="datetimeFigureOut">
              <a:rPr lang="en-GB" smtClean="0"/>
              <a:t>03/09/2018</a:t>
            </a:fld>
            <a:endParaRPr lang="en-GB"/>
          </a:p>
        </p:txBody>
      </p:sp>
      <p:sp>
        <p:nvSpPr>
          <p:cNvPr id="3" name="Footer Placeholder 2">
            <a:extLst>
              <a:ext uri="{FF2B5EF4-FFF2-40B4-BE49-F238E27FC236}">
                <a16:creationId xmlns:a16="http://schemas.microsoft.com/office/drawing/2014/main" id="{EA5DD756-8769-45A2-9D88-435AC06374D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7F654BD-FFB9-4AFD-B8F6-F031EEE5475A}"/>
              </a:ext>
            </a:extLst>
          </p:cNvPr>
          <p:cNvSpPr>
            <a:spLocks noGrp="1"/>
          </p:cNvSpPr>
          <p:nvPr>
            <p:ph type="sldNum" sz="quarter" idx="12"/>
          </p:nvPr>
        </p:nvSpPr>
        <p:spPr/>
        <p:txBody>
          <a:bodyPr/>
          <a:lstStyle/>
          <a:p>
            <a:fld id="{9BF86F42-39B9-4CF5-8196-4F9BBEAFF561}" type="slidenum">
              <a:rPr lang="en-GB" smtClean="0"/>
              <a:t>‹#›</a:t>
            </a:fld>
            <a:endParaRPr lang="en-GB"/>
          </a:p>
        </p:txBody>
      </p:sp>
    </p:spTree>
    <p:extLst>
      <p:ext uri="{BB962C8B-B14F-4D97-AF65-F5344CB8AC3E}">
        <p14:creationId xmlns:p14="http://schemas.microsoft.com/office/powerpoint/2010/main" val="342040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4BC6-B5C9-4257-A614-85CE21C03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41752E5-E58B-480A-B186-8CFE35E412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6FF35A9-7C5F-4FF7-A744-64DA9F874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058788-3BA1-4494-A496-33799DAAEAB4}"/>
              </a:ext>
            </a:extLst>
          </p:cNvPr>
          <p:cNvSpPr>
            <a:spLocks noGrp="1"/>
          </p:cNvSpPr>
          <p:nvPr>
            <p:ph type="dt" sz="half" idx="10"/>
          </p:nvPr>
        </p:nvSpPr>
        <p:spPr/>
        <p:txBody>
          <a:bodyPr/>
          <a:lstStyle/>
          <a:p>
            <a:fld id="{CDC4F055-0221-4137-978F-B1929DA2BCE4}" type="datetimeFigureOut">
              <a:rPr lang="en-GB" smtClean="0"/>
              <a:t>03/09/2018</a:t>
            </a:fld>
            <a:endParaRPr lang="en-GB"/>
          </a:p>
        </p:txBody>
      </p:sp>
      <p:sp>
        <p:nvSpPr>
          <p:cNvPr id="6" name="Footer Placeholder 5">
            <a:extLst>
              <a:ext uri="{FF2B5EF4-FFF2-40B4-BE49-F238E27FC236}">
                <a16:creationId xmlns:a16="http://schemas.microsoft.com/office/drawing/2014/main" id="{7C4575F8-56F6-4578-B92B-1FD2302D77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93E5B0-69C1-4060-BE91-546A6C233347}"/>
              </a:ext>
            </a:extLst>
          </p:cNvPr>
          <p:cNvSpPr>
            <a:spLocks noGrp="1"/>
          </p:cNvSpPr>
          <p:nvPr>
            <p:ph type="sldNum" sz="quarter" idx="12"/>
          </p:nvPr>
        </p:nvSpPr>
        <p:spPr/>
        <p:txBody>
          <a:bodyPr/>
          <a:lstStyle/>
          <a:p>
            <a:fld id="{9BF86F42-39B9-4CF5-8196-4F9BBEAFF561}" type="slidenum">
              <a:rPr lang="en-GB" smtClean="0"/>
              <a:t>‹#›</a:t>
            </a:fld>
            <a:endParaRPr lang="en-GB"/>
          </a:p>
        </p:txBody>
      </p:sp>
    </p:spTree>
    <p:extLst>
      <p:ext uri="{BB962C8B-B14F-4D97-AF65-F5344CB8AC3E}">
        <p14:creationId xmlns:p14="http://schemas.microsoft.com/office/powerpoint/2010/main" val="302664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51A3-6B65-46B5-892A-185653913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536FE40-5A04-4BF0-9765-3DFD97158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DD7BBC-9FD6-4196-9EE2-C83958AD9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7D2838-5ED9-4613-9E3D-54C0449F9C72}"/>
              </a:ext>
            </a:extLst>
          </p:cNvPr>
          <p:cNvSpPr>
            <a:spLocks noGrp="1"/>
          </p:cNvSpPr>
          <p:nvPr>
            <p:ph type="dt" sz="half" idx="10"/>
          </p:nvPr>
        </p:nvSpPr>
        <p:spPr/>
        <p:txBody>
          <a:bodyPr/>
          <a:lstStyle/>
          <a:p>
            <a:fld id="{CDC4F055-0221-4137-978F-B1929DA2BCE4}" type="datetimeFigureOut">
              <a:rPr lang="en-GB" smtClean="0"/>
              <a:t>03/09/2018</a:t>
            </a:fld>
            <a:endParaRPr lang="en-GB"/>
          </a:p>
        </p:txBody>
      </p:sp>
      <p:sp>
        <p:nvSpPr>
          <p:cNvPr id="6" name="Footer Placeholder 5">
            <a:extLst>
              <a:ext uri="{FF2B5EF4-FFF2-40B4-BE49-F238E27FC236}">
                <a16:creationId xmlns:a16="http://schemas.microsoft.com/office/drawing/2014/main" id="{4536B120-1D43-4397-84C2-988E1626BE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583ED2-1016-42D2-9256-C95679DEDE4E}"/>
              </a:ext>
            </a:extLst>
          </p:cNvPr>
          <p:cNvSpPr>
            <a:spLocks noGrp="1"/>
          </p:cNvSpPr>
          <p:nvPr>
            <p:ph type="sldNum" sz="quarter" idx="12"/>
          </p:nvPr>
        </p:nvSpPr>
        <p:spPr/>
        <p:txBody>
          <a:bodyPr/>
          <a:lstStyle/>
          <a:p>
            <a:fld id="{9BF86F42-39B9-4CF5-8196-4F9BBEAFF561}" type="slidenum">
              <a:rPr lang="en-GB" smtClean="0"/>
              <a:t>‹#›</a:t>
            </a:fld>
            <a:endParaRPr lang="en-GB"/>
          </a:p>
        </p:txBody>
      </p:sp>
    </p:spTree>
    <p:extLst>
      <p:ext uri="{BB962C8B-B14F-4D97-AF65-F5344CB8AC3E}">
        <p14:creationId xmlns:p14="http://schemas.microsoft.com/office/powerpoint/2010/main" val="416409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6C95B-15AC-4107-ABFC-7C6690DB57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B1B0F9-81F9-4E28-8301-2B90D4AB70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387AA0-0785-40DB-A1BE-24F35D4E0D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4F055-0221-4137-978F-B1929DA2BCE4}" type="datetimeFigureOut">
              <a:rPr lang="en-GB" smtClean="0"/>
              <a:t>03/09/2018</a:t>
            </a:fld>
            <a:endParaRPr lang="en-GB"/>
          </a:p>
        </p:txBody>
      </p:sp>
      <p:sp>
        <p:nvSpPr>
          <p:cNvPr id="5" name="Footer Placeholder 4">
            <a:extLst>
              <a:ext uri="{FF2B5EF4-FFF2-40B4-BE49-F238E27FC236}">
                <a16:creationId xmlns:a16="http://schemas.microsoft.com/office/drawing/2014/main" id="{646271D5-5A27-4677-968F-3E4169C97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CE541F-2DEB-4113-BC39-452E56DEB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86F42-39B9-4CF5-8196-4F9BBEAFF561}" type="slidenum">
              <a:rPr lang="en-GB" smtClean="0"/>
              <a:t>‹#›</a:t>
            </a:fld>
            <a:endParaRPr lang="en-GB"/>
          </a:p>
        </p:txBody>
      </p:sp>
    </p:spTree>
    <p:extLst>
      <p:ext uri="{BB962C8B-B14F-4D97-AF65-F5344CB8AC3E}">
        <p14:creationId xmlns:p14="http://schemas.microsoft.com/office/powerpoint/2010/main" val="2746941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etacritic.com/browse/games/genre/date/puzzle/pc"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bitstorm.org/gameoflife/" TargetMode="Externa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1.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mathwarehouse.com/monty-hall-simulation-onlin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hyperlink" Target="http://mathworld.wolfram.com/ElementaryCellularAutomat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06F8-B012-49DB-9772-5E5086E5C9BB}"/>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3E6CA28D-C4C1-4BFA-89DA-7A97C731D34C}"/>
              </a:ext>
            </a:extLst>
          </p:cNvPr>
          <p:cNvSpPr>
            <a:spLocks noGrp="1"/>
          </p:cNvSpPr>
          <p:nvPr>
            <p:ph idx="1"/>
          </p:nvPr>
        </p:nvSpPr>
        <p:spPr/>
        <p:txBody>
          <a:bodyPr>
            <a:normAutofit lnSpcReduction="10000"/>
          </a:bodyPr>
          <a:lstStyle/>
          <a:p>
            <a:r>
              <a:rPr lang="en-GB" dirty="0"/>
              <a:t>Serious games – some knowledge transfer happens explicitly. </a:t>
            </a:r>
          </a:p>
          <a:p>
            <a:r>
              <a:rPr lang="en-GB" dirty="0"/>
              <a:t>Board or virtual</a:t>
            </a:r>
            <a:br>
              <a:rPr lang="en-GB" dirty="0"/>
            </a:br>
            <a:r>
              <a:rPr lang="en-GB" dirty="0"/>
              <a:t>Narratives</a:t>
            </a:r>
            <a:br>
              <a:rPr lang="en-GB" dirty="0"/>
            </a:br>
            <a:r>
              <a:rPr lang="en-GB" dirty="0"/>
              <a:t>1.        Wolf amongst us.</a:t>
            </a:r>
            <a:br>
              <a:rPr lang="en-GB" dirty="0"/>
            </a:br>
            <a:r>
              <a:rPr lang="en-GB" dirty="0"/>
              <a:t>2.        History</a:t>
            </a:r>
            <a:br>
              <a:rPr lang="en-GB" dirty="0"/>
            </a:br>
            <a:r>
              <a:rPr lang="en-GB" dirty="0"/>
              <a:t>3.        Mythology</a:t>
            </a:r>
            <a:br>
              <a:rPr lang="en-GB" dirty="0"/>
            </a:br>
            <a:br>
              <a:rPr lang="en-GB" dirty="0"/>
            </a:br>
            <a:r>
              <a:rPr lang="en-GB" dirty="0"/>
              <a:t>Puzzles</a:t>
            </a:r>
            <a:br>
              <a:rPr lang="en-GB" dirty="0"/>
            </a:br>
            <a:r>
              <a:rPr lang="en-GB" dirty="0"/>
              <a:t>1.        </a:t>
            </a:r>
            <a:r>
              <a:rPr lang="en-GB" dirty="0">
                <a:hlinkClick r:id="rId2"/>
              </a:rPr>
              <a:t>http://www.metacritic.com/browse/games/genre/date/puzzle/pc</a:t>
            </a:r>
            <a:br>
              <a:rPr lang="en-GB" dirty="0"/>
            </a:br>
            <a:endParaRPr lang="en-GB" dirty="0"/>
          </a:p>
        </p:txBody>
      </p:sp>
    </p:spTree>
    <p:extLst>
      <p:ext uri="{BB962C8B-B14F-4D97-AF65-F5344CB8AC3E}">
        <p14:creationId xmlns:p14="http://schemas.microsoft.com/office/powerpoint/2010/main" val="189070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09"/>
            <a:ext cx="10515600" cy="1325563"/>
          </a:xfrm>
        </p:spPr>
        <p:txBody>
          <a:bodyPr>
            <a:normAutofit/>
          </a:bodyPr>
          <a:lstStyle/>
          <a:p>
            <a:r>
              <a:rPr lang="en-US" sz="2000" dirty="0"/>
              <a:t>The game of LIFE – NOT really a game though!</a:t>
            </a:r>
            <a:br>
              <a:rPr lang="en-US" sz="2000" dirty="0"/>
            </a:br>
            <a:r>
              <a:rPr lang="en-US" sz="2000" dirty="0"/>
              <a:t> John H. Conway and popularized in Martin Gardner's </a:t>
            </a:r>
            <a:r>
              <a:rPr lang="en-US" sz="2000" i="1" dirty="0"/>
              <a:t>Scientific American</a:t>
            </a:r>
            <a:r>
              <a:rPr lang="en-US" sz="2000" dirty="0"/>
              <a:t> column (1970)</a:t>
            </a:r>
          </a:p>
        </p:txBody>
      </p:sp>
      <p:sp>
        <p:nvSpPr>
          <p:cNvPr id="3" name="Content Placeholder 2"/>
          <p:cNvSpPr>
            <a:spLocks noGrp="1"/>
          </p:cNvSpPr>
          <p:nvPr>
            <p:ph idx="1"/>
          </p:nvPr>
        </p:nvSpPr>
        <p:spPr>
          <a:xfrm>
            <a:off x="838200" y="1961587"/>
            <a:ext cx="4283394" cy="4187952"/>
          </a:xfrm>
        </p:spPr>
        <p:txBody>
          <a:bodyPr/>
          <a:lstStyle/>
          <a:p>
            <a:r>
              <a:rPr lang="en-US" dirty="0">
                <a:hlinkClick r:id="rId2"/>
              </a:rPr>
              <a:t>http://www.bitstorm.org/gameoflife/</a:t>
            </a:r>
            <a:endParaRPr lang="en-US" dirty="0"/>
          </a:p>
        </p:txBody>
      </p:sp>
      <p:pic>
        <p:nvPicPr>
          <p:cNvPr id="70658" name="Picture 2" descr="Image result for flexagons"/>
          <p:cNvPicPr>
            <a:picLocks noChangeAspect="1" noChangeArrowheads="1"/>
          </p:cNvPicPr>
          <p:nvPr/>
        </p:nvPicPr>
        <p:blipFill>
          <a:blip r:embed="rId3"/>
          <a:srcRect/>
          <a:stretch>
            <a:fillRect/>
          </a:stretch>
        </p:blipFill>
        <p:spPr bwMode="auto">
          <a:xfrm>
            <a:off x="9792543" y="802387"/>
            <a:ext cx="2206867" cy="1071570"/>
          </a:xfrm>
          <a:prstGeom prst="rect">
            <a:avLst/>
          </a:prstGeom>
          <a:noFill/>
        </p:spPr>
      </p:pic>
      <p:pic>
        <p:nvPicPr>
          <p:cNvPr id="70660" name="Picture 4" descr="StillLifes"/>
          <p:cNvPicPr>
            <a:picLocks noChangeAspect="1" noChangeArrowheads="1"/>
          </p:cNvPicPr>
          <p:nvPr/>
        </p:nvPicPr>
        <p:blipFill>
          <a:blip r:embed="rId4"/>
          <a:srcRect/>
          <a:stretch>
            <a:fillRect/>
          </a:stretch>
        </p:blipFill>
        <p:spPr bwMode="auto">
          <a:xfrm>
            <a:off x="6392726" y="2624331"/>
            <a:ext cx="4295775" cy="3419475"/>
          </a:xfrm>
          <a:prstGeom prst="rect">
            <a:avLst/>
          </a:prstGeom>
          <a:noFill/>
        </p:spPr>
      </p:pic>
    </p:spTree>
    <p:extLst>
      <p:ext uri="{BB962C8B-B14F-4D97-AF65-F5344CB8AC3E}">
        <p14:creationId xmlns:p14="http://schemas.microsoft.com/office/powerpoint/2010/main" val="65442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Emergence: example of </a:t>
            </a:r>
            <a:r>
              <a:rPr lang="en-US" sz="2400" i="1" dirty="0"/>
              <a:t>Life</a:t>
            </a:r>
            <a:br>
              <a:rPr lang="en-US" sz="2400" i="1" dirty="0"/>
            </a:br>
            <a:r>
              <a:rPr lang="en-US" sz="2400" dirty="0"/>
              <a:t> Langton, Artificial Life</a:t>
            </a:r>
            <a:endParaRPr lang="en-US" sz="2400" i="1" dirty="0"/>
          </a:p>
        </p:txBody>
      </p:sp>
      <p:sp>
        <p:nvSpPr>
          <p:cNvPr id="3" name="Content Placeholder 2"/>
          <p:cNvSpPr>
            <a:spLocks noGrp="1"/>
          </p:cNvSpPr>
          <p:nvPr>
            <p:ph idx="1"/>
          </p:nvPr>
        </p:nvSpPr>
        <p:spPr/>
        <p:txBody>
          <a:bodyPr>
            <a:normAutofit/>
          </a:bodyPr>
          <a:lstStyle/>
          <a:p>
            <a:pPr>
              <a:buNone/>
            </a:pPr>
            <a:r>
              <a:rPr lang="en-US" dirty="0"/>
              <a:t>Coupled :The interaction between any two objects is not an isolated relationship.</a:t>
            </a:r>
          </a:p>
          <a:p>
            <a:r>
              <a:rPr lang="en-US" dirty="0"/>
              <a:t>Whether or not a cell is alive or dead in Life is dependent on the positions of the adjacent cells; the life and death of </a:t>
            </a:r>
            <a:r>
              <a:rPr lang="en-US" i="1" dirty="0"/>
              <a:t>those cells are also dependent on all of their adjacent cells</a:t>
            </a:r>
          </a:p>
          <a:p>
            <a:r>
              <a:rPr lang="en-US" dirty="0"/>
              <a:t>Context-dependent: as the context of an object in a system changes, its relationships to other objects change. In the case of Life, the context of any given cell is its eight neighbors.</a:t>
            </a:r>
          </a:p>
        </p:txBody>
      </p:sp>
    </p:spTree>
    <p:extLst>
      <p:ext uri="{BB962C8B-B14F-4D97-AF65-F5344CB8AC3E}">
        <p14:creationId xmlns:p14="http://schemas.microsoft.com/office/powerpoint/2010/main" val="331862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Complexity/emergence from Game story </a:t>
            </a:r>
          </a:p>
        </p:txBody>
      </p:sp>
      <p:sp>
        <p:nvSpPr>
          <p:cNvPr id="3" name="Subtitle 2"/>
          <p:cNvSpPr>
            <a:spLocks noGrp="1"/>
          </p:cNvSpPr>
          <p:nvPr>
            <p:ph type="subTitle" idx="1"/>
          </p:nvPr>
        </p:nvSpPr>
        <p:spPr/>
        <p:txBody>
          <a:bodyPr>
            <a:normAutofit/>
          </a:bodyPr>
          <a:lstStyle/>
          <a:p>
            <a:r>
              <a:rPr lang="en-US" dirty="0" err="1"/>
              <a:t>ludologists</a:t>
            </a:r>
            <a:r>
              <a:rPr lang="en-US" dirty="0"/>
              <a:t>  vs. </a:t>
            </a:r>
            <a:r>
              <a:rPr lang="en-US" dirty="0" err="1"/>
              <a:t>narratologists</a:t>
            </a:r>
            <a:r>
              <a:rPr lang="en-US" dirty="0"/>
              <a:t>,</a:t>
            </a:r>
          </a:p>
          <a:p>
            <a:endParaRPr lang="en-US" dirty="0"/>
          </a:p>
          <a:p>
            <a:r>
              <a:rPr lang="en-US" i="1" dirty="0"/>
              <a:t>(study of games and game play)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for story in games</a:t>
            </a:r>
            <a:br>
              <a:rPr lang="en-US" dirty="0"/>
            </a:br>
            <a:r>
              <a:rPr lang="en-US" dirty="0"/>
              <a:t>- linear </a:t>
            </a:r>
          </a:p>
        </p:txBody>
      </p:sp>
      <p:sp>
        <p:nvSpPr>
          <p:cNvPr id="3" name="Content Placeholder 2"/>
          <p:cNvSpPr>
            <a:spLocks noGrp="1"/>
          </p:cNvSpPr>
          <p:nvPr>
            <p:ph idx="1"/>
          </p:nvPr>
        </p:nvSpPr>
        <p:spPr>
          <a:xfrm>
            <a:off x="609600" y="1600201"/>
            <a:ext cx="10972800" cy="1400172"/>
          </a:xfrm>
        </p:spPr>
        <p:txBody>
          <a:bodyPr/>
          <a:lstStyle/>
          <a:p>
            <a:pPr marL="514350" indent="-514350">
              <a:buAutoNum type="arabicPeriod"/>
            </a:pPr>
            <a:r>
              <a:rPr lang="en-US" dirty="0"/>
              <a:t>The string of pearls or rivers &amp; lakes</a:t>
            </a:r>
          </a:p>
          <a:p>
            <a:pPr marL="514350" indent="-514350">
              <a:buNone/>
            </a:pPr>
            <a:r>
              <a:rPr lang="en-US" dirty="0"/>
              <a:t>     </a:t>
            </a:r>
          </a:p>
        </p:txBody>
      </p:sp>
      <p:sp>
        <p:nvSpPr>
          <p:cNvPr id="4" name="Oval 3"/>
          <p:cNvSpPr/>
          <p:nvPr/>
        </p:nvSpPr>
        <p:spPr>
          <a:xfrm>
            <a:off x="2190723" y="2285992"/>
            <a:ext cx="666755"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095736" y="2285992"/>
            <a:ext cx="666755"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191251" y="2285992"/>
            <a:ext cx="666755"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286765" y="2285992"/>
            <a:ext cx="666755"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4" idx="6"/>
            <a:endCxn id="5" idx="2"/>
          </p:cNvCxnSpPr>
          <p:nvPr/>
        </p:nvCxnSpPr>
        <p:spPr>
          <a:xfrm>
            <a:off x="2857477" y="2571744"/>
            <a:ext cx="123825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6"/>
            <a:endCxn id="6" idx="2"/>
          </p:cNvCxnSpPr>
          <p:nvPr/>
        </p:nvCxnSpPr>
        <p:spPr>
          <a:xfrm>
            <a:off x="4762491" y="2571744"/>
            <a:ext cx="1428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7" idx="2"/>
          </p:cNvCxnSpPr>
          <p:nvPr/>
        </p:nvCxnSpPr>
        <p:spPr>
          <a:xfrm>
            <a:off x="6858005" y="2571744"/>
            <a:ext cx="1428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p:cNvCxnSpPr>
          <p:nvPr/>
        </p:nvCxnSpPr>
        <p:spPr>
          <a:xfrm>
            <a:off x="8953520" y="2571744"/>
            <a:ext cx="95250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descr="A map of Myst island from above."/>
          <p:cNvPicPr>
            <a:picLocks noChangeAspect="1" noChangeArrowheads="1"/>
          </p:cNvPicPr>
          <p:nvPr/>
        </p:nvPicPr>
        <p:blipFill>
          <a:blip r:embed="rId2"/>
          <a:srcRect/>
          <a:stretch>
            <a:fillRect/>
          </a:stretch>
        </p:blipFill>
        <p:spPr bwMode="auto">
          <a:xfrm>
            <a:off x="1020821" y="2864783"/>
            <a:ext cx="4241800" cy="2371726"/>
          </a:xfrm>
          <a:prstGeom prst="rect">
            <a:avLst/>
          </a:prstGeom>
          <a:noFill/>
        </p:spPr>
      </p:pic>
      <p:sp>
        <p:nvSpPr>
          <p:cNvPr id="19" name="Rectangle 18"/>
          <p:cNvSpPr/>
          <p:nvPr/>
        </p:nvSpPr>
        <p:spPr>
          <a:xfrm>
            <a:off x="615166" y="5284989"/>
            <a:ext cx="6096000" cy="923330"/>
          </a:xfrm>
          <a:prstGeom prst="rect">
            <a:avLst/>
          </a:prstGeom>
        </p:spPr>
        <p:txBody>
          <a:bodyPr>
            <a:spAutoFit/>
          </a:bodyPr>
          <a:lstStyle/>
          <a:p>
            <a:r>
              <a:rPr lang="en-US" i="1" dirty="0" err="1"/>
              <a:t>Myst</a:t>
            </a:r>
            <a:r>
              <a:rPr lang="en-US" dirty="0"/>
              <a:t> was originally based upon an unpublished story written by one of the Miller brothers called </a:t>
            </a:r>
            <a:r>
              <a:rPr lang="en-US" i="1" dirty="0" err="1"/>
              <a:t>Dunny</a:t>
            </a:r>
            <a:r>
              <a:rPr lang="en-US" i="1" dirty="0"/>
              <a:t> Hut. The newer version has a non-linear story though</a:t>
            </a:r>
            <a:endParaRPr lang="en-US" dirty="0"/>
          </a:p>
        </p:txBody>
      </p:sp>
      <p:sp>
        <p:nvSpPr>
          <p:cNvPr id="20" name="Rectangle 19"/>
          <p:cNvSpPr/>
          <p:nvPr/>
        </p:nvSpPr>
        <p:spPr>
          <a:xfrm>
            <a:off x="6762755" y="3214687"/>
            <a:ext cx="1963614" cy="646331"/>
          </a:xfrm>
          <a:prstGeom prst="rect">
            <a:avLst/>
          </a:prstGeom>
        </p:spPr>
        <p:txBody>
          <a:bodyPr wrap="none">
            <a:spAutoFit/>
          </a:bodyPr>
          <a:lstStyle/>
          <a:p>
            <a:r>
              <a:rPr lang="en-US" dirty="0"/>
              <a:t>September 24, 1993</a:t>
            </a:r>
          </a:p>
          <a:p>
            <a:endParaRPr lang="en-US" dirty="0"/>
          </a:p>
        </p:txBody>
      </p:sp>
      <p:sp>
        <p:nvSpPr>
          <p:cNvPr id="21" name="Rectangle 20"/>
          <p:cNvSpPr/>
          <p:nvPr/>
        </p:nvSpPr>
        <p:spPr>
          <a:xfrm>
            <a:off x="5810248" y="3786191"/>
            <a:ext cx="6096000" cy="923330"/>
          </a:xfrm>
          <a:prstGeom prst="rect">
            <a:avLst/>
          </a:prstGeom>
        </p:spPr>
        <p:txBody>
          <a:bodyPr>
            <a:spAutoFit/>
          </a:bodyPr>
          <a:lstStyle/>
          <a:p>
            <a:r>
              <a:rPr lang="en-US" dirty="0"/>
              <a:t>Mac, Windows, Saturn, PlayStation, Jaguar CD, Amiga OS, CD-</a:t>
            </a:r>
            <a:r>
              <a:rPr lang="en-US" dirty="0" err="1"/>
              <a:t>i</a:t>
            </a:r>
            <a:r>
              <a:rPr lang="en-US" dirty="0"/>
              <a:t>, 3DO, PSP (Re-release), Nintendo DS (Re-release)</a:t>
            </a:r>
          </a:p>
          <a:p>
            <a:endParaRPr lang="en-US" dirty="0"/>
          </a:p>
        </p:txBody>
      </p:sp>
      <p:cxnSp>
        <p:nvCxnSpPr>
          <p:cNvPr id="23" name="Straight Arrow Connector 22"/>
          <p:cNvCxnSpPr/>
          <p:nvPr/>
        </p:nvCxnSpPr>
        <p:spPr>
          <a:xfrm>
            <a:off x="8667768" y="2714620"/>
            <a:ext cx="952507"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001277" y="3071810"/>
            <a:ext cx="1456681" cy="369332"/>
          </a:xfrm>
          <a:prstGeom prst="rect">
            <a:avLst/>
          </a:prstGeom>
          <a:noFill/>
        </p:spPr>
        <p:txBody>
          <a:bodyPr wrap="none" rtlCol="0">
            <a:spAutoFit/>
          </a:bodyPr>
          <a:lstStyle/>
          <a:p>
            <a:r>
              <a:rPr lang="en-US" dirty="0"/>
              <a:t>Each is world!</a:t>
            </a:r>
          </a:p>
        </p:txBody>
      </p:sp>
      <p:sp>
        <p:nvSpPr>
          <p:cNvPr id="25" name="TextBox 24"/>
          <p:cNvSpPr txBox="1"/>
          <p:nvPr/>
        </p:nvSpPr>
        <p:spPr>
          <a:xfrm>
            <a:off x="7715262" y="5643578"/>
            <a:ext cx="3342453" cy="369332"/>
          </a:xfrm>
          <a:prstGeom prst="rect">
            <a:avLst/>
          </a:prstGeom>
          <a:noFill/>
        </p:spPr>
        <p:txBody>
          <a:bodyPr wrap="none" rtlCol="0">
            <a:spAutoFit/>
          </a:bodyPr>
          <a:lstStyle/>
          <a:p>
            <a:r>
              <a:rPr lang="en-US" b="1" dirty="0"/>
              <a:t>Nudges the player in a direction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88168"/>
            <a:ext cx="9601196" cy="680413"/>
          </a:xfrm>
        </p:spPr>
        <p:txBody>
          <a:bodyPr>
            <a:normAutofit fontScale="90000"/>
          </a:bodyPr>
          <a:lstStyle/>
          <a:p>
            <a:r>
              <a:rPr lang="en-US" sz="2400" dirty="0"/>
              <a:t>Methods for story in games : non-linear</a:t>
            </a:r>
            <a:br>
              <a:rPr lang="en-US" sz="2400" dirty="0"/>
            </a:br>
            <a:r>
              <a:rPr lang="en-US" sz="2400" dirty="0"/>
              <a:t>- branching</a:t>
            </a:r>
          </a:p>
        </p:txBody>
      </p:sp>
      <p:sp>
        <p:nvSpPr>
          <p:cNvPr id="3" name="Content Placeholder 2"/>
          <p:cNvSpPr>
            <a:spLocks noGrp="1"/>
          </p:cNvSpPr>
          <p:nvPr>
            <p:ph idx="1"/>
          </p:nvPr>
        </p:nvSpPr>
        <p:spPr>
          <a:xfrm>
            <a:off x="609600" y="1600201"/>
            <a:ext cx="10972800" cy="614354"/>
          </a:xfrm>
        </p:spPr>
        <p:txBody>
          <a:bodyPr/>
          <a:lstStyle/>
          <a:p>
            <a:r>
              <a:rPr lang="en-US" dirty="0"/>
              <a:t>Provides the player with choice of path.</a:t>
            </a:r>
          </a:p>
        </p:txBody>
      </p:sp>
      <p:sp>
        <p:nvSpPr>
          <p:cNvPr id="4" name="Rectangle 3"/>
          <p:cNvSpPr/>
          <p:nvPr/>
        </p:nvSpPr>
        <p:spPr>
          <a:xfrm>
            <a:off x="380960" y="5929331"/>
            <a:ext cx="6096000" cy="369332"/>
          </a:xfrm>
          <a:prstGeom prst="rect">
            <a:avLst/>
          </a:prstGeom>
        </p:spPr>
        <p:txBody>
          <a:bodyPr>
            <a:spAutoFit/>
          </a:bodyPr>
          <a:lstStyle/>
          <a:p>
            <a:r>
              <a:rPr lang="en-US" b="1" i="1" dirty="0"/>
              <a:t>Zero Escape: Nine Hours, Nine Persons, Nine Doors</a:t>
            </a:r>
            <a:endParaRPr lang="en-US" dirty="0"/>
          </a:p>
        </p:txBody>
      </p:sp>
      <p:sp>
        <p:nvSpPr>
          <p:cNvPr id="5" name="Rectangle 4"/>
          <p:cNvSpPr/>
          <p:nvPr/>
        </p:nvSpPr>
        <p:spPr>
          <a:xfrm>
            <a:off x="5389418" y="2440557"/>
            <a:ext cx="6096000" cy="3416320"/>
          </a:xfrm>
          <a:prstGeom prst="rect">
            <a:avLst/>
          </a:prstGeom>
        </p:spPr>
        <p:txBody>
          <a:bodyPr>
            <a:spAutoFit/>
          </a:bodyPr>
          <a:lstStyle/>
          <a:p>
            <a:pPr>
              <a:buFont typeface="Arial" pitchFamily="34" charset="0"/>
              <a:buChar char="•"/>
            </a:pPr>
            <a:r>
              <a:rPr lang="en-US" dirty="0"/>
              <a:t>Nine people have been abducted by a mysterious kidnapped and are on a ship</a:t>
            </a:r>
          </a:p>
          <a:p>
            <a:pPr>
              <a:buFont typeface="Arial" pitchFamily="34" charset="0"/>
              <a:buChar char="•"/>
            </a:pPr>
            <a:r>
              <a:rPr lang="en-US" dirty="0"/>
              <a:t>They  are told that they have nine hours to escape before the ship sinks beneath the waves. </a:t>
            </a:r>
          </a:p>
          <a:p>
            <a:pPr>
              <a:buFont typeface="Arial" pitchFamily="34" charset="0"/>
              <a:buChar char="•"/>
            </a:pPr>
            <a:r>
              <a:rPr lang="en-US" dirty="0"/>
              <a:t>There is a AI character ‘Zero’ who supplies puzzles to solve &amp; unlock the doors.</a:t>
            </a:r>
          </a:p>
          <a:p>
            <a:pPr>
              <a:buFont typeface="Arial" pitchFamily="34" charset="0"/>
              <a:buChar char="•"/>
            </a:pPr>
            <a:r>
              <a:rPr lang="en-US" dirty="0"/>
              <a:t> The group is forced to split up into various subgroups and explore "numbered doors," .</a:t>
            </a:r>
          </a:p>
          <a:p>
            <a:pPr>
              <a:buFont typeface="Arial" pitchFamily="34" charset="0"/>
              <a:buChar char="•"/>
            </a:pPr>
            <a:r>
              <a:rPr lang="en-US" dirty="0"/>
              <a:t> Escape lies behind a door numbered 9.</a:t>
            </a:r>
          </a:p>
          <a:p>
            <a:pPr>
              <a:buFont typeface="Arial" pitchFamily="34" charset="0"/>
              <a:buChar char="•"/>
            </a:pPr>
            <a:endParaRPr lang="en-US" dirty="0"/>
          </a:p>
          <a:p>
            <a:pPr>
              <a:buFont typeface="Arial" pitchFamily="34" charset="0"/>
              <a:buChar char="•"/>
            </a:pPr>
            <a:r>
              <a:rPr lang="en-US" dirty="0"/>
              <a:t>A cooperative game where the characters must work together despite suspicions of each other to advance.</a:t>
            </a:r>
          </a:p>
        </p:txBody>
      </p:sp>
      <p:sp>
        <p:nvSpPr>
          <p:cNvPr id="17410" name="AutoShape 2" descr="data:image/jpeg;base64,/9j/4AAQSkZJRgABAQAAAQABAAD/2wCEAAkGBxQTEhUUEhQWFhQXGCAaGRgYGB4fIBsbHx4cGRwdGhwaHCggHBwlHR0dJDMiJSorMDEuHB8zODMsNyotLisBCgoKDg0OGxAQGzIkICUvNDQsNDQ0LDQvNzQ0OCwsLC00LywsNCwsLDAsLCwsNCwsMCwsLCwsLCwvLCwsLCwsLP/AABEIANUA7QMBIgACEQEDEQH/xAAcAAACAgMBAQAAAAAAAAAAAAAFBgQHAAIDCAH/xABEEAACAQIEAwUFBQYEBgEFAAABAhEDIQAEEjEFQVEGEyJhcTKBkaGxBxQjQsFSYnKC0fAVM+HxJHOSorLCQxYXJWPS/8QAGgEAAgMBAQAAAAAAAAAAAAAABAUAAgMBBv/EADQRAAICAQMBBQcEAgIDAQAAAAECABEDBBIhMQUiQVFhE3GBkaGx8DLB0eEUI0JSM5LxFf/aAAwDAQACEQMRAD8AvHGYzGYkkzEDj1PVlqw602+hxPxwz6zTcfun6Ykk8kdnD4PecHKgwG7PU9Otf2XI+EDDbkeF6ylwdRFvfh3pv/ED5CINWwGevMyfw/su0K9RgZE6Bv1Anbb/AHxJq8Fo1S2kFSvJGn5ML/HDNxivS7t2DFfCbRz8vljvxDs7Qy2WWvSUkoAWvMqYkel/p0wnfWZC1kx3j0eILQEr6twXuKqq7BlddSmInyI5EGxGN3qaXE2pgSRE2G9uvIeowc7QVkroGVfYXUhFoF5HwE4CGtTKCSD9R8sOtJmOXCa/UJ53tDAMWoBblTI9PMoZ7qmgIF9Y7xt+Snwj4E+eNaeeMqK2XpMsxJTuz72QCAN9uWBefIpuwJ0wbRvHIR78OtDggFGaoLuoEqGsCepmSR5Ee/mpzanb+omzHODS7v0KKH58Z3pcMylWkdIFNjs1LvKi2MGWLERO5AkW8xhczvB6lJwjXB9lgZVh1Uj/AHHPBFOGMgqMiEaSI0VaiSsqGdtVvDc3WIW+9jGSqmrTC1iGWJWp4SVnfbkYuBaOdgcY6btFsbU5JX6zbWdmLlQnGAr1x5GLVdJAppeNz54H5lCraBf0wSNCp3j01KqEaHM2UxaSRJBEQQOeJlPgDBdS6nqHosqP5rT8Dh2+uwVwb90Q4ezNSP1LXv8AOAPutzqYauQ6xyGIurDJSogJ3hUkr4TyJM2nn5x/TEDPKCJvvfVuPSNx5YGHaKl6qh5w89muEu7NdP2kCnfEqppVfFz2j9cduFZcF76SsG5NgY+o6Yj53KFb6qd+hF/cMTWasr3U+crotCHO/IOB4SMlVFuFk7z/AKYm96tSA4gyBIPXEQ5CppDgMVv4gDFt7xHMYjUHAMzJPLpsR6YDx63Kp63GGbs/DkHSj4ESWU0kqDtj6+mw109R2HeJJ92qcaZ1SyVibfgOfXwG9sIVclT5b4Py6wqAQOouLcPZ6sWDMbBqWEmVMiYieZA+pxu7sD7CkDnb64gcW7N0sjlqNXMjVnK4D08ufZpU/wBusLFmOwWwmZmCMD+H9oqC1GObylHMjaATQKATan3MKBc2Kn1xmO0GHQTX/wDMQnkkwzmaxcAEoB/zE/8A6xv91aJAsOciPjMYndpuCcOfh3+I8Od0CMq1Mu51EEmIkklT+aSSCBbFe1q6uABBncdMc/z2PJEh7NQCgSI05ikRc/H/AFGJmQIC+eIPAaIXKe0BqqOdMdNK/G0+8Y7U8u8Thjp2LKGrrF2oUDdivgGencZjMZjzs9NMxpXEqw8jjfHwjEknkjKDTXzC9KzD5kYa+EcZ7pkBXYwTPI7/ACnC4ylc7nQNxXb5u/8ApggaDsdpPPbf34b4Sv8Aj0xoGKsmMvqhtWyD4XfyjjR4gChDD2iTfaOV+XL+93jN8JY01R6wE1FZR7VhYINXtC4G0WFuWKgylKu9UIrBQg3vGwkNaVPmYFpk2xZlLi5Sl+KGIprKNS0kXnTDavDI6E+7CLKtHg3HmInx4MT+1VTu3rU1J0hyuo8/ESdvO3w5YD5atTKQYB59cTeIUWJWtWdXXMVCnhYh0JMw6kFWAECRBJG4i0XMZJKVOm2nWaiB9beysyAoG2q35vSMMtNrE0+OiLMV6rs86vJd0B4wtmu4q0FVqq6FQQOYdR7QBuSbi24MchBzK8UpVKjKrhwxB2Njte3lY/0wirmKTGKlczsB3b28hKqPhbBfgudo0QYYnUTcppMwmkWLW9qCTuTthPmQsxaq8Y6xFEQKGsjiM/EdysVIaASCI9LuDsI8Im/wXc3xplcijTUMNWoM4EjUSNINjY9ZPTfBI8cy1Qfil1K2I0sCv8YG3vt64UczxUNWZ0QMAfCQu9gDA3IN7Gd8VwIDYZT8JMrEUVYD3/nE3bOgk1q1VdQXSqrMwJ8IiQBc3J22HQl2czQ0oyVGamzBGDwCj+6xUi4PTVNxhT4nkFQ2nVuUVbIOWok+1tYD1INsP/2U8Nptlcyzrdn0AHlCSSB18f0wSdqLxMCWduZxcyWNSSAxMAxOwJJOw6+vuOmYrUqgt3aRtY/JiB8Y9+HDhmTpgm0nkec8vqfjhN7RZYd8e7FOkfzh2gN56diI6YquXcaAkOPaLJg7OVQtlMAiCAf7ke//AF5dnOGLmc0lITpJlr30gSx/vrjjUyoUSIMbKDuRvF7Dn8MM3ZrIhXy2Yoo2sqwiQNYYPT3kiQ0bRb3Y6xoSILMdq6rRpLTprpRRA91sK/amilfLMAAa9KGSBcKW0kE8gbxO5XywR4vkiihkOmqSQVRdNMpHh8idr+fkccslw8A1kdfxHMd4DyI8FtMC3OR8pwMBRu4QTY6SuKuWamlQOSCaVSQeUIxwA7F6K2eylOr7DZimIPMFxY+u3vww9oM8apruDMUmUE8wF0E+8SR7sV9lMw1NldCQykFSDswMgjzBg4bZV2hB6cxViJYuSb5Ne7wjN9pfFamY4nmmcxpqtSAPJaZKADpYT6k4WhSA5i4nD/mky3Gn7416OTzZAFVah0pUYLpLUzAWWsYLAi4vZsJVfh7rVal4SwYrCuGuvMEGI6NtF8YzaGvs44PVzGeRaYQwrE6/ZKlSh5e1DGOkGJIgjkVVYgjxCxkzB2+RxZHZM5Th+QqVK1Wm2bOs6Q0wAkdy0EhxqFwRp1MBcjUKtOpyahuSSSfMmTjolTzGrhrTl0/jefXw/pGDOSqgrDGCMAOFGMukftvPr4f/AF04ld7h3pX24xEWtwNkyGp6kxmMxmEU9BMxmNXcASSAOpxtiSTyzxilHFc6sf8AyzPS89R1xL+8inoSJbxQSJ3JMbW2+WI/bUBeNZwG3jBHrCnYbnEzIZKrmmIy9M1HAItFtUSSSYmJtzxjk/VGmkcJiu6nyrl5A1U9Mgwysx3mD7Nomfphi4P2gYUqorQaLNo1JBZGmRqQnUyk31C1zJ6DMtwJqY15tilOm8KildVSLEqfEoUXGqd4EXGNaYywgKrqxUrBdGsw8RbwbETYREiCN8cHHWXyr7amQfb9qnXO1S9I1QUCd8F0GAxgadYJ/MCGt+yRO1hNfNEPUVJZbop1ETeA6rEAab6TNpvzxrTbuyBOtjb90CTJMiZE7dfLc1V4fTWie7EuR5begsAOgxbfRgWXCqjrZ/PrF+nTCzG53P8ATHw1SNhjGHjA5C/qdvljpSVqjinTXUzGB68z6DcnHSQOZh1m+WzQUhyT4SAVmPDzWeQItvaREYJcO4qEqkn8Nao9lLIGJEDw3I0AXP5jPWQDVWmSSCrFCNoIMEe4/riRmKxMCoJHI8wccriduHc5xamlPRUhlB8IbZgPzBrEMAd+YMRc4PdjK7inUoZcgIqBgroQe+ezG0SthI+EYXuD8Fp5vTRqsE1+wxHiJEnSNhMao2FiN93rK8Lp5RUWixLmAxYamYgMdxsTtAtYW54yLEqQRLLQcSJwijX1MazywMKqgqAI3ifEZtefUYjdsOHAMlSBrYimee86Z8pn5YOJUEzNwCT1G/LlzwJ7R1UNJO8IB1qwnmQbgQZ8vlzxkrHdYhDKK5itxTLpRKARpYHc7MPzD9kmWFrWHQ4M9ieHZr8Woo00lTvFDbk3CskchB1HoIi4wrVM09bMlk9sE6VNrJJAgExcC/ni0OH1Wp1opDUYJdDcR8on9T0kGKxVCreMDcBsgZfCd0z9JlNRzcCxAloI2IWTqBlfUYD5/NLNT2/8piS0AjSpgEE6p3vEeeNOLZVQeXc0rlAZZ6rR12vABNwBbqB6Unq0zlwUpu0zI2Zr6DB6eGwtb1wHjXcwENc0prrECt/lVv8AlP8AScIuH7iFJqaZgMpBRHVh0Y/hx7icIioZtvh3rSC4ryiPQgjGb850pGASN4xM4JUqispyxZap8KaTcl/Bp6Q06Y88Q9Gk+MHDx2c4FmMplv8AFatNO7hkoJUJDM7roWoqgRpALMJN9MjkwEhhkT7Q82hztajRKjLU6ngCRpL6QKjTzlpG8QABYDAVXER0xFpUYP8AXHXR5RjolYx8Pg0KUdWn1nn7o90Yk6RjjwPJuaKQJ8b/APqP0wTXhLH8ww70yscY4iDWZUXMQWnpXA/h/GqFepWpUn1PQYLVEMNLG8SRB25Exghilct2rpcOTjmuoq5s5uqaSE+Ju8gUyBzC7noB5jCKeihntD9pOQzOYfhjd5paoKTVo/D1hxK+Fw2kkadW3qt8WfTWAB0GPO1LsJRp9namdqrGZOmqjyZVS6qoHkVM+reQx6EyDlqaE7lQT8MSSebvtHoxx6tyDaT8h/TDL2W4kKFA94NWpWLrpMalcEXSCBohYkDxrIuSQn2twnHCSs6qSmJI69PTEOjxCoUZKCmT7SgypEG8NsRH9xGKng3DMQR8Wwnm+nPP7SbxTMV61Vmfxveo+5DblVBANlUEfPGmWqgsBAVnQx1MAfVSGxZv2bZKn9xp1SF1V5dpA5Qvh5x4FPnhT7d8DpUAtfWKeqqnd0FQCwBBUHkNIUADn5WwPfMPx6nbkIA7t0Pz5xIpGEBJJAE36m5+eCPCeL6F8YEG58hywOzNIhSGiCR8DvHvke7Ejs/kzWrkmk1WnTbU6oVlosqgMwBkiSJuARjRqC8xWwPtCPWdM6yhizjQzoGppFwGJVTHVis+mLI7Gdl0y6a3H4rLz/KOS/qfM+mBvZbgtOvmamczDB8wCNNGCBQEQkhgCXgbxEyRe+GjO8URCFGp3bZaY1GN5J9lV/eYgeeBHexU3RADcrDimQXvswSYnMPM+b/TEinSy1NFLMG1RE3t6crY4duMrUV2rQNNU6iEYsA4WCJIFzA5DnhWo+zfkgMfLBKDco5g791jxHrhGdp5nNUqEQoY6WH5WUagVja6ge/BHtrnjQrqFYwKbb7SwKyQN9IPO0nCdwXNLl66Vt1Rg9iLruYm3xtgz2o4hrp95qVnqjXIuEAiAOsAgXtvIvGLhK4mRJu5z4l20lO7oeA82Bn4CP64Xab1KlUEhnedQDfnK3A+MWxJymTq12QUaRZiJKgbeZOwHmTg7T4YmW/FqkVa9giAHQkyC2q2swDtaRE3xZQuOR2Z+JE4Pwqon/EVIUAbmZY7Qo6dSegicEH4o0khypbcA3PrG5wwcYp99lzp6Tb6DChlEgSYA6dcYby/Jmm0CdaudrTKkmL/AIhBHwaf0xJyecLVKdQJpIdTU0mRAMyo3EzcbXmRfEaoZFiAMc8owVwUZ42JEQPdHi9Md6ciWBozhnaxrV6hP5nYkEA85gg9I+WJdTs9U7um5dNNVC4BpgwBSr1ryI/+Bh6kY55rWramQMwgO/uEMfMrF/SemGLiXG8t93o0zUTvKa1BGoW1ZTMKAf52j1deuHCOGxKy9fGJzv8A8hkfpVj+YJ4r2YVCq1O4VVptUZzlwxhRQ2AWTJrqI/dbHDNZqvnMszVqgdaBcqKiA+zRqViQsQCVp6RO0+uGTjPH6TCmKdagH+7VF1VSmjXqypXV3kp7KtE806jC1wHia/c81SqPTLsKoE6STOWroChNxLkLK76o2MY0BJUkjn3CQIFYc8e8zs3Ys94qM2X8WkE91s5rU8uVgjYNUB1CJjljjS7K0lSjVfudDqXcaH8CilUrEgAw50UmsOcdcMT8ey33lCK1HTaoXLWA++ZeuVJ5P3dNzo3kARJAwJfjNN8rladOtQp1VRR4ghAJy+YVlqhxBUkqhLyF7zzvkDx0Hy/qXK89TXv93rAOazBWo9Cj3YRHZAaXstBIlTzB3nHzPZs04pqfZF/Mm+OirTfO1zR0iiKrsmkQNGs6dI5LER5YGcXb8Vv75YZIxGMNEr41Ocp5c/nnPU+KM+2zh3DKOcTMVzVbMVAC+XpFQHC+EM7ESgIGm0kxYC5xeeKc4H2UpcT4vxHM5sd5To1u5RCbSgCmR0AAttc48/PUTnk+2uU45Q/wxg+Sapp03DqwQhgitAg+EGCOUYuSjT0qF6CMU59rfYPL5TLDiGRQUauXqIxCeyw1AA6dgwYgyOUzyi4ctV1IrdQD8RiSTzz9uaFeL02HOivyL/1xr9n2Q75axAIJp6UP7RJIdh5jUN/2xjr9ttdMxxalRpMNaqEczYE9T5DC1lcw1KRTcr4dJZGgMJEif2Tb4j0xV/01NcIO7cPCWHxTtA+Up0stllANMaG70E+JdCFkQMAFJDWPNJAG5VM7xDMZutNbS9VJWmVAkKQWLD8qmw8UWAv1wOzfGqmYqEsS7wAXawgD80XsOgBNyTizOx/BhRVa1UDvGBZTF4007gMRA1hoDECOgJGKjGDCm1GPEgA5bx+sq57Urc/ZE+gAv5kj3Ybfs0yJrrmUVjTD6tDgxNTulKKxHiCgsWtE7TuDnajIUzmU0LoSsjKhLJHegTM0iygnpPPfBL7HqTas3TI8KhSVNmVyWHwhY8oHrimUbVgyvve+lwp2Zy2ay6oMyWBdwNLQxWZtKTGwuxNzvcYN18ktRgrkinqBZR+YBgSpjcG4jzwWzXhpKQpIDDUB8ATziY9LHYHEPLHARPNiFqOKivW7CB/vIaoCKtQOndhgVhw15ECFlQLgazyjFX5ga8w4UWeoywOjObifOSPhyxfdevpEDFRrwj7rmq5qOBR7slWFzBYHTHKoCVAtzkc42TKbJ8fCZPi6eUF8Tywp1Vp09TryBjVElWU6QATqUxAEyOuI5ytVnNYjwMT3bgeFhMNEWmx1c5v0w/8AZDhCZipUzVQEW7qkv7IA0l/XcDp4t7HE7gNMpQo0HWmadlZioZSZM95Tt+eRrUiNUkQDgtboXBWqzUQOHZ85Z1r0fa2gk+JTuhnkf9eWGHtRxBaxpsnssPD5KLtPORceuI/2gdnhRp0s3SQ91WJUpJPdvewEXVtJjpEcwMRMtkajstNEmolADQCB4zBYCSBIa0e7njmSRRzC3COM6AEc+E+yN/efIdP7MniHA1fx0WB1cup3ws8GE6qrmRsPJRa3vHyw4dkeF1a3/EVFP3dh+HTRlDuvIjUVAU7+0CbcsYMK5E1HPEV6mTJfQs1HG4W5noFFwPnho4J2Squwav8AhoNkBBY+u4UesnyGH7JimEinTNMC2k0ykfKD7pGNcvV0k+kYm4zRcYlQ13cLnZMsi1gxIESuqDERPhI2wp0+IPzYH+VT/wCuLA7SVEQ5+mAQSGJ85Bc/HV88Velr/Edca42ajXEoFW+RcduzvCq2cmXUUk//AF05n9lPDvFzPljtkc7kqVd0qEtRIA1aFMNfVAQAkbXvseRnEZs+1HhtMI0NVPI3hwXPL9nwzhbpXtsMV9rl67j8zDvYYFpQg556Dxj5n+FZXMIzcPdfD+U09wbAkVElTPOY3tzwjZqvVpuUdQrKYINNJBG4Phwf7H5/usymkyKk0z6EhhbyZQfjjO22W/4urv4iG95VSfnOKrqMg6k/WWfSYmXuqL9wkLJ8TCUpYS7MRYAbBYBgDqT78Ca9YsxY7m+PuaXSiebMfkgxF1DDzBmLYlBM8tqdKqahyB1nrzHnVftMqcLzvEaVOglUPnazksxEHUVi3pj0ViruI0K9WhxDOLmAhy75nTTGXoFSKBcLqL0i51abnVzMRhbGMrrtZ9sVbPZSrlXy1NFqgAsGYkQwawPpj0Pl3IyykbilI/6cLFLJd5Rq1x3a6NRCCjTjwiYupPzw1O05cmImmbD+HEknjz/EmGbNd5du9LGSRquZvuMMebVyodcuyKxJAJBjVELMAwOpA3woVjFVj++frh2z/H17go2ouVIC/szaSZvibb4helGKnLtRA4jB9mPClqV6veKCKVHWQG5khQN7rGqZ+VsWjS4fUJ192jyCE1kzTBUqsCIG9yL3PTFJ9j6Lqj1jKjSEEqfENWqQenni7+D55u6pRLp7OoC4307bjTpvA3mbwK5X2nuwdcDHl/GCc72TQCSxav8At2AB38Ki0TyM2N5GBfCs8KOYGZJCwrJXAHtoCSGibuGGoAA2LAbzhszb1S5YKDTERBgmTuTeQLWEe/CflciGzlOiSCDmCTP7IJbTPWAR1sMZo++1bm5fLiCgMnFRx4vntAQrdHYAsACApVmmZgAkAarxqFjhV4f2t7x6apRqBWIDa2RiA0AEaBEAkTf54LcQ43QTN1qDsEVSsM0aQ5GvR5EWYetogYgVuKaVaatOteVFJetubtfbxSBgVgFtSISh3cyRxfiS01LOYA95J6AC5PliqO1Cu7964IFQSBPssJhZFtWiBI3g4Y+NcRhGq5hgIsqjkTaF5sfPn5CwVs7OYp98zaUWyLMjzJ/e/wBsTCCDcsyF+6I5fZkzqr6qusK0FSB7LQyspBkA3BBmSpIi8sucygHe0T7L6j6q8loPUMT8sK32V0CuXquQJepbyVQAB8Z+OG3MZjWwRFL1B7lW3532HoJPOMHDpAHrcanXhWXbN8KfK1CDXQuoaSAXSoWUzcrNp3iTvhSyNJqNfNPWVkenTLCQZGk6ywAnVBIEjcKSLGQ8ZGi1GnEjXqLEqIEsxPP4TzwL+02gHyaZk2emwR9P5kY6Sp97fDUOZxxlsSK1G4jcI4U+ZjLrMurM5BghQJJmD7TkD+Ynlh57PcFzaoTWq1dS1F0BqmpWp+JSO6ayx4GkbcjYg8PspqIfvDD/ADAyj+TTKkeRYt71xYBS+Mi3UVNkXobkKvmFp09VQwBv/f64UeFdp8vmK1Rhl300o1VyigaSwUNJYMEm8xAF9r4Y+LGaiIII0sWEiRdQsrvca7+Rwodva9OjSejRSK+ZjvCsz3QMnUbgByIgAFgG3iMUUDxmrEgWIncfz/3h83VEhXFQreDAGin9VPoDhNIg9Ad/XbE6jxYt+CLA6jUafahTpAiRpXxRG+rnviNMg+mNgpUczLGd1xu4VlFzXD9KSatIjrZgSBfYypb44WuIZOtSJD02BG8i0dQwsfj1xx4fm6mXZmpOVkQfPyPlv/pgvT7UsyMGpKWafFJ8JtJjcyABdot7sUog8dId7RHUBjRAqZ2PylRatOqQdKlilvaK2gH1J87eRiV21zzNmWbTE01Om/h3kHzj9MD+z3FK9Kqq0wHBJ8EBd7mDaDckE2GI3Fc01WvUZt9UQTMRYAm8wBHxxwrbcyBwuKlu7kOsT3aSZ8TfPScRw+OvEfDTT+JvomB/eYYYm7giTUId5ns/FS8dy8/fXpfffuC1Kv3kU61IKTf7wUpvTLFZ1T41Nm08sW1ioOM8QNJc9lBxDIJSrVK+sVKVU1E75m1DUHCyNUAx8cYTWWGnA1KEU61RabidIIggi+4m+CWZp6aLKNghHyxvkEimgmYUCRztjM9/lv8AwH6HEkniuu0VWPRj9cdabs7AAFmYwIEkk2AAG58sdMnTVs0quAVNWDqJAgteSCDHocWflq/DcnUWtk2anmEFiFZkffUAaoY02IsDcD5iwcKOkm25IoZLNLlkaplaqJAUKQA0xYaZkA9SBgr2E7RNlkmuIy9RopuDIRxMlgJKIZAkixg7Xwb4Xx6hmqKmopPeHSWZZUuPFpm4WY9kwbgXm+nH8lTIMUrOGRggJsylZheYt8OsYDbOP0sIzz5cmcLZ6Qrn+LrREORBHhkgao5gAAaQLkj3b4rzspnnqcRL02mlTqIxkbqzBjFpmWYz69cHc52fy+fy6iktOjmKRI0oqgxcEG0kfmvf0k44cNyHcUqtMABwAGM+LrfkCARb0xvolXI1Rb2jlbHj3eoi19qhZappJJc1alao0ctRpoPO1v5RgP2a4wuWrd06nRUADKOTj2WS4EmSDe4joMWHxDhtHPUqgaQza2Ug3p1Zl186bMQwB3BGxAir24K1TLiq8gq4AYkwUMSQTbwkgSNoOOZFvgwjCw28ekYe3nCaboldakOo8NNj7amCSoN5AMm2wgxGFNKFevUFKghYnZFI5czewHUxhn4Nmfv9drijRSmpzFaBJjw+CRALnYQdmPqzcH4plcornKZcqkgM5P4jmYA8ZmPIkRewxzBicipM+ZEFg9Yf7OdnKlKglInQALxuSbkydpPIbdcH6WTSkoVB/f8AvhWo9uKR9paqnoVn/wAC2JH/ANS02GoVDG3svI92mcb+zYeBgntFPjDuZraRhJ+0Li00BlhJ1N3lQjYRGlT0Juf5R1GOnEu1GpSKAL1DYMwhReCSCdRi9ov1G+PvAOHA0qtOqdRqSWkySTFz5z8ItjbHpmYEniDZ9WuOq5gz7LeMrTqZijA7xqhdZ3YCFZAeoCyB5npiy+J8XdBSajT7xHMO0iUEWhWZdRJtEyOmKAzeWZK5ZSVcMZ5XBmQeRB54Nf8A3FzdIFSKTgiCtSkTJ/a8LgT1i3lN8AvjN2Iyx5VrmW2nEk0PXrjuACdTVIWw8IYybTFh6YqHt12jp1e8qUA2gzTRm9qozQalR5uPCAqqQNIUiBOkDs7m85m6mqvrdoIp0ghADEW0UwLGJg3Y4h8dyjBO6dHSpZ9DqVPSYYA3BaOsdcWxYwGG6cyZNwoQNwofiKeUNPppOJ5XkMQ+B03L+BHeBBCqSRq8A2BgksAOpIGCTUYEinWII1TogRpLgze2hWaeisdgYKzYST3Zliyqtho0ZzhNKvklrUl0ui3iN1HjUwL7SCb7dZwlKpBiYI5eu2+GPg3Ea2WdVNCuFrezTdD+JyBpgqCTcQVnfnbBhu0Tw61OGVnFMBCChPd7FQ80/CSIseo64GGDKvFX8RD31Gny0d1Hx4Mh9jeFOz964GkKdBJ3kxqiZ0xInrzwv1jqZqh9pyWY+ZJP64ZuN9qK1RXpfcsxRZUmr4DK0+rSo0rFtRG2FvQ0L/w+Y8a61OgnUlhqUQNSyQJBi4xwafLd19pbJqcAUKpv4GDONtAp9PF8bfpGBfe4K8ZpVCisaVVaetl1uhUFxAKg7ahBkTO+BiUuuDseLuC4syuNxIntfFd8bzOYq5w9/wAPzT5Wi/4SU+5IquNqtTVVBIH5Ei3tG8BbExTXF+L1qYzmXCZqHHEQQtCqQz1HX7uQwSII1wQYE+mBZ2XFSMgGItseXljnnv8ALf8AgP0ONeGz3VOd9A39MbZ7/Lf+A/Q4kk8XqxFeRY6z9fPDZlDUCj83uvhRb/OMftn64cez1VvvGX0DUe8SFOxJYQD74ubDnbFq4JnL5Aln8CygbIU0ICMlxIgq5kloOx1Ej0xMTNvUqBw9I+GCpYAmNiJ5/wBcC8/W7yo5WU5MvINzkciemNcnRH5hfl+sYTsbNxsq0Khhh4wxXS0EBgRMeRGBvE88ys4N2ZfDPMS1ieg/XHSiWX2Zj4xgLx/ioVUfe8/A6SPUAm3XBegNZx8fsYF2im7TsKvp9xx8ekG5Hi70qhem1lF5EhouSRInyII3Ppg+mfStl6lF6KIaVKafd7GxsAR4ZPKTPM4UmYBaqgEEqQARFiJkz5WwYaqfuqhFhlF3uD3ZG9rlTYE7Wm1iD8iKmNfMXfv/ADn3TAM2fUHnhqK+VHp8uh9QZHpcLo5Om9KlU1VHhqxUyq6Z0ovoWa+8ee0SkjOIFkUyW6GLAecT8cZlCqj2SS0TIueQB6SbAWAsPLBbMUO5oBpBCgknYFzLMfSbeQgYP0+EY1u+T1/iKtXqfaPtAoA8fyf48PnIfBcnrYGDDEkfw7A7cwJ9+CXEXDIRTXQiAmepj5k4Xsv2xSnSK05nmwWfCNgsxvvPn7x0ft3QqKqtQIgEenKbTi41GMcXMW0uctu2mTeFZchQAulV3bmx9euDuQqpT8ZJLfsj9cBaPHkqhdLqRzVbEfyn+/XBVsupXUHGki3XztjdSpHEGyAg94VFDtXlz97qvTNmIaOsopM++f73D1K5aFRSXNtKjUTysBv7sHu1dbu8yoW6uilOfsgL/TH3K8ZrUGqDL1O7QmTCrMmJuVJHK04S5rXIQI90pDYVJ8od7GcTzdalmsvUqVDUWgzUybPTdfDE+1MsN7iD1wy1KgzBoUqlIOMzk2c6hcMgplYm4P4xvvMYhdjeOUa6Nmq2lczSHd1ashA9NiNLVBZTdfL2TEC2Jzdt8lSP+aXINiKbWtcTpAIJA23scBsDu4EYLW3kxX+zKijZqpIF6dP4rWpOn/cB8cdeF01PD8xqiV4dSZP4vueaUx/Iz4VeG5ut3VaqrlKzMhDCwkP3pPOwKzH7uB7VqyoQcydAQLCgnwCm9KLqLCm7r6McHCgOTUD58BcYc06/49Q0s7RXo6tQACt4JCQxlYgyYvNsaVOIUq1HLMj1x/xtKnTDKo7zu6GSpMasVDpkIWAGu5vG+AlXiFWpUpVGzTtUox3baBKkQRcbmwuZ2xvkRmKSClRzBVKjAhFQmWEQfZJB8I26DFy+PjvSqo9k1HTjdQtXq0qb1kL0QyVgisAU/wAQJp1QWhQ6moARq9iY6EeBwczRVjY0nQTy1Zfhaj0gtOEDMDOBnBzbAuhpOL3XUxKnw2Mu/mNTDYxj4MxmQFJzZ/DXu0jUSFBUwoj9xb7wq8gMU346/UJcq/8A1Ml9rCXyrw1VRSzBVqbINFTVXz706tNp1Sp7xCIA8zFkNljDDxmtW7pEeu1SkXNQLyDmWJjr42PQam6mRIU8sF4qK2DBsjFW5nsfFf8AZ/iWfnNCjl6VemM5mAHqZllYRVYadPdNAGwvt0xYGK745Rzf3s5fI56t3jv3lUClQNPL02M+I91qZ2FlUmT7RMbr4VLCpkwJEGLjpj66yCDsbY+UwQACZMXPXG2JJPKH2ldljw/iTU1/yqh7ykf3WN1PmpkekHniFla7IyuphlIIPQi4w8fbv4+K0EmIpD5k/wBMFPs97I5eqGqVk7wDwhW2mASSNuYt640XKiKdwuUONnbuzj2f4subG4WuBJU7kcyvUfTpzwSdiBcEHy+o/ocS+M9j8nq/4cHL1QJFVGIVSASJBMG++mIG52BSKnaXOUGKZikHCkhiUKkjaQw8McwYg2vecAnTDIScXyMOTOyUMnzEeOG5zfWAI/NsGHOehH9+Sp25zWXJQUWlw2ptIlb3NxzkAwPPbEXtLxYVFotQ8YCNUZbgyLXFwD4T13sTNxGa7xlSm8iqwmAsRBIgyTaxF+cQccw4mU7uhE7lyI1J59JPzHEBX1OvoV/eJv7tvnh77GZcVcqNV2puyg+XtQeohojCDw3gNSll1qtcsZI5qoYkTe4+k+sG+zPHTlaulpNGofFCklXgAPY+zpWDa0A8jhqWGXFuBs3z+fKK9vssoSqFcff73OGdyCpmmRSxCVI3MWRiJ6wWjzgE3xE7a541IpramoAjqD4m+MAf72O8epinmqjTKVYqKfUQb+oPxGE7tG5cOVkNr5fsw9/QyMXUbdN185m5GTWhiPL9rPxkXhHAw9B6jkgCf02x94fw7LszKSdt9XnjgO9NDQoaAGJnpJ67TiHwrhdRnIgDwzc+Ywr555noBVqAn9zOI8IC1HCElVjpPLb44deBZrTSZalyD7R8rfGbfDrhPThtQZjTEwRMHyBwYFNwopQdUtM8gWNyfID6YN0TkP18P4ivtPGDj/TXe+XWFc9QD0ErMb9+VHmCGSB/NHwwovrH9J2OHHNDVlVp3AQqFjcXmcLtPJ1MxVVaQBqPAYbS1xq8hAk+QJxfVqRkv0gmis4yPUyX2cWmdQqLUZrNCMig7i5YGI6wbHEri3HaioPu+iimrQFSmGZtxd2BZjb6xGCVTsYaGU711qNmWZlFNV1AIASHGldamwMnYESAZwBoUsyFM0mGkKQNLEEiT5GZvA/d8wQqV/X88ox2bQD4mS+F5p2UrV1EtTfedwCApB9mL29emIKUPCxYfHznbHXg9FwO9qsQrygWADOlrhQYUKotv088c6NY6CHbc25H3dDiuo3bVnMAAZvh9pz4XwthrqNaknjJEjVcDQGghWMi5EfIYdezX2g08qRTOVRaWv2qclxN7l5LweU4L8UywHAKYQAWR2i5IZwxJ95+WKvqUY/u2BQRk6wg1VCW/wBouF0uILTKaE1KTTqopMkzZ73W83gjyuMVRmKD5eqy1BFSnKlZtNx0uOfph0+y3iDmpUywEkrrSdkggP7rqbc/WcR/tK4cDnw1wHpKWiDJ8SEyNzCjGakqxVuk0JBHEROIyaaT+030X/XEajQMbHDFmcuiKFg+ItE3jwr79weuI/C84qKVuYO4Bv649PocYfCpueb1+VxkYBelT1HiouOUcsMzmCafDQxqsWLcUemxMmS6BfA3UctuWLdxVvaPM0cxnHp5jJ5hctReW0ZKoxzNQGZZ1px3INwJ8ZubWZZGcs3LewvoOc8uvP1x1xpRI0iLCLY3xJJ5z+2KX44oG4pKP/P+uDH2f8WZaz5dxBPiB8xYj3gA/DAL7TK3/wCcrH9mmAPWP9cSuzmQFZTUDMtdXkOtysbeEkArYWPxtiZVHsrMridvbFR0qWhnOHJmKfd1DCG7Ac+Y+d+ki846cbyaVMrVpVHYI6aSwib252kki2OWUzghBUYBmBiRp1R7UAk/U788fc3xWkilmbwrueW/XrPLfAIaqhxEpg8IqUmenqAYSFGqDINjb3HBPhHCUrKyuTS0QpKqoYg+ySVkaZgajztYwcado+K0s5mhUpUu7VR4mnxVAIgkRAMCB89rR8sTrLKBeRBuCvNWB9pDMQd4B6HDXNh9qFCinIs/nqYtwZmxFy53IDQ8/cD6D9vSWIlFVRUAjQAB6AQPlgBmeCd0xq0gzCD4BupMXSd/T1jkMEuF8QSonhJDLZlJkjpc+0PP43nBSioaxMN164ThsmFiOh8Y2K48qg9R4SvH45RrIKYla1EQit+eSAyre4kA9RE7TjhWoBl1E6WAIIa1vIiQdvnjX7QcgtKu1UASQCwEe1e/rsSfTAvhHGTUlajAE2D7dY5XP988N9LqEKbX6GLdVpcgcPj6/WbcP4sBQqmBe8t1IiIHS2BOS4lU1s2qPcNvhg3wUKyuhod4FJG2ldyu53257YHcN4iaNUqynSRBv02I+dvPAXmKjaydhLUPcZzyXGGGZ1tHvH7sA29MMGXYkFmEM51Reyt4hM8zI9IwNTL0a1Ws3JULgbHYC46Tgvmz4lJ5qb+mmPqcH6ACy3lX1irtQuFVSbBJPyn2rWIQ3/MJ9CGH1j5YNdi+M8Oy9MOzO9ZjLHu2heirO8CL3k3wDWnNCpNiwJHUQJn12+AxNyKVQAFrVFAFgLL/ANIgRi+tRnoCYaE0DUtThnE6WZUtl6ivAILTBpg8yCNQMCwi/wAwpZbKqjlF1zTJQyfE2klRqBEXAHIC9gMKGS7Q1MvX75FTvae4UQK6SAQQBAaYaw5T+WSzcLcVaxqA+JpLOhmWJB8aEnz2iOXTA2lBRjxf59fhNtSfaAc0fpF3PsVcA3d3l23gDkOij3fM4Xq2orcC2zTuPPphl4nnEFaushpUqDETAmw3ABm53IGE+nmjp0sSbz7vrjmqO4ggfzLaUbQbMtL7LuMHMUvulRBURBp0k70XJm1tWmd5tbqMQ+1vY5qV6LDuTIC1DDKQYAmCH8ouZFicV9w7jLUHV6LFagMhgYi/zt8QcM1ft3XzFMUqrRJvpQCZ3JIuPdGFz4mDWOkNV1PWNf2U1MrSrNRYhs26mGsVgEakQ822Y+g6HAzt1x9MxnC1OdFNAgI/MQWMxyHit6Tglwvs3Q4fk6mczoUVChFJWW6SGCKoa3eNIN/ZHS+KxzbFwSCQN5jnHOd7zibdxnAQDcl8WclKbTPibY/w9MR8jnzTBAAM43rMDSBBklzt1CgH13HwxE049HoSVwrUSa1FfKwaetsZjMZhZD5mMxmMxJJ5f7fVNXG835W+SYzK1XpkMhZTG6kg+lsfOPVA3F86SJJeB8h+mG7I8Nyy0w2YqUEZ1JUVnQEi4kKxsJBExy8sbOP9QME9qRnKgX0krs32iod2yVEfVABbSG1XMbeI2ItG84j9ucwe6pCkLXZhBEGwQEfltqsf2hgllxw+hVRqNXLLpAMnMqdQghiwapyJmRGNOJ8Ry1WtV1ZvLBSumO/pXPiEmWkEW94wvRtmRXCngxmy78bISOREakmpBqQKC0GLEwCfrgnlEYDUTABsevy2xrm8toZabFQyuQ9xEhjT/SfdjrmczqQJSJYWlheb8jt7hj0GJwzO3rx7qEQ5k2pjWq4N/wDswMiV8+1JjVp2i5tMibiOYI/TmBhr4VxmnWoivTPhgk9VIuwPmP6HnhPrnSD4WIAMgXPpBuTgHwfPrTZhq7umzElOZ/ZDDy/Xpuu7SwhiH8Y17Lc8p4Tvw3Otm6jNXaDUYtJ8zIUegsPTH3M8Lp993dMxS0Fid4IgR6XnAXi1Qs7FAVUmY/U9JOJuapv3KEXYixG8dY3APLrc+QEqNAwAK1deM5Fagpg2YBo9bTz2I6zj5wXKuK1oAuAHEhiYOnykHf0645tm3Wjobm+q4uLR9MSsxxH8FPCRUWCGtFjb4QPhiG5Vdl35czsKY7wMqFPGabp02HwJ90YO5lGZldlKoJEGJaYIP8MiPOem4rg8msrMDpr+IE7TzBj94Eeowz8UlY1RqsQOl8NNCn+sn1iTtPJ/uAHl95Fp0tRWnzaxHqb/AAWTghn6AopKJDHcKLGdmjy5jzwKyxc1abJJKvLfwkMvvMnbywR7R8QvpDbW0aRM9DPPG+WiamGnZk5EVM6jKNZBFiR/v7iPfiXkswyy1MkEqYIMfMY5VU1WMAHkLgKLx7zPxxzosKaWDG5gf08sB5MZ4Ihu4f8AKR+HT3sMSdXhYne9ifXEGvw+rI/Dcz+40TbytibTQySRBOG/PdmUp5dKuuoS+WeuBqESuXp1Y9nbvGcegHO5sdMNoLGjMl1BLEKLHviLlsg4YBkqU1LQXNJyAP5VJ+WGTJhMtVD0qNfMOpBVyndoGDA+GZLLbdgfQYZeK9l6WVepHfVdFPWFV1VjNcUl8XdNACGT4bkchgVlOEpUylSqxfvRr0kMNI0dzupWTPem4YRA3xmdGji9xr3To1uRW2bBfv8A6kftX2hr5t/x1YkEhURToQHmN59Tf5DAFstWIMI5nopsN4MYeKPZqiatSmHrhRKrLrOsV8xl9ROgAr+Bq0gA+ONVpPHLdnqTpRdhmCDRNRgHBL/gZev+F+H4QGrFdn9jcE2oujxj/l9P7mrarJ4L9Yp1csUpKGGk6iYiNwvL3YjAYl16IDMFJKBiFJEErJgkciRBjGnd4bYcXs0C3cUZ84yOT0nqnGYzGYSx1MxmMxrUMA+mJJPLDL3vE85c/wCcRI/iYfpi0Oz/AA2o9TuqL2NCmHL0+8samZWT+IkKBIO5IbFYcCM53NN1rN/5Mf1w4cfp1XyOaeg9RGp5ei8o5XUor5hXB0kSuliYNvCD0xsx7ggqk/5BHp/EduJcJOURq2Y4jRRAxl3oN7TXKx3+53gCemE2lwyjmeHcQqZXPCtSoitVZWyxWWZKlSF11JVZYkHTIIn1rrh3EWp8PzWVqHwZhUzFEk//ACU6oRwJ5lQ8/wDLXrg92FzX3b/FMrPgzHDXqLO5PcGsg9e7qN8MYwqF87kKj5rMNoJU1qgBsBAdhaT/AHPnjTinEBlbujGwg6k2NrDUSTbBPjnaOrl69eKWvTUaQLRLE/snkdyfS0YVO13FUzipVJKhfBpMTMlmuJkbbY5j1eZO7Qr6zV9Dhzd4306dB9p0yfGUrOiU0YO5ABciL87GcOWe7L0qtHuHBgHUHB8QbqD5ybbYSuzHB9WepvTgpRjVI/cKmOp1Tv0OLhoqtSjTZNygN952M9DIPvxo+Z8n6piMCYWIWVTxvhi0FehSYuAviJUapsdMj2reXPrhPTWDLTpG5nYdBP0w/wDGKJ786jFRwTsdLxtpJ6L0uLTviH4hciByMj53xsmjVkDA1fxlH7RZX2kXXTw/+xc4pxijXKDQfCImB8AQdsfcwcvoAUjVIESeQBJg+Z+RwzVeBUaid46aWNgyWJ825H64hnsSrGSagt5bfD6YqdA46HiXHbGNrLjkz7wpS10uERRAtsNUjnYn5DHTMVmZh+bUR4pHvmY6b4LJw6nRQBU0rzZrs3mSbxgVUTWZQc7nYAbzJ9BtghNK2MgofePP+4I+vXOGGRb/AOp8R6eo9Pwc8xW7um2xJKz0sdvTEds6a76iQbWJA13jcjcWsTjjmcuatRQGlVu0bGdgOsib46VaYmGAMbW+mLONz35dJ3Au1PfMzpgQouf1xtSpiFWYjbHajTJsPnicmXAtueZxYDm5qQCKMEZnKspuPeNj/TDHxDtGjZdaRDSmWqUVsIl8tRpDnt3iv7oPOMRa1LSsG6nfAbO0ChvcHY/188bGnrd4QI4nxG8fSNvFe1VLMNU8dalrpsgdUkx95NZRAdTBpQpv8cDMlxenTydSm2vvTrCqFEEP3G7avDHdnkdxhfRoxj1Cd8QYUAoTPflbICQPz4xwp9qqArVHArFSCy+BQS5r5jMaSO8sB34XVJuhMQRjjkuOUooCo1cdyoCsu6Rl8tS8PjHhNSk8qCJ1TzOFvIkahqE4YeBdja2bV6qvTpUEfSXqMRFgTAi+43IxGwY1XcTOHUZWf2YHrF7iGY72rUqAEB6juAdwGYsAY5ica0lwc7Q8B+61RTZ0dGGpXRgZBsCRJIwGTLMZgYJRQVBHSBZG5Ibgz1BjMZjMednpZmOOcaKbnop+mO2IfGH00Kp6I30OJJPLvZivFSs9iTVaJ2/u+Lc+z/KrmFzFF/YqZMUj6GrmVPyxTHZGlqUywHiJk+7Fl8J4fSNPU47wrSAp/hh1Ld5XLq/gfTZkOwmecYLbDWAOPH+4Aua9UUJ6D+IvcI+zHPZnINReiaNajmNVJqp0hqbjTVA3MBqaMDF9TRvhs439mTUst97qVwKuV4a9JkprKuy0qqTraDpNMhY0g23xCy/DqUZRnptqgnMKMuhhu5aAs04Yd74fzbzNpxpn+C0Wo5sBKgfQ6ZcdwsuGpIw1nu7OKoKSCsCTznAu0w6xO3HaqNVzAMjVrpseZUsQRNwY3E7RbCxnODUAg7sXXkxm3Mydvpifx+mRVrtNu+cx5FzEYCZ2mjeBqmlSs87kcrG8dLzB6YZZcKYE9oRFmk1GbVZDgDeJ56VUtLhXZ9Vp02pFWphPaX8xN9Vj8vQcsEc1krBqZKuBYg/UTfFRdg+1tfJu6sZpHdHmJ5Qfy+HnflbDzV+0HKVlUAmkWYa1qAABeZ1Tp06tMiZ06rdFe644bEVFjpJVZkqK1OvSLCxHgLKRERIHtAiZsRqHuFVOy43pmon7rFGHv1eL/u9cOlOopUBIZYsZmR1nnPXELNUXUEyMXV2XoZiyK3URdynCatOxpU6gj2lIVj/Kbf8AdjGy9WynK1gmw01F+pqgR6YL0dTMJv5YmZxDFpHpjYarJBTocJN0fmYr5rhVaoICU6SjbWxqN/0iB/3Y5U+CqrhKuqouknS0aSefhG4M7GdsEs3xmjQ/zayqYnTMsfRRJwv8Z7Xmm/eog0ldIDsAZPimBP1PK18ZPqHPBMJw6JQO6vT88ZrxGgrVajKeeny8ICR5QQRiA+Xk+LHShVbQD7Ui/n1MY2XNjmMMEA2iVPWaUFKmOXX+uCCnyGOVMq22OjGORjqP6b4vOTM1R1ITyjA96PeU/MbeowR7wGmwBBI5A3v5Y45NbAYk5F9kKmLH+mNsxRYQSNxyxMehFVg/s8iOU8vj+mOtWrppyADeBPLBqU63EOZ3w5QK5+8G5emdQEXnDj2h4LVGQyr02qVqDSzqG1LSqdQFFhdgZ2Mjc4VcorMxabj64sXs7Q+56gnECpbu+8TuZAqPvGqwMCx/MPQRnlJUAjz/AK+E2xtvdt3l4fPzFwf2Wyujhufq16Q7oqopk21OpMQd4DlPfI5HCNm2MiGtHww68S4XSZWp/fKhC96Vp6CE1qdekAc2Hi9m1sJYpY7jNljfU/1K5CE2cdB6GensZjMZjz89DMwK7VvGTzB6Um+mMxmJJPLfZappUGAbmxwz0s2GPiRT8sZjMPdMxGMTzmvQHISZGztfUQYAjpjk+bYgAnbGYzGxYymHGpAsSRmM2TSE3JYD3mRP+mIucyoK6uYg4+YzAGtYl6PSox7OxqqFgObMlV1WtlLqFYNo1DnbVPvwtjLABep5+4kYzGYVYx3iI/1JJRCfKfMvmWosShKmN1JU7nmL88MFXt1m+6Uq8WAMgMTa8llOPuMxxh3pXGe5OnDPtAzAHiCk7SAB9VIwDftTmatUGpVdhJ8LMdPP8qwvyxmMxXxM1vaFr9pB4vnXd5Ji0WtaTjtTy2vu7xcYzGY4eBLDvMbjrlk0oo6KPpj66A7jGYzDpekVt1MitS0spBO8fHBNahxmMxBOTbeJAxJ+6KaetRpYdNj7tsZjMWnIEzZmuV5FB8bmfkMCWcnGYzGuA9YDrVHB9D+06U2IsCRjQm+MxmCIsHWfXsMYah64zGY5OgCp/9k="/>
          <p:cNvSpPr>
            <a:spLocks noChangeAspect="1" noChangeArrowheads="1"/>
          </p:cNvSpPr>
          <p:nvPr/>
        </p:nvSpPr>
        <p:spPr bwMode="auto">
          <a:xfrm>
            <a:off x="207433" y="-1790700"/>
            <a:ext cx="55626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2" name="Picture 4" descr="http://www.aksysgames.com/wp-content/gallery/box_shots/999_ds_l_packaging.jpg"/>
          <p:cNvPicPr>
            <a:picLocks noChangeAspect="1" noChangeArrowheads="1"/>
          </p:cNvPicPr>
          <p:nvPr/>
        </p:nvPicPr>
        <p:blipFill>
          <a:blip r:embed="rId2" cstate="print"/>
          <a:srcRect/>
          <a:stretch>
            <a:fillRect/>
          </a:stretch>
        </p:blipFill>
        <p:spPr bwMode="auto">
          <a:xfrm>
            <a:off x="569344" y="2288419"/>
            <a:ext cx="2335459" cy="1571636"/>
          </a:xfrm>
          <a:prstGeom prst="rect">
            <a:avLst/>
          </a:prstGeom>
          <a:noFill/>
        </p:spPr>
      </p:pic>
      <p:pic>
        <p:nvPicPr>
          <p:cNvPr id="17414" name="Picture 6" descr="http://media.gamerevolution.com/images/games/ds/999-nine-hours-nine-persons-nine-doors/999-nine-hours-nine-persons-nine-doors_007.jpg"/>
          <p:cNvPicPr>
            <a:picLocks noChangeAspect="1" noChangeArrowheads="1"/>
          </p:cNvPicPr>
          <p:nvPr/>
        </p:nvPicPr>
        <p:blipFill>
          <a:blip r:embed="rId3" cstate="print"/>
          <a:srcRect/>
          <a:stretch>
            <a:fillRect/>
          </a:stretch>
        </p:blipFill>
        <p:spPr bwMode="auto">
          <a:xfrm>
            <a:off x="2285974" y="4000504"/>
            <a:ext cx="2921020" cy="1643074"/>
          </a:xfrm>
          <a:prstGeom prst="rect">
            <a:avLst/>
          </a:prstGeom>
          <a:noFill/>
        </p:spPr>
      </p:pic>
      <p:sp>
        <p:nvSpPr>
          <p:cNvPr id="9" name="TextBox 8"/>
          <p:cNvSpPr txBox="1"/>
          <p:nvPr/>
        </p:nvSpPr>
        <p:spPr>
          <a:xfrm>
            <a:off x="6000750" y="6488668"/>
            <a:ext cx="4588051" cy="369332"/>
          </a:xfrm>
          <a:prstGeom prst="rect">
            <a:avLst/>
          </a:prstGeom>
          <a:noFill/>
        </p:spPr>
        <p:txBody>
          <a:bodyPr wrap="none" rtlCol="0">
            <a:spAutoFit/>
          </a:bodyPr>
          <a:lstStyle/>
          <a:p>
            <a:r>
              <a:rPr lang="en-US" b="1" dirty="0"/>
              <a:t>Gives player the chance to choose a direction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5" y="467782"/>
            <a:ext cx="9601196" cy="775231"/>
          </a:xfrm>
        </p:spPr>
        <p:txBody>
          <a:bodyPr>
            <a:normAutofit/>
          </a:bodyPr>
          <a:lstStyle/>
          <a:p>
            <a:r>
              <a:rPr lang="en-US" sz="2400" dirty="0"/>
              <a:t>Non-linear</a:t>
            </a:r>
          </a:p>
        </p:txBody>
      </p:sp>
      <p:pic>
        <p:nvPicPr>
          <p:cNvPr id="15362" name="Picture 2" descr="http://upload.wikimedia.org/wikipedia/ru/7/7d/Dxhr_box.jpg"/>
          <p:cNvPicPr>
            <a:picLocks noChangeAspect="1" noChangeArrowheads="1"/>
          </p:cNvPicPr>
          <p:nvPr/>
        </p:nvPicPr>
        <p:blipFill>
          <a:blip r:embed="rId2"/>
          <a:srcRect/>
          <a:stretch>
            <a:fillRect/>
          </a:stretch>
        </p:blipFill>
        <p:spPr bwMode="auto">
          <a:xfrm>
            <a:off x="884107" y="2793625"/>
            <a:ext cx="3175000" cy="3362326"/>
          </a:xfrm>
          <a:prstGeom prst="rect">
            <a:avLst/>
          </a:prstGeom>
          <a:noFill/>
        </p:spPr>
      </p:pic>
      <p:sp>
        <p:nvSpPr>
          <p:cNvPr id="5" name="Rectangle 4"/>
          <p:cNvSpPr/>
          <p:nvPr/>
        </p:nvSpPr>
        <p:spPr>
          <a:xfrm>
            <a:off x="4474616" y="3244334"/>
            <a:ext cx="2488310" cy="369332"/>
          </a:xfrm>
          <a:prstGeom prst="rect">
            <a:avLst/>
          </a:prstGeom>
        </p:spPr>
        <p:txBody>
          <a:bodyPr wrap="none">
            <a:spAutoFit/>
          </a:bodyPr>
          <a:lstStyle/>
          <a:p>
            <a:pPr>
              <a:buFont typeface="Arial" pitchFamily="34" charset="0"/>
              <a:buChar char="•"/>
            </a:pPr>
            <a:r>
              <a:rPr lang="en-US" dirty="0"/>
              <a:t>  multiple narrative paths</a:t>
            </a:r>
          </a:p>
        </p:txBody>
      </p:sp>
      <p:sp>
        <p:nvSpPr>
          <p:cNvPr id="7" name="TextBox 6"/>
          <p:cNvSpPr txBox="1"/>
          <p:nvPr/>
        </p:nvSpPr>
        <p:spPr>
          <a:xfrm>
            <a:off x="4500567" y="3471864"/>
            <a:ext cx="4494821" cy="2308324"/>
          </a:xfrm>
          <a:prstGeom prst="rect">
            <a:avLst/>
          </a:prstGeom>
          <a:noFill/>
        </p:spPr>
        <p:txBody>
          <a:bodyPr wrap="square" rtlCol="0">
            <a:spAutoFit/>
          </a:bodyPr>
          <a:lstStyle/>
          <a:p>
            <a:pPr>
              <a:buFont typeface="Arial" pitchFamily="34" charset="0"/>
              <a:buChar char="•"/>
            </a:pPr>
            <a:r>
              <a:rPr lang="en-US" dirty="0"/>
              <a:t>Society spiraling to chaos</a:t>
            </a:r>
          </a:p>
          <a:p>
            <a:pPr>
              <a:buFont typeface="Arial" pitchFamily="34" charset="0"/>
              <a:buChar char="•"/>
            </a:pPr>
            <a:r>
              <a:rPr lang="en-US" dirty="0"/>
              <a:t>Divide between rich &amp; poor</a:t>
            </a:r>
          </a:p>
          <a:p>
            <a:pPr>
              <a:buFont typeface="Arial" pitchFamily="34" charset="0"/>
              <a:buChar char="•"/>
            </a:pPr>
            <a:r>
              <a:rPr lang="en-US" dirty="0"/>
              <a:t>A lethal pandemic</a:t>
            </a:r>
          </a:p>
          <a:p>
            <a:pPr>
              <a:buFont typeface="Arial" pitchFamily="34" charset="0"/>
              <a:buChar char="•"/>
            </a:pPr>
            <a:r>
              <a:rPr lang="en-US" dirty="0"/>
              <a:t>A antibiotic in short supply</a:t>
            </a:r>
          </a:p>
          <a:p>
            <a:pPr>
              <a:buFont typeface="Arial" pitchFamily="34" charset="0"/>
              <a:buChar char="•"/>
            </a:pPr>
            <a:r>
              <a:rPr lang="en-US" dirty="0"/>
              <a:t>Riots  &amp; terrorists</a:t>
            </a:r>
          </a:p>
          <a:p>
            <a:pPr>
              <a:buFont typeface="Arial" pitchFamily="34" charset="0"/>
              <a:buChar char="•"/>
            </a:pPr>
            <a:r>
              <a:rPr lang="en-US" dirty="0"/>
              <a:t>And a powerful UN organization </a:t>
            </a:r>
          </a:p>
          <a:p>
            <a:endParaRPr lang="en-US" dirty="0"/>
          </a:p>
          <a:p>
            <a:endParaRPr lang="en-US" dirty="0"/>
          </a:p>
        </p:txBody>
      </p:sp>
      <p:sp>
        <p:nvSpPr>
          <p:cNvPr id="8" name="TextBox 7"/>
          <p:cNvSpPr txBox="1"/>
          <p:nvPr/>
        </p:nvSpPr>
        <p:spPr>
          <a:xfrm>
            <a:off x="4733916" y="5300679"/>
            <a:ext cx="4811574" cy="923330"/>
          </a:xfrm>
          <a:prstGeom prst="rect">
            <a:avLst/>
          </a:prstGeom>
          <a:noFill/>
        </p:spPr>
        <p:txBody>
          <a:bodyPr wrap="none" rtlCol="0">
            <a:spAutoFit/>
          </a:bodyPr>
          <a:lstStyle/>
          <a:p>
            <a:r>
              <a:rPr lang="en-US" dirty="0"/>
              <a:t>Game play: </a:t>
            </a:r>
          </a:p>
          <a:p>
            <a:r>
              <a:rPr lang="en-US" dirty="0"/>
              <a:t>Player is an UN agent who can track different roles </a:t>
            </a:r>
          </a:p>
          <a:p>
            <a:r>
              <a:rPr lang="en-US" dirty="0"/>
              <a:t>to track terrorists outfits smuggling the antibiotic</a:t>
            </a:r>
          </a:p>
        </p:txBody>
      </p:sp>
      <p:pic>
        <p:nvPicPr>
          <p:cNvPr id="15364" name="Picture 4" descr="http://www.brashgames.co.uk/wp-content/uploads/2011/02/Fallout-3-PS3-Screenshot.jpg"/>
          <p:cNvPicPr>
            <a:picLocks noChangeAspect="1" noChangeArrowheads="1"/>
          </p:cNvPicPr>
          <p:nvPr/>
        </p:nvPicPr>
        <p:blipFill>
          <a:blip r:embed="rId3" cstate="print"/>
          <a:srcRect/>
          <a:stretch>
            <a:fillRect/>
          </a:stretch>
        </p:blipFill>
        <p:spPr bwMode="auto">
          <a:xfrm>
            <a:off x="8558234" y="1228702"/>
            <a:ext cx="2710645" cy="1143008"/>
          </a:xfrm>
          <a:prstGeom prst="rect">
            <a:avLst/>
          </a:prstGeom>
          <a:noFill/>
        </p:spPr>
      </p:pic>
      <p:sp>
        <p:nvSpPr>
          <p:cNvPr id="10" name="TextBox 9"/>
          <p:cNvSpPr txBox="1"/>
          <p:nvPr/>
        </p:nvSpPr>
        <p:spPr>
          <a:xfrm>
            <a:off x="10870442" y="1285860"/>
            <a:ext cx="973985" cy="369332"/>
          </a:xfrm>
          <a:prstGeom prst="rect">
            <a:avLst/>
          </a:prstGeom>
          <a:noFill/>
        </p:spPr>
        <p:txBody>
          <a:bodyPr wrap="none" rtlCol="0">
            <a:spAutoFit/>
          </a:bodyPr>
          <a:lstStyle/>
          <a:p>
            <a:r>
              <a:rPr lang="en-US" dirty="0"/>
              <a:t>Fallout 3</a:t>
            </a:r>
          </a:p>
        </p:txBody>
      </p:sp>
      <p:sp>
        <p:nvSpPr>
          <p:cNvPr id="11" name="TextBox 10"/>
          <p:cNvSpPr txBox="1"/>
          <p:nvPr/>
        </p:nvSpPr>
        <p:spPr>
          <a:xfrm>
            <a:off x="887123" y="2407660"/>
            <a:ext cx="9430339" cy="646331"/>
          </a:xfrm>
          <a:prstGeom prst="rect">
            <a:avLst/>
          </a:prstGeom>
          <a:noFill/>
        </p:spPr>
        <p:txBody>
          <a:bodyPr wrap="none" rtlCol="0">
            <a:spAutoFit/>
          </a:bodyPr>
          <a:lstStyle/>
          <a:p>
            <a:r>
              <a:rPr lang="en-US" dirty="0"/>
              <a:t>combines FPS, stealth and RPS — developed by Ion Storm and published by Eidos Interactive in 2000.</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57" y="497224"/>
            <a:ext cx="9601196" cy="541868"/>
          </a:xfrm>
        </p:spPr>
        <p:txBody>
          <a:bodyPr>
            <a:normAutofit/>
          </a:bodyPr>
          <a:lstStyle/>
          <a:p>
            <a:r>
              <a:rPr lang="en-US" sz="2400" dirty="0"/>
              <a:t>Detour Narrative or combinatorial </a:t>
            </a:r>
          </a:p>
        </p:txBody>
      </p:sp>
      <p:pic>
        <p:nvPicPr>
          <p:cNvPr id="16386" name="Picture 2"/>
          <p:cNvPicPr>
            <a:picLocks noChangeAspect="1" noChangeArrowheads="1"/>
          </p:cNvPicPr>
          <p:nvPr/>
        </p:nvPicPr>
        <p:blipFill>
          <a:blip r:embed="rId2"/>
          <a:srcRect/>
          <a:stretch>
            <a:fillRect/>
          </a:stretch>
        </p:blipFill>
        <p:spPr bwMode="auto">
          <a:xfrm>
            <a:off x="857214" y="1857364"/>
            <a:ext cx="3282957" cy="4273907"/>
          </a:xfrm>
          <a:prstGeom prst="rect">
            <a:avLst/>
          </a:prstGeom>
          <a:noFill/>
          <a:ln w="9525">
            <a:noFill/>
            <a:miter lim="800000"/>
            <a:headEnd/>
            <a:tailEnd/>
          </a:ln>
          <a:effectLst/>
        </p:spPr>
      </p:pic>
      <p:sp>
        <p:nvSpPr>
          <p:cNvPr id="5" name="TextBox 4"/>
          <p:cNvSpPr txBox="1"/>
          <p:nvPr/>
        </p:nvSpPr>
        <p:spPr>
          <a:xfrm>
            <a:off x="6111580" y="5272957"/>
            <a:ext cx="4398705" cy="369332"/>
          </a:xfrm>
          <a:prstGeom prst="rect">
            <a:avLst/>
          </a:prstGeom>
          <a:noFill/>
        </p:spPr>
        <p:txBody>
          <a:bodyPr wrap="none" rtlCol="0">
            <a:spAutoFit/>
          </a:bodyPr>
          <a:lstStyle/>
          <a:p>
            <a:r>
              <a:rPr lang="en-US" dirty="0"/>
              <a:t>Guides the player back to the main plot or goal</a:t>
            </a:r>
          </a:p>
        </p:txBody>
      </p:sp>
      <p:pic>
        <p:nvPicPr>
          <p:cNvPr id="16388" name="Picture 4" descr="http://levelsave.com/wp-content/uploads/2012/12/mass_effect_team_1-3.jpg"/>
          <p:cNvPicPr>
            <a:picLocks noChangeAspect="1" noChangeArrowheads="1"/>
          </p:cNvPicPr>
          <p:nvPr/>
        </p:nvPicPr>
        <p:blipFill>
          <a:blip r:embed="rId3"/>
          <a:srcRect/>
          <a:stretch>
            <a:fillRect/>
          </a:stretch>
        </p:blipFill>
        <p:spPr bwMode="auto">
          <a:xfrm>
            <a:off x="5353044" y="2368680"/>
            <a:ext cx="5784841" cy="2571768"/>
          </a:xfrm>
          <a:prstGeom prst="rect">
            <a:avLst/>
          </a:prstGeom>
          <a:noFill/>
        </p:spPr>
      </p:pic>
      <p:sp>
        <p:nvSpPr>
          <p:cNvPr id="7" name="TextBox 6"/>
          <p:cNvSpPr txBox="1"/>
          <p:nvPr/>
        </p:nvSpPr>
        <p:spPr>
          <a:xfrm>
            <a:off x="285709" y="6072206"/>
            <a:ext cx="4029180" cy="369332"/>
          </a:xfrm>
          <a:prstGeom prst="rect">
            <a:avLst/>
          </a:prstGeom>
          <a:noFill/>
        </p:spPr>
        <p:txBody>
          <a:bodyPr wrap="none" rtlCol="0">
            <a:spAutoFit/>
          </a:bodyPr>
          <a:lstStyle/>
          <a:p>
            <a:r>
              <a:rPr lang="en-US" dirty="0"/>
              <a:t>Also categorized as Parallel path story style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Other types of Game stories</a:t>
            </a:r>
          </a:p>
        </p:txBody>
      </p:sp>
      <p:sp>
        <p:nvSpPr>
          <p:cNvPr id="3" name="Content Placeholder 2"/>
          <p:cNvSpPr>
            <a:spLocks noGrp="1"/>
          </p:cNvSpPr>
          <p:nvPr>
            <p:ph idx="1"/>
          </p:nvPr>
        </p:nvSpPr>
        <p:spPr>
          <a:xfrm>
            <a:off x="571461" y="2071679"/>
            <a:ext cx="10972800" cy="3768733"/>
          </a:xfrm>
        </p:spPr>
        <p:txBody>
          <a:bodyPr>
            <a:normAutofit/>
          </a:bodyPr>
          <a:lstStyle/>
          <a:p>
            <a:r>
              <a:rPr lang="en-US" sz="2400" dirty="0"/>
              <a:t>parallel plot structure </a:t>
            </a:r>
          </a:p>
          <a:p>
            <a:r>
              <a:rPr lang="en-US" sz="2400" dirty="0"/>
              <a:t>nodal, or dead-end structure </a:t>
            </a:r>
          </a:p>
          <a:p>
            <a:r>
              <a:rPr lang="en-US" sz="2400" dirty="0"/>
              <a:t>modulated, or the dynamic labyrinth structure.</a:t>
            </a:r>
          </a:p>
          <a:p>
            <a:r>
              <a:rPr lang="en-US" sz="2400" dirty="0"/>
              <a:t> an open structure in which sets of story elements are associated with different physical places; links between places are open </a:t>
            </a:r>
          </a:p>
          <a:p>
            <a:r>
              <a:rPr lang="en-US" sz="2400" dirty="0"/>
              <a:t>an open structure in which there is no story arc (examples: simulation type of games, MMORPGs)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toryParallel"/>
          <p:cNvPicPr>
            <a:picLocks noChangeAspect="1" noChangeArrowheads="1"/>
          </p:cNvPicPr>
          <p:nvPr/>
        </p:nvPicPr>
        <p:blipFill>
          <a:blip r:embed="rId3"/>
          <a:srcRect/>
          <a:stretch>
            <a:fillRect/>
          </a:stretch>
        </p:blipFill>
        <p:spPr bwMode="auto">
          <a:xfrm>
            <a:off x="666712" y="2214554"/>
            <a:ext cx="5715000" cy="866776"/>
          </a:xfrm>
          <a:prstGeom prst="rect">
            <a:avLst/>
          </a:prstGeom>
          <a:noFill/>
        </p:spPr>
      </p:pic>
      <p:pic>
        <p:nvPicPr>
          <p:cNvPr id="5" name="Picture 6" descr="http://www.indianvideogamer.com/wp-content/uploads/2012/01/Silent-Hill-Downpour-15.jpg"/>
          <p:cNvPicPr>
            <a:picLocks noChangeAspect="1" noChangeArrowheads="1"/>
          </p:cNvPicPr>
          <p:nvPr/>
        </p:nvPicPr>
        <p:blipFill>
          <a:blip r:embed="rId4" cstate="print"/>
          <a:srcRect/>
          <a:stretch>
            <a:fillRect/>
          </a:stretch>
        </p:blipFill>
        <p:spPr bwMode="auto">
          <a:xfrm>
            <a:off x="7715261" y="1857365"/>
            <a:ext cx="2857520" cy="1339037"/>
          </a:xfrm>
          <a:prstGeom prst="rect">
            <a:avLst/>
          </a:prstGeom>
          <a:noFill/>
        </p:spPr>
      </p:pic>
      <p:sp>
        <p:nvSpPr>
          <p:cNvPr id="7" name="TextBox 6"/>
          <p:cNvSpPr txBox="1"/>
          <p:nvPr/>
        </p:nvSpPr>
        <p:spPr>
          <a:xfrm>
            <a:off x="6381752" y="1857364"/>
            <a:ext cx="1072730" cy="369332"/>
          </a:xfrm>
          <a:prstGeom prst="rect">
            <a:avLst/>
          </a:prstGeom>
          <a:noFill/>
        </p:spPr>
        <p:txBody>
          <a:bodyPr wrap="none" rtlCol="0">
            <a:spAutoFit/>
          </a:bodyPr>
          <a:lstStyle/>
          <a:p>
            <a:r>
              <a:rPr lang="en-US" dirty="0"/>
              <a:t>Silent Hill</a:t>
            </a:r>
          </a:p>
        </p:txBody>
      </p:sp>
      <p:cxnSp>
        <p:nvCxnSpPr>
          <p:cNvPr id="9" name="Straight Arrow Connector 8"/>
          <p:cNvCxnSpPr/>
          <p:nvPr/>
        </p:nvCxnSpPr>
        <p:spPr>
          <a:xfrm rot="5400000" flipH="1" flipV="1">
            <a:off x="3381356" y="2119304"/>
            <a:ext cx="571504" cy="476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62227" y="1643050"/>
            <a:ext cx="2158220" cy="369332"/>
          </a:xfrm>
          <a:prstGeom prst="rect">
            <a:avLst/>
          </a:prstGeom>
          <a:noFill/>
        </p:spPr>
        <p:txBody>
          <a:bodyPr wrap="none" rtlCol="0">
            <a:spAutoFit/>
          </a:bodyPr>
          <a:lstStyle/>
          <a:p>
            <a:r>
              <a:rPr lang="en-US" dirty="0"/>
              <a:t>Mandatory conditions</a:t>
            </a:r>
          </a:p>
        </p:txBody>
      </p:sp>
      <p:pic>
        <p:nvPicPr>
          <p:cNvPr id="19458" name="Picture 2" descr="StoryThreaded"/>
          <p:cNvPicPr>
            <a:picLocks noChangeAspect="1" noChangeArrowheads="1"/>
          </p:cNvPicPr>
          <p:nvPr/>
        </p:nvPicPr>
        <p:blipFill>
          <a:blip r:embed="rId5"/>
          <a:srcRect/>
          <a:stretch>
            <a:fillRect/>
          </a:stretch>
        </p:blipFill>
        <p:spPr bwMode="auto">
          <a:xfrm>
            <a:off x="1316145" y="3544168"/>
            <a:ext cx="5715000" cy="1695451"/>
          </a:xfrm>
          <a:prstGeom prst="rect">
            <a:avLst/>
          </a:prstGeom>
          <a:noFill/>
        </p:spPr>
      </p:pic>
      <p:sp>
        <p:nvSpPr>
          <p:cNvPr id="12" name="TextBox 11"/>
          <p:cNvSpPr txBox="1"/>
          <p:nvPr/>
        </p:nvSpPr>
        <p:spPr>
          <a:xfrm>
            <a:off x="666712" y="2071678"/>
            <a:ext cx="828368" cy="369332"/>
          </a:xfrm>
          <a:prstGeom prst="rect">
            <a:avLst/>
          </a:prstGeom>
          <a:noFill/>
        </p:spPr>
        <p:txBody>
          <a:bodyPr wrap="none" rtlCol="0">
            <a:spAutoFit/>
          </a:bodyPr>
          <a:lstStyle/>
          <a:p>
            <a:r>
              <a:rPr lang="en-US" dirty="0"/>
              <a:t>Parallel</a:t>
            </a:r>
          </a:p>
        </p:txBody>
      </p:sp>
      <p:sp>
        <p:nvSpPr>
          <p:cNvPr id="13" name="TextBox 12"/>
          <p:cNvSpPr txBox="1"/>
          <p:nvPr/>
        </p:nvSpPr>
        <p:spPr>
          <a:xfrm>
            <a:off x="1020001" y="3216851"/>
            <a:ext cx="1042529" cy="369332"/>
          </a:xfrm>
          <a:prstGeom prst="rect">
            <a:avLst/>
          </a:prstGeom>
          <a:noFill/>
        </p:spPr>
        <p:txBody>
          <a:bodyPr wrap="none" rtlCol="0">
            <a:spAutoFit/>
          </a:bodyPr>
          <a:lstStyle/>
          <a:p>
            <a:r>
              <a:rPr lang="en-US" dirty="0"/>
              <a:t>Threaded</a:t>
            </a:r>
          </a:p>
        </p:txBody>
      </p:sp>
      <p:sp>
        <p:nvSpPr>
          <p:cNvPr id="19460" name="AutoShape 4" descr="http://static2.fjcdn.com/comments/I+++loved+Morrowind.+Here+have+this+wallpaper+_d36fe1e65b274889c19e368eedfe1bd6.jpg"/>
          <p:cNvSpPr>
            <a:spLocks noChangeAspect="1" noChangeArrowheads="1"/>
          </p:cNvSpPr>
          <p:nvPr/>
        </p:nvSpPr>
        <p:spPr bwMode="auto">
          <a:xfrm>
            <a:off x="207433" y="-1790700"/>
            <a:ext cx="66548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2" name="AutoShape 6" descr="http://static2.fjcdn.com/comments/I+++loved+Morrowind.+Here+have+this+wallpaper+_d36fe1e65b274889c19e368eedfe1bd6.jpg"/>
          <p:cNvSpPr>
            <a:spLocks noChangeAspect="1" noChangeArrowheads="1"/>
          </p:cNvSpPr>
          <p:nvPr/>
        </p:nvSpPr>
        <p:spPr bwMode="auto">
          <a:xfrm>
            <a:off x="207433" y="-1790700"/>
            <a:ext cx="66548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64" name="Picture 8" descr="http://s.pro-gmedia.com/videogamer/media/images/xbox360/oblivion_game_of_the_year_edition/screens/oblivion_game_of_the_year_edition_8.jpg"/>
          <p:cNvPicPr>
            <a:picLocks noChangeAspect="1" noChangeArrowheads="1"/>
          </p:cNvPicPr>
          <p:nvPr/>
        </p:nvPicPr>
        <p:blipFill>
          <a:blip r:embed="rId6"/>
          <a:srcRect/>
          <a:stretch>
            <a:fillRect/>
          </a:stretch>
        </p:blipFill>
        <p:spPr bwMode="auto">
          <a:xfrm>
            <a:off x="7524761" y="3643314"/>
            <a:ext cx="3725359" cy="1571636"/>
          </a:xfrm>
          <a:prstGeom prst="rect">
            <a:avLst/>
          </a:prstGeom>
          <a:noFill/>
        </p:spPr>
      </p:pic>
      <p:sp>
        <p:nvSpPr>
          <p:cNvPr id="17" name="TextBox 16"/>
          <p:cNvSpPr txBox="1"/>
          <p:nvPr/>
        </p:nvSpPr>
        <p:spPr>
          <a:xfrm>
            <a:off x="7048508" y="5143512"/>
            <a:ext cx="981551" cy="369332"/>
          </a:xfrm>
          <a:prstGeom prst="rect">
            <a:avLst/>
          </a:prstGeom>
          <a:noFill/>
        </p:spPr>
        <p:txBody>
          <a:bodyPr wrap="none" rtlCol="0">
            <a:spAutoFit/>
          </a:bodyPr>
          <a:lstStyle/>
          <a:p>
            <a:r>
              <a:rPr lang="en-US" dirty="0"/>
              <a:t>Oblivion</a:t>
            </a:r>
          </a:p>
        </p:txBody>
      </p:sp>
      <p:sp>
        <p:nvSpPr>
          <p:cNvPr id="18" name="TextBox 17"/>
          <p:cNvSpPr txBox="1"/>
          <p:nvPr/>
        </p:nvSpPr>
        <p:spPr>
          <a:xfrm>
            <a:off x="1047716" y="5857892"/>
            <a:ext cx="2216825" cy="369332"/>
          </a:xfrm>
          <a:prstGeom prst="rect">
            <a:avLst/>
          </a:prstGeom>
          <a:noFill/>
        </p:spPr>
        <p:txBody>
          <a:bodyPr wrap="none" rtlCol="0">
            <a:spAutoFit/>
          </a:bodyPr>
          <a:lstStyle/>
          <a:p>
            <a:r>
              <a:rPr lang="en-US" dirty="0"/>
              <a:t>Programming choices?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StoryDynamic"/>
          <p:cNvPicPr>
            <a:picLocks noChangeAspect="1" noChangeArrowheads="1"/>
          </p:cNvPicPr>
          <p:nvPr/>
        </p:nvPicPr>
        <p:blipFill>
          <a:blip r:embed="rId2"/>
          <a:srcRect/>
          <a:stretch>
            <a:fillRect/>
          </a:stretch>
        </p:blipFill>
        <p:spPr bwMode="auto">
          <a:xfrm>
            <a:off x="476211" y="1428736"/>
            <a:ext cx="5715000" cy="2962276"/>
          </a:xfrm>
          <a:prstGeom prst="rect">
            <a:avLst/>
          </a:prstGeom>
          <a:noFill/>
        </p:spPr>
      </p:pic>
      <p:sp>
        <p:nvSpPr>
          <p:cNvPr id="5" name="Rectangle 4"/>
          <p:cNvSpPr/>
          <p:nvPr/>
        </p:nvSpPr>
        <p:spPr>
          <a:xfrm>
            <a:off x="285710" y="1071546"/>
            <a:ext cx="2993320" cy="369332"/>
          </a:xfrm>
          <a:prstGeom prst="rect">
            <a:avLst/>
          </a:prstGeom>
        </p:spPr>
        <p:txBody>
          <a:bodyPr wrap="none">
            <a:spAutoFit/>
          </a:bodyPr>
          <a:lstStyle/>
          <a:p>
            <a:r>
              <a:rPr lang="en-US" i="1" dirty="0"/>
              <a:t>Dynamic Object-Oriented Narrative</a:t>
            </a:r>
            <a:endParaRPr lang="en-US" dirty="0"/>
          </a:p>
        </p:txBody>
      </p:sp>
      <p:sp>
        <p:nvSpPr>
          <p:cNvPr id="20484" name="AutoShape 4" descr="data:image/jpeg;base64,/9j/4AAQSkZJRgABAQAAAQABAAD/2wCEAAkGBxQSEBUUEhQUFhUUFRQYFxcWFRcXFhQUFBUYGBQYFRUYHCggHBwmGxcUITEhJikrLi4uHR8zODMsNygtLisBCgoKDg0OGxAQGiwkICQsLCwsLCwsLCwsLCwsLCwsLCwsLCwsLCwsLCwtLCwsLCwsLCwsLCwsLCwsLCwsLCwsLP/AABEIAOAA4QMBIgACEQEDEQH/xAAcAAABBQEBAQAAAAAAAAAAAAAAAwQFBgcCAQj/xABNEAACAQIDAgoFCAcECQUAAAABAgADEQQSIQUxBhMiQVFhcYGRoQcyQlKxIzNyc7LBwtEUYoKSorPhJDTS8BUWF0NEU1STo2ODlMPi/8QAGQEBAAMBAQAAAAAAAAAAAAAAAAIDBAEF/8QAJhEAAgIBAwQCAwEBAAAAAAAAAAECEQMSITEEIkFRE2EyM/CBI//aAAwDAQACEQMRAD8AqMIQgBCEIAQhCAEI8wGzWq6+qnvH4KOc+XSZO4XCJT9RdfeOrdx9nulWTNGHJOMHIr1LAVWF1puR05TbxOkVGya3ueLJ+csbN0nxM8Ezvqn4RZ8K9lWxGEdPXRl6yNO5txiMuKtbd/ntEitq7NBUvTABUEso0DAbyo5iOcdHnZj6hSdPYjLE1uiDhCE0lQQhCAEIQgBCEIAQhCAEIQgBCEIAQhCAEIQgBCEIAQhCAEXwOG4yoF3DeT0KN5/zzxCTfB+jyWfpOQdgszfg85DJLTFslFW6JUAAAAWAAAHQBuEIRTD0DUdUXVmIA755fJrDCbKqYh7U+82FlHWZIY/gq1BA5qZlB5ZC2KA6BhrdgOfdLns/BrQpBRaw1ZjpducmN9pY/DlGpPiKKmojLY1UBsQQSAW1tNEce25FsoeKw70n4uoLNzHmYcxB/wA/dOVNjNDxWBpYikoYB1sCrA62I0ZWHVbqkBjeCop0nYVCxQEgFRqAL2PXv1EhLE1ujtma7Vw4p1SF0U2YDoDDd3G47o0klt9waoA3qig9pJb4MBI2ehBtxTZklyEIQkjgQhCAEIQgBCeqpJsBc9Aiv6I/uN4G/hvgCMJ66EaEEHrFpyTaAewiFTGU131EH7Q+Ea1NtUR7d+wEwCRhIV+ElPmVz4D741qcJj7NMd7E/CAWSEq3+stT3U8/znsAsa4lDudf3hOww6R4iV07Hp/reP8ASc/6FT3m8vylzwTKfngWa0LSm1sIqKxV2utgea9zbmi1XDMo0qtobWufzlTVFikmWyWHYXzH/uP9mnMuFaqP96/iZrXo02GatBlqV8zMUqgjlWRlystrizBgL9olOeLcHRbja1IWl02BsEUrVHN3toOZLjzMZYngkcy8W/J9otvHYBvvLVMePHT3NLYhiMFTqEGoivbdmGYDrCnQHrnqYOmLWp0xbdZFFuywjfbFCs6WoVBTa+pIvcaaX3jn3a66ESP4MbMxFFAMRWNWpmJapnchlygAcWwsDe5uJoI3vVE8TYayMbZLAnJiKwBBGRytRBcW9oZrftR9ivV05ip6t/P8e6QWysJtBaztXrU2UsuRU0RV5OYEFL7g533uRrCDZkVZWDMrm7qzKxPO6sVY+IM5jXhPtcUMbiaTKxK4ivrca3qMR5ESEqcJm9mmB2kn8ppRlZZYSo1OEFY7iq9i/neNqm1Kzb6jdxt8IBdzEKuMpr6zoP2hKLUcnViT2m84gFzqbboD279in8o9w2JUoHZXs2qroCw9478q+Z7NZStlYXjayId17t1IurnwBlsq1Lkseck9nVIt0SirF6mNYiwsg5wlxftJJJ8Y2tHuD2ZUq4haCC7s+W3QecnoAFyeyI1MMRxltVptlY82pIU99jIWWUCYpwLZiR7p1XwO7ukLtfZeZS9ItyRdqZYtoN7ISbkDnB1HXraUgrEG43jUds6nRxqylGeSY4RYMK4qKLLUzXA3K62zgdRuCO23NIeWFQQhCAEIQgFxMRxVTKpPVp2xaRW1qlyADuveehkdRZ52KGqQxrHQ+cmsQpJV0AG7eRYkCRBptxbmxsAtz0AsLedpoHEh6dAZDRBz/KEkhuQN3xnm5JNHoRVoqZ4zLl+T3MNw59ZZvRhtM4TH01qHkV/kjryVLkZTr+uEHfEcDjqak56Qc663OoKALpbmkHwha4JsRp19XTIKV7EmtLs+mK9cIVDaZ2yDozEEgHtykdtorMF9GG0albEthalV2GIostPOzPxVWj8tRZc17WKE9tpuGy8Zx1FKlspYcpfcccmoh6wwYd0hKOk0RlqHU8ZrC55tfCezlmHORr0216d8iSOEYOmotmG64uARz257Qw7EryvWBKm3ORz94se+c03pqNCgygDQryVGg7BujXamNTDYSrWFstKnUqCxuCQC2/nu3xgHzb6Rqwfa2MK6jj3HepynzBlcndWoWYsxuWJJJ5ydSZxNSMjNc9H3o/w+L2cMS9MOwYhs1Wot7PY5VS1rLbeddd2+IcJODOGw20MHTWijIy13daYccZlp5lVhVdtQQecdkunoWxTDZWTimdCXJKEFhmZgfkza4FuYk67pUPSZtpaWNweKpHPyKpORgrAsopkXKtkcC2hXQ7xPPSms0WraerfU9mrpVdbr68EtqKLw2pUxiQaNLikejRfi9OSWQZrW5r3Mr8lOEO1ziq3GEMLJTQZ3DvlprlGZwq3Nh0SLnoESZ4LD5V/qn8it/K81DA8FDU2ehamy1ji6YsV5T0aqU/V6RY5+qzTHcFbjFzEhSyhrb8pIv5T6f2FtfCNdcOS5o5KZqMjAsbWsGbU6XNwMutgdZXMsgR2I4PnD7XTFopNGoHDZRfi6zIVFwPZY8/MT1xDg1wKP6FiFxIyVcXrbQmkF5VO/6wYknuEte28TQoUmr4g2RBqTmPYAg3k9AGsQ2XtGhXC8VmpsyZ1BGRil7ZgNVYX7bc9pDfks2sx7Z3BitVxb4Q2SqiuTe+W6C4191rix6xInF4V6VRqdRSrobMp3gifQ1PAoKzVgvyjoiM3OVQkqAObVju6uiZN6VsHkx+e2lakjftKSh8lWdTONFe2dUHEYtCoN8O7qT7DIN47QxHhM4mk7LQfo+MYkD+zOqg72J5TZewLc9szaTiVS5CEI62ZgHxFanRpC71XVFF7AsxsLk7h1yZEawl//ANj+0/8AlUv+/T/OEAiqlS6tY7ge2RtXCsEWo1srkga66AXuN45o+w+zqgJzXVhoQRrFH2ST7W/q3SyeXU9yiENPBDVWIRhc2IF9d9iCJe8JtI00p8Yi1FCvZWI0JXQ6nolL2nhTTXfcW+8SzJhajpTCBmPK0UX0y9AEz5N6L4EzgKtFMPTWoE4wl2bkgkIafIN+wi0qfCNgQ1hpbTdu06I6ppUVypDZhoQd4tT6LdEbbfdsrXFuR+XVKkqmTm9hb0cqx2phMnrcaP3cjZ/4c037EN+jVGq68RUN6vPxNSwHG9VMgDP7pAbcWIyH0H7O4zHvVI0w9E26nq8gfw8Z4zc5PI+4niXaAMZbS2VSr5eMUEoSVNhdSd9r6cwjdcJUw/8Adxnpa/IFgDT+odtAv/ptYDmKgWnf+nKQ0q56JG8VUZQP27FD2hjKyy/YmdkAaBtBuutTT92oB4WlB9M20BhcAmGp+ti6jPUOoJWnlJvz6nIOxTNFXbVBvVrU2ta+U5ra85G6R2P4DYfaj8di1q5UslEBmp3QauzKRmF3LDXmAPPJwTbIzlsfLUJ9I7Q9E+zBisPSWg4WouILWrVSeQqZSLsdxaGL9BWz29SpiU7HRhb9pL+cvM5H+h7Gins2mDm5TVAxUZrIXObQa35NhpzzP/S/Qy4nMFdUqVq7086MmZWWiSQGAPrFh3S57W9BlKmF4nGVQzuqDMin1jqeSV3KGNue0a470D4lvVx1OpYcnjEdbdPtNaZ448imrapNvh3vfm/v0dvYxWE0ur6FNocY6U2w78Xluc7LcsLgC677W8RIzFeiXayf8LmFt6VaTeWe/lNBwpCnWfXykMKY0PJViehQBbXrNvOfJ21tk1sLUNPEU2pupsQw3HKrWuNDyWU94n0VwD22lXZ2Equ7BuJ4lgAWLGgQuY6E3Gh683PzVzLcfNFuqU1cFWCsL6g2IuNdR07oUqCr6qqvYAPhEcGULOysSTluCLFbCwupAIJ11jqVloTP/SlhFr4ZK6OoNF6i2YhTUGbI4p39YhlGg3i8vOOxQpUnqHXIpNuk+yo6ybDvmZ+kPC5BhkYgmktNWPTUrF2qm3WaYPfOxVsjN0iBr7EqU8G1U5cgw9a41zZnQ3O63ujfuEyab3wqxA/Q6y87Ualh0gISZgkuXJQwlw9EmGz7Yw3QjO56slNiD42lPlr9GnCCjgMeK+IDlBTdRkAYhmsASCRpbNOnD6hz9RhKB/tg2Z79f/sn84SVgodDYeJxFdnqNlvyyEHGNYEB9Ba2hFjfukbi0elYsjFGNwwOmu4MOZvLovJ19voPUSq3WAF+2QfKNKu2HIIWlTAtblEtp0FQALd8wLLO9zXLBBrYqO33um4/5Iln2TinpNSK1Mlw4JOawGU7wO6Qe1sFfD1G50ZAAi2WzFdLanTW2ssD7MQIM5ICg6kgDUa3Npo0uSVGatLpkYlSoapKszOxOozXN6dzGnCPMRbUkqABqSSbCwB65NUsCl700J/WZiq7rac506BHtPZ6XuwDN2ckdim/nec0NOzkpIvvoy4Lf6PwnythXr5XqC45AUHJT7gTfrJlv41feHiJj7sW3kntN/jOMg6B4Q42SWalSRsfGr7y+InSVAdxB7D+Uxrix0DwE9QW3admnwnNB35/o0TbxqU6xr061ZXp06OSipQJiflyHV8ynUZ1GhFs15Lna2PJ5OCIX9Z6RN+zjRMmZiRYk2vfed/T29ce4XaZViaqnEAm5FWvXHVZSHsB1ZSJbHZUVuduy/4jFY3j6VWrhql6a1AOKSlUUiplvdf0gPcBBuHTvijcO6aG1ZTTItcVEr0WJN7WFWkBa4IvmI65WNm8OcJTslTD4vCWvZqVTjKHVpn1PUUln2dtuhVqk0cdRd3RFNLEKFqFULNooyH2zrlPN3yA6o7fWvUp1BTrcVTFRsypxgNQgKuUUixIytV5ucSUG3MPezVVQ+7UvSb92pYyF2nsdWDO+z6L1ChC1MOafGAkactxTYa9BMjG2RgwLNUxeGa4JNYF6eZQLkNikqUhu9kiAWnZOIXi6ldmULUqVHLEgAIp4tCTe3qIp75zW4UYRL5sRT0texvYHcdObrleOy9adWlWwdZOPwxZlw6isRx9OxWrRqBfFSI5o7Ip4jG7QLpTNQHDrTqPTR2pg4dTycw0FyTbrMAwz0nbSGLNE0jnPGYt3Cg3Vq1b5NStr34mnR+HNJn0HY5Hargqo11q0r3BB5K1l0I3gIbfqmXnD4TGPiq2HpVuVQpoxNxTBFR6iDIKdMWPybbzziUA7QSkyVBRBY1KwRlQ0342k+RyvFM7k3cG9xfolerVtT/vtbEounZtOE2RSptnVeVYi+ZjYHeAL2iuOxyUQM51bRVALO56EQaseyUfgri8bWqH9LqV6dLKwFyquW5OXXig1rFhzHwvLps7AUad2pKuZhZqhJeowHM9RiWPeZGWOUeUWqalwIUsK9Z1qVxkRCGp0L35QOlSuVNmYaFUFwu/lGxXLvTRtOvhMbSamVyVqI0ZFYZ6bMDa+vqlJsb1AN5A7TaZx6a9jDFYHjqRDPg2JcAgkUnAz+FkbsvEV7QnxRk2I4bV6iOrpSOdGTMFIIDCxtr0Srx1s2nSNVRXZ0pk8pkUMyixsQpIvrbnmm7N4N7Gp06VSu9V0rBmRq1SpRV1V8rEZaNhroeV0S1RS4KDKITf8Nwe2DWQLSo0m1AuuKDNv6RVDbrnd4xLE+ibZ1SxRq9IdOdsv8dI6d86DBYTdf8AYxgf+tf9+n/ghAKbCEVwlPNUUHdvPd/W08yKt0elKWlNjzZtFlVj6uYg7uVYC246COFwyg3N2bpY3I7OYd1otCb0qVHlyk5O2EIQnSIQhCAEIQgBCEIAERs+DFrLoPdIDIf2Dp4WjgmewDzAbRrUCAlWrRubA06jcUSd16TXVSesHt5pZ8Hw6xtP1mo1h0VEyMe16Zt/BKu6BgQRcEWI6jDBOSgvvBZSenKSL94APfJJk0y74fhnhHdamKwGSopDcbTVK1mU3U3AWobWB9WKYDh/gKOJxlV6r5KjUGS2HxBJCUEVrji+TYgjlW3Slef3zTdibApUEW6q9TezsATm6FvuA5rd85KVE4x1EXwfxNZ8ZiMVQpEUsRSpKj1w1PKUq12Y8URnbSop5gfejPZWxKeGvkLOc1Rs72uDVbM+QD1QSAba7hcm0ueKvka2/KfhK7NXRrVcmVdR20kE7pVSpupsZxCb2k9mZU6PWYk3JueucVFDKVOqsCrDmKkWIPUROoRXgGX7e9EbkM+AcPbXiHIVgDzJUJs3YbHrMiuGNM09nYCjUGWrRoYpalM6MjHEoQGXmuLEHnG6bbga2WoOgkA620J3yQ2xsahikyYmklVRuDjVfotvHcZ5fUL4514ZtwrXG/J887JW+wq1xf8At9H+Q8qWF2hVp/N1aifQdl+Bmt8PeD1LZuDahRzcXiMTTrUwxuVKU3WpTvz2zIwvrYno1xuQTs61RL/60Y3/AKzFf/Iq/wCKEiIQcNDi2z/nl+i/4YjF9m/PD6D/AGknn4vzRvz/AK2TEIQm08wITirUCi56VHexAHmZ3ACEIQAhCEAIQhAPG3T2E8WAezjBnRvpv8Z3OMFub6x/jOolEWqHQzZTMafd4fGbMZDIX4hOsbK30T8JXJJ8JKmXDmxIzPRXQ29esinyJkZN3QrtZn6p7oIQhNxkCEIQDwyx4ernRW6QD38/nK7JbYlTkMvusbdja/HNMXWwuKl6NXSyqTRUPS/g2q0cIo3fpJLX0FhSf+o75m+J4F4dvULp2G48G185rPpHHyWH+vPnRq/lKTMUOC/J+RUP9RF/5x/cH5zyXCEmQK89MrvBF+mLbM+eP1Z+0sktsUbpm51PkdD4G0j9lD5RvoDzb+kxqGnJRqyT1YmyVhCE0mEQxW9B0uP4QW/DF43q/OoOgVG8Mqj7RjiAEIQgBCEIAQhCAE8E9iKveow6FTxYt/hEAWieC3P9Y33RSJ4L2/rG+AnUSiOOjtX7QmynfMbUcpfpp9sTZG3yGQ0YiH4TH5JB71ej/C3GfgjCPOEp1w46axP7tGr+YjFWuJ6PRL/n/pk6p951CEJrMwQhCAEe7Gccay63KX5rWDWGm/nPnGUf7FPLbQXyjXntc2Hxmfqv1P8AvJdg/YiL9Iq/IUT0Vx50ao++UaX70gD+yqeitT8ww++UGebDg15OQhCEmQFXp5gQdxGvVzXv/nSQezEIq1Ad4VR/E/5SFw2CxWJys2KfIR7GYJa9reyDu5gZYMJhslVxcm6U737agsOqVyjbTJaqg0PYQhOlI3XWs36qL/EzE/ZEcRChq9Q/rAeCL95MXgBCEIAQhCAEIQgBEKGr1O1R4ID+IxeIYT2z01H/AIeT+GALxPB+39Y3wWKRPBe39YfsrOolEd0vXT6yn/MWbE2+Y9hh8pT+tpfzFmwtvkMhoxEDwgb5agv6tdvDi1/HI83Qk2JUm+guVJ36c4jvbtQfpdJecUKrdzVKYP2RG9ViAptoyqxuCoVX9Ul9RqAdNJ6HT5IwxLU+bMmaMpZHR5+kp7y+IiitedYmiyJnZDa+pUB8ot6xy3OXrHwnFOoGAZSCp1BBBBHSCJqjOMvxdlEouPKOpw9UDebdu7xncJIiInEr7PKPQuvidwkjwXDEVma1+NygjmVETTuYvGeYa6jTfru7ejminAvaNN8O1mXMcRiRa4uSKzAWHZaY+tfYl9mnpl3nnpAH9i7K1DzcD75n80Ph6P7A/VUw5/8APTH3zPJhhwacnIQhCTKyI4Jf3Ol2H7Rj4fOv9GmPN/zjHgl/c6XYftGPU+cqfsfZ/rOM4+BaEJ4zWF+jXwkSAjgvVJ6XqH+MgeQEXjXZbXoUz0ovjbXzjqAEIQgBCEIAQhCAAiGB+bB6SzfvMW++Ku1gT0AnwieEW1NB0KvwEAWieD/3n1h+ysUieD31PrPwJOolEfYMfK0vrqP81ZrxmR7OI4+kWNlFWkSegCopJPVpNYq0FY8pVJ6wDIZDRj4KnwiwlY7RSolJ2pjDGmWUAqGarmObUG3JW9tbGTOyqSADLdDUZ3ARjksWO9DoLgbiAZLKttBEHwqKc1ghvfMDkv22tfvkXJuKRLTTscCMK2yaZLuihXfeQSAzcxZRpfpa14xxmLpBzfaJS/sK+FOXqANIt43neH23SRQvGV6x15fEMSe9KapaSgpJ3E5JxaqQzxGxMW1stajSIvuQ1Qb9IbL5ERbC8HqhFsRiM45xRpmhm6i2dmA+iVPXFm4Qe7h6x62NJB/MJ8o0qcIq4/4Xn38cGW1ufKpa/VlMvb6h+ypLCvRP4XCU6aZKaKq9AG8neT0nrMh9rmooGp1vlU1AM7i3FqAlOwN9Re+7Wc4bhOt/lwlFbG7u9RQLdPG0kHfeLDDJiHFRatNtbqabCoRb1SDewI6bE9czNNPcuTTWwjw0udnVSwIPyJINrgivT90keBmeTRuF9ZUwVRajAtUGVAQLs1wRYdVs1+a0zmWQ4K8nJ5CEJMrIjgl/c6XYftGPaXr1PpKP/Gv5xlwS/udLsb7Rj2h61T6z/wCtJxnGLRDHfNP1qQO1tB5mLxHF6hR0ungGDHyBkSB5gxZSOh6g7s7W8rReI0PWqDoe/wC8in74tB1hCEIOBCEIAQhCAIbQa1Gof1G+EXAjTay5qLL72Vf3mAjii91U9IB8ReAdxPCb6n1n4EikTwm+p9Mfy0nUSiOJJ0eEOJSnkWswAAAuqMygcwZlJ8byMhJUTToXxG0sRUdFbEVzdrm1V15Kam4QgEXyjvjxXHOlNj0ugY+LayNwK3qO3u2Qfaf4qP2Y/nYuuDj35H9LazLuVB2C3wMWG2zzoPE/lIqEsWaa8kfjj6JGrthyeTYDotc+MRO06vveQ/KNITjyTfkKEfR1jsW703VmJBBuOm2vN2SLNJb3sLjcbC47DvEkWFxI9d0g23ySquDuo5Y3YljuuxLG3Rc62nMITgCEIQBDAYRaNNaaXyruv23nFAcqp9Z+BPutHUappVcdIRvEFfwzjOPgVJ1HXeJVhy6f0if/ABt+cWtEqvr0/pN/LaRRFHi/Ov2Uz4hh+ERaK4QA1HBA9Wn8Xj3ix0DwkqJaSNhJIKOgeE9tGk5pIyegSStPY0jSRhU9BnlpKQjSNJC19WpjpqDyVm+4TzA/NJ1KB4aSRxvsfS/C0jsH6nYXHg7CcaoNULX1tOMLvqfTH2Endpxgvb66jeQA+6EIjic1KgUFjuUEnsAuZ1E6q5mRPeYX+inKPjYDvkiQ8wFIrTUN629vpMczeZMcQhOnQhCEAIQhACMXGp7TH0Z1xyjOHBOEIQAhCEAI2b57tp/Zb/8AccxviPnKZ6Q6+IB/CZxnHwKRGt69P6Z/lvFojX9el9M/y3kURXItgCf0iqObi6Nu3NVv8RJSRmz/AJ+p9FB4a/iknLCwIQhACEIQAhCEAa43enafh/WR2D9U/Tq/zGkhjPWXsb8MYYb2uqo/mb/fIyIyFongDyT9Op5VGH3RSJ4AcjtZz4uxnEciOIYYfLdlM+bi/wABCeU2tVT9YMvfbOPstJEiRhCE6dPAZ7PCIAwD2E8B8oEwAJjbFb+6OQI2xe9ew/d/WAIwhCcOBCEIB//Z"/>
          <p:cNvSpPr>
            <a:spLocks noChangeAspect="1" noChangeArrowheads="1"/>
          </p:cNvSpPr>
          <p:nvPr/>
        </p:nvSpPr>
        <p:spPr bwMode="auto">
          <a:xfrm>
            <a:off x="207433" y="-1584325"/>
            <a:ext cx="4445000" cy="3305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86" name="Picture 6" descr="http://www.interactivestory.net/facade%20screencap.jpg"/>
          <p:cNvPicPr>
            <a:picLocks noChangeAspect="1" noChangeArrowheads="1"/>
          </p:cNvPicPr>
          <p:nvPr/>
        </p:nvPicPr>
        <p:blipFill>
          <a:blip r:embed="rId3"/>
          <a:srcRect/>
          <a:stretch>
            <a:fillRect/>
          </a:stretch>
        </p:blipFill>
        <p:spPr bwMode="auto">
          <a:xfrm>
            <a:off x="7620011" y="1285860"/>
            <a:ext cx="3170447" cy="2357454"/>
          </a:xfrm>
          <a:prstGeom prst="rect">
            <a:avLst/>
          </a:prstGeom>
          <a:noFill/>
        </p:spPr>
      </p:pic>
      <p:sp>
        <p:nvSpPr>
          <p:cNvPr id="8" name="TextBox 7"/>
          <p:cNvSpPr txBox="1"/>
          <p:nvPr/>
        </p:nvSpPr>
        <p:spPr>
          <a:xfrm>
            <a:off x="7429510" y="928670"/>
            <a:ext cx="805670" cy="369332"/>
          </a:xfrm>
          <a:prstGeom prst="rect">
            <a:avLst/>
          </a:prstGeom>
          <a:noFill/>
        </p:spPr>
        <p:txBody>
          <a:bodyPr wrap="none" rtlCol="0">
            <a:spAutoFit/>
          </a:bodyPr>
          <a:lstStyle/>
          <a:p>
            <a:r>
              <a:rPr lang="en-US" dirty="0"/>
              <a:t>Facade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Mechanic 5 – Skill </a:t>
            </a:r>
            <a:br>
              <a:rPr lang="en-US" dirty="0"/>
            </a:br>
            <a:r>
              <a:rPr lang="en-US" dirty="0"/>
              <a:t>Introducing Complexity</a:t>
            </a:r>
          </a:p>
        </p:txBody>
      </p:sp>
      <p:sp>
        <p:nvSpPr>
          <p:cNvPr id="3" name="Subtitle 2"/>
          <p:cNvSpPr>
            <a:spLocks noGrp="1"/>
          </p:cNvSpPr>
          <p:nvPr>
            <p:ph type="subTitle" idx="1"/>
          </p:nvPr>
        </p:nvSpPr>
        <p:spPr/>
        <p:txBody>
          <a:bodyPr/>
          <a:lstStyle/>
          <a:p>
            <a:r>
              <a:rPr lang="en-US" dirty="0"/>
              <a:t>From game to Player</a:t>
            </a:r>
          </a:p>
        </p:txBody>
      </p:sp>
      <p:pic>
        <p:nvPicPr>
          <p:cNvPr id="15362" name="Picture 2" descr="http://www.wilderdom.com/images/dice.gif"/>
          <p:cNvPicPr>
            <a:picLocks noChangeAspect="1" noChangeArrowheads="1"/>
          </p:cNvPicPr>
          <p:nvPr/>
        </p:nvPicPr>
        <p:blipFill>
          <a:blip r:embed="rId2"/>
          <a:srcRect/>
          <a:stretch>
            <a:fillRect/>
          </a:stretch>
        </p:blipFill>
        <p:spPr bwMode="auto">
          <a:xfrm>
            <a:off x="828864" y="562786"/>
            <a:ext cx="1857388" cy="1390388"/>
          </a:xfrm>
          <a:prstGeom prst="rect">
            <a:avLst/>
          </a:prstGeom>
          <a:noFill/>
        </p:spPr>
      </p:pic>
    </p:spTree>
    <p:extLst>
      <p:ext uri="{BB962C8B-B14F-4D97-AF65-F5344CB8AC3E}">
        <p14:creationId xmlns:p14="http://schemas.microsoft.com/office/powerpoint/2010/main" val="109387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55723"/>
          </a:xfrm>
        </p:spPr>
        <p:txBody>
          <a:bodyPr>
            <a:normAutofit fontScale="90000"/>
          </a:bodyPr>
          <a:lstStyle/>
          <a:p>
            <a:r>
              <a:rPr lang="en-US" dirty="0"/>
              <a:t>Flashback in games</a:t>
            </a:r>
          </a:p>
        </p:txBody>
      </p:sp>
      <p:pic>
        <p:nvPicPr>
          <p:cNvPr id="1026" name="Picture 2" descr="http://www.fpsteam.it/img2005/clive/undying05.jpg"/>
          <p:cNvPicPr>
            <a:picLocks noChangeAspect="1" noChangeArrowheads="1"/>
          </p:cNvPicPr>
          <p:nvPr/>
        </p:nvPicPr>
        <p:blipFill>
          <a:blip r:embed="rId2" cstate="print"/>
          <a:srcRect/>
          <a:stretch>
            <a:fillRect/>
          </a:stretch>
        </p:blipFill>
        <p:spPr bwMode="auto">
          <a:xfrm>
            <a:off x="1056370" y="1984221"/>
            <a:ext cx="3714776" cy="2089562"/>
          </a:xfrm>
          <a:prstGeom prst="rect">
            <a:avLst/>
          </a:prstGeom>
          <a:noFill/>
        </p:spPr>
      </p:pic>
      <p:sp>
        <p:nvSpPr>
          <p:cNvPr id="5" name="TextBox 4"/>
          <p:cNvSpPr txBox="1"/>
          <p:nvPr/>
        </p:nvSpPr>
        <p:spPr>
          <a:xfrm>
            <a:off x="1142966" y="4214818"/>
            <a:ext cx="1007007" cy="369332"/>
          </a:xfrm>
          <a:prstGeom prst="rect">
            <a:avLst/>
          </a:prstGeom>
          <a:noFill/>
        </p:spPr>
        <p:txBody>
          <a:bodyPr wrap="none" rtlCol="0">
            <a:spAutoFit/>
          </a:bodyPr>
          <a:lstStyle/>
          <a:p>
            <a:r>
              <a:rPr lang="en-US" dirty="0"/>
              <a:t>Undying </a:t>
            </a:r>
          </a:p>
        </p:txBody>
      </p:sp>
      <p:pic>
        <p:nvPicPr>
          <p:cNvPr id="1028" name="Picture 4" descr="http://4.bp.blogspot.com/-9o741IoOybg/TmlFpyfXp5I/AAAAAAAAJSQ/IcSiJCsKdGw/s640/bandw2.jpg"/>
          <p:cNvPicPr>
            <a:picLocks noChangeAspect="1" noChangeArrowheads="1"/>
          </p:cNvPicPr>
          <p:nvPr/>
        </p:nvPicPr>
        <p:blipFill>
          <a:blip r:embed="rId3"/>
          <a:srcRect/>
          <a:stretch>
            <a:fillRect/>
          </a:stretch>
        </p:blipFill>
        <p:spPr bwMode="auto">
          <a:xfrm>
            <a:off x="6667504" y="1785927"/>
            <a:ext cx="3619525" cy="2035983"/>
          </a:xfrm>
          <a:prstGeom prst="rect">
            <a:avLst/>
          </a:prstGeom>
          <a:noFill/>
        </p:spPr>
      </p:pic>
      <p:sp>
        <p:nvSpPr>
          <p:cNvPr id="7" name="TextBox 6"/>
          <p:cNvSpPr txBox="1"/>
          <p:nvPr/>
        </p:nvSpPr>
        <p:spPr>
          <a:xfrm>
            <a:off x="7620012" y="4000504"/>
            <a:ext cx="1499962" cy="369332"/>
          </a:xfrm>
          <a:prstGeom prst="rect">
            <a:avLst/>
          </a:prstGeom>
          <a:noFill/>
        </p:spPr>
        <p:txBody>
          <a:bodyPr wrap="none" rtlCol="0">
            <a:spAutoFit/>
          </a:bodyPr>
          <a:lstStyle/>
          <a:p>
            <a:r>
              <a:rPr lang="en-US" dirty="0"/>
              <a:t>Black &amp; White</a:t>
            </a:r>
          </a:p>
        </p:txBody>
      </p:sp>
      <p:sp>
        <p:nvSpPr>
          <p:cNvPr id="8" name="TextBox 7"/>
          <p:cNvSpPr txBox="1"/>
          <p:nvPr/>
        </p:nvSpPr>
        <p:spPr>
          <a:xfrm>
            <a:off x="6953256" y="5000636"/>
            <a:ext cx="3836628" cy="369332"/>
          </a:xfrm>
          <a:prstGeom prst="rect">
            <a:avLst/>
          </a:prstGeom>
          <a:noFill/>
        </p:spPr>
        <p:txBody>
          <a:bodyPr wrap="none" rtlCol="0">
            <a:spAutoFit/>
          </a:bodyPr>
          <a:lstStyle/>
          <a:p>
            <a:r>
              <a:rPr lang="en-US" dirty="0"/>
              <a:t>A bit of deeds before shaping the avatar!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747" y="705041"/>
            <a:ext cx="9601196" cy="528013"/>
          </a:xfrm>
        </p:spPr>
        <p:txBody>
          <a:bodyPr>
            <a:normAutofit fontScale="90000"/>
          </a:bodyPr>
          <a:lstStyle/>
          <a:p>
            <a:r>
              <a:rPr lang="en-US" sz="2400" dirty="0"/>
              <a:t>Story – in Board games </a:t>
            </a:r>
            <a:br>
              <a:rPr lang="en-US" sz="2400" dirty="0"/>
            </a:br>
            <a:r>
              <a:rPr lang="en-US" sz="2400" dirty="0"/>
              <a:t>Best of 2013</a:t>
            </a:r>
          </a:p>
        </p:txBody>
      </p:sp>
      <p:pic>
        <p:nvPicPr>
          <p:cNvPr id="4" name="Content Placeholder 3" descr="freedom_underground_railroad.jpg"/>
          <p:cNvPicPr>
            <a:picLocks noGrp="1" noChangeAspect="1"/>
          </p:cNvPicPr>
          <p:nvPr>
            <p:ph idx="1"/>
          </p:nvPr>
        </p:nvPicPr>
        <p:blipFill>
          <a:blip r:embed="rId2"/>
          <a:stretch>
            <a:fillRect/>
          </a:stretch>
        </p:blipFill>
        <p:spPr>
          <a:xfrm>
            <a:off x="914400" y="1353775"/>
            <a:ext cx="3158836" cy="2548128"/>
          </a:xfrm>
        </p:spPr>
      </p:pic>
      <p:pic>
        <p:nvPicPr>
          <p:cNvPr id="5" name="Picture 4" descr="amerigo.jpg"/>
          <p:cNvPicPr>
            <a:picLocks noChangeAspect="1"/>
          </p:cNvPicPr>
          <p:nvPr/>
        </p:nvPicPr>
        <p:blipFill>
          <a:blip r:embed="rId3"/>
          <a:stretch>
            <a:fillRect/>
          </a:stretch>
        </p:blipFill>
        <p:spPr>
          <a:xfrm>
            <a:off x="7986472" y="949670"/>
            <a:ext cx="3471238" cy="2874620"/>
          </a:xfrm>
          <a:prstGeom prst="rect">
            <a:avLst/>
          </a:prstGeom>
        </p:spPr>
      </p:pic>
      <p:pic>
        <p:nvPicPr>
          <p:cNvPr id="7" name="Picture 6" descr="7b7706be56e411e39228f23c91709c91_1385502507.jpg"/>
          <p:cNvPicPr>
            <a:picLocks noChangeAspect="1"/>
          </p:cNvPicPr>
          <p:nvPr/>
        </p:nvPicPr>
        <p:blipFill>
          <a:blip r:embed="rId4"/>
          <a:stretch>
            <a:fillRect/>
          </a:stretch>
        </p:blipFill>
        <p:spPr>
          <a:xfrm>
            <a:off x="775854" y="4216111"/>
            <a:ext cx="3865418" cy="2083702"/>
          </a:xfrm>
          <a:prstGeom prst="rect">
            <a:avLst/>
          </a:prstGeom>
        </p:spPr>
      </p:pic>
      <p:sp>
        <p:nvSpPr>
          <p:cNvPr id="8" name="TextBox 7"/>
          <p:cNvSpPr txBox="1"/>
          <p:nvPr/>
        </p:nvSpPr>
        <p:spPr>
          <a:xfrm>
            <a:off x="6996546" y="1454727"/>
            <a:ext cx="971100" cy="369332"/>
          </a:xfrm>
          <a:prstGeom prst="rect">
            <a:avLst/>
          </a:prstGeom>
          <a:noFill/>
        </p:spPr>
        <p:txBody>
          <a:bodyPr wrap="none" rtlCol="0">
            <a:spAutoFit/>
          </a:bodyPr>
          <a:lstStyle/>
          <a:p>
            <a:r>
              <a:rPr lang="en-US" dirty="0" err="1"/>
              <a:t>Amerigo</a:t>
            </a:r>
            <a:endParaRPr lang="en-US" dirty="0"/>
          </a:p>
        </p:txBody>
      </p:sp>
      <p:sp>
        <p:nvSpPr>
          <p:cNvPr id="9" name="TextBox 8"/>
          <p:cNvSpPr txBox="1"/>
          <p:nvPr/>
        </p:nvSpPr>
        <p:spPr>
          <a:xfrm>
            <a:off x="4696691" y="5818909"/>
            <a:ext cx="1015278" cy="369332"/>
          </a:xfrm>
          <a:prstGeom prst="rect">
            <a:avLst/>
          </a:prstGeom>
          <a:noFill/>
        </p:spPr>
        <p:txBody>
          <a:bodyPr wrap="none" rtlCol="0">
            <a:spAutoFit/>
          </a:bodyPr>
          <a:lstStyle/>
          <a:p>
            <a:r>
              <a:rPr lang="en-US" dirty="0"/>
              <a:t>Rampage</a:t>
            </a:r>
          </a:p>
        </p:txBody>
      </p:sp>
      <p:pic>
        <p:nvPicPr>
          <p:cNvPr id="10" name="Picture 9" descr="Viticulture-for-Amazon-horizontal.jpg"/>
          <p:cNvPicPr>
            <a:picLocks noChangeAspect="1"/>
          </p:cNvPicPr>
          <p:nvPr/>
        </p:nvPicPr>
        <p:blipFill>
          <a:blip r:embed="rId5"/>
          <a:stretch>
            <a:fillRect/>
          </a:stretch>
        </p:blipFill>
        <p:spPr>
          <a:xfrm>
            <a:off x="7989034" y="4128654"/>
            <a:ext cx="2555306" cy="1908593"/>
          </a:xfrm>
          <a:prstGeom prst="rect">
            <a:avLst/>
          </a:prstGeom>
        </p:spPr>
      </p:pic>
      <p:sp>
        <p:nvSpPr>
          <p:cNvPr id="11" name="TextBox 10"/>
          <p:cNvSpPr txBox="1"/>
          <p:nvPr/>
        </p:nvSpPr>
        <p:spPr>
          <a:xfrm>
            <a:off x="6608618" y="4364182"/>
            <a:ext cx="1678986" cy="369332"/>
          </a:xfrm>
          <a:prstGeom prst="rect">
            <a:avLst/>
          </a:prstGeom>
          <a:noFill/>
        </p:spPr>
        <p:txBody>
          <a:bodyPr wrap="none" rtlCol="0">
            <a:spAutoFit/>
          </a:bodyPr>
          <a:lstStyle/>
          <a:p>
            <a:r>
              <a:rPr lang="en-US" dirty="0"/>
              <a:t>VITICULTURE</a:t>
            </a:r>
          </a:p>
        </p:txBody>
      </p:sp>
      <p:pic>
        <p:nvPicPr>
          <p:cNvPr id="12" name="Picture 11" descr="6510455_orig.jpg"/>
          <p:cNvPicPr>
            <a:picLocks noChangeAspect="1"/>
          </p:cNvPicPr>
          <p:nvPr/>
        </p:nvPicPr>
        <p:blipFill>
          <a:blip r:embed="rId6"/>
          <a:stretch>
            <a:fillRect/>
          </a:stretch>
        </p:blipFill>
        <p:spPr>
          <a:xfrm>
            <a:off x="4229100" y="2573482"/>
            <a:ext cx="3612573" cy="1439597"/>
          </a:xfrm>
          <a:prstGeom prst="rect">
            <a:avLst/>
          </a:prstGeom>
        </p:spPr>
      </p:pic>
      <p:sp>
        <p:nvSpPr>
          <p:cNvPr id="13" name="TextBox 12"/>
          <p:cNvSpPr txBox="1"/>
          <p:nvPr/>
        </p:nvSpPr>
        <p:spPr>
          <a:xfrm>
            <a:off x="4682837" y="2119745"/>
            <a:ext cx="2906758" cy="369332"/>
          </a:xfrm>
          <a:prstGeom prst="rect">
            <a:avLst/>
          </a:prstGeom>
          <a:noFill/>
        </p:spPr>
        <p:txBody>
          <a:bodyPr wrap="none" rtlCol="0">
            <a:spAutoFit/>
          </a:bodyPr>
          <a:lstStyle/>
          <a:p>
            <a:r>
              <a:rPr lang="en-US" dirty="0"/>
              <a:t>Sails of Glory- </a:t>
            </a:r>
            <a:r>
              <a:rPr lang="en-US" dirty="0" err="1"/>
              <a:t>Napolean</a:t>
            </a:r>
            <a:r>
              <a:rPr lang="en-US" dirty="0"/>
              <a:t> wars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14CD-BE33-4100-9E2F-F00CBB5D3256}"/>
              </a:ext>
            </a:extLst>
          </p:cNvPr>
          <p:cNvSpPr>
            <a:spLocks noGrp="1"/>
          </p:cNvSpPr>
          <p:nvPr>
            <p:ph type="title"/>
          </p:nvPr>
        </p:nvSpPr>
        <p:spPr/>
        <p:txBody>
          <a:bodyPr/>
          <a:lstStyle/>
          <a:p>
            <a:r>
              <a:rPr lang="en-GB" dirty="0"/>
              <a:t>Chance </a:t>
            </a:r>
          </a:p>
        </p:txBody>
      </p:sp>
      <p:sp>
        <p:nvSpPr>
          <p:cNvPr id="3" name="Content Placeholder 2">
            <a:extLst>
              <a:ext uri="{FF2B5EF4-FFF2-40B4-BE49-F238E27FC236}">
                <a16:creationId xmlns:a16="http://schemas.microsoft.com/office/drawing/2014/main" id="{D9C777BA-1F70-4D19-8182-1938E9CDEA52}"/>
              </a:ext>
            </a:extLst>
          </p:cNvPr>
          <p:cNvSpPr>
            <a:spLocks noGrp="1"/>
          </p:cNvSpPr>
          <p:nvPr>
            <p:ph idx="1"/>
          </p:nvPr>
        </p:nvSpPr>
        <p:spPr>
          <a:xfrm>
            <a:off x="838200" y="1825625"/>
            <a:ext cx="10515600" cy="1861004"/>
          </a:xfrm>
        </p:spPr>
        <p:txBody>
          <a:bodyPr/>
          <a:lstStyle/>
          <a:p>
            <a:r>
              <a:rPr lang="en-GB"/>
              <a:t>In </a:t>
            </a:r>
            <a:r>
              <a:rPr lang="en-GB" i="1"/>
              <a:t>The Doctrine of Chances  </a:t>
            </a:r>
            <a:r>
              <a:rPr lang="en-GB"/>
              <a:t>Peirce in effect states that anything that can happen will happen; </a:t>
            </a:r>
          </a:p>
          <a:p>
            <a:pPr marL="0" indent="0">
              <a:buNone/>
            </a:pPr>
            <a:r>
              <a:rPr lang="en-GB"/>
              <a:t>!! thus insurance companies must eventually fall bankrupt.</a:t>
            </a:r>
            <a:endParaRPr lang="en-GB" dirty="0"/>
          </a:p>
        </p:txBody>
      </p:sp>
      <p:pic>
        <p:nvPicPr>
          <p:cNvPr id="5" name="Picture 4">
            <a:extLst>
              <a:ext uri="{FF2B5EF4-FFF2-40B4-BE49-F238E27FC236}">
                <a16:creationId xmlns:a16="http://schemas.microsoft.com/office/drawing/2014/main" id="{D54F44E4-55FC-460C-98DE-18ABFAA0C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943" y="3429000"/>
            <a:ext cx="4572000" cy="3429000"/>
          </a:xfrm>
          <a:prstGeom prst="rect">
            <a:avLst/>
          </a:prstGeom>
        </p:spPr>
      </p:pic>
      <p:pic>
        <p:nvPicPr>
          <p:cNvPr id="7" name="Picture 6">
            <a:extLst>
              <a:ext uri="{FF2B5EF4-FFF2-40B4-BE49-F238E27FC236}">
                <a16:creationId xmlns:a16="http://schemas.microsoft.com/office/drawing/2014/main" id="{7F6A9F45-EC01-444F-9011-EF3A75547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7686" y="3429000"/>
            <a:ext cx="4971143" cy="3305810"/>
          </a:xfrm>
          <a:prstGeom prst="rect">
            <a:avLst/>
          </a:prstGeom>
        </p:spPr>
      </p:pic>
    </p:spTree>
    <p:extLst>
      <p:ext uri="{BB962C8B-B14F-4D97-AF65-F5344CB8AC3E}">
        <p14:creationId xmlns:p14="http://schemas.microsoft.com/office/powerpoint/2010/main" val="3753696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Mechanic 6: Chance</a:t>
            </a:r>
          </a:p>
        </p:txBody>
      </p:sp>
      <p:sp>
        <p:nvSpPr>
          <p:cNvPr id="3" name="Content Placeholder 2"/>
          <p:cNvSpPr>
            <a:spLocks noGrp="1"/>
          </p:cNvSpPr>
          <p:nvPr>
            <p:ph idx="1"/>
          </p:nvPr>
        </p:nvSpPr>
        <p:spPr/>
        <p:txBody>
          <a:bodyPr/>
          <a:lstStyle/>
          <a:p>
            <a:r>
              <a:rPr lang="en-US" dirty="0"/>
              <a:t>What does ‘chance’ bring to a game?</a:t>
            </a:r>
          </a:p>
          <a:p>
            <a:r>
              <a:rPr lang="en-US" dirty="0"/>
              <a:t>The birth of probability – story of Gombauld/Pascal/Fermat</a:t>
            </a:r>
          </a:p>
        </p:txBody>
      </p:sp>
      <p:pic>
        <p:nvPicPr>
          <p:cNvPr id="1028" name="Picture 4" descr="http://bgstrialofgod.files.wordpress.com/2012/04/blase-pascal1.jpg"/>
          <p:cNvPicPr>
            <a:picLocks noChangeAspect="1" noChangeArrowheads="1"/>
          </p:cNvPicPr>
          <p:nvPr/>
        </p:nvPicPr>
        <p:blipFill>
          <a:blip r:embed="rId2" cstate="print"/>
          <a:srcRect/>
          <a:stretch>
            <a:fillRect/>
          </a:stretch>
        </p:blipFill>
        <p:spPr bwMode="auto">
          <a:xfrm>
            <a:off x="3635366" y="3456742"/>
            <a:ext cx="2022187" cy="2143140"/>
          </a:xfrm>
          <a:prstGeom prst="rect">
            <a:avLst/>
          </a:prstGeom>
          <a:noFill/>
        </p:spPr>
      </p:pic>
      <p:pic>
        <p:nvPicPr>
          <p:cNvPr id="1030" name="Picture 6" descr="http://upload.wikimedia.org/wikipedia/commons/thumb/f/f3/Pierre_de_Fermat.jpg/220px-Pierre_de_Fermat.jpg"/>
          <p:cNvPicPr>
            <a:picLocks noChangeAspect="1" noChangeArrowheads="1"/>
          </p:cNvPicPr>
          <p:nvPr/>
        </p:nvPicPr>
        <p:blipFill>
          <a:blip r:embed="rId3"/>
          <a:srcRect/>
          <a:stretch>
            <a:fillRect/>
          </a:stretch>
        </p:blipFill>
        <p:spPr bwMode="auto">
          <a:xfrm>
            <a:off x="6303909" y="3258336"/>
            <a:ext cx="1698720" cy="2270108"/>
          </a:xfrm>
          <a:prstGeom prst="rect">
            <a:avLst/>
          </a:prstGeom>
          <a:noFill/>
        </p:spPr>
      </p:pic>
      <p:pic>
        <p:nvPicPr>
          <p:cNvPr id="7" name="Picture 2" descr="http://www.wilderdom.com/images/dice.gif"/>
          <p:cNvPicPr>
            <a:picLocks noChangeAspect="1" noChangeArrowheads="1"/>
          </p:cNvPicPr>
          <p:nvPr/>
        </p:nvPicPr>
        <p:blipFill>
          <a:blip r:embed="rId4"/>
          <a:srcRect/>
          <a:stretch>
            <a:fillRect/>
          </a:stretch>
        </p:blipFill>
        <p:spPr bwMode="auto">
          <a:xfrm>
            <a:off x="8524892" y="2071678"/>
            <a:ext cx="1717784" cy="1285884"/>
          </a:xfrm>
          <a:prstGeom prst="rect">
            <a:avLst/>
          </a:prstGeom>
          <a:noFill/>
        </p:spPr>
      </p:pic>
      <p:sp>
        <p:nvSpPr>
          <p:cNvPr id="8" name="TextBox 7"/>
          <p:cNvSpPr txBox="1"/>
          <p:nvPr/>
        </p:nvSpPr>
        <p:spPr>
          <a:xfrm>
            <a:off x="7534348" y="5528444"/>
            <a:ext cx="1807995" cy="369332"/>
          </a:xfrm>
          <a:prstGeom prst="rect">
            <a:avLst/>
          </a:prstGeom>
          <a:noFill/>
        </p:spPr>
        <p:txBody>
          <a:bodyPr wrap="none" rtlCol="0">
            <a:spAutoFit/>
          </a:bodyPr>
          <a:lstStyle/>
          <a:p>
            <a:r>
              <a:rPr lang="en-US" dirty="0"/>
              <a:t>Pierre de Fermat </a:t>
            </a:r>
          </a:p>
        </p:txBody>
      </p:sp>
      <p:pic>
        <p:nvPicPr>
          <p:cNvPr id="9" name="Picture 8" descr="Antoine_Gombaud.jpg"/>
          <p:cNvPicPr>
            <a:picLocks noChangeAspect="1"/>
          </p:cNvPicPr>
          <p:nvPr/>
        </p:nvPicPr>
        <p:blipFill>
          <a:blip r:embed="rId5"/>
          <a:stretch>
            <a:fillRect/>
          </a:stretch>
        </p:blipFill>
        <p:spPr>
          <a:xfrm>
            <a:off x="1034865" y="3528180"/>
            <a:ext cx="2000264" cy="2000264"/>
          </a:xfrm>
          <a:prstGeom prst="rect">
            <a:avLst/>
          </a:prstGeom>
        </p:spPr>
      </p:pic>
      <p:sp>
        <p:nvSpPr>
          <p:cNvPr id="4" name="TextBox 3">
            <a:extLst>
              <a:ext uri="{FF2B5EF4-FFF2-40B4-BE49-F238E27FC236}">
                <a16:creationId xmlns:a16="http://schemas.microsoft.com/office/drawing/2014/main" id="{EED26002-F6CD-43D5-A139-383CC84AB755}"/>
              </a:ext>
            </a:extLst>
          </p:cNvPr>
          <p:cNvSpPr txBox="1"/>
          <p:nvPr/>
        </p:nvSpPr>
        <p:spPr>
          <a:xfrm>
            <a:off x="4899460" y="5550153"/>
            <a:ext cx="758093" cy="369332"/>
          </a:xfrm>
          <a:prstGeom prst="rect">
            <a:avLst/>
          </a:prstGeom>
          <a:noFill/>
        </p:spPr>
        <p:txBody>
          <a:bodyPr wrap="none" rtlCol="0">
            <a:spAutoFit/>
          </a:bodyPr>
          <a:lstStyle/>
          <a:p>
            <a:r>
              <a:rPr lang="en-GB" dirty="0"/>
              <a:t>Pascal</a:t>
            </a:r>
          </a:p>
        </p:txBody>
      </p:sp>
      <p:sp>
        <p:nvSpPr>
          <p:cNvPr id="5" name="TextBox 4">
            <a:extLst>
              <a:ext uri="{FF2B5EF4-FFF2-40B4-BE49-F238E27FC236}">
                <a16:creationId xmlns:a16="http://schemas.microsoft.com/office/drawing/2014/main" id="{BF69444D-C2DD-4526-B686-0343331900D6}"/>
              </a:ext>
            </a:extLst>
          </p:cNvPr>
          <p:cNvSpPr txBox="1"/>
          <p:nvPr/>
        </p:nvSpPr>
        <p:spPr>
          <a:xfrm>
            <a:off x="1787034" y="5478715"/>
            <a:ext cx="1165704" cy="369332"/>
          </a:xfrm>
          <a:prstGeom prst="rect">
            <a:avLst/>
          </a:prstGeom>
          <a:noFill/>
        </p:spPr>
        <p:txBody>
          <a:bodyPr wrap="none" rtlCol="0">
            <a:spAutoFit/>
          </a:bodyPr>
          <a:lstStyle/>
          <a:p>
            <a:r>
              <a:rPr lang="en-GB" dirty="0" err="1"/>
              <a:t>Gombauld</a:t>
            </a:r>
            <a:endParaRPr lang="en-GB" dirty="0"/>
          </a:p>
        </p:txBody>
      </p:sp>
    </p:spTree>
    <p:extLst>
      <p:ext uri="{BB962C8B-B14F-4D97-AF65-F5344CB8AC3E}">
        <p14:creationId xmlns:p14="http://schemas.microsoft.com/office/powerpoint/2010/main" val="2452381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0DAD1-A573-4501-BBA7-C2AE6E8E6A13}"/>
              </a:ext>
            </a:extLst>
          </p:cNvPr>
          <p:cNvSpPr>
            <a:spLocks noGrp="1"/>
          </p:cNvSpPr>
          <p:nvPr>
            <p:ph idx="1"/>
          </p:nvPr>
        </p:nvSpPr>
        <p:spPr/>
        <p:txBody>
          <a:bodyPr>
            <a:normAutofit lnSpcReduction="10000"/>
          </a:bodyPr>
          <a:lstStyle/>
          <a:p>
            <a:r>
              <a:rPr lang="en-GB" dirty="0" err="1"/>
              <a:t>Gombauld</a:t>
            </a:r>
            <a:r>
              <a:rPr lang="en-GB" dirty="0"/>
              <a:t> (1654)</a:t>
            </a:r>
          </a:p>
          <a:p>
            <a:pPr marL="0" indent="0">
              <a:buNone/>
            </a:pPr>
            <a:r>
              <a:rPr lang="en-GB" dirty="0"/>
              <a:t> Rolled one dice 4 times. Bet that at least (one-time) there will be a six.</a:t>
            </a:r>
          </a:p>
          <a:p>
            <a:pPr marL="0" indent="0">
              <a:buNone/>
            </a:pPr>
            <a:r>
              <a:rPr lang="en-GB" dirty="0"/>
              <a:t> Won a lot of bets – but put people off!!.</a:t>
            </a:r>
          </a:p>
          <a:p>
            <a:pPr marL="0" indent="0">
              <a:buNone/>
            </a:pPr>
            <a:r>
              <a:rPr lang="en-GB" dirty="0"/>
              <a:t>4 * (1/6) = 4/6 or 66%</a:t>
            </a:r>
          </a:p>
          <a:p>
            <a:pPr marL="0" indent="0">
              <a:buNone/>
            </a:pPr>
            <a:r>
              <a:rPr lang="en-GB" dirty="0"/>
              <a:t>So, he said 2 dice thrown 24 times, at least one 12 will fall. </a:t>
            </a:r>
          </a:p>
          <a:p>
            <a:pPr marL="0" indent="0">
              <a:buNone/>
            </a:pPr>
            <a:r>
              <a:rPr lang="en-GB" dirty="0"/>
              <a:t>His math: 24 * 1/36 = 24/36 = 2/3 = 66% </a:t>
            </a:r>
          </a:p>
          <a:p>
            <a:pPr marL="0" indent="0">
              <a:buNone/>
            </a:pPr>
            <a:r>
              <a:rPr lang="en-GB" dirty="0"/>
              <a:t>He started loosing!</a:t>
            </a:r>
          </a:p>
          <a:p>
            <a:pPr marL="0" indent="0">
              <a:buNone/>
            </a:pPr>
            <a:endParaRPr lang="en-GB" dirty="0"/>
          </a:p>
          <a:p>
            <a:pPr marL="0" indent="0">
              <a:buNone/>
            </a:pPr>
            <a:r>
              <a:rPr lang="en-GB" dirty="0"/>
              <a:t>Why? What was the mistake he made? </a:t>
            </a:r>
          </a:p>
        </p:txBody>
      </p:sp>
    </p:spTree>
    <p:extLst>
      <p:ext uri="{BB962C8B-B14F-4D97-AF65-F5344CB8AC3E}">
        <p14:creationId xmlns:p14="http://schemas.microsoft.com/office/powerpoint/2010/main" val="3874400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 rules of probability for every game designer</a:t>
            </a:r>
            <a:br>
              <a:rPr lang="en-US" dirty="0"/>
            </a:br>
            <a:endParaRPr lang="en-US" dirty="0"/>
          </a:p>
        </p:txBody>
      </p:sp>
      <p:sp>
        <p:nvSpPr>
          <p:cNvPr id="3" name="Content Placeholder 2"/>
          <p:cNvSpPr>
            <a:spLocks noGrp="1"/>
          </p:cNvSpPr>
          <p:nvPr>
            <p:ph idx="1"/>
          </p:nvPr>
        </p:nvSpPr>
        <p:spPr/>
        <p:txBody>
          <a:bodyPr/>
          <a:lstStyle/>
          <a:p>
            <a:pPr>
              <a:buNone/>
            </a:pPr>
            <a:r>
              <a:rPr lang="en-US" dirty="0"/>
              <a:t>Rule 1# Fractions are decimals are percents</a:t>
            </a:r>
          </a:p>
          <a:p>
            <a:pPr>
              <a:buNone/>
            </a:pPr>
            <a:r>
              <a:rPr lang="en-US" dirty="0"/>
              <a:t>Rule 2# Zero to one </a:t>
            </a:r>
          </a:p>
          <a:p>
            <a:pPr>
              <a:buFontTx/>
              <a:buChar char="-"/>
            </a:pPr>
            <a:r>
              <a:rPr lang="en-US" dirty="0"/>
              <a:t>Consider </a:t>
            </a:r>
            <a:r>
              <a:rPr lang="en-US" dirty="0" err="1"/>
              <a:t>Gombauld’s</a:t>
            </a:r>
            <a:r>
              <a:rPr lang="en-US" dirty="0"/>
              <a:t> problem</a:t>
            </a:r>
          </a:p>
          <a:p>
            <a:pPr>
              <a:buNone/>
            </a:pPr>
            <a:r>
              <a:rPr lang="en-US" dirty="0"/>
              <a:t>    for 4 dice to get a 6 this chance was 66%, suppose he had 8 then it would be 113%!!!</a:t>
            </a:r>
          </a:p>
          <a:p>
            <a:pPr>
              <a:buNone/>
            </a:pPr>
            <a:r>
              <a:rPr lang="en-US" dirty="0"/>
              <a:t>Rule 3# “looked for” divided by “Possible Outcomes” Equals Probability</a:t>
            </a:r>
          </a:p>
        </p:txBody>
      </p:sp>
      <p:pic>
        <p:nvPicPr>
          <p:cNvPr id="4" name="Picture 2" descr="http://www.wilderdom.com/images/dice.gif"/>
          <p:cNvPicPr>
            <a:picLocks noChangeAspect="1" noChangeArrowheads="1"/>
          </p:cNvPicPr>
          <p:nvPr/>
        </p:nvPicPr>
        <p:blipFill>
          <a:blip r:embed="rId3"/>
          <a:srcRect/>
          <a:stretch>
            <a:fillRect/>
          </a:stretch>
        </p:blipFill>
        <p:spPr bwMode="auto">
          <a:xfrm>
            <a:off x="1524001" y="5572140"/>
            <a:ext cx="1431487" cy="1071570"/>
          </a:xfrm>
          <a:prstGeom prst="rect">
            <a:avLst/>
          </a:prstGeom>
          <a:noFill/>
        </p:spPr>
      </p:pic>
    </p:spTree>
    <p:extLst>
      <p:ext uri="{BB962C8B-B14F-4D97-AF65-F5344CB8AC3E}">
        <p14:creationId xmlns:p14="http://schemas.microsoft.com/office/powerpoint/2010/main" val="17872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 - Rules</a:t>
            </a:r>
          </a:p>
        </p:txBody>
      </p:sp>
      <p:sp>
        <p:nvSpPr>
          <p:cNvPr id="3" name="Content Placeholder 2"/>
          <p:cNvSpPr>
            <a:spLocks noGrp="1"/>
          </p:cNvSpPr>
          <p:nvPr>
            <p:ph idx="1"/>
          </p:nvPr>
        </p:nvSpPr>
        <p:spPr/>
        <p:txBody>
          <a:bodyPr>
            <a:normAutofit/>
          </a:bodyPr>
          <a:lstStyle/>
          <a:p>
            <a:r>
              <a:rPr lang="en-US" dirty="0"/>
              <a:t>Rule # 4: Enumerate</a:t>
            </a:r>
          </a:p>
          <a:p>
            <a:pPr>
              <a:buNone/>
            </a:pPr>
            <a:r>
              <a:rPr lang="en-US" dirty="0"/>
              <a:t>  - flip a coin 3 times and find out the odds of getting at least ‘heads’ twice.</a:t>
            </a:r>
          </a:p>
          <a:p>
            <a:r>
              <a:rPr lang="en-US" dirty="0"/>
              <a:t>Rule # 5: In certain Cases, OR Means Add</a:t>
            </a:r>
          </a:p>
          <a:p>
            <a:pPr>
              <a:buNone/>
            </a:pPr>
            <a:r>
              <a:rPr lang="en-US" dirty="0"/>
              <a:t>  - mutually Exclusive : face card or ace – 12/52 and 4/52</a:t>
            </a:r>
          </a:p>
          <a:p>
            <a:pPr>
              <a:buNone/>
            </a:pPr>
            <a:r>
              <a:rPr lang="en-US" dirty="0"/>
              <a:t>  - Not Mutually exclusive : ace or a diamond</a:t>
            </a:r>
          </a:p>
          <a:p>
            <a:r>
              <a:rPr lang="en-US" dirty="0"/>
              <a:t>Rule # 6: In certain cases, AND means multiply</a:t>
            </a:r>
          </a:p>
          <a:p>
            <a:pPr>
              <a:buNone/>
            </a:pPr>
            <a:r>
              <a:rPr lang="en-US" dirty="0"/>
              <a:t> - the chance of getting 2 sixes in 2 dice is 1/6 * 1/6 = 1/36</a:t>
            </a:r>
          </a:p>
          <a:p>
            <a:pPr>
              <a:buNone/>
            </a:pPr>
            <a:endParaRPr lang="en-US" dirty="0"/>
          </a:p>
        </p:txBody>
      </p:sp>
      <p:pic>
        <p:nvPicPr>
          <p:cNvPr id="4" name="Picture 2" descr="http://www.wilderdom.com/images/dice.gif"/>
          <p:cNvPicPr>
            <a:picLocks noChangeAspect="1" noChangeArrowheads="1"/>
          </p:cNvPicPr>
          <p:nvPr/>
        </p:nvPicPr>
        <p:blipFill>
          <a:blip r:embed="rId2"/>
          <a:srcRect/>
          <a:stretch>
            <a:fillRect/>
          </a:stretch>
        </p:blipFill>
        <p:spPr bwMode="auto">
          <a:xfrm>
            <a:off x="10244354" y="3072600"/>
            <a:ext cx="1240622" cy="928694"/>
          </a:xfrm>
          <a:prstGeom prst="rect">
            <a:avLst/>
          </a:prstGeom>
          <a:noFill/>
        </p:spPr>
      </p:pic>
    </p:spTree>
    <p:extLst>
      <p:ext uri="{BB962C8B-B14F-4D97-AF65-F5344CB8AC3E}">
        <p14:creationId xmlns:p14="http://schemas.microsoft.com/office/powerpoint/2010/main" val="127206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 - Rules</a:t>
            </a:r>
          </a:p>
        </p:txBody>
      </p:sp>
      <p:sp>
        <p:nvSpPr>
          <p:cNvPr id="3" name="Content Placeholder 2"/>
          <p:cNvSpPr>
            <a:spLocks noGrp="1"/>
          </p:cNvSpPr>
          <p:nvPr>
            <p:ph idx="1"/>
          </p:nvPr>
        </p:nvSpPr>
        <p:spPr/>
        <p:txBody>
          <a:bodyPr/>
          <a:lstStyle/>
          <a:p>
            <a:r>
              <a:rPr lang="en-US" dirty="0"/>
              <a:t>Rule #7 : One minus “does “= “Doesn’t”</a:t>
            </a:r>
          </a:p>
          <a:p>
            <a:r>
              <a:rPr lang="en-US" dirty="0"/>
              <a:t>Rule #8: The sum of Multiple linear random selections is NOT a linear random selection.</a:t>
            </a:r>
          </a:p>
          <a:p>
            <a:r>
              <a:rPr lang="en-US" dirty="0"/>
              <a:t>Rule # 9: Roll the Dice</a:t>
            </a:r>
          </a:p>
          <a:p>
            <a:pPr>
              <a:buNone/>
            </a:pPr>
            <a:r>
              <a:rPr lang="en-US" dirty="0"/>
              <a:t>  - Monte Carlo method</a:t>
            </a:r>
          </a:p>
          <a:p>
            <a:r>
              <a:rPr lang="en-US" dirty="0"/>
              <a:t>Rule # 10 : Geeks love showing off (</a:t>
            </a:r>
            <a:r>
              <a:rPr lang="en-US" dirty="0" err="1"/>
              <a:t>Gombauld’s</a:t>
            </a:r>
            <a:r>
              <a:rPr lang="en-US" dirty="0"/>
              <a:t> law) </a:t>
            </a:r>
          </a:p>
        </p:txBody>
      </p:sp>
      <p:pic>
        <p:nvPicPr>
          <p:cNvPr id="4" name="Picture 2" descr="http://www.wilderdom.com/images/dice.gif"/>
          <p:cNvPicPr>
            <a:picLocks noChangeAspect="1" noChangeArrowheads="1"/>
          </p:cNvPicPr>
          <p:nvPr/>
        </p:nvPicPr>
        <p:blipFill>
          <a:blip r:embed="rId2"/>
          <a:srcRect/>
          <a:stretch>
            <a:fillRect/>
          </a:stretch>
        </p:blipFill>
        <p:spPr bwMode="auto">
          <a:xfrm>
            <a:off x="7453322" y="5143512"/>
            <a:ext cx="1717784" cy="1285884"/>
          </a:xfrm>
          <a:prstGeom prst="rect">
            <a:avLst/>
          </a:prstGeom>
          <a:noFill/>
        </p:spPr>
      </p:pic>
    </p:spTree>
    <p:extLst>
      <p:ext uri="{BB962C8B-B14F-4D97-AF65-F5344CB8AC3E}">
        <p14:creationId xmlns:p14="http://schemas.microsoft.com/office/powerpoint/2010/main" val="3643259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6770D-BBD0-4214-91C4-CFC4CE11E176}"/>
              </a:ext>
            </a:extLst>
          </p:cNvPr>
          <p:cNvSpPr>
            <a:spLocks noGrp="1"/>
          </p:cNvSpPr>
          <p:nvPr>
            <p:ph idx="1"/>
          </p:nvPr>
        </p:nvSpPr>
        <p:spPr/>
        <p:txBody>
          <a:bodyPr/>
          <a:lstStyle/>
          <a:p>
            <a:r>
              <a:rPr lang="en-GB" dirty="0"/>
              <a:t>What are the chances of rolling four dice, and getting either:</a:t>
            </a:r>
          </a:p>
          <a:p>
            <a:r>
              <a:rPr lang="en-GB" dirty="0"/>
              <a:t>a. Four sixes, OR </a:t>
            </a:r>
            <a:r>
              <a:rPr lang="en-GB" dirty="0">
                <a:sym typeface="Wingdings" panose="05000000000000000000" pitchFamily="2" charset="2"/>
              </a:rPr>
              <a:t> 1/1296</a:t>
            </a:r>
            <a:endParaRPr lang="en-GB" dirty="0"/>
          </a:p>
          <a:p>
            <a:r>
              <a:rPr lang="en-GB" dirty="0"/>
              <a:t>b. Three sixes and one non-six, OR (6,6,6,non-six;6 6 non-six,6;…)</a:t>
            </a:r>
          </a:p>
          <a:p>
            <a:pPr marL="0" indent="0">
              <a:buNone/>
            </a:pPr>
            <a:r>
              <a:rPr lang="en-GB" dirty="0"/>
              <a:t>     1/6*1/6*1/6*5/6 = 5/1296 *4 = 20/1296;</a:t>
            </a:r>
          </a:p>
          <a:p>
            <a:r>
              <a:rPr lang="en-GB" dirty="0"/>
              <a:t>c. Two sixes and two non-sixes, OR (1/6*1/6*5/6*5/6) = 25/1296 * 6 = 159/1296;</a:t>
            </a:r>
          </a:p>
          <a:p>
            <a:r>
              <a:rPr lang="en-GB" dirty="0"/>
              <a:t>d. One six and three non-sixes: 500/1296;</a:t>
            </a:r>
          </a:p>
          <a:p>
            <a:pPr marL="0" indent="0">
              <a:buNone/>
            </a:pPr>
            <a:r>
              <a:rPr lang="en-GB" dirty="0"/>
              <a:t>Adding: 671/1296 which is 51.77%;</a:t>
            </a:r>
          </a:p>
        </p:txBody>
      </p:sp>
    </p:spTree>
    <p:extLst>
      <p:ext uri="{BB962C8B-B14F-4D97-AF65-F5344CB8AC3E}">
        <p14:creationId xmlns:p14="http://schemas.microsoft.com/office/powerpoint/2010/main" val="230586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Chevalier’s puzzle explained</a:t>
            </a:r>
          </a:p>
        </p:txBody>
      </p:sp>
      <p:sp>
        <p:nvSpPr>
          <p:cNvPr id="3" name="Content Placeholder 2"/>
          <p:cNvSpPr>
            <a:spLocks noGrp="1"/>
          </p:cNvSpPr>
          <p:nvPr>
            <p:ph idx="1"/>
          </p:nvPr>
        </p:nvSpPr>
        <p:spPr>
          <a:xfrm>
            <a:off x="1735372" y="1537517"/>
            <a:ext cx="8183880" cy="4827474"/>
          </a:xfrm>
        </p:spPr>
        <p:txBody>
          <a:bodyPr>
            <a:normAutofit fontScale="92500" lnSpcReduction="20000"/>
          </a:bodyPr>
          <a:lstStyle/>
          <a:p>
            <a:pPr>
              <a:buNone/>
            </a:pPr>
            <a:r>
              <a:rPr lang="en-US" b="1" dirty="0"/>
              <a:t>Solution to Problem 1</a:t>
            </a:r>
          </a:p>
          <a:p>
            <a:r>
              <a:rPr lang="en-US" dirty="0"/>
              <a:t>Four rolls of a dice may have one of 6</a:t>
            </a:r>
            <a:r>
              <a:rPr lang="en-US" baseline="30000" dirty="0"/>
              <a:t>4</a:t>
            </a:r>
            <a:r>
              <a:rPr lang="en-US" dirty="0"/>
              <a:t> </a:t>
            </a:r>
            <a:r>
              <a:rPr lang="en-US" dirty="0" err="1"/>
              <a:t>equi</a:t>
            </a:r>
            <a:r>
              <a:rPr lang="en-US" dirty="0"/>
              <a:t>-probable outcomes. Of these, 5</a:t>
            </a:r>
            <a:r>
              <a:rPr lang="en-US" baseline="30000" dirty="0"/>
              <a:t>4</a:t>
            </a:r>
            <a:r>
              <a:rPr lang="en-US" dirty="0"/>
              <a:t> are unfavorable leaving (6</a:t>
            </a:r>
            <a:r>
              <a:rPr lang="en-US" baseline="30000" dirty="0"/>
              <a:t>4</a:t>
            </a:r>
            <a:r>
              <a:rPr lang="en-US" dirty="0"/>
              <a:t> - 5</a:t>
            </a:r>
            <a:r>
              <a:rPr lang="en-US" baseline="30000" dirty="0"/>
              <a:t>4</a:t>
            </a:r>
            <a:r>
              <a:rPr lang="en-US" dirty="0"/>
              <a:t>) favorable for the bet. The probability of getting at least 1 ace is then</a:t>
            </a:r>
          </a:p>
          <a:p>
            <a:r>
              <a:rPr lang="en-US" dirty="0"/>
              <a:t>  (6</a:t>
            </a:r>
            <a:r>
              <a:rPr lang="en-US" baseline="30000" dirty="0"/>
              <a:t>4</a:t>
            </a:r>
            <a:r>
              <a:rPr lang="en-US" dirty="0"/>
              <a:t> - 5</a:t>
            </a:r>
            <a:r>
              <a:rPr lang="en-US" baseline="30000" dirty="0"/>
              <a:t>4</a:t>
            </a:r>
            <a:r>
              <a:rPr lang="en-US" dirty="0"/>
              <a:t>) / 6</a:t>
            </a:r>
            <a:r>
              <a:rPr lang="en-US" baseline="30000" dirty="0"/>
              <a:t>4</a:t>
            </a:r>
            <a:r>
              <a:rPr lang="en-US" dirty="0"/>
              <a:t>= (1296 - 625) / 1296  = 671 / 1296  ≈ 0.5177 ...  &gt; 0.5 showing that the odds are in favor of the better.</a:t>
            </a:r>
          </a:p>
          <a:p>
            <a:pPr>
              <a:buNone/>
            </a:pPr>
            <a:r>
              <a:rPr lang="en-US" b="1" dirty="0"/>
              <a:t>Solution to Problem 2</a:t>
            </a:r>
          </a:p>
          <a:p>
            <a:r>
              <a:rPr lang="en-US" dirty="0"/>
              <a:t>One double roll has 36 </a:t>
            </a:r>
            <a:r>
              <a:rPr lang="en-US" dirty="0" err="1"/>
              <a:t>equiprobable</a:t>
            </a:r>
            <a:r>
              <a:rPr lang="en-US" dirty="0"/>
              <a:t> out comes of which 35 are unfavorable to the bet. In 24 rolls there are 36</a:t>
            </a:r>
            <a:r>
              <a:rPr lang="en-US" baseline="30000" dirty="0"/>
              <a:t>24</a:t>
            </a:r>
            <a:r>
              <a:rPr lang="en-US" dirty="0"/>
              <a:t> possible outcomes of which only (36</a:t>
            </a:r>
            <a:r>
              <a:rPr lang="en-US" baseline="30000" dirty="0"/>
              <a:t>24</a:t>
            </a:r>
            <a:r>
              <a:rPr lang="en-US" dirty="0"/>
              <a:t> - 35</a:t>
            </a:r>
            <a:r>
              <a:rPr lang="en-US" baseline="30000" dirty="0"/>
              <a:t>24</a:t>
            </a:r>
            <a:r>
              <a:rPr lang="en-US" dirty="0"/>
              <a:t>) are favorable. Thus the probability of winning the bet equals</a:t>
            </a:r>
          </a:p>
          <a:p>
            <a:r>
              <a:rPr lang="en-US" dirty="0"/>
              <a:t>  (36</a:t>
            </a:r>
            <a:r>
              <a:rPr lang="en-US" baseline="30000" dirty="0"/>
              <a:t>24</a:t>
            </a:r>
            <a:r>
              <a:rPr lang="en-US" dirty="0"/>
              <a:t> - 35</a:t>
            </a:r>
            <a:r>
              <a:rPr lang="en-US" baseline="30000" dirty="0"/>
              <a:t>24</a:t>
            </a:r>
            <a:r>
              <a:rPr lang="en-US" dirty="0"/>
              <a:t>) / 36</a:t>
            </a:r>
            <a:r>
              <a:rPr lang="en-US" baseline="30000" dirty="0"/>
              <a:t>24</a:t>
            </a:r>
            <a:r>
              <a:rPr lang="en-US" dirty="0"/>
              <a:t>= 1 - (35/36)</a:t>
            </a:r>
            <a:r>
              <a:rPr lang="en-US" baseline="30000" dirty="0"/>
              <a:t>24</a:t>
            </a:r>
            <a:r>
              <a:rPr lang="en-US" dirty="0"/>
              <a:t>  ≈ 1 - 0.5086  = 0.4914  &lt; 0.5.</a:t>
            </a:r>
          </a:p>
          <a:p>
            <a:endParaRPr lang="en-US" dirty="0"/>
          </a:p>
        </p:txBody>
      </p:sp>
    </p:spTree>
    <p:extLst>
      <p:ext uri="{BB962C8B-B14F-4D97-AF65-F5344CB8AC3E}">
        <p14:creationId xmlns:p14="http://schemas.microsoft.com/office/powerpoint/2010/main" val="12414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Games as emergent systems</a:t>
            </a:r>
          </a:p>
        </p:txBody>
      </p:sp>
      <p:sp>
        <p:nvSpPr>
          <p:cNvPr id="3" name="Content Placeholder 2"/>
          <p:cNvSpPr>
            <a:spLocks noGrp="1"/>
          </p:cNvSpPr>
          <p:nvPr>
            <p:ph idx="1"/>
          </p:nvPr>
        </p:nvSpPr>
        <p:spPr/>
        <p:txBody>
          <a:bodyPr>
            <a:normAutofit/>
          </a:bodyPr>
          <a:lstStyle/>
          <a:p>
            <a:r>
              <a:rPr lang="en-US" dirty="0"/>
              <a:t>If complexity is not present in a game, meaningful play cannot occur.</a:t>
            </a:r>
          </a:p>
          <a:p>
            <a:r>
              <a:rPr lang="en-US" dirty="0"/>
              <a:t>Meaningful play and complexity are not the same thing: they refer to different aspects of games. But complexity is a necessary prerequisite of meaningful play.</a:t>
            </a:r>
          </a:p>
          <a:p>
            <a:r>
              <a:rPr lang="en-US" dirty="0"/>
              <a:t>According to physicist Per </a:t>
            </a:r>
            <a:r>
              <a:rPr lang="en-US" dirty="0" err="1"/>
              <a:t>Bak</a:t>
            </a:r>
            <a:r>
              <a:rPr lang="en-US" dirty="0"/>
              <a:t>, a complex system can't be too orderly, where the system has the same behavior from moment to moment. At the same time, a system can't be completely chaotic, where each moment of the system's operation only randomly corresponds to the next moment.</a:t>
            </a:r>
          </a:p>
        </p:txBody>
      </p:sp>
    </p:spTree>
    <p:extLst>
      <p:ext uri="{BB962C8B-B14F-4D97-AF65-F5344CB8AC3E}">
        <p14:creationId xmlns:p14="http://schemas.microsoft.com/office/powerpoint/2010/main" val="25728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value</a:t>
            </a:r>
          </a:p>
        </p:txBody>
      </p:sp>
      <p:sp>
        <p:nvSpPr>
          <p:cNvPr id="3" name="Content Placeholder 2"/>
          <p:cNvSpPr>
            <a:spLocks noGrp="1"/>
          </p:cNvSpPr>
          <p:nvPr>
            <p:ph idx="1"/>
          </p:nvPr>
        </p:nvSpPr>
        <p:spPr/>
        <p:txBody>
          <a:bodyPr>
            <a:normAutofit fontScale="77500" lnSpcReduction="20000"/>
          </a:bodyPr>
          <a:lstStyle/>
          <a:p>
            <a:r>
              <a:rPr lang="en-US" dirty="0"/>
              <a:t>Action in a game is a value – positive or negative. </a:t>
            </a:r>
          </a:p>
          <a:p>
            <a:r>
              <a:rPr lang="en-US" dirty="0"/>
              <a:t>How can a game designer calculate this value?</a:t>
            </a:r>
          </a:p>
          <a:p>
            <a:pPr>
              <a:buNone/>
            </a:pPr>
            <a:endParaRPr lang="en-US" dirty="0"/>
          </a:p>
          <a:p>
            <a:pPr>
              <a:buNone/>
            </a:pPr>
            <a:r>
              <a:rPr lang="en-US" dirty="0"/>
              <a:t>Example: If on roll of two dice, a seven or a eleven fetches $5 and anything else results in loss of $1, what is the expected value of the game?</a:t>
            </a:r>
          </a:p>
          <a:p>
            <a:pPr>
              <a:buNone/>
            </a:pPr>
            <a:r>
              <a:rPr lang="en-US" dirty="0"/>
              <a:t>For 7 – chance is 6/36 and 11 is 2/36</a:t>
            </a:r>
          </a:p>
          <a:p>
            <a:pPr>
              <a:buNone/>
            </a:pPr>
            <a:r>
              <a:rPr lang="en-US" dirty="0"/>
              <a:t>Anything else = 1 – 8/36 or 28/36</a:t>
            </a:r>
          </a:p>
          <a:p>
            <a:pPr>
              <a:buNone/>
            </a:pPr>
            <a:r>
              <a:rPr lang="en-US" dirty="0"/>
              <a:t>Expected value:</a:t>
            </a:r>
          </a:p>
          <a:p>
            <a:pPr>
              <a:buNone/>
            </a:pPr>
            <a:r>
              <a:rPr lang="en-US" dirty="0"/>
              <a:t>7 : 6/36 * $5 = $0.83</a:t>
            </a:r>
          </a:p>
          <a:p>
            <a:pPr>
              <a:buNone/>
            </a:pPr>
            <a:r>
              <a:rPr lang="en-US" dirty="0"/>
              <a:t>11: 2/36* $5 = $0.28</a:t>
            </a:r>
          </a:p>
          <a:p>
            <a:pPr>
              <a:buNone/>
            </a:pPr>
            <a:r>
              <a:rPr lang="en-US" dirty="0"/>
              <a:t>Everything else: 28/36 * -$1 = -$0.78</a:t>
            </a:r>
          </a:p>
          <a:p>
            <a:pPr>
              <a:buNone/>
            </a:pPr>
            <a:r>
              <a:rPr lang="en-US" dirty="0"/>
              <a:t>Expected value : $0.33</a:t>
            </a:r>
          </a:p>
        </p:txBody>
      </p:sp>
      <p:pic>
        <p:nvPicPr>
          <p:cNvPr id="4" name="Picture 2" descr="http://www.wilderdom.com/images/dice.gif"/>
          <p:cNvPicPr>
            <a:picLocks noChangeAspect="1" noChangeArrowheads="1"/>
          </p:cNvPicPr>
          <p:nvPr/>
        </p:nvPicPr>
        <p:blipFill>
          <a:blip r:embed="rId2"/>
          <a:srcRect/>
          <a:stretch>
            <a:fillRect/>
          </a:stretch>
        </p:blipFill>
        <p:spPr bwMode="auto">
          <a:xfrm>
            <a:off x="7453322" y="5143512"/>
            <a:ext cx="1717784" cy="1285884"/>
          </a:xfrm>
          <a:prstGeom prst="rect">
            <a:avLst/>
          </a:prstGeom>
          <a:noFill/>
        </p:spPr>
      </p:pic>
    </p:spTree>
    <p:extLst>
      <p:ext uri="{BB962C8B-B14F-4D97-AF65-F5344CB8AC3E}">
        <p14:creationId xmlns:p14="http://schemas.microsoft.com/office/powerpoint/2010/main" val="20591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checkerboard(across)">
                                      <p:cBhvr>
                                        <p:cTn id="21" dur="500"/>
                                        <p:tgtEl>
                                          <p:spTgt spid="3">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checkerboard(across)">
                                      <p:cBhvr>
                                        <p:cTn id="24" dur="500"/>
                                        <p:tgtEl>
                                          <p:spTgt spid="3">
                                            <p:txEl>
                                              <p:pRg st="7" end="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heckerboard(across)">
                                      <p:cBhvr>
                                        <p:cTn id="27" dur="500"/>
                                        <p:tgtEl>
                                          <p:spTgt spid="3">
                                            <p:txEl>
                                              <p:pRg st="8" end="8"/>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checkerboard(across)">
                                      <p:cBhvr>
                                        <p:cTn id="30" dur="500"/>
                                        <p:tgtEl>
                                          <p:spTgt spid="3">
                                            <p:txEl>
                                              <p:pRg st="9" end="9"/>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429264"/>
            <a:ext cx="8183880" cy="1051560"/>
          </a:xfrm>
        </p:spPr>
        <p:txBody>
          <a:bodyPr>
            <a:normAutofit fontScale="90000"/>
          </a:bodyPr>
          <a:lstStyle/>
          <a:p>
            <a:r>
              <a:rPr lang="en-US" dirty="0"/>
              <a:t>How does expected value make for game play?</a:t>
            </a:r>
          </a:p>
        </p:txBody>
      </p:sp>
      <p:sp>
        <p:nvSpPr>
          <p:cNvPr id="3" name="Content Placeholder 2"/>
          <p:cNvSpPr>
            <a:spLocks noGrp="1"/>
          </p:cNvSpPr>
          <p:nvPr>
            <p:ph idx="1"/>
          </p:nvPr>
        </p:nvSpPr>
        <p:spPr>
          <a:xfrm>
            <a:off x="2026920" y="530352"/>
            <a:ext cx="8183880" cy="1398450"/>
          </a:xfrm>
        </p:spPr>
        <p:txBody>
          <a:bodyPr>
            <a:normAutofit/>
          </a:bodyPr>
          <a:lstStyle/>
          <a:p>
            <a:r>
              <a:rPr lang="en-US" dirty="0"/>
              <a:t>Decides if the design allows anyone to win in a game of chance.</a:t>
            </a:r>
          </a:p>
          <a:p>
            <a:pPr>
              <a:buNone/>
            </a:pPr>
            <a:r>
              <a:rPr lang="en-US" dirty="0"/>
              <a:t>Consider this: what is the expected value?</a:t>
            </a:r>
          </a:p>
          <a:p>
            <a:pPr>
              <a:buNone/>
            </a:pPr>
            <a:endParaRPr lang="en-US" dirty="0"/>
          </a:p>
        </p:txBody>
      </p:sp>
      <p:graphicFrame>
        <p:nvGraphicFramePr>
          <p:cNvPr id="4" name="Table 3"/>
          <p:cNvGraphicFramePr>
            <a:graphicFrameLocks noGrp="1"/>
          </p:cNvGraphicFramePr>
          <p:nvPr/>
        </p:nvGraphicFramePr>
        <p:xfrm>
          <a:off x="2452663" y="2143116"/>
          <a:ext cx="4857783" cy="2143140"/>
        </p:xfrm>
        <a:graphic>
          <a:graphicData uri="http://schemas.openxmlformats.org/drawingml/2006/table">
            <a:tbl>
              <a:tblPr/>
              <a:tblGrid>
                <a:gridCol w="1619261">
                  <a:extLst>
                    <a:ext uri="{9D8B030D-6E8A-4147-A177-3AD203B41FA5}">
                      <a16:colId xmlns:a16="http://schemas.microsoft.com/office/drawing/2014/main" val="20000"/>
                    </a:ext>
                  </a:extLst>
                </a:gridCol>
                <a:gridCol w="1619261">
                  <a:extLst>
                    <a:ext uri="{9D8B030D-6E8A-4147-A177-3AD203B41FA5}">
                      <a16:colId xmlns:a16="http://schemas.microsoft.com/office/drawing/2014/main" val="20001"/>
                    </a:ext>
                  </a:extLst>
                </a:gridCol>
                <a:gridCol w="1619261">
                  <a:extLst>
                    <a:ext uri="{9D8B030D-6E8A-4147-A177-3AD203B41FA5}">
                      <a16:colId xmlns:a16="http://schemas.microsoft.com/office/drawing/2014/main" val="20002"/>
                    </a:ext>
                  </a:extLst>
                </a:gridCol>
              </a:tblGrid>
              <a:tr h="714380">
                <a:tc>
                  <a:txBody>
                    <a:bodyPr/>
                    <a:lstStyle/>
                    <a:p>
                      <a:pPr algn="l" fontAlgn="b"/>
                      <a:r>
                        <a:rPr lang="en-US" sz="1400" b="1" i="0" u="none" strike="noStrike" dirty="0">
                          <a:solidFill>
                            <a:srgbClr val="000000"/>
                          </a:solidFill>
                          <a:latin typeface="Calibri"/>
                        </a:rPr>
                        <a:t>attack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latin typeface="Calibri"/>
                        </a:rPr>
                        <a:t>chance of hitting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latin typeface="Calibri"/>
                        </a:rPr>
                        <a:t>damage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190">
                <a:tc>
                  <a:txBody>
                    <a:bodyPr/>
                    <a:lstStyle/>
                    <a:p>
                      <a:pPr algn="l" fontAlgn="b"/>
                      <a:r>
                        <a:rPr lang="en-US" sz="1400" b="0" i="0" u="none" strike="noStrike" dirty="0">
                          <a:solidFill>
                            <a:srgbClr val="000000"/>
                          </a:solidFill>
                          <a:latin typeface="Calibri"/>
                        </a:rPr>
                        <a:t>wind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7190">
                <a:tc>
                  <a:txBody>
                    <a:bodyPr/>
                    <a:lstStyle/>
                    <a:p>
                      <a:pPr algn="l" fontAlgn="b"/>
                      <a:r>
                        <a:rPr lang="en-US" sz="1400" b="0" i="0" u="none" strike="noStrike">
                          <a:solidFill>
                            <a:srgbClr val="000000"/>
                          </a:solidFill>
                          <a:latin typeface="Calibri"/>
                        </a:rPr>
                        <a:t>Fireball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4380">
                <a:tc>
                  <a:txBody>
                    <a:bodyPr/>
                    <a:lstStyle/>
                    <a:p>
                      <a:pPr algn="l" fontAlgn="b"/>
                      <a:r>
                        <a:rPr lang="en-US" sz="1400" b="0" i="0" u="none" strike="noStrike">
                          <a:solidFill>
                            <a:srgbClr val="000000"/>
                          </a:solidFill>
                          <a:latin typeface="Calibri"/>
                        </a:rPr>
                        <a:t>Lightening bolt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4"/>
          <p:cNvSpPr txBox="1"/>
          <p:nvPr/>
        </p:nvSpPr>
        <p:spPr>
          <a:xfrm>
            <a:off x="1881158" y="4357695"/>
            <a:ext cx="6636304" cy="646331"/>
          </a:xfrm>
          <a:prstGeom prst="rect">
            <a:avLst/>
          </a:prstGeom>
          <a:noFill/>
        </p:spPr>
        <p:txBody>
          <a:bodyPr wrap="none" rtlCol="0">
            <a:spAutoFit/>
          </a:bodyPr>
          <a:lstStyle/>
          <a:p>
            <a:r>
              <a:rPr lang="en-US" dirty="0"/>
              <a:t>What would a player use against an enemy? &amp; how will you help the </a:t>
            </a:r>
          </a:p>
          <a:p>
            <a:r>
              <a:rPr lang="en-US" dirty="0"/>
              <a:t>Player Calculate the best option?</a:t>
            </a:r>
          </a:p>
        </p:txBody>
      </p:sp>
      <p:pic>
        <p:nvPicPr>
          <p:cNvPr id="6" name="Picture 2" descr="http://www.wilderdom.com/images/dice.gif"/>
          <p:cNvPicPr>
            <a:picLocks noChangeAspect="1" noChangeArrowheads="1"/>
          </p:cNvPicPr>
          <p:nvPr/>
        </p:nvPicPr>
        <p:blipFill>
          <a:blip r:embed="rId3"/>
          <a:srcRect/>
          <a:stretch>
            <a:fillRect/>
          </a:stretch>
        </p:blipFill>
        <p:spPr bwMode="auto">
          <a:xfrm>
            <a:off x="8810644" y="2928935"/>
            <a:ext cx="1071570" cy="802147"/>
          </a:xfrm>
          <a:prstGeom prst="rect">
            <a:avLst/>
          </a:prstGeom>
          <a:noFill/>
        </p:spPr>
      </p:pic>
    </p:spTree>
    <p:extLst>
      <p:ext uri="{BB962C8B-B14F-4D97-AF65-F5344CB8AC3E}">
        <p14:creationId xmlns:p14="http://schemas.microsoft.com/office/powerpoint/2010/main" val="251175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element</a:t>
            </a:r>
            <a:r>
              <a:rPr lang="en-GB" dirty="0"/>
              <a:t> </a:t>
            </a:r>
            <a:r>
              <a:rPr lang="en-GB" dirty="0" err="1"/>
              <a:t>expt</a:t>
            </a:r>
            <a:r>
              <a:rPr lang="en-GB" dirty="0"/>
              <a:t> by Daniel Kahneman and Tversky</a:t>
            </a:r>
            <a:endParaRPr lang="en-US" dirty="0"/>
          </a:p>
        </p:txBody>
      </p:sp>
      <p:sp>
        <p:nvSpPr>
          <p:cNvPr id="3" name="Content Placeholder 2"/>
          <p:cNvSpPr>
            <a:spLocks noGrp="1"/>
          </p:cNvSpPr>
          <p:nvPr>
            <p:ph idx="1"/>
          </p:nvPr>
        </p:nvSpPr>
        <p:spPr>
          <a:xfrm>
            <a:off x="838200" y="1825625"/>
            <a:ext cx="10515600" cy="4826966"/>
          </a:xfrm>
        </p:spPr>
        <p:txBody>
          <a:bodyPr>
            <a:normAutofit fontScale="85000" lnSpcReduction="20000"/>
          </a:bodyPr>
          <a:lstStyle/>
          <a:p>
            <a:r>
              <a:rPr lang="en-US" dirty="0"/>
              <a:t>A study result:</a:t>
            </a:r>
          </a:p>
          <a:p>
            <a:pPr>
              <a:buNone/>
            </a:pPr>
            <a:r>
              <a:rPr lang="en-US" dirty="0"/>
              <a:t>Game A: 66% chance of wining $2400,</a:t>
            </a:r>
          </a:p>
          <a:p>
            <a:pPr>
              <a:buNone/>
            </a:pPr>
            <a:r>
              <a:rPr lang="en-US" dirty="0"/>
              <a:t>              33% chance of wining $2500</a:t>
            </a:r>
          </a:p>
          <a:p>
            <a:pPr>
              <a:buNone/>
            </a:pPr>
            <a:r>
              <a:rPr lang="en-US" dirty="0"/>
              <a:t>               1% chance of wining $0</a:t>
            </a:r>
          </a:p>
          <a:p>
            <a:pPr>
              <a:buNone/>
            </a:pPr>
            <a:r>
              <a:rPr lang="en-US" dirty="0"/>
              <a:t>Game B: 100% chance of wining $2400</a:t>
            </a:r>
          </a:p>
          <a:p>
            <a:pPr>
              <a:buNone/>
            </a:pPr>
            <a:r>
              <a:rPr lang="en-US" dirty="0"/>
              <a:t>Expected values: 0.66 *2400 + 0.33 *2500 +0.01 * 0 = $2409</a:t>
            </a:r>
          </a:p>
          <a:p>
            <a:pPr>
              <a:buNone/>
            </a:pPr>
            <a:r>
              <a:rPr lang="en-US" dirty="0"/>
              <a:t>Game B: 1.00*2400 = 2400</a:t>
            </a:r>
          </a:p>
          <a:p>
            <a:pPr>
              <a:buNone/>
            </a:pPr>
            <a:r>
              <a:rPr lang="en-US" dirty="0"/>
              <a:t>Only 18% of the players played game A!!</a:t>
            </a:r>
          </a:p>
          <a:p>
            <a:r>
              <a:rPr lang="en-US" dirty="0"/>
              <a:t>Why?</a:t>
            </a:r>
            <a:r>
              <a:rPr lang="en-GB" dirty="0"/>
              <a:t> Regret? </a:t>
            </a:r>
          </a:p>
          <a:p>
            <a:r>
              <a:rPr lang="en-GB" dirty="0"/>
              <a:t>Tversky puts it this way: “When it comes to taking risks for gains, people are conservative. They will make a sure gain over a problem gain. But we are also finding that when people are faced with a choice between a small, certain loss and a large, probable loss, they will gamble. ”</a:t>
            </a:r>
          </a:p>
          <a:p>
            <a:pPr>
              <a:buNone/>
            </a:pPr>
            <a:endParaRPr lang="en-GB" dirty="0"/>
          </a:p>
          <a:p>
            <a:pPr>
              <a:buNone/>
            </a:pPr>
            <a:endParaRPr lang="en-US" dirty="0"/>
          </a:p>
        </p:txBody>
      </p:sp>
    </p:spTree>
    <p:extLst>
      <p:ext uri="{BB962C8B-B14F-4D97-AF65-F5344CB8AC3E}">
        <p14:creationId xmlns:p14="http://schemas.microsoft.com/office/powerpoint/2010/main" val="241792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DD12-3D3D-40EF-8B7F-C29D9360FD50}"/>
              </a:ext>
            </a:extLst>
          </p:cNvPr>
          <p:cNvSpPr>
            <a:spLocks noGrp="1"/>
          </p:cNvSpPr>
          <p:nvPr>
            <p:ph type="title"/>
          </p:nvPr>
        </p:nvSpPr>
        <p:spPr/>
        <p:txBody>
          <a:bodyPr/>
          <a:lstStyle/>
          <a:p>
            <a:r>
              <a:rPr lang="en-GB" dirty="0"/>
              <a:t>Other interesting examples</a:t>
            </a:r>
          </a:p>
        </p:txBody>
      </p:sp>
      <p:sp>
        <p:nvSpPr>
          <p:cNvPr id="3" name="Content Placeholder 2">
            <a:extLst>
              <a:ext uri="{FF2B5EF4-FFF2-40B4-BE49-F238E27FC236}">
                <a16:creationId xmlns:a16="http://schemas.microsoft.com/office/drawing/2014/main" id="{A578E928-7016-4D55-A12C-2AB5888F67A2}"/>
              </a:ext>
            </a:extLst>
          </p:cNvPr>
          <p:cNvSpPr>
            <a:spLocks noGrp="1"/>
          </p:cNvSpPr>
          <p:nvPr>
            <p:ph idx="1"/>
          </p:nvPr>
        </p:nvSpPr>
        <p:spPr/>
        <p:txBody>
          <a:bodyPr>
            <a:normAutofit fontScale="92500"/>
          </a:bodyPr>
          <a:lstStyle/>
          <a:p>
            <a:pPr marL="0" indent="0">
              <a:buNone/>
            </a:pPr>
            <a:r>
              <a:rPr lang="en-GB" dirty="0">
                <a:hlinkClick r:id="rId2"/>
              </a:rPr>
              <a:t>1) Monty Hall problem</a:t>
            </a:r>
          </a:p>
          <a:p>
            <a:r>
              <a:rPr lang="en-GB" dirty="0">
                <a:hlinkClick r:id="rId2"/>
              </a:rPr>
              <a:t>http://www.mathwarehouse.com/monty-hall-simulation-online/</a:t>
            </a:r>
            <a:r>
              <a:rPr lang="en-GB" dirty="0"/>
              <a:t>.</a:t>
            </a:r>
          </a:p>
          <a:p>
            <a:pPr marL="0" indent="0">
              <a:buNone/>
            </a:pPr>
            <a:endParaRPr lang="en-GB" dirty="0"/>
          </a:p>
          <a:p>
            <a:pPr marL="0" indent="0">
              <a:buNone/>
            </a:pPr>
            <a:r>
              <a:rPr lang="en-GB" dirty="0"/>
              <a:t>2)The Two Envelopes Problem</a:t>
            </a:r>
          </a:p>
          <a:p>
            <a:r>
              <a:rPr lang="en-GB" dirty="0"/>
              <a:t>You are playing a game for money. There are two envelopes on a table. You know that one contains $X and the other $2X, [but you do not know which envelope is which or what the number X is]. Initially you are allowed to pick one of the envelopes, to open it, and see that it contains $Y . You then have a choice: walk away with the $Y or return the envelope to the table and walk away with whatever is in the other envelope. What should you do?</a:t>
            </a:r>
          </a:p>
        </p:txBody>
      </p:sp>
    </p:spTree>
    <p:extLst>
      <p:ext uri="{BB962C8B-B14F-4D97-AF65-F5344CB8AC3E}">
        <p14:creationId xmlns:p14="http://schemas.microsoft.com/office/powerpoint/2010/main" val="1074419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Lens # 28: Lens of expected value &amp; chance</a:t>
            </a:r>
          </a:p>
        </p:txBody>
      </p:sp>
      <p:sp>
        <p:nvSpPr>
          <p:cNvPr id="3" name="Content Placeholder 2"/>
          <p:cNvSpPr>
            <a:spLocks noGrp="1"/>
          </p:cNvSpPr>
          <p:nvPr>
            <p:ph idx="1"/>
          </p:nvPr>
        </p:nvSpPr>
        <p:spPr/>
        <p:txBody>
          <a:bodyPr/>
          <a:lstStyle/>
          <a:p>
            <a:r>
              <a:rPr lang="en-US" dirty="0"/>
              <a:t>What is the actual chance of a certain event occurring?</a:t>
            </a:r>
          </a:p>
          <a:p>
            <a:r>
              <a:rPr lang="en-US" dirty="0"/>
              <a:t>What is the perceived chance?</a:t>
            </a:r>
          </a:p>
          <a:p>
            <a:r>
              <a:rPr lang="en-US" dirty="0"/>
              <a:t>What value does the outcome of that event have?</a:t>
            </a:r>
          </a:p>
          <a:p>
            <a:r>
              <a:rPr lang="en-US" dirty="0"/>
              <a:t>What in my game is truly random? What parts just feel random?</a:t>
            </a:r>
          </a:p>
          <a:p>
            <a:r>
              <a:rPr lang="en-US" dirty="0"/>
              <a:t>Do players have the opportunity to take interesting risks in </a:t>
            </a:r>
            <a:r>
              <a:rPr lang="en-US"/>
              <a:t>the game?</a:t>
            </a:r>
            <a:endParaRPr lang="en-US" dirty="0"/>
          </a:p>
        </p:txBody>
      </p:sp>
    </p:spTree>
    <p:extLst>
      <p:ext uri="{BB962C8B-B14F-4D97-AF65-F5344CB8AC3E}">
        <p14:creationId xmlns:p14="http://schemas.microsoft.com/office/powerpoint/2010/main" val="2007570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D322-E31B-4D7F-8ED0-D24595CC76D4}"/>
              </a:ext>
            </a:extLst>
          </p:cNvPr>
          <p:cNvSpPr>
            <a:spLocks noGrp="1"/>
          </p:cNvSpPr>
          <p:nvPr>
            <p:ph type="title"/>
          </p:nvPr>
        </p:nvSpPr>
        <p:spPr/>
        <p:txBody>
          <a:bodyPr/>
          <a:lstStyle/>
          <a:p>
            <a:r>
              <a:rPr lang="en-GB" i="1" dirty="0"/>
              <a:t>Skill and Chance Get Tangled</a:t>
            </a:r>
            <a:endParaRPr lang="en-GB" dirty="0"/>
          </a:p>
        </p:txBody>
      </p:sp>
      <p:sp>
        <p:nvSpPr>
          <p:cNvPr id="3" name="Content Placeholder 2">
            <a:extLst>
              <a:ext uri="{FF2B5EF4-FFF2-40B4-BE49-F238E27FC236}">
                <a16:creationId xmlns:a16="http://schemas.microsoft.com/office/drawing/2014/main" id="{5D0A4380-5F84-45BF-9283-8CBF79AA42D3}"/>
              </a:ext>
            </a:extLst>
          </p:cNvPr>
          <p:cNvSpPr>
            <a:spLocks noGrp="1"/>
          </p:cNvSpPr>
          <p:nvPr>
            <p:ph idx="1"/>
          </p:nvPr>
        </p:nvSpPr>
        <p:spPr/>
        <p:txBody>
          <a:bodyPr/>
          <a:lstStyle/>
          <a:p>
            <a:r>
              <a:rPr lang="en-GB" b="1" dirty="0"/>
              <a:t>Estimating chance is a skill</a:t>
            </a:r>
          </a:p>
          <a:p>
            <a:r>
              <a:rPr lang="en-GB" b="1" dirty="0"/>
              <a:t>Skills have a probability of success</a:t>
            </a:r>
          </a:p>
          <a:p>
            <a:r>
              <a:rPr lang="en-GB" b="1" dirty="0"/>
              <a:t>Estimating an opponent’s skill is a skill</a:t>
            </a:r>
          </a:p>
          <a:p>
            <a:r>
              <a:rPr lang="en-GB" b="1" dirty="0"/>
              <a:t>Predicting pure chance is an imagined skill- “</a:t>
            </a:r>
            <a:r>
              <a:rPr lang="en-GB" dirty="0"/>
              <a:t>lucky streak fallacy”; “gambler’s fallacy ” </a:t>
            </a:r>
          </a:p>
          <a:p>
            <a:r>
              <a:rPr lang="en-GB" b="1" dirty="0"/>
              <a:t>Controlling pure chance is an imagined skill</a:t>
            </a:r>
            <a:endParaRPr lang="en-GB" dirty="0"/>
          </a:p>
        </p:txBody>
      </p:sp>
    </p:spTree>
    <p:extLst>
      <p:ext uri="{BB962C8B-B14F-4D97-AF65-F5344CB8AC3E}">
        <p14:creationId xmlns:p14="http://schemas.microsoft.com/office/powerpoint/2010/main" val="4035180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461" y="1431234"/>
            <a:ext cx="8183880" cy="1984317"/>
          </a:xfrm>
        </p:spPr>
        <p:txBody>
          <a:bodyPr>
            <a:normAutofit fontScale="90000"/>
          </a:bodyPr>
          <a:lstStyle/>
          <a:p>
            <a:br>
              <a:rPr lang="en-US" dirty="0"/>
            </a:br>
            <a:r>
              <a:rPr lang="en-US" dirty="0"/>
              <a:t>Play the online version of Craps – http://www.randomservices.org/random/</a:t>
            </a:r>
            <a:br>
              <a:rPr lang="en-US" dirty="0"/>
            </a:br>
            <a:r>
              <a:rPr lang="en-US" dirty="0"/>
              <a:t>Understand the ‘bets’.</a:t>
            </a:r>
            <a:br>
              <a:rPr lang="en-US" dirty="0"/>
            </a:br>
            <a:br>
              <a:rPr lang="en-US" dirty="0"/>
            </a:br>
            <a:br>
              <a:rPr lang="en-US" dirty="0"/>
            </a:br>
            <a:r>
              <a:rPr lang="en-US" dirty="0"/>
              <a:t>Look up and try playing the “</a:t>
            </a:r>
            <a:r>
              <a:rPr lang="en-GB" dirty="0"/>
              <a:t>The game of Treize”</a:t>
            </a:r>
            <a:endParaRPr lang="en-US" dirty="0"/>
          </a:p>
        </p:txBody>
      </p:sp>
    </p:spTree>
    <p:extLst>
      <p:ext uri="{BB962C8B-B14F-4D97-AF65-F5344CB8AC3E}">
        <p14:creationId xmlns:p14="http://schemas.microsoft.com/office/powerpoint/2010/main" val="193103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dirty="0"/>
              <a:t>System of complexity </a:t>
            </a:r>
            <a:br>
              <a:rPr lang="en-US" dirty="0"/>
            </a:br>
            <a:r>
              <a:rPr lang="en-US" dirty="0"/>
              <a:t> </a:t>
            </a:r>
            <a:r>
              <a:rPr lang="en-US" sz="2000" dirty="0"/>
              <a:t>Christopher Langton, pioneering mathematician of artificial life</a:t>
            </a:r>
          </a:p>
        </p:txBody>
      </p:sp>
      <p:sp>
        <p:nvSpPr>
          <p:cNvPr id="3" name="Content Placeholder 2"/>
          <p:cNvSpPr>
            <a:spLocks noGrp="1"/>
          </p:cNvSpPr>
          <p:nvPr>
            <p:ph idx="1"/>
          </p:nvPr>
        </p:nvSpPr>
        <p:spPr>
          <a:xfrm>
            <a:off x="1250658" y="2319396"/>
            <a:ext cx="5569278" cy="3041524"/>
          </a:xfrm>
        </p:spPr>
        <p:txBody>
          <a:bodyPr>
            <a:normAutofit fontScale="92500" lnSpcReduction="20000"/>
          </a:bodyPr>
          <a:lstStyle/>
          <a:p>
            <a:r>
              <a:rPr lang="en-US" dirty="0"/>
              <a:t>Fixed: unchanging</a:t>
            </a:r>
          </a:p>
          <a:p>
            <a:r>
              <a:rPr lang="en-US" dirty="0"/>
              <a:t>Periodic: repetitive</a:t>
            </a:r>
          </a:p>
          <a:p>
            <a:r>
              <a:rPr lang="en-US" dirty="0"/>
              <a:t>Chaotic: elements in motion, states &amp; relationship are random. </a:t>
            </a:r>
          </a:p>
          <a:p>
            <a:r>
              <a:rPr lang="en-US" dirty="0"/>
              <a:t>Complex: more complicated and unpredictable than a periodic system, but not so full of dynamic relationships that they end up as a chaotic.</a:t>
            </a:r>
          </a:p>
          <a:p>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7747150" y="1633933"/>
            <a:ext cx="2000264" cy="3897950"/>
          </a:xfrm>
          <a:prstGeom prst="rect">
            <a:avLst/>
          </a:prstGeom>
          <a:noFill/>
          <a:ln w="9525">
            <a:noFill/>
            <a:miter lim="800000"/>
            <a:headEnd/>
            <a:tailEnd/>
          </a:ln>
          <a:effectLst/>
        </p:spPr>
      </p:pic>
      <p:sp>
        <p:nvSpPr>
          <p:cNvPr id="1028" name="AutoShape 4" descr="Image result for hardest gam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mage result for hardest gam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2133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 systems of interaction</a:t>
            </a:r>
          </a:p>
        </p:txBody>
      </p:sp>
      <p:sp>
        <p:nvSpPr>
          <p:cNvPr id="64514" name="AutoShape 2" descr="Image result for hardest gam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4516" name="Picture 4" descr="Image result for hardest game"/>
          <p:cNvPicPr>
            <a:picLocks noChangeAspect="1" noChangeArrowheads="1"/>
          </p:cNvPicPr>
          <p:nvPr/>
        </p:nvPicPr>
        <p:blipFill>
          <a:blip r:embed="rId2"/>
          <a:srcRect/>
          <a:stretch>
            <a:fillRect/>
          </a:stretch>
        </p:blipFill>
        <p:spPr bwMode="auto">
          <a:xfrm>
            <a:off x="1573460" y="2781077"/>
            <a:ext cx="3201498" cy="2285992"/>
          </a:xfrm>
          <a:prstGeom prst="rect">
            <a:avLst/>
          </a:prstGeom>
          <a:noFill/>
        </p:spPr>
      </p:pic>
      <p:pic>
        <p:nvPicPr>
          <p:cNvPr id="64518" name="Picture 6" descr="Image result for hardest game"/>
          <p:cNvPicPr>
            <a:picLocks noChangeAspect="1" noChangeArrowheads="1"/>
          </p:cNvPicPr>
          <p:nvPr/>
        </p:nvPicPr>
        <p:blipFill>
          <a:blip r:embed="rId3"/>
          <a:srcRect/>
          <a:stretch>
            <a:fillRect/>
          </a:stretch>
        </p:blipFill>
        <p:spPr bwMode="auto">
          <a:xfrm>
            <a:off x="6310314" y="1714489"/>
            <a:ext cx="3143272" cy="2346591"/>
          </a:xfrm>
          <a:prstGeom prst="rect">
            <a:avLst/>
          </a:prstGeom>
          <a:noFill/>
        </p:spPr>
      </p:pic>
      <p:sp>
        <p:nvSpPr>
          <p:cNvPr id="3" name="Rectangle 2">
            <a:extLst>
              <a:ext uri="{FF2B5EF4-FFF2-40B4-BE49-F238E27FC236}">
                <a16:creationId xmlns:a16="http://schemas.microsoft.com/office/drawing/2014/main" id="{19A450AB-EFE3-43AB-80EA-39D396E5D048}"/>
              </a:ext>
            </a:extLst>
          </p:cNvPr>
          <p:cNvSpPr/>
          <p:nvPr/>
        </p:nvSpPr>
        <p:spPr>
          <a:xfrm>
            <a:off x="5792758" y="4384021"/>
            <a:ext cx="4900188" cy="369332"/>
          </a:xfrm>
          <a:prstGeom prst="rect">
            <a:avLst/>
          </a:prstGeom>
        </p:spPr>
        <p:txBody>
          <a:bodyPr wrap="none">
            <a:spAutoFit/>
          </a:bodyPr>
          <a:lstStyle/>
          <a:p>
            <a:r>
              <a:rPr lang="en-GB" dirty="0"/>
              <a:t>https://www.youtube.com/watch?v=pCtF9YSUaek</a:t>
            </a:r>
          </a:p>
        </p:txBody>
      </p:sp>
    </p:spTree>
    <p:extLst>
      <p:ext uri="{BB962C8B-B14F-4D97-AF65-F5344CB8AC3E}">
        <p14:creationId xmlns:p14="http://schemas.microsoft.com/office/powerpoint/2010/main" val="86110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Making a game into a complex system </a:t>
            </a:r>
          </a:p>
        </p:txBody>
      </p:sp>
      <p:sp>
        <p:nvSpPr>
          <p:cNvPr id="3" name="Content Placeholder 2"/>
          <p:cNvSpPr>
            <a:spLocks noGrp="1"/>
          </p:cNvSpPr>
          <p:nvPr>
            <p:ph idx="1"/>
          </p:nvPr>
        </p:nvSpPr>
        <p:spPr/>
        <p:txBody>
          <a:bodyPr>
            <a:normAutofit fontScale="92500" lnSpcReduction="10000"/>
          </a:bodyPr>
          <a:lstStyle/>
          <a:p>
            <a:r>
              <a:rPr lang="en-US" dirty="0"/>
              <a:t>Example:</a:t>
            </a:r>
          </a:p>
          <a:p>
            <a:pPr>
              <a:buNone/>
            </a:pPr>
            <a:r>
              <a:rPr lang="en-US" dirty="0"/>
              <a:t>Head or Tails: One player flips a penny out of sight of the other player. The other player guesses whether or not the penny landed on heads or tails. If the guesser is correct, the guesser wins. Otherwise, the player that flipped the penny wins.</a:t>
            </a:r>
          </a:p>
          <a:p>
            <a:pPr>
              <a:buNone/>
            </a:pPr>
            <a:r>
              <a:rPr lang="en-US" dirty="0"/>
              <a:t>Question: Is this complex? </a:t>
            </a:r>
          </a:p>
          <a:p>
            <a:pPr>
              <a:buNone/>
            </a:pPr>
            <a:endParaRPr lang="en-US" dirty="0"/>
          </a:p>
          <a:p>
            <a:r>
              <a:rPr lang="en-GB" i="1" dirty="0"/>
              <a:t>Heads and Tails: The Decision Variant. </a:t>
            </a:r>
            <a:r>
              <a:rPr lang="en-GB" dirty="0"/>
              <a:t>Instead of randomly flipping the penny, the flipper gets to decide which side is facing up. The other player guesses which side the flipper selected. If the guesser is correct, the guesser wins. Otherwise, the player that flipped the penny wins.</a:t>
            </a:r>
            <a:endParaRPr lang="en-US" dirty="0"/>
          </a:p>
        </p:txBody>
      </p:sp>
    </p:spTree>
    <p:extLst>
      <p:ext uri="{BB962C8B-B14F-4D97-AF65-F5344CB8AC3E}">
        <p14:creationId xmlns:p14="http://schemas.microsoft.com/office/powerpoint/2010/main" val="193052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800" i="1" dirty="0"/>
              <a:t>Meaningful play in a game emerges from the relationship between player action and system outcome; it </a:t>
            </a:r>
            <a:r>
              <a:rPr lang="en-US" sz="1800" dirty="0"/>
              <a:t>is the process by which a player takes action within the designed system of a game and the system responds to the action. The </a:t>
            </a:r>
            <a:r>
              <a:rPr lang="en-US" sz="1800" i="1" dirty="0"/>
              <a:t>meaning of an action resides in the relationship between action and </a:t>
            </a:r>
            <a:r>
              <a:rPr lang="en-US" sz="1800" dirty="0"/>
              <a:t>outcome.</a:t>
            </a:r>
          </a:p>
          <a:p>
            <a:pPr>
              <a:buNone/>
            </a:pPr>
            <a:endParaRPr lang="en-US" sz="1800" dirty="0"/>
          </a:p>
          <a:p>
            <a:r>
              <a:rPr lang="en-US" sz="1800" dirty="0"/>
              <a:t>So in the heads or tails game, the outcome is not controlled by the player at all and hence not a meaningful play – agree? </a:t>
            </a:r>
          </a:p>
          <a:p>
            <a:endParaRPr lang="en-US" sz="1800" dirty="0"/>
          </a:p>
          <a:p>
            <a:r>
              <a:rPr lang="en-US" sz="1800" dirty="0"/>
              <a:t>Meaningful play is not complexity , as the former concerns the relationship between decision &amp; outcome and the later defines the way the parts relate to each other in a system – BUT     complexity is a prerequisite of meaningful play.</a:t>
            </a:r>
          </a:p>
          <a:p>
            <a:r>
              <a:rPr lang="en-US" sz="1800" dirty="0"/>
              <a:t>This phenomenon of systems generating complex and unpredictable patterns of behavior from simple rules-is called </a:t>
            </a:r>
            <a:r>
              <a:rPr lang="en-US" sz="1800" b="1" dirty="0"/>
              <a:t>emergence.</a:t>
            </a:r>
          </a:p>
        </p:txBody>
      </p:sp>
      <p:sp>
        <p:nvSpPr>
          <p:cNvPr id="2" name="TextBox 1">
            <a:extLst>
              <a:ext uri="{FF2B5EF4-FFF2-40B4-BE49-F238E27FC236}">
                <a16:creationId xmlns:a16="http://schemas.microsoft.com/office/drawing/2014/main" id="{976E060C-F221-4E19-BDFC-79E3C05AB4E1}"/>
              </a:ext>
            </a:extLst>
          </p:cNvPr>
          <p:cNvSpPr txBox="1"/>
          <p:nvPr/>
        </p:nvSpPr>
        <p:spPr>
          <a:xfrm>
            <a:off x="636104" y="331304"/>
            <a:ext cx="3870740" cy="769441"/>
          </a:xfrm>
          <a:prstGeom prst="rect">
            <a:avLst/>
          </a:prstGeom>
          <a:noFill/>
        </p:spPr>
        <p:txBody>
          <a:bodyPr wrap="none" rtlCol="0">
            <a:spAutoFit/>
          </a:bodyPr>
          <a:lstStyle/>
          <a:p>
            <a:r>
              <a:rPr lang="en-GB" sz="4400" dirty="0"/>
              <a:t>Meaningful Play</a:t>
            </a:r>
          </a:p>
        </p:txBody>
      </p:sp>
    </p:spTree>
    <p:extLst>
      <p:ext uri="{BB962C8B-B14F-4D97-AF65-F5344CB8AC3E}">
        <p14:creationId xmlns:p14="http://schemas.microsoft.com/office/powerpoint/2010/main" val="268154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Emergence</a:t>
            </a:r>
            <a:br>
              <a:rPr lang="en-US" dirty="0"/>
            </a:br>
            <a:r>
              <a:rPr lang="en-US" sz="2000" dirty="0"/>
              <a:t>Jeremy Campbell - </a:t>
            </a:r>
            <a:r>
              <a:rPr lang="en-US" sz="2000" i="1" dirty="0"/>
              <a:t>Grammatical Man</a:t>
            </a:r>
            <a:endParaRPr lang="en-US" sz="2000" dirty="0"/>
          </a:p>
        </p:txBody>
      </p:sp>
      <p:sp>
        <p:nvSpPr>
          <p:cNvPr id="3" name="Content Placeholder 2"/>
          <p:cNvSpPr>
            <a:spLocks noGrp="1"/>
          </p:cNvSpPr>
          <p:nvPr>
            <p:ph idx="1"/>
          </p:nvPr>
        </p:nvSpPr>
        <p:spPr/>
        <p:txBody>
          <a:bodyPr>
            <a:normAutofit/>
          </a:bodyPr>
          <a:lstStyle/>
          <a:p>
            <a:r>
              <a:rPr lang="en-US" i="1" dirty="0"/>
              <a:t>Emergence is a crucial facet of understanding how the system of a game becomes meaningful for players.</a:t>
            </a:r>
          </a:p>
          <a:p>
            <a:r>
              <a:rPr lang="en-US" dirty="0"/>
              <a:t>Key features of emergence: a simple set of rules applied to a limited set of objects in a system leads to unpredictable results.</a:t>
            </a:r>
          </a:p>
          <a:p>
            <a:r>
              <a:rPr lang="en-US" dirty="0"/>
              <a:t>Hence, Emergence can come about through complex programmed mechanisms that simulate adaptive agents and systems but it can also happen when extremely simple rules give rise to complex social or psychological relationships among players.</a:t>
            </a:r>
          </a:p>
        </p:txBody>
      </p:sp>
    </p:spTree>
    <p:extLst>
      <p:ext uri="{BB962C8B-B14F-4D97-AF65-F5344CB8AC3E}">
        <p14:creationId xmlns:p14="http://schemas.microsoft.com/office/powerpoint/2010/main" val="393566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Complexity – example: Cellular Automata (John Von Neumann and</a:t>
            </a:r>
            <a:br>
              <a:rPr lang="en-US" sz="2400" dirty="0"/>
            </a:br>
            <a:r>
              <a:rPr lang="en-US" sz="2400" dirty="0"/>
              <a:t>Stanislaw </a:t>
            </a:r>
            <a:r>
              <a:rPr lang="en-US" sz="2400" dirty="0" err="1"/>
              <a:t>Ulam</a:t>
            </a:r>
            <a:r>
              <a:rPr lang="en-US" sz="2400" dirty="0"/>
              <a:t> in the 1930s and 1940s.)</a:t>
            </a:r>
          </a:p>
        </p:txBody>
      </p:sp>
      <p:sp>
        <p:nvSpPr>
          <p:cNvPr id="3" name="Content Placeholder 2"/>
          <p:cNvSpPr>
            <a:spLocks noGrp="1"/>
          </p:cNvSpPr>
          <p:nvPr>
            <p:ph idx="1"/>
          </p:nvPr>
        </p:nvSpPr>
        <p:spPr>
          <a:xfrm>
            <a:off x="1616103" y="2107361"/>
            <a:ext cx="4211956" cy="4187952"/>
          </a:xfrm>
        </p:spPr>
        <p:txBody>
          <a:bodyPr>
            <a:normAutofit/>
          </a:bodyPr>
          <a:lstStyle/>
          <a:p>
            <a:pPr>
              <a:buNone/>
            </a:pPr>
            <a:r>
              <a:rPr lang="en-US" dirty="0"/>
              <a:t>The simplest type of cellular automaton is a binary, nearest-neighbor, one-dimensional automaton. Such automata were called "</a:t>
            </a:r>
            <a:r>
              <a:rPr lang="en-US" dirty="0">
                <a:hlinkClick r:id="rId2"/>
              </a:rPr>
              <a:t>elementary cellular automata</a:t>
            </a:r>
            <a:r>
              <a:rPr lang="en-US" dirty="0"/>
              <a:t>" by S. Wolfram.</a:t>
            </a:r>
          </a:p>
          <a:p>
            <a:pPr>
              <a:buNone/>
            </a:pPr>
            <a:r>
              <a:rPr lang="en-US" dirty="0"/>
              <a:t>The rules govern the behavior of the cells.</a:t>
            </a:r>
          </a:p>
        </p:txBody>
      </p:sp>
      <p:pic>
        <p:nvPicPr>
          <p:cNvPr id="65538" name="Picture 2" descr="ElementaryCARule030"/>
          <p:cNvPicPr>
            <a:picLocks noChangeAspect="1" noChangeArrowheads="1"/>
          </p:cNvPicPr>
          <p:nvPr/>
        </p:nvPicPr>
        <p:blipFill>
          <a:blip r:embed="rId3"/>
          <a:srcRect/>
          <a:stretch>
            <a:fillRect/>
          </a:stretch>
        </p:blipFill>
        <p:spPr bwMode="auto">
          <a:xfrm>
            <a:off x="6310315" y="1142984"/>
            <a:ext cx="3705225" cy="2505076"/>
          </a:xfrm>
          <a:prstGeom prst="rect">
            <a:avLst/>
          </a:prstGeom>
          <a:noFill/>
        </p:spPr>
      </p:pic>
    </p:spTree>
    <p:extLst>
      <p:ext uri="{BB962C8B-B14F-4D97-AF65-F5344CB8AC3E}">
        <p14:creationId xmlns:p14="http://schemas.microsoft.com/office/powerpoint/2010/main" val="1770121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2191</Words>
  <Application>Microsoft Office PowerPoint</Application>
  <PresentationFormat>Widescreen</PresentationFormat>
  <Paragraphs>220</Paragraphs>
  <Slides>36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Themes</vt:lpstr>
      <vt:lpstr>Mechanic 5 – Skill  Introducing Complexity</vt:lpstr>
      <vt:lpstr>Complexity: Games as emergent systems</vt:lpstr>
      <vt:lpstr>System of complexity   Christopher Langton, pioneering mathematician of artificial life</vt:lpstr>
      <vt:lpstr>Examples – systems of interaction</vt:lpstr>
      <vt:lpstr>Making a game into a complex system </vt:lpstr>
      <vt:lpstr>PowerPoint Presentation</vt:lpstr>
      <vt:lpstr>Emergence Jeremy Campbell - Grammatical Man</vt:lpstr>
      <vt:lpstr>Complexity – example: Cellular Automata (John Von Neumann and Stanislaw Ulam in the 1930s and 1940s.)</vt:lpstr>
      <vt:lpstr>The game of LIFE – NOT really a game though!  John H. Conway and popularized in Martin Gardner's Scientific American column (1970)</vt:lpstr>
      <vt:lpstr>Emergence: example of Life  Langton, Artificial Life</vt:lpstr>
      <vt:lpstr>Complexity/emergence from Game story </vt:lpstr>
      <vt:lpstr>Methods for story in games - linear </vt:lpstr>
      <vt:lpstr>Methods for story in games : non-linear - branching</vt:lpstr>
      <vt:lpstr>Non-linear</vt:lpstr>
      <vt:lpstr>Detour Narrative or combinatorial </vt:lpstr>
      <vt:lpstr>Other types of Game stories</vt:lpstr>
      <vt:lpstr>PowerPoint Presentation</vt:lpstr>
      <vt:lpstr>PowerPoint Presentation</vt:lpstr>
      <vt:lpstr>Flashback in games</vt:lpstr>
      <vt:lpstr>Story – in Board games  Best of 2013</vt:lpstr>
      <vt:lpstr>Chance </vt:lpstr>
      <vt:lpstr>Mechanic 6: Chance</vt:lpstr>
      <vt:lpstr>PowerPoint Presentation</vt:lpstr>
      <vt:lpstr>10 rules of probability for every game designer </vt:lpstr>
      <vt:lpstr>Chance - Rules</vt:lpstr>
      <vt:lpstr>Chance - Rules</vt:lpstr>
      <vt:lpstr>PowerPoint Presentation</vt:lpstr>
      <vt:lpstr>The Chevalier’s puzzle explained</vt:lpstr>
      <vt:lpstr>Expected value</vt:lpstr>
      <vt:lpstr>How does expected value make for game play?</vt:lpstr>
      <vt:lpstr>Human element expt by Daniel Kahneman and Tversky</vt:lpstr>
      <vt:lpstr>Other interesting examples</vt:lpstr>
      <vt:lpstr>Lens # 28: Lens of expected value &amp; chance</vt:lpstr>
      <vt:lpstr>Skill and Chance Get Tangled</vt:lpstr>
      <vt:lpstr> Play the online version of Craps – http://www.randomservices.org/random/ Understand the ‘bets’.   Look up and try playing the “The game of Treize”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Mechanic 5 – Skill  Introducing Complexity</dc:title>
  <dc:creator>kavi vemuri</dc:creator>
  <cp:lastModifiedBy>kavi vemuri</cp:lastModifiedBy>
  <cp:revision>19</cp:revision>
  <dcterms:created xsi:type="dcterms:W3CDTF">2017-09-11T03:06:06Z</dcterms:created>
  <dcterms:modified xsi:type="dcterms:W3CDTF">2018-09-03T04:20:48Z</dcterms:modified>
</cp:coreProperties>
</file>