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9" name="PlaceHolder 5"/>
          <p:cNvSpPr>
            <a:spLocks noGrp="1"/>
          </p:cNvSpPr>
          <p:nvPr>
            <p:ph type="body"/>
          </p:nvPr>
        </p:nvSpPr>
        <p:spPr>
          <a:xfrm>
            <a:off x="602208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1" name="PlaceHolder 7"/>
          <p:cNvSpPr>
            <a:spLocks noGrp="1"/>
          </p:cNvSpPr>
          <p:nvPr>
            <p:ph type="body"/>
          </p:nvPr>
        </p:nvSpPr>
        <p:spPr>
          <a:xfrm>
            <a:off x="45720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1"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3"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34"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8"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39"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40"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2"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43"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44"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6"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47"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48"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0"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1"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5"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6"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8" name="PlaceHolder 2"/>
          <p:cNvSpPr>
            <a:spLocks noGrp="1"/>
          </p:cNvSpPr>
          <p:nvPr>
            <p:ph type="body"/>
          </p:nvPr>
        </p:nvSpPr>
        <p:spPr>
          <a:xfrm>
            <a:off x="45720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9" name="PlaceHolder 3"/>
          <p:cNvSpPr>
            <a:spLocks noGrp="1"/>
          </p:cNvSpPr>
          <p:nvPr>
            <p:ph type="body"/>
          </p:nvPr>
        </p:nvSpPr>
        <p:spPr>
          <a:xfrm>
            <a:off x="323964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0" name="PlaceHolder 4"/>
          <p:cNvSpPr>
            <a:spLocks noGrp="1"/>
          </p:cNvSpPr>
          <p:nvPr>
            <p:ph type="body"/>
          </p:nvPr>
        </p:nvSpPr>
        <p:spPr>
          <a:xfrm>
            <a:off x="6022080" y="160020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1" name="PlaceHolder 5"/>
          <p:cNvSpPr>
            <a:spLocks noGrp="1"/>
          </p:cNvSpPr>
          <p:nvPr>
            <p:ph type="body"/>
          </p:nvPr>
        </p:nvSpPr>
        <p:spPr>
          <a:xfrm>
            <a:off x="602208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2" name="PlaceHolder 6"/>
          <p:cNvSpPr>
            <a:spLocks noGrp="1"/>
          </p:cNvSpPr>
          <p:nvPr>
            <p:ph type="body"/>
          </p:nvPr>
        </p:nvSpPr>
        <p:spPr>
          <a:xfrm>
            <a:off x="323964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3" name="PlaceHolder 7"/>
          <p:cNvSpPr>
            <a:spLocks noGrp="1"/>
          </p:cNvSpPr>
          <p:nvPr>
            <p:ph type="body"/>
          </p:nvPr>
        </p:nvSpPr>
        <p:spPr>
          <a:xfrm>
            <a:off x="457200" y="3964320"/>
            <a:ext cx="26496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44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68229EEF-C4E0-41BD-85F6-EBE03FBA1509}" type="datetime">
              <a:rPr b="0" lang="en-IN" sz="1200" spc="-1" strike="noStrike">
                <a:solidFill>
                  <a:srgbClr val="8b8b8b"/>
                </a:solidFill>
                <a:uFill>
                  <a:solidFill>
                    <a:srgbClr val="ffffff"/>
                  </a:solidFill>
                </a:uFill>
                <a:latin typeface="Calibri"/>
              </a:rPr>
              <a:t>09/11/17</a:t>
            </a:fld>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79049C4F-B65F-4C54-8E9C-9014422A97D6}"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115C82AA-7866-4FFC-9A2A-90782AA698D6}" type="datetime">
              <a:rPr b="0" lang="en-IN" sz="1200" spc="-1" strike="noStrike">
                <a:solidFill>
                  <a:srgbClr val="8b8b8b"/>
                </a:solidFill>
                <a:uFill>
                  <a:solidFill>
                    <a:srgbClr val="ffffff"/>
                  </a:solidFill>
                </a:uFill>
                <a:latin typeface="Calibri"/>
              </a:rPr>
              <a:t>09/11/17</a:t>
            </a:fld>
            <a:endParaRPr b="0" lang="en-IN" sz="14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F2C2F94-220C-40AC-BB3F-D5D8F2343A60}"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4400" spc="-1" strike="noStrike">
              <a:solidFill>
                <a:srgbClr val="000000"/>
              </a:solidFill>
              <a:uFill>
                <a:solidFill>
                  <a:srgbClr val="ffffff"/>
                </a:solidFill>
              </a:uFill>
              <a:latin typeface="Calibri"/>
            </a:endParaRPr>
          </a:p>
        </p:txBody>
      </p:sp>
      <p:sp>
        <p:nvSpPr>
          <p:cNvPr id="83" name="PlaceHolder 2"/>
          <p:cNvSpPr>
            <a:spLocks noGrp="1"/>
          </p:cNvSpPr>
          <p:nvPr>
            <p:ph type="dt"/>
          </p:nvPr>
        </p:nvSpPr>
        <p:spPr>
          <a:xfrm>
            <a:off x="457200" y="6356520"/>
            <a:ext cx="2133360" cy="364680"/>
          </a:xfrm>
          <a:prstGeom prst="rect">
            <a:avLst/>
          </a:prstGeom>
        </p:spPr>
        <p:txBody>
          <a:bodyPr anchor="ctr"/>
          <a:p>
            <a:pPr>
              <a:lnSpc>
                <a:spcPct val="100000"/>
              </a:lnSpc>
            </a:pPr>
            <a:fld id="{C7F1F472-7F79-454F-BE95-37906D57A178}" type="datetime">
              <a:rPr b="0" lang="en-IN" sz="1200" spc="-1" strike="noStrike">
                <a:solidFill>
                  <a:srgbClr val="8b8b8b"/>
                </a:solidFill>
                <a:uFill>
                  <a:solidFill>
                    <a:srgbClr val="ffffff"/>
                  </a:solidFill>
                </a:uFill>
                <a:latin typeface="Calibri"/>
              </a:rPr>
              <a:t>09/11/17</a:t>
            </a:fld>
            <a:endParaRPr b="0" lang="en-IN" sz="1400" spc="-1" strike="noStrike">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28AED77-6AD9-4B5A-97C7-30EFE836C546}"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dt"/>
          </p:nvPr>
        </p:nvSpPr>
        <p:spPr>
          <a:xfrm>
            <a:off x="457200" y="6356520"/>
            <a:ext cx="2133360" cy="364680"/>
          </a:xfrm>
          <a:prstGeom prst="rect">
            <a:avLst/>
          </a:prstGeom>
        </p:spPr>
        <p:txBody>
          <a:bodyPr anchor="ctr"/>
          <a:p>
            <a:pPr>
              <a:lnSpc>
                <a:spcPct val="100000"/>
              </a:lnSpc>
            </a:pPr>
            <a:fld id="{2B7D79C4-175D-4AE6-A3A1-A09AED446931}" type="datetime">
              <a:rPr b="0" lang="en-IN" sz="1200" spc="-1" strike="noStrike">
                <a:solidFill>
                  <a:srgbClr val="8b8b8b"/>
                </a:solidFill>
                <a:uFill>
                  <a:solidFill>
                    <a:srgbClr val="ffffff"/>
                  </a:solidFill>
                </a:uFill>
                <a:latin typeface="Calibri"/>
              </a:rPr>
              <a:t>09/11/17</a:t>
            </a:fld>
            <a:endParaRPr b="0" lang="en-IN" sz="1400" spc="-1" strike="noStrike">
              <a:solidFill>
                <a:srgbClr val="000000"/>
              </a:solidFill>
              <a:uFill>
                <a:solidFill>
                  <a:srgbClr val="ffffff"/>
                </a:solidFill>
              </a:uFill>
              <a:latin typeface="Times New Roman"/>
            </a:endParaRPr>
          </a:p>
        </p:txBody>
      </p:sp>
      <p:sp>
        <p:nvSpPr>
          <p:cNvPr id="124" name="PlaceHolder 2"/>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25" name="PlaceHolder 3"/>
          <p:cNvSpPr>
            <a:spLocks noGrp="1"/>
          </p:cNvSpPr>
          <p:nvPr>
            <p:ph type="sldNum"/>
          </p:nvPr>
        </p:nvSpPr>
        <p:spPr>
          <a:xfrm>
            <a:off x="6553080" y="6356520"/>
            <a:ext cx="2133360" cy="364680"/>
          </a:xfrm>
          <a:prstGeom prst="rect">
            <a:avLst/>
          </a:prstGeom>
        </p:spPr>
        <p:txBody>
          <a:bodyPr anchor="ctr"/>
          <a:p>
            <a:pPr algn="r">
              <a:lnSpc>
                <a:spcPct val="100000"/>
              </a:lnSpc>
            </a:pPr>
            <a:fld id="{C337F0DE-EA42-4855-9021-68E7305BE608}"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126"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127" name="PlaceHolder 5"/>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File System Implementation</a:t>
            </a:r>
            <a:endParaRPr b="0" lang="en-US" sz="1800" spc="-1" strike="noStrike">
              <a:solidFill>
                <a:srgbClr val="000000"/>
              </a:solidFill>
              <a:uFill>
                <a:solidFill>
                  <a:srgbClr val="ffffff"/>
                </a:solidFill>
              </a:uFill>
              <a:latin typeface="Calibri"/>
            </a:endParaRPr>
          </a:p>
        </p:txBody>
      </p:sp>
      <p:sp>
        <p:nvSpPr>
          <p:cNvPr id="165" name="TextShape 2"/>
          <p:cNvSpPr txBox="1"/>
          <p:nvPr/>
        </p:nvSpPr>
        <p:spPr>
          <a:xfrm>
            <a:off x="1371600" y="3886200"/>
            <a:ext cx="6400440" cy="1752120"/>
          </a:xfrm>
          <a:prstGeom prst="rect">
            <a:avLst/>
          </a:prstGeom>
          <a:noFill/>
          <a:ln>
            <a:noFill/>
          </a:ln>
        </p:spPr>
        <p:txBody>
          <a:bodyPr/>
          <a:p>
            <a:pPr algn="ct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Picture 2" descr=""/>
          <p:cNvPicPr/>
          <p:nvPr/>
        </p:nvPicPr>
        <p:blipFill>
          <a:blip r:embed="rId1"/>
          <a:stretch/>
        </p:blipFill>
        <p:spPr>
          <a:xfrm>
            <a:off x="685800" y="457200"/>
            <a:ext cx="7105320" cy="1663200"/>
          </a:xfrm>
          <a:prstGeom prst="rect">
            <a:avLst/>
          </a:prstGeom>
          <a:ln w="9360">
            <a:noFill/>
          </a:ln>
        </p:spPr>
      </p:pic>
      <p:sp>
        <p:nvSpPr>
          <p:cNvPr id="188" name="CustomShape 1"/>
          <p:cNvSpPr/>
          <p:nvPr/>
        </p:nvSpPr>
        <p:spPr>
          <a:xfrm>
            <a:off x="457200" y="2514600"/>
            <a:ext cx="8381520" cy="420516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Arial"/>
              <a:buChar char="•"/>
            </a:pPr>
            <a:r>
              <a:rPr b="0" lang="en-IN" sz="1800" spc="-1" strike="noStrike">
                <a:solidFill>
                  <a:srgbClr val="000000"/>
                </a:solidFill>
                <a:uFill>
                  <a:solidFill>
                    <a:srgbClr val="ffffff"/>
                  </a:solidFill>
                </a:uFill>
                <a:latin typeface="Calibri"/>
              </a:rPr>
              <a:t>To read inode number 32, the file system would first calculate the offset into the inode region (32 · sizeof(inode) or 8192), add it to the start address of the inode table on disk (inodeStartAddr = 12KB), and thus arrive upon the correct byte address of the desired block of inodes: 20KB.</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Arial"/>
              <a:buChar char="•"/>
            </a:pP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Recall that disks are not byte addressable, but rather consist of a large number of addressable sectors, usually 512 bytes. Thus, to fetch the block of inodes that contains inode 32, the file system would issue a read to sector 20×1024/ 512 , or 40, to fetch the desired inode block. More generally, the sector address iaddr of the inode block can be calculated as follows: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blk = (inumber * sizeof(inode_t)) / blockSize;</a:t>
            </a: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sector = ((blk * blockSize) + inodeStartAddr) / sectorSize;</a:t>
            </a: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Picture 2" descr=""/>
          <p:cNvPicPr/>
          <p:nvPr/>
        </p:nvPicPr>
        <p:blipFill>
          <a:blip r:embed="rId1"/>
          <a:stretch/>
        </p:blipFill>
        <p:spPr>
          <a:xfrm>
            <a:off x="762120" y="533520"/>
            <a:ext cx="7857000" cy="563832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Supporting Big files</a:t>
            </a:r>
            <a:endParaRPr b="0" lang="en-US" sz="1800" spc="-1" strike="noStrike">
              <a:solidFill>
                <a:srgbClr val="000000"/>
              </a:solidFill>
              <a:uFill>
                <a:solidFill>
                  <a:srgbClr val="ffffff"/>
                </a:solidFill>
              </a:uFill>
              <a:latin typeface="Calibri"/>
            </a:endParaRPr>
          </a:p>
        </p:txBody>
      </p:sp>
      <p:sp>
        <p:nvSpPr>
          <p:cNvPr id="191"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Multi-level index</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Instead of pointing to data block, i-node points to block of pointers.</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Notion of extents are used</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An extent is simply a disk pointer plus a length (in blocks); thus, instead of requiring a pointer for every block of a file, all one needs is a pointer and a length</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to specify the on-disk location of a file.</a:t>
            </a:r>
            <a:endParaRPr b="0" lang="en-US" sz="24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Link based approaches</a:t>
            </a:r>
            <a:endParaRPr b="0"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Directory Organization</a:t>
            </a:r>
            <a:endParaRPr b="0" lang="en-US" sz="1800" spc="-1" strike="noStrike">
              <a:solidFill>
                <a:srgbClr val="000000"/>
              </a:solidFill>
              <a:uFill>
                <a:solidFill>
                  <a:srgbClr val="ffffff"/>
                </a:solidFill>
              </a:uFill>
              <a:latin typeface="Calibri"/>
            </a:endParaRPr>
          </a:p>
        </p:txBody>
      </p:sp>
      <p:sp>
        <p:nvSpPr>
          <p:cNvPr id="193" name="TextShape 2"/>
          <p:cNvSpPr txBox="1"/>
          <p:nvPr/>
        </p:nvSpPr>
        <p:spPr>
          <a:xfrm>
            <a:off x="457200" y="1600200"/>
            <a:ext cx="8229240" cy="12949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A directory has list of pairs (entry name and i-node number)</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File systems treat directories as special type of file.</a:t>
            </a:r>
            <a:endParaRPr b="0" lang="en-US" sz="3200" spc="-1" strike="noStrike">
              <a:solidFill>
                <a:srgbClr val="000000"/>
              </a:solidFill>
              <a:uFill>
                <a:solidFill>
                  <a:srgbClr val="ffffff"/>
                </a:solidFill>
              </a:uFill>
              <a:latin typeface="Calibri"/>
            </a:endParaRPr>
          </a:p>
          <a:p>
            <a:pPr>
              <a:lnSpc>
                <a:spcPct val="100000"/>
              </a:lnSpc>
              <a:spcBef>
                <a:spcPts val="641"/>
              </a:spcBef>
            </a:pPr>
            <a:endParaRPr b="0" lang="en-US" sz="3200" spc="-1" strike="noStrike">
              <a:solidFill>
                <a:srgbClr val="000000"/>
              </a:solidFill>
              <a:uFill>
                <a:solidFill>
                  <a:srgbClr val="ffffff"/>
                </a:solidFill>
              </a:uFill>
              <a:latin typeface="Calibri"/>
            </a:endParaRPr>
          </a:p>
        </p:txBody>
      </p:sp>
      <p:pic>
        <p:nvPicPr>
          <p:cNvPr id="194" name="Picture 2" descr=""/>
          <p:cNvPicPr/>
          <p:nvPr/>
        </p:nvPicPr>
        <p:blipFill>
          <a:blip r:embed="rId1"/>
          <a:stretch/>
        </p:blipFill>
        <p:spPr>
          <a:xfrm>
            <a:off x="670680" y="2836080"/>
            <a:ext cx="8240400" cy="3276360"/>
          </a:xfrm>
          <a:prstGeom prst="rect">
            <a:avLst/>
          </a:prstGeom>
          <a:ln w="936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Access Paths: Reading and Writing</a:t>
            </a:r>
            <a:endParaRPr b="0" lang="en-US" sz="1800" spc="-1" strike="noStrike">
              <a:solidFill>
                <a:srgbClr val="000000"/>
              </a:solidFill>
              <a:uFill>
                <a:solidFill>
                  <a:srgbClr val="ffffff"/>
                </a:solidFill>
              </a:uFill>
              <a:latin typeface="Calibri"/>
            </a:endParaRPr>
          </a:p>
        </p:txBody>
      </p:sp>
      <p:sp>
        <p:nvSpPr>
          <p:cNvPr id="196"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Reading and writing require several I/Os</a:t>
            </a:r>
            <a:endParaRPr b="0" lang="en-US" sz="32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Picture 2" descr=""/>
          <p:cNvPicPr/>
          <p:nvPr/>
        </p:nvPicPr>
        <p:blipFill>
          <a:blip r:embed="rId1"/>
          <a:stretch/>
        </p:blipFill>
        <p:spPr>
          <a:xfrm>
            <a:off x="228600" y="609480"/>
            <a:ext cx="8376480" cy="5747400"/>
          </a:xfrm>
          <a:prstGeom prst="rect">
            <a:avLst/>
          </a:prstGeom>
          <a:ln w="936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2" descr=""/>
          <p:cNvPicPr/>
          <p:nvPr/>
        </p:nvPicPr>
        <p:blipFill>
          <a:blip r:embed="rId1"/>
          <a:stretch/>
        </p:blipFill>
        <p:spPr>
          <a:xfrm>
            <a:off x="838080" y="457200"/>
            <a:ext cx="7695720" cy="6117840"/>
          </a:xfrm>
          <a:prstGeom prst="rect">
            <a:avLst/>
          </a:prstGeom>
          <a:ln w="9360">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Picture 2" descr=""/>
          <p:cNvPicPr/>
          <p:nvPr/>
        </p:nvPicPr>
        <p:blipFill>
          <a:blip r:embed="rId1"/>
          <a:stretch/>
        </p:blipFill>
        <p:spPr>
          <a:xfrm>
            <a:off x="0" y="609480"/>
            <a:ext cx="8552160" cy="4114440"/>
          </a:xfrm>
          <a:prstGeom prst="rect">
            <a:avLst/>
          </a:prstGeom>
          <a:ln w="9360">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Techniques: Caching and buffering</a:t>
            </a:r>
            <a:endParaRPr b="0" lang="en-US" sz="1800" spc="-1" strike="noStrike">
              <a:solidFill>
                <a:srgbClr val="000000"/>
              </a:solidFill>
              <a:uFill>
                <a:solidFill>
                  <a:srgbClr val="ffffff"/>
                </a:solidFill>
              </a:uFill>
              <a:latin typeface="Calibri"/>
            </a:endParaRPr>
          </a:p>
        </p:txBody>
      </p:sp>
      <p:sp>
        <p:nvSpPr>
          <p:cNvPr id="201"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Use caching or DRAM to cache important blocks</a:t>
            </a:r>
            <a:endParaRPr b="0" lang="en-US" sz="32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8229240" cy="71568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Two aspects</a:t>
            </a:r>
            <a:endParaRPr b="0" lang="en-US" sz="1800" spc="-1" strike="noStrike">
              <a:solidFill>
                <a:srgbClr val="000000"/>
              </a:solidFill>
              <a:uFill>
                <a:solidFill>
                  <a:srgbClr val="ffffff"/>
                </a:solidFill>
              </a:uFill>
              <a:latin typeface="Calibri"/>
            </a:endParaRPr>
          </a:p>
        </p:txBody>
      </p:sp>
      <p:sp>
        <p:nvSpPr>
          <p:cNvPr id="167" name="TextShape 2"/>
          <p:cNvSpPr txBox="1"/>
          <p:nvPr/>
        </p:nvSpPr>
        <p:spPr>
          <a:xfrm>
            <a:off x="380880" y="914400"/>
            <a:ext cx="8229240" cy="594324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Simplified version of a typical UNIX file system </a:t>
            </a:r>
            <a:endParaRPr b="0" lang="en-US" sz="3200" spc="-1" strike="noStrike">
              <a:solidFill>
                <a:srgbClr val="000000"/>
              </a:solidFill>
              <a:uFill>
                <a:solidFill>
                  <a:srgbClr val="ffffff"/>
                </a:solidFill>
              </a:u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Introduce some of the basic on-disk structures, access methods, and various policies that you will find in many file systems today.</a:t>
            </a:r>
            <a:endParaRPr b="0" lang="en-US" sz="2400" spc="-1" strike="noStrike">
              <a:solidFill>
                <a:srgbClr val="000000"/>
              </a:solidFill>
              <a:uFill>
                <a:solidFill>
                  <a:srgbClr val="ffffff"/>
                </a:solidFill>
              </a:u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Calibri"/>
              </a:rPr>
              <a:t>Other file systems</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uFill>
                  <a:solidFill>
                    <a:srgbClr val="ffffff"/>
                  </a:solidFill>
                </a:uFill>
                <a:latin typeface="Calibri"/>
              </a:rPr>
              <a:t>AFS (the Andrew File System) </a:t>
            </a:r>
            <a:endParaRPr b="0" lang="en-US" sz="2000" spc="-1" strike="noStrike">
              <a:solidFill>
                <a:srgbClr val="000000"/>
              </a:solidFill>
              <a:uFill>
                <a:solidFill>
                  <a:srgbClr val="ffffff"/>
                </a:solidFill>
              </a:u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uFill>
                  <a:solidFill>
                    <a:srgbClr val="ffffff"/>
                  </a:solidFill>
                </a:uFill>
                <a:latin typeface="Calibri"/>
              </a:rPr>
              <a:t> </a:t>
            </a:r>
            <a:r>
              <a:rPr b="0" lang="en-US" sz="1600" spc="-1" strike="noStrike">
                <a:solidFill>
                  <a:srgbClr val="000000"/>
                </a:solidFill>
                <a:uFill>
                  <a:solidFill>
                    <a:srgbClr val="ffffff"/>
                  </a:solidFill>
                </a:uFill>
                <a:latin typeface="Calibri"/>
              </a:rPr>
              <a:t>ZFS (Sun’s Zettabyte File System) </a:t>
            </a:r>
            <a:endParaRPr b="0" lang="en-US" sz="2000" spc="-1" strike="noStrike">
              <a:solidFill>
                <a:srgbClr val="000000"/>
              </a:solidFill>
              <a:uFill>
                <a:solidFill>
                  <a:srgbClr val="ffffff"/>
                </a:solidFill>
              </a:u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Two aspects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479"/>
              </a:spcBef>
              <a:buClr>
                <a:srgbClr val="000000"/>
              </a:buClr>
              <a:buFont typeface="Arial"/>
              <a:buChar char="–"/>
            </a:pPr>
            <a:r>
              <a:rPr b="1" lang="en-US" sz="2400" spc="-1" strike="noStrike">
                <a:solidFill>
                  <a:srgbClr val="000000"/>
                </a:solidFill>
                <a:uFill>
                  <a:solidFill>
                    <a:srgbClr val="ffffff"/>
                  </a:solidFill>
                </a:uFill>
                <a:latin typeface="Calibri"/>
              </a:rPr>
              <a:t>data structures </a:t>
            </a:r>
            <a:r>
              <a:rPr b="0" lang="en-US" sz="2400" spc="-1" strike="noStrike">
                <a:solidFill>
                  <a:srgbClr val="000000"/>
                </a:solidFill>
                <a:uFill>
                  <a:solidFill>
                    <a:srgbClr val="ffffff"/>
                  </a:solidFill>
                </a:uFill>
                <a:latin typeface="Calibri"/>
              </a:rPr>
              <a:t>of the file system. </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What types of on-disk structures are utilized by the file system to organize its</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data and metadata? </a:t>
            </a:r>
            <a:endParaRPr b="0" lang="en-US" sz="2000" spc="-1" strike="noStrike">
              <a:solidFill>
                <a:srgbClr val="000000"/>
              </a:solidFill>
              <a:uFill>
                <a:solidFill>
                  <a:srgbClr val="ffffff"/>
                </a:solidFill>
              </a:uFill>
              <a:latin typeface="Calibri"/>
            </a:endParaRPr>
          </a:p>
          <a:p>
            <a:pPr lvl="1" marL="743040" indent="-285480">
              <a:lnSpc>
                <a:spcPct val="100000"/>
              </a:lnSpc>
              <a:spcBef>
                <a:spcPts val="479"/>
              </a:spcBef>
              <a:buClr>
                <a:srgbClr val="000000"/>
              </a:buClr>
              <a:buFont typeface="Arial"/>
              <a:buChar char="–"/>
            </a:pPr>
            <a:r>
              <a:rPr b="1" lang="en-US" sz="2400" spc="-1" strike="noStrike">
                <a:solidFill>
                  <a:srgbClr val="000000"/>
                </a:solidFill>
                <a:uFill>
                  <a:solidFill>
                    <a:srgbClr val="ffffff"/>
                  </a:solidFill>
                </a:uFill>
                <a:latin typeface="Calibri"/>
              </a:rPr>
              <a:t>access methods</a:t>
            </a:r>
            <a:r>
              <a:rPr b="0" lang="en-US" sz="2400" spc="-1" strike="noStrike">
                <a:solidFill>
                  <a:srgbClr val="000000"/>
                </a:solidFill>
                <a:uFill>
                  <a:solidFill>
                    <a:srgbClr val="ffffff"/>
                  </a:solidFill>
                </a:uFill>
                <a:latin typeface="Calibri"/>
              </a:rPr>
              <a:t>. </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How does it map the calls made by a process, such as open(), read(), write(), etc., onto its structures?</a:t>
            </a:r>
            <a:endParaRPr b="0" lang="en-US" sz="2000" spc="-1" strike="noStrike">
              <a:solidFill>
                <a:srgbClr val="000000"/>
              </a:solidFill>
              <a:uFill>
                <a:solidFill>
                  <a:srgbClr val="ffffff"/>
                </a:solidFill>
              </a:uFill>
              <a:latin typeface="Calibri"/>
            </a:endParaRPr>
          </a:p>
          <a:p>
            <a:pPr lvl="2" marL="11430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Which structures are read during the execution of a particular system call? Which are written? </a:t>
            </a:r>
            <a:endParaRPr b="0" lang="en-US" sz="2000" spc="-1" strike="noStrike">
              <a:solidFill>
                <a:srgbClr val="000000"/>
              </a:solidFill>
              <a:uFill>
                <a:solidFill>
                  <a:srgbClr val="ffffff"/>
                </a:solidFill>
              </a:uFill>
              <a:latin typeface="Calibri"/>
            </a:endParaRPr>
          </a:p>
          <a:p>
            <a:pPr lvl="2" marL="1143000" indent="-228240">
              <a:lnSpc>
                <a:spcPct val="100000"/>
              </a:lnSpc>
              <a:spcBef>
                <a:spcPts val="360"/>
              </a:spcBef>
              <a:buClr>
                <a:srgbClr val="000000"/>
              </a:buClr>
              <a:buFont typeface="Arial"/>
              <a:buChar char="•"/>
            </a:pPr>
            <a:r>
              <a:rPr b="0" lang="en-US" sz="1800" spc="-1" strike="noStrike">
                <a:solidFill>
                  <a:srgbClr val="000000"/>
                </a:solidFill>
                <a:uFill>
                  <a:solidFill>
                    <a:srgbClr val="ffffff"/>
                  </a:solidFill>
                </a:uFill>
                <a:latin typeface="Calibri"/>
              </a:rPr>
              <a:t>How efficiently are all of these steps performed?</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Outline</a:t>
            </a:r>
            <a:endParaRPr b="0" lang="en-US" sz="1800" spc="-1" strike="noStrike">
              <a:solidFill>
                <a:srgbClr val="000000"/>
              </a:solidFill>
              <a:uFill>
                <a:solidFill>
                  <a:srgbClr val="ffffff"/>
                </a:solidFill>
              </a:uFill>
              <a:latin typeface="Calibri"/>
            </a:endParaRPr>
          </a:p>
        </p:txBody>
      </p:sp>
      <p:sp>
        <p:nvSpPr>
          <p:cNvPr id="16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Explain about simple file system</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i-node</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Directory organization</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Access paths</a:t>
            </a:r>
            <a:endParaRPr b="0"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Overall Organization</a:t>
            </a:r>
            <a:endParaRPr b="0" lang="en-US" sz="1800" spc="-1" strike="noStrike">
              <a:solidFill>
                <a:srgbClr val="000000"/>
              </a:solidFill>
              <a:uFill>
                <a:solidFill>
                  <a:srgbClr val="ffffff"/>
                </a:solidFill>
              </a:uFill>
              <a:latin typeface="Calibri"/>
            </a:endParaRPr>
          </a:p>
        </p:txBody>
      </p:sp>
      <p:sp>
        <p:nvSpPr>
          <p:cNvPr id="171" name="TextShape 2"/>
          <p:cNvSpPr txBox="1"/>
          <p:nvPr/>
        </p:nvSpPr>
        <p:spPr>
          <a:xfrm>
            <a:off x="457200" y="1600200"/>
            <a:ext cx="8229240" cy="22856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Disk is divided into blocks</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For example, the block size is 4k.</a:t>
            </a:r>
            <a:endParaRPr b="0" lang="en-US" sz="24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Assume a small disk has 64 small blocks.</a:t>
            </a:r>
            <a:endParaRPr b="0" lang="en-US" sz="3200" spc="-1" strike="noStrike">
              <a:solidFill>
                <a:srgbClr val="000000"/>
              </a:solidFill>
              <a:uFill>
                <a:solidFill>
                  <a:srgbClr val="ffffff"/>
                </a:solidFill>
              </a:uFill>
              <a:latin typeface="Calibri"/>
            </a:endParaRPr>
          </a:p>
        </p:txBody>
      </p:sp>
      <p:pic>
        <p:nvPicPr>
          <p:cNvPr id="172" name="Picture 2" descr=""/>
          <p:cNvPicPr/>
          <p:nvPr/>
        </p:nvPicPr>
        <p:blipFill>
          <a:blip r:embed="rId1"/>
          <a:stretch/>
        </p:blipFill>
        <p:spPr>
          <a:xfrm>
            <a:off x="609480" y="3962520"/>
            <a:ext cx="7217280" cy="144756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04920" y="533520"/>
            <a:ext cx="8229240" cy="68544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We will allocate 56 blocks for data</a:t>
            </a:r>
            <a:endParaRPr b="0" lang="en-US" sz="3200" spc="-1" strike="noStrike">
              <a:solidFill>
                <a:srgbClr val="000000"/>
              </a:solidFill>
              <a:uFill>
                <a:solidFill>
                  <a:srgbClr val="ffffff"/>
                </a:solidFill>
              </a:uFill>
              <a:latin typeface="Calibri"/>
            </a:endParaRPr>
          </a:p>
        </p:txBody>
      </p:sp>
      <p:pic>
        <p:nvPicPr>
          <p:cNvPr id="174" name="Picture 2" descr=""/>
          <p:cNvPicPr/>
          <p:nvPr/>
        </p:nvPicPr>
        <p:blipFill>
          <a:blip r:embed="rId1"/>
          <a:stretch/>
        </p:blipFill>
        <p:spPr>
          <a:xfrm>
            <a:off x="228600" y="1143000"/>
            <a:ext cx="8218080" cy="1676160"/>
          </a:xfrm>
          <a:prstGeom prst="rect">
            <a:avLst/>
          </a:prstGeom>
          <a:ln w="9360">
            <a:noFill/>
          </a:ln>
        </p:spPr>
      </p:pic>
      <p:sp>
        <p:nvSpPr>
          <p:cNvPr id="175" name="CustomShape 2"/>
          <p:cNvSpPr/>
          <p:nvPr/>
        </p:nvSpPr>
        <p:spPr>
          <a:xfrm>
            <a:off x="304920" y="2819520"/>
            <a:ext cx="8229240" cy="2133360"/>
          </a:xfrm>
          <a:prstGeom prst="rect">
            <a:avLst/>
          </a:prstGeom>
          <a:noFill/>
          <a:ln>
            <a:noFill/>
          </a:ln>
        </p:spPr>
        <p:style>
          <a:lnRef idx="0"/>
          <a:fillRef idx="0"/>
          <a:effectRef idx="0"/>
          <a:fontRef idx="minor"/>
        </p:style>
        <p:txBody>
          <a:bodyPr/>
          <a:p>
            <a:pPr marL="343080" indent="-342720">
              <a:lnSpc>
                <a:spcPct val="100000"/>
              </a:lnSpc>
              <a:spcBef>
                <a:spcPts val="360"/>
              </a:spcBef>
              <a:buClr>
                <a:srgbClr val="000000"/>
              </a:buClr>
              <a:buFont typeface="Arial"/>
              <a:buChar char="•"/>
            </a:pPr>
            <a:r>
              <a:rPr b="0" lang="en-IN" sz="1800" spc="-1" strike="noStrike">
                <a:solidFill>
                  <a:srgbClr val="000000"/>
                </a:solidFill>
                <a:uFill>
                  <a:solidFill>
                    <a:srgbClr val="ffffff"/>
                  </a:solidFill>
                </a:uFill>
                <a:latin typeface="Calibri"/>
              </a:rPr>
              <a:t>File system has to track information about files</a:t>
            </a:r>
            <a:endParaRPr b="0" lang="en-IN" sz="1800" spc="-1" strike="noStrike">
              <a:solidFill>
                <a:srgbClr val="000000"/>
              </a:solidFill>
              <a:uFill>
                <a:solidFill>
                  <a:srgbClr val="ffffff"/>
                </a:solidFill>
              </a:uFill>
              <a:latin typeface="Arial"/>
            </a:endParaRPr>
          </a:p>
          <a:p>
            <a:pPr marL="343080" indent="-342720">
              <a:lnSpc>
                <a:spcPct val="100000"/>
              </a:lnSpc>
              <a:spcBef>
                <a:spcPts val="360"/>
              </a:spcBef>
              <a:buClr>
                <a:srgbClr val="000000"/>
              </a:buClr>
              <a:buFont typeface="Arial"/>
              <a:buChar char="•"/>
            </a:pPr>
            <a:r>
              <a:rPr b="0" lang="en-IN" sz="1800" spc="-1" strike="noStrike">
                <a:solidFill>
                  <a:srgbClr val="000000"/>
                </a:solidFill>
                <a:uFill>
                  <a:solidFill>
                    <a:srgbClr val="ffffff"/>
                  </a:solidFill>
                </a:uFill>
                <a:latin typeface="Calibri"/>
              </a:rPr>
              <a:t>To store this information i-nodes are used</a:t>
            </a:r>
            <a:endParaRPr b="0" lang="en-IN" sz="1800" spc="-1" strike="noStrike">
              <a:solidFill>
                <a:srgbClr val="000000"/>
              </a:solidFill>
              <a:uFill>
                <a:solidFill>
                  <a:srgbClr val="ffffff"/>
                </a:solidFill>
              </a:uFill>
              <a:latin typeface="Arial"/>
            </a:endParaRPr>
          </a:p>
          <a:p>
            <a:pPr marL="343080" indent="-342720">
              <a:lnSpc>
                <a:spcPct val="100000"/>
              </a:lnSpc>
              <a:spcBef>
                <a:spcPts val="360"/>
              </a:spcBef>
              <a:buClr>
                <a:srgbClr val="000000"/>
              </a:buClr>
              <a:buFont typeface="Arial"/>
              <a:buChar char="•"/>
            </a:pPr>
            <a:r>
              <a:rPr b="0" lang="en-IN" sz="1800" spc="-1" strike="noStrike">
                <a:solidFill>
                  <a:srgbClr val="000000"/>
                </a:solidFill>
                <a:uFill>
                  <a:solidFill>
                    <a:srgbClr val="ffffff"/>
                  </a:solidFill>
                </a:uFill>
                <a:latin typeface="Calibri"/>
              </a:rPr>
              <a:t>Five blocks are assigned to i-nodes.</a:t>
            </a:r>
            <a:endParaRPr b="0" lang="en-IN" sz="1800" spc="-1" strike="noStrike">
              <a:solidFill>
                <a:srgbClr val="000000"/>
              </a:solidFill>
              <a:uFill>
                <a:solidFill>
                  <a:srgbClr val="ffffff"/>
                </a:solidFill>
              </a:uFill>
              <a:latin typeface="Arial"/>
            </a:endParaRPr>
          </a:p>
          <a:p>
            <a:pPr marL="343080" indent="-342720">
              <a:lnSpc>
                <a:spcPct val="100000"/>
              </a:lnSpc>
              <a:spcBef>
                <a:spcPts val="360"/>
              </a:spcBef>
              <a:buClr>
                <a:srgbClr val="000000"/>
              </a:buClr>
              <a:buFont typeface="Arial"/>
              <a:buChar char="•"/>
            </a:pPr>
            <a:r>
              <a:rPr b="0" lang="en-IN" sz="1800" spc="-1" strike="noStrike">
                <a:solidFill>
                  <a:srgbClr val="000000"/>
                </a:solidFill>
                <a:uFill>
                  <a:solidFill>
                    <a:srgbClr val="ffffff"/>
                  </a:solidFill>
                </a:uFill>
                <a:latin typeface="Calibri"/>
              </a:rPr>
              <a:t>The inodes are typically not that big, for example 128 or 256 bytes. </a:t>
            </a:r>
            <a:endParaRPr b="0" lang="en-IN" sz="1800" spc="-1" strike="noStrike">
              <a:solidFill>
                <a:srgbClr val="000000"/>
              </a:solidFill>
              <a:uFill>
                <a:solidFill>
                  <a:srgbClr val="ffffff"/>
                </a:solidFill>
              </a:uFill>
              <a:latin typeface="Arial"/>
            </a:endParaRPr>
          </a:p>
          <a:p>
            <a:pPr marL="343080" indent="-342720">
              <a:lnSpc>
                <a:spcPct val="100000"/>
              </a:lnSpc>
              <a:spcBef>
                <a:spcPts val="360"/>
              </a:spcBef>
              <a:buClr>
                <a:srgbClr val="000000"/>
              </a:buClr>
              <a:buFont typeface="Arial"/>
              <a:buChar char="•"/>
            </a:pPr>
            <a:r>
              <a:rPr b="0" lang="en-IN" sz="1800" spc="-1" strike="noStrike">
                <a:solidFill>
                  <a:srgbClr val="000000"/>
                </a:solidFill>
                <a:uFill>
                  <a:solidFill>
                    <a:srgbClr val="ffffff"/>
                  </a:solidFill>
                </a:uFill>
                <a:latin typeface="Calibri"/>
              </a:rPr>
              <a:t>Assuming 256 bytes per inode, a 4-KB block can hold 16 inodes, and our file system above contains 80 total inodes. </a:t>
            </a: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pic>
        <p:nvPicPr>
          <p:cNvPr id="176" name="Picture 3" descr=""/>
          <p:cNvPicPr/>
          <p:nvPr/>
        </p:nvPicPr>
        <p:blipFill>
          <a:blip r:embed="rId2"/>
          <a:stretch/>
        </p:blipFill>
        <p:spPr>
          <a:xfrm>
            <a:off x="1143000" y="5029200"/>
            <a:ext cx="6501960" cy="141552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Tracking of Files: bit maps</a:t>
            </a:r>
            <a:endParaRPr b="0" lang="en-US" sz="1800" spc="-1" strike="noStrike">
              <a:solidFill>
                <a:srgbClr val="000000"/>
              </a:solidFill>
              <a:uFill>
                <a:solidFill>
                  <a:srgbClr val="ffffff"/>
                </a:solidFill>
              </a:uFill>
              <a:latin typeface="Calibri"/>
            </a:endParaRPr>
          </a:p>
        </p:txBody>
      </p:sp>
      <p:sp>
        <p:nvSpPr>
          <p:cNvPr id="178" name="TextShape 2"/>
          <p:cNvSpPr txBox="1"/>
          <p:nvPr/>
        </p:nvSpPr>
        <p:spPr>
          <a:xfrm>
            <a:off x="457200" y="1600200"/>
            <a:ext cx="8229240" cy="22093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We have to track whether inodes or data blocks are free or allocated.</a:t>
            </a:r>
            <a:endParaRPr b="0" lang="en-US" sz="3200" spc="-1" strike="noStrike">
              <a:solidFill>
                <a:srgbClr val="000000"/>
              </a:solidFill>
              <a:uFill>
                <a:solidFill>
                  <a:srgbClr val="ffffff"/>
                </a:solidFill>
              </a:u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uFill>
                  <a:solidFill>
                    <a:srgbClr val="ffffff"/>
                  </a:solidFill>
                </a:uFill>
                <a:latin typeface="Calibri"/>
              </a:rPr>
              <a:t>Bitmaps are used</a:t>
            </a:r>
            <a:endParaRPr b="0" lang="en-US" sz="2400" spc="-1" strike="noStrike">
              <a:solidFill>
                <a:srgbClr val="000000"/>
              </a:solidFill>
              <a:uFill>
                <a:solidFill>
                  <a:srgbClr val="ffffff"/>
                </a:solidFill>
              </a:u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uFill>
                  <a:solidFill>
                    <a:srgbClr val="ffffff"/>
                  </a:solidFill>
                </a:uFill>
                <a:latin typeface="Calibri"/>
              </a:rPr>
              <a:t>One for data region and one for inode region</a:t>
            </a:r>
            <a:endParaRPr b="0" lang="en-US" sz="2000" spc="-1" strike="noStrike">
              <a:solidFill>
                <a:srgbClr val="000000"/>
              </a:solidFill>
              <a:uFill>
                <a:solidFill>
                  <a:srgbClr val="ffffff"/>
                </a:solidFill>
              </a:uFill>
              <a:latin typeface="Calibri"/>
            </a:endParaRPr>
          </a:p>
        </p:txBody>
      </p:sp>
      <p:pic>
        <p:nvPicPr>
          <p:cNvPr id="179" name="Picture 2" descr=""/>
          <p:cNvPicPr/>
          <p:nvPr/>
        </p:nvPicPr>
        <p:blipFill>
          <a:blip r:embed="rId1"/>
          <a:stretch/>
        </p:blipFill>
        <p:spPr>
          <a:xfrm>
            <a:off x="762120" y="4191120"/>
            <a:ext cx="7695720" cy="196164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Super Block</a:t>
            </a:r>
            <a:endParaRPr b="0" lang="en-US" sz="1800" spc="-1" strike="noStrike">
              <a:solidFill>
                <a:srgbClr val="000000"/>
              </a:solidFill>
              <a:uFill>
                <a:solidFill>
                  <a:srgbClr val="ffffff"/>
                </a:solidFill>
              </a:uFill>
              <a:latin typeface="Calibri"/>
            </a:endParaRPr>
          </a:p>
        </p:txBody>
      </p:sp>
      <p:sp>
        <p:nvSpPr>
          <p:cNvPr id="181" name="TextShape 2"/>
          <p:cNvSpPr txBox="1"/>
          <p:nvPr/>
        </p:nvSpPr>
        <p:spPr>
          <a:xfrm>
            <a:off x="457200" y="1600200"/>
            <a:ext cx="8229240" cy="1904760"/>
          </a:xfrm>
          <a:prstGeom prst="rect">
            <a:avLst/>
          </a:prstGeom>
          <a:noFill/>
          <a:ln>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uFill>
                  <a:solidFill>
                    <a:srgbClr val="ffffff"/>
                  </a:solidFill>
                </a:uFill>
                <a:latin typeface="Times New Roman"/>
              </a:rPr>
              <a:t>The superblock contains information about this particular file system, including, for example, how many inodes and data blocks are in the file system (80 and 56, respectively in this instance), where the inode table begins (block 3), and so forth. It will likely also include a magic number of some kind to identify the file system type (in this case, vsfs).</a:t>
            </a:r>
            <a:endParaRPr b="0" lang="en-US" sz="3200" spc="-1" strike="noStrike">
              <a:solidFill>
                <a:srgbClr val="000000"/>
              </a:solidFill>
              <a:uFill>
                <a:solidFill>
                  <a:srgbClr val="ffffff"/>
                </a:solidFill>
              </a:uFill>
              <a:latin typeface="Calibri"/>
            </a:endParaRPr>
          </a:p>
        </p:txBody>
      </p:sp>
      <p:pic>
        <p:nvPicPr>
          <p:cNvPr id="182" name="Picture 2" descr=""/>
          <p:cNvPicPr/>
          <p:nvPr/>
        </p:nvPicPr>
        <p:blipFill>
          <a:blip r:embed="rId1"/>
          <a:stretch/>
        </p:blipFill>
        <p:spPr>
          <a:xfrm>
            <a:off x="762120" y="3733920"/>
            <a:ext cx="7877160" cy="2381040"/>
          </a:xfrm>
          <a:prstGeom prst="rect">
            <a:avLst/>
          </a:prstGeom>
          <a:ln w="93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Mounting of a File System</a:t>
            </a:r>
            <a:endParaRPr b="0" lang="en-US" sz="1800" spc="-1" strike="noStrike">
              <a:solidFill>
                <a:srgbClr val="000000"/>
              </a:solidFill>
              <a:uFill>
                <a:solidFill>
                  <a:srgbClr val="ffffff"/>
                </a:solidFill>
              </a:uFill>
              <a:latin typeface="Calibri"/>
            </a:endParaRPr>
          </a:p>
        </p:txBody>
      </p:sp>
      <p:sp>
        <p:nvSpPr>
          <p:cNvPr id="18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Reading of super block and initialize the parameters and attaching the volume to the file system tree</a:t>
            </a:r>
            <a:endParaRPr b="0"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File Organization</a:t>
            </a:r>
            <a:endParaRPr b="0" lang="en-US" sz="1800" spc="-1" strike="noStrike">
              <a:solidFill>
                <a:srgbClr val="000000"/>
              </a:solidFill>
              <a:uFill>
                <a:solidFill>
                  <a:srgbClr val="ffffff"/>
                </a:solidFill>
              </a:uFill>
              <a:latin typeface="Calibri"/>
            </a:endParaRPr>
          </a:p>
        </p:txBody>
      </p:sp>
      <p:sp>
        <p:nvSpPr>
          <p:cNvPr id="186"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i-node  is the short form of index node</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Each inode is implicitly referred to by a number (called the </a:t>
            </a:r>
            <a:r>
              <a:rPr b="1" lang="en-US" sz="3200" spc="-1" strike="noStrike">
                <a:solidFill>
                  <a:srgbClr val="000000"/>
                </a:solidFill>
                <a:uFill>
                  <a:solidFill>
                    <a:srgbClr val="ffffff"/>
                  </a:solidFill>
                </a:uFill>
                <a:latin typeface="Calibri"/>
              </a:rPr>
              <a:t>inumber</a:t>
            </a:r>
            <a:r>
              <a:rPr b="0" lang="en-US" sz="3200" spc="-1" strike="noStrike">
                <a:solidFill>
                  <a:srgbClr val="000000"/>
                </a:solidFill>
                <a:uFill>
                  <a:solidFill>
                    <a:srgbClr val="ffffff"/>
                  </a:solidFill>
                </a:uFill>
                <a:latin typeface="Calibri"/>
              </a:rPr>
              <a:t>), which we’ve earlier called the </a:t>
            </a:r>
            <a:r>
              <a:rPr b="1" lang="en-US" sz="3200" spc="-1" strike="noStrike">
                <a:solidFill>
                  <a:srgbClr val="000000"/>
                </a:solidFill>
                <a:uFill>
                  <a:solidFill>
                    <a:srgbClr val="ffffff"/>
                  </a:solidFill>
                </a:uFill>
                <a:latin typeface="Calibri"/>
              </a:rPr>
              <a:t>low-level name </a:t>
            </a:r>
            <a:r>
              <a:rPr b="0" lang="en-US" sz="3200" spc="-1" strike="noStrike">
                <a:solidFill>
                  <a:srgbClr val="000000"/>
                </a:solidFill>
                <a:uFill>
                  <a:solidFill>
                    <a:srgbClr val="ffffff"/>
                  </a:solidFill>
                </a:uFill>
                <a:latin typeface="Calibri"/>
              </a:rPr>
              <a:t>of the file. </a:t>
            </a:r>
            <a:endParaRPr b="0" lang="en-US" sz="3200" spc="-1" strike="noStrike">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uFill>
                  <a:solidFill>
                    <a:srgbClr val="ffffff"/>
                  </a:solidFill>
                </a:uFill>
                <a:latin typeface="Calibri"/>
              </a:rPr>
              <a:t>In vsfs (and other simple file systems), given an i-number, you should directly be able to calculate where on the disk the corresponding inode is located.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LibreOffice/5.3.1.2$Linux_X86_64 LibreOffice_project/30m0$Build-2</Application>
  <Words>624</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Polepalli Krishna Reddy</dc:creator>
  <dc:description/>
  <dc:language>en-IN</dc:language>
  <cp:lastModifiedBy/>
  <dcterms:modified xsi:type="dcterms:W3CDTF">2017-11-09T11:57:10Z</dcterms:modified>
  <cp:revision>15</cp:revision>
  <dc:subject/>
  <dc:title>File System Implementation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