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7" r:id="rId2"/>
    <p:sldId id="258" r:id="rId3"/>
    <p:sldId id="259" r:id="rId4"/>
    <p:sldId id="260" r:id="rId5"/>
    <p:sldId id="261" r:id="rId6"/>
    <p:sldId id="262" r:id="rId7"/>
    <p:sldId id="274" r:id="rId8"/>
    <p:sldId id="275" r:id="rId9"/>
    <p:sldId id="276" r:id="rId10"/>
    <p:sldId id="277" r:id="rId11"/>
    <p:sldId id="263" r:id="rId12"/>
    <p:sldId id="264" r:id="rId13"/>
    <p:sldId id="265" r:id="rId14"/>
    <p:sldId id="266" r:id="rId15"/>
    <p:sldId id="267" r:id="rId16"/>
    <p:sldId id="268" r:id="rId17"/>
    <p:sldId id="269" r:id="rId18"/>
    <p:sldId id="270" r:id="rId19"/>
    <p:sldId id="271" r:id="rId20"/>
    <p:sldId id="272" r:id="rId21"/>
    <p:sldId id="273"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9054" autoAdjust="0"/>
  </p:normalViewPr>
  <p:slideViewPr>
    <p:cSldViewPr snapToGrid="0">
      <p:cViewPr varScale="1">
        <p:scale>
          <a:sx n="64" d="100"/>
          <a:sy n="64" d="100"/>
        </p:scale>
        <p:origin x="97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62796B-213E-4A90-9742-7EE454D2E73E}" type="datetimeFigureOut">
              <a:rPr lang="en-GB" smtClean="0"/>
              <a:t>12/02/2018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68F812-C02B-4505-9585-37F331A1B8BC}" type="slidenum">
              <a:rPr lang="en-GB" smtClean="0"/>
              <a:t>‹#›</a:t>
            </a:fld>
            <a:endParaRPr lang="en-GB"/>
          </a:p>
        </p:txBody>
      </p:sp>
    </p:spTree>
    <p:extLst>
      <p:ext uri="{BB962C8B-B14F-4D97-AF65-F5344CB8AC3E}">
        <p14:creationId xmlns:p14="http://schemas.microsoft.com/office/powerpoint/2010/main" val="2845207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35A6E7-E434-40F5-BE26-E61C7347CC0B}" type="slidenum">
              <a:rPr lang="en-US"/>
              <a:pPr/>
              <a:t>12</a:t>
            </a:fld>
            <a:endParaRPr lang="en-US"/>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2112604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30996E-C0BA-4C55-B2F3-8140E100147E}" type="slidenum">
              <a:rPr lang="en-US"/>
              <a:pPr/>
              <a:t>13</a:t>
            </a:fld>
            <a:endParaRPr 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3661079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C8B1B2-AE7E-42E3-8B90-D49EB617D71D}" type="slidenum">
              <a:rPr lang="en-US"/>
              <a:pPr/>
              <a:t>15</a:t>
            </a:fld>
            <a:endParaRPr lang="en-US"/>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2114172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37C33D-0D68-4B14-A264-FD2620B062C6}" type="slidenum">
              <a:rPr lang="en-US"/>
              <a:pPr/>
              <a:t>16</a:t>
            </a:fld>
            <a:endParaRPr lang="en-US"/>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1340495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7E084D-3AFE-4D9F-A14E-19CD6F1DF1F2}" type="slidenum">
              <a:rPr lang="en-US"/>
              <a:pPr/>
              <a:t>17</a:t>
            </a:fld>
            <a:endParaRPr lang="en-US"/>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142705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D96C497-8853-4614-B2CB-2F0BEF67D3D2}" type="slidenum">
              <a:rPr lang="en-US"/>
              <a:pPr/>
              <a:t>21</a:t>
            </a:fld>
            <a:endParaRPr lang="en-US"/>
          </a:p>
        </p:txBody>
      </p:sp>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xfrm>
            <a:off x="685800" y="4344988"/>
            <a:ext cx="5486400" cy="4113212"/>
          </a:xfrm>
        </p:spPr>
        <p:txBody>
          <a:bodyPr lIns="93177" tIns="46589" rIns="93177" bIns="46589"/>
          <a:lstStyle/>
          <a:p>
            <a:r>
              <a:rPr lang="en-US"/>
              <a:t>A single straight screwdriver is often more satisfying than an interchangeable tip screwdriver wit the same blade</a:t>
            </a:r>
          </a:p>
        </p:txBody>
      </p:sp>
      <p:sp>
        <p:nvSpPr>
          <p:cNvPr id="40964" name="Slide Number Placeholder 3"/>
          <p:cNvSpPr txBox="1">
            <a:spLocks noGrp="1"/>
          </p:cNvSpPr>
          <p:nvPr/>
        </p:nvSpPr>
        <p:spPr bwMode="auto">
          <a:xfrm>
            <a:off x="3884613" y="8683625"/>
            <a:ext cx="2971800" cy="458788"/>
          </a:xfrm>
          <a:prstGeom prst="rect">
            <a:avLst/>
          </a:prstGeom>
          <a:noFill/>
          <a:ln>
            <a:miter lim="800000"/>
            <a:headEnd/>
            <a:tailEnd/>
          </a:ln>
        </p:spPr>
        <p:txBody>
          <a:bodyPr lIns="93177" tIns="46589" rIns="93177" bIns="46589" anchor="b"/>
          <a:lstStyle/>
          <a:p>
            <a:pPr algn="r" eaLnBrk="1" fontAlgn="auto" hangingPunct="1">
              <a:spcBef>
                <a:spcPts val="0"/>
              </a:spcBef>
              <a:spcAft>
                <a:spcPts val="0"/>
              </a:spcAft>
              <a:defRPr/>
            </a:pPr>
            <a:fld id="{1E00A613-4DDD-4803-AD0C-26693DEAD608}" type="slidenum">
              <a:rPr lang="en-US" sz="1200">
                <a:latin typeface="+mn-lt"/>
              </a:rPr>
              <a:pPr algn="r" eaLnBrk="1" fontAlgn="auto" hangingPunct="1">
                <a:spcBef>
                  <a:spcPts val="0"/>
                </a:spcBef>
                <a:spcAft>
                  <a:spcPts val="0"/>
                </a:spcAft>
                <a:defRPr/>
              </a:pPr>
              <a:t>21</a:t>
            </a:fld>
            <a:endParaRPr lang="en-US" sz="1200">
              <a:latin typeface="+mn-lt"/>
            </a:endParaRPr>
          </a:p>
        </p:txBody>
      </p:sp>
    </p:spTree>
    <p:extLst>
      <p:ext uri="{BB962C8B-B14F-4D97-AF65-F5344CB8AC3E}">
        <p14:creationId xmlns:p14="http://schemas.microsoft.com/office/powerpoint/2010/main" val="667718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868F812-C02B-4505-9585-37F331A1B8BC}" type="slidenum">
              <a:rPr lang="en-GB" smtClean="0"/>
              <a:t>32</a:t>
            </a:fld>
            <a:endParaRPr lang="en-GB"/>
          </a:p>
        </p:txBody>
      </p:sp>
    </p:spTree>
    <p:extLst>
      <p:ext uri="{BB962C8B-B14F-4D97-AF65-F5344CB8AC3E}">
        <p14:creationId xmlns:p14="http://schemas.microsoft.com/office/powerpoint/2010/main" val="1829681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97FA8-F65F-4924-BAD2-962A556EE0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6271C2A-1131-4EE4-B022-763EE823AC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F117347-9AAE-4E51-B0B9-4D8E714C386A}"/>
              </a:ext>
            </a:extLst>
          </p:cNvPr>
          <p:cNvSpPr>
            <a:spLocks noGrp="1"/>
          </p:cNvSpPr>
          <p:nvPr>
            <p:ph type="dt" sz="half" idx="10"/>
          </p:nvPr>
        </p:nvSpPr>
        <p:spPr/>
        <p:txBody>
          <a:bodyPr/>
          <a:lstStyle/>
          <a:p>
            <a:fld id="{8F1CF082-30C5-46E1-8B11-61C4D36B0F8F}" type="datetimeFigureOut">
              <a:rPr lang="en-GB" smtClean="0"/>
              <a:t>12/02/2018</a:t>
            </a:fld>
            <a:endParaRPr lang="en-GB"/>
          </a:p>
        </p:txBody>
      </p:sp>
      <p:sp>
        <p:nvSpPr>
          <p:cNvPr id="5" name="Footer Placeholder 4">
            <a:extLst>
              <a:ext uri="{FF2B5EF4-FFF2-40B4-BE49-F238E27FC236}">
                <a16:creationId xmlns:a16="http://schemas.microsoft.com/office/drawing/2014/main" id="{8EF1CE5B-EDEA-467B-8D16-7F6A99E5184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6F43F6B-CA77-4EFE-BCB8-E5D8F461F3F4}"/>
              </a:ext>
            </a:extLst>
          </p:cNvPr>
          <p:cNvSpPr>
            <a:spLocks noGrp="1"/>
          </p:cNvSpPr>
          <p:nvPr>
            <p:ph type="sldNum" sz="quarter" idx="12"/>
          </p:nvPr>
        </p:nvSpPr>
        <p:spPr/>
        <p:txBody>
          <a:bodyPr/>
          <a:lstStyle/>
          <a:p>
            <a:fld id="{F553E5C0-B825-4BC3-B890-4E8C5194EB2B}" type="slidenum">
              <a:rPr lang="en-GB" smtClean="0"/>
              <a:t>‹#›</a:t>
            </a:fld>
            <a:endParaRPr lang="en-GB"/>
          </a:p>
        </p:txBody>
      </p:sp>
    </p:spTree>
    <p:extLst>
      <p:ext uri="{BB962C8B-B14F-4D97-AF65-F5344CB8AC3E}">
        <p14:creationId xmlns:p14="http://schemas.microsoft.com/office/powerpoint/2010/main" val="3524236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DA512-DA8A-42A4-94FB-4B045A9E6E7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35CC0C-95F4-40E8-8666-8FBA9A79C84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0E3E16C-0AF3-4081-A4D1-F42683C59C3B}"/>
              </a:ext>
            </a:extLst>
          </p:cNvPr>
          <p:cNvSpPr>
            <a:spLocks noGrp="1"/>
          </p:cNvSpPr>
          <p:nvPr>
            <p:ph type="dt" sz="half" idx="10"/>
          </p:nvPr>
        </p:nvSpPr>
        <p:spPr/>
        <p:txBody>
          <a:bodyPr/>
          <a:lstStyle/>
          <a:p>
            <a:fld id="{8F1CF082-30C5-46E1-8B11-61C4D36B0F8F}" type="datetimeFigureOut">
              <a:rPr lang="en-GB" smtClean="0"/>
              <a:t>12/02/2018</a:t>
            </a:fld>
            <a:endParaRPr lang="en-GB"/>
          </a:p>
        </p:txBody>
      </p:sp>
      <p:sp>
        <p:nvSpPr>
          <p:cNvPr id="5" name="Footer Placeholder 4">
            <a:extLst>
              <a:ext uri="{FF2B5EF4-FFF2-40B4-BE49-F238E27FC236}">
                <a16:creationId xmlns:a16="http://schemas.microsoft.com/office/drawing/2014/main" id="{2B92E2A3-281B-4B55-8524-85DD85324A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623D07-48D3-4418-9360-481932C9BEA0}"/>
              </a:ext>
            </a:extLst>
          </p:cNvPr>
          <p:cNvSpPr>
            <a:spLocks noGrp="1"/>
          </p:cNvSpPr>
          <p:nvPr>
            <p:ph type="sldNum" sz="quarter" idx="12"/>
          </p:nvPr>
        </p:nvSpPr>
        <p:spPr/>
        <p:txBody>
          <a:bodyPr/>
          <a:lstStyle/>
          <a:p>
            <a:fld id="{F553E5C0-B825-4BC3-B890-4E8C5194EB2B}" type="slidenum">
              <a:rPr lang="en-GB" smtClean="0"/>
              <a:t>‹#›</a:t>
            </a:fld>
            <a:endParaRPr lang="en-GB"/>
          </a:p>
        </p:txBody>
      </p:sp>
    </p:spTree>
    <p:extLst>
      <p:ext uri="{BB962C8B-B14F-4D97-AF65-F5344CB8AC3E}">
        <p14:creationId xmlns:p14="http://schemas.microsoft.com/office/powerpoint/2010/main" val="3774566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ABF7F-A021-48D0-8366-5831E994E8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563399-2C58-4FD6-B7AF-DB1EF668E3D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7E075D3-F5C9-44CD-8BFC-3A4716B43B0B}"/>
              </a:ext>
            </a:extLst>
          </p:cNvPr>
          <p:cNvSpPr>
            <a:spLocks noGrp="1"/>
          </p:cNvSpPr>
          <p:nvPr>
            <p:ph type="dt" sz="half" idx="10"/>
          </p:nvPr>
        </p:nvSpPr>
        <p:spPr/>
        <p:txBody>
          <a:bodyPr/>
          <a:lstStyle/>
          <a:p>
            <a:fld id="{8F1CF082-30C5-46E1-8B11-61C4D36B0F8F}" type="datetimeFigureOut">
              <a:rPr lang="en-GB" smtClean="0"/>
              <a:t>12/02/2018</a:t>
            </a:fld>
            <a:endParaRPr lang="en-GB"/>
          </a:p>
        </p:txBody>
      </p:sp>
      <p:sp>
        <p:nvSpPr>
          <p:cNvPr id="5" name="Footer Placeholder 4">
            <a:extLst>
              <a:ext uri="{FF2B5EF4-FFF2-40B4-BE49-F238E27FC236}">
                <a16:creationId xmlns:a16="http://schemas.microsoft.com/office/drawing/2014/main" id="{B584F104-6D76-4567-9E6B-7F461BD1F3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89E593C-8EDC-44EC-9F26-15D2A6B2B0AF}"/>
              </a:ext>
            </a:extLst>
          </p:cNvPr>
          <p:cNvSpPr>
            <a:spLocks noGrp="1"/>
          </p:cNvSpPr>
          <p:nvPr>
            <p:ph type="sldNum" sz="quarter" idx="12"/>
          </p:nvPr>
        </p:nvSpPr>
        <p:spPr/>
        <p:txBody>
          <a:bodyPr/>
          <a:lstStyle/>
          <a:p>
            <a:fld id="{F553E5C0-B825-4BC3-B890-4E8C5194EB2B}" type="slidenum">
              <a:rPr lang="en-GB" smtClean="0"/>
              <a:t>‹#›</a:t>
            </a:fld>
            <a:endParaRPr lang="en-GB"/>
          </a:p>
        </p:txBody>
      </p:sp>
    </p:spTree>
    <p:extLst>
      <p:ext uri="{BB962C8B-B14F-4D97-AF65-F5344CB8AC3E}">
        <p14:creationId xmlns:p14="http://schemas.microsoft.com/office/powerpoint/2010/main" val="4291208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F1E14-C097-4E3C-9585-E28F2AD9A73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99F3CBC-5734-4A83-868A-0194A2962B4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7F72267-BE72-4124-9C32-FE0D13DEAC27}"/>
              </a:ext>
            </a:extLst>
          </p:cNvPr>
          <p:cNvSpPr>
            <a:spLocks noGrp="1"/>
          </p:cNvSpPr>
          <p:nvPr>
            <p:ph type="dt" sz="half" idx="10"/>
          </p:nvPr>
        </p:nvSpPr>
        <p:spPr/>
        <p:txBody>
          <a:bodyPr/>
          <a:lstStyle/>
          <a:p>
            <a:fld id="{8F1CF082-30C5-46E1-8B11-61C4D36B0F8F}" type="datetimeFigureOut">
              <a:rPr lang="en-GB" smtClean="0"/>
              <a:t>12/02/2018</a:t>
            </a:fld>
            <a:endParaRPr lang="en-GB"/>
          </a:p>
        </p:txBody>
      </p:sp>
      <p:sp>
        <p:nvSpPr>
          <p:cNvPr id="5" name="Footer Placeholder 4">
            <a:extLst>
              <a:ext uri="{FF2B5EF4-FFF2-40B4-BE49-F238E27FC236}">
                <a16:creationId xmlns:a16="http://schemas.microsoft.com/office/drawing/2014/main" id="{F97942C6-9B4E-4B37-9765-D3E31371E2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B977BB4-4AB0-4F0D-9104-18FE7A98CE36}"/>
              </a:ext>
            </a:extLst>
          </p:cNvPr>
          <p:cNvSpPr>
            <a:spLocks noGrp="1"/>
          </p:cNvSpPr>
          <p:nvPr>
            <p:ph type="sldNum" sz="quarter" idx="12"/>
          </p:nvPr>
        </p:nvSpPr>
        <p:spPr/>
        <p:txBody>
          <a:bodyPr/>
          <a:lstStyle/>
          <a:p>
            <a:fld id="{F553E5C0-B825-4BC3-B890-4E8C5194EB2B}" type="slidenum">
              <a:rPr lang="en-GB" smtClean="0"/>
              <a:t>‹#›</a:t>
            </a:fld>
            <a:endParaRPr lang="en-GB"/>
          </a:p>
        </p:txBody>
      </p:sp>
    </p:spTree>
    <p:extLst>
      <p:ext uri="{BB962C8B-B14F-4D97-AF65-F5344CB8AC3E}">
        <p14:creationId xmlns:p14="http://schemas.microsoft.com/office/powerpoint/2010/main" val="3236040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D4F79-71C1-43F9-8AD5-72FA134227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67E9937-942D-44AD-9B71-9A177BA182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BBD7589-0AE4-4885-9029-DC66C94A029D}"/>
              </a:ext>
            </a:extLst>
          </p:cNvPr>
          <p:cNvSpPr>
            <a:spLocks noGrp="1"/>
          </p:cNvSpPr>
          <p:nvPr>
            <p:ph type="dt" sz="half" idx="10"/>
          </p:nvPr>
        </p:nvSpPr>
        <p:spPr/>
        <p:txBody>
          <a:bodyPr/>
          <a:lstStyle/>
          <a:p>
            <a:fld id="{8F1CF082-30C5-46E1-8B11-61C4D36B0F8F}" type="datetimeFigureOut">
              <a:rPr lang="en-GB" smtClean="0"/>
              <a:t>12/02/2018</a:t>
            </a:fld>
            <a:endParaRPr lang="en-GB"/>
          </a:p>
        </p:txBody>
      </p:sp>
      <p:sp>
        <p:nvSpPr>
          <p:cNvPr id="5" name="Footer Placeholder 4">
            <a:extLst>
              <a:ext uri="{FF2B5EF4-FFF2-40B4-BE49-F238E27FC236}">
                <a16:creationId xmlns:a16="http://schemas.microsoft.com/office/drawing/2014/main" id="{3F359D11-D5C0-4DCA-A853-06459E5FA7F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BFFDDC-F18E-4335-9DED-6004EDB8EACB}"/>
              </a:ext>
            </a:extLst>
          </p:cNvPr>
          <p:cNvSpPr>
            <a:spLocks noGrp="1"/>
          </p:cNvSpPr>
          <p:nvPr>
            <p:ph type="sldNum" sz="quarter" idx="12"/>
          </p:nvPr>
        </p:nvSpPr>
        <p:spPr/>
        <p:txBody>
          <a:bodyPr/>
          <a:lstStyle/>
          <a:p>
            <a:fld id="{F553E5C0-B825-4BC3-B890-4E8C5194EB2B}" type="slidenum">
              <a:rPr lang="en-GB" smtClean="0"/>
              <a:t>‹#›</a:t>
            </a:fld>
            <a:endParaRPr lang="en-GB"/>
          </a:p>
        </p:txBody>
      </p:sp>
    </p:spTree>
    <p:extLst>
      <p:ext uri="{BB962C8B-B14F-4D97-AF65-F5344CB8AC3E}">
        <p14:creationId xmlns:p14="http://schemas.microsoft.com/office/powerpoint/2010/main" val="2299066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A77DE-1BC9-4FB2-9B35-E3FA8A22BA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B910157-7664-4DEB-A36F-4E478C38B6E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37E8D59-66F6-4E07-9B46-7C9110F9046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C07EF15-70C8-4041-9B7A-CDE12FCA1232}"/>
              </a:ext>
            </a:extLst>
          </p:cNvPr>
          <p:cNvSpPr>
            <a:spLocks noGrp="1"/>
          </p:cNvSpPr>
          <p:nvPr>
            <p:ph type="dt" sz="half" idx="10"/>
          </p:nvPr>
        </p:nvSpPr>
        <p:spPr/>
        <p:txBody>
          <a:bodyPr/>
          <a:lstStyle/>
          <a:p>
            <a:fld id="{8F1CF082-30C5-46E1-8B11-61C4D36B0F8F}" type="datetimeFigureOut">
              <a:rPr lang="en-GB" smtClean="0"/>
              <a:t>12/02/2018</a:t>
            </a:fld>
            <a:endParaRPr lang="en-GB"/>
          </a:p>
        </p:txBody>
      </p:sp>
      <p:sp>
        <p:nvSpPr>
          <p:cNvPr id="6" name="Footer Placeholder 5">
            <a:extLst>
              <a:ext uri="{FF2B5EF4-FFF2-40B4-BE49-F238E27FC236}">
                <a16:creationId xmlns:a16="http://schemas.microsoft.com/office/drawing/2014/main" id="{655E3BDD-D669-48B1-B071-692B5C706C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3BB2106-B146-4E3E-BD0C-C071A8E354EB}"/>
              </a:ext>
            </a:extLst>
          </p:cNvPr>
          <p:cNvSpPr>
            <a:spLocks noGrp="1"/>
          </p:cNvSpPr>
          <p:nvPr>
            <p:ph type="sldNum" sz="quarter" idx="12"/>
          </p:nvPr>
        </p:nvSpPr>
        <p:spPr/>
        <p:txBody>
          <a:bodyPr/>
          <a:lstStyle/>
          <a:p>
            <a:fld id="{F553E5C0-B825-4BC3-B890-4E8C5194EB2B}" type="slidenum">
              <a:rPr lang="en-GB" smtClean="0"/>
              <a:t>‹#›</a:t>
            </a:fld>
            <a:endParaRPr lang="en-GB"/>
          </a:p>
        </p:txBody>
      </p:sp>
    </p:spTree>
    <p:extLst>
      <p:ext uri="{BB962C8B-B14F-4D97-AF65-F5344CB8AC3E}">
        <p14:creationId xmlns:p14="http://schemas.microsoft.com/office/powerpoint/2010/main" val="2830944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ADC7D-EC89-4715-A59C-64EE7757787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B741FA5-676E-4023-BD0A-4F50DA94EB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D7433F3-B9EA-4AFF-B8BF-316BDD325A5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E0F84BF-FF32-464C-B341-8FB85450C5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9C73E3C-DC84-4CF1-8F4B-A18D94FF62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EC8F946-0F26-4B1F-84F8-33B48999C10D}"/>
              </a:ext>
            </a:extLst>
          </p:cNvPr>
          <p:cNvSpPr>
            <a:spLocks noGrp="1"/>
          </p:cNvSpPr>
          <p:nvPr>
            <p:ph type="dt" sz="half" idx="10"/>
          </p:nvPr>
        </p:nvSpPr>
        <p:spPr/>
        <p:txBody>
          <a:bodyPr/>
          <a:lstStyle/>
          <a:p>
            <a:fld id="{8F1CF082-30C5-46E1-8B11-61C4D36B0F8F}" type="datetimeFigureOut">
              <a:rPr lang="en-GB" smtClean="0"/>
              <a:t>12/02/2018</a:t>
            </a:fld>
            <a:endParaRPr lang="en-GB"/>
          </a:p>
        </p:txBody>
      </p:sp>
      <p:sp>
        <p:nvSpPr>
          <p:cNvPr id="8" name="Footer Placeholder 7">
            <a:extLst>
              <a:ext uri="{FF2B5EF4-FFF2-40B4-BE49-F238E27FC236}">
                <a16:creationId xmlns:a16="http://schemas.microsoft.com/office/drawing/2014/main" id="{56EE8F5C-9FBA-400F-B2B1-15C4EE287AE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A5CF75B-FBC2-4F61-B713-29199BAB73A0}"/>
              </a:ext>
            </a:extLst>
          </p:cNvPr>
          <p:cNvSpPr>
            <a:spLocks noGrp="1"/>
          </p:cNvSpPr>
          <p:nvPr>
            <p:ph type="sldNum" sz="quarter" idx="12"/>
          </p:nvPr>
        </p:nvSpPr>
        <p:spPr/>
        <p:txBody>
          <a:bodyPr/>
          <a:lstStyle/>
          <a:p>
            <a:fld id="{F553E5C0-B825-4BC3-B890-4E8C5194EB2B}" type="slidenum">
              <a:rPr lang="en-GB" smtClean="0"/>
              <a:t>‹#›</a:t>
            </a:fld>
            <a:endParaRPr lang="en-GB"/>
          </a:p>
        </p:txBody>
      </p:sp>
    </p:spTree>
    <p:extLst>
      <p:ext uri="{BB962C8B-B14F-4D97-AF65-F5344CB8AC3E}">
        <p14:creationId xmlns:p14="http://schemas.microsoft.com/office/powerpoint/2010/main" val="1100224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9C8EC-874B-4081-9856-5B284EED252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EC9FF38-5DCE-4BEF-9458-C8AF5A60346E}"/>
              </a:ext>
            </a:extLst>
          </p:cNvPr>
          <p:cNvSpPr>
            <a:spLocks noGrp="1"/>
          </p:cNvSpPr>
          <p:nvPr>
            <p:ph type="dt" sz="half" idx="10"/>
          </p:nvPr>
        </p:nvSpPr>
        <p:spPr/>
        <p:txBody>
          <a:bodyPr/>
          <a:lstStyle/>
          <a:p>
            <a:fld id="{8F1CF082-30C5-46E1-8B11-61C4D36B0F8F}" type="datetimeFigureOut">
              <a:rPr lang="en-GB" smtClean="0"/>
              <a:t>12/02/2018</a:t>
            </a:fld>
            <a:endParaRPr lang="en-GB"/>
          </a:p>
        </p:txBody>
      </p:sp>
      <p:sp>
        <p:nvSpPr>
          <p:cNvPr id="4" name="Footer Placeholder 3">
            <a:extLst>
              <a:ext uri="{FF2B5EF4-FFF2-40B4-BE49-F238E27FC236}">
                <a16:creationId xmlns:a16="http://schemas.microsoft.com/office/drawing/2014/main" id="{CEE87228-50E8-445F-B823-F5443907567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27EDBD7-51EE-4629-A675-B8389123C5F4}"/>
              </a:ext>
            </a:extLst>
          </p:cNvPr>
          <p:cNvSpPr>
            <a:spLocks noGrp="1"/>
          </p:cNvSpPr>
          <p:nvPr>
            <p:ph type="sldNum" sz="quarter" idx="12"/>
          </p:nvPr>
        </p:nvSpPr>
        <p:spPr/>
        <p:txBody>
          <a:bodyPr/>
          <a:lstStyle/>
          <a:p>
            <a:fld id="{F553E5C0-B825-4BC3-B890-4E8C5194EB2B}" type="slidenum">
              <a:rPr lang="en-GB" smtClean="0"/>
              <a:t>‹#›</a:t>
            </a:fld>
            <a:endParaRPr lang="en-GB"/>
          </a:p>
        </p:txBody>
      </p:sp>
    </p:spTree>
    <p:extLst>
      <p:ext uri="{BB962C8B-B14F-4D97-AF65-F5344CB8AC3E}">
        <p14:creationId xmlns:p14="http://schemas.microsoft.com/office/powerpoint/2010/main" val="1878025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9F19A3-D1A6-4E12-833B-F03DF37044B7}"/>
              </a:ext>
            </a:extLst>
          </p:cNvPr>
          <p:cNvSpPr>
            <a:spLocks noGrp="1"/>
          </p:cNvSpPr>
          <p:nvPr>
            <p:ph type="dt" sz="half" idx="10"/>
          </p:nvPr>
        </p:nvSpPr>
        <p:spPr/>
        <p:txBody>
          <a:bodyPr/>
          <a:lstStyle/>
          <a:p>
            <a:fld id="{8F1CF082-30C5-46E1-8B11-61C4D36B0F8F}" type="datetimeFigureOut">
              <a:rPr lang="en-GB" smtClean="0"/>
              <a:t>12/02/2018</a:t>
            </a:fld>
            <a:endParaRPr lang="en-GB"/>
          </a:p>
        </p:txBody>
      </p:sp>
      <p:sp>
        <p:nvSpPr>
          <p:cNvPr id="3" name="Footer Placeholder 2">
            <a:extLst>
              <a:ext uri="{FF2B5EF4-FFF2-40B4-BE49-F238E27FC236}">
                <a16:creationId xmlns:a16="http://schemas.microsoft.com/office/drawing/2014/main" id="{33AFC8F7-CF89-4B66-820A-ECC738496CE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910F2CC-6737-49F1-A8F0-7455DF23EE85}"/>
              </a:ext>
            </a:extLst>
          </p:cNvPr>
          <p:cNvSpPr>
            <a:spLocks noGrp="1"/>
          </p:cNvSpPr>
          <p:nvPr>
            <p:ph type="sldNum" sz="quarter" idx="12"/>
          </p:nvPr>
        </p:nvSpPr>
        <p:spPr/>
        <p:txBody>
          <a:bodyPr/>
          <a:lstStyle/>
          <a:p>
            <a:fld id="{F553E5C0-B825-4BC3-B890-4E8C5194EB2B}" type="slidenum">
              <a:rPr lang="en-GB" smtClean="0"/>
              <a:t>‹#›</a:t>
            </a:fld>
            <a:endParaRPr lang="en-GB"/>
          </a:p>
        </p:txBody>
      </p:sp>
    </p:spTree>
    <p:extLst>
      <p:ext uri="{BB962C8B-B14F-4D97-AF65-F5344CB8AC3E}">
        <p14:creationId xmlns:p14="http://schemas.microsoft.com/office/powerpoint/2010/main" val="443296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4088E-A855-44CC-90AE-9EE4402D0C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CCDDFB1-57ED-49E0-BF7F-DC52D91430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E8D0870-74BD-4EBA-BA20-A2848F452E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270AD8-7092-43A9-A52B-9D7C43EC4650}"/>
              </a:ext>
            </a:extLst>
          </p:cNvPr>
          <p:cNvSpPr>
            <a:spLocks noGrp="1"/>
          </p:cNvSpPr>
          <p:nvPr>
            <p:ph type="dt" sz="half" idx="10"/>
          </p:nvPr>
        </p:nvSpPr>
        <p:spPr/>
        <p:txBody>
          <a:bodyPr/>
          <a:lstStyle/>
          <a:p>
            <a:fld id="{8F1CF082-30C5-46E1-8B11-61C4D36B0F8F}" type="datetimeFigureOut">
              <a:rPr lang="en-GB" smtClean="0"/>
              <a:t>12/02/2018</a:t>
            </a:fld>
            <a:endParaRPr lang="en-GB"/>
          </a:p>
        </p:txBody>
      </p:sp>
      <p:sp>
        <p:nvSpPr>
          <p:cNvPr id="6" name="Footer Placeholder 5">
            <a:extLst>
              <a:ext uri="{FF2B5EF4-FFF2-40B4-BE49-F238E27FC236}">
                <a16:creationId xmlns:a16="http://schemas.microsoft.com/office/drawing/2014/main" id="{D7475BD3-2A1E-4640-BE1F-05B277869A8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B6D87F5-2C01-4041-9650-72BA6586B81A}"/>
              </a:ext>
            </a:extLst>
          </p:cNvPr>
          <p:cNvSpPr>
            <a:spLocks noGrp="1"/>
          </p:cNvSpPr>
          <p:nvPr>
            <p:ph type="sldNum" sz="quarter" idx="12"/>
          </p:nvPr>
        </p:nvSpPr>
        <p:spPr/>
        <p:txBody>
          <a:bodyPr/>
          <a:lstStyle/>
          <a:p>
            <a:fld id="{F553E5C0-B825-4BC3-B890-4E8C5194EB2B}" type="slidenum">
              <a:rPr lang="en-GB" smtClean="0"/>
              <a:t>‹#›</a:t>
            </a:fld>
            <a:endParaRPr lang="en-GB"/>
          </a:p>
        </p:txBody>
      </p:sp>
    </p:spTree>
    <p:extLst>
      <p:ext uri="{BB962C8B-B14F-4D97-AF65-F5344CB8AC3E}">
        <p14:creationId xmlns:p14="http://schemas.microsoft.com/office/powerpoint/2010/main" val="1165362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1D0E7-78C1-4016-A831-85B018840C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B8EE468-03E2-467D-BC69-968907034F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303F3F0-62F4-42CC-A901-1289C71183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B4DAF5A-1027-47C9-8BEA-E41354306DD1}"/>
              </a:ext>
            </a:extLst>
          </p:cNvPr>
          <p:cNvSpPr>
            <a:spLocks noGrp="1"/>
          </p:cNvSpPr>
          <p:nvPr>
            <p:ph type="dt" sz="half" idx="10"/>
          </p:nvPr>
        </p:nvSpPr>
        <p:spPr/>
        <p:txBody>
          <a:bodyPr/>
          <a:lstStyle/>
          <a:p>
            <a:fld id="{8F1CF082-30C5-46E1-8B11-61C4D36B0F8F}" type="datetimeFigureOut">
              <a:rPr lang="en-GB" smtClean="0"/>
              <a:t>12/02/2018</a:t>
            </a:fld>
            <a:endParaRPr lang="en-GB"/>
          </a:p>
        </p:txBody>
      </p:sp>
      <p:sp>
        <p:nvSpPr>
          <p:cNvPr id="6" name="Footer Placeholder 5">
            <a:extLst>
              <a:ext uri="{FF2B5EF4-FFF2-40B4-BE49-F238E27FC236}">
                <a16:creationId xmlns:a16="http://schemas.microsoft.com/office/drawing/2014/main" id="{F7446F64-00E3-42D0-8897-DAC5BF4A748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F30B884-299B-48E9-A996-2FE8C903B07C}"/>
              </a:ext>
            </a:extLst>
          </p:cNvPr>
          <p:cNvSpPr>
            <a:spLocks noGrp="1"/>
          </p:cNvSpPr>
          <p:nvPr>
            <p:ph type="sldNum" sz="quarter" idx="12"/>
          </p:nvPr>
        </p:nvSpPr>
        <p:spPr/>
        <p:txBody>
          <a:bodyPr/>
          <a:lstStyle/>
          <a:p>
            <a:fld id="{F553E5C0-B825-4BC3-B890-4E8C5194EB2B}" type="slidenum">
              <a:rPr lang="en-GB" smtClean="0"/>
              <a:t>‹#›</a:t>
            </a:fld>
            <a:endParaRPr lang="en-GB"/>
          </a:p>
        </p:txBody>
      </p:sp>
    </p:spTree>
    <p:extLst>
      <p:ext uri="{BB962C8B-B14F-4D97-AF65-F5344CB8AC3E}">
        <p14:creationId xmlns:p14="http://schemas.microsoft.com/office/powerpoint/2010/main" val="1413903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AF1A06-8BAB-4EE3-9654-1706749CAC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15DD687-223F-4136-A371-25FBD174B3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48691E-D744-4E06-AD05-555188FE32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1CF082-30C5-46E1-8B11-61C4D36B0F8F}" type="datetimeFigureOut">
              <a:rPr lang="en-GB" smtClean="0"/>
              <a:t>12/02/2018</a:t>
            </a:fld>
            <a:endParaRPr lang="en-GB"/>
          </a:p>
        </p:txBody>
      </p:sp>
      <p:sp>
        <p:nvSpPr>
          <p:cNvPr id="5" name="Footer Placeholder 4">
            <a:extLst>
              <a:ext uri="{FF2B5EF4-FFF2-40B4-BE49-F238E27FC236}">
                <a16:creationId xmlns:a16="http://schemas.microsoft.com/office/drawing/2014/main" id="{48896DA8-518F-4E7A-B013-E1E6709141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D3F804C-30DB-448C-BD7E-78CA963BCB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3E5C0-B825-4BC3-B890-4E8C5194EB2B}" type="slidenum">
              <a:rPr lang="en-GB" smtClean="0"/>
              <a:t>‹#›</a:t>
            </a:fld>
            <a:endParaRPr lang="en-GB"/>
          </a:p>
        </p:txBody>
      </p:sp>
    </p:spTree>
    <p:extLst>
      <p:ext uri="{BB962C8B-B14F-4D97-AF65-F5344CB8AC3E}">
        <p14:creationId xmlns:p14="http://schemas.microsoft.com/office/powerpoint/2010/main" val="1449754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gif"/><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3BVXynuhNfI"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C9D85-3C35-4D33-BF1E-74809B97D55D}"/>
              </a:ext>
            </a:extLst>
          </p:cNvPr>
          <p:cNvSpPr>
            <a:spLocks noGrp="1"/>
          </p:cNvSpPr>
          <p:nvPr>
            <p:ph type="title"/>
          </p:nvPr>
        </p:nvSpPr>
        <p:spPr/>
        <p:txBody>
          <a:bodyPr/>
          <a:lstStyle/>
          <a:p>
            <a:r>
              <a:rPr lang="en-GB" dirty="0"/>
              <a:t>Levels of abstraction</a:t>
            </a:r>
          </a:p>
        </p:txBody>
      </p:sp>
      <p:pic>
        <p:nvPicPr>
          <p:cNvPr id="4" name="Picture 3">
            <a:extLst>
              <a:ext uri="{FF2B5EF4-FFF2-40B4-BE49-F238E27FC236}">
                <a16:creationId xmlns:a16="http://schemas.microsoft.com/office/drawing/2014/main" id="{81EBBBC8-FAC3-4A4E-A7A7-8FCB9112EC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1564" y="1356852"/>
            <a:ext cx="7797001" cy="5305520"/>
          </a:xfrm>
          <a:prstGeom prst="rect">
            <a:avLst/>
          </a:prstGeom>
        </p:spPr>
      </p:pic>
    </p:spTree>
    <p:extLst>
      <p:ext uri="{BB962C8B-B14F-4D97-AF65-F5344CB8AC3E}">
        <p14:creationId xmlns:p14="http://schemas.microsoft.com/office/powerpoint/2010/main" val="1998993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895600" y="0"/>
            <a:ext cx="7406640" cy="935502"/>
          </a:xfrm>
        </p:spPr>
        <p:txBody>
          <a:bodyPr/>
          <a:lstStyle/>
          <a:p>
            <a:r>
              <a:rPr lang="en-US" dirty="0"/>
              <a:t>Generic PD process</a:t>
            </a:r>
          </a:p>
        </p:txBody>
      </p:sp>
      <p:graphicFrame>
        <p:nvGraphicFramePr>
          <p:cNvPr id="3" name="Table 2"/>
          <p:cNvGraphicFramePr>
            <a:graphicFrameLocks noGrp="1"/>
          </p:cNvGraphicFramePr>
          <p:nvPr/>
        </p:nvGraphicFramePr>
        <p:xfrm>
          <a:off x="2895601" y="990602"/>
          <a:ext cx="7315201" cy="5431370"/>
        </p:xfrm>
        <a:graphic>
          <a:graphicData uri="http://schemas.openxmlformats.org/drawingml/2006/table">
            <a:tbl>
              <a:tblPr/>
              <a:tblGrid>
                <a:gridCol w="1219200">
                  <a:extLst>
                    <a:ext uri="{9D8B030D-6E8A-4147-A177-3AD203B41FA5}">
                      <a16:colId xmlns:a16="http://schemas.microsoft.com/office/drawing/2014/main" val="20000"/>
                    </a:ext>
                  </a:extLst>
                </a:gridCol>
                <a:gridCol w="3209889">
                  <a:extLst>
                    <a:ext uri="{9D8B030D-6E8A-4147-A177-3AD203B41FA5}">
                      <a16:colId xmlns:a16="http://schemas.microsoft.com/office/drawing/2014/main" val="20001"/>
                    </a:ext>
                  </a:extLst>
                </a:gridCol>
                <a:gridCol w="2886112">
                  <a:extLst>
                    <a:ext uri="{9D8B030D-6E8A-4147-A177-3AD203B41FA5}">
                      <a16:colId xmlns:a16="http://schemas.microsoft.com/office/drawing/2014/main" val="20002"/>
                    </a:ext>
                  </a:extLst>
                </a:gridCol>
              </a:tblGrid>
              <a:tr h="168018">
                <a:tc>
                  <a:txBody>
                    <a:bodyPr/>
                    <a:lstStyle/>
                    <a:p>
                      <a:pPr algn="l" fontAlgn="b"/>
                      <a:r>
                        <a:rPr lang="en-US" sz="1200" b="1" i="0" u="none" strike="noStrike" dirty="0">
                          <a:solidFill>
                            <a:srgbClr val="000000"/>
                          </a:solidFill>
                          <a:latin typeface="Calibri"/>
                        </a:rPr>
                        <a:t>Process Type</a:t>
                      </a:r>
                    </a:p>
                  </a:txBody>
                  <a:tcPr marL="6311" marR="6311" marT="63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latin typeface="Calibri"/>
                        </a:rPr>
                        <a:t>Desc</a:t>
                      </a:r>
                    </a:p>
                  </a:txBody>
                  <a:tcPr marL="6311" marR="6311" marT="63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latin typeface="Calibri"/>
                        </a:rPr>
                        <a:t>Examples</a:t>
                      </a:r>
                    </a:p>
                  </a:txBody>
                  <a:tcPr marL="6311" marR="6311" marT="63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72074">
                <a:tc>
                  <a:txBody>
                    <a:bodyPr/>
                    <a:lstStyle/>
                    <a:p>
                      <a:pPr algn="l" fontAlgn="b"/>
                      <a:r>
                        <a:rPr lang="en-US" sz="1200" b="0" i="0" u="none" strike="noStrike" dirty="0">
                          <a:solidFill>
                            <a:srgbClr val="000000"/>
                          </a:solidFill>
                          <a:latin typeface="Calibri"/>
                        </a:rPr>
                        <a:t>Generic (Market-Pull)Products</a:t>
                      </a:r>
                    </a:p>
                  </a:txBody>
                  <a:tcPr marL="6311" marR="6311" marT="63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The Team begin with a market opportunity &amp; selects appropriate tech</a:t>
                      </a:r>
                    </a:p>
                  </a:txBody>
                  <a:tcPr marL="6311" marR="6311" marT="63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Calibri"/>
                        </a:rPr>
                        <a:t>sporting goods, furniture,tools</a:t>
                      </a:r>
                    </a:p>
                  </a:txBody>
                  <a:tcPr marL="6311" marR="6311" marT="63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04055">
                <a:tc>
                  <a:txBody>
                    <a:bodyPr/>
                    <a:lstStyle/>
                    <a:p>
                      <a:pPr algn="l" fontAlgn="b"/>
                      <a:r>
                        <a:rPr lang="en-US" sz="1200" b="0" i="0" u="none" strike="noStrike">
                          <a:solidFill>
                            <a:srgbClr val="000000"/>
                          </a:solidFill>
                          <a:latin typeface="Calibri"/>
                        </a:rPr>
                        <a:t>Technology-push</a:t>
                      </a:r>
                    </a:p>
                  </a:txBody>
                  <a:tcPr marL="6311" marR="6311" marT="63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The team begins with a new tech, then finds a market</a:t>
                      </a:r>
                    </a:p>
                  </a:txBody>
                  <a:tcPr marL="6311" marR="6311" marT="63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Calibri"/>
                        </a:rPr>
                        <a:t>High-end shoes</a:t>
                      </a:r>
                    </a:p>
                  </a:txBody>
                  <a:tcPr marL="6311" marR="6311" marT="63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40094">
                <a:tc>
                  <a:txBody>
                    <a:bodyPr/>
                    <a:lstStyle/>
                    <a:p>
                      <a:pPr algn="l" fontAlgn="b"/>
                      <a:r>
                        <a:rPr lang="en-US" sz="1200" b="0" i="0" u="none" strike="noStrike">
                          <a:solidFill>
                            <a:srgbClr val="000000"/>
                          </a:solidFill>
                          <a:latin typeface="Calibri"/>
                        </a:rPr>
                        <a:t>Platform</a:t>
                      </a:r>
                    </a:p>
                  </a:txBody>
                  <a:tcPr marL="6311" marR="6311" marT="63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Calibri"/>
                        </a:rPr>
                        <a:t>The team assumes that the new product will be built around an established tech subsytem</a:t>
                      </a:r>
                    </a:p>
                  </a:txBody>
                  <a:tcPr marL="6311" marR="6311" marT="63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Calibri"/>
                        </a:rPr>
                        <a:t>computers,printers,ipads</a:t>
                      </a:r>
                    </a:p>
                  </a:txBody>
                  <a:tcPr marL="6311" marR="6311" marT="63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72074">
                <a:tc>
                  <a:txBody>
                    <a:bodyPr/>
                    <a:lstStyle/>
                    <a:p>
                      <a:pPr algn="l" fontAlgn="b"/>
                      <a:r>
                        <a:rPr lang="en-US" sz="1200" b="0" i="0" u="none" strike="noStrike">
                          <a:solidFill>
                            <a:srgbClr val="000000"/>
                          </a:solidFill>
                          <a:latin typeface="Calibri"/>
                        </a:rPr>
                        <a:t>Process-intensive</a:t>
                      </a:r>
                    </a:p>
                  </a:txBody>
                  <a:tcPr marL="6311" marR="6311" marT="63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Calibri"/>
                        </a:rPr>
                        <a:t>Characteristics of the product are highly constrained by the production process</a:t>
                      </a:r>
                    </a:p>
                  </a:txBody>
                  <a:tcPr marL="6311" marR="6311" marT="63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Calibri"/>
                        </a:rPr>
                        <a:t>snack foods, chemicals</a:t>
                      </a:r>
                    </a:p>
                  </a:txBody>
                  <a:tcPr marL="6311" marR="6311" marT="63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72074">
                <a:tc>
                  <a:txBody>
                    <a:bodyPr/>
                    <a:lstStyle/>
                    <a:p>
                      <a:pPr algn="l" fontAlgn="b"/>
                      <a:r>
                        <a:rPr lang="en-US" sz="1200" b="0" i="0" u="none" strike="noStrike">
                          <a:solidFill>
                            <a:srgbClr val="000000"/>
                          </a:solidFill>
                          <a:latin typeface="Calibri"/>
                        </a:rPr>
                        <a:t>customized products</a:t>
                      </a:r>
                    </a:p>
                  </a:txBody>
                  <a:tcPr marL="6311" marR="6311" marT="63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Calibri"/>
                        </a:rPr>
                        <a:t>new products are slight variations of exisiting configurations</a:t>
                      </a:r>
                    </a:p>
                  </a:txBody>
                  <a:tcPr marL="6311" marR="6311" marT="63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Calibri"/>
                        </a:rPr>
                        <a:t>motors,switches,containers</a:t>
                      </a:r>
                    </a:p>
                  </a:txBody>
                  <a:tcPr marL="6311" marR="6311" marT="63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04055">
                <a:tc>
                  <a:txBody>
                    <a:bodyPr/>
                    <a:lstStyle/>
                    <a:p>
                      <a:pPr algn="l" fontAlgn="b"/>
                      <a:r>
                        <a:rPr lang="en-US" sz="1200" b="0" i="0" u="none" strike="noStrike">
                          <a:solidFill>
                            <a:srgbClr val="000000"/>
                          </a:solidFill>
                          <a:latin typeface="Calibri"/>
                        </a:rPr>
                        <a:t>high-risk</a:t>
                      </a:r>
                    </a:p>
                  </a:txBody>
                  <a:tcPr marL="6311" marR="6311" marT="63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Calibri"/>
                        </a:rPr>
                        <a:t>technical &amp; market uncertainities create high risks of failure</a:t>
                      </a:r>
                    </a:p>
                  </a:txBody>
                  <a:tcPr marL="6311" marR="6311" marT="63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Calibri"/>
                        </a:rPr>
                        <a:t>pharma, space systems</a:t>
                      </a:r>
                    </a:p>
                  </a:txBody>
                  <a:tcPr marL="6311" marR="6311" marT="63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672074">
                <a:tc>
                  <a:txBody>
                    <a:bodyPr/>
                    <a:lstStyle/>
                    <a:p>
                      <a:pPr algn="l" fontAlgn="b"/>
                      <a:r>
                        <a:rPr lang="en-US" sz="1200" b="0" i="0" u="none" strike="noStrike">
                          <a:solidFill>
                            <a:srgbClr val="000000"/>
                          </a:solidFill>
                          <a:latin typeface="Calibri"/>
                        </a:rPr>
                        <a:t>quick build</a:t>
                      </a:r>
                    </a:p>
                  </a:txBody>
                  <a:tcPr marL="6311" marR="6311" marT="63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Calibri"/>
                        </a:rPr>
                        <a:t>rapid modelling &amp; prototying enables many design-build-test cycles</a:t>
                      </a:r>
                    </a:p>
                  </a:txBody>
                  <a:tcPr marL="6311" marR="6311" marT="63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Calibri"/>
                        </a:rPr>
                        <a:t>software, cellular phones</a:t>
                      </a:r>
                    </a:p>
                  </a:txBody>
                  <a:tcPr marL="6311" marR="6311" marT="63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705679">
                <a:tc>
                  <a:txBody>
                    <a:bodyPr/>
                    <a:lstStyle/>
                    <a:p>
                      <a:pPr algn="l" fontAlgn="b"/>
                      <a:r>
                        <a:rPr lang="en-US" sz="1200" b="0" i="0" u="none" strike="noStrike">
                          <a:solidFill>
                            <a:srgbClr val="000000"/>
                          </a:solidFill>
                          <a:latin typeface="Calibri"/>
                        </a:rPr>
                        <a:t>complex systems</a:t>
                      </a:r>
                    </a:p>
                  </a:txBody>
                  <a:tcPr marL="6311" marR="6311" marT="63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Calibri"/>
                        </a:rPr>
                        <a:t>systems must be decomposed into sevral subsystems and many components</a:t>
                      </a:r>
                    </a:p>
                  </a:txBody>
                  <a:tcPr marL="6311" marR="6311" marT="63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airplanes, automobiles</a:t>
                      </a:r>
                    </a:p>
                  </a:txBody>
                  <a:tcPr marL="6311" marR="6311" marT="63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612121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209800" y="304800"/>
            <a:ext cx="7772400" cy="1143000"/>
          </a:xfrm>
          <a:noFill/>
          <a:ln/>
        </p:spPr>
        <p:txBody>
          <a:bodyPr vert="horz" lIns="90487" tIns="44450" rIns="90487" bIns="44450" rtlCol="0" anchor="ctr">
            <a:normAutofit/>
          </a:bodyPr>
          <a:lstStyle/>
          <a:p>
            <a:r>
              <a:rPr lang="en-US" altLang="en-US" sz="3600" dirty="0"/>
              <a:t>Product Architecture</a:t>
            </a:r>
          </a:p>
        </p:txBody>
      </p:sp>
    </p:spTree>
    <p:extLst>
      <p:ext uri="{BB962C8B-B14F-4D97-AF65-F5344CB8AC3E}">
        <p14:creationId xmlns:p14="http://schemas.microsoft.com/office/powerpoint/2010/main" val="379112904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TW" sz="3200" b="1">
                <a:latin typeface="Tahoma" pitchFamily="34" charset="0"/>
                <a:ea typeface="新細明體" charset="-120"/>
              </a:rPr>
              <a:t>Modular Architecture</a:t>
            </a:r>
          </a:p>
        </p:txBody>
      </p:sp>
      <p:sp>
        <p:nvSpPr>
          <p:cNvPr id="27651" name="Rectangle 3"/>
          <p:cNvSpPr>
            <a:spLocks noGrp="1" noChangeArrowheads="1"/>
          </p:cNvSpPr>
          <p:nvPr>
            <p:ph type="body" idx="1"/>
          </p:nvPr>
        </p:nvSpPr>
        <p:spPr/>
        <p:txBody>
          <a:bodyPr/>
          <a:lstStyle/>
          <a:p>
            <a:r>
              <a:rPr lang="en-US" altLang="zh-TW" sz="2400" b="1">
                <a:ea typeface="新細明體" charset="-120"/>
              </a:rPr>
              <a:t>chunks implement one or a few elements</a:t>
            </a:r>
          </a:p>
          <a:p>
            <a:r>
              <a:rPr lang="en-US" altLang="zh-TW" sz="2400" b="1">
                <a:ea typeface="新細明體" charset="-120"/>
              </a:rPr>
              <a:t>interactions between chunks are well-defined and fundamental to the primary functions of the product</a:t>
            </a:r>
          </a:p>
          <a:p>
            <a:r>
              <a:rPr lang="en-US" altLang="zh-TW" sz="2400" b="1">
                <a:ea typeface="新細明體" charset="-120"/>
              </a:rPr>
              <a:t>allows a design change in one chunk without requiring changes to other chunks</a:t>
            </a:r>
          </a:p>
          <a:p>
            <a:r>
              <a:rPr lang="en-US" altLang="zh-TW" sz="2400" b="1">
                <a:ea typeface="新細明體" charset="-120"/>
              </a:rPr>
              <a:t>most modular: each functional element is implemented by exactly one chunk</a:t>
            </a:r>
          </a:p>
        </p:txBody>
      </p:sp>
    </p:spTree>
    <p:extLst>
      <p:ext uri="{BB962C8B-B14F-4D97-AF65-F5344CB8AC3E}">
        <p14:creationId xmlns:p14="http://schemas.microsoft.com/office/powerpoint/2010/main" val="3807761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ln/>
        </p:spPr>
        <p:txBody>
          <a:bodyPr/>
          <a:lstStyle/>
          <a:p>
            <a:r>
              <a:rPr lang="en-US" altLang="zh-TW" sz="3200" b="1">
                <a:latin typeface="Tahoma" pitchFamily="34" charset="0"/>
                <a:ea typeface="新細明體" charset="-120"/>
              </a:rPr>
              <a:t>Integral Architecture</a:t>
            </a:r>
          </a:p>
        </p:txBody>
      </p:sp>
      <p:sp>
        <p:nvSpPr>
          <p:cNvPr id="30723" name="Rectangle 3"/>
          <p:cNvSpPr>
            <a:spLocks noGrp="1" noChangeArrowheads="1"/>
          </p:cNvSpPr>
          <p:nvPr>
            <p:ph type="body" idx="1"/>
          </p:nvPr>
        </p:nvSpPr>
        <p:spPr/>
        <p:txBody>
          <a:bodyPr/>
          <a:lstStyle/>
          <a:p>
            <a:r>
              <a:rPr lang="en-US" altLang="zh-TW" sz="2400" b="1">
                <a:ea typeface="新細明體" charset="-120"/>
              </a:rPr>
              <a:t>functional elements of the product are implemented using more than one chunk</a:t>
            </a:r>
          </a:p>
          <a:p>
            <a:r>
              <a:rPr lang="en-US" altLang="zh-TW" sz="2400" b="1">
                <a:ea typeface="新細明體" charset="-120"/>
              </a:rPr>
              <a:t>a single chunk implements many elements</a:t>
            </a:r>
          </a:p>
          <a:p>
            <a:r>
              <a:rPr lang="en-US" altLang="zh-TW" sz="2400" b="1">
                <a:ea typeface="新細明體" charset="-120"/>
              </a:rPr>
              <a:t>interactions between chunks ill-defined, may be incidental to the primary functions of the products</a:t>
            </a:r>
          </a:p>
          <a:p>
            <a:r>
              <a:rPr lang="en-US" altLang="zh-TW" sz="2400" b="1">
                <a:ea typeface="新細明體" charset="-120"/>
              </a:rPr>
              <a:t>used with products with highest possible performance in mind</a:t>
            </a:r>
          </a:p>
        </p:txBody>
      </p:sp>
    </p:spTree>
    <p:extLst>
      <p:ext uri="{BB962C8B-B14F-4D97-AF65-F5344CB8AC3E}">
        <p14:creationId xmlns:p14="http://schemas.microsoft.com/office/powerpoint/2010/main" val="3719915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ko-KR" sz="4000">
                <a:ea typeface="굴림" pitchFamily="50" charset="-127"/>
              </a:rPr>
              <a:t>Types of Modularity</a:t>
            </a:r>
            <a:endParaRPr lang="ko-KR" altLang="en-US" sz="4000">
              <a:ea typeface="굴림" pitchFamily="50" charset="-127"/>
            </a:endParaRPr>
          </a:p>
        </p:txBody>
      </p:sp>
      <p:sp>
        <p:nvSpPr>
          <p:cNvPr id="33795" name="Rectangle 3"/>
          <p:cNvSpPr>
            <a:spLocks noGrp="1" noChangeArrowheads="1"/>
          </p:cNvSpPr>
          <p:nvPr>
            <p:ph type="body" idx="1"/>
          </p:nvPr>
        </p:nvSpPr>
        <p:spPr/>
        <p:txBody>
          <a:bodyPr/>
          <a:lstStyle/>
          <a:p>
            <a:r>
              <a:rPr lang="en-US" altLang="ko-KR" b="1" dirty="0">
                <a:latin typeface="굴림" pitchFamily="50" charset="-127"/>
                <a:ea typeface="굴림" pitchFamily="50" charset="-127"/>
              </a:rPr>
              <a:t>Slot-modular architecture</a:t>
            </a:r>
          </a:p>
          <a:p>
            <a:r>
              <a:rPr lang="en-US" altLang="ko-KR" b="1" dirty="0">
                <a:latin typeface="굴림" pitchFamily="50" charset="-127"/>
                <a:ea typeface="굴림" pitchFamily="50" charset="-127"/>
              </a:rPr>
              <a:t>Bus-modular architecture</a:t>
            </a:r>
          </a:p>
          <a:p>
            <a:r>
              <a:rPr lang="en-US" altLang="ko-KR" b="1" dirty="0">
                <a:latin typeface="굴림" pitchFamily="50" charset="-127"/>
                <a:ea typeface="굴림" pitchFamily="50" charset="-127"/>
              </a:rPr>
              <a:t>Sectional-modular architecture</a:t>
            </a:r>
          </a:p>
          <a:p>
            <a:pPr>
              <a:buFont typeface="Wingdings" pitchFamily="2" charset="2"/>
              <a:buNone/>
            </a:pPr>
            <a:endParaRPr lang="en-US" altLang="ko-KR" sz="2400" dirty="0">
              <a:latin typeface="굴림" pitchFamily="50" charset="-127"/>
              <a:ea typeface="굴림" pitchFamily="50" charset="-127"/>
            </a:endParaRPr>
          </a:p>
          <a:p>
            <a:pPr lvl="1">
              <a:buNone/>
            </a:pPr>
            <a:endParaRPr lang="en-US" altLang="ko-KR" sz="2000" dirty="0">
              <a:latin typeface="굴림" pitchFamily="50" charset="-127"/>
              <a:ea typeface="굴림" pitchFamily="50" charset="-127"/>
            </a:endParaRPr>
          </a:p>
          <a:p>
            <a:endParaRPr lang="ko-KR" altLang="en-US" dirty="0">
              <a:ea typeface="굴림" pitchFamily="50" charset="-127"/>
            </a:endParaRPr>
          </a:p>
        </p:txBody>
      </p:sp>
    </p:spTree>
    <p:extLst>
      <p:ext uri="{BB962C8B-B14F-4D97-AF65-F5344CB8AC3E}">
        <p14:creationId xmlns:p14="http://schemas.microsoft.com/office/powerpoint/2010/main" val="2434328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TW" sz="3200" b="1">
                <a:solidFill>
                  <a:srgbClr val="585CFC"/>
                </a:solidFill>
                <a:ea typeface="新細明體" charset="-120"/>
              </a:rPr>
              <a:t>Slot-Modular Architecture</a:t>
            </a:r>
          </a:p>
        </p:txBody>
      </p:sp>
      <p:sp>
        <p:nvSpPr>
          <p:cNvPr id="34819" name="Rectangle 3"/>
          <p:cNvSpPr>
            <a:spLocks noGrp="1" noChangeArrowheads="1"/>
          </p:cNvSpPr>
          <p:nvPr>
            <p:ph type="body" idx="1"/>
          </p:nvPr>
        </p:nvSpPr>
        <p:spPr/>
        <p:txBody>
          <a:bodyPr/>
          <a:lstStyle/>
          <a:p>
            <a:r>
              <a:rPr lang="en-US" altLang="zh-TW" sz="2400" b="1">
                <a:solidFill>
                  <a:srgbClr val="585CFC"/>
                </a:solidFill>
                <a:ea typeface="新細明體" charset="-120"/>
              </a:rPr>
              <a:t>each interface between chunks different - various chunks cannot be interchanged</a:t>
            </a:r>
          </a:p>
          <a:p>
            <a:r>
              <a:rPr lang="en-US" altLang="zh-TW" sz="2400" b="1">
                <a:solidFill>
                  <a:srgbClr val="585CFC"/>
                </a:solidFill>
                <a:ea typeface="新細明體" charset="-120"/>
              </a:rPr>
              <a:t>example: automobile radio - implements exactly one function, but interface different from any other components in the vehicle</a:t>
            </a:r>
          </a:p>
        </p:txBody>
      </p:sp>
      <p:grpSp>
        <p:nvGrpSpPr>
          <p:cNvPr id="2" name="Group 25"/>
          <p:cNvGrpSpPr>
            <a:grpSpLocks/>
          </p:cNvGrpSpPr>
          <p:nvPr/>
        </p:nvGrpSpPr>
        <p:grpSpPr bwMode="auto">
          <a:xfrm>
            <a:off x="4572000" y="4267200"/>
            <a:ext cx="2844800" cy="1600200"/>
            <a:chOff x="3216" y="2736"/>
            <a:chExt cx="1792" cy="1008"/>
          </a:xfrm>
        </p:grpSpPr>
        <p:sp>
          <p:nvSpPr>
            <p:cNvPr id="34831" name="AutoShape 15"/>
            <p:cNvSpPr>
              <a:spLocks noChangeArrowheads="1"/>
            </p:cNvSpPr>
            <p:nvPr/>
          </p:nvSpPr>
          <p:spPr bwMode="auto">
            <a:xfrm rot="10800000">
              <a:off x="3216" y="3024"/>
              <a:ext cx="1728" cy="72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9525">
              <a:solidFill>
                <a:schemeClr val="tx1"/>
              </a:solidFill>
              <a:miter lim="800000"/>
              <a:headEnd type="none" w="sm" len="sm"/>
              <a:tailEnd type="none" w="sm" len="sm"/>
            </a:ln>
            <a:effectLst/>
          </p:spPr>
          <p:txBody>
            <a:bodyPr wrap="none" anchor="ctr"/>
            <a:lstStyle/>
            <a:p>
              <a:endParaRPr lang="en-US"/>
            </a:p>
          </p:txBody>
        </p:sp>
        <p:sp>
          <p:nvSpPr>
            <p:cNvPr id="34832" name="AutoShape 16"/>
            <p:cNvSpPr>
              <a:spLocks noChangeArrowheads="1"/>
            </p:cNvSpPr>
            <p:nvPr/>
          </p:nvSpPr>
          <p:spPr bwMode="auto">
            <a:xfrm>
              <a:off x="3984" y="3024"/>
              <a:ext cx="96" cy="96"/>
            </a:xfrm>
            <a:prstGeom prst="flowChartOffpageConnector">
              <a:avLst/>
            </a:prstGeom>
            <a:solidFill>
              <a:schemeClr val="accent1"/>
            </a:solidFill>
            <a:ln w="9525">
              <a:solidFill>
                <a:schemeClr val="tx1"/>
              </a:solidFill>
              <a:miter lim="800000"/>
              <a:headEnd type="none" w="sm" len="sm"/>
              <a:tailEnd type="none" w="sm" len="sm"/>
            </a:ln>
            <a:effectLst/>
          </p:spPr>
          <p:txBody>
            <a:bodyPr wrap="none" anchor="ctr"/>
            <a:lstStyle/>
            <a:p>
              <a:endParaRPr lang="en-US"/>
            </a:p>
          </p:txBody>
        </p:sp>
        <p:sp>
          <p:nvSpPr>
            <p:cNvPr id="34833" name="Rectangle 17"/>
            <p:cNvSpPr>
              <a:spLocks noChangeArrowheads="1"/>
            </p:cNvSpPr>
            <p:nvPr/>
          </p:nvSpPr>
          <p:spPr bwMode="auto">
            <a:xfrm>
              <a:off x="3840" y="2736"/>
              <a:ext cx="384" cy="288"/>
            </a:xfrm>
            <a:prstGeom prst="rect">
              <a:avLst/>
            </a:prstGeom>
            <a:solidFill>
              <a:schemeClr val="accent1"/>
            </a:solidFill>
            <a:ln w="9525">
              <a:solidFill>
                <a:schemeClr val="tx1"/>
              </a:solidFill>
              <a:miter lim="800000"/>
              <a:headEnd type="none" w="sm" len="sm"/>
              <a:tailEnd type="none" w="sm" len="sm"/>
            </a:ln>
            <a:effectLst/>
          </p:spPr>
          <p:txBody>
            <a:bodyPr wrap="none" anchor="ctr"/>
            <a:lstStyle/>
            <a:p>
              <a:endParaRPr lang="en-US"/>
            </a:p>
          </p:txBody>
        </p:sp>
        <p:grpSp>
          <p:nvGrpSpPr>
            <p:cNvPr id="3" name="Group 20"/>
            <p:cNvGrpSpPr>
              <a:grpSpLocks/>
            </p:cNvGrpSpPr>
            <p:nvPr/>
          </p:nvGrpSpPr>
          <p:grpSpPr bwMode="auto">
            <a:xfrm rot="-3526896">
              <a:off x="3216" y="3024"/>
              <a:ext cx="384" cy="384"/>
              <a:chOff x="2560" y="2352"/>
              <a:chExt cx="384" cy="384"/>
            </a:xfrm>
          </p:grpSpPr>
          <p:sp>
            <p:nvSpPr>
              <p:cNvPr id="34834" name="AutoShape 18"/>
              <p:cNvSpPr>
                <a:spLocks noChangeArrowheads="1"/>
              </p:cNvSpPr>
              <p:nvPr/>
            </p:nvSpPr>
            <p:spPr bwMode="auto">
              <a:xfrm>
                <a:off x="2688" y="2640"/>
                <a:ext cx="144" cy="96"/>
              </a:xfrm>
              <a:prstGeom prst="flowChartMerge">
                <a:avLst/>
              </a:prstGeom>
              <a:solidFill>
                <a:schemeClr val="accent1"/>
              </a:solidFill>
              <a:ln w="9525">
                <a:solidFill>
                  <a:schemeClr val="tx1"/>
                </a:solidFill>
                <a:miter lim="800000"/>
                <a:headEnd type="none" w="sm" len="sm"/>
                <a:tailEnd type="none" w="sm" len="sm"/>
              </a:ln>
              <a:effectLst/>
            </p:spPr>
            <p:txBody>
              <a:bodyPr wrap="none" anchor="ctr"/>
              <a:lstStyle/>
              <a:p>
                <a:endParaRPr lang="en-US"/>
              </a:p>
            </p:txBody>
          </p:sp>
          <p:sp>
            <p:nvSpPr>
              <p:cNvPr id="34835" name="AutoShape 19"/>
              <p:cNvSpPr>
                <a:spLocks noChangeArrowheads="1"/>
              </p:cNvSpPr>
              <p:nvPr/>
            </p:nvSpPr>
            <p:spPr bwMode="auto">
              <a:xfrm>
                <a:off x="2560" y="2352"/>
                <a:ext cx="384" cy="288"/>
              </a:xfrm>
              <a:prstGeom prst="triangle">
                <a:avLst>
                  <a:gd name="adj" fmla="val 50000"/>
                </a:avLst>
              </a:prstGeom>
              <a:solidFill>
                <a:schemeClr val="accent1"/>
              </a:solidFill>
              <a:ln w="9525">
                <a:solidFill>
                  <a:schemeClr val="tx1"/>
                </a:solidFill>
                <a:miter lim="800000"/>
                <a:headEnd type="none" w="sm" len="sm"/>
                <a:tailEnd type="none" w="sm" len="sm"/>
              </a:ln>
              <a:effectLst/>
            </p:spPr>
            <p:txBody>
              <a:bodyPr wrap="none" anchor="ctr"/>
              <a:lstStyle/>
              <a:p>
                <a:endParaRPr lang="en-US"/>
              </a:p>
            </p:txBody>
          </p:sp>
        </p:grpSp>
        <p:grpSp>
          <p:nvGrpSpPr>
            <p:cNvPr id="4" name="Group 24"/>
            <p:cNvGrpSpPr>
              <a:grpSpLocks/>
            </p:cNvGrpSpPr>
            <p:nvPr/>
          </p:nvGrpSpPr>
          <p:grpSpPr bwMode="auto">
            <a:xfrm rot="3401974">
              <a:off x="4592" y="2944"/>
              <a:ext cx="384" cy="448"/>
              <a:chOff x="2592" y="2496"/>
              <a:chExt cx="384" cy="448"/>
            </a:xfrm>
          </p:grpSpPr>
          <p:sp>
            <p:nvSpPr>
              <p:cNvPr id="34839" name="Oval 23"/>
              <p:cNvSpPr>
                <a:spLocks noChangeArrowheads="1"/>
              </p:cNvSpPr>
              <p:nvPr/>
            </p:nvSpPr>
            <p:spPr bwMode="auto">
              <a:xfrm>
                <a:off x="2736" y="2848"/>
                <a:ext cx="96" cy="96"/>
              </a:xfrm>
              <a:prstGeom prst="ellipse">
                <a:avLst/>
              </a:prstGeom>
              <a:solidFill>
                <a:schemeClr val="accent1"/>
              </a:solidFill>
              <a:ln w="9525">
                <a:solidFill>
                  <a:schemeClr val="tx1"/>
                </a:solidFill>
                <a:round/>
                <a:headEnd type="none" w="sm" len="sm"/>
                <a:tailEnd type="none" w="sm" len="sm"/>
              </a:ln>
              <a:effectLst/>
            </p:spPr>
            <p:txBody>
              <a:bodyPr wrap="none" anchor="ctr"/>
              <a:lstStyle/>
              <a:p>
                <a:endParaRPr lang="en-US"/>
              </a:p>
            </p:txBody>
          </p:sp>
          <p:sp>
            <p:nvSpPr>
              <p:cNvPr id="34837" name="AutoShape 21"/>
              <p:cNvSpPr>
                <a:spLocks noChangeArrowheads="1"/>
              </p:cNvSpPr>
              <p:nvPr/>
            </p:nvSpPr>
            <p:spPr bwMode="auto">
              <a:xfrm>
                <a:off x="2592" y="2496"/>
                <a:ext cx="384" cy="384"/>
              </a:xfrm>
              <a:prstGeom prst="pentagon">
                <a:avLst/>
              </a:prstGeom>
              <a:solidFill>
                <a:schemeClr val="accent1"/>
              </a:solidFill>
              <a:ln w="9525">
                <a:solidFill>
                  <a:schemeClr val="tx1"/>
                </a:solidFill>
                <a:miter lim="800000"/>
                <a:headEnd type="none" w="sm" len="sm"/>
                <a:tailEnd type="none" w="sm" len="sm"/>
              </a:ln>
              <a:effectLst/>
            </p:spPr>
            <p:txBody>
              <a:bodyPr wrap="none" anchor="ctr"/>
              <a:lstStyle/>
              <a:p>
                <a:endParaRPr lang="en-US"/>
              </a:p>
            </p:txBody>
          </p:sp>
        </p:grpSp>
      </p:grpSp>
    </p:spTree>
    <p:extLst>
      <p:ext uri="{BB962C8B-B14F-4D97-AF65-F5344CB8AC3E}">
        <p14:creationId xmlns:p14="http://schemas.microsoft.com/office/powerpoint/2010/main" val="1242971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zh-TW" sz="3200" b="1">
                <a:solidFill>
                  <a:srgbClr val="585CFC"/>
                </a:solidFill>
                <a:latin typeface="Tahoma" pitchFamily="34" charset="0"/>
                <a:ea typeface="新細明體" charset="-120"/>
              </a:rPr>
              <a:t>Bus-Modular Architecture</a:t>
            </a:r>
          </a:p>
        </p:txBody>
      </p:sp>
      <p:sp>
        <p:nvSpPr>
          <p:cNvPr id="36867" name="Rectangle 3"/>
          <p:cNvSpPr>
            <a:spLocks noGrp="1" noChangeArrowheads="1"/>
          </p:cNvSpPr>
          <p:nvPr>
            <p:ph type="body" idx="1"/>
          </p:nvPr>
        </p:nvSpPr>
        <p:spPr/>
        <p:txBody>
          <a:bodyPr/>
          <a:lstStyle/>
          <a:p>
            <a:r>
              <a:rPr lang="en-US" altLang="zh-TW" sz="2400" b="1">
                <a:solidFill>
                  <a:srgbClr val="585CFC"/>
                </a:solidFill>
                <a:ea typeface="新細明體" charset="-120"/>
              </a:rPr>
              <a:t>a common bus to which chunks connect via the same type of interface</a:t>
            </a:r>
          </a:p>
          <a:p>
            <a:r>
              <a:rPr lang="en-US" altLang="zh-TW" sz="2400" b="1">
                <a:solidFill>
                  <a:srgbClr val="585CFC"/>
                </a:solidFill>
                <a:ea typeface="新細明體" charset="-120"/>
              </a:rPr>
              <a:t>examples: track-lighting, shelving system with rails, expansion card for PC</a:t>
            </a:r>
          </a:p>
        </p:txBody>
      </p:sp>
      <p:grpSp>
        <p:nvGrpSpPr>
          <p:cNvPr id="2" name="Group 4"/>
          <p:cNvGrpSpPr>
            <a:grpSpLocks/>
          </p:cNvGrpSpPr>
          <p:nvPr/>
        </p:nvGrpSpPr>
        <p:grpSpPr bwMode="auto">
          <a:xfrm>
            <a:off x="2514600" y="4343400"/>
            <a:ext cx="7239000" cy="1219200"/>
            <a:chOff x="624" y="2736"/>
            <a:chExt cx="4560" cy="768"/>
          </a:xfrm>
        </p:grpSpPr>
        <p:sp>
          <p:nvSpPr>
            <p:cNvPr id="36869" name="Rectangle 5"/>
            <p:cNvSpPr>
              <a:spLocks noChangeArrowheads="1"/>
            </p:cNvSpPr>
            <p:nvPr/>
          </p:nvSpPr>
          <p:spPr bwMode="auto">
            <a:xfrm>
              <a:off x="624" y="3168"/>
              <a:ext cx="4560" cy="336"/>
            </a:xfrm>
            <a:prstGeom prst="rect">
              <a:avLst/>
            </a:prstGeom>
            <a:noFill/>
            <a:ln w="9525">
              <a:solidFill>
                <a:srgbClr val="010C29"/>
              </a:solidFill>
              <a:miter lim="800000"/>
              <a:headEnd/>
              <a:tailEnd/>
            </a:ln>
            <a:effectLst/>
          </p:spPr>
          <p:txBody>
            <a:bodyPr wrap="none" anchor="ctr"/>
            <a:lstStyle/>
            <a:p>
              <a:endParaRPr lang="en-US"/>
            </a:p>
          </p:txBody>
        </p:sp>
        <p:sp>
          <p:nvSpPr>
            <p:cNvPr id="36870" name="Rectangle 6"/>
            <p:cNvSpPr>
              <a:spLocks noChangeArrowheads="1"/>
            </p:cNvSpPr>
            <p:nvPr/>
          </p:nvSpPr>
          <p:spPr bwMode="auto">
            <a:xfrm>
              <a:off x="1248" y="3168"/>
              <a:ext cx="96" cy="96"/>
            </a:xfrm>
            <a:prstGeom prst="rect">
              <a:avLst/>
            </a:prstGeom>
            <a:solidFill>
              <a:schemeClr val="bg1"/>
            </a:solidFill>
            <a:ln w="9525">
              <a:solidFill>
                <a:schemeClr val="tx1"/>
              </a:solidFill>
              <a:miter lim="800000"/>
              <a:headEnd/>
              <a:tailEnd/>
            </a:ln>
            <a:effectLst/>
          </p:spPr>
          <p:txBody>
            <a:bodyPr wrap="none" anchor="ctr"/>
            <a:lstStyle/>
            <a:p>
              <a:endParaRPr lang="en-US"/>
            </a:p>
          </p:txBody>
        </p:sp>
        <p:grpSp>
          <p:nvGrpSpPr>
            <p:cNvPr id="3" name="Group 7"/>
            <p:cNvGrpSpPr>
              <a:grpSpLocks/>
            </p:cNvGrpSpPr>
            <p:nvPr/>
          </p:nvGrpSpPr>
          <p:grpSpPr bwMode="auto">
            <a:xfrm>
              <a:off x="3240" y="2784"/>
              <a:ext cx="432" cy="480"/>
              <a:chOff x="672" y="2688"/>
              <a:chExt cx="432" cy="480"/>
            </a:xfrm>
          </p:grpSpPr>
          <p:sp>
            <p:nvSpPr>
              <p:cNvPr id="36872" name="Rectangle 8"/>
              <p:cNvSpPr>
                <a:spLocks noChangeArrowheads="1"/>
              </p:cNvSpPr>
              <p:nvPr/>
            </p:nvSpPr>
            <p:spPr bwMode="auto">
              <a:xfrm>
                <a:off x="672" y="2688"/>
                <a:ext cx="432" cy="384"/>
              </a:xfrm>
              <a:prstGeom prst="rect">
                <a:avLst/>
              </a:prstGeom>
              <a:solidFill>
                <a:schemeClr val="accent1"/>
              </a:solidFill>
              <a:ln w="9525">
                <a:noFill/>
                <a:miter lim="800000"/>
                <a:headEnd/>
                <a:tailEnd/>
              </a:ln>
              <a:effectLst/>
            </p:spPr>
            <p:txBody>
              <a:bodyPr wrap="none" anchor="ctr"/>
              <a:lstStyle/>
              <a:p>
                <a:endParaRPr lang="en-US"/>
              </a:p>
            </p:txBody>
          </p:sp>
          <p:sp>
            <p:nvSpPr>
              <p:cNvPr id="36873" name="Rectangle 9"/>
              <p:cNvSpPr>
                <a:spLocks noChangeArrowheads="1"/>
              </p:cNvSpPr>
              <p:nvPr/>
            </p:nvSpPr>
            <p:spPr bwMode="auto">
              <a:xfrm>
                <a:off x="840" y="3072"/>
                <a:ext cx="96" cy="96"/>
              </a:xfrm>
              <a:prstGeom prst="rect">
                <a:avLst/>
              </a:prstGeom>
              <a:solidFill>
                <a:schemeClr val="accent1"/>
              </a:solidFill>
              <a:ln w="9525">
                <a:noFill/>
                <a:miter lim="800000"/>
                <a:headEnd/>
                <a:tailEnd/>
              </a:ln>
              <a:effectLst/>
            </p:spPr>
            <p:txBody>
              <a:bodyPr wrap="none" anchor="ctr"/>
              <a:lstStyle/>
              <a:p>
                <a:endParaRPr lang="en-US"/>
              </a:p>
            </p:txBody>
          </p:sp>
        </p:grpSp>
        <p:grpSp>
          <p:nvGrpSpPr>
            <p:cNvPr id="4" name="Group 10"/>
            <p:cNvGrpSpPr>
              <a:grpSpLocks/>
            </p:cNvGrpSpPr>
            <p:nvPr/>
          </p:nvGrpSpPr>
          <p:grpSpPr bwMode="auto">
            <a:xfrm rot="9031">
              <a:off x="2064" y="2784"/>
              <a:ext cx="432" cy="480"/>
              <a:chOff x="1536" y="2688"/>
              <a:chExt cx="432" cy="480"/>
            </a:xfrm>
          </p:grpSpPr>
          <p:sp>
            <p:nvSpPr>
              <p:cNvPr id="36875" name="AutoShape 11"/>
              <p:cNvSpPr>
                <a:spLocks noChangeArrowheads="1"/>
              </p:cNvSpPr>
              <p:nvPr/>
            </p:nvSpPr>
            <p:spPr bwMode="auto">
              <a:xfrm>
                <a:off x="1536" y="2688"/>
                <a:ext cx="432" cy="384"/>
              </a:xfrm>
              <a:prstGeom prst="triangle">
                <a:avLst>
                  <a:gd name="adj" fmla="val 50000"/>
                </a:avLst>
              </a:prstGeom>
              <a:solidFill>
                <a:schemeClr val="accent1"/>
              </a:solidFill>
              <a:ln w="9525">
                <a:noFill/>
                <a:miter lim="800000"/>
                <a:headEnd/>
                <a:tailEnd/>
              </a:ln>
              <a:effectLst/>
            </p:spPr>
            <p:txBody>
              <a:bodyPr wrap="none" anchor="ctr"/>
              <a:lstStyle/>
              <a:p>
                <a:endParaRPr lang="en-US"/>
              </a:p>
            </p:txBody>
          </p:sp>
          <p:sp>
            <p:nvSpPr>
              <p:cNvPr id="36876" name="Rectangle 12"/>
              <p:cNvSpPr>
                <a:spLocks noChangeArrowheads="1"/>
              </p:cNvSpPr>
              <p:nvPr/>
            </p:nvSpPr>
            <p:spPr bwMode="auto">
              <a:xfrm>
                <a:off x="1704" y="3072"/>
                <a:ext cx="96" cy="96"/>
              </a:xfrm>
              <a:prstGeom prst="rect">
                <a:avLst/>
              </a:prstGeom>
              <a:solidFill>
                <a:schemeClr val="accent1"/>
              </a:solidFill>
              <a:ln w="9525">
                <a:noFill/>
                <a:miter lim="800000"/>
                <a:headEnd/>
                <a:tailEnd/>
              </a:ln>
              <a:effectLst/>
            </p:spPr>
            <p:txBody>
              <a:bodyPr wrap="none" anchor="ctr"/>
              <a:lstStyle/>
              <a:p>
                <a:endParaRPr lang="en-US"/>
              </a:p>
            </p:txBody>
          </p:sp>
        </p:grpSp>
        <p:grpSp>
          <p:nvGrpSpPr>
            <p:cNvPr id="5" name="Group 13"/>
            <p:cNvGrpSpPr>
              <a:grpSpLocks/>
            </p:cNvGrpSpPr>
            <p:nvPr/>
          </p:nvGrpSpPr>
          <p:grpSpPr bwMode="auto">
            <a:xfrm rot="21546698">
              <a:off x="4416" y="2736"/>
              <a:ext cx="490" cy="528"/>
              <a:chOff x="1344" y="2592"/>
              <a:chExt cx="490" cy="528"/>
            </a:xfrm>
          </p:grpSpPr>
          <p:sp>
            <p:nvSpPr>
              <p:cNvPr id="36878" name="AutoShape 14"/>
              <p:cNvSpPr>
                <a:spLocks noChangeArrowheads="1"/>
              </p:cNvSpPr>
              <p:nvPr/>
            </p:nvSpPr>
            <p:spPr bwMode="auto">
              <a:xfrm>
                <a:off x="1344" y="2592"/>
                <a:ext cx="490" cy="432"/>
              </a:xfrm>
              <a:prstGeom prst="pentagon">
                <a:avLst/>
              </a:prstGeom>
              <a:solidFill>
                <a:schemeClr val="accent1"/>
              </a:solidFill>
              <a:ln w="9525">
                <a:noFill/>
                <a:miter lim="800000"/>
                <a:headEnd/>
                <a:tailEnd/>
              </a:ln>
              <a:effectLst/>
            </p:spPr>
            <p:txBody>
              <a:bodyPr wrap="none" anchor="ctr"/>
              <a:lstStyle/>
              <a:p>
                <a:endParaRPr lang="en-US"/>
              </a:p>
            </p:txBody>
          </p:sp>
          <p:sp>
            <p:nvSpPr>
              <p:cNvPr id="36879" name="Rectangle 15"/>
              <p:cNvSpPr>
                <a:spLocks noChangeArrowheads="1"/>
              </p:cNvSpPr>
              <p:nvPr/>
            </p:nvSpPr>
            <p:spPr bwMode="auto">
              <a:xfrm>
                <a:off x="1541" y="3024"/>
                <a:ext cx="96" cy="96"/>
              </a:xfrm>
              <a:prstGeom prst="rect">
                <a:avLst/>
              </a:prstGeom>
              <a:solidFill>
                <a:schemeClr val="accent1"/>
              </a:solidFill>
              <a:ln w="9525">
                <a:noFill/>
                <a:miter lim="800000"/>
                <a:headEnd/>
                <a:tailEnd/>
              </a:ln>
              <a:effectLst/>
            </p:spPr>
            <p:txBody>
              <a:bodyPr wrap="none" anchor="ctr"/>
              <a:lstStyle/>
              <a:p>
                <a:endParaRPr lang="en-US"/>
              </a:p>
            </p:txBody>
          </p:sp>
        </p:grpSp>
      </p:grpSp>
    </p:spTree>
    <p:extLst>
      <p:ext uri="{BB962C8B-B14F-4D97-AF65-F5344CB8AC3E}">
        <p14:creationId xmlns:p14="http://schemas.microsoft.com/office/powerpoint/2010/main" val="2319251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TW" sz="3200" b="1">
                <a:solidFill>
                  <a:srgbClr val="585CFC"/>
                </a:solidFill>
                <a:latin typeface="Tahoma" pitchFamily="34" charset="0"/>
                <a:ea typeface="新細明體" charset="-120"/>
              </a:rPr>
              <a:t>Sectional-Modular Architecture</a:t>
            </a:r>
          </a:p>
        </p:txBody>
      </p:sp>
      <p:sp>
        <p:nvSpPr>
          <p:cNvPr id="38915" name="Rectangle 3"/>
          <p:cNvSpPr>
            <a:spLocks noGrp="1" noChangeArrowheads="1"/>
          </p:cNvSpPr>
          <p:nvPr>
            <p:ph type="body" idx="1"/>
          </p:nvPr>
        </p:nvSpPr>
        <p:spPr/>
        <p:txBody>
          <a:bodyPr/>
          <a:lstStyle/>
          <a:p>
            <a:r>
              <a:rPr lang="en-US" altLang="zh-TW" sz="2400" b="1">
                <a:solidFill>
                  <a:srgbClr val="585CFC"/>
                </a:solidFill>
                <a:ea typeface="新細明體" charset="-120"/>
              </a:rPr>
              <a:t>all interfaces of same type, but no single element to which all other chunks attach</a:t>
            </a:r>
          </a:p>
          <a:p>
            <a:r>
              <a:rPr lang="en-US" altLang="zh-TW" sz="2400" b="1">
                <a:solidFill>
                  <a:srgbClr val="585CFC"/>
                </a:solidFill>
                <a:ea typeface="新細明體" charset="-120"/>
              </a:rPr>
              <a:t>assembly built by connecting chunks to each other via identical interfaces</a:t>
            </a:r>
          </a:p>
          <a:p>
            <a:r>
              <a:rPr lang="en-US" altLang="zh-TW" sz="2400" b="1">
                <a:solidFill>
                  <a:srgbClr val="585CFC"/>
                </a:solidFill>
                <a:ea typeface="新細明體" charset="-120"/>
              </a:rPr>
              <a:t>examples: piping systems, office partitions</a:t>
            </a:r>
          </a:p>
        </p:txBody>
      </p:sp>
      <p:grpSp>
        <p:nvGrpSpPr>
          <p:cNvPr id="2" name="Group 4"/>
          <p:cNvGrpSpPr>
            <a:grpSpLocks/>
          </p:cNvGrpSpPr>
          <p:nvPr/>
        </p:nvGrpSpPr>
        <p:grpSpPr bwMode="auto">
          <a:xfrm>
            <a:off x="5029200" y="4800600"/>
            <a:ext cx="2209800" cy="1682750"/>
            <a:chOff x="2544" y="1936"/>
            <a:chExt cx="864" cy="810"/>
          </a:xfrm>
        </p:grpSpPr>
        <p:sp>
          <p:nvSpPr>
            <p:cNvPr id="38917" name="Rectangle 5"/>
            <p:cNvSpPr>
              <a:spLocks noChangeArrowheads="1"/>
            </p:cNvSpPr>
            <p:nvPr/>
          </p:nvSpPr>
          <p:spPr bwMode="auto">
            <a:xfrm>
              <a:off x="2544" y="2322"/>
              <a:ext cx="432" cy="384"/>
            </a:xfrm>
            <a:prstGeom prst="rect">
              <a:avLst/>
            </a:prstGeom>
            <a:solidFill>
              <a:schemeClr val="accent1"/>
            </a:solidFill>
            <a:ln w="9525">
              <a:solidFill>
                <a:srgbClr val="010C29"/>
              </a:solidFill>
              <a:miter lim="800000"/>
              <a:headEnd/>
              <a:tailEnd/>
            </a:ln>
            <a:effectLst/>
          </p:spPr>
          <p:txBody>
            <a:bodyPr wrap="none" anchor="ctr"/>
            <a:lstStyle/>
            <a:p>
              <a:endParaRPr lang="en-US"/>
            </a:p>
          </p:txBody>
        </p:sp>
        <p:sp>
          <p:nvSpPr>
            <p:cNvPr id="38918" name="AutoShape 6"/>
            <p:cNvSpPr>
              <a:spLocks noChangeArrowheads="1"/>
            </p:cNvSpPr>
            <p:nvPr/>
          </p:nvSpPr>
          <p:spPr bwMode="auto">
            <a:xfrm rot="10363">
              <a:off x="2544" y="1936"/>
              <a:ext cx="432" cy="384"/>
            </a:xfrm>
            <a:prstGeom prst="triangle">
              <a:avLst>
                <a:gd name="adj" fmla="val 50000"/>
              </a:avLst>
            </a:prstGeom>
            <a:solidFill>
              <a:schemeClr val="accent1"/>
            </a:solidFill>
            <a:ln w="9525">
              <a:solidFill>
                <a:schemeClr val="tx1"/>
              </a:solidFill>
              <a:miter lim="800000"/>
              <a:headEnd/>
              <a:tailEnd/>
            </a:ln>
            <a:effectLst/>
          </p:spPr>
          <p:txBody>
            <a:bodyPr wrap="none" anchor="ctr"/>
            <a:lstStyle/>
            <a:p>
              <a:endParaRPr lang="en-US"/>
            </a:p>
          </p:txBody>
        </p:sp>
        <p:sp>
          <p:nvSpPr>
            <p:cNvPr id="38919" name="AutoShape 7"/>
            <p:cNvSpPr>
              <a:spLocks noChangeArrowheads="1"/>
            </p:cNvSpPr>
            <p:nvPr/>
          </p:nvSpPr>
          <p:spPr bwMode="auto">
            <a:xfrm rot="5386944">
              <a:off x="2947" y="2285"/>
              <a:ext cx="490" cy="432"/>
            </a:xfrm>
            <a:prstGeom prst="pentagon">
              <a:avLst/>
            </a:prstGeom>
            <a:solidFill>
              <a:schemeClr val="accent1"/>
            </a:solidFill>
            <a:ln w="9525">
              <a:solidFill>
                <a:schemeClr val="tx1"/>
              </a:solidFill>
              <a:miter lim="800000"/>
              <a:headEnd/>
              <a:tailEnd/>
            </a:ln>
            <a:effectLst/>
          </p:spPr>
          <p:txBody>
            <a:bodyPr wrap="none" anchor="ctr"/>
            <a:lstStyle/>
            <a:p>
              <a:endParaRPr lang="en-US"/>
            </a:p>
          </p:txBody>
        </p:sp>
      </p:grpSp>
    </p:spTree>
    <p:extLst>
      <p:ext uri="{BB962C8B-B14F-4D97-AF65-F5344CB8AC3E}">
        <p14:creationId xmlns:p14="http://schemas.microsoft.com/office/powerpoint/2010/main" val="1577489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a:t>Fundamental Decisions</a:t>
            </a:r>
          </a:p>
        </p:txBody>
      </p:sp>
      <p:sp>
        <p:nvSpPr>
          <p:cNvPr id="47107" name="Rectangle 3"/>
          <p:cNvSpPr>
            <a:spLocks noGrp="1" noChangeArrowheads="1"/>
          </p:cNvSpPr>
          <p:nvPr>
            <p:ph type="body" idx="1"/>
          </p:nvPr>
        </p:nvSpPr>
        <p:spPr/>
        <p:txBody>
          <a:bodyPr/>
          <a:lstStyle/>
          <a:p>
            <a:r>
              <a:rPr lang="en-US" altLang="en-US"/>
              <a:t>Integral vs. modular architecture?</a:t>
            </a:r>
          </a:p>
          <a:p>
            <a:r>
              <a:rPr lang="en-US" altLang="en-US"/>
              <a:t>What type of modularity?</a:t>
            </a:r>
          </a:p>
          <a:p>
            <a:r>
              <a:rPr lang="en-US" altLang="en-US"/>
              <a:t>How to assign functions to chunks?</a:t>
            </a:r>
          </a:p>
          <a:p>
            <a:r>
              <a:rPr lang="en-US" altLang="en-US"/>
              <a:t>How to assign chunks to teams?</a:t>
            </a:r>
          </a:p>
          <a:p>
            <a:r>
              <a:rPr lang="en-US" altLang="en-US"/>
              <a:t>Which chunks to outsource?</a:t>
            </a:r>
          </a:p>
        </p:txBody>
      </p:sp>
    </p:spTree>
    <p:extLst>
      <p:ext uri="{BB962C8B-B14F-4D97-AF65-F5344CB8AC3E}">
        <p14:creationId xmlns:p14="http://schemas.microsoft.com/office/powerpoint/2010/main" val="1858135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2209800" y="381000"/>
            <a:ext cx="7772400" cy="1143000"/>
          </a:xfrm>
          <a:noFill/>
          <a:ln/>
        </p:spPr>
        <p:txBody>
          <a:bodyPr vert="horz" lIns="90487" tIns="44450" rIns="90487" bIns="44450" rtlCol="0" anchor="ctr">
            <a:normAutofit/>
          </a:bodyPr>
          <a:lstStyle/>
          <a:p>
            <a:r>
              <a:rPr lang="en-US" altLang="en-US"/>
              <a:t>Modular Product Architectures</a:t>
            </a:r>
          </a:p>
        </p:txBody>
      </p:sp>
      <p:sp>
        <p:nvSpPr>
          <p:cNvPr id="58371" name="Rectangle 3"/>
          <p:cNvSpPr>
            <a:spLocks noGrp="1" noChangeArrowheads="1"/>
          </p:cNvSpPr>
          <p:nvPr>
            <p:ph type="body" idx="1"/>
          </p:nvPr>
        </p:nvSpPr>
        <p:spPr>
          <a:xfrm>
            <a:off x="2514600" y="1600200"/>
            <a:ext cx="7620000" cy="2362200"/>
          </a:xfrm>
          <a:noFill/>
          <a:ln/>
        </p:spPr>
        <p:txBody>
          <a:bodyPr vert="horz" lIns="90487" tIns="44450" rIns="90487" bIns="44450" rtlCol="0">
            <a:normAutofit/>
          </a:bodyPr>
          <a:lstStyle/>
          <a:p>
            <a:pPr marL="285750" indent="-285750"/>
            <a:r>
              <a:rPr lang="en-US" altLang="en-US" sz="2000"/>
              <a:t>Chunks implement one or a few functions entirely.</a:t>
            </a:r>
          </a:p>
          <a:p>
            <a:pPr marL="285750" indent="-285750"/>
            <a:r>
              <a:rPr lang="en-US" altLang="en-US" sz="2000"/>
              <a:t>Interactions between chunks are well defined.</a:t>
            </a:r>
          </a:p>
          <a:p>
            <a:pPr marL="285750" indent="-285750"/>
            <a:r>
              <a:rPr lang="en-US" altLang="en-US" sz="2000"/>
              <a:t>Modular architecture has advantages in simplicity and reusability for a product family or platform.</a:t>
            </a:r>
          </a:p>
        </p:txBody>
      </p:sp>
      <p:sp>
        <p:nvSpPr>
          <p:cNvPr id="58372" name="Text Box 4"/>
          <p:cNvSpPr txBox="1">
            <a:spLocks noChangeArrowheads="1"/>
          </p:cNvSpPr>
          <p:nvPr/>
        </p:nvSpPr>
        <p:spPr bwMode="auto">
          <a:xfrm>
            <a:off x="2714626" y="5929313"/>
            <a:ext cx="2759075" cy="457200"/>
          </a:xfrm>
          <a:prstGeom prst="rect">
            <a:avLst/>
          </a:prstGeom>
          <a:noFill/>
          <a:ln w="12700">
            <a:noFill/>
            <a:miter lim="800000"/>
            <a:headEnd/>
            <a:tailEnd/>
          </a:ln>
          <a:effectLst/>
        </p:spPr>
        <p:txBody>
          <a:bodyPr wrap="none">
            <a:spAutoFit/>
          </a:bodyPr>
          <a:lstStyle/>
          <a:p>
            <a:r>
              <a:rPr lang="en-US" altLang="en-US" sz="2400" b="1">
                <a:solidFill>
                  <a:schemeClr val="accent1"/>
                </a:solidFill>
                <a:latin typeface="Arial" charset="0"/>
              </a:rPr>
              <a:t>Swiss Army Knife</a:t>
            </a:r>
          </a:p>
        </p:txBody>
      </p:sp>
      <p:sp>
        <p:nvSpPr>
          <p:cNvPr id="58373" name="Text Box 5"/>
          <p:cNvSpPr txBox="1">
            <a:spLocks noChangeArrowheads="1"/>
          </p:cNvSpPr>
          <p:nvPr/>
        </p:nvSpPr>
        <p:spPr bwMode="auto">
          <a:xfrm>
            <a:off x="7213600" y="5929313"/>
            <a:ext cx="2351088" cy="457200"/>
          </a:xfrm>
          <a:prstGeom prst="rect">
            <a:avLst/>
          </a:prstGeom>
          <a:noFill/>
          <a:ln w="12700">
            <a:noFill/>
            <a:miter lim="800000"/>
            <a:headEnd/>
            <a:tailEnd/>
          </a:ln>
          <a:effectLst/>
        </p:spPr>
        <p:txBody>
          <a:bodyPr wrap="none">
            <a:spAutoFit/>
          </a:bodyPr>
          <a:lstStyle/>
          <a:p>
            <a:r>
              <a:rPr lang="en-US" altLang="en-US" sz="2400" b="1">
                <a:solidFill>
                  <a:schemeClr val="accent1"/>
                </a:solidFill>
                <a:latin typeface="Arial" charset="0"/>
              </a:rPr>
              <a:t>Sony Walkman</a:t>
            </a:r>
          </a:p>
        </p:txBody>
      </p:sp>
      <p:pic>
        <p:nvPicPr>
          <p:cNvPr id="58374" name="Picture 6"/>
          <p:cNvPicPr>
            <a:picLocks noChangeAspect="1" noChangeArrowheads="1"/>
          </p:cNvPicPr>
          <p:nvPr/>
        </p:nvPicPr>
        <p:blipFill>
          <a:blip r:embed="rId2">
            <a:clrChange>
              <a:clrFrom>
                <a:srgbClr val="EFF7FF"/>
              </a:clrFrom>
              <a:clrTo>
                <a:srgbClr val="EFF7FF">
                  <a:alpha val="0"/>
                </a:srgbClr>
              </a:clrTo>
            </a:clrChange>
          </a:blip>
          <a:srcRect/>
          <a:stretch>
            <a:fillRect/>
          </a:stretch>
        </p:blipFill>
        <p:spPr bwMode="auto">
          <a:xfrm>
            <a:off x="2743200" y="3352800"/>
            <a:ext cx="2667000" cy="2611438"/>
          </a:xfrm>
          <a:prstGeom prst="rect">
            <a:avLst/>
          </a:prstGeom>
          <a:noFill/>
          <a:ln w="9525">
            <a:noFill/>
            <a:miter lim="800000"/>
            <a:headEnd/>
            <a:tailEnd/>
          </a:ln>
          <a:effectLst/>
        </p:spPr>
      </p:pic>
      <p:pic>
        <p:nvPicPr>
          <p:cNvPr id="58375" name="Picture 7"/>
          <p:cNvPicPr>
            <a:picLocks noChangeAspect="1" noChangeArrowheads="1"/>
          </p:cNvPicPr>
          <p:nvPr/>
        </p:nvPicPr>
        <p:blipFill>
          <a:blip r:embed="rId3"/>
          <a:srcRect/>
          <a:stretch>
            <a:fillRect/>
          </a:stretch>
        </p:blipFill>
        <p:spPr bwMode="auto">
          <a:xfrm>
            <a:off x="6858000" y="3276600"/>
            <a:ext cx="2711450" cy="2711450"/>
          </a:xfrm>
          <a:prstGeom prst="rect">
            <a:avLst/>
          </a:prstGeom>
          <a:noFill/>
          <a:ln w="9525">
            <a:noFill/>
            <a:miter lim="800000"/>
            <a:headEnd/>
            <a:tailEnd/>
          </a:ln>
          <a:effectLst/>
        </p:spPr>
      </p:pic>
    </p:spTree>
    <p:extLst>
      <p:ext uri="{BB962C8B-B14F-4D97-AF65-F5344CB8AC3E}">
        <p14:creationId xmlns:p14="http://schemas.microsoft.com/office/powerpoint/2010/main" val="417110463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24FFF-6C14-4921-ADA5-33B958AD807A}"/>
              </a:ext>
            </a:extLst>
          </p:cNvPr>
          <p:cNvSpPr>
            <a:spLocks noGrp="1"/>
          </p:cNvSpPr>
          <p:nvPr>
            <p:ph type="title"/>
          </p:nvPr>
        </p:nvSpPr>
        <p:spPr/>
        <p:txBody>
          <a:bodyPr/>
          <a:lstStyle/>
          <a:p>
            <a:r>
              <a:rPr lang="en-GB" dirty="0"/>
              <a:t>Entity relations</a:t>
            </a:r>
          </a:p>
        </p:txBody>
      </p:sp>
      <p:pic>
        <p:nvPicPr>
          <p:cNvPr id="4" name="Picture 3">
            <a:extLst>
              <a:ext uri="{FF2B5EF4-FFF2-40B4-BE49-F238E27FC236}">
                <a16:creationId xmlns:a16="http://schemas.microsoft.com/office/drawing/2014/main" id="{639D7785-1BFF-4CA4-AEDA-ACB030B0E2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0356" y="1213402"/>
            <a:ext cx="7349445" cy="5279473"/>
          </a:xfrm>
          <a:prstGeom prst="rect">
            <a:avLst/>
          </a:prstGeom>
        </p:spPr>
      </p:pic>
    </p:spTree>
    <p:extLst>
      <p:ext uri="{BB962C8B-B14F-4D97-AF65-F5344CB8AC3E}">
        <p14:creationId xmlns:p14="http://schemas.microsoft.com/office/powerpoint/2010/main" val="3712160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209800" y="304800"/>
            <a:ext cx="7772400" cy="1143000"/>
          </a:xfrm>
          <a:noFill/>
          <a:ln/>
        </p:spPr>
        <p:txBody>
          <a:bodyPr vert="horz" lIns="90487" tIns="44450" rIns="90487" bIns="44450" rtlCol="0" anchor="ctr">
            <a:normAutofit/>
          </a:bodyPr>
          <a:lstStyle/>
          <a:p>
            <a:r>
              <a:rPr lang="en-US" altLang="en-US" dirty="0"/>
              <a:t>Integral Product Architectures</a:t>
            </a:r>
          </a:p>
        </p:txBody>
      </p:sp>
      <p:sp>
        <p:nvSpPr>
          <p:cNvPr id="59395" name="Rectangle 3"/>
          <p:cNvSpPr>
            <a:spLocks noGrp="1" noChangeArrowheads="1"/>
          </p:cNvSpPr>
          <p:nvPr>
            <p:ph type="body" idx="1"/>
          </p:nvPr>
        </p:nvSpPr>
        <p:spPr>
          <a:xfrm>
            <a:off x="2514600" y="1447800"/>
            <a:ext cx="7924800" cy="2819400"/>
          </a:xfrm>
          <a:noFill/>
          <a:ln/>
        </p:spPr>
        <p:txBody>
          <a:bodyPr vert="horz" lIns="90487" tIns="44450" rIns="90487" bIns="44450" rtlCol="0">
            <a:normAutofit/>
          </a:bodyPr>
          <a:lstStyle/>
          <a:p>
            <a:pPr marL="285750" indent="-285750"/>
            <a:r>
              <a:rPr lang="en-US" altLang="en-US" sz="2000"/>
              <a:t>Functional elements are implemented by multiple chunks, or a chunk may implement many functions.</a:t>
            </a:r>
          </a:p>
          <a:p>
            <a:pPr marL="285750" indent="-285750"/>
            <a:r>
              <a:rPr lang="en-US" altLang="en-US" sz="2000"/>
              <a:t>Interactions between chunks are poorly defined.</a:t>
            </a:r>
          </a:p>
          <a:p>
            <a:pPr marL="285750" indent="-285750"/>
            <a:r>
              <a:rPr lang="en-US" altLang="en-US" sz="2000"/>
              <a:t>Integral architecture generally increases performance and reduces costs for any specific product model.</a:t>
            </a:r>
            <a:endParaRPr lang="en-US" altLang="en-US" sz="2400"/>
          </a:p>
        </p:txBody>
      </p:sp>
      <p:sp>
        <p:nvSpPr>
          <p:cNvPr id="59396" name="Text Box 4"/>
          <p:cNvSpPr txBox="1">
            <a:spLocks noChangeArrowheads="1"/>
          </p:cNvSpPr>
          <p:nvPr/>
        </p:nvSpPr>
        <p:spPr bwMode="auto">
          <a:xfrm>
            <a:off x="4872039" y="6111876"/>
            <a:ext cx="2592387" cy="396875"/>
          </a:xfrm>
          <a:prstGeom prst="rect">
            <a:avLst/>
          </a:prstGeom>
          <a:noFill/>
          <a:ln w="12700">
            <a:noFill/>
            <a:miter lim="800000"/>
            <a:headEnd/>
            <a:tailEnd/>
          </a:ln>
          <a:effectLst/>
        </p:spPr>
        <p:txBody>
          <a:bodyPr>
            <a:spAutoFit/>
          </a:bodyPr>
          <a:lstStyle/>
          <a:p>
            <a:r>
              <a:rPr lang="en-US" altLang="en-US" sz="2000" b="1">
                <a:solidFill>
                  <a:schemeClr val="accent1"/>
                </a:solidFill>
                <a:latin typeface="Arial" charset="0"/>
              </a:rPr>
              <a:t>Compact Camera</a:t>
            </a:r>
          </a:p>
        </p:txBody>
      </p:sp>
      <p:pic>
        <p:nvPicPr>
          <p:cNvPr id="59397" name="Picture 5"/>
          <p:cNvPicPr>
            <a:picLocks noChangeAspect="1" noChangeArrowheads="1"/>
          </p:cNvPicPr>
          <p:nvPr/>
        </p:nvPicPr>
        <p:blipFill>
          <a:blip r:embed="rId2"/>
          <a:srcRect t="14323" b="15660"/>
          <a:stretch>
            <a:fillRect/>
          </a:stretch>
        </p:blipFill>
        <p:spPr bwMode="auto">
          <a:xfrm>
            <a:off x="4224338" y="3500439"/>
            <a:ext cx="3759200" cy="2505075"/>
          </a:xfrm>
          <a:prstGeom prst="rect">
            <a:avLst/>
          </a:prstGeom>
          <a:noFill/>
          <a:ln w="12700">
            <a:noFill/>
            <a:miter lim="800000"/>
            <a:headEnd/>
            <a:tailEnd/>
          </a:ln>
          <a:effectLst/>
        </p:spPr>
      </p:pic>
    </p:spTree>
    <p:extLst>
      <p:ext uri="{BB962C8B-B14F-4D97-AF65-F5344CB8AC3E}">
        <p14:creationId xmlns:p14="http://schemas.microsoft.com/office/powerpoint/2010/main" val="195854296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ChangeArrowheads="1"/>
          </p:cNvSpPr>
          <p:nvPr/>
        </p:nvSpPr>
        <p:spPr bwMode="auto">
          <a:xfrm>
            <a:off x="1981200" y="274638"/>
            <a:ext cx="8229600" cy="1143000"/>
          </a:xfrm>
          <a:prstGeom prst="rect">
            <a:avLst/>
          </a:prstGeom>
          <a:noFill/>
          <a:ln w="9525">
            <a:noFill/>
            <a:miter lim="800000"/>
            <a:headEnd/>
            <a:tailEnd/>
          </a:ln>
        </p:spPr>
        <p:txBody>
          <a:bodyPr anchor="ctr"/>
          <a:lstStyle/>
          <a:p>
            <a:pPr algn="ctr" eaLnBrk="1" hangingPunct="1"/>
            <a:r>
              <a:rPr lang="en-US" sz="4400">
                <a:solidFill>
                  <a:schemeClr val="tx2"/>
                </a:solidFill>
                <a:latin typeface="Arial" charset="0"/>
              </a:rPr>
              <a:t>Integral vs. Modular</a:t>
            </a:r>
          </a:p>
        </p:txBody>
      </p:sp>
      <p:sp>
        <p:nvSpPr>
          <p:cNvPr id="67587" name="Rectangle 5"/>
          <p:cNvSpPr>
            <a:spLocks noChangeArrowheads="1"/>
          </p:cNvSpPr>
          <p:nvPr/>
        </p:nvSpPr>
        <p:spPr bwMode="auto">
          <a:xfrm>
            <a:off x="1981200" y="1600201"/>
            <a:ext cx="4038600" cy="4525963"/>
          </a:xfrm>
          <a:prstGeom prst="rect">
            <a:avLst/>
          </a:prstGeom>
          <a:noFill/>
          <a:ln w="9525">
            <a:noFill/>
            <a:miter lim="800000"/>
            <a:headEnd/>
            <a:tailEnd/>
          </a:ln>
        </p:spPr>
        <p:txBody>
          <a:bodyPr/>
          <a:lstStyle/>
          <a:p>
            <a:pPr marL="342900" indent="-342900" algn="ctr">
              <a:lnSpc>
                <a:spcPct val="90000"/>
              </a:lnSpc>
              <a:spcBef>
                <a:spcPct val="20000"/>
              </a:spcBef>
            </a:pPr>
            <a:r>
              <a:rPr lang="en-US" sz="2800" b="1">
                <a:latin typeface="Arial" charset="0"/>
              </a:rPr>
              <a:t>Integral</a:t>
            </a:r>
          </a:p>
          <a:p>
            <a:pPr marL="342900" indent="-342900">
              <a:lnSpc>
                <a:spcPct val="90000"/>
              </a:lnSpc>
              <a:spcBef>
                <a:spcPct val="20000"/>
              </a:spcBef>
              <a:buFontTx/>
              <a:buChar char="•"/>
            </a:pPr>
            <a:r>
              <a:rPr lang="en-US" sz="2800">
                <a:latin typeface="Arial" charset="0"/>
              </a:rPr>
              <a:t>Higher system performance</a:t>
            </a:r>
          </a:p>
          <a:p>
            <a:pPr marL="342900" indent="-342900">
              <a:lnSpc>
                <a:spcPct val="90000"/>
              </a:lnSpc>
              <a:spcBef>
                <a:spcPct val="20000"/>
              </a:spcBef>
              <a:buFontTx/>
              <a:buChar char="•"/>
            </a:pPr>
            <a:r>
              <a:rPr lang="en-US" sz="2800">
                <a:latin typeface="Arial" charset="0"/>
              </a:rPr>
              <a:t>Tightly coupled design teams</a:t>
            </a:r>
          </a:p>
          <a:p>
            <a:pPr marL="342900" indent="-342900">
              <a:lnSpc>
                <a:spcPct val="90000"/>
              </a:lnSpc>
              <a:spcBef>
                <a:spcPct val="20000"/>
              </a:spcBef>
              <a:buFontTx/>
              <a:buChar char="•"/>
            </a:pPr>
            <a:r>
              <a:rPr lang="en-US" sz="2800">
                <a:latin typeface="Arial" charset="0"/>
              </a:rPr>
              <a:t>Hard to change</a:t>
            </a:r>
          </a:p>
        </p:txBody>
      </p:sp>
      <p:sp>
        <p:nvSpPr>
          <p:cNvPr id="67588" name="Rectangle 6"/>
          <p:cNvSpPr>
            <a:spLocks noChangeArrowheads="1"/>
          </p:cNvSpPr>
          <p:nvPr/>
        </p:nvSpPr>
        <p:spPr bwMode="auto">
          <a:xfrm>
            <a:off x="6172200" y="1600201"/>
            <a:ext cx="4038600" cy="4525963"/>
          </a:xfrm>
          <a:prstGeom prst="rect">
            <a:avLst/>
          </a:prstGeom>
          <a:noFill/>
          <a:ln w="9525">
            <a:noFill/>
            <a:miter lim="800000"/>
            <a:headEnd/>
            <a:tailEnd/>
          </a:ln>
        </p:spPr>
        <p:txBody>
          <a:bodyPr/>
          <a:lstStyle/>
          <a:p>
            <a:pPr marL="342900" indent="-342900" algn="ctr">
              <a:lnSpc>
                <a:spcPct val="90000"/>
              </a:lnSpc>
              <a:spcBef>
                <a:spcPct val="20000"/>
              </a:spcBef>
            </a:pPr>
            <a:r>
              <a:rPr lang="en-US" sz="2800" b="1">
                <a:latin typeface="Arial" charset="0"/>
              </a:rPr>
              <a:t>Modular</a:t>
            </a:r>
          </a:p>
          <a:p>
            <a:pPr marL="342900" indent="-342900">
              <a:lnSpc>
                <a:spcPct val="90000"/>
              </a:lnSpc>
              <a:spcBef>
                <a:spcPct val="20000"/>
              </a:spcBef>
              <a:buFontTx/>
              <a:buChar char="•"/>
            </a:pPr>
            <a:r>
              <a:rPr lang="en-US" sz="2800">
                <a:latin typeface="Arial" charset="0"/>
              </a:rPr>
              <a:t>Reduced performance</a:t>
            </a:r>
          </a:p>
          <a:p>
            <a:pPr marL="342900" indent="-342900">
              <a:lnSpc>
                <a:spcPct val="90000"/>
              </a:lnSpc>
              <a:spcBef>
                <a:spcPct val="20000"/>
              </a:spcBef>
              <a:buFontTx/>
              <a:buChar char="•"/>
            </a:pPr>
            <a:r>
              <a:rPr lang="en-US" sz="2800">
                <a:latin typeface="Arial" charset="0"/>
              </a:rPr>
              <a:t>Decoupled design teams</a:t>
            </a:r>
          </a:p>
          <a:p>
            <a:pPr marL="342900" indent="-342900">
              <a:lnSpc>
                <a:spcPct val="90000"/>
              </a:lnSpc>
              <a:spcBef>
                <a:spcPct val="20000"/>
              </a:spcBef>
              <a:buFontTx/>
              <a:buChar char="•"/>
            </a:pPr>
            <a:r>
              <a:rPr lang="en-US" sz="2800">
                <a:latin typeface="Arial" charset="0"/>
              </a:rPr>
              <a:t>Requires clear definition of interfaces</a:t>
            </a:r>
          </a:p>
          <a:p>
            <a:pPr marL="342900" indent="-342900">
              <a:lnSpc>
                <a:spcPct val="90000"/>
              </a:lnSpc>
              <a:spcBef>
                <a:spcPct val="20000"/>
              </a:spcBef>
              <a:buFontTx/>
              <a:buChar char="•"/>
            </a:pPr>
            <a:r>
              <a:rPr lang="en-US" sz="2800">
                <a:latin typeface="Arial" charset="0"/>
              </a:rPr>
              <a:t>Increased flexibility</a:t>
            </a:r>
          </a:p>
          <a:p>
            <a:pPr marL="342900" indent="-342900">
              <a:lnSpc>
                <a:spcPct val="90000"/>
              </a:lnSpc>
              <a:spcBef>
                <a:spcPct val="20000"/>
              </a:spcBef>
              <a:buFontTx/>
              <a:buChar char="•"/>
            </a:pPr>
            <a:r>
              <a:rPr lang="en-US" sz="2800">
                <a:latin typeface="Arial" charset="0"/>
              </a:rPr>
              <a:t>Accommodates made-to-order products</a:t>
            </a:r>
          </a:p>
          <a:p>
            <a:pPr marL="342900" indent="-342900">
              <a:lnSpc>
                <a:spcPct val="90000"/>
              </a:lnSpc>
              <a:spcBef>
                <a:spcPct val="20000"/>
              </a:spcBef>
              <a:buFontTx/>
              <a:buChar char="•"/>
            </a:pPr>
            <a:endParaRPr lang="en-US" sz="2800">
              <a:latin typeface="Arial" charset="0"/>
            </a:endParaRPr>
          </a:p>
        </p:txBody>
      </p:sp>
    </p:spTree>
    <p:extLst>
      <p:ext uri="{BB962C8B-B14F-4D97-AF65-F5344CB8AC3E}">
        <p14:creationId xmlns:p14="http://schemas.microsoft.com/office/powerpoint/2010/main" val="3313856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914401"/>
            <a:ext cx="7772400" cy="1470025"/>
          </a:xfrm>
        </p:spPr>
        <p:txBody>
          <a:bodyPr>
            <a:normAutofit fontScale="90000"/>
          </a:bodyPr>
          <a:lstStyle/>
          <a:p>
            <a:r>
              <a:rPr lang="en-US" dirty="0"/>
              <a:t>Case Study – NPD</a:t>
            </a:r>
            <a:br>
              <a:rPr lang="en-US" dirty="0"/>
            </a:br>
            <a:r>
              <a:rPr lang="en-US" dirty="0" err="1"/>
              <a:t>Segway</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5257801" y="3048000"/>
            <a:ext cx="1476375" cy="2000250"/>
          </a:xfrm>
          <a:prstGeom prst="rect">
            <a:avLst/>
          </a:prstGeom>
          <a:noFill/>
          <a:ln w="9525">
            <a:noFill/>
            <a:miter lim="800000"/>
            <a:headEnd/>
            <a:tailEnd/>
          </a:ln>
        </p:spPr>
      </p:pic>
      <p:pic>
        <p:nvPicPr>
          <p:cNvPr id="4" name="Picture 3">
            <a:extLst>
              <a:ext uri="{FF2B5EF4-FFF2-40B4-BE49-F238E27FC236}">
                <a16:creationId xmlns:a16="http://schemas.microsoft.com/office/drawing/2014/main" id="{11DD51F2-28E9-44C6-A481-D2B21805C6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2266" y="3052831"/>
            <a:ext cx="2843213" cy="2847975"/>
          </a:xfrm>
          <a:prstGeom prst="rect">
            <a:avLst/>
          </a:prstGeom>
        </p:spPr>
      </p:pic>
    </p:spTree>
    <p:extLst>
      <p:ext uri="{BB962C8B-B14F-4D97-AF65-F5344CB8AC3E}">
        <p14:creationId xmlns:p14="http://schemas.microsoft.com/office/powerpoint/2010/main" val="112704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Segway</a:t>
            </a:r>
            <a:r>
              <a:rPr lang="en-US" dirty="0"/>
              <a:t> </a:t>
            </a:r>
          </a:p>
        </p:txBody>
      </p:sp>
      <p:sp>
        <p:nvSpPr>
          <p:cNvPr id="3" name="Content Placeholder 2"/>
          <p:cNvSpPr>
            <a:spLocks noGrp="1"/>
          </p:cNvSpPr>
          <p:nvPr>
            <p:ph idx="1"/>
          </p:nvPr>
        </p:nvSpPr>
        <p:spPr/>
        <p:txBody>
          <a:bodyPr/>
          <a:lstStyle/>
          <a:p>
            <a:r>
              <a:rPr lang="en-US" dirty="0"/>
              <a:t>http://www.youtube.com/watch?v=EBC0h7jxxM8</a:t>
            </a:r>
          </a:p>
        </p:txBody>
      </p:sp>
    </p:spTree>
    <p:extLst>
      <p:ext uri="{BB962C8B-B14F-4D97-AF65-F5344CB8AC3E}">
        <p14:creationId xmlns:p14="http://schemas.microsoft.com/office/powerpoint/2010/main" val="2811089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2362200" y="1447800"/>
            <a:ext cx="1143000" cy="533400"/>
          </a:xfrm>
          <a:prstGeom prst="homePlate">
            <a:avLst/>
          </a:prstGeom>
          <a:solidFill>
            <a:srgbClr val="92D050"/>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hevron 5"/>
          <p:cNvSpPr/>
          <p:nvPr/>
        </p:nvSpPr>
        <p:spPr>
          <a:xfrm>
            <a:off x="3200400" y="2209800"/>
            <a:ext cx="1447800" cy="533400"/>
          </a:xfrm>
          <a:prstGeom prst="chevr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hevron 6"/>
          <p:cNvSpPr/>
          <p:nvPr/>
        </p:nvSpPr>
        <p:spPr>
          <a:xfrm>
            <a:off x="4343400" y="2895600"/>
            <a:ext cx="1600200" cy="533400"/>
          </a:xfrm>
          <a:prstGeom prst="chevr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p:nvSpPr>
        <p:spPr>
          <a:xfrm>
            <a:off x="5715000" y="3581400"/>
            <a:ext cx="1371600" cy="533400"/>
          </a:xfrm>
          <a:prstGeom prst="chevr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hevron 8"/>
          <p:cNvSpPr/>
          <p:nvPr/>
        </p:nvSpPr>
        <p:spPr>
          <a:xfrm>
            <a:off x="6705600" y="4343400"/>
            <a:ext cx="1600200" cy="533400"/>
          </a:xfrm>
          <a:prstGeom prst="chevro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hevron 9"/>
          <p:cNvSpPr/>
          <p:nvPr/>
        </p:nvSpPr>
        <p:spPr>
          <a:xfrm>
            <a:off x="8153400" y="5257800"/>
            <a:ext cx="1371600" cy="533400"/>
          </a:xfrm>
          <a:prstGeom prst="chevron">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2362201" y="1524001"/>
            <a:ext cx="816249" cy="307777"/>
          </a:xfrm>
          <a:prstGeom prst="rect">
            <a:avLst/>
          </a:prstGeom>
          <a:noFill/>
        </p:spPr>
        <p:txBody>
          <a:bodyPr wrap="none" rtlCol="0">
            <a:spAutoFit/>
          </a:bodyPr>
          <a:lstStyle/>
          <a:p>
            <a:r>
              <a:rPr lang="en-US" sz="1400" dirty="0"/>
              <a:t>Planning</a:t>
            </a:r>
          </a:p>
        </p:txBody>
      </p:sp>
      <p:sp>
        <p:nvSpPr>
          <p:cNvPr id="12" name="TextBox 11"/>
          <p:cNvSpPr txBox="1"/>
          <p:nvPr/>
        </p:nvSpPr>
        <p:spPr>
          <a:xfrm>
            <a:off x="3352800" y="2286001"/>
            <a:ext cx="1111138" cy="307777"/>
          </a:xfrm>
          <a:prstGeom prst="rect">
            <a:avLst/>
          </a:prstGeom>
          <a:noFill/>
        </p:spPr>
        <p:txBody>
          <a:bodyPr wrap="none" rtlCol="0">
            <a:spAutoFit/>
          </a:bodyPr>
          <a:lstStyle/>
          <a:p>
            <a:r>
              <a:rPr lang="en-US" sz="1400" dirty="0"/>
              <a:t>Concept Dev</a:t>
            </a:r>
          </a:p>
        </p:txBody>
      </p:sp>
      <p:sp>
        <p:nvSpPr>
          <p:cNvPr id="13" name="TextBox 12"/>
          <p:cNvSpPr txBox="1"/>
          <p:nvPr/>
        </p:nvSpPr>
        <p:spPr>
          <a:xfrm>
            <a:off x="4572000" y="2895600"/>
            <a:ext cx="1174552" cy="523220"/>
          </a:xfrm>
          <a:prstGeom prst="rect">
            <a:avLst/>
          </a:prstGeom>
          <a:noFill/>
        </p:spPr>
        <p:txBody>
          <a:bodyPr wrap="none" rtlCol="0">
            <a:spAutoFit/>
          </a:bodyPr>
          <a:lstStyle/>
          <a:p>
            <a:r>
              <a:rPr lang="en-US" sz="1400" dirty="0"/>
              <a:t>System-Level </a:t>
            </a:r>
          </a:p>
          <a:p>
            <a:r>
              <a:rPr lang="en-US" sz="1400" dirty="0"/>
              <a:t>Design</a:t>
            </a:r>
          </a:p>
        </p:txBody>
      </p:sp>
      <p:sp>
        <p:nvSpPr>
          <p:cNvPr id="14" name="TextBox 13"/>
          <p:cNvSpPr txBox="1"/>
          <p:nvPr/>
        </p:nvSpPr>
        <p:spPr>
          <a:xfrm>
            <a:off x="5867400" y="3581401"/>
            <a:ext cx="1185004" cy="307777"/>
          </a:xfrm>
          <a:prstGeom prst="rect">
            <a:avLst/>
          </a:prstGeom>
          <a:noFill/>
        </p:spPr>
        <p:txBody>
          <a:bodyPr wrap="none" rtlCol="0">
            <a:spAutoFit/>
          </a:bodyPr>
          <a:lstStyle/>
          <a:p>
            <a:r>
              <a:rPr lang="en-US" sz="1400" dirty="0"/>
              <a:t>Detail  Design</a:t>
            </a:r>
          </a:p>
        </p:txBody>
      </p:sp>
      <p:sp>
        <p:nvSpPr>
          <p:cNvPr id="15" name="TextBox 14"/>
          <p:cNvSpPr txBox="1"/>
          <p:nvPr/>
        </p:nvSpPr>
        <p:spPr>
          <a:xfrm>
            <a:off x="7010401" y="4419600"/>
            <a:ext cx="1196161" cy="523220"/>
          </a:xfrm>
          <a:prstGeom prst="rect">
            <a:avLst/>
          </a:prstGeom>
          <a:noFill/>
        </p:spPr>
        <p:txBody>
          <a:bodyPr wrap="none" rtlCol="0">
            <a:spAutoFit/>
          </a:bodyPr>
          <a:lstStyle/>
          <a:p>
            <a:r>
              <a:rPr lang="en-US" sz="1400" dirty="0"/>
              <a:t>Testing </a:t>
            </a:r>
          </a:p>
          <a:p>
            <a:r>
              <a:rPr lang="en-US" sz="1400" dirty="0"/>
              <a:t>&amp; Refinement</a:t>
            </a:r>
          </a:p>
        </p:txBody>
      </p:sp>
      <p:sp>
        <p:nvSpPr>
          <p:cNvPr id="16" name="TextBox 15"/>
          <p:cNvSpPr txBox="1"/>
          <p:nvPr/>
        </p:nvSpPr>
        <p:spPr>
          <a:xfrm>
            <a:off x="8305801" y="5257800"/>
            <a:ext cx="1028167" cy="523220"/>
          </a:xfrm>
          <a:prstGeom prst="rect">
            <a:avLst/>
          </a:prstGeom>
          <a:noFill/>
        </p:spPr>
        <p:txBody>
          <a:bodyPr wrap="none" rtlCol="0">
            <a:spAutoFit/>
          </a:bodyPr>
          <a:lstStyle/>
          <a:p>
            <a:r>
              <a:rPr lang="en-US" sz="1400" dirty="0"/>
              <a:t>Production </a:t>
            </a:r>
          </a:p>
          <a:p>
            <a:r>
              <a:rPr lang="en-US" sz="1400" dirty="0"/>
              <a:t>Ramp-up</a:t>
            </a:r>
          </a:p>
        </p:txBody>
      </p:sp>
      <p:sp>
        <p:nvSpPr>
          <p:cNvPr id="17" name="Oval 16"/>
          <p:cNvSpPr/>
          <p:nvPr/>
        </p:nvSpPr>
        <p:spPr>
          <a:xfrm>
            <a:off x="8001000" y="228600"/>
            <a:ext cx="1828800" cy="6096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marketing</a:t>
            </a:r>
          </a:p>
        </p:txBody>
      </p:sp>
      <p:sp>
        <p:nvSpPr>
          <p:cNvPr id="18" name="Oval 17"/>
          <p:cNvSpPr/>
          <p:nvPr/>
        </p:nvSpPr>
        <p:spPr>
          <a:xfrm rot="1882924">
            <a:off x="869966" y="1848517"/>
            <a:ext cx="10058400" cy="324025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8153400" y="1676400"/>
            <a:ext cx="1828800" cy="6858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Design</a:t>
            </a:r>
          </a:p>
        </p:txBody>
      </p:sp>
      <p:sp>
        <p:nvSpPr>
          <p:cNvPr id="20" name="Oval 19"/>
          <p:cNvSpPr/>
          <p:nvPr/>
        </p:nvSpPr>
        <p:spPr>
          <a:xfrm>
            <a:off x="1905000" y="4419600"/>
            <a:ext cx="2057400" cy="762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Manufacturing</a:t>
            </a:r>
          </a:p>
        </p:txBody>
      </p:sp>
      <p:sp>
        <p:nvSpPr>
          <p:cNvPr id="21" name="Oval 20"/>
          <p:cNvSpPr/>
          <p:nvPr/>
        </p:nvSpPr>
        <p:spPr>
          <a:xfrm>
            <a:off x="3581400" y="5334000"/>
            <a:ext cx="1066800" cy="6858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R&amp;D</a:t>
            </a:r>
          </a:p>
        </p:txBody>
      </p:sp>
      <p:sp>
        <p:nvSpPr>
          <p:cNvPr id="22" name="Oval 21"/>
          <p:cNvSpPr/>
          <p:nvPr/>
        </p:nvSpPr>
        <p:spPr>
          <a:xfrm>
            <a:off x="5334000" y="5867400"/>
            <a:ext cx="1295400" cy="6096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Finance </a:t>
            </a:r>
          </a:p>
        </p:txBody>
      </p:sp>
      <p:sp>
        <p:nvSpPr>
          <p:cNvPr id="23" name="Oval 22"/>
          <p:cNvSpPr/>
          <p:nvPr/>
        </p:nvSpPr>
        <p:spPr>
          <a:xfrm>
            <a:off x="1752600" y="3124200"/>
            <a:ext cx="762000" cy="5334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HR</a:t>
            </a:r>
          </a:p>
        </p:txBody>
      </p:sp>
    </p:spTree>
    <p:extLst>
      <p:ext uri="{BB962C8B-B14F-4D97-AF65-F5344CB8AC3E}">
        <p14:creationId xmlns:p14="http://schemas.microsoft.com/office/powerpoint/2010/main" val="2965565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Product Development(NPD)</a:t>
            </a:r>
          </a:p>
        </p:txBody>
      </p:sp>
      <p:sp>
        <p:nvSpPr>
          <p:cNvPr id="3" name="Content Placeholder 2"/>
          <p:cNvSpPr>
            <a:spLocks noGrp="1"/>
          </p:cNvSpPr>
          <p:nvPr>
            <p:ph idx="1"/>
          </p:nvPr>
        </p:nvSpPr>
        <p:spPr/>
        <p:txBody>
          <a:bodyPr>
            <a:normAutofit/>
          </a:bodyPr>
          <a:lstStyle/>
          <a:p>
            <a:r>
              <a:rPr lang="en-US" dirty="0"/>
              <a:t>Many R&amp;D projects never result in a commercial product, and between 33 and 60% of all new products that reach the market place fail to generate an economic return (</a:t>
            </a:r>
            <a:r>
              <a:rPr lang="en-US" dirty="0" err="1"/>
              <a:t>Blagoevski-Trazof</a:t>
            </a:r>
            <a:r>
              <a:rPr lang="en-US" dirty="0"/>
              <a:t>, 2007: 195). </a:t>
            </a:r>
          </a:p>
          <a:p>
            <a:r>
              <a:rPr lang="en-US" dirty="0"/>
              <a:t>A company’s new product must meet the following two basic objectives: 1) minimize time-to-market and 2) maximize the fit between customer requirements and product characteristics </a:t>
            </a:r>
          </a:p>
        </p:txBody>
      </p:sp>
    </p:spTree>
    <p:extLst>
      <p:ext uri="{BB962C8B-B14F-4D97-AF65-F5344CB8AC3E}">
        <p14:creationId xmlns:p14="http://schemas.microsoft.com/office/powerpoint/2010/main" val="771094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company </a:t>
            </a:r>
          </a:p>
        </p:txBody>
      </p:sp>
      <p:sp>
        <p:nvSpPr>
          <p:cNvPr id="3" name="Content Placeholder 2"/>
          <p:cNvSpPr>
            <a:spLocks noGrp="1"/>
          </p:cNvSpPr>
          <p:nvPr>
            <p:ph idx="1"/>
          </p:nvPr>
        </p:nvSpPr>
        <p:spPr/>
        <p:txBody>
          <a:bodyPr>
            <a:normAutofit fontScale="85000" lnSpcReduction="20000"/>
          </a:bodyPr>
          <a:lstStyle/>
          <a:p>
            <a:r>
              <a:rPr lang="en-US" dirty="0" err="1"/>
              <a:t>Segway</a:t>
            </a:r>
            <a:r>
              <a:rPr lang="en-US" dirty="0"/>
              <a:t> Inc., a US-based international company, is named after its flagship product, the </a:t>
            </a:r>
            <a:r>
              <a:rPr lang="en-US" dirty="0" err="1"/>
              <a:t>Segway</a:t>
            </a:r>
            <a:r>
              <a:rPr lang="en-US" dirty="0"/>
              <a:t> Personal Transporter (PT), the first self-balancing transportation device in the world. </a:t>
            </a:r>
          </a:p>
          <a:p>
            <a:r>
              <a:rPr lang="en-US" dirty="0"/>
              <a:t>The company was founded by Dean </a:t>
            </a:r>
            <a:r>
              <a:rPr lang="en-US" dirty="0" err="1"/>
              <a:t>Kamen</a:t>
            </a:r>
            <a:r>
              <a:rPr lang="en-US" dirty="0"/>
              <a:t> in 1999</a:t>
            </a:r>
          </a:p>
          <a:p>
            <a:r>
              <a:rPr lang="en-US" dirty="0" err="1"/>
              <a:t>Segway</a:t>
            </a:r>
            <a:r>
              <a:rPr lang="en-US" dirty="0"/>
              <a:t> went on sale for the first time to the public on Amazon.com in 2002</a:t>
            </a:r>
          </a:p>
          <a:p>
            <a:r>
              <a:rPr lang="en-US" dirty="0"/>
              <a:t>As of 2008, over 1,000 police and security agencies are using </a:t>
            </a:r>
            <a:r>
              <a:rPr lang="en-US" dirty="0" err="1"/>
              <a:t>Segway</a:t>
            </a:r>
            <a:r>
              <a:rPr lang="en-US" dirty="0"/>
              <a:t> PT’s in their patrolling operations worldwide. </a:t>
            </a:r>
          </a:p>
          <a:p>
            <a:r>
              <a:rPr lang="en-US" dirty="0"/>
              <a:t>2012:  Segway boasts a worldwide network of more than 250 distributors, dealers and experience centers in 80 countries across the globe.</a:t>
            </a:r>
          </a:p>
          <a:p>
            <a:r>
              <a:rPr lang="en-GB" dirty="0"/>
              <a:t>In September 2014, Segway filed a complaint about the infringement of several of its patents by several Chinese companies, including </a:t>
            </a:r>
            <a:r>
              <a:rPr lang="en-GB" dirty="0" err="1"/>
              <a:t>Ninebot</a:t>
            </a:r>
            <a:r>
              <a:rPr lang="en-GB" dirty="0"/>
              <a:t>, Shenzhen INMOTION Technologies and </a:t>
            </a:r>
            <a:r>
              <a:rPr lang="en-GB" dirty="0" err="1"/>
              <a:t>Robstep</a:t>
            </a:r>
            <a:r>
              <a:rPr lang="en-GB" dirty="0"/>
              <a:t> Robot.</a:t>
            </a:r>
          </a:p>
          <a:p>
            <a:r>
              <a:rPr lang="en-GB" dirty="0"/>
              <a:t>Acquired by </a:t>
            </a:r>
            <a:r>
              <a:rPr lang="en-GB" dirty="0" err="1"/>
              <a:t>Ninebot</a:t>
            </a:r>
            <a:r>
              <a:rPr lang="en-GB" dirty="0"/>
              <a:t> (Chinese company) in 2015</a:t>
            </a:r>
          </a:p>
          <a:p>
            <a:endParaRPr lang="en-US" dirty="0"/>
          </a:p>
        </p:txBody>
      </p:sp>
    </p:spTree>
    <p:extLst>
      <p:ext uri="{BB962C8B-B14F-4D97-AF65-F5344CB8AC3E}">
        <p14:creationId xmlns:p14="http://schemas.microsoft.com/office/powerpoint/2010/main" val="4074011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Segway</a:t>
            </a:r>
            <a:r>
              <a:rPr lang="en-US" dirty="0"/>
              <a:t> technology</a:t>
            </a:r>
          </a:p>
        </p:txBody>
      </p:sp>
      <p:sp>
        <p:nvSpPr>
          <p:cNvPr id="3" name="Content Placeholder 2"/>
          <p:cNvSpPr>
            <a:spLocks noGrp="1"/>
          </p:cNvSpPr>
          <p:nvPr>
            <p:ph idx="1"/>
          </p:nvPr>
        </p:nvSpPr>
        <p:spPr/>
        <p:txBody>
          <a:bodyPr>
            <a:normAutofit/>
          </a:bodyPr>
          <a:lstStyle/>
          <a:p>
            <a:r>
              <a:rPr lang="en-US" dirty="0"/>
              <a:t>The Segway PT senses the lean of the rider with the assistance of five micro-machined angular rate sensors and two accelerometers that sense the angle of the PT, with respect to gravity, at 100 times per second.</a:t>
            </a:r>
          </a:p>
          <a:p>
            <a:r>
              <a:rPr lang="en-US" dirty="0"/>
              <a:t>It balances the rider by applying forces to the ground in the direction of the lean. If you lean forward the PT applies motor torque to the wheel to push it forward, bring you upright and balance you. When you lean back, it applies reverse torque to slow you down and balance you accordingly</a:t>
            </a:r>
          </a:p>
        </p:txBody>
      </p:sp>
    </p:spTree>
    <p:extLst>
      <p:ext uri="{BB962C8B-B14F-4D97-AF65-F5344CB8AC3E}">
        <p14:creationId xmlns:p14="http://schemas.microsoft.com/office/powerpoint/2010/main" val="3388545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8077200" y="4114800"/>
            <a:ext cx="2057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828800" y="4038600"/>
            <a:ext cx="2743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Phases</a:t>
            </a:r>
          </a:p>
        </p:txBody>
      </p:sp>
      <p:sp>
        <p:nvSpPr>
          <p:cNvPr id="4" name="Rectangle 3"/>
          <p:cNvSpPr/>
          <p:nvPr/>
        </p:nvSpPr>
        <p:spPr>
          <a:xfrm>
            <a:off x="1905000" y="2057400"/>
            <a:ext cx="3429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5" name="Rectangle 1"/>
          <p:cNvSpPr>
            <a:spLocks noChangeArrowheads="1"/>
          </p:cNvSpPr>
          <p:nvPr/>
        </p:nvSpPr>
        <p:spPr bwMode="auto">
          <a:xfrm>
            <a:off x="1981200" y="2143036"/>
            <a:ext cx="31242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pPr>
            <a:r>
              <a:rPr lang="en-US" sz="2400" i="1" u="sng" dirty="0">
                <a:latin typeface="Calibri" pitchFamily="34" charset="0"/>
                <a:ea typeface="Cambria" pitchFamily="18" charset="0"/>
                <a:cs typeface="Times New Roman" pitchFamily="18" charset="0"/>
              </a:rPr>
              <a:t>Phase 1: Opportunity identification and selection</a:t>
            </a:r>
            <a:endParaRPr lang="en-US" sz="2400" dirty="0">
              <a:latin typeface="Arial" pitchFamily="34" charset="0"/>
              <a:cs typeface="Arial" pitchFamily="34" charset="0"/>
            </a:endParaRPr>
          </a:p>
        </p:txBody>
      </p:sp>
      <p:sp>
        <p:nvSpPr>
          <p:cNvPr id="6" name="Rectangle 5"/>
          <p:cNvSpPr/>
          <p:nvPr/>
        </p:nvSpPr>
        <p:spPr>
          <a:xfrm>
            <a:off x="5943600" y="2057400"/>
            <a:ext cx="33528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6" name="Rectangle 2"/>
          <p:cNvSpPr>
            <a:spLocks noChangeArrowheads="1"/>
          </p:cNvSpPr>
          <p:nvPr/>
        </p:nvSpPr>
        <p:spPr bwMode="auto">
          <a:xfrm>
            <a:off x="6400800" y="2205336"/>
            <a:ext cx="2209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pPr>
            <a:r>
              <a:rPr lang="en-US" sz="2400" i="1" u="sng" dirty="0">
                <a:latin typeface="Calibri" pitchFamily="34" charset="0"/>
                <a:ea typeface="Cambria" pitchFamily="18" charset="0"/>
                <a:cs typeface="Times New Roman" pitchFamily="18" charset="0"/>
              </a:rPr>
              <a:t>Phase 2: Concept generation</a:t>
            </a:r>
            <a:endParaRPr lang="en-US" sz="2400" dirty="0">
              <a:latin typeface="Arial" pitchFamily="34" charset="0"/>
              <a:cs typeface="Arial" pitchFamily="34" charset="0"/>
            </a:endParaRPr>
          </a:p>
        </p:txBody>
      </p:sp>
      <p:sp>
        <p:nvSpPr>
          <p:cNvPr id="16387" name="Rectangle 3"/>
          <p:cNvSpPr>
            <a:spLocks noChangeArrowheads="1"/>
          </p:cNvSpPr>
          <p:nvPr/>
        </p:nvSpPr>
        <p:spPr bwMode="auto">
          <a:xfrm>
            <a:off x="2133600" y="3957936"/>
            <a:ext cx="19812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pPr>
            <a:r>
              <a:rPr lang="en-US" sz="2400" i="1" u="sng" dirty="0">
                <a:latin typeface="Calibri" pitchFamily="34" charset="0"/>
                <a:ea typeface="Cambria" pitchFamily="18" charset="0"/>
                <a:cs typeface="Times New Roman" pitchFamily="18" charset="0"/>
              </a:rPr>
              <a:t>Phase 3: Concept evaluation</a:t>
            </a:r>
            <a:endParaRPr lang="en-US" sz="2400" dirty="0">
              <a:latin typeface="Arial" pitchFamily="34" charset="0"/>
              <a:cs typeface="Arial" pitchFamily="34" charset="0"/>
            </a:endParaRPr>
          </a:p>
        </p:txBody>
      </p:sp>
      <p:sp>
        <p:nvSpPr>
          <p:cNvPr id="10" name="Rectangle 9"/>
          <p:cNvSpPr/>
          <p:nvPr/>
        </p:nvSpPr>
        <p:spPr>
          <a:xfrm>
            <a:off x="5181600" y="4114800"/>
            <a:ext cx="2438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8" name="Rectangle 4"/>
          <p:cNvSpPr>
            <a:spLocks noChangeArrowheads="1"/>
          </p:cNvSpPr>
          <p:nvPr/>
        </p:nvSpPr>
        <p:spPr bwMode="auto">
          <a:xfrm>
            <a:off x="5562600" y="4218802"/>
            <a:ext cx="19812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pPr>
            <a:r>
              <a:rPr lang="en-US" sz="2400" i="1" u="sng" dirty="0">
                <a:latin typeface="Calibri" pitchFamily="34" charset="0"/>
                <a:ea typeface="Cambria" pitchFamily="18" charset="0"/>
                <a:cs typeface="Times New Roman" pitchFamily="18" charset="0"/>
              </a:rPr>
              <a:t>Phase 4: Development</a:t>
            </a:r>
            <a:endParaRPr lang="en-US" sz="2400" dirty="0">
              <a:latin typeface="Arial" pitchFamily="34" charset="0"/>
              <a:cs typeface="Arial" pitchFamily="34" charset="0"/>
            </a:endParaRPr>
          </a:p>
        </p:txBody>
      </p:sp>
      <p:sp>
        <p:nvSpPr>
          <p:cNvPr id="16389" name="Rectangle 5"/>
          <p:cNvSpPr>
            <a:spLocks noChangeArrowheads="1"/>
          </p:cNvSpPr>
          <p:nvPr/>
        </p:nvSpPr>
        <p:spPr bwMode="auto">
          <a:xfrm>
            <a:off x="8458200" y="4371202"/>
            <a:ext cx="15240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pPr>
            <a:r>
              <a:rPr lang="en-US" sz="2400" i="1" u="sng" dirty="0">
                <a:latin typeface="Calibri" pitchFamily="34" charset="0"/>
                <a:ea typeface="Cambria" pitchFamily="18" charset="0"/>
                <a:cs typeface="Times New Roman" pitchFamily="18" charset="0"/>
              </a:rPr>
              <a:t>Phase 5: Launch </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2021608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Dean </a:t>
            </a:r>
            <a:r>
              <a:rPr lang="en-US" dirty="0" err="1"/>
              <a:t>Kamen’s</a:t>
            </a:r>
            <a:r>
              <a:rPr lang="en-US" dirty="0"/>
              <a:t> mission: a new DISCOVERY to replace the car, solve the problem of congestion, air pollution and dependency on fuel**.</a:t>
            </a:r>
          </a:p>
          <a:p>
            <a:r>
              <a:rPr lang="en-US" dirty="0"/>
              <a:t>Design idea : focus on creating devices that took up a minimal amount of space, were extremely maneuverable and could operate on pedestrian sidewalks and pathways</a:t>
            </a:r>
          </a:p>
          <a:p>
            <a:r>
              <a:rPr lang="en-US" dirty="0"/>
              <a:t>Market opportunity : universities, police force, security companies, and large retailers</a:t>
            </a:r>
          </a:p>
          <a:p>
            <a:pPr>
              <a:buNone/>
            </a:pPr>
            <a:endParaRPr lang="en-US" dirty="0"/>
          </a:p>
          <a:p>
            <a:pPr>
              <a:buNone/>
            </a:pPr>
            <a:r>
              <a:rPr lang="en-US" sz="2100" i="1" dirty="0"/>
              <a:t>** In 1999, the United States consumed 95 quadrillion BTUs of energy, while producing 61 quadrillion BTUs. The result being a </a:t>
            </a:r>
            <a:r>
              <a:rPr lang="en-US" sz="2100" b="1" i="1" dirty="0"/>
              <a:t>34 quadrillion BTU energy deficit</a:t>
            </a:r>
            <a:r>
              <a:rPr lang="en-US" sz="2100" i="1" dirty="0"/>
              <a:t>.</a:t>
            </a:r>
          </a:p>
        </p:txBody>
      </p:sp>
      <p:sp>
        <p:nvSpPr>
          <p:cNvPr id="4" name="Rectangle 1"/>
          <p:cNvSpPr>
            <a:spLocks noGrp="1" noChangeArrowheads="1"/>
          </p:cNvSpPr>
          <p:nvPr>
            <p:ph type="title"/>
          </p:nvPr>
        </p:nvSpPr>
        <p:spPr bwMode="auto">
          <a:xfrm>
            <a:off x="1981200" y="184420"/>
            <a:ext cx="8229600" cy="1323439"/>
          </a:xfrm>
          <a:prstGeom prst="rect">
            <a:avLst/>
          </a:prstGeom>
          <a:noFill/>
          <a:ln w="9525">
            <a:noFill/>
            <a:miter lim="800000"/>
            <a:headEnd/>
            <a:tailEnd/>
          </a:ln>
          <a:effectLst/>
        </p:spPr>
        <p:txBody>
          <a:bodyPr vert="horz" wrap="square" lIns="91440" tIns="45720" rIns="91440" bIns="45720" numCol="1" rtlCol="0" anchor="ctr" anchorCtr="0" compatLnSpc="1">
            <a:prstTxWarp prst="textNoShape">
              <a:avLst/>
            </a:prstTxWarp>
            <a:spAutoFit/>
          </a:bodyPr>
          <a:lstStyle/>
          <a:p>
            <a:pPr algn="just" fontAlgn="base">
              <a:lnSpc>
                <a:spcPct val="100000"/>
              </a:lnSpc>
              <a:spcAft>
                <a:spcPct val="0"/>
              </a:spcAft>
            </a:pPr>
            <a:r>
              <a:rPr lang="en-US" sz="4000" i="1" u="sng" dirty="0">
                <a:latin typeface="Calibri" pitchFamily="34" charset="0"/>
                <a:ea typeface="Cambria" pitchFamily="18" charset="0"/>
                <a:cs typeface="Times New Roman" pitchFamily="18" charset="0"/>
              </a:rPr>
              <a:t>Phase 1: Opportunity identification and selection</a:t>
            </a:r>
            <a:endParaRPr lang="en-US" sz="4000" dirty="0">
              <a:latin typeface="Arial" pitchFamily="34" charset="0"/>
              <a:cs typeface="Arial" pitchFamily="34" charset="0"/>
            </a:endParaRPr>
          </a:p>
        </p:txBody>
      </p:sp>
    </p:spTree>
    <p:extLst>
      <p:ext uri="{BB962C8B-B14F-4D97-AF65-F5344CB8AC3E}">
        <p14:creationId xmlns:p14="http://schemas.microsoft.com/office/powerpoint/2010/main" val="1226690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AC31B-8562-4F82-8E30-505A6CC6EC93}"/>
              </a:ext>
            </a:extLst>
          </p:cNvPr>
          <p:cNvSpPr>
            <a:spLocks noGrp="1"/>
          </p:cNvSpPr>
          <p:nvPr>
            <p:ph type="title"/>
          </p:nvPr>
        </p:nvSpPr>
        <p:spPr>
          <a:xfrm>
            <a:off x="0" y="22008"/>
            <a:ext cx="10515600" cy="1325563"/>
          </a:xfrm>
        </p:spPr>
        <p:txBody>
          <a:bodyPr/>
          <a:lstStyle/>
          <a:p>
            <a:r>
              <a:rPr lang="en-GB" dirty="0"/>
              <a:t>Logical to Physical ER</a:t>
            </a:r>
          </a:p>
        </p:txBody>
      </p:sp>
      <p:pic>
        <p:nvPicPr>
          <p:cNvPr id="4" name="Picture 3">
            <a:extLst>
              <a:ext uri="{FF2B5EF4-FFF2-40B4-BE49-F238E27FC236}">
                <a16:creationId xmlns:a16="http://schemas.microsoft.com/office/drawing/2014/main" id="{A1A3D78D-EE76-4954-AF19-B3178AB264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150" y="1027906"/>
            <a:ext cx="7718650" cy="5468873"/>
          </a:xfrm>
          <a:prstGeom prst="rect">
            <a:avLst/>
          </a:prstGeom>
        </p:spPr>
      </p:pic>
    </p:spTree>
    <p:extLst>
      <p:ext uri="{BB962C8B-B14F-4D97-AF65-F5344CB8AC3E}">
        <p14:creationId xmlns:p14="http://schemas.microsoft.com/office/powerpoint/2010/main" val="7174283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u="sng" dirty="0">
                <a:latin typeface="Calibri" pitchFamily="34" charset="0"/>
                <a:ea typeface="Cambria" pitchFamily="18" charset="0"/>
                <a:cs typeface="Times New Roman" pitchFamily="18" charset="0"/>
              </a:rPr>
              <a:t>Phase 1: Opportunity identification and selection</a:t>
            </a:r>
            <a:endParaRPr lang="en-US" dirty="0"/>
          </a:p>
        </p:txBody>
      </p:sp>
      <p:sp>
        <p:nvSpPr>
          <p:cNvPr id="3" name="Content Placeholder 2"/>
          <p:cNvSpPr>
            <a:spLocks noGrp="1"/>
          </p:cNvSpPr>
          <p:nvPr>
            <p:ph idx="1"/>
          </p:nvPr>
        </p:nvSpPr>
        <p:spPr>
          <a:xfrm>
            <a:off x="1066801" y="2156792"/>
            <a:ext cx="3124200" cy="4525963"/>
          </a:xfrm>
        </p:spPr>
        <p:txBody>
          <a:bodyPr/>
          <a:lstStyle/>
          <a:p>
            <a:r>
              <a:rPr lang="en-US" dirty="0"/>
              <a:t>Inspired by :</a:t>
            </a:r>
            <a:r>
              <a:rPr lang="en-US" dirty="0" err="1"/>
              <a:t>iBOT</a:t>
            </a:r>
            <a:r>
              <a:rPr lang="en-US" dirty="0"/>
              <a:t> wheelchair</a:t>
            </a:r>
          </a:p>
        </p:txBody>
      </p:sp>
      <p:pic>
        <p:nvPicPr>
          <p:cNvPr id="1027" name="Picture 3"/>
          <p:cNvPicPr>
            <a:picLocks noChangeAspect="1" noChangeArrowheads="1"/>
          </p:cNvPicPr>
          <p:nvPr/>
        </p:nvPicPr>
        <p:blipFill>
          <a:blip r:embed="rId2"/>
          <a:srcRect/>
          <a:stretch>
            <a:fillRect/>
          </a:stretch>
        </p:blipFill>
        <p:spPr bwMode="auto">
          <a:xfrm>
            <a:off x="8001000" y="1905001"/>
            <a:ext cx="1600200" cy="2073859"/>
          </a:xfrm>
          <a:prstGeom prst="rect">
            <a:avLst/>
          </a:prstGeom>
          <a:noFill/>
          <a:ln w="9525">
            <a:noFill/>
            <a:miter lim="800000"/>
            <a:headEnd/>
            <a:tailEnd/>
          </a:ln>
          <a:effectLst/>
        </p:spPr>
      </p:pic>
      <p:cxnSp>
        <p:nvCxnSpPr>
          <p:cNvPr id="7" name="Straight Arrow Connector 6"/>
          <p:cNvCxnSpPr>
            <a:endCxn id="1027" idx="1"/>
          </p:cNvCxnSpPr>
          <p:nvPr/>
        </p:nvCxnSpPr>
        <p:spPr>
          <a:xfrm>
            <a:off x="4267200" y="2895600"/>
            <a:ext cx="3733800" cy="463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8" name="Picture 4"/>
          <p:cNvPicPr>
            <a:picLocks noChangeAspect="1" noChangeArrowheads="1"/>
          </p:cNvPicPr>
          <p:nvPr/>
        </p:nvPicPr>
        <p:blipFill>
          <a:blip r:embed="rId3"/>
          <a:srcRect/>
          <a:stretch>
            <a:fillRect/>
          </a:stretch>
        </p:blipFill>
        <p:spPr bwMode="auto">
          <a:xfrm>
            <a:off x="8001000" y="4038601"/>
            <a:ext cx="1771650" cy="2254827"/>
          </a:xfrm>
          <a:prstGeom prst="rect">
            <a:avLst/>
          </a:prstGeom>
          <a:noFill/>
          <a:ln w="9525">
            <a:noFill/>
            <a:miter lim="800000"/>
            <a:headEnd/>
            <a:tailEnd/>
          </a:ln>
          <a:effectLst/>
        </p:spPr>
      </p:pic>
    </p:spTree>
    <p:extLst>
      <p:ext uri="{BB962C8B-B14F-4D97-AF65-F5344CB8AC3E}">
        <p14:creationId xmlns:p14="http://schemas.microsoft.com/office/powerpoint/2010/main" val="18966536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 generation </a:t>
            </a:r>
          </a:p>
        </p:txBody>
      </p:sp>
      <p:sp>
        <p:nvSpPr>
          <p:cNvPr id="3" name="Content Placeholder 2"/>
          <p:cNvSpPr>
            <a:spLocks noGrp="1"/>
          </p:cNvSpPr>
          <p:nvPr>
            <p:ph idx="1"/>
          </p:nvPr>
        </p:nvSpPr>
        <p:spPr/>
        <p:txBody>
          <a:bodyPr>
            <a:normAutofit lnSpcReduction="10000"/>
          </a:bodyPr>
          <a:lstStyle/>
          <a:p>
            <a:r>
              <a:rPr lang="en-US" dirty="0"/>
              <a:t>Consumer feedback: The first problem was of Segway not being taken seriously by consumers who regard this invention as simply a high-end toy.</a:t>
            </a:r>
          </a:p>
          <a:p>
            <a:r>
              <a:rPr lang="en-US" dirty="0"/>
              <a:t>Team decides to concentrate at first on major corporations, universities and government agencies--large, solid, established institutions--rather than dive straight into the consumer marketplace </a:t>
            </a:r>
          </a:p>
          <a:p>
            <a:r>
              <a:rPr lang="en-US" dirty="0"/>
              <a:t>Design specifications: small footprint, flexibility, lightweight, run on electricity</a:t>
            </a:r>
          </a:p>
          <a:p>
            <a:r>
              <a:rPr lang="en-US" dirty="0"/>
              <a:t>Design specs on Safety : </a:t>
            </a:r>
            <a:r>
              <a:rPr lang="en-US" dirty="0" err="1"/>
              <a:t>Segway</a:t>
            </a:r>
            <a:r>
              <a:rPr lang="en-US" dirty="0"/>
              <a:t> equipped with three computerized keys that set speed and performance limits to ensure safety on pedestrian pavements</a:t>
            </a:r>
          </a:p>
          <a:p>
            <a:pPr>
              <a:buNone/>
            </a:pPr>
            <a:endParaRPr lang="en-US" dirty="0"/>
          </a:p>
        </p:txBody>
      </p:sp>
    </p:spTree>
    <p:extLst>
      <p:ext uri="{BB962C8B-B14F-4D97-AF65-F5344CB8AC3E}">
        <p14:creationId xmlns:p14="http://schemas.microsoft.com/office/powerpoint/2010/main" val="3013906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52400"/>
            <a:ext cx="8229600" cy="334962"/>
          </a:xfrm>
        </p:spPr>
        <p:txBody>
          <a:bodyPr>
            <a:noAutofit/>
          </a:bodyPr>
          <a:lstStyle/>
          <a:p>
            <a:pPr algn="l"/>
            <a:r>
              <a:rPr lang="en-US" sz="2000" b="1" i="1" dirty="0"/>
              <a:t>Concept Evaluation </a:t>
            </a:r>
            <a:br>
              <a:rPr lang="en-US" sz="2000" b="1" i="1" dirty="0"/>
            </a:b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3658919406"/>
              </p:ext>
            </p:extLst>
          </p:nvPr>
        </p:nvGraphicFramePr>
        <p:xfrm>
          <a:off x="132522" y="295205"/>
          <a:ext cx="11622157" cy="6535586"/>
        </p:xfrm>
        <a:graphic>
          <a:graphicData uri="http://schemas.openxmlformats.org/drawingml/2006/table">
            <a:tbl>
              <a:tblPr/>
              <a:tblGrid>
                <a:gridCol w="2093843">
                  <a:extLst>
                    <a:ext uri="{9D8B030D-6E8A-4147-A177-3AD203B41FA5}">
                      <a16:colId xmlns:a16="http://schemas.microsoft.com/office/drawing/2014/main" val="20000"/>
                    </a:ext>
                  </a:extLst>
                </a:gridCol>
                <a:gridCol w="4241051">
                  <a:extLst>
                    <a:ext uri="{9D8B030D-6E8A-4147-A177-3AD203B41FA5}">
                      <a16:colId xmlns:a16="http://schemas.microsoft.com/office/drawing/2014/main" val="20001"/>
                    </a:ext>
                  </a:extLst>
                </a:gridCol>
                <a:gridCol w="1299214">
                  <a:extLst>
                    <a:ext uri="{9D8B030D-6E8A-4147-A177-3AD203B41FA5}">
                      <a16:colId xmlns:a16="http://schemas.microsoft.com/office/drawing/2014/main" val="20002"/>
                    </a:ext>
                  </a:extLst>
                </a:gridCol>
                <a:gridCol w="1172540">
                  <a:extLst>
                    <a:ext uri="{9D8B030D-6E8A-4147-A177-3AD203B41FA5}">
                      <a16:colId xmlns:a16="http://schemas.microsoft.com/office/drawing/2014/main" val="20003"/>
                    </a:ext>
                  </a:extLst>
                </a:gridCol>
                <a:gridCol w="1325908">
                  <a:extLst>
                    <a:ext uri="{9D8B030D-6E8A-4147-A177-3AD203B41FA5}">
                      <a16:colId xmlns:a16="http://schemas.microsoft.com/office/drawing/2014/main" val="20004"/>
                    </a:ext>
                  </a:extLst>
                </a:gridCol>
                <a:gridCol w="1489601">
                  <a:extLst>
                    <a:ext uri="{9D8B030D-6E8A-4147-A177-3AD203B41FA5}">
                      <a16:colId xmlns:a16="http://schemas.microsoft.com/office/drawing/2014/main" val="20005"/>
                    </a:ext>
                  </a:extLst>
                </a:gridCol>
              </a:tblGrid>
              <a:tr h="265480">
                <a:tc>
                  <a:txBody>
                    <a:bodyPr/>
                    <a:lstStyle/>
                    <a:p>
                      <a:pPr algn="l" fontAlgn="t"/>
                      <a:r>
                        <a:rPr lang="en-US" sz="1200" b="1" i="0" u="none" strike="noStrike" dirty="0">
                          <a:solidFill>
                            <a:srgbClr val="000000"/>
                          </a:solidFill>
                          <a:latin typeface="Times New Roman"/>
                        </a:rPr>
                        <a:t>Category </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100" b="1" i="0" u="none" strike="noStrike" dirty="0">
                          <a:solidFill>
                            <a:srgbClr val="000000"/>
                          </a:solidFill>
                          <a:latin typeface="Times New Roman"/>
                        </a:rPr>
                        <a:t>Factor </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100" b="1" i="0" u="none" strike="noStrike">
                          <a:solidFill>
                            <a:srgbClr val="000000"/>
                          </a:solidFill>
                          <a:latin typeface="Times New Roman"/>
                        </a:rPr>
                        <a:t>Scale</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100" b="1" i="0" u="none" strike="noStrike">
                          <a:solidFill>
                            <a:srgbClr val="000000"/>
                          </a:solidFill>
                          <a:latin typeface="Times New Roman"/>
                        </a:rPr>
                        <a:t>Score</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100" b="1" i="0" u="none" strike="noStrike">
                          <a:solidFill>
                            <a:srgbClr val="000000"/>
                          </a:solidFill>
                          <a:latin typeface="Times New Roman"/>
                        </a:rPr>
                        <a:t>Weight (1-5)</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100" b="1" i="0" u="none" strike="noStrike" dirty="0">
                          <a:solidFill>
                            <a:srgbClr val="000000"/>
                          </a:solidFill>
                          <a:latin typeface="Times New Roman"/>
                        </a:rPr>
                        <a:t>Weighted score</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70581">
                <a:tc rowSpan="33">
                  <a:txBody>
                    <a:bodyPr/>
                    <a:lstStyle/>
                    <a:p>
                      <a:pPr algn="l" fontAlgn="t"/>
                      <a:r>
                        <a:rPr lang="en-US" sz="2400" b="0" i="0" u="none" strike="noStrike" dirty="0">
                          <a:solidFill>
                            <a:srgbClr val="000000"/>
                          </a:solidFill>
                          <a:latin typeface="Times New Roman"/>
                        </a:rPr>
                        <a:t>Technical accomplishment </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l" fontAlgn="t"/>
                      <a:r>
                        <a:rPr lang="en-US" sz="1100" b="0" i="0" u="none" strike="noStrike" dirty="0">
                          <a:solidFill>
                            <a:srgbClr val="000000"/>
                          </a:solidFill>
                          <a:latin typeface="Times New Roman"/>
                        </a:rPr>
                        <a:t>Technical task difficulty </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latin typeface="Times New Roman"/>
                        </a:rPr>
                        <a:t>1: difficult </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fontAlgn="t"/>
                      <a:r>
                        <a:rPr lang="en-US" sz="1100" b="0" i="0" u="none" strike="noStrike" dirty="0">
                          <a:solidFill>
                            <a:srgbClr val="000000"/>
                          </a:solidFill>
                          <a:latin typeface="Times New Roman"/>
                        </a:rPr>
                        <a:t>4</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100" b="0" i="0" u="none" strike="noStrike">
                          <a:solidFill>
                            <a:srgbClr val="000000"/>
                          </a:solidFill>
                          <a:latin typeface="Times New Roman"/>
                        </a:rPr>
                        <a:t>4</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100" b="0" i="0" u="none" strike="noStrike" dirty="0">
                          <a:solidFill>
                            <a:srgbClr val="000000"/>
                          </a:solidFill>
                          <a:latin typeface="Times New Roman"/>
                        </a:rPr>
                        <a:t>16</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67959">
                <a:tc vMerge="1">
                  <a:txBody>
                    <a:bodyPr/>
                    <a:lstStyle/>
                    <a:p>
                      <a:endParaRPr lang="en-US"/>
                    </a:p>
                  </a:txBody>
                  <a:tcPr/>
                </a:tc>
                <a:tc vMerge="1">
                  <a:txBody>
                    <a:bodyPr/>
                    <a:lstStyle/>
                    <a:p>
                      <a:endParaRPr lang="en-US"/>
                    </a:p>
                  </a:txBody>
                  <a:tcPr/>
                </a:tc>
                <a:tc>
                  <a:txBody>
                    <a:bodyPr/>
                    <a:lstStyle/>
                    <a:p>
                      <a:pPr algn="l" fontAlgn="t"/>
                      <a:r>
                        <a:rPr lang="en-US" sz="1100" b="0" i="0" u="none" strike="noStrike" dirty="0">
                          <a:solidFill>
                            <a:srgbClr val="000000"/>
                          </a:solidFill>
                          <a:latin typeface="Times New Roman"/>
                        </a:rPr>
                        <a:t>5: easy</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2"/>
                  </a:ext>
                </a:extLst>
              </a:tr>
              <a:tr h="165590">
                <a:tc vMerge="1">
                  <a:txBody>
                    <a:bodyPr/>
                    <a:lstStyle/>
                    <a:p>
                      <a:endParaRPr lang="en-US"/>
                    </a:p>
                  </a:txBody>
                  <a:tcPr/>
                </a:tc>
                <a:tc rowSpan="2">
                  <a:txBody>
                    <a:bodyPr/>
                    <a:lstStyle/>
                    <a:p>
                      <a:pPr algn="l" fontAlgn="t"/>
                      <a:r>
                        <a:rPr lang="en-US" sz="1100" b="0" i="0" u="none" strike="noStrike" dirty="0">
                          <a:solidFill>
                            <a:srgbClr val="000000"/>
                          </a:solidFill>
                          <a:latin typeface="Times New Roman"/>
                        </a:rPr>
                        <a:t>Research skills required</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latin typeface="Times New Roman"/>
                        </a:rPr>
                        <a:t>1: none</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fontAlgn="t"/>
                      <a:r>
                        <a:rPr lang="en-US" sz="1100" b="0" i="0" u="none" strike="noStrike" dirty="0">
                          <a:solidFill>
                            <a:srgbClr val="000000"/>
                          </a:solidFill>
                          <a:latin typeface="Times New Roman"/>
                        </a:rPr>
                        <a:t>5</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100" b="0" i="0" u="none" strike="noStrike" dirty="0">
                          <a:solidFill>
                            <a:srgbClr val="000000"/>
                          </a:solidFill>
                          <a:latin typeface="Times New Roman"/>
                        </a:rPr>
                        <a:t>3</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100" b="0" i="0" u="none" strike="noStrike" dirty="0">
                          <a:solidFill>
                            <a:srgbClr val="000000"/>
                          </a:solidFill>
                          <a:latin typeface="Times New Roman"/>
                        </a:rPr>
                        <a:t>15</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5590">
                <a:tc vMerge="1">
                  <a:txBody>
                    <a:bodyPr/>
                    <a:lstStyle/>
                    <a:p>
                      <a:endParaRPr lang="en-US"/>
                    </a:p>
                  </a:txBody>
                  <a:tcPr/>
                </a:tc>
                <a:tc vMerge="1">
                  <a:txBody>
                    <a:bodyPr/>
                    <a:lstStyle/>
                    <a:p>
                      <a:endParaRPr lang="en-US"/>
                    </a:p>
                  </a:txBody>
                  <a:tcPr/>
                </a:tc>
                <a:tc>
                  <a:txBody>
                    <a:bodyPr/>
                    <a:lstStyle/>
                    <a:p>
                      <a:pPr algn="l" fontAlgn="t"/>
                      <a:r>
                        <a:rPr lang="en-US" sz="1100" b="0" i="0" u="none" strike="noStrike" dirty="0">
                          <a:solidFill>
                            <a:srgbClr val="000000"/>
                          </a:solidFill>
                          <a:latin typeface="Times New Roman"/>
                        </a:rPr>
                        <a:t>5: perfect fit</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165590">
                <a:tc vMerge="1">
                  <a:txBody>
                    <a:bodyPr/>
                    <a:lstStyle/>
                    <a:p>
                      <a:endParaRPr lang="en-US"/>
                    </a:p>
                  </a:txBody>
                  <a:tcPr/>
                </a:tc>
                <a:tc rowSpan="2">
                  <a:txBody>
                    <a:bodyPr/>
                    <a:lstStyle/>
                    <a:p>
                      <a:pPr algn="l" fontAlgn="t"/>
                      <a:r>
                        <a:rPr lang="en-US" sz="1100" b="0" i="0" u="none" strike="noStrike" dirty="0">
                          <a:solidFill>
                            <a:srgbClr val="000000"/>
                          </a:solidFill>
                          <a:latin typeface="Times New Roman"/>
                        </a:rPr>
                        <a:t>Development skills required</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latin typeface="Times New Roman"/>
                        </a:rPr>
                        <a:t>1: none</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fontAlgn="t"/>
                      <a:r>
                        <a:rPr lang="en-US" sz="1100" b="0" i="0" u="none" strike="noStrike" dirty="0">
                          <a:solidFill>
                            <a:srgbClr val="000000"/>
                          </a:solidFill>
                          <a:latin typeface="Times New Roman"/>
                        </a:rPr>
                        <a:t>4</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100" b="0" i="0" u="none" strike="noStrike">
                          <a:solidFill>
                            <a:srgbClr val="000000"/>
                          </a:solidFill>
                          <a:latin typeface="Times New Roman"/>
                        </a:rPr>
                        <a:t>2</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100" b="0" i="0" u="none" strike="noStrike" dirty="0">
                          <a:solidFill>
                            <a:srgbClr val="000000"/>
                          </a:solidFill>
                          <a:latin typeface="Times New Roman"/>
                        </a:rPr>
                        <a:t>8</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65590">
                <a:tc vMerge="1">
                  <a:txBody>
                    <a:bodyPr/>
                    <a:lstStyle/>
                    <a:p>
                      <a:endParaRPr lang="en-US"/>
                    </a:p>
                  </a:txBody>
                  <a:tcPr/>
                </a:tc>
                <a:tc vMerge="1">
                  <a:txBody>
                    <a:bodyPr/>
                    <a:lstStyle/>
                    <a:p>
                      <a:endParaRPr lang="en-US"/>
                    </a:p>
                  </a:txBody>
                  <a:tcPr/>
                </a:tc>
                <a:tc>
                  <a:txBody>
                    <a:bodyPr/>
                    <a:lstStyle/>
                    <a:p>
                      <a:pPr algn="l" fontAlgn="t"/>
                      <a:r>
                        <a:rPr lang="en-US" sz="1100" b="0" i="0" u="none" strike="noStrike" dirty="0">
                          <a:solidFill>
                            <a:srgbClr val="000000"/>
                          </a:solidFill>
                          <a:latin typeface="Times New Roman"/>
                        </a:rPr>
                        <a:t>5: perfect fit</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165590">
                <a:tc vMerge="1">
                  <a:txBody>
                    <a:bodyPr/>
                    <a:lstStyle/>
                    <a:p>
                      <a:endParaRPr lang="en-US"/>
                    </a:p>
                  </a:txBody>
                  <a:tcPr/>
                </a:tc>
                <a:tc rowSpan="2">
                  <a:txBody>
                    <a:bodyPr/>
                    <a:lstStyle/>
                    <a:p>
                      <a:pPr algn="l" fontAlgn="t"/>
                      <a:r>
                        <a:rPr lang="en-US" sz="1100" b="0" i="0" u="none" strike="noStrike">
                          <a:solidFill>
                            <a:srgbClr val="000000"/>
                          </a:solidFill>
                          <a:latin typeface="Times New Roman"/>
                        </a:rPr>
                        <a:t>Technical equipment/processes</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latin typeface="Times New Roman"/>
                        </a:rPr>
                        <a:t>1: none</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fontAlgn="t"/>
                      <a:r>
                        <a:rPr lang="en-US" sz="1100" b="0" i="0" u="none" strike="noStrike" dirty="0">
                          <a:solidFill>
                            <a:srgbClr val="000000"/>
                          </a:solidFill>
                          <a:latin typeface="Times New Roman"/>
                        </a:rPr>
                        <a:t>5</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100" b="0" i="0" u="none" strike="noStrike" dirty="0">
                          <a:solidFill>
                            <a:srgbClr val="000000"/>
                          </a:solidFill>
                          <a:latin typeface="Times New Roman"/>
                        </a:rPr>
                        <a:t>3</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100" b="0" i="0" u="none" strike="noStrike" dirty="0">
                          <a:solidFill>
                            <a:srgbClr val="000000"/>
                          </a:solidFill>
                          <a:latin typeface="Times New Roman"/>
                        </a:rPr>
                        <a:t>15</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45152">
                <a:tc vMerge="1">
                  <a:txBody>
                    <a:bodyPr/>
                    <a:lstStyle/>
                    <a:p>
                      <a:endParaRPr lang="en-US"/>
                    </a:p>
                  </a:txBody>
                  <a:tcPr/>
                </a:tc>
                <a:tc vMerge="1">
                  <a:txBody>
                    <a:bodyPr/>
                    <a:lstStyle/>
                    <a:p>
                      <a:endParaRPr lang="en-US"/>
                    </a:p>
                  </a:txBody>
                  <a:tcPr/>
                </a:tc>
                <a:tc>
                  <a:txBody>
                    <a:bodyPr/>
                    <a:lstStyle/>
                    <a:p>
                      <a:pPr algn="l" fontAlgn="t"/>
                      <a:r>
                        <a:rPr lang="en-US" sz="1100" b="0" i="0" u="none" strike="noStrike" dirty="0">
                          <a:solidFill>
                            <a:srgbClr val="000000"/>
                          </a:solidFill>
                          <a:latin typeface="Times New Roman"/>
                        </a:rPr>
                        <a:t>5: have them</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8"/>
                  </a:ext>
                </a:extLst>
              </a:tr>
              <a:tr h="165590">
                <a:tc vMerge="1">
                  <a:txBody>
                    <a:bodyPr/>
                    <a:lstStyle/>
                    <a:p>
                      <a:endParaRPr lang="en-US"/>
                    </a:p>
                  </a:txBody>
                  <a:tcPr/>
                </a:tc>
                <a:tc rowSpan="2">
                  <a:txBody>
                    <a:bodyPr/>
                    <a:lstStyle/>
                    <a:p>
                      <a:pPr algn="l" fontAlgn="t"/>
                      <a:r>
                        <a:rPr lang="en-US" sz="1100" b="0" i="0" u="none" strike="noStrike">
                          <a:solidFill>
                            <a:srgbClr val="000000"/>
                          </a:solidFill>
                          <a:latin typeface="Times New Roman"/>
                        </a:rPr>
                        <a:t>Rate of technological change</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latin typeface="Times New Roman"/>
                        </a:rPr>
                        <a:t>1: high</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fontAlgn="t"/>
                      <a:r>
                        <a:rPr lang="en-US" sz="1100" b="0" i="0" u="none" strike="noStrike">
                          <a:solidFill>
                            <a:srgbClr val="000000"/>
                          </a:solidFill>
                          <a:latin typeface="Times New Roman"/>
                        </a:rPr>
                        <a:t>5</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100" b="0" i="0" u="none" strike="noStrike">
                          <a:solidFill>
                            <a:srgbClr val="000000"/>
                          </a:solidFill>
                          <a:latin typeface="Times New Roman"/>
                        </a:rPr>
                        <a:t>2</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100" b="0" i="0" u="none" strike="noStrike" dirty="0">
                          <a:solidFill>
                            <a:srgbClr val="000000"/>
                          </a:solidFill>
                          <a:latin typeface="Times New Roman"/>
                        </a:rPr>
                        <a:t>10</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93927">
                <a:tc vMerge="1">
                  <a:txBody>
                    <a:bodyPr/>
                    <a:lstStyle/>
                    <a:p>
                      <a:endParaRPr lang="en-US"/>
                    </a:p>
                  </a:txBody>
                  <a:tcPr/>
                </a:tc>
                <a:tc vMerge="1">
                  <a:txBody>
                    <a:bodyPr/>
                    <a:lstStyle/>
                    <a:p>
                      <a:endParaRPr lang="en-US"/>
                    </a:p>
                  </a:txBody>
                  <a:tcPr/>
                </a:tc>
                <a:tc>
                  <a:txBody>
                    <a:bodyPr/>
                    <a:lstStyle/>
                    <a:p>
                      <a:pPr algn="l" fontAlgn="t"/>
                      <a:r>
                        <a:rPr lang="en-US" sz="1100" b="0" i="0" u="none" strike="noStrike" dirty="0">
                          <a:solidFill>
                            <a:srgbClr val="000000"/>
                          </a:solidFill>
                          <a:latin typeface="Times New Roman"/>
                        </a:rPr>
                        <a:t>5: stable</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0"/>
                  </a:ext>
                </a:extLst>
              </a:tr>
              <a:tr h="165590">
                <a:tc vMerge="1">
                  <a:txBody>
                    <a:bodyPr/>
                    <a:lstStyle/>
                    <a:p>
                      <a:endParaRPr lang="en-US"/>
                    </a:p>
                  </a:txBody>
                  <a:tcPr/>
                </a:tc>
                <a:tc rowSpan="2">
                  <a:txBody>
                    <a:bodyPr/>
                    <a:lstStyle/>
                    <a:p>
                      <a:pPr algn="l" fontAlgn="t"/>
                      <a:r>
                        <a:rPr lang="en-US" sz="1100" b="0" i="0" u="none" strike="noStrike">
                          <a:solidFill>
                            <a:srgbClr val="000000"/>
                          </a:solidFill>
                          <a:latin typeface="Times New Roman"/>
                        </a:rPr>
                        <a:t>Designing superiority assurance</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latin typeface="Times New Roman"/>
                        </a:rPr>
                        <a:t>1: none</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fontAlgn="t"/>
                      <a:r>
                        <a:rPr lang="en-US" sz="1100" b="0" i="0" u="none" strike="noStrike" dirty="0">
                          <a:solidFill>
                            <a:srgbClr val="000000"/>
                          </a:solidFill>
                          <a:latin typeface="Times New Roman"/>
                        </a:rPr>
                        <a:t>5</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100" b="0" i="0" u="none" strike="noStrike">
                          <a:solidFill>
                            <a:srgbClr val="000000"/>
                          </a:solidFill>
                          <a:latin typeface="Times New Roman"/>
                        </a:rPr>
                        <a:t>2</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100" b="0" i="0" u="none" strike="noStrike">
                          <a:solidFill>
                            <a:srgbClr val="000000"/>
                          </a:solidFill>
                          <a:latin typeface="Times New Roman"/>
                        </a:rPr>
                        <a:t>10</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93927">
                <a:tc vMerge="1">
                  <a:txBody>
                    <a:bodyPr/>
                    <a:lstStyle/>
                    <a:p>
                      <a:endParaRPr lang="en-US"/>
                    </a:p>
                  </a:txBody>
                  <a:tcPr/>
                </a:tc>
                <a:tc vMerge="1">
                  <a:txBody>
                    <a:bodyPr/>
                    <a:lstStyle/>
                    <a:p>
                      <a:endParaRPr lang="en-US"/>
                    </a:p>
                  </a:txBody>
                  <a:tcPr/>
                </a:tc>
                <a:tc>
                  <a:txBody>
                    <a:bodyPr/>
                    <a:lstStyle/>
                    <a:p>
                      <a:pPr algn="l" fontAlgn="t"/>
                      <a:r>
                        <a:rPr lang="en-US" sz="1100" b="0" i="0" u="none" strike="noStrike" dirty="0">
                          <a:solidFill>
                            <a:srgbClr val="000000"/>
                          </a:solidFill>
                          <a:latin typeface="Times New Roman"/>
                        </a:rPr>
                        <a:t>5: high</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2"/>
                  </a:ext>
                </a:extLst>
              </a:tr>
              <a:tr h="165590">
                <a:tc vMerge="1">
                  <a:txBody>
                    <a:bodyPr/>
                    <a:lstStyle/>
                    <a:p>
                      <a:endParaRPr lang="en-US"/>
                    </a:p>
                  </a:txBody>
                  <a:tcPr/>
                </a:tc>
                <a:tc rowSpan="2">
                  <a:txBody>
                    <a:bodyPr/>
                    <a:lstStyle/>
                    <a:p>
                      <a:pPr algn="l" fontAlgn="t"/>
                      <a:r>
                        <a:rPr lang="en-US" sz="1100" b="0" i="0" u="none" strike="noStrike">
                          <a:solidFill>
                            <a:srgbClr val="000000"/>
                          </a:solidFill>
                          <a:latin typeface="Times New Roman"/>
                        </a:rPr>
                        <a:t>Security of design </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latin typeface="Times New Roman"/>
                        </a:rPr>
                        <a:t>1: none</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fontAlgn="t"/>
                      <a:r>
                        <a:rPr lang="en-US" sz="1100" b="0" i="0" u="none" strike="noStrike">
                          <a:solidFill>
                            <a:srgbClr val="000000"/>
                          </a:solidFill>
                          <a:latin typeface="Times New Roman"/>
                        </a:rPr>
                        <a:t>5</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100" b="0" i="0" u="none" strike="noStrike">
                          <a:solidFill>
                            <a:srgbClr val="000000"/>
                          </a:solidFill>
                          <a:latin typeface="Times New Roman"/>
                        </a:rPr>
                        <a:t>2</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100" b="0" i="0" u="none" strike="noStrike">
                          <a:solidFill>
                            <a:srgbClr val="000000"/>
                          </a:solidFill>
                          <a:latin typeface="Times New Roman"/>
                        </a:rPr>
                        <a:t>10</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65590">
                <a:tc vMerge="1">
                  <a:txBody>
                    <a:bodyPr/>
                    <a:lstStyle/>
                    <a:p>
                      <a:endParaRPr lang="en-US"/>
                    </a:p>
                  </a:txBody>
                  <a:tcPr/>
                </a:tc>
                <a:tc vMerge="1">
                  <a:txBody>
                    <a:bodyPr/>
                    <a:lstStyle/>
                    <a:p>
                      <a:endParaRPr lang="en-US"/>
                    </a:p>
                  </a:txBody>
                  <a:tcPr/>
                </a:tc>
                <a:tc>
                  <a:txBody>
                    <a:bodyPr/>
                    <a:lstStyle/>
                    <a:p>
                      <a:pPr algn="l" fontAlgn="t"/>
                      <a:r>
                        <a:rPr lang="en-US" sz="1100" b="0" i="0" u="none" strike="noStrike" dirty="0">
                          <a:solidFill>
                            <a:srgbClr val="000000"/>
                          </a:solidFill>
                          <a:latin typeface="Times New Roman"/>
                        </a:rPr>
                        <a:t>5: have patent</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4"/>
                  </a:ext>
                </a:extLst>
              </a:tr>
              <a:tr h="165590">
                <a:tc vMerge="1">
                  <a:txBody>
                    <a:bodyPr/>
                    <a:lstStyle/>
                    <a:p>
                      <a:endParaRPr lang="en-US"/>
                    </a:p>
                  </a:txBody>
                  <a:tcPr/>
                </a:tc>
                <a:tc rowSpan="2">
                  <a:txBody>
                    <a:bodyPr/>
                    <a:lstStyle/>
                    <a:p>
                      <a:pPr algn="l" fontAlgn="t"/>
                      <a:r>
                        <a:rPr lang="en-US" sz="1100" b="0" i="0" u="none" strike="noStrike">
                          <a:solidFill>
                            <a:srgbClr val="000000"/>
                          </a:solidFill>
                          <a:latin typeface="Times New Roman"/>
                        </a:rPr>
                        <a:t>Technical services required </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latin typeface="Times New Roman"/>
                        </a:rPr>
                        <a:t>1: none</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fontAlgn="t"/>
                      <a:r>
                        <a:rPr lang="en-US" sz="1100" b="0" i="0" u="none" strike="noStrike" dirty="0">
                          <a:solidFill>
                            <a:srgbClr val="000000"/>
                          </a:solidFill>
                          <a:latin typeface="Times New Roman"/>
                        </a:rPr>
                        <a:t>2</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100" b="0" i="0" u="none" strike="noStrike">
                          <a:solidFill>
                            <a:srgbClr val="000000"/>
                          </a:solidFill>
                          <a:latin typeface="Times New Roman"/>
                        </a:rPr>
                        <a:t>3</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100" b="0" i="0" u="none" strike="noStrike">
                          <a:solidFill>
                            <a:srgbClr val="000000"/>
                          </a:solidFill>
                          <a:latin typeface="Times New Roman"/>
                        </a:rPr>
                        <a:t>6</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65590">
                <a:tc vMerge="1">
                  <a:txBody>
                    <a:bodyPr/>
                    <a:lstStyle/>
                    <a:p>
                      <a:endParaRPr lang="en-US"/>
                    </a:p>
                  </a:txBody>
                  <a:tcPr/>
                </a:tc>
                <a:tc vMerge="1">
                  <a:txBody>
                    <a:bodyPr/>
                    <a:lstStyle/>
                    <a:p>
                      <a:endParaRPr lang="en-US"/>
                    </a:p>
                  </a:txBody>
                  <a:tcPr/>
                </a:tc>
                <a:tc>
                  <a:txBody>
                    <a:bodyPr/>
                    <a:lstStyle/>
                    <a:p>
                      <a:pPr algn="l" fontAlgn="t"/>
                      <a:r>
                        <a:rPr lang="en-US" sz="1100" b="0" i="0" u="none" strike="noStrike">
                          <a:solidFill>
                            <a:srgbClr val="000000"/>
                          </a:solidFill>
                          <a:latin typeface="Times New Roman"/>
                        </a:rPr>
                        <a:t>5: have it all</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6"/>
                  </a:ext>
                </a:extLst>
              </a:tr>
              <a:tr h="165590">
                <a:tc vMerge="1">
                  <a:txBody>
                    <a:bodyPr/>
                    <a:lstStyle/>
                    <a:p>
                      <a:endParaRPr lang="en-US"/>
                    </a:p>
                  </a:txBody>
                  <a:tcPr/>
                </a:tc>
                <a:tc rowSpan="2">
                  <a:txBody>
                    <a:bodyPr/>
                    <a:lstStyle/>
                    <a:p>
                      <a:pPr algn="l" fontAlgn="t"/>
                      <a:r>
                        <a:rPr lang="en-US" sz="1100" b="0" i="0" u="none" strike="noStrike" dirty="0">
                          <a:solidFill>
                            <a:srgbClr val="000000"/>
                          </a:solidFill>
                          <a:latin typeface="Times New Roman"/>
                        </a:rPr>
                        <a:t>Manufacturing equipment/processes</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latin typeface="Times New Roman"/>
                        </a:rPr>
                        <a:t>1: none</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fontAlgn="t"/>
                      <a:r>
                        <a:rPr lang="en-US" sz="1100" b="0" i="0" u="none" strike="noStrike">
                          <a:solidFill>
                            <a:srgbClr val="000000"/>
                          </a:solidFill>
                          <a:latin typeface="Times New Roman"/>
                        </a:rPr>
                        <a:t>3</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100" b="0" i="0" u="none" strike="noStrike">
                          <a:solidFill>
                            <a:srgbClr val="000000"/>
                          </a:solidFill>
                          <a:latin typeface="Times New Roman"/>
                        </a:rPr>
                        <a:t>5</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100" b="0" i="0" u="none" strike="noStrike" dirty="0">
                          <a:solidFill>
                            <a:srgbClr val="000000"/>
                          </a:solidFill>
                          <a:latin typeface="Times New Roman"/>
                        </a:rPr>
                        <a:t>15</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40523">
                <a:tc vMerge="1">
                  <a:txBody>
                    <a:bodyPr/>
                    <a:lstStyle/>
                    <a:p>
                      <a:endParaRPr lang="en-US"/>
                    </a:p>
                  </a:txBody>
                  <a:tcPr/>
                </a:tc>
                <a:tc vMerge="1">
                  <a:txBody>
                    <a:bodyPr/>
                    <a:lstStyle/>
                    <a:p>
                      <a:endParaRPr lang="en-US"/>
                    </a:p>
                  </a:txBody>
                  <a:tcPr/>
                </a:tc>
                <a:tc>
                  <a:txBody>
                    <a:bodyPr/>
                    <a:lstStyle/>
                    <a:p>
                      <a:pPr algn="l" fontAlgn="t"/>
                      <a:r>
                        <a:rPr lang="en-US" sz="1100" b="0" i="0" u="none" strike="noStrike" dirty="0">
                          <a:solidFill>
                            <a:srgbClr val="000000"/>
                          </a:solidFill>
                          <a:latin typeface="Times New Roman"/>
                        </a:rPr>
                        <a:t>5: have them </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8"/>
                  </a:ext>
                </a:extLst>
              </a:tr>
              <a:tr h="165590">
                <a:tc vMerge="1">
                  <a:txBody>
                    <a:bodyPr/>
                    <a:lstStyle/>
                    <a:p>
                      <a:endParaRPr lang="en-US"/>
                    </a:p>
                  </a:txBody>
                  <a:tcPr/>
                </a:tc>
                <a:tc rowSpan="2">
                  <a:txBody>
                    <a:bodyPr/>
                    <a:lstStyle/>
                    <a:p>
                      <a:pPr algn="l" fontAlgn="t"/>
                      <a:r>
                        <a:rPr lang="en-US" sz="1100" b="0" i="0" u="none" strike="noStrike">
                          <a:solidFill>
                            <a:srgbClr val="000000"/>
                          </a:solidFill>
                          <a:latin typeface="Times New Roman"/>
                        </a:rPr>
                        <a:t>Vendor cooperation </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latin typeface="Times New Roman"/>
                        </a:rPr>
                        <a:t>1: none</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fontAlgn="t"/>
                      <a:r>
                        <a:rPr lang="en-US" sz="1100" b="0" i="0" u="none" strike="noStrike" dirty="0">
                          <a:solidFill>
                            <a:srgbClr val="000000"/>
                          </a:solidFill>
                          <a:latin typeface="Times New Roman"/>
                        </a:rPr>
                        <a:t>2</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100" b="0" i="0" u="none" strike="noStrike">
                          <a:solidFill>
                            <a:srgbClr val="000000"/>
                          </a:solidFill>
                          <a:latin typeface="Times New Roman"/>
                        </a:rPr>
                        <a:t>3</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100" b="0" i="0" u="none" strike="noStrike" dirty="0">
                          <a:solidFill>
                            <a:srgbClr val="000000"/>
                          </a:solidFill>
                          <a:latin typeface="Times New Roman"/>
                        </a:rPr>
                        <a:t>6</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65590">
                <a:tc vMerge="1">
                  <a:txBody>
                    <a:bodyPr/>
                    <a:lstStyle/>
                    <a:p>
                      <a:endParaRPr lang="en-US"/>
                    </a:p>
                  </a:txBody>
                  <a:tcPr/>
                </a:tc>
                <a:tc vMerge="1">
                  <a:txBody>
                    <a:bodyPr/>
                    <a:lstStyle/>
                    <a:p>
                      <a:endParaRPr lang="en-US"/>
                    </a:p>
                  </a:txBody>
                  <a:tcPr/>
                </a:tc>
                <a:tc>
                  <a:txBody>
                    <a:bodyPr/>
                    <a:lstStyle/>
                    <a:p>
                      <a:pPr algn="l" fontAlgn="t"/>
                      <a:r>
                        <a:rPr lang="en-US" sz="1100" b="0" i="0" u="none" strike="noStrike" dirty="0">
                          <a:solidFill>
                            <a:srgbClr val="000000"/>
                          </a:solidFill>
                          <a:latin typeface="Times New Roman"/>
                        </a:rPr>
                        <a:t>5: have them</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20"/>
                  </a:ext>
                </a:extLst>
              </a:tr>
              <a:tr h="296550">
                <a:tc vMerge="1">
                  <a:txBody>
                    <a:bodyPr/>
                    <a:lstStyle/>
                    <a:p>
                      <a:endParaRPr lang="en-US"/>
                    </a:p>
                  </a:txBody>
                  <a:tcPr/>
                </a:tc>
                <a:tc rowSpan="2">
                  <a:txBody>
                    <a:bodyPr/>
                    <a:lstStyle/>
                    <a:p>
                      <a:pPr algn="l" fontAlgn="t"/>
                      <a:r>
                        <a:rPr lang="en-US" sz="1100" b="0" i="0" u="none" strike="noStrike">
                          <a:solidFill>
                            <a:srgbClr val="000000"/>
                          </a:solidFill>
                          <a:latin typeface="Times New Roman"/>
                        </a:rPr>
                        <a:t>Likelihood of competitive cost</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latin typeface="Times New Roman"/>
                        </a:rPr>
                        <a:t>1: above competition</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fontAlgn="t"/>
                      <a:r>
                        <a:rPr lang="en-US" sz="1100" b="0" i="0" u="none" strike="noStrike">
                          <a:solidFill>
                            <a:srgbClr val="000000"/>
                          </a:solidFill>
                          <a:latin typeface="Times New Roman"/>
                        </a:rPr>
                        <a:t>1</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100" b="0" i="0" u="none" strike="noStrike">
                          <a:solidFill>
                            <a:srgbClr val="000000"/>
                          </a:solidFill>
                          <a:latin typeface="Times New Roman"/>
                        </a:rPr>
                        <a:t>2</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100" b="0" i="0" u="none" strike="noStrike" dirty="0">
                          <a:solidFill>
                            <a:srgbClr val="000000"/>
                          </a:solidFill>
                          <a:latin typeface="Times New Roman"/>
                        </a:rPr>
                        <a:t>2</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65590">
                <a:tc vMerge="1">
                  <a:txBody>
                    <a:bodyPr/>
                    <a:lstStyle/>
                    <a:p>
                      <a:endParaRPr lang="en-US"/>
                    </a:p>
                  </a:txBody>
                  <a:tcPr/>
                </a:tc>
                <a:tc vMerge="1">
                  <a:txBody>
                    <a:bodyPr/>
                    <a:lstStyle/>
                    <a:p>
                      <a:endParaRPr lang="en-US"/>
                    </a:p>
                  </a:txBody>
                  <a:tcPr/>
                </a:tc>
                <a:tc>
                  <a:txBody>
                    <a:bodyPr/>
                    <a:lstStyle/>
                    <a:p>
                      <a:pPr algn="l" fontAlgn="t"/>
                      <a:r>
                        <a:rPr lang="en-US" sz="1100" b="0" i="0" u="none" strike="noStrike" dirty="0">
                          <a:solidFill>
                            <a:srgbClr val="000000"/>
                          </a:solidFill>
                          <a:latin typeface="Times New Roman"/>
                        </a:rPr>
                        <a:t>5: 20% less</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22"/>
                  </a:ext>
                </a:extLst>
              </a:tr>
              <a:tr h="296550">
                <a:tc vMerge="1">
                  <a:txBody>
                    <a:bodyPr/>
                    <a:lstStyle/>
                    <a:p>
                      <a:endParaRPr lang="en-US"/>
                    </a:p>
                  </a:txBody>
                  <a:tcPr/>
                </a:tc>
                <a:tc rowSpan="2">
                  <a:txBody>
                    <a:bodyPr/>
                    <a:lstStyle/>
                    <a:p>
                      <a:pPr algn="l" fontAlgn="t"/>
                      <a:r>
                        <a:rPr lang="en-US" sz="1100" b="0" i="0" u="none" strike="noStrike">
                          <a:solidFill>
                            <a:srgbClr val="000000"/>
                          </a:solidFill>
                          <a:latin typeface="Times New Roman"/>
                        </a:rPr>
                        <a:t>Likelihood of quality product</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latin typeface="Times New Roman"/>
                        </a:rPr>
                        <a:t>1: below current levels </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fontAlgn="t"/>
                      <a:r>
                        <a:rPr lang="en-US" sz="1100" b="0" i="0" u="none" strike="noStrike">
                          <a:solidFill>
                            <a:srgbClr val="000000"/>
                          </a:solidFill>
                          <a:latin typeface="Times New Roman"/>
                        </a:rPr>
                        <a:t>5</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100" b="0" i="0" u="none" strike="noStrike" dirty="0">
                          <a:solidFill>
                            <a:srgbClr val="000000"/>
                          </a:solidFill>
                          <a:latin typeface="Times New Roman"/>
                        </a:rPr>
                        <a:t>5</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100" b="0" i="0" u="none" strike="noStrike" dirty="0">
                          <a:solidFill>
                            <a:srgbClr val="000000"/>
                          </a:solidFill>
                          <a:latin typeface="Times New Roman"/>
                        </a:rPr>
                        <a:t>25</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65590">
                <a:tc vMerge="1">
                  <a:txBody>
                    <a:bodyPr/>
                    <a:lstStyle/>
                    <a:p>
                      <a:endParaRPr lang="en-US"/>
                    </a:p>
                  </a:txBody>
                  <a:tcPr/>
                </a:tc>
                <a:tc vMerge="1">
                  <a:txBody>
                    <a:bodyPr/>
                    <a:lstStyle/>
                    <a:p>
                      <a:endParaRPr lang="en-US"/>
                    </a:p>
                  </a:txBody>
                  <a:tcPr/>
                </a:tc>
                <a:tc>
                  <a:txBody>
                    <a:bodyPr/>
                    <a:lstStyle/>
                    <a:p>
                      <a:pPr algn="l" fontAlgn="t"/>
                      <a:r>
                        <a:rPr lang="en-US" sz="1100" b="0" i="0" u="none" strike="noStrike" dirty="0">
                          <a:solidFill>
                            <a:srgbClr val="000000"/>
                          </a:solidFill>
                          <a:latin typeface="Times New Roman"/>
                        </a:rPr>
                        <a:t>5: leadership</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24"/>
                  </a:ext>
                </a:extLst>
              </a:tr>
              <a:tr h="165590">
                <a:tc vMerge="1">
                  <a:txBody>
                    <a:bodyPr/>
                    <a:lstStyle/>
                    <a:p>
                      <a:endParaRPr lang="en-US"/>
                    </a:p>
                  </a:txBody>
                  <a:tcPr/>
                </a:tc>
                <a:tc rowSpan="2">
                  <a:txBody>
                    <a:bodyPr/>
                    <a:lstStyle/>
                    <a:p>
                      <a:pPr algn="l" fontAlgn="t"/>
                      <a:r>
                        <a:rPr lang="en-US" sz="1100" b="0" i="0" u="none" strike="noStrike">
                          <a:solidFill>
                            <a:srgbClr val="000000"/>
                          </a:solidFill>
                          <a:latin typeface="Times New Roman"/>
                        </a:rPr>
                        <a:t>Likelihood speed of to market</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latin typeface="Times New Roman"/>
                        </a:rPr>
                        <a:t>1: 2 years or more</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fontAlgn="t"/>
                      <a:r>
                        <a:rPr lang="en-US" sz="1100" b="0" i="0" u="none" strike="noStrike">
                          <a:solidFill>
                            <a:srgbClr val="000000"/>
                          </a:solidFill>
                          <a:latin typeface="Times New Roman"/>
                        </a:rPr>
                        <a:t>1</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100" b="0" i="0" u="none" strike="noStrike" dirty="0">
                          <a:solidFill>
                            <a:srgbClr val="000000"/>
                          </a:solidFill>
                          <a:latin typeface="Times New Roman"/>
                        </a:rPr>
                        <a:t>5</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100" b="0" i="0" u="none" strike="noStrike">
                          <a:solidFill>
                            <a:srgbClr val="000000"/>
                          </a:solidFill>
                          <a:latin typeface="Times New Roman"/>
                        </a:rPr>
                        <a:t>5</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r h="165590">
                <a:tc vMerge="1">
                  <a:txBody>
                    <a:bodyPr/>
                    <a:lstStyle/>
                    <a:p>
                      <a:endParaRPr lang="en-US"/>
                    </a:p>
                  </a:txBody>
                  <a:tcPr/>
                </a:tc>
                <a:tc vMerge="1">
                  <a:txBody>
                    <a:bodyPr/>
                    <a:lstStyle/>
                    <a:p>
                      <a:endParaRPr lang="en-US"/>
                    </a:p>
                  </a:txBody>
                  <a:tcPr/>
                </a:tc>
                <a:tc>
                  <a:txBody>
                    <a:bodyPr/>
                    <a:lstStyle/>
                    <a:p>
                      <a:pPr algn="l" fontAlgn="t"/>
                      <a:r>
                        <a:rPr lang="en-US" sz="1100" b="0" i="0" u="none" strike="noStrike" dirty="0">
                          <a:solidFill>
                            <a:srgbClr val="000000"/>
                          </a:solidFill>
                          <a:latin typeface="Times New Roman"/>
                        </a:rPr>
                        <a:t>5: under 6 months</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26"/>
                  </a:ext>
                </a:extLst>
              </a:tr>
              <a:tr h="165590">
                <a:tc vMerge="1">
                  <a:txBody>
                    <a:bodyPr/>
                    <a:lstStyle/>
                    <a:p>
                      <a:endParaRPr lang="en-US"/>
                    </a:p>
                  </a:txBody>
                  <a:tcPr/>
                </a:tc>
                <a:tc rowSpan="2">
                  <a:txBody>
                    <a:bodyPr/>
                    <a:lstStyle/>
                    <a:p>
                      <a:pPr algn="l" fontAlgn="t"/>
                      <a:r>
                        <a:rPr lang="en-US" sz="1100" b="0" i="0" u="none" strike="noStrike">
                          <a:solidFill>
                            <a:srgbClr val="000000"/>
                          </a:solidFill>
                          <a:latin typeface="Times New Roman"/>
                        </a:rPr>
                        <a:t>Team people available </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latin typeface="Times New Roman"/>
                        </a:rPr>
                        <a:t>1: none</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fontAlgn="t"/>
                      <a:r>
                        <a:rPr lang="en-US" sz="1100" b="0" i="0" u="none" strike="noStrike">
                          <a:solidFill>
                            <a:srgbClr val="000000"/>
                          </a:solidFill>
                          <a:latin typeface="Times New Roman"/>
                        </a:rPr>
                        <a:t>3</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100" b="0" i="0" u="none" strike="noStrike" dirty="0">
                          <a:solidFill>
                            <a:srgbClr val="000000"/>
                          </a:solidFill>
                          <a:latin typeface="Times New Roman"/>
                        </a:rPr>
                        <a:t>3</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100" b="0" i="0" u="none" strike="noStrike">
                          <a:solidFill>
                            <a:srgbClr val="000000"/>
                          </a:solidFill>
                          <a:latin typeface="Times New Roman"/>
                        </a:rPr>
                        <a:t>9</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7"/>
                  </a:ext>
                </a:extLst>
              </a:tr>
              <a:tr h="165590">
                <a:tc vMerge="1">
                  <a:txBody>
                    <a:bodyPr/>
                    <a:lstStyle/>
                    <a:p>
                      <a:endParaRPr lang="en-US"/>
                    </a:p>
                  </a:txBody>
                  <a:tcPr/>
                </a:tc>
                <a:tc vMerge="1">
                  <a:txBody>
                    <a:bodyPr/>
                    <a:lstStyle/>
                    <a:p>
                      <a:endParaRPr lang="en-US"/>
                    </a:p>
                  </a:txBody>
                  <a:tcPr/>
                </a:tc>
                <a:tc>
                  <a:txBody>
                    <a:bodyPr/>
                    <a:lstStyle/>
                    <a:p>
                      <a:pPr algn="l" fontAlgn="t"/>
                      <a:r>
                        <a:rPr lang="en-US" sz="1100" b="0" i="0" u="none" strike="noStrike" dirty="0">
                          <a:solidFill>
                            <a:srgbClr val="000000"/>
                          </a:solidFill>
                          <a:latin typeface="Times New Roman"/>
                        </a:rPr>
                        <a:t>5: have them</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28"/>
                  </a:ext>
                </a:extLst>
              </a:tr>
              <a:tr h="165590">
                <a:tc vMerge="1">
                  <a:txBody>
                    <a:bodyPr/>
                    <a:lstStyle/>
                    <a:p>
                      <a:endParaRPr lang="en-US"/>
                    </a:p>
                  </a:txBody>
                  <a:tcPr/>
                </a:tc>
                <a:tc rowSpan="2">
                  <a:txBody>
                    <a:bodyPr/>
                    <a:lstStyle/>
                    <a:p>
                      <a:pPr algn="l" fontAlgn="t"/>
                      <a:r>
                        <a:rPr lang="en-US" sz="1100" b="0" i="0" u="none" strike="noStrike">
                          <a:solidFill>
                            <a:srgbClr val="000000"/>
                          </a:solidFill>
                          <a:latin typeface="Times New Roman"/>
                        </a:rPr>
                        <a:t>Dollar investments required</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latin typeface="Times New Roman"/>
                        </a:rPr>
                        <a:t>1: over 20 million</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fontAlgn="t"/>
                      <a:r>
                        <a:rPr lang="en-US" sz="1100" b="0" i="0" u="none" strike="noStrike">
                          <a:solidFill>
                            <a:srgbClr val="000000"/>
                          </a:solidFill>
                          <a:latin typeface="Times New Roman"/>
                        </a:rPr>
                        <a:t>1</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100" b="0" i="0" u="none" strike="noStrike" dirty="0">
                          <a:solidFill>
                            <a:srgbClr val="000000"/>
                          </a:solidFill>
                          <a:latin typeface="Times New Roman"/>
                        </a:rPr>
                        <a:t>2</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100" b="0" i="0" u="none" strike="noStrike" dirty="0">
                          <a:solidFill>
                            <a:srgbClr val="000000"/>
                          </a:solidFill>
                          <a:latin typeface="Times New Roman"/>
                        </a:rPr>
                        <a:t>2</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9"/>
                  </a:ext>
                </a:extLst>
              </a:tr>
              <a:tr h="165590">
                <a:tc vMerge="1">
                  <a:txBody>
                    <a:bodyPr/>
                    <a:lstStyle/>
                    <a:p>
                      <a:endParaRPr lang="en-US"/>
                    </a:p>
                  </a:txBody>
                  <a:tcPr/>
                </a:tc>
                <a:tc vMerge="1">
                  <a:txBody>
                    <a:bodyPr/>
                    <a:lstStyle/>
                    <a:p>
                      <a:endParaRPr lang="en-US"/>
                    </a:p>
                  </a:txBody>
                  <a:tcPr/>
                </a:tc>
                <a:tc>
                  <a:txBody>
                    <a:bodyPr/>
                    <a:lstStyle/>
                    <a:p>
                      <a:pPr algn="l" fontAlgn="t"/>
                      <a:r>
                        <a:rPr lang="en-US" sz="1100" b="0" i="0" u="none" strike="noStrike" dirty="0">
                          <a:solidFill>
                            <a:srgbClr val="000000"/>
                          </a:solidFill>
                          <a:latin typeface="Times New Roman"/>
                        </a:rPr>
                        <a:t>5: under 1 million</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30"/>
                  </a:ext>
                </a:extLst>
              </a:tr>
              <a:tr h="165590">
                <a:tc vMerge="1">
                  <a:txBody>
                    <a:bodyPr/>
                    <a:lstStyle/>
                    <a:p>
                      <a:endParaRPr lang="en-US"/>
                    </a:p>
                  </a:txBody>
                  <a:tcPr/>
                </a:tc>
                <a:tc rowSpan="2">
                  <a:txBody>
                    <a:bodyPr/>
                    <a:lstStyle/>
                    <a:p>
                      <a:pPr algn="l" fontAlgn="t"/>
                      <a:r>
                        <a:rPr lang="en-US" sz="1100" b="0" i="0" u="none" strike="noStrike">
                          <a:solidFill>
                            <a:srgbClr val="000000"/>
                          </a:solidFill>
                          <a:latin typeface="Times New Roman"/>
                        </a:rPr>
                        <a:t>Legal issues </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latin typeface="Times New Roman"/>
                        </a:rPr>
                        <a:t>1: major</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fontAlgn="t"/>
                      <a:r>
                        <a:rPr lang="en-US" sz="1100" b="0" i="0" u="none" strike="noStrike" dirty="0">
                          <a:solidFill>
                            <a:srgbClr val="000000"/>
                          </a:solidFill>
                          <a:latin typeface="Times New Roman"/>
                        </a:rPr>
                        <a:t>2</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100" b="0" i="0" u="none" strike="noStrike" dirty="0">
                          <a:solidFill>
                            <a:srgbClr val="000000"/>
                          </a:solidFill>
                          <a:latin typeface="Times New Roman"/>
                        </a:rPr>
                        <a:t>3</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100" b="0" i="0" u="none" strike="noStrike" dirty="0">
                          <a:solidFill>
                            <a:srgbClr val="000000"/>
                          </a:solidFill>
                          <a:latin typeface="Times New Roman"/>
                        </a:rPr>
                        <a:t>6</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31"/>
                  </a:ext>
                </a:extLst>
              </a:tr>
              <a:tr h="165590">
                <a:tc vMerge="1">
                  <a:txBody>
                    <a:bodyPr/>
                    <a:lstStyle/>
                    <a:p>
                      <a:endParaRPr lang="en-US"/>
                    </a:p>
                  </a:txBody>
                  <a:tcPr/>
                </a:tc>
                <a:tc vMerge="1">
                  <a:txBody>
                    <a:bodyPr/>
                    <a:lstStyle/>
                    <a:p>
                      <a:endParaRPr lang="en-US"/>
                    </a:p>
                  </a:txBody>
                  <a:tcPr/>
                </a:tc>
                <a:tc>
                  <a:txBody>
                    <a:bodyPr/>
                    <a:lstStyle/>
                    <a:p>
                      <a:pPr algn="l" fontAlgn="t"/>
                      <a:r>
                        <a:rPr lang="en-US" sz="1100" b="0" i="0" u="none" strike="noStrike" dirty="0">
                          <a:solidFill>
                            <a:srgbClr val="000000"/>
                          </a:solidFill>
                          <a:latin typeface="Times New Roman"/>
                        </a:rPr>
                        <a:t>5: minor </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32"/>
                  </a:ext>
                </a:extLst>
              </a:tr>
              <a:tr h="165590">
                <a:tc vMerge="1">
                  <a:txBody>
                    <a:bodyPr/>
                    <a:lstStyle/>
                    <a:p>
                      <a:endParaRPr lang="en-US"/>
                    </a:p>
                  </a:txBody>
                  <a:tcPr/>
                </a:tc>
                <a:tc>
                  <a:txBody>
                    <a:bodyPr/>
                    <a:lstStyle/>
                    <a:p>
                      <a:pPr algn="l" fontAlgn="t"/>
                      <a:r>
                        <a:rPr lang="en-US" sz="1100" b="0" i="0" u="none" strike="noStrike" dirty="0">
                          <a:solidFill>
                            <a:srgbClr val="000000"/>
                          </a:solidFill>
                          <a:latin typeface="Times New Roman"/>
                        </a:rPr>
                        <a:t>Total</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latin typeface="Times New Roman"/>
                        </a:rPr>
                        <a:t> </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100" b="0" i="0" u="none" strike="noStrike" dirty="0">
                          <a:solidFill>
                            <a:srgbClr val="000000"/>
                          </a:solidFill>
                          <a:latin typeface="Times New Roman"/>
                        </a:rPr>
                        <a:t> </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100" b="0" i="0" u="none" strike="noStrike" dirty="0">
                          <a:solidFill>
                            <a:srgbClr val="000000"/>
                          </a:solidFill>
                          <a:latin typeface="Times New Roman"/>
                        </a:rPr>
                        <a:t> </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100" b="0" i="0" u="none" strike="noStrike" dirty="0">
                          <a:solidFill>
                            <a:srgbClr val="000000"/>
                          </a:solidFill>
                          <a:latin typeface="Times New Roman"/>
                        </a:rPr>
                        <a:t>160</a:t>
                      </a:r>
                    </a:p>
                  </a:txBody>
                  <a:tcPr marL="2856" marR="2856" marT="28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33"/>
                  </a:ext>
                </a:extLst>
              </a:tr>
            </a:tbl>
          </a:graphicData>
        </a:graphic>
      </p:graphicFrame>
    </p:spTree>
    <p:extLst>
      <p:ext uri="{BB962C8B-B14F-4D97-AF65-F5344CB8AC3E}">
        <p14:creationId xmlns:p14="http://schemas.microsoft.com/office/powerpoint/2010/main" val="25229379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91847415"/>
              </p:ext>
            </p:extLst>
          </p:nvPr>
        </p:nvGraphicFramePr>
        <p:xfrm>
          <a:off x="1089285" y="163515"/>
          <a:ext cx="8610598" cy="6530970"/>
        </p:xfrm>
        <a:graphic>
          <a:graphicData uri="http://schemas.openxmlformats.org/drawingml/2006/table">
            <a:tbl>
              <a:tblPr/>
              <a:tblGrid>
                <a:gridCol w="2096673">
                  <a:extLst>
                    <a:ext uri="{9D8B030D-6E8A-4147-A177-3AD203B41FA5}">
                      <a16:colId xmlns:a16="http://schemas.microsoft.com/office/drawing/2014/main" val="20000"/>
                    </a:ext>
                  </a:extLst>
                </a:gridCol>
                <a:gridCol w="1302785">
                  <a:extLst>
                    <a:ext uri="{9D8B030D-6E8A-4147-A177-3AD203B41FA5}">
                      <a16:colId xmlns:a16="http://schemas.microsoft.com/office/drawing/2014/main" val="20001"/>
                    </a:ext>
                  </a:extLst>
                </a:gridCol>
                <a:gridCol w="1302785">
                  <a:extLst>
                    <a:ext uri="{9D8B030D-6E8A-4147-A177-3AD203B41FA5}">
                      <a16:colId xmlns:a16="http://schemas.microsoft.com/office/drawing/2014/main" val="20002"/>
                    </a:ext>
                  </a:extLst>
                </a:gridCol>
                <a:gridCol w="1302785">
                  <a:extLst>
                    <a:ext uri="{9D8B030D-6E8A-4147-A177-3AD203B41FA5}">
                      <a16:colId xmlns:a16="http://schemas.microsoft.com/office/drawing/2014/main" val="20003"/>
                    </a:ext>
                  </a:extLst>
                </a:gridCol>
                <a:gridCol w="1302785">
                  <a:extLst>
                    <a:ext uri="{9D8B030D-6E8A-4147-A177-3AD203B41FA5}">
                      <a16:colId xmlns:a16="http://schemas.microsoft.com/office/drawing/2014/main" val="20004"/>
                    </a:ext>
                  </a:extLst>
                </a:gridCol>
                <a:gridCol w="1302785">
                  <a:extLst>
                    <a:ext uri="{9D8B030D-6E8A-4147-A177-3AD203B41FA5}">
                      <a16:colId xmlns:a16="http://schemas.microsoft.com/office/drawing/2014/main" val="20005"/>
                    </a:ext>
                  </a:extLst>
                </a:gridCol>
              </a:tblGrid>
              <a:tr h="0">
                <a:tc rowSpan="31">
                  <a:txBody>
                    <a:bodyPr/>
                    <a:lstStyle/>
                    <a:p>
                      <a:pPr algn="l" fontAlgn="t"/>
                      <a:r>
                        <a:rPr lang="en-US" sz="2400" b="0" i="0" u="none" strike="noStrike" dirty="0">
                          <a:solidFill>
                            <a:srgbClr val="000000"/>
                          </a:solidFill>
                          <a:latin typeface="Times New Roman"/>
                        </a:rPr>
                        <a:t>Commercial accomplishment </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l" fontAlgn="t"/>
                      <a:r>
                        <a:rPr lang="en-US" sz="1050" b="0" i="0" u="none" strike="noStrike">
                          <a:solidFill>
                            <a:srgbClr val="000000"/>
                          </a:solidFill>
                          <a:latin typeface="Times New Roman"/>
                        </a:rPr>
                        <a:t>Market volatility</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latin typeface="Times New Roman"/>
                        </a:rPr>
                        <a:t>1: high</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rowSpan="2">
                  <a:txBody>
                    <a:bodyPr/>
                    <a:lstStyle/>
                    <a:p>
                      <a:pPr algn="ctr" fontAlgn="t"/>
                      <a:r>
                        <a:rPr lang="en-US" sz="1050" b="0" i="0" u="none" strike="noStrike">
                          <a:solidFill>
                            <a:srgbClr val="000000"/>
                          </a:solidFill>
                          <a:latin typeface="Times New Roman"/>
                        </a:rPr>
                        <a:t>2</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050" b="0" i="0" u="none" strike="noStrike">
                          <a:solidFill>
                            <a:srgbClr val="000000"/>
                          </a:solidFill>
                          <a:latin typeface="Times New Roman"/>
                        </a:rPr>
                        <a:t>4</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050" b="0" i="0" u="none" strike="noStrike" dirty="0">
                          <a:solidFill>
                            <a:srgbClr val="000000"/>
                          </a:solidFill>
                          <a:latin typeface="Times New Roman"/>
                        </a:rPr>
                        <a:t>8</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09410">
                <a:tc vMerge="1">
                  <a:txBody>
                    <a:bodyPr/>
                    <a:lstStyle/>
                    <a:p>
                      <a:endParaRPr lang="en-US"/>
                    </a:p>
                  </a:txBody>
                  <a:tcPr/>
                </a:tc>
                <a:tc vMerge="1">
                  <a:txBody>
                    <a:bodyPr/>
                    <a:lstStyle/>
                    <a:p>
                      <a:endParaRPr lang="en-US"/>
                    </a:p>
                  </a:txBody>
                  <a:tcPr/>
                </a:tc>
                <a:tc>
                  <a:txBody>
                    <a:bodyPr/>
                    <a:lstStyle/>
                    <a:p>
                      <a:pPr algn="l" fontAlgn="t"/>
                      <a:r>
                        <a:rPr lang="en-US" sz="1050" b="0" i="0" u="none" strike="noStrike" dirty="0">
                          <a:solidFill>
                            <a:srgbClr val="000000"/>
                          </a:solidFill>
                          <a:latin typeface="Times New Roman"/>
                        </a:rPr>
                        <a:t>5: stable</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203902">
                <a:tc vMerge="1">
                  <a:txBody>
                    <a:bodyPr/>
                    <a:lstStyle/>
                    <a:p>
                      <a:endParaRPr lang="en-US"/>
                    </a:p>
                  </a:txBody>
                  <a:tcPr/>
                </a:tc>
                <a:tc rowSpan="2">
                  <a:txBody>
                    <a:bodyPr/>
                    <a:lstStyle/>
                    <a:p>
                      <a:pPr algn="l" fontAlgn="t"/>
                      <a:r>
                        <a:rPr lang="en-US" sz="1050" b="0" i="0" u="none" strike="noStrike" dirty="0">
                          <a:solidFill>
                            <a:srgbClr val="000000"/>
                          </a:solidFill>
                          <a:latin typeface="Times New Roman"/>
                        </a:rPr>
                        <a:t>Probable market share</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latin typeface="Times New Roman"/>
                        </a:rPr>
                        <a:t>1: low</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fontAlgn="t"/>
                      <a:r>
                        <a:rPr lang="en-US" sz="1050" b="0" i="0" u="none" strike="noStrike">
                          <a:solidFill>
                            <a:srgbClr val="000000"/>
                          </a:solidFill>
                          <a:latin typeface="Times New Roman"/>
                        </a:rPr>
                        <a:t>5</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050" b="0" i="0" u="none" strike="noStrike">
                          <a:solidFill>
                            <a:srgbClr val="000000"/>
                          </a:solidFill>
                          <a:latin typeface="Times New Roman"/>
                        </a:rPr>
                        <a:t>4</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050" b="0" i="0" u="none" strike="noStrike" dirty="0">
                          <a:solidFill>
                            <a:srgbClr val="000000"/>
                          </a:solidFill>
                          <a:latin typeface="Times New Roman"/>
                        </a:rPr>
                        <a:t>20</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9410">
                <a:tc vMerge="1">
                  <a:txBody>
                    <a:bodyPr/>
                    <a:lstStyle/>
                    <a:p>
                      <a:endParaRPr lang="en-US"/>
                    </a:p>
                  </a:txBody>
                  <a:tcPr/>
                </a:tc>
                <a:tc vMerge="1">
                  <a:txBody>
                    <a:bodyPr/>
                    <a:lstStyle/>
                    <a:p>
                      <a:endParaRPr lang="en-US"/>
                    </a:p>
                  </a:txBody>
                  <a:tcPr/>
                </a:tc>
                <a:tc>
                  <a:txBody>
                    <a:bodyPr/>
                    <a:lstStyle/>
                    <a:p>
                      <a:pPr algn="l" fontAlgn="t"/>
                      <a:r>
                        <a:rPr lang="en-US" sz="1050" b="0" i="0" u="none" strike="noStrike">
                          <a:solidFill>
                            <a:srgbClr val="000000"/>
                          </a:solidFill>
                          <a:latin typeface="Times New Roman"/>
                        </a:rPr>
                        <a:t>5: high</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203902">
                <a:tc vMerge="1">
                  <a:txBody>
                    <a:bodyPr/>
                    <a:lstStyle/>
                    <a:p>
                      <a:endParaRPr lang="en-US"/>
                    </a:p>
                  </a:txBody>
                  <a:tcPr/>
                </a:tc>
                <a:tc rowSpan="2">
                  <a:txBody>
                    <a:bodyPr/>
                    <a:lstStyle/>
                    <a:p>
                      <a:pPr algn="l" fontAlgn="t"/>
                      <a:r>
                        <a:rPr lang="en-US" sz="1050" b="0" i="0" u="none" strike="noStrike" dirty="0">
                          <a:solidFill>
                            <a:srgbClr val="000000"/>
                          </a:solidFill>
                          <a:latin typeface="Times New Roman"/>
                        </a:rPr>
                        <a:t>Probable product life</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50" b="0" i="0" u="none" strike="noStrike" dirty="0">
                          <a:solidFill>
                            <a:srgbClr val="000000"/>
                          </a:solidFill>
                          <a:latin typeface="Times New Roman"/>
                        </a:rPr>
                        <a:t>1: short</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fontAlgn="t"/>
                      <a:r>
                        <a:rPr lang="en-US" sz="1050" b="0" i="0" u="none" strike="noStrike">
                          <a:solidFill>
                            <a:srgbClr val="000000"/>
                          </a:solidFill>
                          <a:latin typeface="Times New Roman"/>
                        </a:rPr>
                        <a:t>4</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050" b="0" i="0" u="none" strike="noStrike">
                          <a:solidFill>
                            <a:srgbClr val="000000"/>
                          </a:solidFill>
                          <a:latin typeface="Times New Roman"/>
                        </a:rPr>
                        <a:t>2</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050" b="0" i="0" u="none" strike="noStrike">
                          <a:solidFill>
                            <a:srgbClr val="000000"/>
                          </a:solidFill>
                          <a:latin typeface="Times New Roman"/>
                        </a:rPr>
                        <a:t>8</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09410">
                <a:tc vMerge="1">
                  <a:txBody>
                    <a:bodyPr/>
                    <a:lstStyle/>
                    <a:p>
                      <a:endParaRPr lang="en-US"/>
                    </a:p>
                  </a:txBody>
                  <a:tcPr/>
                </a:tc>
                <a:tc vMerge="1">
                  <a:txBody>
                    <a:bodyPr/>
                    <a:lstStyle/>
                    <a:p>
                      <a:endParaRPr lang="en-US"/>
                    </a:p>
                  </a:txBody>
                  <a:tcPr/>
                </a:tc>
                <a:tc>
                  <a:txBody>
                    <a:bodyPr/>
                    <a:lstStyle/>
                    <a:p>
                      <a:pPr algn="l" fontAlgn="t"/>
                      <a:r>
                        <a:rPr lang="en-US" sz="1050" b="0" i="0" u="none" strike="noStrike" dirty="0">
                          <a:solidFill>
                            <a:srgbClr val="000000"/>
                          </a:solidFill>
                          <a:latin typeface="Times New Roman"/>
                        </a:rPr>
                        <a:t>5: long</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5"/>
                  </a:ext>
                </a:extLst>
              </a:tr>
              <a:tr h="313312">
                <a:tc vMerge="1">
                  <a:txBody>
                    <a:bodyPr/>
                    <a:lstStyle/>
                    <a:p>
                      <a:endParaRPr lang="en-US"/>
                    </a:p>
                  </a:txBody>
                  <a:tcPr/>
                </a:tc>
                <a:tc rowSpan="2">
                  <a:txBody>
                    <a:bodyPr/>
                    <a:lstStyle/>
                    <a:p>
                      <a:pPr algn="l" fontAlgn="t"/>
                      <a:r>
                        <a:rPr lang="en-US" sz="1050" b="0" i="0" u="none" strike="noStrike">
                          <a:solidFill>
                            <a:srgbClr val="000000"/>
                          </a:solidFill>
                          <a:latin typeface="Times New Roman"/>
                        </a:rPr>
                        <a:t>Sales force requirements</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50" b="0" i="0" u="none" strike="noStrike" dirty="0">
                          <a:solidFill>
                            <a:srgbClr val="000000"/>
                          </a:solidFill>
                          <a:latin typeface="Times New Roman"/>
                        </a:rPr>
                        <a:t>1: no experience</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fontAlgn="t"/>
                      <a:r>
                        <a:rPr lang="en-US" sz="1050" b="0" i="0" u="none" strike="noStrike" dirty="0">
                          <a:solidFill>
                            <a:srgbClr val="000000"/>
                          </a:solidFill>
                          <a:latin typeface="Times New Roman"/>
                        </a:rPr>
                        <a:t>1</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050" b="0" i="0" u="none" strike="noStrike" dirty="0">
                          <a:solidFill>
                            <a:srgbClr val="000000"/>
                          </a:solidFill>
                          <a:latin typeface="Times New Roman"/>
                        </a:rPr>
                        <a:t>4</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050" b="0" i="0" u="none" strike="noStrike">
                          <a:solidFill>
                            <a:srgbClr val="000000"/>
                          </a:solidFill>
                          <a:latin typeface="Times New Roman"/>
                        </a:rPr>
                        <a:t>4</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13848">
                <a:tc vMerge="1">
                  <a:txBody>
                    <a:bodyPr/>
                    <a:lstStyle/>
                    <a:p>
                      <a:endParaRPr lang="en-US"/>
                    </a:p>
                  </a:txBody>
                  <a:tcPr/>
                </a:tc>
                <a:tc vMerge="1">
                  <a:txBody>
                    <a:bodyPr/>
                    <a:lstStyle/>
                    <a:p>
                      <a:endParaRPr lang="en-US"/>
                    </a:p>
                  </a:txBody>
                  <a:tcPr/>
                </a:tc>
                <a:tc>
                  <a:txBody>
                    <a:bodyPr/>
                    <a:lstStyle/>
                    <a:p>
                      <a:pPr algn="l" fontAlgn="t"/>
                      <a:r>
                        <a:rPr lang="en-US" sz="1050" b="0" i="0" u="none" strike="noStrike" dirty="0">
                          <a:solidFill>
                            <a:srgbClr val="000000"/>
                          </a:solidFill>
                          <a:latin typeface="Times New Roman"/>
                        </a:rPr>
                        <a:t>5: very familiar</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7"/>
                  </a:ext>
                </a:extLst>
              </a:tr>
              <a:tr h="313312">
                <a:tc vMerge="1">
                  <a:txBody>
                    <a:bodyPr/>
                    <a:lstStyle/>
                    <a:p>
                      <a:endParaRPr lang="en-US"/>
                    </a:p>
                  </a:txBody>
                  <a:tcPr/>
                </a:tc>
                <a:tc rowSpan="2">
                  <a:txBody>
                    <a:bodyPr/>
                    <a:lstStyle/>
                    <a:p>
                      <a:pPr algn="l" fontAlgn="t"/>
                      <a:r>
                        <a:rPr lang="en-US" sz="1050" b="0" i="0" u="none" strike="noStrike">
                          <a:solidFill>
                            <a:srgbClr val="000000"/>
                          </a:solidFill>
                          <a:latin typeface="Times New Roman"/>
                        </a:rPr>
                        <a:t>Promotion requirements</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latin typeface="Times New Roman"/>
                        </a:rPr>
                        <a:t>1: no experience</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fontAlgn="t"/>
                      <a:r>
                        <a:rPr lang="en-US" sz="1050" b="0" i="0" u="none" strike="noStrike" dirty="0">
                          <a:solidFill>
                            <a:srgbClr val="000000"/>
                          </a:solidFill>
                          <a:latin typeface="Times New Roman"/>
                        </a:rPr>
                        <a:t>2</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050" b="0" i="0" u="none" strike="noStrike" dirty="0">
                          <a:solidFill>
                            <a:srgbClr val="000000"/>
                          </a:solidFill>
                          <a:latin typeface="Times New Roman"/>
                        </a:rPr>
                        <a:t>4</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050" b="0" i="0" u="none" strike="noStrike">
                          <a:solidFill>
                            <a:srgbClr val="000000"/>
                          </a:solidFill>
                          <a:latin typeface="Times New Roman"/>
                        </a:rPr>
                        <a:t>8</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13848">
                <a:tc vMerge="1">
                  <a:txBody>
                    <a:bodyPr/>
                    <a:lstStyle/>
                    <a:p>
                      <a:endParaRPr lang="en-US"/>
                    </a:p>
                  </a:txBody>
                  <a:tcPr/>
                </a:tc>
                <a:tc vMerge="1">
                  <a:txBody>
                    <a:bodyPr/>
                    <a:lstStyle/>
                    <a:p>
                      <a:endParaRPr lang="en-US"/>
                    </a:p>
                  </a:txBody>
                  <a:tcPr/>
                </a:tc>
                <a:tc>
                  <a:txBody>
                    <a:bodyPr/>
                    <a:lstStyle/>
                    <a:p>
                      <a:pPr algn="l" fontAlgn="t"/>
                      <a:r>
                        <a:rPr lang="en-US" sz="1050" b="0" i="0" u="none" strike="noStrike" dirty="0">
                          <a:solidFill>
                            <a:srgbClr val="000000"/>
                          </a:solidFill>
                          <a:latin typeface="Times New Roman"/>
                        </a:rPr>
                        <a:t>5: very familiar</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9"/>
                  </a:ext>
                </a:extLst>
              </a:tr>
              <a:tr h="208875">
                <a:tc vMerge="1">
                  <a:txBody>
                    <a:bodyPr/>
                    <a:lstStyle/>
                    <a:p>
                      <a:endParaRPr lang="en-US"/>
                    </a:p>
                  </a:txBody>
                  <a:tcPr/>
                </a:tc>
                <a:tc rowSpan="2">
                  <a:txBody>
                    <a:bodyPr/>
                    <a:lstStyle/>
                    <a:p>
                      <a:pPr algn="l" fontAlgn="t"/>
                      <a:r>
                        <a:rPr lang="en-US" sz="1050" b="0" i="0" u="none" strike="noStrike">
                          <a:solidFill>
                            <a:srgbClr val="000000"/>
                          </a:solidFill>
                          <a:latin typeface="Times New Roman"/>
                        </a:rPr>
                        <a:t>Target customer</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latin typeface="Times New Roman"/>
                        </a:rPr>
                        <a:t>1: strangers</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fontAlgn="t"/>
                      <a:r>
                        <a:rPr lang="en-US" sz="1050" b="0" i="0" u="none" strike="noStrike">
                          <a:solidFill>
                            <a:srgbClr val="000000"/>
                          </a:solidFill>
                          <a:latin typeface="Times New Roman"/>
                        </a:rPr>
                        <a:t>2</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050" b="0" i="0" u="none" strike="noStrike" dirty="0">
                          <a:solidFill>
                            <a:srgbClr val="000000"/>
                          </a:solidFill>
                          <a:latin typeface="Times New Roman"/>
                        </a:rPr>
                        <a:t>3</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050" b="0" i="0" u="none" strike="noStrike" dirty="0">
                          <a:solidFill>
                            <a:srgbClr val="000000"/>
                          </a:solidFill>
                          <a:latin typeface="Times New Roman"/>
                        </a:rPr>
                        <a:t>6</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09410">
                <a:tc vMerge="1">
                  <a:txBody>
                    <a:bodyPr/>
                    <a:lstStyle/>
                    <a:p>
                      <a:endParaRPr lang="en-US"/>
                    </a:p>
                  </a:txBody>
                  <a:tcPr/>
                </a:tc>
                <a:tc vMerge="1">
                  <a:txBody>
                    <a:bodyPr/>
                    <a:lstStyle/>
                    <a:p>
                      <a:endParaRPr lang="en-US"/>
                    </a:p>
                  </a:txBody>
                  <a:tcPr/>
                </a:tc>
                <a:tc>
                  <a:txBody>
                    <a:bodyPr/>
                    <a:lstStyle/>
                    <a:p>
                      <a:pPr algn="l" fontAlgn="t"/>
                      <a:r>
                        <a:rPr lang="en-US" sz="1050" b="0" i="0" u="none" strike="noStrike">
                          <a:solidFill>
                            <a:srgbClr val="000000"/>
                          </a:solidFill>
                          <a:latin typeface="Times New Roman"/>
                        </a:rPr>
                        <a:t>5: close</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1"/>
                  </a:ext>
                </a:extLst>
              </a:tr>
              <a:tr h="313312">
                <a:tc vMerge="1">
                  <a:txBody>
                    <a:bodyPr/>
                    <a:lstStyle/>
                    <a:p>
                      <a:endParaRPr lang="en-US"/>
                    </a:p>
                  </a:txBody>
                  <a:tcPr/>
                </a:tc>
                <a:tc rowSpan="2">
                  <a:txBody>
                    <a:bodyPr/>
                    <a:lstStyle/>
                    <a:p>
                      <a:pPr algn="l" fontAlgn="t"/>
                      <a:r>
                        <a:rPr lang="en-US" sz="1050" b="0" i="0" u="none" strike="noStrike">
                          <a:solidFill>
                            <a:srgbClr val="000000"/>
                          </a:solidFill>
                          <a:latin typeface="Times New Roman"/>
                        </a:rPr>
                        <a:t>Distributors</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latin typeface="Times New Roman"/>
                        </a:rPr>
                        <a:t>1: no relationship</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fontAlgn="t"/>
                      <a:r>
                        <a:rPr lang="en-US" sz="1050" b="0" i="0" u="none" strike="noStrike">
                          <a:solidFill>
                            <a:srgbClr val="000000"/>
                          </a:solidFill>
                          <a:latin typeface="Times New Roman"/>
                        </a:rPr>
                        <a:t>4</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050" b="0" i="0" u="none" strike="noStrike">
                          <a:solidFill>
                            <a:srgbClr val="000000"/>
                          </a:solidFill>
                          <a:latin typeface="Times New Roman"/>
                        </a:rPr>
                        <a:t>4</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050" b="0" i="0" u="none" strike="noStrike" dirty="0">
                          <a:solidFill>
                            <a:srgbClr val="000000"/>
                          </a:solidFill>
                          <a:latin typeface="Times New Roman"/>
                        </a:rPr>
                        <a:t>16</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318287">
                <a:tc vMerge="1">
                  <a:txBody>
                    <a:bodyPr/>
                    <a:lstStyle/>
                    <a:p>
                      <a:endParaRPr lang="en-US"/>
                    </a:p>
                  </a:txBody>
                  <a:tcPr/>
                </a:tc>
                <a:tc vMerge="1">
                  <a:txBody>
                    <a:bodyPr/>
                    <a:lstStyle/>
                    <a:p>
                      <a:endParaRPr lang="en-US"/>
                    </a:p>
                  </a:txBody>
                  <a:tcPr/>
                </a:tc>
                <a:tc>
                  <a:txBody>
                    <a:bodyPr/>
                    <a:lstStyle/>
                    <a:p>
                      <a:pPr algn="l" fontAlgn="t"/>
                      <a:r>
                        <a:rPr lang="en-US" sz="1050" b="0" i="0" u="none" strike="noStrike" dirty="0">
                          <a:solidFill>
                            <a:srgbClr val="000000"/>
                          </a:solidFill>
                          <a:latin typeface="Times New Roman"/>
                        </a:rPr>
                        <a:t>5: current/strong</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3"/>
                  </a:ext>
                </a:extLst>
              </a:tr>
              <a:tr h="313312">
                <a:tc vMerge="1">
                  <a:txBody>
                    <a:bodyPr/>
                    <a:lstStyle/>
                    <a:p>
                      <a:endParaRPr lang="en-US"/>
                    </a:p>
                  </a:txBody>
                  <a:tcPr/>
                </a:tc>
                <a:tc rowSpan="2">
                  <a:txBody>
                    <a:bodyPr/>
                    <a:lstStyle/>
                    <a:p>
                      <a:pPr algn="l" fontAlgn="t"/>
                      <a:r>
                        <a:rPr lang="en-US" sz="1050" b="0" i="0" u="none" strike="noStrike">
                          <a:solidFill>
                            <a:srgbClr val="000000"/>
                          </a:solidFill>
                          <a:latin typeface="Times New Roman"/>
                        </a:rPr>
                        <a:t>Retailers </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latin typeface="Times New Roman"/>
                        </a:rPr>
                        <a:t>1: no relationship</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fontAlgn="t"/>
                      <a:r>
                        <a:rPr lang="en-US" sz="1050" b="0" i="0" u="none" strike="noStrike">
                          <a:solidFill>
                            <a:srgbClr val="000000"/>
                          </a:solidFill>
                          <a:latin typeface="Times New Roman"/>
                        </a:rPr>
                        <a:t>2</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050" b="0" i="0" u="none" strike="noStrike">
                          <a:solidFill>
                            <a:srgbClr val="000000"/>
                          </a:solidFill>
                          <a:latin typeface="Times New Roman"/>
                        </a:rPr>
                        <a:t>4</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050" b="0" i="0" u="none" strike="noStrike" dirty="0">
                          <a:solidFill>
                            <a:srgbClr val="000000"/>
                          </a:solidFill>
                          <a:latin typeface="Times New Roman"/>
                        </a:rPr>
                        <a:t>8</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318287">
                <a:tc vMerge="1">
                  <a:txBody>
                    <a:bodyPr/>
                    <a:lstStyle/>
                    <a:p>
                      <a:endParaRPr lang="en-US"/>
                    </a:p>
                  </a:txBody>
                  <a:tcPr/>
                </a:tc>
                <a:tc vMerge="1">
                  <a:txBody>
                    <a:bodyPr/>
                    <a:lstStyle/>
                    <a:p>
                      <a:endParaRPr lang="en-US"/>
                    </a:p>
                  </a:txBody>
                  <a:tcPr/>
                </a:tc>
                <a:tc>
                  <a:txBody>
                    <a:bodyPr/>
                    <a:lstStyle/>
                    <a:p>
                      <a:pPr algn="l" fontAlgn="t"/>
                      <a:r>
                        <a:rPr lang="en-US" sz="1050" b="0" i="0" u="none" strike="noStrike" dirty="0">
                          <a:solidFill>
                            <a:srgbClr val="000000"/>
                          </a:solidFill>
                          <a:latin typeface="Times New Roman"/>
                        </a:rPr>
                        <a:t>5: current/strong</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5"/>
                  </a:ext>
                </a:extLst>
              </a:tr>
              <a:tr h="203902">
                <a:tc vMerge="1">
                  <a:txBody>
                    <a:bodyPr/>
                    <a:lstStyle/>
                    <a:p>
                      <a:endParaRPr lang="en-US"/>
                    </a:p>
                  </a:txBody>
                  <a:tcPr/>
                </a:tc>
                <a:tc rowSpan="2">
                  <a:txBody>
                    <a:bodyPr/>
                    <a:lstStyle/>
                    <a:p>
                      <a:pPr algn="l" fontAlgn="t"/>
                      <a:r>
                        <a:rPr lang="en-US" sz="1050" b="0" i="0" u="none" strike="noStrike">
                          <a:solidFill>
                            <a:srgbClr val="000000"/>
                          </a:solidFill>
                          <a:latin typeface="Times New Roman"/>
                        </a:rPr>
                        <a:t>Importance of task to user</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latin typeface="Times New Roman"/>
                        </a:rPr>
                        <a:t>1: trivial </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fontAlgn="t"/>
                      <a:r>
                        <a:rPr lang="en-US" sz="1050" b="0" i="0" u="none" strike="noStrike">
                          <a:solidFill>
                            <a:srgbClr val="000000"/>
                          </a:solidFill>
                          <a:latin typeface="Times New Roman"/>
                        </a:rPr>
                        <a:t>5</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050" b="0" i="0" u="none" strike="noStrike">
                          <a:solidFill>
                            <a:srgbClr val="000000"/>
                          </a:solidFill>
                          <a:latin typeface="Times New Roman"/>
                        </a:rPr>
                        <a:t>3</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050" b="0" i="0" u="none" strike="noStrike">
                          <a:solidFill>
                            <a:srgbClr val="000000"/>
                          </a:solidFill>
                          <a:latin typeface="Times New Roman"/>
                        </a:rPr>
                        <a:t>15</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09410">
                <a:tc vMerge="1">
                  <a:txBody>
                    <a:bodyPr/>
                    <a:lstStyle/>
                    <a:p>
                      <a:endParaRPr lang="en-US"/>
                    </a:p>
                  </a:txBody>
                  <a:tcPr/>
                </a:tc>
                <a:tc vMerge="1">
                  <a:txBody>
                    <a:bodyPr/>
                    <a:lstStyle/>
                    <a:p>
                      <a:endParaRPr lang="en-US"/>
                    </a:p>
                  </a:txBody>
                  <a:tcPr/>
                </a:tc>
                <a:tc>
                  <a:txBody>
                    <a:bodyPr/>
                    <a:lstStyle/>
                    <a:p>
                      <a:pPr algn="l" fontAlgn="t"/>
                      <a:r>
                        <a:rPr lang="en-US" sz="1050" b="0" i="0" u="none" strike="noStrike">
                          <a:solidFill>
                            <a:srgbClr val="000000"/>
                          </a:solidFill>
                          <a:latin typeface="Times New Roman"/>
                        </a:rPr>
                        <a:t>5: critical</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7"/>
                  </a:ext>
                </a:extLst>
              </a:tr>
              <a:tr h="203902">
                <a:tc vMerge="1">
                  <a:txBody>
                    <a:bodyPr/>
                    <a:lstStyle/>
                    <a:p>
                      <a:endParaRPr lang="en-US"/>
                    </a:p>
                  </a:txBody>
                  <a:tcPr/>
                </a:tc>
                <a:tc rowSpan="2">
                  <a:txBody>
                    <a:bodyPr/>
                    <a:lstStyle/>
                    <a:p>
                      <a:pPr algn="l" fontAlgn="t"/>
                      <a:r>
                        <a:rPr lang="en-US" sz="1050" b="0" i="0" u="none" strike="noStrike">
                          <a:solidFill>
                            <a:srgbClr val="000000"/>
                          </a:solidFill>
                          <a:latin typeface="Times New Roman"/>
                        </a:rPr>
                        <a:t>Degree of unmet need</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latin typeface="Times New Roman"/>
                        </a:rPr>
                        <a:t>1: none</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fontAlgn="t"/>
                      <a:r>
                        <a:rPr lang="en-US" sz="1050" b="0" i="0" u="none" strike="noStrike">
                          <a:solidFill>
                            <a:srgbClr val="000000"/>
                          </a:solidFill>
                          <a:latin typeface="Times New Roman"/>
                        </a:rPr>
                        <a:t>5</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050" b="0" i="0" u="none" strike="noStrike">
                          <a:solidFill>
                            <a:srgbClr val="000000"/>
                          </a:solidFill>
                          <a:latin typeface="Times New Roman"/>
                        </a:rPr>
                        <a:t>4</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050" b="0" i="0" u="none" strike="noStrike" dirty="0">
                          <a:solidFill>
                            <a:srgbClr val="000000"/>
                          </a:solidFill>
                          <a:latin typeface="Times New Roman"/>
                        </a:rPr>
                        <a:t>20</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09410">
                <a:tc vMerge="1">
                  <a:txBody>
                    <a:bodyPr/>
                    <a:lstStyle/>
                    <a:p>
                      <a:endParaRPr lang="en-US"/>
                    </a:p>
                  </a:txBody>
                  <a:tcPr/>
                </a:tc>
                <a:tc vMerge="1">
                  <a:txBody>
                    <a:bodyPr/>
                    <a:lstStyle/>
                    <a:p>
                      <a:endParaRPr lang="en-US"/>
                    </a:p>
                  </a:txBody>
                  <a:tcPr/>
                </a:tc>
                <a:tc>
                  <a:txBody>
                    <a:bodyPr/>
                    <a:lstStyle/>
                    <a:p>
                      <a:pPr algn="l" fontAlgn="t"/>
                      <a:r>
                        <a:rPr lang="en-US" sz="1050" b="0" i="0" u="none" strike="noStrike">
                          <a:solidFill>
                            <a:srgbClr val="000000"/>
                          </a:solidFill>
                          <a:latin typeface="Times New Roman"/>
                        </a:rPr>
                        <a:t>5: totally</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9"/>
                  </a:ext>
                </a:extLst>
              </a:tr>
              <a:tr h="203902">
                <a:tc vMerge="1">
                  <a:txBody>
                    <a:bodyPr/>
                    <a:lstStyle/>
                    <a:p>
                      <a:endParaRPr lang="en-US"/>
                    </a:p>
                  </a:txBody>
                  <a:tcPr/>
                </a:tc>
                <a:tc rowSpan="2">
                  <a:txBody>
                    <a:bodyPr/>
                    <a:lstStyle/>
                    <a:p>
                      <a:pPr algn="l" fontAlgn="t"/>
                      <a:r>
                        <a:rPr lang="en-US" sz="1050" b="0" i="0" u="none" strike="noStrike">
                          <a:solidFill>
                            <a:srgbClr val="000000"/>
                          </a:solidFill>
                          <a:latin typeface="Times New Roman"/>
                        </a:rPr>
                        <a:t>Likelihood of filling need</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latin typeface="Times New Roman"/>
                        </a:rPr>
                        <a:t>1: low</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fontAlgn="t"/>
                      <a:r>
                        <a:rPr lang="en-US" sz="1050" b="0" i="0" u="none" strike="noStrike">
                          <a:solidFill>
                            <a:srgbClr val="000000"/>
                          </a:solidFill>
                          <a:latin typeface="Times New Roman"/>
                        </a:rPr>
                        <a:t>5</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050" b="0" i="0" u="none" strike="noStrike">
                          <a:solidFill>
                            <a:srgbClr val="000000"/>
                          </a:solidFill>
                          <a:latin typeface="Times New Roman"/>
                        </a:rPr>
                        <a:t>3</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050" b="0" i="0" u="none" strike="noStrike" dirty="0">
                          <a:solidFill>
                            <a:srgbClr val="000000"/>
                          </a:solidFill>
                          <a:latin typeface="Times New Roman"/>
                        </a:rPr>
                        <a:t>15</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83014">
                <a:tc vMerge="1">
                  <a:txBody>
                    <a:bodyPr/>
                    <a:lstStyle/>
                    <a:p>
                      <a:endParaRPr lang="en-US"/>
                    </a:p>
                  </a:txBody>
                  <a:tcPr/>
                </a:tc>
                <a:tc vMerge="1">
                  <a:txBody>
                    <a:bodyPr/>
                    <a:lstStyle/>
                    <a:p>
                      <a:endParaRPr lang="en-US"/>
                    </a:p>
                  </a:txBody>
                  <a:tcPr/>
                </a:tc>
                <a:tc>
                  <a:txBody>
                    <a:bodyPr/>
                    <a:lstStyle/>
                    <a:p>
                      <a:pPr algn="l" fontAlgn="t"/>
                      <a:r>
                        <a:rPr lang="en-US" sz="1050" b="0" i="0" u="none" strike="noStrike">
                          <a:solidFill>
                            <a:srgbClr val="000000"/>
                          </a:solidFill>
                          <a:latin typeface="Times New Roman"/>
                        </a:rPr>
                        <a:t>5: high</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21"/>
                  </a:ext>
                </a:extLst>
              </a:tr>
              <a:tr h="203902">
                <a:tc vMerge="1">
                  <a:txBody>
                    <a:bodyPr/>
                    <a:lstStyle/>
                    <a:p>
                      <a:endParaRPr lang="en-US"/>
                    </a:p>
                  </a:txBody>
                  <a:tcPr/>
                </a:tc>
                <a:tc rowSpan="2">
                  <a:txBody>
                    <a:bodyPr/>
                    <a:lstStyle/>
                    <a:p>
                      <a:pPr algn="l" fontAlgn="t"/>
                      <a:r>
                        <a:rPr lang="en-US" sz="1050" b="0" i="0" u="none" strike="noStrike">
                          <a:solidFill>
                            <a:srgbClr val="000000"/>
                          </a:solidFill>
                          <a:latin typeface="Times New Roman"/>
                        </a:rPr>
                        <a:t>Competition to be faced</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latin typeface="Times New Roman"/>
                        </a:rPr>
                        <a:t>1: tough</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fontAlgn="t"/>
                      <a:r>
                        <a:rPr lang="en-US" sz="1050" b="0" i="0" u="none" strike="noStrike">
                          <a:solidFill>
                            <a:srgbClr val="000000"/>
                          </a:solidFill>
                          <a:latin typeface="Times New Roman"/>
                        </a:rPr>
                        <a:t>4</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050" b="0" i="0" u="none" strike="noStrike">
                          <a:solidFill>
                            <a:srgbClr val="000000"/>
                          </a:solidFill>
                          <a:latin typeface="Times New Roman"/>
                        </a:rPr>
                        <a:t>3</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050" b="0" i="0" u="none" strike="noStrike" dirty="0">
                          <a:solidFill>
                            <a:srgbClr val="000000"/>
                          </a:solidFill>
                          <a:latin typeface="Times New Roman"/>
                        </a:rPr>
                        <a:t>12</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09410">
                <a:tc vMerge="1">
                  <a:txBody>
                    <a:bodyPr/>
                    <a:lstStyle/>
                    <a:p>
                      <a:endParaRPr lang="en-US"/>
                    </a:p>
                  </a:txBody>
                  <a:tcPr/>
                </a:tc>
                <a:tc vMerge="1">
                  <a:txBody>
                    <a:bodyPr/>
                    <a:lstStyle/>
                    <a:p>
                      <a:endParaRPr lang="en-US"/>
                    </a:p>
                  </a:txBody>
                  <a:tcPr/>
                </a:tc>
                <a:tc>
                  <a:txBody>
                    <a:bodyPr/>
                    <a:lstStyle/>
                    <a:p>
                      <a:pPr algn="l" fontAlgn="t"/>
                      <a:r>
                        <a:rPr lang="en-US" sz="1050" b="0" i="0" u="none" strike="noStrike" dirty="0">
                          <a:solidFill>
                            <a:srgbClr val="000000"/>
                          </a:solidFill>
                          <a:latin typeface="Times New Roman"/>
                        </a:rPr>
                        <a:t>5: weak</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23"/>
                  </a:ext>
                </a:extLst>
              </a:tr>
              <a:tr h="208875">
                <a:tc vMerge="1">
                  <a:txBody>
                    <a:bodyPr/>
                    <a:lstStyle/>
                    <a:p>
                      <a:endParaRPr lang="en-US"/>
                    </a:p>
                  </a:txBody>
                  <a:tcPr/>
                </a:tc>
                <a:tc rowSpan="2">
                  <a:txBody>
                    <a:bodyPr/>
                    <a:lstStyle/>
                    <a:p>
                      <a:pPr algn="l" fontAlgn="t"/>
                      <a:r>
                        <a:rPr lang="en-US" sz="1050" b="0" i="0" u="none" strike="noStrike">
                          <a:solidFill>
                            <a:srgbClr val="000000"/>
                          </a:solidFill>
                          <a:latin typeface="Times New Roman"/>
                        </a:rPr>
                        <a:t>Environmental effects</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latin typeface="Times New Roman"/>
                        </a:rPr>
                        <a:t>1: negative</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fontAlgn="t"/>
                      <a:r>
                        <a:rPr lang="en-US" sz="1050" b="0" i="0" u="none" strike="noStrike">
                          <a:solidFill>
                            <a:srgbClr val="000000"/>
                          </a:solidFill>
                          <a:latin typeface="Times New Roman"/>
                        </a:rPr>
                        <a:t>5</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050" b="0" i="0" u="none" strike="noStrike">
                          <a:solidFill>
                            <a:srgbClr val="000000"/>
                          </a:solidFill>
                          <a:latin typeface="Times New Roman"/>
                        </a:rPr>
                        <a:t>3</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050" b="0" i="0" u="none" strike="noStrike" dirty="0">
                          <a:solidFill>
                            <a:srgbClr val="000000"/>
                          </a:solidFill>
                          <a:latin typeface="Times New Roman"/>
                        </a:rPr>
                        <a:t>15</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213848">
                <a:tc vMerge="1">
                  <a:txBody>
                    <a:bodyPr/>
                    <a:lstStyle/>
                    <a:p>
                      <a:endParaRPr lang="en-US"/>
                    </a:p>
                  </a:txBody>
                  <a:tcPr/>
                </a:tc>
                <a:tc vMerge="1">
                  <a:txBody>
                    <a:bodyPr/>
                    <a:lstStyle/>
                    <a:p>
                      <a:endParaRPr lang="en-US"/>
                    </a:p>
                  </a:txBody>
                  <a:tcPr/>
                </a:tc>
                <a:tc>
                  <a:txBody>
                    <a:bodyPr/>
                    <a:lstStyle/>
                    <a:p>
                      <a:pPr algn="l" fontAlgn="t"/>
                      <a:r>
                        <a:rPr lang="en-US" sz="1050" b="0" i="0" u="none" strike="noStrike">
                          <a:solidFill>
                            <a:srgbClr val="000000"/>
                          </a:solidFill>
                          <a:latin typeface="Times New Roman"/>
                        </a:rPr>
                        <a:t>5: positive</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25"/>
                  </a:ext>
                </a:extLst>
              </a:tr>
              <a:tr h="104438">
                <a:tc vMerge="1">
                  <a:txBody>
                    <a:bodyPr/>
                    <a:lstStyle/>
                    <a:p>
                      <a:endParaRPr lang="en-US"/>
                    </a:p>
                  </a:txBody>
                  <a:tcPr/>
                </a:tc>
                <a:tc rowSpan="2">
                  <a:txBody>
                    <a:bodyPr/>
                    <a:lstStyle/>
                    <a:p>
                      <a:pPr algn="l" fontAlgn="t"/>
                      <a:r>
                        <a:rPr lang="en-US" sz="1050" b="0" i="0" u="none" strike="noStrike">
                          <a:solidFill>
                            <a:srgbClr val="000000"/>
                          </a:solidFill>
                          <a:latin typeface="Times New Roman"/>
                        </a:rPr>
                        <a:t>Global applications</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latin typeface="Times New Roman"/>
                        </a:rPr>
                        <a:t>1: none</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fontAlgn="t"/>
                      <a:r>
                        <a:rPr lang="en-US" sz="1050" b="0" i="0" u="none" strike="noStrike">
                          <a:solidFill>
                            <a:srgbClr val="000000"/>
                          </a:solidFill>
                          <a:latin typeface="Times New Roman"/>
                        </a:rPr>
                        <a:t>5</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050" b="0" i="0" u="none" strike="noStrike">
                          <a:solidFill>
                            <a:srgbClr val="000000"/>
                          </a:solidFill>
                          <a:latin typeface="Times New Roman"/>
                        </a:rPr>
                        <a:t>3</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050" b="0" i="0" u="none" strike="noStrike" dirty="0">
                          <a:solidFill>
                            <a:srgbClr val="000000"/>
                          </a:solidFill>
                          <a:latin typeface="Times New Roman"/>
                        </a:rPr>
                        <a:t>15</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6"/>
                  </a:ext>
                </a:extLst>
              </a:tr>
              <a:tr h="213848">
                <a:tc vMerge="1">
                  <a:txBody>
                    <a:bodyPr/>
                    <a:lstStyle/>
                    <a:p>
                      <a:endParaRPr lang="en-US"/>
                    </a:p>
                  </a:txBody>
                  <a:tcPr/>
                </a:tc>
                <a:tc vMerge="1">
                  <a:txBody>
                    <a:bodyPr/>
                    <a:lstStyle/>
                    <a:p>
                      <a:endParaRPr lang="en-US"/>
                    </a:p>
                  </a:txBody>
                  <a:tcPr/>
                </a:tc>
                <a:tc>
                  <a:txBody>
                    <a:bodyPr/>
                    <a:lstStyle/>
                    <a:p>
                      <a:pPr algn="l" fontAlgn="t"/>
                      <a:r>
                        <a:rPr lang="en-US" sz="1050" b="0" i="0" u="none" strike="noStrike" dirty="0">
                          <a:solidFill>
                            <a:srgbClr val="000000"/>
                          </a:solidFill>
                          <a:latin typeface="Times New Roman"/>
                        </a:rPr>
                        <a:t>5: fits global</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27"/>
                  </a:ext>
                </a:extLst>
              </a:tr>
              <a:tr h="104438">
                <a:tc vMerge="1">
                  <a:txBody>
                    <a:bodyPr/>
                    <a:lstStyle/>
                    <a:p>
                      <a:endParaRPr lang="en-US"/>
                    </a:p>
                  </a:txBody>
                  <a:tcPr/>
                </a:tc>
                <a:tc rowSpan="2">
                  <a:txBody>
                    <a:bodyPr/>
                    <a:lstStyle/>
                    <a:p>
                      <a:pPr algn="l" fontAlgn="t"/>
                      <a:r>
                        <a:rPr lang="en-US" sz="1050" b="0" i="0" u="none" strike="noStrike">
                          <a:solidFill>
                            <a:srgbClr val="000000"/>
                          </a:solidFill>
                          <a:latin typeface="Times New Roman"/>
                        </a:rPr>
                        <a:t>Probable profit</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latin typeface="Times New Roman"/>
                        </a:rPr>
                        <a:t>1: low</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fontAlgn="t"/>
                      <a:r>
                        <a:rPr lang="en-US" sz="1050" b="0" i="0" u="none" strike="noStrike" dirty="0">
                          <a:solidFill>
                            <a:srgbClr val="000000"/>
                          </a:solidFill>
                          <a:latin typeface="Times New Roman"/>
                        </a:rPr>
                        <a:t>2</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050" b="0" i="0" u="none" strike="noStrike">
                          <a:solidFill>
                            <a:srgbClr val="000000"/>
                          </a:solidFill>
                          <a:latin typeface="Times New Roman"/>
                        </a:rPr>
                        <a:t>4</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sz="1050" b="0" i="0" u="none" strike="noStrike" dirty="0">
                          <a:solidFill>
                            <a:srgbClr val="000000"/>
                          </a:solidFill>
                          <a:latin typeface="Times New Roman"/>
                        </a:rPr>
                        <a:t>8</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8"/>
                  </a:ext>
                </a:extLst>
              </a:tr>
              <a:tr h="109410">
                <a:tc vMerge="1">
                  <a:txBody>
                    <a:bodyPr/>
                    <a:lstStyle/>
                    <a:p>
                      <a:endParaRPr lang="en-US"/>
                    </a:p>
                  </a:txBody>
                  <a:tcPr/>
                </a:tc>
                <a:tc vMerge="1">
                  <a:txBody>
                    <a:bodyPr/>
                    <a:lstStyle/>
                    <a:p>
                      <a:endParaRPr lang="en-US"/>
                    </a:p>
                  </a:txBody>
                  <a:tcPr/>
                </a:tc>
                <a:tc>
                  <a:txBody>
                    <a:bodyPr/>
                    <a:lstStyle/>
                    <a:p>
                      <a:pPr algn="l" fontAlgn="t"/>
                      <a:r>
                        <a:rPr lang="en-US" sz="1050" b="0" i="0" u="none" strike="noStrike" dirty="0">
                          <a:solidFill>
                            <a:srgbClr val="000000"/>
                          </a:solidFill>
                          <a:latin typeface="Times New Roman"/>
                        </a:rPr>
                        <a:t>5: high</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29"/>
                  </a:ext>
                </a:extLst>
              </a:tr>
              <a:tr h="109410">
                <a:tc vMerge="1">
                  <a:txBody>
                    <a:bodyPr/>
                    <a:lstStyle/>
                    <a:p>
                      <a:endParaRPr lang="en-US"/>
                    </a:p>
                  </a:txBody>
                  <a:tcPr/>
                </a:tc>
                <a:tc>
                  <a:txBody>
                    <a:bodyPr/>
                    <a:lstStyle/>
                    <a:p>
                      <a:pPr algn="l" fontAlgn="t"/>
                      <a:r>
                        <a:rPr lang="en-US" sz="1050" b="0" i="0" u="none" strike="noStrike">
                          <a:solidFill>
                            <a:srgbClr val="000000"/>
                          </a:solidFill>
                          <a:latin typeface="Times New Roman"/>
                        </a:rPr>
                        <a:t>Total </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latin typeface="Times New Roman"/>
                        </a:rPr>
                        <a:t> </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050" b="0" i="0" u="none" strike="noStrike" dirty="0">
                          <a:solidFill>
                            <a:srgbClr val="000000"/>
                          </a:solidFill>
                          <a:latin typeface="Times New Roman"/>
                        </a:rPr>
                        <a:t> </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050" b="0" i="0" u="none" strike="noStrike" dirty="0">
                          <a:solidFill>
                            <a:srgbClr val="000000"/>
                          </a:solidFill>
                          <a:latin typeface="Times New Roman"/>
                        </a:rPr>
                        <a:t> </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050" b="0" i="0" u="none" strike="noStrike" dirty="0">
                          <a:solidFill>
                            <a:srgbClr val="000000"/>
                          </a:solidFill>
                          <a:latin typeface="Times New Roman"/>
                        </a:rPr>
                        <a:t>178</a:t>
                      </a:r>
                    </a:p>
                  </a:txBody>
                  <a:tcPr marL="3445" marR="3445" marT="3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30"/>
                  </a:ext>
                </a:extLst>
              </a:tr>
            </a:tbl>
          </a:graphicData>
        </a:graphic>
      </p:graphicFrame>
    </p:spTree>
    <p:extLst>
      <p:ext uri="{BB962C8B-B14F-4D97-AF65-F5344CB8AC3E}">
        <p14:creationId xmlns:p14="http://schemas.microsoft.com/office/powerpoint/2010/main" val="14433863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Sales prediction for NPV</a:t>
            </a:r>
          </a:p>
        </p:txBody>
      </p:sp>
      <p:sp>
        <p:nvSpPr>
          <p:cNvPr id="3" name="Content Placeholder 2"/>
          <p:cNvSpPr>
            <a:spLocks noGrp="1"/>
          </p:cNvSpPr>
          <p:nvPr>
            <p:ph idx="1"/>
          </p:nvPr>
        </p:nvSpPr>
        <p:spPr>
          <a:xfrm>
            <a:off x="1981200" y="1600201"/>
            <a:ext cx="8229600" cy="1676400"/>
          </a:xfrm>
        </p:spPr>
        <p:txBody>
          <a:bodyPr/>
          <a:lstStyle/>
          <a:p>
            <a:pPr>
              <a:buNone/>
            </a:pPr>
            <a:r>
              <a:rPr lang="en-US" dirty="0"/>
              <a:t>“Dean </a:t>
            </a:r>
            <a:r>
              <a:rPr lang="en-US" dirty="0" err="1"/>
              <a:t>Kamen</a:t>
            </a:r>
            <a:r>
              <a:rPr lang="en-US" dirty="0"/>
              <a:t>, before selling a single </a:t>
            </a:r>
            <a:r>
              <a:rPr lang="en-US" dirty="0" err="1"/>
              <a:t>Segway</a:t>
            </a:r>
            <a:r>
              <a:rPr lang="en-US" dirty="0"/>
              <a:t>, he predicted that his company would sell 10,000 units per week, or 50,000 units a year “</a:t>
            </a:r>
          </a:p>
        </p:txBody>
      </p:sp>
    </p:spTree>
    <p:extLst>
      <p:ext uri="{BB962C8B-B14F-4D97-AF65-F5344CB8AC3E}">
        <p14:creationId xmlns:p14="http://schemas.microsoft.com/office/powerpoint/2010/main" val="14642508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Development </a:t>
            </a:r>
            <a:endParaRPr lang="en-US" dirty="0"/>
          </a:p>
        </p:txBody>
      </p:sp>
      <p:sp>
        <p:nvSpPr>
          <p:cNvPr id="3" name="Content Placeholder 2"/>
          <p:cNvSpPr>
            <a:spLocks noGrp="1"/>
          </p:cNvSpPr>
          <p:nvPr>
            <p:ph idx="1"/>
          </p:nvPr>
        </p:nvSpPr>
        <p:spPr>
          <a:xfrm>
            <a:off x="1981200" y="1600200"/>
            <a:ext cx="8229600" cy="5257800"/>
          </a:xfrm>
        </p:spPr>
        <p:txBody>
          <a:bodyPr>
            <a:normAutofit fontScale="85000" lnSpcReduction="20000"/>
          </a:bodyPr>
          <a:lstStyle/>
          <a:p>
            <a:pPr>
              <a:buNone/>
            </a:pPr>
            <a:r>
              <a:rPr lang="en-US" dirty="0" err="1"/>
              <a:t>Segway’s</a:t>
            </a:r>
            <a:r>
              <a:rPr lang="en-US" dirty="0"/>
              <a:t> claim to fame – is that it develops systems not components or integrates parts….</a:t>
            </a:r>
          </a:p>
          <a:p>
            <a:pPr>
              <a:buNone/>
            </a:pPr>
            <a:r>
              <a:rPr lang="en-US" dirty="0"/>
              <a:t>  so the main systems developed are:</a:t>
            </a:r>
          </a:p>
          <a:p>
            <a:pPr marL="514350" indent="-514350">
              <a:buAutoNum type="alphaLcParenR"/>
            </a:pPr>
            <a:r>
              <a:rPr lang="en-US" b="1" dirty="0"/>
              <a:t>Dynamic stabilization - </a:t>
            </a:r>
            <a:r>
              <a:rPr lang="en-US" dirty="0"/>
              <a:t>enables balancing, incredible maneuverability (true zero turning radius)</a:t>
            </a:r>
          </a:p>
          <a:p>
            <a:pPr marL="514350" indent="-514350">
              <a:buFont typeface="Arial" pitchFamily="34" charset="0"/>
              <a:buAutoNum type="alphaLcParenR"/>
            </a:pPr>
            <a:r>
              <a:rPr lang="en-US" b="1" dirty="0"/>
              <a:t>Electric propulsion - </a:t>
            </a:r>
            <a:r>
              <a:rPr lang="en-US" dirty="0"/>
              <a:t>fine adjustments to be made to each wheel (for turning and smoothing out the ride), and a precise, software-based approach to traction control and braking.</a:t>
            </a:r>
          </a:p>
          <a:p>
            <a:pPr marL="514350" indent="-514350">
              <a:buFont typeface="Arial" pitchFamily="34" charset="0"/>
              <a:buAutoNum type="alphaLcParenR"/>
            </a:pPr>
            <a:r>
              <a:rPr lang="en-US" b="1" dirty="0"/>
              <a:t>Smart battery management</a:t>
            </a:r>
            <a:r>
              <a:rPr lang="en-US" dirty="0"/>
              <a:t>  - includes regenerative braking capability (being able to recharge while decelerating).</a:t>
            </a:r>
          </a:p>
          <a:p>
            <a:pPr marL="514350" indent="-514350">
              <a:buFont typeface="Arial" pitchFamily="34" charset="0"/>
              <a:buAutoNum type="alphaLcParenR"/>
            </a:pPr>
            <a:r>
              <a:rPr lang="en-US" b="1" dirty="0"/>
              <a:t>Intuitive user interfaces - </a:t>
            </a:r>
            <a:r>
              <a:rPr lang="en-US" dirty="0"/>
              <a:t>sensing technologies </a:t>
            </a:r>
          </a:p>
          <a:p>
            <a:pPr marL="514350" indent="-514350">
              <a:buFont typeface="Arial" pitchFamily="34" charset="0"/>
              <a:buAutoNum type="alphaLcParenR"/>
            </a:pPr>
            <a:r>
              <a:rPr lang="en-US" b="1" dirty="0"/>
              <a:t>Digital dashboard - </a:t>
            </a:r>
            <a:r>
              <a:rPr lang="en-US" dirty="0"/>
              <a:t>Speed, battery life, and other connectivity information are all conveyed over a secure wireless connection to a handheld device that can be mounted on the dash </a:t>
            </a:r>
          </a:p>
          <a:p>
            <a:pPr marL="514350" indent="-514350">
              <a:buFont typeface="Arial" pitchFamily="34" charset="0"/>
              <a:buAutoNum type="alphaLcParenR"/>
            </a:pPr>
            <a:endParaRPr lang="en-US" dirty="0"/>
          </a:p>
          <a:p>
            <a:pPr marL="514350" indent="-514350">
              <a:buFont typeface="Arial" pitchFamily="34" charset="0"/>
              <a:buAutoNum type="alphaLcParenR"/>
            </a:pPr>
            <a:endParaRPr lang="en-US" dirty="0"/>
          </a:p>
          <a:p>
            <a:pPr marL="514350" indent="-514350">
              <a:buFont typeface="Arial" pitchFamily="34" charset="0"/>
              <a:buAutoNum type="alphaLcParenR"/>
            </a:pPr>
            <a:endParaRPr lang="en-US" dirty="0"/>
          </a:p>
          <a:p>
            <a:pPr marL="514350" indent="-514350">
              <a:buFont typeface="Arial" pitchFamily="34" charset="0"/>
              <a:buAutoNum type="alphaLcParenR"/>
            </a:pPr>
            <a:endParaRPr lang="en-US" dirty="0"/>
          </a:p>
          <a:p>
            <a:pPr marL="514350" indent="-514350">
              <a:buFont typeface="Arial" pitchFamily="34" charset="0"/>
              <a:buAutoNum type="alphaLcParenR"/>
            </a:pPr>
            <a:endParaRPr lang="en-US" dirty="0"/>
          </a:p>
          <a:p>
            <a:pPr marL="514350" indent="-514350">
              <a:buAutoNum type="alphaLcParenR"/>
            </a:pPr>
            <a:endParaRPr lang="en-US" dirty="0"/>
          </a:p>
          <a:p>
            <a:pPr>
              <a:buNone/>
            </a:pPr>
            <a:endParaRPr lang="en-US" dirty="0"/>
          </a:p>
        </p:txBody>
      </p:sp>
    </p:spTree>
    <p:extLst>
      <p:ext uri="{BB962C8B-B14F-4D97-AF65-F5344CB8AC3E}">
        <p14:creationId xmlns:p14="http://schemas.microsoft.com/office/powerpoint/2010/main" val="1575857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Launch</a:t>
            </a:r>
            <a:endParaRPr lang="en-US" dirty="0"/>
          </a:p>
        </p:txBody>
      </p:sp>
      <p:sp>
        <p:nvSpPr>
          <p:cNvPr id="3" name="Content Placeholder 2"/>
          <p:cNvSpPr>
            <a:spLocks noGrp="1"/>
          </p:cNvSpPr>
          <p:nvPr>
            <p:ph idx="1"/>
          </p:nvPr>
        </p:nvSpPr>
        <p:spPr/>
        <p:txBody>
          <a:bodyPr>
            <a:normAutofit lnSpcReduction="10000"/>
          </a:bodyPr>
          <a:lstStyle/>
          <a:p>
            <a:pPr>
              <a:buNone/>
            </a:pPr>
            <a:r>
              <a:rPr lang="en-US" dirty="0"/>
              <a:t>Sales through - Amazon.com – shipping costs</a:t>
            </a:r>
          </a:p>
          <a:p>
            <a:pPr>
              <a:buNone/>
            </a:pPr>
            <a:endParaRPr lang="en-US" dirty="0"/>
          </a:p>
          <a:p>
            <a:pPr>
              <a:buNone/>
            </a:pPr>
            <a:r>
              <a:rPr lang="en-US" dirty="0"/>
              <a:t>Analysis</a:t>
            </a:r>
          </a:p>
          <a:p>
            <a:r>
              <a:rPr lang="en-US" dirty="0"/>
              <a:t>Pre launch ‘leaks’ were huge.</a:t>
            </a:r>
          </a:p>
          <a:p>
            <a:r>
              <a:rPr lang="en-US" dirty="0"/>
              <a:t>Code named – Ginger or IT.</a:t>
            </a:r>
          </a:p>
          <a:p>
            <a:r>
              <a:rPr lang="en-US" dirty="0"/>
              <a:t>Speculations - hydrogen-powered hovercraft; a magnetic anti-gravity device; a time-travel machine; a mind-reading robot </a:t>
            </a:r>
          </a:p>
          <a:p>
            <a:pPr>
              <a:buNone/>
            </a:pPr>
            <a:r>
              <a:rPr lang="en-US" i="1" dirty="0"/>
              <a:t>Thus: when </a:t>
            </a:r>
            <a:r>
              <a:rPr lang="en-US" i="1" dirty="0" err="1"/>
              <a:t>Segway</a:t>
            </a:r>
            <a:r>
              <a:rPr lang="en-US" i="1" dirty="0"/>
              <a:t> was revealed to the US, it was an anti-climax. Coupled with the high price, </a:t>
            </a:r>
            <a:r>
              <a:rPr lang="en-US" i="1" dirty="0" err="1"/>
              <a:t>Segway</a:t>
            </a:r>
            <a:r>
              <a:rPr lang="en-US" i="1" dirty="0"/>
              <a:t> never got a chance with consumers afterwards. </a:t>
            </a:r>
          </a:p>
          <a:p>
            <a:endParaRPr lang="en-US" dirty="0"/>
          </a:p>
          <a:p>
            <a:pPr>
              <a:buNone/>
            </a:pPr>
            <a:endParaRPr lang="en-US" dirty="0"/>
          </a:p>
        </p:txBody>
      </p:sp>
    </p:spTree>
    <p:extLst>
      <p:ext uri="{BB962C8B-B14F-4D97-AF65-F5344CB8AC3E}">
        <p14:creationId xmlns:p14="http://schemas.microsoft.com/office/powerpoint/2010/main" val="34005140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idx="1"/>
          </p:nvPr>
        </p:nvSpPr>
        <p:spPr/>
        <p:txBody>
          <a:bodyPr>
            <a:normAutofit fontScale="85000" lnSpcReduction="10000"/>
          </a:bodyPr>
          <a:lstStyle/>
          <a:p>
            <a:r>
              <a:rPr lang="en-US" sz="2600" dirty="0"/>
              <a:t>Phase 1: Opportunity identification and selection </a:t>
            </a:r>
            <a:r>
              <a:rPr lang="en-US" sz="2600" i="1" u="sng" dirty="0"/>
              <a:t>– achieved his mission </a:t>
            </a:r>
          </a:p>
          <a:p>
            <a:endParaRPr lang="en-US" sz="2600" dirty="0"/>
          </a:p>
          <a:p>
            <a:r>
              <a:rPr lang="en-US" sz="2600" dirty="0"/>
              <a:t>Phase 2: Concept generation </a:t>
            </a:r>
            <a:r>
              <a:rPr lang="en-US" sz="2600" i="1" u="sng" dirty="0"/>
              <a:t>– short on price point estimation , safety is an issue due to many software glitches. </a:t>
            </a:r>
          </a:p>
          <a:p>
            <a:endParaRPr lang="en-US" sz="2600" i="1" u="sng" dirty="0"/>
          </a:p>
          <a:p>
            <a:r>
              <a:rPr lang="en-US" sz="2600" dirty="0"/>
              <a:t>Phase 3: Concept evaluation - </a:t>
            </a:r>
            <a:r>
              <a:rPr lang="en-US" sz="2600" i="1" u="sng" dirty="0"/>
              <a:t>sales forecast was too high – hence poorly executed phase</a:t>
            </a:r>
            <a:r>
              <a:rPr lang="en-US" sz="2600" dirty="0"/>
              <a:t>.</a:t>
            </a:r>
          </a:p>
          <a:p>
            <a:endParaRPr lang="en-US" sz="2600" dirty="0"/>
          </a:p>
          <a:p>
            <a:r>
              <a:rPr lang="en-US" sz="2600" dirty="0"/>
              <a:t>Phase 4: Development </a:t>
            </a:r>
            <a:r>
              <a:rPr lang="en-US" sz="2600" i="1" u="sng" dirty="0"/>
              <a:t>-technologies serve the objectives of the vehicle well and in an advanced manner. Thus this phase has been a success</a:t>
            </a:r>
          </a:p>
          <a:p>
            <a:endParaRPr lang="en-US" sz="2600" i="1" u="sng" dirty="0"/>
          </a:p>
          <a:p>
            <a:r>
              <a:rPr lang="en-US" sz="2600" dirty="0"/>
              <a:t>Phase 5: Launch : </a:t>
            </a:r>
            <a:r>
              <a:rPr lang="en-US" sz="2600" i="1" u="sng" dirty="0"/>
              <a:t>did not manage its launch, media &amp; public relations was poor, hype was not quelled </a:t>
            </a:r>
            <a:endParaRPr lang="en-US" sz="2600" dirty="0"/>
          </a:p>
          <a:p>
            <a:endParaRPr lang="en-US" i="1" u="sng" dirty="0"/>
          </a:p>
          <a:p>
            <a:endParaRPr lang="en-US" dirty="0"/>
          </a:p>
          <a:p>
            <a:endParaRPr lang="en-US" dirty="0"/>
          </a:p>
        </p:txBody>
      </p:sp>
    </p:spTree>
    <p:extLst>
      <p:ext uri="{BB962C8B-B14F-4D97-AF65-F5344CB8AC3E}">
        <p14:creationId xmlns:p14="http://schemas.microsoft.com/office/powerpoint/2010/main" val="397631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a:t>
            </a:r>
            <a:r>
              <a:rPr lang="en-US" dirty="0" err="1"/>
              <a:t>Segway</a:t>
            </a:r>
            <a:r>
              <a:rPr lang="en-US" dirty="0"/>
              <a:t> is still a curiosity and not a commodity?</a:t>
            </a:r>
          </a:p>
        </p:txBody>
      </p:sp>
      <p:sp>
        <p:nvSpPr>
          <p:cNvPr id="3" name="Content Placeholder 2"/>
          <p:cNvSpPr>
            <a:spLocks noGrp="1"/>
          </p:cNvSpPr>
          <p:nvPr>
            <p:ph idx="1"/>
          </p:nvPr>
        </p:nvSpPr>
        <p:spPr/>
        <p:txBody>
          <a:bodyPr/>
          <a:lstStyle/>
          <a:p>
            <a:r>
              <a:rPr lang="en-US" b="1" dirty="0"/>
              <a:t>Expectations were too high.</a:t>
            </a:r>
          </a:p>
          <a:p>
            <a:r>
              <a:rPr lang="en-US" b="1" dirty="0"/>
              <a:t>It was a product not a solution.</a:t>
            </a:r>
          </a:p>
          <a:p>
            <a:r>
              <a:rPr lang="en-US" b="1" dirty="0"/>
              <a:t>No clear need or target market</a:t>
            </a:r>
            <a:r>
              <a:rPr lang="en-US" dirty="0"/>
              <a:t>. </a:t>
            </a:r>
          </a:p>
          <a:p>
            <a:r>
              <a:rPr lang="en-US" b="1" dirty="0"/>
              <a:t>It was an invention rather than an innovation.</a:t>
            </a:r>
          </a:p>
          <a:p>
            <a:r>
              <a:rPr lang="en-US" b="1" dirty="0"/>
              <a:t>Regulation.</a:t>
            </a:r>
            <a:endParaRPr lang="en-US" dirty="0"/>
          </a:p>
        </p:txBody>
      </p:sp>
    </p:spTree>
    <p:extLst>
      <p:ext uri="{BB962C8B-B14F-4D97-AF65-F5344CB8AC3E}">
        <p14:creationId xmlns:p14="http://schemas.microsoft.com/office/powerpoint/2010/main" val="1345059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from </a:t>
            </a:r>
            <a:r>
              <a:rPr lang="en-US" dirty="0" err="1"/>
              <a:t>Segway</a:t>
            </a:r>
            <a:r>
              <a:rPr lang="en-US" dirty="0"/>
              <a:t>….</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6019801" y="3352800"/>
            <a:ext cx="1381125" cy="207645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114676" y="1643064"/>
            <a:ext cx="2828925" cy="1694644"/>
          </a:xfrm>
          <a:prstGeom prst="rect">
            <a:avLst/>
          </a:prstGeom>
          <a:noFill/>
          <a:ln w="9525">
            <a:noFill/>
            <a:miter lim="800000"/>
            <a:headEnd/>
            <a:tailEnd/>
          </a:ln>
        </p:spPr>
      </p:pic>
      <p:sp>
        <p:nvSpPr>
          <p:cNvPr id="6" name="Rectangle 5"/>
          <p:cNvSpPr/>
          <p:nvPr/>
        </p:nvSpPr>
        <p:spPr>
          <a:xfrm>
            <a:off x="1524000" y="3429000"/>
            <a:ext cx="4572000" cy="923330"/>
          </a:xfrm>
          <a:prstGeom prst="rect">
            <a:avLst/>
          </a:prstGeom>
        </p:spPr>
        <p:txBody>
          <a:bodyPr>
            <a:spAutoFit/>
          </a:bodyPr>
          <a:lstStyle/>
          <a:p>
            <a:r>
              <a:rPr lang="en-US" b="1" dirty="0"/>
              <a:t>A collaboration between </a:t>
            </a:r>
            <a:r>
              <a:rPr lang="en-US" b="1" dirty="0" err="1"/>
              <a:t>Segway</a:t>
            </a:r>
            <a:r>
              <a:rPr lang="en-US" b="1" dirty="0"/>
              <a:t> and General Motors/SAIC, the EN-V project sets a vision for transportation in 2030</a:t>
            </a:r>
          </a:p>
        </p:txBody>
      </p:sp>
      <p:pic>
        <p:nvPicPr>
          <p:cNvPr id="2052" name="Picture 4"/>
          <p:cNvPicPr>
            <a:picLocks noChangeAspect="1" noChangeArrowheads="1"/>
          </p:cNvPicPr>
          <p:nvPr/>
        </p:nvPicPr>
        <p:blipFill>
          <a:blip r:embed="rId4" cstate="print"/>
          <a:srcRect/>
          <a:stretch>
            <a:fillRect/>
          </a:stretch>
        </p:blipFill>
        <p:spPr bwMode="auto">
          <a:xfrm>
            <a:off x="7677150" y="1143001"/>
            <a:ext cx="2990850" cy="2676525"/>
          </a:xfrm>
          <a:prstGeom prst="rect">
            <a:avLst/>
          </a:prstGeom>
          <a:noFill/>
          <a:ln w="9525">
            <a:noFill/>
            <a:miter lim="800000"/>
            <a:headEnd/>
            <a:tailEnd/>
          </a:ln>
        </p:spPr>
      </p:pic>
      <p:sp>
        <p:nvSpPr>
          <p:cNvPr id="2053" name="Rectangle 5"/>
          <p:cNvSpPr>
            <a:spLocks noChangeArrowheads="1"/>
          </p:cNvSpPr>
          <p:nvPr/>
        </p:nvSpPr>
        <p:spPr bwMode="auto">
          <a:xfrm>
            <a:off x="1524001" y="5647493"/>
            <a:ext cx="7665881" cy="135421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900" b="1" dirty="0">
                <a:latin typeface="Arial" charset="0"/>
                <a:cs typeface="Arial" charset="0"/>
              </a:rPr>
              <a:t>  </a:t>
            </a:r>
            <a:endParaRPr lang="en-US" sz="1600" b="1" dirty="0">
              <a:latin typeface="Arial" charset="0"/>
              <a:cs typeface="Arial" charset="0"/>
            </a:endParaRPr>
          </a:p>
          <a:p>
            <a:pPr eaLnBrk="0" fontAlgn="base" hangingPunct="0">
              <a:spcBef>
                <a:spcPct val="0"/>
              </a:spcBef>
              <a:spcAft>
                <a:spcPct val="0"/>
              </a:spcAft>
              <a:buFontTx/>
              <a:buChar char="•"/>
            </a:pPr>
            <a:r>
              <a:rPr lang="en-US" sz="1600" dirty="0">
                <a:latin typeface="Arial" charset="0"/>
                <a:cs typeface="Arial" charset="0"/>
              </a:rPr>
              <a:t>Speed : 40 km/h [25 mph]</a:t>
            </a:r>
            <a:r>
              <a:rPr lang="en-US" sz="1600" b="1" dirty="0">
                <a:latin typeface="Arial" charset="0"/>
                <a:cs typeface="Arial" charset="0"/>
              </a:rPr>
              <a:t> </a:t>
            </a:r>
          </a:p>
          <a:p>
            <a:pPr eaLnBrk="0" fontAlgn="base" hangingPunct="0">
              <a:spcBef>
                <a:spcPct val="0"/>
              </a:spcBef>
              <a:spcAft>
                <a:spcPct val="0"/>
              </a:spcAft>
              <a:buFontTx/>
              <a:buChar char="•"/>
            </a:pPr>
            <a:r>
              <a:rPr lang="en-US" sz="1600" b="1" dirty="0">
                <a:latin typeface="Arial" charset="0"/>
                <a:cs typeface="Arial" charset="0"/>
              </a:rPr>
              <a:t>Range : 40 km [25 miles] </a:t>
            </a:r>
          </a:p>
          <a:p>
            <a:pPr eaLnBrk="0" fontAlgn="base" hangingPunct="0">
              <a:spcBef>
                <a:spcPct val="0"/>
              </a:spcBef>
              <a:spcAft>
                <a:spcPct val="0"/>
              </a:spcAft>
              <a:buFontTx/>
              <a:buChar char="•"/>
            </a:pPr>
            <a:r>
              <a:rPr lang="en-US" sz="1600" b="1" dirty="0" err="1">
                <a:latin typeface="Arial" charset="0"/>
                <a:cs typeface="Arial" charset="0"/>
              </a:rPr>
              <a:t>Drivetrain</a:t>
            </a:r>
            <a:r>
              <a:rPr lang="en-US" sz="1600" b="1" dirty="0">
                <a:latin typeface="Arial" charset="0"/>
                <a:cs typeface="Arial" charset="0"/>
              </a:rPr>
              <a:t> weight  210 kg [460 lb] - common across all three coach designs </a:t>
            </a:r>
          </a:p>
          <a:p>
            <a:pPr eaLnBrk="0" fontAlgn="base" hangingPunct="0">
              <a:spcBef>
                <a:spcPct val="0"/>
              </a:spcBef>
              <a:spcAft>
                <a:spcPct val="0"/>
              </a:spcAft>
              <a:buFontTx/>
              <a:buChar char="•"/>
            </a:pPr>
            <a:r>
              <a:rPr lang="en-US" sz="1600" b="1" dirty="0">
                <a:latin typeface="Arial" charset="0"/>
                <a:cs typeface="Arial" charset="0"/>
              </a:rPr>
              <a:t>Average cabin dimensions: 1520 x 1415 x 1682 [60" x 55.5" 66.1"] </a:t>
            </a:r>
          </a:p>
          <a:p>
            <a:pPr eaLnBrk="0" fontAlgn="base" hangingPunct="0">
              <a:spcBef>
                <a:spcPct val="0"/>
              </a:spcBef>
              <a:spcAft>
                <a:spcPct val="0"/>
              </a:spcAft>
            </a:pPr>
            <a:endParaRPr lang="en-US" sz="900" b="1" dirty="0">
              <a:latin typeface="Arial" charset="0"/>
              <a:cs typeface="Arial" charset="0"/>
            </a:endParaRPr>
          </a:p>
        </p:txBody>
      </p:sp>
      <p:pic>
        <p:nvPicPr>
          <p:cNvPr id="2054" name="Picture 6" descr="EN-V SPECS"/>
          <p:cNvPicPr>
            <a:picLocks noChangeAspect="1" noChangeArrowheads="1"/>
          </p:cNvPicPr>
          <p:nvPr/>
        </p:nvPicPr>
        <p:blipFill>
          <a:blip r:embed="rId5" cstate="print"/>
          <a:srcRect/>
          <a:stretch>
            <a:fillRect/>
          </a:stretch>
        </p:blipFill>
        <p:spPr bwMode="auto">
          <a:xfrm>
            <a:off x="1647825" y="-409575"/>
            <a:ext cx="609600" cy="123825"/>
          </a:xfrm>
          <a:prstGeom prst="rect">
            <a:avLst/>
          </a:prstGeom>
          <a:noFill/>
        </p:spPr>
      </p:pic>
    </p:spTree>
    <p:extLst>
      <p:ext uri="{BB962C8B-B14F-4D97-AF65-F5344CB8AC3E}">
        <p14:creationId xmlns:p14="http://schemas.microsoft.com/office/powerpoint/2010/main" val="436732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172F-56F7-4E11-9604-607BF2947969}"/>
              </a:ext>
            </a:extLst>
          </p:cNvPr>
          <p:cNvSpPr>
            <a:spLocks noGrp="1"/>
          </p:cNvSpPr>
          <p:nvPr>
            <p:ph type="title"/>
          </p:nvPr>
        </p:nvSpPr>
        <p:spPr/>
        <p:txBody>
          <a:bodyPr/>
          <a:lstStyle/>
          <a:p>
            <a:r>
              <a:rPr lang="en-GB" dirty="0"/>
              <a:t>Challenge for System Responses</a:t>
            </a:r>
          </a:p>
        </p:txBody>
      </p:sp>
      <p:sp>
        <p:nvSpPr>
          <p:cNvPr id="3" name="Content Placeholder 2">
            <a:extLst>
              <a:ext uri="{FF2B5EF4-FFF2-40B4-BE49-F238E27FC236}">
                <a16:creationId xmlns:a16="http://schemas.microsoft.com/office/drawing/2014/main" id="{33B515BF-A257-4F26-8CB6-CCC2FB24B71F}"/>
              </a:ext>
            </a:extLst>
          </p:cNvPr>
          <p:cNvSpPr>
            <a:spLocks noGrp="1"/>
          </p:cNvSpPr>
          <p:nvPr>
            <p:ph idx="1"/>
          </p:nvPr>
        </p:nvSpPr>
        <p:spPr/>
        <p:txBody>
          <a:bodyPr/>
          <a:lstStyle/>
          <a:p>
            <a:pPr marL="0" indent="0">
              <a:buNone/>
            </a:pPr>
            <a:r>
              <a:rPr lang="en-GB" dirty="0"/>
              <a:t> </a:t>
            </a:r>
            <a:r>
              <a:rPr lang="en-GB" i="1" dirty="0"/>
              <a:t>how do you measure an external system response such as a human that has no intention of producing a response</a:t>
            </a:r>
            <a:r>
              <a:rPr lang="en-GB" dirty="0"/>
              <a:t>? </a:t>
            </a:r>
          </a:p>
          <a:p>
            <a:pPr marL="0" indent="0">
              <a:buNone/>
            </a:pPr>
            <a:endParaRPr lang="en-GB" dirty="0"/>
          </a:p>
          <a:p>
            <a:pPr marL="0" indent="0">
              <a:buNone/>
            </a:pPr>
            <a:r>
              <a:rPr lang="en-GB" dirty="0"/>
              <a:t>The reality is: Human Systems </a:t>
            </a:r>
            <a:r>
              <a:rPr lang="en-GB" i="1" dirty="0"/>
              <a:t>may or may not </a:t>
            </a:r>
            <a:r>
              <a:rPr lang="en-GB" dirty="0"/>
              <a:t>produce an output to avoid detection, survival, or it might be internal-thought driven and so forth.</a:t>
            </a:r>
          </a:p>
        </p:txBody>
      </p:sp>
    </p:spTree>
    <p:extLst>
      <p:ext uri="{BB962C8B-B14F-4D97-AF65-F5344CB8AC3E}">
        <p14:creationId xmlns:p14="http://schemas.microsoft.com/office/powerpoint/2010/main" val="1597184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1CD09-B132-4F80-A9FA-A9A9BECF28DE}"/>
              </a:ext>
            </a:extLst>
          </p:cNvPr>
          <p:cNvSpPr>
            <a:spLocks noGrp="1"/>
          </p:cNvSpPr>
          <p:nvPr>
            <p:ph type="title"/>
          </p:nvPr>
        </p:nvSpPr>
        <p:spPr/>
        <p:txBody>
          <a:bodyPr/>
          <a:lstStyle/>
          <a:p>
            <a:r>
              <a:rPr lang="en-GB" dirty="0"/>
              <a:t>Simplified  architecture/definition with a example- a digital game</a:t>
            </a:r>
          </a:p>
        </p:txBody>
      </p:sp>
      <p:sp>
        <p:nvSpPr>
          <p:cNvPr id="3" name="Content Placeholder 2">
            <a:extLst>
              <a:ext uri="{FF2B5EF4-FFF2-40B4-BE49-F238E27FC236}">
                <a16:creationId xmlns:a16="http://schemas.microsoft.com/office/drawing/2014/main" id="{1B9A3E50-BAA8-4BE1-B572-E037180C310F}"/>
              </a:ext>
            </a:extLst>
          </p:cNvPr>
          <p:cNvSpPr>
            <a:spLocks noGrp="1"/>
          </p:cNvSpPr>
          <p:nvPr>
            <p:ph idx="1"/>
          </p:nvPr>
        </p:nvSpPr>
        <p:spPr/>
        <p:txBody>
          <a:bodyPr/>
          <a:lstStyle/>
          <a:p>
            <a:pPr marL="0" indent="0">
              <a:buNone/>
            </a:pPr>
            <a:r>
              <a:rPr lang="en-GB" dirty="0"/>
              <a:t>Entity Component System) consists of three primary items:</a:t>
            </a:r>
          </a:p>
          <a:p>
            <a:r>
              <a:rPr lang="en-GB" dirty="0"/>
              <a:t>Components </a:t>
            </a:r>
          </a:p>
          <a:p>
            <a:pPr lvl="1"/>
            <a:r>
              <a:rPr lang="en-GB" dirty="0"/>
              <a:t>A component simply holds a piece of data and does not contain any game logic. Your typical component will have fields for primitive values and data objects.</a:t>
            </a:r>
          </a:p>
          <a:p>
            <a:r>
              <a:rPr lang="en-GB" dirty="0"/>
              <a:t>Entities </a:t>
            </a:r>
          </a:p>
          <a:p>
            <a:pPr lvl="1"/>
            <a:r>
              <a:rPr lang="en-GB" dirty="0"/>
              <a:t>An entity is a collection of components.</a:t>
            </a:r>
          </a:p>
          <a:p>
            <a:r>
              <a:rPr lang="en-GB" dirty="0"/>
              <a:t>Systems </a:t>
            </a:r>
          </a:p>
          <a:p>
            <a:pPr lvl="1"/>
            <a:r>
              <a:rPr lang="en-GB" dirty="0"/>
              <a:t>A system is typically an implementation that iteratively operates on a group of entities that share a specific set of components.</a:t>
            </a:r>
          </a:p>
          <a:p>
            <a:endParaRPr lang="en-GB" dirty="0"/>
          </a:p>
        </p:txBody>
      </p:sp>
    </p:spTree>
    <p:extLst>
      <p:ext uri="{BB962C8B-B14F-4D97-AF65-F5344CB8AC3E}">
        <p14:creationId xmlns:p14="http://schemas.microsoft.com/office/powerpoint/2010/main" val="1909075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F925E5-4792-47E9-9185-12E81593010F}"/>
              </a:ext>
            </a:extLst>
          </p:cNvPr>
          <p:cNvSpPr>
            <a:spLocks noGrp="1"/>
          </p:cNvSpPr>
          <p:nvPr>
            <p:ph idx="1"/>
          </p:nvPr>
        </p:nvSpPr>
        <p:spPr>
          <a:xfrm>
            <a:off x="838200" y="412955"/>
            <a:ext cx="10515600" cy="5764008"/>
          </a:xfrm>
        </p:spPr>
        <p:txBody>
          <a:bodyPr>
            <a:normAutofit fontScale="92500" lnSpcReduction="20000"/>
          </a:bodyPr>
          <a:lstStyle/>
          <a:p>
            <a:r>
              <a:rPr lang="en-GB" dirty="0"/>
              <a:t>A game with characters moving around….. </a:t>
            </a:r>
            <a:r>
              <a:rPr lang="en-GB" dirty="0">
                <a:hlinkClick r:id="rId2"/>
              </a:rPr>
              <a:t>https://www.youtube.com/watch?v=3BVXynuhNfI</a:t>
            </a:r>
            <a:endParaRPr lang="en-GB" dirty="0"/>
          </a:p>
          <a:p>
            <a:pPr marL="0" indent="0">
              <a:buNone/>
            </a:pPr>
            <a:r>
              <a:rPr lang="en-GB" dirty="0"/>
              <a:t>Define the components:</a:t>
            </a:r>
          </a:p>
          <a:p>
            <a:r>
              <a:rPr lang="fr-FR" dirty="0"/>
              <a:t>Motion component</a:t>
            </a:r>
          </a:p>
          <a:p>
            <a:r>
              <a:rPr lang="fr-FR" dirty="0" err="1"/>
              <a:t>Physics</a:t>
            </a:r>
            <a:r>
              <a:rPr lang="fr-FR" dirty="0"/>
              <a:t> component</a:t>
            </a:r>
          </a:p>
          <a:p>
            <a:r>
              <a:rPr lang="fr-FR" dirty="0"/>
              <a:t>Spatial component</a:t>
            </a:r>
          </a:p>
          <a:p>
            <a:r>
              <a:rPr lang="fr-FR" dirty="0" err="1"/>
              <a:t>EnemyAI</a:t>
            </a:r>
            <a:r>
              <a:rPr lang="fr-FR" dirty="0"/>
              <a:t> component</a:t>
            </a:r>
          </a:p>
          <a:p>
            <a:pPr marL="0" indent="0">
              <a:buNone/>
            </a:pPr>
            <a:r>
              <a:rPr lang="fr-FR" dirty="0" err="1"/>
              <a:t>Entities</a:t>
            </a:r>
            <a:r>
              <a:rPr lang="fr-FR" dirty="0"/>
              <a:t>: </a:t>
            </a:r>
            <a:r>
              <a:rPr lang="fr-FR" dirty="0" err="1"/>
              <a:t>human</a:t>
            </a:r>
            <a:r>
              <a:rPr lang="fr-FR" dirty="0"/>
              <a:t> Player-</a:t>
            </a:r>
            <a:r>
              <a:rPr lang="fr-FR" dirty="0" err="1"/>
              <a:t>entity</a:t>
            </a:r>
            <a:r>
              <a:rPr lang="fr-FR" dirty="0"/>
              <a:t> (</a:t>
            </a:r>
            <a:r>
              <a:rPr lang="fr-FR" dirty="0" err="1"/>
              <a:t>movement</a:t>
            </a:r>
            <a:r>
              <a:rPr lang="fr-FR" dirty="0"/>
              <a:t>, </a:t>
            </a:r>
            <a:r>
              <a:rPr lang="fr-FR" dirty="0" err="1"/>
              <a:t>reasoning</a:t>
            </a:r>
            <a:r>
              <a:rPr lang="fr-FR" dirty="0"/>
              <a:t>) &amp; non-</a:t>
            </a:r>
            <a:r>
              <a:rPr lang="fr-FR" dirty="0" err="1"/>
              <a:t>player</a:t>
            </a:r>
            <a:r>
              <a:rPr lang="fr-FR" dirty="0"/>
              <a:t> </a:t>
            </a:r>
            <a:r>
              <a:rPr lang="fr-FR" dirty="0" err="1"/>
              <a:t>characters</a:t>
            </a:r>
            <a:r>
              <a:rPr lang="fr-FR" dirty="0"/>
              <a:t>.</a:t>
            </a:r>
          </a:p>
          <a:p>
            <a:pPr marL="0" indent="0">
              <a:buNone/>
            </a:pPr>
            <a:r>
              <a:rPr lang="fr-FR" dirty="0"/>
              <a:t> </a:t>
            </a:r>
            <a:r>
              <a:rPr lang="fr-FR" dirty="0" err="1"/>
              <a:t>Systems</a:t>
            </a:r>
            <a:r>
              <a:rPr lang="fr-FR" dirty="0"/>
              <a:t>:</a:t>
            </a:r>
          </a:p>
          <a:p>
            <a:r>
              <a:rPr lang="en-GB" dirty="0" err="1"/>
              <a:t>RenderSystem</a:t>
            </a:r>
            <a:r>
              <a:rPr lang="en-GB" dirty="0"/>
              <a:t> – acts on physics &amp; spatial components</a:t>
            </a:r>
          </a:p>
          <a:p>
            <a:r>
              <a:rPr lang="en-GB" dirty="0"/>
              <a:t> </a:t>
            </a:r>
            <a:r>
              <a:rPr lang="en-GB" dirty="0" err="1"/>
              <a:t>MotionSystem</a:t>
            </a:r>
            <a:r>
              <a:rPr lang="en-GB" dirty="0"/>
              <a:t> – acts on Motion &amp; Physics components</a:t>
            </a:r>
          </a:p>
          <a:p>
            <a:r>
              <a:rPr lang="en-GB" dirty="0" err="1"/>
              <a:t>PlayerInputSystem</a:t>
            </a:r>
            <a:r>
              <a:rPr lang="en-GB" dirty="0"/>
              <a:t> –acts on Motion &amp; Spatial components</a:t>
            </a:r>
          </a:p>
          <a:p>
            <a:r>
              <a:rPr lang="en-GB" dirty="0"/>
              <a:t>I am assuming the </a:t>
            </a:r>
            <a:r>
              <a:rPr lang="en-GB" dirty="0" err="1"/>
              <a:t>EnemyAI</a:t>
            </a:r>
            <a:r>
              <a:rPr lang="en-GB" dirty="0"/>
              <a:t> is common to all these entities.</a:t>
            </a:r>
            <a:endParaRPr lang="fr-FR" dirty="0"/>
          </a:p>
          <a:p>
            <a:pPr marL="0" indent="0">
              <a:buNone/>
            </a:pPr>
            <a:endParaRPr lang="fr-FR" dirty="0"/>
          </a:p>
          <a:p>
            <a:pPr marL="0" indent="0">
              <a:buNone/>
            </a:pPr>
            <a:endParaRPr lang="fr-FR" dirty="0"/>
          </a:p>
          <a:p>
            <a:pPr marL="0" indent="0">
              <a:buNone/>
            </a:pPr>
            <a:endParaRPr lang="en-GB" dirty="0"/>
          </a:p>
        </p:txBody>
      </p:sp>
    </p:spTree>
    <p:extLst>
      <p:ext uri="{BB962C8B-B14F-4D97-AF65-F5344CB8AC3E}">
        <p14:creationId xmlns:p14="http://schemas.microsoft.com/office/powerpoint/2010/main" val="335356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2362200" y="1447800"/>
            <a:ext cx="1143000" cy="533400"/>
          </a:xfrm>
          <a:prstGeom prst="homePlate">
            <a:avLst/>
          </a:prstGeom>
          <a:solidFill>
            <a:srgbClr val="92D050"/>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hevron 5"/>
          <p:cNvSpPr/>
          <p:nvPr/>
        </p:nvSpPr>
        <p:spPr>
          <a:xfrm>
            <a:off x="3200400" y="2209800"/>
            <a:ext cx="1447800" cy="533400"/>
          </a:xfrm>
          <a:prstGeom prst="chevr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hevron 6"/>
          <p:cNvSpPr/>
          <p:nvPr/>
        </p:nvSpPr>
        <p:spPr>
          <a:xfrm>
            <a:off x="4343400" y="2895600"/>
            <a:ext cx="1600200" cy="533400"/>
          </a:xfrm>
          <a:prstGeom prst="chevr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p:nvSpPr>
        <p:spPr>
          <a:xfrm>
            <a:off x="5715000" y="3581400"/>
            <a:ext cx="1371600" cy="533400"/>
          </a:xfrm>
          <a:prstGeom prst="chevr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hevron 8"/>
          <p:cNvSpPr/>
          <p:nvPr/>
        </p:nvSpPr>
        <p:spPr>
          <a:xfrm>
            <a:off x="6705600" y="4343400"/>
            <a:ext cx="1600200" cy="533400"/>
          </a:xfrm>
          <a:prstGeom prst="chevro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hevron 9"/>
          <p:cNvSpPr/>
          <p:nvPr/>
        </p:nvSpPr>
        <p:spPr>
          <a:xfrm>
            <a:off x="8153400" y="5257800"/>
            <a:ext cx="1371600" cy="533400"/>
          </a:xfrm>
          <a:prstGeom prst="chevron">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2362201" y="1524001"/>
            <a:ext cx="816249" cy="307777"/>
          </a:xfrm>
          <a:prstGeom prst="rect">
            <a:avLst/>
          </a:prstGeom>
          <a:noFill/>
        </p:spPr>
        <p:txBody>
          <a:bodyPr wrap="none" rtlCol="0">
            <a:spAutoFit/>
          </a:bodyPr>
          <a:lstStyle/>
          <a:p>
            <a:r>
              <a:rPr lang="en-US" sz="1400" dirty="0"/>
              <a:t>Planning</a:t>
            </a:r>
          </a:p>
        </p:txBody>
      </p:sp>
      <p:sp>
        <p:nvSpPr>
          <p:cNvPr id="12" name="TextBox 11"/>
          <p:cNvSpPr txBox="1"/>
          <p:nvPr/>
        </p:nvSpPr>
        <p:spPr>
          <a:xfrm>
            <a:off x="3352800" y="2286001"/>
            <a:ext cx="1111138" cy="307777"/>
          </a:xfrm>
          <a:prstGeom prst="rect">
            <a:avLst/>
          </a:prstGeom>
          <a:noFill/>
        </p:spPr>
        <p:txBody>
          <a:bodyPr wrap="none" rtlCol="0">
            <a:spAutoFit/>
          </a:bodyPr>
          <a:lstStyle/>
          <a:p>
            <a:r>
              <a:rPr lang="en-US" sz="1400" dirty="0"/>
              <a:t>Concept Dev</a:t>
            </a:r>
          </a:p>
        </p:txBody>
      </p:sp>
      <p:sp>
        <p:nvSpPr>
          <p:cNvPr id="13" name="TextBox 12"/>
          <p:cNvSpPr txBox="1"/>
          <p:nvPr/>
        </p:nvSpPr>
        <p:spPr>
          <a:xfrm>
            <a:off x="4572000" y="2895600"/>
            <a:ext cx="1174552" cy="523220"/>
          </a:xfrm>
          <a:prstGeom prst="rect">
            <a:avLst/>
          </a:prstGeom>
          <a:noFill/>
        </p:spPr>
        <p:txBody>
          <a:bodyPr wrap="none" rtlCol="0">
            <a:spAutoFit/>
          </a:bodyPr>
          <a:lstStyle/>
          <a:p>
            <a:r>
              <a:rPr lang="en-US" sz="1400" dirty="0"/>
              <a:t>System-Level </a:t>
            </a:r>
          </a:p>
          <a:p>
            <a:r>
              <a:rPr lang="en-US" sz="1400" dirty="0"/>
              <a:t>Design</a:t>
            </a:r>
          </a:p>
        </p:txBody>
      </p:sp>
      <p:sp>
        <p:nvSpPr>
          <p:cNvPr id="14" name="TextBox 13"/>
          <p:cNvSpPr txBox="1"/>
          <p:nvPr/>
        </p:nvSpPr>
        <p:spPr>
          <a:xfrm>
            <a:off x="5867400" y="3581401"/>
            <a:ext cx="1185004" cy="307777"/>
          </a:xfrm>
          <a:prstGeom prst="rect">
            <a:avLst/>
          </a:prstGeom>
          <a:noFill/>
        </p:spPr>
        <p:txBody>
          <a:bodyPr wrap="none" rtlCol="0">
            <a:spAutoFit/>
          </a:bodyPr>
          <a:lstStyle/>
          <a:p>
            <a:r>
              <a:rPr lang="en-US" sz="1400" dirty="0"/>
              <a:t>Detail  Design</a:t>
            </a:r>
          </a:p>
        </p:txBody>
      </p:sp>
      <p:sp>
        <p:nvSpPr>
          <p:cNvPr id="15" name="TextBox 14"/>
          <p:cNvSpPr txBox="1"/>
          <p:nvPr/>
        </p:nvSpPr>
        <p:spPr>
          <a:xfrm>
            <a:off x="7010401" y="4419600"/>
            <a:ext cx="1196161" cy="523220"/>
          </a:xfrm>
          <a:prstGeom prst="rect">
            <a:avLst/>
          </a:prstGeom>
          <a:noFill/>
        </p:spPr>
        <p:txBody>
          <a:bodyPr wrap="none" rtlCol="0">
            <a:spAutoFit/>
          </a:bodyPr>
          <a:lstStyle/>
          <a:p>
            <a:r>
              <a:rPr lang="en-US" sz="1400" dirty="0"/>
              <a:t>Testing </a:t>
            </a:r>
          </a:p>
          <a:p>
            <a:r>
              <a:rPr lang="en-US" sz="1400" dirty="0"/>
              <a:t>&amp; Refinement</a:t>
            </a:r>
          </a:p>
        </p:txBody>
      </p:sp>
      <p:sp>
        <p:nvSpPr>
          <p:cNvPr id="16" name="TextBox 15"/>
          <p:cNvSpPr txBox="1"/>
          <p:nvPr/>
        </p:nvSpPr>
        <p:spPr>
          <a:xfrm>
            <a:off x="8305801" y="5257800"/>
            <a:ext cx="1028167" cy="523220"/>
          </a:xfrm>
          <a:prstGeom prst="rect">
            <a:avLst/>
          </a:prstGeom>
          <a:noFill/>
        </p:spPr>
        <p:txBody>
          <a:bodyPr wrap="none" rtlCol="0">
            <a:spAutoFit/>
          </a:bodyPr>
          <a:lstStyle/>
          <a:p>
            <a:r>
              <a:rPr lang="en-US" sz="1400" dirty="0"/>
              <a:t>Production </a:t>
            </a:r>
          </a:p>
          <a:p>
            <a:r>
              <a:rPr lang="en-US" sz="1400" dirty="0"/>
              <a:t>Ramp-up</a:t>
            </a:r>
          </a:p>
        </p:txBody>
      </p:sp>
      <p:sp>
        <p:nvSpPr>
          <p:cNvPr id="17" name="Oval 16"/>
          <p:cNvSpPr/>
          <p:nvPr/>
        </p:nvSpPr>
        <p:spPr>
          <a:xfrm>
            <a:off x="8001000" y="228600"/>
            <a:ext cx="1828800" cy="6096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marketing</a:t>
            </a:r>
          </a:p>
        </p:txBody>
      </p:sp>
      <p:sp>
        <p:nvSpPr>
          <p:cNvPr id="18" name="Oval 17"/>
          <p:cNvSpPr/>
          <p:nvPr/>
        </p:nvSpPr>
        <p:spPr>
          <a:xfrm rot="1882924">
            <a:off x="869966" y="1848517"/>
            <a:ext cx="10058400" cy="324025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8153400" y="1676400"/>
            <a:ext cx="1828800" cy="6858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Design</a:t>
            </a:r>
          </a:p>
        </p:txBody>
      </p:sp>
      <p:sp>
        <p:nvSpPr>
          <p:cNvPr id="20" name="Oval 19"/>
          <p:cNvSpPr/>
          <p:nvPr/>
        </p:nvSpPr>
        <p:spPr>
          <a:xfrm>
            <a:off x="1905000" y="4419600"/>
            <a:ext cx="2057400" cy="762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Manufacturing</a:t>
            </a:r>
          </a:p>
        </p:txBody>
      </p:sp>
      <p:sp>
        <p:nvSpPr>
          <p:cNvPr id="21" name="Oval 20"/>
          <p:cNvSpPr/>
          <p:nvPr/>
        </p:nvSpPr>
        <p:spPr>
          <a:xfrm>
            <a:off x="3581400" y="5334000"/>
            <a:ext cx="1066800" cy="6858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R&amp;D</a:t>
            </a:r>
          </a:p>
        </p:txBody>
      </p:sp>
      <p:sp>
        <p:nvSpPr>
          <p:cNvPr id="22" name="Oval 21"/>
          <p:cNvSpPr/>
          <p:nvPr/>
        </p:nvSpPr>
        <p:spPr>
          <a:xfrm>
            <a:off x="5334000" y="5867400"/>
            <a:ext cx="1295400" cy="6096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Finance </a:t>
            </a:r>
          </a:p>
        </p:txBody>
      </p:sp>
      <p:sp>
        <p:nvSpPr>
          <p:cNvPr id="23" name="Oval 22"/>
          <p:cNvSpPr/>
          <p:nvPr/>
        </p:nvSpPr>
        <p:spPr>
          <a:xfrm>
            <a:off x="1752600" y="3124200"/>
            <a:ext cx="762000" cy="5334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HR</a:t>
            </a:r>
          </a:p>
        </p:txBody>
      </p:sp>
    </p:spTree>
    <p:extLst>
      <p:ext uri="{BB962C8B-B14F-4D97-AF65-F5344CB8AC3E}">
        <p14:creationId xmlns:p14="http://schemas.microsoft.com/office/powerpoint/2010/main" val="2555768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524000" y="1981200"/>
            <a:ext cx="1143000" cy="533400"/>
          </a:xfrm>
          <a:prstGeom prst="homePlate">
            <a:avLst/>
          </a:prstGeom>
          <a:solidFill>
            <a:srgbClr val="92D050"/>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524001" y="2133601"/>
            <a:ext cx="816249" cy="307777"/>
          </a:xfrm>
          <a:prstGeom prst="rect">
            <a:avLst/>
          </a:prstGeom>
          <a:noFill/>
        </p:spPr>
        <p:txBody>
          <a:bodyPr wrap="none" rtlCol="0">
            <a:spAutoFit/>
          </a:bodyPr>
          <a:lstStyle/>
          <a:p>
            <a:r>
              <a:rPr lang="en-US" sz="1400" dirty="0"/>
              <a:t>Planning</a:t>
            </a:r>
          </a:p>
        </p:txBody>
      </p:sp>
      <p:grpSp>
        <p:nvGrpSpPr>
          <p:cNvPr id="24" name="Group 23"/>
          <p:cNvGrpSpPr/>
          <p:nvPr/>
        </p:nvGrpSpPr>
        <p:grpSpPr>
          <a:xfrm>
            <a:off x="2362200" y="2667000"/>
            <a:ext cx="6324600" cy="3581400"/>
            <a:chOff x="1676400" y="2209800"/>
            <a:chExt cx="6324600" cy="3581400"/>
          </a:xfrm>
        </p:grpSpPr>
        <p:sp>
          <p:nvSpPr>
            <p:cNvPr id="6" name="Chevron 5"/>
            <p:cNvSpPr/>
            <p:nvPr/>
          </p:nvSpPr>
          <p:spPr>
            <a:xfrm>
              <a:off x="1676400" y="2209800"/>
              <a:ext cx="1447800" cy="533400"/>
            </a:xfrm>
            <a:prstGeom prst="chevr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hevron 6"/>
            <p:cNvSpPr/>
            <p:nvPr/>
          </p:nvSpPr>
          <p:spPr>
            <a:xfrm>
              <a:off x="2819400" y="2895600"/>
              <a:ext cx="1600200" cy="533400"/>
            </a:xfrm>
            <a:prstGeom prst="chevr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p:nvSpPr>
          <p:spPr>
            <a:xfrm>
              <a:off x="4191000" y="3581400"/>
              <a:ext cx="1371600" cy="533400"/>
            </a:xfrm>
            <a:prstGeom prst="chevr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hevron 8"/>
            <p:cNvSpPr/>
            <p:nvPr/>
          </p:nvSpPr>
          <p:spPr>
            <a:xfrm>
              <a:off x="5181600" y="4343400"/>
              <a:ext cx="1600200" cy="533400"/>
            </a:xfrm>
            <a:prstGeom prst="chevro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hevron 9"/>
            <p:cNvSpPr/>
            <p:nvPr/>
          </p:nvSpPr>
          <p:spPr>
            <a:xfrm>
              <a:off x="6629400" y="5257800"/>
              <a:ext cx="1371600" cy="533400"/>
            </a:xfrm>
            <a:prstGeom prst="chevron">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p:cNvSpPr txBox="1"/>
            <p:nvPr/>
          </p:nvSpPr>
          <p:spPr>
            <a:xfrm>
              <a:off x="1828800" y="2286000"/>
              <a:ext cx="1111138" cy="307777"/>
            </a:xfrm>
            <a:prstGeom prst="rect">
              <a:avLst/>
            </a:prstGeom>
            <a:noFill/>
          </p:spPr>
          <p:txBody>
            <a:bodyPr wrap="none" rtlCol="0">
              <a:spAutoFit/>
            </a:bodyPr>
            <a:lstStyle/>
            <a:p>
              <a:r>
                <a:rPr lang="en-US" sz="1400" dirty="0"/>
                <a:t>Concept Dev</a:t>
              </a:r>
            </a:p>
          </p:txBody>
        </p:sp>
        <p:sp>
          <p:nvSpPr>
            <p:cNvPr id="13" name="TextBox 12"/>
            <p:cNvSpPr txBox="1"/>
            <p:nvPr/>
          </p:nvSpPr>
          <p:spPr>
            <a:xfrm>
              <a:off x="3048000" y="2895600"/>
              <a:ext cx="1174552" cy="523220"/>
            </a:xfrm>
            <a:prstGeom prst="rect">
              <a:avLst/>
            </a:prstGeom>
            <a:noFill/>
          </p:spPr>
          <p:txBody>
            <a:bodyPr wrap="none" rtlCol="0">
              <a:spAutoFit/>
            </a:bodyPr>
            <a:lstStyle/>
            <a:p>
              <a:r>
                <a:rPr lang="en-US" sz="1400" dirty="0"/>
                <a:t>System-Level </a:t>
              </a:r>
            </a:p>
            <a:p>
              <a:r>
                <a:rPr lang="en-US" sz="1400" dirty="0"/>
                <a:t>Design</a:t>
              </a:r>
            </a:p>
          </p:txBody>
        </p:sp>
        <p:sp>
          <p:nvSpPr>
            <p:cNvPr id="14" name="TextBox 13"/>
            <p:cNvSpPr txBox="1"/>
            <p:nvPr/>
          </p:nvSpPr>
          <p:spPr>
            <a:xfrm>
              <a:off x="4343400" y="3581400"/>
              <a:ext cx="1185004" cy="307777"/>
            </a:xfrm>
            <a:prstGeom prst="rect">
              <a:avLst/>
            </a:prstGeom>
            <a:noFill/>
          </p:spPr>
          <p:txBody>
            <a:bodyPr wrap="none" rtlCol="0">
              <a:spAutoFit/>
            </a:bodyPr>
            <a:lstStyle/>
            <a:p>
              <a:r>
                <a:rPr lang="en-US" sz="1400" dirty="0"/>
                <a:t>Detail  Design</a:t>
              </a:r>
            </a:p>
          </p:txBody>
        </p:sp>
        <p:sp>
          <p:nvSpPr>
            <p:cNvPr id="15" name="TextBox 14"/>
            <p:cNvSpPr txBox="1"/>
            <p:nvPr/>
          </p:nvSpPr>
          <p:spPr>
            <a:xfrm>
              <a:off x="5486400" y="4419600"/>
              <a:ext cx="1196161" cy="523220"/>
            </a:xfrm>
            <a:prstGeom prst="rect">
              <a:avLst/>
            </a:prstGeom>
            <a:noFill/>
          </p:spPr>
          <p:txBody>
            <a:bodyPr wrap="none" rtlCol="0">
              <a:spAutoFit/>
            </a:bodyPr>
            <a:lstStyle/>
            <a:p>
              <a:r>
                <a:rPr lang="en-US" sz="1400" dirty="0"/>
                <a:t>Testing </a:t>
              </a:r>
            </a:p>
            <a:p>
              <a:r>
                <a:rPr lang="en-US" sz="1400" dirty="0"/>
                <a:t>&amp; Refinement</a:t>
              </a:r>
            </a:p>
          </p:txBody>
        </p:sp>
        <p:sp>
          <p:nvSpPr>
            <p:cNvPr id="16" name="TextBox 15"/>
            <p:cNvSpPr txBox="1"/>
            <p:nvPr/>
          </p:nvSpPr>
          <p:spPr>
            <a:xfrm>
              <a:off x="6781800" y="5257800"/>
              <a:ext cx="1028167" cy="523220"/>
            </a:xfrm>
            <a:prstGeom prst="rect">
              <a:avLst/>
            </a:prstGeom>
            <a:noFill/>
          </p:spPr>
          <p:txBody>
            <a:bodyPr wrap="none" rtlCol="0">
              <a:spAutoFit/>
            </a:bodyPr>
            <a:lstStyle/>
            <a:p>
              <a:r>
                <a:rPr lang="en-US" sz="1400" dirty="0"/>
                <a:t>Production </a:t>
              </a:r>
            </a:p>
            <a:p>
              <a:r>
                <a:rPr lang="en-US" sz="1400" dirty="0"/>
                <a:t>Ramp-up</a:t>
              </a:r>
            </a:p>
          </p:txBody>
        </p:sp>
      </p:grpSp>
      <p:sp>
        <p:nvSpPr>
          <p:cNvPr id="18" name="Oval 17"/>
          <p:cNvSpPr/>
          <p:nvPr/>
        </p:nvSpPr>
        <p:spPr>
          <a:xfrm rot="1882924">
            <a:off x="807570" y="3005805"/>
            <a:ext cx="8467200" cy="252604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6096000" y="914400"/>
            <a:ext cx="3886200" cy="1600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hevron 26"/>
          <p:cNvSpPr/>
          <p:nvPr/>
        </p:nvSpPr>
        <p:spPr>
          <a:xfrm>
            <a:off x="6400800" y="1600200"/>
            <a:ext cx="1066800" cy="381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a:t>
            </a:r>
            <a:endParaRPr lang="en-US" sz="1400" dirty="0">
              <a:solidFill>
                <a:schemeClr val="tx1"/>
              </a:solidFill>
            </a:endParaRPr>
          </a:p>
        </p:txBody>
      </p:sp>
      <p:sp>
        <p:nvSpPr>
          <p:cNvPr id="28" name="Chevron 27"/>
          <p:cNvSpPr/>
          <p:nvPr/>
        </p:nvSpPr>
        <p:spPr>
          <a:xfrm>
            <a:off x="7543800" y="1600200"/>
            <a:ext cx="914400" cy="381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Chevron 28"/>
          <p:cNvSpPr/>
          <p:nvPr/>
        </p:nvSpPr>
        <p:spPr>
          <a:xfrm>
            <a:off x="8686800" y="1600200"/>
            <a:ext cx="914400" cy="381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TextBox 29"/>
          <p:cNvSpPr txBox="1"/>
          <p:nvPr/>
        </p:nvSpPr>
        <p:spPr>
          <a:xfrm>
            <a:off x="6477001" y="1600200"/>
            <a:ext cx="821059" cy="369332"/>
          </a:xfrm>
          <a:prstGeom prst="rect">
            <a:avLst/>
          </a:prstGeom>
          <a:noFill/>
        </p:spPr>
        <p:txBody>
          <a:bodyPr wrap="none" rtlCol="0">
            <a:spAutoFit/>
          </a:bodyPr>
          <a:lstStyle/>
          <a:p>
            <a:r>
              <a:rPr lang="en-US" dirty="0"/>
              <a:t>Design</a:t>
            </a:r>
          </a:p>
        </p:txBody>
      </p:sp>
      <p:sp>
        <p:nvSpPr>
          <p:cNvPr id="31" name="TextBox 30"/>
          <p:cNvSpPr txBox="1"/>
          <p:nvPr/>
        </p:nvSpPr>
        <p:spPr>
          <a:xfrm>
            <a:off x="7696201" y="1600200"/>
            <a:ext cx="655949" cy="369332"/>
          </a:xfrm>
          <a:prstGeom prst="rect">
            <a:avLst/>
          </a:prstGeom>
          <a:noFill/>
        </p:spPr>
        <p:txBody>
          <a:bodyPr wrap="none" rtlCol="0">
            <a:spAutoFit/>
          </a:bodyPr>
          <a:lstStyle/>
          <a:p>
            <a:r>
              <a:rPr lang="en-US" dirty="0"/>
              <a:t>build</a:t>
            </a:r>
          </a:p>
        </p:txBody>
      </p:sp>
      <p:sp>
        <p:nvSpPr>
          <p:cNvPr id="32" name="TextBox 31"/>
          <p:cNvSpPr txBox="1"/>
          <p:nvPr/>
        </p:nvSpPr>
        <p:spPr>
          <a:xfrm>
            <a:off x="8839201" y="1600200"/>
            <a:ext cx="565219" cy="369332"/>
          </a:xfrm>
          <a:prstGeom prst="rect">
            <a:avLst/>
          </a:prstGeom>
          <a:noFill/>
        </p:spPr>
        <p:txBody>
          <a:bodyPr wrap="none" rtlCol="0">
            <a:spAutoFit/>
          </a:bodyPr>
          <a:lstStyle/>
          <a:p>
            <a:r>
              <a:rPr lang="en-US" dirty="0"/>
              <a:t>Test</a:t>
            </a:r>
          </a:p>
        </p:txBody>
      </p:sp>
      <p:cxnSp>
        <p:nvCxnSpPr>
          <p:cNvPr id="34" name="Straight Connector 33"/>
          <p:cNvCxnSpPr>
            <a:stCxn id="14" idx="0"/>
            <a:endCxn id="25" idx="2"/>
          </p:cNvCxnSpPr>
          <p:nvPr/>
        </p:nvCxnSpPr>
        <p:spPr>
          <a:xfrm rot="5400000" flipH="1" flipV="1">
            <a:off x="4696801" y="2639401"/>
            <a:ext cx="2324100" cy="47429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5" idx="3"/>
          </p:cNvCxnSpPr>
          <p:nvPr/>
        </p:nvCxnSpPr>
        <p:spPr>
          <a:xfrm flipV="1">
            <a:off x="7368362" y="1981200"/>
            <a:ext cx="2537639" cy="315721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7" name="Left Brace 36"/>
          <p:cNvSpPr/>
          <p:nvPr/>
        </p:nvSpPr>
        <p:spPr>
          <a:xfrm rot="7351342">
            <a:off x="6408751" y="3248271"/>
            <a:ext cx="457200" cy="2042624"/>
          </a:xfrm>
          <a:prstGeom prst="leftBrace">
            <a:avLst>
              <a:gd name="adj1" fmla="val 0"/>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9" name="Straight Arrow Connector 38"/>
          <p:cNvCxnSpPr>
            <a:stCxn id="27" idx="3"/>
            <a:endCxn id="31" idx="1"/>
          </p:cNvCxnSpPr>
          <p:nvPr/>
        </p:nvCxnSpPr>
        <p:spPr>
          <a:xfrm flipV="1">
            <a:off x="7467600" y="1784866"/>
            <a:ext cx="228600" cy="58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8" idx="3"/>
            <a:endCxn id="32" idx="1"/>
          </p:cNvCxnSpPr>
          <p:nvPr/>
        </p:nvCxnSpPr>
        <p:spPr>
          <a:xfrm flipV="1">
            <a:off x="8458200" y="1784866"/>
            <a:ext cx="381000" cy="58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9" idx="3"/>
          </p:cNvCxnSpPr>
          <p:nvPr/>
        </p:nvCxnSpPr>
        <p:spPr>
          <a:xfrm flipV="1">
            <a:off x="9601200" y="17526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flipH="1" flipV="1">
            <a:off x="9715500" y="16383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0800000">
            <a:off x="6248400" y="1524000"/>
            <a:ext cx="35814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6134100" y="16383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30" idx="1"/>
          </p:cNvCxnSpPr>
          <p:nvPr/>
        </p:nvCxnSpPr>
        <p:spPr>
          <a:xfrm>
            <a:off x="6248400" y="1752600"/>
            <a:ext cx="228600" cy="32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124201" y="533400"/>
            <a:ext cx="3608295" cy="369332"/>
          </a:xfrm>
          <a:prstGeom prst="rect">
            <a:avLst/>
          </a:prstGeom>
          <a:noFill/>
        </p:spPr>
        <p:txBody>
          <a:bodyPr wrap="none" rtlCol="0">
            <a:spAutoFit/>
          </a:bodyPr>
          <a:lstStyle/>
          <a:p>
            <a:r>
              <a:rPr lang="en-US" dirty="0"/>
              <a:t>Spiral Product Development Process</a:t>
            </a:r>
          </a:p>
        </p:txBody>
      </p:sp>
    </p:spTree>
    <p:extLst>
      <p:ext uri="{BB962C8B-B14F-4D97-AF65-F5344CB8AC3E}">
        <p14:creationId xmlns:p14="http://schemas.microsoft.com/office/powerpoint/2010/main" val="816573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524000" y="1981200"/>
            <a:ext cx="1143000" cy="533400"/>
          </a:xfrm>
          <a:prstGeom prst="homePlate">
            <a:avLst/>
          </a:prstGeom>
          <a:solidFill>
            <a:srgbClr val="92D050"/>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524001" y="2133601"/>
            <a:ext cx="816249" cy="307777"/>
          </a:xfrm>
          <a:prstGeom prst="rect">
            <a:avLst/>
          </a:prstGeom>
          <a:noFill/>
        </p:spPr>
        <p:txBody>
          <a:bodyPr wrap="none" rtlCol="0">
            <a:spAutoFit/>
          </a:bodyPr>
          <a:lstStyle/>
          <a:p>
            <a:r>
              <a:rPr lang="en-US" sz="1400" dirty="0"/>
              <a:t>Planning</a:t>
            </a:r>
          </a:p>
        </p:txBody>
      </p:sp>
      <p:grpSp>
        <p:nvGrpSpPr>
          <p:cNvPr id="2" name="Group 23"/>
          <p:cNvGrpSpPr/>
          <p:nvPr/>
        </p:nvGrpSpPr>
        <p:grpSpPr>
          <a:xfrm>
            <a:off x="2362200" y="2667000"/>
            <a:ext cx="6324600" cy="3581400"/>
            <a:chOff x="1676400" y="2209800"/>
            <a:chExt cx="6324600" cy="3581400"/>
          </a:xfrm>
        </p:grpSpPr>
        <p:sp>
          <p:nvSpPr>
            <p:cNvPr id="6" name="Chevron 5"/>
            <p:cNvSpPr/>
            <p:nvPr/>
          </p:nvSpPr>
          <p:spPr>
            <a:xfrm>
              <a:off x="1676400" y="2209800"/>
              <a:ext cx="1447800" cy="533400"/>
            </a:xfrm>
            <a:prstGeom prst="chevr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hevron 6"/>
            <p:cNvSpPr/>
            <p:nvPr/>
          </p:nvSpPr>
          <p:spPr>
            <a:xfrm>
              <a:off x="2819400" y="2895600"/>
              <a:ext cx="1600200" cy="533400"/>
            </a:xfrm>
            <a:prstGeom prst="chevr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p:nvSpPr>
          <p:spPr>
            <a:xfrm>
              <a:off x="4191000" y="3581400"/>
              <a:ext cx="1371600" cy="533400"/>
            </a:xfrm>
            <a:prstGeom prst="chevr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hevron 8"/>
            <p:cNvSpPr/>
            <p:nvPr/>
          </p:nvSpPr>
          <p:spPr>
            <a:xfrm>
              <a:off x="5181600" y="4343400"/>
              <a:ext cx="1600200" cy="533400"/>
            </a:xfrm>
            <a:prstGeom prst="chevro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hevron 9"/>
            <p:cNvSpPr/>
            <p:nvPr/>
          </p:nvSpPr>
          <p:spPr>
            <a:xfrm>
              <a:off x="6629400" y="5257800"/>
              <a:ext cx="1371600" cy="533400"/>
            </a:xfrm>
            <a:prstGeom prst="chevron">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p:cNvSpPr txBox="1"/>
            <p:nvPr/>
          </p:nvSpPr>
          <p:spPr>
            <a:xfrm>
              <a:off x="1828800" y="2286000"/>
              <a:ext cx="1111138" cy="307777"/>
            </a:xfrm>
            <a:prstGeom prst="rect">
              <a:avLst/>
            </a:prstGeom>
            <a:noFill/>
          </p:spPr>
          <p:txBody>
            <a:bodyPr wrap="none" rtlCol="0">
              <a:spAutoFit/>
            </a:bodyPr>
            <a:lstStyle/>
            <a:p>
              <a:r>
                <a:rPr lang="en-US" sz="1400" dirty="0"/>
                <a:t>Concept Dev</a:t>
              </a:r>
            </a:p>
          </p:txBody>
        </p:sp>
        <p:sp>
          <p:nvSpPr>
            <p:cNvPr id="13" name="TextBox 12"/>
            <p:cNvSpPr txBox="1"/>
            <p:nvPr/>
          </p:nvSpPr>
          <p:spPr>
            <a:xfrm>
              <a:off x="3048000" y="2895600"/>
              <a:ext cx="1174552" cy="523220"/>
            </a:xfrm>
            <a:prstGeom prst="rect">
              <a:avLst/>
            </a:prstGeom>
            <a:noFill/>
          </p:spPr>
          <p:txBody>
            <a:bodyPr wrap="none" rtlCol="0">
              <a:spAutoFit/>
            </a:bodyPr>
            <a:lstStyle/>
            <a:p>
              <a:r>
                <a:rPr lang="en-US" sz="1400" dirty="0"/>
                <a:t>System-Level </a:t>
              </a:r>
            </a:p>
            <a:p>
              <a:r>
                <a:rPr lang="en-US" sz="1400" dirty="0"/>
                <a:t>Design</a:t>
              </a:r>
            </a:p>
          </p:txBody>
        </p:sp>
        <p:sp>
          <p:nvSpPr>
            <p:cNvPr id="14" name="TextBox 13"/>
            <p:cNvSpPr txBox="1"/>
            <p:nvPr/>
          </p:nvSpPr>
          <p:spPr>
            <a:xfrm>
              <a:off x="4343400" y="3581400"/>
              <a:ext cx="1185004" cy="307777"/>
            </a:xfrm>
            <a:prstGeom prst="rect">
              <a:avLst/>
            </a:prstGeom>
            <a:noFill/>
          </p:spPr>
          <p:txBody>
            <a:bodyPr wrap="none" rtlCol="0">
              <a:spAutoFit/>
            </a:bodyPr>
            <a:lstStyle/>
            <a:p>
              <a:r>
                <a:rPr lang="en-US" sz="1400" dirty="0"/>
                <a:t>Detail  Design</a:t>
              </a:r>
            </a:p>
          </p:txBody>
        </p:sp>
        <p:sp>
          <p:nvSpPr>
            <p:cNvPr id="15" name="TextBox 14"/>
            <p:cNvSpPr txBox="1"/>
            <p:nvPr/>
          </p:nvSpPr>
          <p:spPr>
            <a:xfrm>
              <a:off x="5486400" y="4419600"/>
              <a:ext cx="1342099" cy="307777"/>
            </a:xfrm>
            <a:prstGeom prst="rect">
              <a:avLst/>
            </a:prstGeom>
            <a:noFill/>
          </p:spPr>
          <p:txBody>
            <a:bodyPr wrap="none" rtlCol="0">
              <a:spAutoFit/>
            </a:bodyPr>
            <a:lstStyle/>
            <a:p>
              <a:r>
                <a:rPr lang="en-US" sz="1400" dirty="0"/>
                <a:t>Integrate &amp; Test</a:t>
              </a:r>
            </a:p>
          </p:txBody>
        </p:sp>
        <p:sp>
          <p:nvSpPr>
            <p:cNvPr id="16" name="TextBox 15"/>
            <p:cNvSpPr txBox="1"/>
            <p:nvPr/>
          </p:nvSpPr>
          <p:spPr>
            <a:xfrm>
              <a:off x="6781800" y="5257800"/>
              <a:ext cx="1120371" cy="523220"/>
            </a:xfrm>
            <a:prstGeom prst="rect">
              <a:avLst/>
            </a:prstGeom>
            <a:noFill/>
          </p:spPr>
          <p:txBody>
            <a:bodyPr wrap="none" rtlCol="0">
              <a:spAutoFit/>
            </a:bodyPr>
            <a:lstStyle/>
            <a:p>
              <a:r>
                <a:rPr lang="en-US" sz="1400" dirty="0"/>
                <a:t>Validation &amp; </a:t>
              </a:r>
            </a:p>
            <a:p>
              <a:r>
                <a:rPr lang="en-US" sz="1400" dirty="0"/>
                <a:t>Ramp-up</a:t>
              </a:r>
            </a:p>
          </p:txBody>
        </p:sp>
      </p:grpSp>
      <p:sp>
        <p:nvSpPr>
          <p:cNvPr id="18" name="Oval 17"/>
          <p:cNvSpPr/>
          <p:nvPr/>
        </p:nvSpPr>
        <p:spPr>
          <a:xfrm rot="1882924">
            <a:off x="807570" y="3005805"/>
            <a:ext cx="8467200" cy="252604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6400800" y="1600200"/>
            <a:ext cx="2057400" cy="381000"/>
            <a:chOff x="4876800" y="1600200"/>
            <a:chExt cx="2057400" cy="381000"/>
          </a:xfrm>
        </p:grpSpPr>
        <p:sp>
          <p:nvSpPr>
            <p:cNvPr id="27" name="Chevron 26"/>
            <p:cNvSpPr/>
            <p:nvPr/>
          </p:nvSpPr>
          <p:spPr>
            <a:xfrm>
              <a:off x="4876800" y="1600200"/>
              <a:ext cx="1066800" cy="381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a:t>
              </a:r>
              <a:endParaRPr lang="en-US" sz="1400" dirty="0">
                <a:solidFill>
                  <a:schemeClr val="tx1"/>
                </a:solidFill>
              </a:endParaRPr>
            </a:p>
          </p:txBody>
        </p:sp>
        <p:sp>
          <p:nvSpPr>
            <p:cNvPr id="29" name="Chevron 28"/>
            <p:cNvSpPr/>
            <p:nvPr/>
          </p:nvSpPr>
          <p:spPr>
            <a:xfrm>
              <a:off x="6019800" y="1600200"/>
              <a:ext cx="914400" cy="381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TextBox 29"/>
            <p:cNvSpPr txBox="1"/>
            <p:nvPr/>
          </p:nvSpPr>
          <p:spPr>
            <a:xfrm>
              <a:off x="4953000" y="1600200"/>
              <a:ext cx="821059" cy="369332"/>
            </a:xfrm>
            <a:prstGeom prst="rect">
              <a:avLst/>
            </a:prstGeom>
            <a:noFill/>
          </p:spPr>
          <p:txBody>
            <a:bodyPr wrap="none" rtlCol="0">
              <a:spAutoFit/>
            </a:bodyPr>
            <a:lstStyle/>
            <a:p>
              <a:r>
                <a:rPr lang="en-US" dirty="0"/>
                <a:t>Design</a:t>
              </a:r>
            </a:p>
          </p:txBody>
        </p:sp>
        <p:sp>
          <p:nvSpPr>
            <p:cNvPr id="32" name="TextBox 31"/>
            <p:cNvSpPr txBox="1"/>
            <p:nvPr/>
          </p:nvSpPr>
          <p:spPr>
            <a:xfrm>
              <a:off x="6172200" y="1600200"/>
              <a:ext cx="565219" cy="369332"/>
            </a:xfrm>
            <a:prstGeom prst="rect">
              <a:avLst/>
            </a:prstGeom>
            <a:noFill/>
          </p:spPr>
          <p:txBody>
            <a:bodyPr wrap="none" rtlCol="0">
              <a:spAutoFit/>
            </a:bodyPr>
            <a:lstStyle/>
            <a:p>
              <a:r>
                <a:rPr lang="en-US" dirty="0"/>
                <a:t>Test</a:t>
              </a:r>
            </a:p>
          </p:txBody>
        </p:sp>
        <p:cxnSp>
          <p:nvCxnSpPr>
            <p:cNvPr id="39" name="Straight Arrow Connector 38"/>
            <p:cNvCxnSpPr>
              <a:stCxn id="27" idx="3"/>
            </p:cNvCxnSpPr>
            <p:nvPr/>
          </p:nvCxnSpPr>
          <p:spPr>
            <a:xfrm flipV="1">
              <a:off x="5943600" y="1784866"/>
              <a:ext cx="228600" cy="58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52" name="TextBox 51"/>
          <p:cNvSpPr txBox="1"/>
          <p:nvPr/>
        </p:nvSpPr>
        <p:spPr>
          <a:xfrm>
            <a:off x="3124200" y="533400"/>
            <a:ext cx="3200300" cy="369332"/>
          </a:xfrm>
          <a:prstGeom prst="rect">
            <a:avLst/>
          </a:prstGeom>
          <a:noFill/>
        </p:spPr>
        <p:txBody>
          <a:bodyPr wrap="none" rtlCol="0">
            <a:spAutoFit/>
          </a:bodyPr>
          <a:lstStyle/>
          <a:p>
            <a:r>
              <a:rPr lang="en-US" dirty="0"/>
              <a:t>Complex Systems </a:t>
            </a:r>
            <a:r>
              <a:rPr lang="en-US" dirty="0" err="1"/>
              <a:t>Devp</a:t>
            </a:r>
            <a:r>
              <a:rPr lang="en-US" dirty="0"/>
              <a:t> Process</a:t>
            </a:r>
          </a:p>
        </p:txBody>
      </p:sp>
      <p:grpSp>
        <p:nvGrpSpPr>
          <p:cNvPr id="44" name="Group 43"/>
          <p:cNvGrpSpPr/>
          <p:nvPr/>
        </p:nvGrpSpPr>
        <p:grpSpPr>
          <a:xfrm>
            <a:off x="6400800" y="2209800"/>
            <a:ext cx="2057400" cy="381000"/>
            <a:chOff x="4876800" y="1600200"/>
            <a:chExt cx="2057400" cy="381000"/>
          </a:xfrm>
        </p:grpSpPr>
        <p:sp>
          <p:nvSpPr>
            <p:cNvPr id="46" name="Chevron 45"/>
            <p:cNvSpPr/>
            <p:nvPr/>
          </p:nvSpPr>
          <p:spPr>
            <a:xfrm>
              <a:off x="4876800" y="1600200"/>
              <a:ext cx="1066800" cy="381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a:t>
              </a:r>
              <a:endParaRPr lang="en-US" sz="1400" dirty="0">
                <a:solidFill>
                  <a:schemeClr val="tx1"/>
                </a:solidFill>
              </a:endParaRPr>
            </a:p>
          </p:txBody>
        </p:sp>
        <p:sp>
          <p:nvSpPr>
            <p:cNvPr id="48" name="Chevron 47"/>
            <p:cNvSpPr/>
            <p:nvPr/>
          </p:nvSpPr>
          <p:spPr>
            <a:xfrm>
              <a:off x="6019800" y="1600200"/>
              <a:ext cx="914400" cy="381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TextBox 49"/>
            <p:cNvSpPr txBox="1"/>
            <p:nvPr/>
          </p:nvSpPr>
          <p:spPr>
            <a:xfrm>
              <a:off x="4953000" y="1600200"/>
              <a:ext cx="821059" cy="369332"/>
            </a:xfrm>
            <a:prstGeom prst="rect">
              <a:avLst/>
            </a:prstGeom>
            <a:noFill/>
          </p:spPr>
          <p:txBody>
            <a:bodyPr wrap="none" rtlCol="0">
              <a:spAutoFit/>
            </a:bodyPr>
            <a:lstStyle/>
            <a:p>
              <a:r>
                <a:rPr lang="en-US" dirty="0"/>
                <a:t>Design</a:t>
              </a:r>
            </a:p>
          </p:txBody>
        </p:sp>
        <p:sp>
          <p:nvSpPr>
            <p:cNvPr id="53" name="TextBox 52"/>
            <p:cNvSpPr txBox="1"/>
            <p:nvPr/>
          </p:nvSpPr>
          <p:spPr>
            <a:xfrm>
              <a:off x="6172200" y="1600200"/>
              <a:ext cx="565219" cy="369332"/>
            </a:xfrm>
            <a:prstGeom prst="rect">
              <a:avLst/>
            </a:prstGeom>
            <a:noFill/>
          </p:spPr>
          <p:txBody>
            <a:bodyPr wrap="none" rtlCol="0">
              <a:spAutoFit/>
            </a:bodyPr>
            <a:lstStyle/>
            <a:p>
              <a:r>
                <a:rPr lang="en-US" dirty="0"/>
                <a:t>Test</a:t>
              </a:r>
            </a:p>
          </p:txBody>
        </p:sp>
        <p:cxnSp>
          <p:nvCxnSpPr>
            <p:cNvPr id="54" name="Straight Arrow Connector 53"/>
            <p:cNvCxnSpPr>
              <a:stCxn id="46" idx="3"/>
            </p:cNvCxnSpPr>
            <p:nvPr/>
          </p:nvCxnSpPr>
          <p:spPr>
            <a:xfrm flipV="1">
              <a:off x="5943600" y="1784866"/>
              <a:ext cx="228600" cy="58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6477000" y="2819400"/>
            <a:ext cx="2057400" cy="381000"/>
            <a:chOff x="4876800" y="1600200"/>
            <a:chExt cx="2057400" cy="381000"/>
          </a:xfrm>
        </p:grpSpPr>
        <p:sp>
          <p:nvSpPr>
            <p:cNvPr id="56" name="Chevron 55"/>
            <p:cNvSpPr/>
            <p:nvPr/>
          </p:nvSpPr>
          <p:spPr>
            <a:xfrm>
              <a:off x="4876800" y="1600200"/>
              <a:ext cx="1066800" cy="381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a:t>
              </a:r>
              <a:endParaRPr lang="en-US" sz="1400" dirty="0">
                <a:solidFill>
                  <a:schemeClr val="tx1"/>
                </a:solidFill>
              </a:endParaRPr>
            </a:p>
          </p:txBody>
        </p:sp>
        <p:sp>
          <p:nvSpPr>
            <p:cNvPr id="57" name="Chevron 56"/>
            <p:cNvSpPr/>
            <p:nvPr/>
          </p:nvSpPr>
          <p:spPr>
            <a:xfrm>
              <a:off x="6019800" y="1600200"/>
              <a:ext cx="914400" cy="381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TextBox 57"/>
            <p:cNvSpPr txBox="1"/>
            <p:nvPr/>
          </p:nvSpPr>
          <p:spPr>
            <a:xfrm>
              <a:off x="4953000" y="1600200"/>
              <a:ext cx="821059" cy="369332"/>
            </a:xfrm>
            <a:prstGeom prst="rect">
              <a:avLst/>
            </a:prstGeom>
            <a:noFill/>
          </p:spPr>
          <p:txBody>
            <a:bodyPr wrap="none" rtlCol="0">
              <a:spAutoFit/>
            </a:bodyPr>
            <a:lstStyle/>
            <a:p>
              <a:r>
                <a:rPr lang="en-US" dirty="0"/>
                <a:t>Design</a:t>
              </a:r>
            </a:p>
          </p:txBody>
        </p:sp>
        <p:sp>
          <p:nvSpPr>
            <p:cNvPr id="59" name="TextBox 58"/>
            <p:cNvSpPr txBox="1"/>
            <p:nvPr/>
          </p:nvSpPr>
          <p:spPr>
            <a:xfrm>
              <a:off x="6172200" y="1600200"/>
              <a:ext cx="565219" cy="369332"/>
            </a:xfrm>
            <a:prstGeom prst="rect">
              <a:avLst/>
            </a:prstGeom>
            <a:noFill/>
          </p:spPr>
          <p:txBody>
            <a:bodyPr wrap="none" rtlCol="0">
              <a:spAutoFit/>
            </a:bodyPr>
            <a:lstStyle/>
            <a:p>
              <a:r>
                <a:rPr lang="en-US" dirty="0"/>
                <a:t>Test</a:t>
              </a:r>
            </a:p>
          </p:txBody>
        </p:sp>
        <p:cxnSp>
          <p:nvCxnSpPr>
            <p:cNvPr id="60" name="Straight Arrow Connector 59"/>
            <p:cNvCxnSpPr>
              <a:stCxn id="56" idx="3"/>
            </p:cNvCxnSpPr>
            <p:nvPr/>
          </p:nvCxnSpPr>
          <p:spPr>
            <a:xfrm flipV="1">
              <a:off x="5943600" y="1784866"/>
              <a:ext cx="228600" cy="58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73" name="Straight Arrow Connector 72"/>
          <p:cNvCxnSpPr/>
          <p:nvPr/>
        </p:nvCxnSpPr>
        <p:spPr>
          <a:xfrm>
            <a:off x="5943600" y="17526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5943600" y="23622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5943600" y="30480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5295900" y="2400300"/>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458200" y="17526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8382000" y="23622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8458200" y="29718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a:off x="8267700" y="2324100"/>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8915400" y="2362200"/>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rot="5400000">
            <a:off x="7086600" y="2514600"/>
            <a:ext cx="2590800" cy="228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4" idx="0"/>
          </p:cNvCxnSpPr>
          <p:nvPr/>
        </p:nvCxnSpPr>
        <p:spPr>
          <a:xfrm rot="16200000" flipV="1">
            <a:off x="4753951" y="3170849"/>
            <a:ext cx="1676400" cy="591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5562600" y="24384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5715000" y="1066800"/>
            <a:ext cx="3429000" cy="25146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6067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2263</Words>
  <Application>Microsoft Office PowerPoint</Application>
  <PresentationFormat>Widescreen</PresentationFormat>
  <Paragraphs>469</Paragraphs>
  <Slides>39</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굴림</vt:lpstr>
      <vt:lpstr>新細明體</vt:lpstr>
      <vt:lpstr>Arial</vt:lpstr>
      <vt:lpstr>Calibri</vt:lpstr>
      <vt:lpstr>Calibri Light</vt:lpstr>
      <vt:lpstr>Cambria</vt:lpstr>
      <vt:lpstr>Tahoma</vt:lpstr>
      <vt:lpstr>Times New Roman</vt:lpstr>
      <vt:lpstr>Wingdings</vt:lpstr>
      <vt:lpstr>Office Theme</vt:lpstr>
      <vt:lpstr>Levels of abstraction</vt:lpstr>
      <vt:lpstr>Entity relations</vt:lpstr>
      <vt:lpstr>Logical to Physical ER</vt:lpstr>
      <vt:lpstr>Challenge for System Responses</vt:lpstr>
      <vt:lpstr>Simplified  architecture/definition with a example- a digital game</vt:lpstr>
      <vt:lpstr>PowerPoint Presentation</vt:lpstr>
      <vt:lpstr>PowerPoint Presentation</vt:lpstr>
      <vt:lpstr>PowerPoint Presentation</vt:lpstr>
      <vt:lpstr>PowerPoint Presentation</vt:lpstr>
      <vt:lpstr>Generic PD process</vt:lpstr>
      <vt:lpstr>Product Architecture</vt:lpstr>
      <vt:lpstr>Modular Architecture</vt:lpstr>
      <vt:lpstr>Integral Architecture</vt:lpstr>
      <vt:lpstr>Types of Modularity</vt:lpstr>
      <vt:lpstr>Slot-Modular Architecture</vt:lpstr>
      <vt:lpstr>Bus-Modular Architecture</vt:lpstr>
      <vt:lpstr>Sectional-Modular Architecture</vt:lpstr>
      <vt:lpstr>Fundamental Decisions</vt:lpstr>
      <vt:lpstr>Modular Product Architectures</vt:lpstr>
      <vt:lpstr>Integral Product Architectures</vt:lpstr>
      <vt:lpstr>PowerPoint Presentation</vt:lpstr>
      <vt:lpstr>Case Study – NPD Segway</vt:lpstr>
      <vt:lpstr>Segway </vt:lpstr>
      <vt:lpstr>PowerPoint Presentation</vt:lpstr>
      <vt:lpstr>New Product Development(NPD)</vt:lpstr>
      <vt:lpstr>About the company </vt:lpstr>
      <vt:lpstr>Segway technology</vt:lpstr>
      <vt:lpstr>Phases</vt:lpstr>
      <vt:lpstr>Phase 1: Opportunity identification and selection</vt:lpstr>
      <vt:lpstr>Phase 1: Opportunity identification and selection</vt:lpstr>
      <vt:lpstr>Concept generation </vt:lpstr>
      <vt:lpstr>Concept Evaluation  </vt:lpstr>
      <vt:lpstr>PowerPoint Presentation</vt:lpstr>
      <vt:lpstr>Sales prediction for NPV</vt:lpstr>
      <vt:lpstr>Development </vt:lpstr>
      <vt:lpstr>Launch</vt:lpstr>
      <vt:lpstr>analysis:</vt:lpstr>
      <vt:lpstr>Why Segway is still a curiosity and not a commodity?</vt:lpstr>
      <vt:lpstr>Next from Segway….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Levels of abstraction</dc:title>
  <dc:creator>kavi vemuri</dc:creator>
  <cp:lastModifiedBy>kavi vemuri</cp:lastModifiedBy>
  <cp:revision>3</cp:revision>
  <dcterms:created xsi:type="dcterms:W3CDTF">2018-02-12T01:58:50Z</dcterms:created>
  <dcterms:modified xsi:type="dcterms:W3CDTF">2018-02-12T02:25:31Z</dcterms:modified>
</cp:coreProperties>
</file>