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63" r:id="rId4"/>
    <p:sldId id="264" r:id="rId5"/>
    <p:sldId id="309" r:id="rId6"/>
    <p:sldId id="310" r:id="rId7"/>
    <p:sldId id="311" r:id="rId8"/>
    <p:sldId id="312" r:id="rId9"/>
    <p:sldId id="313" r:id="rId10"/>
    <p:sldId id="314" r:id="rId11"/>
    <p:sldId id="315" r:id="rId12"/>
    <p:sldId id="316" r:id="rId13"/>
    <p:sldId id="319" r:id="rId14"/>
    <p:sldId id="320" r:id="rId15"/>
    <p:sldId id="317" r:id="rId16"/>
    <p:sldId id="262" r:id="rId17"/>
    <p:sldId id="265" r:id="rId18"/>
    <p:sldId id="258"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315"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1793E-808E-40FC-AC84-FED0E2D63E1F}" type="datetimeFigureOut">
              <a:rPr lang="en-US" smtClean="0"/>
              <a:pPr/>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45448A-9457-4D10-BE35-9DB30DBB13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271CE089-61C8-4DF1-A6B6-8D3EEB1008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D9A2E39E-FE86-476C-A05B-027527AC81DF}" type="slidenum">
              <a:rPr lang="en-US" altLang="en-US">
                <a:solidFill>
                  <a:srgbClr val="000000"/>
                </a:solidFill>
                <a:latin typeface="Times New Roman" panose="02020603050405020304" pitchFamily="18" charset="0"/>
              </a:rPr>
              <a:pPr eaLnBrk="1"/>
              <a:t>5</a:t>
            </a:fld>
            <a:endParaRPr lang="en-US" altLang="en-US">
              <a:solidFill>
                <a:srgbClr val="000000"/>
              </a:solidFill>
              <a:latin typeface="Times New Roman" panose="02020603050405020304" pitchFamily="18" charset="0"/>
            </a:endParaRPr>
          </a:p>
        </p:txBody>
      </p:sp>
      <p:sp>
        <p:nvSpPr>
          <p:cNvPr id="50179" name="Rectangle 1">
            <a:extLst>
              <a:ext uri="{FF2B5EF4-FFF2-40B4-BE49-F238E27FC236}">
                <a16:creationId xmlns:a16="http://schemas.microsoft.com/office/drawing/2014/main" id="{FE5942A6-AD97-478E-A17B-0C019F323FF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0180" name="Rectangle 2">
            <a:extLst>
              <a:ext uri="{FF2B5EF4-FFF2-40B4-BE49-F238E27FC236}">
                <a16:creationId xmlns:a16="http://schemas.microsoft.com/office/drawing/2014/main" id="{4AA80C51-84C0-47A7-9D9D-C9DC34814C9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434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CCC0D6AD-4152-4FFF-B2DB-61AFDE7AAD3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F2B41BA-6532-42F6-BC94-15C3D94289A2}" type="slidenum">
              <a:rPr lang="en-US" altLang="en-US">
                <a:solidFill>
                  <a:srgbClr val="000000"/>
                </a:solidFill>
                <a:latin typeface="Times New Roman" panose="02020603050405020304" pitchFamily="18" charset="0"/>
              </a:rPr>
              <a:pPr eaLnBrk="1"/>
              <a:t>6</a:t>
            </a:fld>
            <a:endParaRPr lang="en-US" altLang="en-US">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59CCA391-B041-465B-B8DD-77A7A63A5180}"/>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1204" name="Rectangle 2">
            <a:extLst>
              <a:ext uri="{FF2B5EF4-FFF2-40B4-BE49-F238E27FC236}">
                <a16:creationId xmlns:a16="http://schemas.microsoft.com/office/drawing/2014/main" id="{AF401430-8B14-4663-B083-1FED1D6907E7}"/>
              </a:ext>
            </a:extLst>
          </p:cNvPr>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138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a:extLst>
              <a:ext uri="{FF2B5EF4-FFF2-40B4-BE49-F238E27FC236}">
                <a16:creationId xmlns:a16="http://schemas.microsoft.com/office/drawing/2014/main" id="{82563FAF-04DD-4535-9603-CACE7F75601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4D81AA97-0411-4B55-845F-1FEF40B71AB2}" type="slidenum">
              <a:rPr lang="en-US" altLang="en-US">
                <a:solidFill>
                  <a:srgbClr val="000000"/>
                </a:solidFill>
                <a:latin typeface="Times New Roman" panose="02020603050405020304" pitchFamily="18" charset="0"/>
              </a:rPr>
              <a:pPr eaLnBrk="1"/>
              <a:t>9</a:t>
            </a:fld>
            <a:endParaRPr lang="en-US" altLang="en-US">
              <a:solidFill>
                <a:srgbClr val="000000"/>
              </a:solidFill>
              <a:latin typeface="Times New Roman" panose="02020603050405020304" pitchFamily="18" charset="0"/>
            </a:endParaRPr>
          </a:p>
        </p:txBody>
      </p:sp>
      <p:sp>
        <p:nvSpPr>
          <p:cNvPr id="52227" name="Rectangle 1">
            <a:extLst>
              <a:ext uri="{FF2B5EF4-FFF2-40B4-BE49-F238E27FC236}">
                <a16:creationId xmlns:a16="http://schemas.microsoft.com/office/drawing/2014/main" id="{3B0BF992-A454-40CF-82B0-24C4CC6C100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2228" name="Rectangle 2">
            <a:extLst>
              <a:ext uri="{FF2B5EF4-FFF2-40B4-BE49-F238E27FC236}">
                <a16:creationId xmlns:a16="http://schemas.microsoft.com/office/drawing/2014/main" id="{D220E2C7-3CB0-422E-B0DC-651F09EF5EAB}"/>
              </a:ext>
            </a:extLst>
          </p:cNvPr>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06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2A5BDCEB-30ED-4367-B84D-8879BE1630F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2D34A2FA-BAB2-428D-A63E-41EAED8046AD}" type="slidenum">
              <a:rPr lang="en-US" altLang="en-US">
                <a:solidFill>
                  <a:srgbClr val="000000"/>
                </a:solidFill>
                <a:latin typeface="Times New Roman" panose="02020603050405020304" pitchFamily="18" charset="0"/>
              </a:rPr>
              <a:pPr eaLnBrk="1"/>
              <a:t>11</a:t>
            </a:fld>
            <a:endParaRPr lang="en-US" altLang="en-US">
              <a:solidFill>
                <a:srgbClr val="000000"/>
              </a:solidFill>
              <a:latin typeface="Times New Roman" panose="02020603050405020304" pitchFamily="18" charset="0"/>
            </a:endParaRPr>
          </a:p>
        </p:txBody>
      </p:sp>
      <p:sp>
        <p:nvSpPr>
          <p:cNvPr id="53251" name="Rectangle 1">
            <a:extLst>
              <a:ext uri="{FF2B5EF4-FFF2-40B4-BE49-F238E27FC236}">
                <a16:creationId xmlns:a16="http://schemas.microsoft.com/office/drawing/2014/main" id="{509BF690-D74B-4303-A59A-C56BFEBDD5E5}"/>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3252" name="Rectangle 2">
            <a:extLst>
              <a:ext uri="{FF2B5EF4-FFF2-40B4-BE49-F238E27FC236}">
                <a16:creationId xmlns:a16="http://schemas.microsoft.com/office/drawing/2014/main" id="{E1F0F045-7910-437C-A7B5-6E1311693304}"/>
              </a:ext>
            </a:extLst>
          </p:cNvPr>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889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ED9BE56C-5030-4495-B8D7-56691B407DF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22373AC2-376B-47AE-B102-76F2EDB97D4D}" type="slidenum">
              <a:rPr lang="en-US" altLang="en-US">
                <a:solidFill>
                  <a:srgbClr val="000000"/>
                </a:solidFill>
                <a:latin typeface="Times New Roman" panose="02020603050405020304" pitchFamily="18" charset="0"/>
              </a:rPr>
              <a:pPr eaLnBrk="1"/>
              <a:t>12</a:t>
            </a:fld>
            <a:endParaRPr lang="en-US" altLang="en-US">
              <a:solidFill>
                <a:srgbClr val="000000"/>
              </a:solidFill>
              <a:latin typeface="Times New Roman" panose="02020603050405020304" pitchFamily="18" charset="0"/>
            </a:endParaRPr>
          </a:p>
        </p:txBody>
      </p:sp>
      <p:sp>
        <p:nvSpPr>
          <p:cNvPr id="54275" name="Rectangle 1">
            <a:extLst>
              <a:ext uri="{FF2B5EF4-FFF2-40B4-BE49-F238E27FC236}">
                <a16:creationId xmlns:a16="http://schemas.microsoft.com/office/drawing/2014/main" id="{F5941975-8E02-4652-8598-63CE7575CC0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4276" name="Rectangle 2">
            <a:extLst>
              <a:ext uri="{FF2B5EF4-FFF2-40B4-BE49-F238E27FC236}">
                <a16:creationId xmlns:a16="http://schemas.microsoft.com/office/drawing/2014/main" id="{B56222BD-8F7F-4F2B-B16B-D12F1267052E}"/>
              </a:ext>
            </a:extLst>
          </p:cNvPr>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89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545448A-9457-4D10-BE35-9DB30DBB1335}" type="slidenum">
              <a:rPr lang="en-US" smtClean="0"/>
              <a:pPr/>
              <a:t>14</a:t>
            </a:fld>
            <a:endParaRPr lang="en-US"/>
          </a:p>
        </p:txBody>
      </p:sp>
    </p:spTree>
    <p:extLst>
      <p:ext uri="{BB962C8B-B14F-4D97-AF65-F5344CB8AC3E}">
        <p14:creationId xmlns:p14="http://schemas.microsoft.com/office/powerpoint/2010/main" val="197013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8220AE05-81D2-4311-8D0B-370A409691D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C0A703C7-1F3C-420E-AB63-92A9B264BE88}" type="slidenum">
              <a:rPr lang="en-US" altLang="en-US">
                <a:solidFill>
                  <a:srgbClr val="000000"/>
                </a:solidFill>
                <a:latin typeface="Times New Roman" panose="02020603050405020304" pitchFamily="18" charset="0"/>
              </a:rPr>
              <a:pPr eaLnBrk="1"/>
              <a:t>15</a:t>
            </a:fld>
            <a:endParaRPr lang="en-US" altLang="en-US">
              <a:solidFill>
                <a:srgbClr val="000000"/>
              </a:solidFill>
              <a:latin typeface="Times New Roman" panose="02020603050405020304" pitchFamily="18" charset="0"/>
            </a:endParaRPr>
          </a:p>
        </p:txBody>
      </p:sp>
      <p:sp>
        <p:nvSpPr>
          <p:cNvPr id="55299" name="Rectangle 1">
            <a:extLst>
              <a:ext uri="{FF2B5EF4-FFF2-40B4-BE49-F238E27FC236}">
                <a16:creationId xmlns:a16="http://schemas.microsoft.com/office/drawing/2014/main" id="{60AC4D5C-4D1F-48BC-8113-3988B6F625D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5300" name="Rectangle 2">
            <a:extLst>
              <a:ext uri="{FF2B5EF4-FFF2-40B4-BE49-F238E27FC236}">
                <a16:creationId xmlns:a16="http://schemas.microsoft.com/office/drawing/2014/main" id="{AFA2A01A-CB4A-415B-AFD5-60B4D1980A08}"/>
              </a:ext>
            </a:extLst>
          </p:cNvPr>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466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37D568-2F0B-4E65-923F-362797E23B3D}"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7D568-2F0B-4E65-923F-362797E23B3D}"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7D568-2F0B-4E65-923F-362797E23B3D}"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Rectangle 3">
            <a:extLst>
              <a:ext uri="{FF2B5EF4-FFF2-40B4-BE49-F238E27FC236}">
                <a16:creationId xmlns:a16="http://schemas.microsoft.com/office/drawing/2014/main" id="{EB9F33F7-5875-403B-9067-DFAA2EEA89DA}"/>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D4347357-A7EA-4405-BE16-60679C45AC9E}"/>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CD91951-392F-4CB4-8AE6-EF054F133604}"/>
              </a:ext>
            </a:extLst>
          </p:cNvPr>
          <p:cNvSpPr>
            <a:spLocks noGrp="1" noChangeArrowheads="1"/>
          </p:cNvSpPr>
          <p:nvPr>
            <p:ph type="sldNum" idx="12"/>
          </p:nvPr>
        </p:nvSpPr>
        <p:spPr>
          <a:ln/>
        </p:spPr>
        <p:txBody>
          <a:bodyPr/>
          <a:lstStyle>
            <a:lvl1pPr>
              <a:defRPr/>
            </a:lvl1pPr>
          </a:lstStyle>
          <a:p>
            <a:fld id="{CB14B90A-DED3-4053-804B-5C9D368CFDC6}" type="slidenum">
              <a:rPr lang="en-US" altLang="en-US"/>
              <a:pPr/>
              <a:t>‹#›</a:t>
            </a:fld>
            <a:endParaRPr lang="en-US" altLang="en-US"/>
          </a:p>
        </p:txBody>
      </p:sp>
    </p:spTree>
    <p:extLst>
      <p:ext uri="{BB962C8B-B14F-4D97-AF65-F5344CB8AC3E}">
        <p14:creationId xmlns:p14="http://schemas.microsoft.com/office/powerpoint/2010/main" val="73512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7D568-2F0B-4E65-923F-362797E23B3D}"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7D568-2F0B-4E65-923F-362797E23B3D}"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37D568-2F0B-4E65-923F-362797E23B3D}"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37D568-2F0B-4E65-923F-362797E23B3D}" type="datetimeFigureOut">
              <a:rPr lang="en-US" smtClean="0"/>
              <a:pPr/>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7D568-2F0B-4E65-923F-362797E23B3D}" type="datetimeFigureOut">
              <a:rPr lang="en-US" smtClean="0"/>
              <a:pPr/>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7D568-2F0B-4E65-923F-362797E23B3D}" type="datetimeFigureOut">
              <a:rPr lang="en-US" smtClean="0"/>
              <a:pPr/>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7D568-2F0B-4E65-923F-362797E23B3D}"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7D568-2F0B-4E65-923F-362797E23B3D}"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83FD-395F-4775-AB3A-D778D163A3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7D568-2F0B-4E65-923F-362797E23B3D}" type="datetimeFigureOut">
              <a:rPr lang="en-US" smtClean="0"/>
              <a:pPr/>
              <a:t>8/9/2018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883FD-395F-4775-AB3A-D778D163A3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youtube.com/watch?v=-VZIoT9bzT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sockandawe.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Design and Engineering</a:t>
            </a:r>
          </a:p>
        </p:txBody>
      </p:sp>
      <p:sp>
        <p:nvSpPr>
          <p:cNvPr id="5" name="Subtitle 4">
            <a:extLst>
              <a:ext uri="{FF2B5EF4-FFF2-40B4-BE49-F238E27FC236}">
                <a16:creationId xmlns:a16="http://schemas.microsoft.com/office/drawing/2014/main" id="{543200FA-1F78-4A70-B4D4-010034F4B06C}"/>
              </a:ext>
            </a:extLst>
          </p:cNvPr>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E679BA8-21CA-44EB-85FC-BCA2D665C715}"/>
              </a:ext>
            </a:extLst>
          </p:cNvPr>
          <p:cNvSpPr>
            <a:spLocks noGrp="1"/>
          </p:cNvSpPr>
          <p:nvPr>
            <p:ph type="title"/>
          </p:nvPr>
        </p:nvSpPr>
        <p:spPr/>
        <p:txBody>
          <a:bodyPr/>
          <a:lstStyle/>
          <a:p>
            <a:pPr eaLnBrk="1"/>
            <a:r>
              <a:rPr lang="en-US" altLang="en-US"/>
              <a:t>Dangerous</a:t>
            </a:r>
          </a:p>
        </p:txBody>
      </p:sp>
      <p:sp>
        <p:nvSpPr>
          <p:cNvPr id="14339" name="Content Placeholder 2">
            <a:extLst>
              <a:ext uri="{FF2B5EF4-FFF2-40B4-BE49-F238E27FC236}">
                <a16:creationId xmlns:a16="http://schemas.microsoft.com/office/drawing/2014/main" id="{1F0684DB-2D5D-44B8-B47C-86F5BE0CD59B}"/>
              </a:ext>
            </a:extLst>
          </p:cNvPr>
          <p:cNvSpPr>
            <a:spLocks noGrp="1"/>
          </p:cNvSpPr>
          <p:nvPr>
            <p:ph idx="1"/>
          </p:nvPr>
        </p:nvSpPr>
        <p:spPr/>
        <p:txBody>
          <a:bodyPr/>
          <a:lstStyle/>
          <a:p>
            <a:pPr eaLnBrk="1">
              <a:buFont typeface="Times New Roman" panose="02020603050405020304" pitchFamily="18" charset="0"/>
              <a:buNone/>
            </a:pPr>
            <a:r>
              <a:rPr lang="en-US" altLang="en-US" dirty="0"/>
              <a:t>Called the “Game of Chicken</a:t>
            </a:r>
          </a:p>
          <a:p>
            <a:pPr eaLnBrk="1">
              <a:buFont typeface="Times New Roman" panose="02020603050405020304" pitchFamily="18" charset="0"/>
              <a:buNone/>
            </a:pPr>
            <a:r>
              <a:rPr lang="en-US" altLang="en-US" dirty="0">
                <a:hlinkClick r:id="rId2"/>
              </a:rPr>
              <a:t>http://www.youtube.com/watch?v=-VZIoT9bzTo</a:t>
            </a:r>
            <a:endParaRPr lang="en-US" altLang="en-US" dirty="0"/>
          </a:p>
          <a:p>
            <a:pPr eaLnBrk="1">
              <a:buFont typeface="Times New Roman" panose="02020603050405020304" pitchFamily="18" charset="0"/>
              <a:buNone/>
            </a:pPr>
            <a:r>
              <a:rPr lang="en-US" altLang="en-US" dirty="0"/>
              <a:t>Choking game – played as a rite/ritual to get into elite club.</a:t>
            </a:r>
          </a:p>
          <a:p>
            <a:pPr eaLnBrk="1">
              <a:buFont typeface="Times New Roman" panose="02020603050405020304" pitchFamily="18" charset="0"/>
              <a:buNone/>
            </a:pPr>
            <a:endParaRPr lang="en-US" altLang="en-US" dirty="0"/>
          </a:p>
          <a:p>
            <a:pPr eaLnBrk="1">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413681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A7EC6167-8A3F-47A3-BC95-ABB9C9833879}"/>
              </a:ext>
            </a:extLst>
          </p:cNvPr>
          <p:cNvSpPr>
            <a:spLocks noGrp="1" noChangeArrowheads="1"/>
          </p:cNvSpPr>
          <p:nvPr>
            <p:ph type="title"/>
          </p:nvPr>
        </p:nvSpPr>
        <p:spPr>
          <a:xfrm>
            <a:off x="0" y="36786"/>
            <a:ext cx="5105400" cy="1062720"/>
          </a:xfrm>
        </p:spPr>
        <p:txBody>
          <a:bodyPr vert="horz" lIns="91440" tIns="35202" rIns="91440" bIns="45720" rtlCol="0" anchor="ct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Gender depiction studies</a:t>
            </a:r>
          </a:p>
        </p:txBody>
      </p:sp>
      <p:sp>
        <p:nvSpPr>
          <p:cNvPr id="15363" name="Rectangle 2">
            <a:extLst>
              <a:ext uri="{FF2B5EF4-FFF2-40B4-BE49-F238E27FC236}">
                <a16:creationId xmlns:a16="http://schemas.microsoft.com/office/drawing/2014/main" id="{128CCA5E-C61D-473B-BAB1-2EC3B373AEAA}"/>
              </a:ext>
            </a:extLst>
          </p:cNvPr>
          <p:cNvSpPr>
            <a:spLocks noGrp="1" noChangeArrowheads="1"/>
          </p:cNvSpPr>
          <p:nvPr>
            <p:ph type="subTitle" idx="4294967295"/>
          </p:nvPr>
        </p:nvSpPr>
        <p:spPr>
          <a:xfrm>
            <a:off x="456481" y="1646281"/>
            <a:ext cx="8228160" cy="4443840"/>
          </a:xfrm>
        </p:spPr>
        <p:txBody>
          <a:bodyPr vert="horz" lIns="91440" tIns="16001" rIns="91440" bIns="45720" rtlCol="0" anchor="ctr">
            <a:noAutofit/>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400" dirty="0"/>
              <a:t>In their 2005 study, Dill and Thill distinguish three major stereotypical depictions of women in gaming: (1) sexualized, (2) scantily clad, and (3) a vision of beauty.[30] The study revealed that over 80% of women in video games represented one of these depictions.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400" dirty="0"/>
              <a:t>In 2012, a study of the Ohio University showed that the same person playing online on Halo 3 with a male and a female profile using recorded voice messages received 3 times more negative comments with the female profile, despite similar game scores.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400" dirty="0"/>
              <a:t>In 2012, Sarkeesian was targeted by an online harassment campaign following her launch of a Kickstarter project to fund the Tropes vs. Women in Video Games series.</a:t>
            </a:r>
          </a:p>
        </p:txBody>
      </p:sp>
      <p:pic>
        <p:nvPicPr>
          <p:cNvPr id="3" name="Picture 2">
            <a:extLst>
              <a:ext uri="{FF2B5EF4-FFF2-40B4-BE49-F238E27FC236}">
                <a16:creationId xmlns:a16="http://schemas.microsoft.com/office/drawing/2014/main" id="{84748BF2-514C-47B1-833C-0E46187C7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73572"/>
            <a:ext cx="2705100" cy="1580981"/>
          </a:xfrm>
          <a:prstGeom prst="rect">
            <a:avLst/>
          </a:prstGeom>
        </p:spPr>
      </p:pic>
    </p:spTree>
    <p:extLst>
      <p:ext uri="{BB962C8B-B14F-4D97-AF65-F5344CB8AC3E}">
        <p14:creationId xmlns:p14="http://schemas.microsoft.com/office/powerpoint/2010/main" val="19069865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C65AE080-F59A-4464-A062-32D19519B0F0}"/>
              </a:ext>
            </a:extLst>
          </p:cNvPr>
          <p:cNvSpPr>
            <a:spLocks noGrp="1" noChangeArrowheads="1"/>
          </p:cNvSpPr>
          <p:nvPr>
            <p:ph type="title"/>
          </p:nvPr>
        </p:nvSpPr>
        <p:spPr>
          <a:xfrm>
            <a:off x="414721" y="361"/>
            <a:ext cx="8228160" cy="1062720"/>
          </a:xfrm>
        </p:spPr>
        <p:txBody>
          <a:bodyPr vert="horz" lIns="91440" tIns="352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sport-cult/fanatism-terrorism</a:t>
            </a:r>
          </a:p>
        </p:txBody>
      </p:sp>
      <p:sp>
        <p:nvSpPr>
          <p:cNvPr id="16387" name="Rectangle 2">
            <a:extLst>
              <a:ext uri="{FF2B5EF4-FFF2-40B4-BE49-F238E27FC236}">
                <a16:creationId xmlns:a16="http://schemas.microsoft.com/office/drawing/2014/main" id="{2D18FB87-1B35-488E-A2A1-FCDD732BDCEF}"/>
              </a:ext>
            </a:extLst>
          </p:cNvPr>
          <p:cNvSpPr>
            <a:spLocks noGrp="1" noChangeArrowheads="1"/>
          </p:cNvSpPr>
          <p:nvPr>
            <p:ph type="subTitle" idx="4294967295"/>
          </p:nvPr>
        </p:nvSpPr>
        <p:spPr>
          <a:xfrm>
            <a:off x="457920" y="1361160"/>
            <a:ext cx="8228160" cy="3110400"/>
          </a:xfrm>
        </p:spPr>
        <p:txBody>
          <a:bodyPr vert="horz" lIns="91440" tIns="14401" rIns="91440" bIns="45720" rtlCol="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000" dirty="0"/>
              <a:t>The case of the game called “ </a:t>
            </a:r>
            <a:r>
              <a:rPr lang="en-US" altLang="en-US" sz="2000" dirty="0" err="1"/>
              <a:t>beatup</a:t>
            </a:r>
            <a:r>
              <a:rPr lang="en-US" altLang="en-US" sz="2000" dirty="0"/>
              <a:t> Anita Sarkeesian”.</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sz="1633"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000" dirty="0"/>
              <a:t>When Sarkeesian was scheduled to speak at the 2014 Game Developers Choice Awards, organizers received an anonymous e-mail threatening to detonate a bomb at the ceremony if they did not rescind her award and cancel her speaking engagement. San Francisco police swept the Moscone Center hall and the event proceeded as scheduled.</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000" dirty="0"/>
              <a:t>On October 14, 2014, Sarkeesian and Utah State University received e-mailed terrorist threats to murder Sarkeesian and others attending her planned lecture at the university the following day.</a:t>
            </a:r>
          </a:p>
        </p:txBody>
      </p:sp>
      <p:pic>
        <p:nvPicPr>
          <p:cNvPr id="16388" name="Picture 3">
            <a:extLst>
              <a:ext uri="{FF2B5EF4-FFF2-40B4-BE49-F238E27FC236}">
                <a16:creationId xmlns:a16="http://schemas.microsoft.com/office/drawing/2014/main" id="{BBEC9806-4CE5-4D71-B713-824B8BD9C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760" y="4769640"/>
            <a:ext cx="2833920" cy="119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4">
            <a:extLst>
              <a:ext uri="{FF2B5EF4-FFF2-40B4-BE49-F238E27FC236}">
                <a16:creationId xmlns:a16="http://schemas.microsoft.com/office/drawing/2014/main" id="{2B72448B-8DC5-4BD9-9397-571961E02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40" y="4769640"/>
            <a:ext cx="3663360" cy="119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640948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D13F1E-181A-4F1C-AA5D-335C8B34A368}"/>
              </a:ext>
            </a:extLst>
          </p:cNvPr>
          <p:cNvPicPr>
            <a:picLocks noChangeAspect="1"/>
          </p:cNvPicPr>
          <p:nvPr/>
        </p:nvPicPr>
        <p:blipFill>
          <a:blip r:embed="rId2"/>
          <a:stretch>
            <a:fillRect/>
          </a:stretch>
        </p:blipFill>
        <p:spPr>
          <a:xfrm>
            <a:off x="0" y="0"/>
            <a:ext cx="9144000" cy="5847095"/>
          </a:xfrm>
          <a:prstGeom prst="rect">
            <a:avLst/>
          </a:prstGeom>
        </p:spPr>
      </p:pic>
      <p:sp>
        <p:nvSpPr>
          <p:cNvPr id="4" name="TextBox 3">
            <a:extLst>
              <a:ext uri="{FF2B5EF4-FFF2-40B4-BE49-F238E27FC236}">
                <a16:creationId xmlns:a16="http://schemas.microsoft.com/office/drawing/2014/main" id="{8569374A-3A4A-4722-8E84-74432079A86A}"/>
              </a:ext>
            </a:extLst>
          </p:cNvPr>
          <p:cNvSpPr txBox="1"/>
          <p:nvPr/>
        </p:nvSpPr>
        <p:spPr>
          <a:xfrm>
            <a:off x="228600" y="6248400"/>
            <a:ext cx="7392601" cy="369332"/>
          </a:xfrm>
          <a:prstGeom prst="rect">
            <a:avLst/>
          </a:prstGeom>
          <a:noFill/>
        </p:spPr>
        <p:txBody>
          <a:bodyPr wrap="none" rtlCol="0">
            <a:spAutoFit/>
          </a:bodyPr>
          <a:lstStyle/>
          <a:p>
            <a:r>
              <a:rPr lang="en-GB" dirty="0"/>
              <a:t>Hartmann and </a:t>
            </a:r>
            <a:r>
              <a:rPr lang="en-GB" dirty="0" err="1"/>
              <a:t>Klimmt</a:t>
            </a:r>
            <a:r>
              <a:rPr lang="en-GB" dirty="0"/>
              <a:t>, Journal of Computer mediated communication, 2006 </a:t>
            </a:r>
          </a:p>
        </p:txBody>
      </p:sp>
    </p:spTree>
    <p:extLst>
      <p:ext uri="{BB962C8B-B14F-4D97-AF65-F5344CB8AC3E}">
        <p14:creationId xmlns:p14="http://schemas.microsoft.com/office/powerpoint/2010/main" val="255135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A8856-0203-4D30-B276-8A418C89C6D4}"/>
              </a:ext>
            </a:extLst>
          </p:cNvPr>
          <p:cNvPicPr>
            <a:picLocks noChangeAspect="1"/>
          </p:cNvPicPr>
          <p:nvPr/>
        </p:nvPicPr>
        <p:blipFill>
          <a:blip r:embed="rId3"/>
          <a:stretch>
            <a:fillRect/>
          </a:stretch>
        </p:blipFill>
        <p:spPr>
          <a:xfrm>
            <a:off x="21021" y="152400"/>
            <a:ext cx="9144000" cy="5867400"/>
          </a:xfrm>
          <a:prstGeom prst="rect">
            <a:avLst/>
          </a:prstGeom>
        </p:spPr>
      </p:pic>
      <p:sp>
        <p:nvSpPr>
          <p:cNvPr id="3" name="TextBox 2">
            <a:extLst>
              <a:ext uri="{FF2B5EF4-FFF2-40B4-BE49-F238E27FC236}">
                <a16:creationId xmlns:a16="http://schemas.microsoft.com/office/drawing/2014/main" id="{F8BB27BF-08F2-47A0-9AC6-321E667B2707}"/>
              </a:ext>
            </a:extLst>
          </p:cNvPr>
          <p:cNvSpPr txBox="1"/>
          <p:nvPr/>
        </p:nvSpPr>
        <p:spPr>
          <a:xfrm>
            <a:off x="228600" y="6248400"/>
            <a:ext cx="7392601" cy="369332"/>
          </a:xfrm>
          <a:prstGeom prst="rect">
            <a:avLst/>
          </a:prstGeom>
          <a:noFill/>
        </p:spPr>
        <p:txBody>
          <a:bodyPr wrap="none" rtlCol="0">
            <a:spAutoFit/>
          </a:bodyPr>
          <a:lstStyle/>
          <a:p>
            <a:r>
              <a:rPr lang="en-GB" dirty="0"/>
              <a:t>Hartmann and </a:t>
            </a:r>
            <a:r>
              <a:rPr lang="en-GB" dirty="0" err="1"/>
              <a:t>Klimmt</a:t>
            </a:r>
            <a:r>
              <a:rPr lang="en-GB" dirty="0"/>
              <a:t>, Journal of Computer mediated communication, 2006 </a:t>
            </a:r>
          </a:p>
        </p:txBody>
      </p:sp>
    </p:spTree>
    <p:extLst>
      <p:ext uri="{BB962C8B-B14F-4D97-AF65-F5344CB8AC3E}">
        <p14:creationId xmlns:p14="http://schemas.microsoft.com/office/powerpoint/2010/main" val="72856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E45FE181-AEA9-48C2-A472-3ECDCB8ACB3C}"/>
              </a:ext>
            </a:extLst>
          </p:cNvPr>
          <p:cNvSpPr>
            <a:spLocks noGrp="1" noChangeArrowheads="1"/>
          </p:cNvSpPr>
          <p:nvPr>
            <p:ph type="title"/>
          </p:nvPr>
        </p:nvSpPr>
        <p:spPr>
          <a:xfrm>
            <a:off x="456481" y="314281"/>
            <a:ext cx="8228160" cy="1062720"/>
          </a:xfrm>
        </p:spPr>
        <p:txBody>
          <a:bodyPr vert="horz" lIns="91440" tIns="352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Effect of  games</a:t>
            </a:r>
          </a:p>
        </p:txBody>
      </p:sp>
      <p:sp>
        <p:nvSpPr>
          <p:cNvPr id="17411" name="Rectangle 2">
            <a:extLst>
              <a:ext uri="{FF2B5EF4-FFF2-40B4-BE49-F238E27FC236}">
                <a16:creationId xmlns:a16="http://schemas.microsoft.com/office/drawing/2014/main" id="{ECDAFCEC-8272-4F80-8D18-7E9A3E96C09F}"/>
              </a:ext>
            </a:extLst>
          </p:cNvPr>
          <p:cNvSpPr>
            <a:spLocks noGrp="1" noChangeArrowheads="1"/>
          </p:cNvSpPr>
          <p:nvPr>
            <p:ph type="subTitle" idx="4294967295"/>
          </p:nvPr>
        </p:nvSpPr>
        <p:spPr>
          <a:xfrm>
            <a:off x="456481" y="1646281"/>
            <a:ext cx="8228160" cy="4443840"/>
          </a:xfrm>
        </p:spPr>
        <p:txBody>
          <a:bodyPr vert="horz" lIns="91440" tIns="17601" rIns="91440" bIns="45720" rtlCol="0" anchor="ctr">
            <a:normAutofit/>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1996" dirty="0"/>
              <a:t>Aaron Alexis, the 34-year-old naval contractor who allegedly gunned down 13 people last month at the Navy Yard in Washington D.C. Alexis is said to have spent up to 16 hours per day playing military-themed games like “Call of Duty.”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sz="1996"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1996" dirty="0"/>
              <a:t>In Norway, confessed mass murderer Anders Breivik testified in court that he used a virtual “holographic aiming device” from the computer game “Call of Duty: Modern Warfare” to hone his marksmanship skills before embarking on the July 2011 massacre that claimed 77 innocent lives.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sz="1996"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sz="1996" dirty="0"/>
          </a:p>
        </p:txBody>
      </p:sp>
    </p:spTree>
    <p:extLst>
      <p:ext uri="{BB962C8B-B14F-4D97-AF65-F5344CB8AC3E}">
        <p14:creationId xmlns:p14="http://schemas.microsoft.com/office/powerpoint/2010/main" val="1174444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Game? </a:t>
            </a:r>
          </a:p>
        </p:txBody>
      </p:sp>
      <p:sp>
        <p:nvSpPr>
          <p:cNvPr id="3" name="Content Placeholder 2"/>
          <p:cNvSpPr>
            <a:spLocks noGrp="1"/>
          </p:cNvSpPr>
          <p:nvPr>
            <p:ph idx="1"/>
          </p:nvPr>
        </p:nvSpPr>
        <p:spPr/>
        <p:txBody>
          <a:bodyPr>
            <a:normAutofit lnSpcReduction="10000"/>
          </a:bodyPr>
          <a:lstStyle/>
          <a:p>
            <a:r>
              <a:rPr lang="en-US" b="1" dirty="0"/>
              <a:t>Sensation  : </a:t>
            </a:r>
            <a:r>
              <a:rPr lang="en-US" i="1" dirty="0"/>
              <a:t>Game as sense-pleasure </a:t>
            </a:r>
          </a:p>
          <a:p>
            <a:r>
              <a:rPr lang="en-US" b="1" dirty="0"/>
              <a:t>Fantasy: </a:t>
            </a:r>
            <a:r>
              <a:rPr lang="en-US" i="1" dirty="0"/>
              <a:t> Game as make-believe</a:t>
            </a:r>
          </a:p>
          <a:p>
            <a:r>
              <a:rPr lang="en-US" dirty="0"/>
              <a:t> </a:t>
            </a:r>
            <a:r>
              <a:rPr lang="en-US" b="1" dirty="0"/>
              <a:t>Narrative :</a:t>
            </a:r>
            <a:r>
              <a:rPr lang="en-US" i="1" dirty="0"/>
              <a:t>  Game as drama</a:t>
            </a:r>
          </a:p>
          <a:p>
            <a:r>
              <a:rPr lang="en-US" b="1" dirty="0"/>
              <a:t>Challenge :</a:t>
            </a:r>
            <a:r>
              <a:rPr lang="en-US" i="1" dirty="0"/>
              <a:t> Game as obstacle course</a:t>
            </a:r>
          </a:p>
          <a:p>
            <a:r>
              <a:rPr lang="en-US" b="1" dirty="0"/>
              <a:t> Fellowship:</a:t>
            </a:r>
            <a:r>
              <a:rPr lang="en-US" i="1" dirty="0"/>
              <a:t> Game as social framework</a:t>
            </a:r>
          </a:p>
          <a:p>
            <a:r>
              <a:rPr lang="en-US" b="1" dirty="0"/>
              <a:t>Discovery:</a:t>
            </a:r>
            <a:r>
              <a:rPr lang="en-US" i="1" dirty="0"/>
              <a:t> Game as uncharted territory </a:t>
            </a:r>
          </a:p>
          <a:p>
            <a:r>
              <a:rPr lang="en-US" b="1" dirty="0"/>
              <a:t>Expression:</a:t>
            </a:r>
            <a:r>
              <a:rPr lang="en-US" i="1" dirty="0"/>
              <a:t>  Game as self-discovery </a:t>
            </a:r>
          </a:p>
          <a:p>
            <a:r>
              <a:rPr lang="en-US" b="1" dirty="0"/>
              <a:t>Submission :</a:t>
            </a:r>
            <a:r>
              <a:rPr lang="en-US" i="1" dirty="0"/>
              <a:t>  Game as pastime</a:t>
            </a:r>
            <a:endParaRPr lang="en-US" dirty="0"/>
          </a:p>
        </p:txBody>
      </p:sp>
      <p:sp>
        <p:nvSpPr>
          <p:cNvPr id="4" name="Content Placeholder 2"/>
          <p:cNvSpPr txBox="1">
            <a:spLocks/>
          </p:cNvSpPr>
          <p:nvPr/>
        </p:nvSpPr>
        <p:spPr>
          <a:xfrm>
            <a:off x="381000" y="5715000"/>
            <a:ext cx="82296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a:extLst>
              <a:ext uri="{FF2B5EF4-FFF2-40B4-BE49-F238E27FC236}">
                <a16:creationId xmlns:a16="http://schemas.microsoft.com/office/drawing/2014/main" id="{F933DDFE-EB2F-4E6F-869D-F92176BBC660}"/>
              </a:ext>
            </a:extLst>
          </p:cNvPr>
          <p:cNvSpPr/>
          <p:nvPr/>
        </p:nvSpPr>
        <p:spPr>
          <a:xfrm>
            <a:off x="1143000" y="6210300"/>
            <a:ext cx="6477000" cy="369332"/>
          </a:xfrm>
          <a:prstGeom prst="rect">
            <a:avLst/>
          </a:prstGeom>
        </p:spPr>
        <p:txBody>
          <a:bodyPr wrap="square">
            <a:spAutoFit/>
          </a:bodyPr>
          <a:lstStyle/>
          <a:p>
            <a:pPr marL="342900" lvl="0" indent="-342900">
              <a:spcBef>
                <a:spcPct val="20000"/>
              </a:spcBef>
              <a:buFont typeface="Arial" pitchFamily="34" charset="0"/>
              <a:buChar char="•"/>
              <a:defRPr/>
            </a:pPr>
            <a:r>
              <a:rPr lang="en-US" dirty="0"/>
              <a:t>https://www.youtube.com/watch?v=DE2R7s5SCSQ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game?</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game</a:t>
            </a:r>
            <a:r>
              <a:rPr lang="en-US" dirty="0"/>
              <a:t> is structured playing, usually undertaken for enjoyment and sometimes used as an educational tool” – Wiki</a:t>
            </a:r>
          </a:p>
          <a:p>
            <a:r>
              <a:rPr lang="en-US" dirty="0"/>
              <a:t>“In the German language a game is any activity which is executed only for pleasure and without conscious purpose. In this definition every activity that brings pleasure is a game.”  Johan Huizinga (Homo </a:t>
            </a:r>
            <a:r>
              <a:rPr lang="en-US" dirty="0" err="1"/>
              <a:t>Ludens</a:t>
            </a:r>
            <a:r>
              <a:rPr lang="en-US" dirty="0"/>
              <a:t>, 1938) and Friedrich Georg </a:t>
            </a:r>
            <a:r>
              <a:rPr lang="en-US" dirty="0" err="1"/>
              <a:t>Jünger</a:t>
            </a:r>
            <a:r>
              <a:rPr lang="en-US" dirty="0"/>
              <a:t> (Die </a:t>
            </a:r>
            <a:r>
              <a:rPr lang="en-US" dirty="0" err="1"/>
              <a:t>Spiele</a:t>
            </a:r>
            <a:r>
              <a:rPr lang="en-US" dirty="0"/>
              <a:t>, 1959).</a:t>
            </a:r>
          </a:p>
          <a:p>
            <a:r>
              <a:rPr lang="en-US" dirty="0"/>
              <a:t>“ game is an art form” – </a:t>
            </a:r>
            <a:r>
              <a:rPr lang="en-US" dirty="0" err="1"/>
              <a:t>Adorno</a:t>
            </a:r>
            <a:r>
              <a:rPr lang="en-US" dirty="0"/>
              <a:t> (1977)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Design covers: </a:t>
            </a:r>
          </a:p>
        </p:txBody>
      </p:sp>
      <p:sp>
        <p:nvSpPr>
          <p:cNvPr id="3" name="Content Placeholder 2"/>
          <p:cNvSpPr>
            <a:spLocks noGrp="1"/>
          </p:cNvSpPr>
          <p:nvPr>
            <p:ph idx="1"/>
          </p:nvPr>
        </p:nvSpPr>
        <p:spPr/>
        <p:txBody>
          <a:bodyPr>
            <a:normAutofit/>
          </a:bodyPr>
          <a:lstStyle/>
          <a:p>
            <a:r>
              <a:rPr lang="en-US" dirty="0"/>
              <a:t>Rules,</a:t>
            </a:r>
          </a:p>
          <a:p>
            <a:r>
              <a:rPr lang="en-US" dirty="0"/>
              <a:t>Balance, </a:t>
            </a:r>
          </a:p>
          <a:p>
            <a:r>
              <a:rPr lang="en-US" dirty="0"/>
              <a:t>Strategy, </a:t>
            </a:r>
          </a:p>
          <a:p>
            <a:r>
              <a:rPr lang="en-US" dirty="0"/>
              <a:t>Complexity, Randomness, </a:t>
            </a:r>
          </a:p>
          <a:p>
            <a:r>
              <a:rPr lang="en-US" dirty="0"/>
              <a:t>narrative, </a:t>
            </a:r>
          </a:p>
          <a:p>
            <a:r>
              <a:rPr lang="en-US" dirty="0"/>
              <a:t>Human/player behavior  </a:t>
            </a:r>
          </a:p>
          <a:p>
            <a:r>
              <a:rPr lang="en-US" dirty="0"/>
              <a:t>Skill driven emergent behavior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Engineering covers:</a:t>
            </a:r>
          </a:p>
        </p:txBody>
      </p:sp>
      <p:sp>
        <p:nvSpPr>
          <p:cNvPr id="3" name="Content Placeholder 2"/>
          <p:cNvSpPr>
            <a:spLocks noGrp="1"/>
          </p:cNvSpPr>
          <p:nvPr>
            <p:ph idx="1"/>
          </p:nvPr>
        </p:nvSpPr>
        <p:spPr/>
        <p:txBody>
          <a:bodyPr>
            <a:normAutofit lnSpcReduction="10000"/>
          </a:bodyPr>
          <a:lstStyle/>
          <a:p>
            <a:r>
              <a:rPr lang="en-US" dirty="0"/>
              <a:t>Hardware (includes electronics)</a:t>
            </a:r>
          </a:p>
          <a:p>
            <a:r>
              <a:rPr lang="en-US" dirty="0"/>
              <a:t>Software (game engines, includes OS/Platforms)</a:t>
            </a:r>
          </a:p>
          <a:p>
            <a:r>
              <a:rPr lang="en-US" dirty="0"/>
              <a:t>Interfacing</a:t>
            </a:r>
          </a:p>
          <a:p>
            <a:r>
              <a:rPr lang="en-US" dirty="0"/>
              <a:t>Communication</a:t>
            </a:r>
          </a:p>
          <a:p>
            <a:r>
              <a:rPr lang="en-US" dirty="0"/>
              <a:t>Materials</a:t>
            </a:r>
          </a:p>
          <a:p>
            <a:r>
              <a:rPr lang="en-US" dirty="0"/>
              <a:t>Fabrication</a:t>
            </a:r>
          </a:p>
          <a:p>
            <a:r>
              <a:rPr lang="en-US" dirty="0"/>
              <a:t>Usability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19400"/>
            <a:ext cx="8229600" cy="1447800"/>
          </a:xfrm>
        </p:spPr>
        <p:txBody>
          <a:bodyPr>
            <a:normAutofit fontScale="92500" lnSpcReduction="10000"/>
          </a:bodyPr>
          <a:lstStyle/>
          <a:p>
            <a:pPr>
              <a:buNone/>
            </a:pPr>
            <a:r>
              <a:rPr lang="en-US" dirty="0"/>
              <a:t>“Most people consider life a battle, but it is not a battle, it is a game.”  Shinn (1871-1940)</a:t>
            </a:r>
          </a:p>
          <a:p>
            <a:pPr>
              <a:buNone/>
            </a:pPr>
            <a:r>
              <a:rPr lang="en-US" dirty="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cdn.makeuseof.com/wp-content/uploads/2015/08/Gamestress1.jpg?b34c28"/>
          <p:cNvPicPr>
            <a:picLocks noChangeAspect="1" noChangeArrowheads="1"/>
          </p:cNvPicPr>
          <p:nvPr/>
        </p:nvPicPr>
        <p:blipFill>
          <a:blip r:embed="rId2"/>
          <a:srcRect/>
          <a:stretch>
            <a:fillRect/>
          </a:stretch>
        </p:blipFill>
        <p:spPr bwMode="auto">
          <a:xfrm>
            <a:off x="304800" y="1371600"/>
            <a:ext cx="2667000" cy="1766888"/>
          </a:xfrm>
          <a:prstGeom prst="rect">
            <a:avLst/>
          </a:prstGeom>
          <a:noFill/>
        </p:spPr>
      </p:pic>
      <p:pic>
        <p:nvPicPr>
          <p:cNvPr id="4" name="Picture 4" descr="https://thumbs.dreamstime.com/t/brothers-playing-video-games-boredom-two-caucasian-bored-49790276.jpg"/>
          <p:cNvPicPr>
            <a:picLocks noChangeAspect="1" noChangeArrowheads="1"/>
          </p:cNvPicPr>
          <p:nvPr/>
        </p:nvPicPr>
        <p:blipFill>
          <a:blip r:embed="rId3"/>
          <a:srcRect/>
          <a:stretch>
            <a:fillRect/>
          </a:stretch>
        </p:blipFill>
        <p:spPr bwMode="auto">
          <a:xfrm>
            <a:off x="2895599" y="3276600"/>
            <a:ext cx="3227069" cy="2133601"/>
          </a:xfrm>
          <a:prstGeom prst="rect">
            <a:avLst/>
          </a:prstGeom>
          <a:noFill/>
        </p:spPr>
      </p:pic>
      <p:pic>
        <p:nvPicPr>
          <p:cNvPr id="5" name="Picture 6" descr="http://www.prendiamolaparola.org/wp-content/uploads/2016/04/Madden-Mobile-22.jpg"/>
          <p:cNvPicPr>
            <a:picLocks noChangeAspect="1" noChangeArrowheads="1"/>
          </p:cNvPicPr>
          <p:nvPr/>
        </p:nvPicPr>
        <p:blipFill>
          <a:blip r:embed="rId4" cstate="print"/>
          <a:srcRect/>
          <a:stretch>
            <a:fillRect/>
          </a:stretch>
        </p:blipFill>
        <p:spPr bwMode="auto">
          <a:xfrm>
            <a:off x="5181600" y="1371600"/>
            <a:ext cx="3349218" cy="1676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normAutofit fontScale="90000"/>
          </a:bodyPr>
          <a:lstStyle/>
          <a:p>
            <a:r>
              <a:rPr lang="en-US" dirty="0"/>
              <a:t>What is a GAME? </a:t>
            </a:r>
            <a:br>
              <a:rPr lang="en-US" dirty="0"/>
            </a:br>
            <a:r>
              <a:rPr lang="en-US" dirty="0"/>
              <a:t>But, first what is a not a Game?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DE8FE88D-1B56-4D6A-B7B8-DE91FD5E81DF}"/>
              </a:ext>
            </a:extLst>
          </p:cNvPr>
          <p:cNvSpPr>
            <a:spLocks noGrp="1" noChangeArrowheads="1"/>
          </p:cNvSpPr>
          <p:nvPr>
            <p:ph type="title"/>
          </p:nvPr>
        </p:nvSpPr>
        <p:spPr>
          <a:xfrm>
            <a:off x="126721" y="2563561"/>
            <a:ext cx="8228160" cy="1144800"/>
          </a:xfrm>
        </p:spPr>
        <p:txBody>
          <a:bodyPr vert="horz" lIns="91440" tIns="352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Ethics in Games </a:t>
            </a:r>
          </a:p>
        </p:txBody>
      </p:sp>
    </p:spTree>
    <p:extLst>
      <p:ext uri="{BB962C8B-B14F-4D97-AF65-F5344CB8AC3E}">
        <p14:creationId xmlns:p14="http://schemas.microsoft.com/office/powerpoint/2010/main" val="21716222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FC824800-2F47-40A2-AC17-09292489DD2D}"/>
              </a:ext>
            </a:extLst>
          </p:cNvPr>
          <p:cNvSpPr>
            <a:spLocks noGrp="1" noChangeArrowheads="1"/>
          </p:cNvSpPr>
          <p:nvPr>
            <p:ph type="title"/>
          </p:nvPr>
        </p:nvSpPr>
        <p:spPr>
          <a:xfrm>
            <a:off x="456481" y="273961"/>
            <a:ext cx="8228160" cy="1144800"/>
          </a:xfrm>
        </p:spPr>
        <p:txBody>
          <a:bodyPr vert="horz" lIns="91440" tIns="352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'not in good taste' </a:t>
            </a:r>
          </a:p>
        </p:txBody>
      </p:sp>
      <p:sp>
        <p:nvSpPr>
          <p:cNvPr id="10243" name="Rectangle 2">
            <a:extLst>
              <a:ext uri="{FF2B5EF4-FFF2-40B4-BE49-F238E27FC236}">
                <a16:creationId xmlns:a16="http://schemas.microsoft.com/office/drawing/2014/main" id="{CAE88847-3EA4-4E57-9588-E6E87F7B3C63}"/>
              </a:ext>
            </a:extLst>
          </p:cNvPr>
          <p:cNvSpPr>
            <a:spLocks noGrp="1" noChangeArrowheads="1"/>
          </p:cNvSpPr>
          <p:nvPr>
            <p:ph type="subTitle" idx="4294967295"/>
          </p:nvPr>
        </p:nvSpPr>
        <p:spPr>
          <a:xfrm>
            <a:off x="456481" y="1646281"/>
            <a:ext cx="8228160" cy="4443840"/>
          </a:xfrm>
        </p:spPr>
        <p:txBody>
          <a:bodyPr anchor="ctr"/>
          <a:lstStyle/>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Case 1: </a:t>
            </a:r>
            <a:r>
              <a:rPr lang="en-US" altLang="en-US" dirty="0">
                <a:hlinkClick r:id="rId3"/>
              </a:rPr>
              <a:t>http://www.sockandawe.com/</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hlinkClick r:id="rId3"/>
              </a:rPr>
              <a:t>(a game in bad taste – it shows an image of a world leader and one has to throw shoes at it!!)</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Case 2: The Dozens – played mostly by African Americans </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Case 3: Blue Whale</a:t>
            </a:r>
          </a:p>
        </p:txBody>
      </p:sp>
    </p:spTree>
    <p:extLst>
      <p:ext uri="{BB962C8B-B14F-4D97-AF65-F5344CB8AC3E}">
        <p14:creationId xmlns:p14="http://schemas.microsoft.com/office/powerpoint/2010/main" val="28802375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D6FB221-88A1-47C5-80AF-B36C5FFF3011}"/>
              </a:ext>
            </a:extLst>
          </p:cNvPr>
          <p:cNvSpPr>
            <a:spLocks noGrp="1"/>
          </p:cNvSpPr>
          <p:nvPr>
            <p:ph type="title"/>
          </p:nvPr>
        </p:nvSpPr>
        <p:spPr/>
        <p:txBody>
          <a:bodyPr/>
          <a:lstStyle/>
          <a:p>
            <a:r>
              <a:rPr lang="en-US" altLang="en-US"/>
              <a:t>Semblance to ‘the dozens’? </a:t>
            </a:r>
          </a:p>
        </p:txBody>
      </p:sp>
      <p:pic>
        <p:nvPicPr>
          <p:cNvPr id="11267" name="Picture 2" descr="All-the-colourful-saris-bring-this-crowd-to-life.jpg">
            <a:extLst>
              <a:ext uri="{FF2B5EF4-FFF2-40B4-BE49-F238E27FC236}">
                <a16:creationId xmlns:a16="http://schemas.microsoft.com/office/drawing/2014/main" id="{5E507E9D-A16A-4EBE-BCDF-2BB6587970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921" y="2357641"/>
            <a:ext cx="6203520" cy="321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76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descr="wagah-pakistan-india-border1.jpg">
            <a:extLst>
              <a:ext uri="{FF2B5EF4-FFF2-40B4-BE49-F238E27FC236}">
                <a16:creationId xmlns:a16="http://schemas.microsoft.com/office/drawing/2014/main" id="{60DE8BFB-3D05-4296-A848-61BB36A23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681" y="285481"/>
            <a:ext cx="3735360" cy="221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2" descr="wagah_AFP.jpg">
            <a:extLst>
              <a:ext uri="{FF2B5EF4-FFF2-40B4-BE49-F238E27FC236}">
                <a16:creationId xmlns:a16="http://schemas.microsoft.com/office/drawing/2014/main" id="{7E2D55DC-9490-4909-8DF8-644C87BB12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241" y="142921"/>
            <a:ext cx="3715200" cy="27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3" descr="PHO-09Jul20-170665.jpg">
            <a:extLst>
              <a:ext uri="{FF2B5EF4-FFF2-40B4-BE49-F238E27FC236}">
                <a16:creationId xmlns:a16="http://schemas.microsoft.com/office/drawing/2014/main" id="{54E45D66-D02C-4C47-AC9C-301357CB93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561" y="3970441"/>
            <a:ext cx="3428640" cy="271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descr="072910pakbeat3_512x288.jpg">
            <a:extLst>
              <a:ext uri="{FF2B5EF4-FFF2-40B4-BE49-F238E27FC236}">
                <a16:creationId xmlns:a16="http://schemas.microsoft.com/office/drawing/2014/main" id="{472F9650-027C-426A-A360-69D7E7CBD14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29121" y="4357801"/>
            <a:ext cx="4089600" cy="229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descr="wagah-main1.jpg">
            <a:extLst>
              <a:ext uri="{FF2B5EF4-FFF2-40B4-BE49-F238E27FC236}">
                <a16:creationId xmlns:a16="http://schemas.microsoft.com/office/drawing/2014/main" id="{5867F9D5-6D5C-494B-831F-0D2D5EB6A90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841" y="2285641"/>
            <a:ext cx="3983040" cy="221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91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C01E565E-9736-4B8E-8641-37BD7DB2465D}"/>
              </a:ext>
            </a:extLst>
          </p:cNvPr>
          <p:cNvSpPr>
            <a:spLocks noGrp="1" noChangeArrowheads="1"/>
          </p:cNvSpPr>
          <p:nvPr>
            <p:ph type="title"/>
          </p:nvPr>
        </p:nvSpPr>
        <p:spPr>
          <a:xfrm>
            <a:off x="456481" y="273961"/>
            <a:ext cx="8228160" cy="1144800"/>
          </a:xfrm>
        </p:spPr>
        <p:txBody>
          <a:bodyPr vert="horz" lIns="91440" tIns="352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'Disgusting' </a:t>
            </a:r>
          </a:p>
        </p:txBody>
      </p:sp>
      <p:sp>
        <p:nvSpPr>
          <p:cNvPr id="13315" name="Rectangle 2">
            <a:extLst>
              <a:ext uri="{FF2B5EF4-FFF2-40B4-BE49-F238E27FC236}">
                <a16:creationId xmlns:a16="http://schemas.microsoft.com/office/drawing/2014/main" id="{027EBC0D-C9D9-4356-A34E-B2B8351F52AE}"/>
              </a:ext>
            </a:extLst>
          </p:cNvPr>
          <p:cNvSpPr>
            <a:spLocks noGrp="1" noChangeArrowheads="1"/>
          </p:cNvSpPr>
          <p:nvPr>
            <p:ph type="subTitle" idx="4294967295"/>
          </p:nvPr>
        </p:nvSpPr>
        <p:spPr>
          <a:xfrm>
            <a:off x="456481" y="1604521"/>
            <a:ext cx="8228160" cy="4525920"/>
          </a:xfrm>
        </p:spPr>
        <p:txBody>
          <a:bodyPr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1. Custer's Revenge – depiction of rape</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2. Torture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3. death </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dirty="0"/>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dirty="0"/>
          </a:p>
        </p:txBody>
      </p:sp>
    </p:spTree>
    <p:extLst>
      <p:ext uri="{BB962C8B-B14F-4D97-AF65-F5344CB8AC3E}">
        <p14:creationId xmlns:p14="http://schemas.microsoft.com/office/powerpoint/2010/main" val="38488778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TotalTime>
  <Words>716</Words>
  <Application>Microsoft Office PowerPoint</Application>
  <PresentationFormat>On-screen Show (4:3)</PresentationFormat>
  <Paragraphs>71</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SimSun</vt:lpstr>
      <vt:lpstr>Arial</vt:lpstr>
      <vt:lpstr>Calibri</vt:lpstr>
      <vt:lpstr>Times New Roman</vt:lpstr>
      <vt:lpstr>Office Theme</vt:lpstr>
      <vt:lpstr>Game Design and Engineering</vt:lpstr>
      <vt:lpstr>PowerPoint Presentation</vt:lpstr>
      <vt:lpstr>PowerPoint Presentation</vt:lpstr>
      <vt:lpstr>What is a GAME?  But, first what is a not a Game?</vt:lpstr>
      <vt:lpstr>Ethics in Games </vt:lpstr>
      <vt:lpstr>'not in good taste' </vt:lpstr>
      <vt:lpstr>Semblance to ‘the dozens’? </vt:lpstr>
      <vt:lpstr>PowerPoint Presentation</vt:lpstr>
      <vt:lpstr>'Disgusting' </vt:lpstr>
      <vt:lpstr>Dangerous</vt:lpstr>
      <vt:lpstr>Gender depiction studies</vt:lpstr>
      <vt:lpstr>sport-cult/fanatism-terrorism</vt:lpstr>
      <vt:lpstr>PowerPoint Presentation</vt:lpstr>
      <vt:lpstr>PowerPoint Presentation</vt:lpstr>
      <vt:lpstr>Effect of  games</vt:lpstr>
      <vt:lpstr>What is a Game? </vt:lpstr>
      <vt:lpstr>What is a game?</vt:lpstr>
      <vt:lpstr>Game Design covers: </vt:lpstr>
      <vt:lpstr>Game Engineering covers: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Kavita</dc:creator>
  <cp:lastModifiedBy>kavi vemuri</cp:lastModifiedBy>
  <cp:revision>83</cp:revision>
  <dcterms:created xsi:type="dcterms:W3CDTF">2016-08-03T05:53:11Z</dcterms:created>
  <dcterms:modified xsi:type="dcterms:W3CDTF">2018-08-09T03:49:33Z</dcterms:modified>
</cp:coreProperties>
</file>