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27.wmf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12" Type="http://schemas.openxmlformats.org/officeDocument/2006/relationships/image" Target="../media/image26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1.wmf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image" Target="../media/image15.wmf"/><Relationship Id="rId1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12" Type="http://schemas.openxmlformats.org/officeDocument/2006/relationships/image" Target="../media/image26.wmf"/><Relationship Id="rId2" Type="http://schemas.openxmlformats.org/officeDocument/2006/relationships/image" Target="../media/image19.wmf"/><Relationship Id="rId1" Type="http://schemas.openxmlformats.org/officeDocument/2006/relationships/image" Target="../media/image29.wmf"/><Relationship Id="rId6" Type="http://schemas.openxmlformats.org/officeDocument/2006/relationships/image" Target="../media/image11.wmf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915A9-A427-4A0E-B93C-09A7A6E31A4B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1E4F-F1B7-43C1-AF9C-FB0AAF558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94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53459-A15F-4342-B7D5-A37DB4CD995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DC225-C489-4797-82E8-B92DDC6900B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Re-emphasize that we cannot evaluate, e.g.,  integral of  u(x,y)dx,  by treating y as a constant (it is not!) and integrating w.r.t. x alone!   </a:t>
            </a:r>
          </a:p>
        </p:txBody>
      </p:sp>
    </p:spTree>
    <p:extLst>
      <p:ext uri="{BB962C8B-B14F-4D97-AF65-F5344CB8AC3E}">
        <p14:creationId xmlns:p14="http://schemas.microsoft.com/office/powerpoint/2010/main" val="263508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4319F-3F8C-490A-AAD8-B9A668188C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1231E-AC3C-43E7-8BBD-6B8EE938031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0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6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9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5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9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0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9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38DF-CF0E-42B0-8DA0-097AB90798C7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4385-B694-43CB-8C28-51E7CF71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.wmf"/><Relationship Id="rId34" Type="http://schemas.openxmlformats.org/officeDocument/2006/relationships/oleObject" Target="../embeddings/oleObject36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3.wmf"/><Relationship Id="rId25" Type="http://schemas.openxmlformats.org/officeDocument/2006/relationships/image" Target="../media/image25.wmf"/><Relationship Id="rId33" Type="http://schemas.openxmlformats.org/officeDocument/2006/relationships/oleObject" Target="../embeddings/oleObject35.bin"/><Relationship Id="rId38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4.bin"/><Relationship Id="rId37" Type="http://schemas.openxmlformats.org/officeDocument/2006/relationships/oleObject" Target="../embeddings/oleObject38.bin"/><Relationship Id="rId5" Type="http://schemas.openxmlformats.org/officeDocument/2006/relationships/image" Target="../media/image18.wmf"/><Relationship Id="rId15" Type="http://schemas.openxmlformats.org/officeDocument/2006/relationships/image" Target="../media/image11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30.bin"/><Relationship Id="rId36" Type="http://schemas.openxmlformats.org/officeDocument/2006/relationships/image" Target="../media/image27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14.wmf"/><Relationship Id="rId31" Type="http://schemas.openxmlformats.org/officeDocument/2006/relationships/oleObject" Target="../embeddings/oleObject33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32.bin"/><Relationship Id="rId35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23.wmf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29.wmf"/><Relationship Id="rId15" Type="http://schemas.openxmlformats.org/officeDocument/2006/relationships/image" Target="../media/image11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 integrals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5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89898" y="0"/>
            <a:ext cx="85725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Defining Line Integrals in the Complex Plane</a:t>
            </a:r>
          </a:p>
        </p:txBody>
      </p:sp>
      <p:grpSp>
        <p:nvGrpSpPr>
          <p:cNvPr id="1043" name="Group 3"/>
          <p:cNvGrpSpPr>
            <a:grpSpLocks/>
          </p:cNvGrpSpPr>
          <p:nvPr/>
        </p:nvGrpSpPr>
        <p:grpSpPr bwMode="auto">
          <a:xfrm>
            <a:off x="1683576" y="1485111"/>
            <a:ext cx="3775077" cy="3207551"/>
            <a:chOff x="278" y="582"/>
            <a:chExt cx="2225" cy="1890"/>
          </a:xfrm>
        </p:grpSpPr>
        <p:sp>
          <p:nvSpPr>
            <p:cNvPr id="1044" name="Freeform 4"/>
            <p:cNvSpPr>
              <a:spLocks/>
            </p:cNvSpPr>
            <p:nvPr/>
          </p:nvSpPr>
          <p:spPr bwMode="auto">
            <a:xfrm>
              <a:off x="981" y="1024"/>
              <a:ext cx="1152" cy="887"/>
            </a:xfrm>
            <a:custGeom>
              <a:avLst/>
              <a:gdLst>
                <a:gd name="T0" fmla="*/ 0 w 1152"/>
                <a:gd name="T1" fmla="*/ 887 h 887"/>
                <a:gd name="T2" fmla="*/ 172 w 1152"/>
                <a:gd name="T3" fmla="*/ 593 h 887"/>
                <a:gd name="T4" fmla="*/ 483 w 1152"/>
                <a:gd name="T5" fmla="*/ 386 h 887"/>
                <a:gd name="T6" fmla="*/ 921 w 1152"/>
                <a:gd name="T7" fmla="*/ 253 h 887"/>
                <a:gd name="T8" fmla="*/ 1152 w 1152"/>
                <a:gd name="T9" fmla="*/ 0 h 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87"/>
                <a:gd name="T17" fmla="*/ 1152 w 1152"/>
                <a:gd name="T18" fmla="*/ 887 h 8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87">
                  <a:moveTo>
                    <a:pt x="0" y="887"/>
                  </a:moveTo>
                  <a:cubicBezTo>
                    <a:pt x="28" y="838"/>
                    <a:pt x="92" y="676"/>
                    <a:pt x="172" y="593"/>
                  </a:cubicBezTo>
                  <a:cubicBezTo>
                    <a:pt x="252" y="510"/>
                    <a:pt x="358" y="443"/>
                    <a:pt x="483" y="386"/>
                  </a:cubicBezTo>
                  <a:cubicBezTo>
                    <a:pt x="608" y="329"/>
                    <a:pt x="810" y="317"/>
                    <a:pt x="921" y="253"/>
                  </a:cubicBezTo>
                  <a:cubicBezTo>
                    <a:pt x="1032" y="189"/>
                    <a:pt x="1104" y="53"/>
                    <a:pt x="1152" y="0"/>
                  </a:cubicBezTo>
                </a:path>
              </a:pathLst>
            </a:custGeom>
            <a:noFill/>
            <a:ln w="19050" cmpd="sng">
              <a:solidFill>
                <a:srgbClr val="3366FF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5"/>
            <p:cNvSpPr>
              <a:spLocks noChangeShapeType="1"/>
            </p:cNvSpPr>
            <p:nvPr/>
          </p:nvSpPr>
          <p:spPr bwMode="auto">
            <a:xfrm>
              <a:off x="1042" y="1710"/>
              <a:ext cx="60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6"/>
            <p:cNvSpPr>
              <a:spLocks noChangeShapeType="1"/>
            </p:cNvSpPr>
            <p:nvPr/>
          </p:nvSpPr>
          <p:spPr bwMode="auto">
            <a:xfrm>
              <a:off x="1172" y="1548"/>
              <a:ext cx="5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7"/>
            <p:cNvSpPr>
              <a:spLocks noChangeShapeType="1"/>
            </p:cNvSpPr>
            <p:nvPr/>
          </p:nvSpPr>
          <p:spPr bwMode="auto">
            <a:xfrm>
              <a:off x="1322" y="1452"/>
              <a:ext cx="36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8"/>
            <p:cNvSpPr>
              <a:spLocks noChangeShapeType="1"/>
            </p:cNvSpPr>
            <p:nvPr/>
          </p:nvSpPr>
          <p:spPr bwMode="auto">
            <a:xfrm>
              <a:off x="1476" y="1368"/>
              <a:ext cx="28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9"/>
            <p:cNvSpPr>
              <a:spLocks noChangeShapeType="1"/>
            </p:cNvSpPr>
            <p:nvPr/>
          </p:nvSpPr>
          <p:spPr bwMode="auto">
            <a:xfrm>
              <a:off x="1582" y="1338"/>
              <a:ext cx="16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10"/>
            <p:cNvSpPr>
              <a:spLocks noChangeShapeType="1"/>
            </p:cNvSpPr>
            <p:nvPr/>
          </p:nvSpPr>
          <p:spPr bwMode="auto">
            <a:xfrm>
              <a:off x="1722" y="1306"/>
              <a:ext cx="14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11"/>
            <p:cNvSpPr>
              <a:spLocks noChangeShapeType="1"/>
            </p:cNvSpPr>
            <p:nvPr/>
          </p:nvSpPr>
          <p:spPr bwMode="auto">
            <a:xfrm>
              <a:off x="1832" y="1278"/>
              <a:ext cx="22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12"/>
            <p:cNvSpPr>
              <a:spLocks noChangeShapeType="1"/>
            </p:cNvSpPr>
            <p:nvPr/>
          </p:nvSpPr>
          <p:spPr bwMode="auto">
            <a:xfrm>
              <a:off x="1928" y="1226"/>
              <a:ext cx="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13"/>
            <p:cNvSpPr>
              <a:spLocks noChangeShapeType="1"/>
            </p:cNvSpPr>
            <p:nvPr/>
          </p:nvSpPr>
          <p:spPr bwMode="auto">
            <a:xfrm>
              <a:off x="2020" y="1132"/>
              <a:ext cx="44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Oval 14"/>
            <p:cNvSpPr>
              <a:spLocks noChangeArrowheads="1"/>
            </p:cNvSpPr>
            <p:nvPr/>
          </p:nvSpPr>
          <p:spPr bwMode="auto">
            <a:xfrm>
              <a:off x="1014" y="1799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Oval 15"/>
            <p:cNvSpPr>
              <a:spLocks noChangeArrowheads="1"/>
            </p:cNvSpPr>
            <p:nvPr/>
          </p:nvSpPr>
          <p:spPr bwMode="auto">
            <a:xfrm>
              <a:off x="1118" y="1625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Oval 16"/>
            <p:cNvSpPr>
              <a:spLocks noChangeArrowheads="1"/>
            </p:cNvSpPr>
            <p:nvPr/>
          </p:nvSpPr>
          <p:spPr bwMode="auto">
            <a:xfrm>
              <a:off x="1254" y="1505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Oval 17"/>
            <p:cNvSpPr>
              <a:spLocks noChangeArrowheads="1"/>
            </p:cNvSpPr>
            <p:nvPr/>
          </p:nvSpPr>
          <p:spPr bwMode="auto">
            <a:xfrm>
              <a:off x="1400" y="1419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Oval 18"/>
            <p:cNvSpPr>
              <a:spLocks noChangeArrowheads="1"/>
            </p:cNvSpPr>
            <p:nvPr/>
          </p:nvSpPr>
          <p:spPr bwMode="auto">
            <a:xfrm>
              <a:off x="1524" y="1367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19"/>
            <p:cNvSpPr>
              <a:spLocks noChangeArrowheads="1"/>
            </p:cNvSpPr>
            <p:nvPr/>
          </p:nvSpPr>
          <p:spPr bwMode="auto">
            <a:xfrm>
              <a:off x="1642" y="1337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20"/>
            <p:cNvSpPr>
              <a:spLocks noChangeArrowheads="1"/>
            </p:cNvSpPr>
            <p:nvPr/>
          </p:nvSpPr>
          <p:spPr bwMode="auto">
            <a:xfrm>
              <a:off x="1766" y="1309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21"/>
            <p:cNvSpPr>
              <a:spLocks noChangeArrowheads="1"/>
            </p:cNvSpPr>
            <p:nvPr/>
          </p:nvSpPr>
          <p:spPr bwMode="auto">
            <a:xfrm>
              <a:off x="1878" y="1269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22"/>
            <p:cNvSpPr>
              <a:spLocks noChangeArrowheads="1"/>
            </p:cNvSpPr>
            <p:nvPr/>
          </p:nvSpPr>
          <p:spPr bwMode="auto">
            <a:xfrm>
              <a:off x="1982" y="1187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23"/>
            <p:cNvSpPr>
              <a:spLocks noChangeArrowheads="1"/>
            </p:cNvSpPr>
            <p:nvPr/>
          </p:nvSpPr>
          <p:spPr bwMode="auto">
            <a:xfrm>
              <a:off x="2072" y="1075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7" name="Object 24"/>
            <p:cNvGraphicFramePr>
              <a:graphicFrameLocks noChangeAspect="1"/>
            </p:cNvGraphicFramePr>
            <p:nvPr/>
          </p:nvGraphicFramePr>
          <p:xfrm>
            <a:off x="983" y="1862"/>
            <a:ext cx="32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4" imgW="406080" imgH="228600" progId="Equation.DSMT4">
                    <p:embed/>
                  </p:oleObj>
                </mc:Choice>
                <mc:Fallback>
                  <p:oleObj name="Equation" r:id="rId4" imgW="406080" imgH="228600" progId="Equation.DSMT4">
                    <p:embed/>
                    <p:pic>
                      <p:nvPicPr>
                        <p:cNvPr id="102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1862"/>
                          <a:ext cx="322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25"/>
            <p:cNvGraphicFramePr>
              <a:graphicFrameLocks noChangeAspect="1"/>
            </p:cNvGraphicFramePr>
            <p:nvPr/>
          </p:nvGraphicFramePr>
          <p:xfrm>
            <a:off x="2161" y="902"/>
            <a:ext cx="34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6" imgW="431640" imgH="228600" progId="Equation.DSMT4">
                    <p:embed/>
                  </p:oleObj>
                </mc:Choice>
                <mc:Fallback>
                  <p:oleObj name="Equation" r:id="rId6" imgW="431640" imgH="228600" progId="Equation.DSMT4">
                    <p:embed/>
                    <p:pic>
                      <p:nvPicPr>
                        <p:cNvPr id="102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" y="902"/>
                          <a:ext cx="342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26"/>
            <p:cNvGraphicFramePr>
              <a:graphicFrameLocks noChangeAspect="1"/>
            </p:cNvGraphicFramePr>
            <p:nvPr/>
          </p:nvGraphicFramePr>
          <p:xfrm>
            <a:off x="1091" y="1670"/>
            <a:ext cx="12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8" imgW="152280" imgH="228600" progId="Equation.DSMT4">
                    <p:embed/>
                  </p:oleObj>
                </mc:Choice>
                <mc:Fallback>
                  <p:oleObj name="Equation" r:id="rId8" imgW="152280" imgH="228600" progId="Equation.DSMT4">
                    <p:embed/>
                    <p:pic>
                      <p:nvPicPr>
                        <p:cNvPr id="1029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1670"/>
                          <a:ext cx="12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27"/>
            <p:cNvGraphicFramePr>
              <a:graphicFrameLocks noChangeAspect="1"/>
            </p:cNvGraphicFramePr>
            <p:nvPr/>
          </p:nvGraphicFramePr>
          <p:xfrm>
            <a:off x="1202" y="1514"/>
            <a:ext cx="13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10" imgW="164880" imgH="228600" progId="Equation.DSMT4">
                    <p:embed/>
                  </p:oleObj>
                </mc:Choice>
                <mc:Fallback>
                  <p:oleObj name="Equation" r:id="rId10" imgW="164880" imgH="228600" progId="Equation.DSMT4">
                    <p:embed/>
                    <p:pic>
                      <p:nvPicPr>
                        <p:cNvPr id="103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514"/>
                          <a:ext cx="13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28"/>
            <p:cNvGraphicFramePr>
              <a:graphicFrameLocks noChangeAspect="1"/>
            </p:cNvGraphicFramePr>
            <p:nvPr/>
          </p:nvGraphicFramePr>
          <p:xfrm>
            <a:off x="874" y="1686"/>
            <a:ext cx="13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103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1686"/>
                          <a:ext cx="132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29"/>
            <p:cNvGraphicFramePr>
              <a:graphicFrameLocks noChangeAspect="1"/>
            </p:cNvGraphicFramePr>
            <p:nvPr/>
          </p:nvGraphicFramePr>
          <p:xfrm>
            <a:off x="1342" y="1450"/>
            <a:ext cx="13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103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450"/>
                          <a:ext cx="13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30"/>
            <p:cNvGraphicFramePr>
              <a:graphicFrameLocks noChangeAspect="1"/>
            </p:cNvGraphicFramePr>
            <p:nvPr/>
          </p:nvGraphicFramePr>
          <p:xfrm>
            <a:off x="972" y="1494"/>
            <a:ext cx="15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033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494"/>
                          <a:ext cx="152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31"/>
            <p:cNvGraphicFramePr>
              <a:graphicFrameLocks noChangeAspect="1"/>
            </p:cNvGraphicFramePr>
            <p:nvPr/>
          </p:nvGraphicFramePr>
          <p:xfrm>
            <a:off x="1137" y="1346"/>
            <a:ext cx="14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18" imgW="177480" imgH="228600" progId="Equation.DSMT4">
                    <p:embed/>
                  </p:oleObj>
                </mc:Choice>
                <mc:Fallback>
                  <p:oleObj name="Equation" r:id="rId18" imgW="177480" imgH="228600" progId="Equation.DSMT4">
                    <p:embed/>
                    <p:pic>
                      <p:nvPicPr>
                        <p:cNvPr id="103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1346"/>
                          <a:ext cx="142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32"/>
            <p:cNvGraphicFramePr>
              <a:graphicFrameLocks noChangeAspect="1"/>
            </p:cNvGraphicFramePr>
            <p:nvPr/>
          </p:nvGraphicFramePr>
          <p:xfrm>
            <a:off x="1925" y="918"/>
            <a:ext cx="18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20" imgW="228600" imgH="228600" progId="Equation.DSMT4">
                    <p:embed/>
                  </p:oleObj>
                </mc:Choice>
                <mc:Fallback>
                  <p:oleObj name="Equation" r:id="rId20" imgW="228600" imgH="228600" progId="Equation.DSMT4">
                    <p:embed/>
                    <p:pic>
                      <p:nvPicPr>
                        <p:cNvPr id="1035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5" y="918"/>
                          <a:ext cx="183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33"/>
            <p:cNvGraphicFramePr>
              <a:graphicFrameLocks noChangeAspect="1"/>
            </p:cNvGraphicFramePr>
            <p:nvPr/>
          </p:nvGraphicFramePr>
          <p:xfrm>
            <a:off x="2047" y="1070"/>
            <a:ext cx="24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22" imgW="304560" imgH="228600" progId="Equation.DSMT4">
                    <p:embed/>
                  </p:oleObj>
                </mc:Choice>
                <mc:Fallback>
                  <p:oleObj name="Equation" r:id="rId22" imgW="304560" imgH="228600" progId="Equation.DSMT4">
                    <p:embed/>
                    <p:pic>
                      <p:nvPicPr>
                        <p:cNvPr id="1036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1070"/>
                          <a:ext cx="242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7" name="Object 34"/>
            <p:cNvGraphicFramePr>
              <a:graphicFrameLocks noChangeAspect="1"/>
            </p:cNvGraphicFramePr>
            <p:nvPr/>
          </p:nvGraphicFramePr>
          <p:xfrm>
            <a:off x="1295" y="1146"/>
            <a:ext cx="12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24" imgW="152280" imgH="177480" progId="Equation.DSMT4">
                    <p:embed/>
                  </p:oleObj>
                </mc:Choice>
                <mc:Fallback>
                  <p:oleObj name="Equation" r:id="rId24" imgW="152280" imgH="177480" progId="Equation.DSMT4">
                    <p:embed/>
                    <p:pic>
                      <p:nvPicPr>
                        <p:cNvPr id="103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1146"/>
                          <a:ext cx="121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35"/>
            <p:cNvGraphicFramePr>
              <a:graphicFrameLocks noChangeAspect="1"/>
            </p:cNvGraphicFramePr>
            <p:nvPr/>
          </p:nvGraphicFramePr>
          <p:xfrm>
            <a:off x="1709" y="1314"/>
            <a:ext cx="14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26" imgW="177480" imgH="228600" progId="Equation.DSMT4">
                    <p:embed/>
                  </p:oleObj>
                </mc:Choice>
                <mc:Fallback>
                  <p:oleObj name="Equation" r:id="rId26" imgW="177480" imgH="228600" progId="Equation.DSMT4">
                    <p:embed/>
                    <p:pic>
                      <p:nvPicPr>
                        <p:cNvPr id="1038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1314"/>
                          <a:ext cx="14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9" name="Object 36"/>
            <p:cNvGraphicFramePr>
              <a:graphicFrameLocks noChangeAspect="1"/>
            </p:cNvGraphicFramePr>
            <p:nvPr/>
          </p:nvGraphicFramePr>
          <p:xfrm>
            <a:off x="1540" y="1162"/>
            <a:ext cx="15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quation" r:id="rId28" imgW="190440" imgH="228600" progId="Equation.DSMT4">
                    <p:embed/>
                  </p:oleObj>
                </mc:Choice>
                <mc:Fallback>
                  <p:oleObj name="Equation" r:id="rId28" imgW="190440" imgH="228600" progId="Equation.DSMT4">
                    <p:embed/>
                    <p:pic>
                      <p:nvPicPr>
                        <p:cNvPr id="1039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" y="1162"/>
                          <a:ext cx="152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4" name="Text Box 37"/>
            <p:cNvSpPr txBox="1">
              <a:spLocks noChangeArrowheads="1"/>
            </p:cNvSpPr>
            <p:nvPr/>
          </p:nvSpPr>
          <p:spPr bwMode="auto">
            <a:xfrm rot="-1130639">
              <a:off x="1422" y="1311"/>
              <a:ext cx="24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1065" name="Text Box 38"/>
            <p:cNvSpPr txBox="1">
              <a:spLocks noChangeArrowheads="1"/>
            </p:cNvSpPr>
            <p:nvPr/>
          </p:nvSpPr>
          <p:spPr bwMode="auto">
            <a:xfrm rot="-2014806">
              <a:off x="1815" y="1172"/>
              <a:ext cx="24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1066" name="Line 39"/>
            <p:cNvSpPr>
              <a:spLocks noChangeShapeType="1"/>
            </p:cNvSpPr>
            <p:nvPr/>
          </p:nvSpPr>
          <p:spPr bwMode="auto">
            <a:xfrm flipV="1">
              <a:off x="278" y="2112"/>
              <a:ext cx="20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40"/>
            <p:cNvSpPr>
              <a:spLocks noChangeShapeType="1"/>
            </p:cNvSpPr>
            <p:nvPr/>
          </p:nvSpPr>
          <p:spPr bwMode="auto">
            <a:xfrm flipV="1">
              <a:off x="742" y="776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40" name="Object 41"/>
            <p:cNvGraphicFramePr>
              <a:graphicFrameLocks noChangeAspect="1"/>
            </p:cNvGraphicFramePr>
            <p:nvPr/>
          </p:nvGraphicFramePr>
          <p:xfrm>
            <a:off x="2374" y="2058"/>
            <a:ext cx="101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30" imgW="126720" imgH="139680" progId="Equation.DSMT4">
                    <p:embed/>
                  </p:oleObj>
                </mc:Choice>
                <mc:Fallback>
                  <p:oleObj name="Equation" r:id="rId30" imgW="126720" imgH="139680" progId="Equation.DSMT4">
                    <p:embed/>
                    <p:pic>
                      <p:nvPicPr>
                        <p:cNvPr id="104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" y="2058"/>
                          <a:ext cx="101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1" name="Object 42"/>
            <p:cNvGraphicFramePr>
              <a:graphicFrameLocks noChangeAspect="1"/>
            </p:cNvGraphicFramePr>
            <p:nvPr/>
          </p:nvGraphicFramePr>
          <p:xfrm>
            <a:off x="695" y="582"/>
            <a:ext cx="111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32" imgW="139680" imgH="164880" progId="Equation.DSMT4">
                    <p:embed/>
                  </p:oleObj>
                </mc:Choice>
                <mc:Fallback>
                  <p:oleObj name="Equation" r:id="rId32" imgW="139680" imgH="164880" progId="Equation.DSMT4">
                    <p:embed/>
                    <p:pic>
                      <p:nvPicPr>
                        <p:cNvPr id="104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582"/>
                          <a:ext cx="111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" name="Object 43"/>
          <p:cNvGraphicFramePr>
            <a:graphicFrameLocks noChangeAspect="1"/>
          </p:cNvGraphicFramePr>
          <p:nvPr/>
        </p:nvGraphicFramePr>
        <p:xfrm>
          <a:off x="5826862" y="1212783"/>
          <a:ext cx="4599462" cy="491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4" imgW="2997000" imgH="3200400" progId="Equation.DSMT4">
                  <p:embed/>
                </p:oleObj>
              </mc:Choice>
              <mc:Fallback>
                <p:oleObj name="Equation" r:id="rId34" imgW="2997000" imgH="3200400" progId="Equation.DSMT4">
                  <p:embed/>
                  <p:pic>
                    <p:nvPicPr>
                      <p:cNvPr id="1026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862" y="1212783"/>
                        <a:ext cx="4599462" cy="491570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C930B-1F22-4585-9220-D3400B8D21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00451" y="0"/>
            <a:ext cx="7772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Between Complex and Real Line Integrals </a:t>
            </a:r>
          </a:p>
        </p:txBody>
      </p:sp>
      <p:graphicFrame>
        <p:nvGraphicFramePr>
          <p:cNvPr id="2050" name="Object 58"/>
          <p:cNvGraphicFramePr>
            <a:graphicFrameLocks noChangeAspect="1"/>
          </p:cNvGraphicFramePr>
          <p:nvPr/>
        </p:nvGraphicFramePr>
        <p:xfrm>
          <a:off x="1998664" y="1473201"/>
          <a:ext cx="8313737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4902120" imgH="2019240" progId="Equation.DSMT4">
                  <p:embed/>
                </p:oleObj>
              </mc:Choice>
              <mc:Fallback>
                <p:oleObj name="Equation" r:id="rId4" imgW="4902120" imgH="2019240" progId="Equation.DSMT4">
                  <p:embed/>
                  <p:pic>
                    <p:nvPicPr>
                      <p:cNvPr id="205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4" y="1473201"/>
                        <a:ext cx="8313737" cy="342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C930B-1F22-4585-9220-D3400B8D21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3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2956" y="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 of Line Integral Evaluation </a:t>
            </a:r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5616575" y="1104900"/>
          <a:ext cx="49022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3466800" imgH="1676160" progId="Equation.DSMT4">
                  <p:embed/>
                </p:oleObj>
              </mc:Choice>
              <mc:Fallback>
                <p:oleObj name="Equation" r:id="rId4" imgW="3466800" imgH="1676160" progId="Equation.DSMT4">
                  <p:embed/>
                  <p:pic>
                    <p:nvPicPr>
                      <p:cNvPr id="307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1104900"/>
                        <a:ext cx="4902200" cy="236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6" name="Group 56"/>
          <p:cNvGrpSpPr>
            <a:grpSpLocks/>
          </p:cNvGrpSpPr>
          <p:nvPr/>
        </p:nvGrpSpPr>
        <p:grpSpPr bwMode="auto">
          <a:xfrm>
            <a:off x="7851775" y="4595814"/>
            <a:ext cx="628650" cy="547687"/>
            <a:chOff x="4968" y="1773"/>
            <a:chExt cx="396" cy="345"/>
          </a:xfrm>
        </p:grpSpPr>
        <p:sp>
          <p:nvSpPr>
            <p:cNvPr id="3146" name="Oval 51"/>
            <p:cNvSpPr>
              <a:spLocks noChangeArrowheads="1"/>
            </p:cNvSpPr>
            <p:nvPr/>
          </p:nvSpPr>
          <p:spPr bwMode="auto">
            <a:xfrm>
              <a:off x="4968" y="1782"/>
              <a:ext cx="336" cy="336"/>
            </a:xfrm>
            <a:prstGeom prst="ellips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52"/>
            <p:cNvSpPr>
              <a:spLocks noChangeShapeType="1"/>
            </p:cNvSpPr>
            <p:nvPr/>
          </p:nvSpPr>
          <p:spPr bwMode="auto">
            <a:xfrm flipH="1" flipV="1">
              <a:off x="5298" y="1908"/>
              <a:ext cx="6" cy="4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8" name="Line 53"/>
            <p:cNvSpPr>
              <a:spLocks noChangeShapeType="1"/>
            </p:cNvSpPr>
            <p:nvPr/>
          </p:nvSpPr>
          <p:spPr bwMode="auto">
            <a:xfrm flipH="1" flipV="1">
              <a:off x="5049" y="1803"/>
              <a:ext cx="93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9" name="Arc 54"/>
            <p:cNvSpPr>
              <a:spLocks/>
            </p:cNvSpPr>
            <p:nvPr/>
          </p:nvSpPr>
          <p:spPr bwMode="auto">
            <a:xfrm>
              <a:off x="5094" y="1862"/>
              <a:ext cx="133" cy="94"/>
            </a:xfrm>
            <a:custGeom>
              <a:avLst/>
              <a:gdLst>
                <a:gd name="T0" fmla="*/ 0 w 31889"/>
                <a:gd name="T1" fmla="*/ 0 h 22570"/>
                <a:gd name="T2" fmla="*/ 0 w 31889"/>
                <a:gd name="T3" fmla="*/ 0 h 22570"/>
                <a:gd name="T4" fmla="*/ 0 w 31889"/>
                <a:gd name="T5" fmla="*/ 0 h 22570"/>
                <a:gd name="T6" fmla="*/ 0 60000 65536"/>
                <a:gd name="T7" fmla="*/ 0 60000 65536"/>
                <a:gd name="T8" fmla="*/ 0 60000 65536"/>
                <a:gd name="T9" fmla="*/ 0 w 31889"/>
                <a:gd name="T10" fmla="*/ 0 h 22570"/>
                <a:gd name="T11" fmla="*/ 31889 w 31889"/>
                <a:gd name="T12" fmla="*/ 22570 h 22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89" h="22570" fill="none" extrusionOk="0">
                  <a:moveTo>
                    <a:pt x="-1" y="2607"/>
                  </a:moveTo>
                  <a:cubicBezTo>
                    <a:pt x="3159" y="896"/>
                    <a:pt x="6695" y="-1"/>
                    <a:pt x="10289" y="0"/>
                  </a:cubicBezTo>
                  <a:cubicBezTo>
                    <a:pt x="22218" y="0"/>
                    <a:pt x="31889" y="9670"/>
                    <a:pt x="31889" y="21600"/>
                  </a:cubicBezTo>
                  <a:cubicBezTo>
                    <a:pt x="31889" y="21923"/>
                    <a:pt x="31881" y="22246"/>
                    <a:pt x="31867" y="22570"/>
                  </a:cubicBezTo>
                </a:path>
                <a:path w="31889" h="22570" stroke="0" extrusionOk="0">
                  <a:moveTo>
                    <a:pt x="-1" y="2607"/>
                  </a:moveTo>
                  <a:cubicBezTo>
                    <a:pt x="3159" y="896"/>
                    <a:pt x="6695" y="-1"/>
                    <a:pt x="10289" y="0"/>
                  </a:cubicBezTo>
                  <a:cubicBezTo>
                    <a:pt x="22218" y="0"/>
                    <a:pt x="31889" y="9670"/>
                    <a:pt x="31889" y="21600"/>
                  </a:cubicBezTo>
                  <a:cubicBezTo>
                    <a:pt x="31889" y="21923"/>
                    <a:pt x="31881" y="22246"/>
                    <a:pt x="31867" y="22570"/>
                  </a:cubicBezTo>
                  <a:lnTo>
                    <a:pt x="1028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0" name="Text Box 55"/>
            <p:cNvSpPr txBox="1">
              <a:spLocks noChangeArrowheads="1"/>
            </p:cNvSpPr>
            <p:nvPr/>
          </p:nvSpPr>
          <p:spPr bwMode="auto">
            <a:xfrm>
              <a:off x="5166" y="1773"/>
              <a:ext cx="1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3097" name="Group 67"/>
          <p:cNvGrpSpPr>
            <a:grpSpLocks/>
          </p:cNvGrpSpPr>
          <p:nvPr/>
        </p:nvGrpSpPr>
        <p:grpSpPr bwMode="auto">
          <a:xfrm>
            <a:off x="7739063" y="5540375"/>
            <a:ext cx="900112" cy="469900"/>
            <a:chOff x="5049" y="2148"/>
            <a:chExt cx="567" cy="296"/>
          </a:xfrm>
        </p:grpSpPr>
        <p:sp>
          <p:nvSpPr>
            <p:cNvPr id="3140" name="Line 59"/>
            <p:cNvSpPr>
              <a:spLocks noChangeShapeType="1"/>
            </p:cNvSpPr>
            <p:nvPr/>
          </p:nvSpPr>
          <p:spPr bwMode="auto">
            <a:xfrm flipH="1" flipV="1">
              <a:off x="5463" y="2250"/>
              <a:ext cx="6" cy="4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Text Box 62"/>
            <p:cNvSpPr txBox="1">
              <a:spLocks noChangeArrowheads="1"/>
            </p:cNvSpPr>
            <p:nvPr/>
          </p:nvSpPr>
          <p:spPr bwMode="auto">
            <a:xfrm>
              <a:off x="5469" y="2148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142" name="Arc 63"/>
            <p:cNvSpPr>
              <a:spLocks/>
            </p:cNvSpPr>
            <p:nvPr/>
          </p:nvSpPr>
          <p:spPr bwMode="auto">
            <a:xfrm flipH="1">
              <a:off x="5140" y="2152"/>
              <a:ext cx="334" cy="173"/>
            </a:xfrm>
            <a:custGeom>
              <a:avLst/>
              <a:gdLst>
                <a:gd name="T0" fmla="*/ 0 w 43200"/>
                <a:gd name="T1" fmla="*/ 0 h 22527"/>
                <a:gd name="T2" fmla="*/ 0 w 43200"/>
                <a:gd name="T3" fmla="*/ 0 h 22527"/>
                <a:gd name="T4" fmla="*/ 0 w 43200"/>
                <a:gd name="T5" fmla="*/ 0 h 2252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527"/>
                <a:gd name="T11" fmla="*/ 43200 w 43200"/>
                <a:gd name="T12" fmla="*/ 22527 h 225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527" fill="none" extrusionOk="0">
                  <a:moveTo>
                    <a:pt x="19" y="22527"/>
                  </a:moveTo>
                  <a:cubicBezTo>
                    <a:pt x="6" y="22218"/>
                    <a:pt x="0" y="2190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68"/>
                    <a:pt x="43194" y="22136"/>
                    <a:pt x="43184" y="22404"/>
                  </a:cubicBezTo>
                </a:path>
                <a:path w="43200" h="22527" stroke="0" extrusionOk="0">
                  <a:moveTo>
                    <a:pt x="19" y="22527"/>
                  </a:moveTo>
                  <a:cubicBezTo>
                    <a:pt x="6" y="22218"/>
                    <a:pt x="0" y="2190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68"/>
                    <a:pt x="43194" y="22136"/>
                    <a:pt x="43184" y="2240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64"/>
            <p:cNvSpPr>
              <a:spLocks noChangeShapeType="1"/>
            </p:cNvSpPr>
            <p:nvPr/>
          </p:nvSpPr>
          <p:spPr bwMode="auto">
            <a:xfrm>
              <a:off x="5103" y="2322"/>
              <a:ext cx="4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Text Box 65"/>
            <p:cNvSpPr txBox="1">
              <a:spLocks noChangeArrowheads="1"/>
            </p:cNvSpPr>
            <p:nvPr/>
          </p:nvSpPr>
          <p:spPr bwMode="auto">
            <a:xfrm>
              <a:off x="5049" y="2268"/>
              <a:ext cx="2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-</a:t>
              </a:r>
              <a:r>
                <a:rPr lang="en-US" sz="12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45" name="Text Box 66"/>
            <p:cNvSpPr txBox="1">
              <a:spLocks noChangeArrowheads="1"/>
            </p:cNvSpPr>
            <p:nvPr/>
          </p:nvSpPr>
          <p:spPr bwMode="auto">
            <a:xfrm>
              <a:off x="5382" y="2271"/>
              <a:ext cx="2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098" name="Group 75"/>
          <p:cNvGrpSpPr>
            <a:grpSpLocks/>
          </p:cNvGrpSpPr>
          <p:nvPr/>
        </p:nvGrpSpPr>
        <p:grpSpPr bwMode="auto">
          <a:xfrm>
            <a:off x="7729539" y="5924551"/>
            <a:ext cx="942975" cy="523875"/>
            <a:chOff x="5043" y="2358"/>
            <a:chExt cx="594" cy="330"/>
          </a:xfrm>
        </p:grpSpPr>
        <p:sp>
          <p:nvSpPr>
            <p:cNvPr id="3134" name="Line 69"/>
            <p:cNvSpPr>
              <a:spLocks noChangeShapeType="1"/>
            </p:cNvSpPr>
            <p:nvPr/>
          </p:nvSpPr>
          <p:spPr bwMode="auto">
            <a:xfrm flipV="1">
              <a:off x="5472" y="2541"/>
              <a:ext cx="6" cy="4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Text Box 70"/>
            <p:cNvSpPr txBox="1">
              <a:spLocks noChangeArrowheads="1"/>
            </p:cNvSpPr>
            <p:nvPr/>
          </p:nvSpPr>
          <p:spPr bwMode="auto">
            <a:xfrm>
              <a:off x="5496" y="2358"/>
              <a:ext cx="1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136" name="Arc 71"/>
            <p:cNvSpPr>
              <a:spLocks/>
            </p:cNvSpPr>
            <p:nvPr/>
          </p:nvSpPr>
          <p:spPr bwMode="auto">
            <a:xfrm flipH="1" flipV="1">
              <a:off x="5146" y="2515"/>
              <a:ext cx="334" cy="173"/>
            </a:xfrm>
            <a:custGeom>
              <a:avLst/>
              <a:gdLst>
                <a:gd name="T0" fmla="*/ 0 w 43200"/>
                <a:gd name="T1" fmla="*/ 0 h 22527"/>
                <a:gd name="T2" fmla="*/ 0 w 43200"/>
                <a:gd name="T3" fmla="*/ 0 h 22527"/>
                <a:gd name="T4" fmla="*/ 0 w 43200"/>
                <a:gd name="T5" fmla="*/ 0 h 2252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527"/>
                <a:gd name="T11" fmla="*/ 43200 w 43200"/>
                <a:gd name="T12" fmla="*/ 22527 h 225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527" fill="none" extrusionOk="0">
                  <a:moveTo>
                    <a:pt x="19" y="22527"/>
                  </a:moveTo>
                  <a:cubicBezTo>
                    <a:pt x="6" y="22218"/>
                    <a:pt x="0" y="2190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68"/>
                    <a:pt x="43194" y="22136"/>
                    <a:pt x="43184" y="22404"/>
                  </a:cubicBezTo>
                </a:path>
                <a:path w="43200" h="22527" stroke="0" extrusionOk="0">
                  <a:moveTo>
                    <a:pt x="19" y="22527"/>
                  </a:moveTo>
                  <a:cubicBezTo>
                    <a:pt x="6" y="22218"/>
                    <a:pt x="0" y="2190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68"/>
                    <a:pt x="43194" y="22136"/>
                    <a:pt x="43184" y="2240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72"/>
            <p:cNvSpPr>
              <a:spLocks noChangeShapeType="1"/>
            </p:cNvSpPr>
            <p:nvPr/>
          </p:nvSpPr>
          <p:spPr bwMode="auto">
            <a:xfrm flipV="1">
              <a:off x="5109" y="2516"/>
              <a:ext cx="4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Text Box 73"/>
            <p:cNvSpPr txBox="1">
              <a:spLocks noChangeArrowheads="1"/>
            </p:cNvSpPr>
            <p:nvPr/>
          </p:nvSpPr>
          <p:spPr bwMode="auto">
            <a:xfrm>
              <a:off x="5043" y="2385"/>
              <a:ext cx="2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-</a:t>
              </a:r>
              <a:r>
                <a:rPr lang="en-US" sz="12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39" name="Text Box 74"/>
            <p:cNvSpPr txBox="1">
              <a:spLocks noChangeArrowheads="1"/>
            </p:cNvSpPr>
            <p:nvPr/>
          </p:nvSpPr>
          <p:spPr bwMode="auto">
            <a:xfrm>
              <a:off x="5388" y="2382"/>
              <a:ext cx="2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763713" y="621328"/>
            <a:ext cx="3783646" cy="3215660"/>
            <a:chOff x="239713" y="621328"/>
            <a:chExt cx="3783646" cy="3215660"/>
          </a:xfrm>
        </p:grpSpPr>
        <p:sp>
          <p:nvSpPr>
            <p:cNvPr id="3099" name="Freeform 5"/>
            <p:cNvSpPr>
              <a:spLocks/>
            </p:cNvSpPr>
            <p:nvPr/>
          </p:nvSpPr>
          <p:spPr bwMode="auto">
            <a:xfrm>
              <a:off x="1355725" y="1390650"/>
              <a:ext cx="1828800" cy="1408113"/>
            </a:xfrm>
            <a:custGeom>
              <a:avLst/>
              <a:gdLst>
                <a:gd name="T0" fmla="*/ 0 w 1152"/>
                <a:gd name="T1" fmla="*/ 2147483647 h 887"/>
                <a:gd name="T2" fmla="*/ 2147483647 w 1152"/>
                <a:gd name="T3" fmla="*/ 2147483647 h 887"/>
                <a:gd name="T4" fmla="*/ 2147483647 w 1152"/>
                <a:gd name="T5" fmla="*/ 2147483647 h 887"/>
                <a:gd name="T6" fmla="*/ 2147483647 w 1152"/>
                <a:gd name="T7" fmla="*/ 2147483647 h 887"/>
                <a:gd name="T8" fmla="*/ 2147483647 w 1152"/>
                <a:gd name="T9" fmla="*/ 0 h 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87"/>
                <a:gd name="T17" fmla="*/ 1152 w 1152"/>
                <a:gd name="T18" fmla="*/ 887 h 8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87">
                  <a:moveTo>
                    <a:pt x="0" y="887"/>
                  </a:moveTo>
                  <a:cubicBezTo>
                    <a:pt x="28" y="838"/>
                    <a:pt x="92" y="676"/>
                    <a:pt x="172" y="593"/>
                  </a:cubicBezTo>
                  <a:cubicBezTo>
                    <a:pt x="252" y="510"/>
                    <a:pt x="358" y="443"/>
                    <a:pt x="483" y="386"/>
                  </a:cubicBezTo>
                  <a:cubicBezTo>
                    <a:pt x="608" y="329"/>
                    <a:pt x="810" y="317"/>
                    <a:pt x="921" y="253"/>
                  </a:cubicBezTo>
                  <a:cubicBezTo>
                    <a:pt x="1032" y="189"/>
                    <a:pt x="1104" y="53"/>
                    <a:pt x="1152" y="0"/>
                  </a:cubicBezTo>
                </a:path>
              </a:pathLst>
            </a:custGeom>
            <a:noFill/>
            <a:ln w="19050" cmpd="sng">
              <a:solidFill>
                <a:srgbClr val="3366FF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Line 6"/>
            <p:cNvSpPr>
              <a:spLocks noChangeShapeType="1"/>
            </p:cNvSpPr>
            <p:nvPr/>
          </p:nvSpPr>
          <p:spPr bwMode="auto">
            <a:xfrm>
              <a:off x="1452563" y="2479675"/>
              <a:ext cx="95250" cy="53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Line 7"/>
            <p:cNvSpPr>
              <a:spLocks noChangeShapeType="1"/>
            </p:cNvSpPr>
            <p:nvPr/>
          </p:nvSpPr>
          <p:spPr bwMode="auto">
            <a:xfrm>
              <a:off x="1658938" y="2222500"/>
              <a:ext cx="8255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Line 8"/>
            <p:cNvSpPr>
              <a:spLocks noChangeShapeType="1"/>
            </p:cNvSpPr>
            <p:nvPr/>
          </p:nvSpPr>
          <p:spPr bwMode="auto">
            <a:xfrm>
              <a:off x="1897063" y="2070100"/>
              <a:ext cx="57150" cy="88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Line 9"/>
            <p:cNvSpPr>
              <a:spLocks noChangeShapeType="1"/>
            </p:cNvSpPr>
            <p:nvPr/>
          </p:nvSpPr>
          <p:spPr bwMode="auto">
            <a:xfrm>
              <a:off x="2141538" y="1936750"/>
              <a:ext cx="44450" cy="9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Line 10"/>
            <p:cNvSpPr>
              <a:spLocks noChangeShapeType="1"/>
            </p:cNvSpPr>
            <p:nvPr/>
          </p:nvSpPr>
          <p:spPr bwMode="auto">
            <a:xfrm>
              <a:off x="2309813" y="1889125"/>
              <a:ext cx="25400" cy="10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Line 11"/>
            <p:cNvSpPr>
              <a:spLocks noChangeShapeType="1"/>
            </p:cNvSpPr>
            <p:nvPr/>
          </p:nvSpPr>
          <p:spPr bwMode="auto">
            <a:xfrm>
              <a:off x="2532063" y="1838325"/>
              <a:ext cx="22225" cy="10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Line 12"/>
            <p:cNvSpPr>
              <a:spLocks noChangeShapeType="1"/>
            </p:cNvSpPr>
            <p:nvPr/>
          </p:nvSpPr>
          <p:spPr bwMode="auto">
            <a:xfrm>
              <a:off x="2706688" y="1793875"/>
              <a:ext cx="34925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13"/>
            <p:cNvSpPr>
              <a:spLocks noChangeShapeType="1"/>
            </p:cNvSpPr>
            <p:nvPr/>
          </p:nvSpPr>
          <p:spPr bwMode="auto">
            <a:xfrm>
              <a:off x="2859088" y="1711325"/>
              <a:ext cx="5715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14"/>
            <p:cNvSpPr>
              <a:spLocks noChangeShapeType="1"/>
            </p:cNvSpPr>
            <p:nvPr/>
          </p:nvSpPr>
          <p:spPr bwMode="auto">
            <a:xfrm>
              <a:off x="3005138" y="1562100"/>
              <a:ext cx="69850" cy="5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075" name="Object 1"/>
            <p:cNvGraphicFramePr>
              <a:graphicFrameLocks noChangeAspect="1"/>
            </p:cNvGraphicFramePr>
            <p:nvPr/>
          </p:nvGraphicFramePr>
          <p:xfrm>
            <a:off x="1546225" y="2416175"/>
            <a:ext cx="160338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Equation" r:id="rId6" imgW="126720" imgH="228600" progId="Equation.DSMT4">
                    <p:embed/>
                  </p:oleObj>
                </mc:Choice>
                <mc:Fallback>
                  <p:oleObj name="Equation" r:id="rId6" imgW="126720" imgH="228600" progId="Equation.DSMT4">
                    <p:embed/>
                    <p:pic>
                      <p:nvPicPr>
                        <p:cNvPr id="3075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225" y="2416175"/>
                          <a:ext cx="160338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"/>
            <p:cNvGraphicFramePr>
              <a:graphicFrameLocks noChangeAspect="1"/>
            </p:cNvGraphicFramePr>
            <p:nvPr/>
          </p:nvGraphicFramePr>
          <p:xfrm>
            <a:off x="1722438" y="2168525"/>
            <a:ext cx="176212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Equation" r:id="rId8" imgW="139680" imgH="228600" progId="Equation.DSMT4">
                    <p:embed/>
                  </p:oleObj>
                </mc:Choice>
                <mc:Fallback>
                  <p:oleObj name="Equation" r:id="rId8" imgW="139680" imgH="228600" progId="Equation.DSMT4">
                    <p:embed/>
                    <p:pic>
                      <p:nvPicPr>
                        <p:cNvPr id="307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438" y="2168525"/>
                          <a:ext cx="176212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3"/>
            <p:cNvGraphicFramePr>
              <a:graphicFrameLocks noChangeAspect="1"/>
            </p:cNvGraphicFramePr>
            <p:nvPr/>
          </p:nvGraphicFramePr>
          <p:xfrm>
            <a:off x="1944688" y="2066925"/>
            <a:ext cx="176212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Equation" r:id="rId10" imgW="139680" imgH="228600" progId="Equation.DSMT4">
                    <p:embed/>
                  </p:oleObj>
                </mc:Choice>
                <mc:Fallback>
                  <p:oleObj name="Equation" r:id="rId10" imgW="139680" imgH="228600" progId="Equation.DSMT4">
                    <p:embed/>
                    <p:pic>
                      <p:nvPicPr>
                        <p:cNvPr id="307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4688" y="2066925"/>
                          <a:ext cx="176212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4"/>
            <p:cNvGraphicFramePr>
              <a:graphicFrameLocks noChangeAspect="1"/>
            </p:cNvGraphicFramePr>
            <p:nvPr/>
          </p:nvGraphicFramePr>
          <p:xfrm>
            <a:off x="3074988" y="1508125"/>
            <a:ext cx="352425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Equation" r:id="rId12" imgW="279360" imgH="228600" progId="Equation.DSMT4">
                    <p:embed/>
                  </p:oleObj>
                </mc:Choice>
                <mc:Fallback>
                  <p:oleObj name="Equation" r:id="rId12" imgW="279360" imgH="228600" progId="Equation.DSMT4">
                    <p:embed/>
                    <p:pic>
                      <p:nvPicPr>
                        <p:cNvPr id="307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988" y="1508125"/>
                          <a:ext cx="352425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5"/>
            <p:cNvGraphicFramePr>
              <a:graphicFrameLocks noChangeAspect="1"/>
            </p:cNvGraphicFramePr>
            <p:nvPr/>
          </p:nvGraphicFramePr>
          <p:xfrm>
            <a:off x="1854200" y="1584325"/>
            <a:ext cx="192088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Equation" r:id="rId14" imgW="152280" imgH="177480" progId="Equation.DSMT4">
                    <p:embed/>
                  </p:oleObj>
                </mc:Choice>
                <mc:Fallback>
                  <p:oleObj name="Equation" r:id="rId14" imgW="152280" imgH="177480" progId="Equation.DSMT4">
                    <p:embed/>
                    <p:pic>
                      <p:nvPicPr>
                        <p:cNvPr id="307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200" y="1584325"/>
                          <a:ext cx="192088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6"/>
            <p:cNvGraphicFramePr>
              <a:graphicFrameLocks noChangeAspect="1"/>
            </p:cNvGraphicFramePr>
            <p:nvPr/>
          </p:nvGraphicFramePr>
          <p:xfrm>
            <a:off x="2535238" y="1851025"/>
            <a:ext cx="176212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Equation" r:id="rId16" imgW="139680" imgH="228600" progId="Equation.DSMT4">
                    <p:embed/>
                  </p:oleObj>
                </mc:Choice>
                <mc:Fallback>
                  <p:oleObj name="Equation" r:id="rId16" imgW="139680" imgH="228600" progId="Equation.DSMT4">
                    <p:embed/>
                    <p:pic>
                      <p:nvPicPr>
                        <p:cNvPr id="308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1851025"/>
                          <a:ext cx="176212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Text Box 38"/>
            <p:cNvSpPr txBox="1">
              <a:spLocks noChangeArrowheads="1"/>
            </p:cNvSpPr>
            <p:nvPr/>
          </p:nvSpPr>
          <p:spPr bwMode="auto">
            <a:xfrm rot="-1130639">
              <a:off x="2063750" y="1846263"/>
              <a:ext cx="3937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10" name="Text Box 39"/>
            <p:cNvSpPr txBox="1">
              <a:spLocks noChangeArrowheads="1"/>
            </p:cNvSpPr>
            <p:nvPr/>
          </p:nvSpPr>
          <p:spPr bwMode="auto">
            <a:xfrm rot="-2014806">
              <a:off x="2719388" y="1630363"/>
              <a:ext cx="3937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11" name="Line 40"/>
            <p:cNvSpPr>
              <a:spLocks noChangeShapeType="1"/>
            </p:cNvSpPr>
            <p:nvPr/>
          </p:nvSpPr>
          <p:spPr bwMode="auto">
            <a:xfrm>
              <a:off x="239713" y="3117850"/>
              <a:ext cx="3448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Line 41"/>
            <p:cNvSpPr>
              <a:spLocks noChangeShapeType="1"/>
            </p:cNvSpPr>
            <p:nvPr/>
          </p:nvSpPr>
          <p:spPr bwMode="auto">
            <a:xfrm flipV="1">
              <a:off x="976313" y="99695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081" name="Object 7"/>
            <p:cNvGraphicFramePr>
              <a:graphicFrameLocks noChangeAspect="1"/>
            </p:cNvGraphicFramePr>
            <p:nvPr/>
          </p:nvGraphicFramePr>
          <p:xfrm>
            <a:off x="3792186" y="3010981"/>
            <a:ext cx="231173" cy="25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308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186" y="3010981"/>
                          <a:ext cx="231173" cy="2517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8"/>
            <p:cNvGraphicFramePr>
              <a:graphicFrameLocks noChangeAspect="1"/>
            </p:cNvGraphicFramePr>
            <p:nvPr/>
          </p:nvGraphicFramePr>
          <p:xfrm>
            <a:off x="867083" y="621328"/>
            <a:ext cx="249198" cy="291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308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083" y="621328"/>
                          <a:ext cx="249198" cy="2918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" name="Line 50"/>
            <p:cNvSpPr>
              <a:spLocks noChangeShapeType="1"/>
            </p:cNvSpPr>
            <p:nvPr/>
          </p:nvSpPr>
          <p:spPr bwMode="auto">
            <a:xfrm flipV="1">
              <a:off x="1981200" y="2012950"/>
              <a:ext cx="120650" cy="60325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083" name="Object 9"/>
            <p:cNvGraphicFramePr>
              <a:graphicFrameLocks noChangeAspect="1"/>
            </p:cNvGraphicFramePr>
            <p:nvPr/>
          </p:nvGraphicFramePr>
          <p:xfrm>
            <a:off x="1404938" y="2701925"/>
            <a:ext cx="17780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Equation" r:id="rId22" imgW="139680" imgH="228600" progId="Equation.DSMT4">
                    <p:embed/>
                  </p:oleObj>
                </mc:Choice>
                <mc:Fallback>
                  <p:oleObj name="Equation" r:id="rId22" imgW="139680" imgH="228600" progId="Equation.DSMT4">
                    <p:embed/>
                    <p:pic>
                      <p:nvPicPr>
                        <p:cNvPr id="308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938" y="2701925"/>
                          <a:ext cx="17780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0"/>
            <p:cNvGraphicFramePr>
              <a:graphicFrameLocks noChangeAspect="1"/>
            </p:cNvGraphicFramePr>
            <p:nvPr/>
          </p:nvGraphicFramePr>
          <p:xfrm>
            <a:off x="3259138" y="1233488"/>
            <a:ext cx="576262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Equation" r:id="rId24" imgW="457200" imgH="241200" progId="Equation.DSMT4">
                    <p:embed/>
                  </p:oleObj>
                </mc:Choice>
                <mc:Fallback>
                  <p:oleObj name="Equation" r:id="rId24" imgW="457200" imgH="241200" progId="Equation.DSMT4">
                    <p:embed/>
                    <p:pic>
                      <p:nvPicPr>
                        <p:cNvPr id="308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9138" y="1233488"/>
                          <a:ext cx="576262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4" name="Oval 106"/>
            <p:cNvSpPr>
              <a:spLocks noChangeArrowheads="1"/>
            </p:cNvSpPr>
            <p:nvPr/>
          </p:nvSpPr>
          <p:spPr bwMode="auto">
            <a:xfrm>
              <a:off x="1817688" y="2124075"/>
              <a:ext cx="57150" cy="5715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85" name="Object 11"/>
            <p:cNvGraphicFramePr>
              <a:graphicFrameLocks noChangeAspect="1"/>
            </p:cNvGraphicFramePr>
            <p:nvPr/>
          </p:nvGraphicFramePr>
          <p:xfrm>
            <a:off x="1119188" y="1903413"/>
            <a:ext cx="7239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Equation" r:id="rId26" imgW="723600" imgH="253800" progId="Equation.DSMT4">
                    <p:embed/>
                  </p:oleObj>
                </mc:Choice>
                <mc:Fallback>
                  <p:oleObj name="Equation" r:id="rId26" imgW="723600" imgH="253800" progId="Equation.DSMT4">
                    <p:embed/>
                    <p:pic>
                      <p:nvPicPr>
                        <p:cNvPr id="308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188" y="1903413"/>
                          <a:ext cx="7239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15" name="Group 110"/>
            <p:cNvGrpSpPr>
              <a:grpSpLocks/>
            </p:cNvGrpSpPr>
            <p:nvPr/>
          </p:nvGrpSpPr>
          <p:grpSpPr bwMode="auto">
            <a:xfrm>
              <a:off x="581025" y="3368675"/>
              <a:ext cx="3295650" cy="468313"/>
              <a:chOff x="300" y="2332"/>
              <a:chExt cx="2076" cy="295"/>
            </a:xfrm>
          </p:grpSpPr>
          <p:graphicFrame>
            <p:nvGraphicFramePr>
              <p:cNvPr id="3087" name="Object 13"/>
              <p:cNvGraphicFramePr>
                <a:graphicFrameLocks noChangeAspect="1"/>
              </p:cNvGraphicFramePr>
              <p:nvPr/>
            </p:nvGraphicFramePr>
            <p:xfrm>
              <a:off x="542" y="2440"/>
              <a:ext cx="10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Equation" r:id="rId28" imgW="126720" imgH="228600" progId="Equation.DSMT4">
                      <p:embed/>
                    </p:oleObj>
                  </mc:Choice>
                  <mc:Fallback>
                    <p:oleObj name="Equation" r:id="rId28" imgW="126720" imgH="228600" progId="Equation.DSMT4">
                      <p:embed/>
                      <p:pic>
                        <p:nvPicPr>
                          <p:cNvPr id="3087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" y="2440"/>
                            <a:ext cx="101" cy="1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8" name="Object 14"/>
              <p:cNvGraphicFramePr>
                <a:graphicFrameLocks noChangeAspect="1"/>
              </p:cNvGraphicFramePr>
              <p:nvPr/>
            </p:nvGraphicFramePr>
            <p:xfrm>
              <a:off x="747" y="2440"/>
              <a:ext cx="11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Equation" r:id="rId29" imgW="139680" imgH="228600" progId="Equation.DSMT4">
                      <p:embed/>
                    </p:oleObj>
                  </mc:Choice>
                  <mc:Fallback>
                    <p:oleObj name="Equation" r:id="rId29" imgW="139680" imgH="228600" progId="Equation.DSMT4">
                      <p:embed/>
                      <p:pic>
                        <p:nvPicPr>
                          <p:cNvPr id="308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" y="2440"/>
                            <a:ext cx="111" cy="1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9" name="Object 15"/>
              <p:cNvGraphicFramePr>
                <a:graphicFrameLocks noChangeAspect="1"/>
              </p:cNvGraphicFramePr>
              <p:nvPr/>
            </p:nvGraphicFramePr>
            <p:xfrm>
              <a:off x="907" y="2442"/>
              <a:ext cx="11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Equation" r:id="rId30" imgW="139680" imgH="228600" progId="Equation.DSMT4">
                      <p:embed/>
                    </p:oleObj>
                  </mc:Choice>
                  <mc:Fallback>
                    <p:oleObj name="Equation" r:id="rId30" imgW="139680" imgH="228600" progId="Equation.DSMT4">
                      <p:embed/>
                      <p:pic>
                        <p:nvPicPr>
                          <p:cNvPr id="3089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7" y="2442"/>
                            <a:ext cx="111" cy="1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0" name="Object 16"/>
              <p:cNvGraphicFramePr>
                <a:graphicFrameLocks noChangeAspect="1"/>
              </p:cNvGraphicFramePr>
              <p:nvPr/>
            </p:nvGraphicFramePr>
            <p:xfrm>
              <a:off x="1607" y="2438"/>
              <a:ext cx="22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Equation" r:id="rId31" imgW="279360" imgH="228600" progId="Equation.DSMT4">
                      <p:embed/>
                    </p:oleObj>
                  </mc:Choice>
                  <mc:Fallback>
                    <p:oleObj name="Equation" r:id="rId31" imgW="279360" imgH="228600" progId="Equation.DSMT4">
                      <p:embed/>
                      <p:pic>
                        <p:nvPicPr>
                          <p:cNvPr id="309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7" y="2438"/>
                            <a:ext cx="222" cy="1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1" name="Object 17"/>
              <p:cNvGraphicFramePr>
                <a:graphicFrameLocks noChangeAspect="1"/>
              </p:cNvGraphicFramePr>
              <p:nvPr/>
            </p:nvGraphicFramePr>
            <p:xfrm>
              <a:off x="1225" y="2438"/>
              <a:ext cx="11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Equation" r:id="rId32" imgW="139680" imgH="228600" progId="Equation.DSMT4">
                      <p:embed/>
                    </p:oleObj>
                  </mc:Choice>
                  <mc:Fallback>
                    <p:oleObj name="Equation" r:id="rId32" imgW="139680" imgH="228600" progId="Equation.DSMT4">
                      <p:embed/>
                      <p:pic>
                        <p:nvPicPr>
                          <p:cNvPr id="3091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5" y="2438"/>
                            <a:ext cx="111" cy="1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16" name="Text Box 85"/>
              <p:cNvSpPr txBox="1">
                <a:spLocks noChangeArrowheads="1"/>
              </p:cNvSpPr>
              <p:nvPr/>
            </p:nvSpPr>
            <p:spPr bwMode="auto">
              <a:xfrm>
                <a:off x="980" y="2359"/>
                <a:ext cx="2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…</a:t>
                </a:r>
              </a:p>
            </p:txBody>
          </p:sp>
          <p:sp>
            <p:nvSpPr>
              <p:cNvPr id="3117" name="Text Box 86"/>
              <p:cNvSpPr txBox="1">
                <a:spLocks noChangeArrowheads="1"/>
              </p:cNvSpPr>
              <p:nvPr/>
            </p:nvSpPr>
            <p:spPr bwMode="auto">
              <a:xfrm>
                <a:off x="1331" y="2363"/>
                <a:ext cx="2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…</a:t>
                </a:r>
              </a:p>
            </p:txBody>
          </p:sp>
          <p:graphicFrame>
            <p:nvGraphicFramePr>
              <p:cNvPr id="3092" name="Object 18"/>
              <p:cNvGraphicFramePr>
                <a:graphicFrameLocks noChangeAspect="1"/>
              </p:cNvGraphicFramePr>
              <p:nvPr/>
            </p:nvGraphicFramePr>
            <p:xfrm>
              <a:off x="369" y="2440"/>
              <a:ext cx="11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Equation" r:id="rId33" imgW="139680" imgH="228600" progId="Equation.DSMT4">
                      <p:embed/>
                    </p:oleObj>
                  </mc:Choice>
                  <mc:Fallback>
                    <p:oleObj name="Equation" r:id="rId33" imgW="139680" imgH="228600" progId="Equation.DSMT4">
                      <p:embed/>
                      <p:pic>
                        <p:nvPicPr>
                          <p:cNvPr id="3092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" y="2440"/>
                            <a:ext cx="112" cy="1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3" name="Object 19"/>
              <p:cNvGraphicFramePr>
                <a:graphicFrameLocks noChangeAspect="1"/>
              </p:cNvGraphicFramePr>
              <p:nvPr/>
            </p:nvGraphicFramePr>
            <p:xfrm>
              <a:off x="1837" y="2435"/>
              <a:ext cx="363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Equation" r:id="rId34" imgW="457200" imgH="241200" progId="Equation.DSMT4">
                      <p:embed/>
                    </p:oleObj>
                  </mc:Choice>
                  <mc:Fallback>
                    <p:oleObj name="Equation" r:id="rId34" imgW="457200" imgH="241200" progId="Equation.DSMT4">
                      <p:embed/>
                      <p:pic>
                        <p:nvPicPr>
                          <p:cNvPr id="3093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435"/>
                            <a:ext cx="363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18" name="Line 89"/>
              <p:cNvSpPr>
                <a:spLocks noChangeShapeType="1"/>
              </p:cNvSpPr>
              <p:nvPr/>
            </p:nvSpPr>
            <p:spPr bwMode="auto">
              <a:xfrm>
                <a:off x="300" y="2436"/>
                <a:ext cx="1968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094" name="Object 20"/>
              <p:cNvGraphicFramePr>
                <a:graphicFrameLocks noChangeAspect="1"/>
              </p:cNvGraphicFramePr>
              <p:nvPr/>
            </p:nvGraphicFramePr>
            <p:xfrm>
              <a:off x="2305" y="2332"/>
              <a:ext cx="71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Equation" r:id="rId35" imgW="88560" imgH="152280" progId="Equation.DSMT4">
                      <p:embed/>
                    </p:oleObj>
                  </mc:Choice>
                  <mc:Fallback>
                    <p:oleObj name="Equation" r:id="rId35" imgW="88560" imgH="152280" progId="Equation.DSMT4">
                      <p:embed/>
                      <p:pic>
                        <p:nvPicPr>
                          <p:cNvPr id="3094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5" y="2332"/>
                            <a:ext cx="71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19" name="Line 91"/>
              <p:cNvSpPr>
                <a:spLocks noChangeShapeType="1"/>
              </p:cNvSpPr>
              <p:nvPr/>
            </p:nvSpPr>
            <p:spPr bwMode="auto">
              <a:xfrm flipV="1">
                <a:off x="410" y="2388"/>
                <a:ext cx="2" cy="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" name="Line 92"/>
              <p:cNvSpPr>
                <a:spLocks noChangeShapeType="1"/>
              </p:cNvSpPr>
              <p:nvPr/>
            </p:nvSpPr>
            <p:spPr bwMode="auto">
              <a:xfrm flipV="1">
                <a:off x="578" y="2390"/>
                <a:ext cx="2" cy="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" name="Line 93"/>
              <p:cNvSpPr>
                <a:spLocks noChangeShapeType="1"/>
              </p:cNvSpPr>
              <p:nvPr/>
            </p:nvSpPr>
            <p:spPr bwMode="auto">
              <a:xfrm flipV="1">
                <a:off x="794" y="2388"/>
                <a:ext cx="2" cy="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" name="Line 94"/>
              <p:cNvSpPr>
                <a:spLocks noChangeShapeType="1"/>
              </p:cNvSpPr>
              <p:nvPr/>
            </p:nvSpPr>
            <p:spPr bwMode="auto">
              <a:xfrm flipV="1">
                <a:off x="950" y="2390"/>
                <a:ext cx="2" cy="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" name="Line 95"/>
              <p:cNvSpPr>
                <a:spLocks noChangeShapeType="1"/>
              </p:cNvSpPr>
              <p:nvPr/>
            </p:nvSpPr>
            <p:spPr bwMode="auto">
              <a:xfrm flipV="1">
                <a:off x="1268" y="2390"/>
                <a:ext cx="2" cy="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" name="Line 96"/>
              <p:cNvSpPr>
                <a:spLocks noChangeShapeType="1"/>
              </p:cNvSpPr>
              <p:nvPr/>
            </p:nvSpPr>
            <p:spPr bwMode="auto">
              <a:xfrm flipV="1">
                <a:off x="1648" y="2390"/>
                <a:ext cx="2" cy="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" name="Line 97"/>
              <p:cNvSpPr>
                <a:spLocks noChangeShapeType="1"/>
              </p:cNvSpPr>
              <p:nvPr/>
            </p:nvSpPr>
            <p:spPr bwMode="auto">
              <a:xfrm flipV="1">
                <a:off x="1872" y="2388"/>
                <a:ext cx="2" cy="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" name="Oval 104"/>
              <p:cNvSpPr>
                <a:spLocks noChangeArrowheads="1"/>
              </p:cNvSpPr>
              <p:nvPr/>
            </p:nvSpPr>
            <p:spPr bwMode="auto">
              <a:xfrm>
                <a:off x="386" y="2412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7" name="Oval 105"/>
              <p:cNvSpPr>
                <a:spLocks noChangeArrowheads="1"/>
              </p:cNvSpPr>
              <p:nvPr/>
            </p:nvSpPr>
            <p:spPr bwMode="auto">
              <a:xfrm>
                <a:off x="1848" y="2410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28" name="Group 108"/>
              <p:cNvGrpSpPr>
                <a:grpSpLocks/>
              </p:cNvGrpSpPr>
              <p:nvPr/>
            </p:nvGrpSpPr>
            <p:grpSpPr bwMode="auto">
              <a:xfrm>
                <a:off x="1049" y="2365"/>
                <a:ext cx="97" cy="134"/>
                <a:chOff x="1253" y="2365"/>
                <a:chExt cx="97" cy="134"/>
              </a:xfrm>
            </p:grpSpPr>
            <p:sp>
              <p:nvSpPr>
                <p:cNvPr id="3132" name="Line 102"/>
                <p:cNvSpPr>
                  <a:spLocks noChangeShapeType="1"/>
                </p:cNvSpPr>
                <p:nvPr/>
              </p:nvSpPr>
              <p:spPr bwMode="auto">
                <a:xfrm>
                  <a:off x="1253" y="2437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3" name="Freeform 103"/>
                <p:cNvSpPr>
                  <a:spLocks/>
                </p:cNvSpPr>
                <p:nvPr/>
              </p:nvSpPr>
              <p:spPr bwMode="auto">
                <a:xfrm>
                  <a:off x="1253" y="2365"/>
                  <a:ext cx="97" cy="134"/>
                </a:xfrm>
                <a:custGeom>
                  <a:avLst/>
                  <a:gdLst>
                    <a:gd name="T0" fmla="*/ 0 w 97"/>
                    <a:gd name="T1" fmla="*/ 71 h 134"/>
                    <a:gd name="T2" fmla="*/ 24 w 97"/>
                    <a:gd name="T3" fmla="*/ 0 h 134"/>
                    <a:gd name="T4" fmla="*/ 62 w 97"/>
                    <a:gd name="T5" fmla="*/ 134 h 134"/>
                    <a:gd name="T6" fmla="*/ 97 w 97"/>
                    <a:gd name="T7" fmla="*/ 72 h 13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34"/>
                    <a:gd name="T14" fmla="*/ 97 w 97"/>
                    <a:gd name="T15" fmla="*/ 134 h 13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34">
                      <a:moveTo>
                        <a:pt x="0" y="71"/>
                      </a:moveTo>
                      <a:lnTo>
                        <a:pt x="24" y="0"/>
                      </a:lnTo>
                      <a:lnTo>
                        <a:pt x="62" y="134"/>
                      </a:lnTo>
                      <a:lnTo>
                        <a:pt x="97" y="72"/>
                      </a:ln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29" name="Group 98"/>
              <p:cNvGrpSpPr>
                <a:grpSpLocks/>
              </p:cNvGrpSpPr>
              <p:nvPr/>
            </p:nvGrpSpPr>
            <p:grpSpPr bwMode="auto">
              <a:xfrm>
                <a:off x="1412" y="2364"/>
                <a:ext cx="97" cy="134"/>
                <a:chOff x="1520" y="2334"/>
                <a:chExt cx="97" cy="134"/>
              </a:xfrm>
            </p:grpSpPr>
            <p:sp>
              <p:nvSpPr>
                <p:cNvPr id="3130" name="Line 99"/>
                <p:cNvSpPr>
                  <a:spLocks noChangeShapeType="1"/>
                </p:cNvSpPr>
                <p:nvPr/>
              </p:nvSpPr>
              <p:spPr bwMode="auto">
                <a:xfrm>
                  <a:off x="1520" y="240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1" name="Freeform 100"/>
                <p:cNvSpPr>
                  <a:spLocks/>
                </p:cNvSpPr>
                <p:nvPr/>
              </p:nvSpPr>
              <p:spPr bwMode="auto">
                <a:xfrm>
                  <a:off x="1520" y="2334"/>
                  <a:ext cx="97" cy="134"/>
                </a:xfrm>
                <a:custGeom>
                  <a:avLst/>
                  <a:gdLst>
                    <a:gd name="T0" fmla="*/ 0 w 97"/>
                    <a:gd name="T1" fmla="*/ 71 h 134"/>
                    <a:gd name="T2" fmla="*/ 24 w 97"/>
                    <a:gd name="T3" fmla="*/ 0 h 134"/>
                    <a:gd name="T4" fmla="*/ 62 w 97"/>
                    <a:gd name="T5" fmla="*/ 134 h 134"/>
                    <a:gd name="T6" fmla="*/ 97 w 97"/>
                    <a:gd name="T7" fmla="*/ 72 h 13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34"/>
                    <a:gd name="T14" fmla="*/ 97 w 97"/>
                    <a:gd name="T15" fmla="*/ 134 h 13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34">
                      <a:moveTo>
                        <a:pt x="0" y="71"/>
                      </a:moveTo>
                      <a:lnTo>
                        <a:pt x="24" y="0"/>
                      </a:lnTo>
                      <a:lnTo>
                        <a:pt x="62" y="134"/>
                      </a:lnTo>
                      <a:lnTo>
                        <a:pt x="97" y="72"/>
                      </a:ln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3086" name="Object 12"/>
          <p:cNvGraphicFramePr>
            <a:graphicFrameLocks noChangeAspect="1"/>
          </p:cNvGraphicFramePr>
          <p:nvPr/>
        </p:nvGraphicFramePr>
        <p:xfrm>
          <a:off x="2278064" y="4370389"/>
          <a:ext cx="5367337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37" imgW="3797280" imgH="1574640" progId="Equation.DSMT4">
                  <p:embed/>
                </p:oleObj>
              </mc:Choice>
              <mc:Fallback>
                <p:oleObj name="Equation" r:id="rId37" imgW="3797280" imgH="1574640" progId="Equation.DSMT4">
                  <p:embed/>
                  <p:pic>
                    <p:nvPicPr>
                      <p:cNvPr id="30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4" y="4370389"/>
                        <a:ext cx="5367337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C930B-1F22-4585-9220-D3400B8D21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566068" y="3883232"/>
            <a:ext cx="16506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path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/>
              <a:t> goes counterclockwise around the circle.</a:t>
            </a:r>
          </a:p>
        </p:txBody>
      </p:sp>
    </p:spTree>
    <p:extLst>
      <p:ext uri="{BB962C8B-B14F-4D97-AF65-F5344CB8AC3E}">
        <p14:creationId xmlns:p14="http://schemas.microsoft.com/office/powerpoint/2010/main" val="300235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981200" y="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 of Line Integral Evaluation (cont.)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940812" y="3174816"/>
          <a:ext cx="8177212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5244840" imgH="2209680" progId="Equation.DSMT4">
                  <p:embed/>
                </p:oleObj>
              </mc:Choice>
              <mc:Fallback>
                <p:oleObj name="Equation" r:id="rId4" imgW="5244840" imgH="2209680" progId="Equation.DSMT4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812" y="3174816"/>
                        <a:ext cx="8177212" cy="344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3954464" y="677380"/>
            <a:ext cx="3008069" cy="2167421"/>
            <a:chOff x="2430463" y="677379"/>
            <a:chExt cx="3008069" cy="2167421"/>
          </a:xfrm>
        </p:grpSpPr>
        <p:sp>
          <p:nvSpPr>
            <p:cNvPr id="4111" name="Freeform 25"/>
            <p:cNvSpPr>
              <a:spLocks/>
            </p:cNvSpPr>
            <p:nvPr/>
          </p:nvSpPr>
          <p:spPr bwMode="auto">
            <a:xfrm>
              <a:off x="3314700" y="1285875"/>
              <a:ext cx="1449388" cy="1116013"/>
            </a:xfrm>
            <a:custGeom>
              <a:avLst/>
              <a:gdLst>
                <a:gd name="T0" fmla="*/ 0 w 1152"/>
                <a:gd name="T1" fmla="*/ 2147483647 h 887"/>
                <a:gd name="T2" fmla="*/ 2147483647 w 1152"/>
                <a:gd name="T3" fmla="*/ 2147483647 h 887"/>
                <a:gd name="T4" fmla="*/ 2147483647 w 1152"/>
                <a:gd name="T5" fmla="*/ 2147483647 h 887"/>
                <a:gd name="T6" fmla="*/ 2147483647 w 1152"/>
                <a:gd name="T7" fmla="*/ 2147483647 h 887"/>
                <a:gd name="T8" fmla="*/ 2147483647 w 1152"/>
                <a:gd name="T9" fmla="*/ 0 h 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87"/>
                <a:gd name="T17" fmla="*/ 1152 w 1152"/>
                <a:gd name="T18" fmla="*/ 887 h 8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87">
                  <a:moveTo>
                    <a:pt x="0" y="887"/>
                  </a:moveTo>
                  <a:cubicBezTo>
                    <a:pt x="28" y="838"/>
                    <a:pt x="92" y="676"/>
                    <a:pt x="172" y="593"/>
                  </a:cubicBezTo>
                  <a:cubicBezTo>
                    <a:pt x="252" y="510"/>
                    <a:pt x="358" y="443"/>
                    <a:pt x="483" y="386"/>
                  </a:cubicBezTo>
                  <a:cubicBezTo>
                    <a:pt x="608" y="329"/>
                    <a:pt x="810" y="317"/>
                    <a:pt x="921" y="253"/>
                  </a:cubicBezTo>
                  <a:cubicBezTo>
                    <a:pt x="1032" y="189"/>
                    <a:pt x="1104" y="53"/>
                    <a:pt x="1152" y="0"/>
                  </a:cubicBezTo>
                </a:path>
              </a:pathLst>
            </a:custGeom>
            <a:noFill/>
            <a:ln w="19050" cmpd="sng">
              <a:solidFill>
                <a:srgbClr val="3366FF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26"/>
            <p:cNvSpPr>
              <a:spLocks noChangeShapeType="1"/>
            </p:cNvSpPr>
            <p:nvPr/>
          </p:nvSpPr>
          <p:spPr bwMode="auto">
            <a:xfrm>
              <a:off x="3390900" y="2147888"/>
              <a:ext cx="76200" cy="42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27"/>
            <p:cNvSpPr>
              <a:spLocks noChangeShapeType="1"/>
            </p:cNvSpPr>
            <p:nvPr/>
          </p:nvSpPr>
          <p:spPr bwMode="auto">
            <a:xfrm>
              <a:off x="3554413" y="1944688"/>
              <a:ext cx="66675" cy="60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Line 28"/>
            <p:cNvSpPr>
              <a:spLocks noChangeShapeType="1"/>
            </p:cNvSpPr>
            <p:nvPr/>
          </p:nvSpPr>
          <p:spPr bwMode="auto">
            <a:xfrm>
              <a:off x="3743325" y="1824038"/>
              <a:ext cx="46038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29"/>
            <p:cNvSpPr>
              <a:spLocks noChangeShapeType="1"/>
            </p:cNvSpPr>
            <p:nvPr/>
          </p:nvSpPr>
          <p:spPr bwMode="auto">
            <a:xfrm>
              <a:off x="3937000" y="1717675"/>
              <a:ext cx="36513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30"/>
            <p:cNvSpPr>
              <a:spLocks noChangeShapeType="1"/>
            </p:cNvSpPr>
            <p:nvPr/>
          </p:nvSpPr>
          <p:spPr bwMode="auto">
            <a:xfrm>
              <a:off x="4070350" y="1681163"/>
              <a:ext cx="20638" cy="79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31"/>
            <p:cNvSpPr>
              <a:spLocks noChangeShapeType="1"/>
            </p:cNvSpPr>
            <p:nvPr/>
          </p:nvSpPr>
          <p:spPr bwMode="auto">
            <a:xfrm>
              <a:off x="4246563" y="1639888"/>
              <a:ext cx="17462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32"/>
            <p:cNvSpPr>
              <a:spLocks noChangeShapeType="1"/>
            </p:cNvSpPr>
            <p:nvPr/>
          </p:nvSpPr>
          <p:spPr bwMode="auto">
            <a:xfrm>
              <a:off x="4386263" y="1604963"/>
              <a:ext cx="26987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33"/>
            <p:cNvSpPr>
              <a:spLocks noChangeShapeType="1"/>
            </p:cNvSpPr>
            <p:nvPr/>
          </p:nvSpPr>
          <p:spPr bwMode="auto">
            <a:xfrm>
              <a:off x="4506913" y="1539875"/>
              <a:ext cx="44450" cy="60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34"/>
            <p:cNvSpPr>
              <a:spLocks noChangeShapeType="1"/>
            </p:cNvSpPr>
            <p:nvPr/>
          </p:nvSpPr>
          <p:spPr bwMode="auto">
            <a:xfrm>
              <a:off x="4622800" y="1420813"/>
              <a:ext cx="53975" cy="4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099" name="Object 35"/>
            <p:cNvGraphicFramePr>
              <a:graphicFrameLocks noChangeAspect="1"/>
            </p:cNvGraphicFramePr>
            <p:nvPr/>
          </p:nvGraphicFramePr>
          <p:xfrm>
            <a:off x="3465513" y="2098675"/>
            <a:ext cx="1270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Equation" r:id="rId6" imgW="126720" imgH="228600" progId="Equation.DSMT4">
                    <p:embed/>
                  </p:oleObj>
                </mc:Choice>
                <mc:Fallback>
                  <p:oleObj name="Equation" r:id="rId6" imgW="126720" imgH="228600" progId="Equation.DSMT4">
                    <p:embed/>
                    <p:pic>
                      <p:nvPicPr>
                        <p:cNvPr id="4099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513" y="2098675"/>
                          <a:ext cx="127000" cy="22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36"/>
            <p:cNvGraphicFramePr>
              <a:graphicFrameLocks noChangeAspect="1"/>
            </p:cNvGraphicFramePr>
            <p:nvPr/>
          </p:nvGraphicFramePr>
          <p:xfrm>
            <a:off x="3605213" y="1901825"/>
            <a:ext cx="1397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Equation" r:id="rId8" imgW="139680" imgH="228600" progId="Equation.DSMT4">
                    <p:embed/>
                  </p:oleObj>
                </mc:Choice>
                <mc:Fallback>
                  <p:oleObj name="Equation" r:id="rId8" imgW="139680" imgH="228600" progId="Equation.DSMT4">
                    <p:embed/>
                    <p:pic>
                      <p:nvPicPr>
                        <p:cNvPr id="410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213" y="1901825"/>
                          <a:ext cx="139700" cy="22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37"/>
            <p:cNvGraphicFramePr>
              <a:graphicFrameLocks noChangeAspect="1"/>
            </p:cNvGraphicFramePr>
            <p:nvPr/>
          </p:nvGraphicFramePr>
          <p:xfrm>
            <a:off x="3781425" y="1820863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Equation" r:id="rId10" imgW="139680" imgH="228600" progId="Equation.DSMT4">
                    <p:embed/>
                  </p:oleObj>
                </mc:Choice>
                <mc:Fallback>
                  <p:oleObj name="Equation" r:id="rId10" imgW="139680" imgH="228600" progId="Equation.DSMT4">
                    <p:embed/>
                    <p:pic>
                      <p:nvPicPr>
                        <p:cNvPr id="410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425" y="1820863"/>
                          <a:ext cx="139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38"/>
            <p:cNvGraphicFramePr>
              <a:graphicFrameLocks noChangeAspect="1"/>
            </p:cNvGraphicFramePr>
            <p:nvPr/>
          </p:nvGraphicFramePr>
          <p:xfrm>
            <a:off x="4676775" y="1377950"/>
            <a:ext cx="279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Equation" r:id="rId12" imgW="279360" imgH="228600" progId="Equation.DSMT4">
                    <p:embed/>
                  </p:oleObj>
                </mc:Choice>
                <mc:Fallback>
                  <p:oleObj name="Equation" r:id="rId12" imgW="279360" imgH="228600" progId="Equation.DSMT4">
                    <p:embed/>
                    <p:pic>
                      <p:nvPicPr>
                        <p:cNvPr id="410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775" y="1377950"/>
                          <a:ext cx="2794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39"/>
            <p:cNvGraphicFramePr>
              <a:graphicFrameLocks noChangeAspect="1"/>
            </p:cNvGraphicFramePr>
            <p:nvPr/>
          </p:nvGraphicFramePr>
          <p:xfrm>
            <a:off x="3709988" y="1438275"/>
            <a:ext cx="152400" cy="176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14" imgW="152280" imgH="177480" progId="Equation.DSMT4">
                    <p:embed/>
                  </p:oleObj>
                </mc:Choice>
                <mc:Fallback>
                  <p:oleObj name="Equation" r:id="rId14" imgW="152280" imgH="177480" progId="Equation.DSMT4">
                    <p:embed/>
                    <p:pic>
                      <p:nvPicPr>
                        <p:cNvPr id="410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9988" y="1438275"/>
                          <a:ext cx="152400" cy="176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40"/>
            <p:cNvGraphicFramePr>
              <a:graphicFrameLocks noChangeAspect="1"/>
            </p:cNvGraphicFramePr>
            <p:nvPr/>
          </p:nvGraphicFramePr>
          <p:xfrm>
            <a:off x="4249738" y="1651000"/>
            <a:ext cx="1397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16" imgW="139680" imgH="228600" progId="Equation.DSMT4">
                    <p:embed/>
                  </p:oleObj>
                </mc:Choice>
                <mc:Fallback>
                  <p:oleObj name="Equation" r:id="rId16" imgW="139680" imgH="228600" progId="Equation.DSMT4">
                    <p:embed/>
                    <p:pic>
                      <p:nvPicPr>
                        <p:cNvPr id="410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738" y="1651000"/>
                          <a:ext cx="139700" cy="22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1" name="Text Box 41"/>
            <p:cNvSpPr txBox="1">
              <a:spLocks noChangeArrowheads="1"/>
            </p:cNvSpPr>
            <p:nvPr/>
          </p:nvSpPr>
          <p:spPr bwMode="auto">
            <a:xfrm rot="-1130639">
              <a:off x="3887788" y="16430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4122" name="Text Box 42"/>
            <p:cNvSpPr txBox="1">
              <a:spLocks noChangeArrowheads="1"/>
            </p:cNvSpPr>
            <p:nvPr/>
          </p:nvSpPr>
          <p:spPr bwMode="auto">
            <a:xfrm rot="-2014806">
              <a:off x="4416425" y="14668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4123" name="Line 43"/>
            <p:cNvSpPr>
              <a:spLocks noChangeShapeType="1"/>
            </p:cNvSpPr>
            <p:nvPr/>
          </p:nvSpPr>
          <p:spPr bwMode="auto">
            <a:xfrm>
              <a:off x="2430463" y="2654300"/>
              <a:ext cx="273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Line 44"/>
            <p:cNvSpPr>
              <a:spLocks noChangeShapeType="1"/>
            </p:cNvSpPr>
            <p:nvPr/>
          </p:nvSpPr>
          <p:spPr bwMode="auto">
            <a:xfrm flipV="1">
              <a:off x="3014663" y="973138"/>
              <a:ext cx="0" cy="1871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105" name="Object 45"/>
            <p:cNvGraphicFramePr>
              <a:graphicFrameLocks noChangeAspect="1"/>
            </p:cNvGraphicFramePr>
            <p:nvPr/>
          </p:nvGraphicFramePr>
          <p:xfrm>
            <a:off x="5265645" y="2575977"/>
            <a:ext cx="172887" cy="188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410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645" y="2575977"/>
                          <a:ext cx="172887" cy="1880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46"/>
            <p:cNvGraphicFramePr>
              <a:graphicFrameLocks noChangeAspect="1"/>
            </p:cNvGraphicFramePr>
            <p:nvPr/>
          </p:nvGraphicFramePr>
          <p:xfrm>
            <a:off x="2943207" y="677379"/>
            <a:ext cx="181459" cy="212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410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207" y="677379"/>
                          <a:ext cx="181459" cy="212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Line 47"/>
            <p:cNvSpPr>
              <a:spLocks noChangeShapeType="1"/>
            </p:cNvSpPr>
            <p:nvPr/>
          </p:nvSpPr>
          <p:spPr bwMode="auto">
            <a:xfrm flipV="1">
              <a:off x="3810000" y="1778000"/>
              <a:ext cx="96838" cy="49213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107" name="Object 48"/>
            <p:cNvGraphicFramePr>
              <a:graphicFrameLocks noChangeAspect="1"/>
            </p:cNvGraphicFramePr>
            <p:nvPr/>
          </p:nvGraphicFramePr>
          <p:xfrm>
            <a:off x="3354388" y="2324100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Equation" r:id="rId22" imgW="139680" imgH="228600" progId="Equation.DSMT4">
                    <p:embed/>
                  </p:oleObj>
                </mc:Choice>
                <mc:Fallback>
                  <p:oleObj name="Equation" r:id="rId22" imgW="139680" imgH="228600" progId="Equation.DSMT4">
                    <p:embed/>
                    <p:pic>
                      <p:nvPicPr>
                        <p:cNvPr id="4107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388" y="2324100"/>
                          <a:ext cx="139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49"/>
            <p:cNvGraphicFramePr>
              <a:graphicFrameLocks noChangeAspect="1"/>
            </p:cNvGraphicFramePr>
            <p:nvPr/>
          </p:nvGraphicFramePr>
          <p:xfrm>
            <a:off x="4822825" y="1160463"/>
            <a:ext cx="4572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Equation" r:id="rId24" imgW="457200" imgH="241200" progId="Equation.DSMT4">
                    <p:embed/>
                  </p:oleObj>
                </mc:Choice>
                <mc:Fallback>
                  <p:oleObj name="Equation" r:id="rId24" imgW="457200" imgH="241200" progId="Equation.DSMT4">
                    <p:embed/>
                    <p:pic>
                      <p:nvPicPr>
                        <p:cNvPr id="4108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825" y="1160463"/>
                          <a:ext cx="4572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Oval 77"/>
            <p:cNvSpPr>
              <a:spLocks noChangeArrowheads="1"/>
            </p:cNvSpPr>
            <p:nvPr/>
          </p:nvSpPr>
          <p:spPr bwMode="auto">
            <a:xfrm>
              <a:off x="3681413" y="1866900"/>
              <a:ext cx="44450" cy="4445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9" name="Object 78"/>
            <p:cNvGraphicFramePr>
              <a:graphicFrameLocks noChangeAspect="1"/>
            </p:cNvGraphicFramePr>
            <p:nvPr/>
          </p:nvGraphicFramePr>
          <p:xfrm>
            <a:off x="3127375" y="1692275"/>
            <a:ext cx="573088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26" imgW="723600" imgH="253800" progId="Equation.DSMT4">
                    <p:embed/>
                  </p:oleObj>
                </mc:Choice>
                <mc:Fallback>
                  <p:oleObj name="Equation" r:id="rId26" imgW="723600" imgH="253800" progId="Equation.DSMT4">
                    <p:embed/>
                    <p:pic>
                      <p:nvPicPr>
                        <p:cNvPr id="4109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375" y="1692275"/>
                          <a:ext cx="573088" cy="200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C930B-1F22-4585-9220-D3400B8D21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105</Words>
  <Application>Microsoft Office PowerPoint</Application>
  <PresentationFormat>Widescreen</PresentationFormat>
  <Paragraphs>30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Equation</vt:lpstr>
      <vt:lpstr>Line integrals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integrals</dc:title>
  <dc:creator>lakshmi burra</dc:creator>
  <cp:lastModifiedBy>lakshmi burra</cp:lastModifiedBy>
  <cp:revision>2</cp:revision>
  <dcterms:created xsi:type="dcterms:W3CDTF">2017-08-28T07:32:12Z</dcterms:created>
  <dcterms:modified xsi:type="dcterms:W3CDTF">2017-08-28T08:02:46Z</dcterms:modified>
</cp:coreProperties>
</file>