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317" r:id="rId11"/>
    <p:sldId id="263" r:id="rId12"/>
    <p:sldId id="269" r:id="rId13"/>
    <p:sldId id="264" r:id="rId14"/>
    <p:sldId id="265" r:id="rId15"/>
    <p:sldId id="266" r:id="rId16"/>
    <p:sldId id="270" r:id="rId17"/>
    <p:sldId id="313" r:id="rId18"/>
    <p:sldId id="314" r:id="rId19"/>
    <p:sldId id="31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5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6" r:id="rId61"/>
    <p:sldId id="311" r:id="rId62"/>
    <p:sldId id="31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5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2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43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8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1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5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20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0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E015-5E24-4172-8A13-5C84D7B39A65}" type="datetimeFigureOut">
              <a:rPr lang="en-IN" smtClean="0"/>
              <a:t>19-09-2017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13CD-A535-43FE-9EEE-CBC09F0BC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3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emf"/><Relationship Id="rId5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Singularities and Residues </a:t>
            </a:r>
          </a:p>
        </p:txBody>
      </p:sp>
    </p:spTree>
    <p:extLst>
      <p:ext uri="{BB962C8B-B14F-4D97-AF65-F5344CB8AC3E}">
        <p14:creationId xmlns:p14="http://schemas.microsoft.com/office/powerpoint/2010/main" val="87814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(this was the case discussed in class) but it is analytic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i="1" dirty="0"/>
                  <a:t>(n </a:t>
                </a:r>
                <a:r>
                  <a:rPr lang="en-IN" dirty="0"/>
                  <a:t>= ±1</a:t>
                </a:r>
                <a:r>
                  <a:rPr lang="en-IN" i="1" dirty="0"/>
                  <a:t>,</a:t>
                </a:r>
                <a:r>
                  <a:rPr lang="en-IN" dirty="0"/>
                  <a:t>±2</a:t>
                </a:r>
                <a:r>
                  <a:rPr lang="en-IN" i="1" dirty="0"/>
                  <a:t>, . . .)</a:t>
                </a:r>
                <a:r>
                  <a:rPr lang="en-IN" dirty="0"/>
                  <a:t>,</a:t>
                </a:r>
              </a:p>
              <a:p>
                <a:pPr marL="0" indent="0">
                  <a:buNone/>
                </a:pPr>
                <a:r>
                  <a:rPr lang="en-IN" dirty="0"/>
                  <a:t>On the other hand ……..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440653" y="2021078"/>
            <a:ext cx="862095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i="0" dirty="0">
                <a:latin typeface="+mj-lt"/>
              </a:rPr>
              <a:t>sin⁡(</a:t>
            </a:r>
            <a:r>
              <a:rPr lang="el-GR" sz="2800" i="0" dirty="0">
                <a:latin typeface="+mj-lt"/>
              </a:rPr>
              <a:t>π/</a:t>
            </a:r>
            <a:r>
              <a:rPr lang="en-IN" sz="2800" i="0" dirty="0">
                <a:latin typeface="+mj-lt"/>
              </a:rPr>
              <a:t>z)</a:t>
            </a:r>
            <a:r>
              <a:rPr lang="en-IN" sz="2800" b="0" i="0" dirty="0">
                <a:latin typeface="+mj-lt"/>
              </a:rPr>
              <a:t>  is also </a:t>
            </a:r>
            <a:r>
              <a:rPr lang="en-IN" sz="2800" b="1" i="0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IN" sz="2800" b="0" i="0" dirty="0">
                <a:latin typeface="+mj-lt"/>
              </a:rPr>
              <a:t> </a:t>
            </a:r>
            <a:r>
              <a:rPr lang="en-IN" sz="2800" b="1" i="0" dirty="0">
                <a:solidFill>
                  <a:srgbClr val="FF0000"/>
                </a:solidFill>
                <a:latin typeface="+mj-lt"/>
              </a:rPr>
              <a:t>defined</a:t>
            </a:r>
            <a:r>
              <a:rPr lang="en-IN" sz="2800" b="0" i="0" dirty="0">
                <a:latin typeface="+mj-lt"/>
              </a:rPr>
              <a:t> in a neighborhood of the origin</a:t>
            </a:r>
          </a:p>
          <a:p>
            <a:r>
              <a:rPr lang="en-IN" sz="2800" b="0" i="0" dirty="0">
                <a:latin typeface="+mj-lt"/>
              </a:rPr>
              <a:t> so is not analytic as it is not differentiable there.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28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1733"/>
                <a:ext cx="10515600" cy="624840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function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l-G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IN" i="1" dirty="0"/>
                  <a:t> </a:t>
                </a:r>
              </a:p>
              <a:p>
                <a:endParaRPr lang="en-IN" i="1" dirty="0"/>
              </a:p>
              <a:p>
                <a:endParaRPr lang="en-IN" i="1" dirty="0"/>
              </a:p>
              <a:p>
                <a:r>
                  <a:rPr lang="en-IN" dirty="0"/>
                  <a:t>has the singular points </a:t>
                </a:r>
                <a:r>
                  <a:rPr lang="en-IN" i="1" dirty="0"/>
                  <a:t>z </a:t>
                </a:r>
                <a:r>
                  <a:rPr lang="en-IN" dirty="0"/>
                  <a:t>= 0 and </a:t>
                </a:r>
                <a:r>
                  <a:rPr lang="en-IN" i="1" dirty="0"/>
                  <a:t>z </a:t>
                </a:r>
                <a:r>
                  <a:rPr lang="en-IN" dirty="0"/>
                  <a:t>= 1</a:t>
                </a:r>
                <a:r>
                  <a:rPr lang="en-IN" i="1" dirty="0"/>
                  <a:t>/n (n </a:t>
                </a:r>
                <a:r>
                  <a:rPr lang="en-IN" dirty="0"/>
                  <a:t>= ±1</a:t>
                </a:r>
                <a:r>
                  <a:rPr lang="en-IN" i="1" dirty="0"/>
                  <a:t>,</a:t>
                </a:r>
                <a:r>
                  <a:rPr lang="en-IN" dirty="0"/>
                  <a:t>±2</a:t>
                </a:r>
                <a:r>
                  <a:rPr lang="en-IN" i="1" dirty="0"/>
                  <a:t>, . . .)</a:t>
                </a:r>
                <a:r>
                  <a:rPr lang="en-IN" dirty="0"/>
                  <a:t>, all lying on the segment of the real axis from </a:t>
                </a:r>
                <a:r>
                  <a:rPr lang="en-IN" i="1" dirty="0"/>
                  <a:t>z </a:t>
                </a:r>
                <a:r>
                  <a:rPr lang="en-IN" dirty="0"/>
                  <a:t>= −1 to </a:t>
                </a:r>
                <a:r>
                  <a:rPr lang="en-IN" i="1" dirty="0"/>
                  <a:t>z </a:t>
                </a:r>
                <a:r>
                  <a:rPr lang="en-IN" dirty="0"/>
                  <a:t>= 1. </a:t>
                </a:r>
              </a:p>
              <a:p>
                <a:endParaRPr lang="en-IN" dirty="0"/>
              </a:p>
              <a:p>
                <a:r>
                  <a:rPr lang="en-IN" dirty="0"/>
                  <a:t>Each singular point except </a:t>
                </a:r>
                <a:r>
                  <a:rPr lang="en-IN" i="1" dirty="0"/>
                  <a:t>z </a:t>
                </a:r>
                <a:r>
                  <a:rPr lang="en-IN" dirty="0"/>
                  <a:t>= 0 is isolated. </a:t>
                </a:r>
              </a:p>
              <a:p>
                <a:endParaRPr lang="en-IN" dirty="0"/>
              </a:p>
              <a:p>
                <a:r>
                  <a:rPr lang="en-IN" dirty="0"/>
                  <a:t>The singular point </a:t>
                </a:r>
                <a:r>
                  <a:rPr lang="en-IN" i="1" dirty="0"/>
                  <a:t>z </a:t>
                </a:r>
                <a:r>
                  <a:rPr lang="en-IN" dirty="0"/>
                  <a:t>= 0 is not isolated because every deleted </a:t>
                </a:r>
                <a:r>
                  <a:rPr lang="en-IN" i="1" dirty="0"/>
                  <a:t>ε </a:t>
                </a:r>
                <a:r>
                  <a:rPr lang="en-IN" dirty="0"/>
                  <a:t>neighbourhood of the origin contains other singular points of the function.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1733"/>
                <a:ext cx="10515600" cy="6248400"/>
              </a:xfrm>
              <a:blipFill>
                <a:blip r:embed="rId2"/>
                <a:stretch>
                  <a:fillRect l="-1043" t="-4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1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25" y="2391508"/>
            <a:ext cx="11529960" cy="19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0"/>
            <a:ext cx="4295775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44" y="447675"/>
            <a:ext cx="11033417" cy="700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247" y="1322363"/>
            <a:ext cx="11648651" cy="55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4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296"/>
            <a:ext cx="11622157" cy="63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98" y="3034748"/>
            <a:ext cx="11700328" cy="12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7" y="2419643"/>
            <a:ext cx="11926743" cy="20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9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043" y="1336609"/>
            <a:ext cx="11956445" cy="35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5083"/>
                <a:ext cx="10515600" cy="59518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𝑠𝑖𝑛𝑧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−……….)</m:t>
                    </m:r>
                  </m:oMath>
                </a14:m>
                <a:r>
                  <a:rPr lang="en-IN" dirty="0"/>
                  <a:t>=</a:t>
                </a:r>
              </a:p>
              <a:p>
                <a:pPr lvl="2"/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−……….</m:t>
                    </m:r>
                  </m:oMath>
                </a14:m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5083"/>
                <a:ext cx="10515600" cy="59518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796036"/>
            <a:ext cx="11859065" cy="4380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394" y="6053213"/>
            <a:ext cx="2080293" cy="5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9" y="0"/>
            <a:ext cx="1205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8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function </a:t>
            </a:r>
            <a:r>
              <a:rPr lang="en-IN" i="1" dirty="0"/>
              <a:t>f </a:t>
            </a:r>
            <a:r>
              <a:rPr lang="en-IN" dirty="0"/>
              <a:t>of</a:t>
            </a:r>
          </a:p>
          <a:p>
            <a:r>
              <a:rPr lang="en-IN" dirty="0"/>
              <a:t>the complex variable </a:t>
            </a:r>
            <a:r>
              <a:rPr lang="en-IN" i="1" dirty="0"/>
              <a:t>z </a:t>
            </a:r>
            <a:r>
              <a:rPr lang="en-IN" dirty="0"/>
              <a:t>is </a:t>
            </a:r>
            <a:r>
              <a:rPr lang="en-IN" i="1" dirty="0"/>
              <a:t>analytic at a point z</a:t>
            </a:r>
            <a:r>
              <a:rPr lang="en-IN" dirty="0"/>
              <a:t>0 if it has a derivative at each point</a:t>
            </a:r>
          </a:p>
          <a:p>
            <a:r>
              <a:rPr lang="en-IN" dirty="0"/>
              <a:t>in some </a:t>
            </a:r>
            <a:r>
              <a:rPr lang="en-IN" dirty="0" err="1"/>
              <a:t>neighborhood</a:t>
            </a:r>
            <a:r>
              <a:rPr lang="en-IN" dirty="0"/>
              <a:t> of </a:t>
            </a:r>
            <a:r>
              <a:rPr lang="en-IN" i="1" dirty="0"/>
              <a:t>z</a:t>
            </a:r>
            <a:r>
              <a:rPr lang="en-IN" dirty="0"/>
              <a:t>0</a:t>
            </a:r>
            <a:r>
              <a:rPr lang="en-IN" i="1" dirty="0"/>
              <a:t>.</a:t>
            </a:r>
          </a:p>
          <a:p>
            <a:r>
              <a:rPr lang="en-IN" dirty="0"/>
              <a:t> It follows that if </a:t>
            </a:r>
            <a:r>
              <a:rPr lang="en-IN" i="1" dirty="0"/>
              <a:t>f </a:t>
            </a:r>
            <a:r>
              <a:rPr lang="en-IN" dirty="0"/>
              <a:t>is analytic at a point </a:t>
            </a:r>
            <a:r>
              <a:rPr lang="en-IN" i="1" dirty="0"/>
              <a:t>z</a:t>
            </a:r>
            <a:r>
              <a:rPr lang="en-IN" dirty="0"/>
              <a:t>0</a:t>
            </a:r>
            <a:r>
              <a:rPr lang="en-IN" i="1" dirty="0"/>
              <a:t>, </a:t>
            </a:r>
            <a:r>
              <a:rPr lang="en-IN" dirty="0"/>
              <a:t>it must</a:t>
            </a:r>
          </a:p>
          <a:p>
            <a:r>
              <a:rPr lang="en-IN" dirty="0"/>
              <a:t>be analytic at each point in some </a:t>
            </a:r>
            <a:r>
              <a:rPr lang="en-IN" dirty="0" err="1"/>
              <a:t>neighborhood</a:t>
            </a:r>
            <a:r>
              <a:rPr lang="en-IN" dirty="0"/>
              <a:t> of </a:t>
            </a:r>
            <a:r>
              <a:rPr lang="en-IN" i="1" dirty="0"/>
              <a:t>z</a:t>
            </a:r>
            <a:r>
              <a:rPr lang="en-IN" dirty="0"/>
              <a:t>0</a:t>
            </a:r>
            <a:r>
              <a:rPr lang="en-IN" i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70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6" y="1955409"/>
            <a:ext cx="12141967" cy="26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68" y="2250831"/>
            <a:ext cx="11970120" cy="22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7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3" y="2107543"/>
            <a:ext cx="9951969" cy="15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7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652" y="2940148"/>
            <a:ext cx="2671115" cy="12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929" y="3326296"/>
            <a:ext cx="8520585" cy="7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49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759" y="2536367"/>
            <a:ext cx="4467589" cy="15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1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79" y="2869810"/>
            <a:ext cx="9505721" cy="7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915" y="3038623"/>
            <a:ext cx="5546340" cy="10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4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6" y="514759"/>
            <a:ext cx="11241043" cy="52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45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Consider the zeroes of the denominator of The function 1/</a:t>
                </a:r>
                <a:r>
                  <a:rPr lang="en-IN" dirty="0" err="1"/>
                  <a:t>CosZ</a:t>
                </a:r>
                <a:r>
                  <a:rPr lang="en-IN" dirty="0"/>
                  <a:t>-Sin Z </a:t>
                </a:r>
              </a:p>
              <a:p>
                <a:pPr marL="0" indent="0">
                  <a:buNone/>
                </a:pPr>
                <a:r>
                  <a:rPr lang="en-IN" dirty="0"/>
                  <a:t>To obtain the poles of the function.</a:t>
                </a:r>
              </a:p>
              <a:p>
                <a:pPr marL="0" indent="0">
                  <a:buNone/>
                </a:pPr>
                <a:r>
                  <a:rPr lang="en-IN" dirty="0"/>
                  <a:t> we determine the order of the zero of the denominator to obtain the order of the pole .</a:t>
                </a:r>
              </a:p>
              <a:p>
                <a:pPr marL="0" indent="0">
                  <a:buNone/>
                </a:pPr>
                <a:r>
                  <a:rPr lang="en-IN" dirty="0"/>
                  <a:t>The zero of a function has a first order if only f(z)=0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At the point of intersection of Cos Z and Sin Z the derivatives are different, so their difference cannot be zero.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2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 that the function </a:t>
            </a:r>
            <a:r>
              <a:rPr lang="en-IN" i="1" dirty="0"/>
              <a:t>f (z) </a:t>
            </a:r>
            <a:r>
              <a:rPr lang="en-IN" dirty="0"/>
              <a:t>= 1</a:t>
            </a:r>
            <a:r>
              <a:rPr lang="en-IN" i="1" dirty="0"/>
              <a:t>/z </a:t>
            </a:r>
            <a:r>
              <a:rPr lang="en-IN" dirty="0"/>
              <a:t>is analytic at each nonzero point in the finite plane.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622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1" y="181702"/>
            <a:ext cx="9787428" cy="56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65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2" y="463524"/>
            <a:ext cx="8890781" cy="59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83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39" y="365760"/>
            <a:ext cx="10341334" cy="58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64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42" y="225083"/>
            <a:ext cx="9652026" cy="64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55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413160"/>
            <a:ext cx="9026240" cy="53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52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31" y="464234"/>
            <a:ext cx="9888052" cy="61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76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51" y="2377441"/>
            <a:ext cx="7634175" cy="14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90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99" y="2813538"/>
            <a:ext cx="9442987" cy="96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9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91" y="2475914"/>
            <a:ext cx="5179293" cy="11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152775"/>
            <a:ext cx="106203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3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</a:t>
            </a:r>
            <a:r>
              <a:rPr lang="en-IN" i="1" dirty="0"/>
              <a:t>entire </a:t>
            </a:r>
            <a:r>
              <a:rPr lang="en-IN" dirty="0"/>
              <a:t>function is a function that is analytic at each point in the entire finite plane.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Since the derivative of a polynomial exists everywhere, it follows that </a:t>
            </a:r>
            <a:r>
              <a:rPr lang="en-IN" i="1" dirty="0"/>
              <a:t>every polynomial is an entire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322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7" y="729156"/>
            <a:ext cx="8458304" cy="6826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4" y="2624727"/>
            <a:ext cx="3086766" cy="9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0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78" y="2869809"/>
            <a:ext cx="10117268" cy="7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3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98" y="607268"/>
            <a:ext cx="5620850" cy="832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0" y="2019476"/>
            <a:ext cx="11847619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84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276" y="245179"/>
            <a:ext cx="11958475" cy="61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9" y="1026942"/>
            <a:ext cx="11842915" cy="52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80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5" y="1941341"/>
            <a:ext cx="11432842" cy="3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65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" y="1371857"/>
            <a:ext cx="11606349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29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9" y="1336431"/>
            <a:ext cx="11706285" cy="41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73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68" y="2546253"/>
            <a:ext cx="11224676" cy="18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09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246"/>
            <a:ext cx="11858673" cy="569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1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600"/>
                <a:ext cx="10515600" cy="58213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IN" sz="3600" b="1" dirty="0"/>
                  <a:t>Entire Functions</a:t>
                </a:r>
              </a:p>
              <a:p>
                <a:r>
                  <a:rPr lang="en-IN" dirty="0"/>
                  <a:t>A function that is analytic everywhere in the finite plane [i.e., everywhere except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] is called an entire function or integral function.</a:t>
                </a:r>
              </a:p>
              <a:p>
                <a:endParaRPr lang="en-IN" dirty="0"/>
              </a:p>
              <a:p>
                <a:r>
                  <a:rPr lang="en-IN" dirty="0"/>
                  <a:t> The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sin z, cos z are entire functions.</a:t>
                </a:r>
              </a:p>
              <a:p>
                <a:endParaRPr lang="en-IN" dirty="0"/>
              </a:p>
              <a:p>
                <a:r>
                  <a:rPr lang="en-IN" dirty="0">
                    <a:solidFill>
                      <a:srgbClr val="C00000"/>
                    </a:solidFill>
                  </a:rPr>
                  <a:t>An entire function can be represented by a Taylor series that has an infinite radius of convergence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Conversely, if a power series has an infinite radius of convergence, it represents an entire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600"/>
                <a:ext cx="10515600" cy="5821363"/>
              </a:xfrm>
              <a:blipFill>
                <a:blip r:embed="rId2"/>
                <a:stretch>
                  <a:fillRect l="-1043" t="-2513" b="-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424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971"/>
            <a:ext cx="11844997" cy="51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45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3752" y="471619"/>
            <a:ext cx="10761900" cy="1835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3753" y="3154017"/>
                <a:ext cx="10520048" cy="302294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All the terms except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𝑏𝑒𝑐𝑜𝑚𝑒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r>
                  <a:rPr lang="en-IN" dirty="0"/>
                  <a:t> as they have the coefficient </a:t>
                </a: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or its powers.</a:t>
                </a:r>
              </a:p>
              <a:p>
                <a:pPr marL="0" indent="0">
                  <a:buNone/>
                </a:pPr>
                <a:r>
                  <a:rPr lang="en-IN" dirty="0"/>
                  <a:t>Therefore we are left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3753" y="3154017"/>
                <a:ext cx="10520048" cy="3022946"/>
              </a:xfrm>
              <a:blipFill>
                <a:blip r:embed="rId5"/>
                <a:stretch>
                  <a:fillRect l="-1217" t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00" y="2207321"/>
            <a:ext cx="2820896" cy="8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28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" y="687643"/>
            <a:ext cx="12017816" cy="55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1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941"/>
            <a:ext cx="13171417" cy="48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4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414"/>
            <a:ext cx="12192000" cy="33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50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5861" y="159026"/>
                <a:ext cx="10677939" cy="60179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Set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Differentiating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IN" dirty="0"/>
                  <a:t> times makes all the terms </a:t>
                </a:r>
                <a:r>
                  <a:rPr lang="en-IN" dirty="0" err="1"/>
                  <a:t>upto</a:t>
                </a:r>
                <a:r>
                  <a:rPr lang="en-IN" dirty="0"/>
                  <a:t>  and except the 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as 0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𝑡𝑒𝑟𝑚𝑠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𝑑𝑖𝑓𝑓𝑒𝑟𝑒𝑛𝑡𝑖𝑎𝑡𝑖𝑜𝑛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𝑏𝑒𝑐𝑜𝑚𝑒</m:t>
                    </m:r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0  and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+ higher order terms of powers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taking the</a:t>
                </a:r>
              </a:p>
              <a:p>
                <a:pPr marL="0" indent="0">
                  <a:buNone/>
                </a:pPr>
                <a:r>
                  <a:rPr lang="en-IN" dirty="0"/>
                  <a:t> limit we</a:t>
                </a:r>
              </a:p>
              <a:p>
                <a:r>
                  <a:rPr lang="en-IN" dirty="0"/>
                  <a:t>Are left with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/>
                  <a:t>!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As they have powers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𝑙𝑒𝑠𝑠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The rest of the terms have the term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and its powers in them . These become 0 in the limit.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861" y="159026"/>
                <a:ext cx="10677939" cy="6017937"/>
              </a:xfrm>
              <a:blipFill>
                <a:blip r:embed="rId2"/>
                <a:stretch>
                  <a:fillRect l="-913" t="-2533" r="-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2398033"/>
            <a:ext cx="5350565" cy="18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16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104" y="212035"/>
                <a:ext cx="10717696" cy="5964928"/>
              </a:xfrm>
            </p:spPr>
            <p:txBody>
              <a:bodyPr/>
              <a:lstStyle/>
              <a:p>
                <a:r>
                  <a:rPr lang="en-IN" dirty="0"/>
                  <a:t>Thus in the limit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/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remains.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4" y="212035"/>
                <a:ext cx="10717696" cy="5964928"/>
              </a:xfrm>
              <a:blipFill>
                <a:blip r:embed="rId3"/>
                <a:stretch>
                  <a:fillRect l="-1023" t="-1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4" y="1237957"/>
            <a:ext cx="12120036" cy="42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9" y="182132"/>
            <a:ext cx="10846190" cy="66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74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43" y="725703"/>
            <a:ext cx="8354424" cy="54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0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109057"/>
            <a:ext cx="11505728" cy="67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6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Meromorphic</a:t>
            </a:r>
            <a:r>
              <a:rPr lang="en-IN" dirty="0"/>
              <a:t> Functions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4667"/>
                <a:ext cx="10913533" cy="5266266"/>
              </a:xfrm>
            </p:spPr>
            <p:txBody>
              <a:bodyPr/>
              <a:lstStyle/>
              <a:p>
                <a:r>
                  <a:rPr lang="en-IN" dirty="0"/>
                  <a:t>A function that is analytic everywhere in the finite plane except at a finite number of poles is called a</a:t>
                </a:r>
              </a:p>
              <a:p>
                <a:endParaRPr lang="en-IN" dirty="0"/>
              </a:p>
              <a:p>
                <a:r>
                  <a:rPr lang="en-IN" sz="4400" i="1" dirty="0" err="1">
                    <a:solidFill>
                      <a:srgbClr val="FF0000"/>
                    </a:solidFill>
                  </a:rPr>
                  <a:t>meromorphic</a:t>
                </a:r>
                <a:r>
                  <a:rPr lang="en-IN" dirty="0"/>
                  <a:t> function.</a:t>
                </a:r>
              </a:p>
              <a:p>
                <a:endParaRPr lang="en-IN" dirty="0"/>
              </a:p>
              <a:p>
                <a:r>
                  <a:rPr lang="en-IN" dirty="0"/>
                  <a:t>EXAMPLE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d>
                          <m:dPr>
                            <m:begChr m:val="{"/>
                            <m:endChr m:val="}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 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IN" dirty="0"/>
                  <a:t>, which is analytic everywhere in the finite plane except at the poles z= 1 (simple pole) </a:t>
                </a:r>
              </a:p>
              <a:p>
                <a:r>
                  <a:rPr lang="en-IN" dirty="0"/>
                  <a:t>and z =3 (pole of order 2), is a </a:t>
                </a:r>
                <a:r>
                  <a:rPr lang="en-IN" dirty="0" err="1"/>
                  <a:t>meromorphic</a:t>
                </a:r>
                <a:r>
                  <a:rPr lang="en-IN" dirty="0"/>
                  <a:t>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4667"/>
                <a:ext cx="10913533" cy="5266266"/>
              </a:xfrm>
              <a:blipFill>
                <a:blip r:embed="rId2"/>
                <a:stretch>
                  <a:fillRect l="-2010" t="-1852" r="-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652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Problems on residues 16.3</a:t>
            </a:r>
          </a:p>
        </p:txBody>
      </p:sp>
    </p:spTree>
    <p:extLst>
      <p:ext uri="{BB962C8B-B14F-4D97-AF65-F5344CB8AC3E}">
        <p14:creationId xmlns:p14="http://schemas.microsoft.com/office/powerpoint/2010/main" val="1569418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95" y="984738"/>
            <a:ext cx="12008207" cy="4793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845" y="2574387"/>
            <a:ext cx="4683155" cy="9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30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90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Singularity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1478"/>
                <a:ext cx="10515600" cy="4785485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a function </a:t>
                </a:r>
                <a:r>
                  <a:rPr lang="en-IN" i="1" dirty="0"/>
                  <a:t>f </a:t>
                </a:r>
                <a:r>
                  <a:rPr lang="en-IN" dirty="0"/>
                  <a:t>fails to be analytic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but is analytic at some point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in every </a:t>
                </a:r>
                <a:r>
                  <a:rPr lang="en-IN" dirty="0" err="1"/>
                  <a:t>neighborhood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is called a </a:t>
                </a:r>
                <a:r>
                  <a:rPr lang="en-IN" i="1" dirty="0"/>
                  <a:t>singular point, </a:t>
                </a:r>
                <a:r>
                  <a:rPr lang="en-IN" dirty="0"/>
                  <a:t>or singularity, of </a:t>
                </a:r>
                <a:r>
                  <a:rPr lang="en-IN" i="1" dirty="0"/>
                  <a:t>f 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dirty="0"/>
                  <a:t> The point </a:t>
                </a:r>
                <a:r>
                  <a:rPr lang="en-IN" i="1" dirty="0"/>
                  <a:t>z </a:t>
                </a:r>
                <a:r>
                  <a:rPr lang="en-IN" dirty="0"/>
                  <a:t>= 0 is evidently a singular point of the function </a:t>
                </a:r>
                <a:r>
                  <a:rPr lang="en-IN" i="1" dirty="0"/>
                  <a:t>f (z) </a:t>
                </a:r>
                <a:r>
                  <a:rPr lang="en-IN" dirty="0"/>
                  <a:t>= 1</a:t>
                </a:r>
                <a:r>
                  <a:rPr lang="en-IN" i="1" dirty="0"/>
                  <a:t>/z</a:t>
                </a:r>
                <a:r>
                  <a:rPr lang="en-IN" dirty="0"/>
                  <a:t>.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1478"/>
                <a:ext cx="10515600" cy="4785485"/>
              </a:xfrm>
              <a:blipFill>
                <a:blip r:embed="rId2"/>
                <a:stretch>
                  <a:fillRect l="-1043" t="-2038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37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9113" y="503583"/>
                <a:ext cx="10664687" cy="5673380"/>
              </a:xfrm>
            </p:spPr>
            <p:txBody>
              <a:bodyPr/>
              <a:lstStyle/>
              <a:p>
                <a:r>
                  <a:rPr lang="en-IN" dirty="0"/>
                  <a:t>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is called a singular point of a function </a:t>
                </a:r>
                <a:r>
                  <a:rPr lang="en-IN" i="1" dirty="0"/>
                  <a:t>f </a:t>
                </a:r>
                <a:r>
                  <a:rPr lang="en-IN" dirty="0"/>
                  <a:t>if </a:t>
                </a:r>
                <a:r>
                  <a:rPr lang="en-IN" i="1" dirty="0"/>
                  <a:t>f </a:t>
                </a:r>
                <a:r>
                  <a:rPr lang="en-IN" dirty="0"/>
                  <a:t>fails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to be analytic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but is analytic at some point in every </a:t>
                </a:r>
                <a:r>
                  <a:rPr lang="en-IN" dirty="0" err="1"/>
                  <a:t>neighborhood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A singular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is said to be </a:t>
                </a:r>
                <a:r>
                  <a:rPr lang="en-IN" i="1" dirty="0"/>
                  <a:t>isolated </a:t>
                </a:r>
                <a:r>
                  <a:rPr lang="en-IN" dirty="0"/>
                  <a:t>if, in addition, there is a deleted neighbourhood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0 </a:t>
                </a:r>
                <a:r>
                  <a:rPr lang="en-IN" i="1" dirty="0"/>
                  <a:t>&lt; </a:t>
                </a:r>
                <a:r>
                  <a:rPr lang="en-IN" dirty="0"/>
                  <a:t>|</a:t>
                </a:r>
                <a:r>
                  <a:rPr lang="en-IN" i="1" dirty="0"/>
                  <a:t>z </a:t>
                </a:r>
                <a:r>
                  <a:rPr lang="en-IN" dirty="0"/>
                  <a:t>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| </a:t>
                </a:r>
                <a:r>
                  <a:rPr lang="en-IN" i="1" dirty="0"/>
                  <a:t>&lt; ε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throughout which </a:t>
                </a:r>
                <a:r>
                  <a:rPr lang="en-IN" i="1" dirty="0"/>
                  <a:t>f </a:t>
                </a:r>
                <a:r>
                  <a:rPr lang="en-IN" dirty="0"/>
                  <a:t>is analytic.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113" y="503583"/>
                <a:ext cx="10664687" cy="5673380"/>
              </a:xfrm>
              <a:blipFill>
                <a:blip r:embed="rId2"/>
                <a:stretch>
                  <a:fillRect l="-1029" t="-1828" r="-7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14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function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den>
                    </m:f>
                  </m:oMath>
                </a14:m>
                <a:endParaRPr lang="en-IN" i="1" dirty="0"/>
              </a:p>
              <a:p>
                <a:endParaRPr lang="en-IN" i="1" dirty="0"/>
              </a:p>
              <a:p>
                <a:pPr marL="0" indent="0">
                  <a:buNone/>
                </a:pPr>
                <a:endParaRPr lang="en-IN" i="1" dirty="0"/>
              </a:p>
              <a:p>
                <a:r>
                  <a:rPr lang="en-IN" dirty="0"/>
                  <a:t>has the three isolated singular points </a:t>
                </a:r>
                <a:r>
                  <a:rPr lang="en-IN" i="1" dirty="0"/>
                  <a:t>z </a:t>
                </a:r>
                <a:r>
                  <a:rPr lang="en-IN" dirty="0"/>
                  <a:t>= 0 and </a:t>
                </a:r>
                <a:r>
                  <a:rPr lang="en-IN" i="1" dirty="0"/>
                  <a:t>z </a:t>
                </a:r>
                <a:r>
                  <a:rPr lang="en-IN" dirty="0"/>
                  <a:t>= ±</a:t>
                </a:r>
                <a:r>
                  <a:rPr lang="en-IN" i="1" dirty="0" err="1"/>
                  <a:t>i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29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1035</Words>
  <Application>Microsoft Office PowerPoint</Application>
  <PresentationFormat>Widescreen</PresentationFormat>
  <Paragraphs>89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Office Theme</vt:lpstr>
      <vt:lpstr>Singularities and Residues </vt:lpstr>
      <vt:lpstr>Analytic Function</vt:lpstr>
      <vt:lpstr>PowerPoint Presentation</vt:lpstr>
      <vt:lpstr>PowerPoint Presentation</vt:lpstr>
      <vt:lpstr>PowerPoint Presentation</vt:lpstr>
      <vt:lpstr>Meromorphic Functions </vt:lpstr>
      <vt:lpstr>Singularity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Singularities and Residues</dc:title>
  <dc:creator>lakshmi burra</dc:creator>
  <cp:lastModifiedBy>lakshmi burra</cp:lastModifiedBy>
  <cp:revision>47</cp:revision>
  <dcterms:created xsi:type="dcterms:W3CDTF">2017-09-11T07:57:55Z</dcterms:created>
  <dcterms:modified xsi:type="dcterms:W3CDTF">2017-09-19T06:32:52Z</dcterms:modified>
</cp:coreProperties>
</file>