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0901F-23DC-4662-B6EE-772E52F50F11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6562D-32FD-46A1-A340-D33B033BE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49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52E34-DD52-4ED6-B9E1-471DFD7C9FD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711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451DD7-19C7-45E6-8FAA-0FAB58964BEE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852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D88832-FBAE-4E88-8E8C-1AF88B020457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36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B41383B-BE78-4156-9474-501CA9EC8203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01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3E4E3-8310-4AC3-9013-2E6A7297A357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957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037014-EC3C-4EE6-A6CF-143664744308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81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B9513F-044B-4A40-8AAE-1997B60B4143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400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4010CF-916A-4431-A96E-2E85D11F6CC9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63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214CA5-EACC-4736-A545-99F0732BA869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66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is a permutation not a combination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196DB-9222-49FE-989E-16AD69521822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071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dirty="0"/>
              <a:t>Thus, the conditional probability that both flips land on heads given that the first one does is 1</a:t>
            </a:r>
            <a:r>
              <a:rPr lang="en-IN" sz="1600" i="1" dirty="0"/>
              <a:t>/</a:t>
            </a:r>
            <a:r>
              <a:rPr lang="en-IN" sz="1600" dirty="0"/>
              <a:t>2, whereas the conditional probability that both flips land on heads given that at least one does is only 1</a:t>
            </a:r>
            <a:r>
              <a:rPr lang="en-IN" sz="1600" i="1" dirty="0"/>
              <a:t>/</a:t>
            </a:r>
            <a:r>
              <a:rPr lang="en-IN" sz="1600" dirty="0"/>
              <a:t>3. Many students initially find this latter result</a:t>
            </a:r>
          </a:p>
          <a:p>
            <a:r>
              <a:rPr lang="en-IN" sz="1600" dirty="0"/>
              <a:t>surprising. They reason that, given that at least one flip lands on heads, there are two possible results: Either they both land on heads or only one does. Their </a:t>
            </a:r>
            <a:r>
              <a:rPr lang="en-IN" sz="1600" dirty="0" err="1"/>
              <a:t>mistake,however</a:t>
            </a:r>
            <a:r>
              <a:rPr lang="en-IN" sz="1600" dirty="0"/>
              <a:t>, is in assuming that these two possibilities are equally likely. For, initially,</a:t>
            </a:r>
          </a:p>
          <a:p>
            <a:r>
              <a:rPr lang="en-IN" sz="1600" dirty="0"/>
              <a:t>there are 4 equally likely outcomes. Because the information that at least one flip lands on heads is equivalent to the information that the outcome is not </a:t>
            </a:r>
            <a:r>
              <a:rPr lang="en-IN" sz="1600" i="1" dirty="0"/>
              <a:t>(t</a:t>
            </a:r>
            <a:r>
              <a:rPr lang="en-IN" sz="1600" dirty="0"/>
              <a:t>, </a:t>
            </a:r>
            <a:r>
              <a:rPr lang="en-IN" sz="1600" i="1" dirty="0"/>
              <a:t>t)</a:t>
            </a:r>
            <a:r>
              <a:rPr lang="en-IN" sz="1600" dirty="0"/>
              <a:t>, we are</a:t>
            </a:r>
          </a:p>
          <a:p>
            <a:r>
              <a:rPr lang="en-IN" sz="1600" dirty="0"/>
              <a:t>left with the 3 equally likely outcomes </a:t>
            </a:r>
            <a:r>
              <a:rPr lang="en-IN" sz="1600" i="1" dirty="0"/>
              <a:t>(h</a:t>
            </a:r>
            <a:r>
              <a:rPr lang="en-IN" sz="1600" dirty="0"/>
              <a:t>, </a:t>
            </a:r>
            <a:r>
              <a:rPr lang="en-IN" sz="1600" i="1" dirty="0"/>
              <a:t>h)</a:t>
            </a:r>
            <a:r>
              <a:rPr lang="en-IN" sz="1600" dirty="0"/>
              <a:t>, </a:t>
            </a:r>
            <a:r>
              <a:rPr lang="en-IN" sz="1600" i="1" dirty="0"/>
              <a:t>(h</a:t>
            </a:r>
            <a:r>
              <a:rPr lang="en-IN" sz="1600" dirty="0"/>
              <a:t>, </a:t>
            </a:r>
            <a:r>
              <a:rPr lang="en-IN" sz="1600" i="1" dirty="0"/>
              <a:t>t)</a:t>
            </a:r>
            <a:r>
              <a:rPr lang="en-IN" sz="1600" dirty="0"/>
              <a:t>, </a:t>
            </a:r>
            <a:r>
              <a:rPr lang="en-IN" sz="1600" i="1" dirty="0"/>
              <a:t>(t</a:t>
            </a:r>
            <a:r>
              <a:rPr lang="en-IN" sz="1600" dirty="0"/>
              <a:t>, </a:t>
            </a:r>
            <a:r>
              <a:rPr lang="en-IN" sz="1600" i="1" dirty="0"/>
              <a:t>h)</a:t>
            </a:r>
            <a:r>
              <a:rPr lang="en-IN" sz="1600" dirty="0"/>
              <a:t>, only one of which results in both flips landing on heads.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196DB-9222-49FE-989E-16AD69521822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858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E259B2-FBC4-4277-843A-E2497353E395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5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BA5B1F-7033-4B21-B3A3-A257D2BDB5ED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48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BFA153-EC7F-4607-A454-E3DAB9C77CE0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49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1CE9E9-D0D3-4BAD-BEAC-E7634C265DA5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03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422557-16F0-4B09-B03D-FFA7B6204B5E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161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3FE78B-0F05-4B68-B21D-23EAE531A199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71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3F8445-D196-4E1D-981A-64E131585751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21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258089-D252-4483-B70F-ABF395FBB4D9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6C-64A5-4F7F-8415-BF213DBBFC30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DBD0-4068-4ADA-87C6-6AD6527BE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13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6C-64A5-4F7F-8415-BF213DBBFC30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DBD0-4068-4ADA-87C6-6AD6527BE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70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6C-64A5-4F7F-8415-BF213DBBFC30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DBD0-4068-4ADA-87C6-6AD6527BE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929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1200" y="1828800"/>
            <a:ext cx="5334000" cy="194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48400" y="1828800"/>
            <a:ext cx="5334000" cy="194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711200" y="3924300"/>
            <a:ext cx="10871200" cy="194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11200" y="6248400"/>
            <a:ext cx="27432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Math 5400</a:t>
            </a:r>
          </a:p>
        </p:txBody>
      </p:sp>
    </p:spTree>
    <p:extLst>
      <p:ext uri="{BB962C8B-B14F-4D97-AF65-F5344CB8AC3E}">
        <p14:creationId xmlns:p14="http://schemas.microsoft.com/office/powerpoint/2010/main" val="58657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6C-64A5-4F7F-8415-BF213DBBFC30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DBD0-4068-4ADA-87C6-6AD6527BE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28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6C-64A5-4F7F-8415-BF213DBBFC30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DBD0-4068-4ADA-87C6-6AD6527BE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15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6C-64A5-4F7F-8415-BF213DBBFC30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DBD0-4068-4ADA-87C6-6AD6527BE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59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6C-64A5-4F7F-8415-BF213DBBFC30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DBD0-4068-4ADA-87C6-6AD6527BE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75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6C-64A5-4F7F-8415-BF213DBBFC30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DBD0-4068-4ADA-87C6-6AD6527BE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47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6C-64A5-4F7F-8415-BF213DBBFC30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DBD0-4068-4ADA-87C6-6AD6527BE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2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6C-64A5-4F7F-8415-BF213DBBFC30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DBD0-4068-4ADA-87C6-6AD6527BE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86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6C-64A5-4F7F-8415-BF213DBBFC30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DBD0-4068-4ADA-87C6-6AD6527BE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59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E76C-64A5-4F7F-8415-BF213DBBFC30}" type="datetimeFigureOut">
              <a:rPr lang="en-IN" smtClean="0"/>
              <a:t>26-09-2017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DBD0-4068-4ADA-87C6-6AD6527BE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4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42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Can you tell me what the probability is as a fraction?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is the probability of rolling a 4 with a dice?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probability of rolling an odd number with a dice?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bag contains 7 buttons. 3 of them are green. What is the probability of picking a green button from the bag?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bag contains 3 red and 5 green marbles. What is the probability of picking a red</a:t>
            </a:r>
            <a:r>
              <a:rPr lang="en-GB" i="1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75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Can you tell me what the probability is as a fraction?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is the probability of rolling a 4 with a dice? – </a:t>
            </a:r>
            <a:r>
              <a:rPr lang="en-GB" dirty="0">
                <a:solidFill>
                  <a:srgbClr val="FF0000"/>
                </a:solidFill>
              </a:rPr>
              <a:t>1/6</a:t>
            </a: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probability of rolling an odd number with a dice? – </a:t>
            </a:r>
            <a:r>
              <a:rPr lang="en-GB" dirty="0">
                <a:solidFill>
                  <a:srgbClr val="FF0000"/>
                </a:solidFill>
              </a:rPr>
              <a:t>3/6 or 1/2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bag contains 7 buttons. 3 of them are green. What is the probability of picking a green button from the bag? – </a:t>
            </a:r>
            <a:r>
              <a:rPr lang="en-GB" dirty="0">
                <a:solidFill>
                  <a:srgbClr val="FF0000"/>
                </a:solidFill>
              </a:rPr>
              <a:t>3/7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bag contains 3 red and 5 green marbles. What is the probability of picking a red</a:t>
            </a:r>
            <a:r>
              <a:rPr lang="en-GB" i="1" dirty="0"/>
              <a:t>. – </a:t>
            </a:r>
            <a:r>
              <a:rPr lang="en-GB" dirty="0">
                <a:solidFill>
                  <a:srgbClr val="FF0000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147525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Express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Probabilities can also be shown as </a:t>
            </a:r>
            <a:r>
              <a:rPr lang="en-GB" b="1" dirty="0"/>
              <a:t>decimals</a:t>
            </a:r>
            <a:r>
              <a:rPr lang="en-GB" dirty="0"/>
              <a:t> or </a:t>
            </a:r>
            <a:r>
              <a:rPr lang="en-GB" b="1" dirty="0"/>
              <a:t>percentages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The probability of getting 'tails' when you toss a coin is a 1 in 2 chance, or ½ or 0.5 or 50%</a:t>
            </a:r>
            <a:endParaRPr lang="en-GB" baseline="-25000" dirty="0"/>
          </a:p>
          <a:p>
            <a:pPr lvl="1"/>
            <a:r>
              <a:rPr lang="en-GB" dirty="0"/>
              <a:t>A probability of </a:t>
            </a:r>
            <a:r>
              <a:rPr lang="en-GB" baseline="30000" dirty="0"/>
              <a:t>3</a:t>
            </a:r>
            <a:r>
              <a:rPr lang="en-GB" dirty="0"/>
              <a:t>/</a:t>
            </a:r>
            <a:r>
              <a:rPr lang="en-GB" baseline="-25000" dirty="0"/>
              <a:t>4</a:t>
            </a:r>
            <a:r>
              <a:rPr lang="en-GB" dirty="0"/>
              <a:t> can also be shown as 0.75 or 75%</a:t>
            </a:r>
          </a:p>
        </p:txBody>
      </p:sp>
    </p:spTree>
    <p:extLst>
      <p:ext uri="{BB962C8B-B14F-4D97-AF65-F5344CB8AC3E}">
        <p14:creationId xmlns:p14="http://schemas.microsoft.com/office/powerpoint/2010/main" val="412438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Can you tell me what the probability 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is the probability, as a decimal, of getting 'heads' when you toss a coin?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Something that has an even chance of happening has a probability of </a:t>
            </a:r>
            <a:r>
              <a:rPr lang="en-GB" i="1" u="sng" dirty="0"/>
              <a:t>what</a:t>
            </a:r>
            <a:r>
              <a:rPr lang="en-GB" dirty="0"/>
              <a:t> percentage?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bag contains just 5 buttons, all of which are blue. What is the probability of picking a red button from the bag?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bag contains 4 white buttons. How many black buttons must be added so there is an even chance of picking a white button?</a:t>
            </a:r>
          </a:p>
          <a:p>
            <a:pPr marL="514350" indent="-514350"/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924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Can you tell me what the probability 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is the probability, as a decimal, of getting 'heads' when you toss a coin? </a:t>
            </a:r>
            <a:r>
              <a:rPr lang="en-GB" dirty="0">
                <a:solidFill>
                  <a:srgbClr val="FF0000"/>
                </a:solidFill>
              </a:rPr>
              <a:t>0.5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Something that has an even chance of happening has a probability of </a:t>
            </a:r>
            <a:r>
              <a:rPr lang="en-GB" i="1" u="sng" dirty="0"/>
              <a:t>what</a:t>
            </a:r>
            <a:r>
              <a:rPr lang="en-GB" dirty="0"/>
              <a:t> percentage? </a:t>
            </a:r>
            <a:r>
              <a:rPr lang="en-GB" dirty="0">
                <a:solidFill>
                  <a:srgbClr val="FF0000"/>
                </a:solidFill>
              </a:rPr>
              <a:t>50%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bag contains just 5 buttons, all of which are blue. What is the probability of picking a red button from the bag? </a:t>
            </a:r>
            <a:r>
              <a:rPr lang="en-GB" dirty="0">
                <a:solidFill>
                  <a:srgbClr val="FF0000"/>
                </a:solidFill>
              </a:rPr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 bag contains 4 white buttons. How many black buttons must be added so there is an even chance of picking a white button? </a:t>
            </a:r>
            <a:r>
              <a:rPr lang="en-GB" dirty="0">
                <a:solidFill>
                  <a:srgbClr val="FF0000"/>
                </a:solidFill>
              </a:rPr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5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work out probability…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Work out the probability of throwing an </a:t>
            </a:r>
            <a:r>
              <a:rPr lang="en-GB" b="1" dirty="0"/>
              <a:t>even</a:t>
            </a:r>
            <a:r>
              <a:rPr lang="en-GB" dirty="0"/>
              <a:t> number on a dice.</a:t>
            </a:r>
            <a:br>
              <a:rPr lang="en-GB" dirty="0"/>
            </a:b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Count up the total number of possible results.</a:t>
            </a:r>
            <a:br>
              <a:rPr lang="en-GB" dirty="0"/>
            </a:br>
            <a:endParaRPr lang="en-GB" dirty="0"/>
          </a:p>
          <a:p>
            <a:pPr marL="914400" lvl="1" indent="-514350"/>
            <a:r>
              <a:rPr lang="en-GB" dirty="0"/>
              <a:t>When throwing a dice, for example, there are 6 possible numbers the dice can land on (1, 2 ,3 ,4, 5, 6).</a:t>
            </a:r>
            <a:br>
              <a:rPr lang="en-GB" dirty="0"/>
            </a:b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Then count up the number of results you are interested in.</a:t>
            </a:r>
            <a:br>
              <a:rPr lang="en-GB" dirty="0"/>
            </a:br>
            <a:endParaRPr lang="en-GB" dirty="0"/>
          </a:p>
          <a:p>
            <a:pPr marL="914400" lvl="1" indent="-514350"/>
            <a:r>
              <a:rPr lang="en-GB" dirty="0"/>
              <a:t>In this example, you are only interested in throwing a 2, 4 or 6 (all the even numbers on a dice). So you are interested in </a:t>
            </a:r>
            <a:r>
              <a:rPr lang="en-GB" b="1" dirty="0"/>
              <a:t>3</a:t>
            </a:r>
            <a:r>
              <a:rPr lang="en-GB" dirty="0"/>
              <a:t> numbers.</a:t>
            </a:r>
            <a:br>
              <a:rPr lang="en-GB" dirty="0"/>
            </a:b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probability of getting an even number on a dice is 3 chances out of 6 chances which you write as </a:t>
            </a:r>
            <a:r>
              <a:rPr lang="en-GB" baseline="30000" dirty="0"/>
              <a:t>3</a:t>
            </a:r>
            <a:r>
              <a:rPr lang="en-GB" dirty="0"/>
              <a:t>/</a:t>
            </a:r>
            <a:r>
              <a:rPr lang="en-GB" baseline="-25000" dirty="0"/>
              <a:t>6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62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Scales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897234" y="2420888"/>
            <a:ext cx="8447238" cy="729372"/>
            <a:chOff x="201814" y="3501008"/>
            <a:chExt cx="8447238" cy="72937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827584" y="3645024"/>
              <a:ext cx="7200800" cy="0"/>
            </a:xfrm>
            <a:prstGeom prst="straightConnector1">
              <a:avLst/>
            </a:prstGeom>
            <a:ln w="571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1814" y="386104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Impossible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24916" y="386104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Certain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4427984" y="3501008"/>
              <a:ext cx="0" cy="144016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30206" y="3851756"/>
              <a:ext cx="1412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Even Chance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2627784" y="3645024"/>
              <a:ext cx="0" cy="144016"/>
            </a:xfrm>
            <a:prstGeom prst="line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6217033" y="3645024"/>
              <a:ext cx="0" cy="144016"/>
            </a:xfrm>
            <a:prstGeom prst="line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007116" y="3717032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/>
                <a:t>Unlikely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3565" y="3717032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/>
                <a:t>Likely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063552" y="4077073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800" dirty="0"/>
              <a:t>The sun will rise tomorrow.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You will live to be 500.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You spin a coin and get a head.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You will see a bus on your way home.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You will see an ambulance on your way home.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79577" y="1988841"/>
            <a:ext cx="5501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ym typeface="Wingdings 2"/>
              </a:rPr>
              <a:t></a:t>
            </a:r>
            <a:endParaRPr lang="en-GB" sz="3200" dirty="0"/>
          </a:p>
        </p:txBody>
      </p:sp>
      <p:sp>
        <p:nvSpPr>
          <p:cNvPr id="36" name="Rectangle 35"/>
          <p:cNvSpPr/>
          <p:nvPr/>
        </p:nvSpPr>
        <p:spPr>
          <a:xfrm>
            <a:off x="3191888" y="1988841"/>
            <a:ext cx="5501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ym typeface="Wingdings 2"/>
              </a:rPr>
              <a:t></a:t>
            </a:r>
            <a:endParaRPr lang="en-GB" sz="3200" dirty="0"/>
          </a:p>
        </p:txBody>
      </p:sp>
      <p:sp>
        <p:nvSpPr>
          <p:cNvPr id="37" name="Rectangle 36"/>
          <p:cNvSpPr/>
          <p:nvPr/>
        </p:nvSpPr>
        <p:spPr>
          <a:xfrm>
            <a:off x="5852573" y="1980130"/>
            <a:ext cx="5501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ym typeface="Wingdings 2"/>
              </a:rPr>
              <a:t></a:t>
            </a:r>
            <a:endParaRPr lang="en-GB" sz="3200" dirty="0"/>
          </a:p>
        </p:txBody>
      </p:sp>
      <p:sp>
        <p:nvSpPr>
          <p:cNvPr id="38" name="Rectangle 37"/>
          <p:cNvSpPr/>
          <p:nvPr/>
        </p:nvSpPr>
        <p:spPr>
          <a:xfrm>
            <a:off x="7574716" y="1988841"/>
            <a:ext cx="5501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ym typeface="Wingdings 2"/>
              </a:rPr>
              <a:t></a:t>
            </a:r>
            <a:endParaRPr lang="en-GB" sz="3200" dirty="0"/>
          </a:p>
        </p:txBody>
      </p:sp>
      <p:sp>
        <p:nvSpPr>
          <p:cNvPr id="39" name="Rectangle 38"/>
          <p:cNvSpPr/>
          <p:nvPr/>
        </p:nvSpPr>
        <p:spPr>
          <a:xfrm>
            <a:off x="9411980" y="1980130"/>
            <a:ext cx="5501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ym typeface="Wingdings 2"/>
              </a:rPr>
              <a:t>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5581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allAtOnce"/>
      <p:bldP spid="36" grpId="0" build="allAtOnce"/>
      <p:bldP spid="37" grpId="0" build="allAtOnce"/>
      <p:bldP spid="38" grpId="0" build="allAtOnce"/>
      <p:bldP spid="39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589240"/>
          </a:xfrm>
        </p:spPr>
        <p:txBody>
          <a:bodyPr>
            <a:normAutofit/>
          </a:bodyPr>
          <a:lstStyle/>
          <a:p>
            <a:r>
              <a:rPr lang="en-GB" dirty="0"/>
              <a:t>52 Playing Cards in a pack</a:t>
            </a:r>
          </a:p>
          <a:p>
            <a:r>
              <a:rPr lang="en-GB" dirty="0"/>
              <a:t>4 Suits (Clubs, Spades, </a:t>
            </a:r>
            <a:r>
              <a:rPr lang="en-GB" dirty="0">
                <a:solidFill>
                  <a:srgbClr val="FF0000"/>
                </a:solidFill>
              </a:rPr>
              <a:t>Diamonds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Hearts</a:t>
            </a:r>
            <a:r>
              <a:rPr lang="en-GB" dirty="0"/>
              <a:t>)</a:t>
            </a:r>
          </a:p>
          <a:p>
            <a:r>
              <a:rPr lang="en-GB" dirty="0"/>
              <a:t>13 cards in each suit (A,2,3,4,5,6,7,8,9,10,J,K,Q)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regular dice has the numbers 1,2,3,4,5&amp;6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 l="13584" t="37311" r="7864" b="23614"/>
          <a:stretch>
            <a:fillRect/>
          </a:stretch>
        </p:blipFill>
        <p:spPr bwMode="auto">
          <a:xfrm>
            <a:off x="2104333" y="3044896"/>
            <a:ext cx="7563804" cy="282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6902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674407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sample Space, </a:t>
            </a:r>
            <a:r>
              <a:rPr lang="en-US" altLang="en-US" i="1"/>
              <a:t>S</a:t>
            </a:r>
            <a:endParaRPr lang="en-US" alt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60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The </a:t>
            </a:r>
            <a:r>
              <a:rPr lang="en-US" altLang="en-US" b="1"/>
              <a:t>sample space</a:t>
            </a:r>
            <a:r>
              <a:rPr lang="en-US" altLang="en-US"/>
              <a:t>, </a:t>
            </a:r>
            <a:r>
              <a:rPr lang="en-US" altLang="en-US" i="1"/>
              <a:t>S</a:t>
            </a:r>
            <a:r>
              <a:rPr lang="en-US" altLang="en-US"/>
              <a:t>, for a random phenomena is the set of all possible outcomes.</a:t>
            </a:r>
          </a:p>
          <a:p>
            <a:pPr marL="0" indent="0">
              <a:buNone/>
            </a:pPr>
            <a:endParaRPr lang="en-US" altLang="en-US" i="1"/>
          </a:p>
        </p:txBody>
      </p:sp>
    </p:spTree>
    <p:extLst>
      <p:ext uri="{BB962C8B-B14F-4D97-AF65-F5344CB8AC3E}">
        <p14:creationId xmlns:p14="http://schemas.microsoft.com/office/powerpoint/2010/main" val="384835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321208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ChangeArrowheads="1"/>
          </p:cNvSpPr>
          <p:nvPr/>
        </p:nvSpPr>
        <p:spPr bwMode="auto">
          <a:xfrm>
            <a:off x="1828800" y="533400"/>
            <a:ext cx="8458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b="1">
                <a:latin typeface="Times New Roman" panose="02020603050405020304" pitchFamily="18" charset="0"/>
              </a:rPr>
              <a:t>Examples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en-US" sz="3200">
                <a:latin typeface="Times New Roman" panose="02020603050405020304" pitchFamily="18" charset="0"/>
              </a:rPr>
              <a:t>Tossing a coin – outcomes </a:t>
            </a:r>
            <a:r>
              <a:rPr lang="en-US" altLang="en-US" sz="3200" i="1">
                <a:latin typeface="Times New Roman" panose="02020603050405020304" pitchFamily="18" charset="0"/>
              </a:rPr>
              <a:t>S </a:t>
            </a:r>
            <a:r>
              <a:rPr lang="en-US" altLang="en-US" sz="3200">
                <a:latin typeface="Times New Roman" panose="02020603050405020304" pitchFamily="18" charset="0"/>
              </a:rPr>
              <a:t>={</a:t>
            </a:r>
            <a:r>
              <a:rPr lang="en-US" altLang="en-US" sz="3200" b="1">
                <a:latin typeface="Times New Roman" panose="02020603050405020304" pitchFamily="18" charset="0"/>
              </a:rPr>
              <a:t>Head, Tail</a:t>
            </a:r>
            <a:r>
              <a:rPr lang="en-US" altLang="en-US" sz="32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67587" name="Group 5"/>
          <p:cNvGrpSpPr>
            <a:grpSpLocks/>
          </p:cNvGrpSpPr>
          <p:nvPr/>
        </p:nvGrpSpPr>
        <p:grpSpPr bwMode="auto">
          <a:xfrm>
            <a:off x="1905000" y="2362200"/>
            <a:ext cx="8458200" cy="1295400"/>
            <a:chOff x="192" y="240"/>
            <a:chExt cx="5328" cy="816"/>
          </a:xfrm>
        </p:grpSpPr>
        <p:sp>
          <p:nvSpPr>
            <p:cNvPr id="67589" name="Rectangle 6"/>
            <p:cNvSpPr>
              <a:spLocks noChangeArrowheads="1"/>
            </p:cNvSpPr>
            <p:nvPr/>
          </p:nvSpPr>
          <p:spPr bwMode="auto">
            <a:xfrm>
              <a:off x="192" y="240"/>
              <a:ext cx="5328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609600" indent="-609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Tx/>
                <a:buAutoNum type="arabicPeriod" startAt="2"/>
              </a:pPr>
              <a:r>
                <a:rPr lang="en-US" altLang="en-US" sz="3200">
                  <a:latin typeface="Times New Roman" panose="02020603050405020304" pitchFamily="18" charset="0"/>
                </a:rPr>
                <a:t>Rolling a die – outcomes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3200" i="1">
                  <a:latin typeface="Times New Roman" panose="02020603050405020304" pitchFamily="18" charset="0"/>
                </a:rPr>
                <a:t>		S </a:t>
              </a:r>
              <a:r>
                <a:rPr lang="en-US" altLang="en-US" sz="3200">
                  <a:latin typeface="Times New Roman" panose="02020603050405020304" pitchFamily="18" charset="0"/>
                </a:rPr>
                <a:t>={</a:t>
              </a:r>
              <a:r>
                <a:rPr lang="en-US" altLang="en-US" sz="3200" b="1">
                  <a:latin typeface="Times New Roman" panose="02020603050405020304" pitchFamily="18" charset="0"/>
                </a:rPr>
                <a:t>     ,     ,     ,     ,     ,     </a:t>
              </a:r>
              <a:r>
                <a:rPr lang="en-US" altLang="en-US" sz="3200">
                  <a:latin typeface="Times New Roman" panose="02020603050405020304" pitchFamily="18" charset="0"/>
                </a:rPr>
                <a:t>}</a:t>
              </a:r>
            </a:p>
          </p:txBody>
        </p:sp>
        <p:grpSp>
          <p:nvGrpSpPr>
            <p:cNvPr id="67590" name="Group 7"/>
            <p:cNvGrpSpPr>
              <a:grpSpLocks noChangeAspect="1"/>
            </p:cNvGrpSpPr>
            <p:nvPr/>
          </p:nvGrpSpPr>
          <p:grpSpPr bwMode="auto">
            <a:xfrm>
              <a:off x="1296" y="672"/>
              <a:ext cx="271" cy="271"/>
              <a:chOff x="1344" y="336"/>
              <a:chExt cx="672" cy="672"/>
            </a:xfrm>
          </p:grpSpPr>
          <p:sp>
            <p:nvSpPr>
              <p:cNvPr id="67621" name="Rectangle 8"/>
              <p:cNvSpPr>
                <a:spLocks noChangeAspect="1" noChangeArrowheads="1"/>
              </p:cNvSpPr>
              <p:nvPr/>
            </p:nvSpPr>
            <p:spPr bwMode="auto">
              <a:xfrm>
                <a:off x="1344" y="336"/>
                <a:ext cx="672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622" name="Oval 9"/>
              <p:cNvSpPr>
                <a:spLocks noChangeAspect="1" noChangeArrowheads="1"/>
              </p:cNvSpPr>
              <p:nvPr/>
            </p:nvSpPr>
            <p:spPr bwMode="auto">
              <a:xfrm>
                <a:off x="1632" y="6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</p:grpSp>
        <p:grpSp>
          <p:nvGrpSpPr>
            <p:cNvPr id="67591" name="Group 10"/>
            <p:cNvGrpSpPr>
              <a:grpSpLocks noChangeAspect="1"/>
            </p:cNvGrpSpPr>
            <p:nvPr/>
          </p:nvGrpSpPr>
          <p:grpSpPr bwMode="auto">
            <a:xfrm>
              <a:off x="2832" y="672"/>
              <a:ext cx="271" cy="271"/>
              <a:chOff x="2352" y="336"/>
              <a:chExt cx="672" cy="672"/>
            </a:xfrm>
          </p:grpSpPr>
          <p:sp>
            <p:nvSpPr>
              <p:cNvPr id="67615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2352" y="336"/>
                <a:ext cx="672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616" name="Oval 12"/>
              <p:cNvSpPr>
                <a:spLocks noChangeAspect="1" noChangeArrowheads="1"/>
              </p:cNvSpPr>
              <p:nvPr/>
            </p:nvSpPr>
            <p:spPr bwMode="auto">
              <a:xfrm>
                <a:off x="2640" y="6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617" name="Oval 13"/>
              <p:cNvSpPr>
                <a:spLocks noChangeAspect="1" noChangeArrowheads="1"/>
              </p:cNvSpPr>
              <p:nvPr/>
            </p:nvSpPr>
            <p:spPr bwMode="auto">
              <a:xfrm>
                <a:off x="2448" y="432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618" name="Oval 14"/>
              <p:cNvSpPr>
                <a:spLocks noChangeAspect="1" noChangeArrowheads="1"/>
              </p:cNvSpPr>
              <p:nvPr/>
            </p:nvSpPr>
            <p:spPr bwMode="auto">
              <a:xfrm>
                <a:off x="2832" y="81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619" name="Oval 15"/>
              <p:cNvSpPr>
                <a:spLocks noChangeAspect="1" noChangeArrowheads="1"/>
              </p:cNvSpPr>
              <p:nvPr/>
            </p:nvSpPr>
            <p:spPr bwMode="auto">
              <a:xfrm>
                <a:off x="2832" y="432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620" name="Oval 16"/>
              <p:cNvSpPr>
                <a:spLocks noChangeAspect="1" noChangeArrowheads="1"/>
              </p:cNvSpPr>
              <p:nvPr/>
            </p:nvSpPr>
            <p:spPr bwMode="auto">
              <a:xfrm>
                <a:off x="2448" y="81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</p:grpSp>
        <p:grpSp>
          <p:nvGrpSpPr>
            <p:cNvPr id="67592" name="Group 17"/>
            <p:cNvGrpSpPr>
              <a:grpSpLocks noChangeAspect="1"/>
            </p:cNvGrpSpPr>
            <p:nvPr/>
          </p:nvGrpSpPr>
          <p:grpSpPr bwMode="auto">
            <a:xfrm>
              <a:off x="2064" y="672"/>
              <a:ext cx="271" cy="271"/>
              <a:chOff x="3168" y="336"/>
              <a:chExt cx="672" cy="672"/>
            </a:xfrm>
          </p:grpSpPr>
          <p:sp>
            <p:nvSpPr>
              <p:cNvPr id="67611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3168" y="336"/>
                <a:ext cx="672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612" name="Oval 19"/>
              <p:cNvSpPr>
                <a:spLocks noChangeAspect="1" noChangeArrowheads="1"/>
              </p:cNvSpPr>
              <p:nvPr/>
            </p:nvSpPr>
            <p:spPr bwMode="auto">
              <a:xfrm>
                <a:off x="3456" y="6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613" name="Oval 20"/>
              <p:cNvSpPr>
                <a:spLocks noChangeAspect="1" noChangeArrowheads="1"/>
              </p:cNvSpPr>
              <p:nvPr/>
            </p:nvSpPr>
            <p:spPr bwMode="auto">
              <a:xfrm>
                <a:off x="3264" y="432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614" name="Oval 21"/>
              <p:cNvSpPr>
                <a:spLocks noChangeAspect="1" noChangeArrowheads="1"/>
              </p:cNvSpPr>
              <p:nvPr/>
            </p:nvSpPr>
            <p:spPr bwMode="auto">
              <a:xfrm>
                <a:off x="3648" y="81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</p:grpSp>
        <p:grpSp>
          <p:nvGrpSpPr>
            <p:cNvPr id="67593" name="Group 22"/>
            <p:cNvGrpSpPr>
              <a:grpSpLocks noChangeAspect="1"/>
            </p:cNvGrpSpPr>
            <p:nvPr/>
          </p:nvGrpSpPr>
          <p:grpSpPr bwMode="auto">
            <a:xfrm>
              <a:off x="2448" y="672"/>
              <a:ext cx="271" cy="271"/>
              <a:chOff x="3984" y="336"/>
              <a:chExt cx="672" cy="672"/>
            </a:xfrm>
          </p:grpSpPr>
          <p:sp>
            <p:nvSpPr>
              <p:cNvPr id="67606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3984" y="336"/>
                <a:ext cx="672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607" name="Oval 24"/>
              <p:cNvSpPr>
                <a:spLocks noChangeAspect="1" noChangeArrowheads="1"/>
              </p:cNvSpPr>
              <p:nvPr/>
            </p:nvSpPr>
            <p:spPr bwMode="auto">
              <a:xfrm>
                <a:off x="4080" y="432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608" name="Oval 25"/>
              <p:cNvSpPr>
                <a:spLocks noChangeAspect="1" noChangeArrowheads="1"/>
              </p:cNvSpPr>
              <p:nvPr/>
            </p:nvSpPr>
            <p:spPr bwMode="auto">
              <a:xfrm>
                <a:off x="4464" y="81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609" name="Oval 26"/>
              <p:cNvSpPr>
                <a:spLocks noChangeAspect="1" noChangeArrowheads="1"/>
              </p:cNvSpPr>
              <p:nvPr/>
            </p:nvSpPr>
            <p:spPr bwMode="auto">
              <a:xfrm>
                <a:off x="4464" y="432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610" name="Oval 27"/>
              <p:cNvSpPr>
                <a:spLocks noChangeAspect="1" noChangeArrowheads="1"/>
              </p:cNvSpPr>
              <p:nvPr/>
            </p:nvSpPr>
            <p:spPr bwMode="auto">
              <a:xfrm>
                <a:off x="4080" y="81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</p:grpSp>
        <p:grpSp>
          <p:nvGrpSpPr>
            <p:cNvPr id="67594" name="Group 28"/>
            <p:cNvGrpSpPr>
              <a:grpSpLocks noChangeAspect="1"/>
            </p:cNvGrpSpPr>
            <p:nvPr/>
          </p:nvGrpSpPr>
          <p:grpSpPr bwMode="auto">
            <a:xfrm>
              <a:off x="1680" y="672"/>
              <a:ext cx="271" cy="271"/>
              <a:chOff x="3744" y="1200"/>
              <a:chExt cx="672" cy="672"/>
            </a:xfrm>
          </p:grpSpPr>
          <p:sp>
            <p:nvSpPr>
              <p:cNvPr id="67603" name="Rectangle 29"/>
              <p:cNvSpPr>
                <a:spLocks noChangeAspect="1" noChangeArrowheads="1"/>
              </p:cNvSpPr>
              <p:nvPr/>
            </p:nvSpPr>
            <p:spPr bwMode="auto">
              <a:xfrm>
                <a:off x="3744" y="1200"/>
                <a:ext cx="672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604" name="Oval 30"/>
              <p:cNvSpPr>
                <a:spLocks noChangeAspect="1" noChangeArrowheads="1"/>
              </p:cNvSpPr>
              <p:nvPr/>
            </p:nvSpPr>
            <p:spPr bwMode="auto">
              <a:xfrm>
                <a:off x="3840" y="129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605" name="Oval 31"/>
              <p:cNvSpPr>
                <a:spLocks noChangeAspect="1" noChangeArrowheads="1"/>
              </p:cNvSpPr>
              <p:nvPr/>
            </p:nvSpPr>
            <p:spPr bwMode="auto">
              <a:xfrm>
                <a:off x="4224" y="1680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</p:grpSp>
        <p:grpSp>
          <p:nvGrpSpPr>
            <p:cNvPr id="67595" name="Group 32"/>
            <p:cNvGrpSpPr>
              <a:grpSpLocks noChangeAspect="1"/>
            </p:cNvGrpSpPr>
            <p:nvPr/>
          </p:nvGrpSpPr>
          <p:grpSpPr bwMode="auto">
            <a:xfrm>
              <a:off x="3216" y="672"/>
              <a:ext cx="271" cy="271"/>
              <a:chOff x="4800" y="1248"/>
              <a:chExt cx="672" cy="672"/>
            </a:xfrm>
          </p:grpSpPr>
          <p:sp>
            <p:nvSpPr>
              <p:cNvPr id="67596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4800" y="1248"/>
                <a:ext cx="672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597" name="Oval 34"/>
              <p:cNvSpPr>
                <a:spLocks noChangeAspect="1" noChangeArrowheads="1"/>
              </p:cNvSpPr>
              <p:nvPr/>
            </p:nvSpPr>
            <p:spPr bwMode="auto">
              <a:xfrm>
                <a:off x="4896" y="134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598" name="Oval 35"/>
              <p:cNvSpPr>
                <a:spLocks noChangeAspect="1" noChangeArrowheads="1"/>
              </p:cNvSpPr>
              <p:nvPr/>
            </p:nvSpPr>
            <p:spPr bwMode="auto">
              <a:xfrm>
                <a:off x="5280" y="1728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599" name="Oval 36"/>
              <p:cNvSpPr>
                <a:spLocks noChangeAspect="1" noChangeArrowheads="1"/>
              </p:cNvSpPr>
              <p:nvPr/>
            </p:nvSpPr>
            <p:spPr bwMode="auto">
              <a:xfrm>
                <a:off x="5280" y="134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600" name="Oval 37"/>
              <p:cNvSpPr>
                <a:spLocks noChangeAspect="1" noChangeArrowheads="1"/>
              </p:cNvSpPr>
              <p:nvPr/>
            </p:nvSpPr>
            <p:spPr bwMode="auto">
              <a:xfrm>
                <a:off x="4896" y="1728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601" name="Oval 38"/>
              <p:cNvSpPr>
                <a:spLocks noChangeAspect="1" noChangeArrowheads="1"/>
              </p:cNvSpPr>
              <p:nvPr/>
            </p:nvSpPr>
            <p:spPr bwMode="auto">
              <a:xfrm>
                <a:off x="4896" y="153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67602" name="Oval 39"/>
              <p:cNvSpPr>
                <a:spLocks noChangeAspect="1" noChangeArrowheads="1"/>
              </p:cNvSpPr>
              <p:nvPr/>
            </p:nvSpPr>
            <p:spPr bwMode="auto">
              <a:xfrm>
                <a:off x="5280" y="153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</p:grpSp>
      </p:grpSp>
      <p:sp>
        <p:nvSpPr>
          <p:cNvPr id="67588" name="Rectangle 40"/>
          <p:cNvSpPr>
            <a:spLocks noChangeArrowheads="1"/>
          </p:cNvSpPr>
          <p:nvPr/>
        </p:nvSpPr>
        <p:spPr bwMode="auto">
          <a:xfrm>
            <a:off x="3276600" y="38100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={1, 2, 3, 4, 5, 6}</a:t>
            </a:r>
          </a:p>
        </p:txBody>
      </p:sp>
    </p:spTree>
    <p:extLst>
      <p:ext uri="{BB962C8B-B14F-4D97-AF65-F5344CB8AC3E}">
        <p14:creationId xmlns:p14="http://schemas.microsoft.com/office/powerpoint/2010/main" val="2256841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Event , </a:t>
            </a:r>
            <a:r>
              <a:rPr lang="en-US" altLang="en-US" i="1"/>
              <a:t>E</a:t>
            </a:r>
            <a:endParaRPr lang="en-US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60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The </a:t>
            </a:r>
            <a:r>
              <a:rPr lang="en-US" altLang="en-US" b="1"/>
              <a:t>event</a:t>
            </a:r>
            <a:r>
              <a:rPr lang="en-US" altLang="en-US"/>
              <a:t>, </a:t>
            </a:r>
            <a:r>
              <a:rPr lang="en-US" altLang="en-US" i="1"/>
              <a:t>E</a:t>
            </a:r>
            <a:r>
              <a:rPr lang="en-US" altLang="en-US"/>
              <a:t>, is any subset of the </a:t>
            </a:r>
            <a:r>
              <a:rPr lang="en-US" altLang="en-US" b="1"/>
              <a:t>sample space</a:t>
            </a:r>
            <a:r>
              <a:rPr lang="en-US" altLang="en-US"/>
              <a:t>, </a:t>
            </a:r>
            <a:r>
              <a:rPr lang="en-US" altLang="en-US" i="1"/>
              <a:t>S</a:t>
            </a:r>
            <a:r>
              <a:rPr lang="en-US" altLang="en-US"/>
              <a:t>. i.e. any set of outcomes (not necessarily all outcomes) of the random phenomena</a:t>
            </a:r>
          </a:p>
        </p:txBody>
      </p:sp>
      <p:sp>
        <p:nvSpPr>
          <p:cNvPr id="68612" name="Rectangle 5"/>
          <p:cNvSpPr>
            <a:spLocks noChangeArrowheads="1"/>
          </p:cNvSpPr>
          <p:nvPr/>
        </p:nvSpPr>
        <p:spPr bwMode="auto">
          <a:xfrm>
            <a:off x="3352800" y="3505200"/>
            <a:ext cx="5334000" cy="289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8613" name="Oval 6"/>
          <p:cNvSpPr>
            <a:spLocks noChangeArrowheads="1"/>
          </p:cNvSpPr>
          <p:nvPr/>
        </p:nvSpPr>
        <p:spPr bwMode="auto">
          <a:xfrm rot="19746172">
            <a:off x="4038600" y="4191000"/>
            <a:ext cx="2209800" cy="1295400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8614" name="Rectangle 7"/>
          <p:cNvSpPr>
            <a:spLocks noChangeArrowheads="1"/>
          </p:cNvSpPr>
          <p:nvPr/>
        </p:nvSpPr>
        <p:spPr bwMode="auto">
          <a:xfrm>
            <a:off x="2743200" y="3505200"/>
            <a:ext cx="83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S</a:t>
            </a:r>
            <a:endParaRPr lang="en-US" altLang="en-US" sz="3200">
              <a:latin typeface="Times New Roman" panose="02020603050405020304" pitchFamily="18" charset="0"/>
            </a:endParaRPr>
          </a:p>
        </p:txBody>
      </p:sp>
      <p:sp>
        <p:nvSpPr>
          <p:cNvPr id="68615" name="Rectangle 8"/>
          <p:cNvSpPr>
            <a:spLocks noChangeArrowheads="1"/>
          </p:cNvSpPr>
          <p:nvPr/>
        </p:nvSpPr>
        <p:spPr bwMode="auto">
          <a:xfrm>
            <a:off x="6248400" y="4114800"/>
            <a:ext cx="83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E</a:t>
            </a:r>
            <a:endParaRPr lang="en-US" altLang="en-US" sz="3200">
              <a:latin typeface="Times New Roman" panose="02020603050405020304" pitchFamily="18" charset="0"/>
            </a:endParaRPr>
          </a:p>
        </p:txBody>
      </p:sp>
      <p:sp>
        <p:nvSpPr>
          <p:cNvPr id="68616" name="Text Box 9"/>
          <p:cNvSpPr txBox="1">
            <a:spLocks noChangeArrowheads="1"/>
          </p:cNvSpPr>
          <p:nvPr/>
        </p:nvSpPr>
        <p:spPr bwMode="auto">
          <a:xfrm>
            <a:off x="8815389" y="3095625"/>
            <a:ext cx="1501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Venn diagram</a:t>
            </a:r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 flipH="1">
            <a:off x="8721725" y="4114800"/>
            <a:ext cx="844550" cy="4333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547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229600" cy="160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The </a:t>
            </a:r>
            <a:r>
              <a:rPr lang="en-US" altLang="en-US" b="1"/>
              <a:t>event</a:t>
            </a:r>
            <a:r>
              <a:rPr lang="en-US" altLang="en-US"/>
              <a:t>, </a:t>
            </a:r>
            <a:r>
              <a:rPr lang="en-US" altLang="en-US" i="1"/>
              <a:t>E</a:t>
            </a:r>
            <a:r>
              <a:rPr lang="en-US" altLang="en-US"/>
              <a:t>, is said to </a:t>
            </a:r>
            <a:r>
              <a:rPr lang="en-US" altLang="en-US" b="1"/>
              <a:t>have occurred</a:t>
            </a:r>
            <a:r>
              <a:rPr lang="en-US" altLang="en-US"/>
              <a:t> if after the outcome has been observed the outcome lies in </a:t>
            </a:r>
            <a:r>
              <a:rPr lang="en-US" altLang="en-US" i="1"/>
              <a:t>E.</a:t>
            </a:r>
            <a:r>
              <a:rPr lang="en-US" altLang="en-US"/>
              <a:t> </a:t>
            </a: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3352800" y="3505200"/>
            <a:ext cx="5334000" cy="289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9636" name="Oval 5"/>
          <p:cNvSpPr>
            <a:spLocks noChangeArrowheads="1"/>
          </p:cNvSpPr>
          <p:nvPr/>
        </p:nvSpPr>
        <p:spPr bwMode="auto">
          <a:xfrm rot="19746172">
            <a:off x="4038600" y="4191000"/>
            <a:ext cx="2209800" cy="1295400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2743200" y="3505200"/>
            <a:ext cx="83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S</a:t>
            </a:r>
            <a:endParaRPr lang="en-US" altLang="en-US" sz="3200">
              <a:latin typeface="Times New Roman" panose="02020603050405020304" pitchFamily="18" charset="0"/>
            </a:endParaRPr>
          </a:p>
        </p:txBody>
      </p:sp>
      <p:sp>
        <p:nvSpPr>
          <p:cNvPr id="69638" name="Rectangle 7"/>
          <p:cNvSpPr>
            <a:spLocks noChangeArrowheads="1"/>
          </p:cNvSpPr>
          <p:nvPr/>
        </p:nvSpPr>
        <p:spPr bwMode="auto">
          <a:xfrm>
            <a:off x="6248400" y="4114800"/>
            <a:ext cx="83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E</a:t>
            </a:r>
            <a:endParaRPr lang="en-US" altLang="en-US" sz="3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51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828800" y="533400"/>
            <a:ext cx="845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b="1">
                <a:latin typeface="Times New Roman" panose="02020603050405020304" pitchFamily="18" charset="0"/>
              </a:rPr>
              <a:t>Examples</a:t>
            </a:r>
            <a:endParaRPr lang="en-US" altLang="en-US" sz="3200">
              <a:latin typeface="Times New Roman" panose="02020603050405020304" pitchFamily="18" charset="0"/>
            </a:endParaRPr>
          </a:p>
        </p:txBody>
      </p:sp>
      <p:grpSp>
        <p:nvGrpSpPr>
          <p:cNvPr id="70659" name="Group 3"/>
          <p:cNvGrpSpPr>
            <a:grpSpLocks/>
          </p:cNvGrpSpPr>
          <p:nvPr/>
        </p:nvGrpSpPr>
        <p:grpSpPr bwMode="auto">
          <a:xfrm>
            <a:off x="1905000" y="1447800"/>
            <a:ext cx="8458200" cy="1295400"/>
            <a:chOff x="192" y="240"/>
            <a:chExt cx="5328" cy="816"/>
          </a:xfrm>
        </p:grpSpPr>
        <p:sp>
          <p:nvSpPr>
            <p:cNvPr id="70683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5328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609600" indent="-609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Tx/>
                <a:buAutoNum type="arabicPeriod"/>
              </a:pPr>
              <a:r>
                <a:rPr lang="en-US" altLang="en-US" sz="3200">
                  <a:latin typeface="Times New Roman" panose="02020603050405020304" pitchFamily="18" charset="0"/>
                </a:rPr>
                <a:t>Rolling a die – outcomes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3200" i="1">
                  <a:latin typeface="Times New Roman" panose="02020603050405020304" pitchFamily="18" charset="0"/>
                </a:rPr>
                <a:t>		S </a:t>
              </a:r>
              <a:r>
                <a:rPr lang="en-US" altLang="en-US" sz="3200">
                  <a:latin typeface="Times New Roman" panose="02020603050405020304" pitchFamily="18" charset="0"/>
                </a:rPr>
                <a:t>={</a:t>
              </a:r>
              <a:r>
                <a:rPr lang="en-US" altLang="en-US" sz="3200" b="1">
                  <a:latin typeface="Times New Roman" panose="02020603050405020304" pitchFamily="18" charset="0"/>
                </a:rPr>
                <a:t>     ,     ,     ,     ,     ,     </a:t>
              </a:r>
              <a:r>
                <a:rPr lang="en-US" altLang="en-US" sz="3200">
                  <a:latin typeface="Times New Roman" panose="02020603050405020304" pitchFamily="18" charset="0"/>
                </a:rPr>
                <a:t>}</a:t>
              </a:r>
            </a:p>
          </p:txBody>
        </p:sp>
        <p:grpSp>
          <p:nvGrpSpPr>
            <p:cNvPr id="70684" name="Group 5"/>
            <p:cNvGrpSpPr>
              <a:grpSpLocks noChangeAspect="1"/>
            </p:cNvGrpSpPr>
            <p:nvPr/>
          </p:nvGrpSpPr>
          <p:grpSpPr bwMode="auto">
            <a:xfrm>
              <a:off x="1296" y="672"/>
              <a:ext cx="271" cy="271"/>
              <a:chOff x="1344" y="336"/>
              <a:chExt cx="672" cy="672"/>
            </a:xfrm>
          </p:grpSpPr>
          <p:sp>
            <p:nvSpPr>
              <p:cNvPr id="70715" name="Rectangle 6"/>
              <p:cNvSpPr>
                <a:spLocks noChangeAspect="1" noChangeArrowheads="1"/>
              </p:cNvSpPr>
              <p:nvPr/>
            </p:nvSpPr>
            <p:spPr bwMode="auto">
              <a:xfrm>
                <a:off x="1344" y="336"/>
                <a:ext cx="672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70716" name="Oval 7"/>
              <p:cNvSpPr>
                <a:spLocks noChangeAspect="1" noChangeArrowheads="1"/>
              </p:cNvSpPr>
              <p:nvPr/>
            </p:nvSpPr>
            <p:spPr bwMode="auto">
              <a:xfrm>
                <a:off x="1632" y="6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</p:grpSp>
        <p:grpSp>
          <p:nvGrpSpPr>
            <p:cNvPr id="70685" name="Group 8"/>
            <p:cNvGrpSpPr>
              <a:grpSpLocks noChangeAspect="1"/>
            </p:cNvGrpSpPr>
            <p:nvPr/>
          </p:nvGrpSpPr>
          <p:grpSpPr bwMode="auto">
            <a:xfrm>
              <a:off x="2832" y="672"/>
              <a:ext cx="271" cy="271"/>
              <a:chOff x="2352" y="336"/>
              <a:chExt cx="672" cy="672"/>
            </a:xfrm>
          </p:grpSpPr>
          <p:sp>
            <p:nvSpPr>
              <p:cNvPr id="70709" name="Rectangle 9"/>
              <p:cNvSpPr>
                <a:spLocks noChangeAspect="1" noChangeArrowheads="1"/>
              </p:cNvSpPr>
              <p:nvPr/>
            </p:nvSpPr>
            <p:spPr bwMode="auto">
              <a:xfrm>
                <a:off x="2352" y="336"/>
                <a:ext cx="672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70710" name="Oval 10"/>
              <p:cNvSpPr>
                <a:spLocks noChangeAspect="1" noChangeArrowheads="1"/>
              </p:cNvSpPr>
              <p:nvPr/>
            </p:nvSpPr>
            <p:spPr bwMode="auto">
              <a:xfrm>
                <a:off x="2640" y="6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70711" name="Oval 11"/>
              <p:cNvSpPr>
                <a:spLocks noChangeAspect="1" noChangeArrowheads="1"/>
              </p:cNvSpPr>
              <p:nvPr/>
            </p:nvSpPr>
            <p:spPr bwMode="auto">
              <a:xfrm>
                <a:off x="2448" y="432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70712" name="Oval 12"/>
              <p:cNvSpPr>
                <a:spLocks noChangeAspect="1" noChangeArrowheads="1"/>
              </p:cNvSpPr>
              <p:nvPr/>
            </p:nvSpPr>
            <p:spPr bwMode="auto">
              <a:xfrm>
                <a:off x="2832" y="81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70713" name="Oval 13"/>
              <p:cNvSpPr>
                <a:spLocks noChangeAspect="1" noChangeArrowheads="1"/>
              </p:cNvSpPr>
              <p:nvPr/>
            </p:nvSpPr>
            <p:spPr bwMode="auto">
              <a:xfrm>
                <a:off x="2832" y="432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70714" name="Oval 14"/>
              <p:cNvSpPr>
                <a:spLocks noChangeAspect="1" noChangeArrowheads="1"/>
              </p:cNvSpPr>
              <p:nvPr/>
            </p:nvSpPr>
            <p:spPr bwMode="auto">
              <a:xfrm>
                <a:off x="2448" y="81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</p:grpSp>
        <p:grpSp>
          <p:nvGrpSpPr>
            <p:cNvPr id="70686" name="Group 15"/>
            <p:cNvGrpSpPr>
              <a:grpSpLocks noChangeAspect="1"/>
            </p:cNvGrpSpPr>
            <p:nvPr/>
          </p:nvGrpSpPr>
          <p:grpSpPr bwMode="auto">
            <a:xfrm>
              <a:off x="2064" y="672"/>
              <a:ext cx="271" cy="271"/>
              <a:chOff x="3168" y="336"/>
              <a:chExt cx="672" cy="672"/>
            </a:xfrm>
          </p:grpSpPr>
          <p:sp>
            <p:nvSpPr>
              <p:cNvPr id="70705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3168" y="336"/>
                <a:ext cx="672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70706" name="Oval 17"/>
              <p:cNvSpPr>
                <a:spLocks noChangeAspect="1" noChangeArrowheads="1"/>
              </p:cNvSpPr>
              <p:nvPr/>
            </p:nvSpPr>
            <p:spPr bwMode="auto">
              <a:xfrm>
                <a:off x="3456" y="6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70707" name="Oval 18"/>
              <p:cNvSpPr>
                <a:spLocks noChangeAspect="1" noChangeArrowheads="1"/>
              </p:cNvSpPr>
              <p:nvPr/>
            </p:nvSpPr>
            <p:spPr bwMode="auto">
              <a:xfrm>
                <a:off x="3264" y="432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70708" name="Oval 19"/>
              <p:cNvSpPr>
                <a:spLocks noChangeAspect="1" noChangeArrowheads="1"/>
              </p:cNvSpPr>
              <p:nvPr/>
            </p:nvSpPr>
            <p:spPr bwMode="auto">
              <a:xfrm>
                <a:off x="3648" y="81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</p:grpSp>
        <p:grpSp>
          <p:nvGrpSpPr>
            <p:cNvPr id="70687" name="Group 20"/>
            <p:cNvGrpSpPr>
              <a:grpSpLocks noChangeAspect="1"/>
            </p:cNvGrpSpPr>
            <p:nvPr/>
          </p:nvGrpSpPr>
          <p:grpSpPr bwMode="auto">
            <a:xfrm>
              <a:off x="2448" y="672"/>
              <a:ext cx="271" cy="271"/>
              <a:chOff x="3984" y="336"/>
              <a:chExt cx="672" cy="672"/>
            </a:xfrm>
          </p:grpSpPr>
          <p:sp>
            <p:nvSpPr>
              <p:cNvPr id="70700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3984" y="336"/>
                <a:ext cx="672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70701" name="Oval 22"/>
              <p:cNvSpPr>
                <a:spLocks noChangeAspect="1" noChangeArrowheads="1"/>
              </p:cNvSpPr>
              <p:nvPr/>
            </p:nvSpPr>
            <p:spPr bwMode="auto">
              <a:xfrm>
                <a:off x="4080" y="432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70702" name="Oval 23"/>
              <p:cNvSpPr>
                <a:spLocks noChangeAspect="1" noChangeArrowheads="1"/>
              </p:cNvSpPr>
              <p:nvPr/>
            </p:nvSpPr>
            <p:spPr bwMode="auto">
              <a:xfrm>
                <a:off x="4464" y="81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70703" name="Oval 24"/>
              <p:cNvSpPr>
                <a:spLocks noChangeAspect="1" noChangeArrowheads="1"/>
              </p:cNvSpPr>
              <p:nvPr/>
            </p:nvSpPr>
            <p:spPr bwMode="auto">
              <a:xfrm>
                <a:off x="4464" y="432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70704" name="Oval 25"/>
              <p:cNvSpPr>
                <a:spLocks noChangeAspect="1" noChangeArrowheads="1"/>
              </p:cNvSpPr>
              <p:nvPr/>
            </p:nvSpPr>
            <p:spPr bwMode="auto">
              <a:xfrm>
                <a:off x="4080" y="81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</p:grpSp>
        <p:grpSp>
          <p:nvGrpSpPr>
            <p:cNvPr id="70688" name="Group 26"/>
            <p:cNvGrpSpPr>
              <a:grpSpLocks noChangeAspect="1"/>
            </p:cNvGrpSpPr>
            <p:nvPr/>
          </p:nvGrpSpPr>
          <p:grpSpPr bwMode="auto">
            <a:xfrm>
              <a:off x="1680" y="672"/>
              <a:ext cx="271" cy="271"/>
              <a:chOff x="3744" y="1200"/>
              <a:chExt cx="672" cy="672"/>
            </a:xfrm>
          </p:grpSpPr>
          <p:sp>
            <p:nvSpPr>
              <p:cNvPr id="70697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3744" y="1200"/>
                <a:ext cx="672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70698" name="Oval 28"/>
              <p:cNvSpPr>
                <a:spLocks noChangeAspect="1" noChangeArrowheads="1"/>
              </p:cNvSpPr>
              <p:nvPr/>
            </p:nvSpPr>
            <p:spPr bwMode="auto">
              <a:xfrm>
                <a:off x="3840" y="129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70699" name="Oval 29"/>
              <p:cNvSpPr>
                <a:spLocks noChangeAspect="1" noChangeArrowheads="1"/>
              </p:cNvSpPr>
              <p:nvPr/>
            </p:nvSpPr>
            <p:spPr bwMode="auto">
              <a:xfrm>
                <a:off x="4224" y="1680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</p:grpSp>
        <p:grpSp>
          <p:nvGrpSpPr>
            <p:cNvPr id="70689" name="Group 30"/>
            <p:cNvGrpSpPr>
              <a:grpSpLocks noChangeAspect="1"/>
            </p:cNvGrpSpPr>
            <p:nvPr/>
          </p:nvGrpSpPr>
          <p:grpSpPr bwMode="auto">
            <a:xfrm>
              <a:off x="3216" y="672"/>
              <a:ext cx="271" cy="271"/>
              <a:chOff x="4800" y="1248"/>
              <a:chExt cx="672" cy="672"/>
            </a:xfrm>
          </p:grpSpPr>
          <p:sp>
            <p:nvSpPr>
              <p:cNvPr id="70690" name="Rectangle 31"/>
              <p:cNvSpPr>
                <a:spLocks noChangeAspect="1" noChangeArrowheads="1"/>
              </p:cNvSpPr>
              <p:nvPr/>
            </p:nvSpPr>
            <p:spPr bwMode="auto">
              <a:xfrm>
                <a:off x="4800" y="1248"/>
                <a:ext cx="672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70691" name="Oval 32"/>
              <p:cNvSpPr>
                <a:spLocks noChangeAspect="1" noChangeArrowheads="1"/>
              </p:cNvSpPr>
              <p:nvPr/>
            </p:nvSpPr>
            <p:spPr bwMode="auto">
              <a:xfrm>
                <a:off x="4896" y="134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70692" name="Oval 33"/>
              <p:cNvSpPr>
                <a:spLocks noChangeAspect="1" noChangeArrowheads="1"/>
              </p:cNvSpPr>
              <p:nvPr/>
            </p:nvSpPr>
            <p:spPr bwMode="auto">
              <a:xfrm>
                <a:off x="5280" y="1728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70693" name="Oval 34"/>
              <p:cNvSpPr>
                <a:spLocks noChangeAspect="1" noChangeArrowheads="1"/>
              </p:cNvSpPr>
              <p:nvPr/>
            </p:nvSpPr>
            <p:spPr bwMode="auto">
              <a:xfrm>
                <a:off x="5280" y="134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70694" name="Oval 35"/>
              <p:cNvSpPr>
                <a:spLocks noChangeAspect="1" noChangeArrowheads="1"/>
              </p:cNvSpPr>
              <p:nvPr/>
            </p:nvSpPr>
            <p:spPr bwMode="auto">
              <a:xfrm>
                <a:off x="4896" y="1728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70695" name="Oval 36"/>
              <p:cNvSpPr>
                <a:spLocks noChangeAspect="1" noChangeArrowheads="1"/>
              </p:cNvSpPr>
              <p:nvPr/>
            </p:nvSpPr>
            <p:spPr bwMode="auto">
              <a:xfrm>
                <a:off x="4896" y="153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  <p:sp>
            <p:nvSpPr>
              <p:cNvPr id="70696" name="Oval 37"/>
              <p:cNvSpPr>
                <a:spLocks noChangeAspect="1" noChangeArrowheads="1"/>
              </p:cNvSpPr>
              <p:nvPr/>
            </p:nvSpPr>
            <p:spPr bwMode="auto">
              <a:xfrm>
                <a:off x="5280" y="153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CA" altLang="en-US"/>
              </a:p>
            </p:txBody>
          </p:sp>
        </p:grpSp>
      </p:grpSp>
      <p:sp>
        <p:nvSpPr>
          <p:cNvPr id="70660" name="Rectangle 38"/>
          <p:cNvSpPr>
            <a:spLocks noChangeArrowheads="1"/>
          </p:cNvSpPr>
          <p:nvPr/>
        </p:nvSpPr>
        <p:spPr bwMode="auto">
          <a:xfrm>
            <a:off x="3276600" y="2819400"/>
            <a:ext cx="335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={1, 2, 3, 4, 5, 6}</a:t>
            </a:r>
          </a:p>
        </p:txBody>
      </p:sp>
      <p:sp>
        <p:nvSpPr>
          <p:cNvPr id="70661" name="Rectangle 74"/>
          <p:cNvSpPr>
            <a:spLocks noChangeArrowheads="1"/>
          </p:cNvSpPr>
          <p:nvPr/>
        </p:nvSpPr>
        <p:spPr bwMode="auto">
          <a:xfrm>
            <a:off x="2590800" y="3733800"/>
            <a:ext cx="6629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E </a:t>
            </a:r>
            <a:r>
              <a:rPr lang="en-US" altLang="en-US" sz="3200">
                <a:latin typeface="Times New Roman" panose="02020603050405020304" pitchFamily="18" charset="0"/>
              </a:rPr>
              <a:t>= the event that an even number is rolled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	= {2, 4, 6}</a:t>
            </a:r>
          </a:p>
        </p:txBody>
      </p:sp>
      <p:grpSp>
        <p:nvGrpSpPr>
          <p:cNvPr id="70662" name="Group 111"/>
          <p:cNvGrpSpPr>
            <a:grpSpLocks/>
          </p:cNvGrpSpPr>
          <p:nvPr/>
        </p:nvGrpSpPr>
        <p:grpSpPr bwMode="auto">
          <a:xfrm>
            <a:off x="3200400" y="5486400"/>
            <a:ext cx="2743200" cy="685800"/>
            <a:chOff x="672" y="3504"/>
            <a:chExt cx="1728" cy="432"/>
          </a:xfrm>
        </p:grpSpPr>
        <p:sp>
          <p:nvSpPr>
            <p:cNvPr id="70663" name="Rectangle 76"/>
            <p:cNvSpPr>
              <a:spLocks noChangeArrowheads="1"/>
            </p:cNvSpPr>
            <p:nvPr/>
          </p:nvSpPr>
          <p:spPr bwMode="auto">
            <a:xfrm>
              <a:off x="672" y="3504"/>
              <a:ext cx="172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609600" indent="-609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3200">
                  <a:latin typeface="Times New Roman" panose="02020603050405020304" pitchFamily="18" charset="0"/>
                </a:rPr>
                <a:t>={</a:t>
              </a:r>
              <a:r>
                <a:rPr lang="en-US" altLang="en-US" sz="3200" b="1">
                  <a:latin typeface="Times New Roman" panose="02020603050405020304" pitchFamily="18" charset="0"/>
                </a:rPr>
                <a:t>     ,     ,     </a:t>
              </a:r>
              <a:r>
                <a:rPr lang="en-US" altLang="en-US" sz="3200">
                  <a:latin typeface="Times New Roman" panose="02020603050405020304" pitchFamily="18" charset="0"/>
                </a:rPr>
                <a:t>}</a:t>
              </a:r>
            </a:p>
          </p:txBody>
        </p:sp>
        <p:grpSp>
          <p:nvGrpSpPr>
            <p:cNvPr id="70664" name="Group 110"/>
            <p:cNvGrpSpPr>
              <a:grpSpLocks/>
            </p:cNvGrpSpPr>
            <p:nvPr/>
          </p:nvGrpSpPr>
          <p:grpSpPr bwMode="auto">
            <a:xfrm>
              <a:off x="1008" y="3552"/>
              <a:ext cx="1087" cy="271"/>
              <a:chOff x="1008" y="3552"/>
              <a:chExt cx="1087" cy="271"/>
            </a:xfrm>
          </p:grpSpPr>
          <p:grpSp>
            <p:nvGrpSpPr>
              <p:cNvPr id="70665" name="Group 92"/>
              <p:cNvGrpSpPr>
                <a:grpSpLocks noChangeAspect="1"/>
              </p:cNvGrpSpPr>
              <p:nvPr/>
            </p:nvGrpSpPr>
            <p:grpSpPr bwMode="auto">
              <a:xfrm>
                <a:off x="1440" y="3552"/>
                <a:ext cx="271" cy="271"/>
                <a:chOff x="3984" y="336"/>
                <a:chExt cx="672" cy="672"/>
              </a:xfrm>
            </p:grpSpPr>
            <p:sp>
              <p:nvSpPr>
                <p:cNvPr id="70678" name="Rectangle 93"/>
                <p:cNvSpPr>
                  <a:spLocks noChangeAspect="1" noChangeArrowheads="1"/>
                </p:cNvSpPr>
                <p:nvPr/>
              </p:nvSpPr>
              <p:spPr bwMode="auto">
                <a:xfrm>
                  <a:off x="3984" y="336"/>
                  <a:ext cx="672" cy="6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70679" name="Oval 94"/>
                <p:cNvSpPr>
                  <a:spLocks noChangeAspect="1" noChangeArrowheads="1"/>
                </p:cNvSpPr>
                <p:nvPr/>
              </p:nvSpPr>
              <p:spPr bwMode="auto">
                <a:xfrm>
                  <a:off x="4080" y="432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70680" name="Oval 95"/>
                <p:cNvSpPr>
                  <a:spLocks noChangeAspect="1" noChangeArrowheads="1"/>
                </p:cNvSpPr>
                <p:nvPr/>
              </p:nvSpPr>
              <p:spPr bwMode="auto">
                <a:xfrm>
                  <a:off x="4464" y="816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70681" name="Oval 96"/>
                <p:cNvSpPr>
                  <a:spLocks noChangeAspect="1" noChangeArrowheads="1"/>
                </p:cNvSpPr>
                <p:nvPr/>
              </p:nvSpPr>
              <p:spPr bwMode="auto">
                <a:xfrm>
                  <a:off x="4464" y="432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70682" name="Oval 97"/>
                <p:cNvSpPr>
                  <a:spLocks noChangeAspect="1" noChangeArrowheads="1"/>
                </p:cNvSpPr>
                <p:nvPr/>
              </p:nvSpPr>
              <p:spPr bwMode="auto">
                <a:xfrm>
                  <a:off x="4080" y="816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</p:grpSp>
          <p:grpSp>
            <p:nvGrpSpPr>
              <p:cNvPr id="70666" name="Group 98"/>
              <p:cNvGrpSpPr>
                <a:grpSpLocks noChangeAspect="1"/>
              </p:cNvGrpSpPr>
              <p:nvPr/>
            </p:nvGrpSpPr>
            <p:grpSpPr bwMode="auto">
              <a:xfrm>
                <a:off x="1008" y="3552"/>
                <a:ext cx="271" cy="271"/>
                <a:chOff x="3744" y="1200"/>
                <a:chExt cx="672" cy="672"/>
              </a:xfrm>
            </p:grpSpPr>
            <p:sp>
              <p:nvSpPr>
                <p:cNvPr id="70675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3744" y="1200"/>
                  <a:ext cx="672" cy="6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70676" name="Oval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3840" y="1296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70677" name="Oval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4224" y="1680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</p:grpSp>
          <p:grpSp>
            <p:nvGrpSpPr>
              <p:cNvPr id="70667" name="Group 102"/>
              <p:cNvGrpSpPr>
                <a:grpSpLocks noChangeAspect="1"/>
              </p:cNvGrpSpPr>
              <p:nvPr/>
            </p:nvGrpSpPr>
            <p:grpSpPr bwMode="auto">
              <a:xfrm>
                <a:off x="1824" y="3552"/>
                <a:ext cx="271" cy="271"/>
                <a:chOff x="4800" y="1248"/>
                <a:chExt cx="672" cy="672"/>
              </a:xfrm>
            </p:grpSpPr>
            <p:sp>
              <p:nvSpPr>
                <p:cNvPr id="70668" name="Rectangle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4800" y="1248"/>
                  <a:ext cx="672" cy="6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70669" name="Oval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4896" y="1344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70670" name="Oval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5280" y="1728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70671" name="Oval 106"/>
                <p:cNvSpPr>
                  <a:spLocks noChangeAspect="1" noChangeArrowheads="1"/>
                </p:cNvSpPr>
                <p:nvPr/>
              </p:nvSpPr>
              <p:spPr bwMode="auto">
                <a:xfrm>
                  <a:off x="5280" y="1344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70672" name="Oval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4896" y="1728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70673" name="Oval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4896" y="1536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70674" name="Oval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5280" y="1536"/>
                  <a:ext cx="144" cy="14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85265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Special Events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05800" cy="91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/>
              <a:t>The Null Event, The empty event </a:t>
            </a:r>
            <a:r>
              <a:rPr lang="en-US" altLang="en-US"/>
              <a:t>- </a:t>
            </a:r>
            <a:r>
              <a:rPr lang="en-US" altLang="en-US" sz="3600" i="1">
                <a:latin typeface="Symbol" panose="05050102010706020507" pitchFamily="18" charset="2"/>
              </a:rPr>
              <a:t>f</a:t>
            </a:r>
            <a:endParaRPr lang="en-US" altLang="en-US" sz="3600" b="1">
              <a:latin typeface="Symbol" panose="05050102010706020507" pitchFamily="18" charset="2"/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2133600" y="2438400"/>
            <a:ext cx="830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600" i="1">
                <a:latin typeface="Symbol" panose="05050102010706020507" pitchFamily="18" charset="2"/>
              </a:rPr>
              <a:t>f</a:t>
            </a:r>
            <a:r>
              <a:rPr lang="en-US" altLang="en-US" sz="3200">
                <a:latin typeface="Times New Roman" panose="02020603050405020304" pitchFamily="18" charset="0"/>
              </a:rPr>
              <a:t> = { } = the event that contains no outcomes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981200" y="3429000"/>
            <a:ext cx="830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b="1">
                <a:latin typeface="Times New Roman" panose="02020603050405020304" pitchFamily="18" charset="0"/>
              </a:rPr>
              <a:t>The Entire Event, The Sample Space </a:t>
            </a:r>
            <a:r>
              <a:rPr lang="en-US" altLang="en-US" sz="3200">
                <a:latin typeface="Times New Roman" panose="02020603050405020304" pitchFamily="18" charset="0"/>
              </a:rPr>
              <a:t>- </a:t>
            </a:r>
            <a:r>
              <a:rPr lang="en-US" altLang="en-US" sz="3200" i="1">
                <a:latin typeface="Times New Roman" panose="02020603050405020304" pitchFamily="18" charset="0"/>
              </a:rPr>
              <a:t>S</a:t>
            </a:r>
            <a:endParaRPr lang="en-US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2362200" y="4191000"/>
            <a:ext cx="830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S</a:t>
            </a:r>
            <a:r>
              <a:rPr lang="en-US" altLang="en-US" sz="3200">
                <a:latin typeface="Times New Roman" panose="02020603050405020304" pitchFamily="18" charset="0"/>
              </a:rPr>
              <a:t> = the event that contains all outcomes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2057400" y="4953000"/>
            <a:ext cx="8382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The empty event, </a:t>
            </a:r>
            <a:r>
              <a:rPr lang="en-US" altLang="en-US" sz="3600" i="1">
                <a:latin typeface="Symbol" panose="05050102010706020507" pitchFamily="18" charset="2"/>
              </a:rPr>
              <a:t>f </a:t>
            </a:r>
            <a:r>
              <a:rPr lang="en-US" altLang="en-US" sz="3200">
                <a:latin typeface="Times New Roman" panose="02020603050405020304" pitchFamily="18" charset="0"/>
              </a:rPr>
              <a:t>, never occurs.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The entire event,</a:t>
            </a:r>
            <a:r>
              <a:rPr lang="en-US" altLang="en-US" sz="3200" i="1">
                <a:latin typeface="Times New Roman" panose="02020603050405020304" pitchFamily="18" charset="0"/>
              </a:rPr>
              <a:t> S</a:t>
            </a:r>
            <a:r>
              <a:rPr lang="en-US" altLang="en-US" sz="3200">
                <a:latin typeface="Times New Roman" panose="02020603050405020304" pitchFamily="18" charset="0"/>
              </a:rPr>
              <a:t>, always occurs.</a:t>
            </a:r>
          </a:p>
        </p:txBody>
      </p:sp>
    </p:spTree>
    <p:extLst>
      <p:ext uri="{BB962C8B-B14F-4D97-AF65-F5344CB8AC3E}">
        <p14:creationId xmlns:p14="http://schemas.microsoft.com/office/powerpoint/2010/main" val="2850187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Oval 19"/>
          <p:cNvSpPr>
            <a:spLocks noChangeArrowheads="1"/>
          </p:cNvSpPr>
          <p:nvPr/>
        </p:nvSpPr>
        <p:spPr bwMode="auto">
          <a:xfrm>
            <a:off x="5638800" y="4343400"/>
            <a:ext cx="1828800" cy="1447800"/>
          </a:xfrm>
          <a:prstGeom prst="ellipse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72707" name="Oval 18"/>
          <p:cNvSpPr>
            <a:spLocks noChangeArrowheads="1"/>
          </p:cNvSpPr>
          <p:nvPr/>
        </p:nvSpPr>
        <p:spPr bwMode="auto">
          <a:xfrm>
            <a:off x="4267200" y="4343400"/>
            <a:ext cx="1828800" cy="1447800"/>
          </a:xfrm>
          <a:prstGeom prst="ellipse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Set operations on Events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1371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/>
              <a:t>Union</a:t>
            </a:r>
            <a:endParaRPr lang="en-US" altLang="en-US" sz="3600" b="1">
              <a:latin typeface="Symbol" panose="05050102010706020507" pitchFamily="18" charset="2"/>
            </a:endParaRPr>
          </a:p>
        </p:txBody>
      </p:sp>
      <p:sp>
        <p:nvSpPr>
          <p:cNvPr id="72710" name="Rectangle 4"/>
          <p:cNvSpPr>
            <a:spLocks noChangeArrowheads="1"/>
          </p:cNvSpPr>
          <p:nvPr/>
        </p:nvSpPr>
        <p:spPr bwMode="auto">
          <a:xfrm>
            <a:off x="1981200" y="1676400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Let </a:t>
            </a:r>
            <a:r>
              <a:rPr lang="en-US" altLang="en-US" sz="3200" i="1">
                <a:latin typeface="Times New Roman" panose="02020603050405020304" pitchFamily="18" charset="0"/>
              </a:rPr>
              <a:t>A </a:t>
            </a:r>
            <a:r>
              <a:rPr lang="en-US" altLang="en-US" sz="3200">
                <a:latin typeface="Times New Roman" panose="02020603050405020304" pitchFamily="18" charset="0"/>
              </a:rPr>
              <a:t>and </a:t>
            </a:r>
            <a:r>
              <a:rPr lang="en-US" altLang="en-US" sz="3200" i="1">
                <a:latin typeface="Times New Roman" panose="02020603050405020304" pitchFamily="18" charset="0"/>
              </a:rPr>
              <a:t>B </a:t>
            </a:r>
            <a:r>
              <a:rPr lang="en-US" altLang="en-US" sz="3200">
                <a:latin typeface="Times New Roman" panose="02020603050405020304" pitchFamily="18" charset="0"/>
              </a:rPr>
              <a:t>be two events, then the </a:t>
            </a:r>
            <a:r>
              <a:rPr lang="en-US" altLang="en-US" sz="3200" b="1">
                <a:latin typeface="Times New Roman" panose="02020603050405020304" pitchFamily="18" charset="0"/>
              </a:rPr>
              <a:t>union </a:t>
            </a:r>
            <a:r>
              <a:rPr lang="en-US" altLang="en-US" sz="3200">
                <a:latin typeface="Times New Roman" panose="02020603050405020304" pitchFamily="18" charset="0"/>
              </a:rPr>
              <a:t> of </a:t>
            </a:r>
            <a:r>
              <a:rPr lang="en-US" altLang="en-US" sz="3200" i="1">
                <a:latin typeface="Times New Roman" panose="02020603050405020304" pitchFamily="18" charset="0"/>
              </a:rPr>
              <a:t>A </a:t>
            </a:r>
            <a:r>
              <a:rPr lang="en-US" altLang="en-US" sz="3200">
                <a:latin typeface="Times New Roman" panose="02020603050405020304" pitchFamily="18" charset="0"/>
              </a:rPr>
              <a:t>and </a:t>
            </a:r>
            <a:r>
              <a:rPr lang="en-US" altLang="en-US" sz="3200" i="1">
                <a:latin typeface="Times New Roman" panose="02020603050405020304" pitchFamily="18" charset="0"/>
              </a:rPr>
              <a:t>B </a:t>
            </a:r>
            <a:r>
              <a:rPr lang="en-US" altLang="en-US" sz="3200">
                <a:latin typeface="Times New Roman" panose="02020603050405020304" pitchFamily="18" charset="0"/>
              </a:rPr>
              <a:t>is the event (denoted by </a:t>
            </a:r>
            <a:r>
              <a:rPr lang="en-US" altLang="en-US" sz="3200" i="1">
                <a:latin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3200" i="1">
                <a:latin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</a:rPr>
              <a:t>) defined by:</a:t>
            </a:r>
          </a:p>
        </p:txBody>
      </p:sp>
      <p:sp>
        <p:nvSpPr>
          <p:cNvPr id="72711" name="Rectangle 8"/>
          <p:cNvSpPr>
            <a:spLocks noChangeArrowheads="1"/>
          </p:cNvSpPr>
          <p:nvPr/>
        </p:nvSpPr>
        <p:spPr bwMode="auto">
          <a:xfrm>
            <a:off x="2133600" y="2895600"/>
            <a:ext cx="7696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A </a:t>
            </a:r>
            <a:r>
              <a:rPr lang="en-US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3200">
                <a:latin typeface="Times New Roman" panose="02020603050405020304" pitchFamily="18" charset="0"/>
                <a:sym typeface="Math3" pitchFamily="2" charset="2"/>
              </a:rPr>
              <a:t> </a:t>
            </a:r>
            <a:r>
              <a:rPr lang="en-US" altLang="en-US" sz="3200" i="1">
                <a:latin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</a:rPr>
              <a:t> = {</a:t>
            </a:r>
            <a:r>
              <a:rPr lang="en-US" altLang="en-US" sz="3200" i="1">
                <a:latin typeface="Times New Roman" panose="02020603050405020304" pitchFamily="18" charset="0"/>
              </a:rPr>
              <a:t>e</a:t>
            </a:r>
            <a:r>
              <a:rPr lang="en-US" altLang="en-US" sz="3200">
                <a:latin typeface="Times New Roman" panose="02020603050405020304" pitchFamily="18" charset="0"/>
              </a:rPr>
              <a:t>| </a:t>
            </a:r>
            <a:r>
              <a:rPr lang="en-US" altLang="en-US" sz="3200" i="1">
                <a:latin typeface="Times New Roman" panose="02020603050405020304" pitchFamily="18" charset="0"/>
              </a:rPr>
              <a:t>e </a:t>
            </a:r>
            <a:r>
              <a:rPr lang="en-US" altLang="en-US" sz="3200">
                <a:latin typeface="Times New Roman" panose="02020603050405020304" pitchFamily="18" charset="0"/>
              </a:rPr>
              <a:t>belongs to </a:t>
            </a:r>
            <a:r>
              <a:rPr lang="en-US" altLang="en-US" sz="3200" i="1">
                <a:latin typeface="Times New Roman" panose="02020603050405020304" pitchFamily="18" charset="0"/>
              </a:rPr>
              <a:t>A </a:t>
            </a:r>
            <a:r>
              <a:rPr lang="en-US" altLang="en-US" sz="3200" b="1">
                <a:latin typeface="Times New Roman" panose="02020603050405020304" pitchFamily="18" charset="0"/>
              </a:rPr>
              <a:t>or</a:t>
            </a:r>
            <a:r>
              <a:rPr lang="en-US" altLang="en-US" sz="3200">
                <a:latin typeface="Times New Roman" panose="02020603050405020304" pitchFamily="18" charset="0"/>
              </a:rPr>
              <a:t> </a:t>
            </a:r>
            <a:r>
              <a:rPr lang="en-US" altLang="en-US" sz="3200" i="1">
                <a:latin typeface="Times New Roman" panose="02020603050405020304" pitchFamily="18" charset="0"/>
              </a:rPr>
              <a:t>e </a:t>
            </a:r>
            <a:r>
              <a:rPr lang="en-US" altLang="en-US" sz="3200">
                <a:latin typeface="Times New Roman" panose="02020603050405020304" pitchFamily="18" charset="0"/>
              </a:rPr>
              <a:t>belongs to </a:t>
            </a:r>
            <a:r>
              <a:rPr lang="en-US" altLang="en-US" sz="3200" i="1">
                <a:latin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2712" name="Rectangle 9"/>
          <p:cNvSpPr>
            <a:spLocks noChangeArrowheads="1"/>
          </p:cNvSpPr>
          <p:nvPr/>
        </p:nvSpPr>
        <p:spPr bwMode="auto">
          <a:xfrm>
            <a:off x="3429000" y="3657600"/>
            <a:ext cx="5257800" cy="289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72713" name="Oval 10"/>
          <p:cNvSpPr>
            <a:spLocks noChangeArrowheads="1"/>
          </p:cNvSpPr>
          <p:nvPr/>
        </p:nvSpPr>
        <p:spPr bwMode="auto">
          <a:xfrm>
            <a:off x="4267200" y="4343400"/>
            <a:ext cx="1828800" cy="1447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72714" name="Oval 11"/>
          <p:cNvSpPr>
            <a:spLocks noChangeArrowheads="1"/>
          </p:cNvSpPr>
          <p:nvPr/>
        </p:nvSpPr>
        <p:spPr bwMode="auto">
          <a:xfrm>
            <a:off x="5638800" y="4343400"/>
            <a:ext cx="1828800" cy="1447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72715" name="Rectangle 12"/>
          <p:cNvSpPr>
            <a:spLocks noChangeArrowheads="1"/>
          </p:cNvSpPr>
          <p:nvPr/>
        </p:nvSpPr>
        <p:spPr bwMode="auto">
          <a:xfrm>
            <a:off x="5257800" y="37338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A </a:t>
            </a:r>
            <a:r>
              <a:rPr lang="en-US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3200">
                <a:latin typeface="Times New Roman" panose="02020603050405020304" pitchFamily="18" charset="0"/>
                <a:sym typeface="Math3" pitchFamily="2" charset="2"/>
              </a:rPr>
              <a:t> </a:t>
            </a:r>
            <a:r>
              <a:rPr lang="en-US" altLang="en-US" sz="32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2716" name="Rectangle 13"/>
          <p:cNvSpPr>
            <a:spLocks noChangeArrowheads="1"/>
          </p:cNvSpPr>
          <p:nvPr/>
        </p:nvSpPr>
        <p:spPr bwMode="auto">
          <a:xfrm>
            <a:off x="3886200" y="5410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A</a:t>
            </a:r>
            <a:endParaRPr lang="en-US" altLang="en-US" sz="3200">
              <a:latin typeface="Times New Roman" panose="02020603050405020304" pitchFamily="18" charset="0"/>
            </a:endParaRPr>
          </a:p>
        </p:txBody>
      </p:sp>
      <p:sp>
        <p:nvSpPr>
          <p:cNvPr id="72717" name="Rectangle 14"/>
          <p:cNvSpPr>
            <a:spLocks noChangeArrowheads="1"/>
          </p:cNvSpPr>
          <p:nvPr/>
        </p:nvSpPr>
        <p:spPr bwMode="auto">
          <a:xfrm>
            <a:off x="7467600" y="54102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B</a:t>
            </a:r>
            <a:endParaRPr lang="en-US" altLang="en-US" sz="3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50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Oval 2"/>
          <p:cNvSpPr>
            <a:spLocks noChangeArrowheads="1"/>
          </p:cNvSpPr>
          <p:nvPr/>
        </p:nvSpPr>
        <p:spPr bwMode="auto">
          <a:xfrm>
            <a:off x="5486400" y="3429000"/>
            <a:ext cx="1828800" cy="1447800"/>
          </a:xfrm>
          <a:prstGeom prst="ellipse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4114800" y="3429000"/>
            <a:ext cx="1828800" cy="1447800"/>
          </a:xfrm>
          <a:prstGeom prst="ellipse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73732" name="Rectangle 6"/>
          <p:cNvSpPr>
            <a:spLocks noChangeArrowheads="1"/>
          </p:cNvSpPr>
          <p:nvPr/>
        </p:nvSpPr>
        <p:spPr bwMode="auto">
          <a:xfrm>
            <a:off x="1828800" y="914400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The event </a:t>
            </a:r>
            <a:r>
              <a:rPr lang="en-US" altLang="en-US" sz="3200" i="1">
                <a:latin typeface="Times New Roman" panose="02020603050405020304" pitchFamily="18" charset="0"/>
              </a:rPr>
              <a:t>A </a:t>
            </a:r>
            <a:r>
              <a:rPr lang="en-US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3200">
                <a:latin typeface="Times New Roman" panose="02020603050405020304" pitchFamily="18" charset="0"/>
                <a:sym typeface="Math3" pitchFamily="2" charset="2"/>
              </a:rPr>
              <a:t> </a:t>
            </a:r>
            <a:r>
              <a:rPr lang="en-US" altLang="en-US" sz="3200" i="1">
                <a:latin typeface="Times New Roman" panose="02020603050405020304" pitchFamily="18" charset="0"/>
              </a:rPr>
              <a:t>B </a:t>
            </a:r>
            <a:r>
              <a:rPr lang="en-US" altLang="en-US" sz="3200" b="1">
                <a:latin typeface="Times New Roman" panose="02020603050405020304" pitchFamily="18" charset="0"/>
              </a:rPr>
              <a:t>occurs </a:t>
            </a:r>
            <a:r>
              <a:rPr lang="en-US" altLang="en-US" sz="3200">
                <a:latin typeface="Times New Roman" panose="02020603050405020304" pitchFamily="18" charset="0"/>
              </a:rPr>
              <a:t>if the event </a:t>
            </a:r>
            <a:r>
              <a:rPr lang="en-US" altLang="en-US" sz="3200" i="1">
                <a:latin typeface="Times New Roman" panose="02020603050405020304" pitchFamily="18" charset="0"/>
              </a:rPr>
              <a:t>A </a:t>
            </a:r>
            <a:r>
              <a:rPr lang="en-US" altLang="en-US" sz="3200" b="1">
                <a:latin typeface="Times New Roman" panose="02020603050405020304" pitchFamily="18" charset="0"/>
              </a:rPr>
              <a:t>occurs or </a:t>
            </a:r>
            <a:r>
              <a:rPr lang="en-US" altLang="en-US" sz="3200">
                <a:latin typeface="Times New Roman" panose="02020603050405020304" pitchFamily="18" charset="0"/>
              </a:rPr>
              <a:t>the event and </a:t>
            </a:r>
            <a:r>
              <a:rPr lang="en-US" altLang="en-US" sz="3200" i="1">
                <a:latin typeface="Times New Roman" panose="02020603050405020304" pitchFamily="18" charset="0"/>
              </a:rPr>
              <a:t>B </a:t>
            </a:r>
            <a:r>
              <a:rPr lang="en-US" altLang="en-US" sz="3200" b="1">
                <a:latin typeface="Times New Roman" panose="02020603050405020304" pitchFamily="18" charset="0"/>
              </a:rPr>
              <a:t>occurs </a:t>
            </a:r>
            <a:r>
              <a:rPr lang="en-US" altLang="en-US" sz="32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3733" name="Rectangle 8"/>
          <p:cNvSpPr>
            <a:spLocks noChangeArrowheads="1"/>
          </p:cNvSpPr>
          <p:nvPr/>
        </p:nvSpPr>
        <p:spPr bwMode="auto">
          <a:xfrm>
            <a:off x="3276600" y="2743200"/>
            <a:ext cx="5257800" cy="289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73734" name="Oval 9"/>
          <p:cNvSpPr>
            <a:spLocks noChangeArrowheads="1"/>
          </p:cNvSpPr>
          <p:nvPr/>
        </p:nvSpPr>
        <p:spPr bwMode="auto">
          <a:xfrm>
            <a:off x="4114800" y="3429000"/>
            <a:ext cx="1828800" cy="1447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73735" name="Oval 10"/>
          <p:cNvSpPr>
            <a:spLocks noChangeArrowheads="1"/>
          </p:cNvSpPr>
          <p:nvPr/>
        </p:nvSpPr>
        <p:spPr bwMode="auto">
          <a:xfrm>
            <a:off x="5486400" y="3429000"/>
            <a:ext cx="1828800" cy="1447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73736" name="Rectangle 11"/>
          <p:cNvSpPr>
            <a:spLocks noChangeArrowheads="1"/>
          </p:cNvSpPr>
          <p:nvPr/>
        </p:nvSpPr>
        <p:spPr bwMode="auto">
          <a:xfrm>
            <a:off x="5105400" y="28194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A </a:t>
            </a:r>
            <a:r>
              <a:rPr lang="en-US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3200">
                <a:latin typeface="Times New Roman" panose="02020603050405020304" pitchFamily="18" charset="0"/>
                <a:sym typeface="Math3" pitchFamily="2" charset="2"/>
              </a:rPr>
              <a:t> </a:t>
            </a:r>
            <a:r>
              <a:rPr lang="en-US" altLang="en-US" sz="32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3737" name="Rectangle 12"/>
          <p:cNvSpPr>
            <a:spLocks noChangeArrowheads="1"/>
          </p:cNvSpPr>
          <p:nvPr/>
        </p:nvSpPr>
        <p:spPr bwMode="auto">
          <a:xfrm>
            <a:off x="3733800" y="4495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A</a:t>
            </a:r>
            <a:endParaRPr lang="en-US" altLang="en-US" sz="3200">
              <a:latin typeface="Times New Roman" panose="02020603050405020304" pitchFamily="18" charset="0"/>
            </a:endParaRPr>
          </a:p>
        </p:txBody>
      </p:sp>
      <p:sp>
        <p:nvSpPr>
          <p:cNvPr id="73738" name="Rectangle 13"/>
          <p:cNvSpPr>
            <a:spLocks noChangeArrowheads="1"/>
          </p:cNvSpPr>
          <p:nvPr/>
        </p:nvSpPr>
        <p:spPr bwMode="auto">
          <a:xfrm>
            <a:off x="7315200" y="44958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B</a:t>
            </a:r>
            <a:endParaRPr lang="en-US" altLang="en-US" sz="3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678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038600"/>
            <a:ext cx="36385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28800" y="381000"/>
            <a:ext cx="37338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/>
              <a:t>Intersection</a:t>
            </a:r>
            <a:endParaRPr lang="en-US" altLang="en-US" sz="3600" b="1">
              <a:latin typeface="Symbol" panose="05050102010706020507" pitchFamily="18" charset="2"/>
            </a:endParaRPr>
          </a:p>
        </p:txBody>
      </p:sp>
      <p:sp>
        <p:nvSpPr>
          <p:cNvPr id="74756" name="Rectangle 6"/>
          <p:cNvSpPr>
            <a:spLocks noChangeArrowheads="1"/>
          </p:cNvSpPr>
          <p:nvPr/>
        </p:nvSpPr>
        <p:spPr bwMode="auto">
          <a:xfrm>
            <a:off x="1828800" y="1143000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Let </a:t>
            </a:r>
            <a:r>
              <a:rPr lang="en-US" altLang="en-US" sz="3200" i="1">
                <a:latin typeface="Times New Roman" panose="02020603050405020304" pitchFamily="18" charset="0"/>
              </a:rPr>
              <a:t>A </a:t>
            </a:r>
            <a:r>
              <a:rPr lang="en-US" altLang="en-US" sz="3200">
                <a:latin typeface="Times New Roman" panose="02020603050405020304" pitchFamily="18" charset="0"/>
              </a:rPr>
              <a:t>and </a:t>
            </a:r>
            <a:r>
              <a:rPr lang="en-US" altLang="en-US" sz="3200" i="1">
                <a:latin typeface="Times New Roman" panose="02020603050405020304" pitchFamily="18" charset="0"/>
              </a:rPr>
              <a:t>B </a:t>
            </a:r>
            <a:r>
              <a:rPr lang="en-US" altLang="en-US" sz="3200">
                <a:latin typeface="Times New Roman" panose="02020603050405020304" pitchFamily="18" charset="0"/>
              </a:rPr>
              <a:t>be two events, then the </a:t>
            </a:r>
            <a:r>
              <a:rPr lang="en-US" altLang="en-US" sz="3200" b="1">
                <a:latin typeface="Times New Roman" panose="02020603050405020304" pitchFamily="18" charset="0"/>
              </a:rPr>
              <a:t>intersection </a:t>
            </a:r>
            <a:r>
              <a:rPr lang="en-US" altLang="en-US" sz="3200">
                <a:latin typeface="Times New Roman" panose="02020603050405020304" pitchFamily="18" charset="0"/>
              </a:rPr>
              <a:t> of </a:t>
            </a:r>
            <a:r>
              <a:rPr lang="en-US" altLang="en-US" sz="3200" i="1">
                <a:latin typeface="Times New Roman" panose="02020603050405020304" pitchFamily="18" charset="0"/>
              </a:rPr>
              <a:t>A </a:t>
            </a:r>
            <a:r>
              <a:rPr lang="en-US" altLang="en-US" sz="3200">
                <a:latin typeface="Times New Roman" panose="02020603050405020304" pitchFamily="18" charset="0"/>
              </a:rPr>
              <a:t>and </a:t>
            </a:r>
            <a:r>
              <a:rPr lang="en-US" altLang="en-US" sz="3200" i="1">
                <a:latin typeface="Times New Roman" panose="02020603050405020304" pitchFamily="18" charset="0"/>
              </a:rPr>
              <a:t>B </a:t>
            </a:r>
            <a:r>
              <a:rPr lang="en-US" altLang="en-US" sz="3200">
                <a:latin typeface="Times New Roman" panose="02020603050405020304" pitchFamily="18" charset="0"/>
              </a:rPr>
              <a:t>is the event (denoted by </a:t>
            </a:r>
            <a:r>
              <a:rPr lang="en-US" altLang="en-US" sz="3200" i="1">
                <a:latin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en-US" sz="3200" i="1">
                <a:latin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</a:rPr>
              <a:t>) defined by:</a:t>
            </a:r>
          </a:p>
        </p:txBody>
      </p:sp>
      <p:sp>
        <p:nvSpPr>
          <p:cNvPr id="74757" name="Rectangle 7"/>
          <p:cNvSpPr>
            <a:spLocks noChangeArrowheads="1"/>
          </p:cNvSpPr>
          <p:nvPr/>
        </p:nvSpPr>
        <p:spPr bwMode="auto">
          <a:xfrm>
            <a:off x="2286000" y="28194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A </a:t>
            </a:r>
            <a:r>
              <a:rPr lang="en-US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en-US" sz="3200">
                <a:latin typeface="Times New Roman" panose="02020603050405020304" pitchFamily="18" charset="0"/>
                <a:sym typeface="Math3" pitchFamily="2" charset="2"/>
              </a:rPr>
              <a:t> </a:t>
            </a:r>
            <a:r>
              <a:rPr lang="en-US" altLang="en-US" sz="3200" i="1">
                <a:latin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</a:rPr>
              <a:t> = {</a:t>
            </a:r>
            <a:r>
              <a:rPr lang="en-US" altLang="en-US" sz="3200" i="1">
                <a:latin typeface="Times New Roman" panose="02020603050405020304" pitchFamily="18" charset="0"/>
              </a:rPr>
              <a:t>e</a:t>
            </a:r>
            <a:r>
              <a:rPr lang="en-US" altLang="en-US" sz="3200">
                <a:latin typeface="Times New Roman" panose="02020603050405020304" pitchFamily="18" charset="0"/>
              </a:rPr>
              <a:t>| </a:t>
            </a:r>
            <a:r>
              <a:rPr lang="en-US" altLang="en-US" sz="3200" i="1">
                <a:latin typeface="Times New Roman" panose="02020603050405020304" pitchFamily="18" charset="0"/>
              </a:rPr>
              <a:t>e </a:t>
            </a:r>
            <a:r>
              <a:rPr lang="en-US" altLang="en-US" sz="3200">
                <a:latin typeface="Times New Roman" panose="02020603050405020304" pitchFamily="18" charset="0"/>
              </a:rPr>
              <a:t>belongs to </a:t>
            </a:r>
            <a:r>
              <a:rPr lang="en-US" altLang="en-US" sz="3200" i="1">
                <a:latin typeface="Times New Roman" panose="02020603050405020304" pitchFamily="18" charset="0"/>
              </a:rPr>
              <a:t>A </a:t>
            </a:r>
            <a:r>
              <a:rPr lang="en-US" altLang="en-US" sz="3200" b="1">
                <a:latin typeface="Times New Roman" panose="02020603050405020304" pitchFamily="18" charset="0"/>
              </a:rPr>
              <a:t>and</a:t>
            </a:r>
            <a:r>
              <a:rPr lang="en-US" altLang="en-US" sz="3200">
                <a:latin typeface="Times New Roman" panose="02020603050405020304" pitchFamily="18" charset="0"/>
              </a:rPr>
              <a:t> </a:t>
            </a:r>
            <a:r>
              <a:rPr lang="en-US" altLang="en-US" sz="3200" i="1">
                <a:latin typeface="Times New Roman" panose="02020603050405020304" pitchFamily="18" charset="0"/>
              </a:rPr>
              <a:t>e </a:t>
            </a:r>
            <a:r>
              <a:rPr lang="en-US" altLang="en-US" sz="3200">
                <a:latin typeface="Times New Roman" panose="02020603050405020304" pitchFamily="18" charset="0"/>
              </a:rPr>
              <a:t>belongs to </a:t>
            </a:r>
            <a:r>
              <a:rPr lang="en-US" altLang="en-US" sz="3200" i="1">
                <a:latin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4758" name="Rectangle 8"/>
          <p:cNvSpPr>
            <a:spLocks noChangeArrowheads="1"/>
          </p:cNvSpPr>
          <p:nvPr/>
        </p:nvSpPr>
        <p:spPr bwMode="auto">
          <a:xfrm>
            <a:off x="3429000" y="3657600"/>
            <a:ext cx="5257800" cy="289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74759" name="Rectangle 11"/>
          <p:cNvSpPr>
            <a:spLocks noChangeArrowheads="1"/>
          </p:cNvSpPr>
          <p:nvPr/>
        </p:nvSpPr>
        <p:spPr bwMode="auto">
          <a:xfrm>
            <a:off x="5257800" y="37338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A </a:t>
            </a:r>
            <a:r>
              <a:rPr lang="en-US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en-US" sz="3200">
                <a:latin typeface="Times New Roman" panose="02020603050405020304" pitchFamily="18" charset="0"/>
                <a:sym typeface="Math3" pitchFamily="2" charset="2"/>
              </a:rPr>
              <a:t> </a:t>
            </a:r>
            <a:r>
              <a:rPr lang="en-US" altLang="en-US" sz="32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4760" name="Rectangle 12"/>
          <p:cNvSpPr>
            <a:spLocks noChangeArrowheads="1"/>
          </p:cNvSpPr>
          <p:nvPr/>
        </p:nvSpPr>
        <p:spPr bwMode="auto">
          <a:xfrm>
            <a:off x="3886200" y="5410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A</a:t>
            </a:r>
            <a:endParaRPr lang="en-US" altLang="en-US" sz="3200">
              <a:latin typeface="Times New Roman" panose="02020603050405020304" pitchFamily="18" charset="0"/>
            </a:endParaRPr>
          </a:p>
        </p:txBody>
      </p:sp>
      <p:sp>
        <p:nvSpPr>
          <p:cNvPr id="74761" name="Rectangle 13"/>
          <p:cNvSpPr>
            <a:spLocks noChangeArrowheads="1"/>
          </p:cNvSpPr>
          <p:nvPr/>
        </p:nvSpPr>
        <p:spPr bwMode="auto">
          <a:xfrm>
            <a:off x="7467600" y="54102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B</a:t>
            </a:r>
            <a:endParaRPr lang="en-US" altLang="en-US" sz="3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44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48000"/>
            <a:ext cx="36385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Rectangle 6"/>
          <p:cNvSpPr>
            <a:spLocks noChangeArrowheads="1"/>
          </p:cNvSpPr>
          <p:nvPr/>
        </p:nvSpPr>
        <p:spPr bwMode="auto">
          <a:xfrm>
            <a:off x="3352800" y="2667000"/>
            <a:ext cx="5257800" cy="289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75780" name="Rectangle 7"/>
          <p:cNvSpPr>
            <a:spLocks noChangeArrowheads="1"/>
          </p:cNvSpPr>
          <p:nvPr/>
        </p:nvSpPr>
        <p:spPr bwMode="auto">
          <a:xfrm>
            <a:off x="5181600" y="2743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A </a:t>
            </a:r>
            <a:r>
              <a:rPr lang="en-US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en-US" sz="3200">
                <a:latin typeface="Times New Roman" panose="02020603050405020304" pitchFamily="18" charset="0"/>
                <a:sym typeface="Math3" pitchFamily="2" charset="2"/>
              </a:rPr>
              <a:t> </a:t>
            </a:r>
            <a:r>
              <a:rPr lang="en-US" altLang="en-US" sz="32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5781" name="Rectangle 8"/>
          <p:cNvSpPr>
            <a:spLocks noChangeArrowheads="1"/>
          </p:cNvSpPr>
          <p:nvPr/>
        </p:nvSpPr>
        <p:spPr bwMode="auto">
          <a:xfrm>
            <a:off x="3810000" y="441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A</a:t>
            </a:r>
            <a:endParaRPr lang="en-US" altLang="en-US" sz="3200">
              <a:latin typeface="Times New Roman" panose="02020603050405020304" pitchFamily="18" charset="0"/>
            </a:endParaRPr>
          </a:p>
        </p:txBody>
      </p:sp>
      <p:sp>
        <p:nvSpPr>
          <p:cNvPr id="75782" name="Rectangle 9"/>
          <p:cNvSpPr>
            <a:spLocks noChangeArrowheads="1"/>
          </p:cNvSpPr>
          <p:nvPr/>
        </p:nvSpPr>
        <p:spPr bwMode="auto">
          <a:xfrm>
            <a:off x="7391400" y="44196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B</a:t>
            </a:r>
            <a:endParaRPr lang="en-US" altLang="en-US" sz="3200">
              <a:latin typeface="Times New Roman" panose="02020603050405020304" pitchFamily="18" charset="0"/>
            </a:endParaRPr>
          </a:p>
        </p:txBody>
      </p:sp>
      <p:sp>
        <p:nvSpPr>
          <p:cNvPr id="75783" name="Rectangle 11"/>
          <p:cNvSpPr>
            <a:spLocks noChangeArrowheads="1"/>
          </p:cNvSpPr>
          <p:nvPr/>
        </p:nvSpPr>
        <p:spPr bwMode="auto">
          <a:xfrm>
            <a:off x="2057400" y="914400"/>
            <a:ext cx="8439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The event </a:t>
            </a:r>
            <a:r>
              <a:rPr lang="en-US" altLang="en-US" sz="3200" i="1">
                <a:latin typeface="Times New Roman" panose="02020603050405020304" pitchFamily="18" charset="0"/>
              </a:rPr>
              <a:t>A </a:t>
            </a:r>
            <a:r>
              <a:rPr lang="en-US" altLang="en-US">
                <a:sym typeface="Symbol" panose="05050102010706020507" pitchFamily="18" charset="2"/>
              </a:rPr>
              <a:t></a:t>
            </a:r>
            <a:r>
              <a:rPr lang="en-US" altLang="en-US">
                <a:sym typeface="Math3" pitchFamily="2" charset="2"/>
              </a:rPr>
              <a:t> </a:t>
            </a:r>
            <a:r>
              <a:rPr lang="en-US" altLang="en-US" sz="3200" i="1">
                <a:latin typeface="Times New Roman" panose="02020603050405020304" pitchFamily="18" charset="0"/>
              </a:rPr>
              <a:t>B </a:t>
            </a:r>
            <a:r>
              <a:rPr lang="en-US" altLang="en-US" sz="3200" b="1">
                <a:latin typeface="Times New Roman" panose="02020603050405020304" pitchFamily="18" charset="0"/>
              </a:rPr>
              <a:t>occurs </a:t>
            </a:r>
            <a:r>
              <a:rPr lang="en-US" altLang="en-US" sz="3200">
                <a:latin typeface="Times New Roman" panose="02020603050405020304" pitchFamily="18" charset="0"/>
              </a:rPr>
              <a:t>if the event </a:t>
            </a:r>
            <a:r>
              <a:rPr lang="en-US" altLang="en-US" sz="3200" i="1">
                <a:latin typeface="Times New Roman" panose="02020603050405020304" pitchFamily="18" charset="0"/>
              </a:rPr>
              <a:t>A </a:t>
            </a:r>
            <a:r>
              <a:rPr lang="en-US" altLang="en-US" sz="3200" b="1">
                <a:latin typeface="Times New Roman" panose="02020603050405020304" pitchFamily="18" charset="0"/>
              </a:rPr>
              <a:t>occurs and </a:t>
            </a:r>
            <a:r>
              <a:rPr lang="en-US" altLang="en-US" sz="3200">
                <a:latin typeface="Times New Roman" panose="02020603050405020304" pitchFamily="18" charset="0"/>
              </a:rPr>
              <a:t>the event and </a:t>
            </a:r>
            <a:r>
              <a:rPr lang="en-US" altLang="en-US" sz="3200" i="1">
                <a:latin typeface="Times New Roman" panose="02020603050405020304" pitchFamily="18" charset="0"/>
              </a:rPr>
              <a:t>B </a:t>
            </a:r>
            <a:r>
              <a:rPr lang="en-US" altLang="en-US" sz="3200" b="1">
                <a:latin typeface="Times New Roman" panose="02020603050405020304" pitchFamily="18" charset="0"/>
              </a:rPr>
              <a:t>occurs </a:t>
            </a:r>
            <a:r>
              <a:rPr lang="en-US" altLang="en-US" sz="320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678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3"/>
          <p:cNvSpPr>
            <a:spLocks noChangeArrowheads="1"/>
          </p:cNvSpPr>
          <p:nvPr/>
        </p:nvSpPr>
        <p:spPr bwMode="auto">
          <a:xfrm>
            <a:off x="3429000" y="3657600"/>
            <a:ext cx="5257800" cy="28956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381000"/>
            <a:ext cx="37338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/>
              <a:t>Complement</a:t>
            </a:r>
            <a:endParaRPr lang="en-US" altLang="en-US" sz="3600" b="1">
              <a:latin typeface="Symbol" panose="05050102010706020507" pitchFamily="18" charset="2"/>
            </a:endParaRPr>
          </a:p>
        </p:txBody>
      </p:sp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1828800" y="1143000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Let </a:t>
            </a:r>
            <a:r>
              <a:rPr lang="en-US" altLang="en-US" sz="3200" i="1">
                <a:latin typeface="Times New Roman" panose="02020603050405020304" pitchFamily="18" charset="0"/>
              </a:rPr>
              <a:t>A </a:t>
            </a:r>
            <a:r>
              <a:rPr lang="en-US" altLang="en-US" sz="3200">
                <a:latin typeface="Times New Roman" panose="02020603050405020304" pitchFamily="18" charset="0"/>
              </a:rPr>
              <a:t>be any event, then the </a:t>
            </a:r>
            <a:r>
              <a:rPr lang="en-US" altLang="en-US" sz="3200" b="1">
                <a:latin typeface="Times New Roman" panose="02020603050405020304" pitchFamily="18" charset="0"/>
              </a:rPr>
              <a:t>complement </a:t>
            </a:r>
            <a:r>
              <a:rPr lang="en-US" altLang="en-US" sz="3200">
                <a:latin typeface="Times New Roman" panose="02020603050405020304" pitchFamily="18" charset="0"/>
              </a:rPr>
              <a:t> of </a:t>
            </a:r>
            <a:r>
              <a:rPr lang="en-US" altLang="en-US" sz="3200" i="1">
                <a:latin typeface="Times New Roman" panose="02020603050405020304" pitchFamily="18" charset="0"/>
              </a:rPr>
              <a:t>A </a:t>
            </a:r>
            <a:r>
              <a:rPr lang="en-US" altLang="en-US" sz="3200">
                <a:latin typeface="Times New Roman" panose="02020603050405020304" pitchFamily="18" charset="0"/>
              </a:rPr>
              <a:t>(denoted by </a:t>
            </a:r>
            <a:r>
              <a:rPr lang="en-US" altLang="en-US" sz="3200" i="1">
                <a:latin typeface="Times New Roman" panose="02020603050405020304" pitchFamily="18" charset="0"/>
              </a:rPr>
              <a:t>   </a:t>
            </a:r>
            <a:r>
              <a:rPr lang="en-US" altLang="en-US" sz="3200">
                <a:latin typeface="Times New Roman" panose="02020603050405020304" pitchFamily="18" charset="0"/>
              </a:rPr>
              <a:t>) defined by:</a:t>
            </a:r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2286000" y="2819400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    </a:t>
            </a:r>
            <a:r>
              <a:rPr lang="en-US" altLang="en-US" sz="3200">
                <a:latin typeface="Times New Roman" panose="02020603050405020304" pitchFamily="18" charset="0"/>
              </a:rPr>
              <a:t> = {</a:t>
            </a:r>
            <a:r>
              <a:rPr lang="en-US" altLang="en-US" sz="3200" i="1">
                <a:latin typeface="Times New Roman" panose="02020603050405020304" pitchFamily="18" charset="0"/>
              </a:rPr>
              <a:t>e</a:t>
            </a:r>
            <a:r>
              <a:rPr lang="en-US" altLang="en-US" sz="3200">
                <a:latin typeface="Times New Roman" panose="02020603050405020304" pitchFamily="18" charset="0"/>
              </a:rPr>
              <a:t>| </a:t>
            </a:r>
            <a:r>
              <a:rPr lang="en-US" altLang="en-US" sz="3200" i="1">
                <a:latin typeface="Times New Roman" panose="02020603050405020304" pitchFamily="18" charset="0"/>
              </a:rPr>
              <a:t>e </a:t>
            </a:r>
            <a:r>
              <a:rPr lang="en-US" altLang="en-US" sz="3200" b="1">
                <a:latin typeface="Times New Roman" panose="02020603050405020304" pitchFamily="18" charset="0"/>
              </a:rPr>
              <a:t>does not</a:t>
            </a:r>
            <a:r>
              <a:rPr lang="en-US" altLang="en-US" sz="3200" i="1">
                <a:latin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</a:rPr>
              <a:t>belongs to </a:t>
            </a:r>
            <a:r>
              <a:rPr lang="en-US" altLang="en-US" sz="3200" i="1">
                <a:latin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33" name="Rectangle 6"/>
          <p:cNvSpPr>
            <a:spLocks noChangeArrowheads="1"/>
          </p:cNvSpPr>
          <p:nvPr/>
        </p:nvSpPr>
        <p:spPr bwMode="auto">
          <a:xfrm>
            <a:off x="3429000" y="3657600"/>
            <a:ext cx="5257800" cy="289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/>
        </p:nvGraphicFramePr>
        <p:xfrm>
          <a:off x="2362201" y="2819400"/>
          <a:ext cx="3841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52280" imgH="190440" progId="Equation.DSMT4">
                  <p:embed/>
                </p:oleObj>
              </mc:Choice>
              <mc:Fallback>
                <p:oleObj name="Equation" r:id="rId4" imgW="152280" imgH="190440" progId="Equation.DSMT4">
                  <p:embed/>
                  <p:pic>
                    <p:nvPicPr>
                      <p:cNvPr id="10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2819400"/>
                        <a:ext cx="3841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1"/>
          <p:cNvGraphicFramePr>
            <a:graphicFrameLocks noChangeAspect="1"/>
          </p:cNvGraphicFramePr>
          <p:nvPr/>
        </p:nvGraphicFramePr>
        <p:xfrm>
          <a:off x="3886201" y="1676400"/>
          <a:ext cx="3841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52280" imgH="190440" progId="Equation.DSMT4">
                  <p:embed/>
                </p:oleObj>
              </mc:Choice>
              <mc:Fallback>
                <p:oleObj name="Equation" r:id="rId6" imgW="152280" imgH="190440" progId="Equation.DSMT4">
                  <p:embed/>
                  <p:pic>
                    <p:nvPicPr>
                      <p:cNvPr id="10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1676400"/>
                        <a:ext cx="3841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Oval 12"/>
          <p:cNvSpPr>
            <a:spLocks noChangeArrowheads="1"/>
          </p:cNvSpPr>
          <p:nvPr/>
        </p:nvSpPr>
        <p:spPr bwMode="auto">
          <a:xfrm>
            <a:off x="5029200" y="4495800"/>
            <a:ext cx="2057400" cy="12954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1035" name="Rectangle 8"/>
          <p:cNvSpPr>
            <a:spLocks noChangeArrowheads="1"/>
          </p:cNvSpPr>
          <p:nvPr/>
        </p:nvSpPr>
        <p:spPr bwMode="auto">
          <a:xfrm>
            <a:off x="5867400" y="4953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A</a:t>
            </a:r>
            <a:endParaRPr lang="en-US" altLang="en-US" sz="3200">
              <a:latin typeface="Times New Roman" panose="02020603050405020304" pitchFamily="18" charset="0"/>
            </a:endParaRPr>
          </a:p>
        </p:txBody>
      </p:sp>
      <p:graphicFrame>
        <p:nvGraphicFramePr>
          <p:cNvPr id="1028" name="Object 14"/>
          <p:cNvGraphicFramePr>
            <a:graphicFrameLocks noChangeAspect="1"/>
          </p:cNvGraphicFramePr>
          <p:nvPr/>
        </p:nvGraphicFramePr>
        <p:xfrm>
          <a:off x="3962401" y="4419600"/>
          <a:ext cx="3841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52280" imgH="190440" progId="Equation.DSMT4">
                  <p:embed/>
                </p:oleObj>
              </mc:Choice>
              <mc:Fallback>
                <p:oleObj name="Equation" r:id="rId7" imgW="152280" imgH="190440" progId="Equation.DSMT4">
                  <p:embed/>
                  <p:pic>
                    <p:nvPicPr>
                      <p:cNvPr id="102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4419600"/>
                        <a:ext cx="3841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82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books: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388" y="1898196"/>
            <a:ext cx="2995566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662" y="1898196"/>
            <a:ext cx="2928664" cy="3646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559" y="1898196"/>
            <a:ext cx="3362241" cy="41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43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3429000" y="2514600"/>
            <a:ext cx="5257800" cy="28956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1828800" y="1143000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The event      </a:t>
            </a:r>
            <a:r>
              <a:rPr lang="en-US" altLang="en-US" sz="3200" b="1">
                <a:latin typeface="Times New Roman" panose="02020603050405020304" pitchFamily="18" charset="0"/>
              </a:rPr>
              <a:t>occurs </a:t>
            </a:r>
            <a:r>
              <a:rPr lang="en-US" altLang="en-US" sz="3200">
                <a:latin typeface="Times New Roman" panose="02020603050405020304" pitchFamily="18" charset="0"/>
              </a:rPr>
              <a:t>if the event </a:t>
            </a:r>
            <a:r>
              <a:rPr lang="en-US" altLang="en-US" sz="3200" i="1">
                <a:latin typeface="Times New Roman" panose="02020603050405020304" pitchFamily="18" charset="0"/>
              </a:rPr>
              <a:t>A </a:t>
            </a:r>
            <a:r>
              <a:rPr lang="en-US" altLang="en-US" sz="3200" b="1">
                <a:latin typeface="Times New Roman" panose="02020603050405020304" pitchFamily="18" charset="0"/>
              </a:rPr>
              <a:t>does not occur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429000" y="2514600"/>
            <a:ext cx="5257800" cy="289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3657601" y="1143000"/>
          <a:ext cx="3841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52280" imgH="190440" progId="Equation.DSMT4">
                  <p:embed/>
                </p:oleObj>
              </mc:Choice>
              <mc:Fallback>
                <p:oleObj name="Equation" r:id="rId4" imgW="152280" imgH="190440" progId="Equation.DSMT4">
                  <p:embed/>
                  <p:pic>
                    <p:nvPicPr>
                      <p:cNvPr id="205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1143000"/>
                        <a:ext cx="3841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Oval 9"/>
          <p:cNvSpPr>
            <a:spLocks noChangeArrowheads="1"/>
          </p:cNvSpPr>
          <p:nvPr/>
        </p:nvSpPr>
        <p:spPr bwMode="auto">
          <a:xfrm>
            <a:off x="5029200" y="3352800"/>
            <a:ext cx="2057400" cy="12954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056" name="Rectangle 10"/>
          <p:cNvSpPr>
            <a:spLocks noChangeArrowheads="1"/>
          </p:cNvSpPr>
          <p:nvPr/>
        </p:nvSpPr>
        <p:spPr bwMode="auto">
          <a:xfrm>
            <a:off x="5867400" y="3810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A</a:t>
            </a:r>
            <a:endParaRPr lang="en-US" altLang="en-US" sz="3200">
              <a:latin typeface="Times New Roman" panose="02020603050405020304" pitchFamily="18" charset="0"/>
            </a:endParaRPr>
          </a:p>
        </p:txBody>
      </p:sp>
      <p:graphicFrame>
        <p:nvGraphicFramePr>
          <p:cNvPr id="2051" name="Object 11"/>
          <p:cNvGraphicFramePr>
            <a:graphicFrameLocks noChangeAspect="1"/>
          </p:cNvGraphicFramePr>
          <p:nvPr/>
        </p:nvGraphicFramePr>
        <p:xfrm>
          <a:off x="3962401" y="3276600"/>
          <a:ext cx="3841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152280" imgH="190440" progId="Equation.DSMT4">
                  <p:embed/>
                </p:oleObj>
              </mc:Choice>
              <mc:Fallback>
                <p:oleObj name="Equation" r:id="rId6" imgW="152280" imgH="190440" progId="Equation.DSMT4">
                  <p:embed/>
                  <p:pic>
                    <p:nvPicPr>
                      <p:cNvPr id="20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3276600"/>
                        <a:ext cx="3841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1966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In problems you will recognize that you are working with:</a:t>
            </a:r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2133600" y="2438400"/>
            <a:ext cx="822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en-US" sz="3200" b="1">
                <a:latin typeface="Times New Roman" panose="02020603050405020304" pitchFamily="18" charset="0"/>
              </a:rPr>
              <a:t>Union </a:t>
            </a:r>
            <a:r>
              <a:rPr lang="en-US" altLang="en-US" sz="3200">
                <a:latin typeface="Times New Roman" panose="02020603050405020304" pitchFamily="18" charset="0"/>
              </a:rPr>
              <a:t>if you see the word </a:t>
            </a:r>
            <a:r>
              <a:rPr lang="en-US" altLang="en-US" sz="3200" b="1">
                <a:latin typeface="Times New Roman" panose="02020603050405020304" pitchFamily="18" charset="0"/>
              </a:rPr>
              <a:t>or</a:t>
            </a:r>
            <a:r>
              <a:rPr lang="en-US" altLang="en-US" sz="3200">
                <a:latin typeface="Times New Roman" panose="02020603050405020304" pitchFamily="18" charset="0"/>
              </a:rPr>
              <a:t>,</a:t>
            </a:r>
            <a:endParaRPr lang="en-US" altLang="en-US" sz="32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en-US" sz="3200" b="1">
                <a:latin typeface="Times New Roman" panose="02020603050405020304" pitchFamily="18" charset="0"/>
              </a:rPr>
              <a:t>Intersection </a:t>
            </a:r>
            <a:r>
              <a:rPr lang="en-US" altLang="en-US" sz="3200">
                <a:latin typeface="Times New Roman" panose="02020603050405020304" pitchFamily="18" charset="0"/>
              </a:rPr>
              <a:t>if you see the word </a:t>
            </a:r>
            <a:r>
              <a:rPr lang="en-US" altLang="en-US" sz="3200" b="1">
                <a:latin typeface="Times New Roman" panose="02020603050405020304" pitchFamily="18" charset="0"/>
              </a:rPr>
              <a:t>and</a:t>
            </a:r>
            <a:r>
              <a:rPr lang="en-US" altLang="en-US" sz="3200">
                <a:latin typeface="Times New Roman" panose="02020603050405020304" pitchFamily="18" charset="0"/>
              </a:rPr>
              <a:t>,</a:t>
            </a:r>
            <a:endParaRPr lang="en-US" altLang="en-US" sz="32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en-US" sz="3200" b="1">
                <a:latin typeface="Times New Roman" panose="02020603050405020304" pitchFamily="18" charset="0"/>
              </a:rPr>
              <a:t>Complement </a:t>
            </a:r>
            <a:r>
              <a:rPr lang="en-US" altLang="en-US" sz="3200">
                <a:latin typeface="Times New Roman" panose="02020603050405020304" pitchFamily="18" charset="0"/>
              </a:rPr>
              <a:t>if you see the word </a:t>
            </a:r>
            <a:r>
              <a:rPr lang="en-US" altLang="en-US" sz="3200" b="1">
                <a:latin typeface="Times New Roman" panose="02020603050405020304" pitchFamily="18" charset="0"/>
              </a:rPr>
              <a:t>not</a:t>
            </a:r>
            <a:r>
              <a:rPr lang="en-US" altLang="en-US" sz="3200">
                <a:latin typeface="Times New Roman" panose="02020603050405020304" pitchFamily="18" charset="0"/>
              </a:rPr>
              <a:t>.</a:t>
            </a:r>
            <a:endParaRPr lang="en-US" altLang="en-US" sz="32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32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33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b="1"/>
              <a:t>Definition:  </a:t>
            </a:r>
            <a:r>
              <a:rPr lang="en-US" altLang="en-US" sz="3600"/>
              <a:t>mutually exclusive</a:t>
            </a:r>
            <a:endParaRPr lang="en-US" altLang="en-US" sz="3600" b="1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1905000" y="1219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Two events </a:t>
            </a:r>
            <a:r>
              <a:rPr lang="en-US" altLang="en-US" sz="3600" i="1">
                <a:solidFill>
                  <a:schemeClr val="tx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en-US" sz="3600" i="1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are called </a:t>
            </a:r>
            <a:r>
              <a:rPr lang="en-US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mutually exclusive</a:t>
            </a:r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 if:</a:t>
            </a:r>
            <a:endParaRPr lang="en-US" altLang="en-US" sz="36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4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4267200" y="2514600"/>
          <a:ext cx="22987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672840" imgH="203040" progId="Equation.DSMT4">
                  <p:embed/>
                </p:oleObj>
              </mc:Choice>
              <mc:Fallback>
                <p:oleObj name="Equation" r:id="rId4" imgW="672840" imgH="203040" progId="Equation.DSMT4">
                  <p:embed/>
                  <p:pic>
                    <p:nvPicPr>
                      <p:cNvPr id="307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14600"/>
                        <a:ext cx="22987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2895600" y="3581400"/>
            <a:ext cx="5715000" cy="281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3078" name="Oval 11"/>
          <p:cNvSpPr>
            <a:spLocks noChangeArrowheads="1"/>
          </p:cNvSpPr>
          <p:nvPr/>
        </p:nvSpPr>
        <p:spPr bwMode="auto">
          <a:xfrm>
            <a:off x="6019800" y="4267200"/>
            <a:ext cx="1905000" cy="1524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3079" name="Oval 12"/>
          <p:cNvSpPr>
            <a:spLocks noChangeArrowheads="1"/>
          </p:cNvSpPr>
          <p:nvPr/>
        </p:nvSpPr>
        <p:spPr bwMode="auto">
          <a:xfrm>
            <a:off x="3581400" y="4419600"/>
            <a:ext cx="1905000" cy="1524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3080" name="Rectangle 13"/>
          <p:cNvSpPr>
            <a:spLocks noChangeArrowheads="1"/>
          </p:cNvSpPr>
          <p:nvPr/>
        </p:nvSpPr>
        <p:spPr bwMode="auto">
          <a:xfrm>
            <a:off x="3276600" y="4114800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en-US" sz="36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1" name="Rectangle 14"/>
          <p:cNvSpPr>
            <a:spLocks noChangeArrowheads="1"/>
          </p:cNvSpPr>
          <p:nvPr/>
        </p:nvSpPr>
        <p:spPr bwMode="auto">
          <a:xfrm>
            <a:off x="7848600" y="4038600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i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en-US" sz="36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09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ChangeArrowheads="1"/>
          </p:cNvSpPr>
          <p:nvPr/>
        </p:nvSpPr>
        <p:spPr bwMode="auto">
          <a:xfrm>
            <a:off x="19050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If two events </a:t>
            </a:r>
            <a:r>
              <a:rPr lang="en-US" altLang="en-US" sz="3600" i="1">
                <a:solidFill>
                  <a:schemeClr val="tx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en-US" sz="3600" i="1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are are </a:t>
            </a:r>
            <a:r>
              <a:rPr lang="en-US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mutually exclusive</a:t>
            </a:r>
            <a:r>
              <a:rPr lang="en-US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 then:</a:t>
            </a:r>
            <a:endParaRPr lang="en-US" altLang="en-US" sz="36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7" name="Rectangle 5"/>
          <p:cNvSpPr>
            <a:spLocks noChangeArrowheads="1"/>
          </p:cNvSpPr>
          <p:nvPr/>
        </p:nvSpPr>
        <p:spPr bwMode="auto">
          <a:xfrm>
            <a:off x="2895600" y="3581400"/>
            <a:ext cx="5715000" cy="281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77828" name="Oval 6"/>
          <p:cNvSpPr>
            <a:spLocks noChangeArrowheads="1"/>
          </p:cNvSpPr>
          <p:nvPr/>
        </p:nvSpPr>
        <p:spPr bwMode="auto">
          <a:xfrm>
            <a:off x="6019800" y="4267200"/>
            <a:ext cx="1905000" cy="1524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77829" name="Oval 7"/>
          <p:cNvSpPr>
            <a:spLocks noChangeArrowheads="1"/>
          </p:cNvSpPr>
          <p:nvPr/>
        </p:nvSpPr>
        <p:spPr bwMode="auto">
          <a:xfrm>
            <a:off x="3581400" y="4419600"/>
            <a:ext cx="1905000" cy="1524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77830" name="Rectangle 8"/>
          <p:cNvSpPr>
            <a:spLocks noChangeArrowheads="1"/>
          </p:cNvSpPr>
          <p:nvPr/>
        </p:nvSpPr>
        <p:spPr bwMode="auto">
          <a:xfrm>
            <a:off x="3276600" y="4114800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en-US" sz="36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31" name="Rectangle 9"/>
          <p:cNvSpPr>
            <a:spLocks noChangeArrowheads="1"/>
          </p:cNvSpPr>
          <p:nvPr/>
        </p:nvSpPr>
        <p:spPr bwMode="auto">
          <a:xfrm>
            <a:off x="7848600" y="4038600"/>
            <a:ext cx="99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i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endParaRPr lang="en-US" altLang="en-US" sz="36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32" name="Rectangle 12"/>
          <p:cNvSpPr>
            <a:spLocks noChangeArrowheads="1"/>
          </p:cNvSpPr>
          <p:nvPr/>
        </p:nvSpPr>
        <p:spPr bwMode="auto">
          <a:xfrm>
            <a:off x="2362200" y="1828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They have no outcomes in common.</a:t>
            </a:r>
            <a:br>
              <a:rPr lang="en-US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They can’t occur at the same time. The outcome of the random experiment can not belong to both</a:t>
            </a:r>
            <a:r>
              <a:rPr lang="en-US" altLang="en-US" sz="2800" i="1">
                <a:solidFill>
                  <a:schemeClr val="tx2"/>
                </a:solidFill>
                <a:latin typeface="Times New Roman" panose="02020603050405020304" pitchFamily="18" charset="0"/>
              </a:rPr>
              <a:t> A </a:t>
            </a:r>
            <a:r>
              <a:rPr lang="en-US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en-US" sz="2800" i="1">
                <a:solidFill>
                  <a:schemeClr val="tx2"/>
                </a:solidFill>
                <a:latin typeface="Times New Roman" panose="02020603050405020304" pitchFamily="18" charset="0"/>
              </a:rPr>
              <a:t>B.</a:t>
            </a:r>
            <a:endParaRPr lang="en-US" altLang="en-US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192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41" y="1245704"/>
            <a:ext cx="11003436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70" y="4903304"/>
            <a:ext cx="8586760" cy="162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88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304800"/>
            <a:ext cx="115919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67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748" y="167182"/>
            <a:ext cx="9780104" cy="6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41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111" y="336238"/>
            <a:ext cx="9373935" cy="2075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00" y="2990849"/>
            <a:ext cx="11423276" cy="15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25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55373"/>
            <a:ext cx="12042715" cy="136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66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0" y="1298713"/>
            <a:ext cx="11970473" cy="48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5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412777"/>
            <a:ext cx="7772400" cy="1470025"/>
          </a:xfrm>
        </p:spPr>
        <p:txBody>
          <a:bodyPr/>
          <a:lstStyle/>
          <a:p>
            <a:r>
              <a:rPr lang="en-GB" dirty="0"/>
              <a:t>Probability</a:t>
            </a:r>
          </a:p>
        </p:txBody>
      </p:sp>
      <p:pic>
        <p:nvPicPr>
          <p:cNvPr id="3074" name="Picture 2" descr="http://www.cemca.org/ciet/probability/images/Probabilityfig003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0"/>
            <a:ext cx="2348880" cy="2348880"/>
          </a:xfrm>
          <a:prstGeom prst="rect">
            <a:avLst/>
          </a:prstGeom>
          <a:noFill/>
        </p:spPr>
      </p:pic>
      <p:pic>
        <p:nvPicPr>
          <p:cNvPr id="3076" name="Picture 4" descr="http://www.webquest.hawaii.edu/kahihi/mathdictionary/images/probability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18844" y="2769086"/>
            <a:ext cx="8453620" cy="40889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9199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09" y="1470992"/>
            <a:ext cx="11524861" cy="421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90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78" y="954157"/>
            <a:ext cx="6944139" cy="42009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648" y="954157"/>
            <a:ext cx="3851438" cy="35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33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003" y="466483"/>
            <a:ext cx="9290496" cy="3230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112" y="3472501"/>
            <a:ext cx="2994991" cy="298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1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805" y="338967"/>
            <a:ext cx="8062438" cy="3820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741" y="3021496"/>
            <a:ext cx="3487859" cy="334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13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07" y="2796209"/>
            <a:ext cx="11049093" cy="10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49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725" y="3352800"/>
            <a:ext cx="10809600" cy="93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94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142" y="954155"/>
            <a:ext cx="10914810" cy="214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39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087" y="1855304"/>
            <a:ext cx="11010408" cy="76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796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662" y="2054087"/>
            <a:ext cx="11592687" cy="32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682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349" y="3643532"/>
            <a:ext cx="9228406" cy="13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9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Pascal – Fermat correspondence of 1654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2057400" y="4724400"/>
            <a:ext cx="8153400" cy="914400"/>
          </a:xfrm>
        </p:spPr>
        <p:txBody>
          <a:bodyPr/>
          <a:lstStyle/>
          <a:p>
            <a:r>
              <a:rPr lang="en-US" altLang="en-US" sz="2700"/>
              <a:t>Often cited in histories of mathematics as the origin of probability theory.</a:t>
            </a:r>
          </a:p>
          <a:p>
            <a:endParaRPr lang="en-US" altLang="en-US" sz="2700"/>
          </a:p>
        </p:txBody>
      </p:sp>
      <p:pic>
        <p:nvPicPr>
          <p:cNvPr id="10246" name="Picture 6" descr="Pascal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35338" y="1828800"/>
            <a:ext cx="2074862" cy="281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7" name="Picture 7" descr="12_pierre_de_fermat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16714" y="1828800"/>
            <a:ext cx="2219325" cy="2971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9407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092" y="2363372"/>
            <a:ext cx="10087708" cy="237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851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128" y="2124222"/>
            <a:ext cx="765329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318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5514" y="2114683"/>
            <a:ext cx="4797651" cy="473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862" y="2114683"/>
            <a:ext cx="666792" cy="473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631" y="2970248"/>
            <a:ext cx="7971708" cy="363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551" y="3868016"/>
            <a:ext cx="7457064" cy="6195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9458" y="4993431"/>
            <a:ext cx="1714061" cy="4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069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289" y="1575575"/>
            <a:ext cx="7891975" cy="483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225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86" y="2307102"/>
            <a:ext cx="8437206" cy="17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355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594" y="2433711"/>
            <a:ext cx="9218024" cy="288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554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758462" y="1825625"/>
            <a:ext cx="9595338" cy="4351338"/>
          </a:xfrm>
        </p:spPr>
        <p:txBody>
          <a:bodyPr/>
          <a:lstStyle/>
          <a:p>
            <a:pPr marL="514350" indent="-514350">
              <a:buAutoNum type="alphaLcParenR"/>
            </a:pPr>
            <a:r>
              <a:rPr lang="en-IN" dirty="0"/>
              <a:t>.5 +.3 =.8</a:t>
            </a:r>
          </a:p>
          <a:p>
            <a:pPr marL="514350" indent="-514350">
              <a:buAutoNum type="alphaLcParenR"/>
            </a:pPr>
            <a:r>
              <a:rPr lang="en-IN" dirty="0"/>
              <a:t>If A happens then B does not happen as both are mutually exclusive </a:t>
            </a:r>
          </a:p>
          <a:p>
            <a:pPr marL="0" indent="0">
              <a:buNone/>
            </a:pPr>
            <a:r>
              <a:rPr lang="en-IN" dirty="0"/>
              <a:t>      Ans: .3=p(A)</a:t>
            </a:r>
          </a:p>
          <a:p>
            <a:pPr marL="0" indent="0">
              <a:buNone/>
            </a:pPr>
            <a:r>
              <a:rPr lang="en-IN" dirty="0"/>
              <a:t>c) 0 as they are both are mutually exclusive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2776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2575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374" y="3312160"/>
            <a:ext cx="10090632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18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0" y="508000"/>
            <a:ext cx="10662920" cy="56689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463040"/>
            <a:ext cx="10236200" cy="281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9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Question was posed by a gambler, Chevalier De Mere and then discussed by Pascal and Fermat.</a:t>
            </a:r>
          </a:p>
          <a:p>
            <a:r>
              <a:rPr lang="en-US" altLang="en-US" dirty="0"/>
              <a:t>Pascal and Fermat together came to a resolution </a:t>
            </a:r>
          </a:p>
          <a:p>
            <a:r>
              <a:rPr lang="en-US" altLang="en-US" dirty="0"/>
              <a:t>Pascal and Fermat were great mathematical minds. Others simply not up to the task.</a:t>
            </a:r>
          </a:p>
          <a:p>
            <a:r>
              <a:rPr lang="en-US" altLang="en-US" dirty="0"/>
              <a:t>All of a sudden around 1650, many problems of probability became commonplace and were understood widely.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5875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7" y="1502680"/>
            <a:ext cx="11993123" cy="28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043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254" y="2824480"/>
            <a:ext cx="11068464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212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146" y="3007360"/>
            <a:ext cx="10304929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376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547" y="3129280"/>
            <a:ext cx="10447784" cy="174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056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b="1" dirty="0"/>
              <a:t>Conditional Probability</a:t>
            </a:r>
          </a:p>
        </p:txBody>
      </p:sp>
    </p:spTree>
    <p:extLst>
      <p:ext uri="{BB962C8B-B14F-4D97-AF65-F5344CB8AC3E}">
        <p14:creationId xmlns:p14="http://schemas.microsoft.com/office/powerpoint/2010/main" val="27619169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/>
          </a:bodyPr>
          <a:lstStyle/>
          <a:p>
            <a:r>
              <a:rPr lang="en-IN" dirty="0"/>
              <a:t>Suppose that we toss 2 dice, and suppose that each of the 36 possible outcomes is equally likely to occur and hence has probability 1/36 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Suppose further that we observe that the first die is a 3. Then, given this information, what is the probability that the sum of the 2 dice equals 8?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 calculate this probability, we reason as follows: </a:t>
            </a:r>
          </a:p>
          <a:p>
            <a:pPr marL="0" indent="0">
              <a:buNone/>
            </a:pPr>
            <a:r>
              <a:rPr lang="en-IN" dirty="0"/>
              <a:t>Given that the initial die is a 3, there can be at most 6 possible outcomes of our experiment,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namely, (3, 1), (3, 2), (3, 3), (3, 4), (3, 5), and (3, 6).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3079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"/>
            <a:ext cx="10515600" cy="6614160"/>
          </a:xfrm>
        </p:spPr>
        <p:txBody>
          <a:bodyPr>
            <a:noAutofit/>
          </a:bodyPr>
          <a:lstStyle/>
          <a:p>
            <a:r>
              <a:rPr lang="en-IN" sz="3200" b="1" dirty="0"/>
              <a:t>Since each of these outcomes originally had the same probability of occurring, the outcomes should still have equal probabilities. </a:t>
            </a: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sz="3200" b="1" dirty="0"/>
          </a:p>
          <a:p>
            <a:r>
              <a:rPr lang="en-IN" sz="3200" b="1" dirty="0"/>
              <a:t>That is, given that the first die is a 3, the (conditional) probability of</a:t>
            </a:r>
          </a:p>
          <a:p>
            <a:pPr marL="0" indent="0">
              <a:buNone/>
            </a:pPr>
            <a:r>
              <a:rPr lang="en-IN" sz="3200" b="1" dirty="0"/>
              <a:t>each of the outcomes (3, 1), (3, 2), (3, 3), (3, 4), (3, 5), and (3, 6) is 1/6, whereas the</a:t>
            </a: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sz="3200" b="1" dirty="0"/>
          </a:p>
          <a:p>
            <a:r>
              <a:rPr lang="en-IN" sz="3200" b="1" dirty="0"/>
              <a:t>(conditional) probability of the other 30 points in the sample space is 0. Hence, the desired probability will be 1/6</a:t>
            </a:r>
          </a:p>
        </p:txBody>
      </p:sp>
    </p:spTree>
    <p:extLst>
      <p:ext uri="{BB962C8B-B14F-4D97-AF65-F5344CB8AC3E}">
        <p14:creationId xmlns:p14="http://schemas.microsoft.com/office/powerpoint/2010/main" val="27027179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6553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dirty="0"/>
              <a:t>If we let </a:t>
            </a:r>
            <a:r>
              <a:rPr lang="en-IN" sz="3200" i="1" dirty="0"/>
              <a:t>E </a:t>
            </a:r>
            <a:r>
              <a:rPr lang="en-IN" sz="3200" dirty="0"/>
              <a:t>and </a:t>
            </a:r>
            <a:r>
              <a:rPr lang="en-IN" sz="3200" i="1" dirty="0"/>
              <a:t>F </a:t>
            </a:r>
            <a:r>
              <a:rPr lang="en-IN" sz="3200" dirty="0"/>
              <a:t>denote, respectively, the event that the sum of the dice is 8 and the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event that the first die is a 3, then the probability just obtained is called the </a:t>
            </a:r>
            <a:r>
              <a:rPr lang="en-IN" sz="3200" i="1" dirty="0"/>
              <a:t>conditional</a:t>
            </a:r>
          </a:p>
          <a:p>
            <a:pPr>
              <a:lnSpc>
                <a:spcPct val="150000"/>
              </a:lnSpc>
            </a:pPr>
            <a:r>
              <a:rPr lang="en-IN" sz="3200" i="1" dirty="0"/>
              <a:t>probability that E occurs given that F has occurred </a:t>
            </a:r>
            <a:r>
              <a:rPr lang="en-IN" sz="3200" dirty="0"/>
              <a:t>and is denoted by</a:t>
            </a:r>
          </a:p>
        </p:txBody>
      </p:sp>
      <p:sp>
        <p:nvSpPr>
          <p:cNvPr id="4" name="Rectangle 3"/>
          <p:cNvSpPr/>
          <p:nvPr/>
        </p:nvSpPr>
        <p:spPr>
          <a:xfrm>
            <a:off x="4795521" y="5235694"/>
            <a:ext cx="2275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i="1" dirty="0">
                <a:latin typeface="TimesTen-Italic"/>
              </a:rPr>
              <a:t>P</a:t>
            </a:r>
            <a:r>
              <a:rPr lang="en-IN" sz="3200" b="1" i="1" dirty="0">
                <a:latin typeface="RMTMI"/>
              </a:rPr>
              <a:t>(</a:t>
            </a:r>
            <a:r>
              <a:rPr lang="en-IN" sz="3200" b="1" i="1" dirty="0">
                <a:latin typeface="TimesTen-Italic"/>
              </a:rPr>
              <a:t>E</a:t>
            </a:r>
            <a:r>
              <a:rPr lang="en-IN" sz="3200" b="1" dirty="0">
                <a:latin typeface="MTSY"/>
              </a:rPr>
              <a:t>|</a:t>
            </a:r>
            <a:r>
              <a:rPr lang="en-IN" sz="3200" b="1" i="1" dirty="0">
                <a:latin typeface="TimesTen-Italic"/>
              </a:rPr>
              <a:t>F</a:t>
            </a:r>
            <a:r>
              <a:rPr lang="en-IN" sz="3200" b="1" i="1" dirty="0">
                <a:latin typeface="RMTMI"/>
              </a:rPr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6526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0"/>
                <a:ext cx="10515600" cy="617696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A general formula for </a:t>
                </a:r>
                <a:r>
                  <a:rPr lang="en-IN" i="1" dirty="0"/>
                  <a:t>P(E</a:t>
                </a:r>
                <a:r>
                  <a:rPr lang="en-IN" dirty="0"/>
                  <a:t>|</a:t>
                </a:r>
                <a:r>
                  <a:rPr lang="en-IN" i="1" dirty="0"/>
                  <a:t>F) </a:t>
                </a:r>
                <a:r>
                  <a:rPr lang="en-IN" dirty="0"/>
                  <a:t>that is valid for all events </a:t>
                </a:r>
                <a:r>
                  <a:rPr lang="en-IN" i="1" dirty="0"/>
                  <a:t>E </a:t>
                </a:r>
                <a:r>
                  <a:rPr lang="en-IN" dirty="0"/>
                  <a:t>and </a:t>
                </a:r>
                <a:r>
                  <a:rPr lang="en-IN" i="1" dirty="0"/>
                  <a:t>F </a:t>
                </a:r>
                <a:r>
                  <a:rPr lang="en-IN" dirty="0"/>
                  <a:t>is derived in the same manner: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</a:p>
              <a:p>
                <a:r>
                  <a:rPr lang="en-IN" dirty="0"/>
                  <a:t>If the event </a:t>
                </a:r>
                <a:r>
                  <a:rPr lang="en-IN" i="1" dirty="0"/>
                  <a:t>F </a:t>
                </a:r>
                <a:r>
                  <a:rPr lang="en-IN" dirty="0"/>
                  <a:t>occurs, then, in order for </a:t>
                </a:r>
                <a:r>
                  <a:rPr lang="en-IN" i="1" dirty="0"/>
                  <a:t>E </a:t>
                </a:r>
                <a:r>
                  <a:rPr lang="en-IN" dirty="0"/>
                  <a:t>to occur, it is necessary that the actual occurrence be a point both in </a:t>
                </a:r>
                <a:r>
                  <a:rPr lang="en-IN" i="1" dirty="0"/>
                  <a:t>E </a:t>
                </a:r>
                <a:r>
                  <a:rPr lang="en-IN" dirty="0"/>
                  <a:t>and in </a:t>
                </a:r>
                <a:r>
                  <a:rPr lang="en-IN" i="1" dirty="0"/>
                  <a:t>F</a:t>
                </a:r>
                <a:r>
                  <a:rPr lang="en-IN" dirty="0"/>
                  <a:t>; that is, it must be in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dirty="0"/>
                  <a:t>. Now, since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we know that </a:t>
                </a:r>
                <a:r>
                  <a:rPr lang="en-IN" i="1" dirty="0"/>
                  <a:t>F </a:t>
                </a:r>
                <a:r>
                  <a:rPr lang="en-IN" dirty="0"/>
                  <a:t>has occurred, it follows that </a:t>
                </a:r>
                <a:r>
                  <a:rPr lang="en-IN" i="1" dirty="0"/>
                  <a:t>F </a:t>
                </a:r>
                <a:r>
                  <a:rPr lang="en-IN" dirty="0"/>
                  <a:t>becomes our new, or </a:t>
                </a:r>
                <a:r>
                  <a:rPr lang="en-IN" b="1" u="sng" dirty="0">
                    <a:solidFill>
                      <a:srgbClr val="FF0000"/>
                    </a:solidFill>
                  </a:rPr>
                  <a:t>reduced, sample space</a:t>
                </a:r>
                <a:r>
                  <a:rPr lang="en-IN" dirty="0"/>
                  <a:t>; hence, the probability that the event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occurs will equal the probability of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relative to the probability of </a:t>
                </a:r>
                <a:r>
                  <a:rPr lang="en-IN" i="1" dirty="0"/>
                  <a:t>F</a:t>
                </a:r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0"/>
                <a:ext cx="10515600" cy="6176963"/>
              </a:xfrm>
              <a:blipFill>
                <a:blip r:embed="rId2"/>
                <a:stretch>
                  <a:fillRect l="-1043" t="-1579" r="-4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518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120" y="731520"/>
                <a:ext cx="10561320" cy="5851843"/>
              </a:xfrm>
            </p:spPr>
            <p:txBody>
              <a:bodyPr>
                <a:normAutofit/>
              </a:bodyPr>
              <a:lstStyle/>
              <a:p>
                <a:r>
                  <a:rPr lang="en-IN" sz="3600" dirty="0"/>
                  <a:t>F in the example is given  the occurrence of 3 ….</a:t>
                </a:r>
              </a:p>
              <a:p>
                <a:pPr marL="0" indent="0">
                  <a:buNone/>
                </a:pPr>
                <a:endParaRPr lang="en-IN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3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sz="3600" b="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sz="3600" dirty="0"/>
                  <a:t>  is the occurrence of given the occurrence of 3 , the sum to  be 8</a:t>
                </a:r>
              </a:p>
              <a:p>
                <a:pPr marL="0" indent="0">
                  <a:buNone/>
                </a:pPr>
                <a:endParaRPr lang="en-IN" sz="3600" dirty="0"/>
              </a:p>
              <a:p>
                <a:pPr marL="0" indent="0">
                  <a:buNone/>
                </a:pPr>
                <a:r>
                  <a:rPr lang="en-IN" sz="3600" dirty="0"/>
                  <a:t>The reduced sample space is the set of six outcomes with 3 as one of the numbers on a die</a:t>
                </a:r>
              </a:p>
              <a:p>
                <a:pPr marL="0" indent="0">
                  <a:buNone/>
                </a:pPr>
                <a:r>
                  <a:rPr lang="en-IN" sz="3600" dirty="0"/>
                  <a:t> (</a:t>
                </a:r>
                <a14:m>
                  <m:oMath xmlns:m="http://schemas.openxmlformats.org/officeDocument/2006/math">
                    <m:r>
                      <a:rPr lang="en-IN" sz="3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sz="3600" b="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IN" sz="3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sz="3600" dirty="0"/>
                  <a:t>=(3,5) , and F= all the 6  outcomes including 3 as one of the numbers.)</a:t>
                </a:r>
              </a:p>
              <a:p>
                <a:pPr marL="0" indent="0">
                  <a:buNone/>
                </a:pPr>
                <a:endParaRPr lang="en-IN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120" y="731520"/>
                <a:ext cx="10561320" cy="5851843"/>
              </a:xfrm>
              <a:blipFill>
                <a:blip r:embed="rId2"/>
                <a:stretch>
                  <a:fillRect l="-1790" t="-2500" r="-1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12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…how likely something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Probability is how likely something is to happen. You might also hear it called </a:t>
            </a:r>
            <a:r>
              <a:rPr lang="en-GB" b="1" dirty="0"/>
              <a:t>chance</a:t>
            </a:r>
            <a:r>
              <a:rPr lang="en-GB" dirty="0"/>
              <a:t>. 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Probability can be expressed as fractions, decimals or percentages, or on a probability scale.</a:t>
            </a:r>
          </a:p>
        </p:txBody>
      </p:sp>
    </p:spTree>
    <p:extLst>
      <p:ext uri="{BB962C8B-B14F-4D97-AF65-F5344CB8AC3E}">
        <p14:creationId xmlns:p14="http://schemas.microsoft.com/office/powerpoint/2010/main" val="27154102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/>
                  <a:t>Definition</a:t>
                </a:r>
              </a:p>
              <a:p>
                <a:r>
                  <a:rPr lang="en-IN" dirty="0"/>
                  <a:t>If </a:t>
                </a:r>
                <a:r>
                  <a:rPr lang="en-IN" i="1" dirty="0"/>
                  <a:t>P(F) &gt; </a:t>
                </a:r>
                <a:r>
                  <a:rPr lang="en-IN" dirty="0"/>
                  <a:t>0, then</a:t>
                </a:r>
              </a:p>
              <a:p>
                <a:r>
                  <a:rPr lang="en-IN" i="1" dirty="0"/>
                  <a:t>P(E</a:t>
                </a:r>
                <a:r>
                  <a:rPr lang="en-IN" dirty="0"/>
                  <a:t>|</a:t>
                </a:r>
                <a:r>
                  <a:rPr lang="en-IN" i="1" dirty="0"/>
                  <a:t>F) </a:t>
                </a:r>
                <a:r>
                  <a:rPr lang="en-IN" sz="4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8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4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48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IN" sz="4800" b="0" i="1" dirty="0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IN" sz="48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num>
                      <m:den>
                        <m:r>
                          <a:rPr lang="en-IN" sz="48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4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48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9245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160"/>
            <a:ext cx="10515600" cy="5912803"/>
          </a:xfrm>
        </p:spPr>
        <p:txBody>
          <a:bodyPr>
            <a:normAutofit/>
          </a:bodyPr>
          <a:lstStyle/>
          <a:p>
            <a:r>
              <a:rPr lang="en-IN" sz="4000" dirty="0"/>
              <a:t>A coin is flipped twice. Assuming that all four points in the sample space </a:t>
            </a:r>
            <a:r>
              <a:rPr lang="en-IN" sz="4000" i="1" dirty="0"/>
              <a:t>S </a:t>
            </a:r>
            <a:r>
              <a:rPr lang="en-IN" sz="4000" dirty="0"/>
              <a:t>= {</a:t>
            </a:r>
            <a:r>
              <a:rPr lang="en-IN" sz="4000" i="1" dirty="0"/>
              <a:t>(h</a:t>
            </a:r>
            <a:r>
              <a:rPr lang="en-IN" sz="4000" dirty="0"/>
              <a:t>, </a:t>
            </a:r>
            <a:r>
              <a:rPr lang="en-IN" sz="4000" i="1" dirty="0"/>
              <a:t>h)</a:t>
            </a:r>
            <a:r>
              <a:rPr lang="en-IN" sz="4000" dirty="0"/>
              <a:t>,</a:t>
            </a:r>
            <a:r>
              <a:rPr lang="en-IN" sz="4000" i="1" dirty="0"/>
              <a:t>(h</a:t>
            </a:r>
            <a:r>
              <a:rPr lang="en-IN" sz="4000" dirty="0"/>
              <a:t>, </a:t>
            </a:r>
            <a:r>
              <a:rPr lang="en-IN" sz="4000" i="1" dirty="0"/>
              <a:t>t)</a:t>
            </a:r>
            <a:r>
              <a:rPr lang="en-IN" sz="4000" dirty="0"/>
              <a:t>, </a:t>
            </a:r>
            <a:r>
              <a:rPr lang="en-IN" sz="4000" i="1" dirty="0"/>
              <a:t>(t</a:t>
            </a:r>
            <a:r>
              <a:rPr lang="en-IN" sz="4000" dirty="0"/>
              <a:t>, </a:t>
            </a:r>
            <a:r>
              <a:rPr lang="en-IN" sz="4000" i="1" dirty="0"/>
              <a:t>h)</a:t>
            </a:r>
            <a:r>
              <a:rPr lang="en-IN" sz="4000" dirty="0"/>
              <a:t>, </a:t>
            </a:r>
            <a:r>
              <a:rPr lang="en-IN" sz="4000" i="1" dirty="0"/>
              <a:t>(t</a:t>
            </a:r>
            <a:r>
              <a:rPr lang="en-IN" sz="4000" dirty="0"/>
              <a:t>, </a:t>
            </a:r>
            <a:r>
              <a:rPr lang="en-IN" sz="4000" i="1" dirty="0"/>
              <a:t>t)</a:t>
            </a:r>
            <a:r>
              <a:rPr lang="en-IN" sz="4000" dirty="0"/>
              <a:t>} are equally likely, </a:t>
            </a:r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r>
              <a:rPr lang="en-IN" sz="4000" dirty="0"/>
              <a:t>what is the conditional probability that both flips land on heads, given that</a:t>
            </a:r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r>
              <a:rPr lang="en-IN" sz="4000" dirty="0"/>
              <a:t> (a) the first flip lands on heads? (b) at least one flip lands on heads?</a:t>
            </a:r>
          </a:p>
        </p:txBody>
      </p:sp>
    </p:spTree>
    <p:extLst>
      <p:ext uri="{BB962C8B-B14F-4D97-AF65-F5344CB8AC3E}">
        <p14:creationId xmlns:p14="http://schemas.microsoft.com/office/powerpoint/2010/main" val="7815596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2821"/>
            <a:ext cx="10515600" cy="5864142"/>
          </a:xfrm>
        </p:spPr>
        <p:txBody>
          <a:bodyPr>
            <a:noAutofit/>
          </a:bodyPr>
          <a:lstStyle/>
          <a:p>
            <a:r>
              <a:rPr lang="en-IN" sz="4000" dirty="0"/>
              <a:t>Let </a:t>
            </a:r>
            <a:r>
              <a:rPr lang="en-IN" sz="4000" i="1" dirty="0"/>
              <a:t>B </a:t>
            </a:r>
            <a:r>
              <a:rPr lang="en-IN" sz="4000" dirty="0"/>
              <a:t>= {</a:t>
            </a:r>
            <a:r>
              <a:rPr lang="en-IN" sz="4000" i="1" dirty="0"/>
              <a:t>(h</a:t>
            </a:r>
            <a:r>
              <a:rPr lang="en-IN" sz="4000" dirty="0"/>
              <a:t>, </a:t>
            </a:r>
            <a:r>
              <a:rPr lang="en-IN" sz="4000" i="1" dirty="0"/>
              <a:t>h)</a:t>
            </a:r>
            <a:r>
              <a:rPr lang="en-IN" sz="4000" dirty="0"/>
              <a:t>} be the event that both flips land on heads; </a:t>
            </a:r>
          </a:p>
          <a:p>
            <a:pPr marL="0" indent="0">
              <a:buNone/>
            </a:pPr>
            <a:endParaRPr lang="en-IN" sz="4000" dirty="0"/>
          </a:p>
          <a:p>
            <a:r>
              <a:rPr lang="en-IN" sz="4000" dirty="0"/>
              <a:t>let </a:t>
            </a:r>
            <a:r>
              <a:rPr lang="en-IN" sz="4000" i="1" dirty="0"/>
              <a:t>F </a:t>
            </a:r>
            <a:r>
              <a:rPr lang="en-IN" sz="4000" dirty="0"/>
              <a:t>= {</a:t>
            </a:r>
            <a:r>
              <a:rPr lang="en-IN" sz="4000" i="1" dirty="0"/>
              <a:t>(h</a:t>
            </a:r>
            <a:r>
              <a:rPr lang="en-IN" sz="4000" dirty="0"/>
              <a:t>, </a:t>
            </a:r>
            <a:r>
              <a:rPr lang="en-IN" sz="4000" i="1" dirty="0"/>
              <a:t>h)</a:t>
            </a:r>
            <a:r>
              <a:rPr lang="en-IN" sz="4000" dirty="0"/>
              <a:t>, </a:t>
            </a:r>
            <a:r>
              <a:rPr lang="en-IN" sz="4000" i="1" dirty="0"/>
              <a:t>(h</a:t>
            </a:r>
            <a:r>
              <a:rPr lang="en-IN" sz="4000" dirty="0"/>
              <a:t>, </a:t>
            </a:r>
            <a:r>
              <a:rPr lang="en-IN" sz="4000" i="1" dirty="0"/>
              <a:t>t)</a:t>
            </a:r>
            <a:r>
              <a:rPr lang="en-IN" sz="4000" dirty="0"/>
              <a:t>} be the event that the first flip lands on heads; and let </a:t>
            </a:r>
            <a:r>
              <a:rPr lang="en-IN" sz="4000" i="1" dirty="0"/>
              <a:t>A </a:t>
            </a:r>
            <a:r>
              <a:rPr lang="en-IN" sz="4000" dirty="0"/>
              <a:t>= {</a:t>
            </a:r>
            <a:r>
              <a:rPr lang="en-IN" sz="4000" i="1" dirty="0"/>
              <a:t>(h</a:t>
            </a:r>
            <a:r>
              <a:rPr lang="en-IN" sz="4000" dirty="0"/>
              <a:t>, </a:t>
            </a:r>
            <a:r>
              <a:rPr lang="en-IN" sz="4000" i="1" dirty="0"/>
              <a:t>h)</a:t>
            </a:r>
            <a:r>
              <a:rPr lang="en-IN" sz="4000" dirty="0"/>
              <a:t>, </a:t>
            </a:r>
            <a:r>
              <a:rPr lang="en-IN" sz="4000" i="1" dirty="0"/>
              <a:t>(h</a:t>
            </a:r>
            <a:r>
              <a:rPr lang="en-IN" sz="4000" dirty="0"/>
              <a:t>, </a:t>
            </a:r>
            <a:r>
              <a:rPr lang="en-IN" sz="4000" i="1" dirty="0"/>
              <a:t>t)</a:t>
            </a:r>
            <a:r>
              <a:rPr lang="en-IN" sz="4000" dirty="0"/>
              <a:t>, </a:t>
            </a:r>
            <a:r>
              <a:rPr lang="en-IN" sz="4000" i="1" dirty="0"/>
              <a:t>(t</a:t>
            </a:r>
            <a:r>
              <a:rPr lang="en-IN" sz="4000" dirty="0"/>
              <a:t>, </a:t>
            </a:r>
            <a:r>
              <a:rPr lang="en-IN" sz="4000" i="1" dirty="0"/>
              <a:t>h)</a:t>
            </a:r>
            <a:r>
              <a:rPr lang="en-IN" sz="4000" dirty="0"/>
              <a:t>} be the event that at least one flip lands on heads.</a:t>
            </a:r>
          </a:p>
          <a:p>
            <a:pPr marL="0" indent="0">
              <a:buNone/>
            </a:pPr>
            <a:endParaRPr lang="en-IN" sz="4000" dirty="0"/>
          </a:p>
          <a:p>
            <a:r>
              <a:rPr lang="en-IN" sz="4000" dirty="0"/>
              <a:t> The probability for (a) can be obtained from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2469291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sz="4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4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4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IN" sz="4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IN" sz="4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4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4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44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IN" sz="4400" b="0" i="1" dirty="0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IN" sz="44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num>
                      <m:den>
                        <m:r>
                          <a:rPr lang="en-IN" sz="4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4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44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den>
                    </m:f>
                  </m:oMath>
                </a14:m>
                <a:endParaRPr lang="en-IN" sz="4400" i="1" dirty="0"/>
              </a:p>
              <a:p>
                <a:pPr marL="0" indent="0">
                  <a:buNone/>
                </a:pPr>
                <a:r>
                  <a:rPr lang="en-IN" sz="4400" dirty="0"/>
                  <a:t>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4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4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IN" sz="4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4400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IN" sz="4400" i="1" dirty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IN" sz="4400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num>
                      <m:den>
                        <m:r>
                          <a:rPr lang="pt-BR" sz="4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pt-BR" sz="4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pt-BR" sz="4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pt-BR" sz="4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44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pt-BR" sz="4400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BR" sz="44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pt-BR" sz="4400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ctrlPr>
                                      <a:rPr lang="pt-BR" sz="4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44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pt-BR" sz="4400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BR" sz="44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den>
                    </m:f>
                    <m:r>
                      <a:rPr lang="pt-BR" sz="4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4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4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4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4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IN" sz="4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4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N" sz="4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den>
                    </m:f>
                    <m:r>
                      <a:rPr lang="en-IN" sz="44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IN" sz="4400" i="0" dirty="0">
                    <a:latin typeface="+mj-lt"/>
                  </a:rPr>
                  <a:t>½ </a:t>
                </a:r>
                <a:r>
                  <a:rPr lang="en-IN" sz="4400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9023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sz="4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4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4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IN" sz="4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sz="4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4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4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44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IN" sz="4400" b="0" i="1" dirty="0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IN" sz="44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IN" sz="4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4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44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IN" sz="4400" i="1" dirty="0"/>
                  <a:t> </a:t>
                </a:r>
              </a:p>
              <a:p>
                <a:pPr marL="0" indent="0">
                  <a:buNone/>
                </a:pPr>
                <a:r>
                  <a:rPr lang="en-IN" sz="4400" dirty="0"/>
                  <a:t>	      </a:t>
                </a:r>
                <a14:m>
                  <m:oMath xmlns:m="http://schemas.openxmlformats.org/officeDocument/2006/math">
                    <m:r>
                      <a:rPr lang="en-IN" sz="4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4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4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4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IN" sz="4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44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IN" sz="4400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IN" sz="44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num>
                      <m:den>
                        <m:r>
                          <a:rPr lang="pt-BR" sz="4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pt-BR" sz="4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pt-BR" sz="4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pt-BR" sz="4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44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pt-BR" sz="4400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BR" sz="44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pt-BR" sz="4400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ctrlPr>
                                      <a:rPr lang="pt-BR" sz="4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44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pt-BR" sz="4400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BR" sz="44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4400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ctrlPr>
                                      <a:rPr lang="pt-BR" sz="4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44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pt-BR" sz="4400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pt-BR" sz="44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pt-BR" sz="4400" i="1" dirty="0"/>
              </a:p>
              <a:p>
                <a:pPr marL="0" indent="0">
                  <a:buNone/>
                </a:pPr>
                <a:r>
                  <a:rPr lang="en-IN" sz="4400" dirty="0"/>
                  <a:t>                  </a:t>
                </a:r>
                <a14:m>
                  <m:oMath xmlns:m="http://schemas.openxmlformats.org/officeDocument/2006/math">
                    <m:r>
                      <a:rPr lang="en-IN" sz="4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4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4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IN" sz="4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4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44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num>
                          <m:den>
                            <m:r>
                              <a:rPr lang="en-IN" sz="44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num>
                      <m:den>
                        <m:r>
                          <a:rPr lang="en-IN" sz="4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sz="4400" dirty="0"/>
                  <a:t>   = 1</a:t>
                </a:r>
                <a:r>
                  <a:rPr lang="en-IN" sz="4400" i="1" dirty="0"/>
                  <a:t>/</a:t>
                </a:r>
                <a:r>
                  <a:rPr lang="en-IN" sz="4400" dirty="0"/>
                  <a:t>3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4150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88" y="3114261"/>
            <a:ext cx="12068612" cy="10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552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66" y="1825625"/>
            <a:ext cx="10800703" cy="26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85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61" y="2782956"/>
            <a:ext cx="11587070" cy="16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13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35" y="1908313"/>
            <a:ext cx="11563371" cy="41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2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Probability or chance is </a:t>
            </a:r>
            <a:r>
              <a:rPr lang="en-GB" b="1" dirty="0"/>
              <a:t>how likely</a:t>
            </a:r>
            <a:r>
              <a:rPr lang="en-GB" dirty="0"/>
              <a:t> something is to happen:</a:t>
            </a:r>
          </a:p>
          <a:p>
            <a:r>
              <a:rPr lang="en-GB" dirty="0"/>
              <a:t>If something has a </a:t>
            </a:r>
            <a:r>
              <a:rPr lang="en-GB" b="1" dirty="0"/>
              <a:t>low</a:t>
            </a:r>
            <a:r>
              <a:rPr lang="en-GB" dirty="0"/>
              <a:t> probability, it is </a:t>
            </a:r>
            <a:r>
              <a:rPr lang="en-GB" b="1" dirty="0"/>
              <a:t>unlikely</a:t>
            </a:r>
            <a:r>
              <a:rPr lang="en-GB" dirty="0"/>
              <a:t> to happen.</a:t>
            </a:r>
          </a:p>
          <a:p>
            <a:r>
              <a:rPr lang="en-GB" dirty="0"/>
              <a:t>If something has a </a:t>
            </a:r>
            <a:r>
              <a:rPr lang="en-GB" b="1" dirty="0"/>
              <a:t>high</a:t>
            </a:r>
            <a:r>
              <a:rPr lang="en-GB" dirty="0"/>
              <a:t> probability, it is </a:t>
            </a:r>
            <a:r>
              <a:rPr lang="en-GB" b="1" dirty="0"/>
              <a:t>likely</a:t>
            </a:r>
            <a:r>
              <a:rPr lang="en-GB" dirty="0"/>
              <a:t> to happen.</a:t>
            </a:r>
          </a:p>
        </p:txBody>
      </p:sp>
    </p:spTree>
    <p:extLst>
      <p:ext uri="{BB962C8B-B14F-4D97-AF65-F5344CB8AC3E}">
        <p14:creationId xmlns:p14="http://schemas.microsoft.com/office/powerpoint/2010/main" val="3170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Express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Probabilities are most commonly shown as </a:t>
            </a:r>
            <a:r>
              <a:rPr lang="en-GB" b="1" dirty="0"/>
              <a:t>fractions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The probability of getting 'tails' when you toss a coin is a 1 in 2 chance, or ½ </a:t>
            </a:r>
            <a:endParaRPr lang="en-GB" baseline="-25000" dirty="0"/>
          </a:p>
          <a:p>
            <a:pPr lvl="1"/>
            <a:r>
              <a:rPr lang="en-GB" dirty="0"/>
              <a:t>The probability of getting a 3 when you roll a dice is a 1 in 6 chance, or </a:t>
            </a:r>
            <a:r>
              <a:rPr lang="en-GB" baseline="30000" dirty="0"/>
              <a:t>1</a:t>
            </a:r>
            <a:r>
              <a:rPr lang="en-GB" dirty="0"/>
              <a:t>/</a:t>
            </a:r>
            <a:r>
              <a:rPr lang="en-GB" baseline="-25000" dirty="0"/>
              <a:t>6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57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2196</Words>
  <Application>Microsoft Office PowerPoint</Application>
  <PresentationFormat>Widescreen</PresentationFormat>
  <Paragraphs>230</Paragraphs>
  <Slides>78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Math3</vt:lpstr>
      <vt:lpstr>MTSY</vt:lpstr>
      <vt:lpstr>RMTMI</vt:lpstr>
      <vt:lpstr>Symbol</vt:lpstr>
      <vt:lpstr>Times New Roman</vt:lpstr>
      <vt:lpstr>TimesTen-Italic</vt:lpstr>
      <vt:lpstr>Wingdings 2</vt:lpstr>
      <vt:lpstr>Office Theme</vt:lpstr>
      <vt:lpstr>Equation</vt:lpstr>
      <vt:lpstr>PowerPoint Presentation</vt:lpstr>
      <vt:lpstr>Probability</vt:lpstr>
      <vt:lpstr>Text books:</vt:lpstr>
      <vt:lpstr>Probability</vt:lpstr>
      <vt:lpstr>The Pascal – Fermat correspondence of 1654</vt:lpstr>
      <vt:lpstr>PowerPoint Presentation</vt:lpstr>
      <vt:lpstr>…how likely something is…</vt:lpstr>
      <vt:lpstr>What is Probability</vt:lpstr>
      <vt:lpstr>How to Express Probability</vt:lpstr>
      <vt:lpstr>Can you tell me what the probability is as a fraction?</vt:lpstr>
      <vt:lpstr>Can you tell me what the probability is as a fraction?</vt:lpstr>
      <vt:lpstr>How to Express Probability</vt:lpstr>
      <vt:lpstr>Can you tell me what the probability is?</vt:lpstr>
      <vt:lpstr>Can you tell me what the probability is?</vt:lpstr>
      <vt:lpstr>How to work out probability…</vt:lpstr>
      <vt:lpstr>Probability Scales</vt:lpstr>
      <vt:lpstr>Useful Information</vt:lpstr>
      <vt:lpstr>Definitions</vt:lpstr>
      <vt:lpstr>The sample Space, S</vt:lpstr>
      <vt:lpstr>PowerPoint Presentation</vt:lpstr>
      <vt:lpstr>An Event , E</vt:lpstr>
      <vt:lpstr>PowerPoint Presentation</vt:lpstr>
      <vt:lpstr>PowerPoint Presentation</vt:lpstr>
      <vt:lpstr>Special Events</vt:lpstr>
      <vt:lpstr>Set operations on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Definition:  mutually exclusive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burra</dc:creator>
  <cp:lastModifiedBy>lakshmi burra</cp:lastModifiedBy>
  <cp:revision>1</cp:revision>
  <dcterms:created xsi:type="dcterms:W3CDTF">2017-09-26T07:14:19Z</dcterms:created>
  <dcterms:modified xsi:type="dcterms:W3CDTF">2017-09-26T07:15:14Z</dcterms:modified>
</cp:coreProperties>
</file>