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23A6-D060-49AE-88BC-3DC4A7FA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2D63-127B-4646-A6F5-CC460212F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AEC9-84DB-4F1A-A668-14395ED7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CFD3-7923-41DB-9E2A-8B8729F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2BC2-016E-492C-9064-F571000C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FB04-DE4C-4D1E-9488-3B29109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00A7-381E-4AC9-B076-977C26518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2F729-CEF3-4355-962C-6EFF8DC2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D321-20DB-48F3-B4DA-AC0B8B6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F9D8-0DCC-4E31-9FB9-B738A89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E522F-BB2C-4255-B997-3D88EDAE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165C-EB45-47BD-983E-8B5A52D0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70A8-3996-4928-9198-0ED9384C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0C15-B4A2-4351-8EE0-C6C9A88E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49DE-8060-4094-9D57-CDF23AD8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48BD-3F94-4184-98BF-D0B8FED7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478D-20B2-44E1-8B37-B2BCBDA2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2326-1EB8-40D0-8F54-4F798D74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8567-E2EE-44CD-A11D-428731AE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22F6-D22E-4854-A79D-856337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9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920-9E88-4D6F-B94C-6FE7699F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E12A-AA0F-4B6D-B525-1911EAB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94AE-6D56-4B3F-9B08-DCED8025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4076-6E0D-4819-B9F1-1E3AF0F6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AE3E-BA39-40EA-AB61-EDFFF91D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47F1-F3C9-423D-B22B-B06FB845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115A-9311-4E92-92D8-48653BCEF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5B33E-EBC6-4FCD-A1D2-B2617912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E6B5A-5C22-4440-995A-D9589FC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EE088-DF39-4142-B946-5417B3F0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E093-3ED9-4D93-85B6-AF4D16E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9A3A-7BCE-4874-A443-B05E29E0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CF682-9180-47E4-B4A8-C85EE562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F00C-DF74-4061-9F11-B1112407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E7C6F-9EEB-45E1-8015-2D8A107DB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D31C8-568B-40D7-9684-75DAEEE98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06A58-8520-4490-BD56-183E90CC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5B3C3-BA2C-4B64-818B-62BA214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FD14-0D89-4351-AAB8-CC9CAB0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7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1A3-C41A-4A1A-9033-D2DE8A76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29A9A-10AC-4A03-B49B-383C3B04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F9D0-FE4A-4AC4-AD22-F3DEAB2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E14F3-FED8-403B-885C-DD849F94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4184B-9705-4A79-A2D9-36D0F27B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B7343-D00F-4ACF-9F0F-D07F88F3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E605-10CC-4CAE-9456-8C712E6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ED33-A3BC-4A3C-9217-321CE89F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CD4F-B165-4253-8217-81AA7AD1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CF2E3-78A9-4657-816B-8225ADD9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D135-D184-4F8B-9869-FFE366B6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76589-8528-4B01-96FF-D58BABFC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90BA-A248-4EC5-A335-2A907583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D4BD-7FEA-4FC2-BA63-6B86C8A6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FABF-B966-4E84-ABC9-2A3DF377D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D835-D0D1-461D-A4AB-B3E04FC7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CC7A-F174-42FF-875A-CAD8E033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489E-C0DC-4CDF-A29D-DCE09660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EA8B-1948-4E32-BD03-E57E6CA7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1CDED-35CA-414E-A651-A5FFC619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FA07-89B9-4D8E-BDA8-EAFD686A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BD87-9907-45A2-8CA6-8F9002A5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EA9F-B7D6-4A41-A4B5-749C9343FE5E}" type="datetimeFigureOut">
              <a:rPr lang="en-GB" smtClean="0"/>
              <a:t>22/01/2018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5568-AFE8-49E6-A905-8084F9126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4C2E-11AC-4099-B252-76B3D91DC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C565-73B9-487A-902A-C07EED899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054D-02E1-41AF-92BE-E9B342F7A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System/Functional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1130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209800" y="2057400"/>
            <a:ext cx="8458200" cy="5486400"/>
            <a:chOff x="0" y="-1234"/>
            <a:chExt cx="10177" cy="8023"/>
          </a:xfrm>
        </p:grpSpPr>
        <p:sp>
          <p:nvSpPr>
            <p:cNvPr id="38917" name="AutoShape 5"/>
            <p:cNvSpPr>
              <a:spLocks noChangeAspect="1" noChangeArrowheads="1"/>
            </p:cNvSpPr>
            <p:nvPr/>
          </p:nvSpPr>
          <p:spPr bwMode="auto">
            <a:xfrm>
              <a:off x="0" y="-1234"/>
              <a:ext cx="10177" cy="8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50" y="1080"/>
              <a:ext cx="1350" cy="7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FFFF"/>
                  </a:solidFill>
                </a:rPr>
                <a:t>AUDIO IC</a:t>
              </a:r>
              <a:endParaRPr lang="en-US"/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950" y="1080"/>
              <a:ext cx="1050" cy="7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  </a:t>
              </a:r>
              <a:r>
                <a:rPr lang="en-US" sz="1200">
                  <a:solidFill>
                    <a:srgbClr val="FFFFFF"/>
                  </a:solidFill>
                </a:rPr>
                <a:t>RF IC</a:t>
              </a:r>
              <a:endParaRPr lang="en-US"/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1950" y="2314"/>
              <a:ext cx="1050" cy="46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  </a:t>
              </a:r>
              <a:r>
                <a:rPr lang="en-US" sz="1200">
                  <a:solidFill>
                    <a:srgbClr val="FFFFFF"/>
                  </a:solidFill>
                </a:rPr>
                <a:t>VCO</a:t>
              </a:r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3450" y="1080"/>
              <a:ext cx="1500" cy="7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FFFF"/>
                  </a:solidFill>
                </a:rPr>
                <a:t>TX COUPLER</a:t>
              </a:r>
              <a:endParaRPr lang="en-US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5400" y="1080"/>
              <a:ext cx="1350" cy="7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FFFF"/>
                  </a:solidFill>
                </a:rPr>
                <a:t>POWER AMPLIFIER</a:t>
              </a:r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500" y="1389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000" y="138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4950" y="1389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2400" y="1852"/>
              <a:ext cx="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800" y="617"/>
              <a:ext cx="1" cy="30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800" y="617"/>
              <a:ext cx="15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3300" y="617"/>
              <a:ext cx="1" cy="30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800" y="3240"/>
              <a:ext cx="1500" cy="4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900" b="1"/>
                <a:t>MODULATION</a:t>
              </a:r>
              <a:endParaRPr lang="en-US"/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300" y="154"/>
              <a:ext cx="1200" cy="46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   </a:t>
              </a:r>
              <a:r>
                <a:rPr lang="en-US" sz="1200">
                  <a:solidFill>
                    <a:srgbClr val="FFFFFF"/>
                  </a:solidFill>
                </a:rPr>
                <a:t> MIC</a:t>
              </a:r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750" y="617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7200" y="1080"/>
              <a:ext cx="1350" cy="77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FFFF"/>
                  </a:solidFill>
                </a:rPr>
                <a:t>ANTENNA SWITCH</a:t>
              </a:r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6750" y="1389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3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 LAYOUT</a:t>
            </a:r>
          </a:p>
        </p:txBody>
      </p:sp>
      <p:pic>
        <p:nvPicPr>
          <p:cNvPr id="36868" name="Picture 4" descr="NokiaTroubleshooting11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0"/>
            <a:ext cx="5257800" cy="6705600"/>
          </a:xfrm>
          <a:noFill/>
          <a:ln/>
        </p:spPr>
      </p:pic>
      <p:pic>
        <p:nvPicPr>
          <p:cNvPr id="36873" name="Picture 9" descr="images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683626" y="2252664"/>
            <a:ext cx="1298575" cy="17097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908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609601"/>
            <a:ext cx="7086600" cy="579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88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5B3-5CD7-4387-A144-05D93DAB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2766218"/>
            <a:ext cx="10515600" cy="1325563"/>
          </a:xfrm>
        </p:spPr>
        <p:txBody>
          <a:bodyPr/>
          <a:lstStyle/>
          <a:p>
            <a:r>
              <a:rPr lang="en-GB" dirty="0"/>
              <a:t>Example- automobile</a:t>
            </a:r>
          </a:p>
        </p:txBody>
      </p:sp>
    </p:spTree>
    <p:extLst>
      <p:ext uri="{BB962C8B-B14F-4D97-AF65-F5344CB8AC3E}">
        <p14:creationId xmlns:p14="http://schemas.microsoft.com/office/powerpoint/2010/main" val="133834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Parameters for an Automobile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Main: Speed, Efficiency, life, accuracy and noise</a:t>
            </a:r>
          </a:p>
          <a:p>
            <a:pPr>
              <a:buNone/>
            </a:pPr>
            <a:r>
              <a:rPr lang="en-US" dirty="0"/>
              <a:t>Dependent parameters: size, shape, mass of the product.</a:t>
            </a:r>
          </a:p>
          <a:p>
            <a:pPr>
              <a:buNone/>
            </a:pPr>
            <a:r>
              <a:rPr lang="en-US" dirty="0"/>
              <a:t>supporting parameters: Acceleration, energy consumption, aerodynamic drag, noise, aesthetics</a:t>
            </a:r>
          </a:p>
        </p:txBody>
      </p:sp>
    </p:spTree>
    <p:extLst>
      <p:ext uri="{BB962C8B-B14F-4D97-AF65-F5344CB8AC3E}">
        <p14:creationId xmlns:p14="http://schemas.microsoft.com/office/powerpoint/2010/main" val="19207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Parts of a Car -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57400"/>
            <a:ext cx="616148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56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internal parts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57401"/>
            <a:ext cx="643051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317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286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8956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8956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468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048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4290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1" y="3429001"/>
            <a:ext cx="41433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80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10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1"/>
            <a:ext cx="41338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505200"/>
            <a:ext cx="4133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1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C73A-3E9B-4D16-8FFA-4F638B7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functional, physical, and system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CD98-23FA-4082-8694-B3EC98EF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00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Example or case study:  Mobile phone based voting systems – for national/state elections.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Problem statement: ??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Functional Architecture: Identify and structure the allocated functional and performance requirements.</a:t>
            </a:r>
          </a:p>
          <a:p>
            <a:pPr marL="0" indent="0">
              <a:buNone/>
            </a:pPr>
            <a:r>
              <a:rPr lang="en-GB" dirty="0"/>
              <a:t>What are functional requirements?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0A8510-6852-4B7C-B451-E5D7D6394D5E}"/>
              </a:ext>
            </a:extLst>
          </p:cNvPr>
          <p:cNvSpPr/>
          <p:nvPr/>
        </p:nvSpPr>
        <p:spPr>
          <a:xfrm>
            <a:off x="8229600" y="4321277"/>
            <a:ext cx="1799303" cy="148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 a school bag?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3C192F-E708-4AC7-BD5E-F75ED9DDBFA6}"/>
              </a:ext>
            </a:extLst>
          </p:cNvPr>
          <p:cNvSpPr/>
          <p:nvPr/>
        </p:nvSpPr>
        <p:spPr>
          <a:xfrm>
            <a:off x="9674942" y="2979174"/>
            <a:ext cx="154858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 a OS?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61E82-F601-4E1E-912F-F54EF8EF3945}"/>
              </a:ext>
            </a:extLst>
          </p:cNvPr>
          <p:cNvCxnSpPr/>
          <p:nvPr/>
        </p:nvCxnSpPr>
        <p:spPr>
          <a:xfrm flipV="1">
            <a:off x="5796116" y="3657600"/>
            <a:ext cx="3333135" cy="154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F4900E-A118-4B14-9D08-CD4879656472}"/>
              </a:ext>
            </a:extLst>
          </p:cNvPr>
          <p:cNvCxnSpPr/>
          <p:nvPr/>
        </p:nvCxnSpPr>
        <p:spPr>
          <a:xfrm>
            <a:off x="5707626" y="5294671"/>
            <a:ext cx="235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9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438401"/>
            <a:ext cx="710439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64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1" y="1447801"/>
            <a:ext cx="6600793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76800" y="0"/>
            <a:ext cx="26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Chevy Volt Vs Toyota </a:t>
            </a:r>
            <a:r>
              <a:rPr lang="en-US" dirty="0" err="1"/>
              <a:t>Prius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1" y="6019800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Series Architecture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3042273" y="5328275"/>
            <a:ext cx="914400" cy="468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62396" y="6248400"/>
            <a:ext cx="29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&amp; Series Architecture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8188999" y="5222201"/>
            <a:ext cx="1143000" cy="909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04800"/>
            <a:ext cx="4762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66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381000"/>
            <a:ext cx="540925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71950"/>
            <a:ext cx="47625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0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 Volt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1" y="37338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Toyota</a:t>
            </a:r>
          </a:p>
        </p:txBody>
      </p:sp>
    </p:spTree>
    <p:extLst>
      <p:ext uri="{BB962C8B-B14F-4D97-AF65-F5344CB8AC3E}">
        <p14:creationId xmlns:p14="http://schemas.microsoft.com/office/powerpoint/2010/main" val="330875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1"/>
            <a:ext cx="4114800" cy="351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56388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Toyota Pius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1828801"/>
            <a:ext cx="3664567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945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AWD layout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1"/>
            <a:ext cx="66675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9438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04801"/>
            <a:ext cx="6248400" cy="6285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63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E1CF-F42E-41FB-B467-319B6E77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B67E-2193-4800-8E59-4FF352ED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698"/>
          </a:xfrm>
        </p:spPr>
        <p:txBody>
          <a:bodyPr>
            <a:normAutofit/>
          </a:bodyPr>
          <a:lstStyle/>
          <a:p>
            <a:r>
              <a:rPr lang="en-GB" dirty="0"/>
              <a:t>The System Architecture  identifies all the products (including enabling products) that are necessary to support the system and, by implication, the processes necessary for development, production/construction, deployment, operations, support, disposal, training, and verification.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8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173B-EDED-4631-BB8B-4139037C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6C4B-D51F-41E3-9966-27D5CD05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Business Rules</a:t>
            </a:r>
          </a:p>
          <a:p>
            <a:r>
              <a:rPr lang="en-GB" dirty="0"/>
              <a:t>Transaction corrections, adjustments and cancellations</a:t>
            </a:r>
          </a:p>
          <a:p>
            <a:r>
              <a:rPr lang="en-GB" dirty="0"/>
              <a:t>Administrative functions</a:t>
            </a:r>
          </a:p>
          <a:p>
            <a:r>
              <a:rPr lang="en-GB" dirty="0"/>
              <a:t>Authentication</a:t>
            </a:r>
          </a:p>
          <a:p>
            <a:r>
              <a:rPr lang="en-GB" dirty="0"/>
              <a:t>Authorization levels</a:t>
            </a:r>
          </a:p>
          <a:p>
            <a:r>
              <a:rPr lang="en-GB" dirty="0"/>
              <a:t>Audit Tracking</a:t>
            </a:r>
          </a:p>
          <a:p>
            <a:r>
              <a:rPr lang="en-GB" dirty="0"/>
              <a:t>External Interfaces</a:t>
            </a:r>
          </a:p>
          <a:p>
            <a:r>
              <a:rPr lang="en-GB" dirty="0"/>
              <a:t>Certification Requirements</a:t>
            </a:r>
          </a:p>
          <a:p>
            <a:r>
              <a:rPr lang="en-GB" dirty="0"/>
              <a:t>Reporting Requirements</a:t>
            </a:r>
          </a:p>
          <a:p>
            <a:r>
              <a:rPr lang="en-GB" dirty="0"/>
              <a:t>Historical Data</a:t>
            </a:r>
          </a:p>
          <a:p>
            <a:r>
              <a:rPr lang="en-GB" dirty="0"/>
              <a:t>Legal or Regulatory Requirements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09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6673-EB8B-46E7-9767-C4528F05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 are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DAAF-34DE-4926-8EE5-FF11ECDE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Performance – for example Response Time, Throughput, Utilization, Static Volumetric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Capacity</a:t>
            </a:r>
          </a:p>
          <a:p>
            <a:r>
              <a:rPr lang="en-GB" dirty="0"/>
              <a:t>Availability</a:t>
            </a:r>
          </a:p>
          <a:p>
            <a:r>
              <a:rPr lang="en-GB" dirty="0"/>
              <a:t>Reliability</a:t>
            </a:r>
          </a:p>
          <a:p>
            <a:r>
              <a:rPr lang="en-GB" dirty="0"/>
              <a:t>Recoverability</a:t>
            </a:r>
          </a:p>
          <a:p>
            <a:r>
              <a:rPr lang="en-GB" dirty="0"/>
              <a:t>Maintainability</a:t>
            </a:r>
          </a:p>
          <a:p>
            <a:r>
              <a:rPr lang="en-GB" dirty="0"/>
              <a:t>Serviceability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Regulatory</a:t>
            </a:r>
          </a:p>
          <a:p>
            <a:r>
              <a:rPr lang="en-GB" dirty="0"/>
              <a:t>Manageability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dirty="0"/>
              <a:t>Environmental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Data Integrity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Usability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Interoperability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6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D346-9B08-4509-9DFF-5702CAA3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3178-6923-4F4E-B0B2-D24D5D16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9957" cy="4351338"/>
          </a:xfrm>
        </p:spPr>
        <p:txBody>
          <a:bodyPr/>
          <a:lstStyle/>
          <a:p>
            <a:r>
              <a:rPr lang="en-GB" dirty="0"/>
              <a:t>Depicts the system product as made up of  subsystems and components.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Example: all the connected devices in the campus – CPU’s, routers, printers, fax machines, servers --- internet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9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990-3B1C-4765-AD9F-572C0CD4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2872351"/>
            <a:ext cx="10515600" cy="1325563"/>
          </a:xfrm>
        </p:spPr>
        <p:txBody>
          <a:bodyPr/>
          <a:lstStyle/>
          <a:p>
            <a:r>
              <a:rPr lang="en-GB" dirty="0"/>
              <a:t>Examples of system product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7833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SECTIONS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three major sections inside a mobile phone</a:t>
            </a:r>
          </a:p>
          <a:p>
            <a:pPr lvl="2"/>
            <a:endParaRPr lang="en-US"/>
          </a:p>
          <a:p>
            <a:pPr lvl="2"/>
            <a:r>
              <a:rPr lang="en-US"/>
              <a:t>Power Section</a:t>
            </a:r>
          </a:p>
          <a:p>
            <a:pPr lvl="2"/>
            <a:r>
              <a:rPr lang="en-US"/>
              <a:t>Radio Section</a:t>
            </a:r>
          </a:p>
          <a:p>
            <a:pPr lvl="2"/>
            <a:r>
              <a:rPr lang="en-US"/>
              <a:t>Computer Section</a:t>
            </a:r>
          </a:p>
        </p:txBody>
      </p:sp>
    </p:spTree>
    <p:extLst>
      <p:ext uri="{BB962C8B-B14F-4D97-AF65-F5344CB8AC3E}">
        <p14:creationId xmlns:p14="http://schemas.microsoft.com/office/powerpoint/2010/main" val="38349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SECTION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radio section has basically a set of four main functions-: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Band Switching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RF Power Amplification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Transmitter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Receiver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computer section consists of two main functions</a:t>
            </a:r>
          </a:p>
          <a:p>
            <a:endParaRPr lang="en-US"/>
          </a:p>
          <a:p>
            <a:pPr lvl="2"/>
            <a:r>
              <a:rPr lang="en-US"/>
              <a:t>CPU (central processing unit)</a:t>
            </a:r>
          </a:p>
          <a:p>
            <a:pPr lvl="2"/>
            <a:r>
              <a:rPr lang="en-US"/>
              <a:t>Memory (RAM,FLASH,COMBO CHIP)</a:t>
            </a:r>
          </a:p>
        </p:txBody>
      </p:sp>
    </p:spTree>
    <p:extLst>
      <p:ext uri="{BB962C8B-B14F-4D97-AF65-F5344CB8AC3E}">
        <p14:creationId xmlns:p14="http://schemas.microsoft.com/office/powerpoint/2010/main" val="170216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367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System/Functional architecture</vt:lpstr>
      <vt:lpstr>functional, physical, and system architectures</vt:lpstr>
      <vt:lpstr>Example of functional specifications</vt:lpstr>
      <vt:lpstr>non-functional requirements are </vt:lpstr>
      <vt:lpstr>Physical architecture</vt:lpstr>
      <vt:lpstr>Examples of system product architecture</vt:lpstr>
      <vt:lpstr>MAJOR SECTIONS</vt:lpstr>
      <vt:lpstr>RADIO SECTION</vt:lpstr>
      <vt:lpstr>COMPUTER SECTION</vt:lpstr>
      <vt:lpstr>TRANSMISSION</vt:lpstr>
      <vt:lpstr>PCB LAYOUT</vt:lpstr>
      <vt:lpstr>PowerPoint Presentation</vt:lpstr>
      <vt:lpstr>Example- automobile</vt:lpstr>
      <vt:lpstr>Main Parameters for an Automobile</vt:lpstr>
      <vt:lpstr>External Parts of a Car - Overview</vt:lpstr>
      <vt:lpstr>Main internal parts</vt:lpstr>
      <vt:lpstr>PowerPoint Presentation</vt:lpstr>
      <vt:lpstr>PowerPoint Presentation</vt:lpstr>
      <vt:lpstr>PowerPoint Presentation</vt:lpstr>
      <vt:lpstr>Hybrid</vt:lpstr>
      <vt:lpstr>PowerPoint Presentation</vt:lpstr>
      <vt:lpstr>PowerPoint Presentation</vt:lpstr>
      <vt:lpstr>PowerPoint Presentation</vt:lpstr>
      <vt:lpstr>AWD layout</vt:lpstr>
      <vt:lpstr>PowerPoint Presentation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System/Functional architecture</dc:title>
  <dc:creator>kavi vemuri</dc:creator>
  <cp:lastModifiedBy>kavi vemuri</cp:lastModifiedBy>
  <cp:revision>4</cp:revision>
  <dcterms:created xsi:type="dcterms:W3CDTF">2018-01-21T16:43:31Z</dcterms:created>
  <dcterms:modified xsi:type="dcterms:W3CDTF">2018-01-22T02:45:15Z</dcterms:modified>
</cp:coreProperties>
</file>