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8"/>
  </p:handoutMasterIdLst>
  <p:sldIdLst>
    <p:sldId id="256" r:id="rId3"/>
    <p:sldId id="259" r:id="rId4"/>
    <p:sldId id="257" r:id="rId5"/>
    <p:sldId id="258" r:id="rId6"/>
    <p:sldId id="260" r:id="rId7"/>
  </p:sldIdLst>
  <p:sldSz cx="9144000" cy="5143500"/>
  <p:notesSz cx="5143500" cy="9144000"/>
  <p:defaultTextStyle>
    <a:defPPr/>
    <a:lvl1pPr marL="0" lvl="0">
      <a:defRPr sz="1600">
        <a:latin typeface="+mn-lt"/>
        <a:ea typeface="+mn-ea"/>
        <a:cs typeface="+mn-cs"/>
      </a:defRPr>
    </a:lvl1pPr>
    <a:lvl2pPr marL="457200" lvl="1">
      <a:defRPr sz="1600">
        <a:latin typeface="+mn-lt"/>
        <a:ea typeface="+mn-ea"/>
        <a:cs typeface="+mn-cs"/>
      </a:defRPr>
    </a:lvl2pPr>
    <a:lvl3pPr marL="914400" lvl="2">
      <a:defRPr sz="1600">
        <a:latin typeface="+mn-lt"/>
        <a:ea typeface="+mn-ea"/>
        <a:cs typeface="+mn-cs"/>
      </a:defRPr>
    </a:lvl3pPr>
    <a:lvl4pPr marL="1371600" lvl="3">
      <a:defRPr sz="1600">
        <a:latin typeface="+mn-lt"/>
        <a:ea typeface="+mn-ea"/>
        <a:cs typeface="+mn-cs"/>
      </a:defRPr>
    </a:lvl4pPr>
    <a:lvl5pPr marL="1828800" lvl="4">
      <a:defRPr sz="1600">
        <a:latin typeface="+mn-lt"/>
        <a:ea typeface="+mn-ea"/>
        <a:cs typeface="+mn-cs"/>
      </a:defRPr>
    </a:lvl5pPr>
    <a:lvl6pPr marL="2286000" lvl="5">
      <a:defRPr sz="1600">
        <a:latin typeface="+mn-lt"/>
        <a:ea typeface="+mn-ea"/>
        <a:cs typeface="+mn-cs"/>
      </a:defRPr>
    </a:lvl6pPr>
    <a:lvl7pPr marL="2743200" lvl="6">
      <a:defRPr sz="1600">
        <a:latin typeface="+mn-lt"/>
        <a:ea typeface="+mn-ea"/>
        <a:cs typeface="+mn-cs"/>
      </a:defRPr>
    </a:lvl7pPr>
    <a:lvl8pPr marL="3200400" lvl="7">
      <a:defRPr sz="1600">
        <a:latin typeface="+mn-lt"/>
        <a:ea typeface="+mn-ea"/>
        <a:cs typeface="+mn-cs"/>
      </a:defRPr>
    </a:lvl8pPr>
    <a:lvl9pPr marL="3657600" lvl="8">
      <a:defRPr sz="1600"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C8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291346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96285ADB-1465-4FCF-8D1B-E067E37D3CE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291346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F7A9B2AF-2D09-4280-84D1-4F6D53786F2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0AF32D-10BE-4790-B7AC-2A24A0EA446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5293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5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2504" cy="33944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54296" y="1200150"/>
            <a:ext cx="4032504" cy="33944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5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5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5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7D7747-D9D0-4222-AE01-C647B9939E3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3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57175" lvl="0" indent="-25717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57530" lvl="1" indent="-213995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21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lvl="2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•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lvl="3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–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43050" lvl="4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lvl="5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228850" lvl="6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71750" lvl="7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14650" lvl="8" indent="-171450" algn="l" defTabSz="685800" eaLnBrk="1" fontAlgn="base" latinLnBrk="0" hangingPunct="1">
        <a:lnSpc>
          <a:spcPct val="100000"/>
        </a:lnSpc>
        <a:spcBef>
          <a:spcPct val="15000"/>
        </a:spcBef>
        <a:spcAft>
          <a:spcPct val="0"/>
        </a:spcAft>
        <a:buChar char="»"/>
        <a:defRPr sz="15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35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lvl="1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685800" lvl="2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028700" lvl="3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371600" lvl="4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714500" lvl="5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057400" lvl="6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2400300" lvl="7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2743200" lvl="8" indent="0" algn="l" defTabSz="6858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9" name="GroupShape 19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1259399" y="195739"/>
            <a:ext cx="6858004" cy="3458823"/>
          </a:xfrm>
          <a:prstGeom prst="rect">
            <a:avLst/>
          </a:prstGeom>
        </p:spPr>
        <p:txBody>
          <a:bodyPr/>
          <a:lstStyle>
            <a:defPPr/>
            <a:lvl1pPr lvl="0"/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marL="0" marR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 panose="05050102010706020507"/>
              <a:buNone/>
            </a:pPr>
            <a:r>
              <a:rPr lang="ru-RU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Доклад по теме «Палеография»</a:t>
            </a:r>
            <a:endParaRPr lang="ru-RU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Shape 21"/>
          <p:cNvSpPr txBox="1"/>
          <p:nvPr/>
        </p:nvSpPr>
        <p:spPr>
          <a:xfrm>
            <a:off x="1259205" y="3723640"/>
            <a:ext cx="6858000" cy="1333500"/>
          </a:xfrm>
          <a:prstGeom prst="rect">
            <a:avLst/>
          </a:prstGeom>
        </p:spPr>
        <p:txBody>
          <a:bodyPr vert="horz" wrap="square" lIns="90000" tIns="46800" rIns="90000" bIns="46800" anchor="t">
            <a:noAutofit/>
            <a:scene3d>
              <a:camera prst="orthographicFront"/>
              <a:lightRig rig="threePt" dir="t"/>
            </a:scene3d>
          </a:bodyPr>
          <a:lstStyle>
            <a:defPPr/>
            <a:lvl1pPr marL="0" lvl="0" indent="0"/>
            <a:lvl2pPr marL="457200" lvl="1" indent="0"/>
            <a:lvl3pPr marL="914400" lvl="2" indent="0"/>
            <a:lvl4pPr marL="1371600" lvl="3" indent="0"/>
            <a:lvl5pPr marL="1828800" lvl="4" indent="0"/>
            <a:lvl6pPr marL="2286000" lvl="5" indent="0"/>
            <a:lvl7pPr marL="2743200" lvl="6" indent="0"/>
            <a:lvl8pPr marL="3200400" lvl="7" indent="0"/>
            <a:lvl9pPr marL="3657600" lvl="8" indent="0"/>
          </a:lstStyle>
          <a:p>
            <a:pPr marL="0" indent="0" algn="l">
              <a:buNone/>
            </a:pPr>
            <a:r>
              <a:rPr lang="ru-RU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Доклад подготовили 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Кочкин Иван</a:t>
            </a:r>
            <a:r>
              <a:rPr lang="ru-RU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 и </a:t>
            </a:r>
            <a:r>
              <a:rPr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+mn-lt"/>
                <a:ea typeface="+mn-ea"/>
                <a:cs typeface="+mn-cs"/>
              </a:rPr>
              <a:t>Романов Илья</a:t>
            </a:r>
            <a:endParaRPr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Палеография </a:t>
            </a:r>
            <a:r>
              <a:rPr lang="en-US" altLang="ru-RU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—</a:t>
            </a:r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 история письма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>
          <a:xfrm>
            <a:off x="629285" y="1419860"/>
            <a:ext cx="3560445" cy="3263900"/>
          </a:xfrm>
        </p:spPr>
        <p:txBody>
          <a:bodyPr/>
          <a:p>
            <a:r>
              <a:rPr lang="en-US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Палеогра́фия</a:t>
            </a:r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 (</a:t>
            </a: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от </a:t>
            </a:r>
            <a:r>
              <a:rPr lang="en-US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др</a:t>
            </a: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евне</a:t>
            </a:r>
            <a:r>
              <a:rPr lang="en-US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греч</a:t>
            </a: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еского </a:t>
            </a:r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παλαι</a:t>
            </a:r>
            <a:r>
              <a:rPr lang="en-US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ó</a:t>
            </a:r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ς </a:t>
            </a:r>
            <a:r>
              <a:rPr lang="en-US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«древний»</a:t>
            </a:r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 γράφω </a:t>
            </a:r>
            <a:r>
              <a:rPr lang="en-US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«писать»</a:t>
            </a:r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)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Объекты изучения: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Закономерности развития письма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Орнамент и водяные знаки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Материалы и орудия письма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pic>
        <p:nvPicPr>
          <p:cNvPr id="4" name="Изображение 3" descr="Brockhaus_and_Efron_Encyclopedic_Dictionary_b44_616-3"/>
          <p:cNvPicPr>
            <a:picLocks noChangeAspect="1"/>
          </p:cNvPicPr>
          <p:nvPr/>
        </p:nvPicPr>
        <p:blipFill>
          <a:blip r:embed="rId2">
            <a:lum contrast="12000"/>
          </a:blip>
          <a:stretch>
            <a:fillRect/>
          </a:stretch>
        </p:blipFill>
        <p:spPr>
          <a:xfrm>
            <a:off x="4572000" y="1419860"/>
            <a:ext cx="1943100" cy="2679065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pic>
        <p:nvPicPr>
          <p:cNvPr id="5" name="Изображение 4" descr="Domesday_zinco_Somerset_Glastonbury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70" y="1419860"/>
            <a:ext cx="1998980" cy="2689860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sp>
        <p:nvSpPr>
          <p:cNvPr id="6" name="Текстовое поле 5"/>
          <p:cNvSpPr txBox="1"/>
          <p:nvPr/>
        </p:nvSpPr>
        <p:spPr>
          <a:xfrm>
            <a:off x="4572000" y="4155440"/>
            <a:ext cx="1943100" cy="922020"/>
          </a:xfrm>
          <a:prstGeom prst="rect">
            <a:avLst/>
          </a:prstGeom>
          <a:noFill/>
        </p:spPr>
        <p:txBody>
          <a:bodyPr wrap="square" rtlCol="0" anchor="ctr" anchorCtr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Образцы русской палеографии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732270" y="4192270"/>
            <a:ext cx="1998980" cy="88519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Лист «Книги </a:t>
            </a: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Страшного </a:t>
            </a:r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Суда» 1086 г.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>
          <a:xfrm>
            <a:off x="611505" y="273853"/>
            <a:ext cx="7886704" cy="994207"/>
          </a:xfrm>
        </p:spPr>
        <p:txBody>
          <a:bodyPr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История науки 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>
          <a:xfrm>
            <a:off x="628650" y="1369060"/>
            <a:ext cx="3256280" cy="3466465"/>
          </a:xfrm>
        </p:spPr>
        <p:txBody>
          <a:bodyPr/>
          <a:p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Основоположник </a:t>
            </a:r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ea typeface="SimSun" panose="02010600030101010101" pitchFamily="2" charset="-122"/>
                <a:cs typeface="XO Oriel" panose="020B0604030202020204" charset="0"/>
              </a:rPr>
              <a:t>—</a:t>
            </a: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ea typeface="SimSun" panose="02010600030101010101" pitchFamily="2" charset="-122"/>
                <a:cs typeface="XO Oriel" panose="020B0604030202020204" charset="0"/>
              </a:rPr>
              <a:t> французский историк </a:t>
            </a: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Жан Мабильон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Термин «</a:t>
            </a:r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  <a:sym typeface="+mn-ea"/>
              </a:rPr>
              <a:t>палеография» ввёл Бернар де Монфокон в 1708 году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pic>
        <p:nvPicPr>
          <p:cNvPr id="8" name="Изображение 7" descr="Bernard_de_Montfaucon_-_Imagines_philologoru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55" y="1347470"/>
            <a:ext cx="2338070" cy="2726055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pic>
        <p:nvPicPr>
          <p:cNvPr id="9" name="Изображение 8" descr="Jean_Mabillon_-_Imagines_philologoru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25" y="1347470"/>
            <a:ext cx="2207895" cy="2725420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sp>
        <p:nvSpPr>
          <p:cNvPr id="11" name="Текстовое поле 10"/>
          <p:cNvSpPr txBox="1"/>
          <p:nvPr/>
        </p:nvSpPr>
        <p:spPr>
          <a:xfrm>
            <a:off x="6450965" y="4197350"/>
            <a:ext cx="2204720" cy="638175"/>
          </a:xfrm>
          <a:prstGeom prst="rect">
            <a:avLst/>
          </a:prstGeom>
          <a:noFill/>
        </p:spPr>
        <p:txBody>
          <a:bodyPr wrap="square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Жан Мабильон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3996055" y="4197350"/>
            <a:ext cx="234378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Бернар де Монфокон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Методика и аспекты анализа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>
          <a:xfrm>
            <a:off x="628650" y="1369060"/>
            <a:ext cx="3244215" cy="3263900"/>
          </a:xfrm>
        </p:spPr>
        <p:txBody>
          <a:bodyPr/>
          <a:p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Тип письма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Использованные материалы и инструменты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Начертания букв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Аббревиатуры и лигатуры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405630" y="3147695"/>
            <a:ext cx="15500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Пример лигатуры</a:t>
            </a:r>
            <a:endParaRPr lang="en-US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pic>
        <p:nvPicPr>
          <p:cNvPr id="7" name="Изображение 6" descr="лигатуры"/>
          <p:cNvPicPr>
            <a:picLocks noChangeAspect="1"/>
          </p:cNvPicPr>
          <p:nvPr/>
        </p:nvPicPr>
        <p:blipFill>
          <a:blip r:embed="rId2">
            <a:lum contrast="12000"/>
          </a:blip>
          <a:stretch>
            <a:fillRect/>
          </a:stretch>
        </p:blipFill>
        <p:spPr>
          <a:xfrm>
            <a:off x="4356100" y="1420495"/>
            <a:ext cx="1599565" cy="1599565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pic>
        <p:nvPicPr>
          <p:cNvPr id="8" name="Изображение 7" descr="Wax_writing_tablet_(2nd_C)_-_BL_Add_MS_34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35" y="1420495"/>
            <a:ext cx="2371090" cy="1598930"/>
          </a:xfrm>
          <a:prstGeom prst="rect">
            <a:avLst/>
          </a:prstGeom>
          <a:ln w="28575">
            <a:solidFill>
              <a:schemeClr val="accent5"/>
            </a:solidFill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6083935" y="3147695"/>
            <a:ext cx="2371090" cy="6451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ru-RU" altLang="en-US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Восковая табличка</a:t>
            </a:r>
            <a:endParaRPr lang="ru-RU" altLang="en-US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/>
          <p:nvPr>
            <p:ph type="title"/>
          </p:nvPr>
        </p:nvSpPr>
        <p:spPr/>
        <p:txBody>
          <a:bodyPr/>
          <a:p>
            <a:r>
              <a:rPr lang="ru-RU" altLang="en-US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Источники</a:t>
            </a:r>
            <a:endParaRPr lang="ru-RU" altLang="en-US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  <p:sp>
        <p:nvSpPr>
          <p:cNvPr id="3" name="Замещающий текст 2"/>
          <p:cNvSpPr/>
          <p:nvPr>
            <p:ph type="body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https://clck.ru/3P699C</a:t>
            </a:r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https://clck.ru/3P697Y</a:t>
            </a:r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https://clck.ru/3P6983</a:t>
            </a:r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https://clck.ru/3P698R</a:t>
            </a:r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r>
              <a:rPr lang="en-US" altLang="ru-RU" sz="1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XO Oriel" panose="020B0604030202020204" charset="0"/>
                <a:cs typeface="XO Oriel" panose="020B0604030202020204" charset="0"/>
              </a:rPr>
              <a:t>https://clck.ru/3P698o</a:t>
            </a:r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  <a:p>
            <a:endParaRPr lang="en-US" altLang="ru-RU" sz="1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XO Oriel" panose="020B0604030202020204" charset="0"/>
              <a:cs typeface="XO Oriel" panose="020B06040302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Words>738</Words>
  <Application>WPS Presentation</Application>
  <PresentationFormat/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Symbol</vt:lpstr>
      <vt:lpstr>XO Oriel</vt:lpstr>
      <vt:lpstr>Microsoft YaHei</vt:lpstr>
      <vt:lpstr>Arial Unicode MS</vt:lpstr>
      <vt:lpstr>Calibri</vt:lpstr>
      <vt:lpstr>Default Design</vt:lpstr>
      <vt:lpstr>Доклад по теме «Палеография»</vt:lpstr>
      <vt:lpstr>Палеография — история письма</vt:lpstr>
      <vt:lpstr>История науки </vt:lpstr>
      <vt:lpstr>Методика и аспекты анализа</vt:lpstr>
      <vt:lpstr>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по теме: «Палеография – наука о рукописях»</dc:title>
  <dc:creator/>
  <cp:lastModifiedBy>User</cp:lastModifiedBy>
  <cp:revision>175</cp:revision>
  <dcterms:created xsi:type="dcterms:W3CDTF">2025-09-04T21:21:00Z</dcterms:created>
  <dcterms:modified xsi:type="dcterms:W3CDTF">2025-09-19T07:46:15Z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11C39EE2E53840F692CFA2B8C53227A7_12</vt:lpwstr>
  </property>
  <property fmtid="{D5CDD505-2E9C-101B-9397-08002B2CF9AE}" pid="3" name="KSOProductBuildVer">
    <vt:lpwstr>1049-12.2.0.22549</vt:lpwstr>
  </property>
</Properties>
</file>