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60" r:id="rId5"/>
    <p:sldId id="261" r:id="rId6"/>
    <p:sldId id="262" r:id="rId7"/>
    <p:sldId id="263" r:id="rId8"/>
    <p:sldId id="259" r:id="rId9"/>
    <p:sldId id="257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6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56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.jpeg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scene3d>
              <a:camera prst="orthographicFront"/>
              <a:lightRig rig="threePt" dir="t"/>
            </a:scene3d>
          </a:bodyPr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Русская Правда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scene3d>
              <a:camera prst="orthographicFront"/>
              <a:lightRig rig="threePt" dir="t"/>
            </a:scene3d>
          </a:bodyPr>
          <a:p>
            <a:pPr algn="r"/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Доклад подготовили: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r"/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Зинченко Станислав и Кочкин Иван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540"/>
            <a:ext cx="10972800" cy="1415415"/>
          </a:xfrm>
        </p:spPr>
        <p:txBody>
          <a:bodyPr/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Первый письменный свод законов Руси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4360" y="1560830"/>
            <a:ext cx="2375535" cy="1283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ru-RU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Русская правда</a:t>
            </a: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>
            <p:custDataLst>
              <p:tags r:id="rId2"/>
            </p:custDataLst>
          </p:nvPr>
        </p:nvSpPr>
        <p:spPr>
          <a:xfrm>
            <a:off x="2984500" y="3177540"/>
            <a:ext cx="1919605" cy="900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ru-RU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Краткая правда</a:t>
            </a:r>
            <a:endParaRPr lang="ru-RU" alt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9" name="Прямое соединение 8"/>
          <p:cNvCxnSpPr>
            <a:stCxn id="8" idx="1"/>
            <a:endCxn id="11" idx="3"/>
          </p:cNvCxnSpPr>
          <p:nvPr>
            <p:custDataLst>
              <p:tags r:id="rId3"/>
            </p:custDataLst>
          </p:nvPr>
        </p:nvCxnSpPr>
        <p:spPr>
          <a:xfrm flipH="1">
            <a:off x="1820545" y="3627755"/>
            <a:ext cx="1163955" cy="6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>
            <p:custDataLst>
              <p:tags r:id="rId4"/>
            </p:custDataLst>
          </p:nvPr>
        </p:nvSpPr>
        <p:spPr>
          <a:xfrm>
            <a:off x="1744345" y="3590290"/>
            <a:ext cx="76200" cy="75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Прямоугольник 11"/>
          <p:cNvSpPr/>
          <p:nvPr>
            <p:custDataLst>
              <p:tags r:id="rId5"/>
            </p:custDataLst>
          </p:nvPr>
        </p:nvSpPr>
        <p:spPr>
          <a:xfrm>
            <a:off x="2985135" y="4204970"/>
            <a:ext cx="1919605" cy="900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ru-RU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Пространная правда</a:t>
            </a:r>
            <a:endParaRPr lang="ru-RU" alt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>
            <p:custDataLst>
              <p:tags r:id="rId6"/>
            </p:custDataLst>
          </p:nvPr>
        </p:nvSpPr>
        <p:spPr>
          <a:xfrm>
            <a:off x="2985770" y="5232400"/>
            <a:ext cx="1919605" cy="900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ru-RU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Сокращённая правда</a:t>
            </a:r>
            <a:endParaRPr lang="ru-RU" alt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>
            <p:custDataLst>
              <p:tags r:id="rId7"/>
            </p:custDataLst>
          </p:nvPr>
        </p:nvSpPr>
        <p:spPr>
          <a:xfrm>
            <a:off x="1744345" y="4626610"/>
            <a:ext cx="76200" cy="75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Прямоугольник 16"/>
          <p:cNvSpPr/>
          <p:nvPr>
            <p:custDataLst>
              <p:tags r:id="rId8"/>
            </p:custDataLst>
          </p:nvPr>
        </p:nvSpPr>
        <p:spPr>
          <a:xfrm>
            <a:off x="1744345" y="5662930"/>
            <a:ext cx="76200" cy="75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18" name="Прямое соединение 17"/>
          <p:cNvCxnSpPr>
            <a:stCxn id="15" idx="3"/>
            <a:endCxn id="12" idx="1"/>
          </p:cNvCxnSpPr>
          <p:nvPr>
            <p:custDataLst>
              <p:tags r:id="rId9"/>
            </p:custDataLst>
          </p:nvPr>
        </p:nvCxnSpPr>
        <p:spPr>
          <a:xfrm flipV="1">
            <a:off x="1820545" y="4655185"/>
            <a:ext cx="1164590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Прямое соединение 18"/>
          <p:cNvCxnSpPr>
            <a:stCxn id="11" idx="2"/>
            <a:endCxn id="15" idx="0"/>
          </p:cNvCxnSpPr>
          <p:nvPr>
            <p:custDataLst>
              <p:tags r:id="rId10"/>
            </p:custDataLst>
          </p:nvPr>
        </p:nvCxnSpPr>
        <p:spPr>
          <a:xfrm>
            <a:off x="1782445" y="3665855"/>
            <a:ext cx="0" cy="9607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Прямое соединение 20"/>
          <p:cNvCxnSpPr>
            <a:stCxn id="15" idx="2"/>
            <a:endCxn id="17" idx="0"/>
          </p:cNvCxnSpPr>
          <p:nvPr>
            <p:custDataLst>
              <p:tags r:id="rId11"/>
            </p:custDataLst>
          </p:nvPr>
        </p:nvCxnSpPr>
        <p:spPr>
          <a:xfrm>
            <a:off x="1782445" y="4702175"/>
            <a:ext cx="0" cy="9607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Прямое соединение 21"/>
          <p:cNvCxnSpPr>
            <a:stCxn id="13" idx="1"/>
            <a:endCxn id="17" idx="3"/>
          </p:cNvCxnSpPr>
          <p:nvPr>
            <p:custDataLst>
              <p:tags r:id="rId12"/>
            </p:custDataLst>
          </p:nvPr>
        </p:nvCxnSpPr>
        <p:spPr>
          <a:xfrm flipH="1">
            <a:off x="1820545" y="5682615"/>
            <a:ext cx="1165225" cy="184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7" name="Изображение 26" descr="Начало Троицкого I списка Русской Правды (Пространная редакция), XIV век"/>
          <p:cNvPicPr>
            <a:picLocks noChangeAspect="1"/>
          </p:cNvPicPr>
          <p:nvPr/>
        </p:nvPicPr>
        <p:blipFill>
          <a:blip r:embed="rId13"/>
          <a:srcRect r="7247" b="14110"/>
          <a:stretch>
            <a:fillRect/>
          </a:stretch>
        </p:blipFill>
        <p:spPr>
          <a:xfrm>
            <a:off x="7810774" y="1471390"/>
            <a:ext cx="2332355" cy="3285490"/>
          </a:xfrm>
          <a:prstGeom prst="rect">
            <a:avLst/>
          </a:prstGeom>
          <a:ln w="28575">
            <a:solidFill>
              <a:schemeClr val="bg1"/>
            </a:solidFill>
          </a:ln>
          <a:effectLst/>
        </p:spPr>
      </p:pic>
      <p:sp>
        <p:nvSpPr>
          <p:cNvPr id="30" name="Текстовое поле 29"/>
          <p:cNvSpPr txBox="1"/>
          <p:nvPr/>
        </p:nvSpPr>
        <p:spPr>
          <a:xfrm>
            <a:off x="7810500" y="4824095"/>
            <a:ext cx="2353945" cy="1284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Начало</a:t>
            </a:r>
            <a:r>
              <a:rPr lang="en-US" altLang="ru-RU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</a:t>
            </a:r>
            <a:r>
              <a:rPr lang="en-US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Троицкого</a:t>
            </a:r>
            <a:r>
              <a:rPr lang="en-US" altLang="ru-RU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I </a:t>
            </a:r>
            <a:r>
              <a:rPr lang="en-US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списка</a:t>
            </a:r>
            <a:r>
              <a:rPr lang="en-US" altLang="ru-RU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</a:t>
            </a:r>
            <a:r>
              <a:rPr lang="en-US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Русской</a:t>
            </a:r>
            <a:r>
              <a:rPr lang="en-US" altLang="ru-RU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</a:t>
            </a:r>
            <a:r>
              <a:rPr lang="en-US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Правды</a:t>
            </a:r>
            <a:endParaRPr lang="en-US" altLang="en-US" sz="2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cxnSp>
        <p:nvCxnSpPr>
          <p:cNvPr id="31" name="Прямое соединение 30"/>
          <p:cNvCxnSpPr>
            <a:stCxn id="5" idx="2"/>
            <a:endCxn id="11" idx="0"/>
          </p:cNvCxnSpPr>
          <p:nvPr/>
        </p:nvCxnSpPr>
        <p:spPr>
          <a:xfrm>
            <a:off x="1782445" y="2844800"/>
            <a:ext cx="0" cy="7454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635"/>
            <a:ext cx="10972800" cy="1402715"/>
          </a:xfrm>
        </p:spPr>
        <p:txBody>
          <a:bodyPr anchor="ctr" anchorCtr="0"/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История создания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48615" y="1417955"/>
            <a:ext cx="5747385" cy="5088255"/>
          </a:xfrm>
          <a:ln>
            <a:solidFill>
              <a:schemeClr val="bg1"/>
            </a:solidFill>
          </a:ln>
        </p:spPr>
        <p:txBody>
          <a:bodyPr/>
          <a:p>
            <a:r>
              <a:rPr lang="ru-RU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Создавалась более 150 лет</a:t>
            </a: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Предпосылки для написания:</a:t>
            </a: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/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Усложнение экономики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/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Влияние Византийского права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0"/>
            <a:r>
              <a:rPr lang="ru-RU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Источники «Русской Правды»:</a:t>
            </a: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/>
            <a:r>
              <a:rPr lang="ru-RU" altLang="en-US" sz="245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Княжеское законодательство</a:t>
            </a:r>
            <a:endParaRPr lang="ru-RU" altLang="en-US" sz="245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/>
            <a:r>
              <a:rPr lang="ru-RU" altLang="en-US" sz="245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Устные нормы и традиции</a:t>
            </a:r>
            <a:endParaRPr lang="ru-RU" altLang="en-US" sz="2135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altLang="en-US" sz="2135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8" name="Изображение 27" descr="Князь Ярослав Мудрый держит Софийский собор и Русскую Правду."/>
          <p:cNvPicPr>
            <a:picLocks noChangeAspect="1"/>
          </p:cNvPicPr>
          <p:nvPr/>
        </p:nvPicPr>
        <p:blipFill>
          <a:blip r:embed="rId2"/>
          <a:srcRect t="3722" b="5411"/>
          <a:stretch>
            <a:fillRect/>
          </a:stretch>
        </p:blipFill>
        <p:spPr>
          <a:xfrm>
            <a:off x="7670800" y="1403985"/>
            <a:ext cx="2593975" cy="367855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9" name="Текстовое поле 28"/>
          <p:cNvSpPr txBox="1"/>
          <p:nvPr/>
        </p:nvSpPr>
        <p:spPr>
          <a:xfrm>
            <a:off x="7715885" y="5184140"/>
            <a:ext cx="2593340" cy="1322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p>
            <a:pPr algn="ctr"/>
            <a:r>
              <a:rPr lang="en-US" altLang="en-US" sz="2000">
                <a:solidFill>
                  <a:schemeClr val="bg1"/>
                </a:solidFill>
              </a:rPr>
              <a:t>Князь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Ярослав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Мудрый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держит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Софийский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собор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и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Русскую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Правду</a:t>
            </a:r>
            <a:endParaRPr lang="en-US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980" y="274955"/>
            <a:ext cx="11465560" cy="11430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Краткая </a:t>
            </a:r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Правда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47345" y="1417955"/>
            <a:ext cx="5796280" cy="4972685"/>
          </a:xfrm>
          <a:ln>
            <a:solidFill>
              <a:schemeClr val="bg1"/>
            </a:solidFill>
          </a:ln>
        </p:spPr>
        <p:txBody>
          <a:bodyPr>
            <a:scene3d>
              <a:camera prst="orthographicFront"/>
              <a:lightRig rig="threePt" dir="t"/>
            </a:scene3d>
          </a:bodyPr>
          <a:p>
            <a:pPr algn="just">
              <a:lnSpc>
                <a:spcPct val="120000"/>
              </a:lnSpc>
            </a:pP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Правда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Ярослава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(~1016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г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.)</a:t>
            </a:r>
            <a:endParaRPr lang="en-US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 algn="just">
              <a:lnSpc>
                <a:spcPct val="120000"/>
              </a:lnSpc>
            </a:pPr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Регулировала кровную месть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 algn="just">
              <a:lnSpc>
                <a:spcPct val="120000"/>
              </a:lnSpc>
            </a:pPr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Система штрафов, «вир»</a:t>
            </a:r>
            <a:endParaRPr lang="en-US" altLang="ru-RU" sz="274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just">
              <a:lnSpc>
                <a:spcPct val="120000"/>
              </a:lnSpc>
            </a:pP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Правда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Ярославичей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(~1072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г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.)</a:t>
            </a:r>
            <a:endParaRPr lang="en-US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 algn="l">
              <a:lnSpc>
                <a:spcPct val="120000"/>
              </a:lnSpc>
            </a:pPr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Защита княжеского хозяйства и княжеских людей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 algn="l">
              <a:lnSpc>
                <a:spcPct val="120000"/>
              </a:lnSpc>
            </a:pPr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Полная ликвидация института кровной мести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 algn="l">
              <a:lnSpc>
                <a:spcPct val="120000"/>
              </a:lnSpc>
            </a:pPr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Разделение на сословия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Изображение 3" descr="начало правды Ярославиче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494155"/>
            <a:ext cx="3152140" cy="420497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7400290" y="5775008"/>
            <a:ext cx="3151505" cy="706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p>
            <a:pPr algn="ctr"/>
            <a:r>
              <a:rPr lang="ru-RU" altLang="en-US" sz="2000">
                <a:solidFill>
                  <a:schemeClr val="bg1"/>
                </a:solidFill>
              </a:rPr>
              <a:t>Начало правды Ярославичей</a:t>
            </a:r>
            <a:endParaRPr lang="ru-RU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405" y="274955"/>
            <a:ext cx="11262995" cy="1142365"/>
          </a:xfrm>
        </p:spPr>
        <p:txBody>
          <a:bodyPr/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0"/>
                    </a:srgbClr>
                  </a:outerShdw>
                </a:effectLst>
              </a:rPr>
              <a:t>Пространная Правда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20040" y="1417955"/>
            <a:ext cx="5775960" cy="5192395"/>
          </a:xfrm>
          <a:ln>
            <a:solidFill>
              <a:schemeClr val="bg1"/>
            </a:solidFill>
          </a:ln>
        </p:spPr>
        <p:txBody>
          <a:bodyPr/>
          <a:p>
            <a:pPr>
              <a:lnSpc>
                <a:spcPct val="120000"/>
              </a:lnSpc>
            </a:pP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Устав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Ярослава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Владимировича</a:t>
            </a:r>
            <a:endParaRPr lang="en-US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Церковные законы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ru-RU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Институт церковного суда</a:t>
            </a:r>
            <a:endParaRPr lang="ru-RU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ru-RU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Устав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Владимира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Мономаха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(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после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1113 </a:t>
            </a:r>
            <a:r>
              <a:rPr lang="en-US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г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.)</a:t>
            </a:r>
            <a:endParaRPr lang="en-US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>
              <a:lnSpc>
                <a:spcPct val="120000"/>
              </a:lnSpc>
            </a:pPr>
            <a:r>
              <a:rPr lang="ru-RU" altLang="en-US" sz="245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Социальная дифференциация</a:t>
            </a:r>
            <a:endParaRPr lang="en-US" altLang="ru-RU" sz="245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1" algn="l">
              <a:lnSpc>
                <a:spcPct val="120000"/>
              </a:lnSpc>
            </a:pPr>
            <a:r>
              <a:rPr lang="ru-RU" altLang="en-US" sz="245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Долговые отношения</a:t>
            </a:r>
            <a:endParaRPr lang="ru-RU" altLang="en-US" sz="245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Изображение 3" descr="Начало Троицкого I списка Русской Правды (Пространная редакция), XIV век"/>
          <p:cNvPicPr>
            <a:picLocks noChangeAspect="1"/>
          </p:cNvPicPr>
          <p:nvPr/>
        </p:nvPicPr>
        <p:blipFill>
          <a:blip r:embed="rId2"/>
          <a:srcRect b="13903"/>
          <a:stretch>
            <a:fillRect/>
          </a:stretch>
        </p:blipFill>
        <p:spPr>
          <a:xfrm>
            <a:off x="7453630" y="1476375"/>
            <a:ext cx="3026410" cy="396494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7453630" y="5499735"/>
            <a:ext cx="3026410" cy="1014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p>
            <a:pPr algn="ctr"/>
            <a:r>
              <a:rPr lang="ru-RU" altLang="en-US" sz="2000">
                <a:solidFill>
                  <a:schemeClr val="bg1"/>
                </a:solidFill>
              </a:rPr>
              <a:t>Начало Троицкого </a:t>
            </a:r>
            <a:r>
              <a:rPr lang="en-US" altLang="en-US" sz="2000">
                <a:solidFill>
                  <a:schemeClr val="bg1"/>
                </a:solidFill>
              </a:rPr>
              <a:t>I</a:t>
            </a:r>
            <a:r>
              <a:rPr lang="ru-RU" altLang="en-US" sz="2000">
                <a:solidFill>
                  <a:schemeClr val="bg1"/>
                </a:solidFill>
              </a:rPr>
              <a:t> списка «Русской Правды»</a:t>
            </a:r>
            <a:endParaRPr lang="ru-RU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660" y="274955"/>
            <a:ext cx="11525885" cy="11430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Сокращённая правда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28295" y="1600200"/>
            <a:ext cx="11525250" cy="4526280"/>
          </a:xfrm>
          <a:ln>
            <a:solidFill>
              <a:schemeClr val="bg1"/>
            </a:solidFill>
          </a:ln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ru-RU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Более лаконичный вариант Пространной Правды</a:t>
            </a:r>
            <a:endParaRPr lang="ru-RU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ru-RU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Появилась к концу </a:t>
            </a: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XV </a:t>
            </a:r>
            <a:r>
              <a:rPr lang="ru-RU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века</a:t>
            </a:r>
            <a:endParaRPr lang="ru-RU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Убраны устаревшие нормы</a:t>
            </a:r>
            <a:endParaRPr lang="ru-RU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Историческое значение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67665" y="1600200"/>
            <a:ext cx="5728335" cy="4526280"/>
          </a:xfrm>
          <a:ln>
            <a:solidFill>
              <a:schemeClr val="bg1"/>
            </a:solidFill>
          </a:ln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ru-RU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Заменила устаревшие обычаи и устные правила</a:t>
            </a: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Содействовала развитию судебной системы</a:t>
            </a: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Укрепила стратификацию общества</a:t>
            </a: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Укрепила княжескую власть</a:t>
            </a:r>
            <a:endParaRPr lang="ru-RU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Изображение 3" descr="«Чтение_народу_Русской_Правды_в_присутствии_великого_князя_Ярослава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735" y="1991360"/>
            <a:ext cx="3905250" cy="287528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7023735" y="5046980"/>
            <a:ext cx="3904615" cy="1014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spAutoFit/>
          </a:bodyPr>
          <a:p>
            <a:pPr algn="ctr"/>
            <a:r>
              <a:rPr lang="ru-RU" altLang="en-US" sz="2000">
                <a:solidFill>
                  <a:schemeClr val="bg1"/>
                </a:solidFill>
              </a:rPr>
              <a:t>«</a:t>
            </a:r>
            <a:r>
              <a:rPr lang="en-US" altLang="en-US" sz="2000">
                <a:solidFill>
                  <a:schemeClr val="bg1"/>
                </a:solidFill>
              </a:rPr>
              <a:t>Чтение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народу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Русской</a:t>
            </a:r>
            <a:r>
              <a:rPr lang="en-US" altLang="ru-RU" sz="2000">
                <a:solidFill>
                  <a:schemeClr val="bg1"/>
                </a:solidFill>
              </a:rPr>
              <a:t> </a:t>
            </a:r>
            <a:r>
              <a:rPr lang="en-US" altLang="en-US" sz="2000">
                <a:solidFill>
                  <a:schemeClr val="bg1"/>
                </a:solidFill>
              </a:rPr>
              <a:t>Правды</a:t>
            </a:r>
            <a:r>
              <a:rPr lang="ru-RU" altLang="en-US" sz="2000">
                <a:solidFill>
                  <a:schemeClr val="bg1"/>
                </a:solidFill>
              </a:rPr>
              <a:t>...» Картина Алексея Кившенко</a:t>
            </a:r>
            <a:endParaRPr lang="ru-RU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Источники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08610" y="1600200"/>
            <a:ext cx="11273790" cy="4526280"/>
          </a:xfrm>
          <a:ln>
            <a:solidFill>
              <a:schemeClr val="bg1"/>
            </a:solidFill>
          </a:ln>
        </p:spPr>
        <p:txBody>
          <a:bodyPr>
            <a:scene3d>
              <a:camera prst="orthographicFront"/>
              <a:lightRig rig="threePt" dir="t"/>
            </a:scene3d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https://znanierussia.ru/articles/%D0%A0%D1%83%D1%81%D1%81%D0%BA%D0%B0%D1%8F_%D0%9F%D1%80%D0%B0%D0%B2%D0%B4%D0%B0</a:t>
            </a:r>
            <a:endParaRPr lang="en-US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http://museumreforms.ru/node/13621</a:t>
            </a:r>
            <a:endParaRPr lang="en-US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ru-RU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https://bigenc.ru/c/russkaia-pravda-kodeks-912465</a:t>
            </a:r>
            <a:endParaRPr lang="en-US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ru-RU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10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11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2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3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4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5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6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7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8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ags/tag9.xml><?xml version="1.0" encoding="utf-8"?>
<p:tagLst xmlns:p="http://schemas.openxmlformats.org/presentationml/2006/main">
  <p:tag name="KSO_WM_DIAGRAM_VIRTUALLY_FRAME" val="{&quot;height&quot;:237.65,&quot;left&quot;:137.35,&quot;top&quot;:250.2,&quot;width&quot;:248.9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1445</Words>
  <Application>WPS Presentation</Application>
  <PresentationFormat>宽屏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Default Design</vt:lpstr>
      <vt:lpstr>Русская Правда</vt:lpstr>
      <vt:lpstr>Первый письменный свод законов Руси</vt:lpstr>
      <vt:lpstr>История создания</vt:lpstr>
      <vt:lpstr>Краткая Правда</vt:lpstr>
      <vt:lpstr>Пространная Правда</vt:lpstr>
      <vt:lpstr>Сокращённая правда</vt:lpstr>
      <vt:lpstr>Историческое значение</vt:lpstr>
      <vt:lpstr>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270</cp:revision>
  <dcterms:created xsi:type="dcterms:W3CDTF">2025-07-23T00:59:00Z</dcterms:created>
  <dcterms:modified xsi:type="dcterms:W3CDTF">2025-10-13T16:38:19Z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1049-12.2.0.22549</vt:lpwstr>
  </property>
  <property fmtid="{D5CDD505-2E9C-101B-9397-08002B2CF9AE}" pid="3" name="ICV">
    <vt:lpwstr>0B1EB32466EC4B6297057610CF0E2E8A_11</vt:lpwstr>
  </property>
</Properties>
</file>