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81" r:id="rId2"/>
    <p:sldId id="280" r:id="rId3"/>
    <p:sldId id="287" r:id="rId4"/>
    <p:sldId id="282" r:id="rId5"/>
    <p:sldId id="301" r:id="rId6"/>
    <p:sldId id="283" r:id="rId7"/>
    <p:sldId id="284" r:id="rId8"/>
    <p:sldId id="302" r:id="rId9"/>
    <p:sldId id="303" r:id="rId10"/>
    <p:sldId id="304" r:id="rId11"/>
    <p:sldId id="293" r:id="rId12"/>
    <p:sldId id="288" r:id="rId13"/>
    <p:sldId id="265" r:id="rId14"/>
    <p:sldId id="271" r:id="rId15"/>
    <p:sldId id="305" r:id="rId16"/>
    <p:sldId id="306" r:id="rId17"/>
    <p:sldId id="295" r:id="rId18"/>
    <p:sldId id="272" r:id="rId19"/>
    <p:sldId id="267" r:id="rId20"/>
    <p:sldId id="307" r:id="rId21"/>
    <p:sldId id="290" r:id="rId22"/>
    <p:sldId id="299" r:id="rId23"/>
    <p:sldId id="269" r:id="rId24"/>
    <p:sldId id="297" r:id="rId25"/>
    <p:sldId id="291" r:id="rId26"/>
    <p:sldId id="298" r:id="rId27"/>
    <p:sldId id="274" r:id="rId28"/>
    <p:sldId id="275" r:id="rId29"/>
    <p:sldId id="277" r:id="rId30"/>
    <p:sldId id="308" r:id="rId31"/>
    <p:sldId id="292" r:id="rId32"/>
    <p:sldId id="309" r:id="rId33"/>
    <p:sldId id="31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5"/>
    <p:restoredTop sz="95940"/>
  </p:normalViewPr>
  <p:slideViewPr>
    <p:cSldViewPr snapToGrid="0" snapToObjects="1">
      <p:cViewPr varScale="1">
        <p:scale>
          <a:sx n="82" d="100"/>
          <a:sy n="82" d="100"/>
        </p:scale>
        <p:origin x="16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9E3B7-8D13-AB48-98A6-FB9517BDC60C}" type="datetimeFigureOut">
              <a:rPr kumimoji="1" lang="zh-CN" altLang="en-US" smtClean="0"/>
              <a:t>2019/11/7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7A3DA-A781-814C-A39D-68BEEA7568DE}" type="slidenum">
              <a:rPr kumimoji="1" lang="zh-CN" altLang="en-US" smtClean="0"/>
              <a:t>‹#›</a:t>
            </a:fld>
            <a:endParaRPr kumimoji="1" lang="zh-CN" altLang="en-US"/>
          </a:p>
        </p:txBody>
      </p:sp>
    </p:spTree>
    <p:extLst>
      <p:ext uri="{BB962C8B-B14F-4D97-AF65-F5344CB8AC3E}">
        <p14:creationId xmlns:p14="http://schemas.microsoft.com/office/powerpoint/2010/main" val="26891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2191D6D-5A70-CD45-8472-795799E3A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6856F446-378A-1349-AA5E-FDEB562076C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915" name="Rectangle 2">
            <a:extLst>
              <a:ext uri="{FF2B5EF4-FFF2-40B4-BE49-F238E27FC236}">
                <a16:creationId xmlns:a16="http://schemas.microsoft.com/office/drawing/2014/main" id="{EC0F3DC4-CFA0-0A43-A600-596F8B3D7192}"/>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B350D71E-2EE0-9D44-A7AD-6F479384AE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说明</a:t>
            </a:r>
            <a:r>
              <a:rPr lang="en-US" altLang="zh-CN" b="1"/>
              <a:t>:  </a:t>
            </a:r>
            <a:r>
              <a:rPr lang="zh-CN" altLang="en-US"/>
              <a:t>除上面所介绍的外</a:t>
            </a:r>
            <a:r>
              <a:rPr lang="en-US" altLang="zh-CN"/>
              <a:t>,</a:t>
            </a:r>
            <a:r>
              <a:rPr lang="zh-CN" altLang="en-US"/>
              <a:t>数据结构的参考文献还有许多</a:t>
            </a:r>
            <a:r>
              <a:rPr lang="en-US" altLang="zh-CN"/>
              <a:t>,</a:t>
            </a:r>
            <a:r>
              <a:rPr lang="zh-CN" altLang="en-US"/>
              <a:t>在此就不一一列举</a:t>
            </a:r>
            <a:r>
              <a:rPr lang="en-US" altLang="zh-CN"/>
              <a:t>.</a:t>
            </a:r>
            <a:r>
              <a:rPr lang="zh-CN" altLang="en-US"/>
              <a:t>另外</a:t>
            </a:r>
            <a:r>
              <a:rPr lang="en-US" altLang="zh-CN"/>
              <a:t>, </a:t>
            </a:r>
            <a:r>
              <a:rPr lang="zh-CN" altLang="en-US"/>
              <a:t>学习</a:t>
            </a:r>
            <a:r>
              <a:rPr lang="en-US" altLang="zh-CN"/>
              <a:t>《</a:t>
            </a:r>
            <a:r>
              <a:rPr lang="zh-CN" altLang="en-US"/>
              <a:t>数据结构与算法分析</a:t>
            </a:r>
            <a:r>
              <a:rPr lang="en-US" altLang="zh-CN"/>
              <a:t>》</a:t>
            </a:r>
            <a:r>
              <a:rPr lang="zh-CN" altLang="en-US"/>
              <a:t>这门课程时上机实验</a:t>
            </a:r>
          </a:p>
          <a:p>
            <a:pPr eaLnBrk="1" hangingPunct="1"/>
            <a:r>
              <a:rPr lang="zh-CN" altLang="en-US"/>
              <a:t>         用</a:t>
            </a:r>
            <a:r>
              <a:rPr lang="en-US" altLang="zh-CN"/>
              <a:t>C</a:t>
            </a:r>
            <a:r>
              <a:rPr lang="zh-CN" altLang="en-US"/>
              <a:t>语言实现</a:t>
            </a:r>
            <a:r>
              <a:rPr lang="en-US" altLang="zh-CN"/>
              <a:t>,</a:t>
            </a:r>
            <a:r>
              <a:rPr lang="zh-CN" altLang="en-US"/>
              <a:t>基本的数学基础来源于</a:t>
            </a:r>
            <a:r>
              <a:rPr lang="en-US" altLang="zh-CN"/>
              <a:t>《</a:t>
            </a:r>
            <a:r>
              <a:rPr lang="zh-CN" altLang="en-US"/>
              <a:t>离散数学</a:t>
            </a:r>
            <a:r>
              <a:rPr lang="en-US" altLang="zh-CN"/>
              <a:t>》,</a:t>
            </a:r>
            <a:r>
              <a:rPr lang="zh-CN" altLang="en-US"/>
              <a:t>因此</a:t>
            </a:r>
            <a:r>
              <a:rPr lang="en-US" altLang="zh-CN"/>
              <a:t>,</a:t>
            </a:r>
            <a:r>
              <a:rPr lang="zh-CN" altLang="en-US"/>
              <a:t>必须熟练地掌握</a:t>
            </a:r>
            <a:r>
              <a:rPr lang="en-US" altLang="zh-CN"/>
              <a:t>C</a:t>
            </a:r>
            <a:r>
              <a:rPr lang="zh-CN" altLang="en-US"/>
              <a:t>语言程序设计与调试</a:t>
            </a:r>
            <a:r>
              <a:rPr lang="en-US" altLang="zh-CN"/>
              <a:t>,《</a:t>
            </a:r>
            <a:r>
              <a:rPr lang="zh-CN" altLang="en-US"/>
              <a:t>离散数学</a:t>
            </a:r>
            <a:r>
              <a:rPr lang="en-US" altLang="zh-CN"/>
              <a:t>》</a:t>
            </a:r>
            <a:r>
              <a:rPr lang="zh-CN" altLang="en-US"/>
              <a:t>的相关内容</a:t>
            </a:r>
            <a:r>
              <a:rPr lang="en-US" altLang="zh-CN"/>
              <a:t>.</a:t>
            </a:r>
          </a:p>
        </p:txBody>
      </p:sp>
    </p:spTree>
    <p:extLst>
      <p:ext uri="{BB962C8B-B14F-4D97-AF65-F5344CB8AC3E}">
        <p14:creationId xmlns:p14="http://schemas.microsoft.com/office/powerpoint/2010/main" val="1079700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0AD0BA6-7BA2-6946-9F7A-A3E82EFB10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F8B8E5F9-9B47-C040-B815-81518C68C31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131" name="Rectangle 2">
            <a:extLst>
              <a:ext uri="{FF2B5EF4-FFF2-40B4-BE49-F238E27FC236}">
                <a16:creationId xmlns:a16="http://schemas.microsoft.com/office/drawing/2014/main" id="{23E5C5EB-CC8B-6342-A13C-3B2AF93488E9}"/>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151F89D6-8F92-8F4E-916C-0F6494AA37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extLst>
      <p:ext uri="{BB962C8B-B14F-4D97-AF65-F5344CB8AC3E}">
        <p14:creationId xmlns:p14="http://schemas.microsoft.com/office/powerpoint/2010/main" val="125013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12FD7D3-841F-D741-A7A1-9173E8106B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EEB359C4-F887-B64B-8816-43AFA2695C0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155" name="Rectangle 1026">
            <a:extLst>
              <a:ext uri="{FF2B5EF4-FFF2-40B4-BE49-F238E27FC236}">
                <a16:creationId xmlns:a16="http://schemas.microsoft.com/office/drawing/2014/main" id="{18064D45-E854-D840-B9C9-88250B29A2DD}"/>
              </a:ext>
            </a:extLst>
          </p:cNvPr>
          <p:cNvSpPr>
            <a:spLocks noChangeArrowheads="1" noTextEdit="1"/>
          </p:cNvSpPr>
          <p:nvPr>
            <p:ph type="sldImg"/>
          </p:nvPr>
        </p:nvSpPr>
        <p:spPr>
          <a:ln/>
        </p:spPr>
      </p:sp>
      <p:sp>
        <p:nvSpPr>
          <p:cNvPr id="49156" name="Rectangle 1027">
            <a:extLst>
              <a:ext uri="{FF2B5EF4-FFF2-40B4-BE49-F238E27FC236}">
                <a16:creationId xmlns:a16="http://schemas.microsoft.com/office/drawing/2014/main" id="{20A40DED-E969-D044-B8C5-716988D91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a:t>
            </a:r>
          </a:p>
        </p:txBody>
      </p:sp>
    </p:spTree>
    <p:extLst>
      <p:ext uri="{BB962C8B-B14F-4D97-AF65-F5344CB8AC3E}">
        <p14:creationId xmlns:p14="http://schemas.microsoft.com/office/powerpoint/2010/main" val="340276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12FD028-DB4D-B548-99B1-0EA02A82B6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E6ECF64B-874D-5D48-BD5F-F009A2BBF22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39" name="Rectangle 2">
            <a:extLst>
              <a:ext uri="{FF2B5EF4-FFF2-40B4-BE49-F238E27FC236}">
                <a16:creationId xmlns:a16="http://schemas.microsoft.com/office/drawing/2014/main" id="{C1DD30F7-1C00-2141-A050-14B77C22975F}"/>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67DFA569-7430-DA43-9F67-77459C3ACE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buSzPct val="80000"/>
              <a:buFont typeface="Wingdings" pitchFamily="2" charset="2"/>
              <a:buNone/>
            </a:pPr>
            <a:r>
              <a:rPr lang="en-US" altLang="zh-CN" sz="2000">
                <a:latin typeface="宋体" panose="02010600030101010101" pitchFamily="2" charset="-122"/>
              </a:rPr>
              <a:t>  </a:t>
            </a:r>
            <a:endParaRPr lang="en-US" altLang="zh-CN"/>
          </a:p>
        </p:txBody>
      </p:sp>
    </p:spTree>
    <p:extLst>
      <p:ext uri="{BB962C8B-B14F-4D97-AF65-F5344CB8AC3E}">
        <p14:creationId xmlns:p14="http://schemas.microsoft.com/office/powerpoint/2010/main" val="107118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A6DD847-8BB8-BA4D-A893-34FF72C13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2EDEFD22-F9FF-B849-A434-F8C826D60FC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3" name="Rectangle 2">
            <a:extLst>
              <a:ext uri="{FF2B5EF4-FFF2-40B4-BE49-F238E27FC236}">
                <a16:creationId xmlns:a16="http://schemas.microsoft.com/office/drawing/2014/main" id="{518931A4-A6CF-EF41-93B3-DD4B6E6CAC33}"/>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8452779D-40E3-1947-9272-0830BF4B4A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buSzPct val="80000"/>
              <a:buFont typeface="Wingdings" pitchFamily="2" charset="2"/>
              <a:buNone/>
            </a:pPr>
            <a:r>
              <a:rPr lang="en-US" altLang="zh-CN" sz="2000">
                <a:latin typeface="宋体" panose="02010600030101010101" pitchFamily="2" charset="-122"/>
              </a:rPr>
              <a:t>  </a:t>
            </a:r>
            <a:r>
              <a:rPr lang="zh-CN" altLang="en-US">
                <a:latin typeface="宋体" panose="02010600030101010101" pitchFamily="2" charset="-122"/>
              </a:rPr>
              <a:t>要求设计一个算法，当给定任何一个人的名字时，该算法能够打印出此人的电话号码，如果该电话簿中根本就没有这个人，则该算法也能够报告没有这个人的标志。</a:t>
            </a:r>
          </a:p>
          <a:p>
            <a:pPr eaLnBrk="1" hangingPunct="1"/>
            <a:endParaRPr lang="en-US" altLang="zh-CN"/>
          </a:p>
        </p:txBody>
      </p:sp>
    </p:spTree>
    <p:extLst>
      <p:ext uri="{BB962C8B-B14F-4D97-AF65-F5344CB8AC3E}">
        <p14:creationId xmlns:p14="http://schemas.microsoft.com/office/powerpoint/2010/main" val="8398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D10B15A-4964-5B4A-8FA6-404CD2528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66D631BB-5543-374F-8033-E982CECF336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87" name="Rectangle 2">
            <a:extLst>
              <a:ext uri="{FF2B5EF4-FFF2-40B4-BE49-F238E27FC236}">
                <a16:creationId xmlns:a16="http://schemas.microsoft.com/office/drawing/2014/main" id="{7D61CBB9-B17B-1B48-9971-A38F823287BB}"/>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4D7D89A3-73E9-214D-A953-1F25B92F69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a:t>其他例子：</a:t>
            </a:r>
          </a:p>
          <a:p>
            <a:pPr eaLnBrk="1" hangingPunct="1">
              <a:spcBef>
                <a:spcPct val="20000"/>
              </a:spcBef>
              <a:buFontTx/>
              <a:buChar char="•"/>
            </a:pPr>
            <a:r>
              <a:rPr lang="zh-CN" altLang="en-US"/>
              <a:t>图书馆的书目检索系统自动化问题</a:t>
            </a:r>
          </a:p>
          <a:p>
            <a:pPr eaLnBrk="1" hangingPunct="1">
              <a:spcBef>
                <a:spcPct val="20000"/>
              </a:spcBef>
              <a:buFontTx/>
              <a:buChar char="•"/>
            </a:pPr>
            <a:r>
              <a:rPr lang="zh-CN" altLang="en-US"/>
              <a:t>教师资料档案管理系统</a:t>
            </a:r>
          </a:p>
          <a:p>
            <a:pPr eaLnBrk="1" hangingPunct="1">
              <a:spcBef>
                <a:spcPct val="20000"/>
              </a:spcBef>
              <a:buFontTx/>
              <a:buChar char="•"/>
            </a:pPr>
            <a:r>
              <a:rPr lang="zh-CN" altLang="en-US"/>
              <a:t>多叉路口交通灯的管理问题</a:t>
            </a:r>
          </a:p>
          <a:p>
            <a:pPr eaLnBrk="1" hangingPunct="1"/>
            <a:endParaRPr lang="en-US" altLang="zh-CN"/>
          </a:p>
        </p:txBody>
      </p:sp>
    </p:spTree>
    <p:extLst>
      <p:ext uri="{BB962C8B-B14F-4D97-AF65-F5344CB8AC3E}">
        <p14:creationId xmlns:p14="http://schemas.microsoft.com/office/powerpoint/2010/main" val="116549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2A2AC5F-B65D-EF4A-BADE-51F1A0F60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9DC3480B-A142-2E4A-AA99-A07C7FC6F98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011" name="Rectangle 2">
            <a:extLst>
              <a:ext uri="{FF2B5EF4-FFF2-40B4-BE49-F238E27FC236}">
                <a16:creationId xmlns:a16="http://schemas.microsoft.com/office/drawing/2014/main" id="{C00660F8-7D48-9448-BD68-47031B43C375}"/>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876F5E37-C6BE-134C-8B0A-02EB960AA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数据对象可以是有限的，也可以是无限的。</a:t>
            </a:r>
          </a:p>
        </p:txBody>
      </p:sp>
    </p:spTree>
    <p:extLst>
      <p:ext uri="{BB962C8B-B14F-4D97-AF65-F5344CB8AC3E}">
        <p14:creationId xmlns:p14="http://schemas.microsoft.com/office/powerpoint/2010/main" val="59602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D00AC52-3EF6-DB4B-8552-EEC649D3A4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65E0C26B-4C55-394C-8AA9-CCC628A47E7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035" name="Rectangle 2">
            <a:extLst>
              <a:ext uri="{FF2B5EF4-FFF2-40B4-BE49-F238E27FC236}">
                <a16:creationId xmlns:a16="http://schemas.microsoft.com/office/drawing/2014/main" id="{72AB7432-6507-DD40-AD6A-CE449AFD6CDB}"/>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FDFEA593-113F-8A4C-8A0D-41D814363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课堂教学时画出实际的示意图说明两种存储结构问题</a:t>
            </a:r>
            <a:r>
              <a:rPr lang="en-US" altLang="zh-CN"/>
              <a:t>.</a:t>
            </a:r>
          </a:p>
        </p:txBody>
      </p:sp>
    </p:spTree>
    <p:extLst>
      <p:ext uri="{BB962C8B-B14F-4D97-AF65-F5344CB8AC3E}">
        <p14:creationId xmlns:p14="http://schemas.microsoft.com/office/powerpoint/2010/main" val="138347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16E3D97-C514-EE4A-903F-9CD2FD455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CBCA3438-2798-C14F-A944-227A54AF12C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059" name="Rectangle 2">
            <a:extLst>
              <a:ext uri="{FF2B5EF4-FFF2-40B4-BE49-F238E27FC236}">
                <a16:creationId xmlns:a16="http://schemas.microsoft.com/office/drawing/2014/main" id="{4C2E2ADE-1E99-AB4D-BFD5-35F5CF107062}"/>
              </a:ext>
            </a:extLst>
          </p:cNvPr>
          <p:cNvSpPr>
            <a:spLocks noChangeArrowheads="1" noTextEdit="1"/>
          </p:cNvSpPr>
          <p:nvPr>
            <p:ph type="sldImg"/>
          </p:nvPr>
        </p:nvSpPr>
        <p:spPr>
          <a:solidFill>
            <a:srgbClr val="FFFFFF"/>
          </a:solidFill>
          <a:ln/>
        </p:spPr>
      </p:sp>
      <p:sp>
        <p:nvSpPr>
          <p:cNvPr id="45060" name="Rectangle 3">
            <a:extLst>
              <a:ext uri="{FF2B5EF4-FFF2-40B4-BE49-F238E27FC236}">
                <a16:creationId xmlns:a16="http://schemas.microsoft.com/office/drawing/2014/main" id="{E5055E97-D03F-DB4D-B14C-C49584EF7259}"/>
              </a:ext>
            </a:extLst>
          </p:cNvPr>
          <p:cNvSpPr>
            <a:spLocks noChangeArrowheads="1"/>
          </p:cNvSpPr>
          <p:nvPr>
            <p:ph type="body" idx="1"/>
          </p:nvPr>
        </p:nvSpPr>
        <p:spPr>
          <a:solidFill>
            <a:srgbClr val="FFFFFF"/>
          </a:solidFill>
          <a:ln>
            <a:solidFill>
              <a:srgbClr val="000000"/>
            </a:solidFill>
          </a:ln>
        </p:spPr>
        <p:txBody>
          <a:bodyPr/>
          <a:lstStyle/>
          <a:p>
            <a:pPr eaLnBrk="1" hangingPunct="1"/>
            <a:r>
              <a:rPr lang="zh-CN" altLang="en-US" sz="1400" b="1"/>
              <a:t>说明：</a:t>
            </a:r>
            <a:r>
              <a:rPr lang="zh-CN" altLang="en-US"/>
              <a:t> </a:t>
            </a:r>
          </a:p>
          <a:p>
            <a:pPr eaLnBrk="1" hangingPunct="1"/>
            <a:r>
              <a:rPr lang="zh-CN" altLang="en-US"/>
              <a:t>         </a:t>
            </a:r>
            <a:r>
              <a:rPr lang="zh-CN" altLang="en-US" sz="1600">
                <a:ea typeface="Arial Unicode MS" panose="020B0604020202020204" pitchFamily="34" charset="-128"/>
                <a:cs typeface="Arial Unicode MS" panose="020B0604020202020204" pitchFamily="34" charset="-128"/>
              </a:rPr>
              <a:t>⑴  </a:t>
            </a:r>
            <a:r>
              <a:rPr lang="en-US" altLang="zh-CN"/>
              <a:t>ADT</a:t>
            </a:r>
            <a:r>
              <a:rPr lang="zh-CN" altLang="en-US"/>
              <a:t>和数据类型实质上是一个概念</a:t>
            </a:r>
            <a:r>
              <a:rPr lang="en-US" altLang="zh-CN"/>
              <a:t>.</a:t>
            </a:r>
            <a:r>
              <a:rPr lang="zh-CN" altLang="en-US"/>
              <a:t>其区别是</a:t>
            </a:r>
            <a:r>
              <a:rPr lang="zh-CN" altLang="en-US" sz="1000"/>
              <a:t>：</a:t>
            </a:r>
            <a:r>
              <a:rPr lang="zh-CN" altLang="en-US"/>
              <a:t> </a:t>
            </a:r>
            <a:r>
              <a:rPr lang="en-US" altLang="zh-CN"/>
              <a:t>ADT</a:t>
            </a:r>
            <a:r>
              <a:rPr lang="zh-CN" altLang="en-US"/>
              <a:t>的范畴更广</a:t>
            </a:r>
            <a:r>
              <a:rPr lang="en-US" altLang="zh-CN"/>
              <a:t>,</a:t>
            </a:r>
            <a:r>
              <a:rPr lang="zh-CN" altLang="en-US"/>
              <a:t>它不再局限于系统已定义并实现的数据类型</a:t>
            </a:r>
            <a:r>
              <a:rPr lang="zh-CN" altLang="en-US" sz="1000"/>
              <a:t>，</a:t>
            </a:r>
            <a:r>
              <a:rPr lang="zh-CN" altLang="en-US"/>
              <a:t>还包括用户自己定义的数据类型</a:t>
            </a:r>
            <a:r>
              <a:rPr lang="zh-CN" altLang="en-US" sz="1000"/>
              <a:t>。</a:t>
            </a:r>
            <a:endParaRPr lang="zh-CN" altLang="en-US"/>
          </a:p>
          <a:p>
            <a:pPr eaLnBrk="1" hangingPunct="1"/>
            <a:r>
              <a:rPr lang="zh-CN" altLang="en-US" sz="1600">
                <a:ea typeface="Arial Unicode MS" panose="020B0604020202020204" pitchFamily="34" charset="-128"/>
                <a:cs typeface="Arial Unicode MS" panose="020B0604020202020204" pitchFamily="34" charset="-128"/>
              </a:rPr>
              <a:t>       ⑵  </a:t>
            </a:r>
            <a:r>
              <a:rPr lang="en-US" altLang="zh-CN"/>
              <a:t>ADT</a:t>
            </a:r>
            <a:r>
              <a:rPr lang="zh-CN" altLang="en-US"/>
              <a:t>的定义是由一个值域和定义在该值域上的一组操作组成</a:t>
            </a:r>
            <a:r>
              <a:rPr lang="zh-CN" altLang="en-US" sz="1000"/>
              <a:t>。</a:t>
            </a:r>
            <a:r>
              <a:rPr lang="zh-CN" altLang="en-US"/>
              <a:t>包括定义</a:t>
            </a:r>
            <a:r>
              <a:rPr lang="zh-CN" altLang="en-US" sz="1000"/>
              <a:t>，</a:t>
            </a:r>
            <a:r>
              <a:rPr lang="zh-CN" altLang="en-US"/>
              <a:t>表示和实现三个部分</a:t>
            </a:r>
            <a:r>
              <a:rPr lang="zh-CN" altLang="en-US" sz="1000"/>
              <a:t>。</a:t>
            </a:r>
          </a:p>
          <a:p>
            <a:pPr eaLnBrk="1" hangingPunct="1"/>
            <a:r>
              <a:rPr lang="zh-CN" altLang="en-US" sz="1600">
                <a:ea typeface="Arial Unicode MS" panose="020B0604020202020204" pitchFamily="34" charset="-128"/>
                <a:cs typeface="Arial Unicode MS" panose="020B0604020202020204" pitchFamily="34" charset="-128"/>
              </a:rPr>
              <a:t>       ⑶  </a:t>
            </a:r>
            <a:r>
              <a:rPr lang="en-US" altLang="zh-CN"/>
              <a:t>ADT</a:t>
            </a:r>
            <a:r>
              <a:rPr lang="zh-CN" altLang="en-US"/>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p>
          <a:p>
            <a:pPr eaLnBrk="1" hangingPunct="1"/>
            <a:r>
              <a:rPr lang="zh-CN" altLang="en-US"/>
              <a:t>        例</a:t>
            </a:r>
            <a:r>
              <a:rPr lang="zh-CN" altLang="en-US" sz="1000"/>
              <a:t>：</a:t>
            </a:r>
            <a:r>
              <a:rPr lang="zh-CN" altLang="en-US"/>
              <a:t>整数的数学概念和对整数所能进行的运算构成一个</a:t>
            </a:r>
            <a:r>
              <a:rPr lang="en-US" altLang="zh-CN"/>
              <a:t>ADT </a:t>
            </a:r>
            <a:r>
              <a:rPr lang="zh-CN" altLang="en-US"/>
              <a:t>， </a:t>
            </a:r>
            <a:r>
              <a:rPr lang="en-US" altLang="zh-CN"/>
              <a:t>C</a:t>
            </a:r>
            <a:r>
              <a:rPr lang="zh-CN" altLang="en-US"/>
              <a:t>语言中的变量类型</a:t>
            </a:r>
            <a:r>
              <a:rPr lang="en-US" altLang="zh-CN"/>
              <a:t>int</a:t>
            </a:r>
            <a:r>
              <a:rPr lang="zh-CN" altLang="en-US"/>
              <a:t>就是对这个抽象数据类型的一种物理实现。</a:t>
            </a:r>
          </a:p>
        </p:txBody>
      </p:sp>
    </p:spTree>
    <p:extLst>
      <p:ext uri="{BB962C8B-B14F-4D97-AF65-F5344CB8AC3E}">
        <p14:creationId xmlns:p14="http://schemas.microsoft.com/office/powerpoint/2010/main" val="335901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2D0BC10-4156-334B-AD98-D840127AB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E5DC0372-A4BC-9943-8FCD-B2BAE13591B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83" name="Rectangle 2">
            <a:extLst>
              <a:ext uri="{FF2B5EF4-FFF2-40B4-BE49-F238E27FC236}">
                <a16:creationId xmlns:a16="http://schemas.microsoft.com/office/drawing/2014/main" id="{9C30F750-421F-9945-9A8C-69EF46F568D0}"/>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152213AD-4B48-1A43-B92B-DC92B1052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b="1"/>
              <a:t>说明：</a:t>
            </a:r>
            <a:r>
              <a:rPr lang="zh-CN" altLang="en-US"/>
              <a:t> </a:t>
            </a:r>
          </a:p>
          <a:p>
            <a:pPr eaLnBrk="1" hangingPunct="1"/>
            <a:r>
              <a:rPr lang="zh-CN" altLang="en-US"/>
              <a:t>         </a:t>
            </a:r>
            <a:r>
              <a:rPr lang="zh-CN" altLang="en-US" sz="1600">
                <a:ea typeface="Arial Unicode MS" panose="020B0604020202020204" pitchFamily="34" charset="-128"/>
                <a:cs typeface="Arial Unicode MS" panose="020B0604020202020204" pitchFamily="34" charset="-128"/>
              </a:rPr>
              <a:t>⑴  </a:t>
            </a:r>
            <a:r>
              <a:rPr lang="en-US" altLang="zh-CN"/>
              <a:t>ADT</a:t>
            </a:r>
            <a:r>
              <a:rPr lang="zh-CN" altLang="en-US"/>
              <a:t>和数据类型实质上是一个概念</a:t>
            </a:r>
            <a:r>
              <a:rPr lang="en-US" altLang="zh-CN"/>
              <a:t>.</a:t>
            </a:r>
            <a:r>
              <a:rPr lang="zh-CN" altLang="en-US"/>
              <a:t>其区别是</a:t>
            </a:r>
            <a:r>
              <a:rPr lang="zh-CN" altLang="en-US" sz="1000"/>
              <a:t>：</a:t>
            </a:r>
            <a:r>
              <a:rPr lang="zh-CN" altLang="en-US"/>
              <a:t> </a:t>
            </a:r>
            <a:r>
              <a:rPr lang="en-US" altLang="zh-CN"/>
              <a:t>ADT</a:t>
            </a:r>
            <a:r>
              <a:rPr lang="zh-CN" altLang="en-US"/>
              <a:t>的范畴更广</a:t>
            </a:r>
            <a:r>
              <a:rPr lang="en-US" altLang="zh-CN"/>
              <a:t>,</a:t>
            </a:r>
            <a:r>
              <a:rPr lang="zh-CN" altLang="en-US"/>
              <a:t>它不再局限于系统已定义并实现的数据类型</a:t>
            </a:r>
            <a:r>
              <a:rPr lang="zh-CN" altLang="en-US" sz="1000"/>
              <a:t>，</a:t>
            </a:r>
            <a:r>
              <a:rPr lang="zh-CN" altLang="en-US"/>
              <a:t>还包括用户自己定义的数据类型</a:t>
            </a:r>
            <a:r>
              <a:rPr lang="zh-CN" altLang="en-US" sz="1000"/>
              <a:t>。</a:t>
            </a:r>
            <a:endParaRPr lang="zh-CN" altLang="en-US"/>
          </a:p>
          <a:p>
            <a:pPr eaLnBrk="1" hangingPunct="1"/>
            <a:r>
              <a:rPr lang="zh-CN" altLang="en-US" sz="1600">
                <a:ea typeface="Arial Unicode MS" panose="020B0604020202020204" pitchFamily="34" charset="-128"/>
                <a:cs typeface="Arial Unicode MS" panose="020B0604020202020204" pitchFamily="34" charset="-128"/>
              </a:rPr>
              <a:t>       ⑵  </a:t>
            </a:r>
            <a:r>
              <a:rPr lang="en-US" altLang="zh-CN"/>
              <a:t>ADT</a:t>
            </a:r>
            <a:r>
              <a:rPr lang="zh-CN" altLang="en-US"/>
              <a:t>的定义是由一个值域和定义在该值域上的一组操作组成</a:t>
            </a:r>
            <a:r>
              <a:rPr lang="zh-CN" altLang="en-US" sz="1000"/>
              <a:t>。</a:t>
            </a:r>
            <a:r>
              <a:rPr lang="zh-CN" altLang="en-US"/>
              <a:t>包括定义</a:t>
            </a:r>
            <a:r>
              <a:rPr lang="zh-CN" altLang="en-US" sz="1000"/>
              <a:t>，</a:t>
            </a:r>
            <a:r>
              <a:rPr lang="zh-CN" altLang="en-US"/>
              <a:t>表示和实现三个部分</a:t>
            </a:r>
            <a:r>
              <a:rPr lang="zh-CN" altLang="en-US" sz="1000"/>
              <a:t>。</a:t>
            </a:r>
          </a:p>
          <a:p>
            <a:pPr eaLnBrk="1" hangingPunct="1"/>
            <a:r>
              <a:rPr lang="zh-CN" altLang="en-US" sz="1600">
                <a:ea typeface="Arial Unicode MS" panose="020B0604020202020204" pitchFamily="34" charset="-128"/>
                <a:cs typeface="Arial Unicode MS" panose="020B0604020202020204" pitchFamily="34" charset="-128"/>
              </a:rPr>
              <a:t>       ⑶  </a:t>
            </a:r>
            <a:r>
              <a:rPr lang="en-US" altLang="zh-CN"/>
              <a:t>ADT</a:t>
            </a:r>
            <a:r>
              <a:rPr lang="zh-CN" altLang="en-US"/>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p>
          <a:p>
            <a:pPr eaLnBrk="1" hangingPunct="1"/>
            <a:r>
              <a:rPr lang="zh-CN" altLang="en-US"/>
              <a:t>        例</a:t>
            </a:r>
            <a:r>
              <a:rPr lang="zh-CN" altLang="en-US" sz="1000"/>
              <a:t>：</a:t>
            </a:r>
            <a:r>
              <a:rPr lang="zh-CN" altLang="en-US"/>
              <a:t>整数的数学概念和对整数所能进行的运算构成一个</a:t>
            </a:r>
            <a:r>
              <a:rPr lang="en-US" altLang="zh-CN"/>
              <a:t>ADT </a:t>
            </a:r>
            <a:r>
              <a:rPr lang="zh-CN" altLang="en-US"/>
              <a:t>， </a:t>
            </a:r>
            <a:r>
              <a:rPr lang="en-US" altLang="zh-CN"/>
              <a:t>C</a:t>
            </a:r>
            <a:r>
              <a:rPr lang="zh-CN" altLang="en-US"/>
              <a:t>语言中的变量类型</a:t>
            </a:r>
            <a:r>
              <a:rPr lang="en-US" altLang="zh-CN"/>
              <a:t>int</a:t>
            </a:r>
            <a:r>
              <a:rPr lang="zh-CN" altLang="en-US"/>
              <a:t>就是对这个抽象数据类型的一种物理实现。</a:t>
            </a:r>
          </a:p>
        </p:txBody>
      </p:sp>
    </p:spTree>
    <p:extLst>
      <p:ext uri="{BB962C8B-B14F-4D97-AF65-F5344CB8AC3E}">
        <p14:creationId xmlns:p14="http://schemas.microsoft.com/office/powerpoint/2010/main" val="3817270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BA9EA23-30BB-6E4C-9F60-5B85749E2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defRPr/>
            </a:pPr>
            <a:fld id="{239311A3-FE6B-C640-B76A-97799C947DA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107" name="Rectangle 2">
            <a:extLst>
              <a:ext uri="{FF2B5EF4-FFF2-40B4-BE49-F238E27FC236}">
                <a16:creationId xmlns:a16="http://schemas.microsoft.com/office/drawing/2014/main" id="{225B5482-2B2C-5441-AF6D-B6EB087078E9}"/>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E2B2215A-7770-2D4A-B70D-3A75DC064E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extLst>
      <p:ext uri="{BB962C8B-B14F-4D97-AF65-F5344CB8AC3E}">
        <p14:creationId xmlns:p14="http://schemas.microsoft.com/office/powerpoint/2010/main" val="62129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a:extLst>
              <a:ext uri="{FF2B5EF4-FFF2-40B4-BE49-F238E27FC236}">
                <a16:creationId xmlns:a16="http://schemas.microsoft.com/office/drawing/2014/main" id="{8783D113-D50A-FA49-8806-4F94C0FD417B}"/>
              </a:ext>
            </a:extLst>
          </p:cNvPr>
          <p:cNvGrpSpPr>
            <a:grpSpLocks/>
          </p:cNvGrpSpPr>
          <p:nvPr/>
        </p:nvGrpSpPr>
        <p:grpSpPr bwMode="auto">
          <a:xfrm>
            <a:off x="-1380067" y="1552576"/>
            <a:ext cx="13572067" cy="5305425"/>
            <a:chOff x="-652" y="978"/>
            <a:chExt cx="6412" cy="3342"/>
          </a:xfrm>
        </p:grpSpPr>
        <p:sp>
          <p:nvSpPr>
            <p:cNvPr id="5" name="Freeform 1027">
              <a:extLst>
                <a:ext uri="{FF2B5EF4-FFF2-40B4-BE49-F238E27FC236}">
                  <a16:creationId xmlns:a16="http://schemas.microsoft.com/office/drawing/2014/main" id="{EB7E39CF-3007-8D4C-B1E1-FA3603CCC9BB}"/>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sz="1800"/>
            </a:p>
          </p:txBody>
        </p:sp>
        <p:sp>
          <p:nvSpPr>
            <p:cNvPr id="6" name="Arc 1028">
              <a:extLst>
                <a:ext uri="{FF2B5EF4-FFF2-40B4-BE49-F238E27FC236}">
                  <a16:creationId xmlns:a16="http://schemas.microsoft.com/office/drawing/2014/main" id="{E7D0E9BC-A870-C549-874E-AF4A57D37A5C}"/>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sz="1800"/>
            </a:p>
          </p:txBody>
        </p:sp>
      </p:grpSp>
      <p:sp>
        <p:nvSpPr>
          <p:cNvPr id="276485" name="Rectangle 1029"/>
          <p:cNvSpPr>
            <a:spLocks noGrp="1" noChangeArrowheads="1"/>
          </p:cNvSpPr>
          <p:nvPr>
            <p:ph type="ctrTitle" sz="quarter"/>
          </p:nvPr>
        </p:nvSpPr>
        <p:spPr>
          <a:xfrm>
            <a:off x="1725084" y="762000"/>
            <a:ext cx="10363200" cy="1143000"/>
          </a:xfrm>
        </p:spPr>
        <p:txBody>
          <a:bodyPr anchor="b"/>
          <a:lstStyle>
            <a:lvl1pPr>
              <a:defRPr/>
            </a:lvl1pPr>
          </a:lstStyle>
          <a:p>
            <a:r>
              <a:rPr lang="zh-CN" altLang="en-US"/>
              <a:t>单击此处编辑母版标题样式</a:t>
            </a:r>
          </a:p>
        </p:txBody>
      </p:sp>
      <p:sp>
        <p:nvSpPr>
          <p:cNvPr id="276486" name="Rectangle 1030"/>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1031">
            <a:extLst>
              <a:ext uri="{FF2B5EF4-FFF2-40B4-BE49-F238E27FC236}">
                <a16:creationId xmlns:a16="http://schemas.microsoft.com/office/drawing/2014/main" id="{2ACC7DB8-482E-FF47-BE03-79233CCF427A}"/>
              </a:ext>
            </a:extLst>
          </p:cNvPr>
          <p:cNvSpPr>
            <a:spLocks noGrp="1" noChangeArrowheads="1"/>
          </p:cNvSpPr>
          <p:nvPr>
            <p:ph type="dt" sz="quarter" idx="10"/>
          </p:nvPr>
        </p:nvSpPr>
        <p:spPr/>
        <p:txBody>
          <a:bodyPr/>
          <a:lstStyle>
            <a:lvl1pPr>
              <a:defRPr smtClean="0"/>
            </a:lvl1pPr>
          </a:lstStyle>
          <a:p>
            <a:pPr>
              <a:defRPr/>
            </a:pPr>
            <a:endParaRPr lang="en-US" altLang="zh-CN"/>
          </a:p>
        </p:txBody>
      </p:sp>
      <p:sp>
        <p:nvSpPr>
          <p:cNvPr id="8" name="Rectangle 1032">
            <a:extLst>
              <a:ext uri="{FF2B5EF4-FFF2-40B4-BE49-F238E27FC236}">
                <a16:creationId xmlns:a16="http://schemas.microsoft.com/office/drawing/2014/main" id="{4EA1890D-FA87-E043-A5C6-30887B26E071}"/>
              </a:ext>
            </a:extLst>
          </p:cNvPr>
          <p:cNvSpPr>
            <a:spLocks noGrp="1" noChangeArrowheads="1"/>
          </p:cNvSpPr>
          <p:nvPr>
            <p:ph type="ftr" sz="quarter" idx="11"/>
          </p:nvPr>
        </p:nvSpPr>
        <p:spPr/>
        <p:txBody>
          <a:bodyPr/>
          <a:lstStyle>
            <a:lvl1pPr>
              <a:defRPr smtClean="0"/>
            </a:lvl1pPr>
          </a:lstStyle>
          <a:p>
            <a:pPr>
              <a:defRPr/>
            </a:pPr>
            <a:endParaRPr lang="en-US" altLang="zh-CN"/>
          </a:p>
        </p:txBody>
      </p:sp>
      <p:sp>
        <p:nvSpPr>
          <p:cNvPr id="9" name="Rectangle 1033">
            <a:extLst>
              <a:ext uri="{FF2B5EF4-FFF2-40B4-BE49-F238E27FC236}">
                <a16:creationId xmlns:a16="http://schemas.microsoft.com/office/drawing/2014/main" id="{24C28A9D-A3D3-E44C-A6CF-026A27AB7A4F}"/>
              </a:ext>
            </a:extLst>
          </p:cNvPr>
          <p:cNvSpPr>
            <a:spLocks noGrp="1" noChangeArrowheads="1"/>
          </p:cNvSpPr>
          <p:nvPr>
            <p:ph type="sldNum" sz="quarter" idx="12"/>
          </p:nvPr>
        </p:nvSpPr>
        <p:spPr/>
        <p:txBody>
          <a:bodyPr/>
          <a:lstStyle>
            <a:lvl1pPr>
              <a:defRPr/>
            </a:lvl1pPr>
          </a:lstStyle>
          <a:p>
            <a:fld id="{E9A72B61-701A-8F42-ACA3-92070A1BC8F4}" type="slidenum">
              <a:rPr lang="en-US" altLang="zh-CN"/>
              <a:pPr/>
              <a:t>‹#›</a:t>
            </a:fld>
            <a:endParaRPr lang="en-US" altLang="zh-CN"/>
          </a:p>
        </p:txBody>
      </p:sp>
    </p:spTree>
    <p:extLst>
      <p:ext uri="{BB962C8B-B14F-4D97-AF65-F5344CB8AC3E}">
        <p14:creationId xmlns:p14="http://schemas.microsoft.com/office/powerpoint/2010/main" val="371239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8DEFBF0-BE77-964F-9528-C70D6C74B5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27344B5-4EBD-4842-B380-81D959E32C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FBC46E29-2CD8-5541-814C-FAAB16FE8E7A}"/>
              </a:ext>
            </a:extLst>
          </p:cNvPr>
          <p:cNvSpPr>
            <a:spLocks noGrp="1" noChangeArrowheads="1"/>
          </p:cNvSpPr>
          <p:nvPr>
            <p:ph type="sldNum" sz="quarter" idx="12"/>
          </p:nvPr>
        </p:nvSpPr>
        <p:spPr>
          <a:ln/>
        </p:spPr>
        <p:txBody>
          <a:bodyPr/>
          <a:lstStyle>
            <a:lvl1pPr>
              <a:defRPr/>
            </a:lvl1pPr>
          </a:lstStyle>
          <a:p>
            <a:fld id="{3A39DB16-3FFC-BE4F-A86D-DF036F6BE75B}" type="slidenum">
              <a:rPr lang="en-US" altLang="zh-CN"/>
              <a:pPr/>
              <a:t>‹#›</a:t>
            </a:fld>
            <a:endParaRPr lang="en-US" altLang="zh-CN"/>
          </a:p>
        </p:txBody>
      </p:sp>
    </p:spTree>
    <p:extLst>
      <p:ext uri="{BB962C8B-B14F-4D97-AF65-F5344CB8AC3E}">
        <p14:creationId xmlns:p14="http://schemas.microsoft.com/office/powerpoint/2010/main" val="15711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D9B7AA5-8F7B-9048-904F-DA8FDE1CF0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4D1F7E5A-5CA4-3E45-A39C-D72FAAFB2DA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72E909A-554C-9D4C-9ABF-C6B32D21EFDF}"/>
              </a:ext>
            </a:extLst>
          </p:cNvPr>
          <p:cNvSpPr>
            <a:spLocks noGrp="1" noChangeArrowheads="1"/>
          </p:cNvSpPr>
          <p:nvPr>
            <p:ph type="sldNum" sz="quarter" idx="12"/>
          </p:nvPr>
        </p:nvSpPr>
        <p:spPr>
          <a:ln/>
        </p:spPr>
        <p:txBody>
          <a:bodyPr/>
          <a:lstStyle>
            <a:lvl1pPr>
              <a:defRPr/>
            </a:lvl1pPr>
          </a:lstStyle>
          <a:p>
            <a:fld id="{C3DD2494-3362-3945-90A1-CAE7BCFF1000}" type="slidenum">
              <a:rPr lang="en-US" altLang="zh-CN"/>
              <a:pPr/>
              <a:t>‹#›</a:t>
            </a:fld>
            <a:endParaRPr lang="en-US" altLang="zh-CN"/>
          </a:p>
        </p:txBody>
      </p:sp>
    </p:spTree>
    <p:extLst>
      <p:ext uri="{BB962C8B-B14F-4D97-AF65-F5344CB8AC3E}">
        <p14:creationId xmlns:p14="http://schemas.microsoft.com/office/powerpoint/2010/main" val="195725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AB942914-0714-CD4D-AD4B-B7D6E0F681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4085F6FC-0343-2544-96D4-460B7FBCA2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3228B323-AFC5-0941-B46B-EB5DC0DD6CE2}"/>
              </a:ext>
            </a:extLst>
          </p:cNvPr>
          <p:cNvSpPr>
            <a:spLocks noGrp="1" noChangeArrowheads="1"/>
          </p:cNvSpPr>
          <p:nvPr>
            <p:ph type="sldNum" sz="quarter" idx="12"/>
          </p:nvPr>
        </p:nvSpPr>
        <p:spPr>
          <a:ln/>
        </p:spPr>
        <p:txBody>
          <a:bodyPr/>
          <a:lstStyle>
            <a:lvl1pPr>
              <a:defRPr/>
            </a:lvl1pPr>
          </a:lstStyle>
          <a:p>
            <a:fld id="{5DA5AD32-46DF-6941-9D8C-F580536F0089}" type="slidenum">
              <a:rPr lang="en-US" altLang="zh-CN"/>
              <a:pPr/>
              <a:t>‹#›</a:t>
            </a:fld>
            <a:endParaRPr lang="en-US" altLang="zh-CN"/>
          </a:p>
        </p:txBody>
      </p:sp>
    </p:spTree>
    <p:extLst>
      <p:ext uri="{BB962C8B-B14F-4D97-AF65-F5344CB8AC3E}">
        <p14:creationId xmlns:p14="http://schemas.microsoft.com/office/powerpoint/2010/main" val="378856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E82D867-580B-0041-9976-A44773F52D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34D997D9-6538-144E-96F8-2FD75C1F89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1918CB9-D6A4-F942-90FA-F495881FD2E5}"/>
              </a:ext>
            </a:extLst>
          </p:cNvPr>
          <p:cNvSpPr>
            <a:spLocks noGrp="1" noChangeArrowheads="1"/>
          </p:cNvSpPr>
          <p:nvPr>
            <p:ph type="sldNum" sz="quarter" idx="12"/>
          </p:nvPr>
        </p:nvSpPr>
        <p:spPr>
          <a:ln/>
        </p:spPr>
        <p:txBody>
          <a:bodyPr/>
          <a:lstStyle>
            <a:lvl1pPr>
              <a:defRPr/>
            </a:lvl1pPr>
          </a:lstStyle>
          <a:p>
            <a:fld id="{26A9E2CF-8F71-3544-837E-5E5029DDEED9}" type="slidenum">
              <a:rPr lang="en-US" altLang="zh-CN"/>
              <a:pPr/>
              <a:t>‹#›</a:t>
            </a:fld>
            <a:endParaRPr lang="en-US" altLang="zh-CN"/>
          </a:p>
        </p:txBody>
      </p:sp>
    </p:spTree>
    <p:extLst>
      <p:ext uri="{BB962C8B-B14F-4D97-AF65-F5344CB8AC3E}">
        <p14:creationId xmlns:p14="http://schemas.microsoft.com/office/powerpoint/2010/main" val="361985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4AC9D9DC-8A4A-5543-BD25-F1FB29CAF1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4FCD2DF-7A60-F04A-ADD1-5C3D12264E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44F8D6D1-92F1-0E42-945E-68CB6A2313C5}"/>
              </a:ext>
            </a:extLst>
          </p:cNvPr>
          <p:cNvSpPr>
            <a:spLocks noGrp="1" noChangeArrowheads="1"/>
          </p:cNvSpPr>
          <p:nvPr>
            <p:ph type="sldNum" sz="quarter" idx="12"/>
          </p:nvPr>
        </p:nvSpPr>
        <p:spPr>
          <a:ln/>
        </p:spPr>
        <p:txBody>
          <a:bodyPr/>
          <a:lstStyle>
            <a:lvl1pPr>
              <a:defRPr/>
            </a:lvl1pPr>
          </a:lstStyle>
          <a:p>
            <a:fld id="{69476523-5089-1D47-9558-4FD0AE2ACDBC}" type="slidenum">
              <a:rPr lang="en-US" altLang="zh-CN"/>
              <a:pPr/>
              <a:t>‹#›</a:t>
            </a:fld>
            <a:endParaRPr lang="en-US" altLang="zh-CN"/>
          </a:p>
        </p:txBody>
      </p:sp>
    </p:spTree>
    <p:extLst>
      <p:ext uri="{BB962C8B-B14F-4D97-AF65-F5344CB8AC3E}">
        <p14:creationId xmlns:p14="http://schemas.microsoft.com/office/powerpoint/2010/main" val="312576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B678317F-08A9-6D48-9B4B-3BB7FDE222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95B765C-37BF-1F4A-8178-D20B82502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AA05AE7C-CA66-234D-AD87-0C21B378D9B8}"/>
              </a:ext>
            </a:extLst>
          </p:cNvPr>
          <p:cNvSpPr>
            <a:spLocks noGrp="1" noChangeArrowheads="1"/>
          </p:cNvSpPr>
          <p:nvPr>
            <p:ph type="sldNum" sz="quarter" idx="12"/>
          </p:nvPr>
        </p:nvSpPr>
        <p:spPr>
          <a:ln/>
        </p:spPr>
        <p:txBody>
          <a:bodyPr/>
          <a:lstStyle>
            <a:lvl1pPr>
              <a:defRPr/>
            </a:lvl1pPr>
          </a:lstStyle>
          <a:p>
            <a:fld id="{40694895-1013-6A46-8505-CF4C6DB4502B}" type="slidenum">
              <a:rPr lang="en-US" altLang="zh-CN"/>
              <a:pPr/>
              <a:t>‹#›</a:t>
            </a:fld>
            <a:endParaRPr lang="en-US" altLang="zh-CN"/>
          </a:p>
        </p:txBody>
      </p:sp>
    </p:spTree>
    <p:extLst>
      <p:ext uri="{BB962C8B-B14F-4D97-AF65-F5344CB8AC3E}">
        <p14:creationId xmlns:p14="http://schemas.microsoft.com/office/powerpoint/2010/main" val="232717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906A792-BF37-494B-AA44-B24D7FDBBE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D2DF3273-2127-E74F-BF90-6C1E5B6D48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4F23732E-770A-F74E-9CC0-5BCE1E00A1DA}"/>
              </a:ext>
            </a:extLst>
          </p:cNvPr>
          <p:cNvSpPr>
            <a:spLocks noGrp="1" noChangeArrowheads="1"/>
          </p:cNvSpPr>
          <p:nvPr>
            <p:ph type="sldNum" sz="quarter" idx="12"/>
          </p:nvPr>
        </p:nvSpPr>
        <p:spPr>
          <a:ln/>
        </p:spPr>
        <p:txBody>
          <a:bodyPr/>
          <a:lstStyle>
            <a:lvl1pPr>
              <a:defRPr/>
            </a:lvl1pPr>
          </a:lstStyle>
          <a:p>
            <a:fld id="{EB09271E-67E0-CE4D-9C2D-BD53756CFFFF}" type="slidenum">
              <a:rPr lang="en-US" altLang="zh-CN"/>
              <a:pPr/>
              <a:t>‹#›</a:t>
            </a:fld>
            <a:endParaRPr lang="en-US" altLang="zh-CN"/>
          </a:p>
        </p:txBody>
      </p:sp>
    </p:spTree>
    <p:extLst>
      <p:ext uri="{BB962C8B-B14F-4D97-AF65-F5344CB8AC3E}">
        <p14:creationId xmlns:p14="http://schemas.microsoft.com/office/powerpoint/2010/main" val="207456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2FE9BDFD-BAF7-064E-B6C3-E956352B6A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BB83C514-9F82-6440-8298-F924E10573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D6469527-8B80-3F40-B727-485B2000F9DC}"/>
              </a:ext>
            </a:extLst>
          </p:cNvPr>
          <p:cNvSpPr>
            <a:spLocks noGrp="1" noChangeArrowheads="1"/>
          </p:cNvSpPr>
          <p:nvPr>
            <p:ph type="sldNum" sz="quarter" idx="12"/>
          </p:nvPr>
        </p:nvSpPr>
        <p:spPr>
          <a:ln/>
        </p:spPr>
        <p:txBody>
          <a:bodyPr/>
          <a:lstStyle>
            <a:lvl1pPr>
              <a:defRPr/>
            </a:lvl1pPr>
          </a:lstStyle>
          <a:p>
            <a:fld id="{11F1ED87-565A-644A-80FD-09DD7B31ECDE}" type="slidenum">
              <a:rPr lang="en-US" altLang="zh-CN"/>
              <a:pPr/>
              <a:t>‹#›</a:t>
            </a:fld>
            <a:endParaRPr lang="en-US" altLang="zh-CN"/>
          </a:p>
        </p:txBody>
      </p:sp>
    </p:spTree>
    <p:extLst>
      <p:ext uri="{BB962C8B-B14F-4D97-AF65-F5344CB8AC3E}">
        <p14:creationId xmlns:p14="http://schemas.microsoft.com/office/powerpoint/2010/main" val="241952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8DDD993-0C74-9549-B707-FA1705097B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D520F0C3-16D5-7043-B7DB-3BFAF75703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64C529AC-68CB-9E4C-9B78-D40BE0AA2ADD}"/>
              </a:ext>
            </a:extLst>
          </p:cNvPr>
          <p:cNvSpPr>
            <a:spLocks noGrp="1" noChangeArrowheads="1"/>
          </p:cNvSpPr>
          <p:nvPr>
            <p:ph type="sldNum" sz="quarter" idx="12"/>
          </p:nvPr>
        </p:nvSpPr>
        <p:spPr>
          <a:ln/>
        </p:spPr>
        <p:txBody>
          <a:bodyPr/>
          <a:lstStyle>
            <a:lvl1pPr>
              <a:defRPr/>
            </a:lvl1pPr>
          </a:lstStyle>
          <a:p>
            <a:fld id="{8BB26D16-5D97-8A44-BCC4-10F111B847F3}" type="slidenum">
              <a:rPr lang="en-US" altLang="zh-CN"/>
              <a:pPr/>
              <a:t>‹#›</a:t>
            </a:fld>
            <a:endParaRPr lang="en-US" altLang="zh-CN"/>
          </a:p>
        </p:txBody>
      </p:sp>
    </p:spTree>
    <p:extLst>
      <p:ext uri="{BB962C8B-B14F-4D97-AF65-F5344CB8AC3E}">
        <p14:creationId xmlns:p14="http://schemas.microsoft.com/office/powerpoint/2010/main" val="48579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D4F332B-4D97-9842-A91E-FDABBFEC89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5F1A664-E1BB-824E-98E4-1DC552C6EB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6A757A39-6A85-054D-A0AA-20F616DC83B5}"/>
              </a:ext>
            </a:extLst>
          </p:cNvPr>
          <p:cNvSpPr>
            <a:spLocks noGrp="1" noChangeArrowheads="1"/>
          </p:cNvSpPr>
          <p:nvPr>
            <p:ph type="sldNum" sz="quarter" idx="12"/>
          </p:nvPr>
        </p:nvSpPr>
        <p:spPr>
          <a:ln/>
        </p:spPr>
        <p:txBody>
          <a:bodyPr/>
          <a:lstStyle>
            <a:lvl1pPr>
              <a:defRPr/>
            </a:lvl1pPr>
          </a:lstStyle>
          <a:p>
            <a:fld id="{6ADE2FDA-AD24-E34C-B53C-1450C6786F77}" type="slidenum">
              <a:rPr lang="en-US" altLang="zh-CN"/>
              <a:pPr/>
              <a:t>‹#›</a:t>
            </a:fld>
            <a:endParaRPr lang="en-US" altLang="zh-CN"/>
          </a:p>
        </p:txBody>
      </p:sp>
    </p:spTree>
    <p:extLst>
      <p:ext uri="{BB962C8B-B14F-4D97-AF65-F5344CB8AC3E}">
        <p14:creationId xmlns:p14="http://schemas.microsoft.com/office/powerpoint/2010/main" val="394596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F7AF863-8F44-804A-B835-5502B516F5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748A253-4C8B-9440-9CB7-74A15BD570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3198B00D-313E-1B43-A49C-368279C8B8D3}"/>
              </a:ext>
            </a:extLst>
          </p:cNvPr>
          <p:cNvSpPr>
            <a:spLocks noGrp="1" noChangeArrowheads="1"/>
          </p:cNvSpPr>
          <p:nvPr>
            <p:ph type="sldNum" sz="quarter" idx="12"/>
          </p:nvPr>
        </p:nvSpPr>
        <p:spPr>
          <a:ln/>
        </p:spPr>
        <p:txBody>
          <a:bodyPr/>
          <a:lstStyle>
            <a:lvl1pPr>
              <a:defRPr/>
            </a:lvl1pPr>
          </a:lstStyle>
          <a:p>
            <a:fld id="{74D73EF8-E2AB-744A-80FF-9C7073BCE3FC}" type="slidenum">
              <a:rPr lang="en-US" altLang="zh-CN"/>
              <a:pPr/>
              <a:t>‹#›</a:t>
            </a:fld>
            <a:endParaRPr lang="en-US" altLang="zh-CN"/>
          </a:p>
        </p:txBody>
      </p:sp>
    </p:spTree>
    <p:extLst>
      <p:ext uri="{BB962C8B-B14F-4D97-AF65-F5344CB8AC3E}">
        <p14:creationId xmlns:p14="http://schemas.microsoft.com/office/powerpoint/2010/main" val="17802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4B78D73A-6BCC-1048-BDE2-63349594FB34}"/>
              </a:ext>
            </a:extLst>
          </p:cNvPr>
          <p:cNvGrpSpPr>
            <a:grpSpLocks/>
          </p:cNvGrpSpPr>
          <p:nvPr/>
        </p:nvGrpSpPr>
        <p:grpSpPr bwMode="auto">
          <a:xfrm>
            <a:off x="0" y="1588"/>
            <a:ext cx="12177184" cy="6845300"/>
            <a:chOff x="0" y="1"/>
            <a:chExt cx="5753" cy="4312"/>
          </a:xfrm>
        </p:grpSpPr>
        <p:sp>
          <p:nvSpPr>
            <p:cNvPr id="275459" name="Freeform 3">
              <a:extLst>
                <a:ext uri="{FF2B5EF4-FFF2-40B4-BE49-F238E27FC236}">
                  <a16:creationId xmlns:a16="http://schemas.microsoft.com/office/drawing/2014/main" id="{74A7E62B-21FB-B947-948B-8ECC6DFB182C}"/>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sz="1800"/>
            </a:p>
          </p:txBody>
        </p:sp>
        <p:sp>
          <p:nvSpPr>
            <p:cNvPr id="275460" name="Arc 4">
              <a:extLst>
                <a:ext uri="{FF2B5EF4-FFF2-40B4-BE49-F238E27FC236}">
                  <a16:creationId xmlns:a16="http://schemas.microsoft.com/office/drawing/2014/main" id="{C1F8596B-2A13-B341-92B1-DF65EE986122}"/>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sz="1800"/>
            </a:p>
          </p:txBody>
        </p:sp>
      </p:grpSp>
      <p:sp>
        <p:nvSpPr>
          <p:cNvPr id="275461" name="Rectangle 5">
            <a:extLst>
              <a:ext uri="{FF2B5EF4-FFF2-40B4-BE49-F238E27FC236}">
                <a16:creationId xmlns:a16="http://schemas.microsoft.com/office/drawing/2014/main" id="{EB64AEAC-ED9D-0E4A-8781-9567EE4BA62E}"/>
              </a:ext>
            </a:extLst>
          </p:cNvPr>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75462" name="Rectangle 6">
            <a:extLst>
              <a:ext uri="{FF2B5EF4-FFF2-40B4-BE49-F238E27FC236}">
                <a16:creationId xmlns:a16="http://schemas.microsoft.com/office/drawing/2014/main" id="{84E15AB0-77D9-1F48-B33B-C5C4F3737A86}"/>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kumimoji="0" sz="1400" smtClean="0"/>
            </a:lvl1pPr>
          </a:lstStyle>
          <a:p>
            <a:pPr>
              <a:defRPr/>
            </a:pPr>
            <a:endParaRPr lang="en-US" altLang="zh-CN"/>
          </a:p>
        </p:txBody>
      </p:sp>
      <p:sp>
        <p:nvSpPr>
          <p:cNvPr id="275463" name="Rectangle 7">
            <a:extLst>
              <a:ext uri="{FF2B5EF4-FFF2-40B4-BE49-F238E27FC236}">
                <a16:creationId xmlns:a16="http://schemas.microsoft.com/office/drawing/2014/main" id="{B0AEFAB2-062E-B842-8B5D-2DF47D224ACF}"/>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kumimoji="0" sz="1400" smtClean="0"/>
            </a:lvl1pPr>
          </a:lstStyle>
          <a:p>
            <a:pPr>
              <a:defRPr/>
            </a:pPr>
            <a:endParaRPr lang="en-US" altLang="zh-CN"/>
          </a:p>
        </p:txBody>
      </p:sp>
      <p:sp>
        <p:nvSpPr>
          <p:cNvPr id="275464" name="Rectangle 8">
            <a:extLst>
              <a:ext uri="{FF2B5EF4-FFF2-40B4-BE49-F238E27FC236}">
                <a16:creationId xmlns:a16="http://schemas.microsoft.com/office/drawing/2014/main" id="{9DF06D91-07BD-494C-A05A-0A1D3F9F79DA}"/>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kumimoji="0" sz="1400"/>
            </a:lvl1pPr>
          </a:lstStyle>
          <a:p>
            <a:fld id="{D019A27F-9C8F-1249-9306-80255C68886B}" type="slidenum">
              <a:rPr lang="en-US" altLang="zh-CN"/>
              <a:pPr/>
              <a:t>‹#›</a:t>
            </a:fld>
            <a:endParaRPr lang="en-US" altLang="zh-CN"/>
          </a:p>
        </p:txBody>
      </p:sp>
      <p:sp>
        <p:nvSpPr>
          <p:cNvPr id="2055" name="Rectangle 9">
            <a:extLst>
              <a:ext uri="{FF2B5EF4-FFF2-40B4-BE49-F238E27FC236}">
                <a16:creationId xmlns:a16="http://schemas.microsoft.com/office/drawing/2014/main" id="{82672B8D-DA96-7F4D-AE9A-81CEA28CDDE3}"/>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62004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8">
            <a:extLst>
              <a:ext uri="{FF2B5EF4-FFF2-40B4-BE49-F238E27FC236}">
                <a16:creationId xmlns:a16="http://schemas.microsoft.com/office/drawing/2014/main" id="{E224D8A7-9514-6D4B-B0E0-2DD5BE22B83F}"/>
              </a:ext>
            </a:extLst>
          </p:cNvPr>
          <p:cNvSpPr>
            <a:spLocks noGrp="1" noChangeArrowheads="1"/>
          </p:cNvSpPr>
          <p:nvPr>
            <p:ph type="ctrTitle"/>
          </p:nvPr>
        </p:nvSpPr>
        <p:spPr>
          <a:xfrm>
            <a:off x="1882776" y="196851"/>
            <a:ext cx="8316913" cy="1071563"/>
          </a:xfrm>
        </p:spPr>
        <p:txBody>
          <a:bodyPr/>
          <a:lstStyle/>
          <a:p>
            <a:pPr eaLnBrk="1" hangingPunct="1"/>
            <a:r>
              <a:rPr lang="zh-CN" altLang="en-US" sz="6600" b="1">
                <a:effectLst/>
                <a:latin typeface="楷体_GB2312" pitchFamily="49" charset="-122"/>
                <a:ea typeface="楷体_GB2312" pitchFamily="49" charset="-122"/>
              </a:rPr>
              <a:t>算法与数据结构</a:t>
            </a:r>
          </a:p>
        </p:txBody>
      </p:sp>
      <p:sp>
        <p:nvSpPr>
          <p:cNvPr id="4099" name="Rectangle 9">
            <a:extLst>
              <a:ext uri="{FF2B5EF4-FFF2-40B4-BE49-F238E27FC236}">
                <a16:creationId xmlns:a16="http://schemas.microsoft.com/office/drawing/2014/main" id="{A956788F-FD38-D441-A6CD-F4393E7C4489}"/>
              </a:ext>
            </a:extLst>
          </p:cNvPr>
          <p:cNvSpPr>
            <a:spLocks noGrp="1" noChangeArrowheads="1"/>
          </p:cNvSpPr>
          <p:nvPr>
            <p:ph type="subTitle" idx="1"/>
          </p:nvPr>
        </p:nvSpPr>
        <p:spPr>
          <a:xfrm>
            <a:off x="1676400" y="1219200"/>
            <a:ext cx="8763000" cy="5638800"/>
          </a:xfrm>
        </p:spPr>
        <p:txBody>
          <a:bodyPr/>
          <a:lstStyle/>
          <a:p>
            <a:pPr algn="l" eaLnBrk="1" fontAlgn="t" hangingPunct="1"/>
            <a:r>
              <a:rPr lang="zh-CN" altLang="en-US" b="1" dirty="0">
                <a:solidFill>
                  <a:schemeClr val="folHlink"/>
                </a:solidFill>
              </a:rPr>
              <a:t>教材</a:t>
            </a:r>
            <a:r>
              <a:rPr lang="zh-CN" altLang="en-US" b="1" dirty="0"/>
              <a:t>：</a:t>
            </a:r>
            <a:r>
              <a:rPr lang="en-US" altLang="zh-CN" sz="2800" b="1" dirty="0"/>
              <a:t>《</a:t>
            </a:r>
            <a:r>
              <a:rPr lang="zh-CN" altLang="en-US" sz="2800" b="1" dirty="0"/>
              <a:t>数据结构</a:t>
            </a:r>
            <a:r>
              <a:rPr lang="en-US" altLang="zh-CN" sz="2800" b="1" dirty="0"/>
              <a:t>(C</a:t>
            </a:r>
            <a:r>
              <a:rPr lang="zh-CN" altLang="en-US" sz="2800" b="1" dirty="0"/>
              <a:t>语言版</a:t>
            </a:r>
            <a:r>
              <a:rPr lang="en-US" altLang="zh-CN" sz="2800" b="1" dirty="0"/>
              <a:t>)》</a:t>
            </a:r>
            <a:r>
              <a:rPr lang="zh-CN" altLang="en-US" sz="2800" b="1" dirty="0"/>
              <a:t>。严蔚敏，吴伟民  编               著。清华大学出版社。</a:t>
            </a:r>
            <a:endParaRPr lang="zh-CN" altLang="en-US" b="1" dirty="0"/>
          </a:p>
          <a:p>
            <a:pPr algn="l" eaLnBrk="1" fontAlgn="t" hangingPunct="1"/>
            <a:r>
              <a:rPr lang="zh-CN" altLang="en-US" b="1" dirty="0">
                <a:solidFill>
                  <a:schemeClr val="folHlink"/>
                </a:solidFill>
              </a:rPr>
              <a:t>参考文献</a:t>
            </a:r>
            <a:r>
              <a:rPr lang="zh-CN" altLang="en-US" b="1" dirty="0"/>
              <a:t>：</a:t>
            </a:r>
          </a:p>
          <a:p>
            <a:pPr algn="l" eaLnBrk="1" fontAlgn="t" hangingPunct="1"/>
            <a:r>
              <a:rPr lang="zh-CN" altLang="en-US" dirty="0"/>
              <a:t>    </a:t>
            </a:r>
            <a:r>
              <a:rPr lang="en-US" altLang="zh-CN" sz="2800" b="1" dirty="0"/>
              <a:t>1 《</a:t>
            </a:r>
            <a:r>
              <a:rPr lang="zh-CN" altLang="en-US" sz="2800" b="1" dirty="0"/>
              <a:t>数据结构</a:t>
            </a:r>
            <a:r>
              <a:rPr lang="en-US" altLang="zh-CN" sz="2800" b="1" dirty="0"/>
              <a:t>》 </a:t>
            </a:r>
            <a:r>
              <a:rPr lang="zh-CN" altLang="en-US" sz="2800" b="1" dirty="0"/>
              <a:t>。张选平，雷咏梅  编， 严蔚敏  审。 机械工业出版社。</a:t>
            </a:r>
          </a:p>
          <a:p>
            <a:pPr algn="l" eaLnBrk="1" fontAlgn="t" hangingPunct="1"/>
            <a:r>
              <a:rPr lang="zh-CN" altLang="en-US" sz="2800" b="1" dirty="0"/>
              <a:t>     </a:t>
            </a:r>
            <a:r>
              <a:rPr lang="en-US" altLang="zh-CN" sz="2800" b="1" dirty="0"/>
              <a:t>2 《</a:t>
            </a:r>
            <a:r>
              <a:rPr lang="zh-CN" altLang="en-US" sz="2800" b="1" dirty="0"/>
              <a:t>数据结构与算法分析</a:t>
            </a:r>
            <a:r>
              <a:rPr lang="en-US" altLang="zh-CN" sz="2800" b="1" dirty="0"/>
              <a:t>》</a:t>
            </a:r>
            <a:r>
              <a:rPr lang="zh-CN" altLang="en-US" sz="2800" b="1" dirty="0"/>
              <a:t>。</a:t>
            </a:r>
            <a:r>
              <a:rPr lang="en-US" altLang="zh-CN" sz="2800" b="1" dirty="0"/>
              <a:t>Clifford A. Shaffer</a:t>
            </a:r>
            <a:r>
              <a:rPr lang="zh-CN" altLang="en-US" sz="2800" b="1" dirty="0"/>
              <a:t>著， 张    铭，刘晓丹  译。电子工业出版社。 </a:t>
            </a:r>
          </a:p>
          <a:p>
            <a:pPr algn="l" eaLnBrk="1" fontAlgn="t" hangingPunct="1"/>
            <a:r>
              <a:rPr lang="zh-CN" altLang="en-US" sz="2800" b="1" dirty="0"/>
              <a:t>     </a:t>
            </a:r>
            <a:r>
              <a:rPr lang="en-US" altLang="zh-CN" sz="2800" b="1" dirty="0"/>
              <a:t>3  《</a:t>
            </a:r>
            <a:r>
              <a:rPr lang="zh-CN" altLang="en-US" sz="2800" b="1" dirty="0"/>
              <a:t>数据结构习题与解析</a:t>
            </a:r>
            <a:r>
              <a:rPr lang="en-US" altLang="zh-CN" sz="2800" b="1" dirty="0"/>
              <a:t>(C</a:t>
            </a:r>
            <a:r>
              <a:rPr lang="zh-CN" altLang="en-US" sz="2800" b="1" dirty="0"/>
              <a:t>语实言版</a:t>
            </a:r>
            <a:r>
              <a:rPr lang="en-US" altLang="zh-CN" sz="2800" b="1" dirty="0"/>
              <a:t>)》</a:t>
            </a:r>
            <a:r>
              <a:rPr lang="zh-CN" altLang="en-US" sz="2800" b="1" dirty="0"/>
              <a:t>。李春葆。 </a:t>
            </a:r>
          </a:p>
          <a:p>
            <a:pPr algn="l" eaLnBrk="1" fontAlgn="t" hangingPunct="1"/>
            <a:r>
              <a:rPr lang="zh-CN" altLang="en-US" sz="2800" b="1" dirty="0"/>
              <a:t>          清华大学出版社。</a:t>
            </a:r>
          </a:p>
          <a:p>
            <a:pPr algn="l" eaLnBrk="1" fontAlgn="t" hangingPunct="1"/>
            <a:r>
              <a:rPr lang="zh-CN" altLang="en-US" sz="2800" b="1" dirty="0"/>
              <a:t>    </a:t>
            </a:r>
            <a:r>
              <a:rPr lang="en-US" altLang="zh-CN" sz="2800" b="1" dirty="0"/>
              <a:t>4  《</a:t>
            </a:r>
            <a:r>
              <a:rPr lang="zh-CN" altLang="en-US" sz="2800" b="1" dirty="0"/>
              <a:t>数据结构与算法</a:t>
            </a:r>
            <a:r>
              <a:rPr lang="en-US" altLang="zh-CN" sz="2800" b="1" dirty="0"/>
              <a:t>》</a:t>
            </a:r>
            <a:r>
              <a:rPr lang="zh-CN" altLang="en-US" sz="2800" b="1" dirty="0"/>
              <a:t>。夏克俭  编著。国防工业出版社。</a:t>
            </a:r>
          </a:p>
        </p:txBody>
      </p:sp>
    </p:spTree>
    <p:extLst>
      <p:ext uri="{BB962C8B-B14F-4D97-AF65-F5344CB8AC3E}">
        <p14:creationId xmlns:p14="http://schemas.microsoft.com/office/powerpoint/2010/main" val="2721111406"/>
      </p:ext>
    </p:extLst>
  </p:cSld>
  <p:clrMapOvr>
    <a:masterClrMapping/>
  </p:clrMapOvr>
  <p:transition spd="slow">
    <p:blinds/>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AE077A2-48A2-C249-97BC-135073D212E3}"/>
              </a:ext>
            </a:extLst>
          </p:cNvPr>
          <p:cNvSpPr>
            <a:spLocks noGrp="1" noChangeArrowheads="1"/>
          </p:cNvSpPr>
          <p:nvPr>
            <p:ph/>
          </p:nvPr>
        </p:nvSpPr>
        <p:spPr>
          <a:xfrm>
            <a:off x="1676400" y="2708276"/>
            <a:ext cx="8763000" cy="3960813"/>
          </a:xfrm>
        </p:spPr>
        <p:txBody>
          <a:bodyPr/>
          <a:lstStyle/>
          <a:p>
            <a:pPr marL="0" indent="0" eaLnBrk="1" hangingPunct="1">
              <a:lnSpc>
                <a:spcPct val="110000"/>
              </a:lnSpc>
              <a:buNone/>
            </a:pPr>
            <a:r>
              <a:rPr lang="en-US" altLang="zh-CN" sz="2800"/>
              <a:t>       </a:t>
            </a:r>
            <a:r>
              <a:rPr lang="zh-CN" altLang="en-US" sz="2800" b="1"/>
              <a:t>数据结构的形式定义是一个二元组：</a:t>
            </a:r>
          </a:p>
          <a:p>
            <a:pPr marL="0" indent="0" eaLnBrk="1" hangingPunct="1">
              <a:lnSpc>
                <a:spcPct val="110000"/>
              </a:lnSpc>
              <a:buNone/>
            </a:pPr>
            <a:r>
              <a:rPr lang="zh-CN" altLang="en-US" sz="2800" b="1"/>
              <a:t>            </a:t>
            </a:r>
            <a:r>
              <a:rPr lang="en-US" altLang="zh-CN" sz="2800" b="1"/>
              <a:t>Data-Structure=(D</a:t>
            </a:r>
            <a:r>
              <a:rPr lang="zh-CN" altLang="en-US" sz="2800" b="1"/>
              <a:t>，</a:t>
            </a:r>
            <a:r>
              <a:rPr lang="en-US" altLang="zh-CN" sz="2800" b="1"/>
              <a:t>S)</a:t>
            </a:r>
          </a:p>
          <a:p>
            <a:pPr marL="0" indent="0" eaLnBrk="1" hangingPunct="1">
              <a:lnSpc>
                <a:spcPct val="110000"/>
              </a:lnSpc>
              <a:buNone/>
            </a:pPr>
            <a:r>
              <a:rPr lang="zh-CN" altLang="en-US" sz="2800" b="1"/>
              <a:t>其中：</a:t>
            </a:r>
            <a:r>
              <a:rPr lang="en-US" altLang="zh-CN" sz="2800" b="1"/>
              <a:t>D</a:t>
            </a:r>
            <a:r>
              <a:rPr lang="zh-CN" altLang="en-US" sz="2800" b="1"/>
              <a:t>是数据元素的有限集，</a:t>
            </a:r>
            <a:r>
              <a:rPr lang="en-US" altLang="zh-CN" sz="2800" b="1"/>
              <a:t>S</a:t>
            </a:r>
            <a:r>
              <a:rPr lang="zh-CN" altLang="en-US" sz="2800" b="1"/>
              <a:t>是</a:t>
            </a:r>
            <a:r>
              <a:rPr lang="en-US" altLang="zh-CN" sz="2800" b="1"/>
              <a:t>D</a:t>
            </a:r>
            <a:r>
              <a:rPr lang="zh-CN" altLang="en-US" sz="2800" b="1"/>
              <a:t>上关系的有限集。</a:t>
            </a:r>
          </a:p>
          <a:p>
            <a:pPr marL="0" indent="0" eaLnBrk="1" hangingPunct="1">
              <a:lnSpc>
                <a:spcPct val="110000"/>
              </a:lnSpc>
              <a:buClr>
                <a:schemeClr val="bg1"/>
              </a:buClr>
              <a:buNone/>
            </a:pPr>
            <a:r>
              <a:rPr lang="zh-CN" altLang="en-US" sz="2800" b="1"/>
              <a:t>例</a:t>
            </a:r>
            <a:r>
              <a:rPr lang="en-US" altLang="zh-CN" sz="2800" b="1"/>
              <a:t>2</a:t>
            </a:r>
            <a:r>
              <a:rPr lang="zh-CN" altLang="en-US" sz="2800" b="1"/>
              <a:t>：设数据逻辑结构</a:t>
            </a:r>
            <a:r>
              <a:rPr lang="en-US" altLang="zh-CN" sz="2800" b="1"/>
              <a:t>B=</a:t>
            </a:r>
            <a:r>
              <a:rPr lang="zh-CN" altLang="en-US" sz="2800" b="1"/>
              <a:t>（</a:t>
            </a:r>
            <a:r>
              <a:rPr lang="en-US" altLang="zh-CN" sz="2800" b="1"/>
              <a:t>K</a:t>
            </a:r>
            <a:r>
              <a:rPr lang="zh-CN" altLang="en-US" sz="2800" b="1"/>
              <a:t>，</a:t>
            </a:r>
            <a:r>
              <a:rPr lang="en-US" altLang="zh-CN" sz="2800" b="1"/>
              <a:t>R</a:t>
            </a:r>
            <a:r>
              <a:rPr lang="zh-CN" altLang="en-US" sz="2800" b="1"/>
              <a:t>）</a:t>
            </a:r>
          </a:p>
          <a:p>
            <a:pPr marL="0" indent="0" eaLnBrk="1" hangingPunct="1">
              <a:lnSpc>
                <a:spcPct val="110000"/>
              </a:lnSpc>
              <a:buNone/>
            </a:pPr>
            <a:r>
              <a:rPr lang="zh-CN" altLang="en-US" sz="2400" b="1"/>
              <a:t>  </a:t>
            </a:r>
            <a:r>
              <a:rPr lang="en-US" altLang="zh-CN" sz="2400" b="1"/>
              <a:t>K={k</a:t>
            </a:r>
            <a:r>
              <a:rPr lang="en-US" altLang="zh-CN" sz="2400" b="1" baseline="-20000"/>
              <a:t>1</a:t>
            </a:r>
            <a:r>
              <a:rPr lang="en-US" altLang="zh-CN" sz="2400" b="1"/>
              <a:t>, k</a:t>
            </a:r>
            <a:r>
              <a:rPr lang="en-US" altLang="zh-CN" sz="2400" b="1" baseline="-20000"/>
              <a:t>2</a:t>
            </a:r>
            <a:r>
              <a:rPr lang="en-US" altLang="zh-CN" sz="2400" b="1"/>
              <a:t>, …, k</a:t>
            </a:r>
            <a:r>
              <a:rPr lang="en-US" altLang="zh-CN" sz="2400" b="1" baseline="-20000"/>
              <a:t>9</a:t>
            </a:r>
            <a:r>
              <a:rPr lang="en-US" altLang="zh-CN" sz="2400" b="1"/>
              <a:t>}</a:t>
            </a:r>
          </a:p>
          <a:p>
            <a:pPr marL="0" indent="0" eaLnBrk="1" hangingPunct="1">
              <a:lnSpc>
                <a:spcPct val="110000"/>
              </a:lnSpc>
              <a:buNone/>
            </a:pPr>
            <a:r>
              <a:rPr lang="en-US" altLang="zh-CN" sz="2400" b="1"/>
              <a:t>  R={ &lt;k</a:t>
            </a:r>
            <a:r>
              <a:rPr lang="en-US" altLang="zh-CN" sz="2400" b="1" baseline="-20000"/>
              <a:t>1</a:t>
            </a:r>
            <a:r>
              <a:rPr lang="en-US" altLang="zh-CN" sz="2400" b="1"/>
              <a:t>, k</a:t>
            </a:r>
            <a:r>
              <a:rPr lang="en-US" altLang="zh-CN" sz="2400" b="1" baseline="-20000"/>
              <a:t>3</a:t>
            </a:r>
            <a:r>
              <a:rPr lang="en-US" altLang="zh-CN" sz="2400" b="1"/>
              <a:t>&gt;</a:t>
            </a:r>
            <a:r>
              <a:rPr lang="zh-CN" altLang="en-US" sz="2400" b="1"/>
              <a:t>，</a:t>
            </a:r>
            <a:r>
              <a:rPr lang="en-US" altLang="zh-CN" sz="2400" b="1"/>
              <a:t>&lt;k</a:t>
            </a:r>
            <a:r>
              <a:rPr lang="en-US" altLang="zh-CN" sz="2400" b="1" baseline="-20000"/>
              <a:t>1</a:t>
            </a:r>
            <a:r>
              <a:rPr lang="en-US" altLang="zh-CN" sz="2400" b="1"/>
              <a:t>, k</a:t>
            </a:r>
            <a:r>
              <a:rPr lang="en-US" altLang="zh-CN" sz="2400" b="1" baseline="-20000"/>
              <a:t>8</a:t>
            </a:r>
            <a:r>
              <a:rPr lang="en-US" altLang="zh-CN" sz="2400" b="1"/>
              <a:t>&gt;</a:t>
            </a:r>
            <a:r>
              <a:rPr lang="zh-CN" altLang="en-US" sz="2400" b="1"/>
              <a:t>，</a:t>
            </a:r>
            <a:r>
              <a:rPr lang="en-US" altLang="zh-CN" sz="2400" b="1"/>
              <a:t>&lt;k</a:t>
            </a:r>
            <a:r>
              <a:rPr lang="en-US" altLang="zh-CN" sz="2400" b="1" baseline="-20000"/>
              <a:t>2</a:t>
            </a:r>
            <a:r>
              <a:rPr lang="en-US" altLang="zh-CN" sz="2400" b="1"/>
              <a:t>, k</a:t>
            </a:r>
            <a:r>
              <a:rPr lang="en-US" altLang="zh-CN" sz="2400" b="1" baseline="-20000"/>
              <a:t>3</a:t>
            </a:r>
            <a:r>
              <a:rPr lang="en-US" altLang="zh-CN" sz="2400" b="1"/>
              <a:t>&gt;</a:t>
            </a:r>
            <a:r>
              <a:rPr lang="zh-CN" altLang="en-US" sz="2400" b="1"/>
              <a:t>，</a:t>
            </a:r>
            <a:r>
              <a:rPr lang="en-US" altLang="zh-CN" sz="2400" b="1"/>
              <a:t>&lt;k</a:t>
            </a:r>
            <a:r>
              <a:rPr lang="en-US" altLang="zh-CN" sz="2400" b="1" baseline="-20000"/>
              <a:t>2</a:t>
            </a:r>
            <a:r>
              <a:rPr lang="en-US" altLang="zh-CN" sz="2400" b="1"/>
              <a:t>, k</a:t>
            </a:r>
            <a:r>
              <a:rPr lang="en-US" altLang="zh-CN" sz="2400" b="1" baseline="-20000"/>
              <a:t>4</a:t>
            </a:r>
            <a:r>
              <a:rPr lang="en-US" altLang="zh-CN" sz="2400" b="1"/>
              <a:t>&gt;</a:t>
            </a:r>
            <a:r>
              <a:rPr lang="zh-CN" altLang="en-US" sz="2400" b="1"/>
              <a:t>，</a:t>
            </a:r>
            <a:r>
              <a:rPr lang="en-US" altLang="zh-CN" sz="2400" b="1"/>
              <a:t>&lt;k</a:t>
            </a:r>
            <a:r>
              <a:rPr lang="en-US" altLang="zh-CN" sz="2400" b="1" baseline="-20000"/>
              <a:t>2</a:t>
            </a:r>
            <a:r>
              <a:rPr lang="en-US" altLang="zh-CN" sz="2400" b="1"/>
              <a:t>, k</a:t>
            </a:r>
            <a:r>
              <a:rPr lang="en-US" altLang="zh-CN" sz="2400" b="1" baseline="-20000"/>
              <a:t>5</a:t>
            </a:r>
            <a:r>
              <a:rPr lang="en-US" altLang="zh-CN" sz="2400" b="1"/>
              <a:t>&gt;</a:t>
            </a:r>
            <a:r>
              <a:rPr lang="zh-CN" altLang="en-US" sz="2400" b="1"/>
              <a:t>，</a:t>
            </a:r>
            <a:r>
              <a:rPr lang="en-US" altLang="zh-CN" sz="2400" b="1"/>
              <a:t>&lt;k</a:t>
            </a:r>
            <a:r>
              <a:rPr lang="en-US" altLang="zh-CN" sz="2400" b="1" baseline="-20000"/>
              <a:t>3</a:t>
            </a:r>
            <a:r>
              <a:rPr lang="en-US" altLang="zh-CN" sz="2400" b="1"/>
              <a:t>, k</a:t>
            </a:r>
            <a:r>
              <a:rPr lang="en-US" altLang="zh-CN" sz="2400" b="1" baseline="-20000"/>
              <a:t>9</a:t>
            </a:r>
            <a:r>
              <a:rPr lang="en-US" altLang="zh-CN" sz="2400" b="1"/>
              <a:t>&gt;</a:t>
            </a:r>
            <a:r>
              <a:rPr lang="zh-CN" altLang="en-US" sz="2400" b="1"/>
              <a:t>，</a:t>
            </a:r>
            <a:r>
              <a:rPr lang="en-US" altLang="zh-CN" sz="2400" b="1"/>
              <a:t>&lt;k</a:t>
            </a:r>
            <a:r>
              <a:rPr lang="en-US" altLang="zh-CN" sz="2400" b="1" baseline="-20000"/>
              <a:t>5</a:t>
            </a:r>
            <a:r>
              <a:rPr lang="en-US" altLang="zh-CN" sz="2400" b="1"/>
              <a:t>, k</a:t>
            </a:r>
            <a:r>
              <a:rPr lang="en-US" altLang="zh-CN" sz="2400" b="1" baseline="-20000"/>
              <a:t>6</a:t>
            </a:r>
            <a:r>
              <a:rPr lang="en-US" altLang="zh-CN" sz="2400" b="1"/>
              <a:t>&gt;</a:t>
            </a:r>
            <a:r>
              <a:rPr lang="zh-CN" altLang="en-US" sz="2400" b="1"/>
              <a:t>，</a:t>
            </a:r>
            <a:r>
              <a:rPr lang="en-US" altLang="zh-CN" sz="2400" b="1"/>
              <a:t>&lt;k</a:t>
            </a:r>
            <a:r>
              <a:rPr lang="en-US" altLang="zh-CN" sz="2400" b="1" baseline="-20000"/>
              <a:t>8</a:t>
            </a:r>
            <a:r>
              <a:rPr lang="en-US" altLang="zh-CN" sz="2400" b="1"/>
              <a:t>, k</a:t>
            </a:r>
            <a:r>
              <a:rPr lang="en-US" altLang="zh-CN" sz="2400" b="1" baseline="-20000"/>
              <a:t>9</a:t>
            </a:r>
            <a:r>
              <a:rPr lang="en-US" altLang="zh-CN" sz="2400" b="1"/>
              <a:t>&gt;</a:t>
            </a:r>
            <a:r>
              <a:rPr lang="zh-CN" altLang="en-US" sz="2400" b="1"/>
              <a:t>，</a:t>
            </a:r>
            <a:r>
              <a:rPr lang="en-US" altLang="zh-CN" sz="2400" b="1"/>
              <a:t>&lt;k</a:t>
            </a:r>
            <a:r>
              <a:rPr lang="en-US" altLang="zh-CN" sz="2400" b="1" baseline="-20000"/>
              <a:t>9</a:t>
            </a:r>
            <a:r>
              <a:rPr lang="en-US" altLang="zh-CN" sz="2400" b="1"/>
              <a:t>, k</a:t>
            </a:r>
            <a:r>
              <a:rPr lang="en-US" altLang="zh-CN" sz="2400" b="1" baseline="-20000"/>
              <a:t>7</a:t>
            </a:r>
            <a:r>
              <a:rPr lang="en-US" altLang="zh-CN" sz="2400" b="1"/>
              <a:t>&gt;</a:t>
            </a:r>
            <a:r>
              <a:rPr lang="zh-CN" altLang="en-US" sz="2400" b="1"/>
              <a:t>，</a:t>
            </a:r>
            <a:r>
              <a:rPr lang="en-US" altLang="zh-CN" sz="2400" b="1"/>
              <a:t>&lt;k</a:t>
            </a:r>
            <a:r>
              <a:rPr lang="en-US" altLang="zh-CN" sz="2400" b="1" baseline="-20000"/>
              <a:t>4</a:t>
            </a:r>
            <a:r>
              <a:rPr lang="en-US" altLang="zh-CN" sz="2400" b="1"/>
              <a:t>, k</a:t>
            </a:r>
            <a:r>
              <a:rPr lang="en-US" altLang="zh-CN" sz="2400" b="1" baseline="-20000"/>
              <a:t>7</a:t>
            </a:r>
            <a:r>
              <a:rPr lang="en-US" altLang="zh-CN" sz="2400" b="1"/>
              <a:t>&gt;</a:t>
            </a:r>
            <a:r>
              <a:rPr lang="zh-CN" altLang="en-US" sz="2400" b="1"/>
              <a:t>，</a:t>
            </a:r>
            <a:r>
              <a:rPr lang="en-US" altLang="zh-CN" sz="2400" b="1"/>
              <a:t>&lt;k</a:t>
            </a:r>
            <a:r>
              <a:rPr lang="en-US" altLang="zh-CN" sz="2400" b="1" baseline="-20000"/>
              <a:t>4</a:t>
            </a:r>
            <a:r>
              <a:rPr lang="en-US" altLang="zh-CN" sz="2400" b="1"/>
              <a:t>, k</a:t>
            </a:r>
            <a:r>
              <a:rPr lang="en-US" altLang="zh-CN" sz="2400" b="1" baseline="-20000"/>
              <a:t>6</a:t>
            </a:r>
            <a:r>
              <a:rPr lang="en-US" altLang="zh-CN" sz="2400" b="1"/>
              <a:t>&gt; }</a:t>
            </a:r>
          </a:p>
          <a:p>
            <a:pPr marL="0" indent="0" eaLnBrk="1" hangingPunct="1">
              <a:lnSpc>
                <a:spcPct val="110000"/>
              </a:lnSpc>
              <a:buNone/>
            </a:pPr>
            <a:r>
              <a:rPr lang="en-US" altLang="zh-CN" sz="2400" b="1"/>
              <a:t>  </a:t>
            </a:r>
            <a:r>
              <a:rPr lang="zh-CN" altLang="en-US" sz="2400" b="1"/>
              <a:t>画出这逻辑结构的图示，并确定那些是起点，那些是终点</a:t>
            </a:r>
          </a:p>
        </p:txBody>
      </p:sp>
      <p:sp>
        <p:nvSpPr>
          <p:cNvPr id="30723" name="Rectangle 3">
            <a:extLst>
              <a:ext uri="{FF2B5EF4-FFF2-40B4-BE49-F238E27FC236}">
                <a16:creationId xmlns:a16="http://schemas.microsoft.com/office/drawing/2014/main" id="{D4D5F7AA-35AE-6244-BEE9-0098E1B8F066}"/>
              </a:ext>
            </a:extLst>
          </p:cNvPr>
          <p:cNvSpPr>
            <a:spLocks noGrp="1" noChangeArrowheads="1"/>
          </p:cNvSpPr>
          <p:nvPr>
            <p:ph type="title" idx="4294967295"/>
          </p:nvPr>
        </p:nvSpPr>
        <p:spPr>
          <a:xfrm>
            <a:off x="2209800" y="1844675"/>
            <a:ext cx="7086600" cy="762000"/>
          </a:xfrm>
        </p:spPr>
        <p:txBody>
          <a:bodyPr/>
          <a:lstStyle/>
          <a:p>
            <a:pPr eaLnBrk="1" hangingPunct="1"/>
            <a:r>
              <a:rPr lang="en-US" altLang="zh-CN" b="1">
                <a:effectLst/>
                <a:latin typeface="Times New Roman" panose="02020603050405020304" pitchFamily="18" charset="0"/>
              </a:rPr>
              <a:t>1.1.3</a:t>
            </a:r>
            <a:r>
              <a:rPr lang="en-US" altLang="zh-CN"/>
              <a:t>  </a:t>
            </a:r>
            <a:r>
              <a:rPr lang="zh-CN" altLang="en-US" b="1">
                <a:effectLst/>
                <a:ea typeface="楷体_GB2312" pitchFamily="49" charset="-122"/>
              </a:rPr>
              <a:t>数据结构的形式定义</a:t>
            </a:r>
          </a:p>
        </p:txBody>
      </p:sp>
      <p:sp>
        <p:nvSpPr>
          <p:cNvPr id="30724" name="Rectangle 4">
            <a:extLst>
              <a:ext uri="{FF2B5EF4-FFF2-40B4-BE49-F238E27FC236}">
                <a16:creationId xmlns:a16="http://schemas.microsoft.com/office/drawing/2014/main" id="{DD2FF44A-18C2-BA40-802C-82F62BC741F9}"/>
              </a:ext>
            </a:extLst>
          </p:cNvPr>
          <p:cNvSpPr>
            <a:spLocks noChangeArrowheads="1"/>
          </p:cNvSpPr>
          <p:nvPr/>
        </p:nvSpPr>
        <p:spPr bwMode="auto">
          <a:xfrm>
            <a:off x="4800600" y="1371600"/>
            <a:ext cx="3200400" cy="381000"/>
          </a:xfrm>
          <a:prstGeom prst="rect">
            <a:avLst/>
          </a:prstGeom>
          <a:noFill/>
          <a:ln w="9525">
            <a:noFill/>
            <a:miter lim="800000"/>
            <a:headEnd/>
            <a:tailEnd/>
          </a:ln>
          <a:effec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b="1">
                <a:solidFill>
                  <a:srgbClr val="FFFFFF"/>
                </a:solidFill>
                <a:latin typeface="楷体_GB2312" pitchFamily="49" charset="-122"/>
                <a:ea typeface="楷体_GB2312" pitchFamily="49" charset="-122"/>
              </a:rPr>
              <a:t>图</a:t>
            </a:r>
            <a:r>
              <a:rPr lang="en-US" altLang="zh-CN" sz="2000" b="1">
                <a:solidFill>
                  <a:srgbClr val="FFFFFF"/>
                </a:solidFill>
                <a:ea typeface="楷体_GB2312" pitchFamily="49" charset="-122"/>
              </a:rPr>
              <a:t>1-3</a:t>
            </a:r>
            <a:r>
              <a:rPr lang="en-US" altLang="zh-CN" sz="2000" b="1">
                <a:solidFill>
                  <a:srgbClr val="FFFFFF"/>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四类基本</a:t>
            </a:r>
            <a:r>
              <a:rPr lang="zh-CN" altLang="en-US" sz="2000" b="1">
                <a:solidFill>
                  <a:srgbClr val="FFFFFF"/>
                </a:solidFill>
                <a:effectLst>
                  <a:outerShdw blurRad="38100" dist="38100" dir="2700000" algn="tl">
                    <a:srgbClr val="000000"/>
                  </a:outerShdw>
                </a:effectLst>
                <a:latin typeface="楷体_GB2312" pitchFamily="49" charset="-122"/>
                <a:ea typeface="楷体_GB2312" pitchFamily="49" charset="-122"/>
              </a:rPr>
              <a:t>结构图</a:t>
            </a:r>
          </a:p>
        </p:txBody>
      </p:sp>
      <p:grpSp>
        <p:nvGrpSpPr>
          <p:cNvPr id="12293" name="Group 5">
            <a:extLst>
              <a:ext uri="{FF2B5EF4-FFF2-40B4-BE49-F238E27FC236}">
                <a16:creationId xmlns:a16="http://schemas.microsoft.com/office/drawing/2014/main" id="{7B6B3C39-5029-5D40-B41F-057414F951C6}"/>
              </a:ext>
            </a:extLst>
          </p:cNvPr>
          <p:cNvGrpSpPr>
            <a:grpSpLocks/>
          </p:cNvGrpSpPr>
          <p:nvPr/>
        </p:nvGrpSpPr>
        <p:grpSpPr bwMode="auto">
          <a:xfrm>
            <a:off x="2286001" y="152400"/>
            <a:ext cx="7231063" cy="1143000"/>
            <a:chOff x="480" y="3168"/>
            <a:chExt cx="4555" cy="720"/>
          </a:xfrm>
        </p:grpSpPr>
        <p:grpSp>
          <p:nvGrpSpPr>
            <p:cNvPr id="12294" name="Group 6">
              <a:extLst>
                <a:ext uri="{FF2B5EF4-FFF2-40B4-BE49-F238E27FC236}">
                  <a16:creationId xmlns:a16="http://schemas.microsoft.com/office/drawing/2014/main" id="{C1E100D0-709A-C641-9F54-F8700D0F2837}"/>
                </a:ext>
              </a:extLst>
            </p:cNvPr>
            <p:cNvGrpSpPr>
              <a:grpSpLocks/>
            </p:cNvGrpSpPr>
            <p:nvPr/>
          </p:nvGrpSpPr>
          <p:grpSpPr bwMode="auto">
            <a:xfrm>
              <a:off x="480" y="3701"/>
              <a:ext cx="1379" cy="91"/>
              <a:chOff x="528" y="3312"/>
              <a:chExt cx="1379" cy="91"/>
            </a:xfrm>
          </p:grpSpPr>
          <p:sp>
            <p:nvSpPr>
              <p:cNvPr id="12332" name="AutoShape 7">
                <a:extLst>
                  <a:ext uri="{FF2B5EF4-FFF2-40B4-BE49-F238E27FC236}">
                    <a16:creationId xmlns:a16="http://schemas.microsoft.com/office/drawing/2014/main" id="{769D85CE-10A1-B449-8C1D-D5B969282F12}"/>
                  </a:ext>
                </a:extLst>
              </p:cNvPr>
              <p:cNvSpPr>
                <a:spLocks noChangeArrowheads="1"/>
              </p:cNvSpPr>
              <p:nvPr/>
            </p:nvSpPr>
            <p:spPr bwMode="auto">
              <a:xfrm>
                <a:off x="528"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33" name="AutoShape 8">
                <a:extLst>
                  <a:ext uri="{FF2B5EF4-FFF2-40B4-BE49-F238E27FC236}">
                    <a16:creationId xmlns:a16="http://schemas.microsoft.com/office/drawing/2014/main" id="{803588CF-E71D-1243-AA2A-057E569EB903}"/>
                  </a:ext>
                </a:extLst>
              </p:cNvPr>
              <p:cNvSpPr>
                <a:spLocks noChangeArrowheads="1"/>
              </p:cNvSpPr>
              <p:nvPr/>
            </p:nvSpPr>
            <p:spPr bwMode="auto">
              <a:xfrm>
                <a:off x="960"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34" name="AutoShape 9">
                <a:extLst>
                  <a:ext uri="{FF2B5EF4-FFF2-40B4-BE49-F238E27FC236}">
                    <a16:creationId xmlns:a16="http://schemas.microsoft.com/office/drawing/2014/main" id="{91DB6257-5BA9-C748-AED6-D3D0176D5D7B}"/>
                  </a:ext>
                </a:extLst>
              </p:cNvPr>
              <p:cNvSpPr>
                <a:spLocks noChangeArrowheads="1"/>
              </p:cNvSpPr>
              <p:nvPr/>
            </p:nvSpPr>
            <p:spPr bwMode="auto">
              <a:xfrm>
                <a:off x="1392"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35" name="AutoShape 10">
                <a:extLst>
                  <a:ext uri="{FF2B5EF4-FFF2-40B4-BE49-F238E27FC236}">
                    <a16:creationId xmlns:a16="http://schemas.microsoft.com/office/drawing/2014/main" id="{1D6080A9-546B-CB45-B81A-6405CF49B8E9}"/>
                  </a:ext>
                </a:extLst>
              </p:cNvPr>
              <p:cNvSpPr>
                <a:spLocks noChangeArrowheads="1"/>
              </p:cNvSpPr>
              <p:nvPr/>
            </p:nvSpPr>
            <p:spPr bwMode="auto">
              <a:xfrm>
                <a:off x="1816" y="33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36" name="Line 11">
                <a:extLst>
                  <a:ext uri="{FF2B5EF4-FFF2-40B4-BE49-F238E27FC236}">
                    <a16:creationId xmlns:a16="http://schemas.microsoft.com/office/drawing/2014/main" id="{97C8FE60-5EFE-8547-B654-9264938DE7FD}"/>
                  </a:ext>
                </a:extLst>
              </p:cNvPr>
              <p:cNvSpPr>
                <a:spLocks noChangeShapeType="1"/>
              </p:cNvSpPr>
              <p:nvPr/>
            </p:nvSpPr>
            <p:spPr bwMode="auto">
              <a:xfrm>
                <a:off x="624"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37" name="Line 12">
                <a:extLst>
                  <a:ext uri="{FF2B5EF4-FFF2-40B4-BE49-F238E27FC236}">
                    <a16:creationId xmlns:a16="http://schemas.microsoft.com/office/drawing/2014/main" id="{8CF215AA-C893-7745-8CCF-DB2B4410CB19}"/>
                  </a:ext>
                </a:extLst>
              </p:cNvPr>
              <p:cNvSpPr>
                <a:spLocks noChangeShapeType="1"/>
              </p:cNvSpPr>
              <p:nvPr/>
            </p:nvSpPr>
            <p:spPr bwMode="auto">
              <a:xfrm>
                <a:off x="1056"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38" name="Line 13">
                <a:extLst>
                  <a:ext uri="{FF2B5EF4-FFF2-40B4-BE49-F238E27FC236}">
                    <a16:creationId xmlns:a16="http://schemas.microsoft.com/office/drawing/2014/main" id="{C8FCE955-3B5A-1A47-B733-6C6ACA930B00}"/>
                  </a:ext>
                </a:extLst>
              </p:cNvPr>
              <p:cNvSpPr>
                <a:spLocks noChangeShapeType="1"/>
              </p:cNvSpPr>
              <p:nvPr/>
            </p:nvSpPr>
            <p:spPr bwMode="auto">
              <a:xfrm>
                <a:off x="1480" y="3360"/>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2295" name="Group 14">
              <a:extLst>
                <a:ext uri="{FF2B5EF4-FFF2-40B4-BE49-F238E27FC236}">
                  <a16:creationId xmlns:a16="http://schemas.microsoft.com/office/drawing/2014/main" id="{21E9F92B-4ED2-A64B-ADD9-E5EA2F840D97}"/>
                </a:ext>
              </a:extLst>
            </p:cNvPr>
            <p:cNvGrpSpPr>
              <a:grpSpLocks/>
            </p:cNvGrpSpPr>
            <p:nvPr/>
          </p:nvGrpSpPr>
          <p:grpSpPr bwMode="auto">
            <a:xfrm>
              <a:off x="2320" y="3216"/>
              <a:ext cx="1083" cy="571"/>
              <a:chOff x="2320" y="3240"/>
              <a:chExt cx="1083" cy="571"/>
            </a:xfrm>
          </p:grpSpPr>
          <p:sp>
            <p:nvSpPr>
              <p:cNvPr id="12317" name="AutoShape 15">
                <a:extLst>
                  <a:ext uri="{FF2B5EF4-FFF2-40B4-BE49-F238E27FC236}">
                    <a16:creationId xmlns:a16="http://schemas.microsoft.com/office/drawing/2014/main" id="{CCF18EF3-6CAB-C34A-BA96-0866492F7D5D}"/>
                  </a:ext>
                </a:extLst>
              </p:cNvPr>
              <p:cNvSpPr>
                <a:spLocks noChangeArrowheads="1"/>
              </p:cNvSpPr>
              <p:nvPr/>
            </p:nvSpPr>
            <p:spPr bwMode="auto">
              <a:xfrm>
                <a:off x="2824"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18" name="AutoShape 16">
                <a:extLst>
                  <a:ext uri="{FF2B5EF4-FFF2-40B4-BE49-F238E27FC236}">
                    <a16:creationId xmlns:a16="http://schemas.microsoft.com/office/drawing/2014/main" id="{6FFEA451-4E06-0144-8D8B-3A9530C001A8}"/>
                  </a:ext>
                </a:extLst>
              </p:cNvPr>
              <p:cNvSpPr>
                <a:spLocks noChangeArrowheads="1"/>
              </p:cNvSpPr>
              <p:nvPr/>
            </p:nvSpPr>
            <p:spPr bwMode="auto">
              <a:xfrm>
                <a:off x="2592" y="345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19" name="AutoShape 17">
                <a:extLst>
                  <a:ext uri="{FF2B5EF4-FFF2-40B4-BE49-F238E27FC236}">
                    <a16:creationId xmlns:a16="http://schemas.microsoft.com/office/drawing/2014/main" id="{57D988D5-6DE2-D841-9F42-E5E26BE8DA44}"/>
                  </a:ext>
                </a:extLst>
              </p:cNvPr>
              <p:cNvSpPr>
                <a:spLocks noChangeArrowheads="1"/>
              </p:cNvSpPr>
              <p:nvPr/>
            </p:nvSpPr>
            <p:spPr bwMode="auto">
              <a:xfrm>
                <a:off x="2808" y="324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0" name="AutoShape 18">
                <a:extLst>
                  <a:ext uri="{FF2B5EF4-FFF2-40B4-BE49-F238E27FC236}">
                    <a16:creationId xmlns:a16="http://schemas.microsoft.com/office/drawing/2014/main" id="{23449BF1-ED80-CE44-A14B-0E9C8134FF80}"/>
                  </a:ext>
                </a:extLst>
              </p:cNvPr>
              <p:cNvSpPr>
                <a:spLocks noChangeArrowheads="1"/>
              </p:cNvSpPr>
              <p:nvPr/>
            </p:nvSpPr>
            <p:spPr bwMode="auto">
              <a:xfrm>
                <a:off x="3104" y="345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1" name="AutoShape 19">
                <a:extLst>
                  <a:ext uri="{FF2B5EF4-FFF2-40B4-BE49-F238E27FC236}">
                    <a16:creationId xmlns:a16="http://schemas.microsoft.com/office/drawing/2014/main" id="{8A159E01-C4C1-134C-9053-47D0094196C3}"/>
                  </a:ext>
                </a:extLst>
              </p:cNvPr>
              <p:cNvSpPr>
                <a:spLocks noChangeArrowheads="1"/>
              </p:cNvSpPr>
              <p:nvPr/>
            </p:nvSpPr>
            <p:spPr bwMode="auto">
              <a:xfrm>
                <a:off x="2320"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2" name="AutoShape 20">
                <a:extLst>
                  <a:ext uri="{FF2B5EF4-FFF2-40B4-BE49-F238E27FC236}">
                    <a16:creationId xmlns:a16="http://schemas.microsoft.com/office/drawing/2014/main" id="{1EA1AD4F-3DA3-6747-B093-D302433E1717}"/>
                  </a:ext>
                </a:extLst>
              </p:cNvPr>
              <p:cNvSpPr>
                <a:spLocks noChangeArrowheads="1"/>
              </p:cNvSpPr>
              <p:nvPr/>
            </p:nvSpPr>
            <p:spPr bwMode="auto">
              <a:xfrm>
                <a:off x="2592"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3" name="AutoShape 21">
                <a:extLst>
                  <a:ext uri="{FF2B5EF4-FFF2-40B4-BE49-F238E27FC236}">
                    <a16:creationId xmlns:a16="http://schemas.microsoft.com/office/drawing/2014/main" id="{D84E2908-D603-9D4B-8F63-B3B5BDEFC3CB}"/>
                  </a:ext>
                </a:extLst>
              </p:cNvPr>
              <p:cNvSpPr>
                <a:spLocks noChangeArrowheads="1"/>
              </p:cNvSpPr>
              <p:nvPr/>
            </p:nvSpPr>
            <p:spPr bwMode="auto">
              <a:xfrm>
                <a:off x="3312" y="372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4" name="AutoShape 22">
                <a:extLst>
                  <a:ext uri="{FF2B5EF4-FFF2-40B4-BE49-F238E27FC236}">
                    <a16:creationId xmlns:a16="http://schemas.microsoft.com/office/drawing/2014/main" id="{8AFE6F39-B76B-A645-A55A-AC611DA1D58A}"/>
                  </a:ext>
                </a:extLst>
              </p:cNvPr>
              <p:cNvSpPr>
                <a:spLocks noChangeArrowheads="1"/>
              </p:cNvSpPr>
              <p:nvPr/>
            </p:nvSpPr>
            <p:spPr bwMode="auto">
              <a:xfrm>
                <a:off x="3000" y="3712"/>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25" name="Line 23">
                <a:extLst>
                  <a:ext uri="{FF2B5EF4-FFF2-40B4-BE49-F238E27FC236}">
                    <a16:creationId xmlns:a16="http://schemas.microsoft.com/office/drawing/2014/main" id="{A590CDBD-0744-8C4B-A2C7-BD10B70B2FE3}"/>
                  </a:ext>
                </a:extLst>
              </p:cNvPr>
              <p:cNvSpPr>
                <a:spLocks noChangeShapeType="1"/>
              </p:cNvSpPr>
              <p:nvPr/>
            </p:nvSpPr>
            <p:spPr bwMode="auto">
              <a:xfrm flipH="1">
                <a:off x="2656" y="3312"/>
                <a:ext cx="17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26" name="Line 24">
                <a:extLst>
                  <a:ext uri="{FF2B5EF4-FFF2-40B4-BE49-F238E27FC236}">
                    <a16:creationId xmlns:a16="http://schemas.microsoft.com/office/drawing/2014/main" id="{AF597218-B1ED-F64E-8F2E-A3B581EBFEDB}"/>
                  </a:ext>
                </a:extLst>
              </p:cNvPr>
              <p:cNvSpPr>
                <a:spLocks noChangeShapeType="1"/>
              </p:cNvSpPr>
              <p:nvPr/>
            </p:nvSpPr>
            <p:spPr bwMode="auto">
              <a:xfrm>
                <a:off x="2896" y="3320"/>
                <a:ext cx="224"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27" name="Line 25">
                <a:extLst>
                  <a:ext uri="{FF2B5EF4-FFF2-40B4-BE49-F238E27FC236}">
                    <a16:creationId xmlns:a16="http://schemas.microsoft.com/office/drawing/2014/main" id="{88D02E6A-AAA9-9E41-9828-F18E083529DE}"/>
                  </a:ext>
                </a:extLst>
              </p:cNvPr>
              <p:cNvSpPr>
                <a:spLocks noChangeShapeType="1"/>
              </p:cNvSpPr>
              <p:nvPr/>
            </p:nvSpPr>
            <p:spPr bwMode="auto">
              <a:xfrm flipH="1">
                <a:off x="2408" y="353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28" name="Line 26">
                <a:extLst>
                  <a:ext uri="{FF2B5EF4-FFF2-40B4-BE49-F238E27FC236}">
                    <a16:creationId xmlns:a16="http://schemas.microsoft.com/office/drawing/2014/main" id="{D88B6811-B7F5-3940-93A7-877C25626995}"/>
                  </a:ext>
                </a:extLst>
              </p:cNvPr>
              <p:cNvSpPr>
                <a:spLocks noChangeShapeType="1"/>
              </p:cNvSpPr>
              <p:nvPr/>
            </p:nvSpPr>
            <p:spPr bwMode="auto">
              <a:xfrm>
                <a:off x="2640" y="3552"/>
                <a:ext cx="0" cy="15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29" name="Line 27">
                <a:extLst>
                  <a:ext uri="{FF2B5EF4-FFF2-40B4-BE49-F238E27FC236}">
                    <a16:creationId xmlns:a16="http://schemas.microsoft.com/office/drawing/2014/main" id="{09013DDC-9F2B-6742-AB89-6D0A3BE0BF65}"/>
                  </a:ext>
                </a:extLst>
              </p:cNvPr>
              <p:cNvSpPr>
                <a:spLocks noChangeShapeType="1"/>
              </p:cNvSpPr>
              <p:nvPr/>
            </p:nvSpPr>
            <p:spPr bwMode="auto">
              <a:xfrm>
                <a:off x="2680" y="3528"/>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30" name="Line 28">
                <a:extLst>
                  <a:ext uri="{FF2B5EF4-FFF2-40B4-BE49-F238E27FC236}">
                    <a16:creationId xmlns:a16="http://schemas.microsoft.com/office/drawing/2014/main" id="{A4D59763-8090-6749-9464-F8BCDB2E473C}"/>
                  </a:ext>
                </a:extLst>
              </p:cNvPr>
              <p:cNvSpPr>
                <a:spLocks noChangeShapeType="1"/>
              </p:cNvSpPr>
              <p:nvPr/>
            </p:nvSpPr>
            <p:spPr bwMode="auto">
              <a:xfrm flipH="1">
                <a:off x="3048" y="3552"/>
                <a:ext cx="9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31" name="Line 29">
                <a:extLst>
                  <a:ext uri="{FF2B5EF4-FFF2-40B4-BE49-F238E27FC236}">
                    <a16:creationId xmlns:a16="http://schemas.microsoft.com/office/drawing/2014/main" id="{51F388D8-B89E-684E-9CC0-F2A5C4A00063}"/>
                  </a:ext>
                </a:extLst>
              </p:cNvPr>
              <p:cNvSpPr>
                <a:spLocks noChangeShapeType="1"/>
              </p:cNvSpPr>
              <p:nvPr/>
            </p:nvSpPr>
            <p:spPr bwMode="auto">
              <a:xfrm>
                <a:off x="3200" y="3528"/>
                <a:ext cx="14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2296" name="Group 30">
              <a:extLst>
                <a:ext uri="{FF2B5EF4-FFF2-40B4-BE49-F238E27FC236}">
                  <a16:creationId xmlns:a16="http://schemas.microsoft.com/office/drawing/2014/main" id="{0D23A299-DC6F-8C42-8953-3480A8052579}"/>
                </a:ext>
              </a:extLst>
            </p:cNvPr>
            <p:cNvGrpSpPr>
              <a:grpSpLocks/>
            </p:cNvGrpSpPr>
            <p:nvPr/>
          </p:nvGrpSpPr>
          <p:grpSpPr bwMode="auto">
            <a:xfrm>
              <a:off x="3904" y="3216"/>
              <a:ext cx="1131" cy="672"/>
              <a:chOff x="3904" y="3360"/>
              <a:chExt cx="1131" cy="672"/>
            </a:xfrm>
          </p:grpSpPr>
          <p:sp>
            <p:nvSpPr>
              <p:cNvPr id="12304" name="Line 31">
                <a:extLst>
                  <a:ext uri="{FF2B5EF4-FFF2-40B4-BE49-F238E27FC236}">
                    <a16:creationId xmlns:a16="http://schemas.microsoft.com/office/drawing/2014/main" id="{25B352C9-F26F-4244-AF07-319E2B2243E0}"/>
                  </a:ext>
                </a:extLst>
              </p:cNvPr>
              <p:cNvSpPr>
                <a:spLocks noChangeShapeType="1"/>
              </p:cNvSpPr>
              <p:nvPr/>
            </p:nvSpPr>
            <p:spPr bwMode="auto">
              <a:xfrm>
                <a:off x="4304" y="3400"/>
                <a:ext cx="4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05" name="AutoShape 32">
                <a:extLst>
                  <a:ext uri="{FF2B5EF4-FFF2-40B4-BE49-F238E27FC236}">
                    <a16:creationId xmlns:a16="http://schemas.microsoft.com/office/drawing/2014/main" id="{780E9471-47BF-D94E-98CE-21A68E8D0C18}"/>
                  </a:ext>
                </a:extLst>
              </p:cNvPr>
              <p:cNvSpPr>
                <a:spLocks noChangeArrowheads="1"/>
              </p:cNvSpPr>
              <p:nvPr/>
            </p:nvSpPr>
            <p:spPr bwMode="auto">
              <a:xfrm>
                <a:off x="4224" y="3368"/>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6" name="AutoShape 33">
                <a:extLst>
                  <a:ext uri="{FF2B5EF4-FFF2-40B4-BE49-F238E27FC236}">
                    <a16:creationId xmlns:a16="http://schemas.microsoft.com/office/drawing/2014/main" id="{61BEEC02-77FC-4441-8E90-C7BA0734F9C0}"/>
                  </a:ext>
                </a:extLst>
              </p:cNvPr>
              <p:cNvSpPr>
                <a:spLocks noChangeArrowheads="1"/>
              </p:cNvSpPr>
              <p:nvPr/>
            </p:nvSpPr>
            <p:spPr bwMode="auto">
              <a:xfrm>
                <a:off x="3904" y="3688"/>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7" name="AutoShape 34">
                <a:extLst>
                  <a:ext uri="{FF2B5EF4-FFF2-40B4-BE49-F238E27FC236}">
                    <a16:creationId xmlns:a16="http://schemas.microsoft.com/office/drawing/2014/main" id="{5C0B0410-5403-394E-8743-C9167336E8BB}"/>
                  </a:ext>
                </a:extLst>
              </p:cNvPr>
              <p:cNvSpPr>
                <a:spLocks noChangeArrowheads="1"/>
              </p:cNvSpPr>
              <p:nvPr/>
            </p:nvSpPr>
            <p:spPr bwMode="auto">
              <a:xfrm>
                <a:off x="4704" y="3360"/>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8" name="AutoShape 35">
                <a:extLst>
                  <a:ext uri="{FF2B5EF4-FFF2-40B4-BE49-F238E27FC236}">
                    <a16:creationId xmlns:a16="http://schemas.microsoft.com/office/drawing/2014/main" id="{F7CDD453-DE63-8F48-9281-91A44FA99DBB}"/>
                  </a:ext>
                </a:extLst>
              </p:cNvPr>
              <p:cNvSpPr>
                <a:spLocks noChangeArrowheads="1"/>
              </p:cNvSpPr>
              <p:nvPr/>
            </p:nvSpPr>
            <p:spPr bwMode="auto">
              <a:xfrm>
                <a:off x="4512" y="3941"/>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9" name="AutoShape 36">
                <a:extLst>
                  <a:ext uri="{FF2B5EF4-FFF2-40B4-BE49-F238E27FC236}">
                    <a16:creationId xmlns:a16="http://schemas.microsoft.com/office/drawing/2014/main" id="{71598487-DE9B-D643-BF1A-020988E604E0}"/>
                  </a:ext>
                </a:extLst>
              </p:cNvPr>
              <p:cNvSpPr>
                <a:spLocks noChangeArrowheads="1"/>
              </p:cNvSpPr>
              <p:nvPr/>
            </p:nvSpPr>
            <p:spPr bwMode="auto">
              <a:xfrm>
                <a:off x="4944" y="3696"/>
                <a:ext cx="91" cy="91"/>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10" name="Line 37">
                <a:extLst>
                  <a:ext uri="{FF2B5EF4-FFF2-40B4-BE49-F238E27FC236}">
                    <a16:creationId xmlns:a16="http://schemas.microsoft.com/office/drawing/2014/main" id="{5A4D8D74-4FF5-9B42-A8DE-BFE959E23473}"/>
                  </a:ext>
                </a:extLst>
              </p:cNvPr>
              <p:cNvSpPr>
                <a:spLocks noChangeShapeType="1"/>
              </p:cNvSpPr>
              <p:nvPr/>
            </p:nvSpPr>
            <p:spPr bwMode="auto">
              <a:xfrm>
                <a:off x="3984" y="3768"/>
                <a:ext cx="52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1" name="Line 38">
                <a:extLst>
                  <a:ext uri="{FF2B5EF4-FFF2-40B4-BE49-F238E27FC236}">
                    <a16:creationId xmlns:a16="http://schemas.microsoft.com/office/drawing/2014/main" id="{2A8F7485-0E36-924A-A925-AAE47F7EE4DF}"/>
                  </a:ext>
                </a:extLst>
              </p:cNvPr>
              <p:cNvSpPr>
                <a:spLocks noChangeShapeType="1"/>
              </p:cNvSpPr>
              <p:nvPr/>
            </p:nvSpPr>
            <p:spPr bwMode="auto">
              <a:xfrm flipH="1">
                <a:off x="3992" y="3448"/>
                <a:ext cx="24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2" name="Line 39">
                <a:extLst>
                  <a:ext uri="{FF2B5EF4-FFF2-40B4-BE49-F238E27FC236}">
                    <a16:creationId xmlns:a16="http://schemas.microsoft.com/office/drawing/2014/main" id="{FEFB787F-CB6B-E547-A364-DA6C5A7E1BFA}"/>
                  </a:ext>
                </a:extLst>
              </p:cNvPr>
              <p:cNvSpPr>
                <a:spLocks noChangeShapeType="1"/>
              </p:cNvSpPr>
              <p:nvPr/>
            </p:nvSpPr>
            <p:spPr bwMode="auto">
              <a:xfrm flipH="1">
                <a:off x="4560" y="3456"/>
                <a:ext cx="192" cy="48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3" name="Line 40">
                <a:extLst>
                  <a:ext uri="{FF2B5EF4-FFF2-40B4-BE49-F238E27FC236}">
                    <a16:creationId xmlns:a16="http://schemas.microsoft.com/office/drawing/2014/main" id="{D8BE18A5-3103-8541-A6B5-8A2DE691E8DF}"/>
                  </a:ext>
                </a:extLst>
              </p:cNvPr>
              <p:cNvSpPr>
                <a:spLocks noChangeShapeType="1"/>
              </p:cNvSpPr>
              <p:nvPr/>
            </p:nvSpPr>
            <p:spPr bwMode="auto">
              <a:xfrm>
                <a:off x="4320" y="3456"/>
                <a:ext cx="624"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4" name="Line 41">
                <a:extLst>
                  <a:ext uri="{FF2B5EF4-FFF2-40B4-BE49-F238E27FC236}">
                    <a16:creationId xmlns:a16="http://schemas.microsoft.com/office/drawing/2014/main" id="{BFF69FEC-6034-444C-9FFD-D75CA48F6BC2}"/>
                  </a:ext>
                </a:extLst>
              </p:cNvPr>
              <p:cNvSpPr>
                <a:spLocks noChangeShapeType="1"/>
              </p:cNvSpPr>
              <p:nvPr/>
            </p:nvSpPr>
            <p:spPr bwMode="auto">
              <a:xfrm flipH="1">
                <a:off x="4600" y="3784"/>
                <a:ext cx="38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5" name="Line 42">
                <a:extLst>
                  <a:ext uri="{FF2B5EF4-FFF2-40B4-BE49-F238E27FC236}">
                    <a16:creationId xmlns:a16="http://schemas.microsoft.com/office/drawing/2014/main" id="{AD44F534-8326-F441-8DEF-09C163FCB96F}"/>
                  </a:ext>
                </a:extLst>
              </p:cNvPr>
              <p:cNvSpPr>
                <a:spLocks noChangeShapeType="1"/>
              </p:cNvSpPr>
              <p:nvPr/>
            </p:nvSpPr>
            <p:spPr bwMode="auto">
              <a:xfrm flipV="1">
                <a:off x="4000" y="3448"/>
                <a:ext cx="72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2316" name="Line 43">
                <a:extLst>
                  <a:ext uri="{FF2B5EF4-FFF2-40B4-BE49-F238E27FC236}">
                    <a16:creationId xmlns:a16="http://schemas.microsoft.com/office/drawing/2014/main" id="{F5D04F95-3D58-E240-A072-F61E491E2209}"/>
                  </a:ext>
                </a:extLst>
              </p:cNvPr>
              <p:cNvSpPr>
                <a:spLocks noChangeShapeType="1"/>
              </p:cNvSpPr>
              <p:nvPr/>
            </p:nvSpPr>
            <p:spPr bwMode="auto">
              <a:xfrm>
                <a:off x="4288" y="3464"/>
                <a:ext cx="240" cy="48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2297" name="Group 44">
              <a:extLst>
                <a:ext uri="{FF2B5EF4-FFF2-40B4-BE49-F238E27FC236}">
                  <a16:creationId xmlns:a16="http://schemas.microsoft.com/office/drawing/2014/main" id="{B1928E95-B32A-5447-874C-2B5EA841A4B1}"/>
                </a:ext>
              </a:extLst>
            </p:cNvPr>
            <p:cNvGrpSpPr>
              <a:grpSpLocks/>
            </p:cNvGrpSpPr>
            <p:nvPr/>
          </p:nvGrpSpPr>
          <p:grpSpPr bwMode="auto">
            <a:xfrm>
              <a:off x="1008" y="3168"/>
              <a:ext cx="623" cy="336"/>
              <a:chOff x="1008" y="3120"/>
              <a:chExt cx="623" cy="336"/>
            </a:xfrm>
          </p:grpSpPr>
          <p:sp>
            <p:nvSpPr>
              <p:cNvPr id="12298" name="AutoShape 45">
                <a:extLst>
                  <a:ext uri="{FF2B5EF4-FFF2-40B4-BE49-F238E27FC236}">
                    <a16:creationId xmlns:a16="http://schemas.microsoft.com/office/drawing/2014/main" id="{80A2C804-F097-7B49-9475-0D63B94C8E7F}"/>
                  </a:ext>
                </a:extLst>
              </p:cNvPr>
              <p:cNvSpPr>
                <a:spLocks noChangeArrowheads="1"/>
              </p:cNvSpPr>
              <p:nvPr/>
            </p:nvSpPr>
            <p:spPr bwMode="auto">
              <a:xfrm>
                <a:off x="1008" y="3312"/>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299" name="AutoShape 46">
                <a:extLst>
                  <a:ext uri="{FF2B5EF4-FFF2-40B4-BE49-F238E27FC236}">
                    <a16:creationId xmlns:a16="http://schemas.microsoft.com/office/drawing/2014/main" id="{E6EC1076-9655-1944-ABAF-C94B4AB9CEE3}"/>
                  </a:ext>
                </a:extLst>
              </p:cNvPr>
              <p:cNvSpPr>
                <a:spLocks noChangeArrowheads="1"/>
              </p:cNvSpPr>
              <p:nvPr/>
            </p:nvSpPr>
            <p:spPr bwMode="auto">
              <a:xfrm>
                <a:off x="1152" y="3120"/>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0" name="AutoShape 47">
                <a:extLst>
                  <a:ext uri="{FF2B5EF4-FFF2-40B4-BE49-F238E27FC236}">
                    <a16:creationId xmlns:a16="http://schemas.microsoft.com/office/drawing/2014/main" id="{F3B05EDE-4BFD-5943-9FE6-5B8E8D700B67}"/>
                  </a:ext>
                </a:extLst>
              </p:cNvPr>
              <p:cNvSpPr>
                <a:spLocks noChangeArrowheads="1"/>
              </p:cNvSpPr>
              <p:nvPr/>
            </p:nvSpPr>
            <p:spPr bwMode="auto">
              <a:xfrm>
                <a:off x="1152" y="3360"/>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1" name="AutoShape 48">
                <a:extLst>
                  <a:ext uri="{FF2B5EF4-FFF2-40B4-BE49-F238E27FC236}">
                    <a16:creationId xmlns:a16="http://schemas.microsoft.com/office/drawing/2014/main" id="{9D45E220-A31B-6B4E-A931-32505E844854}"/>
                  </a:ext>
                </a:extLst>
              </p:cNvPr>
              <p:cNvSpPr>
                <a:spLocks noChangeArrowheads="1"/>
              </p:cNvSpPr>
              <p:nvPr/>
            </p:nvSpPr>
            <p:spPr bwMode="auto">
              <a:xfrm>
                <a:off x="1344" y="3120"/>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2" name="AutoShape 49">
                <a:extLst>
                  <a:ext uri="{FF2B5EF4-FFF2-40B4-BE49-F238E27FC236}">
                    <a16:creationId xmlns:a16="http://schemas.microsoft.com/office/drawing/2014/main" id="{E4A04866-B778-7E4B-94EC-9ABC98BDBE1B}"/>
                  </a:ext>
                </a:extLst>
              </p:cNvPr>
              <p:cNvSpPr>
                <a:spLocks noChangeArrowheads="1"/>
              </p:cNvSpPr>
              <p:nvPr/>
            </p:nvSpPr>
            <p:spPr bwMode="auto">
              <a:xfrm>
                <a:off x="1536" y="3264"/>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sp>
            <p:nvSpPr>
              <p:cNvPr id="12303" name="AutoShape 50">
                <a:extLst>
                  <a:ext uri="{FF2B5EF4-FFF2-40B4-BE49-F238E27FC236}">
                    <a16:creationId xmlns:a16="http://schemas.microsoft.com/office/drawing/2014/main" id="{E6EC768A-B643-374E-9AAA-4A637BBA669E}"/>
                  </a:ext>
                </a:extLst>
              </p:cNvPr>
              <p:cNvSpPr>
                <a:spLocks noChangeArrowheads="1"/>
              </p:cNvSpPr>
              <p:nvPr/>
            </p:nvSpPr>
            <p:spPr bwMode="auto">
              <a:xfrm>
                <a:off x="1344" y="3312"/>
                <a:ext cx="95" cy="96"/>
              </a:xfrm>
              <a:prstGeom prst="flowChartConnec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FFFFFF"/>
                  </a:solidFill>
                </a:endParaRPr>
              </a:p>
            </p:txBody>
          </p:sp>
        </p:grpSp>
      </p:grpSp>
    </p:spTree>
    <p:extLst>
      <p:ext uri="{BB962C8B-B14F-4D97-AF65-F5344CB8AC3E}">
        <p14:creationId xmlns:p14="http://schemas.microsoft.com/office/powerpoint/2010/main" val="2050700428"/>
      </p:ext>
    </p:extLst>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7" name="Rectangle 1027">
            <a:extLst>
              <a:ext uri="{FF2B5EF4-FFF2-40B4-BE49-F238E27FC236}">
                <a16:creationId xmlns:a16="http://schemas.microsoft.com/office/drawing/2014/main" id="{C9D2B545-E693-5942-81F2-A3FD4A552DC0}"/>
              </a:ext>
            </a:extLst>
          </p:cNvPr>
          <p:cNvSpPr>
            <a:spLocks noGrp="1" noChangeArrowheads="1"/>
          </p:cNvSpPr>
          <p:nvPr>
            <p:ph type="title" idx="4294967295"/>
          </p:nvPr>
        </p:nvSpPr>
        <p:spPr>
          <a:xfrm>
            <a:off x="2209801" y="2205038"/>
            <a:ext cx="7199313" cy="792162"/>
          </a:xfrm>
        </p:spPr>
        <p:txBody>
          <a:bodyPr/>
          <a:lstStyle/>
          <a:p>
            <a:pPr eaLnBrk="1" hangingPunct="1"/>
            <a:r>
              <a:rPr lang="en-US" altLang="zh-CN" b="1">
                <a:effectLst/>
                <a:latin typeface="Times New Roman" panose="02020603050405020304" pitchFamily="18" charset="0"/>
              </a:rPr>
              <a:t>1.1.4</a:t>
            </a:r>
            <a:r>
              <a:rPr lang="en-US" altLang="zh-CN"/>
              <a:t>   </a:t>
            </a:r>
            <a:r>
              <a:rPr lang="zh-CN" altLang="en-US" b="1">
                <a:effectLst/>
                <a:ea typeface="楷体_GB2312" pitchFamily="49" charset="-122"/>
              </a:rPr>
              <a:t>数据结构的存储方式</a:t>
            </a:r>
          </a:p>
        </p:txBody>
      </p:sp>
      <p:sp>
        <p:nvSpPr>
          <p:cNvPr id="344069" name="Rectangle 1029">
            <a:extLst>
              <a:ext uri="{FF2B5EF4-FFF2-40B4-BE49-F238E27FC236}">
                <a16:creationId xmlns:a16="http://schemas.microsoft.com/office/drawing/2014/main" id="{408EF4D1-890F-F44A-9BBB-1EA8E07ED72F}"/>
              </a:ext>
            </a:extLst>
          </p:cNvPr>
          <p:cNvSpPr>
            <a:spLocks noChangeArrowheads="1"/>
          </p:cNvSpPr>
          <p:nvPr/>
        </p:nvSpPr>
        <p:spPr bwMode="auto">
          <a:xfrm>
            <a:off x="1752601" y="134939"/>
            <a:ext cx="8736013"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kumimoji="0" lang="en-US" altLang="zh-CN">
                <a:solidFill>
                  <a:srgbClr val="FFFFFF"/>
                </a:solidFill>
              </a:rPr>
              <a:t>        </a:t>
            </a:r>
            <a:r>
              <a:rPr kumimoji="0" lang="zh-CN" altLang="en-US" sz="2800" b="1">
                <a:solidFill>
                  <a:srgbClr val="FFFFFF"/>
                </a:solidFill>
              </a:rPr>
              <a:t>数据元素之间的关系可以是元素之间代表某种含义的自然关系，也可以是为处理问题方便而人为定义的关系，这种</a:t>
            </a:r>
            <a:r>
              <a:rPr kumimoji="0" lang="zh-CN" altLang="en-US" sz="2800" b="1">
                <a:solidFill>
                  <a:srgbClr val="00FFFF"/>
                </a:solidFill>
              </a:rPr>
              <a:t>自然或人为定义的</a:t>
            </a:r>
            <a:r>
              <a:rPr kumimoji="0" lang="zh-CN" altLang="en-US" sz="2800" b="1">
                <a:solidFill>
                  <a:srgbClr val="FF0033"/>
                </a:solidFill>
              </a:rPr>
              <a:t> </a:t>
            </a:r>
            <a:r>
              <a:rPr kumimoji="0" lang="zh-CN" altLang="en-US" sz="2800" b="1">
                <a:solidFill>
                  <a:srgbClr val="FFFF00"/>
                </a:solidFill>
              </a:rPr>
              <a:t>“关系”</a:t>
            </a:r>
            <a:r>
              <a:rPr kumimoji="0" lang="zh-CN" altLang="en-US" sz="2800" b="1">
                <a:solidFill>
                  <a:srgbClr val="FFFFFF"/>
                </a:solidFill>
              </a:rPr>
              <a:t>称为数据元素之间的</a:t>
            </a:r>
            <a:r>
              <a:rPr kumimoji="0" lang="zh-CN" altLang="en-US" sz="2800" b="1">
                <a:solidFill>
                  <a:srgbClr val="FFFF00"/>
                </a:solidFill>
              </a:rPr>
              <a:t>逻辑关系</a:t>
            </a:r>
            <a:r>
              <a:rPr kumimoji="0" lang="zh-CN" altLang="en-US" sz="2800" b="1">
                <a:solidFill>
                  <a:srgbClr val="FFFFFF"/>
                </a:solidFill>
              </a:rPr>
              <a:t>，相应的</a:t>
            </a:r>
            <a:r>
              <a:rPr kumimoji="0" lang="zh-CN" altLang="en-US" sz="2800" b="1">
                <a:solidFill>
                  <a:srgbClr val="00FFFF"/>
                </a:solidFill>
              </a:rPr>
              <a:t>结构</a:t>
            </a:r>
            <a:r>
              <a:rPr kumimoji="0" lang="zh-CN" altLang="en-US" sz="2800" b="1">
                <a:solidFill>
                  <a:srgbClr val="FFFFFF"/>
                </a:solidFill>
              </a:rPr>
              <a:t>称为</a:t>
            </a:r>
            <a:r>
              <a:rPr kumimoji="0" lang="zh-CN" altLang="en-US" sz="2800" b="1">
                <a:solidFill>
                  <a:srgbClr val="FFFF00"/>
                </a:solidFill>
              </a:rPr>
              <a:t>逻辑结构</a:t>
            </a:r>
            <a:r>
              <a:rPr lang="zh-CN" altLang="en-US" sz="2800" b="1">
                <a:solidFill>
                  <a:srgbClr val="FFFFFF"/>
                </a:solidFill>
              </a:rPr>
              <a:t>。</a:t>
            </a:r>
            <a:endParaRPr kumimoji="0" lang="zh-CN" altLang="en-US" sz="2800" b="1">
              <a:solidFill>
                <a:srgbClr val="FFFFFF"/>
              </a:solidFill>
            </a:endParaRPr>
          </a:p>
        </p:txBody>
      </p:sp>
      <p:sp>
        <p:nvSpPr>
          <p:cNvPr id="13316" name="Rectangle 1030">
            <a:extLst>
              <a:ext uri="{FF2B5EF4-FFF2-40B4-BE49-F238E27FC236}">
                <a16:creationId xmlns:a16="http://schemas.microsoft.com/office/drawing/2014/main" id="{6C4FFF75-57E0-3F4C-B6C5-F89C8FCEEE68}"/>
              </a:ext>
            </a:extLst>
          </p:cNvPr>
          <p:cNvSpPr>
            <a:spLocks noGrp="1" noChangeArrowheads="1"/>
          </p:cNvSpPr>
          <p:nvPr>
            <p:ph/>
          </p:nvPr>
        </p:nvSpPr>
        <p:spPr>
          <a:xfrm>
            <a:off x="1676401" y="3068638"/>
            <a:ext cx="8812213" cy="3529012"/>
          </a:xfrm>
        </p:spPr>
        <p:txBody>
          <a:bodyPr/>
          <a:lstStyle/>
          <a:p>
            <a:pPr marL="0" indent="0" eaLnBrk="1" hangingPunct="1">
              <a:lnSpc>
                <a:spcPct val="110000"/>
              </a:lnSpc>
              <a:buNone/>
            </a:pPr>
            <a:r>
              <a:rPr lang="en-US" altLang="zh-CN"/>
              <a:t>        </a:t>
            </a:r>
            <a:r>
              <a:rPr lang="zh-CN" altLang="en-US" sz="2800" b="1"/>
              <a:t>数据结构在计算机内存中的存储包括</a:t>
            </a:r>
            <a:r>
              <a:rPr lang="zh-CN" altLang="en-US" sz="2800" b="1">
                <a:solidFill>
                  <a:schemeClr val="folHlink"/>
                </a:solidFill>
              </a:rPr>
              <a:t>数据元素的存储</a:t>
            </a:r>
            <a:r>
              <a:rPr lang="zh-CN" altLang="en-US" sz="2800" b="1"/>
              <a:t>和</a:t>
            </a:r>
            <a:r>
              <a:rPr lang="zh-CN" altLang="en-US" sz="2800" b="1">
                <a:solidFill>
                  <a:schemeClr val="folHlink"/>
                </a:solidFill>
              </a:rPr>
              <a:t>元素之间的关系的表示</a:t>
            </a:r>
            <a:r>
              <a:rPr lang="zh-CN" altLang="en-US" sz="2800" b="1"/>
              <a:t>。</a:t>
            </a:r>
          </a:p>
          <a:p>
            <a:pPr marL="0" indent="0" eaLnBrk="1" hangingPunct="1">
              <a:lnSpc>
                <a:spcPct val="110000"/>
              </a:lnSpc>
              <a:buNone/>
            </a:pPr>
            <a:r>
              <a:rPr lang="zh-CN" altLang="en-US" sz="2800" b="1"/>
              <a:t>       元素之间的关系在计算机中有两种不同的表示方法：顺序表示和非顺序表示</a:t>
            </a:r>
            <a:r>
              <a:rPr lang="zh-CN" altLang="en-US" sz="2800" b="1">
                <a:ea typeface="黑体" panose="02010609060101010101" pitchFamily="49" charset="-122"/>
              </a:rPr>
              <a:t>。</a:t>
            </a:r>
            <a:r>
              <a:rPr lang="zh-CN" altLang="en-US" sz="2800" b="1"/>
              <a:t>由此得出两种不同的存储结构：</a:t>
            </a:r>
            <a:r>
              <a:rPr lang="zh-CN" altLang="en-US" sz="2800" b="1">
                <a:solidFill>
                  <a:schemeClr val="folHlink"/>
                </a:solidFill>
              </a:rPr>
              <a:t>顺序存储结构</a:t>
            </a:r>
            <a:r>
              <a:rPr lang="zh-CN" altLang="en-US" sz="2800" b="1"/>
              <a:t>和</a:t>
            </a:r>
            <a:r>
              <a:rPr lang="zh-CN" altLang="en-US" sz="2800" b="1">
                <a:solidFill>
                  <a:schemeClr val="folHlink"/>
                </a:solidFill>
              </a:rPr>
              <a:t>链式存储结构</a:t>
            </a:r>
            <a:r>
              <a:rPr lang="zh-CN" altLang="en-US" sz="2800" b="1">
                <a:ea typeface="黑体" panose="02010609060101010101" pitchFamily="49" charset="-122"/>
              </a:rPr>
              <a:t>。</a:t>
            </a:r>
            <a:endParaRPr lang="zh-CN" altLang="en-US" sz="2800" b="1">
              <a:solidFill>
                <a:schemeClr val="hlink"/>
              </a:solidFill>
              <a:ea typeface="黑体" panose="02010609060101010101" pitchFamily="49" charset="-122"/>
            </a:endParaRPr>
          </a:p>
          <a:p>
            <a:pPr marL="533400" lvl="1" indent="0" eaLnBrk="1" hangingPunct="1">
              <a:lnSpc>
                <a:spcPct val="110000"/>
              </a:lnSpc>
            </a:pPr>
            <a:r>
              <a:rPr lang="zh-CN" altLang="en-US" b="1">
                <a:solidFill>
                  <a:schemeClr val="hlink"/>
                </a:solidFill>
              </a:rPr>
              <a:t> </a:t>
            </a:r>
            <a:r>
              <a:rPr lang="zh-CN" altLang="en-US" b="1">
                <a:solidFill>
                  <a:schemeClr val="folHlink"/>
                </a:solidFill>
              </a:rPr>
              <a:t>顺序存储结构</a:t>
            </a:r>
            <a:r>
              <a:rPr lang="zh-CN" altLang="en-US" b="1">
                <a:ea typeface="黑体" panose="02010609060101010101" pitchFamily="49" charset="-122"/>
              </a:rPr>
              <a:t>：</a:t>
            </a:r>
            <a:r>
              <a:rPr lang="zh-CN" altLang="en-US" b="1"/>
              <a:t>用数据元素在存储器中的相对位置来表示数据元素之间的逻辑结构</a:t>
            </a:r>
            <a:r>
              <a:rPr lang="en-US" altLang="zh-CN" b="1"/>
              <a:t>(</a:t>
            </a:r>
            <a:r>
              <a:rPr lang="zh-CN" altLang="en-US" b="1"/>
              <a:t>关系</a:t>
            </a:r>
            <a:r>
              <a:rPr lang="en-US" altLang="zh-CN" b="1"/>
              <a:t>)</a:t>
            </a:r>
            <a:r>
              <a:rPr lang="zh-CN" altLang="en-US" b="1">
                <a:ea typeface="黑体" panose="02010609060101010101" pitchFamily="49" charset="-122"/>
              </a:rPr>
              <a:t>。</a:t>
            </a:r>
          </a:p>
        </p:txBody>
      </p:sp>
    </p:spTree>
    <p:extLst>
      <p:ext uri="{BB962C8B-B14F-4D97-AF65-F5344CB8AC3E}">
        <p14:creationId xmlns:p14="http://schemas.microsoft.com/office/powerpoint/2010/main" val="170680742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9"/>
                                        </p:tgtEl>
                                        <p:attrNameLst>
                                          <p:attrName>style.visibility</p:attrName>
                                        </p:attrNameLst>
                                      </p:cBhvr>
                                      <p:to>
                                        <p:strVal val="visible"/>
                                      </p:to>
                                    </p:set>
                                    <p:anim calcmode="lin" valueType="num">
                                      <p:cBhvr additive="base">
                                        <p:cTn id="7" dur="500" fill="hold"/>
                                        <p:tgtEl>
                                          <p:spTgt spid="344069"/>
                                        </p:tgtEl>
                                        <p:attrNameLst>
                                          <p:attrName>ppt_x</p:attrName>
                                        </p:attrNameLst>
                                      </p:cBhvr>
                                      <p:tavLst>
                                        <p:tav tm="0">
                                          <p:val>
                                            <p:strVal val="0-#ppt_w/2"/>
                                          </p:val>
                                        </p:tav>
                                        <p:tav tm="100000">
                                          <p:val>
                                            <p:strVal val="#ppt_x"/>
                                          </p:val>
                                        </p:tav>
                                      </p:tavLst>
                                    </p:anim>
                                    <p:anim calcmode="lin" valueType="num">
                                      <p:cBhvr additive="base">
                                        <p:cTn id="8" dur="500" fill="hold"/>
                                        <p:tgtEl>
                                          <p:spTgt spid="344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027">
            <a:extLst>
              <a:ext uri="{FF2B5EF4-FFF2-40B4-BE49-F238E27FC236}">
                <a16:creationId xmlns:a16="http://schemas.microsoft.com/office/drawing/2014/main" id="{8CCDA31A-EA40-4047-BE70-7CBEAA7B27AB}"/>
              </a:ext>
            </a:extLst>
          </p:cNvPr>
          <p:cNvSpPr>
            <a:spLocks noGrp="1" noChangeArrowheads="1"/>
          </p:cNvSpPr>
          <p:nvPr>
            <p:ph/>
          </p:nvPr>
        </p:nvSpPr>
        <p:spPr>
          <a:xfrm>
            <a:off x="1676401" y="223838"/>
            <a:ext cx="8812213" cy="6229350"/>
          </a:xfrm>
        </p:spPr>
        <p:txBody>
          <a:bodyPr/>
          <a:lstStyle/>
          <a:p>
            <a:pPr marL="533400" lvl="1" indent="0" eaLnBrk="1" hangingPunct="1"/>
            <a:r>
              <a:rPr lang="en-US" altLang="zh-CN" b="1">
                <a:solidFill>
                  <a:schemeClr val="hlink"/>
                </a:solidFill>
              </a:rPr>
              <a:t> </a:t>
            </a:r>
            <a:r>
              <a:rPr lang="zh-CN" altLang="en-US" b="1">
                <a:solidFill>
                  <a:schemeClr val="folHlink"/>
                </a:solidFill>
              </a:rPr>
              <a:t>链式存储结构</a:t>
            </a:r>
            <a:r>
              <a:rPr lang="zh-CN" altLang="en-US" b="1">
                <a:ea typeface="黑体" panose="02010609060101010101" pitchFamily="49" charset="-122"/>
              </a:rPr>
              <a:t>：</a:t>
            </a:r>
            <a:r>
              <a:rPr lang="zh-CN" altLang="en-US" b="1"/>
              <a:t>在每一个数据元素中增加一个存放另一个元素地址的指针</a:t>
            </a:r>
            <a:r>
              <a:rPr lang="en-US" altLang="zh-CN" b="1"/>
              <a:t>(pointer )</a:t>
            </a:r>
            <a:r>
              <a:rPr lang="zh-CN" altLang="en-US" b="1"/>
              <a:t>，用该指针来表示数据元素之间的逻辑结构</a:t>
            </a:r>
            <a:r>
              <a:rPr lang="en-US" altLang="zh-CN" b="1"/>
              <a:t>(</a:t>
            </a:r>
            <a:r>
              <a:rPr lang="zh-CN" altLang="en-US" b="1"/>
              <a:t>关系</a:t>
            </a:r>
            <a:r>
              <a:rPr lang="en-US" altLang="zh-CN" b="1"/>
              <a:t>)</a:t>
            </a:r>
            <a:r>
              <a:rPr lang="zh-CN" altLang="en-US" b="1"/>
              <a:t>。</a:t>
            </a:r>
          </a:p>
          <a:p>
            <a:pPr marL="0" indent="0" eaLnBrk="1" hangingPunct="1">
              <a:buNone/>
            </a:pPr>
            <a:r>
              <a:rPr lang="zh-CN" altLang="en-US" b="1"/>
              <a:t>例</a:t>
            </a:r>
            <a:r>
              <a:rPr kumimoji="0" lang="zh-CN" altLang="en-US" b="1"/>
              <a:t>：</a:t>
            </a:r>
            <a:r>
              <a:rPr lang="zh-CN" altLang="en-US" sz="2800" b="1"/>
              <a:t>设有数据集合</a:t>
            </a:r>
            <a:r>
              <a:rPr lang="en-US" altLang="zh-CN" sz="2800" b="1"/>
              <a:t>A={3.0,2.3,5.0,-8.5,11.0} </a:t>
            </a:r>
            <a:r>
              <a:rPr lang="zh-CN" altLang="en-US" sz="2800" b="1"/>
              <a:t>，两种不同的存储结构。</a:t>
            </a:r>
          </a:p>
          <a:p>
            <a:pPr marL="533400" lvl="1" indent="0" eaLnBrk="1" hangingPunct="1"/>
            <a:r>
              <a:rPr lang="zh-CN" altLang="en-US" b="1"/>
              <a:t>  顺序结构：数据元素存放的</a:t>
            </a:r>
            <a:r>
              <a:rPr lang="zh-CN" altLang="en-US" b="1">
                <a:solidFill>
                  <a:schemeClr val="folHlink"/>
                </a:solidFill>
              </a:rPr>
              <a:t>地址是连续的</a:t>
            </a:r>
            <a:r>
              <a:rPr lang="zh-CN" altLang="en-US">
                <a:latin typeface="宋体" panose="02010600030101010101" pitchFamily="2" charset="-122"/>
              </a:rPr>
              <a:t>；</a:t>
            </a:r>
            <a:endParaRPr lang="zh-CN" altLang="en-US"/>
          </a:p>
          <a:p>
            <a:pPr marL="533400" lvl="1" indent="0" eaLnBrk="1" hangingPunct="1"/>
            <a:r>
              <a:rPr lang="zh-CN" altLang="en-US"/>
              <a:t>  </a:t>
            </a:r>
            <a:r>
              <a:rPr lang="zh-CN" altLang="en-US" b="1"/>
              <a:t>链式结构：数据元素存放的</a:t>
            </a:r>
            <a:r>
              <a:rPr lang="zh-CN" altLang="en-US" b="1">
                <a:solidFill>
                  <a:schemeClr val="folHlink"/>
                </a:solidFill>
              </a:rPr>
              <a:t>地址是否连续没有要求</a:t>
            </a:r>
            <a:r>
              <a:rPr lang="zh-CN" altLang="en-US" b="1"/>
              <a:t>。</a:t>
            </a:r>
          </a:p>
          <a:p>
            <a:pPr marL="0" indent="0" eaLnBrk="1" hangingPunct="1">
              <a:buNone/>
            </a:pPr>
            <a:r>
              <a:rPr lang="zh-CN" altLang="en-US"/>
              <a:t>      </a:t>
            </a:r>
            <a:r>
              <a:rPr lang="zh-CN" altLang="en-US" sz="2800" b="1"/>
              <a:t>数据的逻辑结构和物理结构是密不可分的两个方面，一个</a:t>
            </a:r>
            <a:r>
              <a:rPr lang="zh-CN" altLang="en-US" sz="2800" b="1">
                <a:solidFill>
                  <a:srgbClr val="DE580E"/>
                </a:solidFill>
              </a:rPr>
              <a:t>算法的设计取决于</a:t>
            </a:r>
            <a:r>
              <a:rPr lang="zh-CN" altLang="en-US" sz="2800" b="1"/>
              <a:t>所选定的</a:t>
            </a:r>
            <a:r>
              <a:rPr lang="zh-CN" altLang="en-US" sz="2800" b="1">
                <a:solidFill>
                  <a:schemeClr val="folHlink"/>
                </a:solidFill>
              </a:rPr>
              <a:t>逻辑结构</a:t>
            </a:r>
            <a:r>
              <a:rPr lang="zh-CN" altLang="en-US" sz="2800" b="1"/>
              <a:t>，而</a:t>
            </a:r>
            <a:r>
              <a:rPr lang="zh-CN" altLang="en-US" sz="2800" b="1">
                <a:solidFill>
                  <a:srgbClr val="DE580E"/>
                </a:solidFill>
              </a:rPr>
              <a:t>算法的实现依赖于</a:t>
            </a:r>
            <a:r>
              <a:rPr lang="zh-CN" altLang="en-US" sz="2800" b="1"/>
              <a:t>所采用的</a:t>
            </a:r>
            <a:r>
              <a:rPr lang="zh-CN" altLang="en-US" sz="2800" b="1">
                <a:solidFill>
                  <a:schemeClr val="folHlink"/>
                </a:solidFill>
              </a:rPr>
              <a:t>存储结构</a:t>
            </a:r>
            <a:r>
              <a:rPr lang="zh-CN" altLang="en-US" sz="2800" b="1"/>
              <a:t>。</a:t>
            </a:r>
          </a:p>
          <a:p>
            <a:pPr marL="0" indent="0" eaLnBrk="1" hangingPunct="1">
              <a:buNone/>
            </a:pPr>
            <a:r>
              <a:rPr lang="zh-CN" altLang="en-US" sz="2800" b="1"/>
              <a:t>       在</a:t>
            </a:r>
            <a:r>
              <a:rPr lang="en-US" altLang="zh-CN" sz="2800" b="1"/>
              <a:t>C</a:t>
            </a:r>
            <a:r>
              <a:rPr lang="zh-CN" altLang="en-US" sz="2800" b="1"/>
              <a:t>语言中，用</a:t>
            </a:r>
            <a:r>
              <a:rPr lang="zh-CN" altLang="en-US" sz="2800" b="1">
                <a:solidFill>
                  <a:schemeClr val="folHlink"/>
                </a:solidFill>
              </a:rPr>
              <a:t>一维数组</a:t>
            </a:r>
            <a:r>
              <a:rPr lang="zh-CN" altLang="en-US" sz="2800" b="1"/>
              <a:t>表示顺序存储结构</a:t>
            </a:r>
            <a:r>
              <a:rPr lang="zh-CN" altLang="en-US" sz="2800" b="1">
                <a:latin typeface="宋体" panose="02010600030101010101" pitchFamily="2" charset="-122"/>
              </a:rPr>
              <a:t>；</a:t>
            </a:r>
            <a:r>
              <a:rPr lang="zh-CN" altLang="en-US" sz="2800" b="1"/>
              <a:t>用</a:t>
            </a:r>
            <a:r>
              <a:rPr lang="zh-CN" altLang="en-US" sz="2800" b="1">
                <a:solidFill>
                  <a:schemeClr val="folHlink"/>
                </a:solidFill>
              </a:rPr>
              <a:t>结构体类型</a:t>
            </a:r>
            <a:r>
              <a:rPr lang="zh-CN" altLang="en-US" sz="2800" b="1"/>
              <a:t>表示链式存储结构。</a:t>
            </a:r>
          </a:p>
        </p:txBody>
      </p:sp>
    </p:spTree>
    <p:extLst>
      <p:ext uri="{BB962C8B-B14F-4D97-AF65-F5344CB8AC3E}">
        <p14:creationId xmlns:p14="http://schemas.microsoft.com/office/powerpoint/2010/main" val="2943729289"/>
      </p:ext>
    </p:extLst>
  </p:cSld>
  <p:clrMapOvr>
    <a:masterClrMapping/>
  </p:clrMapOvr>
  <p:transition spd="slow">
    <p:blinds/>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95C99C78-8D3E-B241-B7B6-29E95DED7C54}"/>
              </a:ext>
            </a:extLst>
          </p:cNvPr>
          <p:cNvSpPr>
            <a:spLocks noChangeArrowheads="1"/>
          </p:cNvSpPr>
          <p:nvPr/>
        </p:nvSpPr>
        <p:spPr bwMode="auto">
          <a:xfrm>
            <a:off x="1676401" y="153988"/>
            <a:ext cx="8812213" cy="425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pPr>
            <a:r>
              <a:rPr kumimoji="0" lang="zh-CN" altLang="en-US" sz="3200" b="1">
                <a:solidFill>
                  <a:srgbClr val="FFFFFF"/>
                </a:solidFill>
              </a:rPr>
              <a:t>数据结构的三个组成部分：</a:t>
            </a:r>
          </a:p>
          <a:p>
            <a:pPr lvl="1" fontAlgn="base">
              <a:spcBef>
                <a:spcPct val="20000"/>
              </a:spcBef>
              <a:spcAft>
                <a:spcPct val="0"/>
              </a:spcAft>
            </a:pPr>
            <a:r>
              <a:rPr kumimoji="0" lang="zh-CN" altLang="en-US" sz="3200" b="1">
                <a:solidFill>
                  <a:srgbClr val="FFFF00"/>
                </a:solidFill>
              </a:rPr>
              <a:t>逻辑结构</a:t>
            </a:r>
            <a:r>
              <a:rPr kumimoji="0" lang="zh-CN" altLang="en-US" sz="3200">
                <a:solidFill>
                  <a:srgbClr val="FFFFFF"/>
                </a:solidFill>
              </a:rPr>
              <a:t>： </a:t>
            </a:r>
            <a:r>
              <a:rPr kumimoji="0" lang="zh-CN" altLang="en-US" sz="2800" b="1">
                <a:solidFill>
                  <a:srgbClr val="FFFFFF"/>
                </a:solidFill>
              </a:rPr>
              <a:t>数据元素之间逻辑关系的描述</a:t>
            </a:r>
          </a:p>
          <a:p>
            <a:pPr fontAlgn="base">
              <a:spcBef>
                <a:spcPct val="20000"/>
              </a:spcBef>
              <a:spcAft>
                <a:spcPct val="0"/>
              </a:spcAft>
            </a:pPr>
            <a:r>
              <a:rPr kumimoji="0" lang="zh-CN" altLang="en-US" sz="2800" b="1">
                <a:solidFill>
                  <a:srgbClr val="FFFFFF"/>
                </a:solidFill>
              </a:rPr>
              <a:t>                    </a:t>
            </a:r>
            <a:r>
              <a:rPr kumimoji="0" lang="en-US" altLang="zh-CN" sz="2800" b="1">
                <a:solidFill>
                  <a:srgbClr val="FFFFFF"/>
                </a:solidFill>
              </a:rPr>
              <a:t>D_S=</a:t>
            </a:r>
            <a:r>
              <a:rPr kumimoji="0" lang="zh-CN" altLang="en-US" sz="2800" b="1">
                <a:solidFill>
                  <a:srgbClr val="FFFFFF"/>
                </a:solidFill>
              </a:rPr>
              <a:t>（</a:t>
            </a:r>
            <a:r>
              <a:rPr kumimoji="0" lang="en-US" altLang="zh-CN" sz="2800" b="1">
                <a:solidFill>
                  <a:srgbClr val="FFFFFF"/>
                </a:solidFill>
              </a:rPr>
              <a:t>D</a:t>
            </a:r>
            <a:r>
              <a:rPr kumimoji="0" lang="zh-CN" altLang="en-US" sz="2800" b="1">
                <a:solidFill>
                  <a:srgbClr val="FFFFFF"/>
                </a:solidFill>
              </a:rPr>
              <a:t>，</a:t>
            </a:r>
            <a:r>
              <a:rPr kumimoji="0" lang="en-US" altLang="zh-CN" sz="2800" b="1">
                <a:solidFill>
                  <a:srgbClr val="FFFFFF"/>
                </a:solidFill>
              </a:rPr>
              <a:t>S</a:t>
            </a:r>
            <a:r>
              <a:rPr kumimoji="0" lang="zh-CN" altLang="en-US" sz="2800" b="1">
                <a:solidFill>
                  <a:srgbClr val="FFFFFF"/>
                </a:solidFill>
              </a:rPr>
              <a:t>）</a:t>
            </a:r>
          </a:p>
          <a:p>
            <a:pPr lvl="1" fontAlgn="base">
              <a:spcBef>
                <a:spcPct val="20000"/>
              </a:spcBef>
              <a:spcAft>
                <a:spcPct val="0"/>
              </a:spcAft>
            </a:pPr>
            <a:r>
              <a:rPr kumimoji="0" lang="zh-CN" altLang="en-US" sz="3200" b="1">
                <a:solidFill>
                  <a:srgbClr val="FFFF00"/>
                </a:solidFill>
              </a:rPr>
              <a:t>存储结构</a:t>
            </a:r>
            <a:r>
              <a:rPr kumimoji="0" lang="zh-CN" altLang="en-US" sz="3200">
                <a:solidFill>
                  <a:srgbClr val="FFFFFF"/>
                </a:solidFill>
              </a:rPr>
              <a:t>： </a:t>
            </a:r>
            <a:r>
              <a:rPr kumimoji="0" lang="zh-CN" altLang="en-US" sz="2800" b="1">
                <a:solidFill>
                  <a:srgbClr val="FFFFFF"/>
                </a:solidFill>
              </a:rPr>
              <a:t>数据元素在计算机中的存储及其逻辑关系的表现称为数据的存储结构或物理结构</a:t>
            </a:r>
            <a:r>
              <a:rPr lang="zh-CN" altLang="en-US" sz="2800" b="1">
                <a:solidFill>
                  <a:srgbClr val="FFFFFF"/>
                </a:solidFill>
              </a:rPr>
              <a:t>。</a:t>
            </a:r>
            <a:endParaRPr kumimoji="0" lang="zh-CN" altLang="en-US" sz="2800" b="1">
              <a:solidFill>
                <a:srgbClr val="FFFFFF"/>
              </a:solidFill>
            </a:endParaRPr>
          </a:p>
          <a:p>
            <a:pPr lvl="1" fontAlgn="base">
              <a:spcBef>
                <a:spcPct val="20000"/>
              </a:spcBef>
              <a:spcAft>
                <a:spcPct val="0"/>
              </a:spcAft>
            </a:pPr>
            <a:r>
              <a:rPr kumimoji="0" lang="zh-CN" altLang="en-US" sz="3200" b="1">
                <a:solidFill>
                  <a:srgbClr val="FFFF00"/>
                </a:solidFill>
              </a:rPr>
              <a:t>数据操作</a:t>
            </a:r>
            <a:r>
              <a:rPr kumimoji="0" lang="zh-CN" altLang="en-US" sz="3200">
                <a:solidFill>
                  <a:srgbClr val="FFFFFF"/>
                </a:solidFill>
              </a:rPr>
              <a:t>： </a:t>
            </a:r>
            <a:r>
              <a:rPr kumimoji="0" lang="zh-CN" altLang="en-US" sz="2800" b="1">
                <a:solidFill>
                  <a:srgbClr val="FFFFFF"/>
                </a:solidFill>
              </a:rPr>
              <a:t>对数据要进行的运算</a:t>
            </a:r>
            <a:r>
              <a:rPr lang="zh-CN" altLang="en-US" sz="2800" b="1">
                <a:solidFill>
                  <a:srgbClr val="FFFFFF"/>
                </a:solidFill>
              </a:rPr>
              <a:t>。</a:t>
            </a:r>
            <a:endParaRPr kumimoji="0" lang="zh-CN" altLang="en-US" sz="2800" b="1">
              <a:solidFill>
                <a:srgbClr val="FFFFFF"/>
              </a:solidFill>
            </a:endParaRPr>
          </a:p>
          <a:p>
            <a:pPr fontAlgn="base">
              <a:spcBef>
                <a:spcPct val="20000"/>
              </a:spcBef>
              <a:spcAft>
                <a:spcPct val="0"/>
              </a:spcAft>
            </a:pPr>
            <a:r>
              <a:rPr lang="zh-CN" altLang="en-US" sz="2800" b="1">
                <a:solidFill>
                  <a:srgbClr val="FFFFFF"/>
                </a:solidFill>
              </a:rPr>
              <a:t>       本课程中将要讨论的三种逻辑结构及其采用的存储结构如图</a:t>
            </a:r>
            <a:r>
              <a:rPr lang="en-US" altLang="zh-CN" sz="2800" b="1">
                <a:solidFill>
                  <a:srgbClr val="FFFFFF"/>
                </a:solidFill>
              </a:rPr>
              <a:t>1-4</a:t>
            </a:r>
            <a:r>
              <a:rPr lang="zh-CN" altLang="en-US" sz="2800" b="1">
                <a:solidFill>
                  <a:srgbClr val="FFFFFF"/>
                </a:solidFill>
              </a:rPr>
              <a:t>所示。</a:t>
            </a:r>
          </a:p>
        </p:txBody>
      </p:sp>
    </p:spTree>
    <p:extLst>
      <p:ext uri="{BB962C8B-B14F-4D97-AF65-F5344CB8AC3E}">
        <p14:creationId xmlns:p14="http://schemas.microsoft.com/office/powerpoint/2010/main" val="115680569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386" name="Group 75">
            <a:extLst>
              <a:ext uri="{FF2B5EF4-FFF2-40B4-BE49-F238E27FC236}">
                <a16:creationId xmlns:a16="http://schemas.microsoft.com/office/drawing/2014/main" id="{BEA1BC65-DD0C-FF4B-9A0B-EEBDF207509A}"/>
              </a:ext>
            </a:extLst>
          </p:cNvPr>
          <p:cNvGrpSpPr>
            <a:grpSpLocks/>
          </p:cNvGrpSpPr>
          <p:nvPr/>
        </p:nvGrpSpPr>
        <p:grpSpPr bwMode="auto">
          <a:xfrm>
            <a:off x="1703389" y="241301"/>
            <a:ext cx="8726487" cy="6354763"/>
            <a:chOff x="113" y="152"/>
            <a:chExt cx="5497" cy="4003"/>
          </a:xfrm>
        </p:grpSpPr>
        <p:grpSp>
          <p:nvGrpSpPr>
            <p:cNvPr id="16387" name="Group 55">
              <a:extLst>
                <a:ext uri="{FF2B5EF4-FFF2-40B4-BE49-F238E27FC236}">
                  <a16:creationId xmlns:a16="http://schemas.microsoft.com/office/drawing/2014/main" id="{199AAF1D-372E-7A41-83EA-7320365846B4}"/>
                </a:ext>
              </a:extLst>
            </p:cNvPr>
            <p:cNvGrpSpPr>
              <a:grpSpLocks/>
            </p:cNvGrpSpPr>
            <p:nvPr/>
          </p:nvGrpSpPr>
          <p:grpSpPr bwMode="auto">
            <a:xfrm>
              <a:off x="113" y="2251"/>
              <a:ext cx="5497" cy="1904"/>
              <a:chOff x="119" y="40"/>
              <a:chExt cx="5497" cy="1904"/>
            </a:xfrm>
          </p:grpSpPr>
          <p:grpSp>
            <p:nvGrpSpPr>
              <p:cNvPr id="16404" name="Group 53">
                <a:extLst>
                  <a:ext uri="{FF2B5EF4-FFF2-40B4-BE49-F238E27FC236}">
                    <a16:creationId xmlns:a16="http://schemas.microsoft.com/office/drawing/2014/main" id="{DBD25F13-0F8B-6E4B-ACDC-0BE3FF3D0D63}"/>
                  </a:ext>
                </a:extLst>
              </p:cNvPr>
              <p:cNvGrpSpPr>
                <a:grpSpLocks/>
              </p:cNvGrpSpPr>
              <p:nvPr/>
            </p:nvGrpSpPr>
            <p:grpSpPr bwMode="auto">
              <a:xfrm>
                <a:off x="119" y="40"/>
                <a:ext cx="5497" cy="1539"/>
                <a:chOff x="119" y="232"/>
                <a:chExt cx="5497" cy="1539"/>
              </a:xfrm>
            </p:grpSpPr>
            <p:sp>
              <p:nvSpPr>
                <p:cNvPr id="16406" name="Rectangle 4">
                  <a:extLst>
                    <a:ext uri="{FF2B5EF4-FFF2-40B4-BE49-F238E27FC236}">
                      <a16:creationId xmlns:a16="http://schemas.microsoft.com/office/drawing/2014/main" id="{01ECCCD1-8493-044C-8213-FCA8D4339306}"/>
                    </a:ext>
                  </a:extLst>
                </p:cNvPr>
                <p:cNvSpPr>
                  <a:spLocks noChangeArrowheads="1"/>
                </p:cNvSpPr>
                <p:nvPr/>
              </p:nvSpPr>
              <p:spPr bwMode="auto">
                <a:xfrm>
                  <a:off x="1824" y="232"/>
                  <a:ext cx="102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b="1">
                      <a:solidFill>
                        <a:srgbClr val="FFFFFF"/>
                      </a:solidFill>
                    </a:rPr>
                    <a:t>数据的逻辑结构</a:t>
                  </a:r>
                </a:p>
              </p:txBody>
            </p:sp>
            <p:grpSp>
              <p:nvGrpSpPr>
                <p:cNvPr id="16407" name="Group 34">
                  <a:extLst>
                    <a:ext uri="{FF2B5EF4-FFF2-40B4-BE49-F238E27FC236}">
                      <a16:creationId xmlns:a16="http://schemas.microsoft.com/office/drawing/2014/main" id="{A090911A-3A2C-4948-88CB-1737B663983A}"/>
                    </a:ext>
                  </a:extLst>
                </p:cNvPr>
                <p:cNvGrpSpPr>
                  <a:grpSpLocks/>
                </p:cNvGrpSpPr>
                <p:nvPr/>
              </p:nvGrpSpPr>
              <p:grpSpPr bwMode="auto">
                <a:xfrm>
                  <a:off x="2635" y="637"/>
                  <a:ext cx="2981" cy="1134"/>
                  <a:chOff x="2604" y="637"/>
                  <a:chExt cx="2981" cy="1134"/>
                </a:xfrm>
              </p:grpSpPr>
              <p:sp>
                <p:nvSpPr>
                  <p:cNvPr id="16431" name="Rectangle 6">
                    <a:extLst>
                      <a:ext uri="{FF2B5EF4-FFF2-40B4-BE49-F238E27FC236}">
                        <a16:creationId xmlns:a16="http://schemas.microsoft.com/office/drawing/2014/main" id="{5545CE4E-E527-A946-956E-1BE1BE7BECB0}"/>
                      </a:ext>
                    </a:extLst>
                  </p:cNvPr>
                  <p:cNvSpPr>
                    <a:spLocks noChangeArrowheads="1"/>
                  </p:cNvSpPr>
                  <p:nvPr/>
                </p:nvSpPr>
                <p:spPr bwMode="auto">
                  <a:xfrm>
                    <a:off x="3312" y="637"/>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b="1">
                        <a:solidFill>
                          <a:srgbClr val="FFFFFF"/>
                        </a:solidFill>
                      </a:rPr>
                      <a:t>非线性结构</a:t>
                    </a:r>
                  </a:p>
                </p:txBody>
              </p:sp>
              <p:sp>
                <p:nvSpPr>
                  <p:cNvPr id="16432" name="Rectangle 10">
                    <a:extLst>
                      <a:ext uri="{FF2B5EF4-FFF2-40B4-BE49-F238E27FC236}">
                        <a16:creationId xmlns:a16="http://schemas.microsoft.com/office/drawing/2014/main" id="{51771305-E410-BB4D-B177-1390C595E889}"/>
                      </a:ext>
                    </a:extLst>
                  </p:cNvPr>
                  <p:cNvSpPr>
                    <a:spLocks noChangeArrowheads="1"/>
                  </p:cNvSpPr>
                  <p:nvPr/>
                </p:nvSpPr>
                <p:spPr bwMode="auto">
                  <a:xfrm>
                    <a:off x="2604" y="1109"/>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集合</a:t>
                    </a:r>
                  </a:p>
                </p:txBody>
              </p:sp>
              <p:grpSp>
                <p:nvGrpSpPr>
                  <p:cNvPr id="16433" name="Group 22">
                    <a:extLst>
                      <a:ext uri="{FF2B5EF4-FFF2-40B4-BE49-F238E27FC236}">
                        <a16:creationId xmlns:a16="http://schemas.microsoft.com/office/drawing/2014/main" id="{9F6F7C6B-B36B-604E-99E3-1EB6502210EF}"/>
                      </a:ext>
                    </a:extLst>
                  </p:cNvPr>
                  <p:cNvGrpSpPr>
                    <a:grpSpLocks/>
                  </p:cNvGrpSpPr>
                  <p:nvPr/>
                </p:nvGrpSpPr>
                <p:grpSpPr bwMode="auto">
                  <a:xfrm>
                    <a:off x="4472" y="1112"/>
                    <a:ext cx="1113" cy="659"/>
                    <a:chOff x="4472" y="1112"/>
                    <a:chExt cx="1113" cy="659"/>
                  </a:xfrm>
                </p:grpSpPr>
                <p:sp>
                  <p:nvSpPr>
                    <p:cNvPr id="16446" name="Rectangle 9">
                      <a:extLst>
                        <a:ext uri="{FF2B5EF4-FFF2-40B4-BE49-F238E27FC236}">
                          <a16:creationId xmlns:a16="http://schemas.microsoft.com/office/drawing/2014/main" id="{39096005-DB43-1A4A-89A6-F956CE807ADE}"/>
                        </a:ext>
                      </a:extLst>
                    </p:cNvPr>
                    <p:cNvSpPr>
                      <a:spLocks noChangeArrowheads="1"/>
                    </p:cNvSpPr>
                    <p:nvPr/>
                  </p:nvSpPr>
                  <p:spPr bwMode="auto">
                    <a:xfrm>
                      <a:off x="4696" y="1112"/>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图状结构</a:t>
                      </a:r>
                    </a:p>
                  </p:txBody>
                </p:sp>
                <p:sp>
                  <p:nvSpPr>
                    <p:cNvPr id="16447" name="Rectangle 14">
                      <a:extLst>
                        <a:ext uri="{FF2B5EF4-FFF2-40B4-BE49-F238E27FC236}">
                          <a16:creationId xmlns:a16="http://schemas.microsoft.com/office/drawing/2014/main" id="{83123912-B916-4043-81FF-8D86FB40C08F}"/>
                        </a:ext>
                      </a:extLst>
                    </p:cNvPr>
                    <p:cNvSpPr>
                      <a:spLocks noChangeArrowheads="1"/>
                    </p:cNvSpPr>
                    <p:nvPr/>
                  </p:nvSpPr>
                  <p:spPr bwMode="auto">
                    <a:xfrm>
                      <a:off x="4472"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有向图</a:t>
                      </a:r>
                    </a:p>
                  </p:txBody>
                </p:sp>
                <p:sp>
                  <p:nvSpPr>
                    <p:cNvPr id="16448" name="Rectangle 17">
                      <a:extLst>
                        <a:ext uri="{FF2B5EF4-FFF2-40B4-BE49-F238E27FC236}">
                          <a16:creationId xmlns:a16="http://schemas.microsoft.com/office/drawing/2014/main" id="{309F79BF-33D0-7E40-BDF6-C5F090EAE66E}"/>
                        </a:ext>
                      </a:extLst>
                    </p:cNvPr>
                    <p:cNvSpPr>
                      <a:spLocks noChangeArrowheads="1"/>
                    </p:cNvSpPr>
                    <p:nvPr/>
                  </p:nvSpPr>
                  <p:spPr bwMode="auto">
                    <a:xfrm>
                      <a:off x="5064"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无向图</a:t>
                      </a:r>
                    </a:p>
                  </p:txBody>
                </p:sp>
                <p:sp>
                  <p:nvSpPr>
                    <p:cNvPr id="16449" name="Line 18">
                      <a:extLst>
                        <a:ext uri="{FF2B5EF4-FFF2-40B4-BE49-F238E27FC236}">
                          <a16:creationId xmlns:a16="http://schemas.microsoft.com/office/drawing/2014/main" id="{696C17D2-B932-A443-9709-84D420005E2E}"/>
                        </a:ext>
                      </a:extLst>
                    </p:cNvPr>
                    <p:cNvSpPr>
                      <a:spLocks noChangeShapeType="1"/>
                    </p:cNvSpPr>
                    <p:nvPr/>
                  </p:nvSpPr>
                  <p:spPr bwMode="auto">
                    <a:xfrm>
                      <a:off x="4752" y="144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50" name="Line 19">
                      <a:extLst>
                        <a:ext uri="{FF2B5EF4-FFF2-40B4-BE49-F238E27FC236}">
                          <a16:creationId xmlns:a16="http://schemas.microsoft.com/office/drawing/2014/main" id="{8EC5BA4F-609B-F745-BE26-933C66F00CA0}"/>
                        </a:ext>
                      </a:extLst>
                    </p:cNvPr>
                    <p:cNvSpPr>
                      <a:spLocks noChangeShapeType="1"/>
                    </p:cNvSpPr>
                    <p:nvPr/>
                  </p:nvSpPr>
                  <p:spPr bwMode="auto">
                    <a:xfrm>
                      <a:off x="475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51" name="Line 20">
                      <a:extLst>
                        <a:ext uri="{FF2B5EF4-FFF2-40B4-BE49-F238E27FC236}">
                          <a16:creationId xmlns:a16="http://schemas.microsoft.com/office/drawing/2014/main" id="{85414008-08A0-574E-AD21-8A25D42A4959}"/>
                        </a:ext>
                      </a:extLst>
                    </p:cNvPr>
                    <p:cNvSpPr>
                      <a:spLocks noChangeShapeType="1"/>
                    </p:cNvSpPr>
                    <p:nvPr/>
                  </p:nvSpPr>
                  <p:spPr bwMode="auto">
                    <a:xfrm>
                      <a:off x="532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52" name="Line 21">
                      <a:extLst>
                        <a:ext uri="{FF2B5EF4-FFF2-40B4-BE49-F238E27FC236}">
                          <a16:creationId xmlns:a16="http://schemas.microsoft.com/office/drawing/2014/main" id="{7FDA8499-CCF1-0E4D-A527-833EAD76F94F}"/>
                        </a:ext>
                      </a:extLst>
                    </p:cNvPr>
                    <p:cNvSpPr>
                      <a:spLocks noChangeShapeType="1"/>
                    </p:cNvSpPr>
                    <p:nvPr/>
                  </p:nvSpPr>
                  <p:spPr bwMode="auto">
                    <a:xfrm>
                      <a:off x="5040" y="1344"/>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6434" name="Group 27">
                    <a:extLst>
                      <a:ext uri="{FF2B5EF4-FFF2-40B4-BE49-F238E27FC236}">
                        <a16:creationId xmlns:a16="http://schemas.microsoft.com/office/drawing/2014/main" id="{BC3724D2-C92F-E548-912C-045ACCFC8EB2}"/>
                      </a:ext>
                    </a:extLst>
                  </p:cNvPr>
                  <p:cNvGrpSpPr>
                    <a:grpSpLocks/>
                  </p:cNvGrpSpPr>
                  <p:nvPr/>
                </p:nvGrpSpPr>
                <p:grpSpPr bwMode="auto">
                  <a:xfrm>
                    <a:off x="3144" y="1104"/>
                    <a:ext cx="1185" cy="659"/>
                    <a:chOff x="3144" y="1104"/>
                    <a:chExt cx="1185" cy="659"/>
                  </a:xfrm>
                </p:grpSpPr>
                <p:sp>
                  <p:nvSpPr>
                    <p:cNvPr id="16439" name="Rectangle 8">
                      <a:extLst>
                        <a:ext uri="{FF2B5EF4-FFF2-40B4-BE49-F238E27FC236}">
                          <a16:creationId xmlns:a16="http://schemas.microsoft.com/office/drawing/2014/main" id="{29D8AC78-51FA-0243-8FE2-814A4A9CF59A}"/>
                        </a:ext>
                      </a:extLst>
                    </p:cNvPr>
                    <p:cNvSpPr>
                      <a:spLocks noChangeArrowheads="1"/>
                    </p:cNvSpPr>
                    <p:nvPr/>
                  </p:nvSpPr>
                  <p:spPr bwMode="auto">
                    <a:xfrm>
                      <a:off x="3400" y="1104"/>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树形结构</a:t>
                      </a:r>
                    </a:p>
                  </p:txBody>
                </p:sp>
                <p:sp>
                  <p:nvSpPr>
                    <p:cNvPr id="16440" name="Rectangle 15">
                      <a:extLst>
                        <a:ext uri="{FF2B5EF4-FFF2-40B4-BE49-F238E27FC236}">
                          <a16:creationId xmlns:a16="http://schemas.microsoft.com/office/drawing/2014/main" id="{D2E3C8AE-C550-784C-9CDA-58701C0CEF0C}"/>
                        </a:ext>
                      </a:extLst>
                    </p:cNvPr>
                    <p:cNvSpPr>
                      <a:spLocks noChangeArrowheads="1"/>
                    </p:cNvSpPr>
                    <p:nvPr/>
                  </p:nvSpPr>
                  <p:spPr bwMode="auto">
                    <a:xfrm>
                      <a:off x="3144"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一般树</a:t>
                      </a:r>
                    </a:p>
                  </p:txBody>
                </p:sp>
                <p:sp>
                  <p:nvSpPr>
                    <p:cNvPr id="16441" name="Rectangle 16">
                      <a:extLst>
                        <a:ext uri="{FF2B5EF4-FFF2-40B4-BE49-F238E27FC236}">
                          <a16:creationId xmlns:a16="http://schemas.microsoft.com/office/drawing/2014/main" id="{064CDA8A-8B03-C641-A631-E61CA94D592E}"/>
                        </a:ext>
                      </a:extLst>
                    </p:cNvPr>
                    <p:cNvSpPr>
                      <a:spLocks noChangeArrowheads="1"/>
                    </p:cNvSpPr>
                    <p:nvPr/>
                  </p:nvSpPr>
                  <p:spPr bwMode="auto">
                    <a:xfrm>
                      <a:off x="3808"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二叉树</a:t>
                      </a:r>
                    </a:p>
                  </p:txBody>
                </p:sp>
                <p:sp>
                  <p:nvSpPr>
                    <p:cNvPr id="16442" name="Line 23">
                      <a:extLst>
                        <a:ext uri="{FF2B5EF4-FFF2-40B4-BE49-F238E27FC236}">
                          <a16:creationId xmlns:a16="http://schemas.microsoft.com/office/drawing/2014/main" id="{ED084314-7416-284C-9A72-77B555D570BA}"/>
                        </a:ext>
                      </a:extLst>
                    </p:cNvPr>
                    <p:cNvSpPr>
                      <a:spLocks noChangeShapeType="1"/>
                    </p:cNvSpPr>
                    <p:nvPr/>
                  </p:nvSpPr>
                  <p:spPr bwMode="auto">
                    <a:xfrm>
                      <a:off x="340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43" name="Line 24">
                      <a:extLst>
                        <a:ext uri="{FF2B5EF4-FFF2-40B4-BE49-F238E27FC236}">
                          <a16:creationId xmlns:a16="http://schemas.microsoft.com/office/drawing/2014/main" id="{FEA72EDF-1D0D-A145-B719-8B24B1C178DB}"/>
                        </a:ext>
                      </a:extLst>
                    </p:cNvPr>
                    <p:cNvSpPr>
                      <a:spLocks noChangeShapeType="1"/>
                    </p:cNvSpPr>
                    <p:nvPr/>
                  </p:nvSpPr>
                  <p:spPr bwMode="auto">
                    <a:xfrm>
                      <a:off x="407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44" name="Line 25">
                      <a:extLst>
                        <a:ext uri="{FF2B5EF4-FFF2-40B4-BE49-F238E27FC236}">
                          <a16:creationId xmlns:a16="http://schemas.microsoft.com/office/drawing/2014/main" id="{1955049B-15D3-8D41-912A-374375D03F45}"/>
                        </a:ext>
                      </a:extLst>
                    </p:cNvPr>
                    <p:cNvSpPr>
                      <a:spLocks noChangeShapeType="1"/>
                    </p:cNvSpPr>
                    <p:nvPr/>
                  </p:nvSpPr>
                  <p:spPr bwMode="auto">
                    <a:xfrm>
                      <a:off x="3744" y="133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45" name="Line 26">
                      <a:extLst>
                        <a:ext uri="{FF2B5EF4-FFF2-40B4-BE49-F238E27FC236}">
                          <a16:creationId xmlns:a16="http://schemas.microsoft.com/office/drawing/2014/main" id="{9BA33D50-D72F-FF44-864C-5B0A9D385992}"/>
                        </a:ext>
                      </a:extLst>
                    </p:cNvPr>
                    <p:cNvSpPr>
                      <a:spLocks noChangeShapeType="1"/>
                    </p:cNvSpPr>
                    <p:nvPr/>
                  </p:nvSpPr>
                  <p:spPr bwMode="auto">
                    <a:xfrm>
                      <a:off x="3408" y="1440"/>
                      <a:ext cx="65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16435" name="Line 28">
                    <a:extLst>
                      <a:ext uri="{FF2B5EF4-FFF2-40B4-BE49-F238E27FC236}">
                        <a16:creationId xmlns:a16="http://schemas.microsoft.com/office/drawing/2014/main" id="{47FCA190-2733-EC44-A2F7-FC313FF7ED20}"/>
                      </a:ext>
                    </a:extLst>
                  </p:cNvPr>
                  <p:cNvSpPr>
                    <a:spLocks noChangeShapeType="1"/>
                  </p:cNvSpPr>
                  <p:nvPr/>
                </p:nvSpPr>
                <p:spPr bwMode="auto">
                  <a:xfrm>
                    <a:off x="2776"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36" name="Line 30">
                    <a:extLst>
                      <a:ext uri="{FF2B5EF4-FFF2-40B4-BE49-F238E27FC236}">
                        <a16:creationId xmlns:a16="http://schemas.microsoft.com/office/drawing/2014/main" id="{EB8EECD0-1014-434D-9F4D-513DF5C08712}"/>
                      </a:ext>
                    </a:extLst>
                  </p:cNvPr>
                  <p:cNvSpPr>
                    <a:spLocks noChangeShapeType="1"/>
                  </p:cNvSpPr>
                  <p:nvPr/>
                </p:nvSpPr>
                <p:spPr bwMode="auto">
                  <a:xfrm>
                    <a:off x="5032"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37" name="Line 32">
                    <a:extLst>
                      <a:ext uri="{FF2B5EF4-FFF2-40B4-BE49-F238E27FC236}">
                        <a16:creationId xmlns:a16="http://schemas.microsoft.com/office/drawing/2014/main" id="{E00A1106-B7F4-5D44-8D33-B7BB462F3653}"/>
                      </a:ext>
                    </a:extLst>
                  </p:cNvPr>
                  <p:cNvSpPr>
                    <a:spLocks noChangeShapeType="1"/>
                  </p:cNvSpPr>
                  <p:nvPr/>
                </p:nvSpPr>
                <p:spPr bwMode="auto">
                  <a:xfrm>
                    <a:off x="2776" y="1008"/>
                    <a:ext cx="22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38" name="Line 33">
                    <a:extLst>
                      <a:ext uri="{FF2B5EF4-FFF2-40B4-BE49-F238E27FC236}">
                        <a16:creationId xmlns:a16="http://schemas.microsoft.com/office/drawing/2014/main" id="{85BE4D16-9DB3-A940-AB1A-07817ED53A3F}"/>
                      </a:ext>
                    </a:extLst>
                  </p:cNvPr>
                  <p:cNvSpPr>
                    <a:spLocks noChangeShapeType="1"/>
                  </p:cNvSpPr>
                  <p:nvPr/>
                </p:nvSpPr>
                <p:spPr bwMode="auto">
                  <a:xfrm>
                    <a:off x="3744"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6408" name="Group 48">
                  <a:extLst>
                    <a:ext uri="{FF2B5EF4-FFF2-40B4-BE49-F238E27FC236}">
                      <a16:creationId xmlns:a16="http://schemas.microsoft.com/office/drawing/2014/main" id="{E0FD31D9-BF68-E64B-9BD3-1C2D9D839B1E}"/>
                    </a:ext>
                  </a:extLst>
                </p:cNvPr>
                <p:cNvGrpSpPr>
                  <a:grpSpLocks/>
                </p:cNvGrpSpPr>
                <p:nvPr/>
              </p:nvGrpSpPr>
              <p:grpSpPr bwMode="auto">
                <a:xfrm>
                  <a:off x="119" y="637"/>
                  <a:ext cx="2841" cy="1123"/>
                  <a:chOff x="119" y="637"/>
                  <a:chExt cx="2841" cy="1123"/>
                </a:xfrm>
              </p:grpSpPr>
              <p:sp>
                <p:nvSpPr>
                  <p:cNvPr id="16413" name="Rectangle 5">
                    <a:extLst>
                      <a:ext uri="{FF2B5EF4-FFF2-40B4-BE49-F238E27FC236}">
                        <a16:creationId xmlns:a16="http://schemas.microsoft.com/office/drawing/2014/main" id="{1AD7EE59-DEF2-F44E-B0B9-B27B1FF2E1ED}"/>
                      </a:ext>
                    </a:extLst>
                  </p:cNvPr>
                  <p:cNvSpPr>
                    <a:spLocks noChangeArrowheads="1"/>
                  </p:cNvSpPr>
                  <p:nvPr/>
                </p:nvSpPr>
                <p:spPr bwMode="auto">
                  <a:xfrm>
                    <a:off x="816" y="637"/>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b="1">
                        <a:solidFill>
                          <a:srgbClr val="FFFFFF"/>
                        </a:solidFill>
                      </a:rPr>
                      <a:t>线性结构</a:t>
                    </a:r>
                  </a:p>
                </p:txBody>
              </p:sp>
              <p:sp>
                <p:nvSpPr>
                  <p:cNvPr id="16414" name="Rectangle 11">
                    <a:extLst>
                      <a:ext uri="{FF2B5EF4-FFF2-40B4-BE49-F238E27FC236}">
                        <a16:creationId xmlns:a16="http://schemas.microsoft.com/office/drawing/2014/main" id="{00CE7A88-DC78-184B-B23E-C505BAD0A40F}"/>
                      </a:ext>
                    </a:extLst>
                  </p:cNvPr>
                  <p:cNvSpPr>
                    <a:spLocks noChangeArrowheads="1"/>
                  </p:cNvSpPr>
                  <p:nvPr/>
                </p:nvSpPr>
                <p:spPr bwMode="auto">
                  <a:xfrm>
                    <a:off x="119" y="1533"/>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一般线性表</a:t>
                    </a:r>
                  </a:p>
                </p:txBody>
              </p:sp>
              <p:grpSp>
                <p:nvGrpSpPr>
                  <p:cNvPr id="16415" name="Group 40">
                    <a:extLst>
                      <a:ext uri="{FF2B5EF4-FFF2-40B4-BE49-F238E27FC236}">
                        <a16:creationId xmlns:a16="http://schemas.microsoft.com/office/drawing/2014/main" id="{EA1DDEE5-5A81-4640-A40C-C12D13443B8E}"/>
                      </a:ext>
                    </a:extLst>
                  </p:cNvPr>
                  <p:cNvGrpSpPr>
                    <a:grpSpLocks/>
                  </p:cNvGrpSpPr>
                  <p:nvPr/>
                </p:nvGrpSpPr>
                <p:grpSpPr bwMode="auto">
                  <a:xfrm>
                    <a:off x="1725" y="1104"/>
                    <a:ext cx="1235" cy="651"/>
                    <a:chOff x="1725" y="1104"/>
                    <a:chExt cx="1235" cy="651"/>
                  </a:xfrm>
                </p:grpSpPr>
                <p:sp>
                  <p:nvSpPr>
                    <p:cNvPr id="16426" name="Rectangle 13">
                      <a:extLst>
                        <a:ext uri="{FF2B5EF4-FFF2-40B4-BE49-F238E27FC236}">
                          <a16:creationId xmlns:a16="http://schemas.microsoft.com/office/drawing/2014/main" id="{590607A4-2B11-7146-9776-99B14C6C9622}"/>
                        </a:ext>
                      </a:extLst>
                    </p:cNvPr>
                    <p:cNvSpPr>
                      <a:spLocks noChangeArrowheads="1"/>
                    </p:cNvSpPr>
                    <p:nvPr/>
                  </p:nvSpPr>
                  <p:spPr bwMode="auto">
                    <a:xfrm>
                      <a:off x="1725" y="1104"/>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线性表推广</a:t>
                      </a:r>
                    </a:p>
                  </p:txBody>
                </p:sp>
                <p:sp>
                  <p:nvSpPr>
                    <p:cNvPr id="16427" name="Rectangle 35">
                      <a:extLst>
                        <a:ext uri="{FF2B5EF4-FFF2-40B4-BE49-F238E27FC236}">
                          <a16:creationId xmlns:a16="http://schemas.microsoft.com/office/drawing/2014/main" id="{D3044C65-D730-9747-A011-069B139D86BC}"/>
                        </a:ext>
                      </a:extLst>
                    </p:cNvPr>
                    <p:cNvSpPr>
                      <a:spLocks noChangeArrowheads="1"/>
                    </p:cNvSpPr>
                    <p:nvPr/>
                  </p:nvSpPr>
                  <p:spPr bwMode="auto">
                    <a:xfrm>
                      <a:off x="2461" y="1528"/>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广义表</a:t>
                      </a:r>
                    </a:p>
                  </p:txBody>
                </p:sp>
                <p:sp>
                  <p:nvSpPr>
                    <p:cNvPr id="16428" name="Rectangle 36">
                      <a:extLst>
                        <a:ext uri="{FF2B5EF4-FFF2-40B4-BE49-F238E27FC236}">
                          <a16:creationId xmlns:a16="http://schemas.microsoft.com/office/drawing/2014/main" id="{BA297EC6-8C5E-204B-B530-D5C7DD6F19C1}"/>
                        </a:ext>
                      </a:extLst>
                    </p:cNvPr>
                    <p:cNvSpPr>
                      <a:spLocks noChangeArrowheads="1"/>
                    </p:cNvSpPr>
                    <p:nvPr/>
                  </p:nvSpPr>
                  <p:spPr bwMode="auto">
                    <a:xfrm>
                      <a:off x="1981" y="1528"/>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数组</a:t>
                      </a:r>
                    </a:p>
                  </p:txBody>
                </p:sp>
                <p:sp>
                  <p:nvSpPr>
                    <p:cNvPr id="16429" name="Line 37">
                      <a:extLst>
                        <a:ext uri="{FF2B5EF4-FFF2-40B4-BE49-F238E27FC236}">
                          <a16:creationId xmlns:a16="http://schemas.microsoft.com/office/drawing/2014/main" id="{D46022AE-F24D-894B-BCD7-4BE84791586A}"/>
                        </a:ext>
                      </a:extLst>
                    </p:cNvPr>
                    <p:cNvSpPr>
                      <a:spLocks noChangeShapeType="1"/>
                    </p:cNvSpPr>
                    <p:nvPr/>
                  </p:nvSpPr>
                  <p:spPr bwMode="auto">
                    <a:xfrm>
                      <a:off x="2152" y="132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30" name="Line 38">
                      <a:extLst>
                        <a:ext uri="{FF2B5EF4-FFF2-40B4-BE49-F238E27FC236}">
                          <a16:creationId xmlns:a16="http://schemas.microsoft.com/office/drawing/2014/main" id="{AEF309FC-389F-964D-80AA-7D5543DC254E}"/>
                        </a:ext>
                      </a:extLst>
                    </p:cNvPr>
                    <p:cNvSpPr>
                      <a:spLocks noChangeShapeType="1"/>
                    </p:cNvSpPr>
                    <p:nvPr/>
                  </p:nvSpPr>
                  <p:spPr bwMode="auto">
                    <a:xfrm>
                      <a:off x="2344" y="1328"/>
                      <a:ext cx="38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16416" name="Group 43">
                    <a:extLst>
                      <a:ext uri="{FF2B5EF4-FFF2-40B4-BE49-F238E27FC236}">
                        <a16:creationId xmlns:a16="http://schemas.microsoft.com/office/drawing/2014/main" id="{46F312CF-DFF6-6D42-8459-C46A5F32023D}"/>
                      </a:ext>
                    </a:extLst>
                  </p:cNvPr>
                  <p:cNvGrpSpPr>
                    <a:grpSpLocks/>
                  </p:cNvGrpSpPr>
                  <p:nvPr/>
                </p:nvGrpSpPr>
                <p:grpSpPr bwMode="auto">
                  <a:xfrm>
                    <a:off x="756" y="1104"/>
                    <a:ext cx="1137" cy="651"/>
                    <a:chOff x="756" y="1104"/>
                    <a:chExt cx="1137" cy="651"/>
                  </a:xfrm>
                </p:grpSpPr>
                <p:sp>
                  <p:nvSpPr>
                    <p:cNvPr id="16421" name="Rectangle 7">
                      <a:extLst>
                        <a:ext uri="{FF2B5EF4-FFF2-40B4-BE49-F238E27FC236}">
                          <a16:creationId xmlns:a16="http://schemas.microsoft.com/office/drawing/2014/main" id="{929DED0B-21A4-9042-B389-0F5FEC38B373}"/>
                        </a:ext>
                      </a:extLst>
                    </p:cNvPr>
                    <p:cNvSpPr>
                      <a:spLocks noChangeArrowheads="1"/>
                    </p:cNvSpPr>
                    <p:nvPr/>
                  </p:nvSpPr>
                  <p:spPr bwMode="auto">
                    <a:xfrm>
                      <a:off x="1712" y="1528"/>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串</a:t>
                      </a:r>
                    </a:p>
                  </p:txBody>
                </p:sp>
                <p:sp>
                  <p:nvSpPr>
                    <p:cNvPr id="16422" name="Rectangle 12">
                      <a:extLst>
                        <a:ext uri="{FF2B5EF4-FFF2-40B4-BE49-F238E27FC236}">
                          <a16:creationId xmlns:a16="http://schemas.microsoft.com/office/drawing/2014/main" id="{1790B352-69E8-EB4B-8D6F-B63B2E1D6AB9}"/>
                        </a:ext>
                      </a:extLst>
                    </p:cNvPr>
                    <p:cNvSpPr>
                      <a:spLocks noChangeArrowheads="1"/>
                    </p:cNvSpPr>
                    <p:nvPr/>
                  </p:nvSpPr>
                  <p:spPr bwMode="auto">
                    <a:xfrm>
                      <a:off x="756" y="1104"/>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受限线性表</a:t>
                      </a:r>
                    </a:p>
                  </p:txBody>
                </p:sp>
                <p:sp>
                  <p:nvSpPr>
                    <p:cNvPr id="16423" name="Rectangle 39">
                      <a:extLst>
                        <a:ext uri="{FF2B5EF4-FFF2-40B4-BE49-F238E27FC236}">
                          <a16:creationId xmlns:a16="http://schemas.microsoft.com/office/drawing/2014/main" id="{DAEB454F-3876-5440-83D5-7673487F7476}"/>
                        </a:ext>
                      </a:extLst>
                    </p:cNvPr>
                    <p:cNvSpPr>
                      <a:spLocks noChangeArrowheads="1"/>
                    </p:cNvSpPr>
                    <p:nvPr/>
                  </p:nvSpPr>
                  <p:spPr bwMode="auto">
                    <a:xfrm>
                      <a:off x="1008" y="1528"/>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1800">
                          <a:solidFill>
                            <a:srgbClr val="FFFFFF"/>
                          </a:solidFill>
                        </a:rPr>
                        <a:t>栈和队列</a:t>
                      </a:r>
                    </a:p>
                  </p:txBody>
                </p:sp>
                <p:sp>
                  <p:nvSpPr>
                    <p:cNvPr id="16424" name="Line 41">
                      <a:extLst>
                        <a:ext uri="{FF2B5EF4-FFF2-40B4-BE49-F238E27FC236}">
                          <a16:creationId xmlns:a16="http://schemas.microsoft.com/office/drawing/2014/main" id="{2579FC1A-7450-FF40-A28E-562C3BD821C9}"/>
                        </a:ext>
                      </a:extLst>
                    </p:cNvPr>
                    <p:cNvSpPr>
                      <a:spLocks noChangeShapeType="1"/>
                    </p:cNvSpPr>
                    <p:nvPr/>
                  </p:nvSpPr>
                  <p:spPr bwMode="auto">
                    <a:xfrm>
                      <a:off x="1208" y="1336"/>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25" name="Line 42">
                      <a:extLst>
                        <a:ext uri="{FF2B5EF4-FFF2-40B4-BE49-F238E27FC236}">
                          <a16:creationId xmlns:a16="http://schemas.microsoft.com/office/drawing/2014/main" id="{A1ADD9EC-C810-E34B-9390-1FC967A5494F}"/>
                        </a:ext>
                      </a:extLst>
                    </p:cNvPr>
                    <p:cNvSpPr>
                      <a:spLocks noChangeShapeType="1"/>
                    </p:cNvSpPr>
                    <p:nvPr/>
                  </p:nvSpPr>
                  <p:spPr bwMode="auto">
                    <a:xfrm>
                      <a:off x="1384" y="1336"/>
                      <a:ext cx="43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16417" name="Line 44">
                    <a:extLst>
                      <a:ext uri="{FF2B5EF4-FFF2-40B4-BE49-F238E27FC236}">
                        <a16:creationId xmlns:a16="http://schemas.microsoft.com/office/drawing/2014/main" id="{AC7B9024-7292-0C43-8CC6-68C4014E1864}"/>
                      </a:ext>
                    </a:extLst>
                  </p:cNvPr>
                  <p:cNvSpPr>
                    <a:spLocks noChangeShapeType="1"/>
                  </p:cNvSpPr>
                  <p:nvPr/>
                </p:nvSpPr>
                <p:spPr bwMode="auto">
                  <a:xfrm>
                    <a:off x="520" y="1008"/>
                    <a:ext cx="0"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18" name="Line 45">
                    <a:extLst>
                      <a:ext uri="{FF2B5EF4-FFF2-40B4-BE49-F238E27FC236}">
                        <a16:creationId xmlns:a16="http://schemas.microsoft.com/office/drawing/2014/main" id="{4E97061A-AD14-C64E-8D99-B92B60D4DA7A}"/>
                      </a:ext>
                    </a:extLst>
                  </p:cNvPr>
                  <p:cNvSpPr>
                    <a:spLocks noChangeShapeType="1"/>
                  </p:cNvSpPr>
                  <p:nvPr/>
                </p:nvSpPr>
                <p:spPr bwMode="auto">
                  <a:xfrm>
                    <a:off x="2112" y="1008"/>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19" name="Line 46">
                    <a:extLst>
                      <a:ext uri="{FF2B5EF4-FFF2-40B4-BE49-F238E27FC236}">
                        <a16:creationId xmlns:a16="http://schemas.microsoft.com/office/drawing/2014/main" id="{C883992C-02B7-CD46-8173-782F503B6CA0}"/>
                      </a:ext>
                    </a:extLst>
                  </p:cNvPr>
                  <p:cNvSpPr>
                    <a:spLocks noChangeShapeType="1"/>
                  </p:cNvSpPr>
                  <p:nvPr/>
                </p:nvSpPr>
                <p:spPr bwMode="auto">
                  <a:xfrm>
                    <a:off x="528" y="1008"/>
                    <a:ext cx="15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20" name="Line 47">
                    <a:extLst>
                      <a:ext uri="{FF2B5EF4-FFF2-40B4-BE49-F238E27FC236}">
                        <a16:creationId xmlns:a16="http://schemas.microsoft.com/office/drawing/2014/main" id="{4261E894-41C1-BA4E-AB56-94BB0CD346AF}"/>
                      </a:ext>
                    </a:extLst>
                  </p:cNvPr>
                  <p:cNvSpPr>
                    <a:spLocks noChangeShapeType="1"/>
                  </p:cNvSpPr>
                  <p:nvPr/>
                </p:nvSpPr>
                <p:spPr bwMode="auto">
                  <a:xfrm>
                    <a:off x="1160"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16409" name="Line 49">
                  <a:extLst>
                    <a:ext uri="{FF2B5EF4-FFF2-40B4-BE49-F238E27FC236}">
                      <a16:creationId xmlns:a16="http://schemas.microsoft.com/office/drawing/2014/main" id="{888C3F62-D619-514C-9B39-A0BCFCBDBFB7}"/>
                    </a:ext>
                  </a:extLst>
                </p:cNvPr>
                <p:cNvSpPr>
                  <a:spLocks noChangeShapeType="1"/>
                </p:cNvSpPr>
                <p:nvPr/>
              </p:nvSpPr>
              <p:spPr bwMode="auto">
                <a:xfrm>
                  <a:off x="1136"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10" name="Line 50">
                  <a:extLst>
                    <a:ext uri="{FF2B5EF4-FFF2-40B4-BE49-F238E27FC236}">
                      <a16:creationId xmlns:a16="http://schemas.microsoft.com/office/drawing/2014/main" id="{CEBD0447-5B07-6E46-99FD-D14E5130605D}"/>
                    </a:ext>
                  </a:extLst>
                </p:cNvPr>
                <p:cNvSpPr>
                  <a:spLocks noChangeShapeType="1"/>
                </p:cNvSpPr>
                <p:nvPr/>
              </p:nvSpPr>
              <p:spPr bwMode="auto">
                <a:xfrm>
                  <a:off x="3768"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11" name="Line 51">
                  <a:extLst>
                    <a:ext uri="{FF2B5EF4-FFF2-40B4-BE49-F238E27FC236}">
                      <a16:creationId xmlns:a16="http://schemas.microsoft.com/office/drawing/2014/main" id="{8D4E6180-FD46-CA45-8EEA-B9176FCBF912}"/>
                    </a:ext>
                  </a:extLst>
                </p:cNvPr>
                <p:cNvSpPr>
                  <a:spLocks noChangeShapeType="1"/>
                </p:cNvSpPr>
                <p:nvPr/>
              </p:nvSpPr>
              <p:spPr bwMode="auto">
                <a:xfrm>
                  <a:off x="1136" y="552"/>
                  <a:ext cx="263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12" name="Line 52">
                  <a:extLst>
                    <a:ext uri="{FF2B5EF4-FFF2-40B4-BE49-F238E27FC236}">
                      <a16:creationId xmlns:a16="http://schemas.microsoft.com/office/drawing/2014/main" id="{E167A79B-91CC-FC45-8C19-CD3084905389}"/>
                    </a:ext>
                  </a:extLst>
                </p:cNvPr>
                <p:cNvSpPr>
                  <a:spLocks noChangeShapeType="1"/>
                </p:cNvSpPr>
                <p:nvPr/>
              </p:nvSpPr>
              <p:spPr bwMode="auto">
                <a:xfrm>
                  <a:off x="2336" y="464"/>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990" name="Rectangle 54">
                <a:extLst>
                  <a:ext uri="{FF2B5EF4-FFF2-40B4-BE49-F238E27FC236}">
                    <a16:creationId xmlns:a16="http://schemas.microsoft.com/office/drawing/2014/main" id="{EE6B2A03-3FD6-EF49-9AB5-DFAC4CAB456A}"/>
                  </a:ext>
                </a:extLst>
              </p:cNvPr>
              <p:cNvSpPr>
                <a:spLocks noChangeArrowheads="1"/>
              </p:cNvSpPr>
              <p:nvPr/>
            </p:nvSpPr>
            <p:spPr bwMode="auto">
              <a:xfrm>
                <a:off x="1328" y="1656"/>
                <a:ext cx="2656" cy="288"/>
              </a:xfrm>
              <a:prstGeom prst="rect">
                <a:avLst/>
              </a:prstGeom>
              <a:noFill/>
              <a:ln w="9525">
                <a:noFill/>
                <a:miter lim="800000"/>
                <a:headEnd/>
                <a:tailEnd/>
              </a:ln>
              <a:effec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a:solidFill>
                      <a:srgbClr val="FFFFFF"/>
                    </a:solidFill>
                    <a:latin typeface="楷体_GB2312" pitchFamily="49" charset="-122"/>
                    <a:ea typeface="楷体_GB2312" pitchFamily="49" charset="-122"/>
                  </a:rPr>
                  <a:t>图</a:t>
                </a:r>
                <a:r>
                  <a:rPr lang="en-US" altLang="zh-CN" sz="2000">
                    <a:solidFill>
                      <a:srgbClr val="FFFFFF"/>
                    </a:solidFill>
                    <a:ea typeface="楷体_GB2312" pitchFamily="49" charset="-122"/>
                  </a:rPr>
                  <a:t>1-5</a:t>
                </a:r>
                <a:r>
                  <a:rPr lang="en-US" altLang="zh-CN" sz="2000">
                    <a:solidFill>
                      <a:srgbClr val="FFFFFF"/>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数据逻辑结构层次关系图</a:t>
                </a:r>
              </a:p>
            </p:txBody>
          </p:sp>
        </p:grpSp>
        <p:grpSp>
          <p:nvGrpSpPr>
            <p:cNvPr id="16388" name="Group 74">
              <a:extLst>
                <a:ext uri="{FF2B5EF4-FFF2-40B4-BE49-F238E27FC236}">
                  <a16:creationId xmlns:a16="http://schemas.microsoft.com/office/drawing/2014/main" id="{5E72F4E5-2D79-AA4B-A211-1AB697B869DE}"/>
                </a:ext>
              </a:extLst>
            </p:cNvPr>
            <p:cNvGrpSpPr>
              <a:grpSpLocks/>
            </p:cNvGrpSpPr>
            <p:nvPr/>
          </p:nvGrpSpPr>
          <p:grpSpPr bwMode="auto">
            <a:xfrm>
              <a:off x="912" y="152"/>
              <a:ext cx="3436" cy="1872"/>
              <a:chOff x="912" y="152"/>
              <a:chExt cx="3436" cy="1872"/>
            </a:xfrm>
          </p:grpSpPr>
          <p:sp>
            <p:nvSpPr>
              <p:cNvPr id="16389" name="Rectangle 58">
                <a:extLst>
                  <a:ext uri="{FF2B5EF4-FFF2-40B4-BE49-F238E27FC236}">
                    <a16:creationId xmlns:a16="http://schemas.microsoft.com/office/drawing/2014/main" id="{3EFE7530-D225-F644-8EC1-A64ECDAD73F0}"/>
                  </a:ext>
                </a:extLst>
              </p:cNvPr>
              <p:cNvSpPr>
                <a:spLocks noChangeArrowheads="1"/>
              </p:cNvSpPr>
              <p:nvPr/>
            </p:nvSpPr>
            <p:spPr bwMode="auto">
              <a:xfrm>
                <a:off x="1328" y="1784"/>
                <a:ext cx="28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b="1">
                    <a:solidFill>
                      <a:srgbClr val="FFFFFF"/>
                    </a:solidFill>
                    <a:latin typeface="楷体_GB2312" pitchFamily="49" charset="-122"/>
                    <a:ea typeface="楷体_GB2312" pitchFamily="49" charset="-122"/>
                  </a:rPr>
                  <a:t>图</a:t>
                </a:r>
                <a:r>
                  <a:rPr lang="en-US" altLang="zh-CN" sz="2000" b="1">
                    <a:solidFill>
                      <a:srgbClr val="FFFFFF"/>
                    </a:solidFill>
                    <a:ea typeface="楷体_GB2312" pitchFamily="49" charset="-122"/>
                  </a:rPr>
                  <a:t>1-4</a:t>
                </a:r>
                <a:r>
                  <a:rPr lang="en-US" altLang="zh-CN" sz="2000" b="1">
                    <a:solidFill>
                      <a:srgbClr val="FFFFFF"/>
                    </a:solidFill>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逻辑结构与所采用的存储结构</a:t>
                </a:r>
              </a:p>
            </p:txBody>
          </p:sp>
          <p:grpSp>
            <p:nvGrpSpPr>
              <p:cNvPr id="16390" name="Group 73">
                <a:extLst>
                  <a:ext uri="{FF2B5EF4-FFF2-40B4-BE49-F238E27FC236}">
                    <a16:creationId xmlns:a16="http://schemas.microsoft.com/office/drawing/2014/main" id="{99D74EE6-9049-3847-839D-72BD2A6A78C3}"/>
                  </a:ext>
                </a:extLst>
              </p:cNvPr>
              <p:cNvGrpSpPr>
                <a:grpSpLocks/>
              </p:cNvGrpSpPr>
              <p:nvPr/>
            </p:nvGrpSpPr>
            <p:grpSpPr bwMode="auto">
              <a:xfrm>
                <a:off x="912" y="152"/>
                <a:ext cx="3436" cy="1509"/>
                <a:chOff x="912" y="152"/>
                <a:chExt cx="3436" cy="1509"/>
              </a:xfrm>
            </p:grpSpPr>
            <p:sp>
              <p:nvSpPr>
                <p:cNvPr id="16391" name="Rectangle 60">
                  <a:extLst>
                    <a:ext uri="{FF2B5EF4-FFF2-40B4-BE49-F238E27FC236}">
                      <a16:creationId xmlns:a16="http://schemas.microsoft.com/office/drawing/2014/main" id="{6CDC69B9-A488-D24F-A53C-A3723EF317FF}"/>
                    </a:ext>
                  </a:extLst>
                </p:cNvPr>
                <p:cNvSpPr>
                  <a:spLocks noChangeArrowheads="1"/>
                </p:cNvSpPr>
                <p:nvPr/>
              </p:nvSpPr>
              <p:spPr bwMode="auto">
                <a:xfrm>
                  <a:off x="988" y="552"/>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线性表</a:t>
                  </a:r>
                </a:p>
              </p:txBody>
            </p:sp>
            <p:sp>
              <p:nvSpPr>
                <p:cNvPr id="16392" name="Rectangle 61">
                  <a:extLst>
                    <a:ext uri="{FF2B5EF4-FFF2-40B4-BE49-F238E27FC236}">
                      <a16:creationId xmlns:a16="http://schemas.microsoft.com/office/drawing/2014/main" id="{4A2BD75F-0BD5-E841-A42B-C361D695D7DC}"/>
                    </a:ext>
                  </a:extLst>
                </p:cNvPr>
                <p:cNvSpPr>
                  <a:spLocks noChangeArrowheads="1"/>
                </p:cNvSpPr>
                <p:nvPr/>
              </p:nvSpPr>
              <p:spPr bwMode="auto">
                <a:xfrm>
                  <a:off x="1084" y="1013"/>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树</a:t>
                  </a:r>
                </a:p>
              </p:txBody>
            </p:sp>
            <p:sp>
              <p:nvSpPr>
                <p:cNvPr id="16393" name="Rectangle 62">
                  <a:extLst>
                    <a:ext uri="{FF2B5EF4-FFF2-40B4-BE49-F238E27FC236}">
                      <a16:creationId xmlns:a16="http://schemas.microsoft.com/office/drawing/2014/main" id="{8356648A-83FD-BA47-BF48-0595B3DFE8E0}"/>
                    </a:ext>
                  </a:extLst>
                </p:cNvPr>
                <p:cNvSpPr>
                  <a:spLocks noChangeArrowheads="1"/>
                </p:cNvSpPr>
                <p:nvPr/>
              </p:nvSpPr>
              <p:spPr bwMode="auto">
                <a:xfrm>
                  <a:off x="1132" y="137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图</a:t>
                  </a:r>
                </a:p>
              </p:txBody>
            </p:sp>
            <p:sp>
              <p:nvSpPr>
                <p:cNvPr id="16394" name="Rectangle 63">
                  <a:extLst>
                    <a:ext uri="{FF2B5EF4-FFF2-40B4-BE49-F238E27FC236}">
                      <a16:creationId xmlns:a16="http://schemas.microsoft.com/office/drawing/2014/main" id="{96BC59AF-AA8A-5448-9992-F19A247569D4}"/>
                    </a:ext>
                  </a:extLst>
                </p:cNvPr>
                <p:cNvSpPr>
                  <a:spLocks noChangeArrowheads="1"/>
                </p:cNvSpPr>
                <p:nvPr/>
              </p:nvSpPr>
              <p:spPr bwMode="auto">
                <a:xfrm>
                  <a:off x="3168" y="576"/>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顺序存储结构</a:t>
                  </a:r>
                </a:p>
              </p:txBody>
            </p:sp>
            <p:sp>
              <p:nvSpPr>
                <p:cNvPr id="16395" name="Rectangle 64">
                  <a:extLst>
                    <a:ext uri="{FF2B5EF4-FFF2-40B4-BE49-F238E27FC236}">
                      <a16:creationId xmlns:a16="http://schemas.microsoft.com/office/drawing/2014/main" id="{838177AB-082D-6540-9D8B-1E73047C0C0D}"/>
                    </a:ext>
                  </a:extLst>
                </p:cNvPr>
                <p:cNvSpPr>
                  <a:spLocks noChangeArrowheads="1"/>
                </p:cNvSpPr>
                <p:nvPr/>
              </p:nvSpPr>
              <p:spPr bwMode="auto">
                <a:xfrm>
                  <a:off x="3168" y="99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链式存储结构</a:t>
                  </a:r>
                </a:p>
              </p:txBody>
            </p:sp>
            <p:sp>
              <p:nvSpPr>
                <p:cNvPr id="16396" name="Rectangle 65">
                  <a:extLst>
                    <a:ext uri="{FF2B5EF4-FFF2-40B4-BE49-F238E27FC236}">
                      <a16:creationId xmlns:a16="http://schemas.microsoft.com/office/drawing/2014/main" id="{E68F4DDB-615B-1140-97B3-E806E4EEE144}"/>
                    </a:ext>
                  </a:extLst>
                </p:cNvPr>
                <p:cNvSpPr>
                  <a:spLocks noChangeArrowheads="1"/>
                </p:cNvSpPr>
                <p:nvPr/>
              </p:nvSpPr>
              <p:spPr bwMode="auto">
                <a:xfrm>
                  <a:off x="3196" y="1373"/>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b="1">
                      <a:solidFill>
                        <a:srgbClr val="FFFFFF"/>
                      </a:solidFill>
                    </a:rPr>
                    <a:t>复合存储结构</a:t>
                  </a:r>
                </a:p>
              </p:txBody>
            </p:sp>
            <p:sp>
              <p:nvSpPr>
                <p:cNvPr id="16397" name="Rectangle 66">
                  <a:extLst>
                    <a:ext uri="{FF2B5EF4-FFF2-40B4-BE49-F238E27FC236}">
                      <a16:creationId xmlns:a16="http://schemas.microsoft.com/office/drawing/2014/main" id="{872F2EB2-F256-224E-9C53-C30720E271FA}"/>
                    </a:ext>
                  </a:extLst>
                </p:cNvPr>
                <p:cNvSpPr>
                  <a:spLocks noChangeArrowheads="1"/>
                </p:cNvSpPr>
                <p:nvPr/>
              </p:nvSpPr>
              <p:spPr bwMode="auto">
                <a:xfrm>
                  <a:off x="912" y="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FFFF00"/>
                      </a:solidFill>
                    </a:rPr>
                    <a:t>逻辑结构</a:t>
                  </a:r>
                </a:p>
              </p:txBody>
            </p:sp>
            <p:sp>
              <p:nvSpPr>
                <p:cNvPr id="16398" name="Rectangle 67">
                  <a:extLst>
                    <a:ext uri="{FF2B5EF4-FFF2-40B4-BE49-F238E27FC236}">
                      <a16:creationId xmlns:a16="http://schemas.microsoft.com/office/drawing/2014/main" id="{34288CA7-0F29-0040-B3AC-6BA5B5A201E4}"/>
                    </a:ext>
                  </a:extLst>
                </p:cNvPr>
                <p:cNvSpPr>
                  <a:spLocks noChangeArrowheads="1"/>
                </p:cNvSpPr>
                <p:nvPr/>
              </p:nvSpPr>
              <p:spPr bwMode="auto">
                <a:xfrm>
                  <a:off x="3264" y="1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FFFF00"/>
                      </a:solidFill>
                    </a:rPr>
                    <a:t>物理结构</a:t>
                  </a:r>
                </a:p>
              </p:txBody>
            </p:sp>
            <p:sp>
              <p:nvSpPr>
                <p:cNvPr id="16399" name="Line 68">
                  <a:extLst>
                    <a:ext uri="{FF2B5EF4-FFF2-40B4-BE49-F238E27FC236}">
                      <a16:creationId xmlns:a16="http://schemas.microsoft.com/office/drawing/2014/main" id="{8622AE54-9743-074E-B5F3-19429682CF15}"/>
                    </a:ext>
                  </a:extLst>
                </p:cNvPr>
                <p:cNvSpPr>
                  <a:spLocks noChangeShapeType="1"/>
                </p:cNvSpPr>
                <p:nvPr/>
              </p:nvSpPr>
              <p:spPr bwMode="auto">
                <a:xfrm>
                  <a:off x="1708" y="696"/>
                  <a:ext cx="1440" cy="0"/>
                </a:xfrm>
                <a:prstGeom prst="line">
                  <a:avLst/>
                </a:prstGeom>
                <a:noFill/>
                <a:ln w="28575">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00" name="Line 69">
                  <a:extLst>
                    <a:ext uri="{FF2B5EF4-FFF2-40B4-BE49-F238E27FC236}">
                      <a16:creationId xmlns:a16="http://schemas.microsoft.com/office/drawing/2014/main" id="{E4E1EC8F-7522-8548-AAE1-089B91BAF680}"/>
                    </a:ext>
                  </a:extLst>
                </p:cNvPr>
                <p:cNvSpPr>
                  <a:spLocks noChangeShapeType="1"/>
                </p:cNvSpPr>
                <p:nvPr/>
              </p:nvSpPr>
              <p:spPr bwMode="auto">
                <a:xfrm>
                  <a:off x="1683" y="755"/>
                  <a:ext cx="1465" cy="341"/>
                </a:xfrm>
                <a:prstGeom prst="line">
                  <a:avLst/>
                </a:prstGeom>
                <a:noFill/>
                <a:ln w="28575">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01" name="Line 70">
                  <a:extLst>
                    <a:ext uri="{FF2B5EF4-FFF2-40B4-BE49-F238E27FC236}">
                      <a16:creationId xmlns:a16="http://schemas.microsoft.com/office/drawing/2014/main" id="{DF8B3350-77A5-864A-8EC1-B398D30661A8}"/>
                    </a:ext>
                  </a:extLst>
                </p:cNvPr>
                <p:cNvSpPr>
                  <a:spLocks noChangeShapeType="1"/>
                </p:cNvSpPr>
                <p:nvPr/>
              </p:nvSpPr>
              <p:spPr bwMode="auto">
                <a:xfrm flipV="1">
                  <a:off x="1564" y="776"/>
                  <a:ext cx="1584" cy="288"/>
                </a:xfrm>
                <a:prstGeom prst="line">
                  <a:avLst/>
                </a:prstGeom>
                <a:noFill/>
                <a:ln w="28575">
                  <a:solidFill>
                    <a:schemeClr val="folHlink"/>
                  </a:solidFill>
                  <a:miter lim="800000"/>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02" name="Line 71">
                  <a:extLst>
                    <a:ext uri="{FF2B5EF4-FFF2-40B4-BE49-F238E27FC236}">
                      <a16:creationId xmlns:a16="http://schemas.microsoft.com/office/drawing/2014/main" id="{CD1A4972-8F0C-2047-B781-AC659BFED8E6}"/>
                    </a:ext>
                  </a:extLst>
                </p:cNvPr>
                <p:cNvSpPr>
                  <a:spLocks noChangeShapeType="1"/>
                </p:cNvSpPr>
                <p:nvPr/>
              </p:nvSpPr>
              <p:spPr bwMode="auto">
                <a:xfrm>
                  <a:off x="1468" y="1517"/>
                  <a:ext cx="168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16403" name="Line 72">
                  <a:extLst>
                    <a:ext uri="{FF2B5EF4-FFF2-40B4-BE49-F238E27FC236}">
                      <a16:creationId xmlns:a16="http://schemas.microsoft.com/office/drawing/2014/main" id="{005F1122-5085-F44F-B480-212900A74826}"/>
                    </a:ext>
                  </a:extLst>
                </p:cNvPr>
                <p:cNvSpPr>
                  <a:spLocks noChangeShapeType="1"/>
                </p:cNvSpPr>
                <p:nvPr/>
              </p:nvSpPr>
              <p:spPr bwMode="auto">
                <a:xfrm>
                  <a:off x="1475" y="1165"/>
                  <a:ext cx="1680" cy="0"/>
                </a:xfrm>
                <a:prstGeom prst="line">
                  <a:avLst/>
                </a:prstGeom>
                <a:noFill/>
                <a:ln w="28575">
                  <a:solidFill>
                    <a:schemeClr val="folHlink"/>
                  </a:solidFill>
                  <a:miter lim="800000"/>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1662891911"/>
      </p:ext>
    </p:extLst>
  </p:cSld>
  <p:clrMapOvr>
    <a:masterClrMapping/>
  </p:clrMapOvr>
  <p:transition spd="slow">
    <p:blinds/>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54E6DC0-5A99-A041-8AF5-2A7B5EAF8215}"/>
              </a:ext>
            </a:extLst>
          </p:cNvPr>
          <p:cNvSpPr>
            <a:spLocks noGrp="1" noChangeArrowheads="1"/>
          </p:cNvSpPr>
          <p:nvPr>
            <p:ph/>
          </p:nvPr>
        </p:nvSpPr>
        <p:spPr>
          <a:xfrm>
            <a:off x="1703388" y="1052513"/>
            <a:ext cx="8763000" cy="3600450"/>
          </a:xfrm>
        </p:spPr>
        <p:txBody>
          <a:bodyPr/>
          <a:lstStyle/>
          <a:p>
            <a:pPr marL="0" indent="0" eaLnBrk="1" hangingPunct="1">
              <a:lnSpc>
                <a:spcPct val="110000"/>
              </a:lnSpc>
              <a:buNone/>
            </a:pPr>
            <a:r>
              <a:rPr lang="en-US" altLang="zh-CN" sz="2800" b="1">
                <a:solidFill>
                  <a:schemeClr val="folHlink"/>
                </a:solidFill>
              </a:rPr>
              <a:t>        </a:t>
            </a:r>
            <a:r>
              <a:rPr lang="zh-CN" altLang="en-US" sz="2800" b="1">
                <a:solidFill>
                  <a:schemeClr val="folHlink"/>
                </a:solidFill>
              </a:rPr>
              <a:t>数据类型</a:t>
            </a:r>
            <a:r>
              <a:rPr lang="en-US" altLang="zh-CN" sz="2800" b="1"/>
              <a:t>(</a:t>
            </a:r>
            <a:r>
              <a:rPr lang="en-US" altLang="zh-CN" sz="2800" b="1">
                <a:solidFill>
                  <a:schemeClr val="accent1"/>
                </a:solidFill>
              </a:rPr>
              <a:t>Data Type</a:t>
            </a:r>
            <a:r>
              <a:rPr lang="en-US" altLang="zh-CN" sz="2800" b="1"/>
              <a:t>)</a:t>
            </a:r>
            <a:r>
              <a:rPr lang="zh-CN" altLang="en-US" sz="2800" b="1"/>
              <a:t>：指的是</a:t>
            </a:r>
            <a:r>
              <a:rPr lang="zh-CN" altLang="en-US" sz="2800" b="1">
                <a:solidFill>
                  <a:srgbClr val="DE580E"/>
                </a:solidFill>
              </a:rPr>
              <a:t>一个值的集合</a:t>
            </a:r>
            <a:r>
              <a:rPr lang="zh-CN" altLang="en-US" sz="2800" b="1"/>
              <a:t>和定义在</a:t>
            </a:r>
            <a:r>
              <a:rPr lang="zh-CN" altLang="en-US" sz="2800" b="1">
                <a:solidFill>
                  <a:srgbClr val="DE580E"/>
                </a:solidFill>
              </a:rPr>
              <a:t>该值集上的一组操作</a:t>
            </a:r>
            <a:r>
              <a:rPr lang="zh-CN" altLang="en-US" sz="2800" b="1"/>
              <a:t>的总称。</a:t>
            </a:r>
          </a:p>
          <a:p>
            <a:pPr marL="0" indent="0" eaLnBrk="1" hangingPunct="1">
              <a:lnSpc>
                <a:spcPct val="110000"/>
              </a:lnSpc>
              <a:buNone/>
            </a:pPr>
            <a:r>
              <a:rPr lang="zh-CN" altLang="en-US" sz="2800" b="1"/>
              <a:t>       数据类型是和数据结构密切相关的一个概念。 在</a:t>
            </a:r>
            <a:r>
              <a:rPr lang="en-US" altLang="zh-CN" sz="2800" b="1"/>
              <a:t>C</a:t>
            </a:r>
            <a:r>
              <a:rPr lang="zh-CN" altLang="en-US" sz="2800" b="1"/>
              <a:t>语言中数据类型有：基本类型和构造类型。</a:t>
            </a:r>
          </a:p>
          <a:p>
            <a:pPr marL="0" indent="0" eaLnBrk="1" hangingPunct="1">
              <a:lnSpc>
                <a:spcPct val="110000"/>
              </a:lnSpc>
              <a:buNone/>
            </a:pPr>
            <a:r>
              <a:rPr lang="zh-CN" altLang="en-US" sz="2800" b="1"/>
              <a:t>        数据结构不同于数据类型，也不同于数据对象，它不仅要描述数据类型的数据对象，而且要描述数据对象各元素之间的相互关系。</a:t>
            </a:r>
          </a:p>
        </p:txBody>
      </p:sp>
      <p:sp>
        <p:nvSpPr>
          <p:cNvPr id="359427" name="Rectangle 3">
            <a:extLst>
              <a:ext uri="{FF2B5EF4-FFF2-40B4-BE49-F238E27FC236}">
                <a16:creationId xmlns:a16="http://schemas.microsoft.com/office/drawing/2014/main" id="{76C8FDE6-4F2A-B84B-8712-50D1E21ADD97}"/>
              </a:ext>
            </a:extLst>
          </p:cNvPr>
          <p:cNvSpPr>
            <a:spLocks noGrp="1" noChangeArrowheads="1"/>
          </p:cNvSpPr>
          <p:nvPr>
            <p:ph type="title" idx="4294967295"/>
          </p:nvPr>
        </p:nvSpPr>
        <p:spPr>
          <a:xfrm>
            <a:off x="2511425" y="260350"/>
            <a:ext cx="4953000" cy="736600"/>
          </a:xfrm>
        </p:spPr>
        <p:txBody>
          <a:bodyPr/>
          <a:lstStyle/>
          <a:p>
            <a:pPr eaLnBrk="1" hangingPunct="1"/>
            <a:r>
              <a:rPr lang="en-US" altLang="zh-CN" b="1">
                <a:effectLst/>
                <a:latin typeface="Times New Roman" panose="02020603050405020304" pitchFamily="18" charset="0"/>
              </a:rPr>
              <a:t>1.1.5</a:t>
            </a:r>
            <a:r>
              <a:rPr lang="en-US" altLang="zh-CN"/>
              <a:t>  </a:t>
            </a:r>
            <a:r>
              <a:rPr lang="zh-CN" altLang="en-US" b="1">
                <a:effectLst/>
                <a:ea typeface="楷体_GB2312" pitchFamily="49" charset="-122"/>
              </a:rPr>
              <a:t>数据类型</a:t>
            </a:r>
          </a:p>
        </p:txBody>
      </p:sp>
    </p:spTree>
    <p:extLst>
      <p:ext uri="{BB962C8B-B14F-4D97-AF65-F5344CB8AC3E}">
        <p14:creationId xmlns:p14="http://schemas.microsoft.com/office/powerpoint/2010/main" val="1464878713"/>
      </p:ext>
    </p:extLst>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23EA0E4-B932-1042-AECE-5B677AA27154}"/>
              </a:ext>
            </a:extLst>
          </p:cNvPr>
          <p:cNvSpPr>
            <a:spLocks noGrp="1" noChangeArrowheads="1"/>
          </p:cNvSpPr>
          <p:nvPr>
            <p:ph/>
          </p:nvPr>
        </p:nvSpPr>
        <p:spPr>
          <a:xfrm>
            <a:off x="1703388" y="1052514"/>
            <a:ext cx="8763000" cy="5545137"/>
          </a:xfrm>
        </p:spPr>
        <p:txBody>
          <a:bodyPr/>
          <a:lstStyle/>
          <a:p>
            <a:pPr marL="0" indent="0" eaLnBrk="1" hangingPunct="1">
              <a:lnSpc>
                <a:spcPct val="110000"/>
              </a:lnSpc>
              <a:spcBef>
                <a:spcPct val="10000"/>
              </a:spcBef>
              <a:buNone/>
            </a:pPr>
            <a:r>
              <a:rPr lang="en-US" altLang="zh-CN" sz="2800" b="1">
                <a:solidFill>
                  <a:schemeClr val="hlink"/>
                </a:solidFill>
              </a:rPr>
              <a:t>        </a:t>
            </a:r>
            <a:r>
              <a:rPr lang="zh-CN" altLang="en-US" sz="2800" b="1"/>
              <a:t>数据结构的主要运算包括：</a:t>
            </a:r>
          </a:p>
          <a:p>
            <a:pPr marL="533400" lvl="1" indent="0" eaLnBrk="1" hangingPunct="1">
              <a:lnSpc>
                <a:spcPct val="110000"/>
              </a:lnSpc>
              <a:spcBef>
                <a:spcPct val="10000"/>
              </a:spcBef>
              <a:buNone/>
            </a:pPr>
            <a:r>
              <a:rPr lang="zh-CN" altLang="en-US" b="1">
                <a:latin typeface="宋体" panose="02010600030101010101" pitchFamily="2" charset="-122"/>
              </a:rPr>
              <a:t>⑴ </a:t>
            </a:r>
            <a:r>
              <a:rPr lang="zh-CN" altLang="en-US" b="1"/>
              <a:t>建立</a:t>
            </a:r>
            <a:r>
              <a:rPr lang="en-US" altLang="zh-CN" b="1"/>
              <a:t>(Create)</a:t>
            </a:r>
            <a:r>
              <a:rPr lang="zh-CN" altLang="en-US" b="1"/>
              <a:t>一个数据结构；</a:t>
            </a:r>
          </a:p>
          <a:p>
            <a:pPr marL="533400" lvl="1" indent="0" eaLnBrk="1" hangingPunct="1">
              <a:lnSpc>
                <a:spcPct val="110000"/>
              </a:lnSpc>
              <a:spcBef>
                <a:spcPct val="10000"/>
              </a:spcBef>
              <a:buNone/>
            </a:pPr>
            <a:r>
              <a:rPr lang="zh-CN" altLang="en-US" b="1">
                <a:latin typeface="宋体" panose="02010600030101010101" pitchFamily="2" charset="-122"/>
              </a:rPr>
              <a:t>⑵ </a:t>
            </a:r>
            <a:r>
              <a:rPr lang="zh-CN" altLang="en-US" b="1"/>
              <a:t>消除</a:t>
            </a:r>
            <a:r>
              <a:rPr lang="en-US" altLang="zh-CN" b="1"/>
              <a:t>(Destroy)</a:t>
            </a:r>
            <a:r>
              <a:rPr lang="zh-CN" altLang="en-US" b="1"/>
              <a:t>一个数据结构；</a:t>
            </a:r>
          </a:p>
          <a:p>
            <a:pPr marL="533400" lvl="1" indent="0" eaLnBrk="1" hangingPunct="1">
              <a:lnSpc>
                <a:spcPct val="110000"/>
              </a:lnSpc>
              <a:spcBef>
                <a:spcPct val="10000"/>
              </a:spcBef>
              <a:buNone/>
            </a:pPr>
            <a:r>
              <a:rPr lang="zh-CN" altLang="en-US" b="1">
                <a:latin typeface="宋体" panose="02010600030101010101" pitchFamily="2" charset="-122"/>
              </a:rPr>
              <a:t>⑶ </a:t>
            </a:r>
            <a:r>
              <a:rPr lang="zh-CN" altLang="en-US" b="1"/>
              <a:t>从一个数据结构中删除</a:t>
            </a:r>
            <a:r>
              <a:rPr lang="en-US" altLang="zh-CN" b="1"/>
              <a:t>(Delete)</a:t>
            </a:r>
            <a:r>
              <a:rPr lang="zh-CN" altLang="en-US" b="1"/>
              <a:t>一个数据元素；</a:t>
            </a:r>
          </a:p>
          <a:p>
            <a:pPr marL="533400" lvl="1" indent="0" eaLnBrk="1" hangingPunct="1">
              <a:lnSpc>
                <a:spcPct val="110000"/>
              </a:lnSpc>
              <a:spcBef>
                <a:spcPct val="10000"/>
              </a:spcBef>
              <a:buNone/>
            </a:pPr>
            <a:r>
              <a:rPr lang="zh-CN" altLang="en-US" b="1">
                <a:latin typeface="宋体" panose="02010600030101010101" pitchFamily="2" charset="-122"/>
              </a:rPr>
              <a:t>⑷ </a:t>
            </a:r>
            <a:r>
              <a:rPr lang="zh-CN" altLang="en-US" b="1"/>
              <a:t>把一个数据元素插入</a:t>
            </a:r>
            <a:r>
              <a:rPr lang="en-US" altLang="zh-CN" b="1"/>
              <a:t>(Insert)</a:t>
            </a:r>
            <a:r>
              <a:rPr lang="zh-CN" altLang="en-US" b="1"/>
              <a:t>到一个数据结构中；</a:t>
            </a:r>
          </a:p>
          <a:p>
            <a:pPr marL="533400" lvl="1" indent="0" eaLnBrk="1" hangingPunct="1">
              <a:lnSpc>
                <a:spcPct val="110000"/>
              </a:lnSpc>
              <a:spcBef>
                <a:spcPct val="10000"/>
              </a:spcBef>
              <a:buNone/>
            </a:pPr>
            <a:r>
              <a:rPr lang="zh-CN" altLang="en-US" b="1">
                <a:latin typeface="宋体" panose="02010600030101010101" pitchFamily="2" charset="-122"/>
              </a:rPr>
              <a:t>⑸ </a:t>
            </a:r>
            <a:r>
              <a:rPr lang="zh-CN" altLang="en-US" b="1"/>
              <a:t>对一个数据结构进行访问</a:t>
            </a:r>
            <a:r>
              <a:rPr lang="en-US" altLang="zh-CN" b="1"/>
              <a:t>(Access)</a:t>
            </a:r>
            <a:r>
              <a:rPr lang="zh-CN" altLang="en-US" b="1"/>
              <a:t>；</a:t>
            </a:r>
          </a:p>
          <a:p>
            <a:pPr marL="533400" lvl="1" indent="0" eaLnBrk="1" hangingPunct="1">
              <a:lnSpc>
                <a:spcPct val="110000"/>
              </a:lnSpc>
              <a:spcBef>
                <a:spcPct val="10000"/>
              </a:spcBef>
              <a:buNone/>
            </a:pPr>
            <a:r>
              <a:rPr lang="zh-CN" altLang="en-US" b="1">
                <a:latin typeface="宋体" panose="02010600030101010101" pitchFamily="2" charset="-122"/>
              </a:rPr>
              <a:t>⑹ </a:t>
            </a:r>
            <a:r>
              <a:rPr lang="zh-CN" altLang="en-US" b="1"/>
              <a:t>对一个数据结构</a:t>
            </a:r>
            <a:r>
              <a:rPr lang="en-US" altLang="zh-CN" b="1"/>
              <a:t>(</a:t>
            </a:r>
            <a:r>
              <a:rPr lang="zh-CN" altLang="en-US" b="1"/>
              <a:t>中的数据元素</a:t>
            </a:r>
            <a:r>
              <a:rPr lang="en-US" altLang="zh-CN" b="1"/>
              <a:t>)</a:t>
            </a:r>
            <a:r>
              <a:rPr lang="zh-CN" altLang="en-US" b="1"/>
              <a:t>进行修改</a:t>
            </a:r>
            <a:r>
              <a:rPr lang="en-US" altLang="zh-CN" b="1"/>
              <a:t>(Modify)</a:t>
            </a:r>
            <a:r>
              <a:rPr lang="zh-CN" altLang="en-US" b="1"/>
              <a:t>；</a:t>
            </a:r>
          </a:p>
          <a:p>
            <a:pPr marL="533400" lvl="1" indent="0" eaLnBrk="1" hangingPunct="1">
              <a:lnSpc>
                <a:spcPct val="110000"/>
              </a:lnSpc>
              <a:spcBef>
                <a:spcPct val="10000"/>
              </a:spcBef>
              <a:buNone/>
            </a:pPr>
            <a:r>
              <a:rPr lang="zh-CN" altLang="en-US" b="1">
                <a:latin typeface="宋体" panose="02010600030101010101" pitchFamily="2" charset="-122"/>
              </a:rPr>
              <a:t>⑺ </a:t>
            </a:r>
            <a:r>
              <a:rPr lang="zh-CN" altLang="en-US" b="1"/>
              <a:t>对一个数据结构进行排序</a:t>
            </a:r>
            <a:r>
              <a:rPr lang="en-US" altLang="zh-CN" b="1"/>
              <a:t>(Sort)</a:t>
            </a:r>
            <a:r>
              <a:rPr lang="zh-CN" altLang="en-US" b="1"/>
              <a:t>；</a:t>
            </a:r>
          </a:p>
          <a:p>
            <a:pPr marL="533400" lvl="1" indent="0" eaLnBrk="1" hangingPunct="1">
              <a:lnSpc>
                <a:spcPct val="110000"/>
              </a:lnSpc>
              <a:spcBef>
                <a:spcPct val="10000"/>
              </a:spcBef>
              <a:buNone/>
            </a:pPr>
            <a:r>
              <a:rPr lang="zh-CN" altLang="en-US" b="1">
                <a:latin typeface="宋体" panose="02010600030101010101" pitchFamily="2" charset="-122"/>
              </a:rPr>
              <a:t>⑻ </a:t>
            </a:r>
            <a:r>
              <a:rPr lang="zh-CN" altLang="en-US" b="1"/>
              <a:t>对一个数据结构进行查找</a:t>
            </a:r>
            <a:r>
              <a:rPr lang="en-US" altLang="zh-CN" b="1"/>
              <a:t>(Search)</a:t>
            </a:r>
            <a:r>
              <a:rPr lang="zh-CN" altLang="en-US" b="1"/>
              <a:t>。</a:t>
            </a:r>
            <a:endParaRPr lang="zh-CN" altLang="en-US" sz="2400" b="1"/>
          </a:p>
        </p:txBody>
      </p:sp>
      <p:sp>
        <p:nvSpPr>
          <p:cNvPr id="364547" name="Rectangle 3">
            <a:extLst>
              <a:ext uri="{FF2B5EF4-FFF2-40B4-BE49-F238E27FC236}">
                <a16:creationId xmlns:a16="http://schemas.microsoft.com/office/drawing/2014/main" id="{233B08FB-A06C-A843-BF18-40632A710DD3}"/>
              </a:ext>
            </a:extLst>
          </p:cNvPr>
          <p:cNvSpPr>
            <a:spLocks noGrp="1" noChangeArrowheads="1"/>
          </p:cNvSpPr>
          <p:nvPr>
            <p:ph type="title" idx="4294967295"/>
          </p:nvPr>
        </p:nvSpPr>
        <p:spPr>
          <a:xfrm>
            <a:off x="2511426" y="260350"/>
            <a:ext cx="5889625" cy="736600"/>
          </a:xfrm>
        </p:spPr>
        <p:txBody>
          <a:bodyPr/>
          <a:lstStyle/>
          <a:p>
            <a:pPr eaLnBrk="1" hangingPunct="1"/>
            <a:r>
              <a:rPr lang="en-US" altLang="zh-CN" b="1">
                <a:effectLst/>
                <a:latin typeface="Times New Roman" panose="02020603050405020304" pitchFamily="18" charset="0"/>
              </a:rPr>
              <a:t>1.1.6</a:t>
            </a:r>
            <a:r>
              <a:rPr lang="en-US" altLang="zh-CN"/>
              <a:t>  </a:t>
            </a:r>
            <a:r>
              <a:rPr lang="zh-CN" altLang="en-US" b="1">
                <a:effectLst/>
                <a:ea typeface="楷体_GB2312" pitchFamily="49" charset="-122"/>
              </a:rPr>
              <a:t>数据结构的运算</a:t>
            </a:r>
          </a:p>
        </p:txBody>
      </p:sp>
    </p:spTree>
    <p:extLst>
      <p:ext uri="{BB962C8B-B14F-4D97-AF65-F5344CB8AC3E}">
        <p14:creationId xmlns:p14="http://schemas.microsoft.com/office/powerpoint/2010/main" val="2230337782"/>
      </p:ext>
    </p:extLst>
  </p:cSld>
  <p:clrMapOvr>
    <a:masterClrMapping/>
  </p:clrMapOvr>
  <p:transition spd="slow">
    <p:blinds/>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4CFF629-9C93-6540-8307-D59B65342CD0}"/>
              </a:ext>
            </a:extLst>
          </p:cNvPr>
          <p:cNvSpPr>
            <a:spLocks noGrp="1" noChangeArrowheads="1"/>
          </p:cNvSpPr>
          <p:nvPr>
            <p:ph/>
          </p:nvPr>
        </p:nvSpPr>
        <p:spPr>
          <a:xfrm>
            <a:off x="1676400" y="1125539"/>
            <a:ext cx="8839200" cy="4175125"/>
          </a:xfrm>
        </p:spPr>
        <p:txBody>
          <a:bodyPr/>
          <a:lstStyle/>
          <a:p>
            <a:pPr marL="0" indent="0" eaLnBrk="1" hangingPunct="1">
              <a:lnSpc>
                <a:spcPct val="110000"/>
              </a:lnSpc>
              <a:buNone/>
            </a:pPr>
            <a:r>
              <a:rPr lang="en-US" altLang="zh-CN" b="1">
                <a:solidFill>
                  <a:schemeClr val="folHlink"/>
                </a:solidFill>
              </a:rPr>
              <a:t>      </a:t>
            </a:r>
            <a:r>
              <a:rPr lang="zh-CN" altLang="en-US" sz="2800" b="1">
                <a:solidFill>
                  <a:schemeClr val="folHlink"/>
                </a:solidFill>
              </a:rPr>
              <a:t>抽象数据类型</a:t>
            </a:r>
            <a:r>
              <a:rPr lang="en-US" altLang="zh-CN" sz="2800" b="1"/>
              <a:t>(</a:t>
            </a:r>
            <a:r>
              <a:rPr lang="en-US" altLang="zh-CN" sz="2800" b="1">
                <a:solidFill>
                  <a:schemeClr val="accent1"/>
                </a:solidFill>
              </a:rPr>
              <a:t>Abstract Data Type</a:t>
            </a:r>
            <a:r>
              <a:rPr lang="en-US" altLang="zh-CN" sz="2800" b="1"/>
              <a:t> </a:t>
            </a:r>
            <a:r>
              <a:rPr lang="zh-CN" altLang="en-US" sz="2800" b="1"/>
              <a:t>，简称</a:t>
            </a:r>
            <a:r>
              <a:rPr lang="en-US" altLang="zh-CN" sz="2800" b="1">
                <a:solidFill>
                  <a:schemeClr val="accent1"/>
                </a:solidFill>
              </a:rPr>
              <a:t>ADT</a:t>
            </a:r>
            <a:r>
              <a:rPr lang="en-US" altLang="zh-CN" sz="2800" b="1"/>
              <a:t>)</a:t>
            </a:r>
            <a:r>
              <a:rPr lang="zh-CN" altLang="en-US" sz="2800" b="1"/>
              <a:t>：是指一个数学模型以及定义在该模型上的一组操作。</a:t>
            </a:r>
          </a:p>
          <a:p>
            <a:pPr marL="0" indent="0" eaLnBrk="1" hangingPunct="1">
              <a:lnSpc>
                <a:spcPct val="110000"/>
              </a:lnSpc>
              <a:buNone/>
            </a:pPr>
            <a:r>
              <a:rPr lang="zh-CN" altLang="en-US" sz="2800" b="1"/>
              <a:t>         </a:t>
            </a:r>
            <a:r>
              <a:rPr lang="en-US" altLang="zh-CN" sz="2800" b="1"/>
              <a:t>ADT</a:t>
            </a:r>
            <a:r>
              <a:rPr lang="zh-CN" altLang="en-US" sz="2800" b="1"/>
              <a:t>的定义仅是一组逻辑特性描述， 与其在计算机内的表示和实现无关。因此，不论</a:t>
            </a:r>
            <a:r>
              <a:rPr lang="en-US" altLang="zh-CN" sz="2800" b="1"/>
              <a:t>ADT</a:t>
            </a:r>
            <a:r>
              <a:rPr lang="zh-CN" altLang="en-US" sz="2800" b="1"/>
              <a:t>的内部结构如何变化，只要其数学特性不变，都不影响其外部使用。</a:t>
            </a:r>
          </a:p>
          <a:p>
            <a:pPr marL="0" indent="0" eaLnBrk="1" hangingPunct="1">
              <a:lnSpc>
                <a:spcPct val="110000"/>
              </a:lnSpc>
              <a:buNone/>
            </a:pPr>
            <a:r>
              <a:rPr lang="zh-CN" altLang="en-US" sz="2800" b="1"/>
              <a:t>        </a:t>
            </a:r>
            <a:r>
              <a:rPr lang="en-US" altLang="zh-CN" sz="2800" b="1"/>
              <a:t>ADT</a:t>
            </a:r>
            <a:r>
              <a:rPr lang="zh-CN" altLang="en-US" sz="2800" b="1"/>
              <a:t>的形式化定义是三元组：</a:t>
            </a:r>
            <a:r>
              <a:rPr lang="en-US" altLang="zh-CN" sz="2800" b="1"/>
              <a:t>ADT=(D</a:t>
            </a:r>
            <a:r>
              <a:rPr lang="zh-CN" altLang="en-US" sz="2800" b="1"/>
              <a:t>，</a:t>
            </a:r>
            <a:r>
              <a:rPr lang="en-US" altLang="zh-CN" sz="2800" b="1"/>
              <a:t>S</a:t>
            </a:r>
            <a:r>
              <a:rPr lang="zh-CN" altLang="en-US" sz="2800" b="1"/>
              <a:t>，</a:t>
            </a:r>
            <a:r>
              <a:rPr lang="en-US" altLang="zh-CN" sz="2800" b="1"/>
              <a:t>P)</a:t>
            </a:r>
          </a:p>
          <a:p>
            <a:pPr marL="0" indent="0" eaLnBrk="1" hangingPunct="1">
              <a:lnSpc>
                <a:spcPct val="110000"/>
              </a:lnSpc>
              <a:buNone/>
            </a:pPr>
            <a:r>
              <a:rPr lang="zh-CN" altLang="en-US" sz="2800" b="1"/>
              <a:t>其中：</a:t>
            </a:r>
            <a:r>
              <a:rPr lang="en-US" altLang="zh-CN" sz="2800" b="1"/>
              <a:t>D</a:t>
            </a:r>
            <a:r>
              <a:rPr lang="zh-CN" altLang="en-US" sz="2800" b="1"/>
              <a:t>是</a:t>
            </a:r>
            <a:r>
              <a:rPr lang="zh-CN" altLang="en-US" sz="2800" b="1">
                <a:solidFill>
                  <a:schemeClr val="folHlink"/>
                </a:solidFill>
              </a:rPr>
              <a:t>数据对象</a:t>
            </a:r>
            <a:r>
              <a:rPr lang="zh-CN" altLang="en-US" sz="2800" b="1"/>
              <a:t>，</a:t>
            </a:r>
            <a:r>
              <a:rPr lang="en-US" altLang="zh-CN" sz="2800" b="1"/>
              <a:t>S</a:t>
            </a:r>
            <a:r>
              <a:rPr lang="zh-CN" altLang="en-US" sz="2800" b="1"/>
              <a:t>是</a:t>
            </a:r>
            <a:r>
              <a:rPr lang="en-US" altLang="zh-CN" sz="2800" b="1"/>
              <a:t>D</a:t>
            </a:r>
            <a:r>
              <a:rPr lang="zh-CN" altLang="en-US" sz="2800" b="1"/>
              <a:t>上的</a:t>
            </a:r>
            <a:r>
              <a:rPr lang="zh-CN" altLang="en-US" sz="2800" b="1">
                <a:solidFill>
                  <a:schemeClr val="folHlink"/>
                </a:solidFill>
              </a:rPr>
              <a:t>关系集</a:t>
            </a:r>
            <a:r>
              <a:rPr lang="zh-CN" altLang="en-US" sz="2800" b="1"/>
              <a:t>，</a:t>
            </a:r>
            <a:r>
              <a:rPr lang="en-US" altLang="zh-CN" sz="2800" b="1"/>
              <a:t>P</a:t>
            </a:r>
            <a:r>
              <a:rPr lang="zh-CN" altLang="en-US" sz="2800" b="1"/>
              <a:t>是对</a:t>
            </a:r>
            <a:r>
              <a:rPr lang="en-US" altLang="zh-CN" sz="2800" b="1"/>
              <a:t>D</a:t>
            </a:r>
            <a:r>
              <a:rPr lang="zh-CN" altLang="en-US" sz="2800" b="1"/>
              <a:t>的</a:t>
            </a:r>
            <a:r>
              <a:rPr lang="zh-CN" altLang="en-US" sz="2800" b="1">
                <a:solidFill>
                  <a:schemeClr val="folHlink"/>
                </a:solidFill>
              </a:rPr>
              <a:t>基本操作集</a:t>
            </a:r>
            <a:r>
              <a:rPr lang="zh-CN" altLang="en-US" sz="2800" b="1"/>
              <a:t>。</a:t>
            </a:r>
          </a:p>
        </p:txBody>
      </p:sp>
      <p:sp>
        <p:nvSpPr>
          <p:cNvPr id="347139" name="Rectangle 3">
            <a:extLst>
              <a:ext uri="{FF2B5EF4-FFF2-40B4-BE49-F238E27FC236}">
                <a16:creationId xmlns:a16="http://schemas.microsoft.com/office/drawing/2014/main" id="{32A2F774-2851-CD4F-BEA0-48C34743A154}"/>
              </a:ext>
            </a:extLst>
          </p:cNvPr>
          <p:cNvSpPr>
            <a:spLocks noGrp="1" noChangeArrowheads="1"/>
          </p:cNvSpPr>
          <p:nvPr>
            <p:ph type="title" idx="4294967295"/>
          </p:nvPr>
        </p:nvSpPr>
        <p:spPr>
          <a:xfrm>
            <a:off x="2708275" y="269876"/>
            <a:ext cx="6483350" cy="855663"/>
          </a:xfrm>
        </p:spPr>
        <p:txBody>
          <a:bodyPr/>
          <a:lstStyle/>
          <a:p>
            <a:pPr eaLnBrk="1" hangingPunct="1"/>
            <a:r>
              <a:rPr lang="en-US" altLang="zh-CN" sz="5400" b="1">
                <a:effectLst/>
                <a:latin typeface="Times New Roman" panose="02020603050405020304" pitchFamily="18" charset="0"/>
                <a:cs typeface="Arial" panose="020B0604020202020204" pitchFamily="34" charset="0"/>
              </a:rPr>
              <a:t>1.2</a:t>
            </a:r>
            <a:r>
              <a:rPr lang="en-US" altLang="zh-CN" sz="5400">
                <a:cs typeface="Arial" panose="020B0604020202020204" pitchFamily="34" charset="0"/>
              </a:rPr>
              <a:t>  </a:t>
            </a:r>
            <a:r>
              <a:rPr lang="zh-CN" altLang="en-US" sz="5400" b="1">
                <a:effectLst/>
                <a:ea typeface="楷体_GB2312" pitchFamily="49" charset="-122"/>
              </a:rPr>
              <a:t>抽象数据类型</a:t>
            </a:r>
          </a:p>
        </p:txBody>
      </p:sp>
    </p:spTree>
    <p:extLst>
      <p:ext uri="{BB962C8B-B14F-4D97-AF65-F5344CB8AC3E}">
        <p14:creationId xmlns:p14="http://schemas.microsoft.com/office/powerpoint/2010/main" val="2133530290"/>
      </p:ext>
    </p:extLst>
  </p:cSld>
  <p:clrMapOvr>
    <a:masterClrMapping/>
  </p:clrMapOvr>
  <p:transition spd="slow">
    <p:blinds/>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8D2E80A-8B3E-3C40-8892-21C3DFC036DD}"/>
              </a:ext>
            </a:extLst>
          </p:cNvPr>
          <p:cNvSpPr>
            <a:spLocks noGrp="1" noChangeArrowheads="1"/>
          </p:cNvSpPr>
          <p:nvPr>
            <p:ph/>
          </p:nvPr>
        </p:nvSpPr>
        <p:spPr>
          <a:xfrm>
            <a:off x="1676401" y="228600"/>
            <a:ext cx="8812213" cy="5937250"/>
          </a:xfrm>
        </p:spPr>
        <p:txBody>
          <a:bodyPr/>
          <a:lstStyle/>
          <a:p>
            <a:pPr marL="0" indent="0" eaLnBrk="1" hangingPunct="1">
              <a:lnSpc>
                <a:spcPct val="110000"/>
              </a:lnSpc>
              <a:buNone/>
            </a:pPr>
            <a:r>
              <a:rPr lang="en-US" altLang="zh-CN" sz="2800" b="1"/>
              <a:t>ADT</a:t>
            </a:r>
            <a:r>
              <a:rPr lang="zh-CN" altLang="en-US" sz="2800" b="1"/>
              <a:t>的一般定义形式是：</a:t>
            </a:r>
          </a:p>
          <a:p>
            <a:pPr marL="0" indent="0" eaLnBrk="1" hangingPunct="1">
              <a:lnSpc>
                <a:spcPct val="110000"/>
              </a:lnSpc>
              <a:buNone/>
            </a:pPr>
            <a:r>
              <a:rPr lang="en-US" altLang="zh-CN" sz="2800" b="1"/>
              <a:t>ADT &lt;</a:t>
            </a:r>
            <a:r>
              <a:rPr lang="zh-CN" altLang="en-US" sz="2800" b="1"/>
              <a:t>抽象数据类型名</a:t>
            </a:r>
            <a:r>
              <a:rPr lang="en-US" altLang="zh-CN" sz="2800" b="1"/>
              <a:t>&gt;{</a:t>
            </a:r>
          </a:p>
          <a:p>
            <a:pPr marL="533400" lvl="1" indent="0" eaLnBrk="1" hangingPunct="1">
              <a:lnSpc>
                <a:spcPct val="110000"/>
              </a:lnSpc>
              <a:buNone/>
            </a:pPr>
            <a:r>
              <a:rPr lang="zh-CN" altLang="en-US" b="1"/>
              <a:t>数据对象： </a:t>
            </a:r>
            <a:r>
              <a:rPr lang="en-US" altLang="zh-CN" b="1"/>
              <a:t>&lt;</a:t>
            </a:r>
            <a:r>
              <a:rPr lang="zh-CN" altLang="en-US" b="1"/>
              <a:t>数据对象的定义</a:t>
            </a:r>
            <a:r>
              <a:rPr lang="en-US" altLang="zh-CN" b="1"/>
              <a:t>&gt;</a:t>
            </a:r>
          </a:p>
          <a:p>
            <a:pPr marL="533400" lvl="1" indent="0" eaLnBrk="1" hangingPunct="1">
              <a:lnSpc>
                <a:spcPct val="110000"/>
              </a:lnSpc>
              <a:buNone/>
            </a:pPr>
            <a:r>
              <a:rPr lang="zh-CN" altLang="en-US" b="1"/>
              <a:t>数据关系： </a:t>
            </a:r>
            <a:r>
              <a:rPr lang="en-US" altLang="zh-CN" b="1"/>
              <a:t>&lt;</a:t>
            </a:r>
            <a:r>
              <a:rPr lang="zh-CN" altLang="en-US" b="1"/>
              <a:t>数据关系的定义</a:t>
            </a:r>
            <a:r>
              <a:rPr lang="en-US" altLang="zh-CN" b="1"/>
              <a:t>&gt;</a:t>
            </a:r>
          </a:p>
          <a:p>
            <a:pPr marL="533400" lvl="1" indent="0" eaLnBrk="1" hangingPunct="1">
              <a:lnSpc>
                <a:spcPct val="110000"/>
              </a:lnSpc>
              <a:buNone/>
            </a:pPr>
            <a:r>
              <a:rPr lang="zh-CN" altLang="en-US" b="1"/>
              <a:t>基本操作： </a:t>
            </a:r>
            <a:r>
              <a:rPr lang="en-US" altLang="zh-CN" b="1"/>
              <a:t>&lt;</a:t>
            </a:r>
            <a:r>
              <a:rPr lang="zh-CN" altLang="en-US" b="1"/>
              <a:t>基本操作的定义</a:t>
            </a:r>
            <a:r>
              <a:rPr lang="en-US" altLang="zh-CN" b="1"/>
              <a:t>&gt;</a:t>
            </a:r>
          </a:p>
          <a:p>
            <a:pPr marL="0" indent="0" eaLnBrk="1" hangingPunct="1">
              <a:lnSpc>
                <a:spcPct val="110000"/>
              </a:lnSpc>
              <a:buNone/>
            </a:pPr>
            <a:r>
              <a:rPr lang="en-US" altLang="zh-CN" sz="2800" b="1"/>
              <a:t>} ADT &lt;</a:t>
            </a:r>
            <a:r>
              <a:rPr lang="zh-CN" altLang="en-US" sz="2800" b="1"/>
              <a:t>抽象数据类型名</a:t>
            </a:r>
            <a:r>
              <a:rPr lang="en-US" altLang="zh-CN" sz="2800" b="1"/>
              <a:t>&gt;</a:t>
            </a:r>
          </a:p>
          <a:p>
            <a:pPr marL="533400" lvl="1" indent="0" eaLnBrk="1" hangingPunct="1">
              <a:lnSpc>
                <a:spcPct val="110000"/>
              </a:lnSpc>
            </a:pPr>
            <a:r>
              <a:rPr lang="en-US" altLang="zh-CN" b="1"/>
              <a:t> </a:t>
            </a:r>
            <a:r>
              <a:rPr lang="zh-CN" altLang="en-US" b="1"/>
              <a:t>其中数据对象和数据关系的定义用伪码描述。</a:t>
            </a:r>
          </a:p>
          <a:p>
            <a:pPr marL="533400" lvl="1" indent="0" eaLnBrk="1" hangingPunct="1">
              <a:lnSpc>
                <a:spcPct val="110000"/>
              </a:lnSpc>
            </a:pPr>
            <a:r>
              <a:rPr lang="zh-CN" altLang="en-US" b="1"/>
              <a:t> 基本操作的定义是：</a:t>
            </a:r>
          </a:p>
          <a:p>
            <a:pPr marL="1079500" lvl="2" indent="0" eaLnBrk="1" hangingPunct="1">
              <a:lnSpc>
                <a:spcPct val="110000"/>
              </a:lnSpc>
              <a:buNone/>
            </a:pPr>
            <a:r>
              <a:rPr lang="en-US" altLang="zh-CN" b="1"/>
              <a:t>&lt;</a:t>
            </a:r>
            <a:r>
              <a:rPr lang="zh-CN" altLang="en-US" b="1"/>
              <a:t>基本操作名</a:t>
            </a:r>
            <a:r>
              <a:rPr lang="en-US" altLang="zh-CN" b="1"/>
              <a:t>&gt;(&lt;</a:t>
            </a:r>
            <a:r>
              <a:rPr lang="zh-CN" altLang="en-US" b="1"/>
              <a:t>参数表</a:t>
            </a:r>
            <a:r>
              <a:rPr lang="en-US" altLang="zh-CN" b="1"/>
              <a:t>&gt;)</a:t>
            </a:r>
          </a:p>
          <a:p>
            <a:pPr marL="1612900" lvl="3" indent="0" eaLnBrk="1" hangingPunct="1">
              <a:lnSpc>
                <a:spcPct val="110000"/>
              </a:lnSpc>
              <a:buNone/>
            </a:pPr>
            <a:r>
              <a:rPr lang="zh-CN" altLang="en-US" sz="2400" b="1"/>
              <a:t>初始条件： </a:t>
            </a:r>
            <a:r>
              <a:rPr lang="en-US" altLang="zh-CN" sz="2400" b="1"/>
              <a:t>&lt;</a:t>
            </a:r>
            <a:r>
              <a:rPr lang="zh-CN" altLang="en-US" sz="2400" b="1"/>
              <a:t>初始条件描述</a:t>
            </a:r>
            <a:r>
              <a:rPr lang="en-US" altLang="zh-CN" sz="2400" b="1"/>
              <a:t>&gt;</a:t>
            </a:r>
          </a:p>
          <a:p>
            <a:pPr marL="1612900" lvl="3" indent="0" eaLnBrk="1" hangingPunct="1">
              <a:lnSpc>
                <a:spcPct val="110000"/>
              </a:lnSpc>
              <a:buNone/>
            </a:pPr>
            <a:r>
              <a:rPr lang="zh-CN" altLang="en-US" sz="2400" b="1"/>
              <a:t>操作结果： </a:t>
            </a:r>
            <a:r>
              <a:rPr lang="en-US" altLang="zh-CN" sz="2400" b="1"/>
              <a:t>&lt;</a:t>
            </a:r>
            <a:r>
              <a:rPr lang="zh-CN" altLang="en-US" sz="2400" b="1"/>
              <a:t>操作结果描述</a:t>
            </a:r>
            <a:r>
              <a:rPr lang="en-US" altLang="zh-CN" sz="2400" b="1"/>
              <a:t>&gt;</a:t>
            </a:r>
          </a:p>
        </p:txBody>
      </p:sp>
    </p:spTree>
    <p:extLst>
      <p:ext uri="{BB962C8B-B14F-4D97-AF65-F5344CB8AC3E}">
        <p14:creationId xmlns:p14="http://schemas.microsoft.com/office/powerpoint/2010/main" val="999732539"/>
      </p:ext>
    </p:extLst>
  </p:cSld>
  <p:clrMapOvr>
    <a:masterClrMapping/>
  </p:clrMapOvr>
  <p:transition spd="slow">
    <p:blinds/>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8052F9C0-274A-7845-B35E-8227298E8EB7}"/>
              </a:ext>
            </a:extLst>
          </p:cNvPr>
          <p:cNvSpPr>
            <a:spLocks noChangeArrowheads="1"/>
          </p:cNvSpPr>
          <p:nvPr/>
        </p:nvSpPr>
        <p:spPr bwMode="auto">
          <a:xfrm>
            <a:off x="1676401" y="268288"/>
            <a:ext cx="874077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spcBef>
                <a:spcPct val="20000"/>
              </a:spcBef>
              <a:spcAft>
                <a:spcPct val="0"/>
              </a:spcAft>
              <a:buClr>
                <a:srgbClr val="FFFFFF"/>
              </a:buClr>
              <a:buSzPct val="90000"/>
              <a:buFontTx/>
              <a:buChar char="–"/>
            </a:pPr>
            <a:r>
              <a:rPr lang="en-US" altLang="zh-CN" sz="2800" b="1">
                <a:solidFill>
                  <a:srgbClr val="FFFFFF"/>
                </a:solidFill>
              </a:rPr>
              <a:t> </a:t>
            </a:r>
            <a:r>
              <a:rPr lang="zh-CN" altLang="en-US" sz="2800" b="1">
                <a:solidFill>
                  <a:srgbClr val="FFFFFF"/>
                </a:solidFill>
              </a:rPr>
              <a:t>初始条件：描述操作执行之前数据结构和参数应满足的条件</a:t>
            </a:r>
            <a:r>
              <a:rPr lang="en-US" altLang="zh-CN" sz="2800" b="1">
                <a:solidFill>
                  <a:srgbClr val="FFFFFF"/>
                </a:solidFill>
              </a:rPr>
              <a:t>;</a:t>
            </a:r>
            <a:r>
              <a:rPr lang="zh-CN" altLang="en-US" sz="2800" b="1">
                <a:solidFill>
                  <a:srgbClr val="FFFFFF"/>
                </a:solidFill>
              </a:rPr>
              <a:t>若不满足，则操作失败，返回相应的出错信息。</a:t>
            </a:r>
          </a:p>
          <a:p>
            <a:pPr lvl="1" eaLnBrk="1" fontAlgn="base" hangingPunct="1">
              <a:spcBef>
                <a:spcPct val="20000"/>
              </a:spcBef>
              <a:spcAft>
                <a:spcPct val="0"/>
              </a:spcAft>
              <a:buClr>
                <a:srgbClr val="FFFFFF"/>
              </a:buClr>
              <a:buSzPct val="90000"/>
              <a:buFontTx/>
              <a:buChar char="–"/>
            </a:pPr>
            <a:r>
              <a:rPr lang="zh-CN" altLang="en-US" sz="2800" b="1">
                <a:solidFill>
                  <a:srgbClr val="FFFFFF"/>
                </a:solidFill>
              </a:rPr>
              <a:t>  操作结果：描述操作正常完成之后，数据结构的变化状况和 应返回的结果。</a:t>
            </a:r>
          </a:p>
        </p:txBody>
      </p:sp>
    </p:spTree>
    <p:extLst>
      <p:ext uri="{BB962C8B-B14F-4D97-AF65-F5344CB8AC3E}">
        <p14:creationId xmlns:p14="http://schemas.microsoft.com/office/powerpoint/2010/main" val="3752359977"/>
      </p:ext>
    </p:extLst>
  </p:cSld>
  <p:clrMapOvr>
    <a:masterClrMapping/>
  </p:clrMapOvr>
  <p:transition spd="slow">
    <p:blinds/>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002C3E2E-6791-E44E-BB98-07413C5DCE4C}"/>
              </a:ext>
            </a:extLst>
          </p:cNvPr>
          <p:cNvSpPr>
            <a:spLocks noGrp="1" noChangeArrowheads="1"/>
          </p:cNvSpPr>
          <p:nvPr>
            <p:ph type="ctrTitle"/>
          </p:nvPr>
        </p:nvSpPr>
        <p:spPr>
          <a:xfrm>
            <a:off x="2590800" y="201613"/>
            <a:ext cx="5665788" cy="995362"/>
          </a:xfrm>
        </p:spPr>
        <p:txBody>
          <a:bodyPr/>
          <a:lstStyle/>
          <a:p>
            <a:pPr eaLnBrk="1" hangingPunct="1"/>
            <a:r>
              <a:rPr lang="zh-CN" altLang="en-US" sz="6000">
                <a:effectLst/>
                <a:latin typeface="楷体_GB2312" pitchFamily="49" charset="-122"/>
                <a:ea typeface="楷体_GB2312" pitchFamily="49" charset="-122"/>
              </a:rPr>
              <a:t>第</a:t>
            </a:r>
            <a:r>
              <a:rPr lang="en-US" altLang="zh-CN" sz="6000">
                <a:effectLst/>
                <a:latin typeface="Times New Roman" panose="02020603050405020304" pitchFamily="18" charset="0"/>
                <a:ea typeface="楷体_GB2312" pitchFamily="49" charset="-122"/>
              </a:rPr>
              <a:t>1</a:t>
            </a:r>
            <a:r>
              <a:rPr lang="zh-CN" altLang="en-US" sz="6000">
                <a:effectLst/>
                <a:latin typeface="楷体_GB2312" pitchFamily="49" charset="-122"/>
                <a:ea typeface="楷体_GB2312" pitchFamily="49" charset="-122"/>
              </a:rPr>
              <a:t>章   绪 论</a:t>
            </a:r>
          </a:p>
        </p:txBody>
      </p:sp>
      <p:sp>
        <p:nvSpPr>
          <p:cNvPr id="5123" name="Rectangle 1029">
            <a:extLst>
              <a:ext uri="{FF2B5EF4-FFF2-40B4-BE49-F238E27FC236}">
                <a16:creationId xmlns:a16="http://schemas.microsoft.com/office/drawing/2014/main" id="{CFE8DB59-7393-7640-9927-C7203EFABBDD}"/>
              </a:ext>
            </a:extLst>
          </p:cNvPr>
          <p:cNvSpPr>
            <a:spLocks noChangeArrowheads="1"/>
          </p:cNvSpPr>
          <p:nvPr/>
        </p:nvSpPr>
        <p:spPr bwMode="auto">
          <a:xfrm>
            <a:off x="1676400" y="1268414"/>
            <a:ext cx="883920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2800">
                <a:solidFill>
                  <a:srgbClr val="FFFFFF"/>
                </a:solidFill>
              </a:rPr>
              <a:t>        </a:t>
            </a:r>
            <a:r>
              <a:rPr lang="zh-CN" altLang="en-US" sz="2800" b="1">
                <a:solidFill>
                  <a:srgbClr val="FFFFFF"/>
                </a:solidFill>
              </a:rPr>
              <a:t>目前，计算机已深入到社会生活的各个领域，其应用已不再仅仅局限于科学计算，而更多的是用于控制，管理及数据处理等非数值计算领域。计算机是一门研究用计算机进行信息表示和处理的科学。这里面涉及到两个问题：信息的</a:t>
            </a:r>
            <a:r>
              <a:rPr lang="zh-CN" altLang="en-US" sz="2800" b="1">
                <a:solidFill>
                  <a:srgbClr val="FFFF00"/>
                </a:solidFill>
              </a:rPr>
              <a:t>表示</a:t>
            </a:r>
            <a:r>
              <a:rPr lang="zh-CN" altLang="en-US" sz="2800" b="1">
                <a:solidFill>
                  <a:srgbClr val="FFFFFF"/>
                </a:solidFill>
              </a:rPr>
              <a:t>，信息的</a:t>
            </a:r>
            <a:r>
              <a:rPr lang="zh-CN" altLang="en-US" sz="2800" b="1">
                <a:solidFill>
                  <a:srgbClr val="FFFF00"/>
                </a:solidFill>
              </a:rPr>
              <a:t>处理</a:t>
            </a:r>
            <a:r>
              <a:rPr lang="zh-CN" altLang="en-US" sz="2800" b="1">
                <a:solidFill>
                  <a:srgbClr val="FFFFFF"/>
                </a:solidFill>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信息的表示和组织又直接关系到处理信息的程序的效率。随着应用问题的不断复杂，导致信息量剧增与信息范围的拓宽，使许多系统程序和应用程序的规模很大，结构又相当复杂。因此，必须分析待处理问题中的对象的特征及各对象之间存在的关系，这就是数据结构这门课所要研究的问题。</a:t>
            </a:r>
          </a:p>
        </p:txBody>
      </p:sp>
    </p:spTree>
    <p:extLst>
      <p:ext uri="{BB962C8B-B14F-4D97-AF65-F5344CB8AC3E}">
        <p14:creationId xmlns:p14="http://schemas.microsoft.com/office/powerpoint/2010/main" val="100120889"/>
      </p:ext>
    </p:extLst>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BD7AB59-E0D0-0345-9DA8-4E11D34D1295}"/>
              </a:ext>
            </a:extLst>
          </p:cNvPr>
          <p:cNvSpPr>
            <a:spLocks noGrp="1" noChangeArrowheads="1"/>
          </p:cNvSpPr>
          <p:nvPr>
            <p:ph/>
          </p:nvPr>
        </p:nvSpPr>
        <p:spPr>
          <a:xfrm>
            <a:off x="1600200" y="1074738"/>
            <a:ext cx="8991600" cy="5522912"/>
          </a:xfrm>
        </p:spPr>
        <p:txBody>
          <a:bodyPr/>
          <a:lstStyle/>
          <a:p>
            <a:pPr marL="0" indent="0" eaLnBrk="1" hangingPunct="1">
              <a:buNone/>
            </a:pPr>
            <a:r>
              <a:rPr lang="en-US" altLang="zh-CN" sz="4400" b="1">
                <a:solidFill>
                  <a:schemeClr val="tx2"/>
                </a:solidFill>
                <a:cs typeface="Arial" panose="020B0604020202020204" pitchFamily="34" charset="0"/>
              </a:rPr>
              <a:t>1.3.1</a:t>
            </a:r>
            <a:r>
              <a:rPr lang="en-US" altLang="zh-CN" sz="4400">
                <a:solidFill>
                  <a:schemeClr val="tx2"/>
                </a:solidFill>
                <a:latin typeface="Arial" panose="020B0604020202020204" pitchFamily="34" charset="0"/>
                <a:cs typeface="Arial" panose="020B0604020202020204" pitchFamily="34" charset="0"/>
              </a:rPr>
              <a:t>  </a:t>
            </a:r>
            <a:r>
              <a:rPr lang="zh-CN" altLang="en-US" sz="4400" b="1">
                <a:solidFill>
                  <a:schemeClr val="tx2"/>
                </a:solidFill>
                <a:latin typeface="Arial" panose="020B0604020202020204" pitchFamily="34" charset="0"/>
                <a:ea typeface="楷体_GB2312" pitchFamily="49" charset="-122"/>
              </a:rPr>
              <a:t>算法</a:t>
            </a:r>
            <a:endParaRPr lang="zh-CN" altLang="en-US" b="1">
              <a:solidFill>
                <a:schemeClr val="hlink"/>
              </a:solidFill>
              <a:ea typeface="楷体_GB2312" pitchFamily="49" charset="-122"/>
            </a:endParaRPr>
          </a:p>
          <a:p>
            <a:pPr marL="0" indent="0" eaLnBrk="1" hangingPunct="1">
              <a:buNone/>
            </a:pPr>
            <a:r>
              <a:rPr lang="zh-CN" altLang="en-US" sz="2800" b="1">
                <a:solidFill>
                  <a:schemeClr val="folHlink"/>
                </a:solidFill>
              </a:rPr>
              <a:t>算法</a:t>
            </a:r>
            <a:r>
              <a:rPr lang="en-US" altLang="zh-CN" sz="2800" b="1"/>
              <a:t>(</a:t>
            </a:r>
            <a:r>
              <a:rPr lang="en-US" altLang="zh-CN" sz="2800" b="1">
                <a:solidFill>
                  <a:schemeClr val="accent1"/>
                </a:solidFill>
              </a:rPr>
              <a:t>Algorithm</a:t>
            </a:r>
            <a:r>
              <a:rPr lang="en-US" altLang="zh-CN" sz="2800" b="1"/>
              <a:t>)</a:t>
            </a:r>
            <a:r>
              <a:rPr lang="zh-CN" altLang="en-US" sz="2800" b="1"/>
              <a:t>：是对特定问题求解方法</a:t>
            </a:r>
            <a:r>
              <a:rPr lang="en-US" altLang="zh-CN" sz="2800" b="1"/>
              <a:t>(</a:t>
            </a:r>
            <a:r>
              <a:rPr lang="zh-CN" altLang="en-US" sz="2800" b="1"/>
              <a:t>步骤</a:t>
            </a:r>
            <a:r>
              <a:rPr lang="en-US" altLang="zh-CN" sz="2800" b="1"/>
              <a:t>)</a:t>
            </a:r>
            <a:r>
              <a:rPr lang="zh-CN" altLang="en-US" sz="2800" b="1"/>
              <a:t>的一种描述，是指令的有限序列，其中每一条指令表示一个或多个操作。</a:t>
            </a:r>
          </a:p>
          <a:p>
            <a:pPr marL="0" indent="0" eaLnBrk="1" hangingPunct="1">
              <a:buNone/>
            </a:pPr>
            <a:r>
              <a:rPr lang="zh-CN" altLang="en-US" sz="2800" b="1">
                <a:solidFill>
                  <a:schemeClr val="folHlink"/>
                </a:solidFill>
              </a:rPr>
              <a:t>算法具有以下五个特性</a:t>
            </a:r>
          </a:p>
          <a:p>
            <a:pPr marL="533400" lvl="1" indent="0" eaLnBrk="1" hangingPunct="1">
              <a:buNone/>
            </a:pPr>
            <a:r>
              <a:rPr lang="zh-CN" altLang="en-US" b="1">
                <a:latin typeface="宋体" panose="02010600030101010101" pitchFamily="2" charset="-122"/>
              </a:rPr>
              <a:t>① </a:t>
            </a:r>
            <a:r>
              <a:rPr lang="zh-CN" altLang="en-US" b="1">
                <a:solidFill>
                  <a:srgbClr val="DE580E"/>
                </a:solidFill>
              </a:rPr>
              <a:t>有穷性</a:t>
            </a:r>
            <a:r>
              <a:rPr lang="zh-CN" altLang="en-US" b="1"/>
              <a:t>： 一个算法必须总是在执行有穷步之后结束，且每一步都在有穷时间内完成。</a:t>
            </a:r>
          </a:p>
          <a:p>
            <a:pPr marL="533400" lvl="1" indent="0" eaLnBrk="1" hangingPunct="1">
              <a:buNone/>
            </a:pPr>
            <a:r>
              <a:rPr lang="zh-CN" altLang="en-US" b="1">
                <a:latin typeface="宋体" panose="02010600030101010101" pitchFamily="2" charset="-122"/>
              </a:rPr>
              <a:t>②</a:t>
            </a:r>
            <a:r>
              <a:rPr lang="zh-CN" altLang="en-US" b="1"/>
              <a:t>  </a:t>
            </a:r>
            <a:r>
              <a:rPr lang="zh-CN" altLang="en-US" b="1">
                <a:solidFill>
                  <a:srgbClr val="DE580E"/>
                </a:solidFill>
              </a:rPr>
              <a:t>确定性</a:t>
            </a:r>
            <a:r>
              <a:rPr lang="zh-CN" altLang="en-US" b="1"/>
              <a:t>：算法中每一条指令必须有确切的含义。不存在二义性。且算法只有一个入口和一个出口。</a:t>
            </a:r>
          </a:p>
          <a:p>
            <a:pPr marL="533400" lvl="1" indent="0" eaLnBrk="1" hangingPunct="1">
              <a:lnSpc>
                <a:spcPct val="110000"/>
              </a:lnSpc>
              <a:buNone/>
            </a:pPr>
            <a:r>
              <a:rPr lang="zh-CN" altLang="en-US" b="1">
                <a:latin typeface="宋体" panose="02010600030101010101" pitchFamily="2" charset="-122"/>
              </a:rPr>
              <a:t>③ </a:t>
            </a:r>
            <a:r>
              <a:rPr lang="zh-CN" altLang="en-US" b="1">
                <a:solidFill>
                  <a:srgbClr val="DE580E"/>
                </a:solidFill>
              </a:rPr>
              <a:t>可行性</a:t>
            </a:r>
            <a:r>
              <a:rPr lang="zh-CN" altLang="en-US" b="1"/>
              <a:t>： 一个算法是能行的。即算法描述的操作都可以通过已经实现的基本运算执行有限次来实现。</a:t>
            </a:r>
            <a:endParaRPr lang="zh-CN" altLang="en-US" sz="2400" b="1"/>
          </a:p>
        </p:txBody>
      </p:sp>
      <p:sp>
        <p:nvSpPr>
          <p:cNvPr id="360451" name="Rectangle 3">
            <a:extLst>
              <a:ext uri="{FF2B5EF4-FFF2-40B4-BE49-F238E27FC236}">
                <a16:creationId xmlns:a16="http://schemas.microsoft.com/office/drawing/2014/main" id="{C46C59FA-9E91-BE49-9840-A3954F4418C9}"/>
              </a:ext>
            </a:extLst>
          </p:cNvPr>
          <p:cNvSpPr>
            <a:spLocks noGrp="1" noChangeArrowheads="1"/>
          </p:cNvSpPr>
          <p:nvPr>
            <p:ph type="title" idx="4294967295"/>
          </p:nvPr>
        </p:nvSpPr>
        <p:spPr>
          <a:xfrm>
            <a:off x="3209925" y="207964"/>
            <a:ext cx="6199188" cy="917575"/>
          </a:xfrm>
        </p:spPr>
        <p:txBody>
          <a:bodyPr/>
          <a:lstStyle/>
          <a:p>
            <a:pPr eaLnBrk="1" hangingPunct="1"/>
            <a:r>
              <a:rPr lang="en-US" altLang="zh-CN" sz="5400" b="1">
                <a:effectLst/>
                <a:latin typeface="Times New Roman" panose="02020603050405020304" pitchFamily="18" charset="0"/>
                <a:cs typeface="Arial" panose="020B0604020202020204" pitchFamily="34" charset="0"/>
              </a:rPr>
              <a:t>1.3</a:t>
            </a:r>
            <a:r>
              <a:rPr lang="en-US" altLang="zh-CN" sz="5400" b="1">
                <a:latin typeface="Times New Roman" panose="02020603050405020304" pitchFamily="18" charset="0"/>
                <a:cs typeface="Arial" panose="020B0604020202020204" pitchFamily="34" charset="0"/>
              </a:rPr>
              <a:t> </a:t>
            </a:r>
            <a:r>
              <a:rPr lang="en-US" altLang="zh-CN" sz="5400">
                <a:cs typeface="Arial" panose="020B0604020202020204" pitchFamily="34" charset="0"/>
              </a:rPr>
              <a:t> </a:t>
            </a:r>
            <a:r>
              <a:rPr lang="zh-CN" altLang="en-US" sz="5400" b="1">
                <a:effectLst/>
                <a:ea typeface="楷体_GB2312" pitchFamily="49" charset="-122"/>
              </a:rPr>
              <a:t>算法分析初步</a:t>
            </a:r>
          </a:p>
        </p:txBody>
      </p:sp>
    </p:spTree>
    <p:extLst>
      <p:ext uri="{BB962C8B-B14F-4D97-AF65-F5344CB8AC3E}">
        <p14:creationId xmlns:p14="http://schemas.microsoft.com/office/powerpoint/2010/main" val="3091525621"/>
      </p:ext>
    </p:extLst>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021BE8C-01A7-4748-A73B-FAA976C36EAD}"/>
              </a:ext>
            </a:extLst>
          </p:cNvPr>
          <p:cNvSpPr>
            <a:spLocks noGrp="1" noChangeArrowheads="1"/>
          </p:cNvSpPr>
          <p:nvPr>
            <p:ph/>
          </p:nvPr>
        </p:nvSpPr>
        <p:spPr>
          <a:xfrm>
            <a:off x="1676401" y="188914"/>
            <a:ext cx="8812213" cy="6408737"/>
          </a:xfrm>
        </p:spPr>
        <p:txBody>
          <a:bodyPr/>
          <a:lstStyle/>
          <a:p>
            <a:pPr marL="533400" lvl="1" indent="0" eaLnBrk="1" hangingPunct="1">
              <a:lnSpc>
                <a:spcPct val="110000"/>
              </a:lnSpc>
              <a:buNone/>
            </a:pPr>
            <a:r>
              <a:rPr lang="en-US" altLang="zh-CN" b="1">
                <a:latin typeface="宋体" panose="02010600030101010101" pitchFamily="2" charset="-122"/>
              </a:rPr>
              <a:t>④ </a:t>
            </a:r>
            <a:r>
              <a:rPr lang="zh-CN" altLang="en-US" b="1">
                <a:solidFill>
                  <a:srgbClr val="DE580E"/>
                </a:solidFill>
              </a:rPr>
              <a:t>输入</a:t>
            </a:r>
            <a:r>
              <a:rPr lang="zh-CN" altLang="en-US" b="1"/>
              <a:t>： 一个算法有零个或多个输入，这些输入取自于某个特定的对象集合。</a:t>
            </a:r>
          </a:p>
          <a:p>
            <a:pPr marL="533400" lvl="1" indent="0" eaLnBrk="1" hangingPunct="1">
              <a:lnSpc>
                <a:spcPct val="110000"/>
              </a:lnSpc>
              <a:buNone/>
            </a:pPr>
            <a:r>
              <a:rPr lang="zh-CN" altLang="en-US" b="1">
                <a:latin typeface="宋体" panose="02010600030101010101" pitchFamily="2" charset="-122"/>
              </a:rPr>
              <a:t>⑤ </a:t>
            </a:r>
            <a:r>
              <a:rPr lang="zh-CN" altLang="en-US" b="1">
                <a:solidFill>
                  <a:srgbClr val="DE580E"/>
                </a:solidFill>
              </a:rPr>
              <a:t>输出</a:t>
            </a:r>
            <a:r>
              <a:rPr lang="zh-CN" altLang="en-US" b="1"/>
              <a:t>： 一个算法有一个或多个输出，这些输出是同输入有着某些特定关系的量。</a:t>
            </a:r>
          </a:p>
          <a:p>
            <a:pPr marL="0" indent="0" eaLnBrk="1" hangingPunct="1">
              <a:lnSpc>
                <a:spcPct val="110000"/>
              </a:lnSpc>
              <a:buNone/>
            </a:pPr>
            <a:r>
              <a:rPr lang="zh-CN" altLang="en-US" sz="2800" b="1"/>
              <a:t>        一个算法可以用多种方法描述，主要有：使用自然语言描述；使用形式语言描述；使用计算机程序设计语言描述。</a:t>
            </a:r>
          </a:p>
          <a:p>
            <a:pPr marL="0" indent="0" eaLnBrk="1" hangingPunct="1">
              <a:lnSpc>
                <a:spcPct val="110000"/>
              </a:lnSpc>
              <a:buNone/>
            </a:pPr>
            <a:r>
              <a:rPr lang="zh-CN" altLang="en-US" sz="2800" b="1"/>
              <a:t>       </a:t>
            </a:r>
            <a:r>
              <a:rPr lang="zh-CN" altLang="en-US" sz="2800" b="1">
                <a:solidFill>
                  <a:schemeClr val="folHlink"/>
                </a:solidFill>
              </a:rPr>
              <a:t>算法和程序是两个不同的概念</a:t>
            </a:r>
            <a:r>
              <a:rPr lang="zh-CN" altLang="en-US" sz="2800" b="1"/>
              <a:t>。一个计算机程序是对一个算法使用某种程序设计语言的具体实现。算法必须可终止意味着不是所有的计算机程序都是算法。</a:t>
            </a:r>
          </a:p>
          <a:p>
            <a:pPr marL="0" indent="0" eaLnBrk="1" hangingPunct="1">
              <a:lnSpc>
                <a:spcPct val="110000"/>
              </a:lnSpc>
              <a:buNone/>
            </a:pPr>
            <a:r>
              <a:rPr lang="zh-CN" altLang="en-US" sz="2800" b="1"/>
              <a:t>        在本门课程的学习、作业练习、上机实践等环节，算法都用</a:t>
            </a:r>
            <a:r>
              <a:rPr lang="en-US" altLang="zh-CN" sz="2800" b="1"/>
              <a:t>C</a:t>
            </a:r>
            <a:r>
              <a:rPr lang="zh-CN" altLang="en-US" sz="2800" b="1"/>
              <a:t>语言来描述。在上机实践时，为了检查算法是否正确，应编写成完整的</a:t>
            </a:r>
            <a:r>
              <a:rPr lang="en-US" altLang="zh-CN" sz="2800" b="1"/>
              <a:t>C</a:t>
            </a:r>
            <a:r>
              <a:rPr lang="zh-CN" altLang="en-US" sz="2800" b="1"/>
              <a:t>语言程序。</a:t>
            </a:r>
          </a:p>
        </p:txBody>
      </p:sp>
    </p:spTree>
    <p:extLst>
      <p:ext uri="{BB962C8B-B14F-4D97-AF65-F5344CB8AC3E}">
        <p14:creationId xmlns:p14="http://schemas.microsoft.com/office/powerpoint/2010/main" val="3096824893"/>
      </p:ext>
    </p:extLst>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B8F783D-CBF9-B14D-9301-14A306EF4FD5}"/>
              </a:ext>
            </a:extLst>
          </p:cNvPr>
          <p:cNvSpPr>
            <a:spLocks noGrp="1" noChangeArrowheads="1"/>
          </p:cNvSpPr>
          <p:nvPr>
            <p:ph/>
          </p:nvPr>
        </p:nvSpPr>
        <p:spPr>
          <a:xfrm>
            <a:off x="1676401" y="1092201"/>
            <a:ext cx="8812213" cy="5216525"/>
          </a:xfrm>
        </p:spPr>
        <p:txBody>
          <a:bodyPr/>
          <a:lstStyle/>
          <a:p>
            <a:pPr marL="0" indent="0" eaLnBrk="1" hangingPunct="1">
              <a:lnSpc>
                <a:spcPct val="110000"/>
              </a:lnSpc>
              <a:buNone/>
            </a:pPr>
            <a:r>
              <a:rPr lang="zh-CN" altLang="en-US" sz="2800" b="1"/>
              <a:t>评价一个好的算法有以下几个标准</a:t>
            </a:r>
          </a:p>
          <a:p>
            <a:pPr marL="533400" lvl="1" indent="0" eaLnBrk="1" hangingPunct="1">
              <a:lnSpc>
                <a:spcPct val="110000"/>
              </a:lnSpc>
              <a:buNone/>
            </a:pPr>
            <a:r>
              <a:rPr lang="zh-CN" altLang="en-US" b="1">
                <a:latin typeface="宋体" panose="02010600030101010101" pitchFamily="2" charset="-122"/>
              </a:rPr>
              <a:t>①</a:t>
            </a:r>
            <a:r>
              <a:rPr lang="zh-CN" altLang="en-US" b="1"/>
              <a:t>  </a:t>
            </a:r>
            <a:r>
              <a:rPr lang="zh-CN" altLang="en-US" b="1">
                <a:solidFill>
                  <a:srgbClr val="DE580E"/>
                </a:solidFill>
              </a:rPr>
              <a:t> 正确性</a:t>
            </a:r>
            <a:r>
              <a:rPr lang="en-US" altLang="zh-CN" b="1"/>
              <a:t>(</a:t>
            </a:r>
            <a:r>
              <a:rPr lang="en-US" altLang="zh-CN" b="1">
                <a:solidFill>
                  <a:schemeClr val="accent1"/>
                </a:solidFill>
              </a:rPr>
              <a:t>Correctness</a:t>
            </a:r>
            <a:r>
              <a:rPr lang="en-US" altLang="zh-CN" b="1">
                <a:solidFill>
                  <a:schemeClr val="hlink"/>
                </a:solidFill>
              </a:rPr>
              <a:t> </a:t>
            </a:r>
            <a:r>
              <a:rPr lang="en-US" altLang="zh-CN" b="1"/>
              <a:t>)</a:t>
            </a:r>
            <a:r>
              <a:rPr lang="zh-CN" altLang="en-US" b="1"/>
              <a:t>： 算法应满足具体问题的需求。</a:t>
            </a:r>
          </a:p>
          <a:p>
            <a:pPr marL="533400" lvl="1" indent="0" eaLnBrk="1" hangingPunct="1">
              <a:lnSpc>
                <a:spcPct val="110000"/>
              </a:lnSpc>
              <a:buNone/>
            </a:pPr>
            <a:r>
              <a:rPr lang="zh-CN" altLang="en-US" b="1">
                <a:latin typeface="宋体" panose="02010600030101010101" pitchFamily="2" charset="-122"/>
              </a:rPr>
              <a:t>②</a:t>
            </a:r>
            <a:r>
              <a:rPr lang="zh-CN" altLang="en-US" b="1">
                <a:solidFill>
                  <a:schemeClr val="hlink"/>
                </a:solidFill>
                <a:latin typeface="宋体" panose="02010600030101010101" pitchFamily="2" charset="-122"/>
              </a:rPr>
              <a:t> </a:t>
            </a:r>
            <a:r>
              <a:rPr lang="zh-CN" altLang="en-US" b="1">
                <a:solidFill>
                  <a:srgbClr val="DE580E"/>
                </a:solidFill>
              </a:rPr>
              <a:t>可读性</a:t>
            </a:r>
            <a:r>
              <a:rPr lang="en-US" altLang="zh-CN" b="1"/>
              <a:t>(</a:t>
            </a:r>
            <a:r>
              <a:rPr lang="en-US" altLang="zh-CN" b="1">
                <a:solidFill>
                  <a:schemeClr val="accent1"/>
                </a:solidFill>
              </a:rPr>
              <a:t>Readability</a:t>
            </a:r>
            <a:r>
              <a:rPr lang="en-US" altLang="zh-CN" b="1"/>
              <a:t>)</a:t>
            </a:r>
            <a:r>
              <a:rPr lang="zh-CN" altLang="en-US" b="1"/>
              <a:t>： 算法应容易供人阅读和交流。可读性好的算法有助于对算法的理解和修改。</a:t>
            </a:r>
          </a:p>
          <a:p>
            <a:pPr marL="533400" lvl="1" indent="0" eaLnBrk="1" hangingPunct="1">
              <a:lnSpc>
                <a:spcPct val="110000"/>
              </a:lnSpc>
              <a:buNone/>
            </a:pPr>
            <a:r>
              <a:rPr lang="zh-CN" altLang="en-US" b="1">
                <a:latin typeface="宋体" panose="02010600030101010101" pitchFamily="2" charset="-122"/>
              </a:rPr>
              <a:t>③</a:t>
            </a:r>
            <a:r>
              <a:rPr lang="zh-CN" altLang="en-US" b="1"/>
              <a:t>  </a:t>
            </a:r>
            <a:r>
              <a:rPr lang="zh-CN" altLang="en-US" b="1">
                <a:solidFill>
                  <a:srgbClr val="DE580E"/>
                </a:solidFill>
              </a:rPr>
              <a:t>健壮性</a:t>
            </a:r>
            <a:r>
              <a:rPr lang="en-US" altLang="zh-CN" b="1"/>
              <a:t>(</a:t>
            </a:r>
            <a:r>
              <a:rPr lang="en-US" altLang="zh-CN" b="1">
                <a:solidFill>
                  <a:schemeClr val="accent1"/>
                </a:solidFill>
              </a:rPr>
              <a:t>Robustness</a:t>
            </a:r>
            <a:r>
              <a:rPr lang="en-US" altLang="zh-CN" b="1"/>
              <a:t>)</a:t>
            </a:r>
            <a:r>
              <a:rPr lang="zh-CN" altLang="en-US" b="1"/>
              <a:t>： 算法应具有容错处理。当输入非法或错误数据时，算法应能适当地作出反应或进行处理，而不会产生莫名其妙的输出结果。</a:t>
            </a:r>
          </a:p>
          <a:p>
            <a:pPr marL="533400" lvl="1" indent="0" eaLnBrk="1" hangingPunct="1">
              <a:lnSpc>
                <a:spcPct val="110000"/>
              </a:lnSpc>
              <a:buNone/>
            </a:pPr>
            <a:r>
              <a:rPr lang="zh-CN" altLang="en-US" b="1">
                <a:latin typeface="宋体" panose="02010600030101010101" pitchFamily="2" charset="-122"/>
              </a:rPr>
              <a:t>④</a:t>
            </a:r>
            <a:r>
              <a:rPr lang="zh-CN" altLang="en-US" b="1">
                <a:solidFill>
                  <a:schemeClr val="hlink"/>
                </a:solidFill>
              </a:rPr>
              <a:t>  </a:t>
            </a:r>
            <a:r>
              <a:rPr lang="zh-CN" altLang="en-US" b="1">
                <a:solidFill>
                  <a:srgbClr val="DE580E"/>
                </a:solidFill>
              </a:rPr>
              <a:t>通用性</a:t>
            </a:r>
            <a:r>
              <a:rPr lang="en-US" altLang="zh-CN" b="1"/>
              <a:t>(</a:t>
            </a:r>
            <a:r>
              <a:rPr lang="en-US" altLang="zh-CN" b="1">
                <a:solidFill>
                  <a:schemeClr val="accent1"/>
                </a:solidFill>
              </a:rPr>
              <a:t>Generality</a:t>
            </a:r>
            <a:r>
              <a:rPr lang="en-US" altLang="zh-CN" b="1"/>
              <a:t>)</a:t>
            </a:r>
            <a:r>
              <a:rPr lang="zh-CN" altLang="en-US" b="1"/>
              <a:t>： 算法应具有一般性 ，即算法的处理结果对于一般的数据集合都成立。</a:t>
            </a:r>
          </a:p>
        </p:txBody>
      </p:sp>
      <p:sp>
        <p:nvSpPr>
          <p:cNvPr id="352259" name="Rectangle 3">
            <a:extLst>
              <a:ext uri="{FF2B5EF4-FFF2-40B4-BE49-F238E27FC236}">
                <a16:creationId xmlns:a16="http://schemas.microsoft.com/office/drawing/2014/main" id="{34445AD0-268D-484D-A1B2-92150C5A0960}"/>
              </a:ext>
            </a:extLst>
          </p:cNvPr>
          <p:cNvSpPr>
            <a:spLocks noGrp="1" noChangeArrowheads="1"/>
          </p:cNvSpPr>
          <p:nvPr>
            <p:ph type="title" idx="4294967295"/>
          </p:nvPr>
        </p:nvSpPr>
        <p:spPr>
          <a:xfrm>
            <a:off x="2209800" y="188913"/>
            <a:ext cx="6400800" cy="762000"/>
          </a:xfrm>
        </p:spPr>
        <p:txBody>
          <a:bodyPr/>
          <a:lstStyle/>
          <a:p>
            <a:pPr eaLnBrk="1" hangingPunct="1"/>
            <a:r>
              <a:rPr lang="en-US" altLang="zh-CN" b="1">
                <a:effectLst/>
                <a:latin typeface="Times New Roman" panose="02020603050405020304" pitchFamily="18" charset="0"/>
              </a:rPr>
              <a:t>1.3.2</a:t>
            </a:r>
            <a:r>
              <a:rPr lang="en-US" altLang="zh-CN" b="1">
                <a:effectLst/>
              </a:rPr>
              <a:t> </a:t>
            </a:r>
            <a:r>
              <a:rPr lang="en-US" altLang="zh-CN"/>
              <a:t> </a:t>
            </a:r>
            <a:r>
              <a:rPr lang="zh-CN" altLang="en-US" b="1">
                <a:effectLst/>
                <a:ea typeface="楷体_GB2312" pitchFamily="49" charset="-122"/>
              </a:rPr>
              <a:t>算法设计的要求</a:t>
            </a:r>
          </a:p>
        </p:txBody>
      </p:sp>
    </p:spTree>
    <p:extLst>
      <p:ext uri="{BB962C8B-B14F-4D97-AF65-F5344CB8AC3E}">
        <p14:creationId xmlns:p14="http://schemas.microsoft.com/office/powerpoint/2010/main" val="1496112176"/>
      </p:ext>
    </p:extLst>
  </p:cSld>
  <p:clrMapOvr>
    <a:masterClrMapping/>
  </p:clrMapOvr>
  <p:transition spd="slow">
    <p:blinds/>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FC347E5-D02E-1A4B-8B19-381891FF7304}"/>
              </a:ext>
            </a:extLst>
          </p:cNvPr>
          <p:cNvSpPr>
            <a:spLocks noGrp="1" noChangeArrowheads="1"/>
          </p:cNvSpPr>
          <p:nvPr>
            <p:ph/>
          </p:nvPr>
        </p:nvSpPr>
        <p:spPr>
          <a:xfrm>
            <a:off x="1676401" y="2708276"/>
            <a:ext cx="8812213" cy="3654425"/>
          </a:xfrm>
        </p:spPr>
        <p:txBody>
          <a:bodyPr/>
          <a:lstStyle/>
          <a:p>
            <a:pPr marL="0" indent="0" eaLnBrk="1" hangingPunct="1">
              <a:lnSpc>
                <a:spcPct val="110000"/>
              </a:lnSpc>
              <a:buNone/>
            </a:pPr>
            <a:r>
              <a:rPr lang="en-US" altLang="zh-CN" sz="2400"/>
              <a:t>        </a:t>
            </a:r>
            <a:r>
              <a:rPr lang="zh-CN" altLang="en-US" sz="2800" b="1"/>
              <a:t>算法执行时间需通过依据该算法编制的程序在计算机上运行所消耗的时间来度量。其方法通常有两种：</a:t>
            </a:r>
          </a:p>
          <a:p>
            <a:pPr marL="0" indent="0" eaLnBrk="1" hangingPunct="1">
              <a:lnSpc>
                <a:spcPct val="110000"/>
              </a:lnSpc>
              <a:buNone/>
            </a:pPr>
            <a:r>
              <a:rPr lang="zh-CN" altLang="en-US" sz="2800" b="1">
                <a:solidFill>
                  <a:schemeClr val="folHlink"/>
                </a:solidFill>
              </a:rPr>
              <a:t>事后统计</a:t>
            </a:r>
            <a:r>
              <a:rPr lang="zh-CN" altLang="en-US" sz="2800" b="1"/>
              <a:t>：计算机内部进行执行时间和实际占用空间的统计。</a:t>
            </a:r>
          </a:p>
          <a:p>
            <a:pPr marL="0" indent="0" eaLnBrk="1" hangingPunct="1">
              <a:lnSpc>
                <a:spcPct val="110000"/>
              </a:lnSpc>
              <a:buNone/>
            </a:pPr>
            <a:r>
              <a:rPr lang="zh-CN" altLang="en-US" sz="2800" b="1"/>
              <a:t>        问题：必须先运行依据算法编制的程序；依赖软硬件环境，容易掩盖算法本身的优劣；没有实际价值。</a:t>
            </a:r>
          </a:p>
          <a:p>
            <a:pPr marL="0" indent="0" eaLnBrk="1" hangingPunct="1">
              <a:lnSpc>
                <a:spcPct val="110000"/>
              </a:lnSpc>
              <a:buNone/>
            </a:pPr>
            <a:r>
              <a:rPr lang="zh-CN" altLang="en-US" sz="2800" b="1">
                <a:solidFill>
                  <a:schemeClr val="folHlink"/>
                </a:solidFill>
              </a:rPr>
              <a:t>事前分析</a:t>
            </a:r>
            <a:r>
              <a:rPr lang="zh-CN" altLang="en-US" sz="2800" b="1"/>
              <a:t>：求出该算法的一个时间界限函数。</a:t>
            </a:r>
          </a:p>
        </p:txBody>
      </p:sp>
      <p:sp>
        <p:nvSpPr>
          <p:cNvPr id="37891" name="Rectangle 3">
            <a:extLst>
              <a:ext uri="{FF2B5EF4-FFF2-40B4-BE49-F238E27FC236}">
                <a16:creationId xmlns:a16="http://schemas.microsoft.com/office/drawing/2014/main" id="{72F35B7F-C492-9746-A8CE-C5EE5E15807D}"/>
              </a:ext>
            </a:extLst>
          </p:cNvPr>
          <p:cNvSpPr>
            <a:spLocks noGrp="1" noChangeArrowheads="1"/>
          </p:cNvSpPr>
          <p:nvPr>
            <p:ph type="title" idx="4294967295"/>
          </p:nvPr>
        </p:nvSpPr>
        <p:spPr>
          <a:xfrm>
            <a:off x="2133600" y="1879600"/>
            <a:ext cx="5791200" cy="685800"/>
          </a:xfrm>
        </p:spPr>
        <p:txBody>
          <a:bodyPr/>
          <a:lstStyle/>
          <a:p>
            <a:pPr algn="l" eaLnBrk="1" hangingPunct="1">
              <a:defRPr/>
            </a:pPr>
            <a:r>
              <a:rPr lang="en-US" altLang="zh-CN" b="1">
                <a:effectLst/>
                <a:latin typeface="Times New Roman" pitchFamily="18" charset="0"/>
              </a:rPr>
              <a:t>1.3.3 </a:t>
            </a:r>
            <a:r>
              <a:rPr lang="en-US" altLang="zh-CN"/>
              <a:t> </a:t>
            </a:r>
            <a:r>
              <a:rPr lang="zh-CN" altLang="en-US" b="1">
                <a:effectLst/>
                <a:ea typeface="楷体_GB2312" pitchFamily="49" charset="-122"/>
              </a:rPr>
              <a:t>算法效率的度量</a:t>
            </a:r>
          </a:p>
        </p:txBody>
      </p:sp>
      <p:sp>
        <p:nvSpPr>
          <p:cNvPr id="25604" name="Rectangle 4">
            <a:extLst>
              <a:ext uri="{FF2B5EF4-FFF2-40B4-BE49-F238E27FC236}">
                <a16:creationId xmlns:a16="http://schemas.microsoft.com/office/drawing/2014/main" id="{C37C80F4-4F3D-084B-9F5B-DD00DE0048B6}"/>
              </a:ext>
            </a:extLst>
          </p:cNvPr>
          <p:cNvSpPr>
            <a:spLocks noChangeArrowheads="1"/>
          </p:cNvSpPr>
          <p:nvPr/>
        </p:nvSpPr>
        <p:spPr bwMode="auto">
          <a:xfrm>
            <a:off x="1676401" y="155575"/>
            <a:ext cx="8812213"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FFFFFF"/>
              </a:buClr>
              <a:buSzPct val="90000"/>
            </a:pPr>
            <a:r>
              <a:rPr lang="en-US" altLang="zh-CN" sz="2800" b="1">
                <a:solidFill>
                  <a:srgbClr val="FFFFFF"/>
                </a:solidFill>
                <a:latin typeface="宋体" panose="02010600030101010101" pitchFamily="2" charset="-122"/>
              </a:rPr>
              <a:t>⑤</a:t>
            </a:r>
            <a:r>
              <a:rPr lang="en-US" altLang="zh-CN" sz="2800" b="1">
                <a:solidFill>
                  <a:srgbClr val="FF0033"/>
                </a:solidFill>
              </a:rPr>
              <a:t>  </a:t>
            </a:r>
            <a:r>
              <a:rPr lang="zh-CN" altLang="en-US" sz="2800" b="1">
                <a:solidFill>
                  <a:srgbClr val="DE580E"/>
                </a:solidFill>
              </a:rPr>
              <a:t>效率与存储量需求</a:t>
            </a:r>
            <a:r>
              <a:rPr lang="zh-CN" altLang="en-US" sz="2800" b="1">
                <a:solidFill>
                  <a:srgbClr val="FFFFFF"/>
                </a:solidFill>
              </a:rPr>
              <a:t>： 效率指的是算法执行的时间；存储量需求指算法执行过程中所需要的最大存储空间。一般地，这两者与问题的规模有关。</a:t>
            </a:r>
          </a:p>
        </p:txBody>
      </p:sp>
    </p:spTree>
    <p:extLst>
      <p:ext uri="{BB962C8B-B14F-4D97-AF65-F5344CB8AC3E}">
        <p14:creationId xmlns:p14="http://schemas.microsoft.com/office/powerpoint/2010/main" val="3959907970"/>
      </p:ext>
    </p:extLst>
  </p:cSld>
  <p:clrMapOvr>
    <a:masterClrMapping/>
  </p:clrMapOvr>
  <p:transition spd="slow">
    <p:blinds/>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074332A-6A0A-8644-B214-C901F8E8B562}"/>
              </a:ext>
            </a:extLst>
          </p:cNvPr>
          <p:cNvSpPr>
            <a:spLocks noGrp="1" noChangeArrowheads="1"/>
          </p:cNvSpPr>
          <p:nvPr>
            <p:ph/>
          </p:nvPr>
        </p:nvSpPr>
        <p:spPr>
          <a:xfrm>
            <a:off x="1676401" y="300039"/>
            <a:ext cx="8740775" cy="4929187"/>
          </a:xfrm>
        </p:spPr>
        <p:txBody>
          <a:bodyPr/>
          <a:lstStyle/>
          <a:p>
            <a:pPr marL="0" indent="0" eaLnBrk="1" hangingPunct="1">
              <a:lnSpc>
                <a:spcPct val="110000"/>
              </a:lnSpc>
              <a:buNone/>
            </a:pPr>
            <a:r>
              <a:rPr lang="zh-CN" altLang="en-US" sz="2800" b="1"/>
              <a:t>与此相关的因素有：</a:t>
            </a:r>
          </a:p>
          <a:p>
            <a:pPr marL="533400" lvl="1" indent="0" eaLnBrk="1" hangingPunct="1">
              <a:lnSpc>
                <a:spcPct val="110000"/>
              </a:lnSpc>
            </a:pPr>
            <a:r>
              <a:rPr lang="zh-CN" altLang="en-US" b="1"/>
              <a:t>  依据算法选用何种策略；</a:t>
            </a:r>
          </a:p>
          <a:p>
            <a:pPr marL="533400" lvl="1" indent="0" eaLnBrk="1" hangingPunct="1">
              <a:lnSpc>
                <a:spcPct val="110000"/>
              </a:lnSpc>
            </a:pPr>
            <a:r>
              <a:rPr lang="zh-CN" altLang="en-US" b="1"/>
              <a:t>  问题的规模；</a:t>
            </a:r>
          </a:p>
          <a:p>
            <a:pPr marL="533400" lvl="1" indent="0" eaLnBrk="1" hangingPunct="1">
              <a:lnSpc>
                <a:spcPct val="110000"/>
              </a:lnSpc>
            </a:pPr>
            <a:r>
              <a:rPr lang="zh-CN" altLang="en-US" b="1"/>
              <a:t>  程序设计的语言；</a:t>
            </a:r>
          </a:p>
          <a:p>
            <a:pPr marL="533400" lvl="1" indent="0" eaLnBrk="1" hangingPunct="1">
              <a:lnSpc>
                <a:spcPct val="110000"/>
              </a:lnSpc>
            </a:pPr>
            <a:r>
              <a:rPr lang="zh-CN" altLang="en-US" b="1"/>
              <a:t>  编译程序所产生的机器代码的质量；</a:t>
            </a:r>
          </a:p>
          <a:p>
            <a:pPr marL="533400" lvl="1" indent="0" eaLnBrk="1" hangingPunct="1">
              <a:lnSpc>
                <a:spcPct val="110000"/>
              </a:lnSpc>
            </a:pPr>
            <a:r>
              <a:rPr lang="zh-CN" altLang="en-US" b="1"/>
              <a:t>  机器执行指令的速度；</a:t>
            </a:r>
          </a:p>
          <a:p>
            <a:pPr marL="0" indent="0" eaLnBrk="1" hangingPunct="1">
              <a:lnSpc>
                <a:spcPct val="110000"/>
              </a:lnSpc>
              <a:buNone/>
            </a:pPr>
            <a:r>
              <a:rPr lang="zh-CN" altLang="en-US" sz="2800" b="1"/>
              <a:t>     撇开软硬件等有关部门因素，可以认为一个特定算法“</a:t>
            </a:r>
            <a:r>
              <a:rPr lang="zh-CN" altLang="en-US" sz="2800" b="1">
                <a:solidFill>
                  <a:schemeClr val="accent1"/>
                </a:solidFill>
              </a:rPr>
              <a:t>运行工作量</a:t>
            </a:r>
            <a:r>
              <a:rPr lang="zh-CN" altLang="en-US" sz="2800" b="1"/>
              <a:t>”的大小，只依赖于问题的规模（通常用</a:t>
            </a:r>
            <a:r>
              <a:rPr lang="en-US" altLang="zh-CN" sz="2800" b="1"/>
              <a:t>n</a:t>
            </a:r>
            <a:r>
              <a:rPr lang="zh-CN" altLang="en-US" sz="2800" b="1"/>
              <a:t>表示），或者说，它</a:t>
            </a:r>
            <a:r>
              <a:rPr lang="zh-CN" altLang="en-US" sz="2800" b="1">
                <a:solidFill>
                  <a:schemeClr val="folHlink"/>
                </a:solidFill>
              </a:rPr>
              <a:t>是问题规模的函数</a:t>
            </a:r>
            <a:r>
              <a:rPr lang="zh-CN" altLang="en-US" sz="2800" b="1"/>
              <a:t>。</a:t>
            </a:r>
          </a:p>
        </p:txBody>
      </p:sp>
    </p:spTree>
    <p:extLst>
      <p:ext uri="{BB962C8B-B14F-4D97-AF65-F5344CB8AC3E}">
        <p14:creationId xmlns:p14="http://schemas.microsoft.com/office/powerpoint/2010/main" val="2268912196"/>
      </p:ext>
    </p:extLst>
  </p:cSld>
  <p:clrMapOvr>
    <a:masterClrMapping/>
  </p:clrMapOvr>
  <p:transition spd="slow">
    <p:blinds/>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1F6E4EF-6B72-3C4E-858C-5040F807B08B}"/>
              </a:ext>
            </a:extLst>
          </p:cNvPr>
          <p:cNvSpPr>
            <a:spLocks noGrp="1" noChangeArrowheads="1"/>
          </p:cNvSpPr>
          <p:nvPr>
            <p:ph type="title" idx="4294967295"/>
          </p:nvPr>
        </p:nvSpPr>
        <p:spPr>
          <a:xfrm>
            <a:off x="3429000" y="152400"/>
            <a:ext cx="4343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4000" b="1">
                <a:effectLst/>
              </a:rPr>
              <a:t>算法分析应用举例</a:t>
            </a:r>
          </a:p>
        </p:txBody>
      </p:sp>
      <p:sp>
        <p:nvSpPr>
          <p:cNvPr id="27651" name="Rectangle 5">
            <a:extLst>
              <a:ext uri="{FF2B5EF4-FFF2-40B4-BE49-F238E27FC236}">
                <a16:creationId xmlns:a16="http://schemas.microsoft.com/office/drawing/2014/main" id="{3F141231-5647-2847-8575-61751A2D5381}"/>
              </a:ext>
            </a:extLst>
          </p:cNvPr>
          <p:cNvSpPr>
            <a:spLocks noGrp="1" noChangeArrowheads="1"/>
          </p:cNvSpPr>
          <p:nvPr>
            <p:ph/>
          </p:nvPr>
        </p:nvSpPr>
        <p:spPr>
          <a:xfrm>
            <a:off x="1676401" y="990600"/>
            <a:ext cx="8812213" cy="5678488"/>
          </a:xfrm>
        </p:spPr>
        <p:txBody>
          <a:bodyPr/>
          <a:lstStyle/>
          <a:p>
            <a:pPr marL="0" indent="0" eaLnBrk="1" hangingPunct="1">
              <a:lnSpc>
                <a:spcPct val="110000"/>
              </a:lnSpc>
              <a:buNone/>
            </a:pPr>
            <a:r>
              <a:rPr lang="en-US" altLang="zh-CN" sz="2800" b="1"/>
              <a:t>        </a:t>
            </a:r>
            <a:r>
              <a:rPr lang="zh-CN" altLang="en-US" sz="2800" b="1"/>
              <a:t>算法中</a:t>
            </a:r>
            <a:r>
              <a:rPr lang="zh-CN" altLang="en-US" sz="2800" b="1">
                <a:solidFill>
                  <a:schemeClr val="folHlink"/>
                </a:solidFill>
              </a:rPr>
              <a:t>基本操作重复执行的次数</a:t>
            </a:r>
            <a:r>
              <a:rPr lang="zh-CN" altLang="en-US" sz="2800" b="1"/>
              <a:t>是问题规模</a:t>
            </a:r>
            <a:r>
              <a:rPr lang="en-US" altLang="zh-CN" sz="2800" b="1"/>
              <a:t>n</a:t>
            </a:r>
            <a:r>
              <a:rPr lang="zh-CN" altLang="en-US" sz="2800" b="1"/>
              <a:t>的某个函数，其时间量度记作   </a:t>
            </a:r>
            <a:r>
              <a:rPr lang="en-US" altLang="zh-CN" sz="2800" b="1"/>
              <a:t>T(n)=O(f(n))</a:t>
            </a:r>
            <a:r>
              <a:rPr lang="zh-CN" altLang="en-US" sz="2800" b="1"/>
              <a:t>，称作算法的渐近时间复杂度</a:t>
            </a:r>
            <a:r>
              <a:rPr lang="en-US" altLang="zh-CN" sz="2800" b="1"/>
              <a:t>(</a:t>
            </a:r>
            <a:r>
              <a:rPr lang="en-US" altLang="zh-CN" sz="2800" b="1">
                <a:solidFill>
                  <a:schemeClr val="accent1"/>
                </a:solidFill>
              </a:rPr>
              <a:t>Asymptotic Time complexity</a:t>
            </a:r>
            <a:r>
              <a:rPr lang="en-US" altLang="zh-CN" sz="2800" b="1"/>
              <a:t>)</a:t>
            </a:r>
            <a:r>
              <a:rPr lang="zh-CN" altLang="en-US" sz="2800" b="1"/>
              <a:t>，简称</a:t>
            </a:r>
            <a:r>
              <a:rPr lang="zh-CN" altLang="en-US" sz="2800" b="1">
                <a:solidFill>
                  <a:schemeClr val="folHlink"/>
                </a:solidFill>
              </a:rPr>
              <a:t>时间复杂度</a:t>
            </a:r>
            <a:r>
              <a:rPr lang="zh-CN" altLang="en-US" sz="2800" b="1"/>
              <a:t>。</a:t>
            </a:r>
          </a:p>
          <a:p>
            <a:pPr marL="0" indent="0" eaLnBrk="1" hangingPunct="1">
              <a:lnSpc>
                <a:spcPct val="110000"/>
              </a:lnSpc>
              <a:buNone/>
            </a:pPr>
            <a:r>
              <a:rPr lang="zh-CN" altLang="en-US" sz="2800" b="1"/>
              <a:t>        一般地，常用</a:t>
            </a:r>
            <a:r>
              <a:rPr lang="zh-CN" altLang="en-US" sz="2800" b="1">
                <a:solidFill>
                  <a:srgbClr val="DE580E"/>
                </a:solidFill>
              </a:rPr>
              <a:t>最深层循环内</a:t>
            </a:r>
            <a:r>
              <a:rPr lang="zh-CN" altLang="en-US" sz="2800" b="1"/>
              <a:t>的语句中的原操作的</a:t>
            </a:r>
            <a:r>
              <a:rPr lang="zh-CN" altLang="en-US" sz="2800" b="1">
                <a:solidFill>
                  <a:schemeClr val="folHlink"/>
                </a:solidFill>
              </a:rPr>
              <a:t>执行频度</a:t>
            </a:r>
            <a:r>
              <a:rPr lang="en-US" altLang="zh-CN" sz="2800" b="1"/>
              <a:t>(</a:t>
            </a:r>
            <a:r>
              <a:rPr lang="zh-CN" altLang="en-US" sz="2800" b="1"/>
              <a:t>重复执行的次数</a:t>
            </a:r>
            <a:r>
              <a:rPr lang="en-US" altLang="zh-CN" sz="2800" b="1"/>
              <a:t>)</a:t>
            </a:r>
            <a:r>
              <a:rPr lang="zh-CN" altLang="en-US" sz="2800" b="1"/>
              <a:t>来表示。 </a:t>
            </a:r>
          </a:p>
          <a:p>
            <a:pPr marL="0" indent="0" eaLnBrk="1" hangingPunct="1">
              <a:lnSpc>
                <a:spcPct val="110000"/>
              </a:lnSpc>
              <a:buNone/>
            </a:pPr>
            <a:r>
              <a:rPr lang="zh-CN" altLang="en-US" sz="2800" b="1"/>
              <a:t>“</a:t>
            </a:r>
            <a:r>
              <a:rPr lang="en-US" altLang="zh-CN" sz="2800" b="1"/>
              <a:t>O”</a:t>
            </a:r>
            <a:r>
              <a:rPr lang="zh-CN" altLang="en-US" sz="2800" b="1"/>
              <a:t>的定义： 若</a:t>
            </a:r>
            <a:r>
              <a:rPr lang="en-US" altLang="zh-CN" sz="2800" b="1"/>
              <a:t>f(n)</a:t>
            </a:r>
            <a:r>
              <a:rPr lang="zh-CN" altLang="en-US" sz="2800" b="1"/>
              <a:t>是正整数</a:t>
            </a:r>
            <a:r>
              <a:rPr lang="en-US" altLang="zh-CN" sz="2800" b="1"/>
              <a:t>n</a:t>
            </a:r>
            <a:r>
              <a:rPr lang="zh-CN" altLang="en-US" sz="2800" b="1"/>
              <a:t>的一个函数，则 </a:t>
            </a:r>
            <a:r>
              <a:rPr lang="en-US" altLang="zh-CN" sz="2800" b="1"/>
              <a:t>O(f(n))</a:t>
            </a:r>
            <a:r>
              <a:rPr lang="zh-CN" altLang="en-US" sz="2800" b="1"/>
              <a:t>表示</a:t>
            </a:r>
            <a:r>
              <a:rPr lang="en-US" altLang="en-US" sz="2800" b="1">
                <a:ea typeface="楷体_GB2312" pitchFamily="49" charset="-122"/>
                <a:sym typeface="Symbol" pitchFamily="2" charset="2"/>
              </a:rPr>
              <a:t></a:t>
            </a:r>
            <a:r>
              <a:rPr lang="zh-CN" altLang="en-US" sz="2800" b="1">
                <a:ea typeface="楷体_GB2312" pitchFamily="49" charset="-122"/>
                <a:sym typeface="Symbol" pitchFamily="2" charset="2"/>
              </a:rPr>
              <a:t> </a:t>
            </a:r>
            <a:r>
              <a:rPr lang="en-US" altLang="zh-CN" sz="2800" b="1"/>
              <a:t>M</a:t>
            </a:r>
            <a:r>
              <a:rPr lang="en-US" altLang="zh-CN" sz="2800" b="1">
                <a:ea typeface="Arial Unicode MS" panose="020B0604020202020204" pitchFamily="34" charset="-128"/>
                <a:cs typeface="Arial Unicode MS" panose="020B0604020202020204" pitchFamily="34" charset="-128"/>
              </a:rPr>
              <a:t>≥</a:t>
            </a:r>
            <a:r>
              <a:rPr lang="en-US" altLang="zh-CN" sz="2800" b="1"/>
              <a:t>0 </a:t>
            </a:r>
            <a:r>
              <a:rPr lang="zh-CN" altLang="en-US" sz="2800" b="1"/>
              <a:t>，使得当</a:t>
            </a:r>
            <a:r>
              <a:rPr lang="en-US" altLang="zh-CN" sz="2800" b="1"/>
              <a:t>n </a:t>
            </a:r>
            <a:r>
              <a:rPr lang="en-US" altLang="zh-CN" sz="2800" b="1">
                <a:ea typeface="Arial Unicode MS" panose="020B0604020202020204" pitchFamily="34" charset="-128"/>
                <a:cs typeface="Arial Unicode MS" panose="020B0604020202020204" pitchFamily="34" charset="-128"/>
              </a:rPr>
              <a:t>≥</a:t>
            </a:r>
            <a:r>
              <a:rPr lang="en-US" altLang="zh-CN" sz="2800" b="1"/>
              <a:t> n</a:t>
            </a:r>
            <a:r>
              <a:rPr lang="en-US" altLang="zh-CN" sz="2800" b="1" baseline="-25000"/>
              <a:t>0</a:t>
            </a:r>
            <a:r>
              <a:rPr lang="zh-CN" altLang="en-US" sz="2800" b="1"/>
              <a:t>时，</a:t>
            </a:r>
            <a:r>
              <a:rPr lang="en-US" altLang="zh-CN" sz="2800" b="1"/>
              <a:t>| f(n) | </a:t>
            </a:r>
            <a:r>
              <a:rPr lang="en-US" altLang="zh-CN" sz="2800" b="1">
                <a:ea typeface="Arial Unicode MS" panose="020B0604020202020204" pitchFamily="34" charset="-128"/>
                <a:cs typeface="Arial Unicode MS" panose="020B0604020202020204" pitchFamily="34" charset="-128"/>
              </a:rPr>
              <a:t>≤ </a:t>
            </a:r>
            <a:r>
              <a:rPr lang="en-US" altLang="zh-CN" sz="2800" b="1"/>
              <a:t>M</a:t>
            </a:r>
            <a:r>
              <a:rPr lang="en-US" altLang="zh-CN" sz="2800" b="1">
                <a:ea typeface="Arial Unicode MS" panose="020B0604020202020204" pitchFamily="34" charset="-128"/>
                <a:cs typeface="Arial Unicode MS" panose="020B0604020202020204" pitchFamily="34" charset="-128"/>
              </a:rPr>
              <a:t> </a:t>
            </a:r>
            <a:r>
              <a:rPr lang="en-US" altLang="zh-CN" sz="2800" b="1"/>
              <a:t>| f(n</a:t>
            </a:r>
            <a:r>
              <a:rPr lang="en-US" altLang="zh-CN" sz="2800" b="1" baseline="-25000"/>
              <a:t>0</a:t>
            </a:r>
            <a:r>
              <a:rPr lang="en-US" altLang="zh-CN" sz="2800" b="1"/>
              <a:t>) | </a:t>
            </a:r>
            <a:r>
              <a:rPr lang="zh-CN" altLang="en-US" sz="2800" b="1"/>
              <a:t>。</a:t>
            </a:r>
          </a:p>
          <a:p>
            <a:pPr marL="0" indent="0" eaLnBrk="1" hangingPunct="1">
              <a:lnSpc>
                <a:spcPct val="110000"/>
              </a:lnSpc>
              <a:buNone/>
            </a:pPr>
            <a:r>
              <a:rPr lang="zh-CN" altLang="en-US" sz="2800" b="1"/>
              <a:t>表示</a:t>
            </a:r>
            <a:r>
              <a:rPr lang="zh-CN" altLang="en-US" sz="2800" b="1">
                <a:solidFill>
                  <a:schemeClr val="folHlink"/>
                </a:solidFill>
              </a:rPr>
              <a:t>时间复杂度</a:t>
            </a:r>
            <a:r>
              <a:rPr lang="zh-CN" altLang="en-US" sz="2800" b="1"/>
              <a:t>的阶有：</a:t>
            </a:r>
          </a:p>
          <a:p>
            <a:pPr marL="0" indent="0" eaLnBrk="1" hangingPunct="1">
              <a:lnSpc>
                <a:spcPct val="110000"/>
              </a:lnSpc>
              <a:buNone/>
            </a:pPr>
            <a:r>
              <a:rPr lang="zh-CN" altLang="en-US"/>
              <a:t>    </a:t>
            </a:r>
            <a:r>
              <a:rPr lang="en-US" altLang="zh-CN" sz="2800" b="1">
                <a:solidFill>
                  <a:schemeClr val="folHlink"/>
                </a:solidFill>
              </a:rPr>
              <a:t>O(1)</a:t>
            </a:r>
            <a:r>
              <a:rPr lang="en-US" altLang="zh-CN" sz="2800" b="1"/>
              <a:t> </a:t>
            </a:r>
            <a:r>
              <a:rPr lang="zh-CN" altLang="en-US" sz="2800" b="1"/>
              <a:t>：常量时间阶          </a:t>
            </a:r>
            <a:r>
              <a:rPr lang="en-US" altLang="zh-CN" sz="2800" b="1">
                <a:solidFill>
                  <a:schemeClr val="folHlink"/>
                </a:solidFill>
              </a:rPr>
              <a:t>O (n)</a:t>
            </a:r>
            <a:r>
              <a:rPr lang="zh-CN" altLang="en-US" sz="2800" b="1"/>
              <a:t>：线性时间阶</a:t>
            </a:r>
          </a:p>
          <a:p>
            <a:pPr marL="0" indent="0" eaLnBrk="1" hangingPunct="1">
              <a:lnSpc>
                <a:spcPct val="110000"/>
              </a:lnSpc>
              <a:buNone/>
            </a:pPr>
            <a:r>
              <a:rPr lang="zh-CN" altLang="en-US" sz="2800" b="1"/>
              <a:t>    </a:t>
            </a:r>
            <a:r>
              <a:rPr lang="en-US" altLang="zh-CN" sz="2800" b="1">
                <a:solidFill>
                  <a:schemeClr val="folHlink"/>
                </a:solidFill>
              </a:rPr>
              <a:t>O(㏒n)</a:t>
            </a:r>
            <a:r>
              <a:rPr lang="en-US" altLang="zh-CN" sz="2800" b="1"/>
              <a:t> </a:t>
            </a:r>
            <a:r>
              <a:rPr lang="zh-CN" altLang="en-US" sz="2800" b="1"/>
              <a:t>：对数时间阶    </a:t>
            </a:r>
            <a:r>
              <a:rPr lang="en-US" altLang="zh-CN" sz="2800" b="1">
                <a:solidFill>
                  <a:schemeClr val="folHlink"/>
                </a:solidFill>
              </a:rPr>
              <a:t>O(n㏒n)</a:t>
            </a:r>
            <a:r>
              <a:rPr lang="en-US" altLang="zh-CN" sz="2800" b="1"/>
              <a:t> </a:t>
            </a:r>
            <a:r>
              <a:rPr lang="zh-CN" altLang="en-US" sz="2800" b="1"/>
              <a:t>：线性对数时间阶</a:t>
            </a:r>
          </a:p>
        </p:txBody>
      </p:sp>
    </p:spTree>
    <p:extLst>
      <p:ext uri="{BB962C8B-B14F-4D97-AF65-F5344CB8AC3E}">
        <p14:creationId xmlns:p14="http://schemas.microsoft.com/office/powerpoint/2010/main" val="3361825462"/>
      </p:ext>
    </p:extLst>
  </p:cSld>
  <p:clrMapOvr>
    <a:masterClrMapping/>
  </p:clrMapOvr>
  <p:transition spd="slow">
    <p:blinds/>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22D0CFD-4C74-3745-941D-6F452341FE35}"/>
              </a:ext>
            </a:extLst>
          </p:cNvPr>
          <p:cNvSpPr>
            <a:spLocks noGrp="1" noChangeArrowheads="1"/>
          </p:cNvSpPr>
          <p:nvPr>
            <p:ph/>
          </p:nvPr>
        </p:nvSpPr>
        <p:spPr>
          <a:xfrm>
            <a:off x="1676401" y="260350"/>
            <a:ext cx="8812213" cy="6408738"/>
          </a:xfrm>
        </p:spPr>
        <p:txBody>
          <a:bodyPr/>
          <a:lstStyle/>
          <a:p>
            <a:pPr marL="0" indent="0" eaLnBrk="1" hangingPunct="1">
              <a:buNone/>
            </a:pPr>
            <a:r>
              <a:rPr lang="en-US" altLang="zh-CN" sz="2400"/>
              <a:t> </a:t>
            </a:r>
            <a:r>
              <a:rPr lang="en-US" altLang="zh-CN" sz="2800" b="1">
                <a:solidFill>
                  <a:schemeClr val="hlink"/>
                </a:solidFill>
              </a:rPr>
              <a:t>    </a:t>
            </a:r>
            <a:r>
              <a:rPr lang="en-US" altLang="zh-CN" sz="2800" b="1">
                <a:solidFill>
                  <a:schemeClr val="folHlink"/>
                </a:solidFill>
              </a:rPr>
              <a:t>O (n</a:t>
            </a:r>
            <a:r>
              <a:rPr lang="en-US" altLang="zh-CN" sz="2800" b="1" baseline="30000">
                <a:solidFill>
                  <a:schemeClr val="folHlink"/>
                </a:solidFill>
              </a:rPr>
              <a:t>k</a:t>
            </a:r>
            <a:r>
              <a:rPr lang="en-US" altLang="zh-CN" sz="2800" b="1">
                <a:solidFill>
                  <a:schemeClr val="folHlink"/>
                </a:solidFill>
              </a:rPr>
              <a:t>)</a:t>
            </a:r>
            <a:r>
              <a:rPr lang="zh-CN" altLang="en-US" sz="2800" b="1"/>
              <a:t>： </a:t>
            </a:r>
            <a:r>
              <a:rPr lang="en-US" altLang="zh-CN" sz="2800" b="1"/>
              <a:t>k</a:t>
            </a:r>
            <a:r>
              <a:rPr lang="en-US" altLang="zh-CN" sz="2800" b="1">
                <a:ea typeface="Arial Unicode MS" panose="020B0604020202020204" pitchFamily="34" charset="-128"/>
                <a:cs typeface="Arial Unicode MS" panose="020B0604020202020204" pitchFamily="34" charset="-128"/>
              </a:rPr>
              <a:t>≥2 </a:t>
            </a:r>
            <a:r>
              <a:rPr lang="zh-CN" altLang="en-US" sz="2800" b="1"/>
              <a:t>，</a:t>
            </a:r>
            <a:r>
              <a:rPr lang="en-US" altLang="zh-CN" sz="2800" b="1"/>
              <a:t>k</a:t>
            </a:r>
            <a:r>
              <a:rPr lang="zh-CN" altLang="en-US" sz="2800" b="1"/>
              <a:t>次方时间阶</a:t>
            </a:r>
          </a:p>
          <a:p>
            <a:pPr marL="0" indent="0" eaLnBrk="1" hangingPunct="1">
              <a:lnSpc>
                <a:spcPct val="110000"/>
              </a:lnSpc>
              <a:buNone/>
            </a:pPr>
            <a:r>
              <a:rPr lang="zh-CN" altLang="en-US" sz="2800" b="1"/>
              <a:t>例１  两个</a:t>
            </a:r>
            <a:r>
              <a:rPr lang="en-US" altLang="zh-CN" sz="2800" b="1"/>
              <a:t>n</a:t>
            </a:r>
            <a:r>
              <a:rPr lang="zh-CN" altLang="en-US" sz="2800" b="1"/>
              <a:t>阶方阵的乘法</a:t>
            </a:r>
          </a:p>
          <a:p>
            <a:pPr marL="0" indent="0" eaLnBrk="1" hangingPunct="1">
              <a:lnSpc>
                <a:spcPct val="110000"/>
              </a:lnSpc>
              <a:buNone/>
            </a:pPr>
            <a:r>
              <a:rPr lang="zh-CN" altLang="en-US" sz="2800" b="1"/>
              <a:t>              </a:t>
            </a:r>
            <a:r>
              <a:rPr lang="en-US" altLang="zh-CN" sz="2800" b="1"/>
              <a:t>for(i=1</a:t>
            </a:r>
            <a:r>
              <a:rPr lang="zh-CN" altLang="en-US" sz="2800" b="1"/>
              <a:t>，</a:t>
            </a:r>
            <a:r>
              <a:rPr lang="en-US" altLang="zh-CN" sz="2800" b="1"/>
              <a:t>i&lt;=n; ++i)</a:t>
            </a:r>
          </a:p>
          <a:p>
            <a:pPr marL="0" indent="0" eaLnBrk="1" hangingPunct="1">
              <a:lnSpc>
                <a:spcPct val="110000"/>
              </a:lnSpc>
              <a:buNone/>
            </a:pPr>
            <a:r>
              <a:rPr lang="en-US" altLang="zh-CN" sz="2800" b="1"/>
              <a:t>                  for(j=1; j&lt;=n; ++j)</a:t>
            </a:r>
          </a:p>
          <a:p>
            <a:pPr marL="0" indent="0" eaLnBrk="1" hangingPunct="1">
              <a:lnSpc>
                <a:spcPct val="110000"/>
              </a:lnSpc>
              <a:buNone/>
            </a:pPr>
            <a:r>
              <a:rPr lang="en-US" altLang="zh-CN" sz="2800" b="1"/>
              <a:t>                     {   c[i][j]=0 ;</a:t>
            </a:r>
          </a:p>
          <a:p>
            <a:pPr marL="0" indent="0" eaLnBrk="1" hangingPunct="1">
              <a:lnSpc>
                <a:spcPct val="110000"/>
              </a:lnSpc>
              <a:buNone/>
            </a:pPr>
            <a:r>
              <a:rPr lang="en-US" altLang="zh-CN" sz="2800" b="1"/>
              <a:t>                          for(k=1; k&lt;=n; ++k)</a:t>
            </a:r>
          </a:p>
          <a:p>
            <a:pPr marL="0" indent="0" eaLnBrk="1" hangingPunct="1">
              <a:lnSpc>
                <a:spcPct val="110000"/>
              </a:lnSpc>
              <a:buNone/>
            </a:pPr>
            <a:r>
              <a:rPr lang="en-US" altLang="zh-CN" sz="2800" b="1"/>
              <a:t>                               c[i][j]+=a[i][k]*b[k][j] ;  }</a:t>
            </a:r>
          </a:p>
          <a:p>
            <a:pPr marL="0" indent="0" eaLnBrk="1" hangingPunct="1">
              <a:lnSpc>
                <a:spcPct val="110000"/>
              </a:lnSpc>
              <a:buNone/>
            </a:pPr>
            <a:r>
              <a:rPr lang="zh-CN" altLang="en-US" sz="2800" b="1"/>
              <a:t>由于是一个三重循环，每个循环从</a:t>
            </a:r>
            <a:r>
              <a:rPr lang="en-US" altLang="zh-CN" sz="2800" b="1"/>
              <a:t>1</a:t>
            </a:r>
            <a:r>
              <a:rPr lang="zh-CN" altLang="en-US" sz="2800" b="1"/>
              <a:t>到</a:t>
            </a:r>
            <a:r>
              <a:rPr lang="en-US" altLang="zh-CN" sz="2800" b="1"/>
              <a:t>n</a:t>
            </a:r>
            <a:r>
              <a:rPr lang="zh-CN" altLang="en-US" sz="2800" b="1"/>
              <a:t>，则总次数为： </a:t>
            </a:r>
            <a:r>
              <a:rPr lang="en-US" altLang="zh-CN" sz="2800" b="1"/>
              <a:t>n×n×n=n</a:t>
            </a:r>
            <a:r>
              <a:rPr lang="en-US" altLang="zh-CN" sz="2800" b="1" baseline="16000"/>
              <a:t>3</a:t>
            </a:r>
            <a:r>
              <a:rPr lang="zh-CN" altLang="en-US" sz="2800" b="1"/>
              <a:t>　时间复杂度为</a:t>
            </a:r>
            <a:r>
              <a:rPr lang="en-US" altLang="zh-CN" sz="2800" b="1"/>
              <a:t>T(n)=O(n</a:t>
            </a:r>
            <a:r>
              <a:rPr lang="en-US" altLang="zh-CN" sz="2800" b="1" baseline="16000"/>
              <a:t>3</a:t>
            </a:r>
            <a:r>
              <a:rPr lang="en-US" altLang="zh-CN" sz="2800" b="1"/>
              <a:t>)</a:t>
            </a:r>
          </a:p>
          <a:p>
            <a:pPr marL="0" indent="0" eaLnBrk="1" hangingPunct="1">
              <a:lnSpc>
                <a:spcPct val="110000"/>
              </a:lnSpc>
              <a:buNone/>
            </a:pPr>
            <a:r>
              <a:rPr lang="zh-CN" altLang="en-US" sz="2800" b="1"/>
              <a:t>例２  </a:t>
            </a:r>
            <a:r>
              <a:rPr lang="en-US" altLang="zh-CN" sz="2800" b="1"/>
              <a:t>{++x; s=0 ;}</a:t>
            </a:r>
          </a:p>
          <a:p>
            <a:pPr marL="0" indent="0" eaLnBrk="1" hangingPunct="1">
              <a:lnSpc>
                <a:spcPct val="110000"/>
              </a:lnSpc>
              <a:buNone/>
            </a:pPr>
            <a:r>
              <a:rPr lang="en-US" altLang="zh-CN" sz="2800" b="1"/>
              <a:t>        </a:t>
            </a:r>
            <a:r>
              <a:rPr lang="zh-CN" altLang="en-US" sz="2800" b="1"/>
              <a:t>将</a:t>
            </a:r>
            <a:r>
              <a:rPr lang="en-US" altLang="zh-CN" sz="2800" b="1"/>
              <a:t>x</a:t>
            </a:r>
            <a:r>
              <a:rPr lang="zh-CN" altLang="en-US" sz="2800" b="1"/>
              <a:t>自增看成是基本操作，则语句频度为１，即时间复杂度为Ｏ</a:t>
            </a:r>
            <a:r>
              <a:rPr lang="en-US" altLang="zh-CN" sz="2800" b="1"/>
              <a:t>(1) </a:t>
            </a:r>
            <a:r>
              <a:rPr lang="zh-CN" altLang="en-US" sz="2800" b="1"/>
              <a:t>。</a:t>
            </a:r>
          </a:p>
        </p:txBody>
      </p:sp>
    </p:spTree>
    <p:extLst>
      <p:ext uri="{BB962C8B-B14F-4D97-AF65-F5344CB8AC3E}">
        <p14:creationId xmlns:p14="http://schemas.microsoft.com/office/powerpoint/2010/main" val="1356897498"/>
      </p:ext>
    </p:extLst>
  </p:cSld>
  <p:clrMapOvr>
    <a:masterClrMapping/>
  </p:clrMapOvr>
  <p:transition spd="slow">
    <p:blinds/>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5B9F343-DC62-F54F-BBBD-4203768EB329}"/>
              </a:ext>
            </a:extLst>
          </p:cNvPr>
          <p:cNvSpPr>
            <a:spLocks noGrp="1" noChangeArrowheads="1"/>
          </p:cNvSpPr>
          <p:nvPr>
            <p:ph/>
          </p:nvPr>
        </p:nvSpPr>
        <p:spPr>
          <a:xfrm>
            <a:off x="1676401" y="296864"/>
            <a:ext cx="8812213" cy="5868987"/>
          </a:xfrm>
        </p:spPr>
        <p:txBody>
          <a:bodyPr/>
          <a:lstStyle/>
          <a:p>
            <a:pPr marL="0" indent="0" eaLnBrk="1" hangingPunct="1">
              <a:lnSpc>
                <a:spcPct val="110000"/>
              </a:lnSpc>
              <a:buNone/>
            </a:pPr>
            <a:r>
              <a:rPr lang="zh-CN" altLang="en-US" sz="2800" b="1"/>
              <a:t>如果将</a:t>
            </a:r>
            <a:r>
              <a:rPr lang="en-US" altLang="zh-CN" sz="2800" b="1"/>
              <a:t>s=0</a:t>
            </a:r>
            <a:r>
              <a:rPr lang="zh-CN" altLang="en-US" sz="2800" b="1"/>
              <a:t>也看成是基本操作，则语句频度为２，其时间复杂度仍为Ｏ</a:t>
            </a:r>
            <a:r>
              <a:rPr lang="en-US" altLang="zh-CN" sz="2800" b="1"/>
              <a:t>(1)</a:t>
            </a:r>
            <a:r>
              <a:rPr lang="zh-CN" altLang="en-US" sz="2800" b="1"/>
              <a:t>，即常量阶。</a:t>
            </a:r>
          </a:p>
          <a:p>
            <a:pPr marL="0" indent="0" eaLnBrk="1" hangingPunct="1">
              <a:lnSpc>
                <a:spcPct val="110000"/>
              </a:lnSpc>
              <a:buNone/>
            </a:pPr>
            <a:r>
              <a:rPr lang="zh-CN" altLang="en-US" sz="2800" b="1"/>
              <a:t>例３   </a:t>
            </a:r>
            <a:r>
              <a:rPr lang="en-US" altLang="zh-CN" sz="2800" b="1"/>
              <a:t>for(i=1; i&lt;=n; ++i)</a:t>
            </a:r>
          </a:p>
          <a:p>
            <a:pPr marL="0" indent="0" eaLnBrk="1" hangingPunct="1">
              <a:lnSpc>
                <a:spcPct val="110000"/>
              </a:lnSpc>
              <a:buNone/>
            </a:pPr>
            <a:r>
              <a:rPr lang="en-US" altLang="zh-CN" sz="2800" b="1"/>
              <a:t>               { ++x; s+=x ; }  </a:t>
            </a:r>
          </a:p>
          <a:p>
            <a:pPr marL="0" indent="0" eaLnBrk="1" hangingPunct="1">
              <a:lnSpc>
                <a:spcPct val="110000"/>
              </a:lnSpc>
              <a:buNone/>
            </a:pPr>
            <a:r>
              <a:rPr lang="zh-CN" altLang="en-US" sz="2800" b="1"/>
              <a:t>语句频度为：</a:t>
            </a:r>
            <a:r>
              <a:rPr lang="en-US" altLang="zh-CN" sz="2800" b="1"/>
              <a:t>2n</a:t>
            </a:r>
            <a:r>
              <a:rPr lang="zh-CN" altLang="en-US" sz="2800" b="1"/>
              <a:t>，其时间复杂度为：</a:t>
            </a:r>
            <a:r>
              <a:rPr lang="en-US" altLang="zh-CN" sz="2800" b="1"/>
              <a:t>O(n) </a:t>
            </a:r>
            <a:r>
              <a:rPr lang="zh-CN" altLang="en-US" sz="2800" b="1"/>
              <a:t>，即为线性阶。</a:t>
            </a:r>
          </a:p>
          <a:p>
            <a:pPr marL="0" indent="0" eaLnBrk="1" hangingPunct="1">
              <a:lnSpc>
                <a:spcPct val="110000"/>
              </a:lnSpc>
              <a:buNone/>
            </a:pPr>
            <a:r>
              <a:rPr lang="zh-CN" altLang="en-US" sz="2800" b="1"/>
              <a:t>例４   </a:t>
            </a:r>
            <a:r>
              <a:rPr lang="en-US" altLang="zh-CN" sz="2800" b="1"/>
              <a:t>for(i=1; i&lt;=n; ++i)</a:t>
            </a:r>
          </a:p>
          <a:p>
            <a:pPr marL="0" indent="0" eaLnBrk="1" hangingPunct="1">
              <a:lnSpc>
                <a:spcPct val="110000"/>
              </a:lnSpc>
              <a:buNone/>
            </a:pPr>
            <a:r>
              <a:rPr lang="zh-CN" altLang="en-US" sz="2800" b="1"/>
              <a:t>　　　　</a:t>
            </a:r>
            <a:r>
              <a:rPr lang="en-US" altLang="zh-CN" sz="2800" b="1"/>
              <a:t>for(j=1; j&lt;=n; ++j)</a:t>
            </a:r>
          </a:p>
          <a:p>
            <a:pPr marL="0" indent="0" eaLnBrk="1" hangingPunct="1">
              <a:lnSpc>
                <a:spcPct val="110000"/>
              </a:lnSpc>
              <a:buNone/>
            </a:pPr>
            <a:r>
              <a:rPr lang="en-US" altLang="zh-CN" sz="2800" b="1"/>
              <a:t>                   { ++x; s+=x ; }</a:t>
            </a:r>
          </a:p>
          <a:p>
            <a:pPr marL="0" indent="0" eaLnBrk="1" hangingPunct="1">
              <a:lnSpc>
                <a:spcPct val="110000"/>
              </a:lnSpc>
              <a:buNone/>
            </a:pPr>
            <a:r>
              <a:rPr lang="en-US" altLang="zh-CN" sz="2800" b="1"/>
              <a:t>   </a:t>
            </a:r>
            <a:r>
              <a:rPr lang="zh-CN" altLang="en-US" sz="2800" b="1"/>
              <a:t>语句频度为：</a:t>
            </a:r>
            <a:r>
              <a:rPr lang="en-US" altLang="zh-CN" sz="2800" b="1"/>
              <a:t>2n</a:t>
            </a:r>
            <a:r>
              <a:rPr lang="en-US" altLang="zh-CN" sz="2800" b="1" baseline="26000"/>
              <a:t>2 </a:t>
            </a:r>
            <a:r>
              <a:rPr lang="zh-CN" altLang="en-US" sz="2800" b="1"/>
              <a:t>，其时间复杂度为：</a:t>
            </a:r>
            <a:r>
              <a:rPr lang="en-US" altLang="zh-CN" sz="2800" b="1"/>
              <a:t>O(n</a:t>
            </a:r>
            <a:r>
              <a:rPr lang="en-US" altLang="zh-CN" sz="2800" b="1" baseline="26000"/>
              <a:t>2</a:t>
            </a:r>
            <a:r>
              <a:rPr lang="en-US" altLang="zh-CN" sz="2800" b="1"/>
              <a:t>) </a:t>
            </a:r>
            <a:r>
              <a:rPr lang="zh-CN" altLang="en-US" sz="2800" b="1"/>
              <a:t>，即为平方阶。 </a:t>
            </a:r>
          </a:p>
        </p:txBody>
      </p:sp>
    </p:spTree>
    <p:extLst>
      <p:ext uri="{BB962C8B-B14F-4D97-AF65-F5344CB8AC3E}">
        <p14:creationId xmlns:p14="http://schemas.microsoft.com/office/powerpoint/2010/main" val="1153709080"/>
      </p:ext>
    </p:extLst>
  </p:cSld>
  <p:clrMapOvr>
    <a:masterClrMapping/>
  </p:clrMapOvr>
  <p:transition spd="slow">
    <p:blinds/>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D65903-C45F-F647-9BD7-6B908A38784A}"/>
              </a:ext>
            </a:extLst>
          </p:cNvPr>
          <p:cNvSpPr>
            <a:spLocks noGrp="1" noChangeArrowheads="1"/>
          </p:cNvSpPr>
          <p:nvPr>
            <p:ph/>
          </p:nvPr>
        </p:nvSpPr>
        <p:spPr>
          <a:xfrm>
            <a:off x="1676400" y="152400"/>
            <a:ext cx="8839200" cy="6300788"/>
          </a:xfrm>
        </p:spPr>
        <p:txBody>
          <a:bodyPr/>
          <a:lstStyle/>
          <a:p>
            <a:pPr marL="0" indent="0" eaLnBrk="1" hangingPunct="1">
              <a:buNone/>
            </a:pPr>
            <a:r>
              <a:rPr lang="zh-CN" altLang="en-US" b="1">
                <a:solidFill>
                  <a:schemeClr val="folHlink"/>
                </a:solidFill>
              </a:rPr>
              <a:t>定理</a:t>
            </a:r>
            <a:r>
              <a:rPr lang="zh-CN" altLang="en-US" b="1"/>
              <a:t>：</a:t>
            </a:r>
            <a:r>
              <a:rPr lang="zh-CN" altLang="en-US" sz="2800" b="1"/>
              <a:t>若</a:t>
            </a:r>
            <a:r>
              <a:rPr lang="en-US" altLang="zh-CN" sz="2800" b="1"/>
              <a:t>A(n)=a </a:t>
            </a:r>
            <a:r>
              <a:rPr lang="en-US" altLang="zh-CN" sz="2800" b="1" baseline="-20000"/>
              <a:t>m </a:t>
            </a:r>
            <a:r>
              <a:rPr lang="en-US" altLang="zh-CN" sz="2800" b="1"/>
              <a:t>n </a:t>
            </a:r>
            <a:r>
              <a:rPr lang="en-US" altLang="zh-CN" sz="2800" b="1" baseline="20000"/>
              <a:t>m </a:t>
            </a:r>
            <a:r>
              <a:rPr lang="en-US" altLang="zh-CN" sz="2800" b="1"/>
              <a:t>+a </a:t>
            </a:r>
            <a:r>
              <a:rPr lang="en-US" altLang="zh-CN" sz="2800" b="1" baseline="-20000"/>
              <a:t>m-1</a:t>
            </a:r>
            <a:r>
              <a:rPr lang="en-US" altLang="zh-CN" sz="2800" b="1"/>
              <a:t> n </a:t>
            </a:r>
            <a:r>
              <a:rPr lang="en-US" altLang="zh-CN" sz="2800" b="1" baseline="20000"/>
              <a:t>m-1</a:t>
            </a:r>
            <a:r>
              <a:rPr lang="en-US" altLang="zh-CN" sz="2800" b="1"/>
              <a:t> +…+a</a:t>
            </a:r>
            <a:r>
              <a:rPr lang="en-US" altLang="zh-CN" sz="2800" b="1" baseline="-20000"/>
              <a:t>1</a:t>
            </a:r>
            <a:r>
              <a:rPr lang="en-US" altLang="zh-CN" sz="2800" b="1"/>
              <a:t>n+a</a:t>
            </a:r>
            <a:r>
              <a:rPr lang="en-US" altLang="zh-CN" sz="2800" b="1" baseline="-20000"/>
              <a:t>0</a:t>
            </a:r>
            <a:r>
              <a:rPr lang="zh-CN" altLang="en-US" sz="2800" b="1"/>
              <a:t>是一个</a:t>
            </a:r>
            <a:r>
              <a:rPr lang="en-US" altLang="zh-CN" sz="2800" b="1"/>
              <a:t>m</a:t>
            </a:r>
            <a:r>
              <a:rPr lang="zh-CN" altLang="en-US" sz="2800" b="1"/>
              <a:t>次多项式，则</a:t>
            </a:r>
            <a:r>
              <a:rPr lang="en-US" altLang="zh-CN" sz="2800" b="1"/>
              <a:t>A(n)=O(n</a:t>
            </a:r>
            <a:r>
              <a:rPr lang="en-US" altLang="zh-CN" sz="2800" b="1" baseline="20000"/>
              <a:t> m</a:t>
            </a:r>
            <a:r>
              <a:rPr lang="en-US" altLang="zh-CN" sz="2800" b="1"/>
              <a:t>)</a:t>
            </a:r>
          </a:p>
          <a:p>
            <a:pPr marL="0" indent="0" eaLnBrk="1" hangingPunct="1">
              <a:buNone/>
            </a:pPr>
            <a:r>
              <a:rPr lang="zh-CN" altLang="en-US" sz="2800" b="1"/>
              <a:t>例５   </a:t>
            </a:r>
            <a:r>
              <a:rPr lang="en-US" altLang="zh-CN" sz="2800" b="1"/>
              <a:t>for(i=2;i&lt;=n;++i)</a:t>
            </a:r>
          </a:p>
          <a:p>
            <a:pPr marL="0" indent="0" eaLnBrk="1" hangingPunct="1">
              <a:buNone/>
            </a:pPr>
            <a:r>
              <a:rPr lang="en-US" altLang="zh-CN" sz="2800" b="1"/>
              <a:t>              for(j=2;j&lt;=i-1;++j)</a:t>
            </a:r>
          </a:p>
          <a:p>
            <a:pPr marL="0" indent="0" eaLnBrk="1" hangingPunct="1">
              <a:buNone/>
            </a:pPr>
            <a:r>
              <a:rPr lang="en-US" altLang="zh-CN" sz="2800" b="1"/>
              <a:t>                    {++x; a[i,j]=x; }</a:t>
            </a:r>
          </a:p>
          <a:p>
            <a:pPr marL="0" indent="0" eaLnBrk="1" hangingPunct="1">
              <a:buNone/>
            </a:pPr>
            <a:r>
              <a:rPr lang="zh-CN" altLang="en-US" sz="2800" b="1"/>
              <a:t>语句频度为：   </a:t>
            </a:r>
            <a:r>
              <a:rPr lang="en-US" altLang="zh-CN" sz="2800" b="1"/>
              <a:t>1+2+3+</a:t>
            </a:r>
            <a:r>
              <a:rPr lang="en-US" altLang="zh-CN" sz="2800" b="1">
                <a:ea typeface="Arial Unicode MS" panose="020B0604020202020204" pitchFamily="34" charset="-128"/>
                <a:cs typeface="Arial Unicode MS" panose="020B0604020202020204" pitchFamily="34" charset="-128"/>
              </a:rPr>
              <a:t>…</a:t>
            </a:r>
            <a:r>
              <a:rPr lang="en-US" altLang="zh-CN" sz="2800" b="1"/>
              <a:t>+n-2=(1+n-2) ×(n-2)/2</a:t>
            </a:r>
          </a:p>
          <a:p>
            <a:pPr marL="0" indent="0" eaLnBrk="1" hangingPunct="1">
              <a:buNone/>
            </a:pPr>
            <a:r>
              <a:rPr lang="en-US" altLang="zh-CN" sz="2800" b="1"/>
              <a:t>                                                    =(n-1)(n-2)/2 =n</a:t>
            </a:r>
            <a:r>
              <a:rPr lang="en-US" altLang="zh-CN" sz="2800" b="1" baseline="20000"/>
              <a:t>2</a:t>
            </a:r>
            <a:r>
              <a:rPr lang="en-US" altLang="zh-CN" sz="2800" b="1"/>
              <a:t>-3n+2</a:t>
            </a:r>
          </a:p>
          <a:p>
            <a:pPr marL="0" indent="0" eaLnBrk="1" hangingPunct="1">
              <a:buNone/>
            </a:pPr>
            <a:r>
              <a:rPr lang="en-US" altLang="zh-CN" sz="2800" b="1"/>
              <a:t> ∴</a:t>
            </a:r>
            <a:r>
              <a:rPr lang="zh-CN" altLang="en-US" sz="2800" b="1"/>
              <a:t>时间复杂度为</a:t>
            </a:r>
            <a:r>
              <a:rPr lang="en-US" altLang="zh-CN" sz="2800" b="1"/>
              <a:t>O(n</a:t>
            </a:r>
            <a:r>
              <a:rPr lang="en-US" altLang="zh-CN" sz="2800" b="1" baseline="22000"/>
              <a:t>2</a:t>
            </a:r>
            <a:r>
              <a:rPr lang="en-US" altLang="zh-CN" sz="2800" b="1"/>
              <a:t>)</a:t>
            </a:r>
            <a:r>
              <a:rPr lang="zh-CN" altLang="en-US" sz="2800" b="1"/>
              <a:t>，即此算法的时间复杂度为平方阶。</a:t>
            </a:r>
          </a:p>
          <a:p>
            <a:pPr marL="533400" lvl="1" indent="0" eaLnBrk="1" hangingPunct="1"/>
            <a:r>
              <a:rPr lang="zh-CN" altLang="en-US" b="1"/>
              <a:t>  一个算法时间为</a:t>
            </a:r>
            <a:r>
              <a:rPr lang="en-US" altLang="zh-CN" b="1"/>
              <a:t>O(1)</a:t>
            </a:r>
            <a:r>
              <a:rPr lang="zh-CN" altLang="en-US" b="1"/>
              <a:t>的算法，它的基本运算执行的次数是固定的。因此，总的时间由一个常数（即零次多项式）来限界。而一个时间为</a:t>
            </a:r>
            <a:r>
              <a:rPr lang="en-US" altLang="zh-CN" b="1"/>
              <a:t>O(n</a:t>
            </a:r>
            <a:r>
              <a:rPr lang="en-US" altLang="zh-CN" b="1" baseline="20000"/>
              <a:t>2</a:t>
            </a:r>
            <a:r>
              <a:rPr lang="en-US" altLang="zh-CN" b="1"/>
              <a:t>)</a:t>
            </a:r>
            <a:r>
              <a:rPr lang="zh-CN" altLang="en-US" b="1"/>
              <a:t>的算法则由一个二次多项式来限界。</a:t>
            </a:r>
          </a:p>
        </p:txBody>
      </p:sp>
    </p:spTree>
    <p:extLst>
      <p:ext uri="{BB962C8B-B14F-4D97-AF65-F5344CB8AC3E}">
        <p14:creationId xmlns:p14="http://schemas.microsoft.com/office/powerpoint/2010/main" val="3212282972"/>
      </p:ext>
    </p:extLst>
  </p:cSld>
  <p:clrMapOvr>
    <a:masterClrMapping/>
  </p:clrMapOvr>
  <p:transition spd="slow">
    <p:blinds/>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36EB786-8C15-0741-BAA9-0B332234DD5C}"/>
              </a:ext>
            </a:extLst>
          </p:cNvPr>
          <p:cNvSpPr>
            <a:spLocks noGrp="1" noChangeArrowheads="1"/>
          </p:cNvSpPr>
          <p:nvPr>
            <p:ph/>
          </p:nvPr>
        </p:nvSpPr>
        <p:spPr>
          <a:xfrm>
            <a:off x="1752601" y="296864"/>
            <a:ext cx="8736013" cy="5724525"/>
          </a:xfrm>
        </p:spPr>
        <p:txBody>
          <a:bodyPr/>
          <a:lstStyle/>
          <a:p>
            <a:pPr marL="0" indent="0" eaLnBrk="1" hangingPunct="1">
              <a:lnSpc>
                <a:spcPct val="110000"/>
              </a:lnSpc>
              <a:buNone/>
            </a:pPr>
            <a:r>
              <a:rPr lang="en-US" altLang="zh-CN" sz="2800" b="1"/>
              <a:t>        </a:t>
            </a:r>
            <a:r>
              <a:rPr lang="zh-CN" altLang="en-US" sz="2800" b="1"/>
              <a:t>以下六种计算算法时间的多项式是最常用的。其关系为：</a:t>
            </a:r>
          </a:p>
          <a:p>
            <a:pPr marL="0" indent="0" eaLnBrk="1" hangingPunct="1">
              <a:lnSpc>
                <a:spcPct val="110000"/>
              </a:lnSpc>
              <a:buNone/>
            </a:pPr>
            <a:r>
              <a:rPr lang="zh-CN" altLang="en-US" sz="2800" b="1"/>
              <a:t>     </a:t>
            </a:r>
            <a:r>
              <a:rPr lang="en-US" altLang="zh-CN" sz="2800" b="1"/>
              <a:t>O(1)&lt;O(㏒n)&lt;O(n)&lt;O(n㏒n)&lt;O(n</a:t>
            </a:r>
            <a:r>
              <a:rPr lang="en-US" altLang="zh-CN" sz="2800" b="1" baseline="20000"/>
              <a:t>2</a:t>
            </a:r>
            <a:r>
              <a:rPr lang="en-US" altLang="zh-CN" sz="2800" b="1"/>
              <a:t>)&lt;O(n</a:t>
            </a:r>
            <a:r>
              <a:rPr lang="en-US" altLang="zh-CN" sz="2800" b="1" baseline="22000"/>
              <a:t>3</a:t>
            </a:r>
            <a:r>
              <a:rPr lang="en-US" altLang="zh-CN" sz="2800" b="1"/>
              <a:t>)</a:t>
            </a:r>
          </a:p>
          <a:p>
            <a:pPr marL="533400" lvl="1" indent="0" eaLnBrk="1" hangingPunct="1">
              <a:lnSpc>
                <a:spcPct val="110000"/>
              </a:lnSpc>
            </a:pPr>
            <a:r>
              <a:rPr lang="en-US" altLang="zh-CN" b="1"/>
              <a:t>  </a:t>
            </a:r>
            <a:r>
              <a:rPr lang="zh-CN" altLang="en-US" b="1"/>
              <a:t>指数时间的关系为：</a:t>
            </a:r>
          </a:p>
          <a:p>
            <a:pPr marL="0" indent="0" eaLnBrk="1" hangingPunct="1">
              <a:lnSpc>
                <a:spcPct val="110000"/>
              </a:lnSpc>
              <a:buNone/>
            </a:pPr>
            <a:r>
              <a:rPr lang="zh-CN" altLang="en-US" sz="2800" b="1"/>
              <a:t>    </a:t>
            </a:r>
            <a:r>
              <a:rPr lang="en-US" altLang="zh-CN" sz="2800" b="1"/>
              <a:t>O(2</a:t>
            </a:r>
            <a:r>
              <a:rPr lang="en-US" altLang="zh-CN" sz="2800" b="1" baseline="36000"/>
              <a:t>n</a:t>
            </a:r>
            <a:r>
              <a:rPr lang="en-US" altLang="zh-CN" sz="2800" b="1"/>
              <a:t>)&lt;O(n!)&lt;O(n</a:t>
            </a:r>
            <a:r>
              <a:rPr lang="en-US" altLang="zh-CN" sz="2800" b="1" baseline="36000"/>
              <a:t>n</a:t>
            </a:r>
            <a:r>
              <a:rPr lang="en-US" altLang="zh-CN" sz="2800" b="1"/>
              <a:t>)</a:t>
            </a:r>
          </a:p>
          <a:p>
            <a:pPr marL="0" indent="0" eaLnBrk="1" hangingPunct="1">
              <a:lnSpc>
                <a:spcPct val="110000"/>
              </a:lnSpc>
              <a:buNone/>
            </a:pPr>
            <a:r>
              <a:rPr lang="en-US" altLang="zh-CN" sz="2800" b="1"/>
              <a:t>         </a:t>
            </a:r>
            <a:r>
              <a:rPr lang="zh-CN" altLang="en-US" sz="2800" b="1"/>
              <a:t>当</a:t>
            </a:r>
            <a:r>
              <a:rPr lang="en-US" altLang="zh-CN" sz="2800" b="1"/>
              <a:t>n</a:t>
            </a:r>
            <a:r>
              <a:rPr lang="zh-CN" altLang="en-US" sz="2800" b="1"/>
              <a:t>取得很大时，指数时间算法和多项式时间算法在所需时间上非常悬殊。因此，只要有人能将现有指数时间算法中的任何一个算法化简为多项式时间算法，那就取得了一个伟大的成就。</a:t>
            </a:r>
          </a:p>
          <a:p>
            <a:pPr marL="533400" lvl="1" indent="0" eaLnBrk="1" hangingPunct="1">
              <a:lnSpc>
                <a:spcPct val="110000"/>
              </a:lnSpc>
            </a:pPr>
            <a:r>
              <a:rPr lang="zh-CN" altLang="en-US" b="1"/>
              <a:t>  有的情况下，算法中基本操作重复执行的次数还随问题的输入数据集不同而不同。</a:t>
            </a:r>
          </a:p>
        </p:txBody>
      </p:sp>
    </p:spTree>
    <p:extLst>
      <p:ext uri="{BB962C8B-B14F-4D97-AF65-F5344CB8AC3E}">
        <p14:creationId xmlns:p14="http://schemas.microsoft.com/office/powerpoint/2010/main" val="1267891005"/>
      </p:ext>
    </p:extLst>
  </p:cSld>
  <p:clrMapOvr>
    <a:masterClrMapping/>
  </p:clrMapOvr>
  <p:transition spd="slow">
    <p:blinds/>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4A54B42D-4B0A-204B-B817-1E28749D595E}"/>
              </a:ext>
            </a:extLst>
          </p:cNvPr>
          <p:cNvSpPr>
            <a:spLocks noGrp="1" noChangeArrowheads="1"/>
          </p:cNvSpPr>
          <p:nvPr>
            <p:ph/>
          </p:nvPr>
        </p:nvSpPr>
        <p:spPr>
          <a:xfrm>
            <a:off x="1703389" y="1196975"/>
            <a:ext cx="8785225" cy="4465638"/>
          </a:xfrm>
        </p:spPr>
        <p:txBody>
          <a:bodyPr/>
          <a:lstStyle/>
          <a:p>
            <a:pPr marL="0" indent="0" eaLnBrk="1" hangingPunct="1">
              <a:lnSpc>
                <a:spcPct val="110000"/>
              </a:lnSpc>
              <a:buNone/>
            </a:pPr>
            <a:r>
              <a:rPr lang="zh-CN" altLang="en-US" b="1"/>
              <a:t>编写解决实际问题的程序的一般过程</a:t>
            </a:r>
            <a:r>
              <a:rPr lang="zh-CN" altLang="en-US" sz="2800" b="1"/>
              <a:t>：</a:t>
            </a:r>
            <a:endParaRPr lang="zh-CN" altLang="en-US" b="1"/>
          </a:p>
          <a:p>
            <a:pPr marL="533400" lvl="1" indent="1588" eaLnBrk="1" hangingPunct="1">
              <a:lnSpc>
                <a:spcPct val="110000"/>
              </a:lnSpc>
            </a:pPr>
            <a:r>
              <a:rPr lang="zh-CN" altLang="en-US" sz="2400" b="1"/>
              <a:t> </a:t>
            </a:r>
            <a:r>
              <a:rPr lang="zh-CN" altLang="en-US" b="1"/>
              <a:t>如何用数据形式描述问题</a:t>
            </a:r>
            <a:r>
              <a:rPr lang="en-US" altLang="zh-CN" b="1"/>
              <a:t>?—</a:t>
            </a:r>
            <a:r>
              <a:rPr lang="zh-CN" altLang="en-US" b="1"/>
              <a:t>即由问题抽象出一个适当的数学模型</a:t>
            </a:r>
            <a:r>
              <a:rPr lang="en-US" altLang="zh-CN" b="1"/>
              <a:t>;</a:t>
            </a:r>
          </a:p>
          <a:p>
            <a:pPr marL="533400" lvl="1" indent="1588" eaLnBrk="1" hangingPunct="1">
              <a:lnSpc>
                <a:spcPct val="110000"/>
              </a:lnSpc>
            </a:pPr>
            <a:r>
              <a:rPr lang="en-US" altLang="zh-CN" b="1"/>
              <a:t> </a:t>
            </a:r>
            <a:r>
              <a:rPr lang="zh-CN" altLang="en-US" b="1"/>
              <a:t>问题所涉及的数据量大小及数据之间的关系</a:t>
            </a:r>
            <a:r>
              <a:rPr lang="en-US" altLang="zh-CN" b="1">
                <a:cs typeface="Times New Roman" panose="02020603050405020304" pitchFamily="18" charset="0"/>
              </a:rPr>
              <a:t>;</a:t>
            </a:r>
            <a:endParaRPr lang="en-US" altLang="zh-CN" b="1"/>
          </a:p>
          <a:p>
            <a:pPr marL="533400" lvl="1" indent="1588" eaLnBrk="1" hangingPunct="1">
              <a:lnSpc>
                <a:spcPct val="110000"/>
              </a:lnSpc>
            </a:pPr>
            <a:r>
              <a:rPr lang="en-US" altLang="zh-CN" b="1"/>
              <a:t> </a:t>
            </a:r>
            <a:r>
              <a:rPr lang="zh-CN" altLang="en-US" b="1"/>
              <a:t>如何在计算机中存储数据及体现数据之间的关系</a:t>
            </a:r>
            <a:r>
              <a:rPr lang="en-US" altLang="zh-CN" b="1"/>
              <a:t>?            </a:t>
            </a:r>
          </a:p>
          <a:p>
            <a:pPr marL="533400" lvl="1" indent="1588" eaLnBrk="1" hangingPunct="1">
              <a:lnSpc>
                <a:spcPct val="110000"/>
              </a:lnSpc>
            </a:pPr>
            <a:r>
              <a:rPr lang="en-US" altLang="zh-CN" b="1"/>
              <a:t> </a:t>
            </a:r>
            <a:r>
              <a:rPr lang="zh-CN" altLang="en-US" b="1"/>
              <a:t>处理问题时需要对数据作何种运算</a:t>
            </a:r>
            <a:r>
              <a:rPr lang="en-US" altLang="zh-CN" b="1"/>
              <a:t>?</a:t>
            </a:r>
          </a:p>
          <a:p>
            <a:pPr marL="533400" lvl="1" indent="1588" eaLnBrk="1" hangingPunct="1">
              <a:lnSpc>
                <a:spcPct val="110000"/>
              </a:lnSpc>
            </a:pPr>
            <a:r>
              <a:rPr lang="en-US" altLang="zh-CN" b="1"/>
              <a:t> </a:t>
            </a:r>
            <a:r>
              <a:rPr lang="zh-CN" altLang="en-US" b="1"/>
              <a:t>所编写的程序的性能是否良好</a:t>
            </a:r>
            <a:r>
              <a:rPr lang="en-US" altLang="zh-CN" b="1"/>
              <a:t>?</a:t>
            </a:r>
          </a:p>
          <a:p>
            <a:pPr marL="0" indent="0" eaLnBrk="1" hangingPunct="1">
              <a:lnSpc>
                <a:spcPct val="110000"/>
              </a:lnSpc>
              <a:buNone/>
            </a:pPr>
            <a:r>
              <a:rPr lang="zh-CN" altLang="en-US" sz="2800" b="1"/>
              <a:t>上面所列举的问题基本上由数据结构这门课程来回答。</a:t>
            </a:r>
          </a:p>
        </p:txBody>
      </p:sp>
      <p:sp>
        <p:nvSpPr>
          <p:cNvPr id="6147" name="Rectangle 1027">
            <a:extLst>
              <a:ext uri="{FF2B5EF4-FFF2-40B4-BE49-F238E27FC236}">
                <a16:creationId xmlns:a16="http://schemas.microsoft.com/office/drawing/2014/main" id="{9CE3F0AE-6F31-9448-9B82-E4D3B9F6C09F}"/>
              </a:ext>
            </a:extLst>
          </p:cNvPr>
          <p:cNvSpPr>
            <a:spLocks noChangeArrowheads="1"/>
          </p:cNvSpPr>
          <p:nvPr/>
        </p:nvSpPr>
        <p:spPr bwMode="auto">
          <a:xfrm>
            <a:off x="2286000" y="188913"/>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4400" b="1">
                <a:solidFill>
                  <a:srgbClr val="FFCC66"/>
                </a:solidFill>
                <a:latin typeface="Arial" panose="020B0604020202020204" pitchFamily="34" charset="0"/>
              </a:rPr>
              <a:t>计算机求解问题的一般步骤</a:t>
            </a:r>
          </a:p>
        </p:txBody>
      </p:sp>
    </p:spTree>
    <p:extLst>
      <p:ext uri="{BB962C8B-B14F-4D97-AF65-F5344CB8AC3E}">
        <p14:creationId xmlns:p14="http://schemas.microsoft.com/office/powerpoint/2010/main" val="4200195486"/>
      </p:ext>
    </p:extLst>
  </p:cSld>
  <p:clrMapOvr>
    <a:masterClrMapping/>
  </p:clrMapOvr>
  <p:transition spd="slow">
    <p:blinds/>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F16974C-5143-0C41-978C-ED219FC094B7}"/>
              </a:ext>
            </a:extLst>
          </p:cNvPr>
          <p:cNvSpPr>
            <a:spLocks noGrp="1" noChangeArrowheads="1"/>
          </p:cNvSpPr>
          <p:nvPr>
            <p:ph/>
          </p:nvPr>
        </p:nvSpPr>
        <p:spPr>
          <a:xfrm>
            <a:off x="1752600" y="228601"/>
            <a:ext cx="8686800" cy="5864225"/>
          </a:xfrm>
        </p:spPr>
        <p:txBody>
          <a:bodyPr/>
          <a:lstStyle/>
          <a:p>
            <a:pPr marL="0" indent="0" eaLnBrk="1" hangingPunct="1">
              <a:lnSpc>
                <a:spcPct val="110000"/>
              </a:lnSpc>
              <a:buNone/>
            </a:pPr>
            <a:r>
              <a:rPr lang="zh-CN" altLang="en-US" b="1"/>
              <a:t>例</a:t>
            </a:r>
            <a:r>
              <a:rPr lang="en-US" altLang="zh-CN" b="1"/>
              <a:t>2</a:t>
            </a:r>
            <a:r>
              <a:rPr lang="zh-CN" altLang="en-US" b="1"/>
              <a:t>：</a:t>
            </a:r>
            <a:r>
              <a:rPr lang="zh-CN" altLang="en-US" sz="2800" b="1"/>
              <a:t>冒泡排序法。</a:t>
            </a:r>
          </a:p>
          <a:p>
            <a:pPr marL="0" indent="0" eaLnBrk="1" hangingPunct="1">
              <a:buNone/>
            </a:pPr>
            <a:r>
              <a:rPr lang="en-US" altLang="zh-CN" sz="2800" b="1"/>
              <a:t>Void bubble_sort(int a[]</a:t>
            </a:r>
            <a:r>
              <a:rPr lang="zh-CN" altLang="en-US" sz="2800" b="1"/>
              <a:t>，</a:t>
            </a:r>
            <a:r>
              <a:rPr lang="en-US" altLang="zh-CN" sz="2800" b="1"/>
              <a:t>int n)</a:t>
            </a:r>
          </a:p>
          <a:p>
            <a:pPr marL="355600" lvl="1" indent="0" eaLnBrk="1" hangingPunct="1">
              <a:buNone/>
            </a:pPr>
            <a:r>
              <a:rPr lang="en-US" altLang="zh-CN" b="1"/>
              <a:t>{   change=false;</a:t>
            </a:r>
          </a:p>
          <a:p>
            <a:pPr marL="723900" lvl="2" indent="0" eaLnBrk="1" hangingPunct="1">
              <a:buNone/>
            </a:pPr>
            <a:r>
              <a:rPr lang="en-US" altLang="zh-CN" sz="2800" b="1"/>
              <a:t>for (i=n-1; change=TURE; i&gt;1 &amp;&amp; change; --i)</a:t>
            </a:r>
          </a:p>
          <a:p>
            <a:pPr marL="1079500" lvl="3" indent="0" eaLnBrk="1" hangingPunct="1">
              <a:buNone/>
            </a:pPr>
            <a:r>
              <a:rPr lang="en-US" altLang="zh-CN" sz="2800" b="1"/>
              <a:t>for (j=0; j&lt;i; ++j)</a:t>
            </a:r>
          </a:p>
          <a:p>
            <a:pPr marL="1435100" lvl="4" indent="0" eaLnBrk="1" hangingPunct="1">
              <a:buNone/>
            </a:pPr>
            <a:r>
              <a:rPr lang="en-US" altLang="zh-CN" sz="2800" b="1"/>
              <a:t>if (a[j]&gt;a[j+1]) </a:t>
            </a:r>
          </a:p>
          <a:p>
            <a:pPr marL="1435100" lvl="4" indent="0" eaLnBrk="1" hangingPunct="1">
              <a:buNone/>
            </a:pPr>
            <a:r>
              <a:rPr lang="en-US" altLang="zh-CN" sz="2800" b="1"/>
              <a:t>    {     a[j] ←→a[j+1] ;   change=TURE ; }</a:t>
            </a:r>
          </a:p>
          <a:p>
            <a:pPr marL="355600" lvl="1" indent="0" eaLnBrk="1" hangingPunct="1">
              <a:buNone/>
            </a:pPr>
            <a:r>
              <a:rPr lang="en-US" altLang="zh-CN" b="1"/>
              <a:t>}</a:t>
            </a:r>
          </a:p>
          <a:p>
            <a:pPr marL="355600" lvl="1" indent="0" eaLnBrk="1" hangingPunct="1"/>
            <a:r>
              <a:rPr lang="en-US" altLang="zh-CN" sz="2400" b="1"/>
              <a:t>   </a:t>
            </a:r>
            <a:r>
              <a:rPr lang="zh-CN" altLang="en-US" b="1"/>
              <a:t>最好情况：</a:t>
            </a:r>
            <a:r>
              <a:rPr lang="en-US" altLang="zh-CN" b="1"/>
              <a:t>0</a:t>
            </a:r>
            <a:r>
              <a:rPr lang="zh-CN" altLang="en-US" b="1"/>
              <a:t>次 </a:t>
            </a:r>
          </a:p>
          <a:p>
            <a:pPr marL="355600" lvl="1" indent="0" eaLnBrk="1" hangingPunct="1"/>
            <a:r>
              <a:rPr lang="zh-CN" altLang="en-US" b="1"/>
              <a:t>  最坏情况：</a:t>
            </a:r>
            <a:r>
              <a:rPr lang="en-US" altLang="zh-CN" b="1"/>
              <a:t>1+2+3+</a:t>
            </a:r>
            <a:r>
              <a:rPr lang="en-US" altLang="zh-CN" b="1">
                <a:ea typeface="Arial Unicode MS" panose="020B0604020202020204" pitchFamily="34" charset="-128"/>
                <a:cs typeface="Arial Unicode MS" panose="020B0604020202020204" pitchFamily="34" charset="-128"/>
              </a:rPr>
              <a:t>⋯</a:t>
            </a:r>
            <a:r>
              <a:rPr lang="en-US" altLang="zh-CN" b="1"/>
              <a:t>+n-1=n(n-1)/2</a:t>
            </a:r>
          </a:p>
          <a:p>
            <a:pPr marL="355600" lvl="1" indent="0" eaLnBrk="1" hangingPunct="1"/>
            <a:r>
              <a:rPr lang="en-US" altLang="zh-CN" b="1"/>
              <a:t> </a:t>
            </a:r>
            <a:r>
              <a:rPr lang="zh-CN" altLang="en-US" b="1"/>
              <a:t>平均时间复杂度为： </a:t>
            </a:r>
            <a:r>
              <a:rPr lang="en-US" altLang="zh-CN" b="1"/>
              <a:t>O(n</a:t>
            </a:r>
            <a:r>
              <a:rPr lang="en-US" altLang="zh-CN" b="1" baseline="20000"/>
              <a:t>2</a:t>
            </a:r>
            <a:r>
              <a:rPr lang="en-US" altLang="zh-CN" b="1"/>
              <a:t>)                    </a:t>
            </a:r>
          </a:p>
        </p:txBody>
      </p:sp>
    </p:spTree>
    <p:extLst>
      <p:ext uri="{BB962C8B-B14F-4D97-AF65-F5344CB8AC3E}">
        <p14:creationId xmlns:p14="http://schemas.microsoft.com/office/powerpoint/2010/main" val="4199782999"/>
      </p:ext>
    </p:extLst>
  </p:cSld>
  <p:clrMapOvr>
    <a:masterClrMapping/>
  </p:clrMapOvr>
  <p:transition spd="slow">
    <p:blinds/>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3" name="Rectangle 3">
            <a:extLst>
              <a:ext uri="{FF2B5EF4-FFF2-40B4-BE49-F238E27FC236}">
                <a16:creationId xmlns:a16="http://schemas.microsoft.com/office/drawing/2014/main" id="{909357EE-C740-604A-AF6F-0111A24B14D2}"/>
              </a:ext>
            </a:extLst>
          </p:cNvPr>
          <p:cNvSpPr>
            <a:spLocks noGrp="1" noChangeArrowheads="1"/>
          </p:cNvSpPr>
          <p:nvPr>
            <p:ph type="title" idx="4294967295"/>
          </p:nvPr>
        </p:nvSpPr>
        <p:spPr>
          <a:xfrm>
            <a:off x="2209800" y="76200"/>
            <a:ext cx="6477000" cy="762000"/>
          </a:xfrm>
        </p:spPr>
        <p:txBody>
          <a:bodyPr/>
          <a:lstStyle/>
          <a:p>
            <a:pPr eaLnBrk="1" hangingPunct="1"/>
            <a:r>
              <a:rPr lang="en-US" altLang="zh-CN" b="1">
                <a:effectLst/>
                <a:latin typeface="Times New Roman" panose="02020603050405020304" pitchFamily="18" charset="0"/>
              </a:rPr>
              <a:t>1.3.4</a:t>
            </a:r>
            <a:r>
              <a:rPr lang="en-US" altLang="zh-CN"/>
              <a:t>  </a:t>
            </a:r>
            <a:r>
              <a:rPr lang="zh-CN" altLang="en-US" b="1">
                <a:effectLst/>
                <a:ea typeface="楷体_GB2312" pitchFamily="49" charset="-122"/>
              </a:rPr>
              <a:t>算法的空间分析</a:t>
            </a:r>
          </a:p>
        </p:txBody>
      </p:sp>
      <p:sp>
        <p:nvSpPr>
          <p:cNvPr id="34819" name="Rectangle 5">
            <a:extLst>
              <a:ext uri="{FF2B5EF4-FFF2-40B4-BE49-F238E27FC236}">
                <a16:creationId xmlns:a16="http://schemas.microsoft.com/office/drawing/2014/main" id="{12FB2482-096F-8540-9639-98DD87F699AB}"/>
              </a:ext>
            </a:extLst>
          </p:cNvPr>
          <p:cNvSpPr>
            <a:spLocks noGrp="1" noChangeArrowheads="1"/>
          </p:cNvSpPr>
          <p:nvPr>
            <p:ph/>
          </p:nvPr>
        </p:nvSpPr>
        <p:spPr>
          <a:xfrm>
            <a:off x="1752600" y="990600"/>
            <a:ext cx="8686800" cy="5486400"/>
          </a:xfrm>
        </p:spPr>
        <p:txBody>
          <a:bodyPr/>
          <a:lstStyle/>
          <a:p>
            <a:pPr marL="0" indent="0" eaLnBrk="1" hangingPunct="1">
              <a:buNone/>
            </a:pPr>
            <a:r>
              <a:rPr lang="en-US" altLang="zh-CN" sz="2800" b="1">
                <a:solidFill>
                  <a:schemeClr val="folHlink"/>
                </a:solidFill>
              </a:rPr>
              <a:t>        </a:t>
            </a:r>
            <a:r>
              <a:rPr lang="zh-CN" altLang="en-US" sz="2800" b="1">
                <a:solidFill>
                  <a:schemeClr val="folHlink"/>
                </a:solidFill>
              </a:rPr>
              <a:t>空间复杂度</a:t>
            </a:r>
            <a:r>
              <a:rPr lang="en-US" altLang="zh-CN" sz="2800" b="1"/>
              <a:t>(</a:t>
            </a:r>
            <a:r>
              <a:rPr lang="en-US" altLang="zh-CN" sz="2800" b="1">
                <a:solidFill>
                  <a:schemeClr val="accent1"/>
                </a:solidFill>
              </a:rPr>
              <a:t>Space complexity</a:t>
            </a:r>
            <a:r>
              <a:rPr lang="en-US" altLang="zh-CN" sz="2800" b="1"/>
              <a:t>) </a:t>
            </a:r>
            <a:r>
              <a:rPr lang="zh-CN" altLang="en-US" sz="2800" b="1"/>
              <a:t>：是指算法编写成程序后，在计算机中运行时所需存储空间大小的度量。记作：   </a:t>
            </a:r>
            <a:r>
              <a:rPr lang="en-US" altLang="zh-CN" sz="2800" b="1"/>
              <a:t>S(n)=O(f(n))            </a:t>
            </a:r>
          </a:p>
          <a:p>
            <a:pPr marL="0" indent="0" eaLnBrk="1" hangingPunct="1">
              <a:buNone/>
            </a:pPr>
            <a:r>
              <a:rPr lang="zh-CN" altLang="en-US" sz="2800" b="1"/>
              <a:t>其中： </a:t>
            </a:r>
            <a:r>
              <a:rPr lang="en-US" altLang="zh-CN" sz="2800" b="1"/>
              <a:t>n</a:t>
            </a:r>
            <a:r>
              <a:rPr lang="zh-CN" altLang="en-US" sz="2800" b="1"/>
              <a:t>为问题的规模</a:t>
            </a:r>
            <a:r>
              <a:rPr lang="en-US" altLang="zh-CN" sz="2800" b="1"/>
              <a:t>(</a:t>
            </a:r>
            <a:r>
              <a:rPr lang="zh-CN" altLang="en-US" sz="2800" b="1"/>
              <a:t>或大小</a:t>
            </a:r>
            <a:r>
              <a:rPr lang="en-US" altLang="zh-CN" sz="2800" b="1"/>
              <a:t>)</a:t>
            </a:r>
          </a:p>
          <a:p>
            <a:pPr marL="0" indent="0" eaLnBrk="1" hangingPunct="1">
              <a:buNone/>
            </a:pPr>
            <a:r>
              <a:rPr lang="zh-CN" altLang="en-US" sz="2800" b="1"/>
              <a:t>该存储空间一般包括三个方面：</a:t>
            </a:r>
          </a:p>
          <a:p>
            <a:pPr marL="533400" lvl="1" indent="0" eaLnBrk="1" hangingPunct="1"/>
            <a:r>
              <a:rPr lang="zh-CN" altLang="en-US" b="1"/>
              <a:t> 指令常数变量所占用的存储空间</a:t>
            </a:r>
            <a:r>
              <a:rPr lang="en-US" altLang="zh-CN" b="1"/>
              <a:t>;</a:t>
            </a:r>
          </a:p>
          <a:p>
            <a:pPr marL="533400" lvl="1" indent="0" eaLnBrk="1" hangingPunct="1"/>
            <a:r>
              <a:rPr lang="en-US" altLang="zh-CN" b="1"/>
              <a:t> </a:t>
            </a:r>
            <a:r>
              <a:rPr lang="zh-CN" altLang="en-US" b="1"/>
              <a:t>输入数据所占用的存储空间</a:t>
            </a:r>
            <a:r>
              <a:rPr lang="en-US" altLang="zh-CN" b="1"/>
              <a:t>;</a:t>
            </a:r>
          </a:p>
          <a:p>
            <a:pPr marL="533400" lvl="1" indent="0" eaLnBrk="1" hangingPunct="1"/>
            <a:r>
              <a:rPr lang="en-US" altLang="zh-CN" b="1"/>
              <a:t> </a:t>
            </a:r>
            <a:r>
              <a:rPr lang="zh-CN" altLang="en-US" b="1"/>
              <a:t>辅助</a:t>
            </a:r>
            <a:r>
              <a:rPr lang="en-US" altLang="zh-CN" b="1"/>
              <a:t>(</a:t>
            </a:r>
            <a:r>
              <a:rPr lang="zh-CN" altLang="en-US" b="1"/>
              <a:t>存储</a:t>
            </a:r>
            <a:r>
              <a:rPr lang="en-US" altLang="zh-CN" b="1"/>
              <a:t>)</a:t>
            </a:r>
            <a:r>
              <a:rPr lang="zh-CN" altLang="en-US" b="1"/>
              <a:t>空间。</a:t>
            </a:r>
          </a:p>
          <a:p>
            <a:pPr marL="0" indent="0" eaLnBrk="1" hangingPunct="1">
              <a:buNone/>
            </a:pPr>
            <a:r>
              <a:rPr lang="zh-CN" altLang="en-US" sz="2800" b="1"/>
              <a:t>        一般地，算法的</a:t>
            </a:r>
            <a:r>
              <a:rPr lang="zh-CN" altLang="en-US" sz="2800" b="1">
                <a:solidFill>
                  <a:schemeClr val="folHlink"/>
                </a:solidFill>
              </a:rPr>
              <a:t>空间复杂度</a:t>
            </a:r>
            <a:r>
              <a:rPr lang="zh-CN" altLang="en-US" sz="2800" b="1"/>
              <a:t>指的是</a:t>
            </a:r>
            <a:r>
              <a:rPr lang="zh-CN" altLang="en-US" sz="2800" b="1">
                <a:solidFill>
                  <a:srgbClr val="DE580E"/>
                </a:solidFill>
              </a:rPr>
              <a:t>辅助空间</a:t>
            </a:r>
            <a:r>
              <a:rPr lang="zh-CN" altLang="en-US" sz="2800" b="1"/>
              <a:t>。</a:t>
            </a:r>
          </a:p>
          <a:p>
            <a:pPr marL="533400" lvl="1" indent="0" eaLnBrk="1" hangingPunct="1"/>
            <a:r>
              <a:rPr lang="zh-CN" altLang="en-US" sz="2400"/>
              <a:t> </a:t>
            </a:r>
            <a:r>
              <a:rPr lang="zh-CN" altLang="en-US"/>
              <a:t> </a:t>
            </a:r>
            <a:r>
              <a:rPr lang="zh-CN" altLang="en-US" b="1"/>
              <a:t>一维数组</a:t>
            </a:r>
            <a:r>
              <a:rPr lang="en-US" altLang="zh-CN" b="1"/>
              <a:t>a[n]</a:t>
            </a:r>
            <a:r>
              <a:rPr lang="zh-CN" altLang="en-US" b="1"/>
              <a:t>： 空间复杂度  </a:t>
            </a:r>
            <a:r>
              <a:rPr lang="en-US" altLang="zh-CN" b="1"/>
              <a:t>O(n)</a:t>
            </a:r>
          </a:p>
          <a:p>
            <a:pPr marL="533400" lvl="1" indent="0" eaLnBrk="1" hangingPunct="1"/>
            <a:r>
              <a:rPr lang="en-US" altLang="zh-CN" b="1"/>
              <a:t>  </a:t>
            </a:r>
            <a:r>
              <a:rPr lang="zh-CN" altLang="en-US" b="1"/>
              <a:t>二维数组</a:t>
            </a:r>
            <a:r>
              <a:rPr lang="en-US" altLang="zh-CN" b="1"/>
              <a:t>a[n][m]</a:t>
            </a:r>
            <a:r>
              <a:rPr lang="zh-CN" altLang="en-US" b="1"/>
              <a:t>： 空间复杂度  </a:t>
            </a:r>
            <a:r>
              <a:rPr lang="en-US" altLang="zh-CN" b="1"/>
              <a:t>O(n*m)</a:t>
            </a:r>
          </a:p>
        </p:txBody>
      </p:sp>
    </p:spTree>
    <p:extLst>
      <p:ext uri="{BB962C8B-B14F-4D97-AF65-F5344CB8AC3E}">
        <p14:creationId xmlns:p14="http://schemas.microsoft.com/office/powerpoint/2010/main" val="160541521"/>
      </p:ext>
    </p:extLst>
  </p:cSld>
  <p:clrMapOvr>
    <a:masterClrMapping/>
  </p:clrMapOvr>
  <p:transition spd="slow">
    <p:blinds/>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01C77E8-B064-0A48-B693-085241CBD9C0}"/>
              </a:ext>
            </a:extLst>
          </p:cNvPr>
          <p:cNvSpPr>
            <a:spLocks noGrp="1" noChangeArrowheads="1"/>
          </p:cNvSpPr>
          <p:nvPr>
            <p:ph type="title" idx="4294967295"/>
          </p:nvPr>
        </p:nvSpPr>
        <p:spPr>
          <a:xfrm>
            <a:off x="2857501" y="219075"/>
            <a:ext cx="3814763"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ffectLst/>
                <a:ea typeface="楷体_GB2312" pitchFamily="49" charset="-122"/>
              </a:rPr>
              <a:t>习 题 一</a:t>
            </a:r>
          </a:p>
        </p:txBody>
      </p:sp>
      <p:sp>
        <p:nvSpPr>
          <p:cNvPr id="35843" name="Rectangle 3">
            <a:extLst>
              <a:ext uri="{FF2B5EF4-FFF2-40B4-BE49-F238E27FC236}">
                <a16:creationId xmlns:a16="http://schemas.microsoft.com/office/drawing/2014/main" id="{FA116574-DE38-294A-803C-7574354284D5}"/>
              </a:ext>
            </a:extLst>
          </p:cNvPr>
          <p:cNvSpPr>
            <a:spLocks noGrp="1" noChangeArrowheads="1"/>
          </p:cNvSpPr>
          <p:nvPr>
            <p:ph/>
          </p:nvPr>
        </p:nvSpPr>
        <p:spPr>
          <a:xfrm>
            <a:off x="1752600" y="1133475"/>
            <a:ext cx="8686800" cy="4383088"/>
          </a:xfrm>
        </p:spPr>
        <p:txBody>
          <a:bodyPr/>
          <a:lstStyle/>
          <a:p>
            <a:pPr marL="0" indent="0" eaLnBrk="1" hangingPunct="1">
              <a:buNone/>
            </a:pPr>
            <a:r>
              <a:rPr lang="en-US" altLang="zh-CN" sz="2800" b="1"/>
              <a:t>1  </a:t>
            </a:r>
            <a:r>
              <a:rPr lang="zh-CN" altLang="en-US" sz="2800" b="1"/>
              <a:t>简要回答术语：数据，数据元素，数据结构，数据类型。</a:t>
            </a:r>
          </a:p>
          <a:p>
            <a:pPr marL="0" indent="0" eaLnBrk="1" hangingPunct="1">
              <a:buNone/>
            </a:pPr>
            <a:r>
              <a:rPr lang="en-US" altLang="zh-CN" sz="2800" b="1"/>
              <a:t>2  </a:t>
            </a:r>
            <a:r>
              <a:rPr lang="zh-CN" altLang="en-US" sz="2800" b="1"/>
              <a:t>数据的逻辑结构？数据的物理结构？逻辑结构与物理结构的区别和联系是什么？</a:t>
            </a:r>
          </a:p>
          <a:p>
            <a:pPr marL="0" indent="0" eaLnBrk="1" hangingPunct="1">
              <a:buNone/>
            </a:pPr>
            <a:r>
              <a:rPr lang="en-US" altLang="zh-CN" sz="2800" b="1"/>
              <a:t>3  </a:t>
            </a:r>
            <a:r>
              <a:rPr lang="zh-CN" altLang="en-US" sz="2800" b="1"/>
              <a:t>数据结构的主要运算包括哪些？</a:t>
            </a:r>
          </a:p>
          <a:p>
            <a:pPr marL="0" indent="0" eaLnBrk="1" hangingPunct="1">
              <a:buNone/>
            </a:pPr>
            <a:r>
              <a:rPr lang="en-US" altLang="zh-CN" sz="2800" b="1"/>
              <a:t>4  </a:t>
            </a:r>
            <a:r>
              <a:rPr lang="zh-CN" altLang="en-US" sz="2800" b="1"/>
              <a:t>算法分析的目的是什么？算法分析的主要方面是什么？</a:t>
            </a:r>
          </a:p>
          <a:p>
            <a:pPr marL="0" indent="0" eaLnBrk="1" hangingPunct="1">
              <a:buNone/>
            </a:pPr>
            <a:r>
              <a:rPr lang="en-US" altLang="zh-CN" sz="2800" b="1"/>
              <a:t>5  </a:t>
            </a:r>
            <a:r>
              <a:rPr lang="zh-CN" altLang="en-US" sz="2800" b="1"/>
              <a:t>分析以下程序段的时间复杂度，请说明分析的理由或原因。</a:t>
            </a:r>
            <a:r>
              <a:rPr lang="zh-CN" altLang="en-US" b="1"/>
              <a:t> </a:t>
            </a:r>
          </a:p>
        </p:txBody>
      </p:sp>
    </p:spTree>
    <p:extLst>
      <p:ext uri="{BB962C8B-B14F-4D97-AF65-F5344CB8AC3E}">
        <p14:creationId xmlns:p14="http://schemas.microsoft.com/office/powerpoint/2010/main" val="986598720"/>
      </p:ext>
    </p:extLst>
  </p:cSld>
  <p:clrMapOvr>
    <a:masterClrMapping/>
  </p:clrMapOvr>
  <p:transition spd="slow">
    <p:blinds/>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66" name="Group 8">
            <a:extLst>
              <a:ext uri="{FF2B5EF4-FFF2-40B4-BE49-F238E27FC236}">
                <a16:creationId xmlns:a16="http://schemas.microsoft.com/office/drawing/2014/main" id="{C42E073C-BA6A-5644-9077-AC4933BEFF8B}"/>
              </a:ext>
            </a:extLst>
          </p:cNvPr>
          <p:cNvGrpSpPr>
            <a:grpSpLocks/>
          </p:cNvGrpSpPr>
          <p:nvPr/>
        </p:nvGrpSpPr>
        <p:grpSpPr bwMode="auto">
          <a:xfrm>
            <a:off x="1703388" y="115889"/>
            <a:ext cx="8640762" cy="6524625"/>
            <a:chOff x="113" y="73"/>
            <a:chExt cx="5443" cy="4110"/>
          </a:xfrm>
        </p:grpSpPr>
        <p:sp>
          <p:nvSpPr>
            <p:cNvPr id="36867" name="Rectangle 5">
              <a:extLst>
                <a:ext uri="{FF2B5EF4-FFF2-40B4-BE49-F238E27FC236}">
                  <a16:creationId xmlns:a16="http://schemas.microsoft.com/office/drawing/2014/main" id="{1D121298-C3E2-2045-8621-689F7F4F1D1F}"/>
                </a:ext>
              </a:extLst>
            </p:cNvPr>
            <p:cNvSpPr>
              <a:spLocks noChangeArrowheads="1"/>
            </p:cNvSpPr>
            <p:nvPr/>
          </p:nvSpPr>
          <p:spPr bwMode="auto">
            <a:xfrm>
              <a:off x="113" y="73"/>
              <a:ext cx="2541"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FFFFFF"/>
                  </a:solidFill>
                  <a:latin typeface="宋体" panose="02010600030101010101" pitchFamily="2" charset="-122"/>
                </a:rPr>
                <a:t>⑴</a:t>
              </a:r>
            </a:p>
            <a:p>
              <a:pPr eaLnBrk="1" fontAlgn="base" hangingPunct="1">
                <a:spcBef>
                  <a:spcPct val="0"/>
                </a:spcBef>
                <a:spcAft>
                  <a:spcPct val="0"/>
                </a:spcAft>
              </a:pPr>
              <a:r>
                <a:rPr lang="en-US" altLang="zh-CN" b="1">
                  <a:solidFill>
                    <a:srgbClr val="FFFFFF"/>
                  </a:solidFill>
                </a:rPr>
                <a:t>Sum1( int n )</a:t>
              </a:r>
            </a:p>
            <a:p>
              <a:pPr lvl="1" eaLnBrk="1" fontAlgn="base" hangingPunct="1">
                <a:spcBef>
                  <a:spcPct val="0"/>
                </a:spcBef>
                <a:spcAft>
                  <a:spcPct val="0"/>
                </a:spcAft>
              </a:pPr>
              <a:r>
                <a:rPr lang="en-US" altLang="zh-CN" b="1">
                  <a:solidFill>
                    <a:srgbClr val="FFFFFF"/>
                  </a:solidFill>
                </a:rPr>
                <a:t>{   int p=1, sum=0, m ;</a:t>
              </a:r>
            </a:p>
            <a:p>
              <a:pPr lvl="2" eaLnBrk="1" fontAlgn="base" hangingPunct="1">
                <a:spcBef>
                  <a:spcPct val="0"/>
                </a:spcBef>
                <a:spcAft>
                  <a:spcPct val="0"/>
                </a:spcAft>
              </a:pPr>
              <a:r>
                <a:rPr lang="en-US" altLang="zh-CN" b="1">
                  <a:solidFill>
                    <a:srgbClr val="FFFFFF"/>
                  </a:solidFill>
                </a:rPr>
                <a:t>for (m=1; m&lt;=n; m++)</a:t>
              </a:r>
            </a:p>
            <a:p>
              <a:pPr lvl="3" eaLnBrk="1" fontAlgn="base" hangingPunct="1">
                <a:spcBef>
                  <a:spcPct val="0"/>
                </a:spcBef>
                <a:spcAft>
                  <a:spcPct val="0"/>
                </a:spcAft>
              </a:pPr>
              <a:r>
                <a:rPr lang="en-US" altLang="zh-CN" b="1">
                  <a:solidFill>
                    <a:srgbClr val="FFFFFF"/>
                  </a:solidFill>
                </a:rPr>
                <a:t>{  p*=m ; sum+=p ;  }</a:t>
              </a:r>
            </a:p>
            <a:p>
              <a:pPr lvl="2" eaLnBrk="1" fontAlgn="base" hangingPunct="1">
                <a:spcBef>
                  <a:spcPct val="0"/>
                </a:spcBef>
                <a:spcAft>
                  <a:spcPct val="0"/>
                </a:spcAft>
              </a:pPr>
              <a:r>
                <a:rPr lang="en-US" altLang="zh-CN" b="1">
                  <a:solidFill>
                    <a:srgbClr val="FFFFFF"/>
                  </a:solidFill>
                </a:rPr>
                <a:t>return (sum) ;</a:t>
              </a:r>
            </a:p>
            <a:p>
              <a:pPr lvl="1" eaLnBrk="1" fontAlgn="base" hangingPunct="1">
                <a:spcBef>
                  <a:spcPct val="0"/>
                </a:spcBef>
                <a:spcAft>
                  <a:spcPct val="0"/>
                </a:spcAft>
              </a:pPr>
              <a:r>
                <a:rPr lang="en-US" altLang="zh-CN" b="1">
                  <a:solidFill>
                    <a:srgbClr val="FFFFFF"/>
                  </a:solidFill>
                </a:rPr>
                <a:t>}</a:t>
              </a:r>
            </a:p>
          </p:txBody>
        </p:sp>
        <p:sp>
          <p:nvSpPr>
            <p:cNvPr id="36868" name="Rectangle 6">
              <a:extLst>
                <a:ext uri="{FF2B5EF4-FFF2-40B4-BE49-F238E27FC236}">
                  <a16:creationId xmlns:a16="http://schemas.microsoft.com/office/drawing/2014/main" id="{739B50B8-EA44-1344-A199-51956B0BDD6C}"/>
                </a:ext>
              </a:extLst>
            </p:cNvPr>
            <p:cNvSpPr>
              <a:spLocks noChangeArrowheads="1"/>
            </p:cNvSpPr>
            <p:nvPr/>
          </p:nvSpPr>
          <p:spPr bwMode="auto">
            <a:xfrm>
              <a:off x="113" y="1842"/>
              <a:ext cx="3266" cy="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FFFFFF"/>
                  </a:solidFill>
                  <a:latin typeface="宋体" panose="02010600030101010101" pitchFamily="2" charset="-122"/>
                </a:rPr>
                <a:t>⑵</a:t>
              </a:r>
            </a:p>
            <a:p>
              <a:pPr eaLnBrk="1" fontAlgn="base" hangingPunct="1">
                <a:spcBef>
                  <a:spcPct val="0"/>
                </a:spcBef>
                <a:spcAft>
                  <a:spcPct val="0"/>
                </a:spcAft>
              </a:pPr>
              <a:r>
                <a:rPr lang="en-US" altLang="zh-CN" b="1">
                  <a:solidFill>
                    <a:srgbClr val="FFFFFF"/>
                  </a:solidFill>
                </a:rPr>
                <a:t>Sum2( int n )</a:t>
              </a:r>
            </a:p>
            <a:p>
              <a:pPr lvl="1" eaLnBrk="1" fontAlgn="base" hangingPunct="1">
                <a:spcBef>
                  <a:spcPct val="0"/>
                </a:spcBef>
                <a:spcAft>
                  <a:spcPct val="0"/>
                </a:spcAft>
              </a:pPr>
              <a:r>
                <a:rPr lang="en-US" altLang="zh-CN" b="1">
                  <a:solidFill>
                    <a:srgbClr val="FFFFFF"/>
                  </a:solidFill>
                </a:rPr>
                <a:t>{   int sum=0, m, t ;</a:t>
              </a:r>
            </a:p>
            <a:p>
              <a:pPr lvl="2" eaLnBrk="1" fontAlgn="base" hangingPunct="1">
                <a:spcBef>
                  <a:spcPct val="0"/>
                </a:spcBef>
                <a:spcAft>
                  <a:spcPct val="0"/>
                </a:spcAft>
              </a:pPr>
              <a:r>
                <a:rPr lang="en-US" altLang="zh-CN" b="1">
                  <a:solidFill>
                    <a:srgbClr val="FFFFFF"/>
                  </a:solidFill>
                </a:rPr>
                <a:t>for (m=1; m&lt;=n; m++)</a:t>
              </a:r>
            </a:p>
            <a:p>
              <a:pPr lvl="3" eaLnBrk="1" fontAlgn="base" hangingPunct="1">
                <a:spcBef>
                  <a:spcPct val="0"/>
                </a:spcBef>
                <a:spcAft>
                  <a:spcPct val="0"/>
                </a:spcAft>
              </a:pPr>
              <a:r>
                <a:rPr lang="en-US" altLang="zh-CN" b="1">
                  <a:solidFill>
                    <a:srgbClr val="FFFFFF"/>
                  </a:solidFill>
                </a:rPr>
                <a:t>{   p=1 ; </a:t>
              </a:r>
            </a:p>
            <a:p>
              <a:pPr lvl="4" eaLnBrk="1" fontAlgn="base" hangingPunct="1">
                <a:spcBef>
                  <a:spcPct val="0"/>
                </a:spcBef>
                <a:spcAft>
                  <a:spcPct val="0"/>
                </a:spcAft>
              </a:pPr>
              <a:r>
                <a:rPr lang="en-US" altLang="zh-CN" b="1">
                  <a:solidFill>
                    <a:srgbClr val="FFFFFF"/>
                  </a:solidFill>
                </a:rPr>
                <a:t>for (t=1; t&lt;=m; t++)  p*=t ;</a:t>
              </a:r>
            </a:p>
            <a:p>
              <a:pPr lvl="4" eaLnBrk="1" fontAlgn="base" hangingPunct="1">
                <a:spcBef>
                  <a:spcPct val="0"/>
                </a:spcBef>
                <a:spcAft>
                  <a:spcPct val="0"/>
                </a:spcAft>
              </a:pPr>
              <a:r>
                <a:rPr lang="en-US" altLang="zh-CN" b="1">
                  <a:solidFill>
                    <a:srgbClr val="FFFFFF"/>
                  </a:solidFill>
                </a:rPr>
                <a:t>sum+=p ; </a:t>
              </a:r>
            </a:p>
            <a:p>
              <a:pPr lvl="3" eaLnBrk="1" fontAlgn="base" hangingPunct="1">
                <a:spcBef>
                  <a:spcPct val="0"/>
                </a:spcBef>
                <a:spcAft>
                  <a:spcPct val="0"/>
                </a:spcAft>
              </a:pPr>
              <a:r>
                <a:rPr lang="en-US" altLang="zh-CN" b="1">
                  <a:solidFill>
                    <a:srgbClr val="FFFFFF"/>
                  </a:solidFill>
                </a:rPr>
                <a:t>}</a:t>
              </a:r>
            </a:p>
            <a:p>
              <a:pPr lvl="2" eaLnBrk="1" fontAlgn="base" hangingPunct="1">
                <a:spcBef>
                  <a:spcPct val="0"/>
                </a:spcBef>
                <a:spcAft>
                  <a:spcPct val="0"/>
                </a:spcAft>
              </a:pPr>
              <a:r>
                <a:rPr lang="en-US" altLang="zh-CN" b="1">
                  <a:solidFill>
                    <a:srgbClr val="FFFFFF"/>
                  </a:solidFill>
                </a:rPr>
                <a:t>return (sum) ;</a:t>
              </a:r>
            </a:p>
            <a:p>
              <a:pPr lvl="1" eaLnBrk="1" fontAlgn="base" hangingPunct="1">
                <a:spcBef>
                  <a:spcPct val="0"/>
                </a:spcBef>
                <a:spcAft>
                  <a:spcPct val="0"/>
                </a:spcAft>
              </a:pPr>
              <a:r>
                <a:rPr lang="en-US" altLang="zh-CN" b="1">
                  <a:solidFill>
                    <a:srgbClr val="FFFFFF"/>
                  </a:solidFill>
                </a:rPr>
                <a:t>}</a:t>
              </a:r>
            </a:p>
          </p:txBody>
        </p:sp>
        <p:sp>
          <p:nvSpPr>
            <p:cNvPr id="36869" name="Rectangle 7">
              <a:extLst>
                <a:ext uri="{FF2B5EF4-FFF2-40B4-BE49-F238E27FC236}">
                  <a16:creationId xmlns:a16="http://schemas.microsoft.com/office/drawing/2014/main" id="{3ACC6EA9-E31D-6A47-9372-3653D8D04FB3}"/>
                </a:ext>
              </a:extLst>
            </p:cNvPr>
            <p:cNvSpPr>
              <a:spLocks noChangeArrowheads="1"/>
            </p:cNvSpPr>
            <p:nvPr/>
          </p:nvSpPr>
          <p:spPr bwMode="auto">
            <a:xfrm>
              <a:off x="2789" y="73"/>
              <a:ext cx="2767"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800" b="1">
                  <a:solidFill>
                    <a:srgbClr val="FFFFFF"/>
                  </a:solidFill>
                  <a:latin typeface="宋体" panose="02010600030101010101" pitchFamily="2" charset="-122"/>
                </a:rPr>
                <a:t>⑶ </a:t>
              </a:r>
              <a:r>
                <a:rPr lang="zh-CN" altLang="en-US" sz="2800" b="1">
                  <a:solidFill>
                    <a:srgbClr val="FFFFFF"/>
                  </a:solidFill>
                  <a:latin typeface="宋体" panose="02010600030101010101" pitchFamily="2" charset="-122"/>
                </a:rPr>
                <a:t>递归函数</a:t>
              </a:r>
            </a:p>
            <a:p>
              <a:pPr eaLnBrk="1" fontAlgn="base" hangingPunct="1">
                <a:spcBef>
                  <a:spcPct val="0"/>
                </a:spcBef>
                <a:spcAft>
                  <a:spcPct val="0"/>
                </a:spcAft>
              </a:pPr>
              <a:r>
                <a:rPr lang="en-US" altLang="zh-CN" b="1">
                  <a:solidFill>
                    <a:srgbClr val="FFFFFF"/>
                  </a:solidFill>
                </a:rPr>
                <a:t>fact( int n )</a:t>
              </a:r>
            </a:p>
            <a:p>
              <a:pPr lvl="1" eaLnBrk="1" fontAlgn="base" hangingPunct="1">
                <a:spcBef>
                  <a:spcPct val="0"/>
                </a:spcBef>
                <a:spcAft>
                  <a:spcPct val="0"/>
                </a:spcAft>
              </a:pPr>
              <a:r>
                <a:rPr lang="en-US" altLang="zh-CN" b="1">
                  <a:solidFill>
                    <a:srgbClr val="FFFFFF"/>
                  </a:solidFill>
                </a:rPr>
                <a:t>{   if (n&lt;=1)  return(1) ;</a:t>
              </a:r>
            </a:p>
            <a:p>
              <a:pPr lvl="2" eaLnBrk="1" fontAlgn="base" hangingPunct="1">
                <a:spcBef>
                  <a:spcPct val="0"/>
                </a:spcBef>
                <a:spcAft>
                  <a:spcPct val="0"/>
                </a:spcAft>
              </a:pPr>
              <a:r>
                <a:rPr lang="en-US" altLang="zh-CN" b="1">
                  <a:solidFill>
                    <a:srgbClr val="FFFFFF"/>
                  </a:solidFill>
                </a:rPr>
                <a:t>else return( n*fact(n-1)) ;</a:t>
              </a:r>
            </a:p>
            <a:p>
              <a:pPr lvl="1" eaLnBrk="1" fontAlgn="base" hangingPunct="1">
                <a:spcBef>
                  <a:spcPct val="0"/>
                </a:spcBef>
                <a:spcAft>
                  <a:spcPct val="0"/>
                </a:spcAft>
              </a:pPr>
              <a:r>
                <a:rPr lang="en-US" altLang="zh-CN" b="1">
                  <a:solidFill>
                    <a:srgbClr val="FFFFFF"/>
                  </a:solidFill>
                </a:rPr>
                <a:t>}</a:t>
              </a:r>
            </a:p>
          </p:txBody>
        </p:sp>
      </p:grpSp>
    </p:spTree>
    <p:extLst>
      <p:ext uri="{BB962C8B-B14F-4D97-AF65-F5344CB8AC3E}">
        <p14:creationId xmlns:p14="http://schemas.microsoft.com/office/powerpoint/2010/main" val="524923393"/>
      </p:ext>
    </p:extLst>
  </p:cSld>
  <p:clrMapOvr>
    <a:masterClrMapping/>
  </p:clrMapOvr>
  <p:transition spd="slow">
    <p:blinds/>
  </p:transition>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050">
            <a:extLst>
              <a:ext uri="{FF2B5EF4-FFF2-40B4-BE49-F238E27FC236}">
                <a16:creationId xmlns:a16="http://schemas.microsoft.com/office/drawing/2014/main" id="{3BD7BADC-C55B-4445-BFF6-929F3A76CA73}"/>
              </a:ext>
            </a:extLst>
          </p:cNvPr>
          <p:cNvSpPr>
            <a:spLocks noGrp="1" noChangeArrowheads="1"/>
          </p:cNvSpPr>
          <p:nvPr>
            <p:ph/>
          </p:nvPr>
        </p:nvSpPr>
        <p:spPr>
          <a:xfrm>
            <a:off x="2209800" y="1905000"/>
            <a:ext cx="7772400" cy="4191000"/>
          </a:xfrm>
        </p:spPr>
        <p:txBody>
          <a:bodyPr/>
          <a:lstStyle/>
          <a:p>
            <a:pPr lvl="4" eaLnBrk="1" hangingPunct="1"/>
            <a:endParaRPr lang="en-US" altLang="zh-CN"/>
          </a:p>
          <a:p>
            <a:pPr lvl="4" eaLnBrk="1" hangingPunct="1"/>
            <a:endParaRPr lang="en-US" altLang="zh-CN"/>
          </a:p>
        </p:txBody>
      </p:sp>
      <p:sp>
        <p:nvSpPr>
          <p:cNvPr id="322564" name="Rectangle 2052">
            <a:extLst>
              <a:ext uri="{FF2B5EF4-FFF2-40B4-BE49-F238E27FC236}">
                <a16:creationId xmlns:a16="http://schemas.microsoft.com/office/drawing/2014/main" id="{83D8A02E-3A8E-6E44-A162-7264AF3AD54B}"/>
              </a:ext>
            </a:extLst>
          </p:cNvPr>
          <p:cNvSpPr>
            <a:spLocks noGrp="1" noChangeArrowheads="1"/>
          </p:cNvSpPr>
          <p:nvPr>
            <p:ph type="title" idx="4294967295"/>
          </p:nvPr>
        </p:nvSpPr>
        <p:spPr>
          <a:xfrm>
            <a:off x="2209801" y="144463"/>
            <a:ext cx="7415213" cy="908050"/>
          </a:xfrm>
        </p:spPr>
        <p:txBody>
          <a:bodyPr/>
          <a:lstStyle/>
          <a:p>
            <a:pPr eaLnBrk="1" hangingPunct="1"/>
            <a:r>
              <a:rPr lang="en-US" altLang="zh-CN" sz="5400" b="1">
                <a:effectLst/>
                <a:latin typeface="Times New Roman" panose="02020603050405020304" pitchFamily="18" charset="0"/>
                <a:cs typeface="Arial" panose="020B0604020202020204" pitchFamily="34" charset="0"/>
              </a:rPr>
              <a:t>1.1</a:t>
            </a:r>
            <a:r>
              <a:rPr lang="en-US" altLang="zh-CN" sz="5400">
                <a:cs typeface="Arial" panose="020B0604020202020204" pitchFamily="34" charset="0"/>
              </a:rPr>
              <a:t>  </a:t>
            </a:r>
            <a:r>
              <a:rPr lang="zh-CN" altLang="en-US" sz="5400" b="1">
                <a:effectLst/>
                <a:ea typeface="楷体_GB2312" pitchFamily="49" charset="-122"/>
              </a:rPr>
              <a:t>数据结构及其概念</a:t>
            </a:r>
          </a:p>
        </p:txBody>
      </p:sp>
      <p:sp>
        <p:nvSpPr>
          <p:cNvPr id="322569" name="Rectangle 2057">
            <a:extLst>
              <a:ext uri="{FF2B5EF4-FFF2-40B4-BE49-F238E27FC236}">
                <a16:creationId xmlns:a16="http://schemas.microsoft.com/office/drawing/2014/main" id="{F25C914E-A8A2-9444-9932-99E120C8EA09}"/>
              </a:ext>
            </a:extLst>
          </p:cNvPr>
          <p:cNvSpPr>
            <a:spLocks noChangeArrowheads="1"/>
          </p:cNvSpPr>
          <p:nvPr/>
        </p:nvSpPr>
        <p:spPr bwMode="auto">
          <a:xfrm>
            <a:off x="1703389" y="1143001"/>
            <a:ext cx="878522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lang="en-US" altLang="zh-CN">
                <a:solidFill>
                  <a:srgbClr val="FFFFFF"/>
                </a:solidFill>
              </a:rPr>
              <a:t>      </a:t>
            </a:r>
            <a:r>
              <a:rPr lang="en-US" altLang="zh-CN" b="1">
                <a:solidFill>
                  <a:srgbClr val="FFFFFF"/>
                </a:solidFill>
              </a:rPr>
              <a:t>《</a:t>
            </a:r>
            <a:r>
              <a:rPr kumimoji="0" lang="zh-CN" altLang="en-US" sz="2800" b="1">
                <a:solidFill>
                  <a:srgbClr val="FFFFFF"/>
                </a:solidFill>
              </a:rPr>
              <a:t>算法与数据结构</a:t>
            </a:r>
            <a:r>
              <a:rPr lang="en-US" altLang="zh-CN" sz="2800" b="1">
                <a:solidFill>
                  <a:srgbClr val="FFFFFF"/>
                </a:solidFill>
              </a:rPr>
              <a:t>》</a:t>
            </a:r>
            <a:r>
              <a:rPr kumimoji="0" lang="zh-CN" altLang="en-US" sz="2800" b="1">
                <a:solidFill>
                  <a:srgbClr val="FFFFFF"/>
                </a:solidFill>
              </a:rPr>
              <a:t>是计算机科学中的一门综合性专业基础课</a:t>
            </a:r>
            <a:r>
              <a:rPr lang="zh-CN" altLang="en-US" sz="2800" b="1">
                <a:solidFill>
                  <a:srgbClr val="FFFFFF"/>
                </a:solidFill>
              </a:rPr>
              <a:t>。是</a:t>
            </a:r>
            <a:r>
              <a:rPr kumimoji="0" lang="zh-CN" altLang="en-US" sz="2800" b="1">
                <a:solidFill>
                  <a:srgbClr val="FFFFFF"/>
                </a:solidFill>
              </a:rPr>
              <a:t>介于数学、计算机硬件、计算机软件三者之间的一门核心课程，不仅是一般程序设计的基础，而且是设计和实现编译程序、操作系统、数据库系统及其他系统程序和大型应用程序的重要基础。</a:t>
            </a:r>
          </a:p>
        </p:txBody>
      </p:sp>
    </p:spTree>
    <p:extLst>
      <p:ext uri="{BB962C8B-B14F-4D97-AF65-F5344CB8AC3E}">
        <p14:creationId xmlns:p14="http://schemas.microsoft.com/office/powerpoint/2010/main" val="352546931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9"/>
                                        </p:tgtEl>
                                        <p:attrNameLst>
                                          <p:attrName>style.visibility</p:attrName>
                                        </p:attrNameLst>
                                      </p:cBhvr>
                                      <p:to>
                                        <p:strVal val="visible"/>
                                      </p:to>
                                    </p:set>
                                    <p:anim calcmode="lin" valueType="num">
                                      <p:cBhvr additive="base">
                                        <p:cTn id="7" dur="500" fill="hold"/>
                                        <p:tgtEl>
                                          <p:spTgt spid="322569"/>
                                        </p:tgtEl>
                                        <p:attrNameLst>
                                          <p:attrName>ppt_x</p:attrName>
                                        </p:attrNameLst>
                                      </p:cBhvr>
                                      <p:tavLst>
                                        <p:tav tm="0">
                                          <p:val>
                                            <p:strVal val="0-#ppt_w/2"/>
                                          </p:val>
                                        </p:tav>
                                        <p:tav tm="100000">
                                          <p:val>
                                            <p:strVal val="#ppt_x"/>
                                          </p:val>
                                        </p:tav>
                                      </p:tavLst>
                                    </p:anim>
                                    <p:anim calcmode="lin" valueType="num">
                                      <p:cBhvr additive="base">
                                        <p:cTn id="8" dur="500" fill="hold"/>
                                        <p:tgtEl>
                                          <p:spTgt spid="3225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6374" name="Rectangle 22">
            <a:extLst>
              <a:ext uri="{FF2B5EF4-FFF2-40B4-BE49-F238E27FC236}">
                <a16:creationId xmlns:a16="http://schemas.microsoft.com/office/drawing/2014/main" id="{51A57FC7-0CD5-F741-AB6D-611B37C1D19D}"/>
              </a:ext>
            </a:extLst>
          </p:cNvPr>
          <p:cNvSpPr>
            <a:spLocks noGrp="1" noChangeArrowheads="1"/>
          </p:cNvSpPr>
          <p:nvPr>
            <p:ph type="title"/>
          </p:nvPr>
        </p:nvSpPr>
        <p:spPr>
          <a:xfrm>
            <a:off x="2209800" y="404814"/>
            <a:ext cx="6262688" cy="731837"/>
          </a:xfrm>
        </p:spPr>
        <p:txBody>
          <a:bodyPr/>
          <a:lstStyle/>
          <a:p>
            <a:pPr eaLnBrk="1" hangingPunct="1"/>
            <a:r>
              <a:rPr lang="en-US" altLang="zh-CN" b="1">
                <a:effectLst/>
                <a:latin typeface="Times New Roman" panose="02020603050405020304" pitchFamily="18" charset="0"/>
                <a:cs typeface="Arial" panose="020B0604020202020204" pitchFamily="34" charset="0"/>
              </a:rPr>
              <a:t>1.1.1</a:t>
            </a:r>
            <a:r>
              <a:rPr lang="en-US" altLang="zh-CN">
                <a:cs typeface="Arial" panose="020B0604020202020204" pitchFamily="34" charset="0"/>
              </a:rPr>
              <a:t>  </a:t>
            </a:r>
            <a:r>
              <a:rPr lang="zh-CN" altLang="en-US" b="1">
                <a:effectLst/>
                <a:ea typeface="楷体_GB2312" pitchFamily="49" charset="-122"/>
              </a:rPr>
              <a:t>数据结构的例子</a:t>
            </a:r>
          </a:p>
        </p:txBody>
      </p:sp>
      <p:sp>
        <p:nvSpPr>
          <p:cNvPr id="8195" name="Rectangle 2">
            <a:extLst>
              <a:ext uri="{FF2B5EF4-FFF2-40B4-BE49-F238E27FC236}">
                <a16:creationId xmlns:a16="http://schemas.microsoft.com/office/drawing/2014/main" id="{53ACEF25-369E-D948-AC29-65F11FE0023E}"/>
              </a:ext>
            </a:extLst>
          </p:cNvPr>
          <p:cNvSpPr>
            <a:spLocks noGrp="1" noChangeArrowheads="1"/>
          </p:cNvSpPr>
          <p:nvPr>
            <p:ph sz="half" idx="1"/>
          </p:nvPr>
        </p:nvSpPr>
        <p:spPr/>
        <p:txBody>
          <a:bodyPr/>
          <a:lstStyle/>
          <a:p>
            <a:pPr lvl="4" eaLnBrk="1" hangingPunct="1"/>
            <a:endParaRPr lang="en-US" altLang="zh-CN"/>
          </a:p>
          <a:p>
            <a:pPr lvl="4" eaLnBrk="1" hangingPunct="1"/>
            <a:endParaRPr lang="en-US" altLang="zh-CN"/>
          </a:p>
        </p:txBody>
      </p:sp>
      <p:graphicFrame>
        <p:nvGraphicFramePr>
          <p:cNvPr id="356385" name="Group 33">
            <a:extLst>
              <a:ext uri="{FF2B5EF4-FFF2-40B4-BE49-F238E27FC236}">
                <a16:creationId xmlns:a16="http://schemas.microsoft.com/office/drawing/2014/main" id="{322FB213-0483-5D4D-A008-CD280514C962}"/>
              </a:ext>
            </a:extLst>
          </p:cNvPr>
          <p:cNvGraphicFramePr>
            <a:graphicFrameLocks noGrp="1"/>
          </p:cNvGraphicFramePr>
          <p:nvPr>
            <p:ph sz="half" idx="2"/>
          </p:nvPr>
        </p:nvGraphicFramePr>
        <p:xfrm>
          <a:off x="4583113" y="4508501"/>
          <a:ext cx="3308350" cy="1735139"/>
        </p:xfrm>
        <a:graphic>
          <a:graphicData uri="http://schemas.openxmlformats.org/drawingml/2006/table">
            <a:tbl>
              <a:tblPr/>
              <a:tblGrid>
                <a:gridCol w="1363662">
                  <a:extLst>
                    <a:ext uri="{9D8B030D-6E8A-4147-A177-3AD203B41FA5}">
                      <a16:colId xmlns:a16="http://schemas.microsoft.com/office/drawing/2014/main" val="1241336388"/>
                    </a:ext>
                  </a:extLst>
                </a:gridCol>
                <a:gridCol w="1944688">
                  <a:extLst>
                    <a:ext uri="{9D8B030D-6E8A-4147-A177-3AD203B41FA5}">
                      <a16:colId xmlns:a16="http://schemas.microsoft.com/office/drawing/2014/main" val="1092945812"/>
                    </a:ext>
                  </a:extLst>
                </a:gridCol>
              </a:tblGrid>
              <a:tr h="439738">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姓名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电话号码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73210035"/>
                  </a:ext>
                </a:extLst>
              </a:tr>
              <a:tr h="431800">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陈海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13612345588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28507867"/>
                  </a:ext>
                </a:extLst>
              </a:tr>
              <a:tr h="433388">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李四锋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13056112345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9194977"/>
                  </a:ext>
                </a:extLst>
              </a:tr>
              <a:tr h="430213">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44071309"/>
                  </a:ext>
                </a:extLst>
              </a:tr>
            </a:tbl>
          </a:graphicData>
        </a:graphic>
      </p:graphicFrame>
      <p:sp>
        <p:nvSpPr>
          <p:cNvPr id="8213" name="Rectangle 34">
            <a:extLst>
              <a:ext uri="{FF2B5EF4-FFF2-40B4-BE49-F238E27FC236}">
                <a16:creationId xmlns:a16="http://schemas.microsoft.com/office/drawing/2014/main" id="{3F7D3588-C9F8-694E-9741-953C609D806C}"/>
              </a:ext>
            </a:extLst>
          </p:cNvPr>
          <p:cNvSpPr>
            <a:spLocks noChangeArrowheads="1"/>
          </p:cNvSpPr>
          <p:nvPr/>
        </p:nvSpPr>
        <p:spPr bwMode="auto">
          <a:xfrm>
            <a:off x="1676401" y="1196975"/>
            <a:ext cx="88122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例</a:t>
            </a:r>
            <a:r>
              <a:rPr lang="en-US" altLang="zh-CN" sz="3200" b="1">
                <a:solidFill>
                  <a:srgbClr val="FFFF00"/>
                </a:solidFill>
              </a:rPr>
              <a:t>1</a:t>
            </a:r>
            <a:r>
              <a:rPr lang="zh-CN" altLang="en-US" sz="3200" b="1">
                <a:solidFill>
                  <a:srgbClr val="FFFF00"/>
                </a:solidFill>
              </a:rPr>
              <a:t>：电话号码查询系统</a:t>
            </a:r>
          </a:p>
          <a:p>
            <a:pPr eaLnBrk="1" fontAlgn="base" hangingPunct="1">
              <a:lnSpc>
                <a:spcPct val="110000"/>
              </a:lnSpc>
              <a:spcBef>
                <a:spcPct val="20000"/>
              </a:spcBef>
              <a:spcAft>
                <a:spcPct val="0"/>
              </a:spcAft>
              <a:buClr>
                <a:srgbClr val="3366FF"/>
              </a:buClr>
              <a:buSzPct val="80000"/>
            </a:pPr>
            <a:r>
              <a:rPr lang="zh-CN" altLang="en-US">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设有一个电话号码薄，它记录了</a:t>
            </a:r>
            <a:r>
              <a:rPr lang="en-US" altLang="zh-CN" sz="2800" b="1">
                <a:solidFill>
                  <a:srgbClr val="FFFFFF"/>
                </a:solidFill>
              </a:rPr>
              <a:t>N</a:t>
            </a:r>
            <a:r>
              <a:rPr lang="zh-CN" altLang="en-US" sz="2800" b="1">
                <a:solidFill>
                  <a:srgbClr val="FFFFFF"/>
                </a:solidFill>
                <a:latin typeface="宋体" panose="02010600030101010101" pitchFamily="2" charset="-122"/>
              </a:rPr>
              <a:t>个人的名字和其相应的电话号码，假定按如下形式安排：</a:t>
            </a:r>
            <a:r>
              <a:rPr lang="en-US" altLang="zh-CN" sz="2800" b="1">
                <a:solidFill>
                  <a:srgbClr val="FFFFFF"/>
                </a:solidFill>
              </a:rPr>
              <a:t>(a</a:t>
            </a:r>
            <a:r>
              <a:rPr lang="en-US" altLang="zh-CN" sz="2800" b="1" baseline="-12000">
                <a:solidFill>
                  <a:srgbClr val="FFFFFF"/>
                </a:solidFill>
              </a:rPr>
              <a:t>1</a:t>
            </a:r>
            <a:r>
              <a:rPr lang="en-US" altLang="zh-CN" sz="2800" b="1">
                <a:solidFill>
                  <a:srgbClr val="FFFFFF"/>
                </a:solidFill>
              </a:rPr>
              <a:t>, b</a:t>
            </a:r>
            <a:r>
              <a:rPr lang="en-US" altLang="zh-CN" sz="2800" b="1" baseline="-12000">
                <a:solidFill>
                  <a:srgbClr val="FFFFFF"/>
                </a:solidFill>
              </a:rPr>
              <a:t>1</a:t>
            </a:r>
            <a:r>
              <a:rPr lang="en-US" altLang="zh-CN" sz="2800" b="1">
                <a:solidFill>
                  <a:srgbClr val="FFFFFF"/>
                </a:solidFill>
              </a:rPr>
              <a:t>)</a:t>
            </a:r>
            <a:r>
              <a:rPr lang="zh-CN" altLang="en-US" sz="2800" b="1">
                <a:solidFill>
                  <a:srgbClr val="FFFFFF"/>
                </a:solidFill>
              </a:rPr>
              <a:t>，</a:t>
            </a:r>
            <a:r>
              <a:rPr lang="en-US" altLang="zh-CN" sz="2800" b="1">
                <a:solidFill>
                  <a:srgbClr val="FFFFFF"/>
                </a:solidFill>
              </a:rPr>
              <a:t>(a</a:t>
            </a:r>
            <a:r>
              <a:rPr lang="en-US" altLang="zh-CN" sz="2800" b="1" baseline="-12000">
                <a:solidFill>
                  <a:srgbClr val="FFFFFF"/>
                </a:solidFill>
              </a:rPr>
              <a:t>2</a:t>
            </a:r>
            <a:r>
              <a:rPr lang="en-US" altLang="zh-CN" sz="2800" b="1">
                <a:solidFill>
                  <a:srgbClr val="FFFFFF"/>
                </a:solidFill>
              </a:rPr>
              <a:t>, b</a:t>
            </a:r>
            <a:r>
              <a:rPr lang="en-US" altLang="zh-CN" sz="2800" b="1" baseline="-12000">
                <a:solidFill>
                  <a:srgbClr val="FFFFFF"/>
                </a:solidFill>
              </a:rPr>
              <a:t>2</a:t>
            </a:r>
            <a:r>
              <a:rPr lang="en-US" altLang="zh-CN" sz="2800" b="1">
                <a:solidFill>
                  <a:srgbClr val="FFFFFF"/>
                </a:solidFill>
              </a:rPr>
              <a:t>)</a:t>
            </a:r>
            <a:r>
              <a:rPr lang="zh-CN" altLang="en-US" sz="2800" b="1">
                <a:solidFill>
                  <a:srgbClr val="FFFFFF"/>
                </a:solidFill>
              </a:rPr>
              <a:t>，</a:t>
            </a:r>
            <a:r>
              <a:rPr lang="en-US" altLang="zh-CN" sz="2800" b="1">
                <a:solidFill>
                  <a:srgbClr val="FFFFFF"/>
                </a:solidFill>
              </a:rPr>
              <a:t>…(a</a:t>
            </a:r>
            <a:r>
              <a:rPr lang="en-US" altLang="zh-CN" sz="2800" b="1" baseline="-12000">
                <a:solidFill>
                  <a:srgbClr val="FFFFFF"/>
                </a:solidFill>
              </a:rPr>
              <a:t>n</a:t>
            </a:r>
            <a:r>
              <a:rPr lang="en-US" altLang="zh-CN" sz="2800" b="1">
                <a:solidFill>
                  <a:srgbClr val="FFFFFF"/>
                </a:solidFill>
              </a:rPr>
              <a:t>, b</a:t>
            </a:r>
            <a:r>
              <a:rPr lang="en-US" altLang="zh-CN" sz="2800" b="1" baseline="-12000">
                <a:solidFill>
                  <a:srgbClr val="FFFFFF"/>
                </a:solidFill>
              </a:rPr>
              <a:t>n</a:t>
            </a:r>
            <a:r>
              <a:rPr lang="en-US" altLang="zh-CN" sz="2800" b="1">
                <a:solidFill>
                  <a:srgbClr val="FFFFFF"/>
                </a:solidFill>
              </a:rPr>
              <a:t>)</a:t>
            </a:r>
            <a:r>
              <a:rPr lang="zh-CN" altLang="en-US" sz="2800" b="1">
                <a:solidFill>
                  <a:srgbClr val="FFFFFF"/>
                </a:solidFill>
              </a:rPr>
              <a:t>，</a:t>
            </a:r>
            <a:r>
              <a:rPr lang="zh-CN" altLang="en-US" sz="2800" b="1">
                <a:solidFill>
                  <a:srgbClr val="FFFFFF"/>
                </a:solidFill>
                <a:latin typeface="宋体" panose="02010600030101010101" pitchFamily="2" charset="-122"/>
              </a:rPr>
              <a:t>其中</a:t>
            </a:r>
            <a:r>
              <a:rPr lang="en-US" altLang="zh-CN" sz="2800" b="1">
                <a:solidFill>
                  <a:srgbClr val="FFFFFF"/>
                </a:solidFill>
              </a:rPr>
              <a:t>a</a:t>
            </a:r>
            <a:r>
              <a:rPr lang="en-US" altLang="zh-CN" sz="2800" b="1" baseline="-14000">
                <a:solidFill>
                  <a:srgbClr val="FFFFFF"/>
                </a:solidFill>
              </a:rPr>
              <a:t>i</a:t>
            </a:r>
            <a:r>
              <a:rPr lang="en-US" altLang="zh-CN" sz="2800" b="1">
                <a:solidFill>
                  <a:srgbClr val="FFFFFF"/>
                </a:solidFill>
              </a:rPr>
              <a:t>, b</a:t>
            </a:r>
            <a:r>
              <a:rPr lang="en-US" altLang="zh-CN" sz="2800" b="1" baseline="-14000">
                <a:solidFill>
                  <a:srgbClr val="FFFFFF"/>
                </a:solidFill>
              </a:rPr>
              <a:t>i</a:t>
            </a:r>
            <a:r>
              <a:rPr lang="en-US" altLang="zh-CN" sz="2800" b="1">
                <a:solidFill>
                  <a:srgbClr val="FFFFFF"/>
                </a:solidFill>
              </a:rPr>
              <a:t>(i=1</a:t>
            </a:r>
            <a:r>
              <a:rPr lang="zh-CN" altLang="en-US" sz="2800" b="1">
                <a:solidFill>
                  <a:srgbClr val="FFFFFF"/>
                </a:solidFill>
              </a:rPr>
              <a:t>，</a:t>
            </a:r>
            <a:r>
              <a:rPr lang="en-US" altLang="zh-CN" sz="2800" b="1">
                <a:solidFill>
                  <a:srgbClr val="FFFFFF"/>
                </a:solidFill>
              </a:rPr>
              <a:t>2…n)</a:t>
            </a: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分别表示某人的名字和电话号码。</a:t>
            </a:r>
            <a:r>
              <a:rPr lang="zh-CN" altLang="en-US" sz="2800" b="1">
                <a:solidFill>
                  <a:srgbClr val="FFFFFF"/>
                </a:solidFill>
              </a:rPr>
              <a:t> 本问题是一种典型的表格问题</a:t>
            </a:r>
            <a:r>
              <a:rPr lang="zh-CN" altLang="en-US" sz="2800" b="1">
                <a:solidFill>
                  <a:srgbClr val="FFFFFF"/>
                </a:solidFill>
                <a:latin typeface="宋体" panose="02010600030101010101" pitchFamily="2" charset="-122"/>
              </a:rPr>
              <a:t>。</a:t>
            </a:r>
            <a:r>
              <a:rPr lang="zh-CN" altLang="en-US" sz="2800" b="1">
                <a:solidFill>
                  <a:srgbClr val="FFFFFF"/>
                </a:solidFill>
              </a:rPr>
              <a:t>如表</a:t>
            </a:r>
            <a:r>
              <a:rPr lang="en-US" altLang="zh-CN" sz="2800" b="1">
                <a:solidFill>
                  <a:srgbClr val="FFFFFF"/>
                </a:solidFill>
              </a:rPr>
              <a:t>1-1</a:t>
            </a:r>
            <a:r>
              <a:rPr lang="zh-CN" altLang="en-US" sz="2800" b="1">
                <a:solidFill>
                  <a:srgbClr val="FFFFFF"/>
                </a:solidFill>
              </a:rPr>
              <a:t>，数据与数据成简单的一对一的</a:t>
            </a:r>
            <a:r>
              <a:rPr lang="zh-CN" altLang="en-US" sz="2800" b="1">
                <a:solidFill>
                  <a:srgbClr val="FFFF00"/>
                </a:solidFill>
              </a:rPr>
              <a:t>线性关系</a:t>
            </a:r>
            <a:r>
              <a:rPr lang="zh-CN" altLang="en-US" sz="2800" b="1">
                <a:solidFill>
                  <a:srgbClr val="FFFFFF"/>
                </a:solidFill>
                <a:latin typeface="宋体" panose="02010600030101010101" pitchFamily="2" charset="-122"/>
              </a:rPr>
              <a:t>。</a:t>
            </a:r>
          </a:p>
        </p:txBody>
      </p:sp>
      <p:sp>
        <p:nvSpPr>
          <p:cNvPr id="356387" name="Rectangle 35">
            <a:extLst>
              <a:ext uri="{FF2B5EF4-FFF2-40B4-BE49-F238E27FC236}">
                <a16:creationId xmlns:a16="http://schemas.microsoft.com/office/drawing/2014/main" id="{83612E38-97C7-944D-AD08-8F7F1967CA94}"/>
              </a:ext>
            </a:extLst>
          </p:cNvPr>
          <p:cNvSpPr>
            <a:spLocks noChangeArrowheads="1"/>
          </p:cNvSpPr>
          <p:nvPr/>
        </p:nvSpPr>
        <p:spPr bwMode="auto">
          <a:xfrm>
            <a:off x="5029200" y="6288088"/>
            <a:ext cx="2362200" cy="381000"/>
          </a:xfrm>
          <a:prstGeom prst="rect">
            <a:avLst/>
          </a:prstGeom>
          <a:noFill/>
          <a:ln w="9525">
            <a:noFill/>
            <a:miter lim="800000"/>
            <a:headEnd/>
            <a:tailEnd/>
          </a:ln>
          <a:effec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b="1">
                <a:solidFill>
                  <a:srgbClr val="FFFFFF"/>
                </a:solidFill>
                <a:latin typeface="楷体_GB2312" pitchFamily="49" charset="-122"/>
                <a:ea typeface="楷体_GB2312" pitchFamily="49" charset="-122"/>
              </a:rPr>
              <a:t>表</a:t>
            </a:r>
            <a:r>
              <a:rPr lang="en-US" altLang="zh-CN" sz="2000" b="1">
                <a:solidFill>
                  <a:srgbClr val="FFFFFF"/>
                </a:solidFill>
                <a:ea typeface="楷体_GB2312" pitchFamily="49" charset="-122"/>
              </a:rPr>
              <a:t>1-1</a:t>
            </a:r>
            <a:r>
              <a:rPr lang="en-US" altLang="zh-CN" sz="2000" b="1">
                <a:solidFill>
                  <a:srgbClr val="FFFFFF"/>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线性表结构</a:t>
            </a:r>
          </a:p>
        </p:txBody>
      </p:sp>
    </p:spTree>
    <p:extLst>
      <p:ext uri="{BB962C8B-B14F-4D97-AF65-F5344CB8AC3E}">
        <p14:creationId xmlns:p14="http://schemas.microsoft.com/office/powerpoint/2010/main" val="416344568"/>
      </p:ext>
    </p:extLst>
  </p:cSld>
  <p:clrMapOvr>
    <a:masterClrMapping/>
  </p:clrMapOvr>
  <p:transition spd="slow">
    <p:blinds/>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050">
            <a:extLst>
              <a:ext uri="{FF2B5EF4-FFF2-40B4-BE49-F238E27FC236}">
                <a16:creationId xmlns:a16="http://schemas.microsoft.com/office/drawing/2014/main" id="{5ED558CA-4828-6A40-BBC5-24FB4375055F}"/>
              </a:ext>
            </a:extLst>
          </p:cNvPr>
          <p:cNvSpPr>
            <a:spLocks noGrp="1" noChangeArrowheads="1"/>
          </p:cNvSpPr>
          <p:nvPr>
            <p:ph/>
          </p:nvPr>
        </p:nvSpPr>
        <p:spPr>
          <a:xfrm>
            <a:off x="1774825" y="188913"/>
            <a:ext cx="5257800" cy="5040312"/>
          </a:xfrm>
        </p:spPr>
        <p:txBody>
          <a:bodyPr/>
          <a:lstStyle/>
          <a:p>
            <a:pPr marL="0" indent="0" eaLnBrk="1" hangingPunct="1">
              <a:lnSpc>
                <a:spcPct val="110000"/>
              </a:lnSpc>
              <a:buNone/>
            </a:pPr>
            <a:r>
              <a:rPr lang="zh-CN" altLang="en-US" b="1">
                <a:solidFill>
                  <a:schemeClr val="folHlink"/>
                </a:solidFill>
              </a:rPr>
              <a:t>例</a:t>
            </a:r>
            <a:r>
              <a:rPr lang="en-US" altLang="zh-CN" b="1">
                <a:solidFill>
                  <a:schemeClr val="folHlink"/>
                </a:solidFill>
              </a:rPr>
              <a:t>2</a:t>
            </a:r>
            <a:r>
              <a:rPr lang="zh-CN" altLang="en-US" b="1">
                <a:solidFill>
                  <a:schemeClr val="folHlink"/>
                </a:solidFill>
              </a:rPr>
              <a:t>：磁盘目录文件系统</a:t>
            </a:r>
          </a:p>
          <a:p>
            <a:pPr marL="0" indent="0" eaLnBrk="1" hangingPunct="1">
              <a:lnSpc>
                <a:spcPct val="110000"/>
              </a:lnSpc>
              <a:buNone/>
            </a:pPr>
            <a:r>
              <a:rPr lang="zh-CN" altLang="en-US" sz="2400"/>
              <a:t>      </a:t>
            </a:r>
            <a:r>
              <a:rPr lang="zh-CN" altLang="en-US" sz="2800" b="1"/>
              <a:t>磁盘根目录下有很多子目录及文件，每个子目录里又可以包含多个子目录及文件，但每个子目录只有一个父目录，依此类推</a:t>
            </a:r>
            <a:r>
              <a:rPr lang="zh-CN" altLang="en-US" sz="2800" b="1">
                <a:latin typeface="宋体" panose="02010600030101010101" pitchFamily="2" charset="-122"/>
              </a:rPr>
              <a:t>：</a:t>
            </a:r>
          </a:p>
          <a:p>
            <a:pPr marL="0" indent="0" eaLnBrk="1" hangingPunct="1">
              <a:lnSpc>
                <a:spcPct val="110000"/>
              </a:lnSpc>
              <a:buNone/>
            </a:pPr>
            <a:r>
              <a:rPr lang="zh-CN" altLang="en-US" sz="2800" b="1"/>
              <a:t>        本问题是一种典型的树型结构问题，如图</a:t>
            </a:r>
            <a:r>
              <a:rPr lang="en-US" altLang="zh-CN" sz="2800" b="1"/>
              <a:t>1-1</a:t>
            </a:r>
            <a:r>
              <a:rPr lang="en-US" altLang="zh-CN" sz="2800" b="1">
                <a:effectLst>
                  <a:outerShdw blurRad="38100" dist="38100" dir="2700000" algn="tl">
                    <a:srgbClr val="000000"/>
                  </a:outerShdw>
                </a:effectLst>
                <a:latin typeface="Arial" panose="020B0604020202020204" pitchFamily="34" charset="0"/>
              </a:rPr>
              <a:t> </a:t>
            </a:r>
            <a:r>
              <a:rPr lang="zh-CN" altLang="en-US" sz="2800" b="1"/>
              <a:t>，数据与数据成一对多的关系，是一种典型的非线性关系结构</a:t>
            </a:r>
            <a:r>
              <a:rPr lang="en-US" altLang="zh-CN" sz="2800" b="1"/>
              <a:t>—</a:t>
            </a:r>
            <a:r>
              <a:rPr lang="zh-CN" altLang="en-US" sz="2800" b="1">
                <a:solidFill>
                  <a:schemeClr val="folHlink"/>
                </a:solidFill>
              </a:rPr>
              <a:t>树形结构</a:t>
            </a:r>
            <a:r>
              <a:rPr lang="zh-CN" altLang="en-US" sz="2800" b="1">
                <a:latin typeface="宋体" panose="02010600030101010101" pitchFamily="2" charset="-122"/>
              </a:rPr>
              <a:t>。</a:t>
            </a:r>
          </a:p>
        </p:txBody>
      </p:sp>
      <p:graphicFrame>
        <p:nvGraphicFramePr>
          <p:cNvPr id="1026" name="Object 2070">
            <a:extLst>
              <a:ext uri="{FF2B5EF4-FFF2-40B4-BE49-F238E27FC236}">
                <a16:creationId xmlns:a16="http://schemas.microsoft.com/office/drawing/2014/main" id="{CB8DA78D-597C-DA4D-B9AB-20A9F84A0729}"/>
              </a:ext>
            </a:extLst>
          </p:cNvPr>
          <p:cNvGraphicFramePr>
            <a:graphicFrameLocks noChangeAspect="1"/>
          </p:cNvGraphicFramePr>
          <p:nvPr/>
        </p:nvGraphicFramePr>
        <p:xfrm>
          <a:off x="7239000" y="0"/>
          <a:ext cx="3276600" cy="6096000"/>
        </p:xfrm>
        <a:graphic>
          <a:graphicData uri="http://schemas.openxmlformats.org/presentationml/2006/ole">
            <mc:AlternateContent xmlns:mc="http://schemas.openxmlformats.org/markup-compatibility/2006">
              <mc:Choice xmlns:v="urn:schemas-microsoft-com:vml" Requires="v">
                <p:oleObj spid="_x0000_s47106" name="位图图像" r:id="rId3" imgW="1473200" imgH="2940050" progId="Paint.Picture">
                  <p:embed/>
                </p:oleObj>
              </mc:Choice>
              <mc:Fallback>
                <p:oleObj name="位图图像" r:id="rId3" imgW="1473200" imgH="2940050" progId="Paint.Picture">
                  <p:embed/>
                  <p:pic>
                    <p:nvPicPr>
                      <p:cNvPr id="1026" name="Object 2070">
                        <a:extLst>
                          <a:ext uri="{FF2B5EF4-FFF2-40B4-BE49-F238E27FC236}">
                            <a16:creationId xmlns:a16="http://schemas.microsoft.com/office/drawing/2014/main" id="{CB8DA78D-597C-DA4D-B9AB-20A9F84A0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0"/>
                        <a:ext cx="3276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625" name="Rectangle 2089">
            <a:extLst>
              <a:ext uri="{FF2B5EF4-FFF2-40B4-BE49-F238E27FC236}">
                <a16:creationId xmlns:a16="http://schemas.microsoft.com/office/drawing/2014/main" id="{955178D0-F3DB-604A-9E4B-480C0F4DE5C5}"/>
              </a:ext>
            </a:extLst>
          </p:cNvPr>
          <p:cNvSpPr>
            <a:spLocks noChangeArrowheads="1"/>
          </p:cNvSpPr>
          <p:nvPr/>
        </p:nvSpPr>
        <p:spPr bwMode="auto">
          <a:xfrm>
            <a:off x="7658100" y="6299200"/>
            <a:ext cx="2325688" cy="304800"/>
          </a:xfrm>
          <a:prstGeom prst="rect">
            <a:avLst/>
          </a:prstGeom>
          <a:noFill/>
          <a:ln w="9525">
            <a:noFill/>
            <a:miter lim="800000"/>
            <a:headEnd/>
            <a:tailEnd/>
          </a:ln>
          <a:effec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b="1">
                <a:solidFill>
                  <a:srgbClr val="FFFFFF"/>
                </a:solidFill>
                <a:effectLst>
                  <a:outerShdw blurRad="38100" dist="38100" dir="2700000" algn="tl">
                    <a:srgbClr val="000000"/>
                  </a:outerShdw>
                </a:effectLst>
                <a:latin typeface="楷体_GB2312" pitchFamily="49" charset="-122"/>
                <a:ea typeface="楷体_GB2312" pitchFamily="49" charset="-122"/>
              </a:rPr>
              <a:t>图</a:t>
            </a:r>
            <a:r>
              <a:rPr lang="en-US" altLang="zh-CN" sz="2000" b="1">
                <a:solidFill>
                  <a:srgbClr val="FFFFFF"/>
                </a:solidFill>
                <a:effectLst>
                  <a:outerShdw blurRad="38100" dist="38100" dir="2700000" algn="tl">
                    <a:srgbClr val="000000"/>
                  </a:outerShdw>
                </a:effectLst>
                <a:ea typeface="楷体_GB2312" pitchFamily="49" charset="-122"/>
              </a:rPr>
              <a:t>1-1</a:t>
            </a:r>
            <a:r>
              <a:rPr lang="en-US" altLang="zh-CN" sz="2000" b="1">
                <a:solidFill>
                  <a:srgbClr val="FFFFFF"/>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树形</a:t>
            </a:r>
            <a:r>
              <a:rPr lang="zh-CN" altLang="en-US" sz="2000" b="1">
                <a:solidFill>
                  <a:srgbClr val="FFFFFF"/>
                </a:solidFill>
                <a:effectLst>
                  <a:outerShdw blurRad="38100" dist="38100" dir="2700000" algn="tl">
                    <a:srgbClr val="000000"/>
                  </a:outerShdw>
                </a:effectLst>
                <a:latin typeface="楷体_GB2312" pitchFamily="49" charset="-122"/>
                <a:ea typeface="楷体_GB2312" pitchFamily="49" charset="-122"/>
              </a:rPr>
              <a:t>结构</a:t>
            </a:r>
          </a:p>
        </p:txBody>
      </p:sp>
    </p:spTree>
    <p:extLst>
      <p:ext uri="{BB962C8B-B14F-4D97-AF65-F5344CB8AC3E}">
        <p14:creationId xmlns:p14="http://schemas.microsoft.com/office/powerpoint/2010/main" val="2713687827"/>
      </p:ext>
    </p:extLst>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1E71F55-37C8-3246-B6DC-37E0577B0B8E}"/>
              </a:ext>
            </a:extLst>
          </p:cNvPr>
          <p:cNvSpPr>
            <a:spLocks noGrp="1" noChangeArrowheads="1"/>
          </p:cNvSpPr>
          <p:nvPr>
            <p:ph/>
          </p:nvPr>
        </p:nvSpPr>
        <p:spPr>
          <a:xfrm>
            <a:off x="1703388" y="188913"/>
            <a:ext cx="8763000" cy="2159000"/>
          </a:xfrm>
        </p:spPr>
        <p:txBody>
          <a:bodyPr/>
          <a:lstStyle/>
          <a:p>
            <a:pPr marL="0" indent="0" eaLnBrk="1" hangingPunct="1">
              <a:lnSpc>
                <a:spcPct val="110000"/>
              </a:lnSpc>
              <a:buNone/>
            </a:pPr>
            <a:r>
              <a:rPr lang="zh-CN" altLang="en-US" b="1">
                <a:solidFill>
                  <a:schemeClr val="folHlink"/>
                </a:solidFill>
              </a:rPr>
              <a:t>例</a:t>
            </a:r>
            <a:r>
              <a:rPr lang="en-US" altLang="zh-CN" b="1">
                <a:solidFill>
                  <a:schemeClr val="folHlink"/>
                </a:solidFill>
              </a:rPr>
              <a:t>3</a:t>
            </a:r>
            <a:r>
              <a:rPr lang="zh-CN" altLang="en-US" b="1">
                <a:solidFill>
                  <a:schemeClr val="folHlink"/>
                </a:solidFill>
              </a:rPr>
              <a:t>：交通网络图</a:t>
            </a:r>
          </a:p>
          <a:p>
            <a:pPr marL="0" indent="0" eaLnBrk="1" hangingPunct="1">
              <a:lnSpc>
                <a:spcPct val="110000"/>
              </a:lnSpc>
              <a:buNone/>
            </a:pPr>
            <a:r>
              <a:rPr lang="zh-CN" altLang="en-US" sz="2400"/>
              <a:t>      </a:t>
            </a:r>
            <a:r>
              <a:rPr lang="zh-CN" altLang="en-US" sz="2800" b="1"/>
              <a:t>从一个地方到另外一个地方可以有多条路径</a:t>
            </a:r>
            <a:r>
              <a:rPr kumimoji="0" lang="zh-CN" altLang="en-US" sz="2800" b="1"/>
              <a:t>。</a:t>
            </a:r>
            <a:r>
              <a:rPr lang="zh-CN" altLang="en-US" sz="2800" b="1"/>
              <a:t>本问题是一种典型的</a:t>
            </a:r>
            <a:r>
              <a:rPr lang="zh-CN" altLang="en-US" sz="2800" b="1">
                <a:solidFill>
                  <a:schemeClr val="folHlink"/>
                </a:solidFill>
              </a:rPr>
              <a:t>网状结构</a:t>
            </a:r>
            <a:r>
              <a:rPr lang="zh-CN" altLang="en-US" sz="2800" b="1"/>
              <a:t>问题，数据与数据成多对多的关系，是一种非线性关系结构</a:t>
            </a:r>
            <a:r>
              <a:rPr kumimoji="0" lang="zh-CN" altLang="en-US" sz="2800" b="1"/>
              <a:t>。</a:t>
            </a:r>
          </a:p>
        </p:txBody>
      </p:sp>
      <p:grpSp>
        <p:nvGrpSpPr>
          <p:cNvPr id="9219" name="Group 64">
            <a:extLst>
              <a:ext uri="{FF2B5EF4-FFF2-40B4-BE49-F238E27FC236}">
                <a16:creationId xmlns:a16="http://schemas.microsoft.com/office/drawing/2014/main" id="{C5F0847F-7F96-8F4A-8511-5A15B1DBA22E}"/>
              </a:ext>
            </a:extLst>
          </p:cNvPr>
          <p:cNvGrpSpPr>
            <a:grpSpLocks/>
          </p:cNvGrpSpPr>
          <p:nvPr/>
        </p:nvGrpSpPr>
        <p:grpSpPr bwMode="auto">
          <a:xfrm>
            <a:off x="3200400" y="2686050"/>
            <a:ext cx="6235700" cy="3479800"/>
            <a:chOff x="1056" y="1011"/>
            <a:chExt cx="3928" cy="2192"/>
          </a:xfrm>
        </p:grpSpPr>
        <p:grpSp>
          <p:nvGrpSpPr>
            <p:cNvPr id="9220" name="Group 62">
              <a:extLst>
                <a:ext uri="{FF2B5EF4-FFF2-40B4-BE49-F238E27FC236}">
                  <a16:creationId xmlns:a16="http://schemas.microsoft.com/office/drawing/2014/main" id="{4263CC23-A2AC-FA44-8E76-DB026DB2F0A9}"/>
                </a:ext>
              </a:extLst>
            </p:cNvPr>
            <p:cNvGrpSpPr>
              <a:grpSpLocks/>
            </p:cNvGrpSpPr>
            <p:nvPr/>
          </p:nvGrpSpPr>
          <p:grpSpPr bwMode="auto">
            <a:xfrm>
              <a:off x="1056" y="1011"/>
              <a:ext cx="3928" cy="1920"/>
              <a:chOff x="1056" y="1392"/>
              <a:chExt cx="3928" cy="1920"/>
            </a:xfrm>
          </p:grpSpPr>
          <p:sp>
            <p:nvSpPr>
              <p:cNvPr id="9222" name="Oval 48">
                <a:extLst>
                  <a:ext uri="{FF2B5EF4-FFF2-40B4-BE49-F238E27FC236}">
                    <a16:creationId xmlns:a16="http://schemas.microsoft.com/office/drawing/2014/main" id="{3D358A72-1CAD-2D4B-867F-4724C6439429}"/>
                  </a:ext>
                </a:extLst>
              </p:cNvPr>
              <p:cNvSpPr>
                <a:spLocks noChangeArrowheads="1"/>
              </p:cNvSpPr>
              <p:nvPr/>
            </p:nvSpPr>
            <p:spPr bwMode="auto">
              <a:xfrm>
                <a:off x="1056" y="1584"/>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佛山</a:t>
                </a:r>
              </a:p>
            </p:txBody>
          </p:sp>
          <p:sp>
            <p:nvSpPr>
              <p:cNvPr id="9223" name="Oval 47">
                <a:extLst>
                  <a:ext uri="{FF2B5EF4-FFF2-40B4-BE49-F238E27FC236}">
                    <a16:creationId xmlns:a16="http://schemas.microsoft.com/office/drawing/2014/main" id="{5F6CAECB-8AA3-2A48-BB05-8772C450F00B}"/>
                  </a:ext>
                </a:extLst>
              </p:cNvPr>
              <p:cNvSpPr>
                <a:spLocks noChangeArrowheads="1"/>
              </p:cNvSpPr>
              <p:nvPr/>
            </p:nvSpPr>
            <p:spPr bwMode="auto">
              <a:xfrm>
                <a:off x="4336" y="1776"/>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惠州</a:t>
                </a:r>
              </a:p>
            </p:txBody>
          </p:sp>
          <p:sp>
            <p:nvSpPr>
              <p:cNvPr id="9224" name="Oval 42">
                <a:extLst>
                  <a:ext uri="{FF2B5EF4-FFF2-40B4-BE49-F238E27FC236}">
                    <a16:creationId xmlns:a16="http://schemas.microsoft.com/office/drawing/2014/main" id="{D21BF2EC-0BF7-624A-8778-95448698A931}"/>
                  </a:ext>
                </a:extLst>
              </p:cNvPr>
              <p:cNvSpPr>
                <a:spLocks noChangeArrowheads="1"/>
              </p:cNvSpPr>
              <p:nvPr/>
            </p:nvSpPr>
            <p:spPr bwMode="auto">
              <a:xfrm>
                <a:off x="2246" y="1392"/>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广州</a:t>
                </a:r>
              </a:p>
            </p:txBody>
          </p:sp>
          <p:sp>
            <p:nvSpPr>
              <p:cNvPr id="9225" name="Oval 43">
                <a:extLst>
                  <a:ext uri="{FF2B5EF4-FFF2-40B4-BE49-F238E27FC236}">
                    <a16:creationId xmlns:a16="http://schemas.microsoft.com/office/drawing/2014/main" id="{F1011AC4-5D37-D348-9CE4-9E2A0BDF2A5C}"/>
                  </a:ext>
                </a:extLst>
              </p:cNvPr>
              <p:cNvSpPr>
                <a:spLocks noChangeArrowheads="1"/>
              </p:cNvSpPr>
              <p:nvPr/>
            </p:nvSpPr>
            <p:spPr bwMode="auto">
              <a:xfrm>
                <a:off x="1704" y="2256"/>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中山</a:t>
                </a:r>
              </a:p>
            </p:txBody>
          </p:sp>
          <p:sp>
            <p:nvSpPr>
              <p:cNvPr id="9226" name="Oval 44">
                <a:extLst>
                  <a:ext uri="{FF2B5EF4-FFF2-40B4-BE49-F238E27FC236}">
                    <a16:creationId xmlns:a16="http://schemas.microsoft.com/office/drawing/2014/main" id="{22AAF7DB-FDB5-874E-9235-708BA4F9C073}"/>
                  </a:ext>
                </a:extLst>
              </p:cNvPr>
              <p:cNvSpPr>
                <a:spLocks noChangeArrowheads="1"/>
              </p:cNvSpPr>
              <p:nvPr/>
            </p:nvSpPr>
            <p:spPr bwMode="auto">
              <a:xfrm>
                <a:off x="3259" y="2064"/>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东莞</a:t>
                </a:r>
              </a:p>
            </p:txBody>
          </p:sp>
          <p:sp>
            <p:nvSpPr>
              <p:cNvPr id="9227" name="Oval 45">
                <a:extLst>
                  <a:ext uri="{FF2B5EF4-FFF2-40B4-BE49-F238E27FC236}">
                    <a16:creationId xmlns:a16="http://schemas.microsoft.com/office/drawing/2014/main" id="{9109CF0C-BF53-464D-A925-807813F981C7}"/>
                  </a:ext>
                </a:extLst>
              </p:cNvPr>
              <p:cNvSpPr>
                <a:spLocks noChangeArrowheads="1"/>
              </p:cNvSpPr>
              <p:nvPr/>
            </p:nvSpPr>
            <p:spPr bwMode="auto">
              <a:xfrm>
                <a:off x="3842" y="2728"/>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深圳</a:t>
                </a:r>
              </a:p>
            </p:txBody>
          </p:sp>
          <p:sp>
            <p:nvSpPr>
              <p:cNvPr id="9228" name="Oval 46">
                <a:extLst>
                  <a:ext uri="{FF2B5EF4-FFF2-40B4-BE49-F238E27FC236}">
                    <a16:creationId xmlns:a16="http://schemas.microsoft.com/office/drawing/2014/main" id="{1EDE2BB6-FA9C-C04D-A120-68BA165A0B3B}"/>
                  </a:ext>
                </a:extLst>
              </p:cNvPr>
              <p:cNvSpPr>
                <a:spLocks noChangeArrowheads="1"/>
              </p:cNvSpPr>
              <p:nvPr/>
            </p:nvSpPr>
            <p:spPr bwMode="auto">
              <a:xfrm>
                <a:off x="1574" y="2928"/>
                <a:ext cx="648" cy="384"/>
              </a:xfrm>
              <a:prstGeom prst="ellipse">
                <a:avLst/>
              </a:prstGeom>
              <a:solidFill>
                <a:srgbClr val="FF0000"/>
              </a:solidFill>
              <a:ln w="9525">
                <a:solidFill>
                  <a:srgbClr val="FFFF00"/>
                </a:solidFill>
                <a:round/>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kumimoji="0" lang="zh-CN" altLang="en-US" sz="2000">
                    <a:solidFill>
                      <a:srgbClr val="FFFFFF"/>
                    </a:solidFill>
                  </a:rPr>
                  <a:t>珠海</a:t>
                </a:r>
              </a:p>
            </p:txBody>
          </p:sp>
          <p:sp>
            <p:nvSpPr>
              <p:cNvPr id="9229" name="Line 49">
                <a:extLst>
                  <a:ext uri="{FF2B5EF4-FFF2-40B4-BE49-F238E27FC236}">
                    <a16:creationId xmlns:a16="http://schemas.microsoft.com/office/drawing/2014/main" id="{D7FCEDCF-7AA2-9C4F-AB4B-AEBD253C098E}"/>
                  </a:ext>
                </a:extLst>
              </p:cNvPr>
              <p:cNvSpPr>
                <a:spLocks noChangeShapeType="1"/>
              </p:cNvSpPr>
              <p:nvPr/>
            </p:nvSpPr>
            <p:spPr bwMode="auto">
              <a:xfrm flipV="1">
                <a:off x="1963" y="2640"/>
                <a:ext cx="0" cy="288"/>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0" name="Line 50">
                <a:extLst>
                  <a:ext uri="{FF2B5EF4-FFF2-40B4-BE49-F238E27FC236}">
                    <a16:creationId xmlns:a16="http://schemas.microsoft.com/office/drawing/2014/main" id="{CDACBAB5-EC5B-324F-9A69-8AA8C534AD60}"/>
                  </a:ext>
                </a:extLst>
              </p:cNvPr>
              <p:cNvSpPr>
                <a:spLocks noChangeShapeType="1"/>
              </p:cNvSpPr>
              <p:nvPr/>
            </p:nvSpPr>
            <p:spPr bwMode="auto">
              <a:xfrm flipH="1" flipV="1">
                <a:off x="1614" y="1920"/>
                <a:ext cx="389" cy="34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1" name="Line 51">
                <a:extLst>
                  <a:ext uri="{FF2B5EF4-FFF2-40B4-BE49-F238E27FC236}">
                    <a16:creationId xmlns:a16="http://schemas.microsoft.com/office/drawing/2014/main" id="{DC76484E-111D-294B-95D1-D5C0FF104144}"/>
                  </a:ext>
                </a:extLst>
              </p:cNvPr>
              <p:cNvSpPr>
                <a:spLocks noChangeShapeType="1"/>
              </p:cNvSpPr>
              <p:nvPr/>
            </p:nvSpPr>
            <p:spPr bwMode="auto">
              <a:xfrm flipH="1">
                <a:off x="2352" y="2256"/>
                <a:ext cx="907" cy="192"/>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2" name="Line 52">
                <a:extLst>
                  <a:ext uri="{FF2B5EF4-FFF2-40B4-BE49-F238E27FC236}">
                    <a16:creationId xmlns:a16="http://schemas.microsoft.com/office/drawing/2014/main" id="{540D4A97-5FC3-E04D-B365-99ED85D41B0C}"/>
                  </a:ext>
                </a:extLst>
              </p:cNvPr>
              <p:cNvSpPr>
                <a:spLocks noChangeShapeType="1"/>
              </p:cNvSpPr>
              <p:nvPr/>
            </p:nvSpPr>
            <p:spPr bwMode="auto">
              <a:xfrm flipH="1" flipV="1">
                <a:off x="2862" y="1672"/>
                <a:ext cx="519" cy="453"/>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3" name="Line 53">
                <a:extLst>
                  <a:ext uri="{FF2B5EF4-FFF2-40B4-BE49-F238E27FC236}">
                    <a16:creationId xmlns:a16="http://schemas.microsoft.com/office/drawing/2014/main" id="{586219CE-6D2A-6B4D-A613-5368BFB3D025}"/>
                  </a:ext>
                </a:extLst>
              </p:cNvPr>
              <p:cNvSpPr>
                <a:spLocks noChangeShapeType="1"/>
              </p:cNvSpPr>
              <p:nvPr/>
            </p:nvSpPr>
            <p:spPr bwMode="auto">
              <a:xfrm flipH="1" flipV="1">
                <a:off x="3648" y="2448"/>
                <a:ext cx="389" cy="288"/>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4" name="Line 54">
                <a:extLst>
                  <a:ext uri="{FF2B5EF4-FFF2-40B4-BE49-F238E27FC236}">
                    <a16:creationId xmlns:a16="http://schemas.microsoft.com/office/drawing/2014/main" id="{6A8688EF-68A5-E34B-BE12-7103A5D47165}"/>
                  </a:ext>
                </a:extLst>
              </p:cNvPr>
              <p:cNvSpPr>
                <a:spLocks noChangeShapeType="1"/>
              </p:cNvSpPr>
              <p:nvPr/>
            </p:nvSpPr>
            <p:spPr bwMode="auto">
              <a:xfrm flipV="1">
                <a:off x="4296" y="2160"/>
                <a:ext cx="259" cy="576"/>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5" name="Line 55">
                <a:extLst>
                  <a:ext uri="{FF2B5EF4-FFF2-40B4-BE49-F238E27FC236}">
                    <a16:creationId xmlns:a16="http://schemas.microsoft.com/office/drawing/2014/main" id="{BD6CEE62-B3D4-4F42-B181-4AFA1B0082C5}"/>
                  </a:ext>
                </a:extLst>
              </p:cNvPr>
              <p:cNvSpPr>
                <a:spLocks noChangeShapeType="1"/>
              </p:cNvSpPr>
              <p:nvPr/>
            </p:nvSpPr>
            <p:spPr bwMode="auto">
              <a:xfrm flipH="1" flipV="1">
                <a:off x="2902" y="1584"/>
                <a:ext cx="1466" cy="288"/>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6" name="Line 56">
                <a:extLst>
                  <a:ext uri="{FF2B5EF4-FFF2-40B4-BE49-F238E27FC236}">
                    <a16:creationId xmlns:a16="http://schemas.microsoft.com/office/drawing/2014/main" id="{E33E8B63-D993-5246-A308-DA56B1581C1A}"/>
                  </a:ext>
                </a:extLst>
              </p:cNvPr>
              <p:cNvSpPr>
                <a:spLocks noChangeShapeType="1"/>
              </p:cNvSpPr>
              <p:nvPr/>
            </p:nvSpPr>
            <p:spPr bwMode="auto">
              <a:xfrm flipV="1">
                <a:off x="2226" y="1768"/>
                <a:ext cx="256" cy="536"/>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7" name="Line 57">
                <a:extLst>
                  <a:ext uri="{FF2B5EF4-FFF2-40B4-BE49-F238E27FC236}">
                    <a16:creationId xmlns:a16="http://schemas.microsoft.com/office/drawing/2014/main" id="{28C6CA2A-0348-D346-A67C-4EF9A3710D42}"/>
                  </a:ext>
                </a:extLst>
              </p:cNvPr>
              <p:cNvSpPr>
                <a:spLocks noChangeShapeType="1"/>
              </p:cNvSpPr>
              <p:nvPr/>
            </p:nvSpPr>
            <p:spPr bwMode="auto">
              <a:xfrm flipH="1">
                <a:off x="1704" y="1632"/>
                <a:ext cx="552" cy="144"/>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8" name="Line 58">
                <a:extLst>
                  <a:ext uri="{FF2B5EF4-FFF2-40B4-BE49-F238E27FC236}">
                    <a16:creationId xmlns:a16="http://schemas.microsoft.com/office/drawing/2014/main" id="{F4ACE77B-B7D3-BD42-B5AE-9541882354B7}"/>
                  </a:ext>
                </a:extLst>
              </p:cNvPr>
              <p:cNvSpPr>
                <a:spLocks noChangeShapeType="1"/>
              </p:cNvSpPr>
              <p:nvPr/>
            </p:nvSpPr>
            <p:spPr bwMode="auto">
              <a:xfrm flipH="1">
                <a:off x="3907" y="2064"/>
                <a:ext cx="476" cy="192"/>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39" name="Line 59">
                <a:extLst>
                  <a:ext uri="{FF2B5EF4-FFF2-40B4-BE49-F238E27FC236}">
                    <a16:creationId xmlns:a16="http://schemas.microsoft.com/office/drawing/2014/main" id="{EA931E6E-B506-194A-AC20-5359033C2AB6}"/>
                  </a:ext>
                </a:extLst>
              </p:cNvPr>
              <p:cNvSpPr>
                <a:spLocks noChangeShapeType="1"/>
              </p:cNvSpPr>
              <p:nvPr/>
            </p:nvSpPr>
            <p:spPr bwMode="auto">
              <a:xfrm flipH="1" flipV="1">
                <a:off x="1344" y="1968"/>
                <a:ext cx="366" cy="997"/>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221" name="Rectangle 63">
              <a:extLst>
                <a:ext uri="{FF2B5EF4-FFF2-40B4-BE49-F238E27FC236}">
                  <a16:creationId xmlns:a16="http://schemas.microsoft.com/office/drawing/2014/main" id="{70CB9C79-5FD5-C940-8388-7C60631454B5}"/>
                </a:ext>
              </a:extLst>
            </p:cNvPr>
            <p:cNvSpPr>
              <a:spLocks noChangeArrowheads="1"/>
            </p:cNvSpPr>
            <p:nvPr/>
          </p:nvSpPr>
          <p:spPr bwMode="auto">
            <a:xfrm>
              <a:off x="2256" y="2915"/>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2000" b="1">
                  <a:solidFill>
                    <a:srgbClr val="FFFFFF"/>
                  </a:solidFill>
                  <a:latin typeface="楷体_GB2312" pitchFamily="49" charset="-122"/>
                  <a:ea typeface="楷体_GB2312" pitchFamily="49" charset="-122"/>
                </a:rPr>
                <a:t>图</a:t>
              </a:r>
              <a:r>
                <a:rPr lang="en-US" altLang="zh-CN" sz="2000" b="1">
                  <a:solidFill>
                    <a:srgbClr val="FFFFFF"/>
                  </a:solidFill>
                  <a:ea typeface="楷体_GB2312" pitchFamily="49" charset="-122"/>
                </a:rPr>
                <a:t>1-2</a:t>
              </a:r>
              <a:r>
                <a:rPr lang="en-US" altLang="zh-CN" sz="2000" b="1">
                  <a:solidFill>
                    <a:srgbClr val="FFFFFF"/>
                  </a:solidFill>
                  <a:latin typeface="楷体_GB2312" pitchFamily="49" charset="-122"/>
                  <a:ea typeface="楷体_GB2312" pitchFamily="49" charset="-122"/>
                </a:rPr>
                <a:t>   </a:t>
              </a:r>
              <a:r>
                <a:rPr lang="zh-CN" altLang="en-US" sz="2000" b="1">
                  <a:solidFill>
                    <a:srgbClr val="FFFFFF"/>
                  </a:solidFill>
                  <a:latin typeface="楷体_GB2312" pitchFamily="49" charset="-122"/>
                  <a:ea typeface="楷体_GB2312" pitchFamily="49" charset="-122"/>
                </a:rPr>
                <a:t>网状结构</a:t>
              </a:r>
            </a:p>
          </p:txBody>
        </p:sp>
      </p:grpSp>
    </p:spTree>
    <p:extLst>
      <p:ext uri="{BB962C8B-B14F-4D97-AF65-F5344CB8AC3E}">
        <p14:creationId xmlns:p14="http://schemas.microsoft.com/office/powerpoint/2010/main" val="88438344"/>
      </p:ext>
    </p:extLst>
  </p:cSld>
  <p:clrMapOvr>
    <a:masterClrMapping/>
  </p:clrMapOvr>
  <p:transition spd="slow">
    <p:blinds/>
  </p:transition>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615256DA-8464-0241-A85E-D5CF98B9339C}"/>
              </a:ext>
            </a:extLst>
          </p:cNvPr>
          <p:cNvSpPr>
            <a:spLocks noGrp="1" noChangeArrowheads="1"/>
          </p:cNvSpPr>
          <p:nvPr>
            <p:ph/>
          </p:nvPr>
        </p:nvSpPr>
        <p:spPr>
          <a:xfrm>
            <a:off x="1600200" y="1022350"/>
            <a:ext cx="8991600" cy="5575300"/>
          </a:xfrm>
        </p:spPr>
        <p:txBody>
          <a:bodyPr/>
          <a:lstStyle/>
          <a:p>
            <a:pPr marL="0" indent="0" eaLnBrk="1" hangingPunct="1">
              <a:lnSpc>
                <a:spcPct val="110000"/>
              </a:lnSpc>
              <a:buNone/>
            </a:pPr>
            <a:r>
              <a:rPr lang="en-US" altLang="zh-CN">
                <a:solidFill>
                  <a:schemeClr val="hlink"/>
                </a:solidFill>
              </a:rPr>
              <a:t>       </a:t>
            </a:r>
            <a:r>
              <a:rPr lang="zh-CN" altLang="en-US" sz="2800" b="1">
                <a:solidFill>
                  <a:schemeClr val="folHlink"/>
                </a:solidFill>
              </a:rPr>
              <a:t>数据</a:t>
            </a:r>
            <a:r>
              <a:rPr lang="en-US" altLang="zh-CN" sz="2800" b="1"/>
              <a:t>(</a:t>
            </a:r>
            <a:r>
              <a:rPr lang="en-US" altLang="zh-CN" sz="2800" b="1">
                <a:solidFill>
                  <a:schemeClr val="accent1"/>
                </a:solidFill>
              </a:rPr>
              <a:t>Data</a:t>
            </a:r>
            <a:r>
              <a:rPr lang="en-US" altLang="zh-CN" sz="2800" b="1"/>
              <a:t>)</a:t>
            </a:r>
            <a:r>
              <a:rPr lang="en-US" altLang="zh-CN" sz="2800" b="1">
                <a:solidFill>
                  <a:schemeClr val="hlink"/>
                </a:solidFill>
              </a:rPr>
              <a:t> </a:t>
            </a:r>
            <a:r>
              <a:rPr lang="zh-CN" altLang="en-US" sz="2800" b="1"/>
              <a:t>：是客观事物的符号表示。在计算机科学中指的是所有能输入到计算机中并被计算机程序处理的符号的总称。</a:t>
            </a:r>
          </a:p>
          <a:p>
            <a:pPr marL="0" indent="0" eaLnBrk="1" hangingPunct="1">
              <a:lnSpc>
                <a:spcPct val="110000"/>
              </a:lnSpc>
              <a:buNone/>
            </a:pPr>
            <a:r>
              <a:rPr lang="zh-CN" altLang="en-US" sz="2800" b="1">
                <a:solidFill>
                  <a:schemeClr val="hlink"/>
                </a:solidFill>
              </a:rPr>
              <a:t>        </a:t>
            </a:r>
            <a:r>
              <a:rPr lang="zh-CN" altLang="en-US" sz="2800" b="1">
                <a:solidFill>
                  <a:schemeClr val="folHlink"/>
                </a:solidFill>
              </a:rPr>
              <a:t>数据元素</a:t>
            </a:r>
            <a:r>
              <a:rPr lang="en-US" altLang="zh-CN" sz="2800" b="1"/>
              <a:t>(</a:t>
            </a:r>
            <a:r>
              <a:rPr lang="en-US" altLang="zh-CN" sz="2800" b="1">
                <a:solidFill>
                  <a:schemeClr val="accent1"/>
                </a:solidFill>
              </a:rPr>
              <a:t>Data Element</a:t>
            </a:r>
            <a:r>
              <a:rPr lang="en-US" altLang="zh-CN" sz="2800" b="1"/>
              <a:t>)</a:t>
            </a:r>
            <a:r>
              <a:rPr lang="en-US" altLang="zh-CN" sz="2800" b="1">
                <a:solidFill>
                  <a:schemeClr val="hlink"/>
                </a:solidFill>
              </a:rPr>
              <a:t> </a:t>
            </a:r>
            <a:r>
              <a:rPr lang="zh-CN" altLang="en-US" sz="2800" b="1"/>
              <a:t>：是数据的基本单位，在程序中通常</a:t>
            </a:r>
            <a:r>
              <a:rPr lang="zh-CN" altLang="en-US" sz="2800" b="1">
                <a:solidFill>
                  <a:schemeClr val="tx2"/>
                </a:solidFill>
              </a:rPr>
              <a:t>作为一个整体</a:t>
            </a:r>
            <a:r>
              <a:rPr lang="zh-CN" altLang="en-US" sz="2800" b="1"/>
              <a:t>来进行考虑和处理。</a:t>
            </a:r>
          </a:p>
          <a:p>
            <a:pPr marL="0" indent="0" eaLnBrk="1" hangingPunct="1">
              <a:lnSpc>
                <a:spcPct val="110000"/>
              </a:lnSpc>
              <a:buNone/>
            </a:pPr>
            <a:r>
              <a:rPr lang="zh-CN" altLang="en-US" sz="2800" b="1"/>
              <a:t>        一个数据元素可由若干个</a:t>
            </a:r>
            <a:r>
              <a:rPr lang="zh-CN" altLang="en-US" sz="2800" b="1">
                <a:solidFill>
                  <a:schemeClr val="folHlink"/>
                </a:solidFill>
              </a:rPr>
              <a:t>数据项</a:t>
            </a:r>
            <a:r>
              <a:rPr lang="en-US" altLang="zh-CN" sz="2800" b="1"/>
              <a:t>(</a:t>
            </a:r>
            <a:r>
              <a:rPr lang="en-US" altLang="zh-CN" sz="2800" b="1">
                <a:solidFill>
                  <a:schemeClr val="accent1"/>
                </a:solidFill>
              </a:rPr>
              <a:t>Data Item</a:t>
            </a:r>
            <a:r>
              <a:rPr lang="en-US" altLang="zh-CN" sz="2800" b="1"/>
              <a:t>)</a:t>
            </a:r>
            <a:r>
              <a:rPr lang="zh-CN" altLang="en-US" sz="2800" b="1"/>
              <a:t>组成。数据项是数据的不可分割的最小单位。数据项是对客观事物某一方面特性的数据描述。</a:t>
            </a:r>
          </a:p>
          <a:p>
            <a:pPr marL="0" indent="0" eaLnBrk="1" hangingPunct="1">
              <a:lnSpc>
                <a:spcPct val="110000"/>
              </a:lnSpc>
              <a:buNone/>
            </a:pPr>
            <a:r>
              <a:rPr lang="zh-CN" altLang="en-US" sz="2800" b="1">
                <a:solidFill>
                  <a:schemeClr val="hlink"/>
                </a:solidFill>
              </a:rPr>
              <a:t>       </a:t>
            </a:r>
            <a:r>
              <a:rPr lang="zh-CN" altLang="en-US" sz="2800" b="1">
                <a:solidFill>
                  <a:schemeClr val="folHlink"/>
                </a:solidFill>
              </a:rPr>
              <a:t>数据对象</a:t>
            </a:r>
            <a:r>
              <a:rPr lang="en-US" altLang="zh-CN" sz="2800" b="1"/>
              <a:t>(</a:t>
            </a:r>
            <a:r>
              <a:rPr lang="en-US" altLang="zh-CN" sz="2800" b="1">
                <a:solidFill>
                  <a:schemeClr val="accent1"/>
                </a:solidFill>
              </a:rPr>
              <a:t>Data Object</a:t>
            </a:r>
            <a:r>
              <a:rPr lang="en-US" altLang="zh-CN" sz="2800" b="1"/>
              <a:t>)</a:t>
            </a:r>
            <a:r>
              <a:rPr lang="zh-CN" altLang="en-US" sz="2800" b="1"/>
              <a:t>：是性质相同的数据元素的集合，是数据的一个子集。如字符集合</a:t>
            </a:r>
            <a:r>
              <a:rPr lang="en-US" altLang="zh-CN" sz="2800" b="1"/>
              <a:t>C={‘A’,’B’,’C,</a:t>
            </a:r>
            <a:r>
              <a:rPr lang="en-US" altLang="zh-CN" sz="2800" b="1">
                <a:cs typeface="Times New Roman" panose="02020603050405020304" pitchFamily="18" charset="0"/>
              </a:rPr>
              <a:t>…</a:t>
            </a:r>
            <a:r>
              <a:rPr lang="en-US" altLang="zh-CN" sz="2800" b="1"/>
              <a:t>} </a:t>
            </a:r>
            <a:r>
              <a:rPr lang="zh-CN" altLang="en-US" sz="2800" b="1"/>
              <a:t>。</a:t>
            </a:r>
          </a:p>
        </p:txBody>
      </p:sp>
      <p:sp>
        <p:nvSpPr>
          <p:cNvPr id="20485" name="Rectangle 5">
            <a:extLst>
              <a:ext uri="{FF2B5EF4-FFF2-40B4-BE49-F238E27FC236}">
                <a16:creationId xmlns:a16="http://schemas.microsoft.com/office/drawing/2014/main" id="{9762170D-02C1-4444-9371-4EEFD3A86CE1}"/>
              </a:ext>
            </a:extLst>
          </p:cNvPr>
          <p:cNvSpPr>
            <a:spLocks noGrp="1" noChangeArrowheads="1"/>
          </p:cNvSpPr>
          <p:nvPr>
            <p:ph type="title" idx="4294967295"/>
          </p:nvPr>
        </p:nvSpPr>
        <p:spPr>
          <a:xfrm>
            <a:off x="2209800" y="115888"/>
            <a:ext cx="6191250" cy="762000"/>
          </a:xfrm>
        </p:spPr>
        <p:txBody>
          <a:bodyPr/>
          <a:lstStyle/>
          <a:p>
            <a:pPr eaLnBrk="1" hangingPunct="1"/>
            <a:r>
              <a:rPr lang="en-US" altLang="zh-CN" b="1">
                <a:effectLst/>
                <a:latin typeface="Times New Roman" panose="02020603050405020304" pitchFamily="18" charset="0"/>
              </a:rPr>
              <a:t>1.1.2</a:t>
            </a:r>
            <a:r>
              <a:rPr lang="en-US" altLang="zh-CN"/>
              <a:t>  </a:t>
            </a:r>
            <a:r>
              <a:rPr lang="zh-CN" altLang="en-US" b="1">
                <a:effectLst/>
                <a:ea typeface="楷体_GB2312" pitchFamily="49" charset="-122"/>
              </a:rPr>
              <a:t>基本概念和术语</a:t>
            </a:r>
          </a:p>
        </p:txBody>
      </p:sp>
    </p:spTree>
    <p:extLst>
      <p:ext uri="{BB962C8B-B14F-4D97-AF65-F5344CB8AC3E}">
        <p14:creationId xmlns:p14="http://schemas.microsoft.com/office/powerpoint/2010/main" val="317485980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99" name="Rectangle 55">
            <a:extLst>
              <a:ext uri="{FF2B5EF4-FFF2-40B4-BE49-F238E27FC236}">
                <a16:creationId xmlns:a16="http://schemas.microsoft.com/office/drawing/2014/main" id="{63B3EBB3-8FE9-7B43-8C01-6D310A9C3DA1}"/>
              </a:ext>
            </a:extLst>
          </p:cNvPr>
          <p:cNvSpPr>
            <a:spLocks noChangeArrowheads="1"/>
          </p:cNvSpPr>
          <p:nvPr/>
        </p:nvSpPr>
        <p:spPr bwMode="auto">
          <a:xfrm>
            <a:off x="1676401" y="228600"/>
            <a:ext cx="8812213" cy="62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200" b="1">
                <a:solidFill>
                  <a:srgbClr val="FF0033"/>
                </a:solidFill>
              </a:rPr>
              <a:t>      </a:t>
            </a:r>
            <a:r>
              <a:rPr lang="zh-CN" altLang="en-US" sz="2800" b="1">
                <a:solidFill>
                  <a:srgbClr val="FFFF00"/>
                </a:solidFill>
              </a:rPr>
              <a:t>数据结构</a:t>
            </a:r>
            <a:r>
              <a:rPr lang="en-US" altLang="zh-CN" sz="2800" b="1">
                <a:solidFill>
                  <a:srgbClr val="FFFFFF"/>
                </a:solidFill>
              </a:rPr>
              <a:t>(</a:t>
            </a:r>
            <a:r>
              <a:rPr lang="en-US" altLang="zh-CN" sz="2800" b="1">
                <a:solidFill>
                  <a:srgbClr val="00FFFF"/>
                </a:solidFill>
              </a:rPr>
              <a:t>Data Structure</a:t>
            </a:r>
            <a:r>
              <a:rPr lang="en-US" altLang="zh-CN" sz="2800" b="1">
                <a:solidFill>
                  <a:srgbClr val="FFFFFF"/>
                </a:solidFill>
              </a:rPr>
              <a:t>)</a:t>
            </a:r>
            <a:r>
              <a:rPr lang="zh-CN" altLang="en-US" sz="2800" b="1">
                <a:solidFill>
                  <a:srgbClr val="FFFFFF"/>
                </a:solidFill>
              </a:rPr>
              <a:t>：是指相互之间具有</a:t>
            </a:r>
            <a:r>
              <a:rPr lang="en-US" altLang="zh-CN" sz="2800" b="1">
                <a:solidFill>
                  <a:srgbClr val="FFFFFF"/>
                </a:solidFill>
              </a:rPr>
              <a:t>(</a:t>
            </a:r>
            <a:r>
              <a:rPr lang="zh-CN" altLang="en-US" sz="2800" b="1">
                <a:solidFill>
                  <a:srgbClr val="FFFFFF"/>
                </a:solidFill>
              </a:rPr>
              <a:t>存在</a:t>
            </a:r>
            <a:r>
              <a:rPr lang="en-US" altLang="zh-CN" sz="2800" b="1">
                <a:solidFill>
                  <a:srgbClr val="FFFFFF"/>
                </a:solidFill>
              </a:rPr>
              <a:t>)</a:t>
            </a:r>
            <a:r>
              <a:rPr lang="zh-CN" altLang="en-US" sz="2800" b="1">
                <a:solidFill>
                  <a:srgbClr val="FFFFFF"/>
                </a:solidFill>
              </a:rPr>
              <a:t>一定联系</a:t>
            </a:r>
            <a:r>
              <a:rPr lang="en-US" altLang="zh-CN" sz="2800" b="1">
                <a:solidFill>
                  <a:srgbClr val="FFFFFF"/>
                </a:solidFill>
              </a:rPr>
              <a:t>(</a:t>
            </a:r>
            <a:r>
              <a:rPr lang="zh-CN" altLang="en-US" sz="2800" b="1">
                <a:solidFill>
                  <a:srgbClr val="FFFFFF"/>
                </a:solidFill>
              </a:rPr>
              <a:t>关系</a:t>
            </a:r>
            <a:r>
              <a:rPr lang="en-US" altLang="zh-CN" sz="2800" b="1">
                <a:solidFill>
                  <a:srgbClr val="FFFFFF"/>
                </a:solidFill>
              </a:rPr>
              <a:t>)</a:t>
            </a:r>
            <a:r>
              <a:rPr lang="zh-CN" altLang="en-US" sz="2800" b="1">
                <a:solidFill>
                  <a:srgbClr val="FFFFFF"/>
                </a:solidFill>
              </a:rPr>
              <a:t>的数据元素的集合。元素之间的相互联系</a:t>
            </a:r>
            <a:r>
              <a:rPr lang="en-US" altLang="zh-CN" sz="2800" b="1">
                <a:solidFill>
                  <a:srgbClr val="FFFFFF"/>
                </a:solidFill>
              </a:rPr>
              <a:t>(</a:t>
            </a:r>
            <a:r>
              <a:rPr lang="zh-CN" altLang="en-US" sz="2800" b="1">
                <a:solidFill>
                  <a:srgbClr val="FFFFFF"/>
                </a:solidFill>
              </a:rPr>
              <a:t>关系</a:t>
            </a:r>
            <a:r>
              <a:rPr lang="en-US" altLang="zh-CN" sz="2800" b="1">
                <a:solidFill>
                  <a:srgbClr val="FFFFFF"/>
                </a:solidFill>
              </a:rPr>
              <a:t>)</a:t>
            </a:r>
            <a:r>
              <a:rPr lang="zh-CN" altLang="en-US" sz="2800" b="1">
                <a:solidFill>
                  <a:srgbClr val="FFFFFF"/>
                </a:solidFill>
              </a:rPr>
              <a:t>称为</a:t>
            </a:r>
            <a:r>
              <a:rPr lang="zh-CN" altLang="en-US" sz="2800" b="1">
                <a:solidFill>
                  <a:srgbClr val="FFFF00"/>
                </a:solidFill>
              </a:rPr>
              <a:t>逻辑结构</a:t>
            </a:r>
            <a:r>
              <a:rPr lang="zh-CN" altLang="en-US" sz="2800" b="1">
                <a:solidFill>
                  <a:srgbClr val="FFFFFF"/>
                </a:solidFill>
              </a:rPr>
              <a:t>。数据元素之间的逻辑结构有四种基本类型，如图</a:t>
            </a:r>
            <a:r>
              <a:rPr lang="en-US" altLang="zh-CN" sz="2800" b="1">
                <a:solidFill>
                  <a:srgbClr val="FFFFFF"/>
                </a:solidFill>
              </a:rPr>
              <a:t>1-3</a:t>
            </a:r>
            <a:r>
              <a:rPr lang="zh-CN" altLang="en-US" sz="2800" b="1">
                <a:solidFill>
                  <a:srgbClr val="FFFFFF"/>
                </a:solidFill>
              </a:rPr>
              <a:t>所示。</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① </a:t>
            </a:r>
            <a:r>
              <a:rPr lang="zh-CN" altLang="en-US" sz="2800" b="1">
                <a:solidFill>
                  <a:srgbClr val="FFFF00"/>
                </a:solidFill>
              </a:rPr>
              <a:t>集合</a:t>
            </a:r>
            <a:r>
              <a:rPr lang="zh-CN" altLang="en-US" sz="2800" b="1">
                <a:solidFill>
                  <a:srgbClr val="FFFFFF"/>
                </a:solidFill>
              </a:rPr>
              <a:t>：结构中的数据元素除了“同属于一个集合”外，没有其它关系。</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② </a:t>
            </a:r>
            <a:r>
              <a:rPr lang="zh-CN" altLang="en-US" sz="2800" b="1">
                <a:solidFill>
                  <a:srgbClr val="FFFF00"/>
                </a:solidFill>
              </a:rPr>
              <a:t>线性结构</a:t>
            </a:r>
            <a:r>
              <a:rPr lang="zh-CN" altLang="en-US" sz="2800" b="1">
                <a:solidFill>
                  <a:srgbClr val="FFFFFF"/>
                </a:solidFill>
              </a:rPr>
              <a:t>：结构中的数据元素之间存在一对一的关系。</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③ </a:t>
            </a:r>
            <a:r>
              <a:rPr lang="zh-CN" altLang="en-US" sz="2800" b="1">
                <a:solidFill>
                  <a:srgbClr val="FFFF00"/>
                </a:solidFill>
              </a:rPr>
              <a:t>树型结构</a:t>
            </a:r>
            <a:r>
              <a:rPr lang="zh-CN" altLang="en-US" sz="2800" b="1">
                <a:solidFill>
                  <a:srgbClr val="FFFFFF"/>
                </a:solidFill>
              </a:rPr>
              <a:t>：结构中的数据元素之间存在一对多的关系。</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④ </a:t>
            </a:r>
            <a:r>
              <a:rPr lang="zh-CN" altLang="en-US" sz="2800" b="1">
                <a:solidFill>
                  <a:srgbClr val="FFFF00"/>
                </a:solidFill>
              </a:rPr>
              <a:t>图状结构或网状结构</a:t>
            </a:r>
            <a:r>
              <a:rPr lang="zh-CN" altLang="en-US" sz="2800" b="1">
                <a:solidFill>
                  <a:srgbClr val="FFFFFF"/>
                </a:solidFill>
              </a:rPr>
              <a:t>：结构中的数据元素之间存在多对多的关系。</a:t>
            </a:r>
          </a:p>
        </p:txBody>
      </p:sp>
    </p:spTree>
    <p:extLst>
      <p:ext uri="{BB962C8B-B14F-4D97-AF65-F5344CB8AC3E}">
        <p14:creationId xmlns:p14="http://schemas.microsoft.com/office/powerpoint/2010/main" val="107239963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99"/>
                                        </p:tgtEl>
                                        <p:attrNameLst>
                                          <p:attrName>style.visibility</p:attrName>
                                        </p:attrNameLst>
                                      </p:cBhvr>
                                      <p:to>
                                        <p:strVal val="visible"/>
                                      </p:to>
                                    </p:set>
                                    <p:anim calcmode="lin" valueType="num">
                                      <p:cBhvr additive="base">
                                        <p:cTn id="7" dur="500" fill="hold"/>
                                        <p:tgtEl>
                                          <p:spTgt spid="31799"/>
                                        </p:tgtEl>
                                        <p:attrNameLst>
                                          <p:attrName>ppt_x</p:attrName>
                                        </p:attrNameLst>
                                      </p:cBhvr>
                                      <p:tavLst>
                                        <p:tav tm="0">
                                          <p:val>
                                            <p:strVal val="0-#ppt_w/2"/>
                                          </p:val>
                                        </p:tav>
                                        <p:tav tm="100000">
                                          <p:val>
                                            <p:strVal val="#ppt_x"/>
                                          </p:val>
                                        </p:tav>
                                      </p:tavLst>
                                    </p:anim>
                                    <p:anim calcmode="lin" valueType="num">
                                      <p:cBhvr additive="base">
                                        <p:cTn id="8" dur="500" fill="hold"/>
                                        <p:tgtEl>
                                          <p:spTgt spid="31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9" grpId="0" autoUpdateAnimBg="0"/>
    </p:bld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4575</Words>
  <Application>Microsoft Macintosh PowerPoint</Application>
  <PresentationFormat>宽屏</PresentationFormat>
  <Paragraphs>293</Paragraphs>
  <Slides>33</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等线</vt:lpstr>
      <vt:lpstr>黑体</vt:lpstr>
      <vt:lpstr>楷体_GB2312</vt:lpstr>
      <vt:lpstr>宋体</vt:lpstr>
      <vt:lpstr>Arial Unicode MS</vt:lpstr>
      <vt:lpstr>Arial</vt:lpstr>
      <vt:lpstr>Symbol</vt:lpstr>
      <vt:lpstr>Times New Roman</vt:lpstr>
      <vt:lpstr>Wingdings</vt:lpstr>
      <vt:lpstr>Soaring</vt:lpstr>
      <vt:lpstr>位图图像</vt:lpstr>
      <vt:lpstr>算法与数据结构</vt:lpstr>
      <vt:lpstr>第1章   绪 论</vt:lpstr>
      <vt:lpstr>PowerPoint 演示文稿</vt:lpstr>
      <vt:lpstr>1.1  数据结构及其概念</vt:lpstr>
      <vt:lpstr>1.1.1  数据结构的例子</vt:lpstr>
      <vt:lpstr>PowerPoint 演示文稿</vt:lpstr>
      <vt:lpstr>PowerPoint 演示文稿</vt:lpstr>
      <vt:lpstr>1.1.2  基本概念和术语</vt:lpstr>
      <vt:lpstr>PowerPoint 演示文稿</vt:lpstr>
      <vt:lpstr>1.1.3  数据结构的形式定义</vt:lpstr>
      <vt:lpstr>1.1.4   数据结构的存储方式</vt:lpstr>
      <vt:lpstr>PowerPoint 演示文稿</vt:lpstr>
      <vt:lpstr>PowerPoint 演示文稿</vt:lpstr>
      <vt:lpstr>PowerPoint 演示文稿</vt:lpstr>
      <vt:lpstr>1.1.5  数据类型</vt:lpstr>
      <vt:lpstr>1.1.6  数据结构的运算</vt:lpstr>
      <vt:lpstr>1.2  抽象数据类型</vt:lpstr>
      <vt:lpstr>PowerPoint 演示文稿</vt:lpstr>
      <vt:lpstr>PowerPoint 演示文稿</vt:lpstr>
      <vt:lpstr>1.3  算法分析初步</vt:lpstr>
      <vt:lpstr>PowerPoint 演示文稿</vt:lpstr>
      <vt:lpstr>1.3.2  算法设计的要求</vt:lpstr>
      <vt:lpstr>1.3.3  算法效率的度量</vt:lpstr>
      <vt:lpstr>PowerPoint 演示文稿</vt:lpstr>
      <vt:lpstr>算法分析应用举例</vt:lpstr>
      <vt:lpstr>PowerPoint 演示文稿</vt:lpstr>
      <vt:lpstr>PowerPoint 演示文稿</vt:lpstr>
      <vt:lpstr>PowerPoint 演示文稿</vt:lpstr>
      <vt:lpstr>PowerPoint 演示文稿</vt:lpstr>
      <vt:lpstr>PowerPoint 演示文稿</vt:lpstr>
      <vt:lpstr>1.3.4  算法的空间分析</vt:lpstr>
      <vt:lpstr>习 题 一</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算法与数据结构</dc:title>
  <dc:creator>何 其平</dc:creator>
  <cp:lastModifiedBy>何 其平</cp:lastModifiedBy>
  <cp:revision>2</cp:revision>
  <dcterms:created xsi:type="dcterms:W3CDTF">2019-11-07T13:25:34Z</dcterms:created>
  <dcterms:modified xsi:type="dcterms:W3CDTF">2019-11-07T13:36:25Z</dcterms:modified>
</cp:coreProperties>
</file>