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34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C3D61-00AD-7748-B3C0-45CBB379C430}" type="datetimeFigureOut">
              <a:rPr kumimoji="1" lang="zh-CN" altLang="en-US" smtClean="0"/>
              <a:t>2019/11/8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B9092-A711-FA4D-80E5-A6FB7B1B7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13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4361A865-BE04-1A4C-9FF3-945BACB3FF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89E7D83-2047-4A43-A70C-3F02CC2E9D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9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30513BA-BEC8-3B47-8C2A-3A4DEBF41C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776625B1-E58A-B941-ADE9-BDB5B58D7E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05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22555B6-12DD-B844-B82C-625BF9E7DE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DC73855-F6F8-1242-84A1-5202F26CDAA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9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B3D978D7-D855-4B43-9EDA-886D4C6C42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A784B2D5-21C7-E342-9FA9-26A5EBCD58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48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B4279246-DBE1-E345-B1CA-5533A0675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5C25EAF6-7F7D-4D4D-BA44-2CF2F1BC4B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12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A6DF5F91-74D2-4C4B-B0A0-EE597C5CBB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D7D8A946-2744-6E45-9C8F-3473AAF95B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7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4A8A2CF0-A9B9-0342-B80E-3686E919E5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66A0FF3E-CF93-E242-BCDC-8E2C27AE568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</a:rPr>
              <a:t>在</a:t>
            </a:r>
            <a:r>
              <a:rPr lang="en-US" altLang="zh-CN" sz="1400">
                <a:latin typeface="宋体" panose="02010600030101010101" pitchFamily="2" charset="-122"/>
              </a:rPr>
              <a:t>C</a:t>
            </a:r>
            <a:r>
              <a:rPr lang="zh-CN" altLang="en-US" sz="1400"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1400"/>
              <a:t>‵\0′</a:t>
            </a:r>
            <a:r>
              <a:rPr lang="zh-CN" altLang="en-US" sz="1400"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  <p:extLst>
      <p:ext uri="{BB962C8B-B14F-4D97-AF65-F5344CB8AC3E}">
        <p14:creationId xmlns:p14="http://schemas.microsoft.com/office/powerpoint/2010/main" val="205408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1532C7CC-6F1F-1F48-852F-48B845A761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C02BBB73-A4F7-594C-AC56-1E046E5FF2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59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3C503B98-F87A-264C-89DE-7093189435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4EB19E02-0C7E-4948-83CF-B2FDC6BEDFC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23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8DD9CF84-B808-4B4F-AF4A-086AF65329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7D75718F-63DB-E24A-9DC9-3ECB3A8736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81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19E1AEE-1874-8345-883B-89D99A6D8B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5183615-285C-AF41-8542-762FA9720A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4" name="Group 2">
            <a:extLst>
              <a:ext uri="{FF2B5EF4-FFF2-40B4-BE49-F238E27FC236}">
                <a16:creationId xmlns:a16="http://schemas.microsoft.com/office/drawing/2014/main" id="{9ED1C025-3BAD-024C-9A3F-2FD3751AFB73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212995" name="Freeform 3">
              <a:extLst>
                <a:ext uri="{FF2B5EF4-FFF2-40B4-BE49-F238E27FC236}">
                  <a16:creationId xmlns:a16="http://schemas.microsoft.com/office/drawing/2014/main" id="{BDF3C49D-4B4B-5247-ABC1-08475013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2996" name="Arc 4">
              <a:extLst>
                <a:ext uri="{FF2B5EF4-FFF2-40B4-BE49-F238E27FC236}">
                  <a16:creationId xmlns:a16="http://schemas.microsoft.com/office/drawing/2014/main" id="{CF3B5BCC-571F-EB4D-8010-3AE010649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DDA52D9F-AF20-0F47-AC54-4B1AC832282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2DF22B87-A034-2E4A-AE75-3F49250238D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7B8E8196-DA29-FB40-9134-D88C4290121C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0A992A39-E769-9F4A-9873-8D8F0CA18E9B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CAB8866A-E806-CC40-B4FC-E13FD8EA0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9E4C5E7-B9BD-0D4D-B047-03512ED366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2A60AF-67B5-D244-96E7-2162D80A64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2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C373-705C-D047-9446-340D9672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B1993-E6DF-C042-BFA7-D0F9C3A5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09EA6-F079-924D-8816-6B10D2B8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6AA13-0562-8B42-AA1D-FBDB65AC1F72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66DA6-5EF2-E441-AEDC-1DAE2C67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2F5A0-B742-E14D-A7E3-E80AD2F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F2A92-E925-9F45-B0BD-D835F3F660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54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FD9B1-EB76-AE48-B8EF-6BD08C27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A1DC4-7C91-A849-832F-3491DAD3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6EBD2-29C5-204F-9CBF-9535D00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BE848-3558-7E47-8CE1-C4DC1FAE7DA3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66687-CF56-F04B-BB35-934BEA86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6F8B3-283A-A846-8BA1-C414CF5C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E63D6-8E82-2643-BB26-C7150ECED0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80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8443DB-F616-8540-A1CF-DFA2D40D3D4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6886A-85F8-E24B-B91C-7A705FA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562BD3-1CB2-D345-9395-DA1662451D9A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63571-99D2-2C45-95F2-37C895A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EA1D9-CB2D-D749-8CB4-B37DBB43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047FAB3-FF99-894A-BFD0-D9E63326D2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5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5D0D-190C-9447-8A32-527FB0C6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70677-4EC7-5E43-9D59-84588710F62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2D47F-662F-374D-AB8F-F1ED38BC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D2964-47C1-E54F-81BD-4339702F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EDBFD2B-58CF-E247-94E0-2BBCB4A66DAB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E92D3-1218-E14B-AA0D-2584DCE3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BCD4E-7E40-D246-B6B5-668AB3B2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AD83B51-0117-F944-89F4-C67E9378CC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54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3BFD-7BE5-664F-83D6-303CB453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B2582-C1F3-A943-936A-02DD9819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4EB6F-2A81-F44D-B87E-92BF5C1F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3FF5F-1BAD-B447-AE07-55E65FC8D877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EF15C-2DD6-DC48-9D91-0F3193DA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02F72-6297-594C-B700-3A77D83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06E65-F89D-084E-AC60-19D55D2537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6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DB063-B11D-DF4C-885B-AF44982F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5B441-F112-1F4E-ACE0-8E21E88B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4583E-EFFC-0344-AE7A-6855FB35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A4324-B033-5C44-95C8-EAF05F57B0F2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8482-ECC7-2446-8C11-DFC58FBF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9C31C-4FDD-2241-91C5-2CD7099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A03B-0D8E-C64F-8882-D03B43CF78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52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8913-AF7E-2641-A378-592C0BF6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A3FAD-E4D0-094A-A1AF-9D157714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E5E74-708F-4A48-BFEB-3D0FF71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A685-4DEE-0543-8078-F262FC13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DD9F1-800A-C946-BA0D-E482D3A5E90C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41EB8-36A1-3A41-AF0E-8DFE644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8452F-C240-CC44-925E-1074E2C0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E8383-7F36-FD45-AACF-7C10077DCC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9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18F4-754A-F245-B87F-AC605A2F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FB49A-2F87-2742-ABD9-65573330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65251-1A5A-9243-BC13-FE31B642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A1E2C-4E3E-2542-A0A9-3D736743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EB221-3312-8F49-955E-06FD5CC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4CD88-9488-3042-BD61-3D0F0015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20B3E-F0F5-5747-A7EB-8CA18118FBD3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64789-CF70-CC40-B615-FE05A0A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5A5953-54E5-164B-B31B-0321CA3E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8A57-A04D-DF41-89EB-2D2C943D58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6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36D8-01BB-3249-B9D8-DFB88874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8CDD4-00D4-8B4D-B694-D80B0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2FA0CF-6880-6A49-8707-0EF9D6B999AA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B872F1-321E-3143-A886-9F182DB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B236F-4926-C943-BB8C-15DEEBF7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1618D-63AF-C841-8F97-1BDC047105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87644-51EE-7842-9539-BE8BCBA1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5D529-EED9-FA44-93C1-B648CFA91B5B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40937-401E-4447-A131-B75587AD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14431-4A02-EF42-B73C-47DF8835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10085-D425-7247-BCFB-73C0437D26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07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78CE-53C7-4D4E-AB91-91564EE6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C313B-E9AE-0F4D-818C-2BF83C45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33239-DF7B-7247-B834-D509F0619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91C9C-D13B-464C-ABA8-76E8F51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39B70F-9F12-134A-95A9-FE3D5FE014ED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3BC4D-611C-194E-9D6F-D3B33DE7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7629B-6080-6441-8D14-BB2E8644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7B557-6DDE-5747-8616-344E692A6C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6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9404A-0711-0E47-BFC6-890C23A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21391-7DD5-2848-BF8F-5AFB3350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04E52-9AE4-D245-AF13-7326B8A5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8A2F2-B792-D940-8EE5-E3750EEE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8F85D8-3690-624E-9F3F-7123438F5E90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69439-6640-074D-A871-E9E95ADA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1D4A7-9E30-A547-A84F-39E88018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01380-836A-9344-99CD-D766DC391F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4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0" name="Group 2">
            <a:extLst>
              <a:ext uri="{FF2B5EF4-FFF2-40B4-BE49-F238E27FC236}">
                <a16:creationId xmlns:a16="http://schemas.microsoft.com/office/drawing/2014/main" id="{94F4B19D-FDE8-BB4C-8D0C-E096F64D009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211971" name="Freeform 3">
              <a:extLst>
                <a:ext uri="{FF2B5EF4-FFF2-40B4-BE49-F238E27FC236}">
                  <a16:creationId xmlns:a16="http://schemas.microsoft.com/office/drawing/2014/main" id="{1FC8C05D-1F4F-CC44-BCFA-CF002524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1972" name="Arc 4">
              <a:extLst>
                <a:ext uri="{FF2B5EF4-FFF2-40B4-BE49-F238E27FC236}">
                  <a16:creationId xmlns:a16="http://schemas.microsoft.com/office/drawing/2014/main" id="{5C1EF528-0604-B946-AF6C-2E438081D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8F08FC95-3DEC-264A-896D-C56B493C3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31FCF642-6B65-F343-B0FB-3B9FC52F23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8B3C02D9-AB1C-2442-9A9F-7A9285D1D4BF}" type="datetimeFigureOut">
              <a:rPr lang="zh-CN" altLang="en-US"/>
              <a:pPr/>
              <a:t>2019/11/8</a:t>
            </a:fld>
            <a:endParaRPr lang="en-US" altLang="zh-CN"/>
          </a:p>
        </p:txBody>
      </p:sp>
      <p:sp>
        <p:nvSpPr>
          <p:cNvPr id="211975" name="Rectangle 7">
            <a:extLst>
              <a:ext uri="{FF2B5EF4-FFF2-40B4-BE49-F238E27FC236}">
                <a16:creationId xmlns:a16="http://schemas.microsoft.com/office/drawing/2014/main" id="{61CD0F0D-E8D5-8444-9501-CC8B50C043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11976" name="Rectangle 8">
            <a:extLst>
              <a:ext uri="{FF2B5EF4-FFF2-40B4-BE49-F238E27FC236}">
                <a16:creationId xmlns:a16="http://schemas.microsoft.com/office/drawing/2014/main" id="{99C830FC-91BD-874E-B5B7-7255C31A6B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AA3A5E2-FCF2-2044-B552-24447043B57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11977" name="Rectangle 9">
            <a:extLst>
              <a:ext uri="{FF2B5EF4-FFF2-40B4-BE49-F238E27FC236}">
                <a16:creationId xmlns:a16="http://schemas.microsoft.com/office/drawing/2014/main" id="{FC0D7409-AA31-FC4E-A003-B24421A90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4725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209DA672-7C5F-BB48-AAE2-6B71899FF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713" y="152401"/>
            <a:ext cx="4965700" cy="1044575"/>
          </a:xfrm>
        </p:spPr>
        <p:txBody>
          <a:bodyPr/>
          <a:lstStyle/>
          <a:p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章 串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33BAB87E-5963-E14A-9FEF-EDAE048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412875"/>
            <a:ext cx="8812213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</a:rPr>
              <a:t>        </a:t>
            </a:r>
            <a:r>
              <a:rPr lang="zh-CN" altLang="en-US" sz="2800" b="1">
                <a:solidFill>
                  <a:srgbClr val="FFFFFF"/>
                </a:solidFill>
              </a:rPr>
              <a:t>在非数值处理、事务处理等问题常涉及到一系列的字符操作。计算机的硬件结构主要是反映数值计算的要求，因此，字符串的处理比具体数值处理复杂。本章讨论串的存储结构及几种基本的处理。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5759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57DC72AF-6CF9-EA47-B501-61CE201F462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6156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2 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求子串操作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Status </a:t>
            </a:r>
            <a:r>
              <a:rPr lang="en-US" altLang="zh-CN" sz="2800" b="1"/>
              <a:t>SubString (</a:t>
            </a:r>
            <a:r>
              <a:rPr lang="en-US" altLang="zh-CN" sz="2800" b="1">
                <a:ea typeface="楷体_GB2312" pitchFamily="49" charset="-122"/>
              </a:rPr>
              <a:t>StringType </a:t>
            </a:r>
            <a:r>
              <a:rPr lang="en-US" altLang="zh-CN" sz="2800" b="1"/>
              <a:t>s, int pos, int len, </a:t>
            </a:r>
            <a:r>
              <a:rPr lang="en-US" altLang="zh-CN" sz="2800" b="1">
                <a:ea typeface="楷体_GB2312" pitchFamily="49" charset="-122"/>
              </a:rPr>
              <a:t>StringType</a:t>
            </a:r>
            <a:r>
              <a:rPr lang="en-US" altLang="zh-CN" sz="2800" b="1"/>
              <a:t> *sub)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int k,  j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(pos&lt;1||pos&gt;s.length||len&lt;0||len&gt;(s.length-pos+1))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ERROR ;   </a:t>
            </a:r>
            <a:r>
              <a:rPr lang="en-US" altLang="zh-CN" sz="2400" b="1"/>
              <a:t>/*  </a:t>
            </a:r>
            <a:r>
              <a:rPr lang="zh-CN" altLang="en-US" sz="2400" b="1"/>
              <a:t>参数非法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sub-&gt;length=len-pos+1 ;   </a:t>
            </a:r>
            <a:r>
              <a:rPr lang="en-US" altLang="zh-CN" b="1"/>
              <a:t>/*  </a:t>
            </a:r>
            <a:r>
              <a:rPr lang="zh-CN" altLang="en-US" b="1"/>
              <a:t>求得子串长度 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for (j=0, k=pos ; k&lt;=leng ; k++, j++)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sub-&gt;str[j]=s.str[i] ;   </a:t>
            </a:r>
            <a:r>
              <a:rPr lang="en-US" altLang="zh-CN" sz="2400" b="1"/>
              <a:t>/*  </a:t>
            </a:r>
            <a:r>
              <a:rPr lang="zh-CN" altLang="en-US" sz="2400" b="1"/>
              <a:t>逐个字符复制求得子串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35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CBB3F383-BE1A-9541-A685-CFC91FD0B7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46050"/>
            <a:ext cx="6934200" cy="7620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4.2.2</a:t>
            </a:r>
            <a:r>
              <a:rPr lang="en-US" altLang="zh-CN">
                <a:effectLst/>
              </a:rPr>
              <a:t>   </a:t>
            </a:r>
            <a:r>
              <a:rPr lang="zh-CN" altLang="en-US" b="1">
                <a:effectLst/>
                <a:ea typeface="楷体_GB2312" pitchFamily="49" charset="-122"/>
              </a:rPr>
              <a:t>串的堆分配存储表示</a:t>
            </a:r>
            <a:endParaRPr lang="zh-CN" altLang="en-US" b="1"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A37FA348-DD87-4748-A024-CB2D00DC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981076"/>
            <a:ext cx="87630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实现方法：系统提供一个空间足够大且地址连续的存储空间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 b="1">
                <a:solidFill>
                  <a:srgbClr val="FFFFFF"/>
                </a:solidFill>
              </a:rPr>
              <a:t>“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堆</a:t>
            </a:r>
            <a:r>
              <a:rPr lang="zh-CN" altLang="en-US" sz="2800" b="1">
                <a:solidFill>
                  <a:srgbClr val="FFFFFF"/>
                </a:solidFill>
              </a:rPr>
              <a:t>”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供串使用。可使用</a:t>
            </a:r>
            <a:r>
              <a:rPr lang="en-US" altLang="zh-CN" sz="2800" b="1">
                <a:solidFill>
                  <a:srgbClr val="FFFFFF"/>
                </a:solidFill>
              </a:rPr>
              <a:t>C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语言的动态存储分配函数</a:t>
            </a:r>
            <a:r>
              <a:rPr lang="en-US" altLang="zh-CN" sz="2800" b="1">
                <a:solidFill>
                  <a:srgbClr val="FFFFFF"/>
                </a:solidFill>
              </a:rPr>
              <a:t>malloc()</a:t>
            </a:r>
            <a:r>
              <a:rPr lang="zh-CN" altLang="en-US" sz="2800" b="1">
                <a:solidFill>
                  <a:srgbClr val="FFFFFF"/>
                </a:solidFill>
              </a:rPr>
              <a:t>和</a:t>
            </a:r>
            <a:r>
              <a:rPr lang="en-US" altLang="zh-CN" sz="2800" b="1">
                <a:solidFill>
                  <a:srgbClr val="FFFFFF"/>
                </a:solidFill>
              </a:rPr>
              <a:t>free()</a:t>
            </a:r>
            <a:r>
              <a:rPr lang="zh-CN" altLang="en-US" sz="2800" b="1">
                <a:solidFill>
                  <a:srgbClr val="FFFFFF"/>
                </a:solidFill>
              </a:rPr>
              <a:t>来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管理。</a:t>
            </a:r>
            <a:endParaRPr lang="zh-CN" altLang="en-US" sz="2800" b="1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特点是：仍然以一组地址连续的存储空间来存储字符串值，但其所需的存储空间是在程序执行过程中动态分配，故是动态的，变长的。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串的堆式存储结构的类型定义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typedef  struct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char *ch;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若非空，按长度分配，否则为</a:t>
            </a:r>
            <a:r>
              <a:rPr lang="en-US" altLang="zh-CN" b="1">
                <a:solidFill>
                  <a:srgbClr val="FFFFFF"/>
                </a:solidFill>
              </a:rPr>
              <a:t>NULL */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int length;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串的长度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 HString ;</a:t>
            </a:r>
          </a:p>
        </p:txBody>
      </p:sp>
    </p:spTree>
    <p:extLst>
      <p:ext uri="{BB962C8B-B14F-4D97-AF65-F5344CB8AC3E}">
        <p14:creationId xmlns:p14="http://schemas.microsoft.com/office/powerpoint/2010/main" val="6057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B0751507-51C4-4F40-9F95-899D4E6EC73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51668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1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串的联结操作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Status  </a:t>
            </a:r>
            <a:r>
              <a:rPr lang="en-US" altLang="zh-CN" sz="2800" b="1"/>
              <a:t>Hstring  *StrConcat(HString  *T, HString *s1, HString *s2)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用</a:t>
            </a:r>
            <a:r>
              <a:rPr lang="en-US" altLang="zh-CN" sz="2400" b="1"/>
              <a:t>T</a:t>
            </a:r>
            <a:r>
              <a:rPr lang="zh-CN" altLang="en-US" sz="2400" b="1"/>
              <a:t>返回由</a:t>
            </a:r>
            <a:r>
              <a:rPr lang="en-US" altLang="zh-CN" sz="2400" b="1"/>
              <a:t>s1</a:t>
            </a:r>
            <a:r>
              <a:rPr lang="zh-CN" altLang="en-US" sz="2400" b="1"/>
              <a:t>和</a:t>
            </a:r>
            <a:r>
              <a:rPr lang="en-US" altLang="zh-CN" sz="2400" b="1"/>
              <a:t>s2</a:t>
            </a:r>
            <a:r>
              <a:rPr lang="zh-CN" altLang="en-US" sz="2400" b="1"/>
              <a:t>联结而成的串  *</a:t>
            </a:r>
            <a:r>
              <a:rPr lang="en-US" altLang="zh-CN" sz="2400" b="1"/>
              <a:t>/ 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int k,  j , t_len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(T.ch)  free(T);     </a:t>
            </a:r>
            <a:r>
              <a:rPr lang="en-US" altLang="zh-CN" b="1"/>
              <a:t>/*  </a:t>
            </a:r>
            <a:r>
              <a:rPr lang="zh-CN" altLang="en-US" b="1"/>
              <a:t>释放旧空间  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t_len=s1-&gt;length+s2-&gt;length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((p=(char *)malloc(sizeof((char)*t_len))==NULL)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 printf(“</a:t>
            </a:r>
            <a:r>
              <a:rPr lang="zh-CN" altLang="en-US" sz="2800" b="1"/>
              <a:t>系统空间不够，申请空间失败 ！</a:t>
            </a:r>
            <a:r>
              <a:rPr lang="en-US" altLang="zh-CN" sz="2800" b="1"/>
              <a:t>\n”) 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return ERROR  ;     }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for (j=0 ; j&lt;s-&gt;length; j++)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T-&gt;ch[j]=s1-&gt;ch[j] ;    </a:t>
            </a:r>
            <a:r>
              <a:rPr lang="en-US" altLang="zh-CN" sz="2400" b="1"/>
              <a:t>/*  </a:t>
            </a:r>
            <a:r>
              <a:rPr lang="zh-CN" altLang="en-US" sz="2400" b="1"/>
              <a:t>将串</a:t>
            </a:r>
            <a:r>
              <a:rPr lang="en-US" altLang="zh-CN" sz="2400" b="1"/>
              <a:t>s</a:t>
            </a:r>
            <a:r>
              <a:rPr lang="zh-CN" altLang="en-US" sz="2400" b="1"/>
              <a:t>复制到串</a:t>
            </a:r>
            <a:r>
              <a:rPr lang="en-US" altLang="zh-CN" sz="2400" b="1"/>
              <a:t>T</a:t>
            </a:r>
            <a:r>
              <a:rPr lang="zh-CN" altLang="en-US" sz="2400" b="1"/>
              <a:t>中 *</a:t>
            </a:r>
            <a:r>
              <a:rPr lang="en-US" altLang="zh-CN" sz="24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5578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E017472E-2B64-5E4F-B0AC-5A794CD5BC3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3132138"/>
          </a:xfrm>
          <a:noFill/>
          <a:ln/>
        </p:spPr>
        <p:txBody>
          <a:bodyPr/>
          <a:lstStyle/>
          <a:p>
            <a:pPr marL="723900" lvl="2" indent="0">
              <a:buNone/>
            </a:pPr>
            <a:r>
              <a:rPr lang="en-US" altLang="zh-CN" sz="2800" b="1"/>
              <a:t>for (k=s1-&gt;length, j=0 ; j&lt;s2-&gt;length; k++, j++) </a:t>
            </a:r>
          </a:p>
          <a:p>
            <a:pPr marL="1079500" lvl="3" indent="0">
              <a:buNone/>
            </a:pPr>
            <a:r>
              <a:rPr lang="en-US" altLang="zh-CN" sz="2800" b="1"/>
              <a:t>T-&gt;ch[j]=s1-&gt;ch[j] ;    </a:t>
            </a:r>
            <a:r>
              <a:rPr lang="en-US" altLang="zh-CN" sz="2400" b="1"/>
              <a:t>/*  </a:t>
            </a:r>
            <a:r>
              <a:rPr lang="zh-CN" altLang="en-US" sz="2400" b="1"/>
              <a:t>将串</a:t>
            </a:r>
            <a:r>
              <a:rPr lang="en-US" altLang="zh-CN" sz="2400" b="1"/>
              <a:t>s2</a:t>
            </a:r>
            <a:r>
              <a:rPr lang="zh-CN" altLang="en-US" sz="2400" b="1"/>
              <a:t>复制到串</a:t>
            </a:r>
            <a:r>
              <a:rPr lang="en-US" altLang="zh-CN" sz="2400" b="1"/>
              <a:t>T</a:t>
            </a:r>
            <a:r>
              <a:rPr lang="zh-CN" altLang="en-US" sz="2400" b="1"/>
              <a:t>中 *</a:t>
            </a:r>
            <a:r>
              <a:rPr lang="en-US" altLang="zh-CN" sz="2400" b="1"/>
              <a:t>/</a:t>
            </a:r>
            <a:endParaRPr lang="en-US" altLang="zh-CN" sz="2800" b="1"/>
          </a:p>
          <a:p>
            <a:pPr marL="723900" lvl="2" indent="0">
              <a:buNone/>
            </a:pPr>
            <a:r>
              <a:rPr lang="en-US" altLang="zh-CN" sz="2800" b="1"/>
              <a:t>free(s1-&gt;ch) ; </a:t>
            </a:r>
          </a:p>
          <a:p>
            <a:pPr marL="723900" lvl="2" indent="0">
              <a:buNone/>
            </a:pPr>
            <a:r>
              <a:rPr lang="en-US" altLang="zh-CN" sz="2800" b="1"/>
              <a:t>free(s2-&gt;ch) ; </a:t>
            </a:r>
          </a:p>
          <a:p>
            <a:pPr marL="723900" lvl="2" indent="0">
              <a:buNone/>
            </a:pPr>
            <a:r>
              <a:rPr lang="en-US" altLang="zh-CN" sz="2800" b="1"/>
              <a:t>return OK ;   </a:t>
            </a:r>
          </a:p>
          <a:p>
            <a:pPr marL="355600" lvl="1" indent="0">
              <a:buNone/>
            </a:pPr>
            <a:r>
              <a:rPr lang="en-US" altLang="zh-CN" sz="32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94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122CE7C1-F2E6-1D44-AB81-04A9F36E5E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6934200" cy="7620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4.2.3</a:t>
            </a:r>
            <a:r>
              <a:rPr lang="en-US" altLang="zh-CN">
                <a:effectLst/>
              </a:rPr>
              <a:t>   </a:t>
            </a:r>
            <a:r>
              <a:rPr lang="zh-CN" altLang="en-US" b="1">
                <a:effectLst/>
                <a:ea typeface="楷体_GB2312" pitchFamily="49" charset="-122"/>
              </a:rPr>
              <a:t>串的链式存储表示</a:t>
            </a:r>
            <a:endParaRPr lang="zh-CN" altLang="en-US" b="1"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08E47482-DAC6-B24D-815C-9FBE451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43000"/>
            <a:ext cx="876300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0788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2877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串的链式存储结构和线性表的串的链式存储结构类似，采用单链表来存储串，</a:t>
            </a:r>
            <a:r>
              <a:rPr lang="zh-CN" altLang="en-US" sz="2800" b="1">
                <a:solidFill>
                  <a:srgbClr val="FFFFFF"/>
                </a:solidFill>
              </a:rPr>
              <a:t>结点的构成是：</a:t>
            </a:r>
            <a:endParaRPr lang="zh-CN" altLang="en-US" sz="2800" b="1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</a:rPr>
              <a:t>◆</a:t>
            </a:r>
            <a:r>
              <a:rPr lang="zh-CN" altLang="en-US" sz="2800">
                <a:solidFill>
                  <a:srgbClr val="FFFFFF"/>
                </a:solidFill>
              </a:rPr>
              <a:t> </a:t>
            </a:r>
            <a:r>
              <a:rPr lang="en-US" altLang="zh-CN" sz="2800" b="1">
                <a:solidFill>
                  <a:srgbClr val="FFFFFF"/>
                </a:solidFill>
              </a:rPr>
              <a:t>data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域：存放字符，</a:t>
            </a:r>
            <a:r>
              <a:rPr lang="en-US" altLang="zh-CN" sz="2800" b="1">
                <a:solidFill>
                  <a:srgbClr val="FFFFFF"/>
                </a:solidFill>
              </a:rPr>
              <a:t>data</a:t>
            </a:r>
            <a:r>
              <a:rPr lang="zh-CN" altLang="en-US" sz="2800" b="1">
                <a:solidFill>
                  <a:srgbClr val="FFFFFF"/>
                </a:solidFill>
              </a:rPr>
              <a:t>域可存放的字符个数称为结点的大小；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</a:rPr>
              <a:t>◆</a:t>
            </a:r>
            <a:r>
              <a:rPr lang="zh-CN" altLang="en-US" sz="2800">
                <a:solidFill>
                  <a:srgbClr val="FFFFFF"/>
                </a:solidFill>
              </a:rPr>
              <a:t> </a:t>
            </a:r>
            <a:r>
              <a:rPr lang="en-US" altLang="zh-CN" sz="2800" b="1">
                <a:solidFill>
                  <a:srgbClr val="FFFFFF"/>
                </a:solidFill>
              </a:rPr>
              <a:t>next</a:t>
            </a:r>
            <a:r>
              <a:rPr lang="zh-CN" altLang="en-US" sz="2800" b="1">
                <a:solidFill>
                  <a:srgbClr val="FFFFFF"/>
                </a:solidFill>
              </a:rPr>
              <a:t>域：存放指向下一结点的指针。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若每个结点仅存放一个字符，则结点的指针域就非常多，造成系统空间浪费，为节省存储空间，考虑串结构的特殊性，使每个结点存放若干个字符，这种结构称为块链结构。如</a:t>
            </a:r>
            <a:r>
              <a:rPr lang="zh-CN" altLang="en-US" sz="2800" b="1">
                <a:solidFill>
                  <a:srgbClr val="FFFFFF"/>
                </a:solidFill>
              </a:rPr>
              <a:t>图</a:t>
            </a:r>
            <a:r>
              <a:rPr lang="en-US" altLang="zh-CN" sz="2800" b="1">
                <a:solidFill>
                  <a:srgbClr val="FFFFFF"/>
                </a:solidFill>
              </a:rPr>
              <a:t>4-1</a:t>
            </a:r>
            <a:r>
              <a:rPr lang="zh-CN" altLang="en-US" sz="2800" b="1">
                <a:solidFill>
                  <a:srgbClr val="FFFFFF"/>
                </a:solidFill>
              </a:rPr>
              <a:t>是块大小为</a:t>
            </a:r>
            <a:r>
              <a:rPr lang="en-US" altLang="zh-CN" sz="2800" b="1">
                <a:solidFill>
                  <a:srgbClr val="FFFFFF"/>
                </a:solidFill>
              </a:rPr>
              <a:t>3</a:t>
            </a:r>
            <a:r>
              <a:rPr lang="zh-CN" altLang="en-US" sz="2800" b="1">
                <a:solidFill>
                  <a:srgbClr val="FFFFFF"/>
                </a:solidFill>
              </a:rPr>
              <a:t>的串的块链式存储结构示意图。</a:t>
            </a:r>
          </a:p>
        </p:txBody>
      </p:sp>
    </p:spTree>
    <p:extLst>
      <p:ext uri="{BB962C8B-B14F-4D97-AF65-F5344CB8AC3E}">
        <p14:creationId xmlns:p14="http://schemas.microsoft.com/office/powerpoint/2010/main" val="95298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4008AA31-E65C-D24C-8762-127FE26F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1"/>
            <a:ext cx="876300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193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797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36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94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51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08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串的块链式存储的类型定义包括：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⑴ </a:t>
            </a:r>
            <a:r>
              <a:rPr lang="zh-CN" altLang="en-US" sz="2800" b="1">
                <a:solidFill>
                  <a:srgbClr val="FFFFFF"/>
                </a:solidFill>
              </a:rPr>
              <a:t>块结点的类型定义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#define BLOCK_SIZE  4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typedef  struct  Blstrtype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{  char  data[BLOCK_SIZE]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struct  Blstrtype  *next;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}BNODE ;</a:t>
            </a:r>
          </a:p>
        </p:txBody>
      </p:sp>
      <p:grpSp>
        <p:nvGrpSpPr>
          <p:cNvPr id="301059" name="Group 3">
            <a:extLst>
              <a:ext uri="{FF2B5EF4-FFF2-40B4-BE49-F238E27FC236}">
                <a16:creationId xmlns:a16="http://schemas.microsoft.com/office/drawing/2014/main" id="{D1D5EA70-3471-B242-95F8-BBF20B99BF37}"/>
              </a:ext>
            </a:extLst>
          </p:cNvPr>
          <p:cNvGrpSpPr>
            <a:grpSpLocks/>
          </p:cNvGrpSpPr>
          <p:nvPr/>
        </p:nvGrpSpPr>
        <p:grpSpPr bwMode="auto">
          <a:xfrm>
            <a:off x="2227264" y="76201"/>
            <a:ext cx="7069137" cy="1357313"/>
            <a:chOff x="443" y="48"/>
            <a:chExt cx="4453" cy="855"/>
          </a:xfrm>
        </p:grpSpPr>
        <p:grpSp>
          <p:nvGrpSpPr>
            <p:cNvPr id="301060" name="Group 4">
              <a:extLst>
                <a:ext uri="{FF2B5EF4-FFF2-40B4-BE49-F238E27FC236}">
                  <a16:creationId xmlns:a16="http://schemas.microsoft.com/office/drawing/2014/main" id="{D2C40C29-44AA-9941-A10B-DE478D814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" y="48"/>
              <a:ext cx="4453" cy="449"/>
              <a:chOff x="-138" y="3618"/>
              <a:chExt cx="4453" cy="449"/>
            </a:xfrm>
          </p:grpSpPr>
          <p:grpSp>
            <p:nvGrpSpPr>
              <p:cNvPr id="301061" name="Group 5">
                <a:extLst>
                  <a:ext uri="{FF2B5EF4-FFF2-40B4-BE49-F238E27FC236}">
                    <a16:creationId xmlns:a16="http://schemas.microsoft.com/office/drawing/2014/main" id="{3F7C0050-1BFC-9147-9B2F-AA14460EF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840"/>
                <a:ext cx="1104" cy="227"/>
                <a:chOff x="432" y="3840"/>
                <a:chExt cx="1104" cy="227"/>
              </a:xfrm>
            </p:grpSpPr>
            <p:sp>
              <p:nvSpPr>
                <p:cNvPr id="301062" name="Rectangle 6">
                  <a:extLst>
                    <a:ext uri="{FF2B5EF4-FFF2-40B4-BE49-F238E27FC236}">
                      <a16:creationId xmlns:a16="http://schemas.microsoft.com/office/drawing/2014/main" id="{CA6416CE-0A96-4347-B688-9AA50ED28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    b   c  </a:t>
                  </a:r>
                </a:p>
              </p:txBody>
            </p:sp>
            <p:sp>
              <p:nvSpPr>
                <p:cNvPr id="301063" name="Line 7">
                  <a:extLst>
                    <a:ext uri="{FF2B5EF4-FFF2-40B4-BE49-F238E27FC236}">
                      <a16:creationId xmlns:a16="http://schemas.microsoft.com/office/drawing/2014/main" id="{45FA23AE-CAD3-F342-8806-8286D930C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64" name="Line 8">
                  <a:extLst>
                    <a:ext uri="{FF2B5EF4-FFF2-40B4-BE49-F238E27FC236}">
                      <a16:creationId xmlns:a16="http://schemas.microsoft.com/office/drawing/2014/main" id="{4BBA4175-E10A-0841-9A25-8C78F593D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65" name="Line 9">
                  <a:extLst>
                    <a:ext uri="{FF2B5EF4-FFF2-40B4-BE49-F238E27FC236}">
                      <a16:creationId xmlns:a16="http://schemas.microsoft.com/office/drawing/2014/main" id="{BEB0EBDE-1EA0-7141-81B4-3D4BF0494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66" name="Line 10">
                  <a:extLst>
                    <a:ext uri="{FF2B5EF4-FFF2-40B4-BE49-F238E27FC236}">
                      <a16:creationId xmlns:a16="http://schemas.microsoft.com/office/drawing/2014/main" id="{BC185E2D-629E-0C47-B1DC-2C36D0D02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1067" name="Group 11">
                <a:extLst>
                  <a:ext uri="{FF2B5EF4-FFF2-40B4-BE49-F238E27FC236}">
                    <a16:creationId xmlns:a16="http://schemas.microsoft.com/office/drawing/2014/main" id="{0C80DDCB-8AFE-DE49-9FA0-9AA0A10AA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840"/>
                <a:ext cx="1104" cy="227"/>
                <a:chOff x="432" y="3840"/>
                <a:chExt cx="1104" cy="227"/>
              </a:xfrm>
            </p:grpSpPr>
            <p:sp>
              <p:nvSpPr>
                <p:cNvPr id="301068" name="Rectangle 12">
                  <a:extLst>
                    <a:ext uri="{FF2B5EF4-FFF2-40B4-BE49-F238E27FC236}">
                      <a16:creationId xmlns:a16="http://schemas.microsoft.com/office/drawing/2014/main" id="{ACDF6945-D88F-8041-9116-F9BFB40B00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    p   c  </a:t>
                  </a:r>
                </a:p>
              </p:txBody>
            </p:sp>
            <p:sp>
              <p:nvSpPr>
                <p:cNvPr id="301069" name="Line 13">
                  <a:extLst>
                    <a:ext uri="{FF2B5EF4-FFF2-40B4-BE49-F238E27FC236}">
                      <a16:creationId xmlns:a16="http://schemas.microsoft.com/office/drawing/2014/main" id="{3A238938-1E2E-9D4D-9F7D-1F1DF30EA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70" name="Line 14">
                  <a:extLst>
                    <a:ext uri="{FF2B5EF4-FFF2-40B4-BE49-F238E27FC236}">
                      <a16:creationId xmlns:a16="http://schemas.microsoft.com/office/drawing/2014/main" id="{7145AFEE-30FB-4B42-B4F4-04D287F93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71" name="Line 15">
                  <a:extLst>
                    <a:ext uri="{FF2B5EF4-FFF2-40B4-BE49-F238E27FC236}">
                      <a16:creationId xmlns:a16="http://schemas.microsoft.com/office/drawing/2014/main" id="{1B520130-1981-A64E-8274-6F81FB6B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72" name="Line 16">
                  <a:extLst>
                    <a:ext uri="{FF2B5EF4-FFF2-40B4-BE49-F238E27FC236}">
                      <a16:creationId xmlns:a16="http://schemas.microsoft.com/office/drawing/2014/main" id="{B0C15509-3E67-4845-8CED-855386466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1073" name="Group 17">
                <a:extLst>
                  <a:ext uri="{FF2B5EF4-FFF2-40B4-BE49-F238E27FC236}">
                    <a16:creationId xmlns:a16="http://schemas.microsoft.com/office/drawing/2014/main" id="{3970FA9D-3440-8543-A808-7A7620028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3840"/>
                <a:ext cx="907" cy="227"/>
                <a:chOff x="3408" y="3840"/>
                <a:chExt cx="907" cy="227"/>
              </a:xfrm>
            </p:grpSpPr>
            <p:sp>
              <p:nvSpPr>
                <p:cNvPr id="301074" name="Rectangle 18">
                  <a:extLst>
                    <a:ext uri="{FF2B5EF4-FFF2-40B4-BE49-F238E27FC236}">
                      <a16:creationId xmlns:a16="http://schemas.microsoft.com/office/drawing/2014/main" id="{76E1F25F-BCCB-9E49-9B84-E114D449D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   </a:t>
                  </a:r>
                  <a:r>
                    <a:rPr kumimoji="1" lang="en-US" altLang="zh-CN" sz="2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@   @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⋀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</a:p>
              </p:txBody>
            </p:sp>
            <p:sp>
              <p:nvSpPr>
                <p:cNvPr id="301075" name="Line 19">
                  <a:extLst>
                    <a:ext uri="{FF2B5EF4-FFF2-40B4-BE49-F238E27FC236}">
                      <a16:creationId xmlns:a16="http://schemas.microsoft.com/office/drawing/2014/main" id="{4F990E3F-6366-6A44-AFBF-169108BB29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76" name="Line 20">
                  <a:extLst>
                    <a:ext uri="{FF2B5EF4-FFF2-40B4-BE49-F238E27FC236}">
                      <a16:creationId xmlns:a16="http://schemas.microsoft.com/office/drawing/2014/main" id="{335E4DA8-D12E-744B-975F-A1D03936B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77" name="Line 21">
                  <a:extLst>
                    <a:ext uri="{FF2B5EF4-FFF2-40B4-BE49-F238E27FC236}">
                      <a16:creationId xmlns:a16="http://schemas.microsoft.com/office/drawing/2014/main" id="{1C2E50C0-2A6C-A346-A2A1-CD84E1040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1078" name="Rectangle 22">
                <a:extLst>
                  <a:ext uri="{FF2B5EF4-FFF2-40B4-BE49-F238E27FC236}">
                    <a16:creationId xmlns:a16="http://schemas.microsoft.com/office/drawing/2014/main" id="{14FDB1DA-18DE-BA49-961F-986400DA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840"/>
                <a:ext cx="43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⋯⋯</a:t>
                </a: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1079" name="Line 23">
                <a:extLst>
                  <a:ext uri="{FF2B5EF4-FFF2-40B4-BE49-F238E27FC236}">
                    <a16:creationId xmlns:a16="http://schemas.microsoft.com/office/drawing/2014/main" id="{E2812AF3-81BE-3741-9CCD-194A17BA5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95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1080" name="Group 24">
                <a:extLst>
                  <a:ext uri="{FF2B5EF4-FFF2-40B4-BE49-F238E27FC236}">
                    <a16:creationId xmlns:a16="http://schemas.microsoft.com/office/drawing/2014/main" id="{94C84730-DFB6-8C42-933D-57309493F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38" y="3618"/>
                <a:ext cx="576" cy="336"/>
                <a:chOff x="4656" y="3792"/>
                <a:chExt cx="576" cy="336"/>
              </a:xfrm>
            </p:grpSpPr>
            <p:sp>
              <p:nvSpPr>
                <p:cNvPr id="301081" name="Rectangle 25">
                  <a:extLst>
                    <a:ext uri="{FF2B5EF4-FFF2-40B4-BE49-F238E27FC236}">
                      <a16:creationId xmlns:a16="http://schemas.microsoft.com/office/drawing/2014/main" id="{6B3C1B19-BBBC-6A45-A5C8-F268E7003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</a:t>
                  </a:r>
                </a:p>
              </p:txBody>
            </p:sp>
            <p:sp>
              <p:nvSpPr>
                <p:cNvPr id="301082" name="Line 26">
                  <a:extLst>
                    <a:ext uri="{FF2B5EF4-FFF2-40B4-BE49-F238E27FC236}">
                      <a16:creationId xmlns:a16="http://schemas.microsoft.com/office/drawing/2014/main" id="{5E65384A-29F6-FA46-9FCF-1D38701F8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403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083" name="Line 27">
                  <a:extLst>
                    <a:ext uri="{FF2B5EF4-FFF2-40B4-BE49-F238E27FC236}">
                      <a16:creationId xmlns:a16="http://schemas.microsoft.com/office/drawing/2014/main" id="{2A535217-EB48-D543-924C-14742E8BB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41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01084" name="Rectangle 28">
              <a:extLst>
                <a:ext uri="{FF2B5EF4-FFF2-40B4-BE49-F238E27FC236}">
                  <a16:creationId xmlns:a16="http://schemas.microsoft.com/office/drawing/2014/main" id="{00A03639-31F1-8C44-88B4-476BE098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63"/>
              <a:ext cx="26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4-1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串的块链式存储结构示意图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67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50273DFD-DE08-F24F-8EA0-FAB3E2BC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5889"/>
            <a:ext cx="87630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5088" indent="-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716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2063" indent="-381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92450" indent="-381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49650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06850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64050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21250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(2)  </a:t>
            </a:r>
            <a:r>
              <a:rPr lang="zh-CN" altLang="en-US" sz="2800" b="1">
                <a:solidFill>
                  <a:srgbClr val="FFFFFF"/>
                </a:solidFill>
              </a:rPr>
              <a:t>块链串的类型定义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typedef  struct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  {  BNODE  head;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头指针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      int  Strlen ;  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当前长度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   } Blstring ;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    </a:t>
            </a:r>
            <a:r>
              <a:rPr lang="zh-CN" altLang="en-US" sz="2800" b="1">
                <a:solidFill>
                  <a:srgbClr val="FFFFFF"/>
                </a:solidFill>
              </a:rPr>
              <a:t>在这种存储结构下，结点的分配总是完整的结点为单位，因此，为使一个串能存放在整数个结点中，在串的末尾填上不属于串值的特殊字符，以表示串的终结。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       当一个块</a:t>
            </a:r>
            <a:r>
              <a:rPr lang="en-US" altLang="zh-CN" sz="2800" b="1">
                <a:solidFill>
                  <a:srgbClr val="FFFFFF"/>
                </a:solidFill>
              </a:rPr>
              <a:t>(</a:t>
            </a:r>
            <a:r>
              <a:rPr lang="zh-CN" altLang="en-US" sz="2800" b="1">
                <a:solidFill>
                  <a:srgbClr val="FFFFFF"/>
                </a:solidFill>
              </a:rPr>
              <a:t>结点</a:t>
            </a:r>
            <a:r>
              <a:rPr lang="en-US" altLang="zh-CN" sz="2800" b="1">
                <a:solidFill>
                  <a:srgbClr val="FFFFFF"/>
                </a:solidFill>
              </a:rPr>
              <a:t>)</a:t>
            </a:r>
            <a:r>
              <a:rPr lang="zh-CN" altLang="en-US" sz="2800" b="1">
                <a:solidFill>
                  <a:srgbClr val="FFFFFF"/>
                </a:solidFill>
              </a:rPr>
              <a:t>内存放多个字符时，往往会使操作过程变得较为复杂，如在串中插入或删除字符操作时通常需要在块间移动字符。</a:t>
            </a:r>
          </a:p>
        </p:txBody>
      </p:sp>
    </p:spTree>
    <p:extLst>
      <p:ext uri="{BB962C8B-B14F-4D97-AF65-F5344CB8AC3E}">
        <p14:creationId xmlns:p14="http://schemas.microsoft.com/office/powerpoint/2010/main" val="429152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49A61537-5E23-5E41-BE38-FD04C38FD0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52401"/>
            <a:ext cx="7410450" cy="900113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</a:rPr>
              <a:t>4.3</a:t>
            </a:r>
            <a:r>
              <a:rPr lang="en-US" altLang="zh-CN" sz="5400">
                <a:effectLst/>
                <a:latin typeface="Times New Roman" panose="02020603050405020304" pitchFamily="18" charset="0"/>
              </a:rPr>
              <a:t>  </a:t>
            </a:r>
            <a:r>
              <a:rPr lang="zh-CN" altLang="en-US" sz="5400" b="1">
                <a:effectLst/>
                <a:latin typeface="Times New Roman" panose="02020603050405020304" pitchFamily="18" charset="0"/>
                <a:ea typeface="楷体_GB2312" pitchFamily="49" charset="-122"/>
              </a:rPr>
              <a:t>串的模式匹配算法</a:t>
            </a:r>
            <a:endParaRPr lang="zh-CN" altLang="en-US" sz="5400" b="1">
              <a:effectLst/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CCB6FECB-92B1-9045-BB4B-0422A4E015C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066800"/>
            <a:ext cx="8839200" cy="553085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模式匹配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模范匹配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子串在主串中的定位称为模式匹配或串匹配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字符串匹配</a:t>
            </a:r>
            <a:r>
              <a:rPr lang="en-US" altLang="zh-CN" sz="2800" b="1">
                <a:latin typeface="宋体" panose="02010600030101010101" pitchFamily="2" charset="-122"/>
              </a:rPr>
              <a:t>) </a:t>
            </a:r>
            <a:r>
              <a:rPr lang="zh-CN" altLang="en-US" sz="2800" b="1">
                <a:latin typeface="宋体" panose="02010600030101010101" pitchFamily="2" charset="-122"/>
              </a:rPr>
              <a:t>。模式匹配成功是指在主串</a:t>
            </a:r>
            <a:r>
              <a:rPr lang="en-US" altLang="zh-CN" sz="2800" b="1"/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中能够找到模式串</a:t>
            </a:r>
            <a:r>
              <a:rPr lang="en-US" altLang="zh-CN" sz="2800" b="1"/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，否则，称模式串</a:t>
            </a:r>
            <a:r>
              <a:rPr lang="en-US" altLang="zh-CN" sz="2800" b="1"/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在主串</a:t>
            </a:r>
            <a:r>
              <a:rPr lang="en-US" altLang="zh-CN" sz="2800" b="1"/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中不存在。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模式匹配的应用在非常广泛。例如，在文本编辑程序中，我们经常要查找某一特定单词在文本中出现的位置。显然，解此问题的有效算法能极大地提高文本编辑程序的响应性能。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模式匹配是一个较为复杂的串操作过程。迄今为止，人们对串的模式匹配提出了许多思想和效率各不相同的计算机算法。介绍两种主要的模式匹配算法。</a:t>
            </a:r>
          </a:p>
        </p:txBody>
      </p:sp>
    </p:spTree>
    <p:extLst>
      <p:ext uri="{BB962C8B-B14F-4D97-AF65-F5344CB8AC3E}">
        <p14:creationId xmlns:p14="http://schemas.microsoft.com/office/powerpoint/2010/main" val="81016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5D606F12-022E-AD4D-B187-91F83D85A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15888"/>
            <a:ext cx="7989888" cy="7620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4.3.1</a:t>
            </a:r>
            <a:r>
              <a:rPr lang="en-US" altLang="zh-CN" sz="4000">
                <a:effectLst/>
              </a:rPr>
              <a:t>  </a:t>
            </a:r>
            <a:r>
              <a:rPr lang="en-US" altLang="zh-CN" b="1">
                <a:effectLst/>
                <a:latin typeface="Times New Roman" panose="02020603050405020304" pitchFamily="18" charset="0"/>
              </a:rPr>
              <a:t>Brute-Force</a:t>
            </a:r>
            <a:r>
              <a:rPr lang="zh-CN" altLang="en-US" b="1">
                <a:effectLst/>
                <a:ea typeface="楷体_GB2312" pitchFamily="49" charset="-122"/>
              </a:rPr>
              <a:t>模式匹配算法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71F88E76-02D3-8040-A217-E83D8A4C8FE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947738"/>
            <a:ext cx="8839200" cy="572135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/>
              <a:t>        </a:t>
            </a:r>
            <a:r>
              <a:rPr lang="zh-CN" altLang="en-US" sz="2800" b="1"/>
              <a:t>设</a:t>
            </a:r>
            <a:r>
              <a:rPr lang="en-US" altLang="zh-CN" sz="2800" b="1"/>
              <a:t>S</a:t>
            </a:r>
            <a:r>
              <a:rPr lang="zh-CN" altLang="en-US" sz="2800" b="1"/>
              <a:t>为目标串，</a:t>
            </a:r>
            <a:r>
              <a:rPr lang="en-US" altLang="zh-CN" sz="2800" b="1"/>
              <a:t>T</a:t>
            </a:r>
            <a:r>
              <a:rPr lang="zh-CN" altLang="en-US" sz="2800" b="1"/>
              <a:t>为模式串，且不妨设：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S=“s</a:t>
            </a:r>
            <a:r>
              <a:rPr lang="en-US" altLang="zh-CN" b="1" baseline="-20000"/>
              <a:t>0</a:t>
            </a:r>
            <a:r>
              <a:rPr lang="en-US" altLang="zh-CN" b="1"/>
              <a:t>s</a:t>
            </a:r>
            <a:r>
              <a:rPr lang="en-US" altLang="zh-CN" b="1" baseline="-20000"/>
              <a:t>1</a:t>
            </a:r>
            <a:r>
              <a:rPr lang="en-US" altLang="zh-CN" b="1"/>
              <a:t>s</a:t>
            </a:r>
            <a:r>
              <a:rPr lang="en-US" altLang="zh-CN" b="1" baseline="-20000"/>
              <a:t>2</a:t>
            </a:r>
            <a:r>
              <a:rPr lang="en-US" altLang="zh-CN" b="1"/>
              <a:t>…s</a:t>
            </a:r>
            <a:r>
              <a:rPr lang="en-US" altLang="zh-CN" b="1" baseline="-20000"/>
              <a:t>n-1</a:t>
            </a:r>
            <a:r>
              <a:rPr lang="en-US" altLang="zh-CN" b="1"/>
              <a:t>” </a:t>
            </a:r>
            <a:r>
              <a:rPr lang="zh-CN" altLang="en-US" b="1"/>
              <a:t>， </a:t>
            </a:r>
            <a:r>
              <a:rPr lang="en-US" altLang="zh-CN" b="1"/>
              <a:t>T=“t</a:t>
            </a:r>
            <a:r>
              <a:rPr lang="en-US" altLang="zh-CN" b="1" baseline="-20000"/>
              <a:t>0</a:t>
            </a:r>
            <a:r>
              <a:rPr lang="en-US" altLang="zh-CN" b="1"/>
              <a:t>t</a:t>
            </a:r>
            <a:r>
              <a:rPr lang="en-US" altLang="zh-CN" b="1" baseline="-20000"/>
              <a:t>1</a:t>
            </a:r>
            <a:r>
              <a:rPr lang="en-US" altLang="zh-CN" b="1"/>
              <a:t>t</a:t>
            </a:r>
            <a:r>
              <a:rPr lang="en-US" altLang="zh-CN" b="1" baseline="-20000"/>
              <a:t>2</a:t>
            </a:r>
            <a:r>
              <a:rPr lang="en-US" altLang="zh-CN" b="1"/>
              <a:t> …t</a:t>
            </a:r>
            <a:r>
              <a:rPr lang="en-US" altLang="zh-CN" b="1" baseline="-20000"/>
              <a:t>m-1</a:t>
            </a:r>
            <a:r>
              <a:rPr lang="en-US" altLang="zh-CN" b="1"/>
              <a:t>”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</a:t>
            </a:r>
            <a:r>
              <a:rPr lang="zh-CN" altLang="en-US" sz="2800" b="1"/>
              <a:t>串的匹配实际上是对合法的位置</a:t>
            </a:r>
            <a:r>
              <a:rPr lang="en-US" altLang="zh-CN" sz="2800" b="1"/>
              <a:t>0≦i≦n-m</a:t>
            </a:r>
            <a:r>
              <a:rPr lang="zh-CN" altLang="en-US" sz="2800" b="1"/>
              <a:t>依次将目标串中的子串</a:t>
            </a:r>
            <a:r>
              <a:rPr lang="en-US" altLang="zh-CN" sz="2800" b="1"/>
              <a:t>s[i…i+m-1]</a:t>
            </a:r>
            <a:r>
              <a:rPr lang="zh-CN" altLang="en-US" sz="2800" b="1"/>
              <a:t>和模式串</a:t>
            </a:r>
            <a:r>
              <a:rPr lang="en-US" altLang="zh-CN" sz="2800" b="1"/>
              <a:t>t[0…m-1]</a:t>
            </a:r>
            <a:r>
              <a:rPr lang="zh-CN" altLang="en-US" sz="2800" b="1"/>
              <a:t>进行比较：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 </a:t>
            </a:r>
            <a:r>
              <a:rPr lang="zh-CN" altLang="en-US" b="1">
                <a:solidFill>
                  <a:schemeClr val="folHlink"/>
                </a:solidFill>
              </a:rPr>
              <a:t>◆ </a:t>
            </a:r>
            <a:r>
              <a:rPr lang="zh-CN" altLang="en-US" b="1"/>
              <a:t>若</a:t>
            </a:r>
            <a:r>
              <a:rPr lang="en-US" altLang="zh-CN" b="1"/>
              <a:t>s[i…i+m-1]=t[0…m-1]</a:t>
            </a:r>
            <a:r>
              <a:rPr lang="zh-CN" altLang="en-US" b="1"/>
              <a:t>：则称从位置</a:t>
            </a:r>
            <a:r>
              <a:rPr lang="en-US" altLang="zh-CN" b="1"/>
              <a:t>i</a:t>
            </a:r>
            <a:r>
              <a:rPr lang="zh-CN" altLang="en-US" b="1"/>
              <a:t>开始的匹配成功，亦称模式</a:t>
            </a:r>
            <a:r>
              <a:rPr lang="en-US" altLang="zh-CN" b="1"/>
              <a:t>t</a:t>
            </a:r>
            <a:r>
              <a:rPr lang="zh-CN" altLang="en-US" b="1"/>
              <a:t>在目标</a:t>
            </a:r>
            <a:r>
              <a:rPr lang="en-US" altLang="zh-CN" b="1"/>
              <a:t>s</a:t>
            </a:r>
            <a:r>
              <a:rPr lang="zh-CN" altLang="en-US" b="1"/>
              <a:t>中出现；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 </a:t>
            </a:r>
            <a:r>
              <a:rPr lang="zh-CN" altLang="en-US" b="1">
                <a:solidFill>
                  <a:schemeClr val="folHlink"/>
                </a:solidFill>
              </a:rPr>
              <a:t>◆ </a:t>
            </a:r>
            <a:r>
              <a:rPr lang="zh-CN" altLang="en-US" b="1"/>
              <a:t>若</a:t>
            </a:r>
            <a:r>
              <a:rPr lang="en-US" altLang="zh-CN" b="1"/>
              <a:t>s[i…i+m-1]≠t[0…m-1]</a:t>
            </a:r>
            <a:r>
              <a:rPr lang="zh-CN" altLang="en-US" b="1"/>
              <a:t>：从</a:t>
            </a:r>
            <a:r>
              <a:rPr lang="en-US" altLang="zh-CN" b="1"/>
              <a:t>i</a:t>
            </a:r>
            <a:r>
              <a:rPr lang="zh-CN" altLang="en-US" b="1"/>
              <a:t>开始的匹配失败。位置</a:t>
            </a:r>
            <a:r>
              <a:rPr lang="en-US" altLang="zh-CN" b="1"/>
              <a:t>i</a:t>
            </a:r>
            <a:r>
              <a:rPr lang="zh-CN" altLang="en-US" b="1"/>
              <a:t>称为位移，当</a:t>
            </a:r>
            <a:r>
              <a:rPr lang="en-US" altLang="zh-CN" b="1"/>
              <a:t>s[i…i+m-1]=t[0…m-1]</a:t>
            </a:r>
            <a:r>
              <a:rPr lang="zh-CN" altLang="en-US" b="1"/>
              <a:t>时，</a:t>
            </a:r>
            <a:r>
              <a:rPr lang="en-US" altLang="zh-CN" b="1"/>
              <a:t>i</a:t>
            </a:r>
            <a:r>
              <a:rPr lang="zh-CN" altLang="en-US" b="1"/>
              <a:t>称为有效位移；当</a:t>
            </a:r>
            <a:r>
              <a:rPr lang="en-US" altLang="zh-CN" b="1"/>
              <a:t>s[i…i+m-1] ≠t[0…m-1]</a:t>
            </a:r>
            <a:r>
              <a:rPr lang="zh-CN" altLang="en-US" b="1"/>
              <a:t>时，</a:t>
            </a:r>
            <a:r>
              <a:rPr lang="en-US" altLang="zh-CN" b="1"/>
              <a:t>i</a:t>
            </a:r>
            <a:r>
              <a:rPr lang="zh-CN" altLang="en-US" b="1"/>
              <a:t>称为无效位移。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5743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C2055ED-C33B-EC4C-8218-8790FD3A8A1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41289"/>
            <a:ext cx="8839200" cy="638333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这样，串匹配</a:t>
            </a:r>
            <a:r>
              <a:rPr lang="zh-CN" altLang="en-US" sz="2800" b="1"/>
              <a:t>问题可简化为找出某给定模式</a:t>
            </a:r>
            <a:r>
              <a:rPr lang="en-US" altLang="zh-CN" sz="2800" b="1"/>
              <a:t>T</a:t>
            </a:r>
            <a:r>
              <a:rPr lang="zh-CN" altLang="en-US" sz="2800" b="1"/>
              <a:t>在给定目标串</a:t>
            </a:r>
            <a:r>
              <a:rPr lang="en-US" altLang="zh-CN" sz="2800" b="1"/>
              <a:t>S</a:t>
            </a:r>
            <a:r>
              <a:rPr lang="zh-CN" altLang="en-US" sz="2800" b="1"/>
              <a:t>中首次出现</a:t>
            </a:r>
            <a:r>
              <a:rPr lang="zh-CN" altLang="en-US" sz="2800" b="1">
                <a:latin typeface="宋体" panose="02010600030101010101" pitchFamily="2" charset="-122"/>
              </a:rPr>
              <a:t>的有效位移。</a:t>
            </a:r>
            <a:endParaRPr lang="zh-CN" altLang="en-US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算法实现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int IndexString(StringType  s , StringType  t , int pos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</a:t>
            </a:r>
            <a:r>
              <a:rPr lang="en-US" altLang="zh-CN" sz="2400" b="1"/>
              <a:t>/*   </a:t>
            </a:r>
            <a:r>
              <a:rPr lang="zh-CN" altLang="en-US" sz="2400" b="1"/>
              <a:t>采用顺序存储方式存储主串</a:t>
            </a:r>
            <a:r>
              <a:rPr lang="en-US" altLang="zh-CN" sz="2400" b="1"/>
              <a:t>s</a:t>
            </a:r>
            <a:r>
              <a:rPr lang="zh-CN" altLang="en-US" sz="2400" b="1"/>
              <a:t>和模式</a:t>
            </a:r>
            <a:r>
              <a:rPr lang="en-US" altLang="zh-CN" sz="2400" b="1"/>
              <a:t>t</a:t>
            </a:r>
            <a:r>
              <a:rPr lang="zh-CN" altLang="en-US" sz="2400" b="1"/>
              <a:t>，   *</a:t>
            </a:r>
            <a:r>
              <a:rPr lang="en-US" altLang="zh-CN" sz="2400" b="1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/>
              <a:t>   /*   </a:t>
            </a:r>
            <a:r>
              <a:rPr lang="zh-CN" altLang="en-US" sz="2400" b="1"/>
              <a:t>若模式</a:t>
            </a:r>
            <a:r>
              <a:rPr lang="en-US" altLang="zh-CN" sz="2400" b="1"/>
              <a:t>t</a:t>
            </a:r>
            <a:r>
              <a:rPr lang="zh-CN" altLang="en-US" sz="2400" b="1"/>
              <a:t>在主串</a:t>
            </a:r>
            <a:r>
              <a:rPr lang="en-US" altLang="zh-CN" sz="2400" b="1"/>
              <a:t>s</a:t>
            </a:r>
            <a:r>
              <a:rPr lang="zh-CN" altLang="en-US" sz="2400" b="1"/>
              <a:t>中从第</a:t>
            </a:r>
            <a:r>
              <a:rPr lang="en-US" altLang="zh-CN" sz="2400" b="1"/>
              <a:t>pos</a:t>
            </a:r>
            <a:r>
              <a:rPr lang="zh-CN" altLang="en-US" sz="2400" b="1"/>
              <a:t>位置开始有匹配的子串，*</a:t>
            </a:r>
            <a:r>
              <a:rPr lang="en-US" altLang="zh-CN" sz="2400" b="1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/>
              <a:t>   /*   </a:t>
            </a:r>
            <a:r>
              <a:rPr lang="zh-CN" altLang="en-US" sz="2400" b="1"/>
              <a:t>返回位置，否则返回</a:t>
            </a:r>
            <a:r>
              <a:rPr lang="en-US" altLang="zh-CN" sz="2400" b="1"/>
              <a:t>-1   */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char *p , *q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int  k , j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k=pos-1 </a:t>
            </a:r>
            <a:r>
              <a:rPr lang="zh-CN" altLang="en-US" sz="2800" b="1"/>
              <a:t>； </a:t>
            </a:r>
            <a:r>
              <a:rPr lang="en-US" altLang="zh-CN" sz="2800" b="1"/>
              <a:t>j=0 ; p=s.str+pos-1 ; q=t.str ;</a:t>
            </a:r>
            <a:r>
              <a:rPr lang="en-US" altLang="zh-CN" sz="2000" b="1"/>
              <a:t>  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初始匹配位置设置  *</a:t>
            </a:r>
            <a:r>
              <a:rPr lang="en-US" altLang="zh-CN" sz="2400" b="1"/>
              <a:t>/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400" b="1"/>
              <a:t> /*  </a:t>
            </a:r>
            <a:r>
              <a:rPr lang="zh-CN" altLang="en-US" sz="2400" b="1"/>
              <a:t>顺序存放时第</a:t>
            </a:r>
            <a:r>
              <a:rPr lang="en-US" altLang="zh-CN" sz="2400" b="1"/>
              <a:t>pos</a:t>
            </a:r>
            <a:r>
              <a:rPr lang="zh-CN" altLang="en-US" sz="2400" b="1"/>
              <a:t>位置的下标值为</a:t>
            </a:r>
            <a:r>
              <a:rPr lang="en-US" altLang="zh-CN" sz="2400" b="1"/>
              <a:t>pos-1 */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2823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C307668-3D85-8D46-9CF0-26FC847374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52400"/>
            <a:ext cx="6248400" cy="8382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4.1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  <a:cs typeface="Arial" panose="020B0604020202020204" pitchFamily="34" charset="0"/>
              </a:rPr>
              <a:t>串类型的定义</a:t>
            </a:r>
            <a:endParaRPr lang="zh-CN" altLang="en-US" sz="5400" b="1">
              <a:effectLst/>
              <a:ea typeface="楷体_GB2312" pitchFamily="49" charset="-122"/>
            </a:endParaRP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C81C9A8-2389-3244-8163-2D89E688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4400" b="1">
                <a:solidFill>
                  <a:srgbClr val="FFCC66"/>
                </a:solidFill>
              </a:rPr>
              <a:t>4.1.1</a:t>
            </a:r>
            <a:r>
              <a:rPr lang="en-US" altLang="zh-C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4400" b="1">
                <a:solidFill>
                  <a:srgbClr val="FFCC66"/>
                </a:solidFill>
                <a:ea typeface="楷体_GB2312" pitchFamily="49" charset="-122"/>
              </a:rPr>
              <a:t>串的基本概念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E29693D0-5DEF-4C40-B535-5D01794687A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905000"/>
            <a:ext cx="8812213" cy="47640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串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：是零个或多个字符组成的有限序列。记作： </a:t>
            </a:r>
            <a:r>
              <a:rPr lang="en-US" altLang="zh-CN" sz="2800" b="1"/>
              <a:t>S=“a</a:t>
            </a:r>
            <a:r>
              <a:rPr lang="en-US" altLang="zh-CN" sz="2800" b="1" baseline="-20000"/>
              <a:t>1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2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3</a:t>
            </a:r>
            <a:r>
              <a:rPr lang="en-US" altLang="zh-CN" sz="2800" b="1"/>
              <a:t>…”</a:t>
            </a:r>
            <a:r>
              <a:rPr lang="zh-CN" altLang="en-US" sz="2800" b="1">
                <a:latin typeface="宋体" panose="02010600030101010101" pitchFamily="2" charset="-122"/>
              </a:rPr>
              <a:t>，其中</a:t>
            </a:r>
            <a:r>
              <a:rPr lang="en-US" altLang="zh-CN" sz="2800" b="1"/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是串名，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i</a:t>
            </a:r>
            <a:r>
              <a:rPr lang="en-US" altLang="zh-CN" sz="2800" b="1"/>
              <a:t>(1≦i≦n)</a:t>
            </a:r>
            <a:r>
              <a:rPr lang="zh-CN" altLang="en-US" sz="2800" b="1"/>
              <a:t>是单个，</a:t>
            </a:r>
            <a:r>
              <a:rPr lang="zh-CN" altLang="en-US" sz="2800" b="1">
                <a:latin typeface="宋体" panose="02010600030101010101" pitchFamily="2" charset="-122"/>
              </a:rPr>
              <a:t>可以是字母、数字或其它字符。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串值</a:t>
            </a:r>
            <a:r>
              <a:rPr lang="zh-CN" altLang="en-US" sz="2800" b="1">
                <a:latin typeface="宋体" panose="02010600030101010101" pitchFamily="2" charset="-122"/>
              </a:rPr>
              <a:t>：双引号括起来的字符序列是串值。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串长</a:t>
            </a:r>
            <a:r>
              <a:rPr lang="zh-CN" altLang="en-US" sz="2800" b="1">
                <a:latin typeface="宋体" panose="02010600030101010101" pitchFamily="2" charset="-122"/>
              </a:rPr>
              <a:t>：串中所包含的字符个数称为该串的长度。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空串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空的字符串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：长度为零的串称为空串，它不包含任何字符。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空格串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空白串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：构成串的所有字符都是空格的串称为空白串。</a:t>
            </a:r>
          </a:p>
        </p:txBody>
      </p:sp>
    </p:spTree>
    <p:extLst>
      <p:ext uri="{BB962C8B-B14F-4D97-AF65-F5344CB8AC3E}">
        <p14:creationId xmlns:p14="http://schemas.microsoft.com/office/powerpoint/2010/main" val="2258810310"/>
      </p:ext>
    </p:extLst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8F3B6B86-50CA-2C4A-B10D-7AD1FDCFA01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41288"/>
            <a:ext cx="8839200" cy="6456362"/>
          </a:xfrm>
        </p:spPr>
        <p:txBody>
          <a:bodyPr/>
          <a:lstStyle/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while (k&lt;s.length)&amp;&amp;(j&lt;t.length)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if (*p==*q)   { p++ ; q++ ; k++ ; j++ ; }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else { k=k-j+1 ; j=0 ; q=t.str ; p=s.str+k ;  }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重新设置匹配位置  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if (j==t.length)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     return(k-t.length) ;   </a:t>
            </a:r>
            <a:r>
              <a:rPr lang="en-US" altLang="zh-CN" b="1">
                <a:ea typeface="楷体_GB2312" pitchFamily="49" charset="-122"/>
              </a:rPr>
              <a:t>/ *   </a:t>
            </a:r>
            <a:r>
              <a:rPr lang="zh-CN" altLang="en-US" b="1">
                <a:ea typeface="楷体_GB2312" pitchFamily="49" charset="-122"/>
              </a:rPr>
              <a:t>匹配，返回位置   *</a:t>
            </a:r>
            <a:r>
              <a:rPr lang="en-US" altLang="zh-CN" b="1">
                <a:ea typeface="楷体_GB2312" pitchFamily="49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else return(-1) ;      </a:t>
            </a:r>
            <a:r>
              <a:rPr lang="en-US" altLang="zh-CN" b="1"/>
              <a:t>/*   </a:t>
            </a:r>
            <a:r>
              <a:rPr lang="zh-CN" altLang="en-US" b="1"/>
              <a:t>不匹配，返回</a:t>
            </a:r>
            <a:r>
              <a:rPr lang="en-US" altLang="zh-CN" b="1"/>
              <a:t>-1   */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73855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E25E9ECE-0D2E-1344-B7CD-C81FE388E30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1639" y="157163"/>
            <a:ext cx="8816975" cy="53594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该算法简单，易于理解。在一些场合的应用里，如文字处理中的文本编辑，其效率较高。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该算法的时间复杂度为</a:t>
            </a:r>
            <a:r>
              <a:rPr lang="en-US" altLang="zh-CN" sz="2800" b="1"/>
              <a:t>O(n*m) </a:t>
            </a:r>
            <a:r>
              <a:rPr lang="zh-CN" altLang="en-US" sz="2800" b="1"/>
              <a:t>，其中</a:t>
            </a:r>
            <a:r>
              <a:rPr lang="en-US" altLang="zh-CN" sz="2800" b="1"/>
              <a:t>n </a:t>
            </a:r>
            <a:r>
              <a:rPr lang="zh-CN" altLang="en-US" sz="2800" b="1"/>
              <a:t>、</a:t>
            </a:r>
            <a:r>
              <a:rPr lang="en-US" altLang="zh-CN" sz="2800" b="1"/>
              <a:t>m</a:t>
            </a:r>
            <a:r>
              <a:rPr lang="zh-CN" altLang="en-US" sz="2800" b="1"/>
              <a:t>分别是主串和模式串的长度。通常情况下，实际运行过程中，该算法的执行时间近似于</a:t>
            </a:r>
            <a:r>
              <a:rPr lang="en-US" altLang="zh-CN" sz="2800" b="1"/>
              <a:t>O(n+m) </a:t>
            </a:r>
            <a:r>
              <a:rPr lang="zh-CN" altLang="en-US" sz="2800" b="1"/>
              <a:t>。</a:t>
            </a:r>
            <a:endParaRPr lang="zh-CN" altLang="en-US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理解该算法的关键点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/>
              <a:t>当第一次</a:t>
            </a:r>
            <a:r>
              <a:rPr lang="en-US" altLang="zh-CN" sz="2800" b="1"/>
              <a:t>s</a:t>
            </a:r>
            <a:r>
              <a:rPr lang="en-US" altLang="zh-CN" sz="2800" b="1" baseline="-20000"/>
              <a:t>k</a:t>
            </a:r>
            <a:r>
              <a:rPr lang="en-US" altLang="zh-CN" sz="2800" b="1"/>
              <a:t>≠t</a:t>
            </a:r>
            <a:r>
              <a:rPr lang="en-US" altLang="zh-CN" sz="2800" b="1" baseline="-20000"/>
              <a:t>j</a:t>
            </a:r>
            <a:r>
              <a:rPr lang="zh-CN" altLang="en-US" sz="2800" b="1"/>
              <a:t>时：主串要退回到</a:t>
            </a:r>
            <a:r>
              <a:rPr lang="en-US" altLang="zh-CN" sz="2800" b="1"/>
              <a:t>k-j+1</a:t>
            </a:r>
            <a:r>
              <a:rPr lang="zh-CN" altLang="en-US" sz="2800" b="1"/>
              <a:t>的位置，而模式串也要退回到第一个字符（即</a:t>
            </a:r>
            <a:r>
              <a:rPr lang="en-US" altLang="zh-CN" sz="2800" b="1"/>
              <a:t>j=0</a:t>
            </a:r>
            <a:r>
              <a:rPr lang="zh-CN" altLang="en-US" sz="2800" b="1"/>
              <a:t>的位置）。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比较出现</a:t>
            </a:r>
            <a:r>
              <a:rPr lang="en-US" altLang="zh-CN" b="1"/>
              <a:t>s</a:t>
            </a:r>
            <a:r>
              <a:rPr lang="en-US" altLang="zh-CN" b="1" baseline="-20000"/>
              <a:t>k</a:t>
            </a:r>
            <a:r>
              <a:rPr lang="en-US" altLang="zh-CN" b="1"/>
              <a:t>≠t</a:t>
            </a:r>
            <a:r>
              <a:rPr lang="en-US" altLang="zh-CN" b="1" baseline="-20000"/>
              <a:t>j</a:t>
            </a:r>
            <a:r>
              <a:rPr lang="zh-CN" altLang="en-US" b="1"/>
              <a:t>时：则应该有</a:t>
            </a:r>
            <a:r>
              <a:rPr lang="en-US" altLang="zh-CN" b="1"/>
              <a:t>s</a:t>
            </a:r>
            <a:r>
              <a:rPr lang="en-US" altLang="zh-CN" b="1" baseline="-20000"/>
              <a:t>k-1</a:t>
            </a:r>
            <a:r>
              <a:rPr lang="en-US" altLang="zh-CN" b="1"/>
              <a:t>=t</a:t>
            </a:r>
            <a:r>
              <a:rPr lang="en-US" altLang="zh-CN" b="1" baseline="-20000"/>
              <a:t>j-1</a:t>
            </a:r>
            <a:r>
              <a:rPr lang="zh-CN" altLang="en-US" b="1"/>
              <a:t>，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zh-CN" altLang="en-US" b="1"/>
              <a:t>，</a:t>
            </a:r>
            <a:r>
              <a:rPr lang="en-US" altLang="zh-CN" b="1"/>
              <a:t>s</a:t>
            </a:r>
            <a:r>
              <a:rPr lang="en-US" altLang="zh-CN" b="1" baseline="-20000"/>
              <a:t>k-j+1</a:t>
            </a:r>
            <a:r>
              <a:rPr lang="en-US" altLang="zh-CN" b="1"/>
              <a:t>=t</a:t>
            </a:r>
            <a:r>
              <a:rPr lang="en-US" altLang="zh-CN" b="1" baseline="-20000"/>
              <a:t>1</a:t>
            </a:r>
            <a:r>
              <a:rPr lang="zh-CN" altLang="en-US" b="1"/>
              <a:t>， </a:t>
            </a:r>
            <a:r>
              <a:rPr lang="en-US" altLang="zh-CN" b="1"/>
              <a:t>s</a:t>
            </a:r>
            <a:r>
              <a:rPr lang="en-US" altLang="zh-CN" b="1" baseline="-20000"/>
              <a:t>k-j</a:t>
            </a:r>
            <a:r>
              <a:rPr lang="en-US" altLang="zh-CN" b="1"/>
              <a:t>=t</a:t>
            </a:r>
            <a:r>
              <a:rPr lang="en-US" altLang="zh-CN" b="1" baseline="-20000"/>
              <a:t>0</a:t>
            </a:r>
            <a:r>
              <a:rPr lang="en-US" altLang="zh-CN" b="1"/>
              <a:t> 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03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06C06B2-85BB-054E-B395-3FA046CB0C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15888"/>
            <a:ext cx="7989888" cy="7620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4.3.2    </a:t>
            </a:r>
            <a:r>
              <a:rPr lang="zh-CN" altLang="en-US" b="1">
                <a:effectLst/>
                <a:ea typeface="楷体_GB2312" pitchFamily="49" charset="-122"/>
              </a:rPr>
              <a:t>模式匹配的一种改进算法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ADF33ABE-F615-D442-AA60-C587B962FC0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947738"/>
            <a:ext cx="8839200" cy="57213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sz="2800" b="1"/>
              <a:t>        该改进算法是由</a:t>
            </a:r>
            <a:r>
              <a:rPr lang="en-US" altLang="zh-CN" sz="2800" b="1"/>
              <a:t>D.E.Knuth </a:t>
            </a:r>
            <a:r>
              <a:rPr lang="zh-CN" altLang="en-US" sz="2800" b="1"/>
              <a:t>，</a:t>
            </a:r>
            <a:r>
              <a:rPr lang="en-US" altLang="zh-CN" sz="2800" b="1"/>
              <a:t>J.H.Morris</a:t>
            </a:r>
            <a:r>
              <a:rPr lang="zh-CN" altLang="en-US" sz="2800" b="1"/>
              <a:t>和 </a:t>
            </a:r>
            <a:r>
              <a:rPr lang="en-US" altLang="zh-CN" sz="2800" b="1"/>
              <a:t>V.R.Pratt</a:t>
            </a:r>
            <a:r>
              <a:rPr lang="zh-CN" altLang="en-US" sz="2800" b="1"/>
              <a:t>提出来的，简称为</a:t>
            </a:r>
            <a:r>
              <a:rPr lang="en-US" altLang="zh-CN" sz="2800" b="1"/>
              <a:t>KMP</a:t>
            </a:r>
            <a:r>
              <a:rPr lang="zh-CN" altLang="en-US" sz="2800" b="1"/>
              <a:t>算法。其</a:t>
            </a:r>
            <a:r>
              <a:rPr lang="zh-CN" altLang="en-US" b="1"/>
              <a:t>改进在于：</a:t>
            </a:r>
          </a:p>
          <a:p>
            <a:pPr marL="0" indent="0">
              <a:buNone/>
            </a:pPr>
            <a:r>
              <a:rPr lang="zh-CN" altLang="en-US" b="1"/>
              <a:t>       </a:t>
            </a:r>
            <a:r>
              <a:rPr lang="zh-CN" altLang="en-US" sz="2800" b="1"/>
              <a:t>每当一趟匹配过程出现字符不相等时，主串指示器不用回溯，而是利用已经得到的“部分匹配”结果，将模式串的指示器向右“</a:t>
            </a:r>
            <a:r>
              <a:rPr lang="zh-CN" altLang="en-US" sz="2800" b="1">
                <a:solidFill>
                  <a:schemeClr val="folHlink"/>
                </a:solidFill>
              </a:rPr>
              <a:t>滑动</a:t>
            </a:r>
            <a:r>
              <a:rPr lang="zh-CN" altLang="en-US" sz="2800" b="1"/>
              <a:t>”尽可能远的一段距离后，继续进行比较。</a:t>
            </a:r>
          </a:p>
          <a:p>
            <a:pPr marL="0" indent="0">
              <a:buNone/>
            </a:pPr>
            <a:r>
              <a:rPr lang="zh-CN" altLang="en-US" b="1"/>
              <a:t>例：</a:t>
            </a:r>
            <a:r>
              <a:rPr lang="zh-CN" altLang="en-US" sz="2800" b="1"/>
              <a:t>设有串</a:t>
            </a:r>
            <a:r>
              <a:rPr lang="en-US" altLang="zh-CN" sz="2800" b="1"/>
              <a:t>s=“abacabab” </a:t>
            </a:r>
            <a:r>
              <a:rPr lang="zh-CN" altLang="en-US" sz="2800" b="1"/>
              <a:t>，</a:t>
            </a:r>
            <a:r>
              <a:rPr lang="en-US" altLang="zh-CN" sz="2800" b="1"/>
              <a:t>t=“abab” </a:t>
            </a:r>
            <a:r>
              <a:rPr lang="zh-CN" altLang="en-US" sz="2800" b="1"/>
              <a:t>。则第一次匹配过程如图</a:t>
            </a:r>
            <a:r>
              <a:rPr lang="en-US" altLang="zh-CN" sz="2800" b="1"/>
              <a:t>4-2</a:t>
            </a:r>
            <a:r>
              <a:rPr lang="zh-CN" altLang="en-US" sz="2800" b="1"/>
              <a:t>所示。</a:t>
            </a:r>
          </a:p>
        </p:txBody>
      </p:sp>
      <p:grpSp>
        <p:nvGrpSpPr>
          <p:cNvPr id="310276" name="Group 4">
            <a:extLst>
              <a:ext uri="{FF2B5EF4-FFF2-40B4-BE49-F238E27FC236}">
                <a16:creationId xmlns:a16="http://schemas.microsoft.com/office/drawing/2014/main" id="{1FBA6987-80A6-6A44-BA11-8D9312C2F552}"/>
              </a:ext>
            </a:extLst>
          </p:cNvPr>
          <p:cNvGrpSpPr>
            <a:grpSpLocks/>
          </p:cNvGrpSpPr>
          <p:nvPr/>
        </p:nvGrpSpPr>
        <p:grpSpPr bwMode="auto">
          <a:xfrm>
            <a:off x="2587626" y="4895850"/>
            <a:ext cx="5813425" cy="1701800"/>
            <a:chOff x="670" y="738"/>
            <a:chExt cx="3662" cy="10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24CBF39E-7E88-5847-BC55-96634C90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570"/>
              <a:ext cx="18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4-2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模式匹配示例</a:t>
              </a:r>
            </a:p>
          </p:txBody>
        </p:sp>
        <p:sp>
          <p:nvSpPr>
            <p:cNvPr id="310278" name="Rectangle 6">
              <a:extLst>
                <a:ext uri="{FF2B5EF4-FFF2-40B4-BE49-F238E27FC236}">
                  <a16:creationId xmlns:a16="http://schemas.microsoft.com/office/drawing/2014/main" id="{D1EA4751-C206-0B4C-9827-50789A1C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738"/>
              <a:ext cx="3662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s=“a  b  cbb”        i=3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||</a:t>
              </a:r>
              <a:r>
                <a:rPr kumimoji="1" lang="en-US" altLang="zh-CN" sz="2400">
                  <a:solidFill>
                    <a:srgbClr val="FFFFFF"/>
                  </a:solidFill>
                  <a:latin typeface="宋体" panose="02010600030101010101" pitchFamily="2" charset="-12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|| </a:t>
              </a:r>
              <a:r>
                <a:rPr kumimoji="1" lang="en-US" altLang="zh-CN" sz="2400">
                  <a:solidFill>
                    <a:srgbClr val="FFFFFF"/>
                  </a:solidFill>
                  <a:latin typeface="宋体" panose="02010600030101010101" pitchFamily="2" charset="-12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≠           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匹配失败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t=“a  b  b”            j=3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86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957654A0-D55F-2F40-80C7-14118C96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463"/>
            <a:ext cx="8839200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14600" indent="-3810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86100" indent="-3810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433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005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577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149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>
                <a:solidFill>
                  <a:srgbClr val="FFFFFF"/>
                </a:solidFill>
              </a:rPr>
              <a:t>        </a:t>
            </a:r>
            <a:r>
              <a:rPr lang="zh-CN" altLang="en-US" sz="2800" b="1">
                <a:solidFill>
                  <a:srgbClr val="FFFFFF"/>
                </a:solidFill>
              </a:rPr>
              <a:t>在</a:t>
            </a:r>
            <a:r>
              <a:rPr lang="en-US" altLang="zh-CN" sz="2800" b="1">
                <a:solidFill>
                  <a:srgbClr val="FFFFFF"/>
                </a:solidFill>
              </a:rPr>
              <a:t>i=3</a:t>
            </a:r>
            <a:r>
              <a:rPr lang="zh-CN" altLang="en-US" sz="2800" b="1">
                <a:solidFill>
                  <a:srgbClr val="FFFFFF"/>
                </a:solidFill>
              </a:rPr>
              <a:t>和</a:t>
            </a:r>
            <a:r>
              <a:rPr lang="en-US" altLang="zh-CN" sz="2800" b="1">
                <a:solidFill>
                  <a:srgbClr val="FFFFFF"/>
                </a:solidFill>
              </a:rPr>
              <a:t>j=3</a:t>
            </a:r>
            <a:r>
              <a:rPr lang="zh-CN" altLang="en-US" sz="2800" b="1">
                <a:solidFill>
                  <a:srgbClr val="FFFFFF"/>
                </a:solidFill>
              </a:rPr>
              <a:t>时，匹配失败。但重新开始第二次匹配时，不必从</a:t>
            </a:r>
            <a:r>
              <a:rPr lang="en-US" altLang="zh-CN" sz="2800" b="1">
                <a:solidFill>
                  <a:srgbClr val="FFFFFF"/>
                </a:solidFill>
              </a:rPr>
              <a:t>i=1 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j=0</a:t>
            </a:r>
            <a:r>
              <a:rPr lang="zh-CN" altLang="en-US" sz="2800" b="1">
                <a:solidFill>
                  <a:srgbClr val="FFFFFF"/>
                </a:solidFill>
              </a:rPr>
              <a:t>开始。因为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en-US" altLang="zh-CN" sz="2800" b="1" baseline="-20000">
                <a:solidFill>
                  <a:srgbClr val="FFFFFF"/>
                </a:solidFill>
              </a:rPr>
              <a:t>1</a:t>
            </a:r>
            <a:r>
              <a:rPr lang="en-US" altLang="zh-CN" sz="2800" b="1">
                <a:solidFill>
                  <a:srgbClr val="FFFFFF"/>
                </a:solidFill>
              </a:rPr>
              <a:t>=t</a:t>
            </a:r>
            <a:r>
              <a:rPr lang="en-US" altLang="zh-CN" sz="2800" b="1" baseline="-20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en-US" altLang="zh-CN" sz="2800" b="1" baseline="-20000">
                <a:solidFill>
                  <a:srgbClr val="FFFFFF"/>
                </a:solidFill>
              </a:rPr>
              <a:t>0</a:t>
            </a:r>
            <a:r>
              <a:rPr lang="en-US" altLang="zh-CN" sz="2800" b="1">
                <a:solidFill>
                  <a:srgbClr val="FFFFFF"/>
                </a:solidFill>
              </a:rPr>
              <a:t>≠t</a:t>
            </a:r>
            <a:r>
              <a:rPr lang="en-US" altLang="zh-CN" sz="2800" b="1" baseline="-20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，必有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en-US" altLang="zh-CN" sz="2800" b="1" baseline="-20000">
                <a:solidFill>
                  <a:srgbClr val="FFFFFF"/>
                </a:solidFill>
              </a:rPr>
              <a:t>1</a:t>
            </a:r>
            <a:r>
              <a:rPr lang="en-US" altLang="zh-CN" sz="2800" b="1">
                <a:solidFill>
                  <a:srgbClr val="FFFFFF"/>
                </a:solidFill>
              </a:rPr>
              <a:t>≠t</a:t>
            </a:r>
            <a:r>
              <a:rPr lang="en-US" altLang="zh-CN" sz="2800" b="1" baseline="-20000">
                <a:solidFill>
                  <a:srgbClr val="FFFFFF"/>
                </a:solidFill>
              </a:rPr>
              <a:t>0</a:t>
            </a:r>
            <a:r>
              <a:rPr lang="zh-CN" altLang="en-US" sz="2800" b="1">
                <a:solidFill>
                  <a:srgbClr val="FFFFFF"/>
                </a:solidFill>
              </a:rPr>
              <a:t>，又因为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en-US" altLang="zh-CN" sz="2800" b="1" baseline="-20000">
                <a:solidFill>
                  <a:srgbClr val="FFFFFF"/>
                </a:solidFill>
              </a:rPr>
              <a:t>0</a:t>
            </a:r>
            <a:r>
              <a:rPr lang="en-US" altLang="zh-CN" sz="2800" b="1">
                <a:solidFill>
                  <a:srgbClr val="FFFFFF"/>
                </a:solidFill>
              </a:rPr>
              <a:t>=t</a:t>
            </a:r>
            <a:r>
              <a:rPr lang="en-US" altLang="zh-CN" sz="2800" b="1" baseline="-20000">
                <a:solidFill>
                  <a:srgbClr val="FFFFFF"/>
                </a:solidFill>
              </a:rPr>
              <a:t>2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en-US" altLang="zh-CN" sz="2800" b="1" baseline="-20000">
                <a:solidFill>
                  <a:srgbClr val="FFFFFF"/>
                </a:solidFill>
              </a:rPr>
              <a:t>2</a:t>
            </a:r>
            <a:r>
              <a:rPr lang="en-US" altLang="zh-CN" sz="2800" b="1">
                <a:solidFill>
                  <a:srgbClr val="FFFFFF"/>
                </a:solidFill>
              </a:rPr>
              <a:t>=t</a:t>
            </a:r>
            <a:r>
              <a:rPr lang="en-US" altLang="zh-CN" sz="2800" b="1" baseline="-20000">
                <a:solidFill>
                  <a:srgbClr val="FFFFFF"/>
                </a:solidFill>
              </a:rPr>
              <a:t>2</a:t>
            </a:r>
            <a:r>
              <a:rPr lang="zh-CN" altLang="en-US" sz="2800" b="1">
                <a:solidFill>
                  <a:srgbClr val="FFFFFF"/>
                </a:solidFill>
              </a:rPr>
              <a:t>，所以必有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en-US" altLang="zh-CN" sz="2800" b="1" baseline="-20000">
                <a:solidFill>
                  <a:srgbClr val="FFFFFF"/>
                </a:solidFill>
              </a:rPr>
              <a:t>2</a:t>
            </a:r>
            <a:r>
              <a:rPr lang="en-US" altLang="zh-CN" sz="2800" b="1">
                <a:solidFill>
                  <a:srgbClr val="FFFFFF"/>
                </a:solidFill>
              </a:rPr>
              <a:t>=t</a:t>
            </a:r>
            <a:r>
              <a:rPr lang="en-US" altLang="zh-CN" sz="2800" b="1" baseline="-20000">
                <a:solidFill>
                  <a:srgbClr val="FFFFFF"/>
                </a:solidFill>
              </a:rPr>
              <a:t>0</a:t>
            </a:r>
            <a:r>
              <a:rPr lang="zh-CN" altLang="en-US" sz="2800" b="1">
                <a:solidFill>
                  <a:srgbClr val="FFFFFF"/>
                </a:solidFill>
              </a:rPr>
              <a:t>。由此可知，第二次匹配可以直接从</a:t>
            </a:r>
            <a:r>
              <a:rPr lang="en-US" altLang="zh-CN" sz="2800" b="1">
                <a:solidFill>
                  <a:srgbClr val="FFFFFF"/>
                </a:solidFill>
              </a:rPr>
              <a:t>i=3 </a:t>
            </a:r>
            <a:r>
              <a:rPr lang="zh-CN" altLang="en-US" sz="2800" b="1">
                <a:solidFill>
                  <a:srgbClr val="FFFFFF"/>
                </a:solidFill>
              </a:rPr>
              <a:t>、</a:t>
            </a:r>
            <a:r>
              <a:rPr lang="en-US" altLang="zh-CN" sz="2800" b="1">
                <a:solidFill>
                  <a:srgbClr val="FFFFFF"/>
                </a:solidFill>
              </a:rPr>
              <a:t>j=1</a:t>
            </a:r>
            <a:r>
              <a:rPr lang="zh-CN" altLang="en-US" sz="2800" b="1">
                <a:solidFill>
                  <a:srgbClr val="FFFFFF"/>
                </a:solidFill>
              </a:rPr>
              <a:t>开始。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      总之，在主串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zh-CN" altLang="en-US" sz="2800" b="1">
                <a:solidFill>
                  <a:srgbClr val="FFFFFF"/>
                </a:solidFill>
              </a:rPr>
              <a:t>与模式串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zh-CN" altLang="en-US" sz="2800" b="1">
                <a:solidFill>
                  <a:srgbClr val="FFFFFF"/>
                </a:solidFill>
              </a:rPr>
              <a:t>的匹配过程中，一旦出现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en-US" altLang="zh-CN" sz="2800" b="1" baseline="-20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≠t</a:t>
            </a:r>
            <a:r>
              <a:rPr lang="en-US" altLang="zh-CN" sz="2800" b="1" baseline="-20000">
                <a:solidFill>
                  <a:srgbClr val="FFFFFF"/>
                </a:solidFill>
              </a:rPr>
              <a:t>j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，主串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zh-CN" altLang="en-US" sz="2800" b="1">
                <a:solidFill>
                  <a:srgbClr val="FFFFFF"/>
                </a:solidFill>
              </a:rPr>
              <a:t>的指针不必回溯，而是直接与模式串的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en-US" altLang="zh-CN" sz="2800" b="1" baseline="-20000">
                <a:solidFill>
                  <a:srgbClr val="FFFFFF"/>
                </a:solidFill>
              </a:rPr>
              <a:t>k</a:t>
            </a:r>
            <a:r>
              <a:rPr lang="en-US" altLang="zh-CN" sz="2800" b="1">
                <a:solidFill>
                  <a:srgbClr val="FFFFFF"/>
                </a:solidFill>
              </a:rPr>
              <a:t>(0≦k&lt;j</a:t>
            </a:r>
            <a:r>
              <a:rPr lang="zh-CN" altLang="en-US" sz="2800" b="1">
                <a:solidFill>
                  <a:srgbClr val="FFFFFF"/>
                </a:solidFill>
              </a:rPr>
              <a:t>进行比较，而</a:t>
            </a:r>
            <a:r>
              <a:rPr lang="en-US" altLang="zh-CN" sz="2800" b="1">
                <a:solidFill>
                  <a:srgbClr val="FFFFFF"/>
                </a:solidFill>
              </a:rPr>
              <a:t>k</a:t>
            </a:r>
            <a:r>
              <a:rPr lang="zh-CN" altLang="en-US" sz="2800" b="1">
                <a:solidFill>
                  <a:srgbClr val="FFFFFF"/>
                </a:solidFill>
              </a:rPr>
              <a:t>的取值与主串</a:t>
            </a:r>
            <a:r>
              <a:rPr lang="en-US" altLang="zh-CN" sz="2800" b="1">
                <a:solidFill>
                  <a:srgbClr val="FFFFFF"/>
                </a:solidFill>
              </a:rPr>
              <a:t>s</a:t>
            </a:r>
            <a:r>
              <a:rPr lang="zh-CN" altLang="en-US" sz="2800" b="1">
                <a:solidFill>
                  <a:srgbClr val="FFFFFF"/>
                </a:solidFill>
              </a:rPr>
              <a:t>无关，只与模式串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zh-CN" altLang="en-US" sz="2800" b="1">
                <a:solidFill>
                  <a:srgbClr val="FFFFFF"/>
                </a:solidFill>
              </a:rPr>
              <a:t>本身的构成有关，即从模式串</a:t>
            </a:r>
            <a:r>
              <a:rPr lang="en-US" altLang="zh-CN" sz="2800" b="1">
                <a:solidFill>
                  <a:srgbClr val="FFFFFF"/>
                </a:solidFill>
              </a:rPr>
              <a:t>t</a:t>
            </a:r>
            <a:r>
              <a:rPr lang="zh-CN" altLang="en-US" sz="2800" b="1">
                <a:solidFill>
                  <a:srgbClr val="FFFFFF"/>
                </a:solidFill>
              </a:rPr>
              <a:t>可求得</a:t>
            </a:r>
            <a:r>
              <a:rPr lang="en-US" altLang="zh-CN" sz="2800" b="1">
                <a:solidFill>
                  <a:srgbClr val="FFFFFF"/>
                </a:solidFill>
              </a:rPr>
              <a:t>k</a:t>
            </a:r>
            <a:r>
              <a:rPr lang="zh-CN" altLang="en-US" sz="2800" b="1">
                <a:solidFill>
                  <a:srgbClr val="FFFFFF"/>
                </a:solidFill>
              </a:rPr>
              <a:t>值。</a:t>
            </a:r>
            <a:r>
              <a:rPr lang="en-US" altLang="zh-CN" sz="2800" b="1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17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3B1A7F54-BBB3-4144-8102-A27BB106FFB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15888"/>
            <a:ext cx="8839200" cy="648176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不失一般性，设</a:t>
            </a:r>
            <a:r>
              <a:rPr lang="zh-CN" altLang="en-US" sz="2800" b="1"/>
              <a:t>主串</a:t>
            </a:r>
            <a:r>
              <a:rPr lang="en-US" altLang="zh-CN" sz="2800" b="1"/>
              <a:t>s=“s</a:t>
            </a:r>
            <a:r>
              <a:rPr lang="en-US" altLang="zh-CN" sz="2800" b="1" baseline="-18000"/>
              <a:t>1</a:t>
            </a:r>
            <a:r>
              <a:rPr lang="en-US" altLang="zh-CN" sz="2800" b="1"/>
              <a:t>s</a:t>
            </a:r>
            <a:r>
              <a:rPr lang="en-US" altLang="zh-CN" sz="2800" b="1" baseline="-18000"/>
              <a:t>2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en-US" altLang="zh-CN" sz="2800" b="1"/>
              <a:t>s</a:t>
            </a:r>
            <a:r>
              <a:rPr lang="en-US" altLang="zh-CN" sz="2800" b="1" baseline="-18000"/>
              <a:t>n</a:t>
            </a:r>
            <a:r>
              <a:rPr lang="en-US" altLang="zh-CN" sz="2800" b="1"/>
              <a:t>”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/>
              <a:t>模式串</a:t>
            </a:r>
            <a:r>
              <a:rPr lang="en-US" altLang="zh-CN" sz="2800" b="1"/>
              <a:t>t=“t</a:t>
            </a:r>
            <a:r>
              <a:rPr lang="en-US" altLang="zh-CN" sz="2800" b="1" baseline="-18000"/>
              <a:t>1 </a:t>
            </a:r>
            <a:r>
              <a:rPr lang="en-US" altLang="zh-CN" sz="2800" b="1"/>
              <a:t>t</a:t>
            </a:r>
            <a:r>
              <a:rPr lang="en-US" altLang="zh-CN" sz="2800" b="1" baseline="-18000"/>
              <a:t>2 </a:t>
            </a:r>
            <a:r>
              <a:rPr lang="en-US" altLang="zh-CN" sz="2800" b="1"/>
              <a:t>…t</a:t>
            </a:r>
            <a:r>
              <a:rPr lang="en-US" altLang="zh-CN" sz="2800" b="1" baseline="-18000"/>
              <a:t>m</a:t>
            </a:r>
            <a:r>
              <a:rPr lang="en-US" altLang="zh-CN" sz="2800" b="1"/>
              <a:t>” 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/>
              <a:t>      当</a:t>
            </a:r>
            <a:r>
              <a:rPr lang="en-US" altLang="zh-CN" sz="2800" b="1"/>
              <a:t>s</a:t>
            </a:r>
            <a:r>
              <a:rPr lang="en-US" altLang="zh-CN" sz="2800" b="1" baseline="-20000"/>
              <a:t>i</a:t>
            </a:r>
            <a:r>
              <a:rPr lang="en-US" altLang="zh-CN" sz="2800" b="1"/>
              <a:t>≠t</a:t>
            </a:r>
            <a:r>
              <a:rPr lang="en-US" altLang="zh-CN" sz="2800" b="1" baseline="-20000"/>
              <a:t>j</a:t>
            </a:r>
            <a:r>
              <a:rPr lang="en-US" altLang="zh-CN" sz="2800" b="1"/>
              <a:t>(1≦i≦n-m</a:t>
            </a:r>
            <a:r>
              <a:rPr lang="zh-CN" altLang="en-US" sz="2800" b="1"/>
              <a:t>，</a:t>
            </a:r>
            <a:r>
              <a:rPr lang="en-US" altLang="zh-CN" sz="2800" b="1"/>
              <a:t>1≦j&lt;m</a:t>
            </a:r>
            <a:r>
              <a:rPr lang="zh-CN" altLang="en-US" sz="2800" b="1"/>
              <a:t>，</a:t>
            </a:r>
            <a:r>
              <a:rPr lang="en-US" altLang="zh-CN" sz="2800" b="1"/>
              <a:t>m&lt;n)</a:t>
            </a:r>
            <a:r>
              <a:rPr lang="zh-CN" altLang="en-US" sz="2800" b="1"/>
              <a:t>时，主串</a:t>
            </a:r>
            <a:r>
              <a:rPr lang="en-US" altLang="zh-CN" sz="2800" b="1"/>
              <a:t>s</a:t>
            </a:r>
            <a:r>
              <a:rPr lang="zh-CN" altLang="en-US" sz="2800" b="1"/>
              <a:t>的指针</a:t>
            </a:r>
            <a:r>
              <a:rPr lang="en-US" altLang="zh-CN" sz="2800" b="1"/>
              <a:t>i</a:t>
            </a:r>
            <a:r>
              <a:rPr lang="zh-CN" altLang="en-US" sz="2800" b="1"/>
              <a:t>不必回溯，而模式串</a:t>
            </a:r>
            <a:r>
              <a:rPr lang="en-US" altLang="zh-CN" sz="2800" b="1"/>
              <a:t>t</a:t>
            </a:r>
            <a:r>
              <a:rPr lang="zh-CN" altLang="en-US" sz="2800" b="1"/>
              <a:t>的指针</a:t>
            </a:r>
            <a:r>
              <a:rPr lang="en-US" altLang="zh-CN" sz="2800" b="1"/>
              <a:t>j</a:t>
            </a:r>
            <a:r>
              <a:rPr lang="zh-CN" altLang="en-US" sz="2800" b="1"/>
              <a:t>回溯到第</a:t>
            </a:r>
            <a:r>
              <a:rPr lang="en-US" altLang="zh-CN" sz="2800" b="1"/>
              <a:t>k(k&lt;j)</a:t>
            </a:r>
            <a:r>
              <a:rPr lang="zh-CN" altLang="en-US" sz="2800" b="1"/>
              <a:t>个字符继续比较，则模式串</a:t>
            </a:r>
            <a:r>
              <a:rPr lang="en-US" altLang="zh-CN" sz="2800" b="1"/>
              <a:t>t</a:t>
            </a:r>
            <a:r>
              <a:rPr lang="zh-CN" altLang="en-US" sz="2800" b="1"/>
              <a:t>的前</a:t>
            </a:r>
            <a:r>
              <a:rPr lang="en-US" altLang="zh-CN" sz="2800" b="1"/>
              <a:t>k-1</a:t>
            </a:r>
            <a:r>
              <a:rPr lang="zh-CN" altLang="en-US" sz="2800" b="1"/>
              <a:t>个字符必须满足</a:t>
            </a:r>
            <a:r>
              <a:rPr lang="en-US" altLang="zh-CN" sz="2800" b="1"/>
              <a:t>4-1</a:t>
            </a:r>
            <a:r>
              <a:rPr lang="zh-CN" altLang="en-US" sz="2800" b="1"/>
              <a:t>式，而且不可能存在</a:t>
            </a:r>
            <a:r>
              <a:rPr lang="en-US" altLang="zh-CN" sz="2800" b="1"/>
              <a:t>k’&gt;k</a:t>
            </a:r>
            <a:r>
              <a:rPr lang="zh-CN" altLang="en-US" sz="2800" b="1"/>
              <a:t>满足</a:t>
            </a:r>
            <a:r>
              <a:rPr lang="en-US" altLang="zh-CN" sz="2800" b="1"/>
              <a:t>4-1</a:t>
            </a:r>
            <a:r>
              <a:rPr lang="zh-CN" altLang="en-US" sz="2800" b="1"/>
              <a:t>式。</a:t>
            </a:r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en-US" altLang="zh-CN" b="1"/>
              <a:t>t</a:t>
            </a:r>
            <a:r>
              <a:rPr lang="en-US" altLang="zh-CN" b="1" baseline="-20000"/>
              <a:t>1</a:t>
            </a:r>
            <a:r>
              <a:rPr lang="en-US" altLang="zh-CN" b="1"/>
              <a:t>t</a:t>
            </a:r>
            <a:r>
              <a:rPr lang="en-US" altLang="zh-CN" b="1" baseline="-20000"/>
              <a:t>2</a:t>
            </a:r>
            <a:r>
              <a:rPr lang="en-US" altLang="zh-CN" b="1"/>
              <a:t>…t</a:t>
            </a:r>
            <a:r>
              <a:rPr lang="en-US" altLang="zh-CN" b="1" baseline="-20000"/>
              <a:t>k-1</a:t>
            </a:r>
            <a:r>
              <a:rPr lang="en-US" altLang="zh-CN" b="1"/>
              <a:t>= s</a:t>
            </a:r>
            <a:r>
              <a:rPr lang="en-US" altLang="zh-CN" b="1" baseline="-20000"/>
              <a:t>i-(k-1)</a:t>
            </a:r>
            <a:r>
              <a:rPr lang="en-US" altLang="zh-CN" b="1"/>
              <a:t> s</a:t>
            </a:r>
            <a:r>
              <a:rPr lang="en-US" altLang="zh-CN" b="1" baseline="-20000"/>
              <a:t>i-(k-2)</a:t>
            </a:r>
            <a:r>
              <a:rPr lang="en-US" altLang="zh-CN" b="1"/>
              <a:t> … s</a:t>
            </a:r>
            <a:r>
              <a:rPr lang="en-US" altLang="zh-CN" b="1" baseline="-20000"/>
              <a:t>i-2</a:t>
            </a:r>
            <a:r>
              <a:rPr lang="en-US" altLang="zh-CN" b="1"/>
              <a:t> s</a:t>
            </a:r>
            <a:r>
              <a:rPr lang="en-US" altLang="zh-CN" b="1" baseline="-20000"/>
              <a:t>i-1</a:t>
            </a:r>
            <a:r>
              <a:rPr lang="en-US" altLang="zh-CN" b="1"/>
              <a:t>                (4-1)</a:t>
            </a:r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800" b="1"/>
              <a:t>而已经得到的 “部分匹配”的结果为：</a:t>
            </a:r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en-US" altLang="zh-CN" b="1"/>
              <a:t>t</a:t>
            </a:r>
            <a:r>
              <a:rPr lang="en-US" altLang="zh-CN" b="1" baseline="-20000"/>
              <a:t>j-(k-1)</a:t>
            </a:r>
            <a:r>
              <a:rPr lang="en-US" altLang="zh-CN" b="1"/>
              <a:t> t</a:t>
            </a:r>
            <a:r>
              <a:rPr lang="en-US" altLang="zh-CN" b="1" baseline="-20000"/>
              <a:t>j-k</a:t>
            </a:r>
            <a:r>
              <a:rPr lang="en-US" altLang="zh-CN" b="1"/>
              <a:t>… t</a:t>
            </a:r>
            <a:r>
              <a:rPr lang="en-US" altLang="zh-CN" b="1" baseline="-20000"/>
              <a:t>j-1</a:t>
            </a:r>
            <a:r>
              <a:rPr lang="en-US" altLang="zh-CN" b="1"/>
              <a:t>=s</a:t>
            </a:r>
            <a:r>
              <a:rPr lang="en-US" altLang="zh-CN" b="1" baseline="-20000"/>
              <a:t>i-(k-1)</a:t>
            </a:r>
            <a:r>
              <a:rPr lang="en-US" altLang="zh-CN" b="1"/>
              <a:t> s</a:t>
            </a:r>
            <a:r>
              <a:rPr lang="en-US" altLang="zh-CN" b="1" baseline="-20000"/>
              <a:t>i-(k-2)</a:t>
            </a:r>
            <a:r>
              <a:rPr lang="en-US" altLang="zh-CN" b="1"/>
              <a:t> … s</a:t>
            </a:r>
            <a:r>
              <a:rPr lang="en-US" altLang="zh-CN" b="1" baseline="-20000"/>
              <a:t>i-2</a:t>
            </a:r>
            <a:r>
              <a:rPr lang="en-US" altLang="zh-CN" b="1"/>
              <a:t> s</a:t>
            </a:r>
            <a:r>
              <a:rPr lang="en-US" altLang="zh-CN" b="1" baseline="-20000"/>
              <a:t>i-1</a:t>
            </a:r>
            <a:r>
              <a:rPr lang="en-US" altLang="zh-CN" b="1"/>
              <a:t>    (4-2)</a:t>
            </a:r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800" b="1"/>
              <a:t>由式</a:t>
            </a:r>
            <a:r>
              <a:rPr lang="en-US" altLang="zh-CN" sz="2800" b="1"/>
              <a:t>(4-1)</a:t>
            </a:r>
            <a:r>
              <a:rPr lang="zh-CN" altLang="en-US" sz="2800" b="1"/>
              <a:t>和式</a:t>
            </a:r>
            <a:r>
              <a:rPr lang="en-US" altLang="zh-CN" sz="2800" b="1"/>
              <a:t>(4-2)</a:t>
            </a:r>
            <a:r>
              <a:rPr lang="zh-CN" altLang="en-US" sz="2800" b="1"/>
              <a:t>得：</a:t>
            </a:r>
          </a:p>
          <a:p>
            <a:pPr marL="533400" lvl="1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en-US" altLang="zh-CN" b="1"/>
              <a:t>t</a:t>
            </a:r>
            <a:r>
              <a:rPr lang="en-US" altLang="zh-CN" b="1" baseline="-20000"/>
              <a:t>1</a:t>
            </a:r>
            <a:r>
              <a:rPr lang="en-US" altLang="zh-CN" b="1"/>
              <a:t>t</a:t>
            </a:r>
            <a:r>
              <a:rPr lang="en-US" altLang="zh-CN" b="1" baseline="-20000"/>
              <a:t>2</a:t>
            </a:r>
            <a:r>
              <a:rPr lang="en-US" altLang="zh-CN" b="1"/>
              <a:t>…t</a:t>
            </a:r>
            <a:r>
              <a:rPr lang="en-US" altLang="zh-CN" b="1" baseline="-20000"/>
              <a:t>k-1</a:t>
            </a:r>
            <a:r>
              <a:rPr lang="en-US" altLang="zh-CN" b="1"/>
              <a:t>=t</a:t>
            </a:r>
            <a:r>
              <a:rPr lang="en-US" altLang="zh-CN" b="1" baseline="-20000"/>
              <a:t>j-(k-1)</a:t>
            </a:r>
            <a:r>
              <a:rPr lang="en-US" altLang="zh-CN" b="1"/>
              <a:t> t</a:t>
            </a:r>
            <a:r>
              <a:rPr lang="en-US" altLang="zh-CN" b="1" baseline="-20000"/>
              <a:t>j-k</a:t>
            </a:r>
            <a:r>
              <a:rPr lang="en-US" altLang="zh-CN" b="1"/>
              <a:t>… t</a:t>
            </a:r>
            <a:r>
              <a:rPr lang="en-US" altLang="zh-CN" b="1" baseline="-20000"/>
              <a:t>j-1</a:t>
            </a:r>
            <a:r>
              <a:rPr lang="en-US" altLang="zh-CN" b="1"/>
              <a:t>                              (4-3)</a:t>
            </a:r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ClrTx/>
              <a:buSzTx/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该推导过程可用图</a:t>
            </a:r>
            <a:r>
              <a:rPr lang="en-US" altLang="zh-CN" sz="2800" b="1"/>
              <a:t>4-3</a:t>
            </a:r>
            <a:r>
              <a:rPr lang="zh-CN" altLang="en-US" sz="2800" b="1"/>
              <a:t>形象描述。实际上，式</a:t>
            </a:r>
            <a:r>
              <a:rPr lang="en-US" altLang="zh-CN" sz="2800" b="1"/>
              <a:t>(4-3)</a:t>
            </a:r>
            <a:r>
              <a:rPr lang="zh-CN" altLang="en-US" sz="2800" b="1"/>
              <a:t>描述了模式串中存在相互重叠的子串的情况。</a:t>
            </a:r>
          </a:p>
        </p:txBody>
      </p:sp>
    </p:spTree>
    <p:extLst>
      <p:ext uri="{BB962C8B-B14F-4D97-AF65-F5344CB8AC3E}">
        <p14:creationId xmlns:p14="http://schemas.microsoft.com/office/powerpoint/2010/main" val="276590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370" name="Group 2">
            <a:extLst>
              <a:ext uri="{FF2B5EF4-FFF2-40B4-BE49-F238E27FC236}">
                <a16:creationId xmlns:a16="http://schemas.microsoft.com/office/drawing/2014/main" id="{0BC3F621-84B0-A248-8F75-2DE2ED1EFF4C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115888"/>
            <a:ext cx="5268913" cy="2768600"/>
            <a:chOff x="1200" y="2432"/>
            <a:chExt cx="3319" cy="1744"/>
          </a:xfrm>
        </p:grpSpPr>
        <p:sp>
          <p:nvSpPr>
            <p:cNvPr id="314371" name="Rectangle 3">
              <a:extLst>
                <a:ext uri="{FF2B5EF4-FFF2-40B4-BE49-F238E27FC236}">
                  <a16:creationId xmlns:a16="http://schemas.microsoft.com/office/drawing/2014/main" id="{574581E5-1D2A-6544-A327-9DCD783B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936"/>
              <a:ext cx="18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4-3   KMP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算法示例</a:t>
              </a:r>
            </a:p>
          </p:txBody>
        </p:sp>
        <p:grpSp>
          <p:nvGrpSpPr>
            <p:cNvPr id="314372" name="Group 4">
              <a:extLst>
                <a:ext uri="{FF2B5EF4-FFF2-40B4-BE49-F238E27FC236}">
                  <a16:creationId xmlns:a16="http://schemas.microsoft.com/office/drawing/2014/main" id="{E57E05AD-A328-0E4A-B1B2-9F1D93120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32"/>
              <a:ext cx="3319" cy="1459"/>
              <a:chOff x="1394" y="1947"/>
              <a:chExt cx="3319" cy="1459"/>
            </a:xfrm>
          </p:grpSpPr>
          <p:grpSp>
            <p:nvGrpSpPr>
              <p:cNvPr id="314373" name="Group 5">
                <a:extLst>
                  <a:ext uri="{FF2B5EF4-FFF2-40B4-BE49-F238E27FC236}">
                    <a16:creationId xmlns:a16="http://schemas.microsoft.com/office/drawing/2014/main" id="{AEC731BC-AE10-DA49-BB8F-5573BD0B8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4" y="1947"/>
                <a:ext cx="3310" cy="650"/>
                <a:chOff x="1394" y="1947"/>
                <a:chExt cx="3310" cy="650"/>
              </a:xfrm>
            </p:grpSpPr>
            <p:grpSp>
              <p:nvGrpSpPr>
                <p:cNvPr id="314374" name="Group 6">
                  <a:extLst>
                    <a:ext uri="{FF2B5EF4-FFF2-40B4-BE49-F238E27FC236}">
                      <a16:creationId xmlns:a16="http://schemas.microsoft.com/office/drawing/2014/main" id="{5D9F9586-5428-8743-AD98-8CE69CB155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9" y="2407"/>
                  <a:ext cx="2725" cy="190"/>
                  <a:chOff x="528" y="2407"/>
                  <a:chExt cx="2725" cy="190"/>
                </a:xfrm>
              </p:grpSpPr>
              <p:sp>
                <p:nvSpPr>
                  <p:cNvPr id="314375" name="Rectangle 7">
                    <a:extLst>
                      <a:ext uri="{FF2B5EF4-FFF2-40B4-BE49-F238E27FC236}">
                        <a16:creationId xmlns:a16="http://schemas.microsoft.com/office/drawing/2014/main" id="{ABD5BA51-5C46-844E-9DB9-D72F547AFE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8" y="2407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4376" name="Rectangle 8">
                    <a:extLst>
                      <a:ext uri="{FF2B5EF4-FFF2-40B4-BE49-F238E27FC236}">
                        <a16:creationId xmlns:a16="http://schemas.microsoft.com/office/drawing/2014/main" id="{A9D09E82-94B8-DC44-A7BD-098A403347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0" y="2409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4377" name="Rectangle 9">
                    <a:extLst>
                      <a:ext uri="{FF2B5EF4-FFF2-40B4-BE49-F238E27FC236}">
                        <a16:creationId xmlns:a16="http://schemas.microsoft.com/office/drawing/2014/main" id="{AB569BAD-661E-2E49-A312-D441C6C50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1" y="2407"/>
                    <a:ext cx="453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4378" name="Rectangle 10">
                    <a:extLst>
                      <a:ext uri="{FF2B5EF4-FFF2-40B4-BE49-F238E27FC236}">
                        <a16:creationId xmlns:a16="http://schemas.microsoft.com/office/drawing/2014/main" id="{EDA24BD0-28DF-0645-BAFD-29795B978C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407"/>
                    <a:ext cx="680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14379" name="Group 11">
                    <a:extLst>
                      <a:ext uri="{FF2B5EF4-FFF2-40B4-BE49-F238E27FC236}">
                        <a16:creationId xmlns:a16="http://schemas.microsoft.com/office/drawing/2014/main" id="{1C8CB452-7F32-214F-B690-0D06E4169F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73" y="2407"/>
                    <a:ext cx="680" cy="190"/>
                    <a:chOff x="3408" y="2448"/>
                    <a:chExt cx="680" cy="190"/>
                  </a:xfrm>
                </p:grpSpPr>
                <p:sp>
                  <p:nvSpPr>
                    <p:cNvPr id="314380" name="Rectangle 12">
                      <a:extLst>
                        <a:ext uri="{FF2B5EF4-FFF2-40B4-BE49-F238E27FC236}">
                          <a16:creationId xmlns:a16="http://schemas.microsoft.com/office/drawing/2014/main" id="{302F8DAC-EE04-C24A-8B0F-23587F047F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448"/>
                      <a:ext cx="680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14381" name="Line 13">
                      <a:extLst>
                        <a:ext uri="{FF2B5EF4-FFF2-40B4-BE49-F238E27FC236}">
                          <a16:creationId xmlns:a16="http://schemas.microsoft.com/office/drawing/2014/main" id="{35758DD2-A701-384F-B603-E89F122E24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1" y="2457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314382" name="Rectangle 14">
                  <a:extLst>
                    <a:ext uri="{FF2B5EF4-FFF2-40B4-BE49-F238E27FC236}">
                      <a16:creationId xmlns:a16="http://schemas.microsoft.com/office/drawing/2014/main" id="{8210549A-2B75-EC45-A8D6-783522969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4" y="2364"/>
                  <a:ext cx="56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主串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grpSp>
              <p:nvGrpSpPr>
                <p:cNvPr id="314383" name="Group 15">
                  <a:extLst>
                    <a:ext uri="{FF2B5EF4-FFF2-40B4-BE49-F238E27FC236}">
                      <a16:creationId xmlns:a16="http://schemas.microsoft.com/office/drawing/2014/main" id="{016B8587-3D81-B545-900E-140C90BA7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95" y="1947"/>
                  <a:ext cx="181" cy="432"/>
                  <a:chOff x="576" y="3456"/>
                  <a:chExt cx="181" cy="432"/>
                </a:xfrm>
              </p:grpSpPr>
              <p:sp>
                <p:nvSpPr>
                  <p:cNvPr id="314384" name="Rectangle 16">
                    <a:extLst>
                      <a:ext uri="{FF2B5EF4-FFF2-40B4-BE49-F238E27FC236}">
                        <a16:creationId xmlns:a16="http://schemas.microsoft.com/office/drawing/2014/main" id="{36EFB0B2-04F3-1A45-A7E9-D5372B6970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456"/>
                    <a:ext cx="181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314385" name="Line 17">
                    <a:extLst>
                      <a:ext uri="{FF2B5EF4-FFF2-40B4-BE49-F238E27FC236}">
                        <a16:creationId xmlns:a16="http://schemas.microsoft.com/office/drawing/2014/main" id="{15397A56-7709-E540-A3FC-56EC3D4C9C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369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4386" name="Group 18">
                <a:extLst>
                  <a:ext uri="{FF2B5EF4-FFF2-40B4-BE49-F238E27FC236}">
                    <a16:creationId xmlns:a16="http://schemas.microsoft.com/office/drawing/2014/main" id="{E9A843B8-DEF7-E742-A4AA-6D8021304D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5" y="2719"/>
                <a:ext cx="2808" cy="687"/>
                <a:chOff x="1905" y="2719"/>
                <a:chExt cx="2808" cy="687"/>
              </a:xfrm>
            </p:grpSpPr>
            <p:grpSp>
              <p:nvGrpSpPr>
                <p:cNvPr id="314387" name="Group 19">
                  <a:extLst>
                    <a:ext uri="{FF2B5EF4-FFF2-40B4-BE49-F238E27FC236}">
                      <a16:creationId xmlns:a16="http://schemas.microsoft.com/office/drawing/2014/main" id="{C52AC21F-13BB-1641-B346-900CE61E98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8" y="2736"/>
                  <a:ext cx="2045" cy="190"/>
                  <a:chOff x="1304" y="1975"/>
                  <a:chExt cx="2045" cy="190"/>
                </a:xfrm>
              </p:grpSpPr>
              <p:sp>
                <p:nvSpPr>
                  <p:cNvPr id="314388" name="Rectangle 20">
                    <a:extLst>
                      <a:ext uri="{FF2B5EF4-FFF2-40B4-BE49-F238E27FC236}">
                        <a16:creationId xmlns:a16="http://schemas.microsoft.com/office/drawing/2014/main" id="{A780735B-684F-F840-8BFE-A7E7A404CB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4" y="1975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4389" name="Rectangle 21">
                    <a:extLst>
                      <a:ext uri="{FF2B5EF4-FFF2-40B4-BE49-F238E27FC236}">
                        <a16:creationId xmlns:a16="http://schemas.microsoft.com/office/drawing/2014/main" id="{6E8E28B3-0BBE-4649-92D4-4D1EE56BC2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6" y="1977"/>
                    <a:ext cx="453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14390" name="Group 22">
                    <a:extLst>
                      <a:ext uri="{FF2B5EF4-FFF2-40B4-BE49-F238E27FC236}">
                        <a16:creationId xmlns:a16="http://schemas.microsoft.com/office/drawing/2014/main" id="{C2ABC8FC-B115-E34F-B56C-A3555475FE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7" y="1975"/>
                    <a:ext cx="453" cy="181"/>
                    <a:chOff x="2160" y="2304"/>
                    <a:chExt cx="453" cy="181"/>
                  </a:xfrm>
                </p:grpSpPr>
                <p:sp>
                  <p:nvSpPr>
                    <p:cNvPr id="314391" name="Rectangle 23">
                      <a:extLst>
                        <a:ext uri="{FF2B5EF4-FFF2-40B4-BE49-F238E27FC236}">
                          <a16:creationId xmlns:a16="http://schemas.microsoft.com/office/drawing/2014/main" id="{6B849EF3-5D7F-CB41-A8E9-D944996CF9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304"/>
                      <a:ext cx="453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14392" name="Line 24">
                      <a:extLst>
                        <a:ext uri="{FF2B5EF4-FFF2-40B4-BE49-F238E27FC236}">
                          <a16:creationId xmlns:a16="http://schemas.microsoft.com/office/drawing/2014/main" id="{65BB6568-2080-6F49-AFFD-06BD664BDB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304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4393" name="Group 25">
                    <a:extLst>
                      <a:ext uri="{FF2B5EF4-FFF2-40B4-BE49-F238E27FC236}">
                        <a16:creationId xmlns:a16="http://schemas.microsoft.com/office/drawing/2014/main" id="{2040F090-AB35-8546-A725-096B0845FA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69" y="1975"/>
                    <a:ext cx="680" cy="190"/>
                    <a:chOff x="3408" y="2448"/>
                    <a:chExt cx="680" cy="190"/>
                  </a:xfrm>
                </p:grpSpPr>
                <p:sp>
                  <p:nvSpPr>
                    <p:cNvPr id="314394" name="Rectangle 26">
                      <a:extLst>
                        <a:ext uri="{FF2B5EF4-FFF2-40B4-BE49-F238E27FC236}">
                          <a16:creationId xmlns:a16="http://schemas.microsoft.com/office/drawing/2014/main" id="{4ADAE25C-6E89-584D-837D-8091E2928F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448"/>
                      <a:ext cx="680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14395" name="Line 27">
                      <a:extLst>
                        <a:ext uri="{FF2B5EF4-FFF2-40B4-BE49-F238E27FC236}">
                          <a16:creationId xmlns:a16="http://schemas.microsoft.com/office/drawing/2014/main" id="{05906925-79CD-4F4C-AE17-186879CBE2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1" y="2457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314396" name="Rectangle 28">
                  <a:extLst>
                    <a:ext uri="{FF2B5EF4-FFF2-40B4-BE49-F238E27FC236}">
                      <a16:creationId xmlns:a16="http://schemas.microsoft.com/office/drawing/2014/main" id="{83E22440-846A-FF47-BB5B-54EBF586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" y="2719"/>
                  <a:ext cx="79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模式串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grpSp>
              <p:nvGrpSpPr>
                <p:cNvPr id="314397" name="Group 29">
                  <a:extLst>
                    <a:ext uri="{FF2B5EF4-FFF2-40B4-BE49-F238E27FC236}">
                      <a16:creationId xmlns:a16="http://schemas.microsoft.com/office/drawing/2014/main" id="{3AADA48A-DE62-6E4C-8BB0-07E2AB4EA7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9" y="2928"/>
                  <a:ext cx="181" cy="427"/>
                  <a:chOff x="1008" y="3210"/>
                  <a:chExt cx="181" cy="427"/>
                </a:xfrm>
              </p:grpSpPr>
              <p:sp>
                <p:nvSpPr>
                  <p:cNvPr id="314398" name="Rectangle 30">
                    <a:extLst>
                      <a:ext uri="{FF2B5EF4-FFF2-40B4-BE49-F238E27FC236}">
                        <a16:creationId xmlns:a16="http://schemas.microsoft.com/office/drawing/2014/main" id="{DCBEC50E-168B-5547-90F6-4DFF64795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456"/>
                    <a:ext cx="181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k</a:t>
                    </a:r>
                  </a:p>
                </p:txBody>
              </p:sp>
              <p:sp>
                <p:nvSpPr>
                  <p:cNvPr id="314399" name="Line 31">
                    <a:extLst>
                      <a:ext uri="{FF2B5EF4-FFF2-40B4-BE49-F238E27FC236}">
                        <a16:creationId xmlns:a16="http://schemas.microsoft.com/office/drawing/2014/main" id="{EA967D4F-18F2-B148-936B-E9CB98942B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74" y="321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4400" name="Group 32">
                  <a:extLst>
                    <a:ext uri="{FF2B5EF4-FFF2-40B4-BE49-F238E27FC236}">
                      <a16:creationId xmlns:a16="http://schemas.microsoft.com/office/drawing/2014/main" id="{C14B7875-1B35-CC4D-90FC-352442AE4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1" y="2976"/>
                  <a:ext cx="181" cy="430"/>
                  <a:chOff x="1488" y="3255"/>
                  <a:chExt cx="181" cy="430"/>
                </a:xfrm>
              </p:grpSpPr>
              <p:sp>
                <p:nvSpPr>
                  <p:cNvPr id="314401" name="Rectangle 33">
                    <a:extLst>
                      <a:ext uri="{FF2B5EF4-FFF2-40B4-BE49-F238E27FC236}">
                        <a16:creationId xmlns:a16="http://schemas.microsoft.com/office/drawing/2014/main" id="{A4FC8668-58CE-A848-8297-D408A81E06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504"/>
                    <a:ext cx="181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</a:t>
                    </a:r>
                  </a:p>
                </p:txBody>
              </p:sp>
              <p:sp>
                <p:nvSpPr>
                  <p:cNvPr id="314402" name="Line 34">
                    <a:extLst>
                      <a:ext uri="{FF2B5EF4-FFF2-40B4-BE49-F238E27FC236}">
                        <a16:creationId xmlns:a16="http://schemas.microsoft.com/office/drawing/2014/main" id="{E0BE2CCA-F06C-1F4C-BB3D-FBC7D29DA8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3255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314403" name="Group 35">
            <a:extLst>
              <a:ext uri="{FF2B5EF4-FFF2-40B4-BE49-F238E27FC236}">
                <a16:creationId xmlns:a16="http://schemas.microsoft.com/office/drawing/2014/main" id="{056029EC-C2A4-2842-8B72-45868CD089AA}"/>
              </a:ext>
            </a:extLst>
          </p:cNvPr>
          <p:cNvGrpSpPr>
            <a:grpSpLocks/>
          </p:cNvGrpSpPr>
          <p:nvPr/>
        </p:nvGrpSpPr>
        <p:grpSpPr bwMode="auto">
          <a:xfrm>
            <a:off x="1684339" y="2997201"/>
            <a:ext cx="8732837" cy="2017713"/>
            <a:chOff x="101" y="2023"/>
            <a:chExt cx="5501" cy="1271"/>
          </a:xfrm>
        </p:grpSpPr>
        <p:grpSp>
          <p:nvGrpSpPr>
            <p:cNvPr id="314404" name="Group 36">
              <a:extLst>
                <a:ext uri="{FF2B5EF4-FFF2-40B4-BE49-F238E27FC236}">
                  <a16:creationId xmlns:a16="http://schemas.microsoft.com/office/drawing/2014/main" id="{0F6FCF09-74B3-C54C-9E4B-E8C1C37CC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" y="2366"/>
              <a:ext cx="5501" cy="928"/>
              <a:chOff x="-127" y="2638"/>
              <a:chExt cx="5501" cy="928"/>
            </a:xfrm>
          </p:grpSpPr>
          <p:sp>
            <p:nvSpPr>
              <p:cNvPr id="314405" name="Rectangle 37">
                <a:extLst>
                  <a:ext uri="{FF2B5EF4-FFF2-40B4-BE49-F238E27FC236}">
                    <a16:creationId xmlns:a16="http://schemas.microsoft.com/office/drawing/2014/main" id="{5F31B850-2B85-E74B-98F9-933F7FCE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638"/>
                <a:ext cx="393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                                                          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j=1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</a:t>
                </a: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406" name="Rectangle 38">
                <a:extLst>
                  <a:ext uri="{FF2B5EF4-FFF2-40B4-BE49-F238E27FC236}">
                    <a16:creationId xmlns:a16="http://schemas.microsoft.com/office/drawing/2014/main" id="{4CAF2CD3-53C3-6841-AB5B-7B1479778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976"/>
                <a:ext cx="462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Max{k|1&lt;k&lt;j∧t</a:t>
                </a:r>
                <a:r>
                  <a:rPr kumimoji="1" lang="en-US" altLang="zh-CN" sz="2400" b="1" baseline="-22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baseline="-2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…t</a:t>
                </a:r>
                <a:r>
                  <a:rPr kumimoji="1" lang="en-US" altLang="zh-CN" sz="2400" b="1" baseline="-2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k-1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=t</a:t>
                </a:r>
                <a:r>
                  <a:rPr kumimoji="1" lang="en-US" altLang="zh-CN" sz="2400" b="1" baseline="-2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j-(k-1)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t</a:t>
                </a:r>
                <a:r>
                  <a:rPr kumimoji="1" lang="en-US" altLang="zh-CN" sz="2400" b="1" baseline="-2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j-k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 t</a:t>
                </a:r>
                <a:r>
                  <a:rPr kumimoji="1" lang="en-US" altLang="zh-CN" sz="2400" b="1" baseline="-2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j-1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}  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该集合不空时</a:t>
                </a: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407" name="Rectangle 39">
                <a:extLst>
                  <a:ext uri="{FF2B5EF4-FFF2-40B4-BE49-F238E27FC236}">
                    <a16:creationId xmlns:a16="http://schemas.microsoft.com/office/drawing/2014/main" id="{0DE06BCA-FBC1-A548-8D40-57161AE38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294"/>
                <a:ext cx="4037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                                                        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其它情况</a:t>
                </a:r>
              </a:p>
            </p:txBody>
          </p:sp>
          <p:sp>
            <p:nvSpPr>
              <p:cNvPr id="314408" name="Rectangle 40">
                <a:extLst>
                  <a:ext uri="{FF2B5EF4-FFF2-40B4-BE49-F238E27FC236}">
                    <a16:creationId xmlns:a16="http://schemas.microsoft.com/office/drawing/2014/main" id="{1B49FEEB-706D-3B4F-BDBC-5BBC61EDE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" y="2976"/>
                <a:ext cx="72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next[j]=</a:t>
                </a:r>
              </a:p>
            </p:txBody>
          </p:sp>
          <p:sp>
            <p:nvSpPr>
              <p:cNvPr id="314409" name="AutoShape 41">
                <a:extLst>
                  <a:ext uri="{FF2B5EF4-FFF2-40B4-BE49-F238E27FC236}">
                    <a16:creationId xmlns:a16="http://schemas.microsoft.com/office/drawing/2014/main" id="{680A1267-1437-2A4B-9643-8C7CC303A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2750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4410" name="Rectangle 42">
              <a:extLst>
                <a:ext uri="{FF2B5EF4-FFF2-40B4-BE49-F238E27FC236}">
                  <a16:creationId xmlns:a16="http://schemas.microsoft.com/office/drawing/2014/main" id="{D32651BC-DBC8-6443-BF5F-88AE6A32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023"/>
              <a:ext cx="176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next[j]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函数为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0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7B06F89C-3124-F848-AA88-8968CCD4D64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084888"/>
          </a:xfrm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/>
              <a:t>在求得了</a:t>
            </a:r>
            <a:r>
              <a:rPr lang="en-US" altLang="zh-CN" sz="2800" b="1"/>
              <a:t>next[j]</a:t>
            </a:r>
            <a:r>
              <a:rPr lang="zh-CN" altLang="en-US" sz="2800" b="1"/>
              <a:t>值之后，</a:t>
            </a:r>
            <a:r>
              <a:rPr lang="en-US" altLang="zh-CN" sz="2800" b="1"/>
              <a:t>KMP</a:t>
            </a:r>
            <a:r>
              <a:rPr lang="zh-CN" altLang="en-US" sz="2800" b="1"/>
              <a:t>算法的思想是：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设目标串</a:t>
            </a:r>
            <a:r>
              <a:rPr lang="en-US" altLang="zh-CN" sz="2800" b="1"/>
              <a:t>(</a:t>
            </a:r>
            <a:r>
              <a:rPr lang="zh-CN" altLang="en-US" sz="2800" b="1"/>
              <a:t>主串</a:t>
            </a:r>
            <a:r>
              <a:rPr lang="en-US" altLang="zh-CN" sz="2800" b="1"/>
              <a:t>)</a:t>
            </a:r>
            <a:r>
              <a:rPr lang="zh-CN" altLang="en-US" sz="2800" b="1"/>
              <a:t>为</a:t>
            </a:r>
            <a:r>
              <a:rPr lang="en-US" altLang="zh-CN" sz="2800" b="1"/>
              <a:t>s</a:t>
            </a:r>
            <a:r>
              <a:rPr lang="zh-CN" altLang="en-US" sz="2800" b="1"/>
              <a:t>，模式串为</a:t>
            </a:r>
            <a:r>
              <a:rPr lang="en-US" altLang="zh-CN" sz="2800" b="1"/>
              <a:t>t </a:t>
            </a:r>
            <a:r>
              <a:rPr lang="zh-CN" altLang="en-US" sz="2800" b="1"/>
              <a:t>，并设</a:t>
            </a:r>
            <a:r>
              <a:rPr lang="en-US" altLang="zh-CN" sz="2800" b="1"/>
              <a:t>i</a:t>
            </a:r>
            <a:r>
              <a:rPr lang="zh-CN" altLang="en-US" sz="2800" b="1"/>
              <a:t>指针和</a:t>
            </a:r>
            <a:r>
              <a:rPr lang="en-US" altLang="zh-CN" sz="2800" b="1"/>
              <a:t>j</a:t>
            </a:r>
            <a:r>
              <a:rPr lang="zh-CN" altLang="en-US" sz="2800" b="1"/>
              <a:t>指针分别指示目标串和模式串中正待比较的字符，设</a:t>
            </a:r>
            <a:r>
              <a:rPr lang="en-US" altLang="zh-CN" sz="2800" b="1"/>
              <a:t>i</a:t>
            </a:r>
            <a:r>
              <a:rPr lang="zh-CN" altLang="en-US" sz="2800" b="1"/>
              <a:t>和</a:t>
            </a:r>
            <a:r>
              <a:rPr lang="en-US" altLang="zh-CN" sz="2800" b="1"/>
              <a:t>j</a:t>
            </a:r>
            <a:r>
              <a:rPr lang="zh-CN" altLang="en-US" sz="2800" b="1"/>
              <a:t>的初值均为</a:t>
            </a:r>
            <a:r>
              <a:rPr lang="en-US" altLang="zh-CN" sz="2800" b="1"/>
              <a:t>1</a:t>
            </a:r>
            <a:r>
              <a:rPr lang="zh-CN" altLang="en-US" sz="2800" b="1"/>
              <a:t>。若有</a:t>
            </a:r>
            <a:r>
              <a:rPr lang="en-US" altLang="zh-CN" sz="2800" b="1"/>
              <a:t>s</a:t>
            </a:r>
            <a:r>
              <a:rPr lang="en-US" altLang="zh-CN" sz="2800" b="1" baseline="-20000"/>
              <a:t>i</a:t>
            </a:r>
            <a:r>
              <a:rPr lang="en-US" altLang="zh-CN" sz="2800" b="1"/>
              <a:t>=t</a:t>
            </a:r>
            <a:r>
              <a:rPr lang="en-US" altLang="zh-CN" sz="2800" b="1" baseline="-20000"/>
              <a:t>j</a:t>
            </a:r>
            <a:r>
              <a:rPr lang="zh-CN" altLang="en-US" sz="2800" b="1"/>
              <a:t>，则</a:t>
            </a:r>
            <a:r>
              <a:rPr lang="en-US" altLang="zh-CN" sz="2800" b="1"/>
              <a:t>i</a:t>
            </a:r>
            <a:r>
              <a:rPr lang="zh-CN" altLang="en-US" sz="2800" b="1"/>
              <a:t>和</a:t>
            </a:r>
            <a:r>
              <a:rPr lang="en-US" altLang="zh-CN" sz="2800" b="1"/>
              <a:t>j</a:t>
            </a:r>
            <a:r>
              <a:rPr lang="zh-CN" altLang="en-US" sz="2800" b="1"/>
              <a:t>分别加</a:t>
            </a:r>
            <a:r>
              <a:rPr lang="en-US" altLang="zh-CN" sz="2800" b="1"/>
              <a:t>1</a:t>
            </a:r>
            <a:r>
              <a:rPr lang="zh-CN" altLang="en-US" sz="2800" b="1"/>
              <a:t>。否则，</a:t>
            </a:r>
            <a:r>
              <a:rPr lang="en-US" altLang="zh-CN" sz="2800" b="1"/>
              <a:t>i</a:t>
            </a:r>
            <a:r>
              <a:rPr lang="zh-CN" altLang="en-US" sz="2800" b="1"/>
              <a:t>不变，</a:t>
            </a:r>
            <a:r>
              <a:rPr lang="en-US" altLang="zh-CN" sz="2800" b="1"/>
              <a:t>j</a:t>
            </a:r>
            <a:r>
              <a:rPr lang="zh-CN" altLang="en-US" sz="2800" b="1"/>
              <a:t>退回到</a:t>
            </a:r>
            <a:r>
              <a:rPr lang="en-US" altLang="zh-CN" sz="2800" b="1"/>
              <a:t>j=next[j]</a:t>
            </a:r>
            <a:r>
              <a:rPr lang="zh-CN" altLang="en-US" sz="2800" b="1"/>
              <a:t>的位置，再比较</a:t>
            </a:r>
            <a:r>
              <a:rPr lang="en-US" altLang="zh-CN" sz="2800" b="1"/>
              <a:t>s</a:t>
            </a:r>
            <a:r>
              <a:rPr lang="en-US" altLang="zh-CN" sz="2800" b="1" baseline="-20000"/>
              <a:t>i</a:t>
            </a:r>
            <a:r>
              <a:rPr lang="zh-CN" altLang="en-US" sz="2800" b="1"/>
              <a:t>和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j</a:t>
            </a:r>
            <a:r>
              <a:rPr lang="zh-CN" altLang="en-US" sz="2800" b="1"/>
              <a:t>，若相等，则</a:t>
            </a:r>
            <a:r>
              <a:rPr lang="en-US" altLang="zh-CN" sz="2800" b="1"/>
              <a:t>i</a:t>
            </a:r>
            <a:r>
              <a:rPr lang="zh-CN" altLang="en-US" sz="2800" b="1"/>
              <a:t>和</a:t>
            </a:r>
            <a:r>
              <a:rPr lang="en-US" altLang="zh-CN" sz="2800" b="1"/>
              <a:t>j</a:t>
            </a:r>
            <a:r>
              <a:rPr lang="zh-CN" altLang="en-US" sz="2800" b="1"/>
              <a:t>分别加</a:t>
            </a:r>
            <a:r>
              <a:rPr lang="en-US" altLang="zh-CN" sz="2800" b="1"/>
              <a:t>1</a:t>
            </a:r>
            <a:r>
              <a:rPr lang="zh-CN" altLang="en-US" sz="2800" b="1"/>
              <a:t>。否则，</a:t>
            </a:r>
            <a:r>
              <a:rPr lang="en-US" altLang="zh-CN" sz="2800" b="1"/>
              <a:t>i</a:t>
            </a:r>
            <a:r>
              <a:rPr lang="zh-CN" altLang="en-US" sz="2800" b="1"/>
              <a:t>不变，</a:t>
            </a:r>
            <a:r>
              <a:rPr lang="en-US" altLang="zh-CN" sz="2800" b="1"/>
              <a:t>j</a:t>
            </a:r>
            <a:r>
              <a:rPr lang="zh-CN" altLang="en-US" sz="2800" b="1"/>
              <a:t>再次退回到</a:t>
            </a:r>
            <a:r>
              <a:rPr lang="en-US" altLang="zh-CN" sz="2800" b="1"/>
              <a:t>j=next[j]</a:t>
            </a:r>
            <a:r>
              <a:rPr lang="zh-CN" altLang="en-US" sz="2800" b="1"/>
              <a:t>的位置，依此类推。直到下列两种可能：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(1)  j</a:t>
            </a:r>
            <a:r>
              <a:rPr lang="zh-CN" altLang="en-US" b="1"/>
              <a:t>退回到某个下一个</a:t>
            </a:r>
            <a:r>
              <a:rPr lang="en-US" altLang="zh-CN" b="1"/>
              <a:t>[j]</a:t>
            </a:r>
            <a:r>
              <a:rPr lang="zh-CN" altLang="en-US" b="1"/>
              <a:t>值时字符比较相等，则指针各自加</a:t>
            </a:r>
            <a:r>
              <a:rPr lang="en-US" altLang="zh-CN" b="1"/>
              <a:t>1</a:t>
            </a:r>
            <a:r>
              <a:rPr lang="zh-CN" altLang="en-US" b="1"/>
              <a:t>继续进行匹配。</a:t>
            </a:r>
          </a:p>
          <a:p>
            <a:pPr marL="533400" lvl="1" indent="0">
              <a:lnSpc>
                <a:spcPct val="110000"/>
              </a:lnSpc>
              <a:buFontTx/>
              <a:buAutoNum type="arabicParenBoth" startAt="2"/>
            </a:pPr>
            <a:r>
              <a:rPr lang="zh-CN" altLang="en-US" b="1"/>
              <a:t>退回到</a:t>
            </a:r>
            <a:r>
              <a:rPr lang="en-US" altLang="zh-CN" b="1"/>
              <a:t>j=0</a:t>
            </a:r>
            <a:r>
              <a:rPr lang="zh-CN" altLang="en-US" b="1"/>
              <a:t>，将</a:t>
            </a:r>
            <a:r>
              <a:rPr lang="en-US" altLang="zh-CN" b="1"/>
              <a:t>i</a:t>
            </a:r>
            <a:r>
              <a:rPr lang="zh-CN" altLang="en-US" b="1"/>
              <a:t>和</a:t>
            </a:r>
            <a:r>
              <a:rPr lang="en-US" altLang="zh-CN" b="1"/>
              <a:t>j</a:t>
            </a:r>
            <a:r>
              <a:rPr lang="zh-CN" altLang="en-US" b="1"/>
              <a:t>分别加</a:t>
            </a:r>
            <a:r>
              <a:rPr lang="en-US" altLang="zh-CN" b="1"/>
              <a:t>1</a:t>
            </a:r>
            <a:r>
              <a:rPr lang="zh-CN" altLang="en-US" b="1"/>
              <a:t>，即从主串的下一个字符</a:t>
            </a:r>
            <a:r>
              <a:rPr lang="en-US" altLang="zh-CN" b="1"/>
              <a:t>s</a:t>
            </a:r>
            <a:r>
              <a:rPr lang="en-US" altLang="zh-CN" b="1" baseline="-20000"/>
              <a:t>i+1</a:t>
            </a:r>
            <a:r>
              <a:rPr lang="zh-CN" altLang="en-US" b="1"/>
              <a:t>模式串的</a:t>
            </a:r>
            <a:r>
              <a:rPr lang="en-US" altLang="zh-CN" b="1"/>
              <a:t>t</a:t>
            </a:r>
            <a:r>
              <a:rPr lang="en-US" altLang="zh-CN" b="1" baseline="-20000"/>
              <a:t>1</a:t>
            </a:r>
            <a:r>
              <a:rPr lang="zh-CN" altLang="en-US" b="1"/>
              <a:t>重新开始匹配。</a:t>
            </a:r>
          </a:p>
          <a:p>
            <a:pPr marL="0" indent="0">
              <a:buNone/>
            </a:pPr>
            <a:r>
              <a:rPr lang="en-US" altLang="zh-CN" b="1">
                <a:solidFill>
                  <a:schemeClr val="folHlink"/>
                </a:solidFill>
              </a:rPr>
              <a:t>KMP</a:t>
            </a:r>
            <a:r>
              <a:rPr lang="zh-CN" altLang="en-US" b="1">
                <a:solidFill>
                  <a:schemeClr val="folHlink"/>
                </a:solidFill>
              </a:rPr>
              <a:t>算法如下</a:t>
            </a:r>
          </a:p>
        </p:txBody>
      </p:sp>
    </p:spTree>
    <p:extLst>
      <p:ext uri="{BB962C8B-B14F-4D97-AF65-F5344CB8AC3E}">
        <p14:creationId xmlns:p14="http://schemas.microsoft.com/office/powerpoint/2010/main" val="374105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0EB2FA88-8AC0-364E-9117-D095A568AEB3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15888"/>
            <a:ext cx="8763000" cy="6477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/>
              <a:t>#define Max_Strlen 1024</a:t>
            </a:r>
          </a:p>
          <a:p>
            <a:pPr marL="0" indent="0">
              <a:buNone/>
            </a:pPr>
            <a:r>
              <a:rPr lang="en-US" altLang="zh-CN" sz="2800" b="1"/>
              <a:t>int next[Max_Strlen];</a:t>
            </a:r>
          </a:p>
          <a:p>
            <a:pPr marL="0" indent="0">
              <a:buNone/>
            </a:pPr>
            <a:r>
              <a:rPr lang="en-US" altLang="zh-CN" sz="2800" b="1"/>
              <a:t>int KMP_index (StringType  s , StringType  t) </a:t>
            </a:r>
          </a:p>
          <a:p>
            <a:pPr marL="0" indent="0">
              <a:buNone/>
            </a:pPr>
            <a:r>
              <a:rPr lang="en-US" altLang="zh-CN" sz="2800" b="1"/>
              <a:t>  </a:t>
            </a:r>
            <a:r>
              <a:rPr lang="en-US" altLang="zh-CN" sz="2400" b="1"/>
              <a:t>/* </a:t>
            </a:r>
            <a:r>
              <a:rPr lang="zh-CN" altLang="en-US" sz="2400" b="1"/>
              <a:t>用</a:t>
            </a:r>
            <a:r>
              <a:rPr lang="en-US" altLang="zh-CN" sz="2400" b="1"/>
              <a:t>KMP</a:t>
            </a:r>
            <a:r>
              <a:rPr lang="zh-CN" altLang="en-US" sz="2400" b="1"/>
              <a:t>算法进行模式匹配，匹配返回位置，否则返回</a:t>
            </a:r>
            <a:r>
              <a:rPr lang="en-US" altLang="zh-CN" sz="2400" b="1"/>
              <a:t>-1 */</a:t>
            </a:r>
          </a:p>
          <a:p>
            <a:pPr marL="0" indent="0">
              <a:buNone/>
            </a:pPr>
            <a:r>
              <a:rPr lang="en-US" altLang="zh-CN" sz="2400" b="1"/>
              <a:t>   /*</a:t>
            </a:r>
            <a:r>
              <a:rPr lang="zh-CN" altLang="en-US" sz="2400" b="1"/>
              <a:t>用静态存储方式保存字符串， </a:t>
            </a:r>
            <a:r>
              <a:rPr lang="en-US" altLang="zh-CN" sz="2400" b="1"/>
              <a:t>s</a:t>
            </a:r>
            <a:r>
              <a:rPr lang="zh-CN" altLang="en-US" sz="2400" b="1"/>
              <a:t>和</a:t>
            </a:r>
            <a:r>
              <a:rPr lang="en-US" altLang="zh-CN" sz="2400" b="1"/>
              <a:t>t</a:t>
            </a:r>
            <a:r>
              <a:rPr lang="zh-CN" altLang="en-US" sz="2400" b="1"/>
              <a:t>分别表示主串和模式串  *</a:t>
            </a:r>
            <a:r>
              <a:rPr lang="en-US" altLang="zh-CN" sz="2400" b="1"/>
              <a:t>/</a:t>
            </a:r>
          </a:p>
          <a:p>
            <a:pPr marL="355600" lvl="1" indent="0">
              <a:buNone/>
            </a:pPr>
            <a:r>
              <a:rPr lang="en-US" altLang="zh-CN" b="1"/>
              <a:t>{   int  k=0 , j=0 ;      </a:t>
            </a:r>
            <a:r>
              <a:rPr lang="en-US" altLang="zh-CN" sz="2400" b="1"/>
              <a:t>/*</a:t>
            </a:r>
            <a:r>
              <a:rPr lang="zh-CN" altLang="en-US" sz="2400" b="1"/>
              <a:t>初始匹配位置设置 *</a:t>
            </a:r>
            <a:r>
              <a:rPr lang="en-US" altLang="zh-CN" sz="2400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while (k&lt;s.length)&amp;&amp;(j&lt;t.length</a:t>
            </a:r>
          </a:p>
          <a:p>
            <a:pPr marL="1079500" lvl="3" indent="0">
              <a:buNone/>
            </a:pPr>
            <a:r>
              <a:rPr lang="en-US" altLang="zh-CN" sz="2800" b="1"/>
              <a:t>{  if ((j==-1)|| (s. str[k]==t.str[j]))  {  k++ ; j++ ; } </a:t>
            </a:r>
          </a:p>
          <a:p>
            <a:pPr marL="1435100" lvl="4" indent="0">
              <a:buNone/>
            </a:pPr>
            <a:r>
              <a:rPr lang="en-US" altLang="zh-CN" sz="2800" b="1"/>
              <a:t>else j=next[j] ;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buNone/>
            </a:pPr>
            <a:r>
              <a:rPr lang="en-US" altLang="zh-CN" sz="2800" b="1"/>
              <a:t>if (j&gt;= t.length)  return(k-t.length) ; </a:t>
            </a:r>
          </a:p>
          <a:p>
            <a:pPr marL="723900" lvl="2" indent="0">
              <a:buNone/>
            </a:pPr>
            <a:r>
              <a:rPr lang="en-US" altLang="zh-CN" sz="2800" b="1"/>
              <a:t>else  return(-1) ; </a:t>
            </a:r>
          </a:p>
          <a:p>
            <a:pPr marL="355600" lvl="1" indent="0">
              <a:buNone/>
            </a:pPr>
            <a:r>
              <a:rPr lang="en-US" altLang="zh-CN" b="1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11115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F2D458F2-9B1F-9642-AE60-C8E59FF84E2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228600"/>
            <a:ext cx="8839200" cy="62484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/>
              <a:t>        </a:t>
            </a:r>
            <a:r>
              <a:rPr lang="zh-CN" altLang="en-US" sz="2800" b="1"/>
              <a:t>很显然，</a:t>
            </a:r>
            <a:r>
              <a:rPr lang="en-US" altLang="zh-CN" sz="2800" b="1"/>
              <a:t>KMP_index</a:t>
            </a:r>
            <a:r>
              <a:rPr lang="zh-CN" altLang="en-US" sz="2800" b="1"/>
              <a:t>函数是在已知下一个函数值的基础上执行的，以下讨论如何求</a:t>
            </a:r>
            <a:r>
              <a:rPr lang="en-US" altLang="zh-CN" sz="2800" b="1"/>
              <a:t>next</a:t>
            </a:r>
            <a:r>
              <a:rPr lang="zh-CN" altLang="en-US" sz="2800" b="1"/>
              <a:t>函数值</a:t>
            </a:r>
            <a:r>
              <a:rPr lang="en-US" altLang="zh-CN" sz="2800" b="1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由式</a:t>
            </a:r>
            <a:r>
              <a:rPr lang="en-US" altLang="zh-CN" sz="2800" b="1"/>
              <a:t>(4-3)</a:t>
            </a:r>
            <a:r>
              <a:rPr lang="zh-CN" altLang="en-US" sz="2800" b="1"/>
              <a:t>知，求模式串的</a:t>
            </a:r>
            <a:r>
              <a:rPr lang="en-US" altLang="zh-CN" sz="2800" b="1"/>
              <a:t>next[j]</a:t>
            </a:r>
            <a:r>
              <a:rPr lang="zh-CN" altLang="en-US" sz="2800" b="1"/>
              <a:t>值与主串</a:t>
            </a:r>
            <a:r>
              <a:rPr lang="en-US" altLang="zh-CN" sz="2800" b="1"/>
              <a:t>s</a:t>
            </a:r>
            <a:r>
              <a:rPr lang="zh-CN" altLang="en-US" sz="2800" b="1"/>
              <a:t>无关，只与模式串</a:t>
            </a:r>
            <a:r>
              <a:rPr lang="en-US" altLang="zh-CN" sz="2800" b="1"/>
              <a:t>t</a:t>
            </a:r>
            <a:r>
              <a:rPr lang="zh-CN" altLang="en-US" sz="2800" b="1"/>
              <a:t>本身的构成有关，则可把求</a:t>
            </a:r>
            <a:r>
              <a:rPr lang="en-US" altLang="zh-CN" sz="2800" b="1"/>
              <a:t>next</a:t>
            </a:r>
            <a:r>
              <a:rPr lang="zh-CN" altLang="en-US" sz="2800" b="1"/>
              <a:t>函数值的问题看成是一个模式匹配问题。由</a:t>
            </a:r>
            <a:r>
              <a:rPr lang="en-US" altLang="zh-CN" sz="2800" b="1"/>
              <a:t>next</a:t>
            </a:r>
            <a:r>
              <a:rPr lang="zh-CN" altLang="en-US" sz="2800" b="1"/>
              <a:t>函数定义可知：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当</a:t>
            </a:r>
            <a:r>
              <a:rPr lang="en-US" altLang="zh-CN" b="1"/>
              <a:t>j=1</a:t>
            </a:r>
            <a:r>
              <a:rPr lang="zh-CN" altLang="en-US" b="1"/>
              <a:t>时：</a:t>
            </a:r>
            <a:r>
              <a:rPr lang="en-US" altLang="zh-CN" b="1"/>
              <a:t>next[1]=0</a:t>
            </a:r>
            <a:r>
              <a:rPr lang="zh-CN" altLang="en-US" b="1"/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设</a:t>
            </a:r>
            <a:r>
              <a:rPr lang="en-US" altLang="zh-CN" b="1"/>
              <a:t>next[j]=k</a:t>
            </a:r>
            <a:r>
              <a:rPr lang="zh-CN" altLang="en-US" b="1"/>
              <a:t>，即在模式串中存在：</a:t>
            </a:r>
            <a:r>
              <a:rPr lang="en-US" altLang="zh-CN" b="1"/>
              <a:t>t</a:t>
            </a:r>
            <a:r>
              <a:rPr lang="en-US" altLang="zh-CN" b="1" baseline="-20000"/>
              <a:t>1</a:t>
            </a:r>
            <a:r>
              <a:rPr lang="en-US" altLang="zh-CN" b="1"/>
              <a:t>t</a:t>
            </a:r>
            <a:r>
              <a:rPr lang="en-US" altLang="zh-CN" b="1" baseline="-20000"/>
              <a:t>2</a:t>
            </a:r>
            <a:r>
              <a:rPr lang="en-US" altLang="zh-CN" b="1"/>
              <a:t>…t</a:t>
            </a:r>
            <a:r>
              <a:rPr lang="en-US" altLang="zh-CN" b="1" baseline="-20000"/>
              <a:t>k-1</a:t>
            </a:r>
            <a:r>
              <a:rPr lang="en-US" altLang="zh-CN" b="1"/>
              <a:t>=t</a:t>
            </a:r>
            <a:r>
              <a:rPr lang="en-US" altLang="zh-CN" b="1" baseline="-20000"/>
              <a:t>j-(k-1)</a:t>
            </a:r>
            <a:r>
              <a:rPr lang="en-US" altLang="zh-CN" b="1"/>
              <a:t>t</a:t>
            </a:r>
            <a:r>
              <a:rPr lang="en-US" altLang="zh-CN" b="1" baseline="-20000"/>
              <a:t>j-k</a:t>
            </a:r>
            <a:r>
              <a:rPr lang="en-US" altLang="zh-CN" b="1"/>
              <a:t>… t</a:t>
            </a:r>
            <a:r>
              <a:rPr lang="en-US" altLang="zh-CN" b="1" baseline="-20000"/>
              <a:t>j-1</a:t>
            </a:r>
            <a:r>
              <a:rPr lang="en-US" altLang="zh-CN" b="1"/>
              <a:t> </a:t>
            </a:r>
            <a:r>
              <a:rPr lang="zh-CN" altLang="en-US" b="1"/>
              <a:t>，其中下标</a:t>
            </a:r>
            <a:r>
              <a:rPr lang="en-US" altLang="zh-CN" b="1"/>
              <a:t>k</a:t>
            </a:r>
            <a:r>
              <a:rPr lang="zh-CN" altLang="en-US" b="1"/>
              <a:t>满足</a:t>
            </a:r>
            <a:r>
              <a:rPr lang="en-US" altLang="zh-CN" b="1"/>
              <a:t>1&lt;k&lt;j</a:t>
            </a:r>
            <a:r>
              <a:rPr lang="zh-CN" altLang="en-US" b="1"/>
              <a:t>的某个最大值，此时求</a:t>
            </a:r>
            <a:r>
              <a:rPr lang="en-US" altLang="zh-CN" b="1"/>
              <a:t>next[j+1]</a:t>
            </a:r>
            <a:r>
              <a:rPr lang="zh-CN" altLang="en-US" b="1"/>
              <a:t>的值有两种可能：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/>
              <a:t>  </a:t>
            </a:r>
            <a:r>
              <a:rPr lang="zh-CN" altLang="en-US" b="1">
                <a:latin typeface="宋体" panose="02010600030101010101" pitchFamily="2" charset="-122"/>
              </a:rPr>
              <a:t>⑴ </a:t>
            </a:r>
            <a:r>
              <a:rPr lang="zh-CN" altLang="en-US" b="1"/>
              <a:t>若有</a:t>
            </a:r>
            <a:r>
              <a:rPr lang="en-US" altLang="zh-CN" b="1"/>
              <a:t>t</a:t>
            </a:r>
            <a:r>
              <a:rPr lang="en-US" altLang="zh-CN" b="1" baseline="-20000"/>
              <a:t>k</a:t>
            </a:r>
            <a:r>
              <a:rPr lang="en-US" altLang="zh-CN" b="1"/>
              <a:t>=t</a:t>
            </a:r>
            <a:r>
              <a:rPr lang="en-US" altLang="zh-CN" b="1" baseline="-20000"/>
              <a:t>j</a:t>
            </a:r>
            <a:r>
              <a:rPr lang="en-US" altLang="zh-CN" b="1"/>
              <a:t> </a:t>
            </a:r>
            <a:r>
              <a:rPr lang="zh-CN" altLang="en-US" b="1"/>
              <a:t>：则表明在模式串中有：</a:t>
            </a:r>
          </a:p>
          <a:p>
            <a:pPr marL="1079500" lvl="2" indent="0">
              <a:lnSpc>
                <a:spcPct val="110000"/>
              </a:lnSpc>
              <a:buNone/>
            </a:pPr>
            <a:r>
              <a:rPr lang="zh-CN" altLang="en-US" sz="2800" b="1"/>
              <a:t> 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1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2</a:t>
            </a:r>
            <a:r>
              <a:rPr lang="en-US" altLang="zh-CN" sz="2800" b="1"/>
              <a:t>…t</a:t>
            </a:r>
            <a:r>
              <a:rPr lang="en-US" altLang="zh-CN" sz="2800" b="1" baseline="-20000"/>
              <a:t>k-1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k</a:t>
            </a:r>
            <a:r>
              <a:rPr lang="en-US" altLang="zh-CN" sz="2800" b="1"/>
              <a:t>=t</a:t>
            </a:r>
            <a:r>
              <a:rPr lang="en-US" altLang="zh-CN" sz="2800" b="1" baseline="-20000"/>
              <a:t>j-(k-1)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j-k</a:t>
            </a:r>
            <a:r>
              <a:rPr lang="en-US" altLang="zh-CN" sz="2800" b="1"/>
              <a:t>… t</a:t>
            </a:r>
            <a:r>
              <a:rPr lang="en-US" altLang="zh-CN" sz="2800" b="1" baseline="-20000"/>
              <a:t>j-1 </a:t>
            </a:r>
            <a:r>
              <a:rPr lang="en-US" altLang="zh-CN" sz="2800" b="1"/>
              <a:t>t</a:t>
            </a:r>
            <a:r>
              <a:rPr lang="en-US" altLang="zh-CN" sz="2800" b="1" baseline="-20000"/>
              <a:t>j</a:t>
            </a:r>
            <a:r>
              <a:rPr lang="zh-CN" altLang="en-US" sz="2800" b="1"/>
              <a:t>，且不可能存在</a:t>
            </a:r>
            <a:r>
              <a:rPr lang="en-US" altLang="zh-CN" sz="2800" b="1"/>
              <a:t>k’&gt;k</a:t>
            </a:r>
            <a:r>
              <a:rPr lang="zh-CN" altLang="en-US" sz="2800" b="1"/>
              <a:t>满足上式，即：</a:t>
            </a:r>
            <a:r>
              <a:rPr lang="en-US" altLang="zh-CN" sz="2800" b="1"/>
              <a:t>next[j+1]=next[j]+1=k+1</a:t>
            </a:r>
          </a:p>
        </p:txBody>
      </p:sp>
    </p:spTree>
    <p:extLst>
      <p:ext uri="{BB962C8B-B14F-4D97-AF65-F5344CB8AC3E}">
        <p14:creationId xmlns:p14="http://schemas.microsoft.com/office/powerpoint/2010/main" val="116580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3F240E29-CD4F-A348-8CD5-891F495E456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03388" y="188913"/>
            <a:ext cx="8839200" cy="5903912"/>
          </a:xfrm>
        </p:spPr>
        <p:txBody>
          <a:bodyPr/>
          <a:lstStyle/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(2)  </a:t>
            </a:r>
            <a:r>
              <a:rPr lang="zh-CN" altLang="en-US" b="1"/>
              <a:t>若有</a:t>
            </a:r>
            <a:r>
              <a:rPr lang="en-US" altLang="zh-CN" b="1"/>
              <a:t>t</a:t>
            </a:r>
            <a:r>
              <a:rPr lang="en-US" altLang="zh-CN" b="1" baseline="-25000"/>
              <a:t>k</a:t>
            </a:r>
            <a:r>
              <a:rPr lang="en-US" altLang="zh-CN" b="1"/>
              <a:t>≠t</a:t>
            </a:r>
            <a:r>
              <a:rPr lang="en-US" altLang="zh-CN" b="1" baseline="-25000"/>
              <a:t>j </a:t>
            </a:r>
            <a:r>
              <a:rPr lang="zh-CN" altLang="en-US" b="1"/>
              <a:t>：则表明在模式串中有：</a:t>
            </a:r>
            <a:r>
              <a:rPr lang="en-US" altLang="zh-CN" b="1"/>
              <a:t>t</a:t>
            </a:r>
            <a:r>
              <a:rPr lang="en-US" altLang="zh-CN" b="1" baseline="-18000"/>
              <a:t>1 </a:t>
            </a:r>
            <a:r>
              <a:rPr lang="en-US" altLang="zh-CN" b="1"/>
              <a:t>t</a:t>
            </a:r>
            <a:r>
              <a:rPr lang="en-US" altLang="zh-CN" b="1" baseline="-18000"/>
              <a:t>2</a:t>
            </a:r>
            <a:r>
              <a:rPr lang="en-US" altLang="zh-CN" b="1"/>
              <a:t>…t</a:t>
            </a:r>
            <a:r>
              <a:rPr lang="en-US" altLang="zh-CN" b="1" baseline="-18000"/>
              <a:t>k-1 </a:t>
            </a:r>
            <a:r>
              <a:rPr lang="en-US" altLang="zh-CN" b="1"/>
              <a:t>t</a:t>
            </a:r>
            <a:r>
              <a:rPr lang="en-US" altLang="zh-CN" b="1" baseline="-25000"/>
              <a:t>k</a:t>
            </a:r>
            <a:r>
              <a:rPr lang="en-US" altLang="zh-CN" b="1"/>
              <a:t>≠t</a:t>
            </a:r>
            <a:r>
              <a:rPr lang="en-US" altLang="zh-CN" b="1" baseline="-25000"/>
              <a:t>j-(k-</a:t>
            </a:r>
            <a:r>
              <a:rPr lang="en-US" altLang="zh-CN" b="1" baseline="-18000"/>
              <a:t>1) </a:t>
            </a:r>
            <a:r>
              <a:rPr lang="en-US" altLang="zh-CN" b="1"/>
              <a:t>t</a:t>
            </a:r>
            <a:r>
              <a:rPr lang="en-US" altLang="zh-CN" b="1" baseline="-25000"/>
              <a:t>j-k</a:t>
            </a: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… </a:t>
            </a:r>
            <a:r>
              <a:rPr lang="en-US" altLang="zh-CN" b="1"/>
              <a:t>t</a:t>
            </a:r>
            <a:r>
              <a:rPr lang="en-US" altLang="zh-CN" b="1" baseline="-25000"/>
              <a:t>j-1 </a:t>
            </a:r>
            <a:r>
              <a:rPr lang="en-US" altLang="zh-CN" b="1"/>
              <a:t>t</a:t>
            </a:r>
            <a:r>
              <a:rPr lang="en-US" altLang="zh-CN" b="1" baseline="-25000"/>
              <a:t>j</a:t>
            </a:r>
            <a:r>
              <a:rPr lang="en-US" altLang="zh-CN" b="1"/>
              <a:t> </a:t>
            </a:r>
            <a:r>
              <a:rPr lang="zh-CN" altLang="en-US" b="1"/>
              <a:t>，当</a:t>
            </a:r>
            <a:r>
              <a:rPr lang="en-US" altLang="zh-CN" b="1"/>
              <a:t>t</a:t>
            </a:r>
            <a:r>
              <a:rPr lang="en-US" altLang="zh-CN" b="1" baseline="-25000"/>
              <a:t>k</a:t>
            </a:r>
            <a:r>
              <a:rPr lang="en-US" altLang="zh-CN" b="1"/>
              <a:t>≠t</a:t>
            </a:r>
            <a:r>
              <a:rPr lang="en-US" altLang="zh-CN" b="1" baseline="-25000"/>
              <a:t>j</a:t>
            </a:r>
            <a:r>
              <a:rPr lang="zh-CN" altLang="en-US" b="1"/>
              <a:t>时应</a:t>
            </a:r>
            <a:r>
              <a:rPr lang="zh-CN" altLang="en-US" b="1">
                <a:solidFill>
                  <a:schemeClr val="folHlink"/>
                </a:solidFill>
              </a:rPr>
              <a:t>将模式向右滑动</a:t>
            </a:r>
            <a:r>
              <a:rPr lang="zh-CN" altLang="en-US" b="1"/>
              <a:t>至以模式中的第</a:t>
            </a:r>
            <a:r>
              <a:rPr lang="en-US" altLang="zh-CN" b="1"/>
              <a:t>next[k]</a:t>
            </a:r>
            <a:r>
              <a:rPr lang="zh-CN" altLang="en-US" b="1"/>
              <a:t>个字符和主串中的第</a:t>
            </a:r>
            <a:r>
              <a:rPr lang="en-US" altLang="zh-CN" b="1"/>
              <a:t>j</a:t>
            </a:r>
            <a:r>
              <a:rPr lang="zh-CN" altLang="en-US" b="1"/>
              <a:t>个字符相比较。若</a:t>
            </a:r>
            <a:r>
              <a:rPr lang="en-US" altLang="zh-CN" b="1"/>
              <a:t>next[k]= k’</a:t>
            </a:r>
            <a:r>
              <a:rPr lang="zh-CN" altLang="en-US" b="1"/>
              <a:t>，且</a:t>
            </a:r>
            <a:r>
              <a:rPr lang="en-US" altLang="zh-CN" b="1"/>
              <a:t>t</a:t>
            </a:r>
            <a:r>
              <a:rPr lang="en-US" altLang="zh-CN" b="1" baseline="-25000"/>
              <a:t>j </a:t>
            </a:r>
            <a:r>
              <a:rPr lang="en-US" altLang="zh-CN" b="1"/>
              <a:t>=</a:t>
            </a:r>
            <a:r>
              <a:rPr lang="en-US" altLang="zh-CN" b="1" baseline="-25000"/>
              <a:t> </a:t>
            </a:r>
            <a:r>
              <a:rPr lang="en-US" altLang="zh-CN" b="1"/>
              <a:t>t</a:t>
            </a:r>
            <a:r>
              <a:rPr lang="en-US" altLang="zh-CN" b="1" baseline="-25000"/>
              <a:t>k’</a:t>
            </a:r>
            <a:r>
              <a:rPr lang="zh-CN" altLang="en-US" b="1"/>
              <a:t>，则说明在主串中第</a:t>
            </a:r>
            <a:r>
              <a:rPr lang="en-US" altLang="zh-CN" b="1"/>
              <a:t>j+1</a:t>
            </a:r>
            <a:r>
              <a:rPr lang="zh-CN" altLang="en-US" b="1"/>
              <a:t>字符之前存在一个长度为</a:t>
            </a:r>
            <a:r>
              <a:rPr lang="en-US" altLang="zh-CN" b="1"/>
              <a:t>k’(</a:t>
            </a:r>
            <a:r>
              <a:rPr lang="zh-CN" altLang="en-US" b="1"/>
              <a:t>即</a:t>
            </a:r>
            <a:r>
              <a:rPr lang="en-US" altLang="zh-CN" b="1"/>
              <a:t>next[k])</a:t>
            </a:r>
            <a:r>
              <a:rPr lang="zh-CN" altLang="en-US" b="1"/>
              <a:t>的最长子串，与模式串中从第一个字符起长度为</a:t>
            </a:r>
            <a:r>
              <a:rPr lang="en-US" altLang="zh-CN" b="1"/>
              <a:t>k’</a:t>
            </a:r>
            <a:r>
              <a:rPr lang="zh-CN" altLang="en-US" b="1"/>
              <a:t>的子串相等。即        </a:t>
            </a:r>
            <a:r>
              <a:rPr lang="en-US" altLang="zh-CN" b="1"/>
              <a:t>next[j+1]=k’+1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同理，若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</a:t>
            </a:r>
            <a:r>
              <a:rPr lang="en-US" altLang="zh-CN" sz="2800" b="1"/>
              <a:t>≠t</a:t>
            </a:r>
            <a:r>
              <a:rPr lang="en-US" altLang="zh-CN" sz="2800" b="1" baseline="-25000"/>
              <a:t>k</a:t>
            </a:r>
            <a:r>
              <a:rPr lang="zh-CN" altLang="en-US" sz="2800" b="1"/>
              <a:t>，应</a:t>
            </a:r>
            <a:r>
              <a:rPr lang="zh-CN" altLang="en-US" sz="2800" b="1">
                <a:solidFill>
                  <a:schemeClr val="folHlink"/>
                </a:solidFill>
              </a:rPr>
              <a:t>将模式继续向右滑动</a:t>
            </a:r>
            <a:r>
              <a:rPr lang="zh-CN" altLang="en-US" sz="2800" b="1"/>
              <a:t>至将模式中的第</a:t>
            </a:r>
            <a:r>
              <a:rPr lang="en-US" altLang="zh-CN" sz="2800" b="1"/>
              <a:t>next[k’]</a:t>
            </a:r>
            <a:r>
              <a:rPr lang="zh-CN" altLang="en-US" sz="2800" b="1"/>
              <a:t>个字符和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</a:t>
            </a:r>
            <a:r>
              <a:rPr lang="zh-CN" altLang="en-US" sz="2800" b="1"/>
              <a:t>对齐，</a:t>
            </a:r>
            <a:r>
              <a:rPr lang="zh-CN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⋯⋯</a:t>
            </a:r>
            <a:r>
              <a:rPr lang="zh-CN" altLang="en-US" sz="2800" b="1"/>
              <a:t>，依此类推，直到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</a:t>
            </a:r>
            <a:r>
              <a:rPr lang="zh-CN" altLang="en-US" sz="2800" b="1"/>
              <a:t>和模式串中的某个字符匹配成功或者不存在任何</a:t>
            </a:r>
            <a:r>
              <a:rPr lang="en-US" altLang="zh-CN" sz="2800" b="1"/>
              <a:t>k’(1&lt; k’&lt;j)</a:t>
            </a:r>
            <a:r>
              <a:rPr lang="zh-CN" altLang="en-US" sz="2800" b="1"/>
              <a:t>满足等式：</a:t>
            </a:r>
            <a:r>
              <a:rPr lang="en-US" altLang="zh-CN" sz="2800" b="1"/>
              <a:t>t</a:t>
            </a:r>
            <a:r>
              <a:rPr lang="en-US" altLang="zh-CN" sz="2800" b="1" baseline="-18000"/>
              <a:t>1 </a:t>
            </a:r>
            <a:r>
              <a:rPr lang="en-US" altLang="zh-CN" sz="2800" b="1"/>
              <a:t>t</a:t>
            </a:r>
            <a:r>
              <a:rPr lang="en-US" altLang="zh-CN" sz="2800" b="1" baseline="-18000"/>
              <a:t>2</a:t>
            </a:r>
            <a:r>
              <a:rPr lang="en-US" altLang="zh-CN" sz="2800" b="1"/>
              <a:t>…t</a:t>
            </a:r>
            <a:r>
              <a:rPr lang="en-US" altLang="zh-CN" sz="2800" b="1" baseline="-18000"/>
              <a:t>k-1 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k’</a:t>
            </a:r>
            <a:r>
              <a:rPr lang="en-US" altLang="zh-CN" sz="2800" b="1"/>
              <a:t>=t</a:t>
            </a:r>
            <a:r>
              <a:rPr lang="en-US" altLang="zh-CN" sz="2800" b="1" baseline="-25000"/>
              <a:t>j-(k’-</a:t>
            </a:r>
            <a:r>
              <a:rPr lang="en-US" altLang="zh-CN" sz="2800" b="1" baseline="-18000"/>
              <a:t>1) 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j-k’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… 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j-1 </a:t>
            </a:r>
            <a:r>
              <a:rPr lang="en-US" altLang="zh-CN" sz="2800" b="1"/>
              <a:t>t</a:t>
            </a:r>
            <a:r>
              <a:rPr lang="en-US" altLang="zh-CN" sz="2800" b="1" baseline="-25000"/>
              <a:t>j</a:t>
            </a:r>
            <a:endParaRPr lang="en-US" altLang="zh-CN" sz="2800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则： </a:t>
            </a:r>
            <a:r>
              <a:rPr lang="en-US" altLang="zh-CN" sz="2800" b="1"/>
              <a:t>next[j]+1=1</a:t>
            </a:r>
          </a:p>
        </p:txBody>
      </p:sp>
    </p:spTree>
    <p:extLst>
      <p:ext uri="{BB962C8B-B14F-4D97-AF65-F5344CB8AC3E}">
        <p14:creationId xmlns:p14="http://schemas.microsoft.com/office/powerpoint/2010/main" val="231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9DED643F-5B45-CA44-ABC4-210C1E87C3E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00201" y="147639"/>
            <a:ext cx="8888413" cy="616108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>
                <a:latin typeface="宋体" panose="02010600030101010101" pitchFamily="2" charset="-122"/>
              </a:rPr>
              <a:t>：空串和空白串的不同，例如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zh-CN" altLang="en-US" sz="2800" b="1"/>
              <a:t>“”</a:t>
            </a:r>
            <a:r>
              <a:rPr lang="zh-CN" altLang="en-US" sz="2800" b="1">
                <a:latin typeface="宋体" panose="02010600030101010101" pitchFamily="2" charset="-122"/>
              </a:rPr>
              <a:t>分别表示长度为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的空白串和长度为</a:t>
            </a:r>
            <a:r>
              <a:rPr lang="en-US" altLang="zh-CN" sz="2800" b="1"/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的空串。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子串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substring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：串中任意个连续字符组成的子序列称为该串的子串，包含子串的串相应地称为主串。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子串的序号</a:t>
            </a:r>
            <a:r>
              <a:rPr lang="zh-CN" altLang="en-US" sz="2800" b="1">
                <a:latin typeface="宋体" panose="02010600030101010101" pitchFamily="2" charset="-122"/>
              </a:rPr>
              <a:t>：将子串在主串中首次出现时的该子串的首字符对应在主串中的序号，称为子串在主串中的序号（或位置）。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例如，</a:t>
            </a:r>
            <a:r>
              <a:rPr lang="zh-CN" altLang="en-US" sz="2800" b="1"/>
              <a:t>设有串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/>
              <a:t>分别是：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</a:t>
            </a:r>
            <a:r>
              <a:rPr lang="en-US" altLang="zh-CN" sz="2800" b="1"/>
              <a:t>A=“</a:t>
            </a:r>
            <a:r>
              <a:rPr lang="zh-CN" altLang="en-US" sz="2800" b="1"/>
              <a:t>这是字符串”，</a:t>
            </a:r>
            <a:r>
              <a:rPr lang="en-US" altLang="zh-CN" sz="2800" b="1"/>
              <a:t>B=“</a:t>
            </a:r>
            <a:r>
              <a:rPr lang="zh-CN" altLang="en-US" sz="2800" b="1"/>
              <a:t>是”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则</a:t>
            </a:r>
            <a:r>
              <a:rPr lang="en-US" altLang="zh-CN" sz="2800" b="1"/>
              <a:t>B</a:t>
            </a:r>
            <a:r>
              <a:rPr lang="zh-CN" altLang="en-US" sz="2800" b="1"/>
              <a:t>是</a:t>
            </a:r>
            <a:r>
              <a:rPr lang="en-US" altLang="zh-CN" sz="2800" b="1"/>
              <a:t>A</a:t>
            </a:r>
            <a:r>
              <a:rPr lang="zh-CN" altLang="en-US" sz="2800" b="1"/>
              <a:t>的子串，</a:t>
            </a:r>
            <a:r>
              <a:rPr lang="en-US" altLang="zh-CN" sz="2800" b="1"/>
              <a:t>A</a:t>
            </a:r>
            <a:r>
              <a:rPr lang="zh-CN" altLang="en-US" sz="2800" b="1"/>
              <a:t>为主串。</a:t>
            </a:r>
            <a:r>
              <a:rPr lang="en-US" altLang="zh-CN" sz="2800" b="1"/>
              <a:t>B</a:t>
            </a:r>
            <a:r>
              <a:rPr lang="zh-CN" altLang="en-US" sz="2800" b="1"/>
              <a:t>在</a:t>
            </a:r>
            <a:r>
              <a:rPr lang="en-US" altLang="zh-CN" sz="2800" b="1"/>
              <a:t>A</a:t>
            </a:r>
            <a:r>
              <a:rPr lang="zh-CN" altLang="en-US" sz="2800" b="1"/>
              <a:t>中出现了两次，其中首次出现所对应的主串位置是</a:t>
            </a:r>
            <a:r>
              <a:rPr lang="en-US" altLang="zh-CN" sz="2800" b="1"/>
              <a:t>3</a:t>
            </a:r>
            <a:r>
              <a:rPr lang="zh-CN" altLang="en-US" sz="2800" b="1"/>
              <a:t>。因此，称</a:t>
            </a:r>
            <a:r>
              <a:rPr lang="en-US" altLang="zh-CN" sz="2800" b="1"/>
              <a:t>B</a:t>
            </a:r>
            <a:r>
              <a:rPr lang="zh-CN" altLang="en-US" sz="2800" b="1"/>
              <a:t>在</a:t>
            </a:r>
            <a:r>
              <a:rPr lang="en-US" altLang="zh-CN" sz="2800" b="1"/>
              <a:t>A</a:t>
            </a:r>
            <a:r>
              <a:rPr lang="zh-CN" altLang="en-US" sz="2800" b="1"/>
              <a:t>中的序号为</a:t>
            </a:r>
            <a:r>
              <a:rPr lang="en-US" altLang="zh-CN" sz="2800" b="1"/>
              <a:t>3 </a:t>
            </a:r>
            <a:r>
              <a:rPr lang="zh-CN" altLang="en-US" sz="2800" b="1"/>
              <a:t>。</a:t>
            </a:r>
            <a:endParaRPr lang="zh-CN" altLang="en-US" sz="28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73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17F2ADF-EF75-F24F-BC66-BB936055F95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03388" y="115889"/>
            <a:ext cx="8763000" cy="6626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/>
              <a:t>根据上述分析， 求</a:t>
            </a:r>
            <a:r>
              <a:rPr lang="en-US" altLang="zh-CN" sz="2800" b="1"/>
              <a:t>next</a:t>
            </a:r>
            <a:r>
              <a:rPr lang="zh-CN" altLang="en-US" sz="2800" b="1"/>
              <a:t>函数值的算法如下：</a:t>
            </a:r>
          </a:p>
          <a:p>
            <a:pPr marL="0" indent="0">
              <a:buNone/>
            </a:pPr>
            <a:r>
              <a:rPr lang="en-US" altLang="zh-CN" sz="2800" b="1"/>
              <a:t>void  next(StringType  t , int next[])</a:t>
            </a:r>
            <a:r>
              <a:rPr lang="en-US" altLang="zh-CN" b="1"/>
              <a:t> </a:t>
            </a:r>
          </a:p>
          <a:p>
            <a:pPr marL="0" indent="0">
              <a:buNone/>
            </a:pPr>
            <a:r>
              <a:rPr lang="en-US" altLang="zh-CN" b="1"/>
              <a:t>  </a:t>
            </a:r>
            <a:r>
              <a:rPr lang="en-US" altLang="zh-CN" sz="2400" b="1"/>
              <a:t>/*  </a:t>
            </a:r>
            <a:r>
              <a:rPr lang="zh-CN" altLang="en-US" sz="2400" b="1"/>
              <a:t>求模式</a:t>
            </a:r>
            <a:r>
              <a:rPr lang="en-US" altLang="zh-CN" sz="2400" b="1"/>
              <a:t>t</a:t>
            </a:r>
            <a:r>
              <a:rPr lang="zh-CN" altLang="en-US" sz="2400" b="1"/>
              <a:t>的</a:t>
            </a:r>
            <a:r>
              <a:rPr lang="en-US" altLang="zh-CN" sz="2400" b="1"/>
              <a:t>next</a:t>
            </a:r>
            <a:r>
              <a:rPr lang="zh-CN" altLang="en-US" sz="2400" b="1"/>
              <a:t>串</a:t>
            </a:r>
            <a:r>
              <a:rPr lang="en-US" altLang="zh-CN" sz="2400" b="1"/>
              <a:t>t</a:t>
            </a:r>
            <a:r>
              <a:rPr lang="zh-CN" altLang="en-US" sz="2400" b="1"/>
              <a:t>函数值并保存在</a:t>
            </a:r>
            <a:r>
              <a:rPr lang="en-US" altLang="zh-CN" sz="2400" b="1"/>
              <a:t>next</a:t>
            </a:r>
            <a:r>
              <a:rPr lang="zh-CN" altLang="en-US" sz="2400" b="1"/>
              <a:t>数组中   *</a:t>
            </a:r>
            <a:r>
              <a:rPr lang="en-US" altLang="zh-CN" sz="2400" b="1"/>
              <a:t>/</a:t>
            </a:r>
          </a:p>
          <a:p>
            <a:pPr marL="355600" lvl="1" indent="0">
              <a:buNone/>
            </a:pPr>
            <a:r>
              <a:rPr lang="en-US" altLang="zh-CN" b="1"/>
              <a:t>{   int  k=1 , j=0 ; next[1]=0;</a:t>
            </a:r>
          </a:p>
          <a:p>
            <a:pPr marL="723900" lvl="2" indent="0">
              <a:buNone/>
            </a:pPr>
            <a:r>
              <a:rPr lang="en-US" altLang="zh-CN" sz="2800" b="1"/>
              <a:t>while (k&lt;t.length)</a:t>
            </a:r>
          </a:p>
          <a:p>
            <a:pPr marL="1079500" lvl="3" indent="0">
              <a:buNone/>
            </a:pPr>
            <a:r>
              <a:rPr lang="en-US" altLang="zh-CN" sz="2800" b="1"/>
              <a:t>{   if ((j==0)|| (t.str[k]==t.str[j])) </a:t>
            </a:r>
          </a:p>
          <a:p>
            <a:pPr marL="1435100" lvl="4" indent="0">
              <a:buNone/>
            </a:pPr>
            <a:r>
              <a:rPr lang="en-US" altLang="zh-CN" sz="2800" b="1"/>
              <a:t>    {   k++ ; j++ ; </a:t>
            </a:r>
          </a:p>
          <a:p>
            <a:pPr marL="1435100" lvl="4" indent="0">
              <a:buNone/>
            </a:pPr>
            <a:r>
              <a:rPr lang="en-US" altLang="zh-CN" sz="2800" b="1"/>
              <a:t>        if ( t.str[k]!=t.str[j] )</a:t>
            </a:r>
            <a:r>
              <a:rPr lang="en-US" altLang="zh-CN" sz="2400" b="1"/>
              <a:t>  next[k]=j;</a:t>
            </a:r>
          </a:p>
          <a:p>
            <a:pPr marL="1435100" lvl="4" indent="0">
              <a:buNone/>
            </a:pPr>
            <a:r>
              <a:rPr lang="en-US" altLang="zh-CN" sz="2400" b="1"/>
              <a:t>         else  next[k]=next[j];</a:t>
            </a:r>
          </a:p>
          <a:p>
            <a:pPr marL="1435100" lvl="4" indent="0">
              <a:buNone/>
            </a:pPr>
            <a:r>
              <a:rPr lang="en-US" altLang="zh-CN" sz="2800" b="1"/>
              <a:t>    }</a:t>
            </a:r>
            <a:endParaRPr lang="en-US" altLang="zh-CN" sz="2400" b="1"/>
          </a:p>
          <a:p>
            <a:pPr marL="1435100" lvl="4" indent="0">
              <a:buNone/>
            </a:pPr>
            <a:r>
              <a:rPr lang="en-US" altLang="zh-CN" sz="2800" b="1"/>
              <a:t> else next[j]=j ;   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355600" lvl="1" indent="0">
              <a:buNone/>
            </a:pPr>
            <a:r>
              <a:rPr lang="en-US" altLang="zh-CN" b="1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91651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3E26824F-D13A-3342-BA2E-C59D23768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4343400" cy="838200"/>
          </a:xfrm>
          <a:noFill/>
          <a:ln/>
        </p:spPr>
        <p:txBody>
          <a:bodyPr/>
          <a:lstStyle/>
          <a:p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习 题 四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9D50C4D5-11F2-3B48-8755-B721256B6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219201"/>
            <a:ext cx="8812213" cy="3649663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⑴ 解释下列每对术语的区别：空串和空白串；主串和子串；目标串和模式串。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⑵ 若</a:t>
            </a:r>
            <a:r>
              <a:rPr lang="en-US" altLang="zh-CN" sz="2800" b="1"/>
              <a:t>x</a:t>
            </a:r>
            <a:r>
              <a:rPr lang="zh-CN" altLang="en-US" sz="2800" b="1"/>
              <a:t>和</a:t>
            </a:r>
            <a:r>
              <a:rPr lang="en-US" altLang="zh-CN" sz="2800" b="1"/>
              <a:t>y</a:t>
            </a:r>
            <a:r>
              <a:rPr lang="zh-CN" altLang="en-US" sz="2800" b="1"/>
              <a:t>是两个采用顺序结构存储的串，写一算法比较这两个字符串是否相等。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⑶ </a:t>
            </a:r>
            <a:r>
              <a:rPr lang="zh-CN" altLang="en-US" sz="2800" b="1"/>
              <a:t>写一算法</a:t>
            </a:r>
            <a:r>
              <a:rPr lang="en-US" altLang="zh-CN" sz="2800" b="1"/>
              <a:t>void StrRelace(char *T, char *P, char *S)</a:t>
            </a:r>
            <a:r>
              <a:rPr lang="zh-CN" altLang="en-US" sz="2800" b="1"/>
              <a:t>，将</a:t>
            </a:r>
            <a:r>
              <a:rPr lang="en-US" altLang="zh-CN" sz="2800" b="1"/>
              <a:t>T</a:t>
            </a:r>
            <a:r>
              <a:rPr lang="zh-CN" altLang="en-US" sz="2800" b="1"/>
              <a:t>中第一次出现的与</a:t>
            </a:r>
            <a:r>
              <a:rPr lang="en-US" altLang="zh-CN" sz="2800" b="1"/>
              <a:t>P</a:t>
            </a:r>
            <a:r>
              <a:rPr lang="zh-CN" altLang="en-US" sz="2800" b="1"/>
              <a:t>相等的子串替换为</a:t>
            </a:r>
            <a:r>
              <a:rPr lang="en-US" altLang="zh-CN" sz="2800" b="1"/>
              <a:t>S</a:t>
            </a:r>
            <a:r>
              <a:rPr lang="zh-CN" altLang="en-US" sz="2800" b="1"/>
              <a:t>，串</a:t>
            </a:r>
            <a:r>
              <a:rPr lang="en-US" altLang="zh-CN" sz="2800" b="1"/>
              <a:t>S</a:t>
            </a:r>
            <a:r>
              <a:rPr lang="zh-CN" altLang="en-US" sz="2800" b="1"/>
              <a:t>和</a:t>
            </a:r>
            <a:r>
              <a:rPr lang="en-US" altLang="zh-CN" sz="2800" b="1"/>
              <a:t>P</a:t>
            </a:r>
            <a:r>
              <a:rPr lang="zh-CN" altLang="en-US" sz="2800" b="1"/>
              <a:t>的长度不一定相等，并分析时间复杂度。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259015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7E896730-8F66-2B42-B1DC-BA12489F2E5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6156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特别地，空串是任意串的子串，任意串是其自身的子串。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串相等</a:t>
            </a:r>
            <a:r>
              <a:rPr lang="zh-CN" altLang="en-US" sz="2800" b="1">
                <a:latin typeface="宋体" panose="02010600030101010101" pitchFamily="2" charset="-122"/>
              </a:rPr>
              <a:t>：如果两个串的串值相等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相同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，称这两个串相等。换言之，只有当两个串的长度相等，且各个对应位置的字符都相同时才相等。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通常在程序中使用的串可分为两种：串变量和串常量。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串常量和整常数、实常数一样，在程序中只能被引用但不能不能改变其值，即只能读不能写。通常串常量是由直接量来表示的，例如语句错误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“</a:t>
            </a:r>
            <a:r>
              <a:rPr lang="zh-CN" altLang="en-US" sz="2800" b="1">
                <a:latin typeface="宋体" panose="02010600030101010101" pitchFamily="2" charset="-122"/>
              </a:rPr>
              <a:t>溢出</a:t>
            </a:r>
            <a:r>
              <a:rPr lang="zh-CN" altLang="en-US" sz="2800" b="1"/>
              <a:t>”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中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anose="02010600030101010101" pitchFamily="2" charset="-122"/>
              </a:rPr>
              <a:t>溢出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是直接量。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串变量和其它类型的变量一样，其值是可以改变。</a:t>
            </a:r>
          </a:p>
        </p:txBody>
      </p:sp>
    </p:spTree>
    <p:extLst>
      <p:ext uri="{BB962C8B-B14F-4D97-AF65-F5344CB8AC3E}">
        <p14:creationId xmlns:p14="http://schemas.microsoft.com/office/powerpoint/2010/main" val="8886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6D285362-75A4-AE40-AAA7-0A8F576D96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42875"/>
            <a:ext cx="7696200" cy="8382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4.1.2 </a:t>
            </a:r>
            <a:r>
              <a:rPr lang="en-US" altLang="zh-CN">
                <a:effectLst/>
              </a:rPr>
              <a:t> </a:t>
            </a:r>
            <a:r>
              <a:rPr lang="zh-CN" altLang="en-US" b="1">
                <a:effectLst/>
                <a:ea typeface="楷体_GB2312" pitchFamily="49" charset="-122"/>
              </a:rPr>
              <a:t>串的抽象数据类型定义</a:t>
            </a:r>
            <a:r>
              <a:rPr lang="zh-CN" altLang="en-US">
                <a:effectLst/>
              </a:rPr>
              <a:t> </a:t>
            </a:r>
            <a:endParaRPr lang="zh-CN" altLang="en-US" sz="2800"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4091006-AB22-2A44-90C7-502BAD23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81076"/>
            <a:ext cx="8839200" cy="500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ADT String{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∈CharacterSet,  i=1,2,…,n, n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= {&lt;a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&gt;| 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kumimoji="1" lang="en-US" altLang="zh-CN" sz="2800" b="1" baseline="-2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∈D,  i=2,3,…,n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基本操作：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StrAssign(t , chars)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初始条件：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chars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是一个字符串常量。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操作结果：生成一个值为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chars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StrConcat(s, t)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初始条件：串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 t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已存在。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4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47D66C98-0049-3F41-B1DB-20ED8107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7164"/>
            <a:ext cx="8839200" cy="594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操作结果：将串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联结到串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后形成新串存放到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StrLength(t)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初始条件：字符串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操作结果：返回串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中的元素个数，称为串长。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SubString (s, pos, len, sub)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s,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1≦pos≦StrLength(s)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0≦len≦StrLength(s) –pos+1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返回串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个字符起长度为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的子串。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ADT  String</a:t>
            </a:r>
          </a:p>
        </p:txBody>
      </p:sp>
    </p:spTree>
    <p:extLst>
      <p:ext uri="{BB962C8B-B14F-4D97-AF65-F5344CB8AC3E}">
        <p14:creationId xmlns:p14="http://schemas.microsoft.com/office/powerpoint/2010/main" val="101622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272C386E-FFBC-2342-8510-C0CC7D437E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138113"/>
            <a:ext cx="8153400" cy="9144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4.2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串的存储表示和实现</a:t>
            </a:r>
            <a:endParaRPr lang="zh-CN" altLang="en-US" sz="5400" b="1"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C72D21FF-04E7-9648-9EA9-E1B285F6D76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49426" y="1366838"/>
            <a:ext cx="8766175" cy="5014912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串是一种特殊的线性表，其存储表示和线性表类似，但又不完全相同。串的存储方式取决于将要对串所进行的操作。串在计算机中有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种表示方式：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</a:rPr>
              <a:t>定长顺序存储表示</a:t>
            </a:r>
            <a:r>
              <a:rPr lang="zh-CN" altLang="en-US" b="1"/>
              <a:t>：将串定义成字符数组，利用串名可以直接访问串值。用这种表示方式，串的存储空间在编译时确定，其大小不能改变。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</a:rPr>
              <a:t>堆分配存储方式</a:t>
            </a:r>
            <a:r>
              <a:rPr lang="zh-CN" altLang="en-US" b="1"/>
              <a:t>：仍然用一组地址连续的存储单元来依次存储串中的字符序列，但串的存储空间是在程序运行时根据串的实际长度动态分配的。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块链存储方式</a:t>
            </a:r>
            <a:r>
              <a:rPr lang="zh-CN" altLang="en-US" b="1">
                <a:latin typeface="宋体" panose="02010600030101010101" pitchFamily="2" charset="-122"/>
              </a:rPr>
              <a:t>：是一种链式存储结构表示。</a:t>
            </a:r>
          </a:p>
        </p:txBody>
      </p:sp>
    </p:spTree>
    <p:extLst>
      <p:ext uri="{BB962C8B-B14F-4D97-AF65-F5344CB8AC3E}">
        <p14:creationId xmlns:p14="http://schemas.microsoft.com/office/powerpoint/2010/main" val="4225486522"/>
      </p:ext>
    </p:extLst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2D212E56-CF9B-9F4A-A6FB-0D3204EEC1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42875"/>
            <a:ext cx="7993063" cy="8382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4.2.1</a:t>
            </a:r>
            <a:r>
              <a:rPr lang="en-US" altLang="zh-CN">
                <a:effectLst/>
              </a:rPr>
              <a:t>   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串的定长顺序存储表示</a:t>
            </a:r>
            <a:endParaRPr lang="zh-CN" altLang="en-US" sz="4000" b="1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F666A3DE-2A8F-594B-84BF-EC17A100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143001"/>
            <a:ext cx="881221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这种存储结构又称为串的顺序存储结构。是用一组连续的存储单元来存放串中的字符序列。所谓定长顺序存储结构，是直接使用定长的字符数组来定义，数组的上界预先确定。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定长顺序存储结构定义为：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#define MAX_STRLEN  256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typedef  struct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char  str[MAX_STRLEN]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int  length;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 StringType ;   </a:t>
            </a:r>
          </a:p>
        </p:txBody>
      </p:sp>
    </p:spTree>
    <p:extLst>
      <p:ext uri="{BB962C8B-B14F-4D97-AF65-F5344CB8AC3E}">
        <p14:creationId xmlns:p14="http://schemas.microsoft.com/office/powerpoint/2010/main" val="414599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B5C3B0ED-7060-774D-A545-C6A4233B60A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6156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1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串的联结操作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Status  StrConcat ( StringType  s, StringType t)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400" b="1"/>
              <a:t>/*</a:t>
            </a:r>
            <a:r>
              <a:rPr lang="en-US" altLang="zh-CN" sz="2400" b="1"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将串</a:t>
            </a:r>
            <a:r>
              <a:rPr lang="en-US" altLang="zh-CN" sz="2400" b="1"/>
              <a:t>t</a:t>
            </a:r>
            <a:r>
              <a:rPr lang="zh-CN" altLang="en-US" sz="2400" b="1">
                <a:latin typeface="宋体" panose="02010600030101010101" pitchFamily="2" charset="-122"/>
              </a:rPr>
              <a:t>联结到串</a:t>
            </a:r>
            <a:r>
              <a:rPr lang="en-US" altLang="zh-CN" sz="2400" b="1"/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之后，结果仍然保存在</a:t>
            </a:r>
            <a:r>
              <a:rPr lang="en-US" altLang="zh-CN" sz="2400" b="1"/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中  </a:t>
            </a:r>
            <a:r>
              <a:rPr lang="zh-CN" altLang="en-US" sz="2400" b="1"/>
              <a:t>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int i,  j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((s.length+t.length)&gt;MAX_STRLEN)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ERROR ;   </a:t>
            </a:r>
            <a:r>
              <a:rPr lang="en-US" altLang="zh-CN" sz="2400" b="1"/>
              <a:t>/*  </a:t>
            </a:r>
            <a:r>
              <a:rPr lang="zh-CN" altLang="en-US" sz="2400" b="1"/>
              <a:t>联结后长度超出范围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 for (i=0 ; i&lt;t.length ; i++)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s.str[s.length+i]=t.str[i] ;   </a:t>
            </a:r>
            <a:r>
              <a:rPr lang="en-US" altLang="zh-CN" sz="2400" b="1"/>
              <a:t>/*  </a:t>
            </a:r>
            <a:r>
              <a:rPr lang="zh-CN" altLang="en-US" sz="2400" b="1"/>
              <a:t>串</a:t>
            </a:r>
            <a:r>
              <a:rPr lang="en-US" altLang="zh-CN" sz="2400" b="1"/>
              <a:t>t</a:t>
            </a:r>
            <a:r>
              <a:rPr lang="zh-CN" altLang="en-US" sz="2400" b="1"/>
              <a:t>联结到串</a:t>
            </a:r>
            <a:r>
              <a:rPr lang="en-US" altLang="zh-CN" sz="2400" b="1"/>
              <a:t>s</a:t>
            </a:r>
            <a:r>
              <a:rPr lang="zh-CN" altLang="en-US" sz="2400" b="1"/>
              <a:t>之后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s.length=s.length+t.length ;  </a:t>
            </a:r>
            <a:r>
              <a:rPr lang="en-US" altLang="zh-CN" b="1"/>
              <a:t>/* </a:t>
            </a:r>
            <a:r>
              <a:rPr lang="zh-CN" altLang="en-US" b="1"/>
              <a:t>修改联结后的串长度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34114"/>
      </p:ext>
    </p:extLst>
  </p:cSld>
  <p:clrMapOvr>
    <a:masterClrMapping/>
  </p:clrMapOvr>
</p:sld>
</file>

<file path=ppt/theme/theme1.xml><?xml version="1.0" encoding="utf-8"?>
<a:theme xmlns:a="http://schemas.openxmlformats.org/drawingml/2006/main" name="3_Soaring">
  <a:themeElements>
    <a:clrScheme name="3_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3_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4355</Words>
  <Application>Microsoft Macintosh PowerPoint</Application>
  <PresentationFormat>宽屏</PresentationFormat>
  <Paragraphs>234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楷体_GB2312</vt:lpstr>
      <vt:lpstr>宋体</vt:lpstr>
      <vt:lpstr>Arial Unicode MS</vt:lpstr>
      <vt:lpstr>Arial</vt:lpstr>
      <vt:lpstr>Times New Roman</vt:lpstr>
      <vt:lpstr>Wingdings</vt:lpstr>
      <vt:lpstr>3_Soaring</vt:lpstr>
      <vt:lpstr>第4章 串</vt:lpstr>
      <vt:lpstr>4.1  串类型的定义</vt:lpstr>
      <vt:lpstr>PowerPoint 演示文稿</vt:lpstr>
      <vt:lpstr>PowerPoint 演示文稿</vt:lpstr>
      <vt:lpstr>4.1.2  串的抽象数据类型定义 </vt:lpstr>
      <vt:lpstr>PowerPoint 演示文稿</vt:lpstr>
      <vt:lpstr>4.2  串的存储表示和实现</vt:lpstr>
      <vt:lpstr>4.2.1   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4.2.3   串的链式存储表示</vt:lpstr>
      <vt:lpstr>PowerPoint 演示文稿</vt:lpstr>
      <vt:lpstr>PowerPoint 演示文稿</vt:lpstr>
      <vt:lpstr>4.3  串的模式匹配算法</vt:lpstr>
      <vt:lpstr>4.3.1  Brute-Force模式匹配算法</vt:lpstr>
      <vt:lpstr>PowerPoint 演示文稿</vt:lpstr>
      <vt:lpstr>PowerPoint 演示文稿</vt:lpstr>
      <vt:lpstr>PowerPoint 演示文稿</vt:lpstr>
      <vt:lpstr>4.3.2    模式匹配的一种改进算法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四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串</dc:title>
  <dc:creator>何 其平</dc:creator>
  <cp:lastModifiedBy>何 其平</cp:lastModifiedBy>
  <cp:revision>1</cp:revision>
  <dcterms:created xsi:type="dcterms:W3CDTF">2019-11-08T01:40:22Z</dcterms:created>
  <dcterms:modified xsi:type="dcterms:W3CDTF">2019-11-08T01:42:27Z</dcterms:modified>
</cp:coreProperties>
</file>