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380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F50C-8A3B-AC49-A4EF-47A21EEF4629}" type="datetimeFigureOut">
              <a:rPr kumimoji="1" lang="zh-CN" altLang="en-US" smtClean="0"/>
              <a:t>2019/11/7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04FC-A9DB-A84D-A5D5-CF634F1825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6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56ECD476-B1F7-D947-866F-2C330F7CDF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BD2DAD8-D036-E544-9A7A-F250A7B2C6B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7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304E99C5-BB0E-134F-A3CD-251E885511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C2173B6D-DE3E-EF43-AC70-B3B35CBE30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3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97CC351F-499B-0140-91C9-BAA2CD8496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0B4B6FCB-3980-1C4A-A10B-0B6BA5DC99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4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6CCBEF90-4B05-3047-A04A-3C7388E595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4EB81B59-C7C3-9B44-9B01-E62F48BAF3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9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CAEA5A87-73FC-124C-A8C0-E8D27EBADE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2B9233E-59CA-C94B-9FB3-434B06D33B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7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C5F9EA4C-9E96-1248-9105-080EDCD153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1DE8D7A-CE0B-254A-9964-C8E7E5F1C9A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4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91A7F1FB-75D5-A64D-9117-453C81DBAD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C3B5439B-F43A-EE44-8EA1-2905FF228C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6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9F955BBD-ECB0-3349-8872-31777F1C9B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149F6794-E868-5148-920D-44637D28319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2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0F10A3BD-D3E9-2445-A46A-21DB7980ED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285BFF2-AD98-2E4B-BD2B-466D5F3DBFD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9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E1947D0C-3601-A34F-9CD6-B639809EA4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7DA16F7B-CA7D-0840-9A32-639229476D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4" name="Group 2">
            <a:extLst>
              <a:ext uri="{FF2B5EF4-FFF2-40B4-BE49-F238E27FC236}">
                <a16:creationId xmlns:a16="http://schemas.microsoft.com/office/drawing/2014/main" id="{661C36D2-C5DF-AA47-AF03-6B81AE4EF714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212995" name="Freeform 3">
              <a:extLst>
                <a:ext uri="{FF2B5EF4-FFF2-40B4-BE49-F238E27FC236}">
                  <a16:creationId xmlns:a16="http://schemas.microsoft.com/office/drawing/2014/main" id="{52B257F3-49A9-A544-8445-8C5BA8564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2996" name="Arc 4">
              <a:extLst>
                <a:ext uri="{FF2B5EF4-FFF2-40B4-BE49-F238E27FC236}">
                  <a16:creationId xmlns:a16="http://schemas.microsoft.com/office/drawing/2014/main" id="{C4DC52E2-527B-1541-802E-D322B5D0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A9389D1-6878-D44E-AC35-345B0465FBD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6DD42D08-4816-2A4F-8EE2-9758FDA09D7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CA66658B-4300-E843-9BA6-484FEF30171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78ECB32-D8E9-9D47-951E-0687390EE4AF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74149709-870C-DA4E-AF64-4B42531DFC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D9A4AA0F-4FC2-5540-A67A-144B042224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CA15EC2-94DE-1D4B-93D9-8058FFA9FC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9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E05B9-1EDD-5F4F-A59F-0E12BC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C63AE-A277-F343-8F8E-A137A127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EC851-C684-D045-BBFD-75C54B3B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3E081E-82B3-AE45-9E7C-DFF280A196F2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8446A-9141-954D-92AA-DC3F15C2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FF636-3DEE-7044-870E-EC7CED92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4EC2E-DAC4-2E4C-9B5A-4FE1095769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D92EB-62A5-9542-8279-66A73B2D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01676-5646-1E4B-A8DE-5DCC62D47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9DE27-53BE-0443-B131-CA1F5CC2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16079-F0B3-AB45-BEBB-D345A2CC9870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A5755-D648-724D-B263-3B010D6E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6DB4-4C3E-4A4B-AA6F-30DBC86A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0887C-DA2F-E249-B203-00E5A0A3ED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51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BC148E-2D0A-784D-9DB6-DA064EF28BF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5D2904-EC49-7E46-9976-27DBEE10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A4EECE9-A284-E449-8043-2C2C05159B1A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2F40A-6D32-1441-AE5A-A94EF7D3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5575E-D211-A940-B0E8-BE63B7C6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C4BC512-3BB3-7341-A136-EF9D49B346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2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13023-B692-8B43-B66B-3FF14C7F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9630E-5D8D-5940-A0CE-14AB0A1BEA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3C3CE-B243-084E-AB4C-0918D45A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F1F01-E1B3-D341-89A7-EB506EF4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5AFE3B-353D-5A48-9A7A-CDD6B6D7E7C5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F0F7B-DC89-3D40-99EE-2B704DA1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67EB9-AB2E-8F42-83E9-D5260CD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1828BA3-CFF7-A94E-BDA7-BCCFAE0844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1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3BD7-1063-CF4C-A58A-7743C5C0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0EF73-2E12-2243-864E-67E7A1FC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6DC9F-5315-5344-9DC2-56176005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56573-B3C4-0741-9F69-803F9BFB5B53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448C8-3DEF-884C-8183-1ACFED64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81C95-FC49-6340-8DE3-A1FCAA8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7C4-A36E-E74C-A891-3CEB825884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0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DAF83-3793-744C-B9F0-F1625B61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49468-FD59-D741-AFF9-E8AD75B6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FBF18-4034-C74D-914F-033C745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FE316-0D6C-3442-9AFD-481FBF1271E3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A4C2B-60A9-844A-B238-CC30460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3B1BF-5EB8-CD47-AB3C-17233DD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633C3-4FC9-3A40-A9E5-D208DE2951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4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FB75-D0C1-9742-8445-954E90AC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7B898-BBB9-7C41-8785-4B59192E9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1DC24-47F5-F24E-9C9D-89B29E5E5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A1912-6869-8B4A-9AAD-61231E1E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C0832-84BF-294C-A7C8-053C43C35EBA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7EB87-1151-E74C-BD03-BE26E49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7D8A0-4528-7C4C-BF11-362FFE3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C740A-6854-FA45-A651-45BB85924F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10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E158-D1E2-6E48-98AD-B78B747D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9279B-FEA4-5743-A33C-A71D9D56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FB3D1-A01A-0541-86E5-2AFB328B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C5A92-6142-6246-9E91-482FD653D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FF7FE-F676-A249-AC85-34C880458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1D18F-081B-314F-AD21-0884C896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526A8-CF64-6142-9554-38920540BF7E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B6718-70E1-624A-B539-947F9A3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87881-5B1B-A343-870B-620E07AC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EE2A3-DF37-BF44-B9AF-C3E1F8EAE1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3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3F766-5638-F148-9A38-7CF3E03E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E62278-A936-B046-B337-8B0C55F8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338D-2E3B-F54F-9328-EA1DDBE46358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3CA61-B014-044E-87DE-AE4E0A1A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9A558-BBFB-1947-BE58-2BB625C3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97834-88C9-0343-9819-20F7F06474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4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6E2084-6CDA-5D4F-B778-20719420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A6FE-F4DF-854B-B562-415AB271ACA9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D58621-3DC3-AE41-9551-F33FF0F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2BCD7-AE98-9545-AFE3-6A0541A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D9933-34C0-C943-9B90-1230D3222D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4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05543-AB9F-204F-BF09-AFDD8206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B1C24-D610-1847-ABF3-CC22B5D9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89CD8-ABC6-554F-95B0-B72026FF9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42F00-B57C-C94A-9E1C-1B0950B4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AC4B3-6131-A349-AC76-4401C318AC14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EC52A-F6A5-F441-91D6-7F45D785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6F269-FF57-F948-A03B-EED2DA06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2619F-989F-8044-B468-D627F8576B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8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1D430-ED71-D24F-85EF-9164FD07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DFC74-0D3A-964D-8EC5-F07B3346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A7ACF-6001-5F47-ADEC-D226BBA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3FEB2-A201-814F-8F1A-5CC8CF15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5B2286-AC9B-7F4A-BB61-A94C548F0F91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0444E-1C2E-5849-BCF0-57BB14FD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5C9EB-34F2-8F42-8649-CA7E4779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FCD56-214C-4A4F-8585-13BDE8E929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3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70" name="Group 2">
            <a:extLst>
              <a:ext uri="{FF2B5EF4-FFF2-40B4-BE49-F238E27FC236}">
                <a16:creationId xmlns:a16="http://schemas.microsoft.com/office/drawing/2014/main" id="{CB670C63-492F-AF49-B156-4691EA7B0504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211971" name="Freeform 3">
              <a:extLst>
                <a:ext uri="{FF2B5EF4-FFF2-40B4-BE49-F238E27FC236}">
                  <a16:creationId xmlns:a16="http://schemas.microsoft.com/office/drawing/2014/main" id="{39626A81-AF06-E946-ACE3-4C4A781E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1972" name="Arc 4">
              <a:extLst>
                <a:ext uri="{FF2B5EF4-FFF2-40B4-BE49-F238E27FC236}">
                  <a16:creationId xmlns:a16="http://schemas.microsoft.com/office/drawing/2014/main" id="{F9288FF5-776B-4742-9D43-C1F47AC64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10F006BE-2419-BE47-9813-46127FDAC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91F89290-62D2-1E46-B8B1-8C854B09D8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1D1D9D98-35B9-1849-B8BD-8A287F55320D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211975" name="Rectangle 7">
            <a:extLst>
              <a:ext uri="{FF2B5EF4-FFF2-40B4-BE49-F238E27FC236}">
                <a16:creationId xmlns:a16="http://schemas.microsoft.com/office/drawing/2014/main" id="{2BCEB4E1-D3AC-D44A-9448-22DD0FA8CE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11976" name="Rectangle 8">
            <a:extLst>
              <a:ext uri="{FF2B5EF4-FFF2-40B4-BE49-F238E27FC236}">
                <a16:creationId xmlns:a16="http://schemas.microsoft.com/office/drawing/2014/main" id="{D7936164-5975-504A-B753-24C11D91D4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1DE20EB-8068-9846-B32D-84F24BED5AD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11977" name="Rectangle 9">
            <a:extLst>
              <a:ext uri="{FF2B5EF4-FFF2-40B4-BE49-F238E27FC236}">
                <a16:creationId xmlns:a16="http://schemas.microsoft.com/office/drawing/2014/main" id="{AC8FF84A-8938-5E4B-AD30-71A722BF0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98045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784E0AE4-1F45-6D48-AAC3-61A4E8669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1"/>
            <a:ext cx="7315200" cy="1044575"/>
          </a:xfrm>
        </p:spPr>
        <p:txBody>
          <a:bodyPr/>
          <a:lstStyle/>
          <a:p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zh-CN" altLang="en-US" sz="6000" b="1">
                <a:latin typeface="宋体" panose="02010600030101010101" pitchFamily="2" charset="-122"/>
              </a:rPr>
              <a:t> 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栈和队列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8D78719-95CF-9C44-9E27-10FCE896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157289"/>
            <a:ext cx="8812213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65288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3275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0475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7675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4875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2075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    栈和队列是两种应用非常广泛的数据结构</a:t>
            </a:r>
            <a:r>
              <a:rPr lang="zh-CN" altLang="en-US" sz="2800" b="1">
                <a:solidFill>
                  <a:srgbClr val="FFFFFF"/>
                </a:solidFill>
              </a:rPr>
              <a:t>，它们都来自线性表数据结构，</a:t>
            </a: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都是</a:t>
            </a:r>
            <a:r>
              <a:rPr lang="zh-CN" altLang="en-US" sz="2800" b="1">
                <a:solidFill>
                  <a:srgbClr val="FFFFFF"/>
                </a:solidFill>
              </a:rPr>
              <a:t>“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</a:rPr>
              <a:t>操作受限</a:t>
            </a:r>
            <a:r>
              <a:rPr lang="zh-CN" altLang="en-US" sz="2800" b="1">
                <a:solidFill>
                  <a:srgbClr val="FFFFFF"/>
                </a:solidFill>
              </a:rPr>
              <a:t>”</a:t>
            </a: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的线性表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栈在计算机的实现有多种方式：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rgbClr val="FFFFFF"/>
              </a:buClr>
              <a:buNone/>
            </a:pP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◆ 硬堆栈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：利用</a:t>
            </a:r>
            <a:r>
              <a:rPr lang="en-US" altLang="zh-CN" b="1">
                <a:solidFill>
                  <a:srgbClr val="FFFFFF"/>
                </a:solidFill>
              </a:rPr>
              <a:t>CPU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中的某些寄存器组或类似的硬件或使用内存的特殊区域来实现。这类堆栈容量有限，但速度很快；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rgbClr val="FFFFFF"/>
              </a:buClr>
              <a:buNone/>
            </a:pP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◆ 软堆栈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：这类堆栈主要在内存中实现。堆栈容量可以达到很大。在实现方式上，又有</a:t>
            </a:r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动态方式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b="1">
                <a:solidFill>
                  <a:srgbClr val="00FFFF"/>
                </a:solidFill>
                <a:latin typeface="宋体" panose="02010600030101010101" pitchFamily="2" charset="-122"/>
              </a:rPr>
              <a:t>静态方式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两种。</a:t>
            </a:r>
            <a:endParaRPr lang="zh-CN" altLang="en-US" b="1">
              <a:solidFill>
                <a:srgbClr val="FFFFFF"/>
              </a:solidFill>
              <a:latin typeface="楷体_GB2312" pitchFamily="49" charset="-122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    本章将讨论栈和队列的基本概念</a:t>
            </a:r>
            <a:r>
              <a:rPr lang="zh-CN" altLang="en-US" sz="2800" b="1">
                <a:solidFill>
                  <a:srgbClr val="FFFFFF"/>
                </a:solidFill>
              </a:rPr>
              <a:t>、</a:t>
            </a: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存储结构</a:t>
            </a:r>
            <a:r>
              <a:rPr lang="zh-CN" altLang="en-US" sz="2800" b="1">
                <a:solidFill>
                  <a:srgbClr val="FFFFFF"/>
                </a:solidFill>
              </a:rPr>
              <a:t>、</a:t>
            </a:r>
            <a:r>
              <a:rPr lang="zh-CN" altLang="en-US" sz="2800" b="1">
                <a:solidFill>
                  <a:srgbClr val="FFFFFF"/>
                </a:solidFill>
                <a:latin typeface="楷体_GB2312" pitchFamily="49" charset="-122"/>
              </a:rPr>
              <a:t>基本操作以及这些操作的具体实现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5765812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186FABFB-44E8-274B-9FDE-6E7B0D6D04F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7639"/>
            <a:ext cx="8812213" cy="4433887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4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弹栈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元素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出栈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pop( SqStack   S, ElemType  *e )     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400" b="1"/>
              <a:t>/*</a:t>
            </a:r>
            <a:r>
              <a:rPr lang="zh-CN" altLang="en-US" sz="2400" b="1"/>
              <a:t>弹出栈顶元素*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if ( S.top== S.bottom ) 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return ERROR ;</a:t>
            </a:r>
            <a:r>
              <a:rPr lang="en-US" altLang="zh-CN" b="1"/>
              <a:t>       </a:t>
            </a:r>
            <a:r>
              <a:rPr lang="en-US" altLang="zh-CN" sz="2400" b="1"/>
              <a:t>/*  </a:t>
            </a:r>
            <a:r>
              <a:rPr lang="zh-CN" altLang="en-US" sz="2400" b="1"/>
              <a:t>栈空，返回失败标志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S.top-- ; e=*S. top ; 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 OK ;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46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0036CD19-5B8A-F04B-AEF3-575213AD974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987426"/>
            <a:ext cx="8812213" cy="5610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采用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静态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800" b="1">
                <a:latin typeface="宋体" panose="02010600030101010101" pitchFamily="2" charset="-122"/>
              </a:rPr>
              <a:t>来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存储栈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栈底固定不变的，而栈顶则随着进栈和退栈操作变化的，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latin typeface="宋体" panose="02010600030101010101" pitchFamily="2" charset="-122"/>
              </a:rPr>
              <a:t>栈底固定不变的；栈顶则随着进栈和退栈操作而变化，用一个整型变量</a:t>
            </a:r>
            <a:r>
              <a:rPr lang="en-US" altLang="zh-CN" b="1"/>
              <a:t>top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称为栈顶指针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来指示当前栈顶位置。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/>
              <a:t>用</a:t>
            </a:r>
            <a:r>
              <a:rPr lang="en-US" altLang="zh-CN" b="1"/>
              <a:t>top=0</a:t>
            </a:r>
            <a:r>
              <a:rPr lang="zh-CN" altLang="en-US" b="1"/>
              <a:t>表示栈空的初始状态</a:t>
            </a:r>
            <a:r>
              <a:rPr lang="zh-CN" altLang="en-US" b="1">
                <a:latin typeface="宋体" panose="02010600030101010101" pitchFamily="2" charset="-122"/>
              </a:rPr>
              <a:t>，每次</a:t>
            </a:r>
            <a:r>
              <a:rPr lang="en-US" altLang="zh-CN" b="1"/>
              <a:t>top</a:t>
            </a:r>
            <a:r>
              <a:rPr lang="zh-CN" altLang="en-US" b="1"/>
              <a:t>指向栈顶在数组中的存储位置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r>
              <a:rPr lang="zh-CN" altLang="en-US" sz="2400"/>
              <a:t> 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5600" lvl="1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3200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chemeClr val="folHlink"/>
                </a:solidFill>
                <a:latin typeface="宋体" panose="02010600030101010101" pitchFamily="2" charset="-122"/>
              </a:rPr>
              <a:t>结点进栈</a:t>
            </a:r>
            <a:r>
              <a:rPr lang="zh-CN" altLang="en-US" sz="3200" b="1"/>
              <a:t>：</a:t>
            </a:r>
            <a:r>
              <a:rPr lang="zh-CN" altLang="en-US" b="1"/>
              <a:t>首先执行</a:t>
            </a:r>
            <a:r>
              <a:rPr lang="en-US" altLang="zh-CN" b="1"/>
              <a:t>top</a:t>
            </a:r>
            <a:r>
              <a:rPr lang="zh-CN" altLang="en-US" b="1"/>
              <a:t>加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，使</a:t>
            </a:r>
            <a:r>
              <a:rPr lang="en-US" altLang="zh-CN" b="1"/>
              <a:t>top</a:t>
            </a:r>
            <a:r>
              <a:rPr lang="zh-CN" altLang="en-US" b="1"/>
              <a:t>指向新的栈顶位置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zh-CN" altLang="en-US" b="1"/>
              <a:t>然后将数据元素保存到栈顶</a:t>
            </a:r>
            <a:r>
              <a:rPr lang="en-US" altLang="zh-CN" b="1"/>
              <a:t>(</a:t>
            </a:r>
            <a:r>
              <a:rPr lang="en-US" altLang="zh-CN" b="1">
                <a:solidFill>
                  <a:schemeClr val="folHlink"/>
                </a:solidFill>
              </a:rPr>
              <a:t>top</a:t>
            </a:r>
            <a:r>
              <a:rPr lang="zh-CN" altLang="en-US" b="1">
                <a:solidFill>
                  <a:schemeClr val="folHlink"/>
                </a:solidFill>
              </a:rPr>
              <a:t>所指的当前位置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E1AD12F3-3B9E-1844-9527-A5C9CE5F4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1" y="150813"/>
            <a:ext cx="7415213" cy="685800"/>
          </a:xfrm>
        </p:spPr>
        <p:txBody>
          <a:bodyPr/>
          <a:lstStyle/>
          <a:p>
            <a:r>
              <a:rPr lang="en-US" altLang="zh-CN" sz="4000" b="1">
                <a:effectLst/>
                <a:latin typeface="Times New Roman" panose="02020603050405020304" pitchFamily="18" charset="0"/>
              </a:rPr>
              <a:t>3.1.2.2</a:t>
            </a:r>
            <a:r>
              <a:rPr lang="en-US" altLang="zh-CN" sz="4000"/>
              <a:t>  </a:t>
            </a:r>
            <a:r>
              <a:rPr lang="zh-CN" altLang="en-US" sz="4000" b="1">
                <a:effectLst/>
                <a:ea typeface="楷体_GB2312" pitchFamily="49" charset="-122"/>
              </a:rPr>
              <a:t>栈的静态顺序存储表示</a:t>
            </a:r>
          </a:p>
        </p:txBody>
      </p:sp>
    </p:spTree>
    <p:extLst>
      <p:ext uri="{BB962C8B-B14F-4D97-AF65-F5344CB8AC3E}">
        <p14:creationId xmlns:p14="http://schemas.microsoft.com/office/powerpoint/2010/main" val="366263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6B3C112-BA1C-BA4A-ABF3-69DC86BBA91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9225"/>
            <a:ext cx="8812213" cy="2127250"/>
          </a:xfrm>
        </p:spPr>
        <p:txBody>
          <a:bodyPr/>
          <a:lstStyle/>
          <a:p>
            <a:pPr marL="355600" lvl="1" inden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3200" b="1">
                <a:solidFill>
                  <a:schemeClr val="folHlink"/>
                </a:solidFill>
                <a:latin typeface="宋体" panose="02010600030101010101" pitchFamily="2" charset="-122"/>
              </a:rPr>
              <a:t>结点出栈</a:t>
            </a:r>
            <a:r>
              <a:rPr lang="zh-CN" altLang="en-US" sz="3200" b="1"/>
              <a:t>：</a:t>
            </a:r>
            <a:r>
              <a:rPr lang="zh-CN" altLang="en-US" b="1"/>
              <a:t>首先</a:t>
            </a:r>
            <a:r>
              <a:rPr lang="zh-CN" altLang="en-US" b="1">
                <a:latin typeface="宋体" panose="02010600030101010101" pitchFamily="2" charset="-122"/>
              </a:rPr>
              <a:t>把</a:t>
            </a:r>
            <a:r>
              <a:rPr lang="en-US" altLang="zh-CN" b="1"/>
              <a:t>top</a:t>
            </a:r>
            <a:r>
              <a:rPr lang="zh-CN" altLang="en-US" b="1"/>
              <a:t>指向的栈顶元素取出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zh-CN" altLang="en-US" b="1"/>
              <a:t>然后执行</a:t>
            </a:r>
            <a:r>
              <a:rPr lang="en-US" altLang="zh-CN" b="1"/>
              <a:t>top</a:t>
            </a:r>
            <a:r>
              <a:rPr lang="zh-CN" altLang="en-US" b="1"/>
              <a:t>减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，使</a:t>
            </a:r>
            <a:r>
              <a:rPr lang="en-US" altLang="zh-CN" b="1"/>
              <a:t>top</a:t>
            </a:r>
            <a:r>
              <a:rPr lang="zh-CN" altLang="en-US" b="1"/>
              <a:t>指向新的栈顶位置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若栈的数组有</a:t>
            </a:r>
            <a:r>
              <a:rPr lang="en-US" altLang="zh-CN" sz="2800" b="1"/>
              <a:t>Maxsize</a:t>
            </a:r>
            <a:r>
              <a:rPr lang="zh-CN" altLang="en-US" sz="2800" b="1"/>
              <a:t>个元素</a:t>
            </a:r>
            <a:r>
              <a:rPr lang="zh-CN" altLang="en-US" sz="2800" b="1">
                <a:latin typeface="宋体" panose="02010600030101010101" pitchFamily="2" charset="-122"/>
              </a:rPr>
              <a:t>，则</a:t>
            </a:r>
            <a:r>
              <a:rPr lang="en-US" altLang="zh-CN" sz="2800" b="1"/>
              <a:t>top=Maxsize-1</a:t>
            </a:r>
            <a:r>
              <a:rPr lang="zh-CN" altLang="en-US" sz="2800" b="1"/>
              <a:t>时栈满</a:t>
            </a:r>
            <a:r>
              <a:rPr lang="zh-CN" altLang="en-US" sz="2800" b="1">
                <a:latin typeface="宋体" panose="02010600030101010101" pitchFamily="2" charset="-122"/>
              </a:rPr>
              <a:t>。图</a:t>
            </a:r>
            <a:r>
              <a:rPr lang="en-US" altLang="zh-CN" sz="2800" b="1"/>
              <a:t>3-3</a:t>
            </a:r>
            <a:r>
              <a:rPr lang="zh-CN" altLang="en-US" sz="2800" b="1"/>
              <a:t>是一个大小为</a:t>
            </a:r>
            <a:r>
              <a:rPr lang="en-US" altLang="zh-CN" sz="2800" b="1"/>
              <a:t>5</a:t>
            </a:r>
            <a:r>
              <a:rPr lang="zh-CN" altLang="en-US" sz="2800" b="1"/>
              <a:t>的栈的变化示意图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226307" name="Group 3">
            <a:extLst>
              <a:ext uri="{FF2B5EF4-FFF2-40B4-BE49-F238E27FC236}">
                <a16:creationId xmlns:a16="http://schemas.microsoft.com/office/drawing/2014/main" id="{ED8DBF4D-E81F-254E-B767-E4FEFB9928E0}"/>
              </a:ext>
            </a:extLst>
          </p:cNvPr>
          <p:cNvGrpSpPr>
            <a:grpSpLocks/>
          </p:cNvGrpSpPr>
          <p:nvPr/>
        </p:nvGrpSpPr>
        <p:grpSpPr bwMode="auto">
          <a:xfrm>
            <a:off x="1660526" y="2638425"/>
            <a:ext cx="8778875" cy="3022600"/>
            <a:chOff x="86" y="1662"/>
            <a:chExt cx="5530" cy="1904"/>
          </a:xfrm>
        </p:grpSpPr>
        <p:sp>
          <p:nvSpPr>
            <p:cNvPr id="226308" name="Rectangle 4">
              <a:extLst>
                <a:ext uri="{FF2B5EF4-FFF2-40B4-BE49-F238E27FC236}">
                  <a16:creationId xmlns:a16="http://schemas.microsoft.com/office/drawing/2014/main" id="{4535DA0F-FA5D-3043-B934-D800F325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339"/>
              <a:ext cx="228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3-3   </a:t>
              </a: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静态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堆栈变化示意图</a:t>
              </a:r>
            </a:p>
          </p:txBody>
        </p:sp>
        <p:grpSp>
          <p:nvGrpSpPr>
            <p:cNvPr id="226309" name="Group 5">
              <a:extLst>
                <a:ext uri="{FF2B5EF4-FFF2-40B4-BE49-F238E27FC236}">
                  <a16:creationId xmlns:a16="http://schemas.microsoft.com/office/drawing/2014/main" id="{3D29A898-149E-EE4A-A56A-3F7C48A7CA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662"/>
              <a:ext cx="5530" cy="1565"/>
              <a:chOff x="0" y="445"/>
              <a:chExt cx="5530" cy="1565"/>
            </a:xfrm>
          </p:grpSpPr>
          <p:grpSp>
            <p:nvGrpSpPr>
              <p:cNvPr id="226310" name="Group 6">
                <a:extLst>
                  <a:ext uri="{FF2B5EF4-FFF2-40B4-BE49-F238E27FC236}">
                    <a16:creationId xmlns:a16="http://schemas.microsoft.com/office/drawing/2014/main" id="{993116BF-A104-7241-8D53-1CD2AD8F6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6"/>
                <a:ext cx="1066" cy="1315"/>
                <a:chOff x="0" y="496"/>
                <a:chExt cx="1066" cy="1315"/>
              </a:xfrm>
            </p:grpSpPr>
            <p:sp>
              <p:nvSpPr>
                <p:cNvPr id="226311" name="Rectangle 7">
                  <a:extLst>
                    <a:ext uri="{FF2B5EF4-FFF2-40B4-BE49-F238E27FC236}">
                      <a16:creationId xmlns:a16="http://schemas.microsoft.com/office/drawing/2014/main" id="{41211BCC-1140-C04E-AA58-98ACB03EC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1584"/>
                  <a:ext cx="45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空栈</a:t>
                  </a:r>
                </a:p>
              </p:txBody>
            </p:sp>
            <p:grpSp>
              <p:nvGrpSpPr>
                <p:cNvPr id="226312" name="Group 8">
                  <a:extLst>
                    <a:ext uri="{FF2B5EF4-FFF2-40B4-BE49-F238E27FC236}">
                      <a16:creationId xmlns:a16="http://schemas.microsoft.com/office/drawing/2014/main" id="{BB869C57-1CAF-AF4E-922B-CA74AA402D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6" y="496"/>
                  <a:ext cx="453" cy="1018"/>
                  <a:chOff x="586" y="496"/>
                  <a:chExt cx="499" cy="1018"/>
                </a:xfrm>
              </p:grpSpPr>
              <p:sp>
                <p:nvSpPr>
                  <p:cNvPr id="226313" name="Rectangle 9">
                    <a:extLst>
                      <a:ext uri="{FF2B5EF4-FFF2-40B4-BE49-F238E27FC236}">
                        <a16:creationId xmlns:a16="http://schemas.microsoft.com/office/drawing/2014/main" id="{B6D013B5-5ECD-0E4A-A83A-909B21A637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6" y="1310"/>
                    <a:ext cx="499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14" name="Rectangle 10">
                    <a:extLst>
                      <a:ext uri="{FF2B5EF4-FFF2-40B4-BE49-F238E27FC236}">
                        <a16:creationId xmlns:a16="http://schemas.microsoft.com/office/drawing/2014/main" id="{DC683E99-7A10-A94A-8437-B361FFFD1A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6" y="1105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15" name="Rectangle 11">
                    <a:extLst>
                      <a:ext uri="{FF2B5EF4-FFF2-40B4-BE49-F238E27FC236}">
                        <a16:creationId xmlns:a16="http://schemas.microsoft.com/office/drawing/2014/main" id="{B8100791-5E54-AF4B-9B52-774DCBEFF6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6" y="900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16" name="Rectangle 12">
                    <a:extLst>
                      <a:ext uri="{FF2B5EF4-FFF2-40B4-BE49-F238E27FC236}">
                        <a16:creationId xmlns:a16="http://schemas.microsoft.com/office/drawing/2014/main" id="{55AE5C11-E2F1-414B-8958-67D5EF245C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6" y="697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17" name="Rectangle 13">
                    <a:extLst>
                      <a:ext uri="{FF2B5EF4-FFF2-40B4-BE49-F238E27FC236}">
                        <a16:creationId xmlns:a16="http://schemas.microsoft.com/office/drawing/2014/main" id="{85F4080B-E798-924A-B261-A124BC98F3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6" y="496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18" name="Group 14">
                  <a:extLst>
                    <a:ext uri="{FF2B5EF4-FFF2-40B4-BE49-F238E27FC236}">
                      <a16:creationId xmlns:a16="http://schemas.microsoft.com/office/drawing/2014/main" id="{5FE664C6-4E27-A24A-B80B-85BCCE1194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" y="1440"/>
                  <a:ext cx="574" cy="227"/>
                  <a:chOff x="221" y="1440"/>
                  <a:chExt cx="574" cy="227"/>
                </a:xfrm>
              </p:grpSpPr>
              <p:sp>
                <p:nvSpPr>
                  <p:cNvPr id="226319" name="Rectangle 15">
                    <a:extLst>
                      <a:ext uri="{FF2B5EF4-FFF2-40B4-BE49-F238E27FC236}">
                        <a16:creationId xmlns:a16="http://schemas.microsoft.com/office/drawing/2014/main" id="{5F125C22-505B-8442-88C6-7BC88F650E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440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6320" name="Line 16">
                    <a:extLst>
                      <a:ext uri="{FF2B5EF4-FFF2-40B4-BE49-F238E27FC236}">
                        <a16:creationId xmlns:a16="http://schemas.microsoft.com/office/drawing/2014/main" id="{A01FC029-5874-B24B-874C-0772B5747C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1484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21" name="Group 17">
                  <a:extLst>
                    <a:ext uri="{FF2B5EF4-FFF2-40B4-BE49-F238E27FC236}">
                      <a16:creationId xmlns:a16="http://schemas.microsoft.com/office/drawing/2014/main" id="{DD555C1D-BA40-F34C-8C28-5EF45B163E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226"/>
                  <a:ext cx="580" cy="227"/>
                  <a:chOff x="355" y="3517"/>
                  <a:chExt cx="580" cy="227"/>
                </a:xfrm>
              </p:grpSpPr>
              <p:sp>
                <p:nvSpPr>
                  <p:cNvPr id="226322" name="Rectangle 18">
                    <a:extLst>
                      <a:ext uri="{FF2B5EF4-FFF2-40B4-BE49-F238E27FC236}">
                        <a16:creationId xmlns:a16="http://schemas.microsoft.com/office/drawing/2014/main" id="{8EE6513A-D25F-4D4B-8072-12B8E10915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6323" name="Line 19">
                    <a:extLst>
                      <a:ext uri="{FF2B5EF4-FFF2-40B4-BE49-F238E27FC236}">
                        <a16:creationId xmlns:a16="http://schemas.microsoft.com/office/drawing/2014/main" id="{E716D807-D1DC-2147-B033-76A07C3F1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26324" name="Group 20">
                <a:extLst>
                  <a:ext uri="{FF2B5EF4-FFF2-40B4-BE49-F238E27FC236}">
                    <a16:creationId xmlns:a16="http://schemas.microsoft.com/office/drawing/2014/main" id="{8514BC7A-4BA8-1E41-86CF-BA4FF7269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8" y="507"/>
                <a:ext cx="1274" cy="1470"/>
                <a:chOff x="1078" y="507"/>
                <a:chExt cx="1274" cy="1470"/>
              </a:xfrm>
            </p:grpSpPr>
            <p:sp>
              <p:nvSpPr>
                <p:cNvPr id="226325" name="Rectangle 21">
                  <a:extLst>
                    <a:ext uri="{FF2B5EF4-FFF2-40B4-BE49-F238E27FC236}">
                      <a16:creationId xmlns:a16="http://schemas.microsoft.com/office/drawing/2014/main" id="{53D99184-0181-8645-B925-B1D0237F7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569"/>
                  <a:ext cx="95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Top=1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个元素进栈</a:t>
                  </a:r>
                </a:p>
              </p:txBody>
            </p:sp>
            <p:grpSp>
              <p:nvGrpSpPr>
                <p:cNvPr id="226326" name="Group 22">
                  <a:extLst>
                    <a:ext uri="{FF2B5EF4-FFF2-40B4-BE49-F238E27FC236}">
                      <a16:creationId xmlns:a16="http://schemas.microsoft.com/office/drawing/2014/main" id="{29EC4ECF-7A61-754E-9915-238A17A316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8" y="1410"/>
                  <a:ext cx="610" cy="227"/>
                  <a:chOff x="1595" y="1410"/>
                  <a:chExt cx="610" cy="227"/>
                </a:xfrm>
              </p:grpSpPr>
              <p:sp>
                <p:nvSpPr>
                  <p:cNvPr id="226327" name="Rectangle 23">
                    <a:extLst>
                      <a:ext uri="{FF2B5EF4-FFF2-40B4-BE49-F238E27FC236}">
                        <a16:creationId xmlns:a16="http://schemas.microsoft.com/office/drawing/2014/main" id="{03C7AA07-62E3-0D4E-9FB0-174F81A09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5" y="1410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6328" name="Line 24">
                    <a:extLst>
                      <a:ext uri="{FF2B5EF4-FFF2-40B4-BE49-F238E27FC236}">
                        <a16:creationId xmlns:a16="http://schemas.microsoft.com/office/drawing/2014/main" id="{5AC6AFBD-F719-C34D-9D48-AC30B7785B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2" y="1440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29" name="Group 25">
                  <a:extLst>
                    <a:ext uri="{FF2B5EF4-FFF2-40B4-BE49-F238E27FC236}">
                      <a16:creationId xmlns:a16="http://schemas.microsoft.com/office/drawing/2014/main" id="{57F06AD1-3B6F-2A47-A637-1FB316B6C4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87" y="1082"/>
                  <a:ext cx="509" cy="227"/>
                  <a:chOff x="355" y="3517"/>
                  <a:chExt cx="580" cy="227"/>
                </a:xfrm>
              </p:grpSpPr>
              <p:sp>
                <p:nvSpPr>
                  <p:cNvPr id="226330" name="Rectangle 26">
                    <a:extLst>
                      <a:ext uri="{FF2B5EF4-FFF2-40B4-BE49-F238E27FC236}">
                        <a16:creationId xmlns:a16="http://schemas.microsoft.com/office/drawing/2014/main" id="{A62765DB-DF1A-6A4A-BB79-F32ED51839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6331" name="Line 27">
                    <a:extLst>
                      <a:ext uri="{FF2B5EF4-FFF2-40B4-BE49-F238E27FC236}">
                        <a16:creationId xmlns:a16="http://schemas.microsoft.com/office/drawing/2014/main" id="{F870A217-0C5D-7344-AC7C-1CC4820DCD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32" name="Group 28">
                  <a:extLst>
                    <a:ext uri="{FF2B5EF4-FFF2-40B4-BE49-F238E27FC236}">
                      <a16:creationId xmlns:a16="http://schemas.microsoft.com/office/drawing/2014/main" id="{33C05DCC-E7BB-2645-8730-46A133B1A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99" y="507"/>
                  <a:ext cx="440" cy="1029"/>
                  <a:chOff x="1699" y="507"/>
                  <a:chExt cx="440" cy="1029"/>
                </a:xfrm>
              </p:grpSpPr>
              <p:sp>
                <p:nvSpPr>
                  <p:cNvPr id="226333" name="Rectangle 29">
                    <a:extLst>
                      <a:ext uri="{FF2B5EF4-FFF2-40B4-BE49-F238E27FC236}">
                        <a16:creationId xmlns:a16="http://schemas.microsoft.com/office/drawing/2014/main" id="{EC29596C-F4FD-D243-AABA-31D139FC8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1" y="1332"/>
                    <a:ext cx="438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34" name="Rectangle 30">
                    <a:extLst>
                      <a:ext uri="{FF2B5EF4-FFF2-40B4-BE49-F238E27FC236}">
                        <a16:creationId xmlns:a16="http://schemas.microsoft.com/office/drawing/2014/main" id="{7D17C5BA-FD42-7542-8F83-DD57FF301A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1" y="921"/>
                    <a:ext cx="438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35" name="Rectangle 31">
                    <a:extLst>
                      <a:ext uri="{FF2B5EF4-FFF2-40B4-BE49-F238E27FC236}">
                        <a16:creationId xmlns:a16="http://schemas.microsoft.com/office/drawing/2014/main" id="{BB0E3885-45B6-8644-BD10-290D9C11FB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1" y="717"/>
                    <a:ext cx="438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36" name="Rectangle 32">
                    <a:extLst>
                      <a:ext uri="{FF2B5EF4-FFF2-40B4-BE49-F238E27FC236}">
                        <a16:creationId xmlns:a16="http://schemas.microsoft.com/office/drawing/2014/main" id="{1DE57777-37E1-FB47-9F32-47EB9DC0FC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1" y="507"/>
                    <a:ext cx="438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37" name="Rectangle 33">
                    <a:extLst>
                      <a:ext uri="{FF2B5EF4-FFF2-40B4-BE49-F238E27FC236}">
                        <a16:creationId xmlns:a16="http://schemas.microsoft.com/office/drawing/2014/main" id="{48D98F36-3698-0F45-8351-5C00E2A29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9" y="1121"/>
                    <a:ext cx="438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226338" name="Group 34">
                <a:extLst>
                  <a:ext uri="{FF2B5EF4-FFF2-40B4-BE49-F238E27FC236}">
                    <a16:creationId xmlns:a16="http://schemas.microsoft.com/office/drawing/2014/main" id="{E275538B-850B-8444-A6DF-087F6A451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501"/>
                <a:ext cx="1315" cy="1491"/>
                <a:chOff x="2237" y="501"/>
                <a:chExt cx="1315" cy="1491"/>
              </a:xfrm>
            </p:grpSpPr>
            <p:sp>
              <p:nvSpPr>
                <p:cNvPr id="226339" name="Rectangle 35">
                  <a:extLst>
                    <a:ext uri="{FF2B5EF4-FFF2-40B4-BE49-F238E27FC236}">
                      <a16:creationId xmlns:a16="http://schemas.microsoft.com/office/drawing/2014/main" id="{7DE20DB3-26D3-9242-8E65-ED242FEB6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0" y="1584"/>
                  <a:ext cx="95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Top=3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个元素进栈</a:t>
                  </a:r>
                </a:p>
              </p:txBody>
            </p:sp>
            <p:grpSp>
              <p:nvGrpSpPr>
                <p:cNvPr id="226340" name="Group 36">
                  <a:extLst>
                    <a:ext uri="{FF2B5EF4-FFF2-40B4-BE49-F238E27FC236}">
                      <a16:creationId xmlns:a16="http://schemas.microsoft.com/office/drawing/2014/main" id="{0DB4F3AC-3C6C-1C41-B69C-0BD261F87C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7" y="1423"/>
                  <a:ext cx="605" cy="227"/>
                  <a:chOff x="2237" y="1423"/>
                  <a:chExt cx="605" cy="227"/>
                </a:xfrm>
              </p:grpSpPr>
              <p:sp>
                <p:nvSpPr>
                  <p:cNvPr id="226341" name="Rectangle 37">
                    <a:extLst>
                      <a:ext uri="{FF2B5EF4-FFF2-40B4-BE49-F238E27FC236}">
                        <a16:creationId xmlns:a16="http://schemas.microsoft.com/office/drawing/2014/main" id="{03A18C15-0DF2-FB45-BE7E-D1B19E76C4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6342" name="Line 38">
                    <a:extLst>
                      <a:ext uri="{FF2B5EF4-FFF2-40B4-BE49-F238E27FC236}">
                        <a16:creationId xmlns:a16="http://schemas.microsoft.com/office/drawing/2014/main" id="{6BAAABED-3A19-6D43-AE81-451D690B9D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43" name="Group 39">
                  <a:extLst>
                    <a:ext uri="{FF2B5EF4-FFF2-40B4-BE49-F238E27FC236}">
                      <a16:creationId xmlns:a16="http://schemas.microsoft.com/office/drawing/2014/main" id="{2A717B34-B9DE-E441-80F6-4DBBC55023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5" y="685"/>
                  <a:ext cx="580" cy="227"/>
                  <a:chOff x="355" y="3517"/>
                  <a:chExt cx="580" cy="227"/>
                </a:xfrm>
              </p:grpSpPr>
              <p:sp>
                <p:nvSpPr>
                  <p:cNvPr id="226344" name="Rectangle 40">
                    <a:extLst>
                      <a:ext uri="{FF2B5EF4-FFF2-40B4-BE49-F238E27FC236}">
                        <a16:creationId xmlns:a16="http://schemas.microsoft.com/office/drawing/2014/main" id="{3008C17E-4655-0C4C-A166-CB4B217F09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6345" name="Line 41">
                    <a:extLst>
                      <a:ext uri="{FF2B5EF4-FFF2-40B4-BE49-F238E27FC236}">
                        <a16:creationId xmlns:a16="http://schemas.microsoft.com/office/drawing/2014/main" id="{9F6DA870-FE82-1C4D-BFBA-BE750972D7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46" name="Group 42">
                  <a:extLst>
                    <a:ext uri="{FF2B5EF4-FFF2-40B4-BE49-F238E27FC236}">
                      <a16:creationId xmlns:a16="http://schemas.microsoft.com/office/drawing/2014/main" id="{35AD291C-F312-5848-8EDA-47927D4B71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49" y="501"/>
                  <a:ext cx="453" cy="1026"/>
                  <a:chOff x="2849" y="501"/>
                  <a:chExt cx="453" cy="1026"/>
                </a:xfrm>
              </p:grpSpPr>
              <p:sp>
                <p:nvSpPr>
                  <p:cNvPr id="226347" name="Rectangle 43">
                    <a:extLst>
                      <a:ext uri="{FF2B5EF4-FFF2-40B4-BE49-F238E27FC236}">
                        <a16:creationId xmlns:a16="http://schemas.microsoft.com/office/drawing/2014/main" id="{6B632770-15B6-2349-BF01-5CD11ACF6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1" y="1323"/>
                    <a:ext cx="451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48" name="Rectangle 44">
                    <a:extLst>
                      <a:ext uri="{FF2B5EF4-FFF2-40B4-BE49-F238E27FC236}">
                        <a16:creationId xmlns:a16="http://schemas.microsoft.com/office/drawing/2014/main" id="{152EE59B-ECD2-7347-8C27-9C9DBEC46D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1" y="501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49" name="Rectangle 45">
                    <a:extLst>
                      <a:ext uri="{FF2B5EF4-FFF2-40B4-BE49-F238E27FC236}">
                        <a16:creationId xmlns:a16="http://schemas.microsoft.com/office/drawing/2014/main" id="{DD0E7285-530A-D145-A240-53D1A25107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49" y="1112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226350" name="Rectangle 46">
                    <a:extLst>
                      <a:ext uri="{FF2B5EF4-FFF2-40B4-BE49-F238E27FC236}">
                        <a16:creationId xmlns:a16="http://schemas.microsoft.com/office/drawing/2014/main" id="{00D16968-3DD9-CC4A-ADCF-84EC75CF7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49" y="912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226351" name="Rectangle 47">
                    <a:extLst>
                      <a:ext uri="{FF2B5EF4-FFF2-40B4-BE49-F238E27FC236}">
                        <a16:creationId xmlns:a16="http://schemas.microsoft.com/office/drawing/2014/main" id="{CBE15EBE-86AE-6B4D-896C-C0966D3746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49" y="705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226352" name="Group 48">
                <a:extLst>
                  <a:ext uri="{FF2B5EF4-FFF2-40B4-BE49-F238E27FC236}">
                    <a16:creationId xmlns:a16="http://schemas.microsoft.com/office/drawing/2014/main" id="{72E17490-7E36-BD4B-BF88-C0041BA34C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445"/>
                <a:ext cx="1018" cy="1547"/>
                <a:chOff x="4569" y="445"/>
                <a:chExt cx="1018" cy="1547"/>
              </a:xfrm>
            </p:grpSpPr>
            <p:sp>
              <p:nvSpPr>
                <p:cNvPr id="226353" name="Rectangle 49">
                  <a:extLst>
                    <a:ext uri="{FF2B5EF4-FFF2-40B4-BE49-F238E27FC236}">
                      <a16:creationId xmlns:a16="http://schemas.microsoft.com/office/drawing/2014/main" id="{DE752179-74B5-714C-BCFB-820117504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7" y="1584"/>
                  <a:ext cx="480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Top=4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栈满</a:t>
                  </a:r>
                </a:p>
              </p:txBody>
            </p:sp>
            <p:grpSp>
              <p:nvGrpSpPr>
                <p:cNvPr id="226354" name="Group 50">
                  <a:extLst>
                    <a:ext uri="{FF2B5EF4-FFF2-40B4-BE49-F238E27FC236}">
                      <a16:creationId xmlns:a16="http://schemas.microsoft.com/office/drawing/2014/main" id="{09AF12BE-AC19-7E41-BDCC-7210F07537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69" y="1379"/>
                  <a:ext cx="535" cy="227"/>
                  <a:chOff x="4685" y="1497"/>
                  <a:chExt cx="535" cy="227"/>
                </a:xfrm>
              </p:grpSpPr>
              <p:sp>
                <p:nvSpPr>
                  <p:cNvPr id="226355" name="Rectangle 51">
                    <a:extLst>
                      <a:ext uri="{FF2B5EF4-FFF2-40B4-BE49-F238E27FC236}">
                        <a16:creationId xmlns:a16="http://schemas.microsoft.com/office/drawing/2014/main" id="{5C170AEC-897A-0B46-A57E-2A1A0F1FE8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5" y="1497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6356" name="Line 52">
                    <a:extLst>
                      <a:ext uri="{FF2B5EF4-FFF2-40B4-BE49-F238E27FC236}">
                        <a16:creationId xmlns:a16="http://schemas.microsoft.com/office/drawing/2014/main" id="{2BA2F43D-7F65-6540-A1F2-CB9C2EE44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7" y="1515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57" name="Group 53">
                  <a:extLst>
                    <a:ext uri="{FF2B5EF4-FFF2-40B4-BE49-F238E27FC236}">
                      <a16:creationId xmlns:a16="http://schemas.microsoft.com/office/drawing/2014/main" id="{D3744D4B-D0A6-8C4B-8703-7B8389040E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79" y="445"/>
                  <a:ext cx="522" cy="227"/>
                  <a:chOff x="4704" y="904"/>
                  <a:chExt cx="522" cy="227"/>
                </a:xfrm>
              </p:grpSpPr>
              <p:sp>
                <p:nvSpPr>
                  <p:cNvPr id="226358" name="Rectangle 54">
                    <a:extLst>
                      <a:ext uri="{FF2B5EF4-FFF2-40B4-BE49-F238E27FC236}">
                        <a16:creationId xmlns:a16="http://schemas.microsoft.com/office/drawing/2014/main" id="{3115C833-5F9B-6F4C-BF81-7CD4F5E2F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904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6359" name="Line 55">
                    <a:extLst>
                      <a:ext uri="{FF2B5EF4-FFF2-40B4-BE49-F238E27FC236}">
                        <a16:creationId xmlns:a16="http://schemas.microsoft.com/office/drawing/2014/main" id="{ADAD1A28-A834-7343-BFD5-38A37A6F5C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86" y="1035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60" name="Group 56">
                  <a:extLst>
                    <a:ext uri="{FF2B5EF4-FFF2-40B4-BE49-F238E27FC236}">
                      <a16:creationId xmlns:a16="http://schemas.microsoft.com/office/drawing/2014/main" id="{525474CF-D9BD-1044-A481-060D6417DA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5" y="486"/>
                  <a:ext cx="453" cy="1020"/>
                  <a:chOff x="5105" y="486"/>
                  <a:chExt cx="501" cy="1016"/>
                </a:xfrm>
              </p:grpSpPr>
              <p:sp>
                <p:nvSpPr>
                  <p:cNvPr id="226361" name="Rectangle 57">
                    <a:extLst>
                      <a:ext uri="{FF2B5EF4-FFF2-40B4-BE49-F238E27FC236}">
                        <a16:creationId xmlns:a16="http://schemas.microsoft.com/office/drawing/2014/main" id="{AFB435E2-C97E-F840-B394-4C98C827EE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7" y="1298"/>
                    <a:ext cx="499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62" name="Rectangle 58">
                    <a:extLst>
                      <a:ext uri="{FF2B5EF4-FFF2-40B4-BE49-F238E27FC236}">
                        <a16:creationId xmlns:a16="http://schemas.microsoft.com/office/drawing/2014/main" id="{B676FC64-769D-9149-8067-583C19D296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6" y="1092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226363" name="Rectangle 59">
                    <a:extLst>
                      <a:ext uri="{FF2B5EF4-FFF2-40B4-BE49-F238E27FC236}">
                        <a16:creationId xmlns:a16="http://schemas.microsoft.com/office/drawing/2014/main" id="{ED299A9E-037E-244B-A331-593CCEA574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5" y="896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226364" name="Rectangle 60">
                    <a:extLst>
                      <a:ext uri="{FF2B5EF4-FFF2-40B4-BE49-F238E27FC236}">
                        <a16:creationId xmlns:a16="http://schemas.microsoft.com/office/drawing/2014/main" id="{8790E8D5-1F6F-6443-A76B-31EC71716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5" y="486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e</a:t>
                    </a:r>
                  </a:p>
                </p:txBody>
              </p:sp>
              <p:sp>
                <p:nvSpPr>
                  <p:cNvPr id="226365" name="Rectangle 61">
                    <a:extLst>
                      <a:ext uri="{FF2B5EF4-FFF2-40B4-BE49-F238E27FC236}">
                        <a16:creationId xmlns:a16="http://schemas.microsoft.com/office/drawing/2014/main" id="{3723C249-9E2F-A843-84E2-9B0AE1C89D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7" y="692"/>
                    <a:ext cx="49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226366" name="Group 62">
                <a:extLst>
                  <a:ext uri="{FF2B5EF4-FFF2-40B4-BE49-F238E27FC236}">
                    <a16:creationId xmlns:a16="http://schemas.microsoft.com/office/drawing/2014/main" id="{AC157AB4-A87E-F541-BAB5-B79BB5AA5E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528"/>
                <a:ext cx="1296" cy="1482"/>
                <a:chOff x="3456" y="606"/>
                <a:chExt cx="1296" cy="1482"/>
              </a:xfrm>
            </p:grpSpPr>
            <p:sp>
              <p:nvSpPr>
                <p:cNvPr id="226367" name="Rectangle 63">
                  <a:extLst>
                    <a:ext uri="{FF2B5EF4-FFF2-40B4-BE49-F238E27FC236}">
                      <a16:creationId xmlns:a16="http://schemas.microsoft.com/office/drawing/2014/main" id="{95603818-CADF-7640-8FD8-5CF4FCFD6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680"/>
                  <a:ext cx="816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Top=2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元素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进栈</a:t>
                  </a:r>
                </a:p>
              </p:txBody>
            </p:sp>
            <p:grpSp>
              <p:nvGrpSpPr>
                <p:cNvPr id="226368" name="Group 64">
                  <a:extLst>
                    <a:ext uri="{FF2B5EF4-FFF2-40B4-BE49-F238E27FC236}">
                      <a16:creationId xmlns:a16="http://schemas.microsoft.com/office/drawing/2014/main" id="{91B3E914-681D-904D-8C21-FB762FEEF9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6" y="1519"/>
                  <a:ext cx="634" cy="227"/>
                  <a:chOff x="3456" y="1519"/>
                  <a:chExt cx="634" cy="227"/>
                </a:xfrm>
              </p:grpSpPr>
              <p:sp>
                <p:nvSpPr>
                  <p:cNvPr id="226369" name="Rectangle 65">
                    <a:extLst>
                      <a:ext uri="{FF2B5EF4-FFF2-40B4-BE49-F238E27FC236}">
                        <a16:creationId xmlns:a16="http://schemas.microsoft.com/office/drawing/2014/main" id="{C975711A-3F25-1F4D-AF62-F2C2896611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519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6370" name="Line 66">
                    <a:extLst>
                      <a:ext uri="{FF2B5EF4-FFF2-40B4-BE49-F238E27FC236}">
                        <a16:creationId xmlns:a16="http://schemas.microsoft.com/office/drawing/2014/main" id="{29487A3A-3FED-4640-B50C-41E6B8464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27" y="1548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71" name="Group 67">
                  <a:extLst>
                    <a:ext uri="{FF2B5EF4-FFF2-40B4-BE49-F238E27FC236}">
                      <a16:creationId xmlns:a16="http://schemas.microsoft.com/office/drawing/2014/main" id="{F424E7C9-1BBC-1948-AB79-6FC5266BC8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13" y="973"/>
                  <a:ext cx="580" cy="227"/>
                  <a:chOff x="355" y="3517"/>
                  <a:chExt cx="580" cy="227"/>
                </a:xfrm>
              </p:grpSpPr>
              <p:sp>
                <p:nvSpPr>
                  <p:cNvPr id="226372" name="Rectangle 68">
                    <a:extLst>
                      <a:ext uri="{FF2B5EF4-FFF2-40B4-BE49-F238E27FC236}">
                        <a16:creationId xmlns:a16="http://schemas.microsoft.com/office/drawing/2014/main" id="{F616391C-7E49-A144-9706-4AD44CFC63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6373" name="Line 69">
                    <a:extLst>
                      <a:ext uri="{FF2B5EF4-FFF2-40B4-BE49-F238E27FC236}">
                        <a16:creationId xmlns:a16="http://schemas.microsoft.com/office/drawing/2014/main" id="{5303F54B-5A36-AC4D-8E56-2E71BAA1FE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6374" name="Group 70">
                  <a:extLst>
                    <a:ext uri="{FF2B5EF4-FFF2-40B4-BE49-F238E27FC236}">
                      <a16:creationId xmlns:a16="http://schemas.microsoft.com/office/drawing/2014/main" id="{1D2A8043-8F38-E04A-8A7F-7A6E986F7E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97" y="606"/>
                  <a:ext cx="453" cy="1017"/>
                  <a:chOff x="4097" y="606"/>
                  <a:chExt cx="453" cy="1017"/>
                </a:xfrm>
              </p:grpSpPr>
              <p:sp>
                <p:nvSpPr>
                  <p:cNvPr id="226375" name="Rectangle 71">
                    <a:extLst>
                      <a:ext uri="{FF2B5EF4-FFF2-40B4-BE49-F238E27FC236}">
                        <a16:creationId xmlns:a16="http://schemas.microsoft.com/office/drawing/2014/main" id="{555A5D42-E43D-0E4A-885C-757211E8C1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9" y="1419"/>
                    <a:ext cx="451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76" name="Rectangle 72">
                    <a:extLst>
                      <a:ext uri="{FF2B5EF4-FFF2-40B4-BE49-F238E27FC236}">
                        <a16:creationId xmlns:a16="http://schemas.microsoft.com/office/drawing/2014/main" id="{11E6B62C-EF5F-E247-A21B-3D6F3134D3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9" y="606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377" name="Rectangle 73">
                    <a:extLst>
                      <a:ext uri="{FF2B5EF4-FFF2-40B4-BE49-F238E27FC236}">
                        <a16:creationId xmlns:a16="http://schemas.microsoft.com/office/drawing/2014/main" id="{50069646-2356-EA4D-908E-C3C000CB31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7" y="1217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226378" name="Rectangle 74">
                    <a:extLst>
                      <a:ext uri="{FF2B5EF4-FFF2-40B4-BE49-F238E27FC236}">
                        <a16:creationId xmlns:a16="http://schemas.microsoft.com/office/drawing/2014/main" id="{4FCA12D5-6080-A648-AB9E-C85C247BC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7" y="1017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226379" name="Rectangle 75">
                    <a:extLst>
                      <a:ext uri="{FF2B5EF4-FFF2-40B4-BE49-F238E27FC236}">
                        <a16:creationId xmlns:a16="http://schemas.microsoft.com/office/drawing/2014/main" id="{C872E909-DA01-9049-8CBF-D498F0FC8D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7" y="810"/>
                    <a:ext cx="45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190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3A4A559-88B1-C940-802E-BAB2A29F6E9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7639"/>
            <a:ext cx="8812213" cy="47212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基本操作的实现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1  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栈的类型定义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 define  MAX_STACK_SIZE  100      </a:t>
            </a:r>
            <a:r>
              <a:rPr lang="en-US" altLang="zh-CN" sz="2400" b="1"/>
              <a:t>/*  </a:t>
            </a:r>
            <a:r>
              <a:rPr lang="zh-CN" altLang="en-US" sz="2400" b="1"/>
              <a:t>栈向量大小  *</a:t>
            </a:r>
            <a:r>
              <a:rPr lang="en-US" altLang="zh-CN" sz="2400" b="1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 typedef  int  ElemType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typedef struct  sqstack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ElemType   stack_array[MAX_STACK_SIZE]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int  top;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}SqStack ;</a:t>
            </a:r>
            <a:endParaRPr lang="en-US" altLang="zh-CN" b="1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05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0DF388BD-ABAB-974A-9EEE-B7815C68DE4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7638"/>
            <a:ext cx="8812213" cy="29210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2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栈的初始化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SqStack Init_Stack(void)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 SqStack  S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S.bottom=S.top=0 ;  return(S)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4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465576DF-5A84-344A-8FA9-DEB40058B10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500538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3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压栈</a:t>
            </a:r>
            <a:r>
              <a:rPr lang="en-US" altLang="zh-CN" b="1"/>
              <a:t>(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元素进栈</a:t>
            </a:r>
            <a:r>
              <a:rPr lang="en-US" altLang="zh-CN" b="1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push(SqStack S , ElemType  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/*  </a:t>
            </a:r>
            <a:r>
              <a:rPr lang="zh-CN" altLang="en-US" sz="2400" b="1">
                <a:latin typeface="宋体" panose="02010600030101010101" pitchFamily="2" charset="-122"/>
              </a:rPr>
              <a:t>使数据元素</a:t>
            </a:r>
            <a:r>
              <a:rPr lang="en-US" altLang="zh-CN" sz="2400" b="1"/>
              <a:t>e</a:t>
            </a:r>
            <a:r>
              <a:rPr lang="zh-CN" altLang="en-US" sz="2400" b="1">
                <a:latin typeface="宋体" panose="02010600030101010101" pitchFamily="2" charset="-122"/>
              </a:rPr>
              <a:t>进栈成为新的栈顶  *</a:t>
            </a:r>
            <a:r>
              <a:rPr lang="en-US" altLang="zh-CN" sz="2400" b="1">
                <a:latin typeface="宋体" panose="02010600030101010101" pitchFamily="2" charset="-122"/>
              </a:rPr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if  (S.top==MAX_STACK_SIZE-1)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return  ERROR;      </a:t>
            </a:r>
            <a:r>
              <a:rPr lang="en-US" altLang="zh-CN" sz="2400" b="1"/>
              <a:t>/*  </a:t>
            </a:r>
            <a:r>
              <a:rPr lang="zh-CN" altLang="en-US" sz="2400" b="1"/>
              <a:t>栈满，返回错误标志    *</a:t>
            </a:r>
            <a:r>
              <a:rPr lang="en-US" altLang="zh-CN" sz="2400" b="1"/>
              <a:t>/</a:t>
            </a:r>
            <a:endParaRPr lang="en-US" altLang="zh-CN" sz="2800" b="1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S.top++ ;      </a:t>
            </a:r>
            <a:r>
              <a:rPr lang="en-US" altLang="zh-CN" b="1">
                <a:latin typeface="宋体" panose="02010600030101010101" pitchFamily="2" charset="-122"/>
              </a:rPr>
              <a:t>/*  </a:t>
            </a:r>
            <a:r>
              <a:rPr lang="zh-CN" altLang="en-US" b="1">
                <a:latin typeface="宋体" panose="02010600030101010101" pitchFamily="2" charset="-122"/>
              </a:rPr>
              <a:t>栈顶指针加</a:t>
            </a:r>
            <a:r>
              <a:rPr lang="en-US" altLang="zh-CN" b="1"/>
              <a:t>1  </a:t>
            </a:r>
            <a:r>
              <a:rPr lang="en-US" altLang="zh-CN" b="1">
                <a:latin typeface="宋体" panose="02010600030101010101" pitchFamily="2" charset="-122"/>
              </a:rPr>
              <a:t>*/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S.stack_array[S.top]=e  ;   </a:t>
            </a:r>
            <a:r>
              <a:rPr lang="en-US" altLang="zh-CN" b="1">
                <a:latin typeface="宋体" panose="02010600030101010101" pitchFamily="2" charset="-122"/>
              </a:rPr>
              <a:t>/* </a:t>
            </a:r>
            <a:r>
              <a:rPr lang="en-US" altLang="zh-CN" b="1"/>
              <a:t>e</a:t>
            </a:r>
            <a:r>
              <a:rPr lang="zh-CN" altLang="en-US" b="1">
                <a:latin typeface="宋体" panose="02010600030101010101" pitchFamily="2" charset="-122"/>
              </a:rPr>
              <a:t>成为新的栈顶  *</a:t>
            </a:r>
            <a:r>
              <a:rPr lang="en-US" altLang="zh-CN" b="1">
                <a:latin typeface="宋体" panose="02010600030101010101" pitchFamily="2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OK;        </a:t>
            </a:r>
            <a:r>
              <a:rPr lang="en-US" altLang="zh-CN" b="1"/>
              <a:t>/*  </a:t>
            </a:r>
            <a:r>
              <a:rPr lang="zh-CN" altLang="en-US" b="1"/>
              <a:t>压栈成功    *</a:t>
            </a:r>
            <a:r>
              <a:rPr lang="en-US" altLang="zh-CN" b="1"/>
              <a:t>/</a:t>
            </a:r>
            <a:endParaRPr lang="en-US" altLang="zh-CN" b="1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55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0CBF3A2E-7513-7045-82D8-EC95BF4971A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7638"/>
            <a:ext cx="8812213" cy="50101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4</a:t>
            </a:r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弹栈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元素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出栈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 pop( SqStack   S, ElemType  *e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/>
              <a:t>      /*</a:t>
            </a:r>
            <a:r>
              <a:rPr lang="zh-CN" altLang="en-US" sz="2400" b="1"/>
              <a:t>弹出栈顶元素*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if ( S.top==0 )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return ERROR ;       </a:t>
            </a:r>
            <a:r>
              <a:rPr lang="en-US" altLang="zh-CN" sz="2400" b="1"/>
              <a:t>/*  </a:t>
            </a:r>
            <a:r>
              <a:rPr lang="zh-CN" altLang="en-US" sz="2400" b="1"/>
              <a:t>栈空，返回错误标志  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*e=S.stack_array[S.top] ; 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S.top-- ; 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 ; 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91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A5402E8-11C8-8849-9994-31D4454B4ED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7639"/>
            <a:ext cx="8812213" cy="2560637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当栈满时做进栈运算必定产生空间溢出，简称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上溢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。上溢是一种出错状态，应设法避免。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当栈空时做退栈运算也将产生溢出，简称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下溢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。下溢则可能是正常现象，因为栈在使用时，其初态或终态都是空栈，所以下溢常用来作为控制转移的条件。</a:t>
            </a:r>
          </a:p>
        </p:txBody>
      </p:sp>
    </p:spTree>
    <p:extLst>
      <p:ext uri="{BB962C8B-B14F-4D97-AF65-F5344CB8AC3E}">
        <p14:creationId xmlns:p14="http://schemas.microsoft.com/office/powerpoint/2010/main" val="79480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BC378C1A-1556-0F44-A911-583843AB29C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052513"/>
            <a:ext cx="8812213" cy="26590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1   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栈的链式表示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栈的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链式存储结构</a:t>
            </a:r>
            <a:r>
              <a:rPr lang="zh-CN" altLang="en-US" sz="2800" b="1">
                <a:latin typeface="宋体" panose="02010600030101010101" pitchFamily="2" charset="-122"/>
              </a:rPr>
              <a:t>称为链栈，是运算受限的单链表。其插入和删除操作只能在表头位置上进行。因此，链栈没有必要像单链表那样附加头结点，栈顶指针</a:t>
            </a:r>
            <a:r>
              <a:rPr lang="en-US" altLang="zh-CN" sz="2800" b="1"/>
              <a:t>top</a:t>
            </a:r>
            <a:r>
              <a:rPr lang="zh-CN" altLang="en-US" sz="2800" b="1">
                <a:latin typeface="宋体" panose="02010600030101010101" pitchFamily="2" charset="-122"/>
              </a:rPr>
              <a:t>就是链表的头指针。图</a:t>
            </a:r>
            <a:r>
              <a:rPr lang="en-US" altLang="zh-CN" sz="2800" b="1"/>
              <a:t>3-4</a:t>
            </a:r>
            <a:r>
              <a:rPr lang="zh-CN" altLang="en-US" sz="2800" b="1"/>
              <a:t>是栈的链式存储表示形式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998B6DA-6B66-E443-B525-8822DD4E9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0813"/>
            <a:ext cx="7315200" cy="6858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3.1.3</a:t>
            </a:r>
            <a:r>
              <a:rPr lang="en-US" altLang="zh-CN" b="1"/>
              <a:t>  </a:t>
            </a:r>
            <a:r>
              <a:rPr lang="zh-CN" altLang="en-US" b="1">
                <a:effectLst/>
                <a:ea typeface="楷体_GB2312" pitchFamily="49" charset="-122"/>
              </a:rPr>
              <a:t>栈的链式存储表示</a:t>
            </a:r>
          </a:p>
        </p:txBody>
      </p:sp>
      <p:grpSp>
        <p:nvGrpSpPr>
          <p:cNvPr id="232452" name="Group 4">
            <a:extLst>
              <a:ext uri="{FF2B5EF4-FFF2-40B4-BE49-F238E27FC236}">
                <a16:creationId xmlns:a16="http://schemas.microsoft.com/office/drawing/2014/main" id="{F2F61A03-3763-EF4C-8791-08EAC8316F5B}"/>
              </a:ext>
            </a:extLst>
          </p:cNvPr>
          <p:cNvGrpSpPr>
            <a:grpSpLocks/>
          </p:cNvGrpSpPr>
          <p:nvPr/>
        </p:nvGrpSpPr>
        <p:grpSpPr bwMode="auto">
          <a:xfrm>
            <a:off x="6662739" y="3789363"/>
            <a:ext cx="3743325" cy="2832100"/>
            <a:chOff x="3237" y="2387"/>
            <a:chExt cx="2358" cy="1784"/>
          </a:xfrm>
        </p:grpSpPr>
        <p:grpSp>
          <p:nvGrpSpPr>
            <p:cNvPr id="232453" name="Group 5">
              <a:extLst>
                <a:ext uri="{FF2B5EF4-FFF2-40B4-BE49-F238E27FC236}">
                  <a16:creationId xmlns:a16="http://schemas.microsoft.com/office/drawing/2014/main" id="{49E83CC8-99C9-1246-B064-00ED2B1C2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2387"/>
              <a:ext cx="2358" cy="1678"/>
              <a:chOff x="2304" y="2448"/>
              <a:chExt cx="2379" cy="1715"/>
            </a:xfrm>
          </p:grpSpPr>
          <p:grpSp>
            <p:nvGrpSpPr>
              <p:cNvPr id="232454" name="Group 6">
                <a:extLst>
                  <a:ext uri="{FF2B5EF4-FFF2-40B4-BE49-F238E27FC236}">
                    <a16:creationId xmlns:a16="http://schemas.microsoft.com/office/drawing/2014/main" id="{50ABEBD2-2774-1E4F-B036-DCEA897C39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449"/>
                <a:ext cx="1123" cy="563"/>
                <a:chOff x="1296" y="3552"/>
                <a:chExt cx="1123" cy="563"/>
              </a:xfrm>
            </p:grpSpPr>
            <p:sp>
              <p:nvSpPr>
                <p:cNvPr id="232455" name="Rectangle 7">
                  <a:extLst>
                    <a:ext uri="{FF2B5EF4-FFF2-40B4-BE49-F238E27FC236}">
                      <a16:creationId xmlns:a16="http://schemas.microsoft.com/office/drawing/2014/main" id="{6B180A5A-ACCC-674C-8124-8CC1005AE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3888"/>
                  <a:ext cx="45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空栈</a:t>
                  </a:r>
                </a:p>
              </p:txBody>
            </p:sp>
            <p:grpSp>
              <p:nvGrpSpPr>
                <p:cNvPr id="232456" name="Group 8">
                  <a:extLst>
                    <a:ext uri="{FF2B5EF4-FFF2-40B4-BE49-F238E27FC236}">
                      <a16:creationId xmlns:a16="http://schemas.microsoft.com/office/drawing/2014/main" id="{38C76E21-FB2C-7446-9964-FA9A73B6DB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3552"/>
                  <a:ext cx="608" cy="227"/>
                  <a:chOff x="1296" y="3552"/>
                  <a:chExt cx="608" cy="227"/>
                </a:xfrm>
              </p:grpSpPr>
              <p:sp>
                <p:nvSpPr>
                  <p:cNvPr id="232457" name="Rectangle 9">
                    <a:extLst>
                      <a:ext uri="{FF2B5EF4-FFF2-40B4-BE49-F238E27FC236}">
                        <a16:creationId xmlns:a16="http://schemas.microsoft.com/office/drawing/2014/main" id="{085F4BC6-A8E6-D541-AA57-9F41A43DB6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552"/>
                    <a:ext cx="340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32458" name="Line 10">
                    <a:extLst>
                      <a:ext uri="{FF2B5EF4-FFF2-40B4-BE49-F238E27FC236}">
                        <a16:creationId xmlns:a16="http://schemas.microsoft.com/office/drawing/2014/main" id="{3B1E38BD-6C00-454C-92DF-5A757B8C50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696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2459" name="Group 11">
                  <a:extLst>
                    <a:ext uri="{FF2B5EF4-FFF2-40B4-BE49-F238E27FC236}">
                      <a16:creationId xmlns:a16="http://schemas.microsoft.com/office/drawing/2014/main" id="{A54ED303-8E5A-D34F-B765-3B477A812B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" y="3582"/>
                  <a:ext cx="499" cy="227"/>
                  <a:chOff x="1920" y="3582"/>
                  <a:chExt cx="499" cy="227"/>
                </a:xfrm>
              </p:grpSpPr>
              <p:sp>
                <p:nvSpPr>
                  <p:cNvPr id="232460" name="Rectangle 12">
                    <a:extLst>
                      <a:ext uri="{FF2B5EF4-FFF2-40B4-BE49-F238E27FC236}">
                        <a16:creationId xmlns:a16="http://schemas.microsoft.com/office/drawing/2014/main" id="{B3438A61-2E21-794C-BA84-51C86FDA92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582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        ⋀</a:t>
                    </a: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2461" name="Line 13">
                    <a:extLst>
                      <a:ext uri="{FF2B5EF4-FFF2-40B4-BE49-F238E27FC236}">
                        <a16:creationId xmlns:a16="http://schemas.microsoft.com/office/drawing/2014/main" id="{C2452390-B24E-F946-919D-8542ADA314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51" y="358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32462" name="Group 14">
                <a:extLst>
                  <a:ext uri="{FF2B5EF4-FFF2-40B4-BE49-F238E27FC236}">
                    <a16:creationId xmlns:a16="http://schemas.microsoft.com/office/drawing/2014/main" id="{EDD6CE3F-9BDB-4847-999D-EE62CFF5A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2448"/>
                <a:ext cx="1227" cy="1715"/>
                <a:chOff x="3456" y="2448"/>
                <a:chExt cx="1227" cy="1715"/>
              </a:xfrm>
            </p:grpSpPr>
            <p:sp>
              <p:nvSpPr>
                <p:cNvPr id="232463" name="Rectangle 15">
                  <a:extLst>
                    <a:ext uri="{FF2B5EF4-FFF2-40B4-BE49-F238E27FC236}">
                      <a16:creationId xmlns:a16="http://schemas.microsoft.com/office/drawing/2014/main" id="{29DBF782-68FE-DD48-833A-70DCBAA5C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3936"/>
                  <a:ext cx="56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非空栈</a:t>
                  </a:r>
                </a:p>
              </p:txBody>
            </p:sp>
            <p:grpSp>
              <p:nvGrpSpPr>
                <p:cNvPr id="232464" name="Group 16">
                  <a:extLst>
                    <a:ext uri="{FF2B5EF4-FFF2-40B4-BE49-F238E27FC236}">
                      <a16:creationId xmlns:a16="http://schemas.microsoft.com/office/drawing/2014/main" id="{AD31C230-2349-1149-BD56-DE3B3B16F9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6" y="2448"/>
                  <a:ext cx="1152" cy="440"/>
                  <a:chOff x="3360" y="2400"/>
                  <a:chExt cx="1152" cy="440"/>
                </a:xfrm>
              </p:grpSpPr>
              <p:grpSp>
                <p:nvGrpSpPr>
                  <p:cNvPr id="232465" name="Group 17">
                    <a:extLst>
                      <a:ext uri="{FF2B5EF4-FFF2-40B4-BE49-F238E27FC236}">
                        <a16:creationId xmlns:a16="http://schemas.microsoft.com/office/drawing/2014/main" id="{ECEC0177-9A9B-274D-9183-C8DB71C820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2400"/>
                    <a:ext cx="608" cy="227"/>
                    <a:chOff x="1296" y="3552"/>
                    <a:chExt cx="608" cy="227"/>
                  </a:xfrm>
                </p:grpSpPr>
                <p:sp>
                  <p:nvSpPr>
                    <p:cNvPr id="232466" name="Rectangle 18">
                      <a:extLst>
                        <a:ext uri="{FF2B5EF4-FFF2-40B4-BE49-F238E27FC236}">
                          <a16:creationId xmlns:a16="http://schemas.microsoft.com/office/drawing/2014/main" id="{0053B4D0-932A-4F4B-B232-238F319D1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3552"/>
                      <a:ext cx="340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top</a:t>
                      </a:r>
                    </a:p>
                  </p:txBody>
                </p:sp>
                <p:sp>
                  <p:nvSpPr>
                    <p:cNvPr id="232467" name="Line 19">
                      <a:extLst>
                        <a:ext uri="{FF2B5EF4-FFF2-40B4-BE49-F238E27FC236}">
                          <a16:creationId xmlns:a16="http://schemas.microsoft.com/office/drawing/2014/main" id="{C0967682-FE2A-AD44-9563-7AC1A00AFE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696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232468" name="Group 20">
                    <a:extLst>
                      <a:ext uri="{FF2B5EF4-FFF2-40B4-BE49-F238E27FC236}">
                        <a16:creationId xmlns:a16="http://schemas.microsoft.com/office/drawing/2014/main" id="{CD41BF89-24B4-CE41-9AC8-C8C0D9849F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68" y="2448"/>
                    <a:ext cx="544" cy="227"/>
                    <a:chOff x="3968" y="2448"/>
                    <a:chExt cx="544" cy="227"/>
                  </a:xfrm>
                </p:grpSpPr>
                <p:sp>
                  <p:nvSpPr>
                    <p:cNvPr id="232469" name="Rectangle 21">
                      <a:extLst>
                        <a:ext uri="{FF2B5EF4-FFF2-40B4-BE49-F238E27FC236}">
                          <a16:creationId xmlns:a16="http://schemas.microsoft.com/office/drawing/2014/main" id="{6D20548F-28DD-CF4F-A426-1237F0E099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8" y="2448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232470" name="Line 22">
                      <a:extLst>
                        <a:ext uri="{FF2B5EF4-FFF2-40B4-BE49-F238E27FC236}">
                          <a16:creationId xmlns:a16="http://schemas.microsoft.com/office/drawing/2014/main" id="{580D4C37-22CC-DC46-8EB0-7287358C57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2" y="244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32471" name="Line 23">
                    <a:extLst>
                      <a:ext uri="{FF2B5EF4-FFF2-40B4-BE49-F238E27FC236}">
                        <a16:creationId xmlns:a16="http://schemas.microsoft.com/office/drawing/2014/main" id="{4AF97CC8-67A3-EA4F-83E2-AB84E89223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613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2472" name="Group 24">
                  <a:extLst>
                    <a:ext uri="{FF2B5EF4-FFF2-40B4-BE49-F238E27FC236}">
                      <a16:creationId xmlns:a16="http://schemas.microsoft.com/office/drawing/2014/main" id="{8D5047BE-25A7-5941-BA7E-25DE9B42DF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2" y="2901"/>
                  <a:ext cx="544" cy="371"/>
                  <a:chOff x="3680" y="2928"/>
                  <a:chExt cx="544" cy="371"/>
                </a:xfrm>
              </p:grpSpPr>
              <p:grpSp>
                <p:nvGrpSpPr>
                  <p:cNvPr id="232473" name="Group 25">
                    <a:extLst>
                      <a:ext uri="{FF2B5EF4-FFF2-40B4-BE49-F238E27FC236}">
                        <a16:creationId xmlns:a16="http://schemas.microsoft.com/office/drawing/2014/main" id="{1B159365-E919-D949-8BF9-6038DAF381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0" y="2928"/>
                    <a:ext cx="544" cy="227"/>
                    <a:chOff x="2832" y="2976"/>
                    <a:chExt cx="544" cy="227"/>
                  </a:xfrm>
                </p:grpSpPr>
                <p:sp>
                  <p:nvSpPr>
                    <p:cNvPr id="232474" name="Rectangle 26">
                      <a:extLst>
                        <a:ext uri="{FF2B5EF4-FFF2-40B4-BE49-F238E27FC236}">
                          <a16:creationId xmlns:a16="http://schemas.microsoft.com/office/drawing/2014/main" id="{58D4FB8A-2160-1541-96AA-B70168F029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2976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232475" name="Line 27">
                      <a:extLst>
                        <a:ext uri="{FF2B5EF4-FFF2-40B4-BE49-F238E27FC236}">
                          <a16:creationId xmlns:a16="http://schemas.microsoft.com/office/drawing/2014/main" id="{2FCEDE32-CF1F-7841-858C-F744CD281D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97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32476" name="Line 28">
                    <a:extLst>
                      <a:ext uri="{FF2B5EF4-FFF2-40B4-BE49-F238E27FC236}">
                        <a16:creationId xmlns:a16="http://schemas.microsoft.com/office/drawing/2014/main" id="{2AAC0E04-B96D-C441-8A3E-A569FA2CB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7" y="3072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2477" name="Group 29">
                  <a:extLst>
                    <a:ext uri="{FF2B5EF4-FFF2-40B4-BE49-F238E27FC236}">
                      <a16:creationId xmlns:a16="http://schemas.microsoft.com/office/drawing/2014/main" id="{F370D4E1-EF2E-9942-8FD6-EA7F30978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03" y="3276"/>
                  <a:ext cx="553" cy="623"/>
                  <a:chOff x="3495" y="3396"/>
                  <a:chExt cx="553" cy="623"/>
                </a:xfrm>
              </p:grpSpPr>
              <p:grpSp>
                <p:nvGrpSpPr>
                  <p:cNvPr id="232478" name="Group 30">
                    <a:extLst>
                      <a:ext uri="{FF2B5EF4-FFF2-40B4-BE49-F238E27FC236}">
                        <a16:creationId xmlns:a16="http://schemas.microsoft.com/office/drawing/2014/main" id="{61EF2898-4B37-6F44-A925-0F47D2F906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3792"/>
                    <a:ext cx="544" cy="227"/>
                    <a:chOff x="2832" y="2976"/>
                    <a:chExt cx="544" cy="227"/>
                  </a:xfrm>
                </p:grpSpPr>
                <p:sp>
                  <p:nvSpPr>
                    <p:cNvPr id="232479" name="Rectangle 31">
                      <a:extLst>
                        <a:ext uri="{FF2B5EF4-FFF2-40B4-BE49-F238E27FC236}">
                          <a16:creationId xmlns:a16="http://schemas.microsoft.com/office/drawing/2014/main" id="{05CE694A-3FDD-5242-953C-E461328B3E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2976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</a:t>
                      </a: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⋀</a:t>
                      </a:r>
                    </a:p>
                  </p:txBody>
                </p:sp>
                <p:sp>
                  <p:nvSpPr>
                    <p:cNvPr id="232480" name="Line 32">
                      <a:extLst>
                        <a:ext uri="{FF2B5EF4-FFF2-40B4-BE49-F238E27FC236}">
                          <a16:creationId xmlns:a16="http://schemas.microsoft.com/office/drawing/2014/main" id="{2BDEA061-8AF6-DF4C-AD10-BA11D386031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97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232481" name="Group 33">
                    <a:extLst>
                      <a:ext uri="{FF2B5EF4-FFF2-40B4-BE49-F238E27FC236}">
                        <a16:creationId xmlns:a16="http://schemas.microsoft.com/office/drawing/2014/main" id="{43B6F9CA-CB89-B849-84EF-420C33F88A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95" y="3396"/>
                    <a:ext cx="544" cy="384"/>
                    <a:chOff x="2832" y="2976"/>
                    <a:chExt cx="544" cy="384"/>
                  </a:xfrm>
                </p:grpSpPr>
                <p:grpSp>
                  <p:nvGrpSpPr>
                    <p:cNvPr id="232482" name="Group 34">
                      <a:extLst>
                        <a:ext uri="{FF2B5EF4-FFF2-40B4-BE49-F238E27FC236}">
                          <a16:creationId xmlns:a16="http://schemas.microsoft.com/office/drawing/2014/main" id="{00A23D78-9720-D34A-941E-6531598019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2" y="2976"/>
                      <a:ext cx="544" cy="227"/>
                      <a:chOff x="2832" y="2976"/>
                      <a:chExt cx="544" cy="227"/>
                    </a:xfrm>
                  </p:grpSpPr>
                  <p:sp>
                    <p:nvSpPr>
                      <p:cNvPr id="232483" name="Rectangle 35">
                        <a:extLst>
                          <a:ext uri="{FF2B5EF4-FFF2-40B4-BE49-F238E27FC236}">
                            <a16:creationId xmlns:a16="http://schemas.microsoft.com/office/drawing/2014/main" id="{B118C2F2-0C83-D744-88D5-4EED471D15C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2976"/>
                        <a:ext cx="544" cy="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</a:t>
                        </a: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  <a:r>
                          <a:rPr kumimoji="1" lang="en-US" altLang="zh-CN" sz="2400" baseline="-250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32484" name="Line 36">
                        <a:extLst>
                          <a:ext uri="{FF2B5EF4-FFF2-40B4-BE49-F238E27FC236}">
                            <a16:creationId xmlns:a16="http://schemas.microsoft.com/office/drawing/2014/main" id="{3E13BAC2-FFB6-C248-93AE-214EEA3B82E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6" y="2976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232485" name="Line 37">
                      <a:extLst>
                        <a:ext uri="{FF2B5EF4-FFF2-40B4-BE49-F238E27FC236}">
                          <a16:creationId xmlns:a16="http://schemas.microsoft.com/office/drawing/2014/main" id="{9872ACFE-0AE7-9144-B447-8E1F3C321F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3133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232486" name="Rectangle 38">
              <a:extLst>
                <a:ext uri="{FF2B5EF4-FFF2-40B4-BE49-F238E27FC236}">
                  <a16:creationId xmlns:a16="http://schemas.microsoft.com/office/drawing/2014/main" id="{2BB59260-4E21-0540-81AD-54BC78AC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929"/>
              <a:ext cx="168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3-4  </a:t>
              </a:r>
              <a:r>
                <a:rPr lang="zh-CN" alt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链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栈存储形式</a:t>
              </a:r>
              <a:endParaRPr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32487" name="Rectangle 39">
            <a:extLst>
              <a:ext uri="{FF2B5EF4-FFF2-40B4-BE49-F238E27FC236}">
                <a16:creationId xmlns:a16="http://schemas.microsoft.com/office/drawing/2014/main" id="{E567E9CC-8DD9-F940-B6CA-3D859D73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60800"/>
            <a:ext cx="4876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链栈的</a:t>
            </a:r>
            <a:r>
              <a:rPr lang="zh-CN" altLang="en-US" sz="2800" b="1">
                <a:solidFill>
                  <a:srgbClr val="FFFFFF"/>
                </a:solidFill>
              </a:rPr>
              <a:t>结点类型说明如下：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typedef  struct  Stack_Node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{  ElemType   data ;</a:t>
            </a:r>
          </a:p>
          <a:p>
            <a:pPr lvl="2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struct Stack_Node  *next ;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} Stack_Node ;</a:t>
            </a:r>
          </a:p>
        </p:txBody>
      </p:sp>
    </p:spTree>
    <p:extLst>
      <p:ext uri="{BB962C8B-B14F-4D97-AF65-F5344CB8AC3E}">
        <p14:creationId xmlns:p14="http://schemas.microsoft.com/office/powerpoint/2010/main" val="190024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C42E4A2D-30B9-1744-A93A-76E988FA324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9225"/>
            <a:ext cx="8812213" cy="46482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2</a:t>
            </a: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链栈基本操作的实现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(1)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栈的初始化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Stack_Node </a:t>
            </a:r>
            <a:r>
              <a:rPr lang="en-US" altLang="zh-CN" sz="2800" b="1"/>
              <a:t> *Init_Link_Stack(void)</a:t>
            </a:r>
          </a:p>
          <a:p>
            <a:pPr marL="354013" lvl="1" indent="0">
              <a:lnSpc>
                <a:spcPct val="110000"/>
              </a:lnSpc>
              <a:buNone/>
            </a:pPr>
            <a:r>
              <a:rPr lang="en-US" altLang="zh-CN" b="1"/>
              <a:t>{    </a:t>
            </a:r>
            <a:r>
              <a:rPr lang="en-US" altLang="zh-CN" b="1">
                <a:ea typeface="楷体_GB2312" pitchFamily="49" charset="-122"/>
              </a:rPr>
              <a:t>Stack_Node </a:t>
            </a:r>
            <a:r>
              <a:rPr lang="en-US" altLang="zh-CN" b="1"/>
              <a:t> *top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top=(</a:t>
            </a:r>
            <a:r>
              <a:rPr lang="en-US" altLang="zh-CN" sz="2800" b="1">
                <a:ea typeface="楷体_GB2312" pitchFamily="49" charset="-122"/>
              </a:rPr>
              <a:t>Stack_Node  *</a:t>
            </a:r>
            <a:r>
              <a:rPr lang="en-US" altLang="zh-CN" sz="2800" b="1"/>
              <a:t>)malloc(sizeof(</a:t>
            </a:r>
            <a:r>
              <a:rPr lang="en-US" altLang="zh-CN" sz="2800" b="1">
                <a:ea typeface="楷体_GB2312" pitchFamily="49" charset="-122"/>
              </a:rPr>
              <a:t>Stack_Node </a:t>
            </a:r>
            <a:r>
              <a:rPr lang="en-US" altLang="zh-CN" sz="2800" b="1"/>
              <a:t>))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top-&gt;next=NULL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return(top) ;</a:t>
            </a:r>
          </a:p>
          <a:p>
            <a:pPr marL="354013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0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3C9ADD73-F6B4-EC43-891A-6F393B079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76200"/>
            <a:ext cx="3429000" cy="9144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3.1</a:t>
            </a:r>
            <a:r>
              <a:rPr lang="en-US" altLang="zh-CN" sz="5400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</a:rPr>
              <a:t>栈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B872BBDC-4AC4-A84C-90CC-FBCCB43F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25538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4400" b="1">
                <a:solidFill>
                  <a:srgbClr val="FFCC66"/>
                </a:solidFill>
              </a:rPr>
              <a:t>3.1.1</a:t>
            </a:r>
            <a:r>
              <a:rPr lang="en-US" altLang="zh-C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4400" b="1">
                <a:solidFill>
                  <a:srgbClr val="FFCC66"/>
                </a:solidFill>
                <a:ea typeface="楷体_GB2312" pitchFamily="49" charset="-122"/>
              </a:rPr>
              <a:t>栈的基本概念</a:t>
            </a:r>
          </a:p>
        </p:txBody>
      </p:sp>
      <p:sp>
        <p:nvSpPr>
          <p:cNvPr id="215044" name="Rectangle 4">
            <a:extLst>
              <a:ext uri="{FF2B5EF4-FFF2-40B4-BE49-F238E27FC236}">
                <a16:creationId xmlns:a16="http://schemas.microsoft.com/office/drawing/2014/main" id="{279D02B9-B8A9-BB4B-B7FA-6BB773B440B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1639" y="1920875"/>
            <a:ext cx="8816975" cy="460375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1</a:t>
            </a: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栈的概念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栈</a:t>
            </a:r>
            <a:r>
              <a:rPr lang="en-US" altLang="zh-CN" b="1"/>
              <a:t>(</a:t>
            </a:r>
            <a:r>
              <a:rPr lang="en-US" altLang="zh-CN" b="1">
                <a:solidFill>
                  <a:schemeClr val="accent1"/>
                </a:solidFill>
              </a:rPr>
              <a:t>Stack</a:t>
            </a:r>
            <a:r>
              <a:rPr lang="en-US" altLang="zh-CN" b="1"/>
              <a:t>)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是限制在表的一端进行插入和删除操作的线性表。又称为后进先出</a:t>
            </a:r>
            <a:r>
              <a:rPr lang="en-US" altLang="zh-CN" sz="2800" b="1">
                <a:solidFill>
                  <a:schemeClr val="folHlink"/>
                </a:solidFill>
              </a:rPr>
              <a:t>LIFO</a:t>
            </a:r>
            <a:r>
              <a:rPr lang="en-US" altLang="zh-CN" sz="2800" b="1">
                <a:solidFill>
                  <a:schemeClr val="hlink"/>
                </a:solidFill>
              </a:rPr>
              <a:t> 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Last In First Out</a:t>
            </a:r>
            <a:r>
              <a:rPr lang="en-US" altLang="zh-CN" sz="2800" b="1"/>
              <a:t>)</a:t>
            </a:r>
            <a:r>
              <a:rPr lang="zh-CN" altLang="en-US" sz="2800" b="1"/>
              <a:t>或先进后出</a:t>
            </a:r>
            <a:r>
              <a:rPr lang="en-US" altLang="zh-CN" sz="2800" b="1">
                <a:solidFill>
                  <a:schemeClr val="folHlink"/>
                </a:solidFill>
              </a:rPr>
              <a:t>FILO</a:t>
            </a:r>
            <a:r>
              <a:rPr lang="en-US" altLang="zh-CN" sz="2800" b="1">
                <a:solidFill>
                  <a:schemeClr val="hlink"/>
                </a:solidFill>
              </a:rPr>
              <a:t> 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First In Last Out</a:t>
            </a:r>
            <a:r>
              <a:rPr lang="en-US" altLang="zh-CN" sz="2800" b="1"/>
              <a:t>)</a:t>
            </a:r>
            <a:r>
              <a:rPr lang="zh-CN" altLang="en-US" sz="2800" b="1"/>
              <a:t>线性</a:t>
            </a:r>
            <a:r>
              <a:rPr lang="zh-CN" altLang="en-US" sz="2800" b="1">
                <a:latin typeface="宋体" panose="02010600030101010101" pitchFamily="2" charset="-122"/>
              </a:rPr>
              <a:t>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栈顶</a:t>
            </a:r>
            <a:r>
              <a:rPr lang="en-US" altLang="zh-CN" b="1"/>
              <a:t>(</a:t>
            </a:r>
            <a:r>
              <a:rPr lang="en-US" altLang="zh-CN" b="1">
                <a:solidFill>
                  <a:schemeClr val="accent1"/>
                </a:solidFill>
              </a:rPr>
              <a:t>Top</a:t>
            </a:r>
            <a:r>
              <a:rPr lang="en-US" altLang="zh-CN" b="1"/>
              <a:t>)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允许进行插入、删除操作的一端，又称为表尾。用栈顶指针</a:t>
            </a:r>
            <a:r>
              <a:rPr lang="en-US" altLang="zh-CN" sz="2800" b="1"/>
              <a:t>(top)</a:t>
            </a:r>
            <a:r>
              <a:rPr lang="zh-CN" altLang="en-US" sz="2800" b="1"/>
              <a:t>来指示栈顶元素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栈底</a:t>
            </a:r>
            <a:r>
              <a:rPr lang="en-US" altLang="zh-CN" b="1"/>
              <a:t>(</a:t>
            </a:r>
            <a:r>
              <a:rPr lang="en-US" altLang="zh-CN" b="1">
                <a:solidFill>
                  <a:schemeClr val="accent1"/>
                </a:solidFill>
              </a:rPr>
              <a:t>Bottom</a:t>
            </a:r>
            <a:r>
              <a:rPr lang="en-US" altLang="zh-CN" b="1"/>
              <a:t>)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是固定端，又称为表头。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空栈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当表中没有元素时称为空栈。</a:t>
            </a:r>
          </a:p>
        </p:txBody>
      </p:sp>
    </p:spTree>
    <p:extLst>
      <p:ext uri="{BB962C8B-B14F-4D97-AF65-F5344CB8AC3E}">
        <p14:creationId xmlns:p14="http://schemas.microsoft.com/office/powerpoint/2010/main" val="3450108969"/>
      </p:ext>
    </p:extLst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AEA812A7-30E5-C443-91DE-4146C7032D0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9226"/>
            <a:ext cx="8812213" cy="6088063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(2)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压栈</a:t>
            </a:r>
            <a:r>
              <a:rPr lang="en-US" altLang="zh-CN" b="1"/>
              <a:t>(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元素进栈</a:t>
            </a:r>
            <a:r>
              <a:rPr lang="en-US" altLang="zh-CN" b="1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push(</a:t>
            </a:r>
            <a:r>
              <a:rPr lang="en-US" altLang="zh-CN" sz="2800" b="1">
                <a:ea typeface="楷体_GB2312" pitchFamily="49" charset="-122"/>
              </a:rPr>
              <a:t>Stack_Node</a:t>
            </a:r>
            <a:r>
              <a:rPr lang="en-US" altLang="zh-CN" sz="2800" b="1"/>
              <a:t> *top , ElemType  e)</a:t>
            </a:r>
          </a:p>
          <a:p>
            <a:pPr marL="354013" lvl="1" indent="0">
              <a:lnSpc>
                <a:spcPct val="110000"/>
              </a:lnSpc>
              <a:buNone/>
            </a:pPr>
            <a:r>
              <a:rPr lang="en-US" altLang="zh-CN" b="1"/>
              <a:t>{   </a:t>
            </a:r>
            <a:r>
              <a:rPr lang="en-US" altLang="zh-CN" b="1">
                <a:ea typeface="楷体_GB2312" pitchFamily="49" charset="-122"/>
              </a:rPr>
              <a:t>Stack_Node </a:t>
            </a:r>
            <a:r>
              <a:rPr lang="en-US" altLang="zh-CN" b="1"/>
              <a:t> *p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p=(</a:t>
            </a:r>
            <a:r>
              <a:rPr lang="en-US" altLang="zh-CN" sz="2800" b="1">
                <a:ea typeface="楷体_GB2312" pitchFamily="49" charset="-122"/>
              </a:rPr>
              <a:t>Stack_Node  *</a:t>
            </a:r>
            <a:r>
              <a:rPr lang="en-US" altLang="zh-CN" sz="2800" b="1"/>
              <a:t>)malloc(sizeof(</a:t>
            </a:r>
            <a:r>
              <a:rPr lang="en-US" altLang="zh-CN" sz="2800" b="1">
                <a:ea typeface="楷体_GB2312" pitchFamily="49" charset="-122"/>
              </a:rPr>
              <a:t>Stack_Node</a:t>
            </a:r>
            <a:r>
              <a:rPr lang="en-US" altLang="zh-CN" sz="2800" b="1"/>
              <a:t>))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(!p)  return  ERROR;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申请新结点失败，返回错误标志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p-&gt;data=e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p-&gt;next=top-&gt;next 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top-&gt;next=p ;    </a:t>
            </a:r>
            <a:r>
              <a:rPr lang="en-US" altLang="zh-CN" b="1"/>
              <a:t>/*  </a:t>
            </a:r>
            <a:r>
              <a:rPr lang="zh-CN" altLang="en-US" b="1"/>
              <a:t>钩链  *</a:t>
            </a:r>
            <a:r>
              <a:rPr lang="en-US" altLang="zh-CN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OK;</a:t>
            </a:r>
          </a:p>
          <a:p>
            <a:pPr marL="354013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60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67955BC7-E857-4F45-A827-7628AAC1E74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49413" y="107950"/>
            <a:ext cx="8839200" cy="656113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(3)</a:t>
            </a:r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弹栈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元素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出栈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pop(</a:t>
            </a:r>
            <a:r>
              <a:rPr lang="en-US" altLang="zh-CN" sz="2800" b="1">
                <a:ea typeface="楷体_GB2312" pitchFamily="49" charset="-122"/>
              </a:rPr>
              <a:t>Stack_Node </a:t>
            </a:r>
            <a:r>
              <a:rPr lang="en-US" altLang="zh-CN" sz="2800" b="1"/>
              <a:t> *top , ElemType *e)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/*  </a:t>
            </a:r>
            <a:r>
              <a:rPr lang="zh-CN" altLang="en-US" sz="2400" b="1">
                <a:latin typeface="宋体" panose="02010600030101010101" pitchFamily="2" charset="-122"/>
              </a:rPr>
              <a:t>将栈顶元素</a:t>
            </a:r>
            <a:r>
              <a:rPr lang="zh-CN" altLang="en-US" sz="2400" b="1"/>
              <a:t>出</a:t>
            </a:r>
            <a:r>
              <a:rPr lang="zh-CN" altLang="en-US" sz="2400" b="1">
                <a:latin typeface="宋体" panose="02010600030101010101" pitchFamily="2" charset="-122"/>
              </a:rPr>
              <a:t>栈  *</a:t>
            </a:r>
            <a:r>
              <a:rPr lang="en-US" altLang="zh-CN" sz="2400" b="1">
                <a:latin typeface="宋体" panose="02010600030101010101" pitchFamily="2" charset="-122"/>
              </a:rPr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</a:t>
            </a:r>
            <a:r>
              <a:rPr lang="en-US" altLang="zh-CN" b="1">
                <a:ea typeface="楷体_GB2312" pitchFamily="49" charset="-122"/>
              </a:rPr>
              <a:t>Stack_Node  *p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ElemType  e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 (top-&gt;next==NULL 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return ERROR ;    </a:t>
            </a:r>
            <a:r>
              <a:rPr lang="en-US" altLang="zh-CN" sz="2400" b="1"/>
              <a:t>/*  </a:t>
            </a:r>
            <a:r>
              <a:rPr lang="zh-CN" altLang="en-US" sz="2400" b="1"/>
              <a:t>栈空，返回错误标志    *</a:t>
            </a:r>
            <a:r>
              <a:rPr lang="en-US" altLang="zh-CN" sz="2400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p=top-&gt;next ; e=p-&gt;data ;    </a:t>
            </a:r>
            <a:r>
              <a:rPr lang="en-US" altLang="zh-CN" b="1">
                <a:latin typeface="宋体" panose="02010600030101010101" pitchFamily="2" charset="-122"/>
              </a:rPr>
              <a:t>/*  </a:t>
            </a:r>
            <a:r>
              <a:rPr lang="zh-CN" altLang="en-US" b="1">
                <a:latin typeface="宋体" panose="02010600030101010101" pitchFamily="2" charset="-122"/>
              </a:rPr>
              <a:t>取栈顶元素  *</a:t>
            </a:r>
            <a:r>
              <a:rPr lang="en-US" altLang="zh-CN" b="1">
                <a:latin typeface="宋体" panose="02010600030101010101" pitchFamily="2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top-&gt;next=p-&gt;next ;     </a:t>
            </a:r>
            <a:r>
              <a:rPr lang="en-US" altLang="zh-CN" b="1">
                <a:latin typeface="宋体" panose="02010600030101010101" pitchFamily="2" charset="-122"/>
              </a:rPr>
              <a:t>/*  </a:t>
            </a:r>
            <a:r>
              <a:rPr lang="zh-CN" altLang="en-US" b="1">
                <a:latin typeface="宋体" panose="02010600030101010101" pitchFamily="2" charset="-122"/>
              </a:rPr>
              <a:t>修改栈顶指针  *</a:t>
            </a:r>
            <a:r>
              <a:rPr lang="en-US" altLang="zh-CN" b="1">
                <a:latin typeface="宋体" panose="02010600030101010101" pitchFamily="2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free(p)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68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FE335EFE-22A7-BC47-BBA1-B80255BC00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214313"/>
            <a:ext cx="4495800" cy="8382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3.2</a:t>
            </a:r>
            <a:r>
              <a:rPr lang="en-US" altLang="zh-CN" sz="5400" b="1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</a:rPr>
              <a:t>栈的应用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3AA7C470-335C-4747-8CBA-4F75F69618B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214439"/>
            <a:ext cx="8812213" cy="1493837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由于栈具有的</a:t>
            </a:r>
            <a:r>
              <a:rPr lang="zh-CN" altLang="en-US" sz="2800" b="1">
                <a:solidFill>
                  <a:schemeClr val="accent1"/>
                </a:solidFill>
              </a:rPr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后进先出</a:t>
            </a:r>
            <a:r>
              <a:rPr lang="zh-CN" altLang="en-US" sz="2800" b="1">
                <a:solidFill>
                  <a:schemeClr val="accent1"/>
                </a:solidFill>
              </a:rPr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的固有特性，因此，栈成为程序设计中常用的工具和数据结构。以下是几个栈应用的例子。</a:t>
            </a:r>
          </a:p>
        </p:txBody>
      </p:sp>
    </p:spTree>
    <p:extLst>
      <p:ext uri="{BB962C8B-B14F-4D97-AF65-F5344CB8AC3E}">
        <p14:creationId xmlns:p14="http://schemas.microsoft.com/office/powerpoint/2010/main" val="865675996"/>
      </p:ext>
    </p:extLst>
  </p:cSld>
  <p:clrMapOvr>
    <a:masterClrMapping/>
  </p:clrMapOvr>
  <p:transition spd="slow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069F7B13-93DE-1148-8555-4A3AC36264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142875"/>
            <a:ext cx="4495800" cy="693738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3.2.1    </a:t>
            </a: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数制转换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16E0FFC7-0914-7C46-B964-A5425C03809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981076"/>
            <a:ext cx="8812213" cy="561657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十进制整数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向其它进制数</a:t>
            </a:r>
            <a:r>
              <a:rPr lang="en-US" altLang="zh-CN" sz="2800" b="1"/>
              <a:t>d(</a:t>
            </a:r>
            <a:r>
              <a:rPr lang="zh-CN" altLang="en-US" sz="2800" b="1">
                <a:latin typeface="宋体" panose="02010600030101010101" pitchFamily="2" charset="-122"/>
              </a:rPr>
              <a:t>二</a:t>
            </a:r>
            <a:r>
              <a:rPr lang="zh-CN" altLang="en-US" sz="2800" b="1"/>
              <a:t>、</a:t>
            </a:r>
            <a:r>
              <a:rPr lang="zh-CN" altLang="en-US" sz="2800" b="1">
                <a:latin typeface="宋体" panose="02010600030101010101" pitchFamily="2" charset="-122"/>
              </a:rPr>
              <a:t>八</a:t>
            </a:r>
            <a:r>
              <a:rPr lang="zh-CN" altLang="en-US" sz="2800" b="1"/>
              <a:t>、</a:t>
            </a:r>
            <a:r>
              <a:rPr lang="zh-CN" altLang="en-US" sz="2800" b="1">
                <a:latin typeface="宋体" panose="02010600030101010101" pitchFamily="2" charset="-122"/>
              </a:rPr>
              <a:t>十六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的转换是计算机实现计算的基本问题。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转换法则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该转换法则对应于一个简单算法原理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n=(n div d)*d+n mod 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其中：</a:t>
            </a:r>
            <a:r>
              <a:rPr lang="en-US" altLang="zh-CN" sz="2800" b="1"/>
              <a:t>div</a:t>
            </a:r>
            <a:r>
              <a:rPr lang="zh-CN" altLang="en-US" sz="2800" b="1">
                <a:latin typeface="宋体" panose="02010600030101010101" pitchFamily="2" charset="-122"/>
              </a:rPr>
              <a:t>为整除运算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en-US" altLang="zh-CN" sz="2800" b="1"/>
              <a:t>mod</a:t>
            </a:r>
            <a:r>
              <a:rPr lang="zh-CN" altLang="en-US" sz="2800" b="1">
                <a:latin typeface="宋体" panose="02010600030101010101" pitchFamily="2" charset="-122"/>
              </a:rPr>
              <a:t>为求余运算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例如 </a:t>
            </a:r>
            <a:r>
              <a:rPr lang="en-US" altLang="zh-CN" sz="2800" b="1"/>
              <a:t>(</a:t>
            </a:r>
            <a:r>
              <a:rPr lang="en-US" altLang="zh-CN" sz="2800" b="1">
                <a:sym typeface="Wingdings" pitchFamily="2" charset="2"/>
              </a:rPr>
              <a:t>1348)</a:t>
            </a:r>
            <a:r>
              <a:rPr lang="en-US" altLang="zh-CN" sz="2800" b="1" baseline="-25000">
                <a:sym typeface="Wingdings" pitchFamily="2" charset="2"/>
              </a:rPr>
              <a:t>10</a:t>
            </a:r>
            <a:r>
              <a:rPr lang="en-US" altLang="zh-CN" sz="2800" b="1">
                <a:sym typeface="Wingdings" pitchFamily="2" charset="2"/>
              </a:rPr>
              <a:t>= (2504)</a:t>
            </a:r>
            <a:r>
              <a:rPr lang="en-US" altLang="zh-CN" sz="2800" b="1" baseline="-20000">
                <a:sym typeface="Wingdings" pitchFamily="2" charset="2"/>
              </a:rPr>
              <a:t>8</a:t>
            </a:r>
            <a:r>
              <a:rPr lang="zh-CN" altLang="en-US" sz="2800" b="1">
                <a:latin typeface="宋体" panose="02010600030101010101" pitchFamily="2" charset="-122"/>
                <a:sym typeface="Wingdings" pitchFamily="2" charset="2"/>
              </a:rPr>
              <a:t>，</a:t>
            </a:r>
            <a:r>
              <a:rPr lang="zh-CN" altLang="en-US" sz="2800" b="1">
                <a:latin typeface="宋体" panose="02010600030101010101" pitchFamily="2" charset="-122"/>
              </a:rPr>
              <a:t>其运算过程如下：</a:t>
            </a:r>
            <a:endParaRPr lang="zh-CN" altLang="en-US" sz="2800" b="1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    </a:t>
            </a:r>
            <a:r>
              <a:rPr lang="en-US" altLang="zh-CN" sz="2800" b="1"/>
              <a:t>n         n div 8     n mod 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  1348       168             4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    168        21              0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     21         2                5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      2           0               2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41410"/>
      </p:ext>
    </p:extLst>
  </p:cSld>
  <p:clrMapOvr>
    <a:masterClrMapping/>
  </p:clrMapOvr>
  <p:transition spd="slow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93C17BFB-28A3-C747-ADE1-BD09825E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7476"/>
            <a:ext cx="8839200" cy="655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采用静态顺序栈方式实现   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</a:t>
            </a:r>
            <a:r>
              <a:rPr lang="en-US" altLang="zh-CN" sz="2800" b="1">
                <a:solidFill>
                  <a:srgbClr val="FFFFFF"/>
                </a:solidFill>
              </a:rPr>
              <a:t>void conversion(int  n , int  d) 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</a:rPr>
              <a:t>/*</a:t>
            </a:r>
            <a:r>
              <a:rPr lang="zh-CN" altLang="en-US" b="1">
                <a:solidFill>
                  <a:srgbClr val="FFFFFF"/>
                </a:solidFill>
              </a:rPr>
              <a:t>将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十进制整数</a:t>
            </a:r>
            <a:r>
              <a:rPr lang="en-US" altLang="zh-CN" b="1">
                <a:solidFill>
                  <a:srgbClr val="FFFFFF"/>
                </a:solidFill>
              </a:rPr>
              <a:t>N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转换为</a:t>
            </a:r>
            <a:r>
              <a:rPr lang="en-US" altLang="zh-CN" b="1">
                <a:solidFill>
                  <a:srgbClr val="FFFFFF"/>
                </a:solidFill>
              </a:rPr>
              <a:t>d(2</a:t>
            </a:r>
            <a:r>
              <a:rPr lang="zh-CN" altLang="en-US" b="1">
                <a:solidFill>
                  <a:srgbClr val="FFFFFF"/>
                </a:solidFill>
              </a:rPr>
              <a:t>或</a:t>
            </a:r>
            <a:r>
              <a:rPr lang="en-US" altLang="zh-CN" b="1">
                <a:solidFill>
                  <a:srgbClr val="FFFFFF"/>
                </a:solidFill>
              </a:rPr>
              <a:t>8)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进制数</a:t>
            </a:r>
            <a:r>
              <a:rPr lang="zh-CN" altLang="en-US" b="1">
                <a:solidFill>
                  <a:srgbClr val="FFFFFF"/>
                </a:solidFill>
              </a:rPr>
              <a:t>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SqStack  S ;    int k, *e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S=Init_Stack();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while  (n&gt;0)   {  k=n%d ; push(S , k) ; n=n/d ;    } 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    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求出所有的余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数，</a:t>
            </a:r>
            <a:r>
              <a:rPr lang="zh-CN" altLang="en-US" b="1">
                <a:solidFill>
                  <a:srgbClr val="FFFFFF"/>
                </a:solidFill>
              </a:rPr>
              <a:t>进栈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while  (S.top!=0)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栈不空时出栈，输出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 pop(S, e) ; </a:t>
            </a:r>
          </a:p>
          <a:p>
            <a:pPr lvl="4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printf(“%1d” , *e) ; 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 </a:t>
            </a:r>
            <a:r>
              <a:rPr lang="en-US" altLang="zh-CN">
                <a:solidFill>
                  <a:srgbClr val="FFFFF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205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BFB702B6-70FE-EB4E-AFA7-BD396BDED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142875"/>
            <a:ext cx="5772150" cy="693738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3.2.2     </a:t>
            </a:r>
            <a:r>
              <a:rPr lang="zh-CN" altLang="en-US" b="1">
                <a:effectLst/>
                <a:ea typeface="楷体_GB2312" pitchFamily="49" charset="-122"/>
              </a:rPr>
              <a:t>括号匹配问题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8BF2F594-BC31-B94C-B927-0A3B7A3958A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981076"/>
            <a:ext cx="8812213" cy="561657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在文字处理软件或编译程序设计时，常常需要检查一个字符串或一个表达式中的括号是否相匹配</a:t>
            </a:r>
            <a:r>
              <a:rPr lang="en-US" altLang="zh-CN" sz="2800" b="1"/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</a:rPr>
              <a:t>匹配思想</a:t>
            </a:r>
            <a:r>
              <a:rPr lang="zh-CN" altLang="en-US" b="1"/>
              <a:t>：</a:t>
            </a:r>
            <a:r>
              <a:rPr lang="zh-CN" altLang="en-US" sz="2800" b="1"/>
              <a:t>从左至右扫描一个字符串</a:t>
            </a:r>
            <a:r>
              <a:rPr lang="en-US" altLang="zh-CN" sz="2800" b="1"/>
              <a:t>(</a:t>
            </a:r>
            <a:r>
              <a:rPr lang="zh-CN" altLang="en-US" sz="2800" b="1"/>
              <a:t>或表达式</a:t>
            </a:r>
            <a:r>
              <a:rPr lang="en-US" altLang="zh-CN" sz="2800" b="1"/>
              <a:t>)</a:t>
            </a:r>
            <a:r>
              <a:rPr lang="zh-CN" altLang="en-US" sz="2800" b="1"/>
              <a:t>，则</a:t>
            </a:r>
            <a:r>
              <a:rPr lang="zh-CN" altLang="en-US" sz="2800" b="1">
                <a:solidFill>
                  <a:schemeClr val="folHlink"/>
                </a:solidFill>
              </a:rPr>
              <a:t>每个右括号将与最近遇到的那个左括号相匹配</a:t>
            </a:r>
            <a:r>
              <a:rPr lang="zh-CN" altLang="en-US" sz="2800" b="1"/>
              <a:t>。则可以在从左至右扫描过程中把所遇到的左括号存放到堆栈中。每当遇到一个右括号时，就将它与栈顶的左括号</a:t>
            </a:r>
            <a:r>
              <a:rPr lang="en-US" altLang="zh-CN" sz="2800" b="1"/>
              <a:t>(</a:t>
            </a:r>
            <a:r>
              <a:rPr lang="zh-CN" altLang="en-US" sz="2800" b="1"/>
              <a:t>如果存在</a:t>
            </a:r>
            <a:r>
              <a:rPr lang="en-US" altLang="zh-CN" sz="2800" b="1"/>
              <a:t>)</a:t>
            </a:r>
            <a:r>
              <a:rPr lang="zh-CN" altLang="en-US" sz="2800" b="1"/>
              <a:t>相匹配，同时从栈顶删除该左括号。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算法思想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设置一个栈，当读到左括号时，左括号进栈。当读到右括号时，则从栈中弹出一个元素，与读到的左括号进行匹配，若匹配成功，继续读入；否则匹配失败，返回</a:t>
            </a:r>
            <a:r>
              <a:rPr lang="en-US" altLang="zh-CN" sz="2800" b="1"/>
              <a:t>FLASE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021767310"/>
      </p:ext>
    </p:extLst>
  </p:cSld>
  <p:clrMapOvr>
    <a:masterClrMapping/>
  </p:clrMapOvr>
  <p:transition spd="slow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15F645FD-E941-E54C-8F61-DDF877DFA81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1"/>
            <a:ext cx="8839200" cy="50768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#define TRUE 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#define  FLASE  -1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SqStack  S 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S=Init_Stack() ;</a:t>
            </a:r>
            <a:r>
              <a:rPr lang="en-US" altLang="zh-CN" sz="2400" b="1"/>
              <a:t>  /*</a:t>
            </a:r>
            <a:r>
              <a:rPr lang="zh-CN" altLang="en-US" sz="2400" b="1"/>
              <a:t>堆栈初始化*</a:t>
            </a:r>
            <a:r>
              <a:rPr lang="en-US" altLang="zh-CN" sz="2400" b="1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int Match_Brackets( 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char ch , x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scanf(“%c” , &amp;ch)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 while (asc(ch)!=13)</a:t>
            </a:r>
          </a:p>
        </p:txBody>
      </p:sp>
    </p:spTree>
    <p:extLst>
      <p:ext uri="{BB962C8B-B14F-4D97-AF65-F5344CB8AC3E}">
        <p14:creationId xmlns:p14="http://schemas.microsoft.com/office/powerpoint/2010/main" val="169408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790053FC-AE24-FC4F-BD5B-68889602555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553200"/>
          </a:xfrm>
        </p:spPr>
        <p:txBody>
          <a:bodyPr/>
          <a:lstStyle/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 if  ((ch==‘(’)||(ch==‘[’))  push(S , ch) 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else if  (ch==‘]’)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{  x=pop(S) 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if (x!=‘[’)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       {  printf(“’[’</a:t>
            </a:r>
            <a:r>
              <a:rPr lang="zh-CN" altLang="en-US" sz="2800" b="1"/>
              <a:t>括号不匹配”</a:t>
            </a:r>
            <a:r>
              <a:rPr lang="en-US" altLang="zh-CN" sz="2800" b="1"/>
              <a:t>) 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           return FLASE  ;  } 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else if  (ch==‘)’)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{  x=pop(S) 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if (x!=‘(’)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    { printf(“’(’</a:t>
            </a:r>
            <a:r>
              <a:rPr lang="zh-CN" altLang="en-US" sz="2800" b="1"/>
              <a:t>括号不匹配”</a:t>
            </a:r>
            <a:r>
              <a:rPr lang="en-US" altLang="zh-CN" sz="2800" b="1"/>
              <a:t>) 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       return FLASE  ;}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}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}</a:t>
            </a:r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165914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678791A3-4324-0843-A9A4-C09D9799EA6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740775" cy="3132138"/>
          </a:xfrm>
        </p:spPr>
        <p:txBody>
          <a:bodyPr/>
          <a:lstStyle/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if  (S.top!=0)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  printf(“</a:t>
            </a:r>
            <a:r>
              <a:rPr lang="zh-CN" altLang="en-US" sz="2800" b="1"/>
              <a:t>括号数量不匹配！”</a:t>
            </a:r>
            <a:r>
              <a:rPr lang="en-US" altLang="zh-CN" sz="2800" b="1"/>
              <a:t>) 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return FLASE  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}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else  return TRUE  ;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493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B4C651D8-C54E-B948-9426-A71955C99B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5550" y="142875"/>
            <a:ext cx="7056438" cy="693738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3.2.2   </a:t>
            </a: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栈与递归调用的实现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983337-6C32-FA4F-90C1-39350F178827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981076"/>
            <a:ext cx="8812213" cy="561657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栈的另一个重要应用是在程序设计语言中实现递归调用。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递归调用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一个函数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或过程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直接或间接地调用自己本身，简称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递归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Recursive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    递归</a:t>
            </a:r>
            <a:r>
              <a:rPr lang="zh-CN" altLang="en-US" sz="2800" b="1">
                <a:latin typeface="宋体" panose="02010600030101010101" pitchFamily="2" charset="-122"/>
              </a:rPr>
              <a:t>是程序设计中的一个强有力的工具。因为递归函数结构清晰，程序易读，正确性很容易得到证明。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为了使递归调用不至于无终止地进行下去，实际上有效的递归调用函数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或过程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应包括两部分：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递推规则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终止条件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例如：求</a:t>
            </a:r>
            <a:r>
              <a:rPr lang="en-US" altLang="zh-CN" b="1"/>
              <a:t>n!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593774"/>
      </p:ext>
    </p:extLst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DD118683-42A9-4B41-B8EB-EBA98F51E4A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03388" y="152401"/>
            <a:ext cx="5905500" cy="3421063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设栈</a:t>
            </a:r>
            <a:r>
              <a:rPr lang="en-US" altLang="zh-CN" sz="2800" b="1"/>
              <a:t>S=(a</a:t>
            </a:r>
            <a:r>
              <a:rPr lang="en-US" altLang="zh-CN" sz="2800" b="1" baseline="-24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…a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，则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称为栈底元素，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为栈顶元素，如图</a:t>
            </a:r>
            <a:r>
              <a:rPr lang="en-US" altLang="zh-CN" sz="2800" b="1"/>
              <a:t>3-1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栈中元素按</a:t>
            </a:r>
            <a:r>
              <a:rPr lang="en-US" altLang="zh-CN" sz="2800" b="1"/>
              <a:t>a</a:t>
            </a:r>
            <a:r>
              <a:rPr lang="en-US" altLang="zh-CN" sz="2800" b="1" baseline="-24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…a</a:t>
            </a:r>
            <a:r>
              <a:rPr lang="en-US" altLang="zh-CN" sz="2800" b="1" baseline="-25000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的次序进栈，退栈的第一个元素应为栈顶元素。即栈的修改是按后进先出的原则进行的。</a:t>
            </a:r>
          </a:p>
        </p:txBody>
      </p:sp>
      <p:grpSp>
        <p:nvGrpSpPr>
          <p:cNvPr id="217091" name="Group 3">
            <a:extLst>
              <a:ext uri="{FF2B5EF4-FFF2-40B4-BE49-F238E27FC236}">
                <a16:creationId xmlns:a16="http://schemas.microsoft.com/office/drawing/2014/main" id="{1EE3F1EF-3CA6-3547-A862-4DDF7A02E313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152400"/>
            <a:ext cx="3036887" cy="3429000"/>
            <a:chOff x="3799" y="96"/>
            <a:chExt cx="1913" cy="2160"/>
          </a:xfrm>
        </p:grpSpPr>
        <p:sp>
          <p:nvSpPr>
            <p:cNvPr id="217092" name="Rectangle 4">
              <a:extLst>
                <a:ext uri="{FF2B5EF4-FFF2-40B4-BE49-F238E27FC236}">
                  <a16:creationId xmlns:a16="http://schemas.microsoft.com/office/drawing/2014/main" id="{2CF7BD68-AC15-3B4C-842F-023FB92C8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16"/>
              <a:ext cx="16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3-1   </a:t>
              </a:r>
              <a:r>
                <a:rPr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49" charset="-122"/>
                </a:rPr>
                <a:t>顺序</a:t>
              </a: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栈示意图</a:t>
              </a:r>
              <a:endParaRPr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217093" name="Group 5">
              <a:extLst>
                <a:ext uri="{FF2B5EF4-FFF2-40B4-BE49-F238E27FC236}">
                  <a16:creationId xmlns:a16="http://schemas.microsoft.com/office/drawing/2014/main" id="{36F69406-E533-1841-9D5F-B8B5F9E81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96"/>
              <a:ext cx="1913" cy="1877"/>
              <a:chOff x="3564" y="48"/>
              <a:chExt cx="1913" cy="1877"/>
            </a:xfrm>
          </p:grpSpPr>
          <p:grpSp>
            <p:nvGrpSpPr>
              <p:cNvPr id="217094" name="Group 6">
                <a:extLst>
                  <a:ext uri="{FF2B5EF4-FFF2-40B4-BE49-F238E27FC236}">
                    <a16:creationId xmlns:a16="http://schemas.microsoft.com/office/drawing/2014/main" id="{12E8D862-2999-B24C-8007-35AF4C8C75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4" y="453"/>
                <a:ext cx="1372" cy="1472"/>
                <a:chOff x="2562" y="2368"/>
                <a:chExt cx="1372" cy="1472"/>
              </a:xfrm>
            </p:grpSpPr>
            <p:grpSp>
              <p:nvGrpSpPr>
                <p:cNvPr id="217095" name="Group 7">
                  <a:extLst>
                    <a:ext uri="{FF2B5EF4-FFF2-40B4-BE49-F238E27FC236}">
                      <a16:creationId xmlns:a16="http://schemas.microsoft.com/office/drawing/2014/main" id="{8AD412B1-926E-1349-87B3-04821BD83F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35" y="2436"/>
                  <a:ext cx="499" cy="1360"/>
                  <a:chOff x="3024" y="2436"/>
                  <a:chExt cx="453" cy="1356"/>
                </a:xfrm>
              </p:grpSpPr>
              <p:sp>
                <p:nvSpPr>
                  <p:cNvPr id="217096" name="Rectangle 8">
                    <a:extLst>
                      <a:ext uri="{FF2B5EF4-FFF2-40B4-BE49-F238E27FC236}">
                        <a16:creationId xmlns:a16="http://schemas.microsoft.com/office/drawing/2014/main" id="{37F599E5-E524-394E-BA35-543E2C345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65"/>
                    <a:ext cx="45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217097" name="Rectangle 9">
                    <a:extLst>
                      <a:ext uri="{FF2B5EF4-FFF2-40B4-BE49-F238E27FC236}">
                        <a16:creationId xmlns:a16="http://schemas.microsoft.com/office/drawing/2014/main" id="{E6713354-6C47-494F-9BEA-86A3263E0B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338"/>
                    <a:ext cx="45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17098" name="Rectangle 10">
                    <a:extLst>
                      <a:ext uri="{FF2B5EF4-FFF2-40B4-BE49-F238E27FC236}">
                        <a16:creationId xmlns:a16="http://schemas.microsoft.com/office/drawing/2014/main" id="{02DAC483-F373-3145-AC37-14E1E325E2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885"/>
                    <a:ext cx="45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</a:p>
                </p:txBody>
              </p:sp>
              <p:sp>
                <p:nvSpPr>
                  <p:cNvPr id="217099" name="Rectangle 11">
                    <a:extLst>
                      <a:ext uri="{FF2B5EF4-FFF2-40B4-BE49-F238E27FC236}">
                        <a16:creationId xmlns:a16="http://schemas.microsoft.com/office/drawing/2014/main" id="{A5A2C2EC-69B8-974A-BF55-3ABEBF33D6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36"/>
                    <a:ext cx="45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n</a:t>
                    </a:r>
                  </a:p>
                </p:txBody>
              </p:sp>
              <p:sp>
                <p:nvSpPr>
                  <p:cNvPr id="217100" name="Rectangle 12">
                    <a:extLst>
                      <a:ext uri="{FF2B5EF4-FFF2-40B4-BE49-F238E27FC236}">
                        <a16:creationId xmlns:a16="http://schemas.microsoft.com/office/drawing/2014/main" id="{A5270695-2732-B441-A044-269214140F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112"/>
                    <a:ext cx="45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⋯⋯</a:t>
                    </a: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7101" name="Rectangle 13">
                    <a:extLst>
                      <a:ext uri="{FF2B5EF4-FFF2-40B4-BE49-F238E27FC236}">
                        <a16:creationId xmlns:a16="http://schemas.microsoft.com/office/drawing/2014/main" id="{068ABF92-125D-C44E-9518-69A3E973E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62"/>
                    <a:ext cx="453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⋯⋯</a:t>
                    </a:r>
                    <a:endParaRPr kumimoji="1" lang="zh-CN" altLang="en-US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17102" name="Group 14">
                  <a:extLst>
                    <a:ext uri="{FF2B5EF4-FFF2-40B4-BE49-F238E27FC236}">
                      <a16:creationId xmlns:a16="http://schemas.microsoft.com/office/drawing/2014/main" id="{FDAAC4C0-AFF0-1545-BE49-C870D4B566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2" y="3568"/>
                  <a:ext cx="864" cy="272"/>
                  <a:chOff x="1248" y="3360"/>
                  <a:chExt cx="864" cy="272"/>
                </a:xfrm>
              </p:grpSpPr>
              <p:sp>
                <p:nvSpPr>
                  <p:cNvPr id="217103" name="Rectangle 15">
                    <a:extLst>
                      <a:ext uri="{FF2B5EF4-FFF2-40B4-BE49-F238E27FC236}">
                        <a16:creationId xmlns:a16="http://schemas.microsoft.com/office/drawing/2014/main" id="{D0356515-E6AE-0E4E-BA58-8B1259FCB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360"/>
                    <a:ext cx="635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17104" name="Line 16">
                    <a:extLst>
                      <a:ext uri="{FF2B5EF4-FFF2-40B4-BE49-F238E27FC236}">
                        <a16:creationId xmlns:a16="http://schemas.microsoft.com/office/drawing/2014/main" id="{3DEFA6B3-A8F9-0D4A-89A8-73D33EFA7C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3504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17105" name="Group 17">
                  <a:extLst>
                    <a:ext uri="{FF2B5EF4-FFF2-40B4-BE49-F238E27FC236}">
                      <a16:creationId xmlns:a16="http://schemas.microsoft.com/office/drawing/2014/main" id="{5038EDD9-8F34-1445-91E2-0EB067206F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368"/>
                  <a:ext cx="645" cy="272"/>
                  <a:chOff x="1563" y="2880"/>
                  <a:chExt cx="645" cy="272"/>
                </a:xfrm>
              </p:grpSpPr>
              <p:sp>
                <p:nvSpPr>
                  <p:cNvPr id="217106" name="Rectangle 18">
                    <a:extLst>
                      <a:ext uri="{FF2B5EF4-FFF2-40B4-BE49-F238E27FC236}">
                        <a16:creationId xmlns:a16="http://schemas.microsoft.com/office/drawing/2014/main" id="{0E0853AA-CC54-CF47-8323-6F2EB5A67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3" y="2880"/>
                    <a:ext cx="453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17107" name="Line 19">
                    <a:extLst>
                      <a:ext uri="{FF2B5EF4-FFF2-40B4-BE49-F238E27FC236}">
                        <a16:creationId xmlns:a16="http://schemas.microsoft.com/office/drawing/2014/main" id="{62BC4EBA-C199-C240-9C5C-F05DDBDC1F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024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17108" name="Group 20">
                <a:extLst>
                  <a:ext uri="{FF2B5EF4-FFF2-40B4-BE49-F238E27FC236}">
                    <a16:creationId xmlns:a16="http://schemas.microsoft.com/office/drawing/2014/main" id="{31B667C7-F223-E94A-8A41-F2C9956D4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61"/>
                <a:ext cx="907" cy="447"/>
                <a:chOff x="3653" y="61"/>
                <a:chExt cx="907" cy="447"/>
              </a:xfrm>
            </p:grpSpPr>
            <p:sp>
              <p:nvSpPr>
                <p:cNvPr id="217109" name="Rectangle 21">
                  <a:extLst>
                    <a:ext uri="{FF2B5EF4-FFF2-40B4-BE49-F238E27FC236}">
                      <a16:creationId xmlns:a16="http://schemas.microsoft.com/office/drawing/2014/main" id="{4CC7BEF2-A8D4-F44D-BF58-A45FFBC25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3" y="61"/>
                  <a:ext cx="90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进栈（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push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</a:t>
                  </a:r>
                </a:p>
              </p:txBody>
            </p:sp>
            <p:sp>
              <p:nvSpPr>
                <p:cNvPr id="217110" name="Line 22">
                  <a:extLst>
                    <a:ext uri="{FF2B5EF4-FFF2-40B4-BE49-F238E27FC236}">
                      <a16:creationId xmlns:a16="http://schemas.microsoft.com/office/drawing/2014/main" id="{B72297FA-EAA9-CC48-8080-55AB0D84C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7" y="3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7111" name="Line 23">
                  <a:extLst>
                    <a:ext uri="{FF2B5EF4-FFF2-40B4-BE49-F238E27FC236}">
                      <a16:creationId xmlns:a16="http://schemas.microsoft.com/office/drawing/2014/main" id="{49FC3BD5-314C-AC40-A37D-B582DEA6CC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3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7112" name="Group 24">
                <a:extLst>
                  <a:ext uri="{FF2B5EF4-FFF2-40B4-BE49-F238E27FC236}">
                    <a16:creationId xmlns:a16="http://schemas.microsoft.com/office/drawing/2014/main" id="{516D1806-663C-C844-B72B-80820804CE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48"/>
                <a:ext cx="725" cy="466"/>
                <a:chOff x="4752" y="48"/>
                <a:chExt cx="725" cy="466"/>
              </a:xfrm>
            </p:grpSpPr>
            <p:sp>
              <p:nvSpPr>
                <p:cNvPr id="217113" name="Rectangle 25">
                  <a:extLst>
                    <a:ext uri="{FF2B5EF4-FFF2-40B4-BE49-F238E27FC236}">
                      <a16:creationId xmlns:a16="http://schemas.microsoft.com/office/drawing/2014/main" id="{1B722603-B7AC-6A4E-820F-AD88ED58B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48"/>
                  <a:ext cx="72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出栈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(pop)</a:t>
                  </a:r>
                </a:p>
              </p:txBody>
            </p:sp>
            <p:sp>
              <p:nvSpPr>
                <p:cNvPr id="217114" name="Line 26">
                  <a:extLst>
                    <a:ext uri="{FF2B5EF4-FFF2-40B4-BE49-F238E27FC236}">
                      <a16:creationId xmlns:a16="http://schemas.microsoft.com/office/drawing/2014/main" id="{853418C0-F9CA-924A-84E8-F92BE00AC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9" y="32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7115" name="Line 27">
                  <a:extLst>
                    <a:ext uri="{FF2B5EF4-FFF2-40B4-BE49-F238E27FC236}">
                      <a16:creationId xmlns:a16="http://schemas.microsoft.com/office/drawing/2014/main" id="{A0E8FC75-3A90-C143-863A-E6BA82F93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9" y="32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001F0280-FCE8-6647-A806-A7840F7E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3538539"/>
            <a:ext cx="87852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</a:t>
            </a:r>
            <a:r>
              <a:rPr kumimoji="1" lang="zh-CN" altLang="en-US" sz="3600" b="1">
                <a:solidFill>
                  <a:srgbClr val="FFCC66"/>
                </a:solidFill>
                <a:latin typeface="Times New Roman" panose="02020603050405020304" pitchFamily="18" charset="0"/>
                <a:ea typeface="楷体_GB2312" pitchFamily="49" charset="-122"/>
              </a:rPr>
              <a:t>栈的抽象数据类型定义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ADT Stack{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={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ElemSet,  i=1,2,…,n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}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={&lt;a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&gt;|a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  i=2,3,…,n }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基本操作：初始化、进栈、出栈、取栈顶元素等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ADT Stack</a:t>
            </a:r>
          </a:p>
        </p:txBody>
      </p:sp>
    </p:spTree>
    <p:extLst>
      <p:ext uri="{BB962C8B-B14F-4D97-AF65-F5344CB8AC3E}">
        <p14:creationId xmlns:p14="http://schemas.microsoft.com/office/powerpoint/2010/main" val="60532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882" name="Group 2">
            <a:extLst>
              <a:ext uri="{FF2B5EF4-FFF2-40B4-BE49-F238E27FC236}">
                <a16:creationId xmlns:a16="http://schemas.microsoft.com/office/drawing/2014/main" id="{8432562C-E5B1-4E44-920C-02564D1A169B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14288"/>
            <a:ext cx="6029325" cy="1111250"/>
            <a:chOff x="340" y="96"/>
            <a:chExt cx="3798" cy="700"/>
          </a:xfrm>
        </p:grpSpPr>
        <p:sp>
          <p:nvSpPr>
            <p:cNvPr id="250883" name="Rectangle 3">
              <a:extLst>
                <a:ext uri="{FF2B5EF4-FFF2-40B4-BE49-F238E27FC236}">
                  <a16:creationId xmlns:a16="http://schemas.microsoft.com/office/drawing/2014/main" id="{B1405977-C2E8-5C45-810A-1858B9C7F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7"/>
              <a:ext cx="79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Fact(n)=</a:t>
              </a:r>
            </a:p>
          </p:txBody>
        </p:sp>
        <p:sp>
          <p:nvSpPr>
            <p:cNvPr id="250884" name="Rectangle 4">
              <a:extLst>
                <a:ext uri="{FF2B5EF4-FFF2-40B4-BE49-F238E27FC236}">
                  <a16:creationId xmlns:a16="http://schemas.microsoft.com/office/drawing/2014/main" id="{874B1353-C79B-334F-B0EE-4D06D5F6B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96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n=0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      终止条件</a:t>
              </a:r>
            </a:p>
          </p:txBody>
        </p:sp>
        <p:sp>
          <p:nvSpPr>
            <p:cNvPr id="250885" name="Rectangle 5">
              <a:extLst>
                <a:ext uri="{FF2B5EF4-FFF2-40B4-BE49-F238E27FC236}">
                  <a16:creationId xmlns:a16="http://schemas.microsoft.com/office/drawing/2014/main" id="{2B7DD709-D8CA-1E43-A046-CA07337AA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501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n*fact(n-1)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n&gt;0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      递推规则</a:t>
              </a:r>
            </a:p>
          </p:txBody>
        </p:sp>
        <p:sp>
          <p:nvSpPr>
            <p:cNvPr id="250886" name="AutoShape 6">
              <a:extLst>
                <a:ext uri="{FF2B5EF4-FFF2-40B4-BE49-F238E27FC236}">
                  <a16:creationId xmlns:a16="http://schemas.microsoft.com/office/drawing/2014/main" id="{EA0F796E-CB5B-2845-821E-F3E2784F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97"/>
              <a:ext cx="93" cy="528"/>
            </a:xfrm>
            <a:prstGeom prst="leftBrace">
              <a:avLst>
                <a:gd name="adj1" fmla="val 4731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69865C8F-1F75-994F-8B60-439420F7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96976"/>
            <a:ext cx="88392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为保证递归调用正确执行，系统设立一个</a:t>
            </a:r>
            <a:r>
              <a:rPr lang="zh-CN" altLang="en-US" sz="2800" b="1">
                <a:solidFill>
                  <a:srgbClr val="FFFFFF"/>
                </a:solidFill>
              </a:rPr>
              <a:t>“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递归工作栈</a:t>
            </a:r>
            <a:r>
              <a:rPr lang="zh-CN" altLang="en-US" sz="2800" b="1">
                <a:solidFill>
                  <a:srgbClr val="FFFFFF"/>
                </a:solidFill>
              </a:rPr>
              <a:t>”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，作为整个递归调用过程期间使用的数据存储区。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       每一层递归包含的信息如：</a:t>
            </a:r>
            <a:r>
              <a:rPr lang="zh-CN" altLang="en-US" sz="2800" b="1">
                <a:solidFill>
                  <a:srgbClr val="FFFF00"/>
                </a:solidFill>
              </a:rPr>
              <a:t>参数</a:t>
            </a:r>
            <a:r>
              <a:rPr lang="zh-CN" altLang="en-US" sz="2800" b="1">
                <a:solidFill>
                  <a:srgbClr val="FFFFFF"/>
                </a:solidFill>
              </a:rPr>
              <a:t>、</a:t>
            </a:r>
            <a:r>
              <a:rPr lang="zh-CN" altLang="en-US" sz="2800" b="1">
                <a:solidFill>
                  <a:srgbClr val="FFFF00"/>
                </a:solidFill>
              </a:rPr>
              <a:t>局部变量</a:t>
            </a:r>
            <a:r>
              <a:rPr lang="zh-CN" altLang="en-US" sz="2800" b="1">
                <a:solidFill>
                  <a:srgbClr val="FFFFFF"/>
                </a:solidFill>
              </a:rPr>
              <a:t>、</a:t>
            </a:r>
            <a:r>
              <a:rPr lang="zh-CN" altLang="en-US" sz="2800" b="1">
                <a:solidFill>
                  <a:srgbClr val="FFFF00"/>
                </a:solidFill>
              </a:rPr>
              <a:t>上一层的返回地址构成</a:t>
            </a:r>
            <a:r>
              <a:rPr lang="zh-CN" altLang="en-US" sz="2800" b="1">
                <a:solidFill>
                  <a:srgbClr val="FFFFFF"/>
                </a:solidFill>
              </a:rPr>
              <a:t>一个“</a:t>
            </a:r>
            <a:r>
              <a:rPr lang="zh-CN" altLang="en-US" sz="2800" b="1">
                <a:solidFill>
                  <a:srgbClr val="00FFFF"/>
                </a:solidFill>
              </a:rPr>
              <a:t>工作记录</a:t>
            </a:r>
            <a:r>
              <a:rPr lang="zh-CN" altLang="en-US" sz="2800" b="1">
                <a:solidFill>
                  <a:srgbClr val="FFFFFF"/>
                </a:solidFill>
              </a:rPr>
              <a:t>” 。每进入一层递归，就产生一个新的工作记录压入栈顶；每退出一层递归，就从栈顶弹出一个工作记录。</a:t>
            </a:r>
          </a:p>
        </p:txBody>
      </p:sp>
    </p:spTree>
    <p:extLst>
      <p:ext uri="{BB962C8B-B14F-4D97-AF65-F5344CB8AC3E}">
        <p14:creationId xmlns:p14="http://schemas.microsoft.com/office/powerpoint/2010/main" val="2255713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C2CBA873-CB74-B549-82DC-23271203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8913"/>
            <a:ext cx="88392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FFFFFF"/>
                </a:solidFill>
              </a:rPr>
              <a:t>从被调函数返回调用函数的一般步骤：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(1)  </a:t>
            </a:r>
            <a:r>
              <a:rPr lang="zh-CN" altLang="en-US" sz="2800" b="1">
                <a:solidFill>
                  <a:srgbClr val="FFFFFF"/>
                </a:solidFill>
              </a:rPr>
              <a:t>若栈为空，则执行正常返回。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⑵ </a:t>
            </a:r>
            <a:r>
              <a:rPr lang="zh-CN" altLang="en-US" sz="2800" b="1">
                <a:solidFill>
                  <a:srgbClr val="FFFFFF"/>
                </a:solidFill>
              </a:rPr>
              <a:t>从栈顶弹出一个工作记录。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⑶ </a:t>
            </a:r>
            <a:r>
              <a:rPr lang="zh-CN" altLang="en-US" sz="2800" b="1">
                <a:solidFill>
                  <a:srgbClr val="FFFFFF"/>
                </a:solidFill>
              </a:rPr>
              <a:t>将“工作记录”中的参数值、局部变量值赋给相应的变量；读取返回地址。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⑷ </a:t>
            </a:r>
            <a:r>
              <a:rPr lang="zh-CN" altLang="en-US" sz="2800" b="1">
                <a:solidFill>
                  <a:srgbClr val="FFFFFF"/>
                </a:solidFill>
              </a:rPr>
              <a:t>将函数值赋给相应的变量。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(5)  </a:t>
            </a:r>
            <a:r>
              <a:rPr lang="zh-CN" altLang="en-US" sz="2800" b="1">
                <a:solidFill>
                  <a:srgbClr val="FFFFFF"/>
                </a:solidFill>
              </a:rPr>
              <a:t>转移到返回地址。</a:t>
            </a:r>
          </a:p>
        </p:txBody>
      </p:sp>
    </p:spTree>
    <p:extLst>
      <p:ext uri="{BB962C8B-B14F-4D97-AF65-F5344CB8AC3E}">
        <p14:creationId xmlns:p14="http://schemas.microsoft.com/office/powerpoint/2010/main" val="2663625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6CF3159D-6044-404F-AF22-C5D27EB1E95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2057400"/>
            <a:ext cx="8812213" cy="439578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>
                <a:solidFill>
                  <a:schemeClr val="tx2"/>
                </a:solidFill>
              </a:rPr>
              <a:t>1</a:t>
            </a:r>
            <a:r>
              <a:rPr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队列的基本概念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队列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Queue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：也是运算受限的线性表。是一种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先进先出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F</a:t>
            </a:r>
            <a:r>
              <a:rPr lang="en-US" altLang="zh-CN" sz="2800" b="1"/>
              <a:t>irst </a:t>
            </a:r>
            <a:r>
              <a:rPr lang="en-US" altLang="zh-CN" sz="2800" b="1">
                <a:solidFill>
                  <a:schemeClr val="accent1"/>
                </a:solidFill>
              </a:rPr>
              <a:t>I</a:t>
            </a:r>
            <a:r>
              <a:rPr lang="en-US" altLang="zh-CN" sz="2800" b="1"/>
              <a:t>n </a:t>
            </a:r>
            <a:r>
              <a:rPr lang="en-US" altLang="zh-CN" sz="2800" b="1">
                <a:solidFill>
                  <a:schemeClr val="accent1"/>
                </a:solidFill>
              </a:rPr>
              <a:t>F</a:t>
            </a:r>
            <a:r>
              <a:rPr lang="en-US" altLang="zh-CN" sz="2800" b="1"/>
              <a:t>irst </a:t>
            </a:r>
            <a:r>
              <a:rPr lang="en-US" altLang="zh-CN" sz="2800" b="1">
                <a:solidFill>
                  <a:schemeClr val="accent1"/>
                </a:solidFill>
              </a:rPr>
              <a:t>O</a:t>
            </a:r>
            <a:r>
              <a:rPr lang="en-US" altLang="zh-CN" sz="2800" b="1"/>
              <a:t>ut </a:t>
            </a:r>
            <a:r>
              <a:rPr lang="zh-CN" altLang="en-US" sz="2800" b="1">
                <a:latin typeface="宋体" panose="02010600030101010101" pitchFamily="2" charset="-122"/>
              </a:rPr>
              <a:t>，简称</a:t>
            </a:r>
            <a:r>
              <a:rPr lang="en-US" altLang="zh-CN" sz="2800" b="1">
                <a:solidFill>
                  <a:schemeClr val="folHlink"/>
                </a:solidFill>
              </a:rPr>
              <a:t>FIFO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的线性表。只允许在表的一端进行插入，而在另一端进行删除。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队首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front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：允许进行删除的一端称为队首。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队尾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rear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：允许进行插入的一端称为队尾。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　　例如：排队购物。操作系统中的作业排队。先进入队列的成员总是先离开队列。</a:t>
            </a:r>
            <a:r>
              <a:rPr lang="zh-CN" altLang="en-US" sz="2800">
                <a:latin typeface="宋体" panose="02010600030101010101" pitchFamily="2" charset="-122"/>
              </a:rPr>
              <a:t>　　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DAD4183-BB8E-E54F-8C62-B898437632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38113"/>
            <a:ext cx="4572000" cy="9144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</a:rPr>
              <a:t>3.3</a:t>
            </a:r>
            <a:r>
              <a:rPr lang="en-US" altLang="zh-CN" sz="5400" b="1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5400" b="1">
                <a:effectLst/>
                <a:latin typeface="楷体_GB2312" pitchFamily="49" charset="-122"/>
                <a:ea typeface="楷体_GB2312" pitchFamily="49" charset="-122"/>
              </a:rPr>
              <a:t>队 列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013CE0FC-4183-A04E-9C99-7F843BD9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647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4400" b="1">
                <a:solidFill>
                  <a:srgbClr val="FFCC66"/>
                </a:solidFill>
              </a:rPr>
              <a:t>3.3.1</a:t>
            </a:r>
            <a:r>
              <a:rPr lang="en-US" altLang="zh-CN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44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队列及其基本概念</a:t>
            </a:r>
          </a:p>
        </p:txBody>
      </p:sp>
    </p:spTree>
    <p:extLst>
      <p:ext uri="{BB962C8B-B14F-4D97-AF65-F5344CB8AC3E}">
        <p14:creationId xmlns:p14="http://schemas.microsoft.com/office/powerpoint/2010/main" val="329987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BB3CC8F6-3EFB-A94B-B005-A811966D4EF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763000" cy="205263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队列中没有元素时称为空队列。在空队列中依次加入元素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1</a:t>
            </a:r>
            <a:r>
              <a:rPr lang="en-US" altLang="zh-CN" sz="2800" b="1"/>
              <a:t>, a</a:t>
            </a:r>
            <a:r>
              <a:rPr lang="en-US" altLang="zh-CN" sz="2800" b="1" baseline="-20000"/>
              <a:t>2</a:t>
            </a:r>
            <a:r>
              <a:rPr lang="en-US" altLang="zh-CN" sz="2800" b="1"/>
              <a:t>, …, a</a:t>
            </a:r>
            <a:r>
              <a:rPr lang="en-US" altLang="zh-CN" sz="2800" b="1" baseline="-20000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之后，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是队首元素，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是队尾元素。显然退出队列的次序也只能是</a:t>
            </a:r>
            <a:r>
              <a:rPr lang="en-US" altLang="zh-CN" sz="2800" b="1"/>
              <a:t>a</a:t>
            </a:r>
            <a:r>
              <a:rPr lang="en-US" altLang="zh-CN" sz="2800" b="1" baseline="-20000"/>
              <a:t>1</a:t>
            </a:r>
            <a:r>
              <a:rPr lang="en-US" altLang="zh-CN" sz="2800" b="1"/>
              <a:t>, a</a:t>
            </a:r>
            <a:r>
              <a:rPr lang="en-US" altLang="zh-CN" sz="2800" b="1" baseline="-20000"/>
              <a:t>2</a:t>
            </a:r>
            <a:r>
              <a:rPr lang="en-US" altLang="zh-CN" sz="2800" b="1"/>
              <a:t>, …, a</a:t>
            </a:r>
            <a:r>
              <a:rPr lang="en-US" altLang="zh-CN" sz="2800" b="1" baseline="-20000"/>
              <a:t>n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，即队列的修改是依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先进先出</a:t>
            </a:r>
            <a:r>
              <a:rPr lang="zh-CN" altLang="en-US" sz="2800" b="1">
                <a:latin typeface="宋体" panose="02010600030101010101" pitchFamily="2" charset="-122"/>
              </a:rPr>
              <a:t>的原则进行的，如图</a:t>
            </a:r>
            <a:r>
              <a:rPr lang="en-US" altLang="zh-CN" sz="2800" b="1"/>
              <a:t>3-5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</a:p>
        </p:txBody>
      </p:sp>
      <p:grpSp>
        <p:nvGrpSpPr>
          <p:cNvPr id="253955" name="Group 3">
            <a:extLst>
              <a:ext uri="{FF2B5EF4-FFF2-40B4-BE49-F238E27FC236}">
                <a16:creationId xmlns:a16="http://schemas.microsoft.com/office/drawing/2014/main" id="{8D4628DF-5086-7444-BB38-7E0CD3C5CB37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2420938"/>
            <a:ext cx="5592762" cy="1871662"/>
            <a:chOff x="893" y="1525"/>
            <a:chExt cx="3523" cy="1179"/>
          </a:xfrm>
        </p:grpSpPr>
        <p:grpSp>
          <p:nvGrpSpPr>
            <p:cNvPr id="253956" name="Group 4">
              <a:extLst>
                <a:ext uri="{FF2B5EF4-FFF2-40B4-BE49-F238E27FC236}">
                  <a16:creationId xmlns:a16="http://schemas.microsoft.com/office/drawing/2014/main" id="{0467F974-0BC0-E048-8965-A8C5FE0E4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1525"/>
              <a:ext cx="3523" cy="829"/>
              <a:chOff x="1056" y="1392"/>
              <a:chExt cx="3523" cy="829"/>
            </a:xfrm>
          </p:grpSpPr>
          <p:grpSp>
            <p:nvGrpSpPr>
              <p:cNvPr id="253957" name="Group 5">
                <a:extLst>
                  <a:ext uri="{FF2B5EF4-FFF2-40B4-BE49-F238E27FC236}">
                    <a16:creationId xmlns:a16="http://schemas.microsoft.com/office/drawing/2014/main" id="{6F235BA2-D657-7B40-A7A2-E8CD66806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392"/>
                <a:ext cx="1632" cy="336"/>
                <a:chOff x="2016" y="1392"/>
                <a:chExt cx="1480" cy="336"/>
              </a:xfrm>
            </p:grpSpPr>
            <p:sp>
              <p:nvSpPr>
                <p:cNvPr id="253958" name="Rectangle 6">
                  <a:extLst>
                    <a:ext uri="{FF2B5EF4-FFF2-40B4-BE49-F238E27FC236}">
                      <a16:creationId xmlns:a16="http://schemas.microsoft.com/office/drawing/2014/main" id="{7552ACCC-22CD-AB48-96AD-9E9EDF399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0" y="1392"/>
                  <a:ext cx="1292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800" baseline="-2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 a</a:t>
                  </a:r>
                  <a:r>
                    <a:rPr kumimoji="1" lang="en-US" altLang="zh-CN" sz="2800" baseline="-2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, … ,  a</a:t>
                  </a:r>
                  <a:r>
                    <a:rPr kumimoji="1" lang="en-US" altLang="zh-CN" sz="2800" baseline="-20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</a:p>
              </p:txBody>
            </p:sp>
            <p:sp>
              <p:nvSpPr>
                <p:cNvPr id="253959" name="Line 7">
                  <a:extLst>
                    <a:ext uri="{FF2B5EF4-FFF2-40B4-BE49-F238E27FC236}">
                      <a16:creationId xmlns:a16="http://schemas.microsoft.com/office/drawing/2014/main" id="{62A59BDA-8D8F-A24E-A5AC-AFE84785E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22" y="1392"/>
                  <a:ext cx="14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3960" name="Line 8">
                  <a:extLst>
                    <a:ext uri="{FF2B5EF4-FFF2-40B4-BE49-F238E27FC236}">
                      <a16:creationId xmlns:a16="http://schemas.microsoft.com/office/drawing/2014/main" id="{B5AC702E-2F3E-084D-B6C3-C06BF4AF3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1728"/>
                  <a:ext cx="14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3961" name="Group 9">
                <a:extLst>
                  <a:ext uri="{FF2B5EF4-FFF2-40B4-BE49-F238E27FC236}">
                    <a16:creationId xmlns:a16="http://schemas.microsoft.com/office/drawing/2014/main" id="{9B956000-BDA2-424A-8265-1CCA7BE45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933" cy="272"/>
                <a:chOff x="2784" y="2016"/>
                <a:chExt cx="933" cy="272"/>
              </a:xfrm>
            </p:grpSpPr>
            <p:sp>
              <p:nvSpPr>
                <p:cNvPr id="253962" name="Rectangle 10">
                  <a:extLst>
                    <a:ext uri="{FF2B5EF4-FFF2-40B4-BE49-F238E27FC236}">
                      <a16:creationId xmlns:a16="http://schemas.microsoft.com/office/drawing/2014/main" id="{5D6A20E2-1F63-244C-A3B3-5341C930C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出队</a:t>
                  </a:r>
                </a:p>
              </p:txBody>
            </p:sp>
            <p:sp>
              <p:nvSpPr>
                <p:cNvPr id="253963" name="Line 11">
                  <a:extLst>
                    <a:ext uri="{FF2B5EF4-FFF2-40B4-BE49-F238E27FC236}">
                      <a16:creationId xmlns:a16="http://schemas.microsoft.com/office/drawing/2014/main" id="{FA82DD1A-1EAE-A74E-A0DA-A4CC618861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9" y="2172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3964" name="Group 12">
                <a:extLst>
                  <a:ext uri="{FF2B5EF4-FFF2-40B4-BE49-F238E27FC236}">
                    <a16:creationId xmlns:a16="http://schemas.microsoft.com/office/drawing/2014/main" id="{49421CF3-4B59-1841-9B35-BDEA15ABA5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440"/>
                <a:ext cx="883" cy="272"/>
                <a:chOff x="4512" y="1776"/>
                <a:chExt cx="883" cy="272"/>
              </a:xfrm>
            </p:grpSpPr>
            <p:sp>
              <p:nvSpPr>
                <p:cNvPr id="253965" name="Rectangle 13">
                  <a:extLst>
                    <a:ext uri="{FF2B5EF4-FFF2-40B4-BE49-F238E27FC236}">
                      <a16:creationId xmlns:a16="http://schemas.microsoft.com/office/drawing/2014/main" id="{0E9A413B-D2CA-1E48-9EB7-BDCAA17C8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1776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入队</a:t>
                  </a:r>
                </a:p>
              </p:txBody>
            </p:sp>
            <p:sp>
              <p:nvSpPr>
                <p:cNvPr id="253966" name="Line 14">
                  <a:extLst>
                    <a:ext uri="{FF2B5EF4-FFF2-40B4-BE49-F238E27FC236}">
                      <a16:creationId xmlns:a16="http://schemas.microsoft.com/office/drawing/2014/main" id="{0C63A6DD-D021-C642-956C-93B814636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2" y="1920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3967" name="Group 15">
                <a:extLst>
                  <a:ext uri="{FF2B5EF4-FFF2-40B4-BE49-F238E27FC236}">
                    <a16:creationId xmlns:a16="http://schemas.microsoft.com/office/drawing/2014/main" id="{71485FC4-4D4E-534B-90B7-CEA1D48619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728"/>
                <a:ext cx="499" cy="493"/>
                <a:chOff x="3198" y="1843"/>
                <a:chExt cx="499" cy="493"/>
              </a:xfrm>
            </p:grpSpPr>
            <p:sp>
              <p:nvSpPr>
                <p:cNvPr id="253968" name="Rectangle 16">
                  <a:extLst>
                    <a:ext uri="{FF2B5EF4-FFF2-40B4-BE49-F238E27FC236}">
                      <a16:creationId xmlns:a16="http://schemas.microsoft.com/office/drawing/2014/main" id="{74FDF18A-A309-2A4A-93B1-5D6E0C876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2064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队尾</a:t>
                  </a:r>
                </a:p>
              </p:txBody>
            </p:sp>
            <p:sp>
              <p:nvSpPr>
                <p:cNvPr id="253969" name="Line 17">
                  <a:extLst>
                    <a:ext uri="{FF2B5EF4-FFF2-40B4-BE49-F238E27FC236}">
                      <a16:creationId xmlns:a16="http://schemas.microsoft.com/office/drawing/2014/main" id="{04D14E5C-92FB-D84E-A859-E78B6E8E6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843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3970" name="Group 18">
                <a:extLst>
                  <a:ext uri="{FF2B5EF4-FFF2-40B4-BE49-F238E27FC236}">
                    <a16:creationId xmlns:a16="http://schemas.microsoft.com/office/drawing/2014/main" id="{AA35A717-99E0-FF4C-AC5D-F265C2512E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728"/>
                <a:ext cx="499" cy="493"/>
                <a:chOff x="3198" y="1843"/>
                <a:chExt cx="499" cy="493"/>
              </a:xfrm>
            </p:grpSpPr>
            <p:sp>
              <p:nvSpPr>
                <p:cNvPr id="253971" name="Rectangle 19">
                  <a:extLst>
                    <a:ext uri="{FF2B5EF4-FFF2-40B4-BE49-F238E27FC236}">
                      <a16:creationId xmlns:a16="http://schemas.microsoft.com/office/drawing/2014/main" id="{762E4676-9AA4-5C4A-A4BF-336331EEA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2064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队首</a:t>
                  </a:r>
                </a:p>
              </p:txBody>
            </p:sp>
            <p:sp>
              <p:nvSpPr>
                <p:cNvPr id="253972" name="Line 20">
                  <a:extLst>
                    <a:ext uri="{FF2B5EF4-FFF2-40B4-BE49-F238E27FC236}">
                      <a16:creationId xmlns:a16="http://schemas.microsoft.com/office/drawing/2014/main" id="{8F3D53B4-3E15-D04C-B5E6-8D7D00923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843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53973" name="Rectangle 21">
              <a:extLst>
                <a:ext uri="{FF2B5EF4-FFF2-40B4-BE49-F238E27FC236}">
                  <a16:creationId xmlns:a16="http://schemas.microsoft.com/office/drawing/2014/main" id="{D3F27F7F-2A57-C74A-BA5E-6D4CB089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32"/>
              <a:ext cx="168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3-5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队列示意图</a:t>
              </a:r>
            </a:p>
          </p:txBody>
        </p:sp>
      </p:grpSp>
      <p:sp>
        <p:nvSpPr>
          <p:cNvPr id="253974" name="Text Box 22">
            <a:extLst>
              <a:ext uri="{FF2B5EF4-FFF2-40B4-BE49-F238E27FC236}">
                <a16:creationId xmlns:a16="http://schemas.microsoft.com/office/drawing/2014/main" id="{88C68C90-F518-684B-9672-C88CF03D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319588"/>
            <a:ext cx="8812213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498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415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816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5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92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9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6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CC66"/>
                </a:solidFill>
              </a:rPr>
              <a:t>2</a:t>
            </a:r>
            <a:r>
              <a:rPr lang="en-US" altLang="zh-CN" sz="3600" b="1">
                <a:solidFill>
                  <a:srgbClr val="FFCC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队列的抽象数据类型定义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ADT Queue{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数据对象：</a:t>
            </a:r>
            <a:r>
              <a:rPr lang="en-US" altLang="zh-CN" sz="2800" b="1">
                <a:solidFill>
                  <a:srgbClr val="FFFFFF"/>
                </a:solidFill>
              </a:rPr>
              <a:t>D ={ a</a:t>
            </a:r>
            <a:r>
              <a:rPr lang="en-US" altLang="zh-CN" sz="2800" b="1" baseline="-25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</a:rPr>
              <a:t>|a</a:t>
            </a:r>
            <a:r>
              <a:rPr lang="en-US" altLang="zh-CN" sz="2800" b="1" baseline="-25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CN" sz="2800" b="1">
                <a:solidFill>
                  <a:srgbClr val="FFFFFF"/>
                </a:solidFill>
              </a:rPr>
              <a:t>ElemSet,  i=1, 2, …, n, n &gt;= 0 }</a:t>
            </a:r>
          </a:p>
        </p:txBody>
      </p:sp>
    </p:spTree>
    <p:extLst>
      <p:ext uri="{BB962C8B-B14F-4D97-AF65-F5344CB8AC3E}">
        <p14:creationId xmlns:p14="http://schemas.microsoft.com/office/powerpoint/2010/main" val="2273833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>
            <a:extLst>
              <a:ext uri="{FF2B5EF4-FFF2-40B4-BE49-F238E27FC236}">
                <a16:creationId xmlns:a16="http://schemas.microsoft.com/office/drawing/2014/main" id="{A9BC9550-5F94-A245-B869-1FE43CBD7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52401"/>
            <a:ext cx="881221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415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816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5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92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9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6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数据关系：</a:t>
            </a:r>
            <a:r>
              <a:rPr lang="en-US" altLang="zh-CN" sz="2800" b="1">
                <a:solidFill>
                  <a:srgbClr val="FFFFFF"/>
                </a:solidFill>
              </a:rPr>
              <a:t>R = {&lt;a</a:t>
            </a:r>
            <a:r>
              <a:rPr lang="en-US" altLang="zh-CN" sz="2800" b="1" baseline="-20000">
                <a:solidFill>
                  <a:srgbClr val="FFFFFF"/>
                </a:solidFill>
              </a:rPr>
              <a:t>i-1</a:t>
            </a:r>
            <a:r>
              <a:rPr lang="en-US" altLang="zh-CN" sz="2800" b="1">
                <a:solidFill>
                  <a:srgbClr val="FFFFFF"/>
                </a:solidFill>
              </a:rPr>
              <a:t>, a</a:t>
            </a:r>
            <a:r>
              <a:rPr lang="en-US" altLang="zh-CN" sz="2800" b="1" baseline="-20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</a:rPr>
              <a:t>&gt; | a</a:t>
            </a:r>
            <a:r>
              <a:rPr lang="en-US" altLang="zh-CN" sz="2800" b="1" baseline="-20000">
                <a:solidFill>
                  <a:srgbClr val="FFFFFF"/>
                </a:solidFill>
              </a:rPr>
              <a:t>i-1</a:t>
            </a:r>
            <a:r>
              <a:rPr lang="en-US" altLang="zh-CN" sz="2800" b="1">
                <a:solidFill>
                  <a:srgbClr val="FFFFFF"/>
                </a:solidFill>
              </a:rPr>
              <a:t>, a</a:t>
            </a:r>
            <a:r>
              <a:rPr lang="en-US" altLang="zh-CN" sz="2800" b="1" baseline="-20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</a:rPr>
              <a:t>∈D,  i=2,3,…,n }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       </a:t>
            </a:r>
            <a:r>
              <a:rPr lang="zh-CN" altLang="en-US" sz="2800" b="1">
                <a:solidFill>
                  <a:srgbClr val="FFFFFF"/>
                </a:solidFill>
              </a:rPr>
              <a:t>约定</a:t>
            </a: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0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端为队首，</a:t>
            </a: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0000">
                <a:solidFill>
                  <a:srgbClr val="FFFFFF"/>
                </a:solidFill>
              </a:rPr>
              <a:t>n</a:t>
            </a:r>
            <a:r>
              <a:rPr lang="zh-CN" altLang="en-US" sz="2800" b="1">
                <a:solidFill>
                  <a:srgbClr val="FFFFFF"/>
                </a:solidFill>
              </a:rPr>
              <a:t>端为队尾。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基本操作：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Create()</a:t>
            </a:r>
            <a:r>
              <a:rPr lang="zh-CN" altLang="en-US" sz="2800" b="1">
                <a:solidFill>
                  <a:srgbClr val="FFFFFF"/>
                </a:solidFill>
              </a:rPr>
              <a:t>：创建一个空队列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；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EmptyQue()</a:t>
            </a:r>
            <a:r>
              <a:rPr lang="zh-CN" altLang="en-US" sz="2800" b="1">
                <a:solidFill>
                  <a:srgbClr val="FFFFFF"/>
                </a:solidFill>
              </a:rPr>
              <a:t>：若队列为空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rgbClr val="FFFFFF"/>
                </a:solidFill>
              </a:rPr>
              <a:t>则返回</a:t>
            </a:r>
            <a:r>
              <a:rPr lang="en-US" altLang="zh-CN" sz="2800" b="1">
                <a:solidFill>
                  <a:srgbClr val="FFFFFF"/>
                </a:solidFill>
              </a:rPr>
              <a:t>true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rgbClr val="FFFFFF"/>
                </a:solidFill>
              </a:rPr>
              <a:t>否则返回</a:t>
            </a:r>
            <a:r>
              <a:rPr lang="en-US" altLang="zh-CN" sz="2800" b="1">
                <a:solidFill>
                  <a:srgbClr val="FFFFFF"/>
                </a:solidFill>
              </a:rPr>
              <a:t>flase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；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⋯⋯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InsertQue(x) </a:t>
            </a:r>
            <a:r>
              <a:rPr lang="zh-CN" altLang="en-US" sz="2800" b="1">
                <a:solidFill>
                  <a:srgbClr val="FFFFFF"/>
                </a:solidFill>
              </a:rPr>
              <a:t>：向队尾插入元素</a:t>
            </a:r>
            <a:r>
              <a:rPr lang="en-US" altLang="zh-CN" sz="2800" b="1">
                <a:solidFill>
                  <a:srgbClr val="FFFFFF"/>
                </a:solidFill>
              </a:rPr>
              <a:t>x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；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DeleteQue(x) </a:t>
            </a:r>
            <a:r>
              <a:rPr lang="zh-CN" altLang="en-US" sz="2800" b="1">
                <a:solidFill>
                  <a:srgbClr val="FFFFFF"/>
                </a:solidFill>
              </a:rPr>
              <a:t>：删除队首元素</a:t>
            </a:r>
            <a:r>
              <a:rPr lang="en-US" altLang="zh-CN" sz="2800" b="1">
                <a:solidFill>
                  <a:srgbClr val="FFFFFF"/>
                </a:solidFill>
              </a:rPr>
              <a:t>x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；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} ADT Queue</a:t>
            </a:r>
          </a:p>
        </p:txBody>
      </p:sp>
    </p:spTree>
    <p:extLst>
      <p:ext uri="{BB962C8B-B14F-4D97-AF65-F5344CB8AC3E}">
        <p14:creationId xmlns:p14="http://schemas.microsoft.com/office/powerpoint/2010/main" val="5923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947539ED-1A83-2B4C-B935-306A99F75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46050"/>
            <a:ext cx="7391400" cy="7620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3.3.2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effectLst/>
                <a:latin typeface="Times New Roman" panose="02020603050405020304" pitchFamily="18" charset="0"/>
                <a:ea typeface="楷体_GB2312" pitchFamily="49" charset="-122"/>
              </a:rPr>
              <a:t>队列的顺序表示和实现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2C0686F7-33AA-0740-A395-F35007A0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066801"/>
            <a:ext cx="8812213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FFFF"/>
                </a:solidFill>
              </a:rPr>
              <a:t>       </a:t>
            </a:r>
            <a:r>
              <a:rPr lang="zh-CN" altLang="en-US" sz="2800" b="1">
                <a:solidFill>
                  <a:srgbClr val="FFFFFF"/>
                </a:solidFill>
              </a:rPr>
              <a:t>利用</a:t>
            </a:r>
            <a:r>
              <a:rPr lang="zh-CN" altLang="en-US" sz="2800" b="1">
                <a:solidFill>
                  <a:srgbClr val="00FFFF"/>
                </a:solidFill>
              </a:rPr>
              <a:t>一组连续的存储单元</a:t>
            </a:r>
            <a:r>
              <a:rPr lang="en-US" altLang="zh-CN" sz="2800" b="1">
                <a:solidFill>
                  <a:srgbClr val="FFFFFF"/>
                </a:solidFill>
              </a:rPr>
              <a:t>(</a:t>
            </a:r>
            <a:r>
              <a:rPr lang="zh-CN" altLang="en-US" sz="2800" b="1">
                <a:solidFill>
                  <a:srgbClr val="FFFF00"/>
                </a:solidFill>
              </a:rPr>
              <a:t>一维数组</a:t>
            </a:r>
            <a:r>
              <a:rPr lang="en-US" altLang="zh-CN" sz="2800" b="1">
                <a:solidFill>
                  <a:srgbClr val="FFFFFF"/>
                </a:solidFill>
              </a:rPr>
              <a:t>)</a:t>
            </a:r>
            <a:r>
              <a:rPr lang="en-US" altLang="zh-CN" sz="2800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依次存放从队首到队尾的各个元素，称为</a:t>
            </a:r>
            <a:r>
              <a:rPr lang="zh-CN" altLang="en-US" sz="2800" b="1">
                <a:solidFill>
                  <a:srgbClr val="FFFF00"/>
                </a:solidFill>
              </a:rPr>
              <a:t>顺序队列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       对于队列，和顺序栈相类似，也有动态和静态之分。本部分介绍的是</a:t>
            </a:r>
            <a:r>
              <a:rPr lang="zh-CN" altLang="en-US" sz="2800" b="1">
                <a:solidFill>
                  <a:srgbClr val="FFFF00"/>
                </a:solidFill>
              </a:rPr>
              <a:t>静态顺序队列</a:t>
            </a:r>
            <a:r>
              <a:rPr lang="zh-CN" altLang="en-US" sz="2800" b="1">
                <a:solidFill>
                  <a:srgbClr val="FFFFFF"/>
                </a:solidFill>
              </a:rPr>
              <a:t>，其类型定义如下：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#define  MAX_QUEUE_SIZE   100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typedef  struct  queue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{  ElemType   Queue_array[MAX_QUEUE_SIZE]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int   front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int  rear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}SqQueue;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63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B11406EA-DA02-E44D-B700-1849E109C3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1" y="146050"/>
            <a:ext cx="6981825" cy="762000"/>
          </a:xfrm>
        </p:spPr>
        <p:txBody>
          <a:bodyPr/>
          <a:lstStyle/>
          <a:p>
            <a:r>
              <a:rPr lang="en-US" altLang="zh-CN" sz="4000" b="1">
                <a:effectLst/>
                <a:latin typeface="Times New Roman" panose="02020603050405020304" pitchFamily="18" charset="0"/>
              </a:rPr>
              <a:t>3.3.2.1</a:t>
            </a:r>
            <a:r>
              <a:rPr lang="en-US" altLang="zh-CN" sz="4000" b="1">
                <a:latin typeface="Times New Roman" panose="02020603050405020304" pitchFamily="18" charset="0"/>
              </a:rPr>
              <a:t>  </a:t>
            </a:r>
            <a:r>
              <a:rPr lang="zh-CN" altLang="en-US" sz="4000" b="1">
                <a:effectLst/>
                <a:latin typeface="Times New Roman" panose="02020603050405020304" pitchFamily="18" charset="0"/>
                <a:ea typeface="楷体_GB2312" pitchFamily="49" charset="-122"/>
              </a:rPr>
              <a:t>队列的顺序</a:t>
            </a:r>
            <a:r>
              <a:rPr lang="zh-CN" altLang="en-US" sz="4000" b="1">
                <a:effectLst/>
                <a:ea typeface="楷体_GB2312" pitchFamily="49" charset="-122"/>
              </a:rPr>
              <a:t>存储结构</a:t>
            </a:r>
          </a:p>
        </p:txBody>
      </p:sp>
      <p:sp>
        <p:nvSpPr>
          <p:cNvPr id="257027" name="Text Box 3">
            <a:extLst>
              <a:ext uri="{FF2B5EF4-FFF2-40B4-BE49-F238E27FC236}">
                <a16:creationId xmlns:a16="http://schemas.microsoft.com/office/drawing/2014/main" id="{D7046456-D80C-184F-A0F7-B23F5C8E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022350"/>
            <a:ext cx="8812213" cy="481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FFFF"/>
                </a:solidFill>
              </a:rPr>
              <a:t>       </a:t>
            </a:r>
            <a:r>
              <a:rPr lang="zh-CN" altLang="en-US" sz="2800" b="1">
                <a:solidFill>
                  <a:srgbClr val="FFFFFF"/>
                </a:solidFill>
              </a:rPr>
              <a:t>设立一个</a:t>
            </a:r>
            <a:r>
              <a:rPr lang="zh-CN" altLang="en-US" sz="2800" b="1">
                <a:solidFill>
                  <a:srgbClr val="FFFF00"/>
                </a:solidFill>
              </a:rPr>
              <a:t>队首指针</a:t>
            </a:r>
            <a:r>
              <a:rPr lang="en-US" altLang="zh-CN" sz="2800" b="1">
                <a:solidFill>
                  <a:srgbClr val="FFFFFF"/>
                </a:solidFill>
              </a:rPr>
              <a:t>front </a:t>
            </a:r>
            <a:r>
              <a:rPr lang="zh-CN" altLang="en-US" sz="2800" b="1">
                <a:solidFill>
                  <a:srgbClr val="FFFFFF"/>
                </a:solidFill>
              </a:rPr>
              <a:t>，一个</a:t>
            </a:r>
            <a:r>
              <a:rPr lang="zh-CN" altLang="en-US" sz="2800" b="1">
                <a:solidFill>
                  <a:srgbClr val="FFFF00"/>
                </a:solidFill>
              </a:rPr>
              <a:t>队尾指针</a:t>
            </a:r>
            <a:r>
              <a:rPr lang="en-US" altLang="zh-CN" sz="2800" b="1">
                <a:solidFill>
                  <a:srgbClr val="FFFFFF"/>
                </a:solidFill>
              </a:rPr>
              <a:t>rear</a:t>
            </a:r>
            <a:r>
              <a:rPr lang="en-US" altLang="zh-CN" sz="2800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，分别指向队首和队尾元素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00"/>
                </a:solidFill>
              </a:rPr>
              <a:t>◆ 初始化</a:t>
            </a:r>
            <a:r>
              <a:rPr lang="zh-CN" altLang="en-US" sz="2800" b="1">
                <a:solidFill>
                  <a:srgbClr val="FFFFFF"/>
                </a:solidFill>
              </a:rPr>
              <a:t>：</a:t>
            </a:r>
            <a:r>
              <a:rPr lang="en-US" altLang="zh-CN" sz="2800" b="1">
                <a:solidFill>
                  <a:srgbClr val="FFFFFF"/>
                </a:solidFill>
              </a:rPr>
              <a:t>front=rear=0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00"/>
                </a:solidFill>
              </a:rPr>
              <a:t>◆ 入队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solidFill>
                  <a:srgbClr val="FFFFFF"/>
                </a:solidFill>
              </a:rPr>
              <a:t>将新元素插入</a:t>
            </a:r>
            <a:r>
              <a:rPr lang="en-US" altLang="zh-CN" sz="2800" b="1">
                <a:solidFill>
                  <a:srgbClr val="FFFFFF"/>
                </a:solidFill>
              </a:rPr>
              <a:t>rear</a:t>
            </a:r>
            <a:r>
              <a:rPr lang="zh-CN" altLang="en-US" sz="2800" b="1">
                <a:solidFill>
                  <a:srgbClr val="FFFFFF"/>
                </a:solidFill>
              </a:rPr>
              <a:t>所指的位置，然后</a:t>
            </a:r>
            <a:r>
              <a:rPr lang="en-US" altLang="zh-CN" sz="2800" b="1">
                <a:solidFill>
                  <a:srgbClr val="FFFFFF"/>
                </a:solidFill>
              </a:rPr>
              <a:t>rear</a:t>
            </a:r>
            <a:r>
              <a:rPr lang="zh-CN" altLang="en-US" sz="2800" b="1">
                <a:solidFill>
                  <a:srgbClr val="FFFFFF"/>
                </a:solidFill>
              </a:rPr>
              <a:t>加</a:t>
            </a:r>
            <a:r>
              <a:rPr lang="en-US" altLang="zh-CN" sz="2800" b="1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00"/>
                </a:solidFill>
              </a:rPr>
              <a:t>◆ 出队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solidFill>
                  <a:srgbClr val="FFFFFF"/>
                </a:solidFill>
              </a:rPr>
              <a:t>删去</a:t>
            </a:r>
            <a:r>
              <a:rPr lang="en-US" altLang="zh-CN" sz="2800" b="1">
                <a:solidFill>
                  <a:srgbClr val="FFFFFF"/>
                </a:solidFill>
              </a:rPr>
              <a:t>front</a:t>
            </a:r>
            <a:r>
              <a:rPr lang="zh-CN" altLang="en-US" sz="2800" b="1">
                <a:solidFill>
                  <a:srgbClr val="FFFFFF"/>
                </a:solidFill>
              </a:rPr>
              <a:t>所指的元素，然后加</a:t>
            </a:r>
            <a:r>
              <a:rPr lang="en-US" altLang="zh-CN" sz="2800" b="1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并返回被删元素。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00"/>
                </a:solidFill>
              </a:rPr>
              <a:t>◆ 队列为空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</a:rPr>
              <a:t>front=rear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</a:rPr>
              <a:t>◆ 队满</a:t>
            </a:r>
            <a:r>
              <a:rPr lang="zh-CN" altLang="en-US" sz="2800" b="1">
                <a:solidFill>
                  <a:srgbClr val="FFFFFF"/>
                </a:solidFill>
              </a:rPr>
              <a:t>：</a:t>
            </a:r>
            <a:r>
              <a:rPr lang="en-US" altLang="zh-CN" sz="2800" b="1">
                <a:solidFill>
                  <a:srgbClr val="FFFFFF"/>
                </a:solidFill>
              </a:rPr>
              <a:t>rear=MAX_QUEUE_SIZE-1</a:t>
            </a:r>
            <a:r>
              <a:rPr lang="zh-CN" altLang="en-US" sz="2800" b="1">
                <a:solidFill>
                  <a:srgbClr val="FFFFFF"/>
                </a:solidFill>
              </a:rPr>
              <a:t>或</a:t>
            </a:r>
            <a:r>
              <a:rPr lang="en-US" altLang="zh-CN" sz="2800" b="1">
                <a:solidFill>
                  <a:srgbClr val="FFFFFF"/>
                </a:solidFill>
              </a:rPr>
              <a:t>front=rear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9339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F9C791B3-C744-9145-8B9B-74E525E6A2E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763000" cy="45720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</a:t>
            </a:r>
            <a:r>
              <a:rPr lang="zh-CN" altLang="en-US" sz="2800" b="1"/>
              <a:t>在非空队列里，队首指针始终指向队头元素，而队尾指针始终指向队尾元素的下一位置。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</a:rPr>
              <a:t>       </a:t>
            </a:r>
            <a:r>
              <a:rPr lang="zh-CN" altLang="en-US" sz="2800" b="1">
                <a:latin typeface="宋体" panose="02010600030101010101" pitchFamily="2" charset="-122"/>
              </a:rPr>
              <a:t>顺序队列中存在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假溢出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现象。因为在入队和出队操作中，头、尾指针只增加不减小，致使被删除元素的空间永远无法重新利用。因此，尽管队列中实际元素个数可能远远小于数组大小，但可能由于尾指针巳超出向量空间的上界而不能做入队操作。该现象称为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假溢出</a:t>
            </a:r>
            <a:r>
              <a:rPr lang="zh-CN" altLang="en-US" sz="2800" b="1">
                <a:latin typeface="宋体" panose="02010600030101010101" pitchFamily="2" charset="-122"/>
              </a:rPr>
              <a:t>。如图</a:t>
            </a:r>
            <a:r>
              <a:rPr lang="en-US" altLang="zh-CN" sz="2800" b="1"/>
              <a:t>3-6</a:t>
            </a:r>
            <a:r>
              <a:rPr lang="zh-CN" altLang="en-US" sz="2800" b="1">
                <a:latin typeface="宋体" panose="02010600030101010101" pitchFamily="2" charset="-122"/>
              </a:rPr>
              <a:t>所示是数组大小为</a:t>
            </a:r>
            <a:r>
              <a:rPr lang="en-US" altLang="zh-CN" sz="2800" b="1"/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的顺序队列中队首</a:t>
            </a:r>
            <a:r>
              <a:rPr lang="zh-CN" altLang="en-US" sz="2800" b="1"/>
              <a:t>、</a:t>
            </a:r>
            <a:r>
              <a:rPr lang="zh-CN" altLang="en-US" sz="2800" b="1">
                <a:latin typeface="宋体" panose="02010600030101010101" pitchFamily="2" charset="-122"/>
              </a:rPr>
              <a:t>队尾指针和队列中元素的变化情况。</a:t>
            </a:r>
          </a:p>
        </p:txBody>
      </p:sp>
    </p:spTree>
    <p:extLst>
      <p:ext uri="{BB962C8B-B14F-4D97-AF65-F5344CB8AC3E}">
        <p14:creationId xmlns:p14="http://schemas.microsoft.com/office/powerpoint/2010/main" val="1691928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481314EC-733C-8B45-B6B1-047BB62E8F9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grpSp>
        <p:nvGrpSpPr>
          <p:cNvPr id="259075" name="Group 3">
            <a:extLst>
              <a:ext uri="{FF2B5EF4-FFF2-40B4-BE49-F238E27FC236}">
                <a16:creationId xmlns:a16="http://schemas.microsoft.com/office/drawing/2014/main" id="{8C31C446-C74D-1E44-AEF5-7E850E5E676A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69850"/>
            <a:ext cx="8577263" cy="2927350"/>
            <a:chOff x="144" y="2403"/>
            <a:chExt cx="5403" cy="1844"/>
          </a:xfrm>
        </p:grpSpPr>
        <p:grpSp>
          <p:nvGrpSpPr>
            <p:cNvPr id="259076" name="Group 4">
              <a:extLst>
                <a:ext uri="{FF2B5EF4-FFF2-40B4-BE49-F238E27FC236}">
                  <a16:creationId xmlns:a16="http://schemas.microsoft.com/office/drawing/2014/main" id="{49A7C0DA-2F11-C343-99D0-90F55BD04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03"/>
              <a:ext cx="5403" cy="1571"/>
              <a:chOff x="213" y="2448"/>
              <a:chExt cx="5403" cy="1571"/>
            </a:xfrm>
          </p:grpSpPr>
          <p:grpSp>
            <p:nvGrpSpPr>
              <p:cNvPr id="259077" name="Group 5">
                <a:extLst>
                  <a:ext uri="{FF2B5EF4-FFF2-40B4-BE49-F238E27FC236}">
                    <a16:creationId xmlns:a16="http://schemas.microsoft.com/office/drawing/2014/main" id="{0ABEE741-8E68-0F4E-9A9D-B701C2F1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" y="2592"/>
                <a:ext cx="1131" cy="1404"/>
                <a:chOff x="192" y="2688"/>
                <a:chExt cx="1131" cy="1404"/>
              </a:xfrm>
            </p:grpSpPr>
            <p:sp>
              <p:nvSpPr>
                <p:cNvPr id="259078" name="Rectangle 6">
                  <a:extLst>
                    <a:ext uri="{FF2B5EF4-FFF2-40B4-BE49-F238E27FC236}">
                      <a16:creationId xmlns:a16="http://schemas.microsoft.com/office/drawing/2014/main" id="{388F3AFD-81AD-2747-8395-9DBA1459A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" y="3865"/>
                  <a:ext cx="771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(a) 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空队列</a:t>
                  </a:r>
                </a:p>
              </p:txBody>
            </p:sp>
            <p:grpSp>
              <p:nvGrpSpPr>
                <p:cNvPr id="259079" name="Group 7">
                  <a:extLst>
                    <a:ext uri="{FF2B5EF4-FFF2-40B4-BE49-F238E27FC236}">
                      <a16:creationId xmlns:a16="http://schemas.microsoft.com/office/drawing/2014/main" id="{26CEBC79-8636-0044-99BE-E6E1CC5183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1" y="2688"/>
                  <a:ext cx="481" cy="1020"/>
                  <a:chOff x="841" y="2688"/>
                  <a:chExt cx="481" cy="1020"/>
                </a:xfrm>
              </p:grpSpPr>
              <p:sp>
                <p:nvSpPr>
                  <p:cNvPr id="259080" name="Rectangle 8">
                    <a:extLst>
                      <a:ext uri="{FF2B5EF4-FFF2-40B4-BE49-F238E27FC236}">
                        <a16:creationId xmlns:a16="http://schemas.microsoft.com/office/drawing/2014/main" id="{346E10E5-C349-C24F-95B7-AD686CC59E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1" y="2688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081" name="Rectangle 9">
                    <a:extLst>
                      <a:ext uri="{FF2B5EF4-FFF2-40B4-BE49-F238E27FC236}">
                        <a16:creationId xmlns:a16="http://schemas.microsoft.com/office/drawing/2014/main" id="{FA36D2EC-0090-324B-9A01-C7B5CB84E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7" y="2889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082" name="Rectangle 10">
                    <a:extLst>
                      <a:ext uri="{FF2B5EF4-FFF2-40B4-BE49-F238E27FC236}">
                        <a16:creationId xmlns:a16="http://schemas.microsoft.com/office/drawing/2014/main" id="{43A513F0-CAAE-594A-B7C5-06805B75A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4" y="3090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083" name="Rectangle 11">
                    <a:extLst>
                      <a:ext uri="{FF2B5EF4-FFF2-40B4-BE49-F238E27FC236}">
                        <a16:creationId xmlns:a16="http://schemas.microsoft.com/office/drawing/2014/main" id="{16CA8DE6-918F-054B-ACBB-96CB667311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3" y="3297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084" name="Rectangle 12">
                    <a:extLst>
                      <a:ext uri="{FF2B5EF4-FFF2-40B4-BE49-F238E27FC236}">
                        <a16:creationId xmlns:a16="http://schemas.microsoft.com/office/drawing/2014/main" id="{11ABAD50-613F-2A4C-B9BE-B243138A29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3" y="3504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085" name="Group 13">
                  <a:extLst>
                    <a:ext uri="{FF2B5EF4-FFF2-40B4-BE49-F238E27FC236}">
                      <a16:creationId xmlns:a16="http://schemas.microsoft.com/office/drawing/2014/main" id="{FD528236-63E5-D84E-B179-28CF70451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" y="3639"/>
                  <a:ext cx="639" cy="227"/>
                  <a:chOff x="1713" y="3871"/>
                  <a:chExt cx="639" cy="227"/>
                </a:xfrm>
              </p:grpSpPr>
              <p:sp>
                <p:nvSpPr>
                  <p:cNvPr id="259086" name="Rectangle 14">
                    <a:extLst>
                      <a:ext uri="{FF2B5EF4-FFF2-40B4-BE49-F238E27FC236}">
                        <a16:creationId xmlns:a16="http://schemas.microsoft.com/office/drawing/2014/main" id="{FFEED9A2-BACD-4542-B883-716B9A0231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3871"/>
                    <a:ext cx="47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Q.front</a:t>
                    </a:r>
                  </a:p>
                </p:txBody>
              </p:sp>
              <p:sp>
                <p:nvSpPr>
                  <p:cNvPr id="259087" name="Line 15">
                    <a:extLst>
                      <a:ext uri="{FF2B5EF4-FFF2-40B4-BE49-F238E27FC236}">
                        <a16:creationId xmlns:a16="http://schemas.microsoft.com/office/drawing/2014/main" id="{F14C3851-BC89-EC4C-B62E-721255CBC8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85" y="3888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088" name="Group 16">
                  <a:extLst>
                    <a:ext uri="{FF2B5EF4-FFF2-40B4-BE49-F238E27FC236}">
                      <a16:creationId xmlns:a16="http://schemas.microsoft.com/office/drawing/2014/main" id="{3A39C0DF-F948-4742-B0CA-4CDF94B990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" y="3327"/>
                  <a:ext cx="615" cy="227"/>
                  <a:chOff x="2592" y="3765"/>
                  <a:chExt cx="615" cy="227"/>
                </a:xfrm>
              </p:grpSpPr>
              <p:sp>
                <p:nvSpPr>
                  <p:cNvPr id="259089" name="Rectangle 17">
                    <a:extLst>
                      <a:ext uri="{FF2B5EF4-FFF2-40B4-BE49-F238E27FC236}">
                        <a16:creationId xmlns:a16="http://schemas.microsoft.com/office/drawing/2014/main" id="{C0C6C279-81FD-E549-A0BB-D3943579CE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765"/>
                    <a:ext cx="45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Q.rear</a:t>
                    </a:r>
                  </a:p>
                </p:txBody>
              </p:sp>
              <p:sp>
                <p:nvSpPr>
                  <p:cNvPr id="259090" name="Line 18">
                    <a:extLst>
                      <a:ext uri="{FF2B5EF4-FFF2-40B4-BE49-F238E27FC236}">
                        <a16:creationId xmlns:a16="http://schemas.microsoft.com/office/drawing/2014/main" id="{121B9C3C-BC58-164F-BD74-29238FB9A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984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59091" name="Group 19">
                <a:extLst>
                  <a:ext uri="{FF2B5EF4-FFF2-40B4-BE49-F238E27FC236}">
                    <a16:creationId xmlns:a16="http://schemas.microsoft.com/office/drawing/2014/main" id="{D2C25A35-B1F0-A845-A0BD-4CB2EBDFC9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1" y="2601"/>
                <a:ext cx="1437" cy="1418"/>
                <a:chOff x="1566" y="2601"/>
                <a:chExt cx="1437" cy="1418"/>
              </a:xfrm>
            </p:grpSpPr>
            <p:sp>
              <p:nvSpPr>
                <p:cNvPr id="259092" name="Rectangle 20">
                  <a:extLst>
                    <a:ext uri="{FF2B5EF4-FFF2-40B4-BE49-F238E27FC236}">
                      <a16:creationId xmlns:a16="http://schemas.microsoft.com/office/drawing/2014/main" id="{2CA88E0E-3A09-B74E-8681-16326C169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792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4572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9144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3716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8288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lphaLcParenBoth" startAt="2"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入队</a:t>
                  </a:r>
                  <a:r>
                    <a:rPr lang="en-US" altLang="zh-CN" sz="2000" b="1">
                      <a:solidFill>
                        <a:srgbClr val="FFFFFF"/>
                      </a:solidFill>
                    </a:rPr>
                    <a:t>3</a:t>
                  </a:r>
                  <a:r>
                    <a:rPr lang="zh-CN" altLang="en-US" sz="2000" b="1">
                      <a:solidFill>
                        <a:srgbClr val="FFFFFF"/>
                      </a:solidFill>
                    </a:rPr>
                    <a:t>个元素</a:t>
                  </a:r>
                </a:p>
              </p:txBody>
            </p:sp>
            <p:grpSp>
              <p:nvGrpSpPr>
                <p:cNvPr id="259093" name="Group 21">
                  <a:extLst>
                    <a:ext uri="{FF2B5EF4-FFF2-40B4-BE49-F238E27FC236}">
                      <a16:creationId xmlns:a16="http://schemas.microsoft.com/office/drawing/2014/main" id="{21DA4C54-1FD4-AB42-B93D-00DF6AC171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6" y="2601"/>
                  <a:ext cx="481" cy="1011"/>
                  <a:chOff x="2206" y="2601"/>
                  <a:chExt cx="481" cy="1011"/>
                </a:xfrm>
              </p:grpSpPr>
              <p:sp>
                <p:nvSpPr>
                  <p:cNvPr id="259094" name="Rectangle 22">
                    <a:extLst>
                      <a:ext uri="{FF2B5EF4-FFF2-40B4-BE49-F238E27FC236}">
                        <a16:creationId xmlns:a16="http://schemas.microsoft.com/office/drawing/2014/main" id="{ADE27230-4031-1445-9AEC-816FE549F0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6" y="2601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095" name="Rectangle 23">
                    <a:extLst>
                      <a:ext uri="{FF2B5EF4-FFF2-40B4-BE49-F238E27FC236}">
                        <a16:creationId xmlns:a16="http://schemas.microsoft.com/office/drawing/2014/main" id="{4755D4B8-1DD0-824E-ABE4-56F3641DFB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2802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096" name="Rectangle 24">
                    <a:extLst>
                      <a:ext uri="{FF2B5EF4-FFF2-40B4-BE49-F238E27FC236}">
                        <a16:creationId xmlns:a16="http://schemas.microsoft.com/office/drawing/2014/main" id="{CA02BFC5-F210-AF4C-82B1-1A34369405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9" y="3012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0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259097" name="Rectangle 25">
                    <a:extLst>
                      <a:ext uri="{FF2B5EF4-FFF2-40B4-BE49-F238E27FC236}">
                        <a16:creationId xmlns:a16="http://schemas.microsoft.com/office/drawing/2014/main" id="{0CC889F7-81EF-E249-B224-F565127EA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210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0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59098" name="Rectangle 26">
                    <a:extLst>
                      <a:ext uri="{FF2B5EF4-FFF2-40B4-BE49-F238E27FC236}">
                        <a16:creationId xmlns:a16="http://schemas.microsoft.com/office/drawing/2014/main" id="{2784BDA8-1A71-1A41-BEB5-91A6268C8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408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0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</a:p>
                </p:txBody>
              </p:sp>
            </p:grpSp>
            <p:grpSp>
              <p:nvGrpSpPr>
                <p:cNvPr id="259099" name="Group 27">
                  <a:extLst>
                    <a:ext uri="{FF2B5EF4-FFF2-40B4-BE49-F238E27FC236}">
                      <a16:creationId xmlns:a16="http://schemas.microsoft.com/office/drawing/2014/main" id="{EF763E63-CB83-0A47-9DC7-6980E6268D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6" y="3543"/>
                  <a:ext cx="639" cy="227"/>
                  <a:chOff x="1713" y="3871"/>
                  <a:chExt cx="639" cy="227"/>
                </a:xfrm>
              </p:grpSpPr>
              <p:sp>
                <p:nvSpPr>
                  <p:cNvPr id="259100" name="Rectangle 28">
                    <a:extLst>
                      <a:ext uri="{FF2B5EF4-FFF2-40B4-BE49-F238E27FC236}">
                        <a16:creationId xmlns:a16="http://schemas.microsoft.com/office/drawing/2014/main" id="{F2B000DA-0F63-FA47-A1EB-3EC2EA308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3871"/>
                    <a:ext cx="47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Q.front</a:t>
                    </a:r>
                  </a:p>
                </p:txBody>
              </p:sp>
              <p:sp>
                <p:nvSpPr>
                  <p:cNvPr id="259101" name="Line 29">
                    <a:extLst>
                      <a:ext uri="{FF2B5EF4-FFF2-40B4-BE49-F238E27FC236}">
                        <a16:creationId xmlns:a16="http://schemas.microsoft.com/office/drawing/2014/main" id="{C7C11A22-9285-C349-8143-F455A4E974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85" y="3888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102" name="Group 30">
                  <a:extLst>
                    <a:ext uri="{FF2B5EF4-FFF2-40B4-BE49-F238E27FC236}">
                      <a16:creationId xmlns:a16="http://schemas.microsoft.com/office/drawing/2014/main" id="{D83C916D-4C0C-4A45-8DCF-F224B53F57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4" y="2688"/>
                  <a:ext cx="615" cy="227"/>
                  <a:chOff x="2592" y="3765"/>
                  <a:chExt cx="615" cy="227"/>
                </a:xfrm>
              </p:grpSpPr>
              <p:sp>
                <p:nvSpPr>
                  <p:cNvPr id="259103" name="Rectangle 31">
                    <a:extLst>
                      <a:ext uri="{FF2B5EF4-FFF2-40B4-BE49-F238E27FC236}">
                        <a16:creationId xmlns:a16="http://schemas.microsoft.com/office/drawing/2014/main" id="{F78CA036-1FD2-2847-B834-785D501EA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765"/>
                    <a:ext cx="45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Q.rear</a:t>
                    </a:r>
                  </a:p>
                </p:txBody>
              </p:sp>
              <p:sp>
                <p:nvSpPr>
                  <p:cNvPr id="259104" name="Line 32">
                    <a:extLst>
                      <a:ext uri="{FF2B5EF4-FFF2-40B4-BE49-F238E27FC236}">
                        <a16:creationId xmlns:a16="http://schemas.microsoft.com/office/drawing/2014/main" id="{E9ADCEFD-1480-3A40-9084-FA0D93BB8D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984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59105" name="Group 33">
                <a:extLst>
                  <a:ext uri="{FF2B5EF4-FFF2-40B4-BE49-F238E27FC236}">
                    <a16:creationId xmlns:a16="http://schemas.microsoft.com/office/drawing/2014/main" id="{864FBFFC-F250-5047-A516-BED03295F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7" y="2592"/>
                <a:ext cx="1437" cy="1427"/>
                <a:chOff x="2832" y="2592"/>
                <a:chExt cx="1437" cy="1427"/>
              </a:xfrm>
            </p:grpSpPr>
            <p:sp>
              <p:nvSpPr>
                <p:cNvPr id="259106" name="Rectangle 34">
                  <a:extLst>
                    <a:ext uri="{FF2B5EF4-FFF2-40B4-BE49-F238E27FC236}">
                      <a16:creationId xmlns:a16="http://schemas.microsoft.com/office/drawing/2014/main" id="{3A80AE17-1F2E-6543-95F2-CB1CE8069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0" y="3792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4572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9144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3716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8288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FFFFFF"/>
                      </a:solidFill>
                    </a:rPr>
                    <a:t>(c)  </a:t>
                  </a:r>
                  <a:r>
                    <a:rPr lang="zh-CN" altLang="en-US" sz="2000" b="1">
                      <a:solidFill>
                        <a:srgbClr val="FFFFFF"/>
                      </a:solidFill>
                    </a:rPr>
                    <a:t>出队</a:t>
                  </a:r>
                  <a:r>
                    <a:rPr lang="en-US" altLang="zh-CN" sz="2000" b="1">
                      <a:solidFill>
                        <a:srgbClr val="FFFFFF"/>
                      </a:solidFill>
                    </a:rPr>
                    <a:t>3</a:t>
                  </a:r>
                  <a:r>
                    <a:rPr lang="zh-CN" altLang="en-US" sz="2000" b="1">
                      <a:solidFill>
                        <a:srgbClr val="FFFFFF"/>
                      </a:solidFill>
                    </a:rPr>
                    <a:t>个元素</a:t>
                  </a:r>
                </a:p>
              </p:txBody>
            </p:sp>
            <p:grpSp>
              <p:nvGrpSpPr>
                <p:cNvPr id="259107" name="Group 35">
                  <a:extLst>
                    <a:ext uri="{FF2B5EF4-FFF2-40B4-BE49-F238E27FC236}">
                      <a16:creationId xmlns:a16="http://schemas.microsoft.com/office/drawing/2014/main" id="{C3189E14-1124-4447-806B-9F9631E36D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2" y="2592"/>
                  <a:ext cx="481" cy="1020"/>
                  <a:chOff x="3472" y="2592"/>
                  <a:chExt cx="481" cy="1020"/>
                </a:xfrm>
              </p:grpSpPr>
              <p:sp>
                <p:nvSpPr>
                  <p:cNvPr id="259108" name="Rectangle 36">
                    <a:extLst>
                      <a:ext uri="{FF2B5EF4-FFF2-40B4-BE49-F238E27FC236}">
                        <a16:creationId xmlns:a16="http://schemas.microsoft.com/office/drawing/2014/main" id="{5DF35120-C9BE-2043-8475-70FB1BFF07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2" y="2592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109" name="Rectangle 37">
                    <a:extLst>
                      <a:ext uri="{FF2B5EF4-FFF2-40B4-BE49-F238E27FC236}">
                        <a16:creationId xmlns:a16="http://schemas.microsoft.com/office/drawing/2014/main" id="{4C6DCF83-CDF8-8F40-987F-7515F59A4D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8" y="2793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110" name="Rectangle 38">
                    <a:extLst>
                      <a:ext uri="{FF2B5EF4-FFF2-40B4-BE49-F238E27FC236}">
                        <a16:creationId xmlns:a16="http://schemas.microsoft.com/office/drawing/2014/main" id="{434C3276-BD7E-0E48-9827-BE4B5927A6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5" y="3003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111" name="Rectangle 39">
                    <a:extLst>
                      <a:ext uri="{FF2B5EF4-FFF2-40B4-BE49-F238E27FC236}">
                        <a16:creationId xmlns:a16="http://schemas.microsoft.com/office/drawing/2014/main" id="{4C8408BC-F5DA-AB40-AA92-147FA4795A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4" y="3201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112" name="Rectangle 40">
                    <a:extLst>
                      <a:ext uri="{FF2B5EF4-FFF2-40B4-BE49-F238E27FC236}">
                        <a16:creationId xmlns:a16="http://schemas.microsoft.com/office/drawing/2014/main" id="{73E47666-841F-EA4E-B119-5C18C3B17C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4" y="3408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113" name="Group 41">
                  <a:extLst>
                    <a:ext uri="{FF2B5EF4-FFF2-40B4-BE49-F238E27FC236}">
                      <a16:creationId xmlns:a16="http://schemas.microsoft.com/office/drawing/2014/main" id="{66AF6CFF-4278-3545-A25D-FB3592A493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2" y="2928"/>
                  <a:ext cx="639" cy="227"/>
                  <a:chOff x="1713" y="3871"/>
                  <a:chExt cx="639" cy="227"/>
                </a:xfrm>
              </p:grpSpPr>
              <p:sp>
                <p:nvSpPr>
                  <p:cNvPr id="259114" name="Rectangle 42">
                    <a:extLst>
                      <a:ext uri="{FF2B5EF4-FFF2-40B4-BE49-F238E27FC236}">
                        <a16:creationId xmlns:a16="http://schemas.microsoft.com/office/drawing/2014/main" id="{6AAE949B-C456-7645-8DEC-C90900B652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3871"/>
                    <a:ext cx="47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Q.front</a:t>
                    </a:r>
                  </a:p>
                </p:txBody>
              </p:sp>
              <p:sp>
                <p:nvSpPr>
                  <p:cNvPr id="259115" name="Line 43">
                    <a:extLst>
                      <a:ext uri="{FF2B5EF4-FFF2-40B4-BE49-F238E27FC236}">
                        <a16:creationId xmlns:a16="http://schemas.microsoft.com/office/drawing/2014/main" id="{05E199CC-34DC-1C46-B401-E4ADBE26C3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85" y="3888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116" name="Group 44">
                  <a:extLst>
                    <a:ext uri="{FF2B5EF4-FFF2-40B4-BE49-F238E27FC236}">
                      <a16:creationId xmlns:a16="http://schemas.microsoft.com/office/drawing/2014/main" id="{5C4DB08D-5568-F441-A718-731C9C3EA5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0" y="2622"/>
                  <a:ext cx="615" cy="227"/>
                  <a:chOff x="2592" y="3765"/>
                  <a:chExt cx="615" cy="227"/>
                </a:xfrm>
              </p:grpSpPr>
              <p:sp>
                <p:nvSpPr>
                  <p:cNvPr id="259117" name="Rectangle 45">
                    <a:extLst>
                      <a:ext uri="{FF2B5EF4-FFF2-40B4-BE49-F238E27FC236}">
                        <a16:creationId xmlns:a16="http://schemas.microsoft.com/office/drawing/2014/main" id="{95CB8096-1ABE-C241-B0C0-A7EC7BD07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765"/>
                    <a:ext cx="45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Q.rear</a:t>
                    </a:r>
                  </a:p>
                </p:txBody>
              </p:sp>
              <p:sp>
                <p:nvSpPr>
                  <p:cNvPr id="259118" name="Line 46">
                    <a:extLst>
                      <a:ext uri="{FF2B5EF4-FFF2-40B4-BE49-F238E27FC236}">
                        <a16:creationId xmlns:a16="http://schemas.microsoft.com/office/drawing/2014/main" id="{D4D7AF1F-8293-B748-8688-8CEA5C8E27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984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59119" name="Group 47">
                <a:extLst>
                  <a:ext uri="{FF2B5EF4-FFF2-40B4-BE49-F238E27FC236}">
                    <a16:creationId xmlns:a16="http://schemas.microsoft.com/office/drawing/2014/main" id="{1527CABD-29EB-EF43-AE30-D1B4EB2A9D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9" y="2448"/>
                <a:ext cx="1437" cy="1523"/>
                <a:chOff x="4131" y="2544"/>
                <a:chExt cx="1437" cy="1523"/>
              </a:xfrm>
            </p:grpSpPr>
            <p:sp>
              <p:nvSpPr>
                <p:cNvPr id="259120" name="Rectangle 48">
                  <a:extLst>
                    <a:ext uri="{FF2B5EF4-FFF2-40B4-BE49-F238E27FC236}">
                      <a16:creationId xmlns:a16="http://schemas.microsoft.com/office/drawing/2014/main" id="{951B884B-3CCA-D64B-9BB8-0FBD5810B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9" y="3840"/>
                  <a:ext cx="117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4572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9144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3716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8288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indent="-4572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1">
                      <a:solidFill>
                        <a:srgbClr val="FFFFFF"/>
                      </a:solidFill>
                    </a:rPr>
                    <a:t>(d)  </a:t>
                  </a:r>
                  <a:r>
                    <a:rPr lang="zh-CN" altLang="en-US" sz="2000" b="1">
                      <a:solidFill>
                        <a:srgbClr val="FFFFFF"/>
                      </a:solidFill>
                    </a:rPr>
                    <a:t>入队</a:t>
                  </a:r>
                  <a:r>
                    <a:rPr lang="en-US" altLang="zh-CN" sz="2000" b="1">
                      <a:solidFill>
                        <a:srgbClr val="FFFFFF"/>
                      </a:solidFill>
                    </a:rPr>
                    <a:t>2</a:t>
                  </a:r>
                  <a:r>
                    <a:rPr lang="zh-CN" altLang="en-US" sz="2000" b="1">
                      <a:solidFill>
                        <a:srgbClr val="FFFFFF"/>
                      </a:solidFill>
                    </a:rPr>
                    <a:t>个元素</a:t>
                  </a:r>
                </a:p>
              </p:txBody>
            </p:sp>
            <p:grpSp>
              <p:nvGrpSpPr>
                <p:cNvPr id="259121" name="Group 49">
                  <a:extLst>
                    <a:ext uri="{FF2B5EF4-FFF2-40B4-BE49-F238E27FC236}">
                      <a16:creationId xmlns:a16="http://schemas.microsoft.com/office/drawing/2014/main" id="{B9037676-BC1F-C34D-8E74-CC79DBFA3B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71" y="2688"/>
                  <a:ext cx="481" cy="1020"/>
                  <a:chOff x="4771" y="2688"/>
                  <a:chExt cx="481" cy="1020"/>
                </a:xfrm>
              </p:grpSpPr>
              <p:sp>
                <p:nvSpPr>
                  <p:cNvPr id="259122" name="Rectangle 50">
                    <a:extLst>
                      <a:ext uri="{FF2B5EF4-FFF2-40B4-BE49-F238E27FC236}">
                        <a16:creationId xmlns:a16="http://schemas.microsoft.com/office/drawing/2014/main" id="{142EEBB7-D48F-994C-BE12-00E0D1AAF5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1" y="2688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0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</a:t>
                    </a:r>
                  </a:p>
                </p:txBody>
              </p:sp>
              <p:sp>
                <p:nvSpPr>
                  <p:cNvPr id="259123" name="Rectangle 51">
                    <a:extLst>
                      <a:ext uri="{FF2B5EF4-FFF2-40B4-BE49-F238E27FC236}">
                        <a16:creationId xmlns:a16="http://schemas.microsoft.com/office/drawing/2014/main" id="{A7C3CE79-843B-6240-BED4-422D3EDDF0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7" y="2889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0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259124" name="Rectangle 52">
                    <a:extLst>
                      <a:ext uri="{FF2B5EF4-FFF2-40B4-BE49-F238E27FC236}">
                        <a16:creationId xmlns:a16="http://schemas.microsoft.com/office/drawing/2014/main" id="{03B38B13-2826-EB4F-809C-21DEE6F3C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3090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125" name="Rectangle 53">
                    <a:extLst>
                      <a:ext uri="{FF2B5EF4-FFF2-40B4-BE49-F238E27FC236}">
                        <a16:creationId xmlns:a16="http://schemas.microsoft.com/office/drawing/2014/main" id="{175E6C09-629E-E641-9220-3A2668727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3" y="3297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126" name="Rectangle 54">
                    <a:extLst>
                      <a:ext uri="{FF2B5EF4-FFF2-40B4-BE49-F238E27FC236}">
                        <a16:creationId xmlns:a16="http://schemas.microsoft.com/office/drawing/2014/main" id="{E67D3BA1-4FDF-824E-9A9F-FF4F43BAD9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3" y="3504"/>
                    <a:ext cx="475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0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127" name="Group 55">
                  <a:extLst>
                    <a:ext uri="{FF2B5EF4-FFF2-40B4-BE49-F238E27FC236}">
                      <a16:creationId xmlns:a16="http://schemas.microsoft.com/office/drawing/2014/main" id="{BEE21204-866B-E04B-9A17-095D1ED5B6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1" y="2997"/>
                  <a:ext cx="639" cy="227"/>
                  <a:chOff x="1713" y="3871"/>
                  <a:chExt cx="639" cy="227"/>
                </a:xfrm>
              </p:grpSpPr>
              <p:sp>
                <p:nvSpPr>
                  <p:cNvPr id="259128" name="Rectangle 56">
                    <a:extLst>
                      <a:ext uri="{FF2B5EF4-FFF2-40B4-BE49-F238E27FC236}">
                        <a16:creationId xmlns:a16="http://schemas.microsoft.com/office/drawing/2014/main" id="{30369C0C-9089-3145-8CDE-BA94819014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3871"/>
                    <a:ext cx="47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Q.front</a:t>
                    </a:r>
                  </a:p>
                </p:txBody>
              </p:sp>
              <p:sp>
                <p:nvSpPr>
                  <p:cNvPr id="259129" name="Line 57">
                    <a:extLst>
                      <a:ext uri="{FF2B5EF4-FFF2-40B4-BE49-F238E27FC236}">
                        <a16:creationId xmlns:a16="http://schemas.microsoft.com/office/drawing/2014/main" id="{B26DF40D-8C2C-5A42-8F24-222E2B4DF1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85" y="3888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9130" name="Group 58">
                  <a:extLst>
                    <a:ext uri="{FF2B5EF4-FFF2-40B4-BE49-F238E27FC236}">
                      <a16:creationId xmlns:a16="http://schemas.microsoft.com/office/drawing/2014/main" id="{31CEF511-88CC-1940-AD35-9539E7EFE8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49" y="2544"/>
                  <a:ext cx="615" cy="227"/>
                  <a:chOff x="2592" y="3765"/>
                  <a:chExt cx="615" cy="227"/>
                </a:xfrm>
              </p:grpSpPr>
              <p:sp>
                <p:nvSpPr>
                  <p:cNvPr id="259131" name="Rectangle 59">
                    <a:extLst>
                      <a:ext uri="{FF2B5EF4-FFF2-40B4-BE49-F238E27FC236}">
                        <a16:creationId xmlns:a16="http://schemas.microsoft.com/office/drawing/2014/main" id="{C9395DA3-B2D6-DD47-ABEA-3FDAAE5428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765"/>
                    <a:ext cx="45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Q.rear</a:t>
                    </a:r>
                  </a:p>
                </p:txBody>
              </p:sp>
              <p:sp>
                <p:nvSpPr>
                  <p:cNvPr id="259132" name="Line 60">
                    <a:extLst>
                      <a:ext uri="{FF2B5EF4-FFF2-40B4-BE49-F238E27FC236}">
                        <a16:creationId xmlns:a16="http://schemas.microsoft.com/office/drawing/2014/main" id="{CED6F948-BEC6-8F4C-AAC1-6C428012E2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984"/>
                    <a:ext cx="56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259133" name="Rectangle 61">
              <a:extLst>
                <a:ext uri="{FF2B5EF4-FFF2-40B4-BE49-F238E27FC236}">
                  <a16:creationId xmlns:a16="http://schemas.microsoft.com/office/drawing/2014/main" id="{84DFD088-0ACE-3542-B1F9-B141BF8A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4032"/>
              <a:ext cx="1579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3-6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队列示意图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14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37ACF307-645B-EF4E-9468-43731F7C90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46050"/>
            <a:ext cx="5181600" cy="762000"/>
          </a:xfrm>
        </p:spPr>
        <p:txBody>
          <a:bodyPr/>
          <a:lstStyle/>
          <a:p>
            <a:r>
              <a:rPr lang="en-US" altLang="zh-CN" sz="4000" b="1">
                <a:effectLst/>
                <a:latin typeface="Times New Roman" panose="02020603050405020304" pitchFamily="18" charset="0"/>
              </a:rPr>
              <a:t>3.3.2.2     </a:t>
            </a:r>
            <a:r>
              <a:rPr lang="zh-CN" altLang="en-US" sz="4000" b="1">
                <a:effectLst/>
                <a:latin typeface="Times New Roman" panose="02020603050405020304" pitchFamily="18" charset="0"/>
                <a:ea typeface="楷体_GB2312" pitchFamily="49" charset="-122"/>
              </a:rPr>
              <a:t>循环队列</a:t>
            </a:r>
            <a:endParaRPr lang="zh-CN" altLang="en-US" sz="4000" b="1">
              <a:effectLst/>
              <a:ea typeface="楷体_GB2312" pitchFamily="49" charset="-122"/>
            </a:endParaRPr>
          </a:p>
        </p:txBody>
      </p:sp>
      <p:sp>
        <p:nvSpPr>
          <p:cNvPr id="260099" name="Text Box 3">
            <a:extLst>
              <a:ext uri="{FF2B5EF4-FFF2-40B4-BE49-F238E27FC236}">
                <a16:creationId xmlns:a16="http://schemas.microsoft.com/office/drawing/2014/main" id="{7DF62D3B-FDB6-F544-9E6A-02D50DA3E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022350"/>
            <a:ext cx="8812213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        为充分利用向量空间，克服上述“</a:t>
            </a:r>
            <a:r>
              <a:rPr lang="zh-CN" altLang="en-US" sz="2800" b="1">
                <a:solidFill>
                  <a:srgbClr val="FFFF00"/>
                </a:solidFill>
              </a:rPr>
              <a:t>假溢出</a:t>
            </a:r>
            <a:r>
              <a:rPr lang="zh-CN" altLang="en-US" sz="2800" b="1">
                <a:solidFill>
                  <a:srgbClr val="FFFFFF"/>
                </a:solidFill>
              </a:rPr>
              <a:t>”现象的方法是：将为队列分配的</a:t>
            </a:r>
            <a:r>
              <a:rPr lang="zh-CN" altLang="en-US" sz="2800" b="1">
                <a:solidFill>
                  <a:srgbClr val="00FFFF"/>
                </a:solidFill>
              </a:rPr>
              <a:t>向量空间看成为一个首尾相接的圆环</a:t>
            </a:r>
            <a:r>
              <a:rPr lang="zh-CN" altLang="en-US" sz="2800" b="1">
                <a:solidFill>
                  <a:srgbClr val="FFFFFF"/>
                </a:solidFill>
              </a:rPr>
              <a:t>，并称这种队列为</a:t>
            </a:r>
            <a:r>
              <a:rPr lang="zh-CN" altLang="en-US" sz="2800" b="1">
                <a:solidFill>
                  <a:srgbClr val="FFFF00"/>
                </a:solidFill>
              </a:rPr>
              <a:t>循环队列</a:t>
            </a:r>
            <a:r>
              <a:rPr lang="en-US" altLang="zh-CN" sz="2800" b="1">
                <a:solidFill>
                  <a:srgbClr val="FFFFFF"/>
                </a:solidFill>
              </a:rPr>
              <a:t>(</a:t>
            </a:r>
            <a:r>
              <a:rPr lang="en-US" altLang="zh-CN" sz="2800" b="1">
                <a:solidFill>
                  <a:srgbClr val="00FFFF"/>
                </a:solidFill>
              </a:rPr>
              <a:t>Circular Queue</a:t>
            </a:r>
            <a:r>
              <a:rPr lang="en-US" altLang="zh-CN" sz="2800" b="1">
                <a:solidFill>
                  <a:srgbClr val="FFFFFF"/>
                </a:solidFill>
              </a:rPr>
              <a:t>)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        在循环队列中进行出队、入队操作时，队首、队尾指针仍要加</a:t>
            </a:r>
            <a:r>
              <a:rPr lang="en-US" altLang="zh-CN" sz="2800" b="1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，朝前移动。只不过当队首、队尾指针指向向量上界</a:t>
            </a:r>
            <a:r>
              <a:rPr lang="en-US" altLang="zh-CN" sz="2800" b="1">
                <a:solidFill>
                  <a:srgbClr val="FFFFFF"/>
                </a:solidFill>
              </a:rPr>
              <a:t>(MAX_QUEUE_SIZE-1)</a:t>
            </a:r>
            <a:r>
              <a:rPr lang="zh-CN" altLang="en-US" sz="2800" b="1">
                <a:solidFill>
                  <a:srgbClr val="FFFFFF"/>
                </a:solidFill>
              </a:rPr>
              <a:t>时，其加</a:t>
            </a:r>
            <a:r>
              <a:rPr lang="en-US" altLang="zh-CN" sz="2800" b="1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操作的结果是指向向量的下界</a:t>
            </a:r>
            <a:r>
              <a:rPr lang="en-US" altLang="zh-CN" sz="2800" b="1">
                <a:solidFill>
                  <a:srgbClr val="FFFFFF"/>
                </a:solidFill>
              </a:rPr>
              <a:t>0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这种循环意义下的加</a:t>
            </a:r>
            <a:r>
              <a:rPr lang="en-US" altLang="zh-CN" sz="2800" b="1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操作可以描述为：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if  (i+1==MAX_QUEUE_SIZE)   i=0;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else     i++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其中： </a:t>
            </a:r>
            <a:r>
              <a:rPr lang="en-US" altLang="zh-CN" sz="2800" b="1">
                <a:solidFill>
                  <a:srgbClr val="FFFFFF"/>
                </a:solidFill>
              </a:rPr>
              <a:t>i</a:t>
            </a:r>
            <a:r>
              <a:rPr lang="zh-CN" altLang="en-US" sz="2800" b="1">
                <a:solidFill>
                  <a:srgbClr val="FFFFFF"/>
                </a:solidFill>
              </a:rPr>
              <a:t>代表队首指针</a:t>
            </a:r>
            <a:r>
              <a:rPr lang="en-US" altLang="zh-CN" sz="2800" b="1">
                <a:solidFill>
                  <a:srgbClr val="FFFFFF"/>
                </a:solidFill>
              </a:rPr>
              <a:t>(front)</a:t>
            </a:r>
            <a:r>
              <a:rPr lang="zh-CN" altLang="en-US" sz="2800" b="1">
                <a:solidFill>
                  <a:srgbClr val="FFFFFF"/>
                </a:solidFill>
              </a:rPr>
              <a:t>或队尾指针</a:t>
            </a:r>
            <a:r>
              <a:rPr lang="en-US" altLang="zh-CN" sz="2800" b="1">
                <a:solidFill>
                  <a:srgbClr val="FFFFFF"/>
                </a:solidFill>
              </a:rPr>
              <a:t>(rear)</a:t>
            </a:r>
          </a:p>
        </p:txBody>
      </p:sp>
    </p:spTree>
    <p:extLst>
      <p:ext uri="{BB962C8B-B14F-4D97-AF65-F5344CB8AC3E}">
        <p14:creationId xmlns:p14="http://schemas.microsoft.com/office/powerpoint/2010/main" val="176069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8258A049-8A66-7B4E-967E-1FE20DD4BA1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914400"/>
            <a:ext cx="8812213" cy="35941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栈的顺序存储结构简称为顺序栈，和线性表相类似，用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800" b="1">
                <a:latin typeface="宋体" panose="02010600030101010101" pitchFamily="2" charset="-122"/>
              </a:rPr>
              <a:t>来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存储栈</a:t>
            </a:r>
            <a:r>
              <a:rPr lang="zh-CN" altLang="en-US" sz="2800" b="1">
                <a:latin typeface="宋体" panose="02010600030101010101" pitchFamily="2" charset="-122"/>
              </a:rPr>
              <a:t>。根据数组是否可以根据需要增大，又可分为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静态顺序栈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动态顺序栈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静态顺序栈</a:t>
            </a:r>
            <a:r>
              <a:rPr lang="zh-CN" altLang="en-US" b="1">
                <a:latin typeface="宋体" panose="02010600030101010101" pitchFamily="2" charset="-122"/>
              </a:rPr>
              <a:t>实现简单，但不能根据需要增大栈的存储空间；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动态顺序栈</a:t>
            </a:r>
            <a:r>
              <a:rPr lang="zh-CN" altLang="en-US" b="1">
                <a:latin typeface="宋体" panose="02010600030101010101" pitchFamily="2" charset="-122"/>
              </a:rPr>
              <a:t>可以根据需要增大栈的存储空间，但实现稍为复杂。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D4FC9F7-DCC6-7543-8067-E6727DE81A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0813"/>
            <a:ext cx="6694488" cy="6858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3.1.2</a:t>
            </a:r>
            <a:r>
              <a:rPr lang="en-US" altLang="zh-CN"/>
              <a:t>  </a:t>
            </a:r>
            <a:r>
              <a:rPr lang="zh-CN" altLang="en-US" b="1">
                <a:effectLst/>
                <a:ea typeface="楷体_GB2312" pitchFamily="49" charset="-122"/>
              </a:rPr>
              <a:t>栈的顺序存储表示</a:t>
            </a:r>
          </a:p>
        </p:txBody>
      </p:sp>
    </p:spTree>
    <p:extLst>
      <p:ext uri="{BB962C8B-B14F-4D97-AF65-F5344CB8AC3E}">
        <p14:creationId xmlns:p14="http://schemas.microsoft.com/office/powerpoint/2010/main" val="493868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7DF55F58-CEBA-294F-996B-E2CB24901DD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763000" cy="3563938"/>
          </a:xfrm>
        </p:spPr>
        <p:txBody>
          <a:bodyPr/>
          <a:lstStyle/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用模运算可简化为：</a:t>
            </a:r>
            <a:r>
              <a:rPr lang="en-US" altLang="zh-CN" b="1"/>
              <a:t>i=(i+1)%MAX_QUEUE_SIZE ;</a:t>
            </a:r>
          </a:p>
          <a:p>
            <a:pPr marL="0" indent="0" eaLnBrk="0" hangingPunct="0">
              <a:lnSpc>
                <a:spcPct val="110000"/>
              </a:lnSpc>
              <a:buClrTx/>
              <a:buSzTx/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显然，为循环队列所分配的空间可以被充分利用，除非向量空间真的被队列元素全部占用，否则不会上溢。因此，真正实用的顺序队列是循环队列。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/>
              <a:t>       例：设</a:t>
            </a:r>
            <a:r>
              <a:rPr lang="zh-CN" altLang="en-US" sz="2800" b="1"/>
              <a:t>有循环队列</a:t>
            </a:r>
            <a:r>
              <a:rPr lang="en-US" altLang="zh-CN" sz="2800" b="1"/>
              <a:t>QU[0</a:t>
            </a:r>
            <a:r>
              <a:rPr lang="zh-CN" altLang="en-US" sz="2800" b="1"/>
              <a:t>，</a:t>
            </a:r>
            <a:r>
              <a:rPr lang="en-US" altLang="zh-CN" sz="2800" b="1"/>
              <a:t>5]</a:t>
            </a:r>
            <a:r>
              <a:rPr lang="zh-CN" altLang="en-US" sz="2800" b="1"/>
              <a:t>，其初始状态是</a:t>
            </a:r>
            <a:r>
              <a:rPr lang="en-US" altLang="zh-CN" sz="2800" b="1"/>
              <a:t>front=rear=0</a:t>
            </a:r>
            <a:r>
              <a:rPr lang="zh-CN" altLang="en-US" sz="2800" b="1"/>
              <a:t>，各种操作后队列的头、尾指针的状态变化情况如下图</a:t>
            </a:r>
            <a:r>
              <a:rPr lang="en-US" altLang="zh-CN" sz="2800" b="1"/>
              <a:t>3-7</a:t>
            </a:r>
            <a:r>
              <a:rPr lang="zh-CN" altLang="en-US" sz="2800" b="1"/>
              <a:t>所示。 </a:t>
            </a:r>
          </a:p>
        </p:txBody>
      </p:sp>
      <p:grpSp>
        <p:nvGrpSpPr>
          <p:cNvPr id="261123" name="Group 3">
            <a:extLst>
              <a:ext uri="{FF2B5EF4-FFF2-40B4-BE49-F238E27FC236}">
                <a16:creationId xmlns:a16="http://schemas.microsoft.com/office/drawing/2014/main" id="{3B57E5DE-A712-C84C-8A26-82A020B4876D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3829051"/>
            <a:ext cx="8763000" cy="2913063"/>
            <a:chOff x="113" y="2412"/>
            <a:chExt cx="5520" cy="1835"/>
          </a:xfrm>
        </p:grpSpPr>
        <p:grpSp>
          <p:nvGrpSpPr>
            <p:cNvPr id="261124" name="Group 4">
              <a:extLst>
                <a:ext uri="{FF2B5EF4-FFF2-40B4-BE49-F238E27FC236}">
                  <a16:creationId xmlns:a16="http://schemas.microsoft.com/office/drawing/2014/main" id="{524DEA1B-9BA6-D844-AF8D-BBC02FF26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2412"/>
              <a:ext cx="1593" cy="1835"/>
              <a:chOff x="198" y="2341"/>
              <a:chExt cx="1593" cy="1835"/>
            </a:xfrm>
          </p:grpSpPr>
          <p:grpSp>
            <p:nvGrpSpPr>
              <p:cNvPr id="261125" name="Group 5">
                <a:extLst>
                  <a:ext uri="{FF2B5EF4-FFF2-40B4-BE49-F238E27FC236}">
                    <a16:creationId xmlns:a16="http://schemas.microsoft.com/office/drawing/2014/main" id="{C5F1F5DC-E198-1B43-A1A1-3EFA25973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" y="2679"/>
                <a:ext cx="1270" cy="1225"/>
                <a:chOff x="3107" y="2840"/>
                <a:chExt cx="1270" cy="1225"/>
              </a:xfrm>
            </p:grpSpPr>
            <p:grpSp>
              <p:nvGrpSpPr>
                <p:cNvPr id="261126" name="Group 6">
                  <a:extLst>
                    <a:ext uri="{FF2B5EF4-FFF2-40B4-BE49-F238E27FC236}">
                      <a16:creationId xmlns:a16="http://schemas.microsoft.com/office/drawing/2014/main" id="{400A9259-707A-EF48-97D6-3507BEA39F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61127" name="Oval 7">
                    <a:extLst>
                      <a:ext uri="{FF2B5EF4-FFF2-40B4-BE49-F238E27FC236}">
                        <a16:creationId xmlns:a16="http://schemas.microsoft.com/office/drawing/2014/main" id="{D18DE6D2-DDE4-F74B-B905-FFEAF27C6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61128" name="Group 8">
                    <a:extLst>
                      <a:ext uri="{FF2B5EF4-FFF2-40B4-BE49-F238E27FC236}">
                        <a16:creationId xmlns:a16="http://schemas.microsoft.com/office/drawing/2014/main" id="{4023E573-C339-2A4E-9308-CD1157B3FF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261129" name="Oval 9">
                      <a:extLst>
                        <a:ext uri="{FF2B5EF4-FFF2-40B4-BE49-F238E27FC236}">
                          <a16:creationId xmlns:a16="http://schemas.microsoft.com/office/drawing/2014/main" id="{97698C85-0CA4-D54D-AF38-4764D4B5C3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30" name="Line 10">
                      <a:extLst>
                        <a:ext uri="{FF2B5EF4-FFF2-40B4-BE49-F238E27FC236}">
                          <a16:creationId xmlns:a16="http://schemas.microsoft.com/office/drawing/2014/main" id="{4AE522BF-300B-354D-B378-828DF139992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31" name="Line 11">
                      <a:extLst>
                        <a:ext uri="{FF2B5EF4-FFF2-40B4-BE49-F238E27FC236}">
                          <a16:creationId xmlns:a16="http://schemas.microsoft.com/office/drawing/2014/main" id="{506F0B4D-5AC2-5D44-83EF-1BB309395F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32" name="Line 12">
                      <a:extLst>
                        <a:ext uri="{FF2B5EF4-FFF2-40B4-BE49-F238E27FC236}">
                          <a16:creationId xmlns:a16="http://schemas.microsoft.com/office/drawing/2014/main" id="{C30ED3B4-8733-CB41-811A-96C0B94B12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33" name="Line 13">
                      <a:extLst>
                        <a:ext uri="{FF2B5EF4-FFF2-40B4-BE49-F238E27FC236}">
                          <a16:creationId xmlns:a16="http://schemas.microsoft.com/office/drawing/2014/main" id="{C1E2CC29-2B79-D347-9B79-D3CB863A97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34" name="Line 14">
                      <a:extLst>
                        <a:ext uri="{FF2B5EF4-FFF2-40B4-BE49-F238E27FC236}">
                          <a16:creationId xmlns:a16="http://schemas.microsoft.com/office/drawing/2014/main" id="{6D016732-307D-7F4D-9864-C45836A647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35" name="Line 15">
                      <a:extLst>
                        <a:ext uri="{FF2B5EF4-FFF2-40B4-BE49-F238E27FC236}">
                          <a16:creationId xmlns:a16="http://schemas.microsoft.com/office/drawing/2014/main" id="{880C86AF-37B7-1B48-95AB-BBA1671A56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1136" name="Rectangle 16">
                  <a:extLst>
                    <a:ext uri="{FF2B5EF4-FFF2-40B4-BE49-F238E27FC236}">
                      <a16:creationId xmlns:a16="http://schemas.microsoft.com/office/drawing/2014/main" id="{78B67D94-7200-9240-89DB-5621E166D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1137" name="Rectangle 17">
                  <a:extLst>
                    <a:ext uri="{FF2B5EF4-FFF2-40B4-BE49-F238E27FC236}">
                      <a16:creationId xmlns:a16="http://schemas.microsoft.com/office/drawing/2014/main" id="{9C16F4FC-EFAF-F641-B40D-5BCE53DF9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1138" name="Rectangle 18">
                  <a:extLst>
                    <a:ext uri="{FF2B5EF4-FFF2-40B4-BE49-F238E27FC236}">
                      <a16:creationId xmlns:a16="http://schemas.microsoft.com/office/drawing/2014/main" id="{58A7C9F0-942E-0A45-8F47-6BC605CB8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1139" name="Rectangle 19">
                  <a:extLst>
                    <a:ext uri="{FF2B5EF4-FFF2-40B4-BE49-F238E27FC236}">
                      <a16:creationId xmlns:a16="http://schemas.microsoft.com/office/drawing/2014/main" id="{D8391432-1303-AC4B-9879-085E8BC281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1140" name="Rectangle 20">
                  <a:extLst>
                    <a:ext uri="{FF2B5EF4-FFF2-40B4-BE49-F238E27FC236}">
                      <a16:creationId xmlns:a16="http://schemas.microsoft.com/office/drawing/2014/main" id="{0231346E-DFB8-0747-AD6E-7D4C75AAD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1141" name="Rectangle 21">
                  <a:extLst>
                    <a:ext uri="{FF2B5EF4-FFF2-40B4-BE49-F238E27FC236}">
                      <a16:creationId xmlns:a16="http://schemas.microsoft.com/office/drawing/2014/main" id="{5A0167FA-618A-7540-99A4-EFF7A616F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261142" name="Rectangle 22">
                <a:extLst>
                  <a:ext uri="{FF2B5EF4-FFF2-40B4-BE49-F238E27FC236}">
                    <a16:creationId xmlns:a16="http://schemas.microsoft.com/office/drawing/2014/main" id="{34D19EA8-7540-3D44-B383-0CCBE8D7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3949"/>
                <a:ext cx="86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 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空队列</a:t>
                </a:r>
              </a:p>
            </p:txBody>
          </p:sp>
          <p:grpSp>
            <p:nvGrpSpPr>
              <p:cNvPr id="261143" name="Group 23">
                <a:extLst>
                  <a:ext uri="{FF2B5EF4-FFF2-40B4-BE49-F238E27FC236}">
                    <a16:creationId xmlns:a16="http://schemas.microsoft.com/office/drawing/2014/main" id="{3AC6E522-60BE-1246-909F-A26486838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2519"/>
                <a:ext cx="454" cy="408"/>
                <a:chOff x="198" y="2408"/>
                <a:chExt cx="454" cy="408"/>
              </a:xfrm>
            </p:grpSpPr>
            <p:sp>
              <p:nvSpPr>
                <p:cNvPr id="261144" name="Rectangle 24">
                  <a:extLst>
                    <a:ext uri="{FF2B5EF4-FFF2-40B4-BE49-F238E27FC236}">
                      <a16:creationId xmlns:a16="http://schemas.microsoft.com/office/drawing/2014/main" id="{C7DF903B-EB5B-8F4B-96D4-19BA789A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61145" name="Line 25">
                  <a:extLst>
                    <a:ext uri="{FF2B5EF4-FFF2-40B4-BE49-F238E27FC236}">
                      <a16:creationId xmlns:a16="http://schemas.microsoft.com/office/drawing/2014/main" id="{AC98974C-6602-3A4B-B071-B01B3CDF12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146" name="Line 26">
                  <a:extLst>
                    <a:ext uri="{FF2B5EF4-FFF2-40B4-BE49-F238E27FC236}">
                      <a16:creationId xmlns:a16="http://schemas.microsoft.com/office/drawing/2014/main" id="{2C57D25F-5226-7948-8618-A4DC3F2D7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1147" name="Group 27">
                <a:extLst>
                  <a:ext uri="{FF2B5EF4-FFF2-40B4-BE49-F238E27FC236}">
                    <a16:creationId xmlns:a16="http://schemas.microsoft.com/office/drawing/2014/main" id="{99FCD734-472B-8E4A-9E91-60725E05D1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" y="2341"/>
                <a:ext cx="363" cy="408"/>
                <a:chOff x="852" y="2230"/>
                <a:chExt cx="363" cy="408"/>
              </a:xfrm>
            </p:grpSpPr>
            <p:sp>
              <p:nvSpPr>
                <p:cNvPr id="261148" name="Rectangle 28">
                  <a:extLst>
                    <a:ext uri="{FF2B5EF4-FFF2-40B4-BE49-F238E27FC236}">
                      <a16:creationId xmlns:a16="http://schemas.microsoft.com/office/drawing/2014/main" id="{23A6FA81-797B-7544-9424-CFD4E37FB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" y="2230"/>
                  <a:ext cx="363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61149" name="Line 29">
                  <a:extLst>
                    <a:ext uri="{FF2B5EF4-FFF2-40B4-BE49-F238E27FC236}">
                      <a16:creationId xmlns:a16="http://schemas.microsoft.com/office/drawing/2014/main" id="{B8E7EC0E-CE0A-364B-A32F-3CA181E9B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150" name="Line 30">
                  <a:extLst>
                    <a:ext uri="{FF2B5EF4-FFF2-40B4-BE49-F238E27FC236}">
                      <a16:creationId xmlns:a16="http://schemas.microsoft.com/office/drawing/2014/main" id="{655C07B1-EFFE-2E49-BAD9-DDE405827A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61151" name="Group 31">
              <a:extLst>
                <a:ext uri="{FF2B5EF4-FFF2-40B4-BE49-F238E27FC236}">
                  <a16:creationId xmlns:a16="http://schemas.microsoft.com/office/drawing/2014/main" id="{499FBD6C-E305-A34F-B96D-037A951F5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1" y="2570"/>
              <a:ext cx="1593" cy="1657"/>
              <a:chOff x="1837" y="2570"/>
              <a:chExt cx="1593" cy="1657"/>
            </a:xfrm>
          </p:grpSpPr>
          <p:grpSp>
            <p:nvGrpSpPr>
              <p:cNvPr id="261152" name="Group 32">
                <a:extLst>
                  <a:ext uri="{FF2B5EF4-FFF2-40B4-BE49-F238E27FC236}">
                    <a16:creationId xmlns:a16="http://schemas.microsoft.com/office/drawing/2014/main" id="{B3D8CDAE-911B-3D48-AD8B-34D57E8D7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730"/>
                <a:ext cx="1270" cy="1225"/>
                <a:chOff x="3107" y="2840"/>
                <a:chExt cx="1270" cy="1225"/>
              </a:xfrm>
            </p:grpSpPr>
            <p:grpSp>
              <p:nvGrpSpPr>
                <p:cNvPr id="261153" name="Group 33">
                  <a:extLst>
                    <a:ext uri="{FF2B5EF4-FFF2-40B4-BE49-F238E27FC236}">
                      <a16:creationId xmlns:a16="http://schemas.microsoft.com/office/drawing/2014/main" id="{650A456D-EE3E-5843-A014-58A1CCEE01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61154" name="Oval 34">
                    <a:extLst>
                      <a:ext uri="{FF2B5EF4-FFF2-40B4-BE49-F238E27FC236}">
                        <a16:creationId xmlns:a16="http://schemas.microsoft.com/office/drawing/2014/main" id="{FF9FF26F-46B1-484E-A888-97311E43E7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61155" name="Group 35">
                    <a:extLst>
                      <a:ext uri="{FF2B5EF4-FFF2-40B4-BE49-F238E27FC236}">
                        <a16:creationId xmlns:a16="http://schemas.microsoft.com/office/drawing/2014/main" id="{A92F4B42-A464-774F-AD7E-1A32E5C2F5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261156" name="Oval 36">
                      <a:extLst>
                        <a:ext uri="{FF2B5EF4-FFF2-40B4-BE49-F238E27FC236}">
                          <a16:creationId xmlns:a16="http://schemas.microsoft.com/office/drawing/2014/main" id="{C79AC0AB-4C3A-6A4A-8B11-C9CDCD2D61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57" name="Line 37">
                      <a:extLst>
                        <a:ext uri="{FF2B5EF4-FFF2-40B4-BE49-F238E27FC236}">
                          <a16:creationId xmlns:a16="http://schemas.microsoft.com/office/drawing/2014/main" id="{8A3C4394-B43C-9A45-B83E-0915F4089C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58" name="Line 38">
                      <a:extLst>
                        <a:ext uri="{FF2B5EF4-FFF2-40B4-BE49-F238E27FC236}">
                          <a16:creationId xmlns:a16="http://schemas.microsoft.com/office/drawing/2014/main" id="{759C27C0-19B3-B545-AD96-1F71C46D37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59" name="Line 39">
                      <a:extLst>
                        <a:ext uri="{FF2B5EF4-FFF2-40B4-BE49-F238E27FC236}">
                          <a16:creationId xmlns:a16="http://schemas.microsoft.com/office/drawing/2014/main" id="{6597DC04-28BA-4448-913F-6CA2CC1DA80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60" name="Line 40">
                      <a:extLst>
                        <a:ext uri="{FF2B5EF4-FFF2-40B4-BE49-F238E27FC236}">
                          <a16:creationId xmlns:a16="http://schemas.microsoft.com/office/drawing/2014/main" id="{0A5F4B55-8649-824C-873D-4F6856F6FF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61" name="Line 41">
                      <a:extLst>
                        <a:ext uri="{FF2B5EF4-FFF2-40B4-BE49-F238E27FC236}">
                          <a16:creationId xmlns:a16="http://schemas.microsoft.com/office/drawing/2014/main" id="{801229ED-522E-0D44-8B04-422B5F8730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62" name="Line 42">
                      <a:extLst>
                        <a:ext uri="{FF2B5EF4-FFF2-40B4-BE49-F238E27FC236}">
                          <a16:creationId xmlns:a16="http://schemas.microsoft.com/office/drawing/2014/main" id="{2264C123-6A88-4D4C-9163-0C52DAD98D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1163" name="Rectangle 43">
                  <a:extLst>
                    <a:ext uri="{FF2B5EF4-FFF2-40B4-BE49-F238E27FC236}">
                      <a16:creationId xmlns:a16="http://schemas.microsoft.com/office/drawing/2014/main" id="{700BEB71-F921-0748-AB04-9DDE6353C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1164" name="Rectangle 44">
                  <a:extLst>
                    <a:ext uri="{FF2B5EF4-FFF2-40B4-BE49-F238E27FC236}">
                      <a16:creationId xmlns:a16="http://schemas.microsoft.com/office/drawing/2014/main" id="{9376006A-2AEE-6A43-B51B-DEA6D853F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1165" name="Rectangle 45">
                  <a:extLst>
                    <a:ext uri="{FF2B5EF4-FFF2-40B4-BE49-F238E27FC236}">
                      <a16:creationId xmlns:a16="http://schemas.microsoft.com/office/drawing/2014/main" id="{0A4BFDC5-CF7D-4949-AFE2-69822725D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1166" name="Rectangle 46">
                  <a:extLst>
                    <a:ext uri="{FF2B5EF4-FFF2-40B4-BE49-F238E27FC236}">
                      <a16:creationId xmlns:a16="http://schemas.microsoft.com/office/drawing/2014/main" id="{14121954-A52E-4145-9903-E4FB2FE36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1167" name="Rectangle 47">
                  <a:extLst>
                    <a:ext uri="{FF2B5EF4-FFF2-40B4-BE49-F238E27FC236}">
                      <a16:creationId xmlns:a16="http://schemas.microsoft.com/office/drawing/2014/main" id="{05438500-D22B-944D-97EF-DDC51F367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1168" name="Rectangle 48">
                  <a:extLst>
                    <a:ext uri="{FF2B5EF4-FFF2-40B4-BE49-F238E27FC236}">
                      <a16:creationId xmlns:a16="http://schemas.microsoft.com/office/drawing/2014/main" id="{6C4FA1B0-AA72-C043-8CCD-99D8B68BA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261169" name="Rectangle 49">
                <a:extLst>
                  <a:ext uri="{FF2B5EF4-FFF2-40B4-BE49-F238E27FC236}">
                    <a16:creationId xmlns:a16="http://schemas.microsoft.com/office/drawing/2014/main" id="{97A11B4B-8D5C-1346-BC4E-10350193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4000"/>
                <a:ext cx="113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(b)  d, e, b, g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队</a:t>
                </a:r>
              </a:p>
            </p:txBody>
          </p:sp>
          <p:grpSp>
            <p:nvGrpSpPr>
              <p:cNvPr id="261170" name="Group 50">
                <a:extLst>
                  <a:ext uri="{FF2B5EF4-FFF2-40B4-BE49-F238E27FC236}">
                    <a16:creationId xmlns:a16="http://schemas.microsoft.com/office/drawing/2014/main" id="{828E071F-6C35-8F49-8890-0275A41503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7" y="2570"/>
                <a:ext cx="454" cy="408"/>
                <a:chOff x="198" y="2408"/>
                <a:chExt cx="454" cy="408"/>
              </a:xfrm>
            </p:grpSpPr>
            <p:sp>
              <p:nvSpPr>
                <p:cNvPr id="261171" name="Rectangle 51">
                  <a:extLst>
                    <a:ext uri="{FF2B5EF4-FFF2-40B4-BE49-F238E27FC236}">
                      <a16:creationId xmlns:a16="http://schemas.microsoft.com/office/drawing/2014/main" id="{3662DF11-37DF-4748-A51A-C4306AF0D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61172" name="Line 52">
                  <a:extLst>
                    <a:ext uri="{FF2B5EF4-FFF2-40B4-BE49-F238E27FC236}">
                      <a16:creationId xmlns:a16="http://schemas.microsoft.com/office/drawing/2014/main" id="{A5FF9E63-4F1A-DB45-875D-2DA62BCE6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173" name="Line 53">
                  <a:extLst>
                    <a:ext uri="{FF2B5EF4-FFF2-40B4-BE49-F238E27FC236}">
                      <a16:creationId xmlns:a16="http://schemas.microsoft.com/office/drawing/2014/main" id="{A5E18356-375D-6B41-AEEC-DF66272A8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1174" name="Rectangle 54">
                <a:extLst>
                  <a:ext uri="{FF2B5EF4-FFF2-40B4-BE49-F238E27FC236}">
                    <a16:creationId xmlns:a16="http://schemas.microsoft.com/office/drawing/2014/main" id="{A8DC0E43-2E0E-2749-B2DB-210CA997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284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1175" name="Rectangle 55">
                <a:extLst>
                  <a:ext uri="{FF2B5EF4-FFF2-40B4-BE49-F238E27FC236}">
                    <a16:creationId xmlns:a16="http://schemas.microsoft.com/office/drawing/2014/main" id="{014C5746-9AF5-5A45-A2D8-A5241D16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1" y="2866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261176" name="Rectangle 56">
                <a:extLst>
                  <a:ext uri="{FF2B5EF4-FFF2-40B4-BE49-F238E27FC236}">
                    <a16:creationId xmlns:a16="http://schemas.microsoft.com/office/drawing/2014/main" id="{3DF6FAB9-3644-7D40-9BF0-0EC654D84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327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61177" name="Rectangle 57">
                <a:extLst>
                  <a:ext uri="{FF2B5EF4-FFF2-40B4-BE49-F238E27FC236}">
                    <a16:creationId xmlns:a16="http://schemas.microsoft.com/office/drawing/2014/main" id="{95A3F473-5E46-824E-9C9E-37ABBC7A2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363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grpSp>
            <p:nvGrpSpPr>
              <p:cNvPr id="261178" name="Group 58">
                <a:extLst>
                  <a:ext uri="{FF2B5EF4-FFF2-40B4-BE49-F238E27FC236}">
                    <a16:creationId xmlns:a16="http://schemas.microsoft.com/office/drawing/2014/main" id="{FD5F43BE-EE39-E546-9525-88DC60722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1" y="3664"/>
                <a:ext cx="500" cy="230"/>
                <a:chOff x="1881" y="3664"/>
                <a:chExt cx="500" cy="230"/>
              </a:xfrm>
            </p:grpSpPr>
            <p:sp>
              <p:nvSpPr>
                <p:cNvPr id="261179" name="Rectangle 59">
                  <a:extLst>
                    <a:ext uri="{FF2B5EF4-FFF2-40B4-BE49-F238E27FC236}">
                      <a16:creationId xmlns:a16="http://schemas.microsoft.com/office/drawing/2014/main" id="{3868D57A-ACA6-6649-A4E8-09E5D8C0A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7" y="3664"/>
                  <a:ext cx="316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61180" name="Line 60">
                  <a:extLst>
                    <a:ext uri="{FF2B5EF4-FFF2-40B4-BE49-F238E27FC236}">
                      <a16:creationId xmlns:a16="http://schemas.microsoft.com/office/drawing/2014/main" id="{442FBBF3-6B6A-BC49-8ACD-E0E1C0A76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1" y="389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181" name="Line 61">
                  <a:extLst>
                    <a:ext uri="{FF2B5EF4-FFF2-40B4-BE49-F238E27FC236}">
                      <a16:creationId xmlns:a16="http://schemas.microsoft.com/office/drawing/2014/main" id="{3B197E79-6AC5-224D-A64D-603E6860CF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90" y="3801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61182" name="Group 62">
              <a:extLst>
                <a:ext uri="{FF2B5EF4-FFF2-40B4-BE49-F238E27FC236}">
                  <a16:creationId xmlns:a16="http://schemas.microsoft.com/office/drawing/2014/main" id="{D3D72039-B448-5142-A28C-761508F2F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" y="2738"/>
              <a:ext cx="2012" cy="1497"/>
              <a:chOff x="3613" y="2730"/>
              <a:chExt cx="2012" cy="1497"/>
            </a:xfrm>
          </p:grpSpPr>
          <p:grpSp>
            <p:nvGrpSpPr>
              <p:cNvPr id="261183" name="Group 63">
                <a:extLst>
                  <a:ext uri="{FF2B5EF4-FFF2-40B4-BE49-F238E27FC236}">
                    <a16:creationId xmlns:a16="http://schemas.microsoft.com/office/drawing/2014/main" id="{83E39DE7-A036-9B46-B2DA-0BDA4430C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730"/>
                <a:ext cx="1270" cy="1225"/>
                <a:chOff x="3107" y="2840"/>
                <a:chExt cx="1270" cy="1225"/>
              </a:xfrm>
            </p:grpSpPr>
            <p:grpSp>
              <p:nvGrpSpPr>
                <p:cNvPr id="261184" name="Group 64">
                  <a:extLst>
                    <a:ext uri="{FF2B5EF4-FFF2-40B4-BE49-F238E27FC236}">
                      <a16:creationId xmlns:a16="http://schemas.microsoft.com/office/drawing/2014/main" id="{DAD5DEB9-2EAF-C144-9024-CCB912554B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61185" name="Oval 65">
                    <a:extLst>
                      <a:ext uri="{FF2B5EF4-FFF2-40B4-BE49-F238E27FC236}">
                        <a16:creationId xmlns:a16="http://schemas.microsoft.com/office/drawing/2014/main" id="{67742814-683D-9E49-A685-6DBFECFFF1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61186" name="Group 66">
                    <a:extLst>
                      <a:ext uri="{FF2B5EF4-FFF2-40B4-BE49-F238E27FC236}">
                        <a16:creationId xmlns:a16="http://schemas.microsoft.com/office/drawing/2014/main" id="{349D7852-E1A4-034A-94F4-41B8962885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261187" name="Oval 67">
                      <a:extLst>
                        <a:ext uri="{FF2B5EF4-FFF2-40B4-BE49-F238E27FC236}">
                          <a16:creationId xmlns:a16="http://schemas.microsoft.com/office/drawing/2014/main" id="{E1DE3021-C124-9B4E-8D30-E5F98B01F0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88" name="Line 68">
                      <a:extLst>
                        <a:ext uri="{FF2B5EF4-FFF2-40B4-BE49-F238E27FC236}">
                          <a16:creationId xmlns:a16="http://schemas.microsoft.com/office/drawing/2014/main" id="{71FEBD8C-153B-B446-9FA9-59C82E03D8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89" name="Line 69">
                      <a:extLst>
                        <a:ext uri="{FF2B5EF4-FFF2-40B4-BE49-F238E27FC236}">
                          <a16:creationId xmlns:a16="http://schemas.microsoft.com/office/drawing/2014/main" id="{8EB0C9EF-B400-C847-817C-B52FAE634A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90" name="Line 70">
                      <a:extLst>
                        <a:ext uri="{FF2B5EF4-FFF2-40B4-BE49-F238E27FC236}">
                          <a16:creationId xmlns:a16="http://schemas.microsoft.com/office/drawing/2014/main" id="{9EF2745E-CA3B-D94C-B84E-24B5E24454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91" name="Line 71">
                      <a:extLst>
                        <a:ext uri="{FF2B5EF4-FFF2-40B4-BE49-F238E27FC236}">
                          <a16:creationId xmlns:a16="http://schemas.microsoft.com/office/drawing/2014/main" id="{9F4B9922-BEB9-6C4B-8E00-201297FFB1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92" name="Line 72">
                      <a:extLst>
                        <a:ext uri="{FF2B5EF4-FFF2-40B4-BE49-F238E27FC236}">
                          <a16:creationId xmlns:a16="http://schemas.microsoft.com/office/drawing/2014/main" id="{074C564B-F4E1-3E4D-A296-BFE32757DA4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1193" name="Line 73">
                      <a:extLst>
                        <a:ext uri="{FF2B5EF4-FFF2-40B4-BE49-F238E27FC236}">
                          <a16:creationId xmlns:a16="http://schemas.microsoft.com/office/drawing/2014/main" id="{4AC2FE99-484E-804D-B9CD-3E6237B7E2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1194" name="Rectangle 74">
                  <a:extLst>
                    <a:ext uri="{FF2B5EF4-FFF2-40B4-BE49-F238E27FC236}">
                      <a16:creationId xmlns:a16="http://schemas.microsoft.com/office/drawing/2014/main" id="{A8E37017-7937-534C-9AD9-838F27B7E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1195" name="Rectangle 75">
                  <a:extLst>
                    <a:ext uri="{FF2B5EF4-FFF2-40B4-BE49-F238E27FC236}">
                      <a16:creationId xmlns:a16="http://schemas.microsoft.com/office/drawing/2014/main" id="{471274FA-D988-F243-9934-70A1999FD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1196" name="Rectangle 76">
                  <a:extLst>
                    <a:ext uri="{FF2B5EF4-FFF2-40B4-BE49-F238E27FC236}">
                      <a16:creationId xmlns:a16="http://schemas.microsoft.com/office/drawing/2014/main" id="{2CD4965E-2E74-A348-B459-2CE502F13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1197" name="Rectangle 77">
                  <a:extLst>
                    <a:ext uri="{FF2B5EF4-FFF2-40B4-BE49-F238E27FC236}">
                      <a16:creationId xmlns:a16="http://schemas.microsoft.com/office/drawing/2014/main" id="{C3AF989E-4C51-1047-A5F2-96098F566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1198" name="Rectangle 78">
                  <a:extLst>
                    <a:ext uri="{FF2B5EF4-FFF2-40B4-BE49-F238E27FC236}">
                      <a16:creationId xmlns:a16="http://schemas.microsoft.com/office/drawing/2014/main" id="{836733B2-6747-B24E-BAE8-8DA55F2FD5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1199" name="Rectangle 79">
                  <a:extLst>
                    <a:ext uri="{FF2B5EF4-FFF2-40B4-BE49-F238E27FC236}">
                      <a16:creationId xmlns:a16="http://schemas.microsoft.com/office/drawing/2014/main" id="{C20AB7F2-7ADF-4943-A8AC-1A0C603A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261200" name="Rectangle 80">
                <a:extLst>
                  <a:ext uri="{FF2B5EF4-FFF2-40B4-BE49-F238E27FC236}">
                    <a16:creationId xmlns:a16="http://schemas.microsoft.com/office/drawing/2014/main" id="{C075D2B3-5AE4-544C-90E9-70B59C149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000"/>
                <a:ext cx="99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(c)   d, e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261201" name="Rectangle 81">
                <a:extLst>
                  <a:ext uri="{FF2B5EF4-FFF2-40B4-BE49-F238E27FC236}">
                    <a16:creationId xmlns:a16="http://schemas.microsoft.com/office/drawing/2014/main" id="{FEB1B537-9B57-3F48-B154-8E3DC05A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327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61202" name="Rectangle 82">
                <a:extLst>
                  <a:ext uri="{FF2B5EF4-FFF2-40B4-BE49-F238E27FC236}">
                    <a16:creationId xmlns:a16="http://schemas.microsoft.com/office/drawing/2014/main" id="{852C136F-94B7-3B42-AC80-878E54654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363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grpSp>
            <p:nvGrpSpPr>
              <p:cNvPr id="261203" name="Group 83">
                <a:extLst>
                  <a:ext uri="{FF2B5EF4-FFF2-40B4-BE49-F238E27FC236}">
                    <a16:creationId xmlns:a16="http://schemas.microsoft.com/office/drawing/2014/main" id="{DC8A2003-245D-714F-B472-06F99A791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1" y="2859"/>
                <a:ext cx="454" cy="301"/>
                <a:chOff x="5161" y="2886"/>
                <a:chExt cx="454" cy="301"/>
              </a:xfrm>
            </p:grpSpPr>
            <p:sp>
              <p:nvSpPr>
                <p:cNvPr id="261204" name="Rectangle 84">
                  <a:extLst>
                    <a:ext uri="{FF2B5EF4-FFF2-40B4-BE49-F238E27FC236}">
                      <a16:creationId xmlns:a16="http://schemas.microsoft.com/office/drawing/2014/main" id="{A93C55C3-2743-8B40-B390-65D1E510E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61205" name="Line 85">
                  <a:extLst>
                    <a:ext uri="{FF2B5EF4-FFF2-40B4-BE49-F238E27FC236}">
                      <a16:creationId xmlns:a16="http://schemas.microsoft.com/office/drawing/2014/main" id="{6A34C086-AFD2-BF45-90E7-86E80CB46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206" name="Line 86">
                  <a:extLst>
                    <a:ext uri="{FF2B5EF4-FFF2-40B4-BE49-F238E27FC236}">
                      <a16:creationId xmlns:a16="http://schemas.microsoft.com/office/drawing/2014/main" id="{6AC758E3-ACF8-1743-A65C-14EC4D8F7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1207" name="Group 87">
                <a:extLst>
                  <a:ext uri="{FF2B5EF4-FFF2-40B4-BE49-F238E27FC236}">
                    <a16:creationId xmlns:a16="http://schemas.microsoft.com/office/drawing/2014/main" id="{D017C471-1ED7-0C4D-BA17-3666710AD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3" y="3667"/>
                <a:ext cx="514" cy="231"/>
                <a:chOff x="3613" y="3667"/>
                <a:chExt cx="514" cy="231"/>
              </a:xfrm>
            </p:grpSpPr>
            <p:sp>
              <p:nvSpPr>
                <p:cNvPr id="261208" name="Rectangle 88">
                  <a:extLst>
                    <a:ext uri="{FF2B5EF4-FFF2-40B4-BE49-F238E27FC236}">
                      <a16:creationId xmlns:a16="http://schemas.microsoft.com/office/drawing/2014/main" id="{DEAEE07F-A083-014B-B620-4251B7E0E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1" y="3667"/>
                  <a:ext cx="316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61209" name="Line 89">
                  <a:extLst>
                    <a:ext uri="{FF2B5EF4-FFF2-40B4-BE49-F238E27FC236}">
                      <a16:creationId xmlns:a16="http://schemas.microsoft.com/office/drawing/2014/main" id="{6B6B47A8-CD4F-6043-87EB-FED1DECD4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3" y="3897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210" name="Line 90">
                  <a:extLst>
                    <a:ext uri="{FF2B5EF4-FFF2-40B4-BE49-F238E27FC236}">
                      <a16:creationId xmlns:a16="http://schemas.microsoft.com/office/drawing/2014/main" id="{E2403DAF-726D-6D41-A257-6AA595EF1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4" y="3785"/>
                  <a:ext cx="113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6715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835F407D-BA8B-4849-A70A-6E6A82BD451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3644900"/>
            <a:ext cx="8763000" cy="2952750"/>
          </a:xfrm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入队时尾指针向前追赶头指针，出队时头指针向前追赶尾指针，故队空和队满时头尾指针均相等。因此，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无法通过</a:t>
            </a:r>
            <a:r>
              <a:rPr lang="en-US" altLang="zh-CN" sz="2800" b="1">
                <a:solidFill>
                  <a:schemeClr val="accent1"/>
                </a:solidFill>
              </a:rPr>
              <a:t>front=rear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来判断队列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空</a:t>
            </a:r>
            <a:r>
              <a:rPr lang="zh-CN" altLang="en-US" sz="2800" b="1"/>
              <a:t>”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还是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满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。解决此问题的方法是：约定入队前，测试尾指针在循环意义下加</a:t>
            </a:r>
            <a:r>
              <a:rPr lang="en-US" altLang="zh-CN" sz="2800" b="1"/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后是否等于头指针，若相等则认为队满</a:t>
            </a:r>
            <a:r>
              <a:rPr lang="zh-CN" altLang="en-US" sz="2800" b="1"/>
              <a:t>。即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en-US" altLang="zh-CN" b="1"/>
              <a:t>rear</a:t>
            </a:r>
            <a:r>
              <a:rPr lang="zh-CN" altLang="en-US" b="1"/>
              <a:t>所指的单元始终为空。</a:t>
            </a:r>
            <a:endParaRPr lang="zh-CN" altLang="en-US" sz="2400" b="1"/>
          </a:p>
        </p:txBody>
      </p:sp>
      <p:grpSp>
        <p:nvGrpSpPr>
          <p:cNvPr id="262147" name="Group 3">
            <a:extLst>
              <a:ext uri="{FF2B5EF4-FFF2-40B4-BE49-F238E27FC236}">
                <a16:creationId xmlns:a16="http://schemas.microsoft.com/office/drawing/2014/main" id="{C685658E-5C3A-4C47-82BC-46CAB266EB42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187326"/>
            <a:ext cx="8366125" cy="3241675"/>
            <a:chOff x="249" y="118"/>
            <a:chExt cx="5270" cy="2042"/>
          </a:xfrm>
        </p:grpSpPr>
        <p:grpSp>
          <p:nvGrpSpPr>
            <p:cNvPr id="262148" name="Group 4">
              <a:extLst>
                <a:ext uri="{FF2B5EF4-FFF2-40B4-BE49-F238E27FC236}">
                  <a16:creationId xmlns:a16="http://schemas.microsoft.com/office/drawing/2014/main" id="{81FC569F-A7E7-F04F-84C3-8D265E1F8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18"/>
              <a:ext cx="1702" cy="1682"/>
              <a:chOff x="249" y="118"/>
              <a:chExt cx="1702" cy="1682"/>
            </a:xfrm>
          </p:grpSpPr>
          <p:grpSp>
            <p:nvGrpSpPr>
              <p:cNvPr id="262149" name="Group 5">
                <a:extLst>
                  <a:ext uri="{FF2B5EF4-FFF2-40B4-BE49-F238E27FC236}">
                    <a16:creationId xmlns:a16="http://schemas.microsoft.com/office/drawing/2014/main" id="{051DF3B2-C38B-814E-AB74-1452C026D7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" y="295"/>
                <a:ext cx="1270" cy="1225"/>
                <a:chOff x="3107" y="2840"/>
                <a:chExt cx="1270" cy="1225"/>
              </a:xfrm>
            </p:grpSpPr>
            <p:grpSp>
              <p:nvGrpSpPr>
                <p:cNvPr id="262150" name="Group 6">
                  <a:extLst>
                    <a:ext uri="{FF2B5EF4-FFF2-40B4-BE49-F238E27FC236}">
                      <a16:creationId xmlns:a16="http://schemas.microsoft.com/office/drawing/2014/main" id="{44AF350B-582D-3C48-A547-54460CC660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62151" name="Oval 7">
                    <a:extLst>
                      <a:ext uri="{FF2B5EF4-FFF2-40B4-BE49-F238E27FC236}">
                        <a16:creationId xmlns:a16="http://schemas.microsoft.com/office/drawing/2014/main" id="{DE66D898-D93A-AE4A-BF30-629096B1D4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62152" name="Group 8">
                    <a:extLst>
                      <a:ext uri="{FF2B5EF4-FFF2-40B4-BE49-F238E27FC236}">
                        <a16:creationId xmlns:a16="http://schemas.microsoft.com/office/drawing/2014/main" id="{B0423674-CE4E-FB48-B44B-3ADA2E3100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262153" name="Oval 9">
                      <a:extLst>
                        <a:ext uri="{FF2B5EF4-FFF2-40B4-BE49-F238E27FC236}">
                          <a16:creationId xmlns:a16="http://schemas.microsoft.com/office/drawing/2014/main" id="{2A3038F6-CFE2-C54C-B68F-C576CCAFDA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54" name="Line 10">
                      <a:extLst>
                        <a:ext uri="{FF2B5EF4-FFF2-40B4-BE49-F238E27FC236}">
                          <a16:creationId xmlns:a16="http://schemas.microsoft.com/office/drawing/2014/main" id="{BB264AAF-C96C-6940-AE1F-3325F9D019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55" name="Line 11">
                      <a:extLst>
                        <a:ext uri="{FF2B5EF4-FFF2-40B4-BE49-F238E27FC236}">
                          <a16:creationId xmlns:a16="http://schemas.microsoft.com/office/drawing/2014/main" id="{CC249FD0-4094-FA49-A608-8B3F915A28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56" name="Line 12">
                      <a:extLst>
                        <a:ext uri="{FF2B5EF4-FFF2-40B4-BE49-F238E27FC236}">
                          <a16:creationId xmlns:a16="http://schemas.microsoft.com/office/drawing/2014/main" id="{FA4CC02D-62EB-2840-B596-5C694E7B2D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57" name="Line 13">
                      <a:extLst>
                        <a:ext uri="{FF2B5EF4-FFF2-40B4-BE49-F238E27FC236}">
                          <a16:creationId xmlns:a16="http://schemas.microsoft.com/office/drawing/2014/main" id="{B03BAB68-C256-9A40-964A-9A69B2A3E4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58" name="Line 14">
                      <a:extLst>
                        <a:ext uri="{FF2B5EF4-FFF2-40B4-BE49-F238E27FC236}">
                          <a16:creationId xmlns:a16="http://schemas.microsoft.com/office/drawing/2014/main" id="{CD0ABF3C-4CB0-834D-BA2F-CD5EA800E1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59" name="Line 15">
                      <a:extLst>
                        <a:ext uri="{FF2B5EF4-FFF2-40B4-BE49-F238E27FC236}">
                          <a16:creationId xmlns:a16="http://schemas.microsoft.com/office/drawing/2014/main" id="{E221DB55-0086-2C41-AE1F-5ACECDE53C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2160" name="Rectangle 16">
                  <a:extLst>
                    <a:ext uri="{FF2B5EF4-FFF2-40B4-BE49-F238E27FC236}">
                      <a16:creationId xmlns:a16="http://schemas.microsoft.com/office/drawing/2014/main" id="{95FC8FC5-8F10-CB43-8BAD-F7E17E55E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2161" name="Rectangle 17">
                  <a:extLst>
                    <a:ext uri="{FF2B5EF4-FFF2-40B4-BE49-F238E27FC236}">
                      <a16:creationId xmlns:a16="http://schemas.microsoft.com/office/drawing/2014/main" id="{B5199746-D687-8544-A8A6-8D0B793FC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2162" name="Rectangle 18">
                  <a:extLst>
                    <a:ext uri="{FF2B5EF4-FFF2-40B4-BE49-F238E27FC236}">
                      <a16:creationId xmlns:a16="http://schemas.microsoft.com/office/drawing/2014/main" id="{DCE6C857-9AC1-CB42-B25A-8E2F40BB3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2163" name="Rectangle 19">
                  <a:extLst>
                    <a:ext uri="{FF2B5EF4-FFF2-40B4-BE49-F238E27FC236}">
                      <a16:creationId xmlns:a16="http://schemas.microsoft.com/office/drawing/2014/main" id="{9BD0FC66-3B92-0C4A-83A9-9EED42AAB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2164" name="Rectangle 20">
                  <a:extLst>
                    <a:ext uri="{FF2B5EF4-FFF2-40B4-BE49-F238E27FC236}">
                      <a16:creationId xmlns:a16="http://schemas.microsoft.com/office/drawing/2014/main" id="{C06671B1-4C6B-3048-BC74-680B2F0C4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2165" name="Rectangle 21">
                  <a:extLst>
                    <a:ext uri="{FF2B5EF4-FFF2-40B4-BE49-F238E27FC236}">
                      <a16:creationId xmlns:a16="http://schemas.microsoft.com/office/drawing/2014/main" id="{ADD95AF1-8755-1A42-8CF8-63C84BB95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262166" name="Rectangle 22">
                <a:extLst>
                  <a:ext uri="{FF2B5EF4-FFF2-40B4-BE49-F238E27FC236}">
                    <a16:creationId xmlns:a16="http://schemas.microsoft.com/office/drawing/2014/main" id="{614A9324-3C87-D44F-BEA4-0E0840576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" y="1573"/>
                <a:ext cx="104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(d)   i, j, k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队</a:t>
                </a:r>
              </a:p>
            </p:txBody>
          </p:sp>
          <p:sp>
            <p:nvSpPr>
              <p:cNvPr id="262167" name="Rectangle 23">
                <a:extLst>
                  <a:ext uri="{FF2B5EF4-FFF2-40B4-BE49-F238E27FC236}">
                    <a16:creationId xmlns:a16="http://schemas.microsoft.com/office/drawing/2014/main" id="{C9A90F20-139B-404A-AE3E-541730C63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839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62168" name="Rectangle 24">
                <a:extLst>
                  <a:ext uri="{FF2B5EF4-FFF2-40B4-BE49-F238E27FC236}">
                    <a16:creationId xmlns:a16="http://schemas.microsoft.com/office/drawing/2014/main" id="{7182D8FB-20C1-F24E-84B8-278431C54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202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grpSp>
            <p:nvGrpSpPr>
              <p:cNvPr id="262169" name="Group 25">
                <a:extLst>
                  <a:ext uri="{FF2B5EF4-FFF2-40B4-BE49-F238E27FC236}">
                    <a16:creationId xmlns:a16="http://schemas.microsoft.com/office/drawing/2014/main" id="{7C18B0BA-F616-A34F-8DD6-F95752513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7" y="424"/>
                <a:ext cx="454" cy="301"/>
                <a:chOff x="5161" y="2886"/>
                <a:chExt cx="454" cy="301"/>
              </a:xfrm>
            </p:grpSpPr>
            <p:sp>
              <p:nvSpPr>
                <p:cNvPr id="262170" name="Rectangle 26">
                  <a:extLst>
                    <a:ext uri="{FF2B5EF4-FFF2-40B4-BE49-F238E27FC236}">
                      <a16:creationId xmlns:a16="http://schemas.microsoft.com/office/drawing/2014/main" id="{71509029-DFA6-8E44-B4C3-9E99E8F91E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62171" name="Line 27">
                  <a:extLst>
                    <a:ext uri="{FF2B5EF4-FFF2-40B4-BE49-F238E27FC236}">
                      <a16:creationId xmlns:a16="http://schemas.microsoft.com/office/drawing/2014/main" id="{C183DB04-A900-5D40-B319-03FDD25EBB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172" name="Line 28">
                  <a:extLst>
                    <a:ext uri="{FF2B5EF4-FFF2-40B4-BE49-F238E27FC236}">
                      <a16:creationId xmlns:a16="http://schemas.microsoft.com/office/drawing/2014/main" id="{0CF06D9B-5327-D04D-98DA-D299B25DC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2173" name="Rectangle 29">
                <a:extLst>
                  <a:ext uri="{FF2B5EF4-FFF2-40B4-BE49-F238E27FC236}">
                    <a16:creationId xmlns:a16="http://schemas.microsoft.com/office/drawing/2014/main" id="{789D4F11-8A8E-0E45-8E4F-1E16255EE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218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262174" name="Rectangle 30">
                <a:extLst>
                  <a:ext uri="{FF2B5EF4-FFF2-40B4-BE49-F238E27FC236}">
                    <a16:creationId xmlns:a16="http://schemas.microsoft.com/office/drawing/2014/main" id="{ABF5D400-582F-3648-AC52-5E61E0E5B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" y="84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262175" name="Rectangle 31">
                <a:extLst>
                  <a:ext uri="{FF2B5EF4-FFF2-40B4-BE49-F238E27FC236}">
                    <a16:creationId xmlns:a16="http://schemas.microsoft.com/office/drawing/2014/main" id="{0A952986-933B-DE4C-98E1-9BC5407A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386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262176" name="Group 32">
                <a:extLst>
                  <a:ext uri="{FF2B5EF4-FFF2-40B4-BE49-F238E27FC236}">
                    <a16:creationId xmlns:a16="http://schemas.microsoft.com/office/drawing/2014/main" id="{A09451CE-3905-544D-AC32-92F0C847E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118"/>
                <a:ext cx="499" cy="318"/>
                <a:chOff x="1338" y="118"/>
                <a:chExt cx="499" cy="318"/>
              </a:xfrm>
            </p:grpSpPr>
            <p:sp>
              <p:nvSpPr>
                <p:cNvPr id="262177" name="Rectangle 33">
                  <a:extLst>
                    <a:ext uri="{FF2B5EF4-FFF2-40B4-BE49-F238E27FC236}">
                      <a16:creationId xmlns:a16="http://schemas.microsoft.com/office/drawing/2014/main" id="{270BEA95-D37F-644C-910C-720661EC8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5" y="118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62178" name="Line 34">
                  <a:extLst>
                    <a:ext uri="{FF2B5EF4-FFF2-40B4-BE49-F238E27FC236}">
                      <a16:creationId xmlns:a16="http://schemas.microsoft.com/office/drawing/2014/main" id="{4189A4F7-5A79-B24E-BF21-A0C885342A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9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179" name="Line 35">
                  <a:extLst>
                    <a:ext uri="{FF2B5EF4-FFF2-40B4-BE49-F238E27FC236}">
                      <a16:creationId xmlns:a16="http://schemas.microsoft.com/office/drawing/2014/main" id="{293F8CD9-E9F9-1845-BDF1-1F869DE1B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8" y="345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62180" name="Group 36">
              <a:extLst>
                <a:ext uri="{FF2B5EF4-FFF2-40B4-BE49-F238E27FC236}">
                  <a16:creationId xmlns:a16="http://schemas.microsoft.com/office/drawing/2014/main" id="{AC6B46C2-01DD-4F41-9B1E-BF710781F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34"/>
              <a:ext cx="1837" cy="1703"/>
              <a:chOff x="1824" y="134"/>
              <a:chExt cx="1837" cy="1703"/>
            </a:xfrm>
          </p:grpSpPr>
          <p:grpSp>
            <p:nvGrpSpPr>
              <p:cNvPr id="262181" name="Group 37">
                <a:extLst>
                  <a:ext uri="{FF2B5EF4-FFF2-40B4-BE49-F238E27FC236}">
                    <a16:creationId xmlns:a16="http://schemas.microsoft.com/office/drawing/2014/main" id="{05250AC8-7C1E-CD43-ACF8-C83057FDB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0" y="332"/>
                <a:ext cx="1270" cy="1225"/>
                <a:chOff x="3107" y="2840"/>
                <a:chExt cx="1270" cy="1225"/>
              </a:xfrm>
            </p:grpSpPr>
            <p:grpSp>
              <p:nvGrpSpPr>
                <p:cNvPr id="262182" name="Group 38">
                  <a:extLst>
                    <a:ext uri="{FF2B5EF4-FFF2-40B4-BE49-F238E27FC236}">
                      <a16:creationId xmlns:a16="http://schemas.microsoft.com/office/drawing/2014/main" id="{4C4C0A08-FD4B-EB4F-9C89-476C93FA6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62183" name="Oval 39">
                    <a:extLst>
                      <a:ext uri="{FF2B5EF4-FFF2-40B4-BE49-F238E27FC236}">
                        <a16:creationId xmlns:a16="http://schemas.microsoft.com/office/drawing/2014/main" id="{3B246775-8B8D-C04E-ADCA-D4A930964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62184" name="Group 40">
                    <a:extLst>
                      <a:ext uri="{FF2B5EF4-FFF2-40B4-BE49-F238E27FC236}">
                        <a16:creationId xmlns:a16="http://schemas.microsoft.com/office/drawing/2014/main" id="{B590A960-CBF2-284C-B7BD-2A4A591B81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262185" name="Oval 41">
                      <a:extLst>
                        <a:ext uri="{FF2B5EF4-FFF2-40B4-BE49-F238E27FC236}">
                          <a16:creationId xmlns:a16="http://schemas.microsoft.com/office/drawing/2014/main" id="{910F7987-0824-4348-B335-AB3B5A6B76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86" name="Line 42">
                      <a:extLst>
                        <a:ext uri="{FF2B5EF4-FFF2-40B4-BE49-F238E27FC236}">
                          <a16:creationId xmlns:a16="http://schemas.microsoft.com/office/drawing/2014/main" id="{D327C24F-9AE7-2A44-8691-4697C2E4D8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87" name="Line 43">
                      <a:extLst>
                        <a:ext uri="{FF2B5EF4-FFF2-40B4-BE49-F238E27FC236}">
                          <a16:creationId xmlns:a16="http://schemas.microsoft.com/office/drawing/2014/main" id="{99E38231-7F94-A447-8E99-3E35FF9E8A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88" name="Line 44">
                      <a:extLst>
                        <a:ext uri="{FF2B5EF4-FFF2-40B4-BE49-F238E27FC236}">
                          <a16:creationId xmlns:a16="http://schemas.microsoft.com/office/drawing/2014/main" id="{6AF88B79-9207-BF42-AEEF-2D2AE9E6D7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89" name="Line 45">
                      <a:extLst>
                        <a:ext uri="{FF2B5EF4-FFF2-40B4-BE49-F238E27FC236}">
                          <a16:creationId xmlns:a16="http://schemas.microsoft.com/office/drawing/2014/main" id="{B5E45F0B-72C8-0F4E-9FC2-84652CD0708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90" name="Line 46">
                      <a:extLst>
                        <a:ext uri="{FF2B5EF4-FFF2-40B4-BE49-F238E27FC236}">
                          <a16:creationId xmlns:a16="http://schemas.microsoft.com/office/drawing/2014/main" id="{2A1D94EA-EB0E-1B42-B34D-38277CB9D8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191" name="Line 47">
                      <a:extLst>
                        <a:ext uri="{FF2B5EF4-FFF2-40B4-BE49-F238E27FC236}">
                          <a16:creationId xmlns:a16="http://schemas.microsoft.com/office/drawing/2014/main" id="{DB95E539-24CE-4546-BD0A-32EAB4439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2192" name="Rectangle 48">
                  <a:extLst>
                    <a:ext uri="{FF2B5EF4-FFF2-40B4-BE49-F238E27FC236}">
                      <a16:creationId xmlns:a16="http://schemas.microsoft.com/office/drawing/2014/main" id="{7A98CEBE-2F6B-9B40-BA6C-6749F4556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2193" name="Rectangle 49">
                  <a:extLst>
                    <a:ext uri="{FF2B5EF4-FFF2-40B4-BE49-F238E27FC236}">
                      <a16:creationId xmlns:a16="http://schemas.microsoft.com/office/drawing/2014/main" id="{2DA39731-10AA-874D-8054-0A7E60B0E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2194" name="Rectangle 50">
                  <a:extLst>
                    <a:ext uri="{FF2B5EF4-FFF2-40B4-BE49-F238E27FC236}">
                      <a16:creationId xmlns:a16="http://schemas.microsoft.com/office/drawing/2014/main" id="{04A0FF49-FED3-BC4A-8E84-4B56668AA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2195" name="Rectangle 51">
                  <a:extLst>
                    <a:ext uri="{FF2B5EF4-FFF2-40B4-BE49-F238E27FC236}">
                      <a16:creationId xmlns:a16="http://schemas.microsoft.com/office/drawing/2014/main" id="{6D7ECBAD-B613-C449-BB18-91B45E1B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2196" name="Rectangle 52">
                  <a:extLst>
                    <a:ext uri="{FF2B5EF4-FFF2-40B4-BE49-F238E27FC236}">
                      <a16:creationId xmlns:a16="http://schemas.microsoft.com/office/drawing/2014/main" id="{3ED586FD-F2F1-1D49-8F6B-07FE7F7046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2197" name="Rectangle 53">
                  <a:extLst>
                    <a:ext uri="{FF2B5EF4-FFF2-40B4-BE49-F238E27FC236}">
                      <a16:creationId xmlns:a16="http://schemas.microsoft.com/office/drawing/2014/main" id="{542639B5-FF13-FD47-A071-05A56E7D5C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262198" name="Rectangle 54">
                <a:extLst>
                  <a:ext uri="{FF2B5EF4-FFF2-40B4-BE49-F238E27FC236}">
                    <a16:creationId xmlns:a16="http://schemas.microsoft.com/office/drawing/2014/main" id="{913F0FFC-98C9-B24B-B08B-2AAFFA8FE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1610"/>
                <a:ext cx="104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(e)   b, g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262199" name="Rectangle 55">
                <a:extLst>
                  <a:ext uri="{FF2B5EF4-FFF2-40B4-BE49-F238E27FC236}">
                    <a16:creationId xmlns:a16="http://schemas.microsoft.com/office/drawing/2014/main" id="{CAD84132-3582-2F43-A4B7-2C79B3365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125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262200" name="Rectangle 56">
                <a:extLst>
                  <a:ext uri="{FF2B5EF4-FFF2-40B4-BE49-F238E27FC236}">
                    <a16:creationId xmlns:a16="http://schemas.microsoft.com/office/drawing/2014/main" id="{A2A22187-FB4A-004F-A70B-9546855C2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5" y="87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262201" name="Rectangle 57">
                <a:extLst>
                  <a:ext uri="{FF2B5EF4-FFF2-40B4-BE49-F238E27FC236}">
                    <a16:creationId xmlns:a16="http://schemas.microsoft.com/office/drawing/2014/main" id="{FA2BDE72-F6D9-784B-9234-39FCAEF0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42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262202" name="Group 58">
                <a:extLst>
                  <a:ext uri="{FF2B5EF4-FFF2-40B4-BE49-F238E27FC236}">
                    <a16:creationId xmlns:a16="http://schemas.microsoft.com/office/drawing/2014/main" id="{EBE8D78C-4CE7-2B49-B362-F3E772A82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8" y="134"/>
                <a:ext cx="453" cy="364"/>
                <a:chOff x="3152" y="118"/>
                <a:chExt cx="453" cy="364"/>
              </a:xfrm>
            </p:grpSpPr>
            <p:sp>
              <p:nvSpPr>
                <p:cNvPr id="262203" name="Rectangle 59">
                  <a:extLst>
                    <a:ext uri="{FF2B5EF4-FFF2-40B4-BE49-F238E27FC236}">
                      <a16:creationId xmlns:a16="http://schemas.microsoft.com/office/drawing/2014/main" id="{48D72F5E-6510-A640-9268-B8F554EE1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3" y="118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62204" name="Line 60">
                  <a:extLst>
                    <a:ext uri="{FF2B5EF4-FFF2-40B4-BE49-F238E27FC236}">
                      <a16:creationId xmlns:a16="http://schemas.microsoft.com/office/drawing/2014/main" id="{410094B9-CB16-1F46-BE91-1E9F37B62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7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205" name="Line 61">
                  <a:extLst>
                    <a:ext uri="{FF2B5EF4-FFF2-40B4-BE49-F238E27FC236}">
                      <a16:creationId xmlns:a16="http://schemas.microsoft.com/office/drawing/2014/main" id="{4228A4AD-B106-2B44-9939-C8EB22C7C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2" y="345"/>
                  <a:ext cx="46" cy="1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2206" name="Group 62">
                <a:extLst>
                  <a:ext uri="{FF2B5EF4-FFF2-40B4-BE49-F238E27FC236}">
                    <a16:creationId xmlns:a16="http://schemas.microsoft.com/office/drawing/2014/main" id="{2759CF5A-4E6D-3F43-81B4-766525DBD8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346"/>
                <a:ext cx="557" cy="226"/>
                <a:chOff x="1869" y="3612"/>
                <a:chExt cx="557" cy="226"/>
              </a:xfrm>
            </p:grpSpPr>
            <p:sp>
              <p:nvSpPr>
                <p:cNvPr id="262207" name="Rectangle 63">
                  <a:extLst>
                    <a:ext uri="{FF2B5EF4-FFF2-40B4-BE49-F238E27FC236}">
                      <a16:creationId xmlns:a16="http://schemas.microsoft.com/office/drawing/2014/main" id="{88F5A3D4-6FF1-E141-A395-F410C5B54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62208" name="Line 64">
                  <a:extLst>
                    <a:ext uri="{FF2B5EF4-FFF2-40B4-BE49-F238E27FC236}">
                      <a16:creationId xmlns:a16="http://schemas.microsoft.com/office/drawing/2014/main" id="{598CEC63-26CF-B846-833B-1FC6D72E5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209" name="Line 65">
                  <a:extLst>
                    <a:ext uri="{FF2B5EF4-FFF2-40B4-BE49-F238E27FC236}">
                      <a16:creationId xmlns:a16="http://schemas.microsoft.com/office/drawing/2014/main" id="{8964DD04-CEEE-2F4E-8939-B17C77D22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62210" name="Group 66">
              <a:extLst>
                <a:ext uri="{FF2B5EF4-FFF2-40B4-BE49-F238E27FC236}">
                  <a16:creationId xmlns:a16="http://schemas.microsoft.com/office/drawing/2014/main" id="{0D1EB8D2-8CF6-FF41-B08D-E3DBF39D4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6" y="300"/>
              <a:ext cx="1893" cy="1505"/>
              <a:chOff x="3618" y="340"/>
              <a:chExt cx="1893" cy="1505"/>
            </a:xfrm>
          </p:grpSpPr>
          <p:grpSp>
            <p:nvGrpSpPr>
              <p:cNvPr id="262211" name="Group 67">
                <a:extLst>
                  <a:ext uri="{FF2B5EF4-FFF2-40B4-BE49-F238E27FC236}">
                    <a16:creationId xmlns:a16="http://schemas.microsoft.com/office/drawing/2014/main" id="{CD92492B-4258-0C46-838E-50E5A533A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4" y="340"/>
                <a:ext cx="1270" cy="1225"/>
                <a:chOff x="3107" y="2840"/>
                <a:chExt cx="1270" cy="1225"/>
              </a:xfrm>
            </p:grpSpPr>
            <p:grpSp>
              <p:nvGrpSpPr>
                <p:cNvPr id="262212" name="Group 68">
                  <a:extLst>
                    <a:ext uri="{FF2B5EF4-FFF2-40B4-BE49-F238E27FC236}">
                      <a16:creationId xmlns:a16="http://schemas.microsoft.com/office/drawing/2014/main" id="{8EF05F75-9D63-1E4B-9FC3-D80FAAE3C2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62213" name="Oval 69">
                    <a:extLst>
                      <a:ext uri="{FF2B5EF4-FFF2-40B4-BE49-F238E27FC236}">
                        <a16:creationId xmlns:a16="http://schemas.microsoft.com/office/drawing/2014/main" id="{ED7273E3-E913-714B-A6FB-0F15AB5DA7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62214" name="Group 70">
                    <a:extLst>
                      <a:ext uri="{FF2B5EF4-FFF2-40B4-BE49-F238E27FC236}">
                        <a16:creationId xmlns:a16="http://schemas.microsoft.com/office/drawing/2014/main" id="{932DC507-E475-C34E-9091-17E3FFB166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262215" name="Oval 71">
                      <a:extLst>
                        <a:ext uri="{FF2B5EF4-FFF2-40B4-BE49-F238E27FC236}">
                          <a16:creationId xmlns:a16="http://schemas.microsoft.com/office/drawing/2014/main" id="{1419834B-9811-E54E-868D-C4B3FC6C5B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216" name="Line 72">
                      <a:extLst>
                        <a:ext uri="{FF2B5EF4-FFF2-40B4-BE49-F238E27FC236}">
                          <a16:creationId xmlns:a16="http://schemas.microsoft.com/office/drawing/2014/main" id="{F4A36EF4-020D-7A42-965F-68D81CB8A9C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217" name="Line 73">
                      <a:extLst>
                        <a:ext uri="{FF2B5EF4-FFF2-40B4-BE49-F238E27FC236}">
                          <a16:creationId xmlns:a16="http://schemas.microsoft.com/office/drawing/2014/main" id="{8BD9F07B-CA9B-6F4F-8D5C-A6A5097232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218" name="Line 74">
                      <a:extLst>
                        <a:ext uri="{FF2B5EF4-FFF2-40B4-BE49-F238E27FC236}">
                          <a16:creationId xmlns:a16="http://schemas.microsoft.com/office/drawing/2014/main" id="{5F1CE9B2-564B-4B40-BD5C-C4517DFD98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219" name="Line 75">
                      <a:extLst>
                        <a:ext uri="{FF2B5EF4-FFF2-40B4-BE49-F238E27FC236}">
                          <a16:creationId xmlns:a16="http://schemas.microsoft.com/office/drawing/2014/main" id="{7362366F-5696-DD4A-B70A-1318C9C941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220" name="Line 76">
                      <a:extLst>
                        <a:ext uri="{FF2B5EF4-FFF2-40B4-BE49-F238E27FC236}">
                          <a16:creationId xmlns:a16="http://schemas.microsoft.com/office/drawing/2014/main" id="{CAA4ED84-217F-5F4F-87BC-164A973B4C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2221" name="Line 77">
                      <a:extLst>
                        <a:ext uri="{FF2B5EF4-FFF2-40B4-BE49-F238E27FC236}">
                          <a16:creationId xmlns:a16="http://schemas.microsoft.com/office/drawing/2014/main" id="{984832E0-72F3-9343-AA32-F6D0600402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2222" name="Rectangle 78">
                  <a:extLst>
                    <a:ext uri="{FF2B5EF4-FFF2-40B4-BE49-F238E27FC236}">
                      <a16:creationId xmlns:a16="http://schemas.microsoft.com/office/drawing/2014/main" id="{8BFBF232-FDAE-BE47-9C6B-D9779D395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62223" name="Rectangle 79">
                  <a:extLst>
                    <a:ext uri="{FF2B5EF4-FFF2-40B4-BE49-F238E27FC236}">
                      <a16:creationId xmlns:a16="http://schemas.microsoft.com/office/drawing/2014/main" id="{97F50270-4933-6D41-AA37-D01F7C9D2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62224" name="Rectangle 80">
                  <a:extLst>
                    <a:ext uri="{FF2B5EF4-FFF2-40B4-BE49-F238E27FC236}">
                      <a16:creationId xmlns:a16="http://schemas.microsoft.com/office/drawing/2014/main" id="{63B577C1-41A9-7A44-9EA9-398A6B964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62225" name="Rectangle 81">
                  <a:extLst>
                    <a:ext uri="{FF2B5EF4-FFF2-40B4-BE49-F238E27FC236}">
                      <a16:creationId xmlns:a16="http://schemas.microsoft.com/office/drawing/2014/main" id="{0717640F-CC52-E042-B3B2-4A0B61B51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62226" name="Rectangle 82">
                  <a:extLst>
                    <a:ext uri="{FF2B5EF4-FFF2-40B4-BE49-F238E27FC236}">
                      <a16:creationId xmlns:a16="http://schemas.microsoft.com/office/drawing/2014/main" id="{A68EA2FB-64B0-E740-BEC2-DC1125BBB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62227" name="Rectangle 83">
                  <a:extLst>
                    <a:ext uri="{FF2B5EF4-FFF2-40B4-BE49-F238E27FC236}">
                      <a16:creationId xmlns:a16="http://schemas.microsoft.com/office/drawing/2014/main" id="{BBEF637D-481B-F34B-8F2F-9913AED381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262228" name="Rectangle 84">
                <a:extLst>
                  <a:ext uri="{FF2B5EF4-FFF2-40B4-BE49-F238E27FC236}">
                    <a16:creationId xmlns:a16="http://schemas.microsoft.com/office/drawing/2014/main" id="{E5ED399B-3645-0A4E-B24C-B52723D9E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618"/>
                <a:ext cx="124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(f)   r, p, s, t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入队</a:t>
                </a:r>
              </a:p>
            </p:txBody>
          </p:sp>
          <p:sp>
            <p:nvSpPr>
              <p:cNvPr id="262229" name="Rectangle 85">
                <a:extLst>
                  <a:ext uri="{FF2B5EF4-FFF2-40B4-BE49-F238E27FC236}">
                    <a16:creationId xmlns:a16="http://schemas.microsoft.com/office/drawing/2014/main" id="{9D3E2B90-A543-1248-9E77-4ABAC1FDE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26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262230" name="Rectangle 86">
                <a:extLst>
                  <a:ext uri="{FF2B5EF4-FFF2-40B4-BE49-F238E27FC236}">
                    <a16:creationId xmlns:a16="http://schemas.microsoft.com/office/drawing/2014/main" id="{30ADC44C-4613-DD4E-89DD-127743C6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88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262231" name="Rectangle 87">
                <a:extLst>
                  <a:ext uri="{FF2B5EF4-FFF2-40B4-BE49-F238E27FC236}">
                    <a16:creationId xmlns:a16="http://schemas.microsoft.com/office/drawing/2014/main" id="{10A5562F-99D7-1048-BB53-0718CF50C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43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262232" name="Group 88">
                <a:extLst>
                  <a:ext uri="{FF2B5EF4-FFF2-40B4-BE49-F238E27FC236}">
                    <a16:creationId xmlns:a16="http://schemas.microsoft.com/office/drawing/2014/main" id="{1F41D5B4-44B7-104C-99D7-0314FBAED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8" y="1354"/>
                <a:ext cx="557" cy="226"/>
                <a:chOff x="1869" y="3612"/>
                <a:chExt cx="557" cy="226"/>
              </a:xfrm>
            </p:grpSpPr>
            <p:sp>
              <p:nvSpPr>
                <p:cNvPr id="262233" name="Rectangle 89">
                  <a:extLst>
                    <a:ext uri="{FF2B5EF4-FFF2-40B4-BE49-F238E27FC236}">
                      <a16:creationId xmlns:a16="http://schemas.microsoft.com/office/drawing/2014/main" id="{F8F51DE6-3EEA-7547-9908-4921F2A6B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62234" name="Line 90">
                  <a:extLst>
                    <a:ext uri="{FF2B5EF4-FFF2-40B4-BE49-F238E27FC236}">
                      <a16:creationId xmlns:a16="http://schemas.microsoft.com/office/drawing/2014/main" id="{0CD06232-11C4-0245-B5BE-780C82781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235" name="Line 91">
                  <a:extLst>
                    <a:ext uri="{FF2B5EF4-FFF2-40B4-BE49-F238E27FC236}">
                      <a16:creationId xmlns:a16="http://schemas.microsoft.com/office/drawing/2014/main" id="{CEB068BB-F441-7C4C-80C0-AAC71B9DC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2236" name="Rectangle 92">
                <a:extLst>
                  <a:ext uri="{FF2B5EF4-FFF2-40B4-BE49-F238E27FC236}">
                    <a16:creationId xmlns:a16="http://schemas.microsoft.com/office/drawing/2014/main" id="{B148FECD-F9E0-3F4E-9837-F0825FCFB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47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262237" name="Rectangle 93">
                <a:extLst>
                  <a:ext uri="{FF2B5EF4-FFF2-40B4-BE49-F238E27FC236}">
                    <a16:creationId xmlns:a16="http://schemas.microsoft.com/office/drawing/2014/main" id="{0DDC6940-C61D-B841-8940-446396A6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88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grpSp>
            <p:nvGrpSpPr>
              <p:cNvPr id="262238" name="Group 94">
                <a:extLst>
                  <a:ext uri="{FF2B5EF4-FFF2-40B4-BE49-F238E27FC236}">
                    <a16:creationId xmlns:a16="http://schemas.microsoft.com/office/drawing/2014/main" id="{FCBA8372-6E1B-354C-9BBC-D9E22C14D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1" y="1290"/>
                <a:ext cx="540" cy="230"/>
                <a:chOff x="5103" y="3563"/>
                <a:chExt cx="540" cy="230"/>
              </a:xfrm>
            </p:grpSpPr>
            <p:sp>
              <p:nvSpPr>
                <p:cNvPr id="262239" name="Rectangle 95">
                  <a:extLst>
                    <a:ext uri="{FF2B5EF4-FFF2-40B4-BE49-F238E27FC236}">
                      <a16:creationId xmlns:a16="http://schemas.microsoft.com/office/drawing/2014/main" id="{85504653-21DA-5843-929D-61216E13D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1" y="3563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62240" name="Line 96">
                  <a:extLst>
                    <a:ext uri="{FF2B5EF4-FFF2-40B4-BE49-F238E27FC236}">
                      <a16:creationId xmlns:a16="http://schemas.microsoft.com/office/drawing/2014/main" id="{6C78BD38-608D-D94E-A9AB-A3B12BB30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9" y="3785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241" name="Line 97">
                  <a:extLst>
                    <a:ext uri="{FF2B5EF4-FFF2-40B4-BE49-F238E27FC236}">
                      <a16:creationId xmlns:a16="http://schemas.microsoft.com/office/drawing/2014/main" id="{A61B67D8-E92C-E24B-A951-D74838186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3657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62242" name="Rectangle 98">
              <a:extLst>
                <a:ext uri="{FF2B5EF4-FFF2-40B4-BE49-F238E27FC236}">
                  <a16:creationId xmlns:a16="http://schemas.microsoft.com/office/drawing/2014/main" id="{CCB0F579-CB2C-BD44-94A7-F03BEF6DB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33"/>
              <a:ext cx="26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图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3-7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循环队列操作及指针变化情况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708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6779E263-6358-174A-A550-E1902A12DDD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1"/>
            <a:ext cx="8763000" cy="5724525"/>
          </a:xfrm>
        </p:spPr>
        <p:txBody>
          <a:bodyPr/>
          <a:lstStyle/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solidFill>
                  <a:schemeClr val="folHlink"/>
                </a:solidFill>
              </a:rPr>
              <a:t>循环队列为空</a:t>
            </a:r>
            <a:r>
              <a:rPr lang="zh-CN" altLang="en-US" b="1"/>
              <a:t>：</a:t>
            </a:r>
            <a:r>
              <a:rPr lang="en-US" altLang="zh-CN" b="1"/>
              <a:t>front=rear </a:t>
            </a:r>
            <a:r>
              <a:rPr lang="zh-CN" altLang="en-US" b="1"/>
              <a:t>。 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solidFill>
                  <a:schemeClr val="folHlink"/>
                </a:solidFill>
              </a:rPr>
              <a:t>循环队列满</a:t>
            </a:r>
            <a:r>
              <a:rPr lang="zh-CN" altLang="en-US" b="1"/>
              <a:t>：</a:t>
            </a:r>
            <a:r>
              <a:rPr lang="en-US" altLang="zh-CN" b="1"/>
              <a:t>(rear+1)%MAX_QUEUE_SIZE</a:t>
            </a:r>
            <a:r>
              <a:rPr lang="en-US" altLang="zh-CN"/>
              <a:t> </a:t>
            </a:r>
            <a:r>
              <a:rPr lang="en-US" altLang="zh-CN" b="1"/>
              <a:t>=front</a:t>
            </a:r>
            <a:r>
              <a:rPr lang="zh-CN" altLang="en-US" b="1"/>
              <a:t>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800" b="1">
              <a:solidFill>
                <a:schemeClr val="tx2"/>
              </a:solidFill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循环队列的基本操作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1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循环队列的初始化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SqQueue Init_CirQueue(void)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SqQueue  Q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Q.front=Q.rear=0;  return(Q)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670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A27201E2-BB5B-9348-8BEE-3C4A172272A7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370047E3-47EA-1541-88BD-50082441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73038"/>
            <a:ext cx="8812213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3200">
                <a:solidFill>
                  <a:srgbClr val="FFFFFF"/>
                </a:solidFill>
              </a:rPr>
              <a:t>2  </a:t>
            </a: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入队操作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Status Insert_CirQueue(SqQueue  Q , ElemType  e)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  /*  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将数据元素</a:t>
            </a:r>
            <a:r>
              <a:rPr lang="en-US" altLang="zh-CN" b="1">
                <a:solidFill>
                  <a:srgbClr val="FFFFFF"/>
                </a:solidFill>
              </a:rPr>
              <a:t>e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插入到循环队列</a:t>
            </a:r>
            <a:r>
              <a:rPr lang="en-US" altLang="zh-CN" b="1">
                <a:solidFill>
                  <a:srgbClr val="FFFFFF"/>
                </a:solidFill>
              </a:rPr>
              <a:t>Q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的队尾  *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if  ((Q.rear+1)%MAX_QUEUE_SIZE== Q.front)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return  ERROR;</a:t>
            </a:r>
            <a:r>
              <a:rPr lang="en-US" altLang="zh-CN" b="1">
                <a:solidFill>
                  <a:srgbClr val="FFFFFF"/>
                </a:solidFill>
              </a:rPr>
              <a:t>      /*  </a:t>
            </a:r>
            <a:r>
              <a:rPr lang="zh-CN" altLang="en-US" b="1">
                <a:solidFill>
                  <a:srgbClr val="FFFFFF"/>
                </a:solidFill>
              </a:rPr>
              <a:t>队满，返回错误标志  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Q.Queue_array[Q.rear]=e ;   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/*  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元素</a:t>
            </a:r>
            <a:r>
              <a:rPr lang="en-US" altLang="zh-CN" b="1">
                <a:solidFill>
                  <a:srgbClr val="FFFFFF"/>
                </a:solidFill>
              </a:rPr>
              <a:t>e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入队  *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Q.rear=(Q.rear+1)% MAX_QUEUE_SIZE ; </a:t>
            </a:r>
          </a:p>
          <a:p>
            <a:pPr lvl="4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队尾指针向前移动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</a:pPr>
            <a:r>
              <a:rPr lang="en-US" altLang="zh-CN" sz="2800" b="1">
                <a:solidFill>
                  <a:srgbClr val="FFFFFF"/>
                </a:solidFill>
              </a:rPr>
              <a:t>return OK;</a:t>
            </a:r>
            <a:r>
              <a:rPr lang="en-US" altLang="zh-CN" b="1">
                <a:solidFill>
                  <a:srgbClr val="FFFFFF"/>
                </a:solidFill>
              </a:rPr>
              <a:t>        /*  </a:t>
            </a:r>
            <a:r>
              <a:rPr lang="zh-CN" altLang="en-US" b="1">
                <a:solidFill>
                  <a:srgbClr val="FFFFFF"/>
                </a:solidFill>
              </a:rPr>
              <a:t>入队成功  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905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F284D8BD-D036-0F42-ABC0-1BACA7979BC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sp>
        <p:nvSpPr>
          <p:cNvPr id="265219" name="Text Box 3">
            <a:extLst>
              <a:ext uri="{FF2B5EF4-FFF2-40B4-BE49-F238E27FC236}">
                <a16:creationId xmlns:a16="http://schemas.microsoft.com/office/drawing/2014/main" id="{B1C46831-D069-7E44-A4D8-FA627A74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3038"/>
            <a:ext cx="8763000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3200">
                <a:solidFill>
                  <a:srgbClr val="FFFFFF"/>
                </a:solidFill>
              </a:rPr>
              <a:t>3  </a:t>
            </a: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出队操作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Status Delete_CirQueue(SqQueue  Q, ElemType  *x</a:t>
            </a:r>
            <a:r>
              <a:rPr lang="en-US" altLang="zh-CN" sz="2800">
                <a:solidFill>
                  <a:srgbClr val="FFFFFF"/>
                </a:solidFill>
              </a:rPr>
              <a:t> </a:t>
            </a:r>
            <a:r>
              <a:rPr lang="en-US" altLang="zh-CN" sz="2800" b="1">
                <a:solidFill>
                  <a:srgbClr val="FFFFFF"/>
                </a:solidFill>
              </a:rPr>
              <a:t>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   /*  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将循环队列</a:t>
            </a:r>
            <a:r>
              <a:rPr lang="en-US" altLang="zh-CN" b="1">
                <a:solidFill>
                  <a:srgbClr val="FFFFFF"/>
                </a:solidFill>
              </a:rPr>
              <a:t>Q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的队首元素出队  *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 if  (Q.front+1== Q.rear)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return ERROR ;</a:t>
            </a:r>
            <a:r>
              <a:rPr lang="en-US" altLang="zh-CN" b="1">
                <a:solidFill>
                  <a:srgbClr val="FFFFFF"/>
                </a:solidFill>
              </a:rPr>
              <a:t>       /*  </a:t>
            </a:r>
            <a:r>
              <a:rPr lang="zh-CN" altLang="en-US" b="1">
                <a:solidFill>
                  <a:srgbClr val="FFFFFF"/>
                </a:solidFill>
              </a:rPr>
              <a:t>队空，返回错误标志  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*x=Q.Queue_array[Q.front] ;  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取队首元素 *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Q.front=(Q.front+1)% MAX_QUEUE_SIZE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队首指针向前移动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return OK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479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F0AA637D-F8C3-194E-BF6B-88796589CAB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066801"/>
            <a:ext cx="8812213" cy="28670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1   </a:t>
            </a: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队列的链式存储表示</a:t>
            </a:r>
            <a:endParaRPr lang="zh-CN" altLang="en-US" sz="36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队列的链式存储结构简称为链队列，它是限制仅在表头进行删除操作和表尾进行插入操作的单链表。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需要两类不同的结点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chemeClr val="accent1"/>
                </a:solidFill>
              </a:rPr>
              <a:t>数据元素</a:t>
            </a:r>
            <a:r>
              <a:rPr lang="zh-CN" altLang="en-US" sz="2800" b="1"/>
              <a:t>结点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zh-CN" altLang="en-US" sz="2800" b="1"/>
              <a:t>队列的</a:t>
            </a:r>
            <a:r>
              <a:rPr lang="zh-CN" altLang="en-US" sz="2800" b="1">
                <a:solidFill>
                  <a:schemeClr val="folHlink"/>
                </a:solidFill>
              </a:rPr>
              <a:t>队首指针和队尾指针</a:t>
            </a:r>
            <a:r>
              <a:rPr lang="zh-CN" altLang="en-US" sz="2800" b="1"/>
              <a:t>的结点</a:t>
            </a:r>
            <a:r>
              <a:rPr lang="zh-CN" altLang="en-US" sz="2800" b="1">
                <a:latin typeface="宋体" panose="02010600030101010101" pitchFamily="2" charset="-122"/>
              </a:rPr>
              <a:t>，如图</a:t>
            </a:r>
            <a:r>
              <a:rPr lang="en-US" altLang="zh-CN" sz="2800" b="1"/>
              <a:t>3-8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727E5906-9C0C-D348-B54D-63294F0B8C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696200" cy="6858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3.3.3</a:t>
            </a:r>
            <a:r>
              <a:rPr lang="en-US" altLang="zh-CN" b="1"/>
              <a:t>  </a:t>
            </a:r>
            <a:r>
              <a:rPr lang="zh-CN" altLang="en-US" b="1">
                <a:effectLst/>
                <a:ea typeface="楷体_GB2312" pitchFamily="49" charset="-122"/>
              </a:rPr>
              <a:t>队列的链式表示和实现</a:t>
            </a:r>
          </a:p>
        </p:txBody>
      </p:sp>
      <p:sp>
        <p:nvSpPr>
          <p:cNvPr id="266244" name="Rectangle 4">
            <a:extLst>
              <a:ext uri="{FF2B5EF4-FFF2-40B4-BE49-F238E27FC236}">
                <a16:creationId xmlns:a16="http://schemas.microsoft.com/office/drawing/2014/main" id="{8AB10DC3-B253-B846-8CFB-AC78A5B5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933826"/>
            <a:ext cx="44958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数据元素结点类型定义：</a:t>
            </a:r>
            <a:endParaRPr lang="zh-CN" altLang="en-US" sz="2800" b="1">
              <a:solidFill>
                <a:srgbClr val="FFFFFF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typedef struct Qnode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{  ElemType    data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struct Qnode  *next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}QNode ;</a:t>
            </a:r>
          </a:p>
        </p:txBody>
      </p:sp>
      <p:grpSp>
        <p:nvGrpSpPr>
          <p:cNvPr id="266245" name="Group 5">
            <a:extLst>
              <a:ext uri="{FF2B5EF4-FFF2-40B4-BE49-F238E27FC236}">
                <a16:creationId xmlns:a16="http://schemas.microsoft.com/office/drawing/2014/main" id="{09707163-B6B8-3747-8930-BAC0EC570AD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648200"/>
            <a:ext cx="3657600" cy="1733550"/>
            <a:chOff x="3072" y="2928"/>
            <a:chExt cx="2304" cy="1092"/>
          </a:xfrm>
        </p:grpSpPr>
        <p:sp>
          <p:nvSpPr>
            <p:cNvPr id="266246" name="Rectangle 6">
              <a:extLst>
                <a:ext uri="{FF2B5EF4-FFF2-40B4-BE49-F238E27FC236}">
                  <a16:creationId xmlns:a16="http://schemas.microsoft.com/office/drawing/2014/main" id="{6823203D-69D7-6444-A669-E2EE38AB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32"/>
              <a:ext cx="1035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数据元素结点</a:t>
              </a:r>
            </a:p>
          </p:txBody>
        </p:sp>
        <p:grpSp>
          <p:nvGrpSpPr>
            <p:cNvPr id="266247" name="Group 7">
              <a:extLst>
                <a:ext uri="{FF2B5EF4-FFF2-40B4-BE49-F238E27FC236}">
                  <a16:creationId xmlns:a16="http://schemas.microsoft.com/office/drawing/2014/main" id="{5D3002C5-BF61-4F4C-B965-B4C5F4509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928"/>
              <a:ext cx="2160" cy="1092"/>
              <a:chOff x="3216" y="2928"/>
              <a:chExt cx="2160" cy="1092"/>
            </a:xfrm>
          </p:grpSpPr>
          <p:grpSp>
            <p:nvGrpSpPr>
              <p:cNvPr id="266248" name="Group 8">
                <a:extLst>
                  <a:ext uri="{FF2B5EF4-FFF2-40B4-BE49-F238E27FC236}">
                    <a16:creationId xmlns:a16="http://schemas.microsoft.com/office/drawing/2014/main" id="{393CB010-A7BF-E045-82F3-CE72082175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5" y="2928"/>
                <a:ext cx="795" cy="227"/>
                <a:chOff x="528" y="192"/>
                <a:chExt cx="795" cy="227"/>
              </a:xfrm>
            </p:grpSpPr>
            <p:sp>
              <p:nvSpPr>
                <p:cNvPr id="266249" name="Rectangle 9">
                  <a:extLst>
                    <a:ext uri="{FF2B5EF4-FFF2-40B4-BE49-F238E27FC236}">
                      <a16:creationId xmlns:a16="http://schemas.microsoft.com/office/drawing/2014/main" id="{46958C70-FF9A-484D-B9B7-D1381585F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92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data</a:t>
                  </a:r>
                </a:p>
              </p:txBody>
            </p:sp>
            <p:sp>
              <p:nvSpPr>
                <p:cNvPr id="266250" name="Line 10">
                  <a:extLst>
                    <a:ext uri="{FF2B5EF4-FFF2-40B4-BE49-F238E27FC236}">
                      <a16:creationId xmlns:a16="http://schemas.microsoft.com/office/drawing/2014/main" id="{0E78563A-E841-174B-AA35-67AFE39DC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9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251" name="Line 11">
                  <a:extLst>
                    <a:ext uri="{FF2B5EF4-FFF2-40B4-BE49-F238E27FC236}">
                      <a16:creationId xmlns:a16="http://schemas.microsoft.com/office/drawing/2014/main" id="{C515D546-404A-6C4C-BDB6-602774EAA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5" y="30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6252" name="Group 12">
                <a:extLst>
                  <a:ext uri="{FF2B5EF4-FFF2-40B4-BE49-F238E27FC236}">
                    <a16:creationId xmlns:a16="http://schemas.microsoft.com/office/drawing/2014/main" id="{84623C8B-7A18-0B4B-9CB3-CAF71590B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9" y="2928"/>
                <a:ext cx="837" cy="773"/>
                <a:chOff x="2619" y="48"/>
                <a:chExt cx="837" cy="773"/>
              </a:xfrm>
            </p:grpSpPr>
            <p:sp>
              <p:nvSpPr>
                <p:cNvPr id="266253" name="Rectangle 13">
                  <a:extLst>
                    <a:ext uri="{FF2B5EF4-FFF2-40B4-BE49-F238E27FC236}">
                      <a16:creationId xmlns:a16="http://schemas.microsoft.com/office/drawing/2014/main" id="{D3416E92-D3B4-FD4A-B28E-1CC6AD5A1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9" y="549"/>
                  <a:ext cx="74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指针结点</a:t>
                  </a:r>
                </a:p>
              </p:txBody>
            </p:sp>
            <p:grpSp>
              <p:nvGrpSpPr>
                <p:cNvPr id="266254" name="Group 14">
                  <a:extLst>
                    <a:ext uri="{FF2B5EF4-FFF2-40B4-BE49-F238E27FC236}">
                      <a16:creationId xmlns:a16="http://schemas.microsoft.com/office/drawing/2014/main" id="{44B67B2F-27CC-C244-AB19-9B33AFA621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48"/>
                  <a:ext cx="768" cy="227"/>
                  <a:chOff x="2688" y="336"/>
                  <a:chExt cx="768" cy="227"/>
                </a:xfrm>
              </p:grpSpPr>
              <p:sp>
                <p:nvSpPr>
                  <p:cNvPr id="266255" name="Rectangle 15">
                    <a:extLst>
                      <a:ext uri="{FF2B5EF4-FFF2-40B4-BE49-F238E27FC236}">
                        <a16:creationId xmlns:a16="http://schemas.microsoft.com/office/drawing/2014/main" id="{EBCC12CA-E0A8-D842-BF58-57D49F1A34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66256" name="Line 16">
                    <a:extLst>
                      <a:ext uri="{FF2B5EF4-FFF2-40B4-BE49-F238E27FC236}">
                        <a16:creationId xmlns:a16="http://schemas.microsoft.com/office/drawing/2014/main" id="{ACF7CE1C-8C05-C94F-A466-B7E171092D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6257" name="Group 17">
                  <a:extLst>
                    <a:ext uri="{FF2B5EF4-FFF2-40B4-BE49-F238E27FC236}">
                      <a16:creationId xmlns:a16="http://schemas.microsoft.com/office/drawing/2014/main" id="{051428BE-DE4C-AC4F-B6DF-FC7D5F008C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283"/>
                  <a:ext cx="768" cy="227"/>
                  <a:chOff x="2688" y="336"/>
                  <a:chExt cx="768" cy="227"/>
                </a:xfrm>
              </p:grpSpPr>
              <p:sp>
                <p:nvSpPr>
                  <p:cNvPr id="266258" name="Rectangle 18">
                    <a:extLst>
                      <a:ext uri="{FF2B5EF4-FFF2-40B4-BE49-F238E27FC236}">
                        <a16:creationId xmlns:a16="http://schemas.microsoft.com/office/drawing/2014/main" id="{731645DD-7D55-DB4E-AC9F-3141B28592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66259" name="Line 19">
                    <a:extLst>
                      <a:ext uri="{FF2B5EF4-FFF2-40B4-BE49-F238E27FC236}">
                        <a16:creationId xmlns:a16="http://schemas.microsoft.com/office/drawing/2014/main" id="{C54FF157-7D1C-4347-9E6D-1B778F7B31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66260" name="Rectangle 20">
                <a:extLst>
                  <a:ext uri="{FF2B5EF4-FFF2-40B4-BE49-F238E27FC236}">
                    <a16:creationId xmlns:a16="http://schemas.microsoft.com/office/drawing/2014/main" id="{3E8F12D4-D619-0340-9899-2E40022F1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2064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3-8   </a:t>
                </a:r>
                <a:r>
                  <a:rPr lang="zh-CN" altLang="en-US" sz="2000" b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链队列结点示意图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469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525034C1-D719-A743-8915-5840F900C1C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88914"/>
            <a:ext cx="8812213" cy="4535487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指针结点类型定义：</a:t>
            </a:r>
            <a:endParaRPr lang="zh-CN" altLang="en-US" sz="2800" b="1"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typedef struct link_queue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ea typeface="楷体_GB2312" pitchFamily="49" charset="-122"/>
              </a:rPr>
              <a:t>{   QNode  *front ,  *rear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ea typeface="楷体_GB2312" pitchFamily="49" charset="-122"/>
              </a:rPr>
              <a:t>}Link_Queue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2   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链队运算及指针变化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链队的操作实际上是单链表的操作，只不过是删除在表头进行，插入在表尾进行。插入、删除时分别修改不同的指针。链队运算及指针变化如图</a:t>
            </a:r>
            <a:r>
              <a:rPr lang="en-US" altLang="zh-CN" sz="2800" b="1"/>
              <a:t>3-9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178766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90" name="Group 2">
            <a:extLst>
              <a:ext uri="{FF2B5EF4-FFF2-40B4-BE49-F238E27FC236}">
                <a16:creationId xmlns:a16="http://schemas.microsoft.com/office/drawing/2014/main" id="{513683E8-5FBB-734F-8E0E-D129A0B9806A}"/>
              </a:ext>
            </a:extLst>
          </p:cNvPr>
          <p:cNvGrpSpPr>
            <a:grpSpLocks/>
          </p:cNvGrpSpPr>
          <p:nvPr/>
        </p:nvGrpSpPr>
        <p:grpSpPr bwMode="auto">
          <a:xfrm>
            <a:off x="4583114" y="115889"/>
            <a:ext cx="4344987" cy="6194425"/>
            <a:chOff x="1927" y="73"/>
            <a:chExt cx="2737" cy="3902"/>
          </a:xfrm>
        </p:grpSpPr>
        <p:sp>
          <p:nvSpPr>
            <p:cNvPr id="268291" name="Rectangle 3">
              <a:extLst>
                <a:ext uri="{FF2B5EF4-FFF2-40B4-BE49-F238E27FC236}">
                  <a16:creationId xmlns:a16="http://schemas.microsoft.com/office/drawing/2014/main" id="{C60F1FC6-25D3-1643-BDB0-C65CA8DD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8"/>
              <a:ext cx="213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3-9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队列操作及指针变化</a:t>
              </a:r>
            </a:p>
          </p:txBody>
        </p:sp>
        <p:grpSp>
          <p:nvGrpSpPr>
            <p:cNvPr id="268292" name="Group 4">
              <a:extLst>
                <a:ext uri="{FF2B5EF4-FFF2-40B4-BE49-F238E27FC236}">
                  <a16:creationId xmlns:a16="http://schemas.microsoft.com/office/drawing/2014/main" id="{634F91AC-6924-7C4B-8E60-4FA3C8D15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73"/>
              <a:ext cx="1357" cy="729"/>
              <a:chOff x="480" y="96"/>
              <a:chExt cx="1357" cy="729"/>
            </a:xfrm>
          </p:grpSpPr>
          <p:sp>
            <p:nvSpPr>
              <p:cNvPr id="268293" name="Rectangle 5">
                <a:extLst>
                  <a:ext uri="{FF2B5EF4-FFF2-40B4-BE49-F238E27FC236}">
                    <a16:creationId xmlns:a16="http://schemas.microsoft.com/office/drawing/2014/main" id="{ECA7603D-850B-874C-BFB1-E4D1CD61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576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空队列</a:t>
                </a:r>
              </a:p>
            </p:txBody>
          </p:sp>
          <p:grpSp>
            <p:nvGrpSpPr>
              <p:cNvPr id="268294" name="Group 6">
                <a:extLst>
                  <a:ext uri="{FF2B5EF4-FFF2-40B4-BE49-F238E27FC236}">
                    <a16:creationId xmlns:a16="http://schemas.microsoft.com/office/drawing/2014/main" id="{33ABF223-EE02-4441-A96D-252819D626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96"/>
                <a:ext cx="771" cy="408"/>
                <a:chOff x="2784" y="3019"/>
                <a:chExt cx="768" cy="453"/>
              </a:xfrm>
            </p:grpSpPr>
            <p:grpSp>
              <p:nvGrpSpPr>
                <p:cNvPr id="268295" name="Group 7">
                  <a:extLst>
                    <a:ext uri="{FF2B5EF4-FFF2-40B4-BE49-F238E27FC236}">
                      <a16:creationId xmlns:a16="http://schemas.microsoft.com/office/drawing/2014/main" id="{5B80C457-DEF0-0C46-A6F8-24DF8B2A4F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3019"/>
                  <a:ext cx="768" cy="227"/>
                  <a:chOff x="2688" y="336"/>
                  <a:chExt cx="768" cy="227"/>
                </a:xfrm>
              </p:grpSpPr>
              <p:sp>
                <p:nvSpPr>
                  <p:cNvPr id="268296" name="Rectangle 8">
                    <a:extLst>
                      <a:ext uri="{FF2B5EF4-FFF2-40B4-BE49-F238E27FC236}">
                        <a16:creationId xmlns:a16="http://schemas.microsoft.com/office/drawing/2014/main" id="{3CD2EF3B-27C4-5243-8B4F-E3FC2C23C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68297" name="Line 9">
                    <a:extLst>
                      <a:ext uri="{FF2B5EF4-FFF2-40B4-BE49-F238E27FC236}">
                        <a16:creationId xmlns:a16="http://schemas.microsoft.com/office/drawing/2014/main" id="{94A4E747-641B-AA40-BCC2-7541ABB473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298" name="Group 10">
                  <a:extLst>
                    <a:ext uri="{FF2B5EF4-FFF2-40B4-BE49-F238E27FC236}">
                      <a16:creationId xmlns:a16="http://schemas.microsoft.com/office/drawing/2014/main" id="{15BC1978-0295-5246-A2CB-C4116C0540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3245"/>
                  <a:ext cx="768" cy="227"/>
                  <a:chOff x="2688" y="336"/>
                  <a:chExt cx="768" cy="227"/>
                </a:xfrm>
              </p:grpSpPr>
              <p:sp>
                <p:nvSpPr>
                  <p:cNvPr id="268299" name="Rectangle 11">
                    <a:extLst>
                      <a:ext uri="{FF2B5EF4-FFF2-40B4-BE49-F238E27FC236}">
                        <a16:creationId xmlns:a16="http://schemas.microsoft.com/office/drawing/2014/main" id="{3DAB14EC-846C-BD4B-963C-BE1F01BDC2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68300" name="Line 12">
                    <a:extLst>
                      <a:ext uri="{FF2B5EF4-FFF2-40B4-BE49-F238E27FC236}">
                        <a16:creationId xmlns:a16="http://schemas.microsoft.com/office/drawing/2014/main" id="{3C34BB43-EC4D-7240-ABD8-8F179EF90E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68301" name="Group 13">
                <a:extLst>
                  <a:ext uri="{FF2B5EF4-FFF2-40B4-BE49-F238E27FC236}">
                    <a16:creationId xmlns:a16="http://schemas.microsoft.com/office/drawing/2014/main" id="{E81C02CC-A991-5246-B835-797EA891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63"/>
                <a:ext cx="589" cy="317"/>
                <a:chOff x="1248" y="163"/>
                <a:chExt cx="589" cy="317"/>
              </a:xfrm>
            </p:grpSpPr>
            <p:sp>
              <p:nvSpPr>
                <p:cNvPr id="268302" name="Rectangle 14">
                  <a:extLst>
                    <a:ext uri="{FF2B5EF4-FFF2-40B4-BE49-F238E27FC236}">
                      <a16:creationId xmlns:a16="http://schemas.microsoft.com/office/drawing/2014/main" id="{95920A17-33F8-A449-8EA9-0E61811A6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63"/>
                  <a:ext cx="589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∧</a:t>
                  </a: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8303" name="Line 15">
                  <a:extLst>
                    <a:ext uri="{FF2B5EF4-FFF2-40B4-BE49-F238E27FC236}">
                      <a16:creationId xmlns:a16="http://schemas.microsoft.com/office/drawing/2014/main" id="{434DD0AF-B009-C044-A30B-FC20AAA37B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6" y="16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68304" name="Group 16">
              <a:extLst>
                <a:ext uri="{FF2B5EF4-FFF2-40B4-BE49-F238E27FC236}">
                  <a16:creationId xmlns:a16="http://schemas.microsoft.com/office/drawing/2014/main" id="{39307194-311E-0A43-BB26-F6BB8E506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981"/>
              <a:ext cx="1996" cy="681"/>
              <a:chOff x="158" y="981"/>
              <a:chExt cx="1996" cy="681"/>
            </a:xfrm>
          </p:grpSpPr>
          <p:sp>
            <p:nvSpPr>
              <p:cNvPr id="268305" name="Rectangle 17">
                <a:extLst>
                  <a:ext uri="{FF2B5EF4-FFF2-40B4-BE49-F238E27FC236}">
                    <a16:creationId xmlns:a16="http://schemas.microsoft.com/office/drawing/2014/main" id="{A95D13C4-0A07-E747-8B02-5603AFD90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1413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(b)   x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入队</a:t>
                </a:r>
              </a:p>
            </p:txBody>
          </p:sp>
          <p:grpSp>
            <p:nvGrpSpPr>
              <p:cNvPr id="268306" name="Group 18">
                <a:extLst>
                  <a:ext uri="{FF2B5EF4-FFF2-40B4-BE49-F238E27FC236}">
                    <a16:creationId xmlns:a16="http://schemas.microsoft.com/office/drawing/2014/main" id="{8A35C494-8E96-6B4C-88DE-89AADDB5A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" y="981"/>
                <a:ext cx="1996" cy="408"/>
                <a:chOff x="158" y="981"/>
                <a:chExt cx="1996" cy="408"/>
              </a:xfrm>
            </p:grpSpPr>
            <p:grpSp>
              <p:nvGrpSpPr>
                <p:cNvPr id="268307" name="Group 19">
                  <a:extLst>
                    <a:ext uri="{FF2B5EF4-FFF2-40B4-BE49-F238E27FC236}">
                      <a16:creationId xmlns:a16="http://schemas.microsoft.com/office/drawing/2014/main" id="{53000D2F-3538-BF43-8317-2552DDAE75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79" y="995"/>
                  <a:ext cx="575" cy="231"/>
                  <a:chOff x="1579" y="995"/>
                  <a:chExt cx="575" cy="231"/>
                </a:xfrm>
              </p:grpSpPr>
              <p:sp>
                <p:nvSpPr>
                  <p:cNvPr id="268308" name="Rectangle 20">
                    <a:extLst>
                      <a:ext uri="{FF2B5EF4-FFF2-40B4-BE49-F238E27FC236}">
                        <a16:creationId xmlns:a16="http://schemas.microsoft.com/office/drawing/2014/main" id="{53C2F982-B0CF-324F-98DD-5AF3504A1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9" y="999"/>
                    <a:ext cx="575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 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∧</a:t>
                    </a:r>
                  </a:p>
                </p:txBody>
              </p:sp>
              <p:sp>
                <p:nvSpPr>
                  <p:cNvPr id="268309" name="Line 21">
                    <a:extLst>
                      <a:ext uri="{FF2B5EF4-FFF2-40B4-BE49-F238E27FC236}">
                        <a16:creationId xmlns:a16="http://schemas.microsoft.com/office/drawing/2014/main" id="{578940FE-FD77-9A46-88E4-73D7CD4250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12" y="995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10" name="Group 22">
                  <a:extLst>
                    <a:ext uri="{FF2B5EF4-FFF2-40B4-BE49-F238E27FC236}">
                      <a16:creationId xmlns:a16="http://schemas.microsoft.com/office/drawing/2014/main" id="{CEF4E794-F910-7942-826A-42231A1182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6" y="990"/>
                  <a:ext cx="645" cy="227"/>
                  <a:chOff x="1872" y="3408"/>
                  <a:chExt cx="645" cy="227"/>
                </a:xfrm>
              </p:grpSpPr>
              <p:grpSp>
                <p:nvGrpSpPr>
                  <p:cNvPr id="268311" name="Group 23">
                    <a:extLst>
                      <a:ext uri="{FF2B5EF4-FFF2-40B4-BE49-F238E27FC236}">
                        <a16:creationId xmlns:a16="http://schemas.microsoft.com/office/drawing/2014/main" id="{89F554E5-E179-534A-BC66-0C70D5780D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2" y="3408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268312" name="Rectangle 24">
                      <a:extLst>
                        <a:ext uri="{FF2B5EF4-FFF2-40B4-BE49-F238E27FC236}">
                          <a16:creationId xmlns:a16="http://schemas.microsoft.com/office/drawing/2014/main" id="{D8010AD2-B35F-5E46-B41A-52E18A2091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8313" name="Line 25">
                      <a:extLst>
                        <a:ext uri="{FF2B5EF4-FFF2-40B4-BE49-F238E27FC236}">
                          <a16:creationId xmlns:a16="http://schemas.microsoft.com/office/drawing/2014/main" id="{EB8AAB12-33A5-5841-8948-AB996CFA9C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68314" name="Line 26">
                    <a:extLst>
                      <a:ext uri="{FF2B5EF4-FFF2-40B4-BE49-F238E27FC236}">
                        <a16:creationId xmlns:a16="http://schemas.microsoft.com/office/drawing/2014/main" id="{60ADCE60-C0B5-BE49-976B-654D67C04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77" y="352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15" name="Group 27">
                  <a:extLst>
                    <a:ext uri="{FF2B5EF4-FFF2-40B4-BE49-F238E27FC236}">
                      <a16:creationId xmlns:a16="http://schemas.microsoft.com/office/drawing/2014/main" id="{547FC9DB-501E-E74A-B2BF-BF33911425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268316" name="Rectangle 28">
                    <a:extLst>
                      <a:ext uri="{FF2B5EF4-FFF2-40B4-BE49-F238E27FC236}">
                        <a16:creationId xmlns:a16="http://schemas.microsoft.com/office/drawing/2014/main" id="{2A0CA675-21EC-3A43-BC26-8E53B847E1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68317" name="Line 29">
                    <a:extLst>
                      <a:ext uri="{FF2B5EF4-FFF2-40B4-BE49-F238E27FC236}">
                        <a16:creationId xmlns:a16="http://schemas.microsoft.com/office/drawing/2014/main" id="{93D95BB5-4E92-314C-A931-6530FC30AA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18" name="Group 30">
                  <a:extLst>
                    <a:ext uri="{FF2B5EF4-FFF2-40B4-BE49-F238E27FC236}">
                      <a16:creationId xmlns:a16="http://schemas.microsoft.com/office/drawing/2014/main" id="{2BCDC15E-1575-AC48-9F2F-EC9851E0A8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" y="1185"/>
                  <a:ext cx="1544" cy="204"/>
                  <a:chOff x="158" y="1185"/>
                  <a:chExt cx="1544" cy="204"/>
                </a:xfrm>
              </p:grpSpPr>
              <p:sp>
                <p:nvSpPr>
                  <p:cNvPr id="268319" name="Rectangle 31">
                    <a:extLst>
                      <a:ext uri="{FF2B5EF4-FFF2-40B4-BE49-F238E27FC236}">
                        <a16:creationId xmlns:a16="http://schemas.microsoft.com/office/drawing/2014/main" id="{87D6F8FE-70EE-A74A-8B54-3DCA18B1F0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" y="1185"/>
                    <a:ext cx="59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68320" name="Line 32">
                    <a:extLst>
                      <a:ext uri="{FF2B5EF4-FFF2-40B4-BE49-F238E27FC236}">
                        <a16:creationId xmlns:a16="http://schemas.microsoft.com/office/drawing/2014/main" id="{96AB6F3A-0AFB-AD48-86BB-B24412CE52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7" y="1344"/>
                    <a:ext cx="102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21" name="Line 33">
                    <a:extLst>
                      <a:ext uri="{FF2B5EF4-FFF2-40B4-BE49-F238E27FC236}">
                        <a16:creationId xmlns:a16="http://schemas.microsoft.com/office/drawing/2014/main" id="{474D9A0A-81D8-0249-B9D9-3B6D40241E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2" y="1230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68322" name="Group 34">
              <a:extLst>
                <a:ext uri="{FF2B5EF4-FFF2-40B4-BE49-F238E27FC236}">
                  <a16:creationId xmlns:a16="http://schemas.microsoft.com/office/drawing/2014/main" id="{513CB321-305E-B44B-A9FD-F388D88C1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890"/>
              <a:ext cx="2625" cy="724"/>
              <a:chOff x="1927" y="845"/>
              <a:chExt cx="2625" cy="724"/>
            </a:xfrm>
          </p:grpSpPr>
          <p:sp>
            <p:nvSpPr>
              <p:cNvPr id="268323" name="Rectangle 35">
                <a:extLst>
                  <a:ext uri="{FF2B5EF4-FFF2-40B4-BE49-F238E27FC236}">
                    <a16:creationId xmlns:a16="http://schemas.microsoft.com/office/drawing/2014/main" id="{494327B6-94CC-C64E-9A44-E314F44B8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32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(c)  y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再入队</a:t>
                </a:r>
              </a:p>
            </p:txBody>
          </p:sp>
          <p:grpSp>
            <p:nvGrpSpPr>
              <p:cNvPr id="268324" name="Group 36">
                <a:extLst>
                  <a:ext uri="{FF2B5EF4-FFF2-40B4-BE49-F238E27FC236}">
                    <a16:creationId xmlns:a16="http://schemas.microsoft.com/office/drawing/2014/main" id="{9AA980B3-3044-B041-B988-C589289C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7" y="845"/>
                <a:ext cx="2625" cy="408"/>
                <a:chOff x="2024" y="144"/>
                <a:chExt cx="2625" cy="408"/>
              </a:xfrm>
            </p:grpSpPr>
            <p:grpSp>
              <p:nvGrpSpPr>
                <p:cNvPr id="268325" name="Group 37">
                  <a:extLst>
                    <a:ext uri="{FF2B5EF4-FFF2-40B4-BE49-F238E27FC236}">
                      <a16:creationId xmlns:a16="http://schemas.microsoft.com/office/drawing/2014/main" id="{C16EAA03-CB61-9746-8007-31C2EE49CE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2" y="162"/>
                  <a:ext cx="527" cy="227"/>
                  <a:chOff x="4122" y="162"/>
                  <a:chExt cx="527" cy="227"/>
                </a:xfrm>
              </p:grpSpPr>
              <p:sp>
                <p:nvSpPr>
                  <p:cNvPr id="268326" name="Rectangle 38">
                    <a:extLst>
                      <a:ext uri="{FF2B5EF4-FFF2-40B4-BE49-F238E27FC236}">
                        <a16:creationId xmlns:a16="http://schemas.microsoft.com/office/drawing/2014/main" id="{2076E4FE-94BD-2440-8ECB-56EF296A85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2" y="162"/>
                    <a:ext cx="52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y   ∧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27" name="Line 39">
                    <a:extLst>
                      <a:ext uri="{FF2B5EF4-FFF2-40B4-BE49-F238E27FC236}">
                        <a16:creationId xmlns:a16="http://schemas.microsoft.com/office/drawing/2014/main" id="{2E265A34-EEC2-754B-97A2-E7621CE0AB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40" y="16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28" name="Group 40">
                  <a:extLst>
                    <a:ext uri="{FF2B5EF4-FFF2-40B4-BE49-F238E27FC236}">
                      <a16:creationId xmlns:a16="http://schemas.microsoft.com/office/drawing/2014/main" id="{014AC675-505D-4E40-8BE4-57B68A031A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53"/>
                  <a:ext cx="645" cy="227"/>
                  <a:chOff x="1872" y="3408"/>
                  <a:chExt cx="645" cy="227"/>
                </a:xfrm>
              </p:grpSpPr>
              <p:grpSp>
                <p:nvGrpSpPr>
                  <p:cNvPr id="268329" name="Group 41">
                    <a:extLst>
                      <a:ext uri="{FF2B5EF4-FFF2-40B4-BE49-F238E27FC236}">
                        <a16:creationId xmlns:a16="http://schemas.microsoft.com/office/drawing/2014/main" id="{31BE8EDC-B25B-E54F-BFCB-3EF6E0946A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2" y="3408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268330" name="Rectangle 42">
                      <a:extLst>
                        <a:ext uri="{FF2B5EF4-FFF2-40B4-BE49-F238E27FC236}">
                          <a16:creationId xmlns:a16="http://schemas.microsoft.com/office/drawing/2014/main" id="{E9C34D8B-4452-B64F-B924-9A0B993BE4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8331" name="Line 43">
                      <a:extLst>
                        <a:ext uri="{FF2B5EF4-FFF2-40B4-BE49-F238E27FC236}">
                          <a16:creationId xmlns:a16="http://schemas.microsoft.com/office/drawing/2014/main" id="{E21DF4E3-231E-3546-8490-A31DC6FC11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68332" name="Line 44">
                    <a:extLst>
                      <a:ext uri="{FF2B5EF4-FFF2-40B4-BE49-F238E27FC236}">
                        <a16:creationId xmlns:a16="http://schemas.microsoft.com/office/drawing/2014/main" id="{668FEEC9-630A-D54A-B4EE-0590ACB7EB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77" y="352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33" name="Group 45">
                  <a:extLst>
                    <a:ext uri="{FF2B5EF4-FFF2-40B4-BE49-F238E27FC236}">
                      <a16:creationId xmlns:a16="http://schemas.microsoft.com/office/drawing/2014/main" id="{25015984-C75D-F84E-A1DB-5BE9CD10F1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4" y="144"/>
                  <a:ext cx="771" cy="204"/>
                  <a:chOff x="2688" y="336"/>
                  <a:chExt cx="768" cy="227"/>
                </a:xfrm>
              </p:grpSpPr>
              <p:sp>
                <p:nvSpPr>
                  <p:cNvPr id="268334" name="Rectangle 46">
                    <a:extLst>
                      <a:ext uri="{FF2B5EF4-FFF2-40B4-BE49-F238E27FC236}">
                        <a16:creationId xmlns:a16="http://schemas.microsoft.com/office/drawing/2014/main" id="{D2905472-37DD-E74C-9509-56E3E9AA7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68335" name="Line 47">
                    <a:extLst>
                      <a:ext uri="{FF2B5EF4-FFF2-40B4-BE49-F238E27FC236}">
                        <a16:creationId xmlns:a16="http://schemas.microsoft.com/office/drawing/2014/main" id="{6BCB97FE-E900-1E43-BEF0-AB195A77A4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36" name="Group 48">
                  <a:extLst>
                    <a:ext uri="{FF2B5EF4-FFF2-40B4-BE49-F238E27FC236}">
                      <a16:creationId xmlns:a16="http://schemas.microsoft.com/office/drawing/2014/main" id="{BC49DDC4-5AAC-6843-A709-938799374E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4" y="348"/>
                  <a:ext cx="2239" cy="204"/>
                  <a:chOff x="2024" y="348"/>
                  <a:chExt cx="2239" cy="204"/>
                </a:xfrm>
              </p:grpSpPr>
              <p:sp>
                <p:nvSpPr>
                  <p:cNvPr id="268337" name="Rectangle 49">
                    <a:extLst>
                      <a:ext uri="{FF2B5EF4-FFF2-40B4-BE49-F238E27FC236}">
                        <a16:creationId xmlns:a16="http://schemas.microsoft.com/office/drawing/2014/main" id="{635083D2-96D9-BE49-85F4-BE40C8DDD6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24" y="348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68338" name="Line 50">
                    <a:extLst>
                      <a:ext uri="{FF2B5EF4-FFF2-40B4-BE49-F238E27FC236}">
                        <a16:creationId xmlns:a16="http://schemas.microsoft.com/office/drawing/2014/main" id="{CA9E7D00-F43F-BF47-8F9A-D829F3E42E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2" y="505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39" name="Line 51">
                    <a:extLst>
                      <a:ext uri="{FF2B5EF4-FFF2-40B4-BE49-F238E27FC236}">
                        <a16:creationId xmlns:a16="http://schemas.microsoft.com/office/drawing/2014/main" id="{4F3078CE-1C0F-A34E-BAF7-8BE4072C2D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63" y="391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40" name="Group 52">
                  <a:extLst>
                    <a:ext uri="{FF2B5EF4-FFF2-40B4-BE49-F238E27FC236}">
                      <a16:creationId xmlns:a16="http://schemas.microsoft.com/office/drawing/2014/main" id="{4050F9D9-B143-CD41-8F94-03C8741ADD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37" y="162"/>
                  <a:ext cx="682" cy="231"/>
                  <a:chOff x="3437" y="162"/>
                  <a:chExt cx="682" cy="231"/>
                </a:xfrm>
              </p:grpSpPr>
              <p:sp>
                <p:nvSpPr>
                  <p:cNvPr id="268341" name="Rectangle 53">
                    <a:extLst>
                      <a:ext uri="{FF2B5EF4-FFF2-40B4-BE49-F238E27FC236}">
                        <a16:creationId xmlns:a16="http://schemas.microsoft.com/office/drawing/2014/main" id="{A07F37B1-6E22-AA41-AE0E-CEABDCB0C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7" y="162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268342" name="Line 54">
                    <a:extLst>
                      <a:ext uri="{FF2B5EF4-FFF2-40B4-BE49-F238E27FC236}">
                        <a16:creationId xmlns:a16="http://schemas.microsoft.com/office/drawing/2014/main" id="{47D86EAB-BE23-A643-9571-FAB24DDBDF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66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43" name="Line 55">
                    <a:extLst>
                      <a:ext uri="{FF2B5EF4-FFF2-40B4-BE49-F238E27FC236}">
                        <a16:creationId xmlns:a16="http://schemas.microsoft.com/office/drawing/2014/main" id="{7B94F4E0-6807-784D-8FC8-FE28C35EE3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27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68344" name="Group 56">
              <a:extLst>
                <a:ext uri="{FF2B5EF4-FFF2-40B4-BE49-F238E27FC236}">
                  <a16:creationId xmlns:a16="http://schemas.microsoft.com/office/drawing/2014/main" id="{73B5733D-18DD-CC4B-8B57-E53F3EE6C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818"/>
              <a:ext cx="2646" cy="794"/>
              <a:chOff x="2018" y="1933"/>
              <a:chExt cx="2646" cy="794"/>
            </a:xfrm>
          </p:grpSpPr>
          <p:sp>
            <p:nvSpPr>
              <p:cNvPr id="268345" name="Rectangle 57">
                <a:extLst>
                  <a:ext uri="{FF2B5EF4-FFF2-40B4-BE49-F238E27FC236}">
                    <a16:creationId xmlns:a16="http://schemas.microsoft.com/office/drawing/2014/main" id="{3808D5D9-8AC5-4547-A222-D333EA0AE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478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(d)    x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出队</a:t>
                </a:r>
              </a:p>
            </p:txBody>
          </p:sp>
          <p:grpSp>
            <p:nvGrpSpPr>
              <p:cNvPr id="268346" name="Group 58">
                <a:extLst>
                  <a:ext uri="{FF2B5EF4-FFF2-40B4-BE49-F238E27FC236}">
                    <a16:creationId xmlns:a16="http://schemas.microsoft.com/office/drawing/2014/main" id="{F3178397-830C-8749-BBAE-3A1E30D52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1933"/>
                <a:ext cx="2646" cy="504"/>
                <a:chOff x="2819" y="885"/>
                <a:chExt cx="2646" cy="504"/>
              </a:xfrm>
            </p:grpSpPr>
            <p:grpSp>
              <p:nvGrpSpPr>
                <p:cNvPr id="268347" name="Group 59">
                  <a:extLst>
                    <a:ext uri="{FF2B5EF4-FFF2-40B4-BE49-F238E27FC236}">
                      <a16:creationId xmlns:a16="http://schemas.microsoft.com/office/drawing/2014/main" id="{562642BC-B6E6-954E-A3A0-BF5DD2C00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25" y="999"/>
                  <a:ext cx="540" cy="227"/>
                  <a:chOff x="4925" y="999"/>
                  <a:chExt cx="540" cy="227"/>
                </a:xfrm>
              </p:grpSpPr>
              <p:sp>
                <p:nvSpPr>
                  <p:cNvPr id="268348" name="Rectangle 60">
                    <a:extLst>
                      <a:ext uri="{FF2B5EF4-FFF2-40B4-BE49-F238E27FC236}">
                        <a16:creationId xmlns:a16="http://schemas.microsoft.com/office/drawing/2014/main" id="{FE3C368B-E961-C342-921B-088EB4045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25" y="999"/>
                    <a:ext cx="540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y   ∧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49" name="Line 61">
                    <a:extLst>
                      <a:ext uri="{FF2B5EF4-FFF2-40B4-BE49-F238E27FC236}">
                        <a16:creationId xmlns:a16="http://schemas.microsoft.com/office/drawing/2014/main" id="{1653F2A0-3A55-5649-AE69-FF00441093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43" y="99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50" name="Group 62">
                  <a:extLst>
                    <a:ext uri="{FF2B5EF4-FFF2-40B4-BE49-F238E27FC236}">
                      <a16:creationId xmlns:a16="http://schemas.microsoft.com/office/drawing/2014/main" id="{CB36A4A5-1E31-FB4D-B156-09217EBCA7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0" y="999"/>
                  <a:ext cx="545" cy="231"/>
                  <a:chOff x="720" y="3888"/>
                  <a:chExt cx="499" cy="231"/>
                </a:xfrm>
              </p:grpSpPr>
              <p:sp>
                <p:nvSpPr>
                  <p:cNvPr id="268351" name="Rectangle 63">
                    <a:extLst>
                      <a:ext uri="{FF2B5EF4-FFF2-40B4-BE49-F238E27FC236}">
                        <a16:creationId xmlns:a16="http://schemas.microsoft.com/office/drawing/2014/main" id="{99086342-7FF9-0D43-A563-6AF080B2B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88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268352" name="Line 64">
                    <a:extLst>
                      <a:ext uri="{FF2B5EF4-FFF2-40B4-BE49-F238E27FC236}">
                        <a16:creationId xmlns:a16="http://schemas.microsoft.com/office/drawing/2014/main" id="{86C326D2-F646-A244-BC0A-36E67A3010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7" y="389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53" name="Group 65">
                  <a:extLst>
                    <a:ext uri="{FF2B5EF4-FFF2-40B4-BE49-F238E27FC236}">
                      <a16:creationId xmlns:a16="http://schemas.microsoft.com/office/drawing/2014/main" id="{824AA220-7770-5840-9F1B-105E1C028A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9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268354" name="Rectangle 66">
                    <a:extLst>
                      <a:ext uri="{FF2B5EF4-FFF2-40B4-BE49-F238E27FC236}">
                        <a16:creationId xmlns:a16="http://schemas.microsoft.com/office/drawing/2014/main" id="{635A2DDC-761F-AD4A-AFE1-195A5E0D5F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68355" name="Line 67">
                    <a:extLst>
                      <a:ext uri="{FF2B5EF4-FFF2-40B4-BE49-F238E27FC236}">
                        <a16:creationId xmlns:a16="http://schemas.microsoft.com/office/drawing/2014/main" id="{F221D65B-4900-6B46-A1D5-A481253A0A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56" name="Group 68">
                  <a:extLst>
                    <a:ext uri="{FF2B5EF4-FFF2-40B4-BE49-F238E27FC236}">
                      <a16:creationId xmlns:a16="http://schemas.microsoft.com/office/drawing/2014/main" id="{18788249-04E6-1D4E-90AE-DBACF69AA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9" y="1185"/>
                  <a:ext cx="2228" cy="204"/>
                  <a:chOff x="2819" y="1185"/>
                  <a:chExt cx="2228" cy="204"/>
                </a:xfrm>
              </p:grpSpPr>
              <p:sp>
                <p:nvSpPr>
                  <p:cNvPr id="268357" name="Rectangle 69">
                    <a:extLst>
                      <a:ext uri="{FF2B5EF4-FFF2-40B4-BE49-F238E27FC236}">
                        <a16:creationId xmlns:a16="http://schemas.microsoft.com/office/drawing/2014/main" id="{61B0A720-0CE9-FE4A-A1FC-C362FB7DA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185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68358" name="Line 70">
                    <a:extLst>
                      <a:ext uri="{FF2B5EF4-FFF2-40B4-BE49-F238E27FC236}">
                        <a16:creationId xmlns:a16="http://schemas.microsoft.com/office/drawing/2014/main" id="{00F04DD3-C0AF-1843-811A-AD415BA48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7" y="1344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59" name="Line 71">
                    <a:extLst>
                      <a:ext uri="{FF2B5EF4-FFF2-40B4-BE49-F238E27FC236}">
                        <a16:creationId xmlns:a16="http://schemas.microsoft.com/office/drawing/2014/main" id="{83801D27-2804-0142-9545-E04DB29DD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230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68360" name="Group 72">
                  <a:extLst>
                    <a:ext uri="{FF2B5EF4-FFF2-40B4-BE49-F238E27FC236}">
                      <a16:creationId xmlns:a16="http://schemas.microsoft.com/office/drawing/2014/main" id="{C7A4AD3E-1ED4-B546-8F46-552EE7938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7" y="885"/>
                  <a:ext cx="1501" cy="332"/>
                  <a:chOff x="3587" y="3534"/>
                  <a:chExt cx="1501" cy="332"/>
                </a:xfrm>
              </p:grpSpPr>
              <p:grpSp>
                <p:nvGrpSpPr>
                  <p:cNvPr id="268361" name="Group 73">
                    <a:extLst>
                      <a:ext uri="{FF2B5EF4-FFF2-40B4-BE49-F238E27FC236}">
                        <a16:creationId xmlns:a16="http://schemas.microsoft.com/office/drawing/2014/main" id="{D3DFDFC1-AAC0-8F46-B11F-CE9049F884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87" y="3639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268362" name="Rectangle 74">
                      <a:extLst>
                        <a:ext uri="{FF2B5EF4-FFF2-40B4-BE49-F238E27FC236}">
                          <a16:creationId xmlns:a16="http://schemas.microsoft.com/office/drawing/2014/main" id="{7FB46215-235C-C141-A80B-7331426F2E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68363" name="Line 75">
                      <a:extLst>
                        <a:ext uri="{FF2B5EF4-FFF2-40B4-BE49-F238E27FC236}">
                          <a16:creationId xmlns:a16="http://schemas.microsoft.com/office/drawing/2014/main" id="{898BF415-240D-784B-907B-7164440471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268364" name="Line 76">
                    <a:extLst>
                      <a:ext uri="{FF2B5EF4-FFF2-40B4-BE49-F238E27FC236}">
                        <a16:creationId xmlns:a16="http://schemas.microsoft.com/office/drawing/2014/main" id="{E7D80349-E187-A841-8235-D7929AB863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65" name="Line 77">
                    <a:extLst>
                      <a:ext uri="{FF2B5EF4-FFF2-40B4-BE49-F238E27FC236}">
                        <a16:creationId xmlns:a16="http://schemas.microsoft.com/office/drawing/2014/main" id="{FEA5B9AC-83A0-BA4A-B0B5-C4E018D731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8366" name="Line 78">
                    <a:extLst>
                      <a:ext uri="{FF2B5EF4-FFF2-40B4-BE49-F238E27FC236}">
                        <a16:creationId xmlns:a16="http://schemas.microsoft.com/office/drawing/2014/main" id="{B7BF8186-BE65-4A43-85CD-7E3D1DBB01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8" y="3534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01513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01CF443A-0D60-7442-A11D-6831AFD17EC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sp>
        <p:nvSpPr>
          <p:cNvPr id="269315" name="Text Box 3">
            <a:extLst>
              <a:ext uri="{FF2B5EF4-FFF2-40B4-BE49-F238E27FC236}">
                <a16:creationId xmlns:a16="http://schemas.microsoft.com/office/drawing/2014/main" id="{2D6C8427-CEDC-8E4F-AD23-44FFA49D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3039"/>
            <a:ext cx="8763000" cy="64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3600" b="1">
                <a:solidFill>
                  <a:srgbClr val="FFCC66"/>
                </a:solidFill>
              </a:rPr>
              <a:t>3    </a:t>
            </a:r>
            <a:r>
              <a:rPr lang="zh-CN" altLang="en-US" sz="3600" b="1">
                <a:solidFill>
                  <a:srgbClr val="FFCC66"/>
                </a:solidFill>
                <a:ea typeface="楷体_GB2312" pitchFamily="49" charset="-122"/>
              </a:rPr>
              <a:t>链队列的基本操作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FFFF"/>
                </a:solidFill>
                <a:latin typeface="宋体" panose="02010600030101010101" pitchFamily="2" charset="-122"/>
              </a:rPr>
              <a:t>⑴</a:t>
            </a:r>
            <a:r>
              <a:rPr lang="zh-CN" altLang="en-US" sz="3200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链队列的初始化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LinkQueue *</a:t>
            </a:r>
            <a:r>
              <a:rPr lang="en-US" altLang="zh-CN" sz="3200" b="1">
                <a:solidFill>
                  <a:srgbClr val="FFFFFF"/>
                </a:solidFill>
              </a:rPr>
              <a:t>Init_</a:t>
            </a:r>
            <a:r>
              <a:rPr lang="en-US" altLang="zh-CN" sz="3200" b="1">
                <a:solidFill>
                  <a:srgbClr val="FFFFFF"/>
                </a:solidFill>
                <a:ea typeface="楷体_GB2312" pitchFamily="49" charset="-122"/>
              </a:rPr>
              <a:t>LinkQueue</a:t>
            </a:r>
            <a:r>
              <a:rPr lang="en-US" altLang="zh-CN" sz="3200" b="1">
                <a:solidFill>
                  <a:srgbClr val="FFFFFF"/>
                </a:solidFill>
              </a:rPr>
              <a:t>(void)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LinkQueue </a:t>
            </a:r>
            <a:r>
              <a:rPr lang="en-US" altLang="zh-CN" sz="2800" b="1">
                <a:solidFill>
                  <a:srgbClr val="FFFFFF"/>
                </a:solidFill>
              </a:rPr>
              <a:t> *Q ;  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QNode  *p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p=(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QNode *</a:t>
            </a:r>
            <a:r>
              <a:rPr lang="en-US" altLang="zh-CN" sz="2800" b="1">
                <a:solidFill>
                  <a:srgbClr val="FFFFFF"/>
                </a:solidFill>
              </a:rPr>
              <a:t>)malloc(sizeof(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QNode</a:t>
            </a:r>
            <a:r>
              <a:rPr lang="en-US" altLang="zh-CN" sz="2800" b="1">
                <a:solidFill>
                  <a:srgbClr val="FFFFFF"/>
                </a:solidFill>
              </a:rPr>
              <a:t>)) ; </a:t>
            </a:r>
            <a:r>
              <a:rPr lang="en-US" altLang="zh-CN" b="1">
                <a:solidFill>
                  <a:srgbClr val="FFFFFF"/>
                </a:solidFill>
              </a:rPr>
              <a:t>/* </a:t>
            </a:r>
            <a:r>
              <a:rPr lang="zh-CN" altLang="en-US" b="1">
                <a:solidFill>
                  <a:srgbClr val="FFFFFF"/>
                </a:solidFill>
              </a:rPr>
              <a:t>开辟头结点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p-&gt;next=NULL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Q=(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LinkQueue  *</a:t>
            </a:r>
            <a:r>
              <a:rPr lang="en-US" altLang="zh-CN" sz="2800" b="1">
                <a:solidFill>
                  <a:srgbClr val="FFFFFF"/>
                </a:solidFill>
              </a:rPr>
              <a:t>)malloc(sizeof(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LinkQueue</a:t>
            </a:r>
            <a:r>
              <a:rPr lang="en-US" altLang="zh-CN" sz="2800" b="1">
                <a:solidFill>
                  <a:srgbClr val="FFFFFF"/>
                </a:solidFill>
              </a:rPr>
              <a:t>)) ; 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  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开辟链队的指针结点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Q.front=Q.rear=p ; 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return(Q)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83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D51FA41F-0510-474D-9D70-EF4B4954B26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9A993162-226F-134F-9595-152894C6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15889"/>
            <a:ext cx="8812213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FFFF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3200" b="1">
                <a:solidFill>
                  <a:srgbClr val="FF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链队列的</a:t>
            </a: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入队操作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>
                <a:solidFill>
                  <a:srgbClr val="FFFFFF"/>
                </a:solidFill>
              </a:rPr>
              <a:t>       </a:t>
            </a:r>
            <a:r>
              <a:rPr lang="zh-CN" altLang="en-US" sz="2800" b="1">
                <a:solidFill>
                  <a:srgbClr val="FFFFFF"/>
                </a:solidFill>
              </a:rPr>
              <a:t>在已知队列的队尾插入一个元素</a:t>
            </a:r>
            <a:r>
              <a:rPr lang="en-US" altLang="zh-CN" sz="2800" b="1">
                <a:solidFill>
                  <a:srgbClr val="FFFFFF"/>
                </a:solidFill>
              </a:rPr>
              <a:t>e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，即</a:t>
            </a:r>
            <a:r>
              <a:rPr lang="zh-CN" altLang="en-US" sz="2800" b="1">
                <a:solidFill>
                  <a:srgbClr val="FFFFFF"/>
                </a:solidFill>
              </a:rPr>
              <a:t>修改队尾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800" b="1">
                <a:solidFill>
                  <a:srgbClr val="FFFFFF"/>
                </a:solidFill>
              </a:rPr>
              <a:t>(Q.rear)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>
              <a:solidFill>
                <a:srgbClr val="FFFFFF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Status  Insert_CirQueue(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LinkQueue </a:t>
            </a:r>
            <a:r>
              <a:rPr lang="en-US" altLang="zh-CN" sz="2800" b="1">
                <a:solidFill>
                  <a:srgbClr val="FFFFFF"/>
                </a:solidFill>
              </a:rPr>
              <a:t> *Q , ElemType  e)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      /*  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将数据元素</a:t>
            </a:r>
            <a:r>
              <a:rPr lang="en-US" altLang="zh-CN" b="1">
                <a:solidFill>
                  <a:srgbClr val="FFFFFF"/>
                </a:solidFill>
              </a:rPr>
              <a:t>e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插入到链队列</a:t>
            </a:r>
            <a:r>
              <a:rPr lang="en-US" altLang="zh-CN" b="1">
                <a:solidFill>
                  <a:srgbClr val="FFFFFF"/>
                </a:solidFill>
              </a:rPr>
              <a:t>Q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的队尾  *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 p=(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QNode *</a:t>
            </a:r>
            <a:r>
              <a:rPr lang="en-US" altLang="zh-CN" sz="2800" b="1">
                <a:solidFill>
                  <a:srgbClr val="FFFFFF"/>
                </a:solidFill>
              </a:rPr>
              <a:t>)malloc(sizeof(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QNode</a:t>
            </a:r>
            <a:r>
              <a:rPr lang="en-US" altLang="zh-CN" sz="2800" b="1">
                <a:solidFill>
                  <a:srgbClr val="FFFFFF"/>
                </a:solidFill>
              </a:rPr>
              <a:t>))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if (!p)  return  ERROR;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申请新结点失败，返回错误标志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  <a:endParaRPr lang="en-US" altLang="zh-CN" sz="2800" b="1">
              <a:solidFill>
                <a:srgbClr val="FFFFFF"/>
              </a:solidFill>
            </a:endParaRP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p-&gt;data=e ; p-&gt;next=NULL ;  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形成新结点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Q.rear-&gt;next=p ;  Q.rear=p ;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新结点插入到队尾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return OK;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6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F110A978-5A7C-6D4D-8DEC-59AE2281FCE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987425"/>
            <a:ext cx="8812213" cy="51054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采用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动态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800" b="1">
                <a:latin typeface="宋体" panose="02010600030101010101" pitchFamily="2" charset="-122"/>
              </a:rPr>
              <a:t>来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存储栈</a:t>
            </a:r>
            <a:r>
              <a:rPr lang="zh-CN" altLang="en-US" sz="2800" b="1">
                <a:latin typeface="宋体" panose="02010600030101010101" pitchFamily="2" charset="-122"/>
              </a:rPr>
              <a:t>。所谓动态，指的是栈的大小可以根据需要增加。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latin typeface="宋体" panose="02010600030101010101" pitchFamily="2" charset="-122"/>
              </a:rPr>
              <a:t>用</a:t>
            </a:r>
            <a:r>
              <a:rPr lang="en-US" altLang="zh-CN" b="1"/>
              <a:t>bottom</a:t>
            </a:r>
            <a:r>
              <a:rPr lang="zh-CN" altLang="en-US" b="1">
                <a:latin typeface="宋体" panose="02010600030101010101" pitchFamily="2" charset="-122"/>
              </a:rPr>
              <a:t>表示栈底指针，栈底固定不变的；栈顶则随着进栈和退栈操作而变化。用</a:t>
            </a:r>
            <a:r>
              <a:rPr lang="en-US" altLang="zh-CN" b="1"/>
              <a:t>top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称为栈顶指针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指示当前栈顶位置。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/>
              <a:t>用</a:t>
            </a:r>
            <a:r>
              <a:rPr lang="en-US" altLang="zh-CN" b="1"/>
              <a:t>top=bottom</a:t>
            </a:r>
            <a:r>
              <a:rPr lang="zh-CN" altLang="en-US" b="1"/>
              <a:t>作为栈空的标记</a:t>
            </a:r>
            <a:r>
              <a:rPr lang="zh-CN" altLang="en-US" b="1">
                <a:latin typeface="宋体" panose="02010600030101010101" pitchFamily="2" charset="-122"/>
              </a:rPr>
              <a:t>，每次</a:t>
            </a:r>
            <a:r>
              <a:rPr lang="en-US" altLang="zh-CN" b="1"/>
              <a:t>top</a:t>
            </a:r>
            <a:r>
              <a:rPr lang="zh-CN" altLang="en-US" b="1"/>
              <a:t>指向栈顶数组中的下一个存储位置</a:t>
            </a:r>
            <a:r>
              <a:rPr lang="zh-CN" altLang="en-US" b="1">
                <a:cs typeface="Times New Roman" panose="02020603050405020304" pitchFamily="18" charset="0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5600" lvl="1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3200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chemeClr val="folHlink"/>
                </a:solidFill>
                <a:latin typeface="宋体" panose="02010600030101010101" pitchFamily="2" charset="-122"/>
              </a:rPr>
              <a:t>结点进栈</a:t>
            </a:r>
            <a:r>
              <a:rPr lang="zh-CN" altLang="en-US" sz="3200" b="1"/>
              <a:t>：</a:t>
            </a:r>
            <a:r>
              <a:rPr lang="zh-CN" altLang="en-US" b="1"/>
              <a:t>首先将数据元素保存到栈顶</a:t>
            </a:r>
            <a:r>
              <a:rPr lang="en-US" altLang="zh-CN" b="1"/>
              <a:t>(</a:t>
            </a:r>
            <a:r>
              <a:rPr lang="en-US" altLang="zh-CN" b="1">
                <a:solidFill>
                  <a:schemeClr val="folHlink"/>
                </a:solidFill>
              </a:rPr>
              <a:t>top</a:t>
            </a:r>
            <a:r>
              <a:rPr lang="zh-CN" altLang="en-US" b="1">
                <a:solidFill>
                  <a:schemeClr val="folHlink"/>
                </a:solidFill>
              </a:rPr>
              <a:t>所指的当前位置</a:t>
            </a:r>
            <a:r>
              <a:rPr lang="en-US" altLang="zh-CN" b="1"/>
              <a:t>)</a:t>
            </a:r>
            <a:r>
              <a:rPr lang="zh-CN" altLang="en-US" b="1"/>
              <a:t>，然后执行</a:t>
            </a:r>
            <a:r>
              <a:rPr lang="en-US" altLang="zh-CN" b="1"/>
              <a:t>top</a:t>
            </a:r>
            <a:r>
              <a:rPr lang="zh-CN" altLang="en-US" b="1"/>
              <a:t>加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，使</a:t>
            </a:r>
            <a:r>
              <a:rPr lang="en-US" altLang="zh-CN" b="1"/>
              <a:t>top</a:t>
            </a:r>
            <a:r>
              <a:rPr lang="zh-CN" altLang="en-US" b="1"/>
              <a:t>指向栈顶的下一个存储位置</a:t>
            </a:r>
            <a:r>
              <a:rPr lang="en-US" altLang="zh-CN" b="1"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FB601DD5-C033-E647-97B6-567001AF43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1" y="150813"/>
            <a:ext cx="7415213" cy="685800"/>
          </a:xfrm>
        </p:spPr>
        <p:txBody>
          <a:bodyPr/>
          <a:lstStyle/>
          <a:p>
            <a:r>
              <a:rPr lang="en-US" altLang="zh-CN" sz="4000" b="1">
                <a:effectLst/>
                <a:latin typeface="Times New Roman" panose="02020603050405020304" pitchFamily="18" charset="0"/>
              </a:rPr>
              <a:t>3.1.2.1</a:t>
            </a:r>
            <a:r>
              <a:rPr lang="en-US" altLang="zh-CN" sz="4000"/>
              <a:t>  </a:t>
            </a:r>
            <a:r>
              <a:rPr lang="zh-CN" altLang="en-US" sz="4000" b="1">
                <a:effectLst/>
                <a:ea typeface="楷体_GB2312" pitchFamily="49" charset="-122"/>
              </a:rPr>
              <a:t>栈的动态顺序存储表示</a:t>
            </a:r>
          </a:p>
        </p:txBody>
      </p:sp>
    </p:spTree>
    <p:extLst>
      <p:ext uri="{BB962C8B-B14F-4D97-AF65-F5344CB8AC3E}">
        <p14:creationId xmlns:p14="http://schemas.microsoft.com/office/powerpoint/2010/main" val="3660895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375431E-62F7-7A42-BF77-D197925020D3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sp>
        <p:nvSpPr>
          <p:cNvPr id="271363" name="Text Box 3">
            <a:extLst>
              <a:ext uri="{FF2B5EF4-FFF2-40B4-BE49-F238E27FC236}">
                <a16:creationId xmlns:a16="http://schemas.microsoft.com/office/drawing/2014/main" id="{48F9A7E1-B411-E94C-B35B-E4D090A7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55576"/>
            <a:ext cx="8812213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FFFF"/>
                </a:solidFill>
              </a:rPr>
              <a:t>⑶  </a:t>
            </a: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链队列的出队操作</a:t>
            </a:r>
            <a:endParaRPr lang="zh-CN" altLang="en-US" sz="3200" b="1">
              <a:solidFill>
                <a:srgbClr val="FFFFFF"/>
              </a:solidFill>
              <a:ea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Status  Delete_LinkQueue(LinkQueue  *Q, ElemType *x)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>
                <a:solidFill>
                  <a:srgbClr val="FFFFFF"/>
                </a:solidFill>
              </a:rPr>
              <a:t>{   </a:t>
            </a:r>
            <a:r>
              <a:rPr lang="en-US" altLang="zh-CN" sz="2800" b="1">
                <a:solidFill>
                  <a:srgbClr val="FFFFFF"/>
                </a:solidFill>
                <a:ea typeface="楷体_GB2312" pitchFamily="49" charset="-122"/>
              </a:rPr>
              <a:t>QNode *p ;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if  (Q.front==Q.rear)  return ERROR ;</a:t>
            </a:r>
            <a:r>
              <a:rPr lang="en-US" altLang="zh-CN" b="1">
                <a:solidFill>
                  <a:srgbClr val="FFFFFF"/>
                </a:solidFill>
              </a:rPr>
              <a:t>    /*  </a:t>
            </a:r>
            <a:r>
              <a:rPr lang="zh-CN" altLang="en-US" b="1">
                <a:solidFill>
                  <a:srgbClr val="FFFFFF"/>
                </a:solidFill>
              </a:rPr>
              <a:t>队空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b="1">
                <a:solidFill>
                  <a:srgbClr val="FFFFFF"/>
                </a:solidFill>
              </a:rPr>
              <a:t>p=Q.front-&gt;next ;   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/*  </a:t>
            </a:r>
            <a:r>
              <a:rPr lang="zh-CN" altLang="en-US" b="1">
                <a:solidFill>
                  <a:srgbClr val="FFFFFF"/>
                </a:solidFill>
                <a:latin typeface="宋体" panose="02010600030101010101" pitchFamily="2" charset="-122"/>
              </a:rPr>
              <a:t>取队首结点  *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*x=p-&gt;data ; 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Q.front-&gt;next=p-&gt;next ; 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修改队首指针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if  (p==Q.rear)  Q.rear=Q.front ;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 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当队列只有一个结点时应防止丢失队尾指针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   free(p) ;   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return OK ; 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121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8BE315A7-815C-E94C-A891-EF66D8CAB07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133600" y="228600"/>
            <a:ext cx="8534400" cy="5651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　</a:t>
            </a:r>
          </a:p>
        </p:txBody>
      </p:sp>
      <p:sp>
        <p:nvSpPr>
          <p:cNvPr id="272387" name="Text Box 3">
            <a:extLst>
              <a:ext uri="{FF2B5EF4-FFF2-40B4-BE49-F238E27FC236}">
                <a16:creationId xmlns:a16="http://schemas.microsoft.com/office/drawing/2014/main" id="{D25E8369-EECE-2046-8545-A55AE98D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15889"/>
            <a:ext cx="8812213" cy="602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FFFF"/>
                </a:solidFill>
              </a:rPr>
              <a:t>⑷</a:t>
            </a:r>
            <a:r>
              <a:rPr lang="zh-CN" altLang="en-US" sz="3200" b="1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链队列的撤消</a:t>
            </a:r>
            <a:endParaRPr lang="zh-CN" altLang="en-US" sz="3200" b="1">
              <a:solidFill>
                <a:srgbClr val="FF0033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void  Destroy_LinkQueue(LinkQueue  *Q 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   </a:t>
            </a:r>
            <a:r>
              <a:rPr lang="en-US" altLang="zh-CN" b="1">
                <a:solidFill>
                  <a:srgbClr val="FFFFFF"/>
                </a:solidFill>
              </a:rPr>
              <a:t>/*  </a:t>
            </a:r>
            <a:r>
              <a:rPr lang="zh-CN" altLang="en-US" b="1">
                <a:solidFill>
                  <a:srgbClr val="FFFFFF"/>
                </a:solidFill>
              </a:rPr>
              <a:t>将链队列</a:t>
            </a:r>
            <a:r>
              <a:rPr lang="en-US" altLang="zh-CN" b="1">
                <a:solidFill>
                  <a:srgbClr val="FFFFFF"/>
                </a:solidFill>
              </a:rPr>
              <a:t>Q</a:t>
            </a:r>
            <a:r>
              <a:rPr lang="zh-CN" altLang="en-US" b="1">
                <a:solidFill>
                  <a:srgbClr val="FFFFFF"/>
                </a:solidFill>
              </a:rPr>
              <a:t>的队首元素出队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{   while  (Q.front!=NULL)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{  Q.rear=Q.front-&gt;next;   </a:t>
            </a:r>
          </a:p>
          <a:p>
            <a:pPr lvl="4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FFFF"/>
                </a:solidFill>
              </a:rPr>
              <a:t>      /*  </a:t>
            </a:r>
            <a:r>
              <a:rPr lang="zh-CN" altLang="en-US" b="1">
                <a:solidFill>
                  <a:srgbClr val="FFFFFF"/>
                </a:solidFill>
              </a:rPr>
              <a:t>令尾指针指向队列的第一个结点 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4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free(Q.front);</a:t>
            </a:r>
            <a:r>
              <a:rPr lang="en-US" altLang="zh-CN" b="1">
                <a:solidFill>
                  <a:srgbClr val="FFFFFF"/>
                </a:solidFill>
              </a:rPr>
              <a:t>      /*  </a:t>
            </a:r>
            <a:r>
              <a:rPr lang="zh-CN" altLang="en-US" b="1">
                <a:solidFill>
                  <a:srgbClr val="FFFFFF"/>
                </a:solidFill>
              </a:rPr>
              <a:t>每次释放一个结点  *</a:t>
            </a:r>
            <a:r>
              <a:rPr lang="en-US" altLang="zh-CN" b="1">
                <a:solidFill>
                  <a:srgbClr val="FFFFFF"/>
                </a:solidFill>
              </a:rPr>
              <a:t>/ </a:t>
            </a:r>
          </a:p>
          <a:p>
            <a:pPr lvl="4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FFFF"/>
                </a:solidFill>
              </a:rPr>
              <a:t>    /*  </a:t>
            </a:r>
            <a:r>
              <a:rPr lang="zh-CN" altLang="en-US" b="1">
                <a:solidFill>
                  <a:srgbClr val="FFFFFF"/>
                </a:solidFill>
              </a:rPr>
              <a:t>第一次是头结点，以后是元素结点 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4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Q.ront=Q.rear;</a:t>
            </a:r>
          </a:p>
          <a:p>
            <a:pPr lvl="3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77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D2EE6D8B-08E1-E042-9751-A02D7524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4343400" cy="838200"/>
          </a:xfrm>
          <a:noFill/>
          <a:ln/>
        </p:spPr>
        <p:txBody>
          <a:bodyPr/>
          <a:lstStyle/>
          <a:p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习 题 三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4AF9C683-7BF0-5942-B88E-1953627FF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052514"/>
            <a:ext cx="8812213" cy="5233987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1  </a:t>
            </a:r>
            <a:r>
              <a:rPr lang="zh-CN" altLang="en-US" sz="2800" b="1"/>
              <a:t>设有一个栈，元素进栈的次序为</a:t>
            </a:r>
            <a:r>
              <a:rPr lang="en-US" altLang="zh-CN" sz="2800" b="1"/>
              <a:t>a, b, c</a:t>
            </a:r>
            <a:r>
              <a:rPr lang="zh-CN" altLang="en-US" sz="2800" b="1"/>
              <a:t>。问经过栈操作后可以得到哪些输出序列？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循环队列的优点是什么</a:t>
            </a:r>
            <a:r>
              <a:rPr lang="en-US" altLang="zh-CN" sz="2800" b="1">
                <a:latin typeface="宋体" panose="02010600030101010101" pitchFamily="2" charset="-122"/>
              </a:rPr>
              <a:t>?</a:t>
            </a:r>
            <a:r>
              <a:rPr lang="zh-CN" altLang="en-US" sz="2800" b="1">
                <a:latin typeface="宋体" panose="02010600030101010101" pitchFamily="2" charset="-122"/>
              </a:rPr>
              <a:t>如何判断它的空和满</a:t>
            </a:r>
            <a:r>
              <a:rPr lang="en-US" altLang="zh-CN" sz="2800" b="1">
                <a:latin typeface="宋体" panose="02010600030101010101" pitchFamily="2" charset="-122"/>
              </a:rPr>
              <a:t>?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3  </a:t>
            </a:r>
            <a:r>
              <a:rPr lang="zh-CN" altLang="en-US" sz="2800" b="1"/>
              <a:t>设有一个静态顺序队列，向量大小为</a:t>
            </a:r>
            <a:r>
              <a:rPr lang="en-US" altLang="zh-CN" sz="2800" b="1"/>
              <a:t>MAX</a:t>
            </a:r>
            <a:r>
              <a:rPr lang="zh-CN" altLang="en-US" sz="2800" b="1"/>
              <a:t>，判断队列为空的条件是什么？队列满的条件是什么？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4  </a:t>
            </a:r>
            <a:r>
              <a:rPr lang="zh-CN" altLang="en-US" sz="2800" b="1"/>
              <a:t>设有一个静态循环队列，向量大小为</a:t>
            </a:r>
            <a:r>
              <a:rPr lang="en-US" altLang="zh-CN" sz="2800" b="1"/>
              <a:t>MAX</a:t>
            </a:r>
            <a:r>
              <a:rPr lang="zh-CN" altLang="en-US" sz="2800" b="1"/>
              <a:t>，判断队列为空的条件是什么？队列满的条件是什么？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5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利用栈的基本操作，</a:t>
            </a:r>
            <a:r>
              <a:rPr lang="zh-CN" altLang="en-US" sz="2800" b="1"/>
              <a:t>写一个返回栈</a:t>
            </a:r>
            <a:r>
              <a:rPr lang="en-US" altLang="zh-CN" sz="2800" b="1"/>
              <a:t>S</a:t>
            </a:r>
            <a:r>
              <a:rPr lang="zh-CN" altLang="en-US" sz="2800" b="1"/>
              <a:t>中结点个数的算法</a:t>
            </a:r>
            <a:r>
              <a:rPr lang="en-US" altLang="zh-CN" sz="2800" b="1"/>
              <a:t>int StackSize(SeqStack S) </a:t>
            </a:r>
            <a:r>
              <a:rPr lang="zh-CN" altLang="en-US" sz="2800" b="1">
                <a:latin typeface="宋体" panose="02010600030101010101" pitchFamily="2" charset="-122"/>
              </a:rPr>
              <a:t>，并说明</a:t>
            </a:r>
            <a:r>
              <a:rPr lang="en-US" altLang="zh-CN" sz="2800" b="1">
                <a:latin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</a:rPr>
              <a:t>为何不作为指针参数</a:t>
            </a:r>
            <a:r>
              <a:rPr lang="zh-CN" altLang="en-US" sz="2800" b="1"/>
              <a:t>的算法</a:t>
            </a:r>
            <a:r>
              <a:rPr lang="en-US" altLang="zh-CN" sz="2800" b="1">
                <a:latin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2537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F2B7C374-DA57-CA46-89B4-88DCB19D8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52400"/>
            <a:ext cx="8812213" cy="64770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6  </a:t>
            </a:r>
            <a:r>
              <a:rPr lang="zh-CN" altLang="en-US" sz="2800" b="1"/>
              <a:t>一个双向栈</a:t>
            </a:r>
            <a:r>
              <a:rPr lang="en-US" altLang="zh-CN" sz="2800" b="1"/>
              <a:t>S</a:t>
            </a:r>
            <a:r>
              <a:rPr lang="zh-CN" altLang="en-US" sz="2800" b="1"/>
              <a:t>是在同一向量空间内实现的两个栈</a:t>
            </a:r>
            <a:r>
              <a:rPr lang="zh-CN" altLang="en-US" sz="2800" b="1">
                <a:latin typeface="宋体" panose="02010600030101010101" pitchFamily="2" charset="-122"/>
              </a:rPr>
              <a:t>，它们的栈底分别设在向量空间的两端。试为此双向栈设计初始化</a:t>
            </a:r>
            <a:r>
              <a:rPr lang="en-US" altLang="zh-CN" sz="2800" b="1"/>
              <a:t>InitStack(S) </a:t>
            </a:r>
            <a:r>
              <a:rPr lang="zh-CN" altLang="en-US" sz="2800" b="1">
                <a:latin typeface="宋体" panose="02010600030101010101" pitchFamily="2" charset="-122"/>
              </a:rPr>
              <a:t>，入栈</a:t>
            </a:r>
            <a:r>
              <a:rPr lang="en-US" altLang="zh-CN" sz="2800" b="1"/>
              <a:t>Push(S,i,x)</a:t>
            </a:r>
            <a:r>
              <a:rPr lang="zh-CN" altLang="en-US" sz="2800" b="1">
                <a:latin typeface="宋体" panose="02010600030101010101" pitchFamily="2" charset="-122"/>
              </a:rPr>
              <a:t>，出栈</a:t>
            </a:r>
            <a:r>
              <a:rPr lang="en-US" altLang="zh-CN" sz="2800" b="1"/>
              <a:t>Pop(S,i,x)</a:t>
            </a:r>
            <a:r>
              <a:rPr lang="zh-CN" altLang="en-US" sz="2800" b="1"/>
              <a:t>算法</a:t>
            </a:r>
            <a:r>
              <a:rPr lang="zh-CN" altLang="en-US" sz="2800" b="1">
                <a:latin typeface="宋体" panose="02010600030101010101" pitchFamily="2" charset="-122"/>
              </a:rPr>
              <a:t>，其中</a:t>
            </a:r>
            <a:r>
              <a:rPr lang="en-US" altLang="zh-CN" sz="2800" b="1"/>
              <a:t>i</a:t>
            </a:r>
            <a:r>
              <a:rPr lang="zh-CN" altLang="en-US" sz="2800" b="1"/>
              <a:t>为</a:t>
            </a:r>
            <a:r>
              <a:rPr lang="en-US" altLang="zh-CN" sz="2800" b="1"/>
              <a:t>0</a:t>
            </a:r>
            <a:r>
              <a:rPr lang="zh-CN" altLang="en-US" sz="2800" b="1"/>
              <a:t>或</a:t>
            </a:r>
            <a:r>
              <a:rPr lang="en-US" altLang="zh-CN" sz="2800" b="1"/>
              <a:t>1 </a:t>
            </a:r>
            <a:r>
              <a:rPr lang="zh-CN" altLang="en-US" sz="2800" b="1">
                <a:latin typeface="宋体" panose="02010600030101010101" pitchFamily="2" charset="-122"/>
              </a:rPr>
              <a:t>，用以表示栈号。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7</a:t>
            </a: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zh-CN" sz="2800" b="1"/>
              <a:t>Q[0,6]</a:t>
            </a:r>
            <a:r>
              <a:rPr lang="zh-CN" altLang="en-US" sz="2800" b="1"/>
              <a:t>是一个静态顺序队列</a:t>
            </a:r>
            <a:r>
              <a:rPr lang="zh-CN" altLang="en-US" sz="2800" b="1">
                <a:latin typeface="宋体" panose="02010600030101010101" pitchFamily="2" charset="-122"/>
              </a:rPr>
              <a:t>，初始状态为</a:t>
            </a:r>
            <a:r>
              <a:rPr lang="en-US" altLang="zh-CN" sz="2800" b="1"/>
              <a:t>front=rear=0</a:t>
            </a:r>
            <a:r>
              <a:rPr lang="zh-CN" altLang="en-US" sz="2800" b="1">
                <a:latin typeface="宋体" panose="02010600030101010101" pitchFamily="2" charset="-122"/>
              </a:rPr>
              <a:t>，请画出做完下列操作后队列的头尾指针的状态变化情况，若不能入对，请指出其元素，并说明理由。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a, b, c, d</a:t>
            </a:r>
            <a:r>
              <a:rPr lang="zh-CN" altLang="en-US" b="1">
                <a:latin typeface="宋体" panose="02010600030101010101" pitchFamily="2" charset="-122"/>
              </a:rPr>
              <a:t>入队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a, b, c</a:t>
            </a:r>
            <a:r>
              <a:rPr lang="zh-CN" altLang="en-US" b="1">
                <a:latin typeface="宋体" panose="02010600030101010101" pitchFamily="2" charset="-122"/>
              </a:rPr>
              <a:t>出队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i , j , k , l , m</a:t>
            </a:r>
            <a:r>
              <a:rPr lang="zh-CN" altLang="en-US" b="1">
                <a:latin typeface="宋体" panose="02010600030101010101" pitchFamily="2" charset="-122"/>
              </a:rPr>
              <a:t>入队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d, i</a:t>
            </a:r>
            <a:r>
              <a:rPr lang="zh-CN" altLang="en-US" b="1">
                <a:latin typeface="宋体" panose="02010600030101010101" pitchFamily="2" charset="-122"/>
              </a:rPr>
              <a:t>出队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n, o, p, q, r</a:t>
            </a:r>
            <a:r>
              <a:rPr lang="zh-CN" altLang="en-US" b="1">
                <a:latin typeface="宋体" panose="02010600030101010101" pitchFamily="2" charset="-122"/>
              </a:rPr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133753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2B5FD701-C436-5041-8B1A-762116708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52400"/>
            <a:ext cx="8812213" cy="478948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8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假设</a:t>
            </a:r>
            <a:r>
              <a:rPr lang="en-US" altLang="zh-CN" sz="2800" b="1"/>
              <a:t>Q[0,5]</a:t>
            </a:r>
            <a:r>
              <a:rPr lang="zh-CN" altLang="en-US" sz="2800" b="1"/>
              <a:t>是一个循环队列</a:t>
            </a:r>
            <a:r>
              <a:rPr lang="zh-CN" altLang="en-US" sz="2800" b="1">
                <a:latin typeface="宋体" panose="02010600030101010101" pitchFamily="2" charset="-122"/>
              </a:rPr>
              <a:t>，初始状态为</a:t>
            </a:r>
            <a:r>
              <a:rPr lang="en-US" altLang="zh-CN" sz="2800" b="1"/>
              <a:t>front=rear=0</a:t>
            </a:r>
            <a:r>
              <a:rPr lang="zh-CN" altLang="en-US" sz="2800" b="1">
                <a:latin typeface="宋体" panose="02010600030101010101" pitchFamily="2" charset="-122"/>
              </a:rPr>
              <a:t>，请画出做完下列操作后队列的头尾指针的状态变化情况，若不能入对，请指出其元素，并说明理由。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d, e, b, g, h</a:t>
            </a:r>
            <a:r>
              <a:rPr lang="zh-CN" altLang="en-US" b="1"/>
              <a:t>入队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d, e</a:t>
            </a:r>
            <a:r>
              <a:rPr lang="zh-CN" altLang="en-US" b="1"/>
              <a:t>出队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i , j , k , l , m</a:t>
            </a:r>
            <a:r>
              <a:rPr lang="zh-CN" altLang="en-US" b="1"/>
              <a:t>入队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b</a:t>
            </a:r>
            <a:r>
              <a:rPr lang="zh-CN" altLang="en-US" b="1"/>
              <a:t>出队</a:t>
            </a: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zh-CN" b="1"/>
              <a:t>n, o, p, q, r</a:t>
            </a:r>
            <a:r>
              <a:rPr lang="zh-CN" altLang="en-US" b="1"/>
              <a:t>入队 </a:t>
            </a:r>
          </a:p>
        </p:txBody>
      </p:sp>
    </p:spTree>
    <p:extLst>
      <p:ext uri="{BB962C8B-B14F-4D97-AF65-F5344CB8AC3E}">
        <p14:creationId xmlns:p14="http://schemas.microsoft.com/office/powerpoint/2010/main" val="9636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6E3373DC-F68B-0B47-AF9C-1AD39F2D7239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1620838"/>
          </a:xfrm>
        </p:spPr>
        <p:txBody>
          <a:bodyPr/>
          <a:lstStyle/>
          <a:p>
            <a:pPr marL="355600" lvl="1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3200" b="1">
                <a:solidFill>
                  <a:schemeClr val="folHlink"/>
                </a:solidFill>
                <a:latin typeface="宋体" panose="02010600030101010101" pitchFamily="2" charset="-122"/>
              </a:rPr>
              <a:t>结点出栈</a:t>
            </a:r>
            <a:r>
              <a:rPr lang="zh-CN" altLang="en-US" sz="3200" b="1"/>
              <a:t>：</a:t>
            </a:r>
            <a:r>
              <a:rPr lang="zh-CN" altLang="en-US" b="1"/>
              <a:t>首先执行</a:t>
            </a:r>
            <a:r>
              <a:rPr lang="en-US" altLang="zh-CN" b="1"/>
              <a:t>top</a:t>
            </a:r>
            <a:r>
              <a:rPr lang="zh-CN" altLang="en-US" b="1"/>
              <a:t>减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，使</a:t>
            </a:r>
            <a:r>
              <a:rPr lang="en-US" altLang="zh-CN" b="1"/>
              <a:t>top</a:t>
            </a:r>
            <a:r>
              <a:rPr lang="zh-CN" altLang="en-US" b="1"/>
              <a:t>指向栈顶元素的存储位置，然后将栈顶元素取出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  <a:p>
            <a:pPr marL="0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图</a:t>
            </a:r>
            <a:r>
              <a:rPr lang="en-US" altLang="zh-CN" sz="2800" b="1"/>
              <a:t>3-2</a:t>
            </a:r>
            <a:r>
              <a:rPr lang="zh-CN" altLang="en-US" sz="2800" b="1"/>
              <a:t>是一个动态栈的变化示意图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220163" name="Group 3">
            <a:extLst>
              <a:ext uri="{FF2B5EF4-FFF2-40B4-BE49-F238E27FC236}">
                <a16:creationId xmlns:a16="http://schemas.microsoft.com/office/drawing/2014/main" id="{51DACDD1-D5BC-3B4C-A17C-AA51B0938FF3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1844675"/>
            <a:ext cx="6480175" cy="4897438"/>
            <a:chOff x="68" y="1162"/>
            <a:chExt cx="4082" cy="3085"/>
          </a:xfrm>
        </p:grpSpPr>
        <p:sp>
          <p:nvSpPr>
            <p:cNvPr id="220164" name="Rectangle 4">
              <a:extLst>
                <a:ext uri="{FF2B5EF4-FFF2-40B4-BE49-F238E27FC236}">
                  <a16:creationId xmlns:a16="http://schemas.microsoft.com/office/drawing/2014/main" id="{F57F6125-E436-B340-B2AA-92D172A19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4020"/>
              <a:ext cx="2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3-2   (</a:t>
              </a:r>
              <a:r>
                <a:rPr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动态</a:t>
              </a:r>
              <a:r>
                <a:rPr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堆栈变化示意图</a:t>
              </a:r>
            </a:p>
          </p:txBody>
        </p:sp>
        <p:grpSp>
          <p:nvGrpSpPr>
            <p:cNvPr id="220165" name="Group 5">
              <a:extLst>
                <a:ext uri="{FF2B5EF4-FFF2-40B4-BE49-F238E27FC236}">
                  <a16:creationId xmlns:a16="http://schemas.microsoft.com/office/drawing/2014/main" id="{8ACEA579-B7D6-5841-ADC2-E20979CCE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1162"/>
              <a:ext cx="1066" cy="1315"/>
              <a:chOff x="86" y="2030"/>
              <a:chExt cx="1066" cy="1315"/>
            </a:xfrm>
          </p:grpSpPr>
          <p:sp>
            <p:nvSpPr>
              <p:cNvPr id="220166" name="Rectangle 6">
                <a:extLst>
                  <a:ext uri="{FF2B5EF4-FFF2-40B4-BE49-F238E27FC236}">
                    <a16:creationId xmlns:a16="http://schemas.microsoft.com/office/drawing/2014/main" id="{67861C04-DDB1-5D47-B467-A16B6B323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3118"/>
                <a:ext cx="45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空栈</a:t>
                </a:r>
              </a:p>
            </p:txBody>
          </p:sp>
          <p:grpSp>
            <p:nvGrpSpPr>
              <p:cNvPr id="220167" name="Group 7">
                <a:extLst>
                  <a:ext uri="{FF2B5EF4-FFF2-40B4-BE49-F238E27FC236}">
                    <a16:creationId xmlns:a16="http://schemas.microsoft.com/office/drawing/2014/main" id="{40355050-A5C8-7C4C-A709-BA2B45863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" y="2030"/>
                <a:ext cx="1039" cy="1171"/>
                <a:chOff x="86" y="2030"/>
                <a:chExt cx="1039" cy="1171"/>
              </a:xfrm>
            </p:grpSpPr>
            <p:sp>
              <p:nvSpPr>
                <p:cNvPr id="220168" name="Rectangle 8">
                  <a:extLst>
                    <a:ext uri="{FF2B5EF4-FFF2-40B4-BE49-F238E27FC236}">
                      <a16:creationId xmlns:a16="http://schemas.microsoft.com/office/drawing/2014/main" id="{E977A9AE-80A8-4644-8626-F5202D5A4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844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69" name="Rectangle 9">
                  <a:extLst>
                    <a:ext uri="{FF2B5EF4-FFF2-40B4-BE49-F238E27FC236}">
                      <a16:creationId xmlns:a16="http://schemas.microsoft.com/office/drawing/2014/main" id="{AAEA1DFB-01F1-904B-BB92-982DC7862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639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70" name="Rectangle 10">
                  <a:extLst>
                    <a:ext uri="{FF2B5EF4-FFF2-40B4-BE49-F238E27FC236}">
                      <a16:creationId xmlns:a16="http://schemas.microsoft.com/office/drawing/2014/main" id="{27F6E206-7A32-764B-B0E6-E9F390EBCD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434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71" name="Rectangle 11">
                  <a:extLst>
                    <a:ext uri="{FF2B5EF4-FFF2-40B4-BE49-F238E27FC236}">
                      <a16:creationId xmlns:a16="http://schemas.microsoft.com/office/drawing/2014/main" id="{BD8442E5-AF39-7F49-B8EC-870702F11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231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72" name="Rectangle 12">
                  <a:extLst>
                    <a:ext uri="{FF2B5EF4-FFF2-40B4-BE49-F238E27FC236}">
                      <a16:creationId xmlns:a16="http://schemas.microsoft.com/office/drawing/2014/main" id="{B4D86362-92B4-6941-9FC6-B55E884492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030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0173" name="Group 13">
                  <a:extLst>
                    <a:ext uri="{FF2B5EF4-FFF2-40B4-BE49-F238E27FC236}">
                      <a16:creationId xmlns:a16="http://schemas.microsoft.com/office/drawing/2014/main" id="{4E9B9D0A-378D-8C40-BE99-F864515C57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" y="2974"/>
                  <a:ext cx="574" cy="227"/>
                  <a:chOff x="221" y="1440"/>
                  <a:chExt cx="574" cy="227"/>
                </a:xfrm>
              </p:grpSpPr>
              <p:sp>
                <p:nvSpPr>
                  <p:cNvPr id="220174" name="Rectangle 14">
                    <a:extLst>
                      <a:ext uri="{FF2B5EF4-FFF2-40B4-BE49-F238E27FC236}">
                        <a16:creationId xmlns:a16="http://schemas.microsoft.com/office/drawing/2014/main" id="{E55981A9-7CAE-D846-8BF4-49ACEB764F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440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0175" name="Line 15">
                    <a:extLst>
                      <a:ext uri="{FF2B5EF4-FFF2-40B4-BE49-F238E27FC236}">
                        <a16:creationId xmlns:a16="http://schemas.microsoft.com/office/drawing/2014/main" id="{BE2FA1A0-C724-374C-930B-4452FFFBF0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" y="1484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0176" name="Group 16">
                  <a:extLst>
                    <a:ext uri="{FF2B5EF4-FFF2-40B4-BE49-F238E27FC236}">
                      <a16:creationId xmlns:a16="http://schemas.microsoft.com/office/drawing/2014/main" id="{EDCA0BC5-E920-0341-BDD5-E55B10D43C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" y="2760"/>
                  <a:ext cx="580" cy="227"/>
                  <a:chOff x="355" y="3517"/>
                  <a:chExt cx="580" cy="227"/>
                </a:xfrm>
              </p:grpSpPr>
              <p:sp>
                <p:nvSpPr>
                  <p:cNvPr id="220177" name="Rectangle 17">
                    <a:extLst>
                      <a:ext uri="{FF2B5EF4-FFF2-40B4-BE49-F238E27FC236}">
                        <a16:creationId xmlns:a16="http://schemas.microsoft.com/office/drawing/2014/main" id="{B31441FE-3A8F-F646-A680-D774472F3E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0178" name="Line 18">
                    <a:extLst>
                      <a:ext uri="{FF2B5EF4-FFF2-40B4-BE49-F238E27FC236}">
                        <a16:creationId xmlns:a16="http://schemas.microsoft.com/office/drawing/2014/main" id="{A9025D35-1B76-6847-8535-1412C67A5A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20179" name="Group 19">
              <a:extLst>
                <a:ext uri="{FF2B5EF4-FFF2-40B4-BE49-F238E27FC236}">
                  <a16:creationId xmlns:a16="http://schemas.microsoft.com/office/drawing/2014/main" id="{AAD2F3C5-568E-2641-975C-2875E4503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1181"/>
              <a:ext cx="1274" cy="1381"/>
              <a:chOff x="1164" y="2049"/>
              <a:chExt cx="1274" cy="1381"/>
            </a:xfrm>
          </p:grpSpPr>
          <p:sp>
            <p:nvSpPr>
              <p:cNvPr id="220180" name="Rectangle 20">
                <a:extLst>
                  <a:ext uri="{FF2B5EF4-FFF2-40B4-BE49-F238E27FC236}">
                    <a16:creationId xmlns:a16="http://schemas.microsoft.com/office/drawing/2014/main" id="{0895C793-EE3F-A54F-BE1B-778B73EB6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148"/>
                <a:ext cx="952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元素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进栈</a:t>
                </a:r>
              </a:p>
            </p:txBody>
          </p:sp>
          <p:grpSp>
            <p:nvGrpSpPr>
              <p:cNvPr id="220181" name="Group 21">
                <a:extLst>
                  <a:ext uri="{FF2B5EF4-FFF2-40B4-BE49-F238E27FC236}">
                    <a16:creationId xmlns:a16="http://schemas.microsoft.com/office/drawing/2014/main" id="{14FA1EF1-904C-DF47-BF84-0D0C79D4CC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4" y="2049"/>
                <a:ext cx="1061" cy="1122"/>
                <a:chOff x="1164" y="2049"/>
                <a:chExt cx="1061" cy="1122"/>
              </a:xfrm>
            </p:grpSpPr>
            <p:grpSp>
              <p:nvGrpSpPr>
                <p:cNvPr id="220182" name="Group 22">
                  <a:extLst>
                    <a:ext uri="{FF2B5EF4-FFF2-40B4-BE49-F238E27FC236}">
                      <a16:creationId xmlns:a16="http://schemas.microsoft.com/office/drawing/2014/main" id="{B2862E6F-A70C-B04C-B706-073BBD4686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4" y="2944"/>
                  <a:ext cx="610" cy="227"/>
                  <a:chOff x="1595" y="1410"/>
                  <a:chExt cx="610" cy="227"/>
                </a:xfrm>
              </p:grpSpPr>
              <p:sp>
                <p:nvSpPr>
                  <p:cNvPr id="220183" name="Rectangle 23">
                    <a:extLst>
                      <a:ext uri="{FF2B5EF4-FFF2-40B4-BE49-F238E27FC236}">
                        <a16:creationId xmlns:a16="http://schemas.microsoft.com/office/drawing/2014/main" id="{09C0FF9E-92CC-F342-A0E5-DAFB88D89D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5" y="1410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0184" name="Line 24">
                    <a:extLst>
                      <a:ext uri="{FF2B5EF4-FFF2-40B4-BE49-F238E27FC236}">
                        <a16:creationId xmlns:a16="http://schemas.microsoft.com/office/drawing/2014/main" id="{E878FBA9-6D0B-FC41-B7B4-3EEA7ABDC2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2" y="1440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0185" name="Group 25">
                  <a:extLst>
                    <a:ext uri="{FF2B5EF4-FFF2-40B4-BE49-F238E27FC236}">
                      <a16:creationId xmlns:a16="http://schemas.microsoft.com/office/drawing/2014/main" id="{7F13B863-BB8D-B041-BF50-237824030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73" y="2616"/>
                  <a:ext cx="509" cy="227"/>
                  <a:chOff x="355" y="3517"/>
                  <a:chExt cx="580" cy="227"/>
                </a:xfrm>
              </p:grpSpPr>
              <p:sp>
                <p:nvSpPr>
                  <p:cNvPr id="220186" name="Rectangle 26">
                    <a:extLst>
                      <a:ext uri="{FF2B5EF4-FFF2-40B4-BE49-F238E27FC236}">
                        <a16:creationId xmlns:a16="http://schemas.microsoft.com/office/drawing/2014/main" id="{2E6D3BB2-EBBB-EF44-9C6C-B7CF147AC6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0187" name="Line 27">
                    <a:extLst>
                      <a:ext uri="{FF2B5EF4-FFF2-40B4-BE49-F238E27FC236}">
                        <a16:creationId xmlns:a16="http://schemas.microsoft.com/office/drawing/2014/main" id="{CC6BD1AA-3373-0443-995E-93F2046A1C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0188" name="Rectangle 28">
                  <a:extLst>
                    <a:ext uri="{FF2B5EF4-FFF2-40B4-BE49-F238E27FC236}">
                      <a16:creationId xmlns:a16="http://schemas.microsoft.com/office/drawing/2014/main" id="{71A9AA26-01A5-7246-9BBE-4B54A7306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7" y="2659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89" name="Rectangle 29">
                  <a:extLst>
                    <a:ext uri="{FF2B5EF4-FFF2-40B4-BE49-F238E27FC236}">
                      <a16:creationId xmlns:a16="http://schemas.microsoft.com/office/drawing/2014/main" id="{E398FF92-435F-D345-B8B2-727AB6A61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7" y="2455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90" name="Rectangle 30">
                  <a:extLst>
                    <a:ext uri="{FF2B5EF4-FFF2-40B4-BE49-F238E27FC236}">
                      <a16:creationId xmlns:a16="http://schemas.microsoft.com/office/drawing/2014/main" id="{1BD82A35-CF31-944E-8673-2A0F7E37C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7" y="2251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91" name="Rectangle 31">
                  <a:extLst>
                    <a:ext uri="{FF2B5EF4-FFF2-40B4-BE49-F238E27FC236}">
                      <a16:creationId xmlns:a16="http://schemas.microsoft.com/office/drawing/2014/main" id="{7D003AA6-6422-3648-B0F3-D9BA7BF4D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7" y="2049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192" name="Rectangle 32">
                  <a:extLst>
                    <a:ext uri="{FF2B5EF4-FFF2-40B4-BE49-F238E27FC236}">
                      <a16:creationId xmlns:a16="http://schemas.microsoft.com/office/drawing/2014/main" id="{CC0032FC-B190-B247-A022-25A5F4AC6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5" y="2862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220193" name="Group 33">
              <a:extLst>
                <a:ext uri="{FF2B5EF4-FFF2-40B4-BE49-F238E27FC236}">
                  <a16:creationId xmlns:a16="http://schemas.microsoft.com/office/drawing/2014/main" id="{BE9D07AA-A8AC-F142-B58E-06D57209C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183"/>
              <a:ext cx="1315" cy="1379"/>
              <a:chOff x="2294" y="2051"/>
              <a:chExt cx="1315" cy="1379"/>
            </a:xfrm>
          </p:grpSpPr>
          <p:sp>
            <p:nvSpPr>
              <p:cNvPr id="220194" name="Rectangle 34">
                <a:extLst>
                  <a:ext uri="{FF2B5EF4-FFF2-40B4-BE49-F238E27FC236}">
                    <a16:creationId xmlns:a16="http://schemas.microsoft.com/office/drawing/2014/main" id="{47A12F2D-AAAC-3240-AE79-F2A6E244C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163"/>
                <a:ext cx="952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元素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进栈</a:t>
                </a:r>
              </a:p>
            </p:txBody>
          </p:sp>
          <p:grpSp>
            <p:nvGrpSpPr>
              <p:cNvPr id="220195" name="Group 35">
                <a:extLst>
                  <a:ext uri="{FF2B5EF4-FFF2-40B4-BE49-F238E27FC236}">
                    <a16:creationId xmlns:a16="http://schemas.microsoft.com/office/drawing/2014/main" id="{F72D493C-B6D3-2C48-9DFE-9F24EBEBEC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4" y="2051"/>
                <a:ext cx="1065" cy="1133"/>
                <a:chOff x="2294" y="2051"/>
                <a:chExt cx="1065" cy="1133"/>
              </a:xfrm>
            </p:grpSpPr>
            <p:grpSp>
              <p:nvGrpSpPr>
                <p:cNvPr id="220196" name="Group 36">
                  <a:extLst>
                    <a:ext uri="{FF2B5EF4-FFF2-40B4-BE49-F238E27FC236}">
                      <a16:creationId xmlns:a16="http://schemas.microsoft.com/office/drawing/2014/main" id="{2B34B713-F981-C947-8015-1CEDABA3CF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2957"/>
                  <a:ext cx="605" cy="227"/>
                  <a:chOff x="2237" y="1423"/>
                  <a:chExt cx="605" cy="227"/>
                </a:xfrm>
              </p:grpSpPr>
              <p:sp>
                <p:nvSpPr>
                  <p:cNvPr id="220197" name="Rectangle 37">
                    <a:extLst>
                      <a:ext uri="{FF2B5EF4-FFF2-40B4-BE49-F238E27FC236}">
                        <a16:creationId xmlns:a16="http://schemas.microsoft.com/office/drawing/2014/main" id="{280511E1-3E95-0D4A-87FF-AC01DB59CB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0198" name="Line 38">
                    <a:extLst>
                      <a:ext uri="{FF2B5EF4-FFF2-40B4-BE49-F238E27FC236}">
                        <a16:creationId xmlns:a16="http://schemas.microsoft.com/office/drawing/2014/main" id="{C6E0D6A4-4822-1D44-8279-3D7BC7E767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0199" name="Group 39">
                  <a:extLst>
                    <a:ext uri="{FF2B5EF4-FFF2-40B4-BE49-F238E27FC236}">
                      <a16:creationId xmlns:a16="http://schemas.microsoft.com/office/drawing/2014/main" id="{46CD3916-5080-3240-A6D3-67F37EDF22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22" y="2219"/>
                  <a:ext cx="580" cy="227"/>
                  <a:chOff x="355" y="3517"/>
                  <a:chExt cx="580" cy="227"/>
                </a:xfrm>
              </p:grpSpPr>
              <p:sp>
                <p:nvSpPr>
                  <p:cNvPr id="220200" name="Rectangle 40">
                    <a:extLst>
                      <a:ext uri="{FF2B5EF4-FFF2-40B4-BE49-F238E27FC236}">
                        <a16:creationId xmlns:a16="http://schemas.microsoft.com/office/drawing/2014/main" id="{11BFF0C0-FEB6-7945-BF0D-80A837720B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0201" name="Line 41">
                    <a:extLst>
                      <a:ext uri="{FF2B5EF4-FFF2-40B4-BE49-F238E27FC236}">
                        <a16:creationId xmlns:a16="http://schemas.microsoft.com/office/drawing/2014/main" id="{2EE34FDA-0E86-CC4D-A751-DFA2688F51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0202" name="Rectangle 42">
                  <a:extLst>
                    <a:ext uri="{FF2B5EF4-FFF2-40B4-BE49-F238E27FC236}">
                      <a16:creationId xmlns:a16="http://schemas.microsoft.com/office/drawing/2014/main" id="{AEA45C9B-7C2A-1D45-B5FD-A07F4C1C87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4" y="2251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203" name="Rectangle 43">
                  <a:extLst>
                    <a:ext uri="{FF2B5EF4-FFF2-40B4-BE49-F238E27FC236}">
                      <a16:creationId xmlns:a16="http://schemas.microsoft.com/office/drawing/2014/main" id="{30BBA806-5702-7644-8E7F-1004B1E0D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8" y="2051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204" name="Rectangle 44">
                  <a:extLst>
                    <a:ext uri="{FF2B5EF4-FFF2-40B4-BE49-F238E27FC236}">
                      <a16:creationId xmlns:a16="http://schemas.microsoft.com/office/drawing/2014/main" id="{F4270D11-6319-E74E-B407-DE64BB37C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86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220205" name="Rectangle 45">
                  <a:extLst>
                    <a:ext uri="{FF2B5EF4-FFF2-40B4-BE49-F238E27FC236}">
                      <a16:creationId xmlns:a16="http://schemas.microsoft.com/office/drawing/2014/main" id="{226BA2F4-DFA3-4849-9D20-758ECBDE8E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65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220206" name="Rectangle 46">
                  <a:extLst>
                    <a:ext uri="{FF2B5EF4-FFF2-40B4-BE49-F238E27FC236}">
                      <a16:creationId xmlns:a16="http://schemas.microsoft.com/office/drawing/2014/main" id="{5888883F-6E2E-E740-8A22-75ED42ADD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448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</p:grpSp>
        <p:grpSp>
          <p:nvGrpSpPr>
            <p:cNvPr id="220207" name="Group 47">
              <a:extLst>
                <a:ext uri="{FF2B5EF4-FFF2-40B4-BE49-F238E27FC236}">
                  <a16:creationId xmlns:a16="http://schemas.microsoft.com/office/drawing/2014/main" id="{A4235BCA-DC7A-7448-9221-1463C388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" y="2614"/>
              <a:ext cx="1224" cy="1368"/>
              <a:chOff x="3470" y="2062"/>
              <a:chExt cx="1224" cy="1368"/>
            </a:xfrm>
          </p:grpSpPr>
          <p:sp>
            <p:nvSpPr>
              <p:cNvPr id="220208" name="Rectangle 48">
                <a:extLst>
                  <a:ext uri="{FF2B5EF4-FFF2-40B4-BE49-F238E27FC236}">
                    <a16:creationId xmlns:a16="http://schemas.microsoft.com/office/drawing/2014/main" id="{B8800EBB-6188-B14B-862A-64C5C5100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3181"/>
                <a:ext cx="8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元素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退栈</a:t>
                </a:r>
              </a:p>
            </p:txBody>
          </p:sp>
          <p:grpSp>
            <p:nvGrpSpPr>
              <p:cNvPr id="220209" name="Group 49">
                <a:extLst>
                  <a:ext uri="{FF2B5EF4-FFF2-40B4-BE49-F238E27FC236}">
                    <a16:creationId xmlns:a16="http://schemas.microsoft.com/office/drawing/2014/main" id="{028D2D65-0F35-4744-95AD-94BAA119B7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0" y="2062"/>
                <a:ext cx="1069" cy="1141"/>
                <a:chOff x="3493" y="2062"/>
                <a:chExt cx="1069" cy="1141"/>
              </a:xfrm>
            </p:grpSpPr>
            <p:grpSp>
              <p:nvGrpSpPr>
                <p:cNvPr id="220210" name="Group 50">
                  <a:extLst>
                    <a:ext uri="{FF2B5EF4-FFF2-40B4-BE49-F238E27FC236}">
                      <a16:creationId xmlns:a16="http://schemas.microsoft.com/office/drawing/2014/main" id="{BDBE2462-A7CD-1E46-AE63-00DEEE5C0F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93" y="2976"/>
                  <a:ext cx="605" cy="227"/>
                  <a:chOff x="2237" y="1423"/>
                  <a:chExt cx="605" cy="227"/>
                </a:xfrm>
              </p:grpSpPr>
              <p:sp>
                <p:nvSpPr>
                  <p:cNvPr id="220211" name="Rectangle 51">
                    <a:extLst>
                      <a:ext uri="{FF2B5EF4-FFF2-40B4-BE49-F238E27FC236}">
                        <a16:creationId xmlns:a16="http://schemas.microsoft.com/office/drawing/2014/main" id="{A72F8718-CA42-0E49-BFF6-D952B442FA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0212" name="Line 52">
                    <a:extLst>
                      <a:ext uri="{FF2B5EF4-FFF2-40B4-BE49-F238E27FC236}">
                        <a16:creationId xmlns:a16="http://schemas.microsoft.com/office/drawing/2014/main" id="{B127C834-904E-0346-93EB-44A1FBA592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0213" name="Group 53">
                  <a:extLst>
                    <a:ext uri="{FF2B5EF4-FFF2-40B4-BE49-F238E27FC236}">
                      <a16:creationId xmlns:a16="http://schemas.microsoft.com/office/drawing/2014/main" id="{5291D448-226D-F547-8014-C9BD721DC9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21" y="2432"/>
                  <a:ext cx="580" cy="227"/>
                  <a:chOff x="355" y="3517"/>
                  <a:chExt cx="580" cy="227"/>
                </a:xfrm>
              </p:grpSpPr>
              <p:sp>
                <p:nvSpPr>
                  <p:cNvPr id="220214" name="Rectangle 54">
                    <a:extLst>
                      <a:ext uri="{FF2B5EF4-FFF2-40B4-BE49-F238E27FC236}">
                        <a16:creationId xmlns:a16="http://schemas.microsoft.com/office/drawing/2014/main" id="{A0B62FD8-A96A-8C43-B391-203157A49F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0215" name="Line 55">
                    <a:extLst>
                      <a:ext uri="{FF2B5EF4-FFF2-40B4-BE49-F238E27FC236}">
                        <a16:creationId xmlns:a16="http://schemas.microsoft.com/office/drawing/2014/main" id="{902EF5A2-8809-524E-B928-B0097CBAFA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0216" name="Rectangle 56">
                  <a:extLst>
                    <a:ext uri="{FF2B5EF4-FFF2-40B4-BE49-F238E27FC236}">
                      <a16:creationId xmlns:a16="http://schemas.microsoft.com/office/drawing/2014/main" id="{2C34AD8B-418F-7E44-ADF1-D9EFB82AA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1" y="2270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217" name="Rectangle 57">
                  <a:extLst>
                    <a:ext uri="{FF2B5EF4-FFF2-40B4-BE49-F238E27FC236}">
                      <a16:creationId xmlns:a16="http://schemas.microsoft.com/office/drawing/2014/main" id="{40CA5860-2D7E-1046-8E0A-4A6CB26D4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7" y="2062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218" name="Rectangle 58">
                  <a:extLst>
                    <a:ext uri="{FF2B5EF4-FFF2-40B4-BE49-F238E27FC236}">
                      <a16:creationId xmlns:a16="http://schemas.microsoft.com/office/drawing/2014/main" id="{AEFB4AC0-A335-0640-8753-BEEE7BA24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5" y="28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220219" name="Rectangle 59">
                  <a:extLst>
                    <a:ext uri="{FF2B5EF4-FFF2-40B4-BE49-F238E27FC236}">
                      <a16:creationId xmlns:a16="http://schemas.microsoft.com/office/drawing/2014/main" id="{119078E9-5263-A248-8159-5CFE6DBAA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5" y="26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220220" name="Rectangle 60">
                  <a:extLst>
                    <a:ext uri="{FF2B5EF4-FFF2-40B4-BE49-F238E27FC236}">
                      <a16:creationId xmlns:a16="http://schemas.microsoft.com/office/drawing/2014/main" id="{9612D866-58EE-074C-98DC-444FB0E43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5" y="247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0221" name="Group 61">
              <a:extLst>
                <a:ext uri="{FF2B5EF4-FFF2-40B4-BE49-F238E27FC236}">
                  <a16:creationId xmlns:a16="http://schemas.microsoft.com/office/drawing/2014/main" id="{37FB33C5-4357-8A4A-A695-C6A5496BF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2455"/>
              <a:ext cx="1383" cy="1543"/>
              <a:chOff x="4195" y="1842"/>
              <a:chExt cx="1383" cy="1543"/>
            </a:xfrm>
          </p:grpSpPr>
          <p:grpSp>
            <p:nvGrpSpPr>
              <p:cNvPr id="220222" name="Group 62">
                <a:extLst>
                  <a:ext uri="{FF2B5EF4-FFF2-40B4-BE49-F238E27FC236}">
                    <a16:creationId xmlns:a16="http://schemas.microsoft.com/office/drawing/2014/main" id="{0E97B22B-B6AB-8A4B-A465-76CD9A43CB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1842"/>
                <a:ext cx="1063" cy="1360"/>
                <a:chOff x="4582" y="1842"/>
                <a:chExt cx="1063" cy="1360"/>
              </a:xfrm>
            </p:grpSpPr>
            <p:grpSp>
              <p:nvGrpSpPr>
                <p:cNvPr id="220223" name="Group 63">
                  <a:extLst>
                    <a:ext uri="{FF2B5EF4-FFF2-40B4-BE49-F238E27FC236}">
                      <a16:creationId xmlns:a16="http://schemas.microsoft.com/office/drawing/2014/main" id="{06AE0091-D188-9A4C-90AE-5EC91BE8FC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82" y="2975"/>
                  <a:ext cx="605" cy="227"/>
                  <a:chOff x="2237" y="1423"/>
                  <a:chExt cx="605" cy="227"/>
                </a:xfrm>
              </p:grpSpPr>
              <p:sp>
                <p:nvSpPr>
                  <p:cNvPr id="220224" name="Rectangle 64">
                    <a:extLst>
                      <a:ext uri="{FF2B5EF4-FFF2-40B4-BE49-F238E27FC236}">
                        <a16:creationId xmlns:a16="http://schemas.microsoft.com/office/drawing/2014/main" id="{846D06CB-9F30-C44A-85DA-042FCBA29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bottom</a:t>
                    </a:r>
                  </a:p>
                </p:txBody>
              </p:sp>
              <p:sp>
                <p:nvSpPr>
                  <p:cNvPr id="220225" name="Line 65">
                    <a:extLst>
                      <a:ext uri="{FF2B5EF4-FFF2-40B4-BE49-F238E27FC236}">
                        <a16:creationId xmlns:a16="http://schemas.microsoft.com/office/drawing/2014/main" id="{A4B3ECF5-F61A-F64B-AF05-3A191E222B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0226" name="Group 66">
                  <a:extLst>
                    <a:ext uri="{FF2B5EF4-FFF2-40B4-BE49-F238E27FC236}">
                      <a16:creationId xmlns:a16="http://schemas.microsoft.com/office/drawing/2014/main" id="{29F02FCD-1B76-1448-8C29-649D02D5A9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10" y="1842"/>
                  <a:ext cx="580" cy="227"/>
                  <a:chOff x="355" y="3517"/>
                  <a:chExt cx="580" cy="227"/>
                </a:xfrm>
              </p:grpSpPr>
              <p:sp>
                <p:nvSpPr>
                  <p:cNvPr id="220227" name="Rectangle 67">
                    <a:extLst>
                      <a:ext uri="{FF2B5EF4-FFF2-40B4-BE49-F238E27FC236}">
                        <a16:creationId xmlns:a16="http://schemas.microsoft.com/office/drawing/2014/main" id="{24BCBE4A-D40F-E64A-9B31-FA64DBED84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0228" name="Line 68">
                    <a:extLst>
                      <a:ext uri="{FF2B5EF4-FFF2-40B4-BE49-F238E27FC236}">
                        <a16:creationId xmlns:a16="http://schemas.microsoft.com/office/drawing/2014/main" id="{803D1434-5550-C945-9D87-2350CA7846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0229" name="Rectangle 69">
                  <a:extLst>
                    <a:ext uri="{FF2B5EF4-FFF2-40B4-BE49-F238E27FC236}">
                      <a16:creationId xmlns:a16="http://schemas.microsoft.com/office/drawing/2014/main" id="{769A24D0-580E-B242-8939-4B80D2C49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4" y="287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220230" name="Rectangle 70">
                  <a:extLst>
                    <a:ext uri="{FF2B5EF4-FFF2-40B4-BE49-F238E27FC236}">
                      <a16:creationId xmlns:a16="http://schemas.microsoft.com/office/drawing/2014/main" id="{EE79A3D0-4C58-A142-AAE1-2428D0FBE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4" y="267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220231" name="Rectangle 71">
                  <a:extLst>
                    <a:ext uri="{FF2B5EF4-FFF2-40B4-BE49-F238E27FC236}">
                      <a16:creationId xmlns:a16="http://schemas.microsoft.com/office/drawing/2014/main" id="{AA323D53-E154-0741-A7DB-B41BC32F4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4" y="24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220232" name="Rectangle 72">
                  <a:extLst>
                    <a:ext uri="{FF2B5EF4-FFF2-40B4-BE49-F238E27FC236}">
                      <a16:creationId xmlns:a16="http://schemas.microsoft.com/office/drawing/2014/main" id="{B3243A9B-2D00-FF48-8BC7-B5C3E250A8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3" y="227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220233" name="Rectangle 73">
                  <a:extLst>
                    <a:ext uri="{FF2B5EF4-FFF2-40B4-BE49-F238E27FC236}">
                      <a16:creationId xmlns:a16="http://schemas.microsoft.com/office/drawing/2014/main" id="{5EE17097-C77C-8348-ADD5-5BE88526C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3" y="2069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</p:grpSp>
          <p:sp>
            <p:nvSpPr>
              <p:cNvPr id="220234" name="Rectangle 74">
                <a:extLst>
                  <a:ext uri="{FF2B5EF4-FFF2-40B4-BE49-F238E27FC236}">
                    <a16:creationId xmlns:a16="http://schemas.microsoft.com/office/drawing/2014/main" id="{EEB8F542-1482-944E-9598-78D60C9CB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3158"/>
                <a:ext cx="113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元素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进栈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66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DA45B89-70A9-044E-9C90-30C1B089377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9225"/>
            <a:ext cx="8812213" cy="57277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基本操作的实现</a:t>
            </a:r>
            <a:endParaRPr lang="zh-CN" altLang="en-US" sz="2800" b="1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栈的类型定义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#define  STACK_SIZE  100    </a:t>
            </a:r>
            <a:r>
              <a:rPr lang="en-US" altLang="zh-CN" sz="2400" b="1"/>
              <a:t>/*  </a:t>
            </a:r>
            <a:r>
              <a:rPr lang="zh-CN" altLang="en-US" sz="2400" b="1"/>
              <a:t>栈初始向量大小  *</a:t>
            </a:r>
            <a:r>
              <a:rPr lang="en-US" altLang="zh-CN" sz="2400" b="1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#define STACKINCREMENT 10   </a:t>
            </a:r>
            <a:r>
              <a:rPr lang="en-US" altLang="zh-CN" sz="2400" b="1"/>
              <a:t>/*  </a:t>
            </a:r>
            <a:r>
              <a:rPr lang="zh-CN" altLang="en-US" sz="2400" b="1"/>
              <a:t>存储空间分配增量  *</a:t>
            </a:r>
            <a:r>
              <a:rPr lang="en-US" altLang="zh-CN" sz="2400" b="1"/>
              <a:t>/</a:t>
            </a:r>
            <a:endParaRPr lang="en-US" altLang="zh-CN" sz="2800" b="1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#typedef  int  ElemType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typedef struct sqstack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ElemType  *bottom;     </a:t>
            </a:r>
            <a:r>
              <a:rPr lang="en-US" altLang="zh-CN" sz="2400" b="1"/>
              <a:t>/*  </a:t>
            </a:r>
            <a:r>
              <a:rPr lang="zh-CN" altLang="en-US" sz="2400" b="1"/>
              <a:t>栈不存在时值为</a:t>
            </a:r>
            <a:r>
              <a:rPr lang="en-US" altLang="zh-CN" sz="2400" b="1"/>
              <a:t>NULL  */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ElemType  *top;      </a:t>
            </a:r>
            <a:r>
              <a:rPr lang="en-US" altLang="zh-CN" b="1"/>
              <a:t>/*  </a:t>
            </a:r>
            <a:r>
              <a:rPr lang="zh-CN" altLang="en-US" b="1"/>
              <a:t>栈顶指针  *</a:t>
            </a:r>
            <a:r>
              <a:rPr lang="en-US" altLang="zh-CN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int   stacksize ;      </a:t>
            </a:r>
            <a:r>
              <a:rPr lang="en-US" altLang="zh-CN" b="1"/>
              <a:t>/*  </a:t>
            </a:r>
            <a:r>
              <a:rPr lang="zh-CN" altLang="en-US" b="1"/>
              <a:t>当前已分配空间，以元素为单位  *</a:t>
            </a:r>
            <a:r>
              <a:rPr lang="en-US" altLang="zh-CN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}SqStack ;</a:t>
            </a:r>
          </a:p>
        </p:txBody>
      </p:sp>
    </p:spTree>
    <p:extLst>
      <p:ext uri="{BB962C8B-B14F-4D97-AF65-F5344CB8AC3E}">
        <p14:creationId xmlns:p14="http://schemas.microsoft.com/office/powerpoint/2010/main" val="40758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5D87D574-1716-2943-99F1-113EB97B66F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7638"/>
            <a:ext cx="8812213" cy="5586412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2 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栈的初始化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Init_Stack(void)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SqStack  S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S.bottom=(ElemType *)malloc(STACK_SIZE *sizeof(ElemType));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(! S.bottom) return  ERROR;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S.top=S.bottom ;    </a:t>
            </a:r>
            <a:r>
              <a:rPr lang="en-US" altLang="zh-CN" b="1"/>
              <a:t>/*  </a:t>
            </a:r>
            <a:r>
              <a:rPr lang="zh-CN" altLang="en-US" b="1"/>
              <a:t>栈空时栈顶和栈底指针相同  *</a:t>
            </a:r>
            <a:r>
              <a:rPr lang="en-US" altLang="zh-CN" b="1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S. stacksize=STACK_SIZE;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6600F9DF-34D3-6244-A3A5-05A2C083FF9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51668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3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压栈</a:t>
            </a:r>
            <a:r>
              <a:rPr lang="en-US" altLang="zh-CN" b="1"/>
              <a:t>(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元素进栈</a:t>
            </a:r>
            <a:r>
              <a:rPr lang="en-US" altLang="zh-CN" b="1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push(SqStack S , ElemType  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</a:t>
            </a:r>
            <a:r>
              <a:rPr lang="en-US" altLang="zh-CN" b="1"/>
              <a:t>{  if  (S.top-S.bottom&gt;=S. stacksize-1)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{   S.bottom=(ElemType *)realloc((S. STACKINCREMENT+STACK_SIZE) *sizeof(ElemType));   </a:t>
            </a:r>
            <a:r>
              <a:rPr lang="en-US" altLang="zh-CN" sz="2400" b="1"/>
              <a:t>/*  </a:t>
            </a:r>
            <a:r>
              <a:rPr lang="zh-CN" altLang="en-US" sz="2400" b="1"/>
              <a:t>栈满，追加存储空间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if (! S.bottom)  return  ERROR;</a:t>
            </a:r>
            <a:r>
              <a:rPr lang="en-US" altLang="zh-CN" sz="2400" b="1"/>
              <a:t>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S.top=S.bottom+S. stacksize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S. stacksize+=STACKINCREMENT ;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} 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*S.top=e;  S.top++ ; </a:t>
            </a:r>
            <a:r>
              <a:rPr lang="en-US" altLang="zh-CN" sz="2000" b="1">
                <a:latin typeface="宋体" panose="02010600030101010101" pitchFamily="2" charset="-122"/>
              </a:rPr>
              <a:t>/*  </a:t>
            </a:r>
            <a:r>
              <a:rPr lang="zh-CN" altLang="en-US" sz="2000" b="1">
                <a:latin typeface="宋体" panose="02010600030101010101" pitchFamily="2" charset="-122"/>
              </a:rPr>
              <a:t>栈顶指针加</a:t>
            </a:r>
            <a:r>
              <a:rPr lang="en-US" altLang="zh-CN" sz="2000" b="1"/>
              <a:t>1</a:t>
            </a:r>
            <a:r>
              <a:rPr lang="zh-CN" altLang="en-US" sz="2000" b="1"/>
              <a:t>，</a:t>
            </a:r>
            <a:r>
              <a:rPr lang="en-US" altLang="zh-CN" sz="2000" b="1"/>
              <a:t>e</a:t>
            </a:r>
            <a:r>
              <a:rPr lang="zh-CN" altLang="en-US" sz="2000" b="1">
                <a:latin typeface="宋体" panose="02010600030101010101" pitchFamily="2" charset="-122"/>
              </a:rPr>
              <a:t>成为新的栈顶 *</a:t>
            </a:r>
            <a:r>
              <a:rPr lang="en-US" altLang="zh-CN" sz="2000" b="1">
                <a:latin typeface="宋体" panose="02010600030101010101" pitchFamily="2" charset="-122"/>
              </a:rPr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return OK;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365818"/>
      </p:ext>
    </p:extLst>
  </p:cSld>
  <p:clrMapOvr>
    <a:masterClrMapping/>
  </p:clrMapOvr>
</p:sld>
</file>

<file path=ppt/theme/theme1.xml><?xml version="1.0" encoding="utf-8"?>
<a:theme xmlns:a="http://schemas.openxmlformats.org/drawingml/2006/main" name="3_Soaring">
  <a:themeElements>
    <a:clrScheme name="3_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3_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5605</Words>
  <Application>Microsoft Macintosh PowerPoint</Application>
  <PresentationFormat>宽屏</PresentationFormat>
  <Paragraphs>595</Paragraphs>
  <Slides>54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等线</vt:lpstr>
      <vt:lpstr>楷体_GB2312</vt:lpstr>
      <vt:lpstr>宋体</vt:lpstr>
      <vt:lpstr>Arial Unicode MS</vt:lpstr>
      <vt:lpstr>Arial</vt:lpstr>
      <vt:lpstr>Times New Roman</vt:lpstr>
      <vt:lpstr>Wingdings</vt:lpstr>
      <vt:lpstr>3_Soaring</vt:lpstr>
      <vt:lpstr>第3章 栈和队列</vt:lpstr>
      <vt:lpstr>3.1  栈</vt:lpstr>
      <vt:lpstr>PowerPoint 演示文稿</vt:lpstr>
      <vt:lpstr>3.1.2  栈的顺序存储表示</vt:lpstr>
      <vt:lpstr>3.1.2.1  栈的动态顺序存储表示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3.1.2.2  栈的静态顺序存储表示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3.1.3  栈的链式存储表示</vt:lpstr>
      <vt:lpstr>PowerPoint 演示文稿</vt:lpstr>
      <vt:lpstr>PowerPoint 演示文稿</vt:lpstr>
      <vt:lpstr>PowerPoint 演示文稿</vt:lpstr>
      <vt:lpstr>3.2  栈的应用</vt:lpstr>
      <vt:lpstr>3.2.1    数制转换</vt:lpstr>
      <vt:lpstr>PowerPoint 演示文稿</vt:lpstr>
      <vt:lpstr>3.2.2     括号匹配问题</vt:lpstr>
      <vt:lpstr>PowerPoint 演示文稿</vt:lpstr>
      <vt:lpstr>PowerPoint 演示文稿</vt:lpstr>
      <vt:lpstr>PowerPoint 演示文稿</vt:lpstr>
      <vt:lpstr>3.2.2   栈与递归调用的实现</vt:lpstr>
      <vt:lpstr>PowerPoint 演示文稿</vt:lpstr>
      <vt:lpstr>PowerPoint 演示文稿</vt:lpstr>
      <vt:lpstr>3.3  队 列</vt:lpstr>
      <vt:lpstr>PowerPoint 演示文稿</vt:lpstr>
      <vt:lpstr>PowerPoint 演示文稿</vt:lpstr>
      <vt:lpstr>3.3.2  队列的顺序表示和实现</vt:lpstr>
      <vt:lpstr>3.3.2.1  队列的顺序存储结构</vt:lpstr>
      <vt:lpstr>PowerPoint 演示文稿</vt:lpstr>
      <vt:lpstr>PowerPoint 演示文稿</vt:lpstr>
      <vt:lpstr>3.3.2.2     循环队列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3.3.3  队列的链式表示和实现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 题 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栈和队列</dc:title>
  <dc:creator>何 其平</dc:creator>
  <cp:lastModifiedBy>何 其平</cp:lastModifiedBy>
  <cp:revision>2</cp:revision>
  <dcterms:created xsi:type="dcterms:W3CDTF">2019-11-07T13:44:30Z</dcterms:created>
  <dcterms:modified xsi:type="dcterms:W3CDTF">2019-11-07T13:47:39Z</dcterms:modified>
</cp:coreProperties>
</file>