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9"/>
  </p:notesMasterIdLst>
  <p:sldIdLst>
    <p:sldId id="823" r:id="rId2"/>
    <p:sldId id="824" r:id="rId3"/>
    <p:sldId id="825" r:id="rId4"/>
    <p:sldId id="826" r:id="rId5"/>
    <p:sldId id="827" r:id="rId6"/>
    <p:sldId id="828" r:id="rId7"/>
    <p:sldId id="829" r:id="rId8"/>
    <p:sldId id="830" r:id="rId9"/>
    <p:sldId id="831" r:id="rId10"/>
    <p:sldId id="832" r:id="rId11"/>
    <p:sldId id="833" r:id="rId12"/>
    <p:sldId id="834" r:id="rId13"/>
    <p:sldId id="835" r:id="rId14"/>
    <p:sldId id="836" r:id="rId15"/>
    <p:sldId id="837" r:id="rId16"/>
    <p:sldId id="838" r:id="rId17"/>
    <p:sldId id="839" r:id="rId18"/>
    <p:sldId id="840" r:id="rId19"/>
    <p:sldId id="841" r:id="rId20"/>
    <p:sldId id="842" r:id="rId21"/>
    <p:sldId id="843" r:id="rId22"/>
    <p:sldId id="844" r:id="rId23"/>
    <p:sldId id="845" r:id="rId24"/>
    <p:sldId id="846" r:id="rId25"/>
    <p:sldId id="847" r:id="rId26"/>
    <p:sldId id="848" r:id="rId27"/>
    <p:sldId id="849" r:id="rId28"/>
    <p:sldId id="850" r:id="rId29"/>
    <p:sldId id="851" r:id="rId30"/>
    <p:sldId id="852" r:id="rId31"/>
    <p:sldId id="853" r:id="rId32"/>
    <p:sldId id="854" r:id="rId33"/>
    <p:sldId id="855" r:id="rId34"/>
    <p:sldId id="856" r:id="rId35"/>
    <p:sldId id="857" r:id="rId36"/>
    <p:sldId id="858" r:id="rId37"/>
    <p:sldId id="859" r:id="rId38"/>
    <p:sldId id="860" r:id="rId39"/>
    <p:sldId id="861" r:id="rId40"/>
    <p:sldId id="862" r:id="rId41"/>
    <p:sldId id="863" r:id="rId42"/>
    <p:sldId id="864" r:id="rId43"/>
    <p:sldId id="865" r:id="rId44"/>
    <p:sldId id="866" r:id="rId45"/>
    <p:sldId id="867" r:id="rId46"/>
    <p:sldId id="868" r:id="rId47"/>
    <p:sldId id="869" r:id="rId48"/>
    <p:sldId id="870" r:id="rId49"/>
    <p:sldId id="871" r:id="rId50"/>
    <p:sldId id="872" r:id="rId51"/>
    <p:sldId id="873" r:id="rId52"/>
    <p:sldId id="874" r:id="rId53"/>
    <p:sldId id="875" r:id="rId54"/>
    <p:sldId id="876" r:id="rId55"/>
    <p:sldId id="877" r:id="rId56"/>
    <p:sldId id="878" r:id="rId57"/>
    <p:sldId id="879" r:id="rId58"/>
    <p:sldId id="880" r:id="rId59"/>
    <p:sldId id="881" r:id="rId60"/>
    <p:sldId id="882" r:id="rId61"/>
    <p:sldId id="883" r:id="rId62"/>
    <p:sldId id="884" r:id="rId63"/>
    <p:sldId id="885" r:id="rId64"/>
    <p:sldId id="886" r:id="rId65"/>
    <p:sldId id="887" r:id="rId66"/>
    <p:sldId id="888" r:id="rId67"/>
    <p:sldId id="889" r:id="rId68"/>
    <p:sldId id="890" r:id="rId69"/>
    <p:sldId id="891" r:id="rId70"/>
    <p:sldId id="892" r:id="rId71"/>
    <p:sldId id="893" r:id="rId72"/>
    <p:sldId id="894" r:id="rId73"/>
    <p:sldId id="895" r:id="rId74"/>
    <p:sldId id="896" r:id="rId75"/>
    <p:sldId id="897" r:id="rId76"/>
    <p:sldId id="898" r:id="rId77"/>
    <p:sldId id="899" r:id="rId78"/>
    <p:sldId id="900" r:id="rId79"/>
    <p:sldId id="901" r:id="rId80"/>
    <p:sldId id="902" r:id="rId81"/>
    <p:sldId id="903" r:id="rId82"/>
    <p:sldId id="904" r:id="rId83"/>
    <p:sldId id="905" r:id="rId84"/>
    <p:sldId id="906" r:id="rId85"/>
    <p:sldId id="907" r:id="rId86"/>
    <p:sldId id="908" r:id="rId87"/>
    <p:sldId id="909" r:id="rId88"/>
    <p:sldId id="910" r:id="rId89"/>
    <p:sldId id="911" r:id="rId90"/>
    <p:sldId id="912" r:id="rId91"/>
    <p:sldId id="913" r:id="rId92"/>
    <p:sldId id="914" r:id="rId93"/>
    <p:sldId id="915" r:id="rId94"/>
    <p:sldId id="916" r:id="rId95"/>
    <p:sldId id="917" r:id="rId96"/>
    <p:sldId id="918" r:id="rId97"/>
    <p:sldId id="919" r:id="rId98"/>
    <p:sldId id="920" r:id="rId99"/>
    <p:sldId id="921" r:id="rId100"/>
    <p:sldId id="922" r:id="rId101"/>
    <p:sldId id="923" r:id="rId102"/>
    <p:sldId id="924" r:id="rId103"/>
    <p:sldId id="925" r:id="rId104"/>
    <p:sldId id="926" r:id="rId105"/>
    <p:sldId id="927" r:id="rId106"/>
    <p:sldId id="928" r:id="rId107"/>
    <p:sldId id="929" r:id="rId108"/>
    <p:sldId id="930" r:id="rId109"/>
    <p:sldId id="931" r:id="rId110"/>
    <p:sldId id="932" r:id="rId111"/>
    <p:sldId id="933" r:id="rId112"/>
    <p:sldId id="934" r:id="rId113"/>
    <p:sldId id="935" r:id="rId114"/>
    <p:sldId id="936" r:id="rId115"/>
    <p:sldId id="937" r:id="rId116"/>
    <p:sldId id="938" r:id="rId117"/>
    <p:sldId id="939" r:id="rId118"/>
    <p:sldId id="940" r:id="rId119"/>
    <p:sldId id="941" r:id="rId120"/>
    <p:sldId id="942" r:id="rId121"/>
    <p:sldId id="943" r:id="rId122"/>
    <p:sldId id="944" r:id="rId123"/>
    <p:sldId id="945" r:id="rId124"/>
    <p:sldId id="946" r:id="rId125"/>
    <p:sldId id="947" r:id="rId126"/>
    <p:sldId id="948" r:id="rId127"/>
    <p:sldId id="949" r:id="rId128"/>
    <p:sldId id="950" r:id="rId129"/>
    <p:sldId id="951" r:id="rId130"/>
    <p:sldId id="952" r:id="rId131"/>
    <p:sldId id="953" r:id="rId132"/>
    <p:sldId id="954" r:id="rId133"/>
    <p:sldId id="955" r:id="rId134"/>
    <p:sldId id="956" r:id="rId135"/>
    <p:sldId id="957" r:id="rId136"/>
    <p:sldId id="958" r:id="rId137"/>
    <p:sldId id="959" r:id="rId1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2"/>
  </p:normalViewPr>
  <p:slideViewPr>
    <p:cSldViewPr snapToGrid="0" snapToObjects="1">
      <p:cViewPr varScale="1">
        <p:scale>
          <a:sx n="82" d="100"/>
          <a:sy n="82" d="100"/>
        </p:scale>
        <p:origin x="16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B0BBB-0059-344F-9447-DF77BB18A50C}" type="datetimeFigureOut">
              <a:rPr kumimoji="1" lang="zh-CN" altLang="en-US" smtClean="0"/>
              <a:t>2019/11/8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B201E-11E8-524D-8000-E567E0F37798}" type="slidenum">
              <a:rPr kumimoji="1" lang="zh-CN" altLang="en-US" smtClean="0"/>
              <a:t>‹#›</a:t>
            </a:fld>
            <a:endParaRPr kumimoji="1" lang="zh-CN" altLang="en-US"/>
          </a:p>
        </p:txBody>
      </p:sp>
    </p:spTree>
    <p:extLst>
      <p:ext uri="{BB962C8B-B14F-4D97-AF65-F5344CB8AC3E}">
        <p14:creationId xmlns:p14="http://schemas.microsoft.com/office/powerpoint/2010/main" val="89495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6937CD6B-A816-C044-90A3-AEC16DA5854F}"/>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56067" name="Rectangle 3">
            <a:extLst>
              <a:ext uri="{FF2B5EF4-FFF2-40B4-BE49-F238E27FC236}">
                <a16:creationId xmlns:a16="http://schemas.microsoft.com/office/drawing/2014/main" id="{7E76C5B6-2AEF-B347-93B0-E4F3F6725D91}"/>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154820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E541726C-C189-F74C-ADA8-FCF3A9E4BF43}"/>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58115" name="Rectangle 3">
            <a:extLst>
              <a:ext uri="{FF2B5EF4-FFF2-40B4-BE49-F238E27FC236}">
                <a16:creationId xmlns:a16="http://schemas.microsoft.com/office/drawing/2014/main" id="{0F61C756-9079-6341-AD49-6705DDE2E63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4943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A2D54430-7B0F-294B-8CB2-2EC40557EE00}"/>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63" name="Rectangle 3">
            <a:extLst>
              <a:ext uri="{FF2B5EF4-FFF2-40B4-BE49-F238E27FC236}">
                <a16:creationId xmlns:a16="http://schemas.microsoft.com/office/drawing/2014/main" id="{3F62F569-11B4-104A-B91B-6FB66417D25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6839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7C5D7505-CC9A-C042-BBBB-4484DCE08AC2}"/>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2211" name="Rectangle 3">
            <a:extLst>
              <a:ext uri="{FF2B5EF4-FFF2-40B4-BE49-F238E27FC236}">
                <a16:creationId xmlns:a16="http://schemas.microsoft.com/office/drawing/2014/main" id="{D7F0160C-DFFD-3947-8062-327A5C9461D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9732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2994" name="Group 2">
            <a:extLst>
              <a:ext uri="{FF2B5EF4-FFF2-40B4-BE49-F238E27FC236}">
                <a16:creationId xmlns:a16="http://schemas.microsoft.com/office/drawing/2014/main" id="{9ED1C025-3BAD-024C-9A3F-2FD3751AFB73}"/>
              </a:ext>
            </a:extLst>
          </p:cNvPr>
          <p:cNvGrpSpPr>
            <a:grpSpLocks/>
          </p:cNvGrpSpPr>
          <p:nvPr/>
        </p:nvGrpSpPr>
        <p:grpSpPr bwMode="auto">
          <a:xfrm>
            <a:off x="-1380067" y="1552576"/>
            <a:ext cx="13572067" cy="5305425"/>
            <a:chOff x="-652" y="978"/>
            <a:chExt cx="6412" cy="3342"/>
          </a:xfrm>
        </p:grpSpPr>
        <p:sp>
          <p:nvSpPr>
            <p:cNvPr id="212995" name="Freeform 3">
              <a:extLst>
                <a:ext uri="{FF2B5EF4-FFF2-40B4-BE49-F238E27FC236}">
                  <a16:creationId xmlns:a16="http://schemas.microsoft.com/office/drawing/2014/main" id="{BDF3C49D-4B4B-5247-ABC1-0847501387B1}"/>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2996" name="Arc 4">
              <a:extLst>
                <a:ext uri="{FF2B5EF4-FFF2-40B4-BE49-F238E27FC236}">
                  <a16:creationId xmlns:a16="http://schemas.microsoft.com/office/drawing/2014/main" id="{CF3B5BCC-571F-EB4D-8010-3AE010649D7D}"/>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2997" name="Rectangle 5">
            <a:extLst>
              <a:ext uri="{FF2B5EF4-FFF2-40B4-BE49-F238E27FC236}">
                <a16:creationId xmlns:a16="http://schemas.microsoft.com/office/drawing/2014/main" id="{DDA52D9F-AF20-0F47-AC54-4B1AC8322828}"/>
              </a:ext>
            </a:extLst>
          </p:cNvPr>
          <p:cNvSpPr>
            <a:spLocks noGrp="1" noChangeArrowheads="1"/>
          </p:cNvSpPr>
          <p:nvPr>
            <p:ph type="ctrTitle" sz="quarter"/>
          </p:nvPr>
        </p:nvSpPr>
        <p:spPr>
          <a:xfrm>
            <a:off x="1725084" y="762000"/>
            <a:ext cx="10363200" cy="1143000"/>
          </a:xfrm>
        </p:spPr>
        <p:txBody>
          <a:bodyPr anchor="b"/>
          <a:lstStyle>
            <a:lvl1pPr>
              <a:defRPr/>
            </a:lvl1pPr>
          </a:lstStyle>
          <a:p>
            <a:pPr lvl="0"/>
            <a:r>
              <a:rPr lang="zh-CN" altLang="en-US" noProof="0"/>
              <a:t>单击此处编辑母版标题样式</a:t>
            </a:r>
          </a:p>
        </p:txBody>
      </p:sp>
      <p:sp>
        <p:nvSpPr>
          <p:cNvPr id="212998" name="Rectangle 6">
            <a:extLst>
              <a:ext uri="{FF2B5EF4-FFF2-40B4-BE49-F238E27FC236}">
                <a16:creationId xmlns:a16="http://schemas.microsoft.com/office/drawing/2014/main" id="{2DF22B87-A034-2E4A-AE75-3F49250238D6}"/>
              </a:ext>
            </a:extLst>
          </p:cNvPr>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212999" name="Rectangle 7">
            <a:extLst>
              <a:ext uri="{FF2B5EF4-FFF2-40B4-BE49-F238E27FC236}">
                <a16:creationId xmlns:a16="http://schemas.microsoft.com/office/drawing/2014/main" id="{7B8E8196-DA29-FB40-9134-D88C4290121C}"/>
              </a:ext>
            </a:extLst>
          </p:cNvPr>
          <p:cNvSpPr>
            <a:spLocks noGrp="1" noChangeArrowheads="1"/>
          </p:cNvSpPr>
          <p:nvPr>
            <p:ph type="dt" sz="quarter" idx="2"/>
          </p:nvPr>
        </p:nvSpPr>
        <p:spPr/>
        <p:txBody>
          <a:bodyPr/>
          <a:lstStyle>
            <a:lvl1pPr>
              <a:defRPr/>
            </a:lvl1pPr>
          </a:lstStyle>
          <a:p>
            <a:fld id="{0A992A39-E769-9F4A-9873-8D8F0CA18E9B}" type="datetimeFigureOut">
              <a:rPr lang="zh-CN" altLang="en-US"/>
              <a:pPr/>
              <a:t>2019/11/8</a:t>
            </a:fld>
            <a:endParaRPr lang="en-US" altLang="zh-CN"/>
          </a:p>
        </p:txBody>
      </p:sp>
      <p:sp>
        <p:nvSpPr>
          <p:cNvPr id="213000" name="Rectangle 8">
            <a:extLst>
              <a:ext uri="{FF2B5EF4-FFF2-40B4-BE49-F238E27FC236}">
                <a16:creationId xmlns:a16="http://schemas.microsoft.com/office/drawing/2014/main" id="{CAB8866A-E806-CC40-B4FC-E13FD8EA01A2}"/>
              </a:ext>
            </a:extLst>
          </p:cNvPr>
          <p:cNvSpPr>
            <a:spLocks noGrp="1" noChangeArrowheads="1"/>
          </p:cNvSpPr>
          <p:nvPr>
            <p:ph type="ftr" sz="quarter" idx="3"/>
          </p:nvPr>
        </p:nvSpPr>
        <p:spPr/>
        <p:txBody>
          <a:bodyPr/>
          <a:lstStyle>
            <a:lvl1pPr>
              <a:defRPr/>
            </a:lvl1pPr>
          </a:lstStyle>
          <a:p>
            <a:endParaRPr lang="en-US" altLang="zh-CN"/>
          </a:p>
        </p:txBody>
      </p:sp>
      <p:sp>
        <p:nvSpPr>
          <p:cNvPr id="213001" name="Rectangle 9">
            <a:extLst>
              <a:ext uri="{FF2B5EF4-FFF2-40B4-BE49-F238E27FC236}">
                <a16:creationId xmlns:a16="http://schemas.microsoft.com/office/drawing/2014/main" id="{C9E4C5E7-B9BD-0D4D-B047-03512ED36610}"/>
              </a:ext>
            </a:extLst>
          </p:cNvPr>
          <p:cNvSpPr>
            <a:spLocks noGrp="1" noChangeArrowheads="1"/>
          </p:cNvSpPr>
          <p:nvPr>
            <p:ph type="sldNum" sz="quarter" idx="4"/>
          </p:nvPr>
        </p:nvSpPr>
        <p:spPr/>
        <p:txBody>
          <a:bodyPr/>
          <a:lstStyle>
            <a:lvl1pPr>
              <a:defRPr/>
            </a:lvl1pPr>
          </a:lstStyle>
          <a:p>
            <a:fld id="{842A60AF-67B5-D244-96E7-2162D80A64E3}" type="slidenum">
              <a:rPr lang="zh-CN" altLang="en-US"/>
              <a:pPr/>
              <a:t>‹#›</a:t>
            </a:fld>
            <a:endParaRPr lang="en-US" altLang="zh-CN"/>
          </a:p>
        </p:txBody>
      </p:sp>
    </p:spTree>
    <p:extLst>
      <p:ext uri="{BB962C8B-B14F-4D97-AF65-F5344CB8AC3E}">
        <p14:creationId xmlns:p14="http://schemas.microsoft.com/office/powerpoint/2010/main" val="32996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C373-705C-D047-9446-340D96726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B1993-E6DF-C042-BFA7-D0F9C3A53CD3}"/>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93A09EA6-F079-924D-8816-6B10D2B85251}"/>
              </a:ext>
            </a:extLst>
          </p:cNvPr>
          <p:cNvSpPr>
            <a:spLocks noGrp="1"/>
          </p:cNvSpPr>
          <p:nvPr>
            <p:ph type="dt" sz="half" idx="10"/>
          </p:nvPr>
        </p:nvSpPr>
        <p:spPr/>
        <p:txBody>
          <a:bodyPr/>
          <a:lstStyle>
            <a:lvl1pPr>
              <a:defRPr/>
            </a:lvl1pPr>
          </a:lstStyle>
          <a:p>
            <a:fld id="{A286AA13-0562-8B42-AA1D-FBDB65AC1F7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A7066DA6-5EF2-E441-AEDC-1DAE2C6765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62F5A0-B742-E14D-A7E3-E80AD2F96076}"/>
              </a:ext>
            </a:extLst>
          </p:cNvPr>
          <p:cNvSpPr>
            <a:spLocks noGrp="1"/>
          </p:cNvSpPr>
          <p:nvPr>
            <p:ph type="sldNum" sz="quarter" idx="12"/>
          </p:nvPr>
        </p:nvSpPr>
        <p:spPr/>
        <p:txBody>
          <a:bodyPr/>
          <a:lstStyle>
            <a:lvl1pPr>
              <a:defRPr/>
            </a:lvl1pPr>
          </a:lstStyle>
          <a:p>
            <a:fld id="{AAFF2A92-E925-9F45-B0BD-D835F3F6606C}" type="slidenum">
              <a:rPr lang="zh-CN" altLang="en-US"/>
              <a:pPr/>
              <a:t>‹#›</a:t>
            </a:fld>
            <a:endParaRPr lang="en-US" altLang="zh-CN"/>
          </a:p>
        </p:txBody>
      </p:sp>
    </p:spTree>
    <p:extLst>
      <p:ext uri="{BB962C8B-B14F-4D97-AF65-F5344CB8AC3E}">
        <p14:creationId xmlns:p14="http://schemas.microsoft.com/office/powerpoint/2010/main" val="213523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BFD9B1-EB76-AE48-B8EF-6BD08C27FD69}"/>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A1DC4-7C91-A849-832F-3491DAD3CBE4}"/>
              </a:ext>
            </a:extLst>
          </p:cNvPr>
          <p:cNvSpPr>
            <a:spLocks noGrp="1"/>
          </p:cNvSpPr>
          <p:nvPr>
            <p:ph type="body" orient="vert" idx="1"/>
          </p:nvPr>
        </p:nvSpPr>
        <p:spPr>
          <a:xfrm>
            <a:off x="914400" y="609600"/>
            <a:ext cx="7569200" cy="54864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836EBD2-29C5-204F-9CBF-9535D000117B}"/>
              </a:ext>
            </a:extLst>
          </p:cNvPr>
          <p:cNvSpPr>
            <a:spLocks noGrp="1"/>
          </p:cNvSpPr>
          <p:nvPr>
            <p:ph type="dt" sz="half" idx="10"/>
          </p:nvPr>
        </p:nvSpPr>
        <p:spPr/>
        <p:txBody>
          <a:bodyPr/>
          <a:lstStyle>
            <a:lvl1pPr>
              <a:defRPr/>
            </a:lvl1pPr>
          </a:lstStyle>
          <a:p>
            <a:fld id="{973BE848-3558-7E47-8CE1-C4DC1FAE7DA3}"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13366687-CF56-F04B-BB35-934BEA861E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D6F8B3-283A-A846-8BA1-C414CF5C812C}"/>
              </a:ext>
            </a:extLst>
          </p:cNvPr>
          <p:cNvSpPr>
            <a:spLocks noGrp="1"/>
          </p:cNvSpPr>
          <p:nvPr>
            <p:ph type="sldNum" sz="quarter" idx="12"/>
          </p:nvPr>
        </p:nvSpPr>
        <p:spPr/>
        <p:txBody>
          <a:bodyPr/>
          <a:lstStyle>
            <a:lvl1pPr>
              <a:defRPr/>
            </a:lvl1pPr>
          </a:lstStyle>
          <a:p>
            <a:fld id="{B34E63D6-8E82-2643-BB26-C7150ECED01A}" type="slidenum">
              <a:rPr lang="zh-CN" altLang="en-US"/>
              <a:pPr/>
              <a:t>‹#›</a:t>
            </a:fld>
            <a:endParaRPr lang="en-US" altLang="zh-CN"/>
          </a:p>
        </p:txBody>
      </p:sp>
    </p:spTree>
    <p:extLst>
      <p:ext uri="{BB962C8B-B14F-4D97-AF65-F5344CB8AC3E}">
        <p14:creationId xmlns:p14="http://schemas.microsoft.com/office/powerpoint/2010/main" val="366229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8443DB-F616-8540-A1CF-DFA2D40D3D44}"/>
              </a:ext>
            </a:extLst>
          </p:cNvPr>
          <p:cNvSpPr>
            <a:spLocks noGrp="1"/>
          </p:cNvSpPr>
          <p:nvPr>
            <p:ph/>
          </p:nvPr>
        </p:nvSpPr>
        <p:spPr>
          <a:xfrm>
            <a:off x="914400" y="609600"/>
            <a:ext cx="10363200" cy="5486400"/>
          </a:xfrm>
        </p:spPr>
        <p:txBody>
          <a:bodyPr/>
          <a:lstStyle/>
          <a:p>
            <a:r>
              <a:rPr lang="zh-CN" altLang="en-US"/>
              <a:t>编辑母版文本样式
第二级
第三级
第四级
第五级</a:t>
            </a:r>
          </a:p>
        </p:txBody>
      </p:sp>
      <p:sp>
        <p:nvSpPr>
          <p:cNvPr id="3" name="日期占位符 2">
            <a:extLst>
              <a:ext uri="{FF2B5EF4-FFF2-40B4-BE49-F238E27FC236}">
                <a16:creationId xmlns:a16="http://schemas.microsoft.com/office/drawing/2014/main" id="{2B86886A-85F8-E24B-B91C-7A705FAC38BD}"/>
              </a:ext>
            </a:extLst>
          </p:cNvPr>
          <p:cNvSpPr>
            <a:spLocks noGrp="1"/>
          </p:cNvSpPr>
          <p:nvPr>
            <p:ph type="dt" sz="half" idx="10"/>
          </p:nvPr>
        </p:nvSpPr>
        <p:spPr>
          <a:xfrm>
            <a:off x="914400" y="6248400"/>
            <a:ext cx="2540000" cy="457200"/>
          </a:xfrm>
        </p:spPr>
        <p:txBody>
          <a:bodyPr/>
          <a:lstStyle>
            <a:lvl1pPr>
              <a:defRPr/>
            </a:lvl1pPr>
          </a:lstStyle>
          <a:p>
            <a:fld id="{2F562BD3-1CB2-D345-9395-DA1662451D9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C0E63571-99D2-2C45-95F2-37C895A4D0D2}"/>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A0EA1D9-CB2D-D749-8CB4-B37DBB4368B7}"/>
              </a:ext>
            </a:extLst>
          </p:cNvPr>
          <p:cNvSpPr>
            <a:spLocks noGrp="1"/>
          </p:cNvSpPr>
          <p:nvPr>
            <p:ph type="sldNum" sz="quarter" idx="12"/>
          </p:nvPr>
        </p:nvSpPr>
        <p:spPr>
          <a:xfrm>
            <a:off x="8737600" y="6248400"/>
            <a:ext cx="2540000" cy="457200"/>
          </a:xfrm>
        </p:spPr>
        <p:txBody>
          <a:bodyPr/>
          <a:lstStyle>
            <a:lvl1pPr>
              <a:defRPr/>
            </a:lvl1pPr>
          </a:lstStyle>
          <a:p>
            <a:fld id="{9047FAB3-FF99-894A-BFD0-D9E63326D2F0}" type="slidenum">
              <a:rPr lang="zh-CN" altLang="en-US"/>
              <a:pPr/>
              <a:t>‹#›</a:t>
            </a:fld>
            <a:endParaRPr lang="en-US" altLang="zh-CN"/>
          </a:p>
        </p:txBody>
      </p:sp>
    </p:spTree>
    <p:extLst>
      <p:ext uri="{BB962C8B-B14F-4D97-AF65-F5344CB8AC3E}">
        <p14:creationId xmlns:p14="http://schemas.microsoft.com/office/powerpoint/2010/main" val="136769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5D0D-190C-9447-8A32-527FB0C6547B}"/>
              </a:ext>
            </a:extLst>
          </p:cNvPr>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670677-4EC7-5E43-9D59-84588710F620}"/>
              </a:ext>
            </a:extLst>
          </p:cNvPr>
          <p:cNvSpPr>
            <a:spLocks noGrp="1"/>
          </p:cNvSpPr>
          <p:nvPr>
            <p:ph type="body"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4A82D47F-662F-374D-AB8F-F1ED38BCDF22}"/>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C4D2964-47C1-E54F-81BD-4339702FE6F7}"/>
              </a:ext>
            </a:extLst>
          </p:cNvPr>
          <p:cNvSpPr>
            <a:spLocks noGrp="1"/>
          </p:cNvSpPr>
          <p:nvPr>
            <p:ph type="dt" sz="half" idx="10"/>
          </p:nvPr>
        </p:nvSpPr>
        <p:spPr>
          <a:xfrm>
            <a:off x="914400" y="6248400"/>
            <a:ext cx="2540000" cy="457200"/>
          </a:xfrm>
        </p:spPr>
        <p:txBody>
          <a:bodyPr/>
          <a:lstStyle>
            <a:lvl1pPr>
              <a:defRPr/>
            </a:lvl1pPr>
          </a:lstStyle>
          <a:p>
            <a:fld id="{4EDBFD2B-58CF-E247-94E0-2BBCB4A66DAB}"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89DE92D3-1218-E14B-AA0D-2584DCE3860E}"/>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2BCD4E-7E40-D246-B6B5-668AB3B2A24F}"/>
              </a:ext>
            </a:extLst>
          </p:cNvPr>
          <p:cNvSpPr>
            <a:spLocks noGrp="1"/>
          </p:cNvSpPr>
          <p:nvPr>
            <p:ph type="sldNum" sz="quarter" idx="12"/>
          </p:nvPr>
        </p:nvSpPr>
        <p:spPr>
          <a:xfrm>
            <a:off x="8737600" y="6248400"/>
            <a:ext cx="2540000" cy="457200"/>
          </a:xfrm>
        </p:spPr>
        <p:txBody>
          <a:bodyPr/>
          <a:lstStyle>
            <a:lvl1pPr>
              <a:defRPr/>
            </a:lvl1pPr>
          </a:lstStyle>
          <a:p>
            <a:fld id="{1AD83B51-0117-F944-89F4-C67E9378CC34}" type="slidenum">
              <a:rPr lang="zh-CN" altLang="en-US"/>
              <a:pPr/>
              <a:t>‹#›</a:t>
            </a:fld>
            <a:endParaRPr lang="en-US" altLang="zh-CN"/>
          </a:p>
        </p:txBody>
      </p:sp>
    </p:spTree>
    <p:extLst>
      <p:ext uri="{BB962C8B-B14F-4D97-AF65-F5344CB8AC3E}">
        <p14:creationId xmlns:p14="http://schemas.microsoft.com/office/powerpoint/2010/main" val="300547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3BFD-7BE5-664F-83D6-303CB453A7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B2582-C1F3-A943-936A-02DD9819E7AC}"/>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7E4EB6F-2A81-F44D-B87E-92BF5C1F1995}"/>
              </a:ext>
            </a:extLst>
          </p:cNvPr>
          <p:cNvSpPr>
            <a:spLocks noGrp="1"/>
          </p:cNvSpPr>
          <p:nvPr>
            <p:ph type="dt" sz="half" idx="10"/>
          </p:nvPr>
        </p:nvSpPr>
        <p:spPr/>
        <p:txBody>
          <a:bodyPr/>
          <a:lstStyle>
            <a:lvl1pPr>
              <a:defRPr/>
            </a:lvl1pPr>
          </a:lstStyle>
          <a:p>
            <a:fld id="{4433FF5F-1BAD-B447-AE07-55E65FC8D877}"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B79EF15C-2DD6-DC48-9D91-0F3193DAFF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02F72-6297-594C-B700-3A77D8320FA6}"/>
              </a:ext>
            </a:extLst>
          </p:cNvPr>
          <p:cNvSpPr>
            <a:spLocks noGrp="1"/>
          </p:cNvSpPr>
          <p:nvPr>
            <p:ph type="sldNum" sz="quarter" idx="12"/>
          </p:nvPr>
        </p:nvSpPr>
        <p:spPr/>
        <p:txBody>
          <a:bodyPr/>
          <a:lstStyle>
            <a:lvl1pPr>
              <a:defRPr/>
            </a:lvl1pPr>
          </a:lstStyle>
          <a:p>
            <a:fld id="{F5606E65-F89D-084E-AC60-19D55D25375A}" type="slidenum">
              <a:rPr lang="zh-CN" altLang="en-US"/>
              <a:pPr/>
              <a:t>‹#›</a:t>
            </a:fld>
            <a:endParaRPr lang="en-US" altLang="zh-CN"/>
          </a:p>
        </p:txBody>
      </p:sp>
    </p:spTree>
    <p:extLst>
      <p:ext uri="{BB962C8B-B14F-4D97-AF65-F5344CB8AC3E}">
        <p14:creationId xmlns:p14="http://schemas.microsoft.com/office/powerpoint/2010/main" val="393108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B063-B11D-DF4C-885B-AF44982F6A4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5B441-F112-1F4E-ACE0-8E21E88B86E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70A4583E-EFFC-0344-AE7A-6855FB35C7BF}"/>
              </a:ext>
            </a:extLst>
          </p:cNvPr>
          <p:cNvSpPr>
            <a:spLocks noGrp="1"/>
          </p:cNvSpPr>
          <p:nvPr>
            <p:ph type="dt" sz="half" idx="10"/>
          </p:nvPr>
        </p:nvSpPr>
        <p:spPr/>
        <p:txBody>
          <a:bodyPr/>
          <a:lstStyle>
            <a:lvl1pPr>
              <a:defRPr/>
            </a:lvl1pPr>
          </a:lstStyle>
          <a:p>
            <a:fld id="{52AA4324-B033-5C44-95C8-EAF05F57B0F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E76F8482-ECC7-2446-8C11-DFC58FBF31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B9C31C-4FDD-2241-91C5-2CD7099232A5}"/>
              </a:ext>
            </a:extLst>
          </p:cNvPr>
          <p:cNvSpPr>
            <a:spLocks noGrp="1"/>
          </p:cNvSpPr>
          <p:nvPr>
            <p:ph type="sldNum" sz="quarter" idx="12"/>
          </p:nvPr>
        </p:nvSpPr>
        <p:spPr/>
        <p:txBody>
          <a:bodyPr/>
          <a:lstStyle>
            <a:lvl1pPr>
              <a:defRPr/>
            </a:lvl1pPr>
          </a:lstStyle>
          <a:p>
            <a:fld id="{EF86A03B-0D8E-C64F-8882-D03B43CF78DE}" type="slidenum">
              <a:rPr lang="zh-CN" altLang="en-US"/>
              <a:pPr/>
              <a:t>‹#›</a:t>
            </a:fld>
            <a:endParaRPr lang="en-US" altLang="zh-CN"/>
          </a:p>
        </p:txBody>
      </p:sp>
    </p:spTree>
    <p:extLst>
      <p:ext uri="{BB962C8B-B14F-4D97-AF65-F5344CB8AC3E}">
        <p14:creationId xmlns:p14="http://schemas.microsoft.com/office/powerpoint/2010/main" val="382220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8913-AF7E-2641-A378-592C0BF600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A3FAD-E4D0-094A-A1AF-9D157714A2A3}"/>
              </a:ext>
            </a:extLst>
          </p:cNvPr>
          <p:cNvSpPr>
            <a:spLocks noGrp="1"/>
          </p:cNvSpPr>
          <p:nvPr>
            <p:ph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9AAE5E74-708F-4A48-BFEB-3D0FF712E69E}"/>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354EA685-4DEE-0543-8078-F262FC1307B4}"/>
              </a:ext>
            </a:extLst>
          </p:cNvPr>
          <p:cNvSpPr>
            <a:spLocks noGrp="1"/>
          </p:cNvSpPr>
          <p:nvPr>
            <p:ph type="dt" sz="half" idx="10"/>
          </p:nvPr>
        </p:nvSpPr>
        <p:spPr/>
        <p:txBody>
          <a:bodyPr/>
          <a:lstStyle>
            <a:lvl1pPr>
              <a:defRPr/>
            </a:lvl1pPr>
          </a:lstStyle>
          <a:p>
            <a:fld id="{E24DD9F1-800A-C946-BA0D-E482D3A5E90C}"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52A41EB8-36A1-3A41-AF0E-8DFE6448E7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48452F-C240-CC44-925E-1074E2C0DC6E}"/>
              </a:ext>
            </a:extLst>
          </p:cNvPr>
          <p:cNvSpPr>
            <a:spLocks noGrp="1"/>
          </p:cNvSpPr>
          <p:nvPr>
            <p:ph type="sldNum" sz="quarter" idx="12"/>
          </p:nvPr>
        </p:nvSpPr>
        <p:spPr/>
        <p:txBody>
          <a:bodyPr/>
          <a:lstStyle>
            <a:lvl1pPr>
              <a:defRPr/>
            </a:lvl1pPr>
          </a:lstStyle>
          <a:p>
            <a:fld id="{5A2E8383-7F36-FD45-AACF-7C10077DCCF5}" type="slidenum">
              <a:rPr lang="zh-CN" altLang="en-US"/>
              <a:pPr/>
              <a:t>‹#›</a:t>
            </a:fld>
            <a:endParaRPr lang="en-US" altLang="zh-CN"/>
          </a:p>
        </p:txBody>
      </p:sp>
    </p:spTree>
    <p:extLst>
      <p:ext uri="{BB962C8B-B14F-4D97-AF65-F5344CB8AC3E}">
        <p14:creationId xmlns:p14="http://schemas.microsoft.com/office/powerpoint/2010/main" val="112616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018F4-754A-F245-B87F-AC605A2F0DB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7FB49A-2F87-2742-ABD9-65573330A39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8CB65251-1A5A-9243-BC13-FE31B642D606}"/>
              </a:ext>
            </a:extLst>
          </p:cNvPr>
          <p:cNvSpPr>
            <a:spLocks noGrp="1"/>
          </p:cNvSpPr>
          <p:nvPr>
            <p:ph sz="half" idx="2"/>
          </p:nvPr>
        </p:nvSpPr>
        <p:spPr>
          <a:xfrm>
            <a:off x="840318" y="2505075"/>
            <a:ext cx="5158316"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4BA1E2C-4E3E-2542-A0A9-3D7367430A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7C9EB221-3312-8F49-955E-06FD5CC48860}"/>
              </a:ext>
            </a:extLst>
          </p:cNvPr>
          <p:cNvSpPr>
            <a:spLocks noGrp="1"/>
          </p:cNvSpPr>
          <p:nvPr>
            <p:ph sz="quarter" idx="4"/>
          </p:nvPr>
        </p:nvSpPr>
        <p:spPr>
          <a:xfrm>
            <a:off x="6172200" y="2505075"/>
            <a:ext cx="5183717"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2B94CD88-9488-3042-BD61-3D0F00151908}"/>
              </a:ext>
            </a:extLst>
          </p:cNvPr>
          <p:cNvSpPr>
            <a:spLocks noGrp="1"/>
          </p:cNvSpPr>
          <p:nvPr>
            <p:ph type="dt" sz="half" idx="10"/>
          </p:nvPr>
        </p:nvSpPr>
        <p:spPr/>
        <p:txBody>
          <a:bodyPr/>
          <a:lstStyle>
            <a:lvl1pPr>
              <a:defRPr/>
            </a:lvl1pPr>
          </a:lstStyle>
          <a:p>
            <a:fld id="{44F20B3E-F0F5-5747-A7EB-8CA18118FBD3}" type="datetimeFigureOut">
              <a:rPr lang="zh-CN" altLang="en-US"/>
              <a:pPr/>
              <a:t>2019/11/8</a:t>
            </a:fld>
            <a:endParaRPr lang="en-US" altLang="zh-CN"/>
          </a:p>
        </p:txBody>
      </p:sp>
      <p:sp>
        <p:nvSpPr>
          <p:cNvPr id="8" name="页脚占位符 7">
            <a:extLst>
              <a:ext uri="{FF2B5EF4-FFF2-40B4-BE49-F238E27FC236}">
                <a16:creationId xmlns:a16="http://schemas.microsoft.com/office/drawing/2014/main" id="{60F64789-CF70-CC40-B615-FE05A0ACC7C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25A5953-54E5-164B-B31B-0321CA3EA2B7}"/>
              </a:ext>
            </a:extLst>
          </p:cNvPr>
          <p:cNvSpPr>
            <a:spLocks noGrp="1"/>
          </p:cNvSpPr>
          <p:nvPr>
            <p:ph type="sldNum" sz="quarter" idx="12"/>
          </p:nvPr>
        </p:nvSpPr>
        <p:spPr/>
        <p:txBody>
          <a:bodyPr/>
          <a:lstStyle>
            <a:lvl1pPr>
              <a:defRPr/>
            </a:lvl1pPr>
          </a:lstStyle>
          <a:p>
            <a:fld id="{DA5D8A57-A04D-DF41-89EB-2D2C943D58F8}" type="slidenum">
              <a:rPr lang="zh-CN" altLang="en-US"/>
              <a:pPr/>
              <a:t>‹#›</a:t>
            </a:fld>
            <a:endParaRPr lang="en-US" altLang="zh-CN"/>
          </a:p>
        </p:txBody>
      </p:sp>
    </p:spTree>
    <p:extLst>
      <p:ext uri="{BB962C8B-B14F-4D97-AF65-F5344CB8AC3E}">
        <p14:creationId xmlns:p14="http://schemas.microsoft.com/office/powerpoint/2010/main" val="377807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36D8-01BB-3249-B9D8-DFB888747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A8CDD4-00D4-8B4D-B694-D80B07293451}"/>
              </a:ext>
            </a:extLst>
          </p:cNvPr>
          <p:cNvSpPr>
            <a:spLocks noGrp="1"/>
          </p:cNvSpPr>
          <p:nvPr>
            <p:ph type="dt" sz="half" idx="10"/>
          </p:nvPr>
        </p:nvSpPr>
        <p:spPr/>
        <p:txBody>
          <a:bodyPr/>
          <a:lstStyle>
            <a:lvl1pPr>
              <a:defRPr/>
            </a:lvl1pPr>
          </a:lstStyle>
          <a:p>
            <a:fld id="{602FA0CF-6880-6A49-8707-0EF9D6B999A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7AB872F1-321E-3143-A886-9F182DBB652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A9B236F-4926-C943-BB8C-15DEEBF72A76}"/>
              </a:ext>
            </a:extLst>
          </p:cNvPr>
          <p:cNvSpPr>
            <a:spLocks noGrp="1"/>
          </p:cNvSpPr>
          <p:nvPr>
            <p:ph type="sldNum" sz="quarter" idx="12"/>
          </p:nvPr>
        </p:nvSpPr>
        <p:spPr/>
        <p:txBody>
          <a:bodyPr/>
          <a:lstStyle>
            <a:lvl1pPr>
              <a:defRPr/>
            </a:lvl1pPr>
          </a:lstStyle>
          <a:p>
            <a:fld id="{6B51618D-63AF-C841-8F97-1BDC04710549}" type="slidenum">
              <a:rPr lang="zh-CN" altLang="en-US"/>
              <a:pPr/>
              <a:t>‹#›</a:t>
            </a:fld>
            <a:endParaRPr lang="en-US" altLang="zh-CN"/>
          </a:p>
        </p:txBody>
      </p:sp>
    </p:spTree>
    <p:extLst>
      <p:ext uri="{BB962C8B-B14F-4D97-AF65-F5344CB8AC3E}">
        <p14:creationId xmlns:p14="http://schemas.microsoft.com/office/powerpoint/2010/main" val="241810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87644-51EE-7842-9539-BE8BCBA13B8B}"/>
              </a:ext>
            </a:extLst>
          </p:cNvPr>
          <p:cNvSpPr>
            <a:spLocks noGrp="1"/>
          </p:cNvSpPr>
          <p:nvPr>
            <p:ph type="dt" sz="half" idx="10"/>
          </p:nvPr>
        </p:nvSpPr>
        <p:spPr/>
        <p:txBody>
          <a:bodyPr/>
          <a:lstStyle>
            <a:lvl1pPr>
              <a:defRPr/>
            </a:lvl1pPr>
          </a:lstStyle>
          <a:p>
            <a:fld id="{E1E5D529-EED9-FA44-93C1-B648CFA91B5B}" type="datetimeFigureOut">
              <a:rPr lang="zh-CN" altLang="en-US"/>
              <a:pPr/>
              <a:t>2019/11/8</a:t>
            </a:fld>
            <a:endParaRPr lang="en-US" altLang="zh-CN"/>
          </a:p>
        </p:txBody>
      </p:sp>
      <p:sp>
        <p:nvSpPr>
          <p:cNvPr id="3" name="页脚占位符 2">
            <a:extLst>
              <a:ext uri="{FF2B5EF4-FFF2-40B4-BE49-F238E27FC236}">
                <a16:creationId xmlns:a16="http://schemas.microsoft.com/office/drawing/2014/main" id="{2C740937-401E-4447-A131-B75587AD6EF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8F14431-4A02-EF42-B73C-47DF88350E6A}"/>
              </a:ext>
            </a:extLst>
          </p:cNvPr>
          <p:cNvSpPr>
            <a:spLocks noGrp="1"/>
          </p:cNvSpPr>
          <p:nvPr>
            <p:ph type="sldNum" sz="quarter" idx="12"/>
          </p:nvPr>
        </p:nvSpPr>
        <p:spPr/>
        <p:txBody>
          <a:bodyPr/>
          <a:lstStyle>
            <a:lvl1pPr>
              <a:defRPr/>
            </a:lvl1pPr>
          </a:lstStyle>
          <a:p>
            <a:fld id="{6E310085-D425-7247-BCFB-73C0437D2643}" type="slidenum">
              <a:rPr lang="zh-CN" altLang="en-US"/>
              <a:pPr/>
              <a:t>‹#›</a:t>
            </a:fld>
            <a:endParaRPr lang="en-US" altLang="zh-CN"/>
          </a:p>
        </p:txBody>
      </p:sp>
    </p:spTree>
    <p:extLst>
      <p:ext uri="{BB962C8B-B14F-4D97-AF65-F5344CB8AC3E}">
        <p14:creationId xmlns:p14="http://schemas.microsoft.com/office/powerpoint/2010/main" val="102155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278CE-53C7-4D4E-AB91-91564EE61537}"/>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9C313B-E9AE-0F4D-818C-2BF83C45574C}"/>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833239-DF7B-7247-B834-D509F0619EB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26791C9C-D13B-464C-ABA8-76E8F51C7411}"/>
              </a:ext>
            </a:extLst>
          </p:cNvPr>
          <p:cNvSpPr>
            <a:spLocks noGrp="1"/>
          </p:cNvSpPr>
          <p:nvPr>
            <p:ph type="dt" sz="half" idx="10"/>
          </p:nvPr>
        </p:nvSpPr>
        <p:spPr/>
        <p:txBody>
          <a:bodyPr/>
          <a:lstStyle>
            <a:lvl1pPr>
              <a:defRPr/>
            </a:lvl1pPr>
          </a:lstStyle>
          <a:p>
            <a:fld id="{1239B70F-9F12-134A-95A9-FE3D5FE014ED}"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1B03BC4D-611C-194E-9D6F-D3B33DE72BE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97629B-6080-6441-8D14-BB2E8644BA75}"/>
              </a:ext>
            </a:extLst>
          </p:cNvPr>
          <p:cNvSpPr>
            <a:spLocks noGrp="1"/>
          </p:cNvSpPr>
          <p:nvPr>
            <p:ph type="sldNum" sz="quarter" idx="12"/>
          </p:nvPr>
        </p:nvSpPr>
        <p:spPr/>
        <p:txBody>
          <a:bodyPr/>
          <a:lstStyle>
            <a:lvl1pPr>
              <a:defRPr/>
            </a:lvl1pPr>
          </a:lstStyle>
          <a:p>
            <a:fld id="{2DD7B557-6DDE-5747-8616-344E692A6CD0}" type="slidenum">
              <a:rPr lang="zh-CN" altLang="en-US"/>
              <a:pPr/>
              <a:t>‹#›</a:t>
            </a:fld>
            <a:endParaRPr lang="en-US" altLang="zh-CN"/>
          </a:p>
        </p:txBody>
      </p:sp>
    </p:spTree>
    <p:extLst>
      <p:ext uri="{BB962C8B-B14F-4D97-AF65-F5344CB8AC3E}">
        <p14:creationId xmlns:p14="http://schemas.microsoft.com/office/powerpoint/2010/main" val="284704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404A-0711-0E47-BFC6-890C23A41844}"/>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21391-7DD5-2848-BF8F-5AFB33501F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D04E52-9AE4-D245-AF13-7326B8A5CDE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8F8A2F2-B792-D940-8EE5-E3750EEE18AE}"/>
              </a:ext>
            </a:extLst>
          </p:cNvPr>
          <p:cNvSpPr>
            <a:spLocks noGrp="1"/>
          </p:cNvSpPr>
          <p:nvPr>
            <p:ph type="dt" sz="half" idx="10"/>
          </p:nvPr>
        </p:nvSpPr>
        <p:spPr/>
        <p:txBody>
          <a:bodyPr/>
          <a:lstStyle>
            <a:lvl1pPr>
              <a:defRPr/>
            </a:lvl1pPr>
          </a:lstStyle>
          <a:p>
            <a:fld id="{418F85D8-3690-624E-9F3F-7123438F5E90}"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BC469439-6640-074D-A871-E9E95ADA68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81D4A7-9E30-A547-A84F-39E880182126}"/>
              </a:ext>
            </a:extLst>
          </p:cNvPr>
          <p:cNvSpPr>
            <a:spLocks noGrp="1"/>
          </p:cNvSpPr>
          <p:nvPr>
            <p:ph type="sldNum" sz="quarter" idx="12"/>
          </p:nvPr>
        </p:nvSpPr>
        <p:spPr/>
        <p:txBody>
          <a:bodyPr/>
          <a:lstStyle>
            <a:lvl1pPr>
              <a:defRPr/>
            </a:lvl1pPr>
          </a:lstStyle>
          <a:p>
            <a:fld id="{C1601380-836A-9344-99CD-D766DC391FAD}" type="slidenum">
              <a:rPr lang="zh-CN" altLang="en-US"/>
              <a:pPr/>
              <a:t>‹#›</a:t>
            </a:fld>
            <a:endParaRPr lang="en-US" altLang="zh-CN"/>
          </a:p>
        </p:txBody>
      </p:sp>
    </p:spTree>
    <p:extLst>
      <p:ext uri="{BB962C8B-B14F-4D97-AF65-F5344CB8AC3E}">
        <p14:creationId xmlns:p14="http://schemas.microsoft.com/office/powerpoint/2010/main" val="289707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11970" name="Group 2">
            <a:extLst>
              <a:ext uri="{FF2B5EF4-FFF2-40B4-BE49-F238E27FC236}">
                <a16:creationId xmlns:a16="http://schemas.microsoft.com/office/drawing/2014/main" id="{94F4B19D-FDE8-BB4C-8D0C-E096F64D0093}"/>
              </a:ext>
            </a:extLst>
          </p:cNvPr>
          <p:cNvGrpSpPr>
            <a:grpSpLocks/>
          </p:cNvGrpSpPr>
          <p:nvPr/>
        </p:nvGrpSpPr>
        <p:grpSpPr bwMode="auto">
          <a:xfrm>
            <a:off x="0" y="1588"/>
            <a:ext cx="12177184" cy="6845300"/>
            <a:chOff x="0" y="1"/>
            <a:chExt cx="5753" cy="4312"/>
          </a:xfrm>
        </p:grpSpPr>
        <p:sp>
          <p:nvSpPr>
            <p:cNvPr id="211971" name="Freeform 3">
              <a:extLst>
                <a:ext uri="{FF2B5EF4-FFF2-40B4-BE49-F238E27FC236}">
                  <a16:creationId xmlns:a16="http://schemas.microsoft.com/office/drawing/2014/main" id="{1FC8C05D-1F4F-CC44-BCFA-CF002524782B}"/>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1972" name="Arc 4">
              <a:extLst>
                <a:ext uri="{FF2B5EF4-FFF2-40B4-BE49-F238E27FC236}">
                  <a16:creationId xmlns:a16="http://schemas.microsoft.com/office/drawing/2014/main" id="{5C1EF528-0604-B946-AF6C-2E438081D885}"/>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1973" name="Rectangle 5">
            <a:extLst>
              <a:ext uri="{FF2B5EF4-FFF2-40B4-BE49-F238E27FC236}">
                <a16:creationId xmlns:a16="http://schemas.microsoft.com/office/drawing/2014/main" id="{8F08FC95-3DEC-264A-896D-C56B493C3166}"/>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11974" name="Rectangle 6">
            <a:extLst>
              <a:ext uri="{FF2B5EF4-FFF2-40B4-BE49-F238E27FC236}">
                <a16:creationId xmlns:a16="http://schemas.microsoft.com/office/drawing/2014/main" id="{31FCF642-6B65-F343-B0FB-3B9FC52F2364}"/>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fld id="{8B3C02D9-AB1C-2442-9A9F-7A9285D1D4BF}" type="datetimeFigureOut">
              <a:rPr lang="zh-CN" altLang="en-US"/>
              <a:pPr/>
              <a:t>2019/11/8</a:t>
            </a:fld>
            <a:endParaRPr lang="en-US" altLang="zh-CN"/>
          </a:p>
        </p:txBody>
      </p:sp>
      <p:sp>
        <p:nvSpPr>
          <p:cNvPr id="211975" name="Rectangle 7">
            <a:extLst>
              <a:ext uri="{FF2B5EF4-FFF2-40B4-BE49-F238E27FC236}">
                <a16:creationId xmlns:a16="http://schemas.microsoft.com/office/drawing/2014/main" id="{61CD0F0D-E8D5-8444-9501-CC8B50C043C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11976" name="Rectangle 8">
            <a:extLst>
              <a:ext uri="{FF2B5EF4-FFF2-40B4-BE49-F238E27FC236}">
                <a16:creationId xmlns:a16="http://schemas.microsoft.com/office/drawing/2014/main" id="{99C830FC-91BD-874E-B5B7-7255C31A6BE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8AA3A5E2-FCF2-2044-B552-24447043B576}" type="slidenum">
              <a:rPr lang="zh-CN" altLang="en-US"/>
              <a:pPr/>
              <a:t>‹#›</a:t>
            </a:fld>
            <a:endParaRPr lang="en-US" altLang="zh-CN"/>
          </a:p>
        </p:txBody>
      </p:sp>
      <p:sp>
        <p:nvSpPr>
          <p:cNvPr id="211977" name="Rectangle 9">
            <a:extLst>
              <a:ext uri="{FF2B5EF4-FFF2-40B4-BE49-F238E27FC236}">
                <a16:creationId xmlns:a16="http://schemas.microsoft.com/office/drawing/2014/main" id="{FC0D7409-AA31-FC4E-A003-B24421A90CA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986895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EA48FC31-51AA-C64F-B10A-79F288270B46}"/>
              </a:ext>
            </a:extLst>
          </p:cNvPr>
          <p:cNvSpPr>
            <a:spLocks noGrp="1" noChangeArrowheads="1"/>
          </p:cNvSpPr>
          <p:nvPr>
            <p:ph type="title"/>
          </p:nvPr>
        </p:nvSpPr>
        <p:spPr>
          <a:xfrm>
            <a:off x="2620963" y="206375"/>
            <a:ext cx="5562600" cy="990600"/>
          </a:xfrm>
        </p:spPr>
        <p:txBody>
          <a:bodyPr/>
          <a:lstStyle/>
          <a:p>
            <a:r>
              <a:rPr lang="zh-CN" altLang="en-US" sz="6000" b="1">
                <a:latin typeface="楷体_GB2312" pitchFamily="49" charset="-122"/>
                <a:ea typeface="楷体_GB2312" pitchFamily="49" charset="-122"/>
              </a:rPr>
              <a:t>第</a:t>
            </a:r>
            <a:r>
              <a:rPr lang="en-US" altLang="zh-CN" sz="6000" b="1">
                <a:latin typeface="Times New Roman" panose="02020603050405020304" pitchFamily="18" charset="0"/>
                <a:ea typeface="楷体_GB2312" pitchFamily="49" charset="-122"/>
              </a:rPr>
              <a:t>9</a:t>
            </a:r>
            <a:r>
              <a:rPr lang="zh-CN" altLang="en-US" sz="6000" b="1">
                <a:latin typeface="楷体_GB2312" pitchFamily="49" charset="-122"/>
                <a:ea typeface="楷体_GB2312" pitchFamily="49" charset="-122"/>
              </a:rPr>
              <a:t>章  查找</a:t>
            </a:r>
          </a:p>
        </p:txBody>
      </p:sp>
      <p:sp>
        <p:nvSpPr>
          <p:cNvPr id="718851" name="Rectangle 3">
            <a:extLst>
              <a:ext uri="{FF2B5EF4-FFF2-40B4-BE49-F238E27FC236}">
                <a16:creationId xmlns:a16="http://schemas.microsoft.com/office/drawing/2014/main" id="{290DDBCB-26D9-BD43-9C8F-B232FF137B3C}"/>
              </a:ext>
            </a:extLst>
          </p:cNvPr>
          <p:cNvSpPr>
            <a:spLocks noGrp="1" noChangeArrowheads="1"/>
          </p:cNvSpPr>
          <p:nvPr>
            <p:ph type="body" idx="1"/>
          </p:nvPr>
        </p:nvSpPr>
        <p:spPr>
          <a:xfrm>
            <a:off x="1752601" y="1435101"/>
            <a:ext cx="8736013" cy="3578225"/>
          </a:xfrm>
          <a:noFill/>
          <a:ln/>
        </p:spPr>
        <p:txBody>
          <a:bodyPr/>
          <a:lstStyle/>
          <a:p>
            <a:pPr marL="0" indent="0">
              <a:lnSpc>
                <a:spcPct val="110000"/>
              </a:lnSpc>
              <a:buNone/>
            </a:pPr>
            <a:r>
              <a:rPr lang="zh-CN" altLang="en-US"/>
              <a:t> </a:t>
            </a:r>
            <a:r>
              <a:rPr lang="zh-CN" altLang="en-US" sz="2800"/>
              <a:t>       </a:t>
            </a:r>
            <a:r>
              <a:rPr lang="zh-CN" altLang="en-US" sz="2800" b="1"/>
              <a:t>数据的组织和查找是大多数应用程序的核心，而查找是所有</a:t>
            </a:r>
            <a:r>
              <a:rPr lang="zh-CN" altLang="en-US" sz="2800" b="1">
                <a:solidFill>
                  <a:schemeClr val="folHlink"/>
                </a:solidFill>
              </a:rPr>
              <a:t>数据处理</a:t>
            </a:r>
            <a:r>
              <a:rPr lang="zh-CN" altLang="en-US" sz="2800" b="1"/>
              <a:t>中最基本、</a:t>
            </a:r>
            <a:r>
              <a:rPr lang="zh-CN" altLang="en-US" sz="2800" b="1">
                <a:latin typeface="宋体" panose="02010600030101010101" pitchFamily="2" charset="-122"/>
              </a:rPr>
              <a:t>最常用的操作</a:t>
            </a:r>
            <a:r>
              <a:rPr lang="zh-CN" altLang="en-US" sz="2800" b="1"/>
              <a:t>。特别当查找的对象是一个庞大数量的数据集合中的元素时，查找的方法和效率就显得格外重要。</a:t>
            </a:r>
          </a:p>
          <a:p>
            <a:pPr marL="0" indent="0">
              <a:lnSpc>
                <a:spcPct val="110000"/>
              </a:lnSpc>
              <a:buNone/>
            </a:pPr>
            <a:r>
              <a:rPr lang="zh-CN" altLang="en-US" sz="2800" b="1"/>
              <a:t>        本章主要讨论顺序表、有序表、树表和哈希表查找的各种实现方法，以及相应查找方法在等概率情况下的平均查找长度。</a:t>
            </a:r>
          </a:p>
        </p:txBody>
      </p:sp>
    </p:spTree>
    <p:extLst>
      <p:ext uri="{BB962C8B-B14F-4D97-AF65-F5344CB8AC3E}">
        <p14:creationId xmlns:p14="http://schemas.microsoft.com/office/powerpoint/2010/main" val="3918553462"/>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8850"/>
                                        </p:tgtEl>
                                        <p:attrNameLst>
                                          <p:attrName>style.visibility</p:attrName>
                                        </p:attrNameLst>
                                      </p:cBhvr>
                                      <p:to>
                                        <p:strVal val="visible"/>
                                      </p:to>
                                    </p:set>
                                    <p:anim calcmode="lin" valueType="num">
                                      <p:cBhvr additive="base">
                                        <p:cTn id="7" dur="500" fill="hold"/>
                                        <p:tgtEl>
                                          <p:spTgt spid="718850"/>
                                        </p:tgtEl>
                                        <p:attrNameLst>
                                          <p:attrName>ppt_x</p:attrName>
                                        </p:attrNameLst>
                                      </p:cBhvr>
                                      <p:tavLst>
                                        <p:tav tm="0">
                                          <p:val>
                                            <p:strVal val="0-#ppt_w/2"/>
                                          </p:val>
                                        </p:tav>
                                        <p:tav tm="100000">
                                          <p:val>
                                            <p:strVal val="#ppt_x"/>
                                          </p:val>
                                        </p:tav>
                                      </p:tavLst>
                                    </p:anim>
                                    <p:anim calcmode="lin" valueType="num">
                                      <p:cBhvr additive="base">
                                        <p:cTn id="8" dur="500" fill="hold"/>
                                        <p:tgtEl>
                                          <p:spTgt spid="718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8066" name="Rectangle 2">
            <a:extLst>
              <a:ext uri="{FF2B5EF4-FFF2-40B4-BE49-F238E27FC236}">
                <a16:creationId xmlns:a16="http://schemas.microsoft.com/office/drawing/2014/main" id="{3104187B-367E-A64E-8957-499AFA43A71C}"/>
              </a:ext>
            </a:extLst>
          </p:cNvPr>
          <p:cNvSpPr>
            <a:spLocks noChangeArrowheads="1"/>
          </p:cNvSpPr>
          <p:nvPr/>
        </p:nvSpPr>
        <p:spPr bwMode="auto">
          <a:xfrm>
            <a:off x="1676400" y="3284538"/>
            <a:ext cx="8839200" cy="24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82788"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6193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559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7131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70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7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4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4000" b="1">
                <a:solidFill>
                  <a:srgbClr val="FFFF00"/>
                </a:solidFill>
              </a:rPr>
              <a:t>2   </a:t>
            </a:r>
            <a:r>
              <a:rPr lang="zh-CN" altLang="en-US" sz="4000" b="1">
                <a:solidFill>
                  <a:srgbClr val="FFFF00"/>
                </a:solidFill>
                <a:latin typeface="Arial" panose="020B0604020202020204" pitchFamily="34" charset="0"/>
                <a:ea typeface="楷体_GB2312" pitchFamily="49" charset="-122"/>
              </a:rPr>
              <a:t>算法分析</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不失一般性，设查找每个记录</a:t>
            </a:r>
            <a:r>
              <a:rPr lang="zh-CN" altLang="zh-CN" sz="2800" b="1">
                <a:solidFill>
                  <a:srgbClr val="FFFFFF"/>
                </a:solidFill>
              </a:rPr>
              <a:t>成功</a:t>
            </a:r>
            <a:r>
              <a:rPr lang="zh-CN" altLang="en-US" sz="2800" b="1">
                <a:solidFill>
                  <a:srgbClr val="FFFFFF"/>
                </a:solidFill>
              </a:rPr>
              <a:t>的概率相等，即</a:t>
            </a:r>
            <a:r>
              <a:rPr lang="en-US" altLang="zh-CN" sz="2800" b="1">
                <a:solidFill>
                  <a:srgbClr val="FFFFFF"/>
                </a:solidFill>
              </a:rPr>
              <a:t>P</a:t>
            </a:r>
            <a:r>
              <a:rPr lang="en-US" altLang="zh-CN" sz="2800" b="1" baseline="-18000">
                <a:solidFill>
                  <a:srgbClr val="FFFFFF"/>
                </a:solidFill>
              </a:rPr>
              <a:t>i</a:t>
            </a:r>
            <a:r>
              <a:rPr lang="en-US" altLang="zh-CN" sz="2800" b="1">
                <a:solidFill>
                  <a:srgbClr val="FFFFFF"/>
                </a:solidFill>
              </a:rPr>
              <a:t>=1/n</a:t>
            </a:r>
            <a:r>
              <a:rPr lang="zh-CN" altLang="en-US" sz="2800" b="1">
                <a:solidFill>
                  <a:srgbClr val="FFFFFF"/>
                </a:solidFill>
              </a:rPr>
              <a:t>；查找第</a:t>
            </a:r>
            <a:r>
              <a:rPr lang="en-US" altLang="zh-CN" sz="2800" b="1">
                <a:solidFill>
                  <a:srgbClr val="FFFFFF"/>
                </a:solidFill>
              </a:rPr>
              <a:t>i</a:t>
            </a:r>
            <a:r>
              <a:rPr lang="zh-CN" altLang="zh-CN" sz="2800" b="1">
                <a:solidFill>
                  <a:srgbClr val="FFFFFF"/>
                </a:solidFill>
              </a:rPr>
              <a:t>个元素成功的比较次数</a:t>
            </a:r>
            <a:r>
              <a:rPr lang="en-US" altLang="zh-CN" sz="2800" b="1">
                <a:solidFill>
                  <a:srgbClr val="FFFFFF"/>
                </a:solidFill>
              </a:rPr>
              <a:t>C</a:t>
            </a:r>
            <a:r>
              <a:rPr lang="en-US" altLang="zh-CN" sz="2800" b="1" baseline="-18000">
                <a:solidFill>
                  <a:srgbClr val="FFFFFF"/>
                </a:solidFill>
              </a:rPr>
              <a:t>i</a:t>
            </a:r>
            <a:r>
              <a:rPr lang="en-US" altLang="zh-CN" sz="2800" b="1">
                <a:solidFill>
                  <a:srgbClr val="FFFFFF"/>
                </a:solidFill>
              </a:rPr>
              <a:t>=n-i+1 </a:t>
            </a:r>
            <a:r>
              <a:rPr lang="zh-CN" altLang="en-US" sz="28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0033"/>
                </a:solidFill>
                <a:latin typeface="宋体" panose="02010600030101010101" pitchFamily="2" charset="-122"/>
              </a:rPr>
              <a:t> </a:t>
            </a:r>
            <a:r>
              <a:rPr lang="zh-CN" altLang="en-US" sz="2800" b="1">
                <a:solidFill>
                  <a:srgbClr val="FFFFFF"/>
                </a:solidFill>
              </a:rPr>
              <a:t>查找成功时的</a:t>
            </a:r>
            <a:r>
              <a:rPr lang="zh-CN" altLang="en-US" sz="2800" b="1">
                <a:solidFill>
                  <a:srgbClr val="FFFF00"/>
                </a:solidFill>
              </a:rPr>
              <a:t>平均查找长度</a:t>
            </a:r>
            <a:r>
              <a:rPr lang="en-US" altLang="zh-CN" sz="2800" b="1">
                <a:solidFill>
                  <a:srgbClr val="FFFFFF"/>
                </a:solidFill>
              </a:rPr>
              <a:t>ASL</a:t>
            </a:r>
            <a:r>
              <a:rPr lang="zh-CN" altLang="en-US" sz="2800" b="1">
                <a:solidFill>
                  <a:srgbClr val="FFFFFF"/>
                </a:solidFill>
              </a:rPr>
              <a:t>：</a:t>
            </a:r>
          </a:p>
        </p:txBody>
      </p:sp>
      <p:grpSp>
        <p:nvGrpSpPr>
          <p:cNvPr id="728067" name="Group 3">
            <a:extLst>
              <a:ext uri="{FF2B5EF4-FFF2-40B4-BE49-F238E27FC236}">
                <a16:creationId xmlns:a16="http://schemas.microsoft.com/office/drawing/2014/main" id="{9281B6A8-85A9-3E43-A626-9FE6194BFCFF}"/>
              </a:ext>
            </a:extLst>
          </p:cNvPr>
          <p:cNvGrpSpPr>
            <a:grpSpLocks/>
          </p:cNvGrpSpPr>
          <p:nvPr/>
        </p:nvGrpSpPr>
        <p:grpSpPr bwMode="auto">
          <a:xfrm>
            <a:off x="2438401" y="5734050"/>
            <a:ext cx="5235575" cy="908050"/>
            <a:chOff x="864" y="3724"/>
            <a:chExt cx="3298" cy="572"/>
          </a:xfrm>
        </p:grpSpPr>
        <p:sp>
          <p:nvSpPr>
            <p:cNvPr id="728068" name="Rectangle 4">
              <a:extLst>
                <a:ext uri="{FF2B5EF4-FFF2-40B4-BE49-F238E27FC236}">
                  <a16:creationId xmlns:a16="http://schemas.microsoft.com/office/drawing/2014/main" id="{2C3D9BD9-F8C9-4B47-9760-5DDE61FD7D92}"/>
                </a:ext>
              </a:extLst>
            </p:cNvPr>
            <p:cNvSpPr>
              <a:spLocks noChangeArrowheads="1"/>
            </p:cNvSpPr>
            <p:nvPr/>
          </p:nvSpPr>
          <p:spPr bwMode="auto">
            <a:xfrm>
              <a:off x="864" y="3828"/>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ASL=∑ P</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C</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a:t>
              </a:r>
            </a:p>
          </p:txBody>
        </p:sp>
        <p:sp>
          <p:nvSpPr>
            <p:cNvPr id="728069" name="Rectangle 5">
              <a:extLst>
                <a:ext uri="{FF2B5EF4-FFF2-40B4-BE49-F238E27FC236}">
                  <a16:creationId xmlns:a16="http://schemas.microsoft.com/office/drawing/2014/main" id="{D512A074-08BC-D847-8F02-B1FA125AB359}"/>
                </a:ext>
              </a:extLst>
            </p:cNvPr>
            <p:cNvSpPr>
              <a:spLocks noChangeArrowheads="1"/>
            </p:cNvSpPr>
            <p:nvPr/>
          </p:nvSpPr>
          <p:spPr bwMode="auto">
            <a:xfrm>
              <a:off x="1440" y="4068"/>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28070" name="Rectangle 6">
              <a:extLst>
                <a:ext uri="{FF2B5EF4-FFF2-40B4-BE49-F238E27FC236}">
                  <a16:creationId xmlns:a16="http://schemas.microsoft.com/office/drawing/2014/main" id="{1856EFDC-1544-4A44-BF4E-7D58BA3E78B5}"/>
                </a:ext>
              </a:extLst>
            </p:cNvPr>
            <p:cNvSpPr>
              <a:spLocks noChangeArrowheads="1"/>
            </p:cNvSpPr>
            <p:nvPr/>
          </p:nvSpPr>
          <p:spPr bwMode="auto">
            <a:xfrm>
              <a:off x="1504" y="3724"/>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nvGrpSpPr>
            <p:cNvPr id="728071" name="Group 7">
              <a:extLst>
                <a:ext uri="{FF2B5EF4-FFF2-40B4-BE49-F238E27FC236}">
                  <a16:creationId xmlns:a16="http://schemas.microsoft.com/office/drawing/2014/main" id="{2D926021-B069-314E-980F-A81E9A575F81}"/>
                </a:ext>
              </a:extLst>
            </p:cNvPr>
            <p:cNvGrpSpPr>
              <a:grpSpLocks/>
            </p:cNvGrpSpPr>
            <p:nvPr/>
          </p:nvGrpSpPr>
          <p:grpSpPr bwMode="auto">
            <a:xfrm>
              <a:off x="2384" y="3748"/>
              <a:ext cx="1199" cy="548"/>
              <a:chOff x="1072" y="3148"/>
              <a:chExt cx="1199" cy="548"/>
            </a:xfrm>
          </p:grpSpPr>
          <p:sp>
            <p:nvSpPr>
              <p:cNvPr id="728072" name="Rectangle 8">
                <a:extLst>
                  <a:ext uri="{FF2B5EF4-FFF2-40B4-BE49-F238E27FC236}">
                    <a16:creationId xmlns:a16="http://schemas.microsoft.com/office/drawing/2014/main" id="{75B617F8-F1FC-E242-A73A-A1DD77DAF500}"/>
                  </a:ext>
                </a:extLst>
              </p:cNvPr>
              <p:cNvSpPr>
                <a:spLocks noChangeArrowheads="1"/>
              </p:cNvSpPr>
              <p:nvPr/>
            </p:nvSpPr>
            <p:spPr bwMode="auto">
              <a:xfrm>
                <a:off x="1296" y="3252"/>
                <a:ext cx="97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(n-i+1)=</a:t>
                </a:r>
              </a:p>
            </p:txBody>
          </p:sp>
          <p:sp>
            <p:nvSpPr>
              <p:cNvPr id="728073" name="Rectangle 9">
                <a:extLst>
                  <a:ext uri="{FF2B5EF4-FFF2-40B4-BE49-F238E27FC236}">
                    <a16:creationId xmlns:a16="http://schemas.microsoft.com/office/drawing/2014/main" id="{8CA03B70-4E3B-994D-901F-0A93FD9418CA}"/>
                  </a:ext>
                </a:extLst>
              </p:cNvPr>
              <p:cNvSpPr>
                <a:spLocks noChangeArrowheads="1"/>
              </p:cNvSpPr>
              <p:nvPr/>
            </p:nvSpPr>
            <p:spPr bwMode="auto">
              <a:xfrm>
                <a:off x="1296" y="3492"/>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28074" name="Rectangle 10">
                <a:extLst>
                  <a:ext uri="{FF2B5EF4-FFF2-40B4-BE49-F238E27FC236}">
                    <a16:creationId xmlns:a16="http://schemas.microsoft.com/office/drawing/2014/main" id="{0182BE32-D197-E94A-9F71-586705F2DCAB}"/>
                  </a:ext>
                </a:extLst>
              </p:cNvPr>
              <p:cNvSpPr>
                <a:spLocks noChangeArrowheads="1"/>
              </p:cNvSpPr>
              <p:nvPr/>
            </p:nvSpPr>
            <p:spPr bwMode="auto">
              <a:xfrm>
                <a:off x="1360" y="3148"/>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nvGrpSpPr>
              <p:cNvPr id="728075" name="Group 11">
                <a:extLst>
                  <a:ext uri="{FF2B5EF4-FFF2-40B4-BE49-F238E27FC236}">
                    <a16:creationId xmlns:a16="http://schemas.microsoft.com/office/drawing/2014/main" id="{ED20889C-2ABA-AF42-A28F-B164A2DC607E}"/>
                  </a:ext>
                </a:extLst>
              </p:cNvPr>
              <p:cNvGrpSpPr>
                <a:grpSpLocks/>
              </p:cNvGrpSpPr>
              <p:nvPr/>
            </p:nvGrpSpPr>
            <p:grpSpPr bwMode="auto">
              <a:xfrm>
                <a:off x="1072" y="3216"/>
                <a:ext cx="222" cy="348"/>
                <a:chOff x="2504" y="3168"/>
                <a:chExt cx="222" cy="348"/>
              </a:xfrm>
            </p:grpSpPr>
            <p:sp>
              <p:nvSpPr>
                <p:cNvPr id="728076" name="Rectangle 12">
                  <a:extLst>
                    <a:ext uri="{FF2B5EF4-FFF2-40B4-BE49-F238E27FC236}">
                      <a16:creationId xmlns:a16="http://schemas.microsoft.com/office/drawing/2014/main" id="{CFF1B135-DFA3-4544-85B6-249220284FC2}"/>
                    </a:ext>
                  </a:extLst>
                </p:cNvPr>
                <p:cNvSpPr>
                  <a:spLocks noChangeArrowheads="1"/>
                </p:cNvSpPr>
                <p:nvPr/>
              </p:nvSpPr>
              <p:spPr bwMode="auto">
                <a:xfrm>
                  <a:off x="2544" y="3312"/>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nvGrpSpPr>
                <p:cNvPr id="728077" name="Group 13">
                  <a:extLst>
                    <a:ext uri="{FF2B5EF4-FFF2-40B4-BE49-F238E27FC236}">
                      <a16:creationId xmlns:a16="http://schemas.microsoft.com/office/drawing/2014/main" id="{AB17A716-3A72-FD49-9960-1FB6226F3FED}"/>
                    </a:ext>
                  </a:extLst>
                </p:cNvPr>
                <p:cNvGrpSpPr>
                  <a:grpSpLocks/>
                </p:cNvGrpSpPr>
                <p:nvPr/>
              </p:nvGrpSpPr>
              <p:grpSpPr bwMode="auto">
                <a:xfrm>
                  <a:off x="2504" y="3168"/>
                  <a:ext cx="222" cy="284"/>
                  <a:chOff x="2504" y="3168"/>
                  <a:chExt cx="222" cy="284"/>
                </a:xfrm>
              </p:grpSpPr>
              <p:sp>
                <p:nvSpPr>
                  <p:cNvPr id="728078" name="Rectangle 14">
                    <a:extLst>
                      <a:ext uri="{FF2B5EF4-FFF2-40B4-BE49-F238E27FC236}">
                        <a16:creationId xmlns:a16="http://schemas.microsoft.com/office/drawing/2014/main" id="{1AD8E0C8-CBB7-3B4D-A504-EF6FCD29F541}"/>
                      </a:ext>
                    </a:extLst>
                  </p:cNvPr>
                  <p:cNvSpPr>
                    <a:spLocks noChangeArrowheads="1"/>
                  </p:cNvSpPr>
                  <p:nvPr/>
                </p:nvSpPr>
                <p:spPr bwMode="auto">
                  <a:xfrm>
                    <a:off x="2504" y="3248"/>
                    <a:ext cx="1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728079" name="Rectangle 15">
                    <a:extLst>
                      <a:ext uri="{FF2B5EF4-FFF2-40B4-BE49-F238E27FC236}">
                        <a16:creationId xmlns:a16="http://schemas.microsoft.com/office/drawing/2014/main" id="{7DF97FA3-99D7-B645-88D6-3DEDFF643EAC}"/>
                      </a:ext>
                    </a:extLst>
                  </p:cNvPr>
                  <p:cNvSpPr>
                    <a:spLocks noChangeArrowheads="1"/>
                  </p:cNvSpPr>
                  <p:nvPr/>
                </p:nvSpPr>
                <p:spPr bwMode="auto">
                  <a:xfrm>
                    <a:off x="2544" y="3168"/>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grpSp>
          </p:grpSp>
        </p:grpSp>
        <p:grpSp>
          <p:nvGrpSpPr>
            <p:cNvPr id="728080" name="Group 16">
              <a:extLst>
                <a:ext uri="{FF2B5EF4-FFF2-40B4-BE49-F238E27FC236}">
                  <a16:creationId xmlns:a16="http://schemas.microsoft.com/office/drawing/2014/main" id="{B1DB436F-2E3E-F74F-8AD8-9D883FD67A3B}"/>
                </a:ext>
              </a:extLst>
            </p:cNvPr>
            <p:cNvGrpSpPr>
              <a:grpSpLocks/>
            </p:cNvGrpSpPr>
            <p:nvPr/>
          </p:nvGrpSpPr>
          <p:grpSpPr bwMode="auto">
            <a:xfrm>
              <a:off x="3768" y="3820"/>
              <a:ext cx="394" cy="428"/>
              <a:chOff x="2630" y="3024"/>
              <a:chExt cx="394" cy="428"/>
            </a:xfrm>
          </p:grpSpPr>
          <p:sp>
            <p:nvSpPr>
              <p:cNvPr id="728081" name="Rectangle 17">
                <a:extLst>
                  <a:ext uri="{FF2B5EF4-FFF2-40B4-BE49-F238E27FC236}">
                    <a16:creationId xmlns:a16="http://schemas.microsoft.com/office/drawing/2014/main" id="{EBDA9C69-8A65-F649-AF09-E9465DBBC7A7}"/>
                  </a:ext>
                </a:extLst>
              </p:cNvPr>
              <p:cNvSpPr>
                <a:spLocks noChangeArrowheads="1"/>
              </p:cNvSpPr>
              <p:nvPr/>
            </p:nvSpPr>
            <p:spPr bwMode="auto">
              <a:xfrm>
                <a:off x="2718" y="3248"/>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728082" name="Rectangle 18">
                <a:extLst>
                  <a:ext uri="{FF2B5EF4-FFF2-40B4-BE49-F238E27FC236}">
                    <a16:creationId xmlns:a16="http://schemas.microsoft.com/office/drawing/2014/main" id="{D144BE6F-508C-7649-A0FD-78C8E8FE2BA7}"/>
                  </a:ext>
                </a:extLst>
              </p:cNvPr>
              <p:cNvSpPr>
                <a:spLocks noChangeArrowheads="1"/>
              </p:cNvSpPr>
              <p:nvPr/>
            </p:nvSpPr>
            <p:spPr bwMode="auto">
              <a:xfrm>
                <a:off x="2630" y="3024"/>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n+1</a:t>
                </a:r>
              </a:p>
            </p:txBody>
          </p:sp>
          <p:sp>
            <p:nvSpPr>
              <p:cNvPr id="728083" name="Line 19">
                <a:extLst>
                  <a:ext uri="{FF2B5EF4-FFF2-40B4-BE49-F238E27FC236}">
                    <a16:creationId xmlns:a16="http://schemas.microsoft.com/office/drawing/2014/main" id="{0D585BC8-2F1E-5C41-8315-DEC670F2C28E}"/>
                  </a:ext>
                </a:extLst>
              </p:cNvPr>
              <p:cNvSpPr>
                <a:spLocks noChangeShapeType="1"/>
              </p:cNvSpPr>
              <p:nvPr/>
            </p:nvSpPr>
            <p:spPr bwMode="auto">
              <a:xfrm>
                <a:off x="2640" y="3232"/>
                <a:ext cx="3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28084" name="Group 20">
            <a:extLst>
              <a:ext uri="{FF2B5EF4-FFF2-40B4-BE49-F238E27FC236}">
                <a16:creationId xmlns:a16="http://schemas.microsoft.com/office/drawing/2014/main" id="{801107E4-D03C-AC45-B220-EC3363FA2368}"/>
              </a:ext>
            </a:extLst>
          </p:cNvPr>
          <p:cNvGrpSpPr>
            <a:grpSpLocks/>
          </p:cNvGrpSpPr>
          <p:nvPr/>
        </p:nvGrpSpPr>
        <p:grpSpPr bwMode="auto">
          <a:xfrm>
            <a:off x="2057401" y="76200"/>
            <a:ext cx="7413625" cy="2922588"/>
            <a:chOff x="336" y="48"/>
            <a:chExt cx="4670" cy="1841"/>
          </a:xfrm>
        </p:grpSpPr>
        <p:grpSp>
          <p:nvGrpSpPr>
            <p:cNvPr id="728085" name="Group 21">
              <a:extLst>
                <a:ext uri="{FF2B5EF4-FFF2-40B4-BE49-F238E27FC236}">
                  <a16:creationId xmlns:a16="http://schemas.microsoft.com/office/drawing/2014/main" id="{8139B1EC-F752-2D4D-8EDF-0BAD1825061C}"/>
                </a:ext>
              </a:extLst>
            </p:cNvPr>
            <p:cNvGrpSpPr>
              <a:grpSpLocks/>
            </p:cNvGrpSpPr>
            <p:nvPr/>
          </p:nvGrpSpPr>
          <p:grpSpPr bwMode="auto">
            <a:xfrm>
              <a:off x="336" y="48"/>
              <a:ext cx="4670" cy="1600"/>
              <a:chOff x="480" y="2544"/>
              <a:chExt cx="4670" cy="1600"/>
            </a:xfrm>
          </p:grpSpPr>
          <p:grpSp>
            <p:nvGrpSpPr>
              <p:cNvPr id="728086" name="Group 22">
                <a:extLst>
                  <a:ext uri="{FF2B5EF4-FFF2-40B4-BE49-F238E27FC236}">
                    <a16:creationId xmlns:a16="http://schemas.microsoft.com/office/drawing/2014/main" id="{05B7E2A5-B089-F14F-9279-D995527C498E}"/>
                  </a:ext>
                </a:extLst>
              </p:cNvPr>
              <p:cNvGrpSpPr>
                <a:grpSpLocks/>
              </p:cNvGrpSpPr>
              <p:nvPr/>
            </p:nvGrpSpPr>
            <p:grpSpPr bwMode="auto">
              <a:xfrm>
                <a:off x="480" y="3072"/>
                <a:ext cx="4670" cy="249"/>
                <a:chOff x="480" y="3408"/>
                <a:chExt cx="4670" cy="249"/>
              </a:xfrm>
            </p:grpSpPr>
            <p:sp>
              <p:nvSpPr>
                <p:cNvPr id="728087" name="Rectangle 23">
                  <a:extLst>
                    <a:ext uri="{FF2B5EF4-FFF2-40B4-BE49-F238E27FC236}">
                      <a16:creationId xmlns:a16="http://schemas.microsoft.com/office/drawing/2014/main" id="{A390C962-05CE-C446-B865-73A6A020B54D}"/>
                    </a:ext>
                  </a:extLst>
                </p:cNvPr>
                <p:cNvSpPr>
                  <a:spLocks noChangeArrowheads="1"/>
                </p:cNvSpPr>
                <p:nvPr/>
              </p:nvSpPr>
              <p:spPr bwMode="auto">
                <a:xfrm>
                  <a:off x="480" y="3408"/>
                  <a:ext cx="4670"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0033"/>
                      </a:solidFill>
                      <a:latin typeface="Times New Roman" panose="02020603050405020304" pitchFamily="18" charset="0"/>
                      <a:ea typeface="宋体" panose="02010600030101010101" pitchFamily="2" charset="-122"/>
                    </a:rPr>
                    <a:t>64</a:t>
                  </a:r>
                  <a:r>
                    <a:rPr kumimoji="1" lang="en-US" altLang="zh-CN" sz="2400">
                      <a:solidFill>
                        <a:srgbClr val="FFFFFF"/>
                      </a:solidFill>
                      <a:latin typeface="Times New Roman" panose="02020603050405020304" pitchFamily="18" charset="0"/>
                      <a:ea typeface="宋体" panose="02010600030101010101" pitchFamily="2" charset="-122"/>
                    </a:rPr>
                    <a:t>     5     13    19    21    37    56     64     75    80    88    92</a:t>
                  </a:r>
                </a:p>
              </p:txBody>
            </p:sp>
            <p:sp>
              <p:nvSpPr>
                <p:cNvPr id="728088" name="Line 24">
                  <a:extLst>
                    <a:ext uri="{FF2B5EF4-FFF2-40B4-BE49-F238E27FC236}">
                      <a16:creationId xmlns:a16="http://schemas.microsoft.com/office/drawing/2014/main" id="{A6122090-A312-974D-8E2B-4A2F9102580A}"/>
                    </a:ext>
                  </a:extLst>
                </p:cNvPr>
                <p:cNvSpPr>
                  <a:spLocks noChangeShapeType="1"/>
                </p:cNvSpPr>
                <p:nvPr/>
              </p:nvSpPr>
              <p:spPr bwMode="auto">
                <a:xfrm>
                  <a:off x="816"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89" name="Line 25">
                  <a:extLst>
                    <a:ext uri="{FF2B5EF4-FFF2-40B4-BE49-F238E27FC236}">
                      <a16:creationId xmlns:a16="http://schemas.microsoft.com/office/drawing/2014/main" id="{87D3C722-61A0-AF46-9956-929317CA3540}"/>
                    </a:ext>
                  </a:extLst>
                </p:cNvPr>
                <p:cNvSpPr>
                  <a:spLocks noChangeShapeType="1"/>
                </p:cNvSpPr>
                <p:nvPr/>
              </p:nvSpPr>
              <p:spPr bwMode="auto">
                <a:xfrm>
                  <a:off x="1152"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0" name="Line 26">
                  <a:extLst>
                    <a:ext uri="{FF2B5EF4-FFF2-40B4-BE49-F238E27FC236}">
                      <a16:creationId xmlns:a16="http://schemas.microsoft.com/office/drawing/2014/main" id="{7EE578D6-65A5-5D46-B80F-D46C7C2C0433}"/>
                    </a:ext>
                  </a:extLst>
                </p:cNvPr>
                <p:cNvSpPr>
                  <a:spLocks noChangeShapeType="1"/>
                </p:cNvSpPr>
                <p:nvPr/>
              </p:nvSpPr>
              <p:spPr bwMode="auto">
                <a:xfrm>
                  <a:off x="1584"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1" name="Line 27">
                  <a:extLst>
                    <a:ext uri="{FF2B5EF4-FFF2-40B4-BE49-F238E27FC236}">
                      <a16:creationId xmlns:a16="http://schemas.microsoft.com/office/drawing/2014/main" id="{E9BB394F-A8BA-7442-AB47-D1F58DF1390E}"/>
                    </a:ext>
                  </a:extLst>
                </p:cNvPr>
                <p:cNvSpPr>
                  <a:spLocks noChangeShapeType="1"/>
                </p:cNvSpPr>
                <p:nvPr/>
              </p:nvSpPr>
              <p:spPr bwMode="auto">
                <a:xfrm>
                  <a:off x="1968"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2" name="Line 28">
                  <a:extLst>
                    <a:ext uri="{FF2B5EF4-FFF2-40B4-BE49-F238E27FC236}">
                      <a16:creationId xmlns:a16="http://schemas.microsoft.com/office/drawing/2014/main" id="{3E3DCBFE-4449-8B4D-B55D-9F9377D04244}"/>
                    </a:ext>
                  </a:extLst>
                </p:cNvPr>
                <p:cNvSpPr>
                  <a:spLocks noChangeShapeType="1"/>
                </p:cNvSpPr>
                <p:nvPr/>
              </p:nvSpPr>
              <p:spPr bwMode="auto">
                <a:xfrm>
                  <a:off x="2352"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3" name="Line 29">
                  <a:extLst>
                    <a:ext uri="{FF2B5EF4-FFF2-40B4-BE49-F238E27FC236}">
                      <a16:creationId xmlns:a16="http://schemas.microsoft.com/office/drawing/2014/main" id="{9CE366CE-6E69-E840-9733-CCEA77E57341}"/>
                    </a:ext>
                  </a:extLst>
                </p:cNvPr>
                <p:cNvSpPr>
                  <a:spLocks noChangeShapeType="1"/>
                </p:cNvSpPr>
                <p:nvPr/>
              </p:nvSpPr>
              <p:spPr bwMode="auto">
                <a:xfrm>
                  <a:off x="2736"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4" name="Line 30">
                  <a:extLst>
                    <a:ext uri="{FF2B5EF4-FFF2-40B4-BE49-F238E27FC236}">
                      <a16:creationId xmlns:a16="http://schemas.microsoft.com/office/drawing/2014/main" id="{2BE8ACEB-7F8F-7845-A8A5-29BACDC8943E}"/>
                    </a:ext>
                  </a:extLst>
                </p:cNvPr>
                <p:cNvSpPr>
                  <a:spLocks noChangeShapeType="1"/>
                </p:cNvSpPr>
                <p:nvPr/>
              </p:nvSpPr>
              <p:spPr bwMode="auto">
                <a:xfrm>
                  <a:off x="3168"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5" name="Line 31">
                  <a:extLst>
                    <a:ext uri="{FF2B5EF4-FFF2-40B4-BE49-F238E27FC236}">
                      <a16:creationId xmlns:a16="http://schemas.microsoft.com/office/drawing/2014/main" id="{34989630-9ACE-9841-B40D-C978C72357A4}"/>
                    </a:ext>
                  </a:extLst>
                </p:cNvPr>
                <p:cNvSpPr>
                  <a:spLocks noChangeShapeType="1"/>
                </p:cNvSpPr>
                <p:nvPr/>
              </p:nvSpPr>
              <p:spPr bwMode="auto">
                <a:xfrm>
                  <a:off x="3600"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6" name="Line 32">
                  <a:extLst>
                    <a:ext uri="{FF2B5EF4-FFF2-40B4-BE49-F238E27FC236}">
                      <a16:creationId xmlns:a16="http://schemas.microsoft.com/office/drawing/2014/main" id="{A6820C9A-6EBF-F948-93B2-094ED8E6BB6E}"/>
                    </a:ext>
                  </a:extLst>
                </p:cNvPr>
                <p:cNvSpPr>
                  <a:spLocks noChangeShapeType="1"/>
                </p:cNvSpPr>
                <p:nvPr/>
              </p:nvSpPr>
              <p:spPr bwMode="auto">
                <a:xfrm>
                  <a:off x="3984"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7" name="Line 33">
                  <a:extLst>
                    <a:ext uri="{FF2B5EF4-FFF2-40B4-BE49-F238E27FC236}">
                      <a16:creationId xmlns:a16="http://schemas.microsoft.com/office/drawing/2014/main" id="{27D4E19D-361D-D64E-97C7-81BCFF551210}"/>
                    </a:ext>
                  </a:extLst>
                </p:cNvPr>
                <p:cNvSpPr>
                  <a:spLocks noChangeShapeType="1"/>
                </p:cNvSpPr>
                <p:nvPr/>
              </p:nvSpPr>
              <p:spPr bwMode="auto">
                <a:xfrm>
                  <a:off x="4368"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28098" name="Line 34">
                  <a:extLst>
                    <a:ext uri="{FF2B5EF4-FFF2-40B4-BE49-F238E27FC236}">
                      <a16:creationId xmlns:a16="http://schemas.microsoft.com/office/drawing/2014/main" id="{80428AAF-B926-6346-96CF-47B09AE15526}"/>
                    </a:ext>
                  </a:extLst>
                </p:cNvPr>
                <p:cNvSpPr>
                  <a:spLocks noChangeShapeType="1"/>
                </p:cNvSpPr>
                <p:nvPr/>
              </p:nvSpPr>
              <p:spPr bwMode="auto">
                <a:xfrm>
                  <a:off x="4752" y="340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28099" name="AutoShape 35">
                <a:extLst>
                  <a:ext uri="{FF2B5EF4-FFF2-40B4-BE49-F238E27FC236}">
                    <a16:creationId xmlns:a16="http://schemas.microsoft.com/office/drawing/2014/main" id="{578391F9-1753-8D43-82F8-CFA7D607C9C9}"/>
                  </a:ext>
                </a:extLst>
              </p:cNvPr>
              <p:cNvSpPr>
                <a:spLocks noChangeArrowheads="1"/>
              </p:cNvSpPr>
              <p:nvPr/>
            </p:nvSpPr>
            <p:spPr bwMode="auto">
              <a:xfrm>
                <a:off x="720" y="3736"/>
                <a:ext cx="635" cy="408"/>
              </a:xfrm>
              <a:prstGeom prst="cloudCallout">
                <a:avLst>
                  <a:gd name="adj1" fmla="val -57292"/>
                  <a:gd name="adj2" fmla="val -15286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监视哨</a:t>
                </a:r>
              </a:p>
            </p:txBody>
          </p:sp>
          <p:sp>
            <p:nvSpPr>
              <p:cNvPr id="728100" name="AutoShape 36">
                <a:extLst>
                  <a:ext uri="{FF2B5EF4-FFF2-40B4-BE49-F238E27FC236}">
                    <a16:creationId xmlns:a16="http://schemas.microsoft.com/office/drawing/2014/main" id="{4817A8DF-7482-244E-997B-06D8A7EFBFE7}"/>
                  </a:ext>
                </a:extLst>
              </p:cNvPr>
              <p:cNvSpPr>
                <a:spLocks noChangeArrowheads="1"/>
              </p:cNvSpPr>
              <p:nvPr/>
            </p:nvSpPr>
            <p:spPr bwMode="auto">
              <a:xfrm>
                <a:off x="3396" y="2544"/>
                <a:ext cx="1020" cy="272"/>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查找</a:t>
                </a:r>
                <a:r>
                  <a:rPr kumimoji="1" lang="en-US" altLang="zh-CN" sz="2000" b="1">
                    <a:solidFill>
                      <a:srgbClr val="FFFFFF"/>
                    </a:solidFill>
                    <a:latin typeface="Times New Roman" panose="02020603050405020304" pitchFamily="18" charset="0"/>
                    <a:ea typeface="宋体" panose="02010600030101010101" pitchFamily="2" charset="-122"/>
                  </a:rPr>
                  <a:t>64</a:t>
                </a:r>
              </a:p>
            </p:txBody>
          </p:sp>
          <p:sp>
            <p:nvSpPr>
              <p:cNvPr id="728101" name="Rectangle 37">
                <a:extLst>
                  <a:ext uri="{FF2B5EF4-FFF2-40B4-BE49-F238E27FC236}">
                    <a16:creationId xmlns:a16="http://schemas.microsoft.com/office/drawing/2014/main" id="{1EC38AF6-2D14-CA41-8B3F-8BFF8A0EF75D}"/>
                  </a:ext>
                </a:extLst>
              </p:cNvPr>
              <p:cNvSpPr>
                <a:spLocks noChangeArrowheads="1"/>
              </p:cNvSpPr>
              <p:nvPr/>
            </p:nvSpPr>
            <p:spPr bwMode="auto">
              <a:xfrm>
                <a:off x="492" y="2832"/>
                <a:ext cx="46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0       1      2      3      4      5      6       7       8     9     10     11</a:t>
                </a:r>
              </a:p>
            </p:txBody>
          </p:sp>
          <p:grpSp>
            <p:nvGrpSpPr>
              <p:cNvPr id="728102" name="Group 38">
                <a:extLst>
                  <a:ext uri="{FF2B5EF4-FFF2-40B4-BE49-F238E27FC236}">
                    <a16:creationId xmlns:a16="http://schemas.microsoft.com/office/drawing/2014/main" id="{52462D99-9A75-ED4D-9976-6B6FA1334720}"/>
                  </a:ext>
                </a:extLst>
              </p:cNvPr>
              <p:cNvGrpSpPr>
                <a:grpSpLocks/>
              </p:cNvGrpSpPr>
              <p:nvPr/>
            </p:nvGrpSpPr>
            <p:grpSpPr bwMode="auto">
              <a:xfrm>
                <a:off x="4816" y="3344"/>
                <a:ext cx="181" cy="395"/>
                <a:chOff x="4816" y="3360"/>
                <a:chExt cx="181" cy="395"/>
              </a:xfrm>
            </p:grpSpPr>
            <p:sp>
              <p:nvSpPr>
                <p:cNvPr id="728103" name="Rectangle 39">
                  <a:extLst>
                    <a:ext uri="{FF2B5EF4-FFF2-40B4-BE49-F238E27FC236}">
                      <a16:creationId xmlns:a16="http://schemas.microsoft.com/office/drawing/2014/main" id="{03E440BC-7D02-BC4F-BE44-8860AAAA5D98}"/>
                    </a:ext>
                  </a:extLst>
                </p:cNvPr>
                <p:cNvSpPr>
                  <a:spLocks noChangeArrowheads="1"/>
                </p:cNvSpPr>
                <p:nvPr/>
              </p:nvSpPr>
              <p:spPr bwMode="auto">
                <a:xfrm>
                  <a:off x="4816" y="352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p</a:t>
                  </a:r>
                </a:p>
              </p:txBody>
            </p:sp>
            <p:sp>
              <p:nvSpPr>
                <p:cNvPr id="728104" name="Line 40">
                  <a:extLst>
                    <a:ext uri="{FF2B5EF4-FFF2-40B4-BE49-F238E27FC236}">
                      <a16:creationId xmlns:a16="http://schemas.microsoft.com/office/drawing/2014/main" id="{A0A302F2-ABCD-184C-9797-0E8ACAE7D9D9}"/>
                    </a:ext>
                  </a:extLst>
                </p:cNvPr>
                <p:cNvSpPr>
                  <a:spLocks noChangeShapeType="1"/>
                </p:cNvSpPr>
                <p:nvPr/>
              </p:nvSpPr>
              <p:spPr bwMode="auto">
                <a:xfrm flipV="1">
                  <a:off x="4992" y="3360"/>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28105" name="Group 41">
                <a:extLst>
                  <a:ext uri="{FF2B5EF4-FFF2-40B4-BE49-F238E27FC236}">
                    <a16:creationId xmlns:a16="http://schemas.microsoft.com/office/drawing/2014/main" id="{149D7F4F-3162-244B-9FA0-EDB545EBA7B7}"/>
                  </a:ext>
                </a:extLst>
              </p:cNvPr>
              <p:cNvGrpSpPr>
                <a:grpSpLocks/>
              </p:cNvGrpSpPr>
              <p:nvPr/>
            </p:nvGrpSpPr>
            <p:grpSpPr bwMode="auto">
              <a:xfrm>
                <a:off x="4416" y="3360"/>
                <a:ext cx="181" cy="395"/>
                <a:chOff x="4816" y="3360"/>
                <a:chExt cx="181" cy="395"/>
              </a:xfrm>
            </p:grpSpPr>
            <p:sp>
              <p:nvSpPr>
                <p:cNvPr id="728106" name="Rectangle 42">
                  <a:extLst>
                    <a:ext uri="{FF2B5EF4-FFF2-40B4-BE49-F238E27FC236}">
                      <a16:creationId xmlns:a16="http://schemas.microsoft.com/office/drawing/2014/main" id="{F819BD1C-A9D3-4B49-B299-A7F772DDFB56}"/>
                    </a:ext>
                  </a:extLst>
                </p:cNvPr>
                <p:cNvSpPr>
                  <a:spLocks noChangeArrowheads="1"/>
                </p:cNvSpPr>
                <p:nvPr/>
              </p:nvSpPr>
              <p:spPr bwMode="auto">
                <a:xfrm>
                  <a:off x="4816" y="352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p</a:t>
                  </a:r>
                </a:p>
              </p:txBody>
            </p:sp>
            <p:sp>
              <p:nvSpPr>
                <p:cNvPr id="728107" name="Line 43">
                  <a:extLst>
                    <a:ext uri="{FF2B5EF4-FFF2-40B4-BE49-F238E27FC236}">
                      <a16:creationId xmlns:a16="http://schemas.microsoft.com/office/drawing/2014/main" id="{D1D9AB24-659B-9542-B2BC-9C63C1ED9404}"/>
                    </a:ext>
                  </a:extLst>
                </p:cNvPr>
                <p:cNvSpPr>
                  <a:spLocks noChangeShapeType="1"/>
                </p:cNvSpPr>
                <p:nvPr/>
              </p:nvSpPr>
              <p:spPr bwMode="auto">
                <a:xfrm flipV="1">
                  <a:off x="4992" y="3360"/>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28108" name="Group 44">
                <a:extLst>
                  <a:ext uri="{FF2B5EF4-FFF2-40B4-BE49-F238E27FC236}">
                    <a16:creationId xmlns:a16="http://schemas.microsoft.com/office/drawing/2014/main" id="{E767F488-7BCC-434C-A209-D34D482C60C1}"/>
                  </a:ext>
                </a:extLst>
              </p:cNvPr>
              <p:cNvGrpSpPr>
                <a:grpSpLocks/>
              </p:cNvGrpSpPr>
              <p:nvPr/>
            </p:nvGrpSpPr>
            <p:grpSpPr bwMode="auto">
              <a:xfrm>
                <a:off x="3984" y="3360"/>
                <a:ext cx="181" cy="395"/>
                <a:chOff x="4816" y="3360"/>
                <a:chExt cx="181" cy="395"/>
              </a:xfrm>
            </p:grpSpPr>
            <p:sp>
              <p:nvSpPr>
                <p:cNvPr id="728109" name="Rectangle 45">
                  <a:extLst>
                    <a:ext uri="{FF2B5EF4-FFF2-40B4-BE49-F238E27FC236}">
                      <a16:creationId xmlns:a16="http://schemas.microsoft.com/office/drawing/2014/main" id="{11DEF3F8-7C18-3E4B-89D0-CF6D7D182922}"/>
                    </a:ext>
                  </a:extLst>
                </p:cNvPr>
                <p:cNvSpPr>
                  <a:spLocks noChangeArrowheads="1"/>
                </p:cNvSpPr>
                <p:nvPr/>
              </p:nvSpPr>
              <p:spPr bwMode="auto">
                <a:xfrm>
                  <a:off x="4816" y="352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p</a:t>
                  </a:r>
                </a:p>
              </p:txBody>
            </p:sp>
            <p:sp>
              <p:nvSpPr>
                <p:cNvPr id="728110" name="Line 46">
                  <a:extLst>
                    <a:ext uri="{FF2B5EF4-FFF2-40B4-BE49-F238E27FC236}">
                      <a16:creationId xmlns:a16="http://schemas.microsoft.com/office/drawing/2014/main" id="{03E0425A-D341-7942-BF37-672CA8894200}"/>
                    </a:ext>
                  </a:extLst>
                </p:cNvPr>
                <p:cNvSpPr>
                  <a:spLocks noChangeShapeType="1"/>
                </p:cNvSpPr>
                <p:nvPr/>
              </p:nvSpPr>
              <p:spPr bwMode="auto">
                <a:xfrm flipV="1">
                  <a:off x="4992" y="3360"/>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28111" name="Group 47">
                <a:extLst>
                  <a:ext uri="{FF2B5EF4-FFF2-40B4-BE49-F238E27FC236}">
                    <a16:creationId xmlns:a16="http://schemas.microsoft.com/office/drawing/2014/main" id="{537C0D68-4691-0846-AF75-B7525358EBB4}"/>
                  </a:ext>
                </a:extLst>
              </p:cNvPr>
              <p:cNvGrpSpPr>
                <a:grpSpLocks/>
              </p:cNvGrpSpPr>
              <p:nvPr/>
            </p:nvGrpSpPr>
            <p:grpSpPr bwMode="auto">
              <a:xfrm>
                <a:off x="3616" y="3360"/>
                <a:ext cx="181" cy="395"/>
                <a:chOff x="4816" y="3360"/>
                <a:chExt cx="181" cy="395"/>
              </a:xfrm>
            </p:grpSpPr>
            <p:sp>
              <p:nvSpPr>
                <p:cNvPr id="728112" name="Rectangle 48">
                  <a:extLst>
                    <a:ext uri="{FF2B5EF4-FFF2-40B4-BE49-F238E27FC236}">
                      <a16:creationId xmlns:a16="http://schemas.microsoft.com/office/drawing/2014/main" id="{F2FDA8F0-8067-D749-889F-4E947AE61DAB}"/>
                    </a:ext>
                  </a:extLst>
                </p:cNvPr>
                <p:cNvSpPr>
                  <a:spLocks noChangeArrowheads="1"/>
                </p:cNvSpPr>
                <p:nvPr/>
              </p:nvSpPr>
              <p:spPr bwMode="auto">
                <a:xfrm>
                  <a:off x="4816" y="352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p</a:t>
                  </a:r>
                </a:p>
              </p:txBody>
            </p:sp>
            <p:sp>
              <p:nvSpPr>
                <p:cNvPr id="728113" name="Line 49">
                  <a:extLst>
                    <a:ext uri="{FF2B5EF4-FFF2-40B4-BE49-F238E27FC236}">
                      <a16:creationId xmlns:a16="http://schemas.microsoft.com/office/drawing/2014/main" id="{F296EFFF-A969-B641-9709-F711704A6B8D}"/>
                    </a:ext>
                  </a:extLst>
                </p:cNvPr>
                <p:cNvSpPr>
                  <a:spLocks noChangeShapeType="1"/>
                </p:cNvSpPr>
                <p:nvPr/>
              </p:nvSpPr>
              <p:spPr bwMode="auto">
                <a:xfrm flipV="1">
                  <a:off x="4992" y="3360"/>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28114" name="Group 50">
                <a:extLst>
                  <a:ext uri="{FF2B5EF4-FFF2-40B4-BE49-F238E27FC236}">
                    <a16:creationId xmlns:a16="http://schemas.microsoft.com/office/drawing/2014/main" id="{85325118-E534-4347-8A31-81A177BD37F7}"/>
                  </a:ext>
                </a:extLst>
              </p:cNvPr>
              <p:cNvGrpSpPr>
                <a:grpSpLocks/>
              </p:cNvGrpSpPr>
              <p:nvPr/>
            </p:nvGrpSpPr>
            <p:grpSpPr bwMode="auto">
              <a:xfrm>
                <a:off x="3216" y="3360"/>
                <a:ext cx="181" cy="395"/>
                <a:chOff x="4816" y="3360"/>
                <a:chExt cx="181" cy="395"/>
              </a:xfrm>
            </p:grpSpPr>
            <p:sp>
              <p:nvSpPr>
                <p:cNvPr id="728115" name="Rectangle 51">
                  <a:extLst>
                    <a:ext uri="{FF2B5EF4-FFF2-40B4-BE49-F238E27FC236}">
                      <a16:creationId xmlns:a16="http://schemas.microsoft.com/office/drawing/2014/main" id="{9890CD63-A492-CE4C-8B9D-541FA80AE6BE}"/>
                    </a:ext>
                  </a:extLst>
                </p:cNvPr>
                <p:cNvSpPr>
                  <a:spLocks noChangeArrowheads="1"/>
                </p:cNvSpPr>
                <p:nvPr/>
              </p:nvSpPr>
              <p:spPr bwMode="auto">
                <a:xfrm>
                  <a:off x="4816" y="352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p</a:t>
                  </a:r>
                </a:p>
              </p:txBody>
            </p:sp>
            <p:sp>
              <p:nvSpPr>
                <p:cNvPr id="728116" name="Line 52">
                  <a:extLst>
                    <a:ext uri="{FF2B5EF4-FFF2-40B4-BE49-F238E27FC236}">
                      <a16:creationId xmlns:a16="http://schemas.microsoft.com/office/drawing/2014/main" id="{B2147226-2BD1-5B4A-9E29-17D277BEB542}"/>
                    </a:ext>
                  </a:extLst>
                </p:cNvPr>
                <p:cNvSpPr>
                  <a:spLocks noChangeShapeType="1"/>
                </p:cNvSpPr>
                <p:nvPr/>
              </p:nvSpPr>
              <p:spPr bwMode="auto">
                <a:xfrm flipV="1">
                  <a:off x="4992" y="3360"/>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28117" name="Text Box 53">
                <a:extLst>
                  <a:ext uri="{FF2B5EF4-FFF2-40B4-BE49-F238E27FC236}">
                    <a16:creationId xmlns:a16="http://schemas.microsoft.com/office/drawing/2014/main" id="{CAE81EBA-EDA5-D14E-A00A-17466D26F584}"/>
                  </a:ext>
                </a:extLst>
              </p:cNvPr>
              <p:cNvSpPr txBox="1">
                <a:spLocks noChangeArrowheads="1"/>
              </p:cNvSpPr>
              <p:nvPr/>
            </p:nvSpPr>
            <p:spPr bwMode="auto">
              <a:xfrm>
                <a:off x="2016" y="3799"/>
                <a:ext cx="10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比较次数</a:t>
                </a:r>
                <a:r>
                  <a:rPr kumimoji="1" lang="en-US" altLang="zh-CN" sz="2400" b="1">
                    <a:solidFill>
                      <a:srgbClr val="FFFFFF"/>
                    </a:solidFill>
                    <a:latin typeface="Times New Roman" panose="02020603050405020304" pitchFamily="18" charset="0"/>
                    <a:ea typeface="宋体" panose="02010600030101010101" pitchFamily="2" charset="-122"/>
                  </a:rPr>
                  <a:t>=5</a:t>
                </a:r>
              </a:p>
            </p:txBody>
          </p:sp>
        </p:grpSp>
        <p:sp>
          <p:nvSpPr>
            <p:cNvPr id="728118" name="Rectangle 54">
              <a:extLst>
                <a:ext uri="{FF2B5EF4-FFF2-40B4-BE49-F238E27FC236}">
                  <a16:creationId xmlns:a16="http://schemas.microsoft.com/office/drawing/2014/main" id="{24CC774C-C65A-B04B-92A7-0DD69246E84D}"/>
                </a:ext>
              </a:extLst>
            </p:cNvPr>
            <p:cNvSpPr>
              <a:spLocks noChangeArrowheads="1"/>
            </p:cNvSpPr>
            <p:nvPr/>
          </p:nvSpPr>
          <p:spPr bwMode="auto">
            <a:xfrm>
              <a:off x="1655" y="1616"/>
              <a:ext cx="195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图</a:t>
              </a:r>
              <a:r>
                <a:rPr kumimoji="1" lang="en-US" altLang="zh-CN" sz="2400" b="1">
                  <a:solidFill>
                    <a:srgbClr val="FFFFFF"/>
                  </a:solidFill>
                  <a:latin typeface="Times New Roman" panose="02020603050405020304" pitchFamily="18" charset="0"/>
                  <a:ea typeface="宋体" panose="02010600030101010101" pitchFamily="2" charset="-122"/>
                </a:rPr>
                <a:t>9-1   </a:t>
              </a:r>
              <a:r>
                <a:rPr kumimoji="1" lang="zh-CN" altLang="en-US" sz="2400" b="1">
                  <a:solidFill>
                    <a:srgbClr val="FFFFFF"/>
                  </a:solidFill>
                  <a:latin typeface="Times New Roman" panose="02020603050405020304" pitchFamily="18" charset="0"/>
                  <a:ea typeface="宋体" panose="02010600030101010101" pitchFamily="2" charset="-122"/>
                </a:rPr>
                <a:t>顺序查找示例</a:t>
              </a:r>
            </a:p>
          </p:txBody>
        </p:sp>
      </p:grpSp>
    </p:spTree>
    <p:extLst>
      <p:ext uri="{BB962C8B-B14F-4D97-AF65-F5344CB8AC3E}">
        <p14:creationId xmlns:p14="http://schemas.microsoft.com/office/powerpoint/2010/main" val="28192933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226" name="Rectangle 2">
            <a:extLst>
              <a:ext uri="{FF2B5EF4-FFF2-40B4-BE49-F238E27FC236}">
                <a16:creationId xmlns:a16="http://schemas.microsoft.com/office/drawing/2014/main" id="{0899D3D2-F564-CD42-B652-53E1A8D6FE8F}"/>
              </a:ext>
            </a:extLst>
          </p:cNvPr>
          <p:cNvSpPr>
            <a:spLocks noGrp="1" noChangeArrowheads="1"/>
          </p:cNvSpPr>
          <p:nvPr>
            <p:ph type="body" idx="1"/>
          </p:nvPr>
        </p:nvSpPr>
        <p:spPr>
          <a:xfrm>
            <a:off x="1676400" y="152401"/>
            <a:ext cx="8915400" cy="4213225"/>
          </a:xfrm>
          <a:noFill/>
          <a:ln/>
        </p:spPr>
        <p:txBody>
          <a:bodyPr/>
          <a:lstStyle/>
          <a:p>
            <a:pPr marL="723900" lvl="2" indent="0">
              <a:lnSpc>
                <a:spcPct val="110000"/>
              </a:lnSpc>
              <a:spcBef>
                <a:spcPct val="10000"/>
              </a:spcBef>
              <a:buNone/>
            </a:pPr>
            <a:r>
              <a:rPr lang="en-US" altLang="zh-CN" sz="2800" b="1"/>
              <a:t>free(p);</a:t>
            </a:r>
          </a:p>
          <a:p>
            <a:pPr marL="723900" lvl="2" indent="0">
              <a:lnSpc>
                <a:spcPct val="110000"/>
              </a:lnSpc>
              <a:spcBef>
                <a:spcPct val="10000"/>
              </a:spcBef>
              <a:buNone/>
            </a:pPr>
            <a:r>
              <a:rPr lang="en-US" altLang="zh-CN" sz="2800" b="1"/>
              <a:t>for (k=j+1; k&lt;=f-&gt;keynum ; k++)</a:t>
            </a:r>
          </a:p>
          <a:p>
            <a:pPr marL="1079500" lvl="3" indent="0">
              <a:lnSpc>
                <a:spcPct val="110000"/>
              </a:lnSpc>
              <a:spcBef>
                <a:spcPct val="10000"/>
              </a:spcBef>
              <a:buNone/>
            </a:pPr>
            <a:r>
              <a:rPr lang="en-US" altLang="zh-CN" sz="2800" b="1"/>
              <a:t>{   f-&gt;key[k-1]=f-&gt;key[k] ; </a:t>
            </a:r>
          </a:p>
          <a:p>
            <a:pPr marL="1435100" lvl="4" indent="0">
              <a:lnSpc>
                <a:spcPct val="110000"/>
              </a:lnSpc>
              <a:spcBef>
                <a:spcPct val="10000"/>
              </a:spcBef>
              <a:buNone/>
            </a:pPr>
            <a:r>
              <a:rPr lang="en-US" altLang="zh-CN" sz="2800" b="1"/>
              <a:t>f-&gt;ptr[k-1]=f-&gt;ptr[k] ; </a:t>
            </a:r>
          </a:p>
          <a:p>
            <a:pPr marL="1079500" lvl="3" indent="0">
              <a:lnSpc>
                <a:spcPct val="110000"/>
              </a:lnSpc>
              <a:spcBef>
                <a:spcPct val="10000"/>
              </a:spcBef>
              <a:buNone/>
            </a:pPr>
            <a:r>
              <a:rPr lang="en-US" altLang="zh-CN" sz="2800" b="1"/>
              <a:t>}     </a:t>
            </a:r>
            <a:r>
              <a:rPr lang="en-US" altLang="zh-CN" sz="2400" b="1"/>
              <a:t>/*   </a:t>
            </a:r>
            <a:r>
              <a:rPr lang="zh-CN" altLang="en-US" sz="2400" b="1"/>
              <a:t>将</a:t>
            </a:r>
            <a:r>
              <a:rPr lang="en-US" altLang="zh-CN" sz="2400" b="1"/>
              <a:t>f</a:t>
            </a:r>
            <a:r>
              <a:rPr lang="zh-CN" altLang="en-US" sz="2400" b="1"/>
              <a:t>中第</a:t>
            </a:r>
            <a:r>
              <a:rPr lang="en-US" altLang="zh-CN" sz="2400" b="1"/>
              <a:t>j</a:t>
            </a:r>
            <a:r>
              <a:rPr lang="zh-CN" altLang="en-US" sz="2400" b="1"/>
              <a:t>个关键字和指针前移   *</a:t>
            </a:r>
            <a:r>
              <a:rPr lang="en-US" altLang="zh-CN" sz="2400" b="1"/>
              <a:t>/</a:t>
            </a:r>
          </a:p>
          <a:p>
            <a:pPr marL="723900" lvl="2" indent="0">
              <a:lnSpc>
                <a:spcPct val="110000"/>
              </a:lnSpc>
              <a:spcBef>
                <a:spcPct val="10000"/>
              </a:spcBef>
              <a:buNone/>
            </a:pPr>
            <a:r>
              <a:rPr lang="en-US" altLang="zh-CN" sz="2800" b="1"/>
              <a:t>f-&gt;keynum-- ;</a:t>
            </a:r>
          </a:p>
          <a:p>
            <a:pPr marL="723900" lvl="2" indent="0">
              <a:lnSpc>
                <a:spcPct val="110000"/>
              </a:lnSpc>
              <a:spcBef>
                <a:spcPct val="10000"/>
              </a:spcBef>
              <a:buNone/>
            </a:pPr>
            <a:r>
              <a:rPr lang="en-US" altLang="zh-CN" sz="2800" b="1"/>
              <a:t>return(b) ;</a:t>
            </a:r>
          </a:p>
          <a:p>
            <a:pPr marL="355600" lvl="1" indent="0">
              <a:lnSpc>
                <a:spcPct val="110000"/>
              </a:lnSpc>
              <a:spcBef>
                <a:spcPct val="10000"/>
              </a:spcBef>
              <a:buNone/>
            </a:pPr>
            <a:r>
              <a:rPr lang="en-US" altLang="zh-CN" b="1"/>
              <a:t>}</a:t>
            </a:r>
          </a:p>
        </p:txBody>
      </p:sp>
    </p:spTree>
    <p:extLst>
      <p:ext uri="{BB962C8B-B14F-4D97-AF65-F5344CB8AC3E}">
        <p14:creationId xmlns:p14="http://schemas.microsoft.com/office/powerpoint/2010/main" val="27149936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id="{00D9BB10-3916-904E-B13F-ED0FA34B135D}"/>
              </a:ext>
            </a:extLst>
          </p:cNvPr>
          <p:cNvSpPr>
            <a:spLocks noGrp="1" noChangeArrowheads="1"/>
          </p:cNvSpPr>
          <p:nvPr>
            <p:ph type="body" idx="1"/>
          </p:nvPr>
        </p:nvSpPr>
        <p:spPr>
          <a:xfrm>
            <a:off x="1676401" y="152400"/>
            <a:ext cx="8812213" cy="6553200"/>
          </a:xfrm>
          <a:noFill/>
          <a:ln/>
        </p:spPr>
        <p:txBody>
          <a:bodyPr/>
          <a:lstStyle/>
          <a:p>
            <a:pPr marL="0" indent="0">
              <a:lnSpc>
                <a:spcPct val="110000"/>
              </a:lnSpc>
              <a:spcBef>
                <a:spcPct val="10000"/>
              </a:spcBef>
              <a:buNone/>
            </a:pPr>
            <a:r>
              <a:rPr lang="en-US" altLang="zh-CN" sz="2800" b="1"/>
              <a:t>void  DeleteBTNode(BTNode *T, KeyType K)</a:t>
            </a:r>
          </a:p>
          <a:p>
            <a:pPr marL="355600" lvl="1" indent="0">
              <a:lnSpc>
                <a:spcPct val="110000"/>
              </a:lnSpc>
              <a:spcBef>
                <a:spcPct val="10000"/>
              </a:spcBef>
              <a:buNone/>
            </a:pPr>
            <a:r>
              <a:rPr lang="en-US" altLang="zh-CN" b="1"/>
              <a:t>{   BTNode  *p, *S ;</a:t>
            </a:r>
          </a:p>
          <a:p>
            <a:pPr marL="723900" lvl="2" indent="0">
              <a:lnSpc>
                <a:spcPct val="110000"/>
              </a:lnSpc>
              <a:spcBef>
                <a:spcPct val="10000"/>
              </a:spcBef>
              <a:buNone/>
            </a:pPr>
            <a:r>
              <a:rPr lang="en-US" altLang="zh-CN" sz="2800" b="1"/>
              <a:t>int j,n ;</a:t>
            </a:r>
          </a:p>
          <a:p>
            <a:pPr marL="723900" lvl="2" indent="0">
              <a:lnSpc>
                <a:spcPct val="110000"/>
              </a:lnSpc>
              <a:spcBef>
                <a:spcPct val="10000"/>
              </a:spcBef>
              <a:buNone/>
            </a:pPr>
            <a:r>
              <a:rPr lang="en-US" altLang="zh-CN" sz="2800" b="1"/>
              <a:t>m=BT_search(T, K, p) ; </a:t>
            </a:r>
            <a:r>
              <a:rPr lang="en-US" altLang="zh-CN" b="1"/>
              <a:t>/* </a:t>
            </a:r>
            <a:r>
              <a:rPr lang="zh-CN" altLang="en-US" b="1"/>
              <a:t>在</a:t>
            </a:r>
            <a:r>
              <a:rPr lang="en-US" altLang="zh-CN" b="1"/>
              <a:t>T</a:t>
            </a:r>
            <a:r>
              <a:rPr lang="zh-CN" altLang="en-US" b="1"/>
              <a:t>中查找</a:t>
            </a:r>
            <a:r>
              <a:rPr lang="en-US" altLang="zh-CN" b="1"/>
              <a:t>K</a:t>
            </a:r>
            <a:r>
              <a:rPr lang="zh-CN" altLang="en-US" b="1"/>
              <a:t>的结点  *</a:t>
            </a:r>
            <a:r>
              <a:rPr lang="en-US" altLang="zh-CN" b="1"/>
              <a:t>/</a:t>
            </a:r>
          </a:p>
          <a:p>
            <a:pPr marL="723900" lvl="2" indent="0">
              <a:lnSpc>
                <a:spcPct val="110000"/>
              </a:lnSpc>
              <a:spcBef>
                <a:spcPct val="10000"/>
              </a:spcBef>
              <a:buNone/>
            </a:pPr>
            <a:r>
              <a:rPr lang="en-US" altLang="zh-CN" sz="2800" b="1"/>
              <a:t>if (j==0)  return(T) ;</a:t>
            </a:r>
          </a:p>
          <a:p>
            <a:pPr marL="723900" lvl="2" indent="0">
              <a:lnSpc>
                <a:spcPct val="110000"/>
              </a:lnSpc>
              <a:spcBef>
                <a:spcPct val="10000"/>
              </a:spcBef>
              <a:buNone/>
            </a:pPr>
            <a:r>
              <a:rPr lang="en-US" altLang="zh-CN" sz="2800" b="1"/>
              <a:t>if (p-&gt;ptr[j-1])</a:t>
            </a:r>
          </a:p>
          <a:p>
            <a:pPr marL="1079500" lvl="3" indent="0">
              <a:lnSpc>
                <a:spcPct val="110000"/>
              </a:lnSpc>
              <a:spcBef>
                <a:spcPct val="10000"/>
              </a:spcBef>
              <a:buNone/>
            </a:pPr>
            <a:r>
              <a:rPr lang="en-US" altLang="zh-CN" sz="2800" b="1"/>
              <a:t>{   S=p-&gt;ptr[j-1] ;</a:t>
            </a:r>
          </a:p>
          <a:p>
            <a:pPr marL="1435100" lvl="4" indent="0">
              <a:lnSpc>
                <a:spcPct val="110000"/>
              </a:lnSpc>
              <a:spcBef>
                <a:spcPct val="10000"/>
              </a:spcBef>
              <a:buNone/>
            </a:pPr>
            <a:r>
              <a:rPr lang="en-US" altLang="zh-CN" sz="2800" b="1"/>
              <a:t>while (S-&gt;ptr[S-&gt;keynum])</a:t>
            </a:r>
          </a:p>
          <a:p>
            <a:pPr marL="1435100" lvl="4" indent="0">
              <a:lnSpc>
                <a:spcPct val="110000"/>
              </a:lnSpc>
              <a:spcBef>
                <a:spcPct val="10000"/>
              </a:spcBef>
              <a:buNone/>
            </a:pPr>
            <a:r>
              <a:rPr lang="en-US" altLang="zh-CN" sz="2800" b="1"/>
              <a:t>     S=S-&gt;ptr[S-&gt;keynum] ;</a:t>
            </a:r>
          </a:p>
          <a:p>
            <a:pPr marL="1435100" lvl="4" indent="0">
              <a:lnSpc>
                <a:spcPct val="110000"/>
              </a:lnSpc>
              <a:spcBef>
                <a:spcPct val="10000"/>
              </a:spcBef>
              <a:buNone/>
            </a:pPr>
            <a:r>
              <a:rPr lang="en-US" altLang="zh-CN" sz="2800" b="1"/>
              <a:t>  </a:t>
            </a:r>
            <a:r>
              <a:rPr lang="en-US" altLang="zh-CN" sz="2400" b="1"/>
              <a:t>/*  </a:t>
            </a:r>
            <a:r>
              <a:rPr lang="zh-CN" altLang="en-US" sz="2400" b="1"/>
              <a:t>在子树中找包含最大关键字的结点   *</a:t>
            </a:r>
            <a:r>
              <a:rPr lang="en-US" altLang="zh-CN" sz="2400" b="1"/>
              <a:t>/</a:t>
            </a:r>
          </a:p>
          <a:p>
            <a:pPr marL="1435100" lvl="4" indent="0">
              <a:lnSpc>
                <a:spcPct val="110000"/>
              </a:lnSpc>
              <a:spcBef>
                <a:spcPct val="10000"/>
              </a:spcBef>
              <a:buNone/>
            </a:pPr>
            <a:r>
              <a:rPr lang="en-US" altLang="zh-CN" sz="2800" b="1"/>
              <a:t>p-&gt;key[j]=S-&gt;key[S -&gt;keynum] ;  </a:t>
            </a:r>
          </a:p>
          <a:p>
            <a:pPr marL="1435100" lvl="4" indent="0">
              <a:lnSpc>
                <a:spcPct val="110000"/>
              </a:lnSpc>
              <a:spcBef>
                <a:spcPct val="10000"/>
              </a:spcBef>
              <a:buNone/>
            </a:pPr>
            <a:r>
              <a:rPr lang="en-US" altLang="zh-CN" sz="2800" b="1"/>
              <a:t>p=S ; j=S-&gt;keynum ;</a:t>
            </a:r>
          </a:p>
          <a:p>
            <a:pPr marL="1079500" lvl="3" indent="0">
              <a:lnSpc>
                <a:spcPct val="110000"/>
              </a:lnSpc>
              <a:spcBef>
                <a:spcPct val="10000"/>
              </a:spcBef>
              <a:buNone/>
            </a:pPr>
            <a:r>
              <a:rPr lang="en-US" altLang="zh-CN" sz="2800" b="1"/>
              <a:t>}</a:t>
            </a:r>
          </a:p>
        </p:txBody>
      </p:sp>
    </p:spTree>
    <p:extLst>
      <p:ext uri="{BB962C8B-B14F-4D97-AF65-F5344CB8AC3E}">
        <p14:creationId xmlns:p14="http://schemas.microsoft.com/office/powerpoint/2010/main" val="23001413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2274" name="Rectangle 2">
            <a:extLst>
              <a:ext uri="{FF2B5EF4-FFF2-40B4-BE49-F238E27FC236}">
                <a16:creationId xmlns:a16="http://schemas.microsoft.com/office/drawing/2014/main" id="{FEB96BEC-8609-EA4C-A66D-EAEB219098E7}"/>
              </a:ext>
            </a:extLst>
          </p:cNvPr>
          <p:cNvSpPr>
            <a:spLocks noGrp="1" noChangeArrowheads="1"/>
          </p:cNvSpPr>
          <p:nvPr>
            <p:ph type="body" idx="1"/>
          </p:nvPr>
        </p:nvSpPr>
        <p:spPr>
          <a:xfrm>
            <a:off x="1676401" y="152401"/>
            <a:ext cx="8812213" cy="6156325"/>
          </a:xfrm>
          <a:noFill/>
          <a:ln/>
        </p:spPr>
        <p:txBody>
          <a:bodyPr/>
          <a:lstStyle/>
          <a:p>
            <a:pPr marL="723900" lvl="2" indent="0">
              <a:lnSpc>
                <a:spcPct val="110000"/>
              </a:lnSpc>
              <a:buNone/>
            </a:pPr>
            <a:r>
              <a:rPr lang="en-US" altLang="zh-CN" sz="2800" b="1"/>
              <a:t>for (n=j+1; n&lt;p-&gt;keynum; n++)</a:t>
            </a:r>
          </a:p>
          <a:p>
            <a:pPr marL="1079500" lvl="3" indent="0">
              <a:lnSpc>
                <a:spcPct val="110000"/>
              </a:lnSpc>
              <a:buNone/>
            </a:pPr>
            <a:r>
              <a:rPr lang="en-US" altLang="zh-CN" sz="2800" b="1"/>
              <a:t>p-&gt;key[n-1]=p-&gt;key[n] ; </a:t>
            </a:r>
          </a:p>
          <a:p>
            <a:pPr marL="1435100" lvl="4" indent="0">
              <a:lnSpc>
                <a:spcPct val="110000"/>
              </a:lnSpc>
              <a:buNone/>
            </a:pPr>
            <a:r>
              <a:rPr lang="en-US" altLang="zh-CN" b="1"/>
              <a:t> </a:t>
            </a:r>
            <a:r>
              <a:rPr lang="en-US" altLang="zh-CN" sz="2400" b="1"/>
              <a:t>/*  </a:t>
            </a:r>
            <a:r>
              <a:rPr lang="zh-CN" altLang="en-US" sz="2400" b="1"/>
              <a:t>从</a:t>
            </a:r>
            <a:r>
              <a:rPr lang="en-US" altLang="zh-CN" sz="2400" b="1"/>
              <a:t>p</a:t>
            </a:r>
            <a:r>
              <a:rPr lang="zh-CN" altLang="en-US" sz="2400" b="1"/>
              <a:t>中删除第</a:t>
            </a:r>
            <a:r>
              <a:rPr lang="en-US" altLang="zh-CN" sz="2400" b="1"/>
              <a:t>m</a:t>
            </a:r>
            <a:r>
              <a:rPr lang="zh-CN" altLang="en-US" sz="2400" b="1"/>
              <a:t>个关键字   *</a:t>
            </a:r>
            <a:r>
              <a:rPr lang="en-US" altLang="zh-CN" sz="2400" b="1"/>
              <a:t>/</a:t>
            </a:r>
            <a:r>
              <a:rPr lang="en-US" altLang="zh-CN" sz="1800" b="1"/>
              <a:t> </a:t>
            </a:r>
          </a:p>
          <a:p>
            <a:pPr marL="723900" lvl="2" indent="0">
              <a:lnSpc>
                <a:spcPct val="110000"/>
              </a:lnSpc>
              <a:buNone/>
            </a:pPr>
            <a:r>
              <a:rPr lang="en-US" altLang="zh-CN" sz="2800" b="1"/>
              <a:t>p-&gt;keynum-- ;</a:t>
            </a:r>
          </a:p>
          <a:p>
            <a:pPr marL="723900" lvl="2" indent="0">
              <a:lnSpc>
                <a:spcPct val="110000"/>
              </a:lnSpc>
              <a:buNone/>
            </a:pPr>
            <a:r>
              <a:rPr lang="en-US" altLang="zh-CN" sz="2800" b="1"/>
              <a:t>while (p-&gt;keynum&lt;(m-1)/2&amp;&amp;p-&gt;parent)</a:t>
            </a:r>
          </a:p>
          <a:p>
            <a:pPr marL="1079500" lvl="3" indent="0">
              <a:lnSpc>
                <a:spcPct val="110000"/>
              </a:lnSpc>
              <a:buNone/>
            </a:pPr>
            <a:r>
              <a:rPr lang="en-US" altLang="zh-CN" sz="2800" b="1"/>
              <a:t>{   if (!MoveKey(p) )  p=MergeNode(p);</a:t>
            </a:r>
          </a:p>
          <a:p>
            <a:pPr marL="1435100" lvl="4" indent="0">
              <a:lnSpc>
                <a:spcPct val="110000"/>
              </a:lnSpc>
              <a:buNone/>
            </a:pPr>
            <a:r>
              <a:rPr lang="en-US" altLang="zh-CN" sz="2800" b="1"/>
              <a:t> p=p-&gt;parent ;</a:t>
            </a:r>
          </a:p>
          <a:p>
            <a:pPr marL="1079500" lvl="3" indent="0">
              <a:lnSpc>
                <a:spcPct val="110000"/>
              </a:lnSpc>
              <a:buNone/>
            </a:pPr>
            <a:r>
              <a:rPr lang="en-US" altLang="zh-CN" sz="2800" b="1"/>
              <a:t>}    </a:t>
            </a:r>
            <a:r>
              <a:rPr lang="en-US" altLang="zh-CN" sz="2400" b="1"/>
              <a:t>/*  </a:t>
            </a:r>
            <a:r>
              <a:rPr lang="zh-CN" altLang="en-US" sz="2400" b="1"/>
              <a:t>若</a:t>
            </a:r>
            <a:r>
              <a:rPr lang="en-US" altLang="zh-CN" sz="2400" b="1"/>
              <a:t>p</a:t>
            </a:r>
            <a:r>
              <a:rPr lang="zh-CN" altLang="en-US" sz="2400" b="1"/>
              <a:t>中关键字树目不够</a:t>
            </a:r>
            <a:r>
              <a:rPr lang="en-US" altLang="zh-CN" sz="2400" b="1"/>
              <a:t>,</a:t>
            </a:r>
            <a:r>
              <a:rPr lang="zh-CN" altLang="en-US" sz="2400" b="1"/>
              <a:t>按</a:t>
            </a:r>
            <a:r>
              <a:rPr lang="zh-CN" altLang="en-US" sz="2400" b="1">
                <a:latin typeface="宋体" panose="02010600030101010101" pitchFamily="2" charset="-122"/>
              </a:rPr>
              <a:t>⑵处理  </a:t>
            </a:r>
            <a:r>
              <a:rPr lang="zh-CN" altLang="en-US" sz="2400" b="1"/>
              <a:t> *</a:t>
            </a:r>
            <a:r>
              <a:rPr lang="en-US" altLang="zh-CN" sz="2400" b="1"/>
              <a:t>/</a:t>
            </a:r>
          </a:p>
          <a:p>
            <a:pPr marL="723900" lvl="2" indent="0">
              <a:lnSpc>
                <a:spcPct val="110000"/>
              </a:lnSpc>
              <a:buNone/>
            </a:pPr>
            <a:r>
              <a:rPr lang="en-US" altLang="zh-CN" b="1"/>
              <a:t> </a:t>
            </a:r>
            <a:r>
              <a:rPr lang="en-US" altLang="zh-CN" sz="2800" b="1"/>
              <a:t>if (p==T&amp;&amp;T-&gt;keynum==0)</a:t>
            </a:r>
          </a:p>
          <a:p>
            <a:pPr marL="1079500" lvl="3" indent="0">
              <a:lnSpc>
                <a:spcPct val="110000"/>
              </a:lnSpc>
              <a:buNone/>
            </a:pPr>
            <a:r>
              <a:rPr lang="en-US" altLang="zh-CN" sz="2800" b="1"/>
              <a:t>{   T=T-&gt;ptr[0] ;   free(p) ;    }</a:t>
            </a:r>
          </a:p>
          <a:p>
            <a:pPr marL="355600" lvl="1" indent="0">
              <a:lnSpc>
                <a:spcPct val="110000"/>
              </a:lnSpc>
              <a:buNone/>
            </a:pPr>
            <a:r>
              <a:rPr lang="en-US" altLang="zh-CN" b="1"/>
              <a:t>}</a:t>
            </a:r>
          </a:p>
        </p:txBody>
      </p:sp>
    </p:spTree>
    <p:extLst>
      <p:ext uri="{BB962C8B-B14F-4D97-AF65-F5344CB8AC3E}">
        <p14:creationId xmlns:p14="http://schemas.microsoft.com/office/powerpoint/2010/main" val="15498928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9A3A81BF-45C0-B44F-AE1A-7AE9D5769BAD}"/>
              </a:ext>
            </a:extLst>
          </p:cNvPr>
          <p:cNvSpPr>
            <a:spLocks noGrp="1" noChangeArrowheads="1"/>
          </p:cNvSpPr>
          <p:nvPr>
            <p:ph type="title"/>
          </p:nvPr>
        </p:nvSpPr>
        <p:spPr>
          <a:xfrm>
            <a:off x="1676400" y="220663"/>
            <a:ext cx="2667000" cy="685800"/>
          </a:xfrm>
        </p:spPr>
        <p:txBody>
          <a:bodyPr/>
          <a:lstStyle/>
          <a:p>
            <a:pPr algn="l"/>
            <a:r>
              <a:rPr lang="en-US" altLang="zh-CN" sz="4000" b="1">
                <a:latin typeface="Times New Roman" panose="02020603050405020304" pitchFamily="18" charset="0"/>
                <a:cs typeface="Arial" panose="020B0604020202020204" pitchFamily="34" charset="0"/>
              </a:rPr>
              <a:t>5 </a:t>
            </a:r>
            <a:r>
              <a:rPr lang="en-US" altLang="zh-CN" sz="4000" b="1">
                <a:latin typeface="Times New Roman" panose="02020603050405020304" pitchFamily="18" charset="0"/>
              </a:rPr>
              <a:t>  B</a:t>
            </a:r>
            <a:r>
              <a:rPr lang="en-US" altLang="zh-CN" sz="4000" b="1" baseline="26000">
                <a:latin typeface="Times New Roman" panose="02020603050405020304" pitchFamily="18" charset="0"/>
              </a:rPr>
              <a:t>+</a:t>
            </a:r>
            <a:r>
              <a:rPr lang="zh-CN" altLang="en-US" sz="4000" b="1">
                <a:ea typeface="楷体_GB2312" pitchFamily="49" charset="-122"/>
              </a:rPr>
              <a:t>树</a:t>
            </a:r>
          </a:p>
        </p:txBody>
      </p:sp>
      <p:sp>
        <p:nvSpPr>
          <p:cNvPr id="823299" name="Rectangle 3">
            <a:extLst>
              <a:ext uri="{FF2B5EF4-FFF2-40B4-BE49-F238E27FC236}">
                <a16:creationId xmlns:a16="http://schemas.microsoft.com/office/drawing/2014/main" id="{46802377-B83E-444A-BBD5-3045CD3733D7}"/>
              </a:ext>
            </a:extLst>
          </p:cNvPr>
          <p:cNvSpPr>
            <a:spLocks noGrp="1" noChangeArrowheads="1"/>
          </p:cNvSpPr>
          <p:nvPr>
            <p:ph type="body" idx="1"/>
          </p:nvPr>
        </p:nvSpPr>
        <p:spPr>
          <a:xfrm>
            <a:off x="1676401" y="1125539"/>
            <a:ext cx="8812213" cy="4967287"/>
          </a:xfrm>
          <a:noFill/>
          <a:ln/>
        </p:spPr>
        <p:txBody>
          <a:bodyPr/>
          <a:lstStyle/>
          <a:p>
            <a:pPr marL="0" indent="0">
              <a:lnSpc>
                <a:spcPct val="110000"/>
              </a:lnSpc>
              <a:buNone/>
            </a:pPr>
            <a:r>
              <a:rPr lang="zh-CN" altLang="en-US" sz="2800" b="1">
                <a:latin typeface="宋体" panose="02010600030101010101" pitchFamily="2" charset="-122"/>
              </a:rPr>
              <a:t>    </a:t>
            </a:r>
            <a:r>
              <a:rPr lang="zh-CN" altLang="en-US" sz="2800" b="1"/>
              <a:t>在实际的文件系统中</a:t>
            </a:r>
            <a:r>
              <a:rPr lang="zh-CN" altLang="en-US" sz="2800" b="1">
                <a:latin typeface="宋体" panose="02010600030101010101" pitchFamily="2" charset="-122"/>
              </a:rPr>
              <a:t>，基本上不使用</a:t>
            </a:r>
            <a:r>
              <a:rPr lang="en-US" altLang="zh-CN" sz="2800" b="1"/>
              <a:t>B_</a:t>
            </a:r>
            <a:r>
              <a:rPr lang="zh-CN" altLang="en-US" sz="2800" b="1"/>
              <a:t>树</a:t>
            </a:r>
            <a:r>
              <a:rPr lang="zh-CN" altLang="en-US" sz="2800" b="1">
                <a:latin typeface="宋体" panose="02010600030101010101" pitchFamily="2" charset="-122"/>
              </a:rPr>
              <a:t>，而是使用</a:t>
            </a:r>
            <a:r>
              <a:rPr lang="en-US" altLang="zh-CN" sz="2800" b="1"/>
              <a:t>B_</a:t>
            </a:r>
            <a:r>
              <a:rPr lang="zh-CN" altLang="en-US" sz="2800" b="1"/>
              <a:t>树的一种变体</a:t>
            </a:r>
            <a:r>
              <a:rPr lang="zh-CN" altLang="en-US" sz="2800" b="1">
                <a:latin typeface="宋体" panose="02010600030101010101" pitchFamily="2" charset="-122"/>
              </a:rPr>
              <a:t>，</a:t>
            </a:r>
            <a:r>
              <a:rPr lang="zh-CN" altLang="en-US" sz="2800" b="1"/>
              <a:t>称为</a:t>
            </a:r>
            <a:r>
              <a:rPr lang="en-US" altLang="zh-CN" sz="2800" b="1"/>
              <a:t>m</a:t>
            </a:r>
            <a:r>
              <a:rPr lang="zh-CN" altLang="en-US" sz="2800" b="1"/>
              <a:t>阶</a:t>
            </a:r>
            <a:r>
              <a:rPr lang="en-US" altLang="zh-CN" sz="2800" b="1">
                <a:solidFill>
                  <a:schemeClr val="folHlink"/>
                </a:solidFill>
              </a:rPr>
              <a:t>B</a:t>
            </a:r>
            <a:r>
              <a:rPr lang="en-US" altLang="zh-CN" sz="2800" b="1" baseline="26000">
                <a:solidFill>
                  <a:schemeClr val="folHlink"/>
                </a:solidFill>
              </a:rPr>
              <a:t>+</a:t>
            </a:r>
            <a:r>
              <a:rPr lang="zh-CN" altLang="en-US" sz="2800" b="1">
                <a:solidFill>
                  <a:schemeClr val="folHlink"/>
                </a:solidFill>
              </a:rPr>
              <a:t>树</a:t>
            </a:r>
            <a:r>
              <a:rPr lang="zh-CN" altLang="en-US" sz="2800" b="1">
                <a:latin typeface="宋体" panose="02010600030101010101" pitchFamily="2" charset="-122"/>
              </a:rPr>
              <a:t>。</a:t>
            </a:r>
            <a:r>
              <a:rPr lang="zh-CN" altLang="en-US" sz="2800" b="1">
                <a:solidFill>
                  <a:schemeClr val="hlink"/>
                </a:solidFill>
              </a:rPr>
              <a:t> </a:t>
            </a:r>
            <a:r>
              <a:rPr lang="zh-CN" altLang="en-US" sz="2800" b="1"/>
              <a:t>它与</a:t>
            </a:r>
            <a:r>
              <a:rPr lang="en-US" altLang="zh-CN" sz="2800" b="1"/>
              <a:t>B_</a:t>
            </a:r>
            <a:r>
              <a:rPr lang="zh-CN" altLang="en-US" sz="2800" b="1"/>
              <a:t>树的主要不同是</a:t>
            </a:r>
            <a:r>
              <a:rPr lang="zh-CN" altLang="en-US" sz="2800" b="1">
                <a:solidFill>
                  <a:schemeClr val="folHlink"/>
                </a:solidFill>
              </a:rPr>
              <a:t>叶子结点中存储记录</a:t>
            </a:r>
            <a:r>
              <a:rPr lang="zh-CN" altLang="en-US" sz="2800" b="1">
                <a:latin typeface="宋体" panose="02010600030101010101" pitchFamily="2" charset="-122"/>
              </a:rPr>
              <a:t>。在</a:t>
            </a:r>
            <a:r>
              <a:rPr lang="en-US" altLang="zh-CN" sz="2800" b="1">
                <a:solidFill>
                  <a:schemeClr val="folHlink"/>
                </a:solidFill>
              </a:rPr>
              <a:t>B</a:t>
            </a:r>
            <a:r>
              <a:rPr lang="en-US" altLang="zh-CN" sz="2800" b="1" baseline="26000">
                <a:solidFill>
                  <a:schemeClr val="folHlink"/>
                </a:solidFill>
              </a:rPr>
              <a:t>+</a:t>
            </a:r>
            <a:r>
              <a:rPr lang="zh-CN" altLang="en-US" sz="2800" b="1">
                <a:solidFill>
                  <a:schemeClr val="folHlink"/>
                </a:solidFill>
              </a:rPr>
              <a:t>树</a:t>
            </a:r>
            <a:r>
              <a:rPr lang="zh-CN" altLang="en-US" sz="2800" b="1"/>
              <a:t>中</a:t>
            </a:r>
            <a:r>
              <a:rPr lang="zh-CN" altLang="en-US" sz="2800" b="1">
                <a:latin typeface="宋体" panose="02010600030101010101" pitchFamily="2" charset="-122"/>
              </a:rPr>
              <a:t>，所有的非叶子结点可以看成是索引，而其中的关键字是作为</a:t>
            </a:r>
            <a:r>
              <a:rPr lang="zh-CN" altLang="en-US" sz="2800" b="1"/>
              <a:t>“</a:t>
            </a:r>
            <a:r>
              <a:rPr lang="zh-CN" altLang="en-US" sz="2800" b="1">
                <a:latin typeface="宋体" panose="02010600030101010101" pitchFamily="2" charset="-122"/>
              </a:rPr>
              <a:t>分界关键字</a:t>
            </a:r>
            <a:r>
              <a:rPr lang="zh-CN" altLang="en-US" sz="2800" b="1"/>
              <a:t>”</a:t>
            </a:r>
            <a:r>
              <a:rPr lang="zh-CN" altLang="en-US" sz="2800" b="1">
                <a:latin typeface="宋体" panose="02010600030101010101" pitchFamily="2" charset="-122"/>
              </a:rPr>
              <a:t>，用来界定某一关键字的记录所在的子树。一棵</a:t>
            </a:r>
            <a:r>
              <a:rPr lang="en-US" altLang="zh-CN" sz="2800" b="1"/>
              <a:t>m</a:t>
            </a:r>
            <a:r>
              <a:rPr lang="zh-CN" altLang="en-US" sz="2800" b="1"/>
              <a:t>阶</a:t>
            </a:r>
            <a:r>
              <a:rPr lang="en-US" altLang="zh-CN" sz="2800" b="1">
                <a:solidFill>
                  <a:schemeClr val="folHlink"/>
                </a:solidFill>
              </a:rPr>
              <a:t>B</a:t>
            </a:r>
            <a:r>
              <a:rPr lang="en-US" altLang="zh-CN" sz="2800" b="1" baseline="26000">
                <a:solidFill>
                  <a:schemeClr val="folHlink"/>
                </a:solidFill>
              </a:rPr>
              <a:t>+</a:t>
            </a:r>
            <a:r>
              <a:rPr lang="zh-CN" altLang="en-US" sz="2800" b="1"/>
              <a:t>树与</a:t>
            </a:r>
            <a:r>
              <a:rPr lang="en-US" altLang="zh-CN" sz="2800" b="1"/>
              <a:t>m</a:t>
            </a:r>
            <a:r>
              <a:rPr lang="zh-CN" altLang="en-US" sz="2800" b="1"/>
              <a:t>阶</a:t>
            </a:r>
            <a:r>
              <a:rPr lang="en-US" altLang="zh-CN" sz="2800" b="1">
                <a:solidFill>
                  <a:schemeClr val="folHlink"/>
                </a:solidFill>
              </a:rPr>
              <a:t>B_</a:t>
            </a:r>
            <a:r>
              <a:rPr lang="zh-CN" altLang="en-US" sz="2800" b="1"/>
              <a:t>树的主要差异是</a:t>
            </a:r>
            <a:r>
              <a:rPr lang="zh-CN" altLang="en-US" sz="2800"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⑴ 若一个结点有</a:t>
            </a:r>
            <a:r>
              <a:rPr lang="en-US" altLang="zh-CN" b="1"/>
              <a:t>n</a:t>
            </a:r>
            <a:r>
              <a:rPr lang="zh-CN" altLang="en-US" b="1">
                <a:latin typeface="宋体" panose="02010600030101010101" pitchFamily="2" charset="-122"/>
              </a:rPr>
              <a:t>棵子树，则必含有</a:t>
            </a:r>
            <a:r>
              <a:rPr lang="en-US" altLang="zh-CN" b="1"/>
              <a:t>n</a:t>
            </a:r>
            <a:r>
              <a:rPr lang="zh-CN" altLang="en-US" b="1">
                <a:latin typeface="宋体" panose="02010600030101010101" pitchFamily="2" charset="-122"/>
              </a:rPr>
              <a:t>个关键字；</a:t>
            </a:r>
          </a:p>
          <a:p>
            <a:pPr marL="533400" lvl="1" indent="0">
              <a:lnSpc>
                <a:spcPct val="110000"/>
              </a:lnSpc>
              <a:buNone/>
            </a:pPr>
            <a:r>
              <a:rPr lang="zh-CN" altLang="en-US" b="1">
                <a:latin typeface="宋体" panose="02010600030101010101" pitchFamily="2" charset="-122"/>
              </a:rPr>
              <a:t>⑵ 所有叶子结点中包含了全部记录的关键字信息以及这些关键字记录的指针，而且叶子结点按关键字的大小从小到大顺序链接；</a:t>
            </a:r>
          </a:p>
        </p:txBody>
      </p:sp>
    </p:spTree>
    <p:extLst>
      <p:ext uri="{BB962C8B-B14F-4D97-AF65-F5344CB8AC3E}">
        <p14:creationId xmlns:p14="http://schemas.microsoft.com/office/powerpoint/2010/main" val="15775611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4322" name="Rectangle 2">
            <a:extLst>
              <a:ext uri="{FF2B5EF4-FFF2-40B4-BE49-F238E27FC236}">
                <a16:creationId xmlns:a16="http://schemas.microsoft.com/office/drawing/2014/main" id="{5AFFE6F4-A1BD-8C42-B6BF-3E1751F247D2}"/>
              </a:ext>
            </a:extLst>
          </p:cNvPr>
          <p:cNvSpPr>
            <a:spLocks noGrp="1" noChangeArrowheads="1"/>
          </p:cNvSpPr>
          <p:nvPr>
            <p:ph type="body" idx="1"/>
          </p:nvPr>
        </p:nvSpPr>
        <p:spPr>
          <a:xfrm>
            <a:off x="1676401" y="188914"/>
            <a:ext cx="8812213" cy="3095625"/>
          </a:xfrm>
          <a:noFill/>
          <a:ln/>
        </p:spPr>
        <p:txBody>
          <a:bodyPr/>
          <a:lstStyle/>
          <a:p>
            <a:pPr marL="355600" lvl="1" indent="0">
              <a:lnSpc>
                <a:spcPct val="110000"/>
              </a:lnSpc>
              <a:buNone/>
            </a:pPr>
            <a:r>
              <a:rPr lang="zh-CN" altLang="en-US" b="1"/>
              <a:t>⑶  所有的非叶子结点可以看成是索引的部分，结点中只含有其子树的根结点中的最大</a:t>
            </a:r>
            <a:r>
              <a:rPr lang="en-US" altLang="zh-CN" b="1"/>
              <a:t>(</a:t>
            </a:r>
            <a:r>
              <a:rPr lang="zh-CN" altLang="en-US" b="1"/>
              <a:t>或最小</a:t>
            </a:r>
            <a:r>
              <a:rPr lang="en-US" altLang="zh-CN" b="1"/>
              <a:t>)</a:t>
            </a:r>
            <a:r>
              <a:rPr lang="zh-CN" altLang="en-US" b="1"/>
              <a:t>关键字。</a:t>
            </a:r>
          </a:p>
          <a:p>
            <a:pPr marL="0" indent="0">
              <a:lnSpc>
                <a:spcPct val="110000"/>
              </a:lnSpc>
              <a:buNone/>
            </a:pPr>
            <a:r>
              <a:rPr lang="zh-CN" altLang="en-US" sz="2800" b="1"/>
              <a:t>如图</a:t>
            </a:r>
            <a:r>
              <a:rPr lang="en-US" altLang="zh-CN" sz="2800" b="1"/>
              <a:t>9-16</a:t>
            </a:r>
            <a:r>
              <a:rPr lang="zh-CN" altLang="en-US" sz="2800" b="1"/>
              <a:t>是一棵</a:t>
            </a:r>
            <a:r>
              <a:rPr lang="en-US" altLang="zh-CN" sz="2800" b="1"/>
              <a:t>3</a:t>
            </a:r>
            <a:r>
              <a:rPr lang="zh-CN" altLang="en-US" sz="2800" b="1"/>
              <a:t>阶</a:t>
            </a:r>
            <a:r>
              <a:rPr lang="en-US" altLang="zh-CN" sz="2800" b="1"/>
              <a:t>B+</a:t>
            </a:r>
            <a:r>
              <a:rPr lang="zh-CN" altLang="en-US" sz="2800" b="1"/>
              <a:t>树。</a:t>
            </a:r>
          </a:p>
          <a:p>
            <a:pPr marL="0" indent="0">
              <a:lnSpc>
                <a:spcPct val="110000"/>
              </a:lnSpc>
              <a:buNone/>
            </a:pPr>
            <a:r>
              <a:rPr lang="zh-CN" altLang="en-US" sz="2800" b="1">
                <a:latin typeface="宋体" panose="02010600030101010101" pitchFamily="2" charset="-122"/>
              </a:rPr>
              <a:t>    由于</a:t>
            </a:r>
            <a:r>
              <a:rPr lang="en-US" altLang="zh-CN" sz="2800" b="1"/>
              <a:t>B</a:t>
            </a:r>
            <a:r>
              <a:rPr lang="en-US" altLang="zh-CN" sz="2800" b="1" baseline="26000"/>
              <a:t>+</a:t>
            </a:r>
            <a:r>
              <a:rPr lang="zh-CN" altLang="en-US" sz="2800" b="1"/>
              <a:t>树的叶子结点和非叶子结点结构上的显著区别</a:t>
            </a:r>
            <a:r>
              <a:rPr lang="zh-CN" altLang="en-US" sz="2800" b="1">
                <a:latin typeface="宋体" panose="02010600030101010101" pitchFamily="2" charset="-122"/>
              </a:rPr>
              <a:t>，因此需要一个标志域加以区分，结点结构定义如下：</a:t>
            </a:r>
            <a:endParaRPr lang="zh-CN" altLang="en-US" sz="2800" b="1"/>
          </a:p>
        </p:txBody>
      </p:sp>
      <p:grpSp>
        <p:nvGrpSpPr>
          <p:cNvPr id="824323" name="Group 3">
            <a:extLst>
              <a:ext uri="{FF2B5EF4-FFF2-40B4-BE49-F238E27FC236}">
                <a16:creationId xmlns:a16="http://schemas.microsoft.com/office/drawing/2014/main" id="{E3AFF17B-08D3-F24D-A418-437AC50E77D6}"/>
              </a:ext>
            </a:extLst>
          </p:cNvPr>
          <p:cNvGrpSpPr>
            <a:grpSpLocks/>
          </p:cNvGrpSpPr>
          <p:nvPr/>
        </p:nvGrpSpPr>
        <p:grpSpPr bwMode="auto">
          <a:xfrm>
            <a:off x="1895475" y="3506788"/>
            <a:ext cx="8521700" cy="3090862"/>
            <a:chOff x="234" y="2209"/>
            <a:chExt cx="5368" cy="1947"/>
          </a:xfrm>
        </p:grpSpPr>
        <p:sp>
          <p:nvSpPr>
            <p:cNvPr id="824324" name="Rectangle 4">
              <a:extLst>
                <a:ext uri="{FF2B5EF4-FFF2-40B4-BE49-F238E27FC236}">
                  <a16:creationId xmlns:a16="http://schemas.microsoft.com/office/drawing/2014/main" id="{A1F8C60C-6C34-0C41-8345-514FE1DF24AA}"/>
                </a:ext>
              </a:extLst>
            </p:cNvPr>
            <p:cNvSpPr>
              <a:spLocks noChangeArrowheads="1"/>
            </p:cNvSpPr>
            <p:nvPr/>
          </p:nvSpPr>
          <p:spPr bwMode="auto">
            <a:xfrm>
              <a:off x="1617" y="3933"/>
              <a:ext cx="171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9-16    </a:t>
              </a:r>
              <a:r>
                <a:rPr kumimoji="1" lang="zh-CN" altLang="en-US" sz="2000" b="1">
                  <a:solidFill>
                    <a:srgbClr val="FFFFFF"/>
                  </a:solidFill>
                  <a:latin typeface="Times New Roman" panose="02020603050405020304" pitchFamily="18" charset="0"/>
                  <a:ea typeface="宋体" panose="02010600030101010101" pitchFamily="2" charset="-122"/>
                </a:rPr>
                <a:t>一棵</a:t>
              </a:r>
              <a:r>
                <a:rPr kumimoji="1" lang="en-US" altLang="zh-CN" sz="2000" b="1">
                  <a:solidFill>
                    <a:srgbClr val="FFFFFF"/>
                  </a:solidFill>
                  <a:latin typeface="Times New Roman" panose="02020603050405020304" pitchFamily="18" charset="0"/>
                  <a:ea typeface="宋体" panose="02010600030101010101" pitchFamily="2" charset="-122"/>
                </a:rPr>
                <a:t>3</a:t>
              </a:r>
              <a:r>
                <a:rPr kumimoji="1" lang="zh-CN" altLang="en-US" sz="2000" b="1">
                  <a:solidFill>
                    <a:srgbClr val="FFFFFF"/>
                  </a:solidFill>
                  <a:latin typeface="Times New Roman" panose="02020603050405020304" pitchFamily="18" charset="0"/>
                  <a:ea typeface="宋体" panose="02010600030101010101" pitchFamily="2" charset="-122"/>
                </a:rPr>
                <a:t>阶</a:t>
              </a:r>
              <a:r>
                <a:rPr kumimoji="1" lang="en-US" altLang="zh-CN" sz="2000" b="1">
                  <a:solidFill>
                    <a:srgbClr val="FFFFFF"/>
                  </a:solidFill>
                  <a:latin typeface="Times New Roman" panose="02020603050405020304" pitchFamily="18" charset="0"/>
                  <a:ea typeface="宋体" panose="02010600030101010101" pitchFamily="2" charset="-122"/>
                </a:rPr>
                <a:t>B</a:t>
              </a:r>
              <a:r>
                <a:rPr kumimoji="1" lang="en-US" altLang="zh-CN" sz="2000" b="1" baseline="26000">
                  <a:solidFill>
                    <a:srgbClr val="FFFFFF"/>
                  </a:solidFill>
                  <a:latin typeface="Times New Roman" panose="02020603050405020304" pitchFamily="18" charset="0"/>
                  <a:ea typeface="宋体" panose="02010600030101010101" pitchFamily="2" charset="-122"/>
                </a:rPr>
                <a:t>+</a:t>
              </a:r>
              <a:r>
                <a:rPr kumimoji="1" lang="zh-CN" altLang="en-US" sz="2000" b="1">
                  <a:solidFill>
                    <a:srgbClr val="FFFFFF"/>
                  </a:solidFill>
                  <a:latin typeface="Times New Roman" panose="02020603050405020304" pitchFamily="18" charset="0"/>
                  <a:ea typeface="宋体" panose="02010600030101010101" pitchFamily="2" charset="-122"/>
                </a:rPr>
                <a:t>树</a:t>
              </a:r>
            </a:p>
          </p:txBody>
        </p:sp>
        <p:grpSp>
          <p:nvGrpSpPr>
            <p:cNvPr id="824325" name="Group 5">
              <a:extLst>
                <a:ext uri="{FF2B5EF4-FFF2-40B4-BE49-F238E27FC236}">
                  <a16:creationId xmlns:a16="http://schemas.microsoft.com/office/drawing/2014/main" id="{434DF7C6-326C-4A44-A219-FB0EAFE18EDC}"/>
                </a:ext>
              </a:extLst>
            </p:cNvPr>
            <p:cNvGrpSpPr>
              <a:grpSpLocks/>
            </p:cNvGrpSpPr>
            <p:nvPr/>
          </p:nvGrpSpPr>
          <p:grpSpPr bwMode="auto">
            <a:xfrm>
              <a:off x="234" y="2209"/>
              <a:ext cx="5368" cy="1158"/>
              <a:chOff x="192" y="45"/>
              <a:chExt cx="5368" cy="1158"/>
            </a:xfrm>
          </p:grpSpPr>
          <p:sp>
            <p:nvSpPr>
              <p:cNvPr id="824326" name="Rectangle 6">
                <a:extLst>
                  <a:ext uri="{FF2B5EF4-FFF2-40B4-BE49-F238E27FC236}">
                    <a16:creationId xmlns:a16="http://schemas.microsoft.com/office/drawing/2014/main" id="{22D3CD99-F263-2A48-B119-15C017755836}"/>
                  </a:ext>
                </a:extLst>
              </p:cNvPr>
              <p:cNvSpPr>
                <a:spLocks noChangeArrowheads="1"/>
              </p:cNvSpPr>
              <p:nvPr/>
            </p:nvSpPr>
            <p:spPr bwMode="auto">
              <a:xfrm>
                <a:off x="2100" y="45"/>
                <a:ext cx="61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35   96</a:t>
                </a:r>
              </a:p>
            </p:txBody>
          </p:sp>
          <p:sp>
            <p:nvSpPr>
              <p:cNvPr id="824327" name="Rectangle 7">
                <a:extLst>
                  <a:ext uri="{FF2B5EF4-FFF2-40B4-BE49-F238E27FC236}">
                    <a16:creationId xmlns:a16="http://schemas.microsoft.com/office/drawing/2014/main" id="{ADB25EE6-D593-414E-A8D9-4ABB89C015A2}"/>
                  </a:ext>
                </a:extLst>
              </p:cNvPr>
              <p:cNvSpPr>
                <a:spLocks noChangeArrowheads="1"/>
              </p:cNvSpPr>
              <p:nvPr/>
            </p:nvSpPr>
            <p:spPr bwMode="auto">
              <a:xfrm>
                <a:off x="1098" y="514"/>
                <a:ext cx="62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17   35</a:t>
                </a:r>
              </a:p>
            </p:txBody>
          </p:sp>
          <p:sp>
            <p:nvSpPr>
              <p:cNvPr id="824328" name="Rectangle 8">
                <a:extLst>
                  <a:ext uri="{FF2B5EF4-FFF2-40B4-BE49-F238E27FC236}">
                    <a16:creationId xmlns:a16="http://schemas.microsoft.com/office/drawing/2014/main" id="{AEA6B8B0-C5E4-0B4C-A398-EA5A0E0A81FA}"/>
                  </a:ext>
                </a:extLst>
              </p:cNvPr>
              <p:cNvSpPr>
                <a:spLocks noChangeArrowheads="1"/>
              </p:cNvSpPr>
              <p:nvPr/>
            </p:nvSpPr>
            <p:spPr bwMode="auto">
              <a:xfrm>
                <a:off x="2983" y="482"/>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58   76   96</a:t>
                </a:r>
              </a:p>
            </p:txBody>
          </p:sp>
          <p:sp>
            <p:nvSpPr>
              <p:cNvPr id="824329" name="Rectangle 9">
                <a:extLst>
                  <a:ext uri="{FF2B5EF4-FFF2-40B4-BE49-F238E27FC236}">
                    <a16:creationId xmlns:a16="http://schemas.microsoft.com/office/drawing/2014/main" id="{3BDBDFE0-31F3-654B-A6CC-FDAC78CF08EA}"/>
                  </a:ext>
                </a:extLst>
              </p:cNvPr>
              <p:cNvSpPr>
                <a:spLocks noChangeArrowheads="1"/>
              </p:cNvSpPr>
              <p:nvPr/>
            </p:nvSpPr>
            <p:spPr bwMode="auto">
              <a:xfrm>
                <a:off x="192" y="976"/>
                <a:ext cx="83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5   12   17</a:t>
                </a:r>
              </a:p>
            </p:txBody>
          </p:sp>
          <p:sp>
            <p:nvSpPr>
              <p:cNvPr id="824330" name="Rectangle 10">
                <a:extLst>
                  <a:ext uri="{FF2B5EF4-FFF2-40B4-BE49-F238E27FC236}">
                    <a16:creationId xmlns:a16="http://schemas.microsoft.com/office/drawing/2014/main" id="{D9E7B5A0-AF8E-D74D-89A6-93FF7E70CC0A}"/>
                  </a:ext>
                </a:extLst>
              </p:cNvPr>
              <p:cNvSpPr>
                <a:spLocks noChangeArrowheads="1"/>
              </p:cNvSpPr>
              <p:nvPr/>
            </p:nvSpPr>
            <p:spPr bwMode="auto">
              <a:xfrm>
                <a:off x="3793" y="961"/>
                <a:ext cx="61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63   76</a:t>
                </a:r>
              </a:p>
            </p:txBody>
          </p:sp>
          <p:sp>
            <p:nvSpPr>
              <p:cNvPr id="824331" name="Rectangle 11">
                <a:extLst>
                  <a:ext uri="{FF2B5EF4-FFF2-40B4-BE49-F238E27FC236}">
                    <a16:creationId xmlns:a16="http://schemas.microsoft.com/office/drawing/2014/main" id="{E7A3573B-72BE-5E40-9E61-4A4C94AC1CBE}"/>
                  </a:ext>
                </a:extLst>
              </p:cNvPr>
              <p:cNvSpPr>
                <a:spLocks noChangeArrowheads="1"/>
              </p:cNvSpPr>
              <p:nvPr/>
            </p:nvSpPr>
            <p:spPr bwMode="auto">
              <a:xfrm>
                <a:off x="4654" y="960"/>
                <a:ext cx="906"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79   84  96</a:t>
                </a:r>
              </a:p>
            </p:txBody>
          </p:sp>
          <p:sp>
            <p:nvSpPr>
              <p:cNvPr id="824332" name="Rectangle 12">
                <a:extLst>
                  <a:ext uri="{FF2B5EF4-FFF2-40B4-BE49-F238E27FC236}">
                    <a16:creationId xmlns:a16="http://schemas.microsoft.com/office/drawing/2014/main" id="{3D7880CE-D1B9-8E49-95CD-16B8471B9249}"/>
                  </a:ext>
                </a:extLst>
              </p:cNvPr>
              <p:cNvSpPr>
                <a:spLocks noChangeArrowheads="1"/>
              </p:cNvSpPr>
              <p:nvPr/>
            </p:nvSpPr>
            <p:spPr bwMode="auto">
              <a:xfrm>
                <a:off x="1321" y="968"/>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19   23   35</a:t>
                </a:r>
              </a:p>
            </p:txBody>
          </p:sp>
          <p:sp>
            <p:nvSpPr>
              <p:cNvPr id="824333" name="Rectangle 13">
                <a:extLst>
                  <a:ext uri="{FF2B5EF4-FFF2-40B4-BE49-F238E27FC236}">
                    <a16:creationId xmlns:a16="http://schemas.microsoft.com/office/drawing/2014/main" id="{5DD496EF-78D2-3142-B84F-02B3058711E7}"/>
                  </a:ext>
                </a:extLst>
              </p:cNvPr>
              <p:cNvSpPr>
                <a:spLocks noChangeArrowheads="1"/>
              </p:cNvSpPr>
              <p:nvPr/>
            </p:nvSpPr>
            <p:spPr bwMode="auto">
              <a:xfrm>
                <a:off x="2505" y="961"/>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41   49   58</a:t>
                </a:r>
              </a:p>
            </p:txBody>
          </p:sp>
          <p:sp>
            <p:nvSpPr>
              <p:cNvPr id="824334" name="Line 14">
                <a:extLst>
                  <a:ext uri="{FF2B5EF4-FFF2-40B4-BE49-F238E27FC236}">
                    <a16:creationId xmlns:a16="http://schemas.microsoft.com/office/drawing/2014/main" id="{4960EA68-196C-5C45-BDF1-6261CF95CC73}"/>
                  </a:ext>
                </a:extLst>
              </p:cNvPr>
              <p:cNvSpPr>
                <a:spLocks noChangeShapeType="1"/>
              </p:cNvSpPr>
              <p:nvPr/>
            </p:nvSpPr>
            <p:spPr bwMode="auto">
              <a:xfrm flipH="1">
                <a:off x="1432" y="280"/>
                <a:ext cx="771"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35" name="Line 15">
                <a:extLst>
                  <a:ext uri="{FF2B5EF4-FFF2-40B4-BE49-F238E27FC236}">
                    <a16:creationId xmlns:a16="http://schemas.microsoft.com/office/drawing/2014/main" id="{9BB76F7D-51BC-A94A-BF09-8B4D4FA12B9F}"/>
                  </a:ext>
                </a:extLst>
              </p:cNvPr>
              <p:cNvSpPr>
                <a:spLocks noChangeShapeType="1"/>
              </p:cNvSpPr>
              <p:nvPr/>
            </p:nvSpPr>
            <p:spPr bwMode="auto">
              <a:xfrm>
                <a:off x="2592" y="272"/>
                <a:ext cx="771"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36" name="Line 16">
                <a:extLst>
                  <a:ext uri="{FF2B5EF4-FFF2-40B4-BE49-F238E27FC236}">
                    <a16:creationId xmlns:a16="http://schemas.microsoft.com/office/drawing/2014/main" id="{447E4C0E-2129-E240-A7E3-297B38F1B8DF}"/>
                  </a:ext>
                </a:extLst>
              </p:cNvPr>
              <p:cNvSpPr>
                <a:spLocks noChangeShapeType="1"/>
              </p:cNvSpPr>
              <p:nvPr/>
            </p:nvSpPr>
            <p:spPr bwMode="auto">
              <a:xfrm flipH="1">
                <a:off x="672" y="746"/>
                <a:ext cx="544"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37" name="Line 17">
                <a:extLst>
                  <a:ext uri="{FF2B5EF4-FFF2-40B4-BE49-F238E27FC236}">
                    <a16:creationId xmlns:a16="http://schemas.microsoft.com/office/drawing/2014/main" id="{5FD49ACE-F02D-7049-AA05-B8DBA592747C}"/>
                  </a:ext>
                </a:extLst>
              </p:cNvPr>
              <p:cNvSpPr>
                <a:spLocks noChangeShapeType="1"/>
              </p:cNvSpPr>
              <p:nvPr/>
            </p:nvSpPr>
            <p:spPr bwMode="auto">
              <a:xfrm>
                <a:off x="1623" y="744"/>
                <a:ext cx="317"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38" name="Line 18">
                <a:extLst>
                  <a:ext uri="{FF2B5EF4-FFF2-40B4-BE49-F238E27FC236}">
                    <a16:creationId xmlns:a16="http://schemas.microsoft.com/office/drawing/2014/main" id="{2E58AADA-ACBA-9449-9FB4-931E49B7E001}"/>
                  </a:ext>
                </a:extLst>
              </p:cNvPr>
              <p:cNvSpPr>
                <a:spLocks noChangeShapeType="1"/>
              </p:cNvSpPr>
              <p:nvPr/>
            </p:nvSpPr>
            <p:spPr bwMode="auto">
              <a:xfrm flipH="1">
                <a:off x="2744" y="712"/>
                <a:ext cx="401" cy="24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39" name="Line 19">
                <a:extLst>
                  <a:ext uri="{FF2B5EF4-FFF2-40B4-BE49-F238E27FC236}">
                    <a16:creationId xmlns:a16="http://schemas.microsoft.com/office/drawing/2014/main" id="{31E2AE28-6F97-0C47-9DF5-12860A12BA8C}"/>
                  </a:ext>
                </a:extLst>
              </p:cNvPr>
              <p:cNvSpPr>
                <a:spLocks noChangeShapeType="1"/>
              </p:cNvSpPr>
              <p:nvPr/>
            </p:nvSpPr>
            <p:spPr bwMode="auto">
              <a:xfrm>
                <a:off x="3483" y="712"/>
                <a:ext cx="667" cy="24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40" name="Line 20">
                <a:extLst>
                  <a:ext uri="{FF2B5EF4-FFF2-40B4-BE49-F238E27FC236}">
                    <a16:creationId xmlns:a16="http://schemas.microsoft.com/office/drawing/2014/main" id="{BDBA78E3-1B68-3440-825C-2C47A89105D9}"/>
                  </a:ext>
                </a:extLst>
              </p:cNvPr>
              <p:cNvSpPr>
                <a:spLocks noChangeShapeType="1"/>
              </p:cNvSpPr>
              <p:nvPr/>
            </p:nvSpPr>
            <p:spPr bwMode="auto">
              <a:xfrm>
                <a:off x="3820" y="712"/>
                <a:ext cx="1191" cy="24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41" name="Line 21">
                <a:extLst>
                  <a:ext uri="{FF2B5EF4-FFF2-40B4-BE49-F238E27FC236}">
                    <a16:creationId xmlns:a16="http://schemas.microsoft.com/office/drawing/2014/main" id="{3E65ED30-92DB-8549-A3E2-7E3142AC46FE}"/>
                  </a:ext>
                </a:extLst>
              </p:cNvPr>
              <p:cNvSpPr>
                <a:spLocks noChangeShapeType="1"/>
              </p:cNvSpPr>
              <p:nvPr/>
            </p:nvSpPr>
            <p:spPr bwMode="auto">
              <a:xfrm>
                <a:off x="1040" y="1104"/>
                <a:ext cx="28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42" name="Line 22">
                <a:extLst>
                  <a:ext uri="{FF2B5EF4-FFF2-40B4-BE49-F238E27FC236}">
                    <a16:creationId xmlns:a16="http://schemas.microsoft.com/office/drawing/2014/main" id="{C08B93CC-AA85-B14F-9717-050C81DA2717}"/>
                  </a:ext>
                </a:extLst>
              </p:cNvPr>
              <p:cNvSpPr>
                <a:spLocks noChangeShapeType="1"/>
              </p:cNvSpPr>
              <p:nvPr/>
            </p:nvSpPr>
            <p:spPr bwMode="auto">
              <a:xfrm>
                <a:off x="2272" y="1080"/>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43" name="Line 23">
                <a:extLst>
                  <a:ext uri="{FF2B5EF4-FFF2-40B4-BE49-F238E27FC236}">
                    <a16:creationId xmlns:a16="http://schemas.microsoft.com/office/drawing/2014/main" id="{CA2E9A8F-40CD-E94B-97DB-103B1A1BB003}"/>
                  </a:ext>
                </a:extLst>
              </p:cNvPr>
              <p:cNvSpPr>
                <a:spLocks noChangeShapeType="1"/>
              </p:cNvSpPr>
              <p:nvPr/>
            </p:nvSpPr>
            <p:spPr bwMode="auto">
              <a:xfrm flipV="1">
                <a:off x="3456" y="1056"/>
                <a:ext cx="3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44" name="Line 24">
                <a:extLst>
                  <a:ext uri="{FF2B5EF4-FFF2-40B4-BE49-F238E27FC236}">
                    <a16:creationId xmlns:a16="http://schemas.microsoft.com/office/drawing/2014/main" id="{ECE5B68B-AAFB-F848-A07B-826C459641F6}"/>
                  </a:ext>
                </a:extLst>
              </p:cNvPr>
              <p:cNvSpPr>
                <a:spLocks noChangeShapeType="1"/>
              </p:cNvSpPr>
              <p:nvPr/>
            </p:nvSpPr>
            <p:spPr bwMode="auto">
              <a:xfrm>
                <a:off x="4408" y="1064"/>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45" name="Group 25">
              <a:extLst>
                <a:ext uri="{FF2B5EF4-FFF2-40B4-BE49-F238E27FC236}">
                  <a16:creationId xmlns:a16="http://schemas.microsoft.com/office/drawing/2014/main" id="{DEB85D02-0B91-CA44-AAC0-55179AF3CE5A}"/>
                </a:ext>
              </a:extLst>
            </p:cNvPr>
            <p:cNvGrpSpPr>
              <a:grpSpLocks/>
            </p:cNvGrpSpPr>
            <p:nvPr/>
          </p:nvGrpSpPr>
          <p:grpSpPr bwMode="auto">
            <a:xfrm>
              <a:off x="241" y="3327"/>
              <a:ext cx="5331" cy="475"/>
              <a:chOff x="241" y="3051"/>
              <a:chExt cx="5331" cy="475"/>
            </a:xfrm>
          </p:grpSpPr>
          <p:grpSp>
            <p:nvGrpSpPr>
              <p:cNvPr id="824346" name="Group 26">
                <a:extLst>
                  <a:ext uri="{FF2B5EF4-FFF2-40B4-BE49-F238E27FC236}">
                    <a16:creationId xmlns:a16="http://schemas.microsoft.com/office/drawing/2014/main" id="{5A8235E9-9F93-2D42-B493-468B5900A721}"/>
                  </a:ext>
                </a:extLst>
              </p:cNvPr>
              <p:cNvGrpSpPr>
                <a:grpSpLocks/>
              </p:cNvGrpSpPr>
              <p:nvPr/>
            </p:nvGrpSpPr>
            <p:grpSpPr bwMode="auto">
              <a:xfrm>
                <a:off x="241" y="3067"/>
                <a:ext cx="182" cy="459"/>
                <a:chOff x="241" y="3067"/>
                <a:chExt cx="182" cy="459"/>
              </a:xfrm>
            </p:grpSpPr>
            <p:sp>
              <p:nvSpPr>
                <p:cNvPr id="824347" name="Line 27">
                  <a:extLst>
                    <a:ext uri="{FF2B5EF4-FFF2-40B4-BE49-F238E27FC236}">
                      <a16:creationId xmlns:a16="http://schemas.microsoft.com/office/drawing/2014/main" id="{08353BBE-F26F-0549-8C5A-D292F5AE5654}"/>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48" name="Rectangle 28">
                  <a:extLst>
                    <a:ext uri="{FF2B5EF4-FFF2-40B4-BE49-F238E27FC236}">
                      <a16:creationId xmlns:a16="http://schemas.microsoft.com/office/drawing/2014/main" id="{BD0B8F77-733E-BE41-9B69-4F734134AD2D}"/>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49" name="Group 29">
                <a:extLst>
                  <a:ext uri="{FF2B5EF4-FFF2-40B4-BE49-F238E27FC236}">
                    <a16:creationId xmlns:a16="http://schemas.microsoft.com/office/drawing/2014/main" id="{D7D4ED83-081C-A14E-91AF-B2FA37A47BD6}"/>
                  </a:ext>
                </a:extLst>
              </p:cNvPr>
              <p:cNvGrpSpPr>
                <a:grpSpLocks/>
              </p:cNvGrpSpPr>
              <p:nvPr/>
            </p:nvGrpSpPr>
            <p:grpSpPr bwMode="auto">
              <a:xfrm>
                <a:off x="521" y="3067"/>
                <a:ext cx="182" cy="459"/>
                <a:chOff x="241" y="3067"/>
                <a:chExt cx="182" cy="459"/>
              </a:xfrm>
            </p:grpSpPr>
            <p:sp>
              <p:nvSpPr>
                <p:cNvPr id="824350" name="Line 30">
                  <a:extLst>
                    <a:ext uri="{FF2B5EF4-FFF2-40B4-BE49-F238E27FC236}">
                      <a16:creationId xmlns:a16="http://schemas.microsoft.com/office/drawing/2014/main" id="{BABFA8B1-5819-9F49-A7E1-23755FAB0020}"/>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51" name="Rectangle 31">
                  <a:extLst>
                    <a:ext uri="{FF2B5EF4-FFF2-40B4-BE49-F238E27FC236}">
                      <a16:creationId xmlns:a16="http://schemas.microsoft.com/office/drawing/2014/main" id="{3B52D17D-4027-4D41-BD57-E5E4032B0497}"/>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52" name="Group 32">
                <a:extLst>
                  <a:ext uri="{FF2B5EF4-FFF2-40B4-BE49-F238E27FC236}">
                    <a16:creationId xmlns:a16="http://schemas.microsoft.com/office/drawing/2014/main" id="{BAE4E04D-5899-B840-93D7-A964E07EA93A}"/>
                  </a:ext>
                </a:extLst>
              </p:cNvPr>
              <p:cNvGrpSpPr>
                <a:grpSpLocks/>
              </p:cNvGrpSpPr>
              <p:nvPr/>
            </p:nvGrpSpPr>
            <p:grpSpPr bwMode="auto">
              <a:xfrm>
                <a:off x="868" y="3067"/>
                <a:ext cx="182" cy="459"/>
                <a:chOff x="241" y="3067"/>
                <a:chExt cx="182" cy="459"/>
              </a:xfrm>
            </p:grpSpPr>
            <p:sp>
              <p:nvSpPr>
                <p:cNvPr id="824353" name="Line 33">
                  <a:extLst>
                    <a:ext uri="{FF2B5EF4-FFF2-40B4-BE49-F238E27FC236}">
                      <a16:creationId xmlns:a16="http://schemas.microsoft.com/office/drawing/2014/main" id="{5898F7BE-E8F0-3E46-80B7-F505C7BE10B3}"/>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54" name="Rectangle 34">
                  <a:extLst>
                    <a:ext uri="{FF2B5EF4-FFF2-40B4-BE49-F238E27FC236}">
                      <a16:creationId xmlns:a16="http://schemas.microsoft.com/office/drawing/2014/main" id="{CE0E0545-D582-5C4B-893F-CB9049FA68E1}"/>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55" name="Group 35">
                <a:extLst>
                  <a:ext uri="{FF2B5EF4-FFF2-40B4-BE49-F238E27FC236}">
                    <a16:creationId xmlns:a16="http://schemas.microsoft.com/office/drawing/2014/main" id="{38B6A60E-EC97-4C41-AB57-CA07247C19C8}"/>
                  </a:ext>
                </a:extLst>
              </p:cNvPr>
              <p:cNvGrpSpPr>
                <a:grpSpLocks/>
              </p:cNvGrpSpPr>
              <p:nvPr/>
            </p:nvGrpSpPr>
            <p:grpSpPr bwMode="auto">
              <a:xfrm>
                <a:off x="1436" y="3051"/>
                <a:ext cx="182" cy="459"/>
                <a:chOff x="241" y="3067"/>
                <a:chExt cx="182" cy="459"/>
              </a:xfrm>
            </p:grpSpPr>
            <p:sp>
              <p:nvSpPr>
                <p:cNvPr id="824356" name="Line 36">
                  <a:extLst>
                    <a:ext uri="{FF2B5EF4-FFF2-40B4-BE49-F238E27FC236}">
                      <a16:creationId xmlns:a16="http://schemas.microsoft.com/office/drawing/2014/main" id="{9075D8A0-86E5-C844-939B-5CFE72DFF99C}"/>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57" name="Rectangle 37">
                  <a:extLst>
                    <a:ext uri="{FF2B5EF4-FFF2-40B4-BE49-F238E27FC236}">
                      <a16:creationId xmlns:a16="http://schemas.microsoft.com/office/drawing/2014/main" id="{D7A48C66-C259-A34F-B948-AFC6EF96217A}"/>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58" name="Group 38">
                <a:extLst>
                  <a:ext uri="{FF2B5EF4-FFF2-40B4-BE49-F238E27FC236}">
                    <a16:creationId xmlns:a16="http://schemas.microsoft.com/office/drawing/2014/main" id="{AF9FD67A-1DE8-F14E-B536-F4314F0994EC}"/>
                  </a:ext>
                </a:extLst>
              </p:cNvPr>
              <p:cNvGrpSpPr>
                <a:grpSpLocks/>
              </p:cNvGrpSpPr>
              <p:nvPr/>
            </p:nvGrpSpPr>
            <p:grpSpPr bwMode="auto">
              <a:xfrm>
                <a:off x="1745" y="3051"/>
                <a:ext cx="182" cy="459"/>
                <a:chOff x="241" y="3067"/>
                <a:chExt cx="182" cy="459"/>
              </a:xfrm>
            </p:grpSpPr>
            <p:sp>
              <p:nvSpPr>
                <p:cNvPr id="824359" name="Line 39">
                  <a:extLst>
                    <a:ext uri="{FF2B5EF4-FFF2-40B4-BE49-F238E27FC236}">
                      <a16:creationId xmlns:a16="http://schemas.microsoft.com/office/drawing/2014/main" id="{7344413F-7F0C-3E42-A17D-841A626861C1}"/>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60" name="Rectangle 40">
                  <a:extLst>
                    <a:ext uri="{FF2B5EF4-FFF2-40B4-BE49-F238E27FC236}">
                      <a16:creationId xmlns:a16="http://schemas.microsoft.com/office/drawing/2014/main" id="{0ED29514-661B-7D44-9B59-658C81EE565D}"/>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61" name="Group 41">
                <a:extLst>
                  <a:ext uri="{FF2B5EF4-FFF2-40B4-BE49-F238E27FC236}">
                    <a16:creationId xmlns:a16="http://schemas.microsoft.com/office/drawing/2014/main" id="{F7E7D6F3-8D59-B04E-B1DB-C717B5B0A87D}"/>
                  </a:ext>
                </a:extLst>
              </p:cNvPr>
              <p:cNvGrpSpPr>
                <a:grpSpLocks/>
              </p:cNvGrpSpPr>
              <p:nvPr/>
            </p:nvGrpSpPr>
            <p:grpSpPr bwMode="auto">
              <a:xfrm>
                <a:off x="2063" y="3051"/>
                <a:ext cx="182" cy="459"/>
                <a:chOff x="241" y="3067"/>
                <a:chExt cx="182" cy="459"/>
              </a:xfrm>
            </p:grpSpPr>
            <p:sp>
              <p:nvSpPr>
                <p:cNvPr id="824362" name="Line 42">
                  <a:extLst>
                    <a:ext uri="{FF2B5EF4-FFF2-40B4-BE49-F238E27FC236}">
                      <a16:creationId xmlns:a16="http://schemas.microsoft.com/office/drawing/2014/main" id="{6BA33AFB-E6A0-4842-B70A-366E61846C92}"/>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63" name="Rectangle 43">
                  <a:extLst>
                    <a:ext uri="{FF2B5EF4-FFF2-40B4-BE49-F238E27FC236}">
                      <a16:creationId xmlns:a16="http://schemas.microsoft.com/office/drawing/2014/main" id="{FA989CB9-1DF2-5A4A-8AD1-24207932F384}"/>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64" name="Group 44">
                <a:extLst>
                  <a:ext uri="{FF2B5EF4-FFF2-40B4-BE49-F238E27FC236}">
                    <a16:creationId xmlns:a16="http://schemas.microsoft.com/office/drawing/2014/main" id="{C681EB6F-D0F0-894F-A705-352A756A5DFD}"/>
                  </a:ext>
                </a:extLst>
              </p:cNvPr>
              <p:cNvGrpSpPr>
                <a:grpSpLocks/>
              </p:cNvGrpSpPr>
              <p:nvPr/>
            </p:nvGrpSpPr>
            <p:grpSpPr bwMode="auto">
              <a:xfrm>
                <a:off x="2615" y="3054"/>
                <a:ext cx="182" cy="459"/>
                <a:chOff x="241" y="3067"/>
                <a:chExt cx="182" cy="459"/>
              </a:xfrm>
            </p:grpSpPr>
            <p:sp>
              <p:nvSpPr>
                <p:cNvPr id="824365" name="Line 45">
                  <a:extLst>
                    <a:ext uri="{FF2B5EF4-FFF2-40B4-BE49-F238E27FC236}">
                      <a16:creationId xmlns:a16="http://schemas.microsoft.com/office/drawing/2014/main" id="{B1C6FC44-2160-2548-959E-FC8A3F4538B3}"/>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66" name="Rectangle 46">
                  <a:extLst>
                    <a:ext uri="{FF2B5EF4-FFF2-40B4-BE49-F238E27FC236}">
                      <a16:creationId xmlns:a16="http://schemas.microsoft.com/office/drawing/2014/main" id="{34668A9D-9260-A449-8B6A-EE92E2E9D60F}"/>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67" name="Group 47">
                <a:extLst>
                  <a:ext uri="{FF2B5EF4-FFF2-40B4-BE49-F238E27FC236}">
                    <a16:creationId xmlns:a16="http://schemas.microsoft.com/office/drawing/2014/main" id="{B73B9C6E-1431-4245-AF64-59655BF67DA3}"/>
                  </a:ext>
                </a:extLst>
              </p:cNvPr>
              <p:cNvGrpSpPr>
                <a:grpSpLocks/>
              </p:cNvGrpSpPr>
              <p:nvPr/>
            </p:nvGrpSpPr>
            <p:grpSpPr bwMode="auto">
              <a:xfrm>
                <a:off x="2948" y="3054"/>
                <a:ext cx="182" cy="459"/>
                <a:chOff x="241" y="3067"/>
                <a:chExt cx="182" cy="459"/>
              </a:xfrm>
            </p:grpSpPr>
            <p:sp>
              <p:nvSpPr>
                <p:cNvPr id="824368" name="Line 48">
                  <a:extLst>
                    <a:ext uri="{FF2B5EF4-FFF2-40B4-BE49-F238E27FC236}">
                      <a16:creationId xmlns:a16="http://schemas.microsoft.com/office/drawing/2014/main" id="{956AA171-DEE6-824C-9BD5-CF9E48EE51D8}"/>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69" name="Rectangle 49">
                  <a:extLst>
                    <a:ext uri="{FF2B5EF4-FFF2-40B4-BE49-F238E27FC236}">
                      <a16:creationId xmlns:a16="http://schemas.microsoft.com/office/drawing/2014/main" id="{55FE46B2-E09A-B449-9EE2-20CB4A675D40}"/>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70" name="Group 50">
                <a:extLst>
                  <a:ext uri="{FF2B5EF4-FFF2-40B4-BE49-F238E27FC236}">
                    <a16:creationId xmlns:a16="http://schemas.microsoft.com/office/drawing/2014/main" id="{82443548-A0CF-1E48-A234-2D135E1E8BB0}"/>
                  </a:ext>
                </a:extLst>
              </p:cNvPr>
              <p:cNvGrpSpPr>
                <a:grpSpLocks/>
              </p:cNvGrpSpPr>
              <p:nvPr/>
            </p:nvGrpSpPr>
            <p:grpSpPr bwMode="auto">
              <a:xfrm>
                <a:off x="3282" y="3054"/>
                <a:ext cx="182" cy="459"/>
                <a:chOff x="241" y="3067"/>
                <a:chExt cx="182" cy="459"/>
              </a:xfrm>
            </p:grpSpPr>
            <p:sp>
              <p:nvSpPr>
                <p:cNvPr id="824371" name="Line 51">
                  <a:extLst>
                    <a:ext uri="{FF2B5EF4-FFF2-40B4-BE49-F238E27FC236}">
                      <a16:creationId xmlns:a16="http://schemas.microsoft.com/office/drawing/2014/main" id="{0258F80F-6C4E-1A45-AAC5-9A42C0D349A4}"/>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72" name="Rectangle 52">
                  <a:extLst>
                    <a:ext uri="{FF2B5EF4-FFF2-40B4-BE49-F238E27FC236}">
                      <a16:creationId xmlns:a16="http://schemas.microsoft.com/office/drawing/2014/main" id="{3CECECAB-63D2-114C-9AC8-12873AB371D0}"/>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73" name="Group 53">
                <a:extLst>
                  <a:ext uri="{FF2B5EF4-FFF2-40B4-BE49-F238E27FC236}">
                    <a16:creationId xmlns:a16="http://schemas.microsoft.com/office/drawing/2014/main" id="{A0D4C317-718F-D84A-A213-AD8D86EFBF11}"/>
                  </a:ext>
                </a:extLst>
              </p:cNvPr>
              <p:cNvGrpSpPr>
                <a:grpSpLocks/>
              </p:cNvGrpSpPr>
              <p:nvPr/>
            </p:nvGrpSpPr>
            <p:grpSpPr bwMode="auto">
              <a:xfrm>
                <a:off x="4747" y="3051"/>
                <a:ext cx="182" cy="459"/>
                <a:chOff x="241" y="3067"/>
                <a:chExt cx="182" cy="459"/>
              </a:xfrm>
            </p:grpSpPr>
            <p:sp>
              <p:nvSpPr>
                <p:cNvPr id="824374" name="Line 54">
                  <a:extLst>
                    <a:ext uri="{FF2B5EF4-FFF2-40B4-BE49-F238E27FC236}">
                      <a16:creationId xmlns:a16="http://schemas.microsoft.com/office/drawing/2014/main" id="{633B9AFC-1CB5-B249-9970-EEE64E1DC7A6}"/>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75" name="Rectangle 55">
                  <a:extLst>
                    <a:ext uri="{FF2B5EF4-FFF2-40B4-BE49-F238E27FC236}">
                      <a16:creationId xmlns:a16="http://schemas.microsoft.com/office/drawing/2014/main" id="{04F0BC6E-8181-9B4B-AF3A-978618B1B04A}"/>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76" name="Group 56">
                <a:extLst>
                  <a:ext uri="{FF2B5EF4-FFF2-40B4-BE49-F238E27FC236}">
                    <a16:creationId xmlns:a16="http://schemas.microsoft.com/office/drawing/2014/main" id="{4C56FA72-3B2C-0343-BD92-E3091EC92790}"/>
                  </a:ext>
                </a:extLst>
              </p:cNvPr>
              <p:cNvGrpSpPr>
                <a:grpSpLocks/>
              </p:cNvGrpSpPr>
              <p:nvPr/>
            </p:nvGrpSpPr>
            <p:grpSpPr bwMode="auto">
              <a:xfrm>
                <a:off x="5088" y="3051"/>
                <a:ext cx="182" cy="459"/>
                <a:chOff x="241" y="3067"/>
                <a:chExt cx="182" cy="459"/>
              </a:xfrm>
            </p:grpSpPr>
            <p:sp>
              <p:nvSpPr>
                <p:cNvPr id="824377" name="Line 57">
                  <a:extLst>
                    <a:ext uri="{FF2B5EF4-FFF2-40B4-BE49-F238E27FC236}">
                      <a16:creationId xmlns:a16="http://schemas.microsoft.com/office/drawing/2014/main" id="{1447629C-0AF8-004E-A646-3D3995BCB1D8}"/>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78" name="Rectangle 58">
                  <a:extLst>
                    <a:ext uri="{FF2B5EF4-FFF2-40B4-BE49-F238E27FC236}">
                      <a16:creationId xmlns:a16="http://schemas.microsoft.com/office/drawing/2014/main" id="{EE33744B-8DC5-D14C-8104-02B920D7B91A}"/>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79" name="Group 59">
                <a:extLst>
                  <a:ext uri="{FF2B5EF4-FFF2-40B4-BE49-F238E27FC236}">
                    <a16:creationId xmlns:a16="http://schemas.microsoft.com/office/drawing/2014/main" id="{F1693EE3-2079-654A-B6CB-8D5FD07A5DAA}"/>
                  </a:ext>
                </a:extLst>
              </p:cNvPr>
              <p:cNvGrpSpPr>
                <a:grpSpLocks/>
              </p:cNvGrpSpPr>
              <p:nvPr/>
            </p:nvGrpSpPr>
            <p:grpSpPr bwMode="auto">
              <a:xfrm>
                <a:off x="5390" y="3051"/>
                <a:ext cx="182" cy="459"/>
                <a:chOff x="241" y="3067"/>
                <a:chExt cx="182" cy="459"/>
              </a:xfrm>
            </p:grpSpPr>
            <p:sp>
              <p:nvSpPr>
                <p:cNvPr id="824380" name="Line 60">
                  <a:extLst>
                    <a:ext uri="{FF2B5EF4-FFF2-40B4-BE49-F238E27FC236}">
                      <a16:creationId xmlns:a16="http://schemas.microsoft.com/office/drawing/2014/main" id="{93E46BD4-B7AD-1B4F-B2CC-85752B7A9ADE}"/>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81" name="Rectangle 61">
                  <a:extLst>
                    <a:ext uri="{FF2B5EF4-FFF2-40B4-BE49-F238E27FC236}">
                      <a16:creationId xmlns:a16="http://schemas.microsoft.com/office/drawing/2014/main" id="{60A611FE-170E-DB42-8A3C-E9BC6C80D934}"/>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82" name="Group 62">
                <a:extLst>
                  <a:ext uri="{FF2B5EF4-FFF2-40B4-BE49-F238E27FC236}">
                    <a16:creationId xmlns:a16="http://schemas.microsoft.com/office/drawing/2014/main" id="{15E0F508-161D-5045-B414-048EACE7904A}"/>
                  </a:ext>
                </a:extLst>
              </p:cNvPr>
              <p:cNvGrpSpPr>
                <a:grpSpLocks/>
              </p:cNvGrpSpPr>
              <p:nvPr/>
            </p:nvGrpSpPr>
            <p:grpSpPr bwMode="auto">
              <a:xfrm>
                <a:off x="3922" y="3051"/>
                <a:ext cx="182" cy="459"/>
                <a:chOff x="241" y="3067"/>
                <a:chExt cx="182" cy="459"/>
              </a:xfrm>
            </p:grpSpPr>
            <p:sp>
              <p:nvSpPr>
                <p:cNvPr id="824383" name="Line 63">
                  <a:extLst>
                    <a:ext uri="{FF2B5EF4-FFF2-40B4-BE49-F238E27FC236}">
                      <a16:creationId xmlns:a16="http://schemas.microsoft.com/office/drawing/2014/main" id="{B2F94527-B313-194C-9A5B-C2A58B19E93B}"/>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84" name="Rectangle 64">
                  <a:extLst>
                    <a:ext uri="{FF2B5EF4-FFF2-40B4-BE49-F238E27FC236}">
                      <a16:creationId xmlns:a16="http://schemas.microsoft.com/office/drawing/2014/main" id="{06FD6363-ED43-4343-BD81-761D9BC0CF2C}"/>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24385" name="Group 65">
                <a:extLst>
                  <a:ext uri="{FF2B5EF4-FFF2-40B4-BE49-F238E27FC236}">
                    <a16:creationId xmlns:a16="http://schemas.microsoft.com/office/drawing/2014/main" id="{D1443656-2A86-1F4F-9BB4-4CAD13F75879}"/>
                  </a:ext>
                </a:extLst>
              </p:cNvPr>
              <p:cNvGrpSpPr>
                <a:grpSpLocks/>
              </p:cNvGrpSpPr>
              <p:nvPr/>
            </p:nvGrpSpPr>
            <p:grpSpPr bwMode="auto">
              <a:xfrm>
                <a:off x="4240" y="3051"/>
                <a:ext cx="182" cy="459"/>
                <a:chOff x="241" y="3067"/>
                <a:chExt cx="182" cy="459"/>
              </a:xfrm>
            </p:grpSpPr>
            <p:sp>
              <p:nvSpPr>
                <p:cNvPr id="824386" name="Line 66">
                  <a:extLst>
                    <a:ext uri="{FF2B5EF4-FFF2-40B4-BE49-F238E27FC236}">
                      <a16:creationId xmlns:a16="http://schemas.microsoft.com/office/drawing/2014/main" id="{AD9AB72B-7CFB-6345-B7E2-5CC8CD5562F9}"/>
                    </a:ext>
                  </a:extLst>
                </p:cNvPr>
                <p:cNvSpPr>
                  <a:spLocks noChangeShapeType="1"/>
                </p:cNvSpPr>
                <p:nvPr/>
              </p:nvSpPr>
              <p:spPr bwMode="auto">
                <a:xfrm>
                  <a:off x="340" y="3067"/>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24387" name="Rectangle 67">
                  <a:extLst>
                    <a:ext uri="{FF2B5EF4-FFF2-40B4-BE49-F238E27FC236}">
                      <a16:creationId xmlns:a16="http://schemas.microsoft.com/office/drawing/2014/main" id="{F3AF487C-9E7C-CD45-AEA1-8BE38ED9844E}"/>
                    </a:ext>
                  </a:extLst>
                </p:cNvPr>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37389292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5346" name="Rectangle 2">
            <a:extLst>
              <a:ext uri="{FF2B5EF4-FFF2-40B4-BE49-F238E27FC236}">
                <a16:creationId xmlns:a16="http://schemas.microsoft.com/office/drawing/2014/main" id="{1304EEA4-87D7-CA48-99CE-19DBF7A84ECA}"/>
              </a:ext>
            </a:extLst>
          </p:cNvPr>
          <p:cNvSpPr>
            <a:spLocks noGrp="1" noChangeArrowheads="1"/>
          </p:cNvSpPr>
          <p:nvPr>
            <p:ph type="body" idx="1"/>
          </p:nvPr>
        </p:nvSpPr>
        <p:spPr>
          <a:xfrm>
            <a:off x="1676401" y="152400"/>
            <a:ext cx="8812213" cy="6096000"/>
          </a:xfrm>
          <a:noFill/>
          <a:ln/>
        </p:spPr>
        <p:txBody>
          <a:bodyPr/>
          <a:lstStyle/>
          <a:p>
            <a:pPr marL="0" indent="0">
              <a:lnSpc>
                <a:spcPct val="110000"/>
              </a:lnSpc>
              <a:buNone/>
            </a:pPr>
            <a:r>
              <a:rPr lang="en-US" altLang="zh-CN" sz="2800" b="1"/>
              <a:t>typedef  enum{branch, left}  NodeType ;</a:t>
            </a:r>
          </a:p>
          <a:p>
            <a:pPr marL="0" indent="0">
              <a:lnSpc>
                <a:spcPct val="110000"/>
              </a:lnSpc>
              <a:buNone/>
            </a:pPr>
            <a:r>
              <a:rPr lang="en-US" altLang="zh-CN" sz="2800" b="1"/>
              <a:t>typedef  struct BPNode</a:t>
            </a:r>
          </a:p>
          <a:p>
            <a:pPr marL="355600" lvl="1" indent="0">
              <a:lnSpc>
                <a:spcPct val="110000"/>
              </a:lnSpc>
              <a:buNone/>
            </a:pPr>
            <a:r>
              <a:rPr lang="en-US" altLang="zh-CN" b="1"/>
              <a:t>{   NodeTag   tag ;     </a:t>
            </a:r>
            <a:r>
              <a:rPr lang="en-US" altLang="zh-CN" sz="2400" b="1"/>
              <a:t>/*   </a:t>
            </a:r>
            <a:r>
              <a:rPr lang="zh-CN" altLang="en-US" sz="2400" b="1"/>
              <a:t>结点标志   *</a:t>
            </a:r>
            <a:r>
              <a:rPr lang="en-US" altLang="zh-CN" sz="2400" b="1"/>
              <a:t>/</a:t>
            </a:r>
          </a:p>
          <a:p>
            <a:pPr marL="723900" lvl="2" indent="0">
              <a:lnSpc>
                <a:spcPct val="110000"/>
              </a:lnSpc>
              <a:buNone/>
            </a:pPr>
            <a:r>
              <a:rPr lang="en-US" altLang="zh-CN" sz="2800" b="1"/>
              <a:t>int   keynum ;   </a:t>
            </a:r>
            <a:r>
              <a:rPr lang="en-US" altLang="zh-CN" b="1"/>
              <a:t>/*   </a:t>
            </a:r>
            <a:r>
              <a:rPr lang="zh-CN" altLang="en-US" b="1"/>
              <a:t>结点中关键字的个数   *</a:t>
            </a:r>
            <a:r>
              <a:rPr lang="en-US" altLang="zh-CN" b="1"/>
              <a:t>/</a:t>
            </a:r>
          </a:p>
          <a:p>
            <a:pPr marL="723900" lvl="2" indent="0">
              <a:lnSpc>
                <a:spcPct val="110000"/>
              </a:lnSpc>
              <a:buNone/>
            </a:pPr>
            <a:r>
              <a:rPr lang="en-US" altLang="zh-CN" sz="2800" b="1"/>
              <a:t>struct BTNode  *parent ;    </a:t>
            </a:r>
            <a:r>
              <a:rPr lang="en-US" altLang="zh-CN" b="1"/>
              <a:t>/*   </a:t>
            </a:r>
            <a:r>
              <a:rPr lang="zh-CN" altLang="en-US" b="1"/>
              <a:t>指向父结点的指针   *</a:t>
            </a:r>
            <a:r>
              <a:rPr lang="en-US" altLang="zh-CN" b="1"/>
              <a:t>/</a:t>
            </a:r>
          </a:p>
          <a:p>
            <a:pPr marL="723900" lvl="2" indent="0">
              <a:lnSpc>
                <a:spcPct val="110000"/>
              </a:lnSpc>
              <a:buNone/>
            </a:pPr>
            <a:r>
              <a:rPr lang="en-US" altLang="zh-CN" sz="2800" b="1"/>
              <a:t>KeyType  key[M+1] ;     </a:t>
            </a:r>
            <a:r>
              <a:rPr lang="en-US" altLang="zh-CN" b="1"/>
              <a:t>/*   </a:t>
            </a:r>
            <a:r>
              <a:rPr lang="zh-CN" altLang="en-US" b="1"/>
              <a:t>组关键字向量</a:t>
            </a:r>
            <a:r>
              <a:rPr lang="en-US" altLang="zh-CN" b="1"/>
              <a:t>,key[0]</a:t>
            </a:r>
            <a:r>
              <a:rPr lang="zh-CN" altLang="en-US" b="1"/>
              <a:t>未用  *</a:t>
            </a:r>
            <a:r>
              <a:rPr lang="en-US" altLang="zh-CN" b="1"/>
              <a:t>/</a:t>
            </a:r>
          </a:p>
          <a:p>
            <a:pPr marL="723900" lvl="2" indent="0">
              <a:lnSpc>
                <a:spcPct val="110000"/>
              </a:lnSpc>
              <a:buNone/>
            </a:pPr>
            <a:r>
              <a:rPr lang="en-US" altLang="zh-CN" sz="2800" b="1"/>
              <a:t>union pointer</a:t>
            </a:r>
          </a:p>
          <a:p>
            <a:pPr marL="1079500" lvl="3" indent="0">
              <a:lnSpc>
                <a:spcPct val="110000"/>
              </a:lnSpc>
              <a:buNone/>
            </a:pPr>
            <a:r>
              <a:rPr lang="en-US" altLang="zh-CN" sz="2800" b="1"/>
              <a:t>{   struct BTNode  *ptr[M+1] ; </a:t>
            </a:r>
            <a:r>
              <a:rPr lang="en-US" altLang="zh-CN" sz="2400" b="1"/>
              <a:t>/*   </a:t>
            </a:r>
            <a:r>
              <a:rPr lang="zh-CN" altLang="en-US" sz="2400" b="1"/>
              <a:t>子树指针向量  *</a:t>
            </a:r>
            <a:r>
              <a:rPr lang="en-US" altLang="zh-CN" sz="2400" b="1"/>
              <a:t>/</a:t>
            </a:r>
          </a:p>
          <a:p>
            <a:pPr marL="1435100" lvl="4" indent="0">
              <a:lnSpc>
                <a:spcPct val="110000"/>
              </a:lnSpc>
              <a:buNone/>
            </a:pPr>
            <a:r>
              <a:rPr lang="en-US" altLang="zh-CN" sz="2800" b="1"/>
              <a:t>RecType   *recptr[M+1] ;  </a:t>
            </a:r>
            <a:r>
              <a:rPr lang="en-US" altLang="zh-CN" sz="2400" b="1"/>
              <a:t>/*   recptr[0]</a:t>
            </a:r>
            <a:r>
              <a:rPr lang="zh-CN" altLang="en-US" sz="2400" b="1"/>
              <a:t>未用   *</a:t>
            </a:r>
            <a:r>
              <a:rPr lang="en-US" altLang="zh-CN" sz="2400" b="1"/>
              <a:t>/</a:t>
            </a:r>
          </a:p>
          <a:p>
            <a:pPr marL="1079500" lvl="3" indent="0">
              <a:lnSpc>
                <a:spcPct val="110000"/>
              </a:lnSpc>
              <a:buNone/>
            </a:pPr>
            <a:r>
              <a:rPr lang="en-US" altLang="zh-CN" sz="2800" b="1"/>
              <a:t>}ptrType ;    </a:t>
            </a:r>
            <a:r>
              <a:rPr lang="en-US" altLang="zh-CN" sz="2400" b="1"/>
              <a:t>/*   </a:t>
            </a:r>
            <a:r>
              <a:rPr lang="zh-CN" altLang="en-US" sz="2400" b="1"/>
              <a:t>用联合体定义子树指针和记录指针  *</a:t>
            </a:r>
            <a:r>
              <a:rPr lang="en-US" altLang="zh-CN" sz="2400" b="1"/>
              <a:t>/</a:t>
            </a:r>
          </a:p>
          <a:p>
            <a:pPr marL="355600" lvl="1" indent="0">
              <a:lnSpc>
                <a:spcPct val="110000"/>
              </a:lnSpc>
              <a:buNone/>
            </a:pPr>
            <a:r>
              <a:rPr lang="en-US" altLang="zh-CN" b="1"/>
              <a:t>}BPNode</a:t>
            </a:r>
            <a:r>
              <a:rPr lang="en-US" altLang="zh-CN" sz="2400" b="1"/>
              <a:t> ;</a:t>
            </a:r>
          </a:p>
        </p:txBody>
      </p:sp>
    </p:spTree>
    <p:extLst>
      <p:ext uri="{BB962C8B-B14F-4D97-AF65-F5344CB8AC3E}">
        <p14:creationId xmlns:p14="http://schemas.microsoft.com/office/powerpoint/2010/main" val="10555679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57DF99DB-FAF1-7C41-AE6D-0AA87316C37B}"/>
              </a:ext>
            </a:extLst>
          </p:cNvPr>
          <p:cNvSpPr>
            <a:spLocks noGrp="1" noChangeArrowheads="1"/>
          </p:cNvSpPr>
          <p:nvPr>
            <p:ph type="body" idx="1"/>
          </p:nvPr>
        </p:nvSpPr>
        <p:spPr>
          <a:xfrm>
            <a:off x="1676401" y="152400"/>
            <a:ext cx="8812213" cy="6324600"/>
          </a:xfrm>
          <a:noFill/>
          <a:ln/>
        </p:spPr>
        <p:txBody>
          <a:bodyPr/>
          <a:lstStyle/>
          <a:p>
            <a:pPr marL="0" indent="0">
              <a:spcBef>
                <a:spcPct val="10000"/>
              </a:spcBef>
              <a:buNone/>
            </a:pPr>
            <a:r>
              <a:rPr lang="zh-CN" altLang="en-US" b="1">
                <a:latin typeface="宋体" panose="02010600030101010101" pitchFamily="2" charset="-122"/>
              </a:rPr>
              <a:t>    </a:t>
            </a:r>
            <a:r>
              <a:rPr lang="zh-CN" altLang="en-US" sz="2800" b="1">
                <a:latin typeface="宋体" panose="02010600030101010101" pitchFamily="2" charset="-122"/>
              </a:rPr>
              <a:t>与</a:t>
            </a:r>
            <a:r>
              <a:rPr lang="en-US" altLang="zh-CN" sz="2800" b="1"/>
              <a:t>B_</a:t>
            </a:r>
            <a:r>
              <a:rPr lang="zh-CN" altLang="en-US" sz="2800" b="1"/>
              <a:t>树相比</a:t>
            </a:r>
            <a:r>
              <a:rPr lang="zh-CN" altLang="en-US" sz="2800" b="1">
                <a:latin typeface="宋体" panose="02010600030101010101" pitchFamily="2" charset="-122"/>
              </a:rPr>
              <a:t>，对</a:t>
            </a:r>
            <a:r>
              <a:rPr lang="en-US" altLang="zh-CN" sz="2800" b="1"/>
              <a:t>B</a:t>
            </a:r>
            <a:r>
              <a:rPr lang="en-US" altLang="zh-CN" sz="2800" b="1" baseline="26000"/>
              <a:t>+</a:t>
            </a:r>
            <a:r>
              <a:rPr lang="zh-CN" altLang="en-US" sz="2800" b="1"/>
              <a:t>树不仅可以从根结点开始</a:t>
            </a:r>
            <a:r>
              <a:rPr lang="zh-CN" altLang="en-US" sz="2800" b="1">
                <a:latin typeface="宋体" panose="02010600030101010101" pitchFamily="2" charset="-122"/>
              </a:rPr>
              <a:t>按关键字随机查找，而且可以从最小关键字起，按</a:t>
            </a:r>
            <a:r>
              <a:rPr lang="zh-CN" altLang="en-US" sz="2800" b="1"/>
              <a:t>叶子结点的链接顺序进行顺序查找</a:t>
            </a:r>
            <a:r>
              <a:rPr lang="zh-CN" altLang="en-US" sz="2800" b="1">
                <a:latin typeface="宋体" panose="02010600030101010101" pitchFamily="2" charset="-122"/>
              </a:rPr>
              <a:t>。在</a:t>
            </a:r>
            <a:r>
              <a:rPr lang="en-US" altLang="zh-CN" sz="2800" b="1"/>
              <a:t>B</a:t>
            </a:r>
            <a:r>
              <a:rPr lang="en-US" altLang="zh-CN" sz="2800" b="1" baseline="26000"/>
              <a:t>+</a:t>
            </a:r>
            <a:r>
              <a:rPr lang="zh-CN" altLang="en-US" sz="2800" b="1"/>
              <a:t>树上进行随机查找、插入、删除的过程基本上和</a:t>
            </a:r>
            <a:r>
              <a:rPr lang="en-US" altLang="zh-CN" sz="2800" b="1"/>
              <a:t>B_</a:t>
            </a:r>
            <a:r>
              <a:rPr lang="zh-CN" altLang="en-US" sz="2800" b="1"/>
              <a:t>树类似</a:t>
            </a:r>
            <a:r>
              <a:rPr lang="zh-CN" altLang="en-US" sz="2800" b="1">
                <a:latin typeface="宋体" panose="02010600030101010101" pitchFamily="2" charset="-122"/>
              </a:rPr>
              <a:t>。</a:t>
            </a:r>
            <a:endParaRPr lang="zh-CN" altLang="en-US" sz="2800" b="1"/>
          </a:p>
          <a:p>
            <a:pPr marL="0" indent="0">
              <a:spcBef>
                <a:spcPct val="10000"/>
              </a:spcBef>
              <a:buNone/>
            </a:pPr>
            <a:r>
              <a:rPr lang="zh-CN" altLang="en-US" sz="2800" b="1">
                <a:latin typeface="宋体" panose="02010600030101010101" pitchFamily="2" charset="-122"/>
              </a:rPr>
              <a:t>    在</a:t>
            </a:r>
            <a:r>
              <a:rPr lang="en-US" altLang="zh-CN" sz="2800" b="1"/>
              <a:t>B</a:t>
            </a:r>
            <a:r>
              <a:rPr lang="en-US" altLang="zh-CN" sz="2800" b="1" baseline="26000"/>
              <a:t>+</a:t>
            </a:r>
            <a:r>
              <a:rPr lang="zh-CN" altLang="en-US" sz="2800" b="1"/>
              <a:t>树上进行随机查找时</a:t>
            </a:r>
            <a:r>
              <a:rPr lang="zh-CN" altLang="en-US" sz="2800" b="1">
                <a:latin typeface="宋体" panose="02010600030101010101" pitchFamily="2" charset="-122"/>
              </a:rPr>
              <a:t>，若非</a:t>
            </a:r>
            <a:r>
              <a:rPr lang="zh-CN" altLang="en-US" sz="2800" b="1"/>
              <a:t>叶子结点的关键字等于给定的</a:t>
            </a:r>
            <a:r>
              <a:rPr lang="en-US" altLang="zh-CN" sz="2800" b="1"/>
              <a:t>K</a:t>
            </a:r>
            <a:r>
              <a:rPr lang="zh-CN" altLang="en-US" sz="2800" b="1"/>
              <a:t>值</a:t>
            </a:r>
            <a:r>
              <a:rPr lang="zh-CN" altLang="en-US" sz="2800" b="1">
                <a:latin typeface="宋体" panose="02010600030101010101" pitchFamily="2" charset="-122"/>
              </a:rPr>
              <a:t>，并不终止，而是继续向下直到</a:t>
            </a:r>
            <a:r>
              <a:rPr lang="zh-CN" altLang="en-US" sz="2800" b="1"/>
              <a:t>叶子结点</a:t>
            </a:r>
            <a:r>
              <a:rPr lang="en-US" altLang="zh-CN" sz="2800" b="1"/>
              <a:t>(</a:t>
            </a:r>
            <a:r>
              <a:rPr lang="zh-CN" altLang="en-US" sz="2800" b="1"/>
              <a:t>只有叶子结点才存储记录</a:t>
            </a:r>
            <a:r>
              <a:rPr lang="en-US" altLang="zh-CN" sz="2800" b="1"/>
              <a:t>) </a:t>
            </a:r>
            <a:r>
              <a:rPr lang="zh-CN" altLang="en-US" sz="2800" b="1">
                <a:latin typeface="宋体" panose="02010600030101010101" pitchFamily="2" charset="-122"/>
              </a:rPr>
              <a:t>，</a:t>
            </a:r>
            <a:r>
              <a:rPr lang="zh-CN" altLang="en-US" sz="2800" b="1"/>
              <a:t> 即无论查找成功与否</a:t>
            </a:r>
            <a:r>
              <a:rPr lang="zh-CN" altLang="en-US" sz="2800" b="1">
                <a:latin typeface="宋体" panose="02010600030101010101" pitchFamily="2" charset="-122"/>
              </a:rPr>
              <a:t>，都走了一条从根结点到</a:t>
            </a:r>
            <a:r>
              <a:rPr lang="zh-CN" altLang="en-US" sz="2800" b="1"/>
              <a:t>叶子结点的路径</a:t>
            </a:r>
            <a:r>
              <a:rPr lang="zh-CN" altLang="en-US" sz="2800" b="1">
                <a:latin typeface="宋体" panose="02010600030101010101" pitchFamily="2" charset="-122"/>
              </a:rPr>
              <a:t>。</a:t>
            </a:r>
          </a:p>
          <a:p>
            <a:pPr marL="0" indent="0">
              <a:spcBef>
                <a:spcPct val="10000"/>
              </a:spcBef>
              <a:buNone/>
            </a:pPr>
            <a:r>
              <a:rPr lang="zh-CN" altLang="en-US" sz="2800" b="1">
                <a:latin typeface="宋体" panose="02010600030101010101" pitchFamily="2" charset="-122"/>
              </a:rPr>
              <a:t>    </a:t>
            </a:r>
            <a:r>
              <a:rPr lang="en-US" altLang="zh-CN" sz="2800" b="1"/>
              <a:t>B</a:t>
            </a:r>
            <a:r>
              <a:rPr lang="en-US" altLang="zh-CN" sz="2800" b="1" baseline="26000"/>
              <a:t>+</a:t>
            </a:r>
            <a:r>
              <a:rPr lang="zh-CN" altLang="en-US" sz="2800" b="1"/>
              <a:t>树的插入</a:t>
            </a:r>
            <a:r>
              <a:rPr lang="zh-CN" altLang="en-US" sz="2800" b="1">
                <a:latin typeface="宋体" panose="02010600030101010101" pitchFamily="2" charset="-122"/>
              </a:rPr>
              <a:t>仅仅在</a:t>
            </a:r>
            <a:r>
              <a:rPr lang="zh-CN" altLang="en-US" sz="2800" b="1"/>
              <a:t>叶子结点上进行</a:t>
            </a:r>
            <a:r>
              <a:rPr lang="zh-CN" altLang="en-US" sz="2800" b="1">
                <a:latin typeface="宋体" panose="02010600030101010101" pitchFamily="2" charset="-122"/>
              </a:rPr>
              <a:t>。当</a:t>
            </a:r>
            <a:r>
              <a:rPr lang="zh-CN" altLang="en-US" sz="2800" b="1"/>
              <a:t>叶子结点中的关键字个数</a:t>
            </a:r>
            <a:r>
              <a:rPr lang="zh-CN" altLang="en-US" sz="2800" b="1">
                <a:solidFill>
                  <a:schemeClr val="folHlink"/>
                </a:solidFill>
              </a:rPr>
              <a:t>大于</a:t>
            </a:r>
            <a:r>
              <a:rPr lang="en-US" altLang="zh-CN" sz="2800" b="1">
                <a:solidFill>
                  <a:schemeClr val="folHlink"/>
                </a:solidFill>
              </a:rPr>
              <a:t>m</a:t>
            </a:r>
            <a:r>
              <a:rPr lang="zh-CN" altLang="en-US" sz="2800" b="1"/>
              <a:t>时</a:t>
            </a:r>
            <a:r>
              <a:rPr lang="zh-CN" altLang="en-US" sz="2800" b="1">
                <a:latin typeface="宋体" panose="02010600030101010101" pitchFamily="2" charset="-122"/>
              </a:rPr>
              <a:t>，</a:t>
            </a:r>
            <a:r>
              <a:rPr lang="zh-CN" altLang="en-US" sz="2800" b="1"/>
              <a:t>“</a:t>
            </a:r>
            <a:r>
              <a:rPr lang="zh-CN" altLang="en-US" sz="2800" b="1">
                <a:latin typeface="宋体" panose="02010600030101010101" pitchFamily="2" charset="-122"/>
              </a:rPr>
              <a:t>分裂</a:t>
            </a:r>
            <a:r>
              <a:rPr lang="zh-CN" altLang="en-US" sz="2800" b="1"/>
              <a:t>”</a:t>
            </a:r>
            <a:r>
              <a:rPr lang="zh-CN" altLang="en-US" sz="2800" b="1">
                <a:latin typeface="宋体" panose="02010600030101010101" pitchFamily="2" charset="-122"/>
              </a:rPr>
              <a:t>为两个结点，两个</a:t>
            </a:r>
            <a:r>
              <a:rPr lang="zh-CN" altLang="en-US" sz="2800" b="1"/>
              <a:t>结点中所含有的关键字个数分别是</a:t>
            </a:r>
            <a:r>
              <a:rPr lang="zh-CN" altLang="en-US" sz="2800" b="1">
                <a:solidFill>
                  <a:schemeClr val="accent1"/>
                </a:solidFill>
                <a:cs typeface="Times New Roman" panose="02020603050405020304" pitchFamily="18" charset="0"/>
                <a:sym typeface="Symbol" pitchFamily="2" charset="2"/>
              </a:rPr>
              <a:t></a:t>
            </a:r>
            <a:r>
              <a:rPr lang="en-US" altLang="zh-CN" sz="2800" b="1">
                <a:solidFill>
                  <a:schemeClr val="accent1"/>
                </a:solidFill>
                <a:ea typeface="Arial Unicode MS" panose="020B0604020202020204" pitchFamily="34" charset="-128"/>
                <a:cs typeface="Arial Unicode MS" panose="020B0604020202020204" pitchFamily="34" charset="-128"/>
              </a:rPr>
              <a:t>(</a:t>
            </a:r>
            <a:r>
              <a:rPr lang="en-US" altLang="zh-CN" sz="2800" b="1">
                <a:solidFill>
                  <a:schemeClr val="accent1"/>
                </a:solidFill>
              </a:rPr>
              <a:t>m+1)/2</a:t>
            </a:r>
            <a:r>
              <a:rPr lang="en-US" altLang="zh-CN" sz="2800" b="1">
                <a:solidFill>
                  <a:schemeClr val="accent1"/>
                </a:solidFill>
                <a:cs typeface="Times New Roman" panose="02020603050405020304" pitchFamily="18" charset="0"/>
                <a:sym typeface="Symbol" pitchFamily="2" charset="2"/>
              </a:rPr>
              <a:t></a:t>
            </a:r>
            <a:r>
              <a:rPr lang="zh-CN" altLang="en-US" sz="2800" b="1"/>
              <a:t>和</a:t>
            </a:r>
            <a:r>
              <a:rPr lang="zh-CN" altLang="en-US" sz="2800" b="1">
                <a:solidFill>
                  <a:schemeClr val="folHlink"/>
                </a:solidFill>
                <a:ea typeface="楷体_GB2312" pitchFamily="49" charset="-122"/>
                <a:sym typeface="Symbol" pitchFamily="2" charset="2"/>
              </a:rPr>
              <a:t> </a:t>
            </a:r>
            <a:r>
              <a:rPr lang="en-US" altLang="zh-CN" sz="2800" b="1">
                <a:solidFill>
                  <a:schemeClr val="folHlink"/>
                </a:solidFill>
                <a:ea typeface="楷体_GB2312" pitchFamily="49" charset="-122"/>
              </a:rPr>
              <a:t>(</a:t>
            </a:r>
            <a:r>
              <a:rPr lang="en-US" altLang="zh-CN" sz="2800" b="1">
                <a:solidFill>
                  <a:schemeClr val="folHlink"/>
                </a:solidFill>
              </a:rPr>
              <a:t>m+1)/2</a:t>
            </a:r>
            <a:r>
              <a:rPr lang="en-US" altLang="zh-CN" sz="2800" b="1">
                <a:solidFill>
                  <a:schemeClr val="folHlink"/>
                </a:solidFill>
                <a:ea typeface="楷体_GB2312" pitchFamily="49" charset="-122"/>
                <a:sym typeface="Symbol" pitchFamily="2" charset="2"/>
              </a:rPr>
              <a:t></a:t>
            </a:r>
            <a:r>
              <a:rPr lang="en-US" altLang="zh-CN" sz="2800" b="1">
                <a:solidFill>
                  <a:schemeClr val="accent1"/>
                </a:solidFill>
                <a:ea typeface="Arial Unicode MS" panose="020B0604020202020204" pitchFamily="34" charset="-128"/>
                <a:cs typeface="Arial Unicode MS" panose="020B0604020202020204" pitchFamily="34" charset="-128"/>
              </a:rPr>
              <a:t> </a:t>
            </a:r>
            <a:r>
              <a:rPr lang="zh-CN" altLang="en-US" sz="2800" b="1">
                <a:latin typeface="宋体" panose="02010600030101010101" pitchFamily="2" charset="-122"/>
              </a:rPr>
              <a:t>，且将这两个</a:t>
            </a:r>
            <a:r>
              <a:rPr lang="zh-CN" altLang="en-US" sz="2800" b="1"/>
              <a:t>结点中的最大关键字提升到父结点中</a:t>
            </a:r>
            <a:r>
              <a:rPr lang="zh-CN" altLang="en-US" sz="2800" b="1">
                <a:latin typeface="宋体" panose="02010600030101010101" pitchFamily="2" charset="-122"/>
              </a:rPr>
              <a:t>，用来替代原结点在父结点中所对应的关键字。提升后父结点又可能会分裂，依次类推。</a:t>
            </a:r>
          </a:p>
        </p:txBody>
      </p:sp>
    </p:spTree>
    <p:extLst>
      <p:ext uri="{BB962C8B-B14F-4D97-AF65-F5344CB8AC3E}">
        <p14:creationId xmlns:p14="http://schemas.microsoft.com/office/powerpoint/2010/main" val="36136018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7394" name="Rectangle 2">
            <a:extLst>
              <a:ext uri="{FF2B5EF4-FFF2-40B4-BE49-F238E27FC236}">
                <a16:creationId xmlns:a16="http://schemas.microsoft.com/office/drawing/2014/main" id="{03EF9461-E70D-E743-A37E-401C2C883709}"/>
              </a:ext>
            </a:extLst>
          </p:cNvPr>
          <p:cNvSpPr>
            <a:spLocks noGrp="1" noChangeArrowheads="1"/>
          </p:cNvSpPr>
          <p:nvPr>
            <p:ph type="title"/>
          </p:nvPr>
        </p:nvSpPr>
        <p:spPr>
          <a:xfrm>
            <a:off x="2286001" y="150813"/>
            <a:ext cx="6905625" cy="830262"/>
          </a:xfrm>
        </p:spPr>
        <p:txBody>
          <a:bodyPr/>
          <a:lstStyle/>
          <a:p>
            <a:r>
              <a:rPr lang="en-US" altLang="zh-CN" sz="5400" b="1">
                <a:latin typeface="Times New Roman" panose="02020603050405020304" pitchFamily="18" charset="0"/>
              </a:rPr>
              <a:t>9. 6</a:t>
            </a:r>
            <a:r>
              <a:rPr lang="en-US" altLang="zh-CN" sz="5400" b="1"/>
              <a:t>  </a:t>
            </a:r>
            <a:r>
              <a:rPr lang="zh-CN" altLang="en-US" sz="5400" b="1">
                <a:latin typeface="楷体_GB2312" pitchFamily="49" charset="-122"/>
                <a:ea typeface="楷体_GB2312" pitchFamily="49" charset="-122"/>
              </a:rPr>
              <a:t>哈希</a:t>
            </a:r>
            <a:r>
              <a:rPr lang="en-US" altLang="zh-CN" sz="5400" b="1">
                <a:latin typeface="楷体_GB2312" pitchFamily="49" charset="-122"/>
                <a:ea typeface="楷体_GB2312" pitchFamily="49" charset="-122"/>
              </a:rPr>
              <a:t>(</a:t>
            </a:r>
            <a:r>
              <a:rPr lang="zh-CN" altLang="en-US" sz="5400" b="1">
                <a:latin typeface="楷体_GB2312" pitchFamily="49" charset="-122"/>
                <a:ea typeface="楷体_GB2312" pitchFamily="49" charset="-122"/>
              </a:rPr>
              <a:t>散列</a:t>
            </a:r>
            <a:r>
              <a:rPr lang="en-US" altLang="zh-CN" sz="5400" b="1">
                <a:latin typeface="楷体_GB2312" pitchFamily="49" charset="-122"/>
                <a:ea typeface="楷体_GB2312" pitchFamily="49" charset="-122"/>
              </a:rPr>
              <a:t>)</a:t>
            </a:r>
            <a:r>
              <a:rPr lang="zh-CN" altLang="en-US" sz="5400" b="1">
                <a:latin typeface="楷体_GB2312" pitchFamily="49" charset="-122"/>
                <a:ea typeface="楷体_GB2312" pitchFamily="49" charset="-122"/>
              </a:rPr>
              <a:t>查找</a:t>
            </a:r>
          </a:p>
        </p:txBody>
      </p:sp>
      <p:sp>
        <p:nvSpPr>
          <p:cNvPr id="827395" name="Rectangle 3">
            <a:extLst>
              <a:ext uri="{FF2B5EF4-FFF2-40B4-BE49-F238E27FC236}">
                <a16:creationId xmlns:a16="http://schemas.microsoft.com/office/drawing/2014/main" id="{11719D6C-4D34-4D49-8844-CA0202612A8F}"/>
              </a:ext>
            </a:extLst>
          </p:cNvPr>
          <p:cNvSpPr>
            <a:spLocks noChangeArrowheads="1"/>
          </p:cNvSpPr>
          <p:nvPr/>
        </p:nvSpPr>
        <p:spPr bwMode="auto">
          <a:xfrm>
            <a:off x="1676400" y="1068388"/>
            <a:ext cx="8839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zh-CN" altLang="en-US" sz="3200" b="1">
                <a:solidFill>
                  <a:srgbClr val="FFFF00"/>
                </a:solidFill>
              </a:rPr>
              <a:t>      基本思想</a:t>
            </a:r>
            <a:r>
              <a:rPr lang="zh-CN" altLang="en-US" sz="3200" b="1">
                <a:solidFill>
                  <a:srgbClr val="FFFFFF"/>
                </a:solidFill>
              </a:rPr>
              <a:t>：</a:t>
            </a:r>
            <a:r>
              <a:rPr lang="zh-CN" altLang="en-US" sz="2800" b="1">
                <a:solidFill>
                  <a:srgbClr val="FFFFFF"/>
                </a:solidFill>
              </a:rPr>
              <a:t>在记录的存储地址和它的关键字之间建立一个确定的对应关系；这样，不经过比较，一次存取就能得到所查元素的查找方法</a:t>
            </a:r>
            <a:r>
              <a:rPr lang="zh-CN" altLang="en-US" sz="2800" b="1">
                <a:solidFill>
                  <a:srgbClr val="FFFFFF"/>
                </a:solidFill>
                <a:latin typeface="宋体" panose="02010600030101010101" pitchFamily="2" charset="-122"/>
              </a:rPr>
              <a:t>。</a:t>
            </a:r>
          </a:p>
        </p:txBody>
      </p:sp>
      <p:sp>
        <p:nvSpPr>
          <p:cNvPr id="827396" name="Text Box 4">
            <a:extLst>
              <a:ext uri="{FF2B5EF4-FFF2-40B4-BE49-F238E27FC236}">
                <a16:creationId xmlns:a16="http://schemas.microsoft.com/office/drawing/2014/main" id="{6853E582-4ABC-4646-9C8A-60AE7BD9BB74}"/>
              </a:ext>
            </a:extLst>
          </p:cNvPr>
          <p:cNvSpPr txBox="1">
            <a:spLocks noChangeArrowheads="1"/>
          </p:cNvSpPr>
          <p:nvPr/>
        </p:nvSpPr>
        <p:spPr bwMode="auto">
          <a:xfrm>
            <a:off x="3436938" y="2755901"/>
            <a:ext cx="466826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例  </a:t>
            </a:r>
            <a:r>
              <a:rPr kumimoji="1" lang="en-US" altLang="zh-CN" sz="2400" b="1">
                <a:solidFill>
                  <a:srgbClr val="FFFFFF"/>
                </a:solidFill>
                <a:latin typeface="Times New Roman" panose="02020603050405020304" pitchFamily="18" charset="0"/>
                <a:ea typeface="宋体" panose="02010600030101010101" pitchFamily="2" charset="-122"/>
              </a:rPr>
              <a:t>30</a:t>
            </a:r>
            <a:r>
              <a:rPr kumimoji="1" lang="zh-CN" altLang="en-US" sz="2400" b="1">
                <a:solidFill>
                  <a:srgbClr val="FFFFFF"/>
                </a:solidFill>
                <a:latin typeface="Times New Roman" panose="02020603050405020304" pitchFamily="18" charset="0"/>
                <a:ea typeface="宋体" panose="02010600030101010101" pitchFamily="2" charset="-122"/>
              </a:rPr>
              <a:t>个地区的各民族人口统计表</a:t>
            </a:r>
          </a:p>
        </p:txBody>
      </p:sp>
      <p:sp>
        <p:nvSpPr>
          <p:cNvPr id="827397" name="AutoShape 5">
            <a:extLst>
              <a:ext uri="{FF2B5EF4-FFF2-40B4-BE49-F238E27FC236}">
                <a16:creationId xmlns:a16="http://schemas.microsoft.com/office/drawing/2014/main" id="{F577CBB7-F836-B54A-B7D7-68A1C3920A81}"/>
              </a:ext>
            </a:extLst>
          </p:cNvPr>
          <p:cNvSpPr>
            <a:spLocks noChangeArrowheads="1"/>
          </p:cNvSpPr>
          <p:nvPr/>
        </p:nvSpPr>
        <p:spPr bwMode="auto">
          <a:xfrm>
            <a:off x="1636714" y="5545139"/>
            <a:ext cx="3925887" cy="1196975"/>
          </a:xfrm>
          <a:prstGeom prst="wedgeRectCallout">
            <a:avLst>
              <a:gd name="adj1" fmla="val -9889"/>
              <a:gd name="adj2" fmla="val -94106"/>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以编号作关键字，</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构造</a:t>
            </a:r>
            <a:r>
              <a:rPr kumimoji="1" lang="zh-CN" altLang="zh-CN" sz="2400" b="1">
                <a:solidFill>
                  <a:srgbClr val="FFFFFF"/>
                </a:solidFill>
                <a:latin typeface="Times New Roman" panose="02020603050405020304" pitchFamily="18" charset="0"/>
                <a:ea typeface="宋体" panose="02010600030101010101" pitchFamily="2" charset="-122"/>
              </a:rPr>
              <a:t>哈希函数：</a:t>
            </a:r>
            <a:r>
              <a:rPr kumimoji="1" lang="en-US" altLang="zh-CN" sz="2400" b="1">
                <a:solidFill>
                  <a:srgbClr val="FFFFFF"/>
                </a:solidFill>
                <a:latin typeface="Times New Roman" panose="02020603050405020304" pitchFamily="18" charset="0"/>
                <a:ea typeface="宋体" panose="02010600030101010101" pitchFamily="2" charset="-122"/>
              </a:rPr>
              <a:t>H(key)=key</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H(1)=1 </a:t>
            </a: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H(2)=2</a:t>
            </a:r>
          </a:p>
        </p:txBody>
      </p:sp>
      <p:sp>
        <p:nvSpPr>
          <p:cNvPr id="827398" name="AutoShape 6">
            <a:extLst>
              <a:ext uri="{FF2B5EF4-FFF2-40B4-BE49-F238E27FC236}">
                <a16:creationId xmlns:a16="http://schemas.microsoft.com/office/drawing/2014/main" id="{D7BE477E-EA06-894C-A669-3B9CAC8F2AA3}"/>
              </a:ext>
            </a:extLst>
          </p:cNvPr>
          <p:cNvSpPr>
            <a:spLocks noChangeArrowheads="1"/>
          </p:cNvSpPr>
          <p:nvPr/>
        </p:nvSpPr>
        <p:spPr bwMode="auto">
          <a:xfrm>
            <a:off x="5867400" y="5151438"/>
            <a:ext cx="4673600" cy="1562100"/>
          </a:xfrm>
          <a:prstGeom prst="wedgeRectCallout">
            <a:avLst>
              <a:gd name="adj1" fmla="val -66704"/>
              <a:gd name="adj2" fmla="val -591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以地区别作关键字，取地区</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名称第一个拼音字母的序号</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作哈希函数：</a:t>
            </a:r>
            <a:r>
              <a:rPr kumimoji="1" lang="en-US" altLang="zh-CN" sz="2400" b="1">
                <a:solidFill>
                  <a:srgbClr val="FFFFFF"/>
                </a:solidFill>
                <a:latin typeface="Times New Roman" panose="02020603050405020304" pitchFamily="18" charset="0"/>
                <a:ea typeface="宋体" panose="02010600030101010101" pitchFamily="2" charset="-122"/>
              </a:rPr>
              <a:t>H(Beijing)=2</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 H(Shanghai)=19 H(Shenyang)=19</a:t>
            </a:r>
          </a:p>
        </p:txBody>
      </p:sp>
      <p:graphicFrame>
        <p:nvGraphicFramePr>
          <p:cNvPr id="827399" name="Group 7">
            <a:extLst>
              <a:ext uri="{FF2B5EF4-FFF2-40B4-BE49-F238E27FC236}">
                <a16:creationId xmlns:a16="http://schemas.microsoft.com/office/drawing/2014/main" id="{99AB2BD5-E57B-4B41-B119-DD659CDF8A1E}"/>
              </a:ext>
            </a:extLst>
          </p:cNvPr>
          <p:cNvGraphicFramePr>
            <a:graphicFrameLocks noGrp="1"/>
          </p:cNvGraphicFramePr>
          <p:nvPr/>
        </p:nvGraphicFramePr>
        <p:xfrm>
          <a:off x="2667000" y="3284538"/>
          <a:ext cx="6934200" cy="1828800"/>
        </p:xfrm>
        <a:graphic>
          <a:graphicData uri="http://schemas.openxmlformats.org/drawingml/2006/table">
            <a:tbl>
              <a:tblPr/>
              <a:tblGrid>
                <a:gridCol w="946150">
                  <a:extLst>
                    <a:ext uri="{9D8B030D-6E8A-4147-A177-3AD203B41FA5}">
                      <a16:colId xmlns:a16="http://schemas.microsoft.com/office/drawing/2014/main" val="518707718"/>
                    </a:ext>
                  </a:extLst>
                </a:gridCol>
                <a:gridCol w="1890713">
                  <a:extLst>
                    <a:ext uri="{9D8B030D-6E8A-4147-A177-3AD203B41FA5}">
                      <a16:colId xmlns:a16="http://schemas.microsoft.com/office/drawing/2014/main" val="2802113"/>
                    </a:ext>
                  </a:extLst>
                </a:gridCol>
                <a:gridCol w="1339850">
                  <a:extLst>
                    <a:ext uri="{9D8B030D-6E8A-4147-A177-3AD203B41FA5}">
                      <a16:colId xmlns:a16="http://schemas.microsoft.com/office/drawing/2014/main" val="4157449500"/>
                    </a:ext>
                  </a:extLst>
                </a:gridCol>
                <a:gridCol w="944562">
                  <a:extLst>
                    <a:ext uri="{9D8B030D-6E8A-4147-A177-3AD203B41FA5}">
                      <a16:colId xmlns:a16="http://schemas.microsoft.com/office/drawing/2014/main" val="4136335051"/>
                    </a:ext>
                  </a:extLst>
                </a:gridCol>
                <a:gridCol w="1103313">
                  <a:extLst>
                    <a:ext uri="{9D8B030D-6E8A-4147-A177-3AD203B41FA5}">
                      <a16:colId xmlns:a16="http://schemas.microsoft.com/office/drawing/2014/main" val="2369483710"/>
                    </a:ext>
                  </a:extLst>
                </a:gridCol>
                <a:gridCol w="709612">
                  <a:extLst>
                    <a:ext uri="{9D8B030D-6E8A-4147-A177-3AD203B41FA5}">
                      <a16:colId xmlns:a16="http://schemas.microsoft.com/office/drawing/2014/main" val="927885900"/>
                    </a:ext>
                  </a:extLst>
                </a:gridCol>
              </a:tblGrid>
              <a:tr h="45243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省、市</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区</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总人口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汉族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回族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53907056"/>
                  </a:ext>
                </a:extLst>
              </a:tr>
              <a:tr h="3365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北京</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28544245"/>
                  </a:ext>
                </a:extLst>
              </a:tr>
              <a:tr h="404813">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上海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74462828"/>
                  </a:ext>
                </a:extLst>
              </a:tr>
              <a:tr h="43338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43992880"/>
                  </a:ext>
                </a:extLst>
              </a:tr>
            </a:tbl>
          </a:graphicData>
        </a:graphic>
      </p:graphicFrame>
    </p:spTree>
    <p:extLst>
      <p:ext uri="{BB962C8B-B14F-4D97-AF65-F5344CB8AC3E}">
        <p14:creationId xmlns:p14="http://schemas.microsoft.com/office/powerpoint/2010/main" val="3279077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7397"/>
                                        </p:tgtEl>
                                        <p:attrNameLst>
                                          <p:attrName>style.visibility</p:attrName>
                                        </p:attrNameLst>
                                      </p:cBhvr>
                                      <p:to>
                                        <p:strVal val="visible"/>
                                      </p:to>
                                    </p:set>
                                    <p:anim calcmode="lin" valueType="num">
                                      <p:cBhvr additive="base">
                                        <p:cTn id="7" dur="500" fill="hold"/>
                                        <p:tgtEl>
                                          <p:spTgt spid="827397"/>
                                        </p:tgtEl>
                                        <p:attrNameLst>
                                          <p:attrName>ppt_x</p:attrName>
                                        </p:attrNameLst>
                                      </p:cBhvr>
                                      <p:tavLst>
                                        <p:tav tm="0">
                                          <p:val>
                                            <p:strVal val="0-#ppt_w/2"/>
                                          </p:val>
                                        </p:tav>
                                        <p:tav tm="100000">
                                          <p:val>
                                            <p:strVal val="#ppt_x"/>
                                          </p:val>
                                        </p:tav>
                                      </p:tavLst>
                                    </p:anim>
                                    <p:anim calcmode="lin" valueType="num">
                                      <p:cBhvr additive="base">
                                        <p:cTn id="8" dur="500" fill="hold"/>
                                        <p:tgtEl>
                                          <p:spTgt spid="827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7398"/>
                                        </p:tgtEl>
                                        <p:attrNameLst>
                                          <p:attrName>style.visibility</p:attrName>
                                        </p:attrNameLst>
                                      </p:cBhvr>
                                      <p:to>
                                        <p:strVal val="visible"/>
                                      </p:to>
                                    </p:set>
                                    <p:anim calcmode="lin" valueType="num">
                                      <p:cBhvr additive="base">
                                        <p:cTn id="13" dur="500" fill="hold"/>
                                        <p:tgtEl>
                                          <p:spTgt spid="827398"/>
                                        </p:tgtEl>
                                        <p:attrNameLst>
                                          <p:attrName>ppt_x</p:attrName>
                                        </p:attrNameLst>
                                      </p:cBhvr>
                                      <p:tavLst>
                                        <p:tav tm="0">
                                          <p:val>
                                            <p:strVal val="0-#ppt_w/2"/>
                                          </p:val>
                                        </p:tav>
                                        <p:tav tm="100000">
                                          <p:val>
                                            <p:strVal val="#ppt_x"/>
                                          </p:val>
                                        </p:tav>
                                      </p:tavLst>
                                    </p:anim>
                                    <p:anim calcmode="lin" valueType="num">
                                      <p:cBhvr additive="base">
                                        <p:cTn id="14" dur="500" fill="hold"/>
                                        <p:tgtEl>
                                          <p:spTgt spid="827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7" grpId="0" animBg="1" autoUpdateAnimBg="0"/>
      <p:bldP spid="827398"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8418" name="Rectangle 2">
            <a:extLst>
              <a:ext uri="{FF2B5EF4-FFF2-40B4-BE49-F238E27FC236}">
                <a16:creationId xmlns:a16="http://schemas.microsoft.com/office/drawing/2014/main" id="{FEDDA60E-1CEA-8B4B-A7FC-D1116F9DA6E5}"/>
              </a:ext>
            </a:extLst>
          </p:cNvPr>
          <p:cNvSpPr>
            <a:spLocks noGrp="1" noChangeArrowheads="1"/>
          </p:cNvSpPr>
          <p:nvPr>
            <p:ph type="title"/>
          </p:nvPr>
        </p:nvSpPr>
        <p:spPr>
          <a:xfrm>
            <a:off x="3146425" y="152400"/>
            <a:ext cx="4965700" cy="838200"/>
          </a:xfrm>
        </p:spPr>
        <p:txBody>
          <a:bodyPr/>
          <a:lstStyle/>
          <a:p>
            <a:r>
              <a:rPr lang="en-US" altLang="zh-CN" b="1">
                <a:latin typeface="Times New Roman" panose="02020603050405020304" pitchFamily="18" charset="0"/>
              </a:rPr>
              <a:t>9.6.1    </a:t>
            </a:r>
            <a:r>
              <a:rPr lang="zh-CN" altLang="en-US" b="1">
                <a:latin typeface="Times New Roman" panose="02020603050405020304" pitchFamily="18" charset="0"/>
                <a:ea typeface="楷体_GB2312" pitchFamily="49" charset="-122"/>
              </a:rPr>
              <a:t>基本概念</a:t>
            </a:r>
          </a:p>
        </p:txBody>
      </p:sp>
      <p:sp>
        <p:nvSpPr>
          <p:cNvPr id="828419" name="Rectangle 3">
            <a:extLst>
              <a:ext uri="{FF2B5EF4-FFF2-40B4-BE49-F238E27FC236}">
                <a16:creationId xmlns:a16="http://schemas.microsoft.com/office/drawing/2014/main" id="{6925D763-E09C-9845-8530-810A3F3FA117}"/>
              </a:ext>
            </a:extLst>
          </p:cNvPr>
          <p:cNvSpPr>
            <a:spLocks noGrp="1" noChangeArrowheads="1"/>
          </p:cNvSpPr>
          <p:nvPr>
            <p:ph type="body" idx="1"/>
          </p:nvPr>
        </p:nvSpPr>
        <p:spPr>
          <a:xfrm>
            <a:off x="1644651" y="1125539"/>
            <a:ext cx="8843963" cy="5400675"/>
          </a:xfrm>
          <a:noFill/>
          <a:ln/>
        </p:spPr>
        <p:txBody>
          <a:bodyPr/>
          <a:lstStyle/>
          <a:p>
            <a:pPr marL="0" indent="0">
              <a:lnSpc>
                <a:spcPct val="110000"/>
              </a:lnSpc>
              <a:buClr>
                <a:schemeClr val="tx1"/>
              </a:buClr>
              <a:buSzPct val="90000"/>
              <a:buNone/>
            </a:pPr>
            <a:r>
              <a:rPr lang="zh-CN" altLang="en-US" b="1">
                <a:solidFill>
                  <a:schemeClr val="hlink"/>
                </a:solidFill>
              </a:rPr>
              <a:t>      </a:t>
            </a:r>
            <a:r>
              <a:rPr lang="zh-CN" altLang="en-US" b="1">
                <a:solidFill>
                  <a:schemeClr val="folHlink"/>
                </a:solidFill>
              </a:rPr>
              <a:t>哈希函数</a:t>
            </a:r>
            <a:r>
              <a:rPr lang="zh-CN" altLang="en-US" b="1"/>
              <a:t>：</a:t>
            </a:r>
            <a:r>
              <a:rPr lang="zh-CN" altLang="en-US" sz="2800" b="1"/>
              <a:t>在记录的关键字与记录的存储地址之间建立的一种对应关系叫哈希函数</a:t>
            </a:r>
            <a:r>
              <a:rPr lang="zh-CN" altLang="en-US" sz="2800" b="1">
                <a:latin typeface="宋体" panose="02010600030101010101" pitchFamily="2" charset="-122"/>
              </a:rPr>
              <a:t>。</a:t>
            </a:r>
          </a:p>
          <a:p>
            <a:pPr marL="444500" lvl="1" indent="0">
              <a:lnSpc>
                <a:spcPct val="110000"/>
              </a:lnSpc>
              <a:buNone/>
            </a:pPr>
            <a:r>
              <a:rPr lang="zh-CN" altLang="en-US" b="1"/>
              <a:t>哈希函数是一种映象，是从关键字空间到存储地址空间的一种映象</a:t>
            </a:r>
            <a:r>
              <a:rPr lang="zh-CN" altLang="en-US" b="1">
                <a:latin typeface="宋体" panose="02010600030101010101" pitchFamily="2" charset="-122"/>
              </a:rPr>
              <a:t>。</a:t>
            </a:r>
            <a:r>
              <a:rPr lang="zh-CN" altLang="en-US" b="1"/>
              <a:t>可写成：</a:t>
            </a:r>
            <a:r>
              <a:rPr lang="en-US" altLang="zh-CN" b="1"/>
              <a:t>addr(a</a:t>
            </a:r>
            <a:r>
              <a:rPr lang="en-US" altLang="zh-CN" b="1" baseline="-20000"/>
              <a:t>i</a:t>
            </a:r>
            <a:r>
              <a:rPr lang="en-US" altLang="zh-CN" b="1"/>
              <a:t>)=H(k</a:t>
            </a:r>
            <a:r>
              <a:rPr lang="en-US" altLang="zh-CN" b="1" baseline="-20000"/>
              <a:t>i</a:t>
            </a:r>
            <a:r>
              <a:rPr lang="en-US" altLang="zh-CN" b="1"/>
              <a:t>) </a:t>
            </a:r>
            <a:r>
              <a:rPr lang="zh-CN" altLang="en-US" b="1"/>
              <a:t>，其中</a:t>
            </a:r>
            <a:r>
              <a:rPr lang="en-US" altLang="zh-CN" b="1"/>
              <a:t>i</a:t>
            </a:r>
            <a:r>
              <a:rPr lang="zh-CN" altLang="zh-CN" b="1"/>
              <a:t>是表中一个元素</a:t>
            </a:r>
            <a:r>
              <a:rPr lang="zh-CN" altLang="en-US" b="1"/>
              <a:t>，</a:t>
            </a:r>
            <a:r>
              <a:rPr lang="en-US" altLang="zh-CN" b="1"/>
              <a:t>addr(a</a:t>
            </a:r>
            <a:r>
              <a:rPr lang="en-US" altLang="zh-CN" b="1" baseline="-20000"/>
              <a:t>i</a:t>
            </a:r>
            <a:r>
              <a:rPr lang="en-US" altLang="zh-CN" b="1"/>
              <a:t>)</a:t>
            </a:r>
            <a:r>
              <a:rPr lang="zh-CN" altLang="zh-CN" b="1"/>
              <a:t>是</a:t>
            </a:r>
            <a:r>
              <a:rPr lang="en-US" altLang="zh-CN" b="1"/>
              <a:t>a</a:t>
            </a:r>
            <a:r>
              <a:rPr lang="en-US" altLang="zh-CN" b="1" baseline="-20000"/>
              <a:t>i</a:t>
            </a:r>
            <a:r>
              <a:rPr lang="zh-CN" altLang="zh-CN" b="1"/>
              <a:t>的地址</a:t>
            </a:r>
            <a:r>
              <a:rPr lang="zh-CN" altLang="en-US" b="1"/>
              <a:t>， </a:t>
            </a:r>
            <a:r>
              <a:rPr lang="en-US" altLang="zh-CN" b="1"/>
              <a:t>k</a:t>
            </a:r>
            <a:r>
              <a:rPr lang="en-US" altLang="zh-CN" b="1" baseline="-20000"/>
              <a:t>i</a:t>
            </a:r>
            <a:r>
              <a:rPr lang="zh-CN" altLang="zh-CN" b="1"/>
              <a:t>是</a:t>
            </a:r>
            <a:r>
              <a:rPr lang="en-US" altLang="zh-CN" b="1"/>
              <a:t>a</a:t>
            </a:r>
            <a:r>
              <a:rPr lang="en-US" altLang="zh-CN" b="1" baseline="-20000"/>
              <a:t>i</a:t>
            </a:r>
            <a:r>
              <a:rPr lang="zh-CN" altLang="zh-CN" b="1"/>
              <a:t>的关键字</a:t>
            </a:r>
            <a:r>
              <a:rPr lang="zh-CN" altLang="en-US" b="1">
                <a:latin typeface="宋体" panose="02010600030101010101" pitchFamily="2" charset="-122"/>
              </a:rPr>
              <a:t>。</a:t>
            </a:r>
          </a:p>
          <a:p>
            <a:pPr marL="0" indent="0">
              <a:lnSpc>
                <a:spcPct val="110000"/>
              </a:lnSpc>
              <a:buClr>
                <a:schemeClr val="tx1"/>
              </a:buClr>
              <a:buSzPct val="90000"/>
              <a:buNone/>
            </a:pPr>
            <a:r>
              <a:rPr lang="zh-CN" altLang="en-US" b="1">
                <a:solidFill>
                  <a:schemeClr val="hlink"/>
                </a:solidFill>
              </a:rPr>
              <a:t>       </a:t>
            </a:r>
            <a:r>
              <a:rPr lang="zh-CN" altLang="en-US" b="1">
                <a:solidFill>
                  <a:schemeClr val="folHlink"/>
                </a:solidFill>
              </a:rPr>
              <a:t>哈希表</a:t>
            </a:r>
            <a:r>
              <a:rPr lang="zh-CN" altLang="en-US" b="1"/>
              <a:t>：</a:t>
            </a:r>
            <a:r>
              <a:rPr lang="zh-CN" altLang="en-US" sz="2800" b="1"/>
              <a:t>应用哈希函数，由记录的关键字确定记录在表中的地址，并将记录放入此地址，这样构成的表叫</a:t>
            </a:r>
            <a:r>
              <a:rPr lang="zh-CN" altLang="en-US" sz="2800" b="1">
                <a:solidFill>
                  <a:schemeClr val="accent1"/>
                </a:solidFill>
              </a:rPr>
              <a:t>哈希表</a:t>
            </a:r>
            <a:r>
              <a:rPr lang="zh-CN" altLang="en-US" sz="2800" b="1">
                <a:latin typeface="宋体" panose="02010600030101010101" pitchFamily="2" charset="-122"/>
              </a:rPr>
              <a:t>。</a:t>
            </a:r>
          </a:p>
          <a:p>
            <a:pPr marL="0" indent="0">
              <a:lnSpc>
                <a:spcPct val="110000"/>
              </a:lnSpc>
              <a:buClr>
                <a:schemeClr val="tx1"/>
              </a:buClr>
              <a:buSzPct val="90000"/>
              <a:buNone/>
            </a:pPr>
            <a:r>
              <a:rPr lang="zh-CN" altLang="en-US" b="1">
                <a:solidFill>
                  <a:schemeClr val="hlink"/>
                </a:solidFill>
              </a:rPr>
              <a:t>       </a:t>
            </a:r>
            <a:r>
              <a:rPr lang="zh-CN" altLang="en-US" b="1">
                <a:solidFill>
                  <a:schemeClr val="folHlink"/>
                </a:solidFill>
              </a:rPr>
              <a:t>哈希查找</a:t>
            </a:r>
            <a:r>
              <a:rPr lang="en-US" altLang="zh-CN" b="1"/>
              <a:t>(</a:t>
            </a:r>
            <a:r>
              <a:rPr lang="zh-CN" altLang="en-US" b="1">
                <a:solidFill>
                  <a:schemeClr val="folHlink"/>
                </a:solidFill>
              </a:rPr>
              <a:t>又叫散列查找</a:t>
            </a:r>
            <a:r>
              <a:rPr lang="en-US" altLang="zh-CN" b="1"/>
              <a:t>)</a:t>
            </a:r>
            <a:r>
              <a:rPr lang="zh-CN" altLang="en-US" b="1"/>
              <a:t>：</a:t>
            </a:r>
            <a:r>
              <a:rPr lang="zh-CN" altLang="en-US" sz="2800" b="1"/>
              <a:t>利用哈希函数进行查找的过程叫</a:t>
            </a:r>
            <a:r>
              <a:rPr lang="zh-CN" altLang="en-US" sz="2800" b="1">
                <a:solidFill>
                  <a:schemeClr val="tx2"/>
                </a:solidFill>
              </a:rPr>
              <a:t>哈希查找</a:t>
            </a:r>
            <a:r>
              <a:rPr lang="zh-CN" altLang="en-US" sz="2800" b="1">
                <a:latin typeface="宋体" panose="02010600030101010101" pitchFamily="2" charset="-122"/>
              </a:rPr>
              <a:t>。</a:t>
            </a:r>
            <a:r>
              <a:rPr lang="zh-CN" altLang="en-US" b="1">
                <a:solidFill>
                  <a:schemeClr val="hlink"/>
                </a:solidFill>
              </a:rPr>
              <a:t>       </a:t>
            </a:r>
            <a:endParaRPr lang="zh-CN" altLang="en-US" sz="2800" b="1">
              <a:latin typeface="宋体" panose="02010600030101010101" pitchFamily="2" charset="-122"/>
            </a:endParaRPr>
          </a:p>
        </p:txBody>
      </p:sp>
    </p:spTree>
    <p:extLst>
      <p:ext uri="{BB962C8B-B14F-4D97-AF65-F5344CB8AC3E}">
        <p14:creationId xmlns:p14="http://schemas.microsoft.com/office/powerpoint/2010/main" val="20752257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42" name="Rectangle 2">
            <a:extLst>
              <a:ext uri="{FF2B5EF4-FFF2-40B4-BE49-F238E27FC236}">
                <a16:creationId xmlns:a16="http://schemas.microsoft.com/office/drawing/2014/main" id="{75CD2BB8-F6F3-AC46-8EDF-9215A1E551D9}"/>
              </a:ext>
            </a:extLst>
          </p:cNvPr>
          <p:cNvSpPr>
            <a:spLocks noGrp="1" noChangeArrowheads="1"/>
          </p:cNvSpPr>
          <p:nvPr>
            <p:ph type="body" idx="1"/>
          </p:nvPr>
        </p:nvSpPr>
        <p:spPr>
          <a:xfrm>
            <a:off x="1676400" y="223838"/>
            <a:ext cx="8839200" cy="6373812"/>
          </a:xfrm>
        </p:spPr>
        <p:txBody>
          <a:bodyPr/>
          <a:lstStyle/>
          <a:p>
            <a:pPr marL="0" indent="0">
              <a:lnSpc>
                <a:spcPct val="110000"/>
              </a:lnSpc>
              <a:buNone/>
            </a:pPr>
            <a:r>
              <a:rPr lang="zh-CN" altLang="en-US" sz="2800" b="1">
                <a:solidFill>
                  <a:schemeClr val="hlink"/>
                </a:solidFill>
              </a:rPr>
              <a:t>       </a:t>
            </a:r>
            <a:r>
              <a:rPr lang="zh-CN" altLang="zh-CN" b="1">
                <a:solidFill>
                  <a:schemeClr val="folHlink"/>
                </a:solidFill>
              </a:rPr>
              <a:t>冲突</a:t>
            </a:r>
            <a:r>
              <a:rPr lang="zh-CN" altLang="zh-CN" sz="2800" b="1"/>
              <a:t>：对于不同的关键字</a:t>
            </a:r>
            <a:r>
              <a:rPr lang="en-US" altLang="zh-CN" sz="2800" b="1">
                <a:sym typeface="Symbol" pitchFamily="2" charset="2"/>
              </a:rPr>
              <a:t>k</a:t>
            </a:r>
            <a:r>
              <a:rPr lang="en-US" altLang="zh-CN" sz="2800" b="1" baseline="-20000">
                <a:sym typeface="Symbol" pitchFamily="2" charset="2"/>
              </a:rPr>
              <a:t>i</a:t>
            </a:r>
            <a:r>
              <a:rPr lang="zh-CN" altLang="en-US" sz="2800" b="1"/>
              <a:t>、</a:t>
            </a:r>
            <a:r>
              <a:rPr lang="en-US" altLang="zh-CN" sz="2800" b="1">
                <a:sym typeface="Symbol" pitchFamily="2" charset="2"/>
              </a:rPr>
              <a:t>k</a:t>
            </a:r>
            <a:r>
              <a:rPr lang="en-US" altLang="zh-CN" sz="2800" b="1" baseline="-20000">
                <a:sym typeface="Symbol" pitchFamily="2" charset="2"/>
              </a:rPr>
              <a:t>j</a:t>
            </a:r>
            <a:r>
              <a:rPr lang="zh-CN" altLang="en-US" sz="2800" b="1"/>
              <a:t>，</a:t>
            </a:r>
            <a:r>
              <a:rPr lang="zh-CN" altLang="en-US" sz="2800" b="1">
                <a:sym typeface="Symbol" pitchFamily="2" charset="2"/>
              </a:rPr>
              <a:t>若</a:t>
            </a:r>
            <a:r>
              <a:rPr lang="en-US" altLang="zh-CN" sz="2800" b="1">
                <a:sym typeface="Symbol" pitchFamily="2" charset="2"/>
              </a:rPr>
              <a:t>k</a:t>
            </a:r>
            <a:r>
              <a:rPr lang="en-US" altLang="zh-CN" sz="2800" b="1" baseline="-20000">
                <a:sym typeface="Symbol" pitchFamily="2" charset="2"/>
              </a:rPr>
              <a:t>i</a:t>
            </a:r>
            <a:r>
              <a:rPr lang="en-US" altLang="zh-CN" sz="2800" b="1">
                <a:sym typeface="Symbol" pitchFamily="2" charset="2"/>
              </a:rPr>
              <a:t>k</a:t>
            </a:r>
            <a:r>
              <a:rPr lang="en-US" altLang="zh-CN" sz="2800" b="1" baseline="-20000">
                <a:sym typeface="Symbol" pitchFamily="2" charset="2"/>
              </a:rPr>
              <a:t>j</a:t>
            </a:r>
            <a:r>
              <a:rPr lang="zh-CN" altLang="en-US" sz="2800" b="1">
                <a:sym typeface="Symbol" pitchFamily="2" charset="2"/>
              </a:rPr>
              <a:t>，</a:t>
            </a:r>
            <a:r>
              <a:rPr lang="zh-CN" altLang="zh-CN" sz="2800" b="1">
                <a:sym typeface="Symbol" pitchFamily="2" charset="2"/>
              </a:rPr>
              <a:t>但</a:t>
            </a:r>
            <a:r>
              <a:rPr lang="en-US" altLang="zh-CN" sz="2800" b="1">
                <a:sym typeface="Symbol" pitchFamily="2" charset="2"/>
              </a:rPr>
              <a:t>H(k</a:t>
            </a:r>
            <a:r>
              <a:rPr lang="en-US" altLang="zh-CN" sz="2800" b="1" baseline="-20000">
                <a:sym typeface="Symbol" pitchFamily="2" charset="2"/>
              </a:rPr>
              <a:t>i</a:t>
            </a:r>
            <a:r>
              <a:rPr lang="en-US" altLang="zh-CN" sz="2800" b="1">
                <a:sym typeface="Symbol" pitchFamily="2" charset="2"/>
              </a:rPr>
              <a:t>)=H(k</a:t>
            </a:r>
            <a:r>
              <a:rPr lang="en-US" altLang="zh-CN" sz="2800" b="1" baseline="-20000">
                <a:sym typeface="Symbol" pitchFamily="2" charset="2"/>
              </a:rPr>
              <a:t>j</a:t>
            </a:r>
            <a:r>
              <a:rPr lang="en-US" altLang="zh-CN" sz="2800" b="1">
                <a:sym typeface="Symbol" pitchFamily="2" charset="2"/>
              </a:rPr>
              <a:t>)</a:t>
            </a:r>
            <a:r>
              <a:rPr lang="zh-CN" altLang="en-US" sz="2800" b="1"/>
              <a:t>的现象叫冲突</a:t>
            </a:r>
            <a:r>
              <a:rPr lang="en-US" altLang="zh-CN" sz="2800" b="1"/>
              <a:t>(collision) </a:t>
            </a:r>
            <a:r>
              <a:rPr lang="zh-CN" altLang="en-US" sz="2800" b="1">
                <a:latin typeface="宋体" panose="02010600030101010101" pitchFamily="2" charset="-122"/>
              </a:rPr>
              <a:t>。</a:t>
            </a:r>
          </a:p>
          <a:p>
            <a:pPr marL="0" indent="0">
              <a:lnSpc>
                <a:spcPct val="110000"/>
              </a:lnSpc>
              <a:buNone/>
            </a:pPr>
            <a:r>
              <a:rPr lang="zh-CN" altLang="en-US" sz="2800" b="1">
                <a:solidFill>
                  <a:schemeClr val="hlink"/>
                </a:solidFill>
              </a:rPr>
              <a:t>      </a:t>
            </a:r>
            <a:r>
              <a:rPr lang="zh-CN" altLang="en-US" b="1">
                <a:solidFill>
                  <a:schemeClr val="folHlink"/>
                </a:solidFill>
              </a:rPr>
              <a:t>同义词</a:t>
            </a:r>
            <a:r>
              <a:rPr lang="zh-CN" altLang="en-US" sz="2800" b="1"/>
              <a:t>：具有相同函数值的两个不同的关键字，称为该哈希函数的</a:t>
            </a:r>
            <a:r>
              <a:rPr lang="zh-CN" altLang="en-US" sz="2800" b="1">
                <a:solidFill>
                  <a:schemeClr val="tx2"/>
                </a:solidFill>
              </a:rPr>
              <a:t>同义词</a:t>
            </a:r>
            <a:r>
              <a:rPr lang="zh-CN" altLang="en-US" sz="2800" b="1">
                <a:latin typeface="宋体" panose="02010600030101010101" pitchFamily="2" charset="-122"/>
              </a:rPr>
              <a:t>。</a:t>
            </a:r>
            <a:endParaRPr lang="zh-CN" altLang="en-US" sz="2800" b="1"/>
          </a:p>
          <a:p>
            <a:pPr marL="0" indent="0">
              <a:lnSpc>
                <a:spcPct val="110000"/>
              </a:lnSpc>
              <a:buNone/>
            </a:pPr>
            <a:r>
              <a:rPr lang="zh-CN" altLang="en-US" sz="2800" b="1"/>
              <a:t>        哈希函数通常是一种压缩映象，所以冲突不可避免，只能尽量减少；当冲突发生时，应该有处理冲突的方法</a:t>
            </a:r>
            <a:r>
              <a:rPr lang="zh-CN" altLang="en-US" sz="2800" b="1">
                <a:latin typeface="宋体" panose="02010600030101010101" pitchFamily="2" charset="-122"/>
              </a:rPr>
              <a:t>。设计一个散列表应包括</a:t>
            </a:r>
            <a:r>
              <a:rPr lang="zh-CN" altLang="en-US" sz="2800" b="1"/>
              <a:t>：</a:t>
            </a:r>
          </a:p>
          <a:p>
            <a:pPr marL="444500" lvl="1" indent="0">
              <a:lnSpc>
                <a:spcPct val="110000"/>
              </a:lnSpc>
              <a:buNone/>
            </a:pPr>
            <a:r>
              <a:rPr lang="zh-CN" altLang="en-US" b="1">
                <a:cs typeface="Times New Roman" panose="02020603050405020304" pitchFamily="18" charset="0"/>
              </a:rPr>
              <a:t>①  </a:t>
            </a:r>
            <a:r>
              <a:rPr lang="zh-CN" altLang="en-US" b="1">
                <a:latin typeface="宋体" panose="02010600030101010101" pitchFamily="2" charset="-122"/>
              </a:rPr>
              <a:t>散列表的空间范围</a:t>
            </a:r>
            <a:r>
              <a:rPr lang="zh-CN" altLang="en-US" b="1"/>
              <a:t>，</a:t>
            </a:r>
            <a:r>
              <a:rPr lang="zh-CN" altLang="en-US" b="1">
                <a:latin typeface="宋体" panose="02010600030101010101" pitchFamily="2" charset="-122"/>
              </a:rPr>
              <a:t>即确定散列函数的值域</a:t>
            </a:r>
            <a:r>
              <a:rPr lang="zh-CN" altLang="en-US" b="1"/>
              <a:t>；</a:t>
            </a:r>
            <a:endParaRPr lang="zh-CN" altLang="en-US" b="1">
              <a:latin typeface="宋体" panose="02010600030101010101" pitchFamily="2" charset="-122"/>
            </a:endParaRPr>
          </a:p>
          <a:p>
            <a:pPr marL="444500" lvl="1" indent="0">
              <a:lnSpc>
                <a:spcPct val="110000"/>
              </a:lnSpc>
              <a:buNone/>
            </a:pPr>
            <a:r>
              <a:rPr lang="zh-CN" altLang="en-US" b="1">
                <a:cs typeface="Times New Roman" panose="02020603050405020304" pitchFamily="18" charset="0"/>
              </a:rPr>
              <a:t>②  </a:t>
            </a:r>
            <a:r>
              <a:rPr lang="zh-CN" altLang="en-US" b="1"/>
              <a:t>构造合适的散列函数，使得对于所有可能的元素</a:t>
            </a:r>
            <a:r>
              <a:rPr lang="en-US" altLang="zh-CN" b="1"/>
              <a:t>(</a:t>
            </a:r>
            <a:r>
              <a:rPr lang="zh-CN" altLang="en-US" b="1"/>
              <a:t>记录的关键字</a:t>
            </a:r>
            <a:r>
              <a:rPr lang="en-US" altLang="zh-CN" b="1"/>
              <a:t>)</a:t>
            </a:r>
            <a:r>
              <a:rPr lang="zh-CN" altLang="en-US" b="1"/>
              <a:t>，函数值均在散列表的地址空间范围内，且出现冲突的可能尽量小；</a:t>
            </a:r>
            <a:r>
              <a:rPr lang="zh-CN" altLang="en-US" b="1">
                <a:cs typeface="Times New Roman" panose="02020603050405020304" pitchFamily="18" charset="0"/>
              </a:rPr>
              <a:t> </a:t>
            </a:r>
          </a:p>
          <a:p>
            <a:pPr marL="444500" lvl="1" indent="0">
              <a:lnSpc>
                <a:spcPct val="110000"/>
              </a:lnSpc>
              <a:buNone/>
            </a:pPr>
            <a:r>
              <a:rPr lang="zh-CN" altLang="en-US" b="1">
                <a:cs typeface="Times New Roman" panose="02020603050405020304" pitchFamily="18" charset="0"/>
              </a:rPr>
              <a:t>③  </a:t>
            </a:r>
            <a:r>
              <a:rPr lang="zh-CN" altLang="en-US" b="1"/>
              <a:t>处理冲突的方法</a:t>
            </a:r>
            <a:r>
              <a:rPr lang="zh-CN" altLang="en-US" b="1">
                <a:latin typeface="宋体" panose="02010600030101010101" pitchFamily="2" charset="-122"/>
              </a:rPr>
              <a:t>。</a:t>
            </a:r>
            <a:r>
              <a:rPr lang="zh-CN" altLang="en-US" b="1"/>
              <a:t>即当冲突出现时如何解决</a:t>
            </a:r>
            <a:r>
              <a:rPr lang="zh-CN" altLang="en-US" b="1">
                <a:latin typeface="宋体" panose="02010600030101010101" pitchFamily="2" charset="-122"/>
              </a:rPr>
              <a:t>。</a:t>
            </a:r>
          </a:p>
        </p:txBody>
      </p:sp>
    </p:spTree>
    <p:extLst>
      <p:ext uri="{BB962C8B-B14F-4D97-AF65-F5344CB8AC3E}">
        <p14:creationId xmlns:p14="http://schemas.microsoft.com/office/powerpoint/2010/main" val="2509581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42">
                                            <p:txEl>
                                              <p:pRg st="0" end="0"/>
                                            </p:txEl>
                                          </p:spTgt>
                                        </p:tgtEl>
                                        <p:attrNameLst>
                                          <p:attrName>style.visibility</p:attrName>
                                        </p:attrNameLst>
                                      </p:cBhvr>
                                      <p:to>
                                        <p:strVal val="visible"/>
                                      </p:to>
                                    </p:set>
                                    <p:anim calcmode="lin" valueType="num">
                                      <p:cBhvr additive="base">
                                        <p:cTn id="7" dur="500" fill="hold"/>
                                        <p:tgtEl>
                                          <p:spTgt spid="829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42">
                                            <p:txEl>
                                              <p:pRg st="1" end="1"/>
                                            </p:txEl>
                                          </p:spTgt>
                                        </p:tgtEl>
                                        <p:attrNameLst>
                                          <p:attrName>style.visibility</p:attrName>
                                        </p:attrNameLst>
                                      </p:cBhvr>
                                      <p:to>
                                        <p:strVal val="visible"/>
                                      </p:to>
                                    </p:set>
                                    <p:anim calcmode="lin" valueType="num">
                                      <p:cBhvr additive="base">
                                        <p:cTn id="13" dur="500" fill="hold"/>
                                        <p:tgtEl>
                                          <p:spTgt spid="8294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4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42">
                                            <p:txEl>
                                              <p:pRg st="2" end="2"/>
                                            </p:txEl>
                                          </p:spTgt>
                                        </p:tgtEl>
                                        <p:attrNameLst>
                                          <p:attrName>style.visibility</p:attrName>
                                        </p:attrNameLst>
                                      </p:cBhvr>
                                      <p:to>
                                        <p:strVal val="visible"/>
                                      </p:to>
                                    </p:set>
                                    <p:anim calcmode="lin" valueType="num">
                                      <p:cBhvr additive="base">
                                        <p:cTn id="19" dur="500" fill="hold"/>
                                        <p:tgtEl>
                                          <p:spTgt spid="82944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4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442">
                                            <p:txEl>
                                              <p:pRg st="3" end="3"/>
                                            </p:txEl>
                                          </p:spTgt>
                                        </p:tgtEl>
                                        <p:attrNameLst>
                                          <p:attrName>style.visibility</p:attrName>
                                        </p:attrNameLst>
                                      </p:cBhvr>
                                      <p:to>
                                        <p:strVal val="visible"/>
                                      </p:to>
                                    </p:set>
                                    <p:anim calcmode="lin" valueType="num">
                                      <p:cBhvr additive="base">
                                        <p:cTn id="25" dur="500" fill="hold"/>
                                        <p:tgtEl>
                                          <p:spTgt spid="82944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44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442">
                                            <p:txEl>
                                              <p:pRg st="4" end="4"/>
                                            </p:txEl>
                                          </p:spTgt>
                                        </p:tgtEl>
                                        <p:attrNameLst>
                                          <p:attrName>style.visibility</p:attrName>
                                        </p:attrNameLst>
                                      </p:cBhvr>
                                      <p:to>
                                        <p:strVal val="visible"/>
                                      </p:to>
                                    </p:set>
                                    <p:anim calcmode="lin" valueType="num">
                                      <p:cBhvr additive="base">
                                        <p:cTn id="31" dur="500" fill="hold"/>
                                        <p:tgtEl>
                                          <p:spTgt spid="82944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2944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9442">
                                            <p:txEl>
                                              <p:pRg st="5" end="5"/>
                                            </p:txEl>
                                          </p:spTgt>
                                        </p:tgtEl>
                                        <p:attrNameLst>
                                          <p:attrName>style.visibility</p:attrName>
                                        </p:attrNameLst>
                                      </p:cBhvr>
                                      <p:to>
                                        <p:strVal val="visible"/>
                                      </p:to>
                                    </p:set>
                                    <p:anim calcmode="lin" valueType="num">
                                      <p:cBhvr additive="base">
                                        <p:cTn id="37" dur="500" fill="hold"/>
                                        <p:tgtEl>
                                          <p:spTgt spid="82944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44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2"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29090" name="Group 2">
            <a:extLst>
              <a:ext uri="{FF2B5EF4-FFF2-40B4-BE49-F238E27FC236}">
                <a16:creationId xmlns:a16="http://schemas.microsoft.com/office/drawing/2014/main" id="{BC8CEEBB-6DDC-7F4F-AAC3-8F0B8BAFC274}"/>
              </a:ext>
            </a:extLst>
          </p:cNvPr>
          <p:cNvGrpSpPr>
            <a:grpSpLocks/>
          </p:cNvGrpSpPr>
          <p:nvPr/>
        </p:nvGrpSpPr>
        <p:grpSpPr bwMode="auto">
          <a:xfrm>
            <a:off x="2438400" y="1773238"/>
            <a:ext cx="6942138" cy="908050"/>
            <a:chOff x="576" y="4"/>
            <a:chExt cx="4373" cy="572"/>
          </a:xfrm>
        </p:grpSpPr>
        <p:grpSp>
          <p:nvGrpSpPr>
            <p:cNvPr id="729091" name="Group 3">
              <a:extLst>
                <a:ext uri="{FF2B5EF4-FFF2-40B4-BE49-F238E27FC236}">
                  <a16:creationId xmlns:a16="http://schemas.microsoft.com/office/drawing/2014/main" id="{7722F850-4519-DA49-845D-820CE9E65EC4}"/>
                </a:ext>
              </a:extLst>
            </p:cNvPr>
            <p:cNvGrpSpPr>
              <a:grpSpLocks/>
            </p:cNvGrpSpPr>
            <p:nvPr/>
          </p:nvGrpSpPr>
          <p:grpSpPr bwMode="auto">
            <a:xfrm>
              <a:off x="576" y="4"/>
              <a:ext cx="1584" cy="548"/>
              <a:chOff x="576" y="4"/>
              <a:chExt cx="1584" cy="548"/>
            </a:xfrm>
          </p:grpSpPr>
          <p:sp>
            <p:nvSpPr>
              <p:cNvPr id="729092" name="Rectangle 4">
                <a:extLst>
                  <a:ext uri="{FF2B5EF4-FFF2-40B4-BE49-F238E27FC236}">
                    <a16:creationId xmlns:a16="http://schemas.microsoft.com/office/drawing/2014/main" id="{50A3DF97-7FA3-684C-A3BD-A1C43A65C084}"/>
                  </a:ext>
                </a:extLst>
              </p:cNvPr>
              <p:cNvSpPr>
                <a:spLocks noChangeArrowheads="1"/>
              </p:cNvSpPr>
              <p:nvPr/>
            </p:nvSpPr>
            <p:spPr bwMode="auto">
              <a:xfrm>
                <a:off x="576" y="108"/>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ASL=∑ P</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C</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a:t>
                </a:r>
              </a:p>
            </p:txBody>
          </p:sp>
          <p:sp>
            <p:nvSpPr>
              <p:cNvPr id="729093" name="Rectangle 5">
                <a:extLst>
                  <a:ext uri="{FF2B5EF4-FFF2-40B4-BE49-F238E27FC236}">
                    <a16:creationId xmlns:a16="http://schemas.microsoft.com/office/drawing/2014/main" id="{71E80DBB-61B4-814D-8FFE-724A5AE4FD87}"/>
                  </a:ext>
                </a:extLst>
              </p:cNvPr>
              <p:cNvSpPr>
                <a:spLocks noChangeArrowheads="1"/>
              </p:cNvSpPr>
              <p:nvPr/>
            </p:nvSpPr>
            <p:spPr bwMode="auto">
              <a:xfrm>
                <a:off x="1152" y="348"/>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29094" name="Rectangle 6">
                <a:extLst>
                  <a:ext uri="{FF2B5EF4-FFF2-40B4-BE49-F238E27FC236}">
                    <a16:creationId xmlns:a16="http://schemas.microsoft.com/office/drawing/2014/main" id="{07518E46-D53F-0541-A618-11A6CCAD5480}"/>
                  </a:ext>
                </a:extLst>
              </p:cNvPr>
              <p:cNvSpPr>
                <a:spLocks noChangeArrowheads="1"/>
              </p:cNvSpPr>
              <p:nvPr/>
            </p:nvSpPr>
            <p:spPr bwMode="auto">
              <a:xfrm>
                <a:off x="1216" y="4"/>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grpSp>
          <p:nvGrpSpPr>
            <p:cNvPr id="729095" name="Group 7">
              <a:extLst>
                <a:ext uri="{FF2B5EF4-FFF2-40B4-BE49-F238E27FC236}">
                  <a16:creationId xmlns:a16="http://schemas.microsoft.com/office/drawing/2014/main" id="{86A902DD-B7C0-EA4A-90B3-8E3A480E145E}"/>
                </a:ext>
              </a:extLst>
            </p:cNvPr>
            <p:cNvGrpSpPr>
              <a:grpSpLocks/>
            </p:cNvGrpSpPr>
            <p:nvPr/>
          </p:nvGrpSpPr>
          <p:grpSpPr bwMode="auto">
            <a:xfrm>
              <a:off x="3590" y="100"/>
              <a:ext cx="394" cy="428"/>
              <a:chOff x="2630" y="3024"/>
              <a:chExt cx="394" cy="428"/>
            </a:xfrm>
          </p:grpSpPr>
          <p:sp>
            <p:nvSpPr>
              <p:cNvPr id="729096" name="Rectangle 8">
                <a:extLst>
                  <a:ext uri="{FF2B5EF4-FFF2-40B4-BE49-F238E27FC236}">
                    <a16:creationId xmlns:a16="http://schemas.microsoft.com/office/drawing/2014/main" id="{49EDFC64-20CE-6D4B-A7BE-4597803F5FD5}"/>
                  </a:ext>
                </a:extLst>
              </p:cNvPr>
              <p:cNvSpPr>
                <a:spLocks noChangeArrowheads="1"/>
              </p:cNvSpPr>
              <p:nvPr/>
            </p:nvSpPr>
            <p:spPr bwMode="auto">
              <a:xfrm>
                <a:off x="2718" y="3248"/>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729097" name="Rectangle 9">
                <a:extLst>
                  <a:ext uri="{FF2B5EF4-FFF2-40B4-BE49-F238E27FC236}">
                    <a16:creationId xmlns:a16="http://schemas.microsoft.com/office/drawing/2014/main" id="{444D7E05-2082-074B-944E-3D5AB63372E9}"/>
                  </a:ext>
                </a:extLst>
              </p:cNvPr>
              <p:cNvSpPr>
                <a:spLocks noChangeArrowheads="1"/>
              </p:cNvSpPr>
              <p:nvPr/>
            </p:nvSpPr>
            <p:spPr bwMode="auto">
              <a:xfrm>
                <a:off x="2630" y="3024"/>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n+1</a:t>
                </a:r>
              </a:p>
            </p:txBody>
          </p:sp>
          <p:sp>
            <p:nvSpPr>
              <p:cNvPr id="729098" name="Line 10">
                <a:extLst>
                  <a:ext uri="{FF2B5EF4-FFF2-40B4-BE49-F238E27FC236}">
                    <a16:creationId xmlns:a16="http://schemas.microsoft.com/office/drawing/2014/main" id="{81A52388-A608-5245-8B04-22C476DB7DF7}"/>
                  </a:ext>
                </a:extLst>
              </p:cNvPr>
              <p:cNvSpPr>
                <a:spLocks noChangeShapeType="1"/>
              </p:cNvSpPr>
              <p:nvPr/>
            </p:nvSpPr>
            <p:spPr bwMode="auto">
              <a:xfrm>
                <a:off x="2640" y="3232"/>
                <a:ext cx="3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29099" name="Group 11">
              <a:extLst>
                <a:ext uri="{FF2B5EF4-FFF2-40B4-BE49-F238E27FC236}">
                  <a16:creationId xmlns:a16="http://schemas.microsoft.com/office/drawing/2014/main" id="{89C1AB10-9CCE-5647-ACB8-2FC9F4AE1502}"/>
                </a:ext>
              </a:extLst>
            </p:cNvPr>
            <p:cNvGrpSpPr>
              <a:grpSpLocks/>
            </p:cNvGrpSpPr>
            <p:nvPr/>
          </p:nvGrpSpPr>
          <p:grpSpPr bwMode="auto">
            <a:xfrm>
              <a:off x="2152" y="28"/>
              <a:ext cx="1366" cy="548"/>
              <a:chOff x="2152" y="28"/>
              <a:chExt cx="1366" cy="548"/>
            </a:xfrm>
          </p:grpSpPr>
          <p:sp>
            <p:nvSpPr>
              <p:cNvPr id="729100" name="Rectangle 12">
                <a:extLst>
                  <a:ext uri="{FF2B5EF4-FFF2-40B4-BE49-F238E27FC236}">
                    <a16:creationId xmlns:a16="http://schemas.microsoft.com/office/drawing/2014/main" id="{AC652BAA-5C9B-FF43-9B82-33F33B188044}"/>
                  </a:ext>
                </a:extLst>
              </p:cNvPr>
              <p:cNvSpPr>
                <a:spLocks noChangeArrowheads="1"/>
              </p:cNvSpPr>
              <p:nvPr/>
            </p:nvSpPr>
            <p:spPr bwMode="auto">
              <a:xfrm>
                <a:off x="2430" y="132"/>
                <a:ext cx="10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(n-i+1)+</a:t>
                </a:r>
              </a:p>
            </p:txBody>
          </p:sp>
          <p:sp>
            <p:nvSpPr>
              <p:cNvPr id="729101" name="Rectangle 13">
                <a:extLst>
                  <a:ext uri="{FF2B5EF4-FFF2-40B4-BE49-F238E27FC236}">
                    <a16:creationId xmlns:a16="http://schemas.microsoft.com/office/drawing/2014/main" id="{55004C25-6CC7-1644-B889-14B8B3529A67}"/>
                  </a:ext>
                </a:extLst>
              </p:cNvPr>
              <p:cNvSpPr>
                <a:spLocks noChangeArrowheads="1"/>
              </p:cNvSpPr>
              <p:nvPr/>
            </p:nvSpPr>
            <p:spPr bwMode="auto">
              <a:xfrm>
                <a:off x="2430" y="372"/>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29102" name="Rectangle 14">
                <a:extLst>
                  <a:ext uri="{FF2B5EF4-FFF2-40B4-BE49-F238E27FC236}">
                    <a16:creationId xmlns:a16="http://schemas.microsoft.com/office/drawing/2014/main" id="{8CD0E78D-ACFE-AB4D-9AA5-62D73E057960}"/>
                  </a:ext>
                </a:extLst>
              </p:cNvPr>
              <p:cNvSpPr>
                <a:spLocks noChangeArrowheads="1"/>
              </p:cNvSpPr>
              <p:nvPr/>
            </p:nvSpPr>
            <p:spPr bwMode="auto">
              <a:xfrm>
                <a:off x="2494" y="28"/>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nvGrpSpPr>
              <p:cNvPr id="729103" name="Group 15">
                <a:extLst>
                  <a:ext uri="{FF2B5EF4-FFF2-40B4-BE49-F238E27FC236}">
                    <a16:creationId xmlns:a16="http://schemas.microsoft.com/office/drawing/2014/main" id="{C91C47B4-833D-DF44-B318-541AE5C20493}"/>
                  </a:ext>
                </a:extLst>
              </p:cNvPr>
              <p:cNvGrpSpPr>
                <a:grpSpLocks/>
              </p:cNvGrpSpPr>
              <p:nvPr/>
            </p:nvGrpSpPr>
            <p:grpSpPr bwMode="auto">
              <a:xfrm>
                <a:off x="2152" y="56"/>
                <a:ext cx="317" cy="428"/>
                <a:chOff x="3626" y="724"/>
                <a:chExt cx="317" cy="428"/>
              </a:xfrm>
            </p:grpSpPr>
            <p:sp>
              <p:nvSpPr>
                <p:cNvPr id="729104" name="Rectangle 16">
                  <a:extLst>
                    <a:ext uri="{FF2B5EF4-FFF2-40B4-BE49-F238E27FC236}">
                      <a16:creationId xmlns:a16="http://schemas.microsoft.com/office/drawing/2014/main" id="{4CC9EB40-A07B-6644-8485-01655A7C6AF3}"/>
                    </a:ext>
                  </a:extLst>
                </p:cNvPr>
                <p:cNvSpPr>
                  <a:spLocks noChangeArrowheads="1"/>
                </p:cNvSpPr>
                <p:nvPr/>
              </p:nvSpPr>
              <p:spPr bwMode="auto">
                <a:xfrm>
                  <a:off x="3664" y="9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2n</a:t>
                  </a:r>
                </a:p>
              </p:txBody>
            </p:sp>
            <p:sp>
              <p:nvSpPr>
                <p:cNvPr id="729105" name="Rectangle 17">
                  <a:extLst>
                    <a:ext uri="{FF2B5EF4-FFF2-40B4-BE49-F238E27FC236}">
                      <a16:creationId xmlns:a16="http://schemas.microsoft.com/office/drawing/2014/main" id="{B3FA0059-E623-484B-A966-62C14031F2F5}"/>
                    </a:ext>
                  </a:extLst>
                </p:cNvPr>
                <p:cNvSpPr>
                  <a:spLocks noChangeArrowheads="1"/>
                </p:cNvSpPr>
                <p:nvPr/>
              </p:nvSpPr>
              <p:spPr bwMode="auto">
                <a:xfrm>
                  <a:off x="3696" y="724"/>
                  <a:ext cx="21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729106" name="Line 18">
                  <a:extLst>
                    <a:ext uri="{FF2B5EF4-FFF2-40B4-BE49-F238E27FC236}">
                      <a16:creationId xmlns:a16="http://schemas.microsoft.com/office/drawing/2014/main" id="{5594AFB5-9DCA-9B4E-96C6-20756E1C51FA}"/>
                    </a:ext>
                  </a:extLst>
                </p:cNvPr>
                <p:cNvSpPr>
                  <a:spLocks noChangeShapeType="1"/>
                </p:cNvSpPr>
                <p:nvPr/>
              </p:nvSpPr>
              <p:spPr bwMode="auto">
                <a:xfrm flipV="1">
                  <a:off x="3626" y="944"/>
                  <a:ext cx="31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29107" name="Rectangle 19">
              <a:extLst>
                <a:ext uri="{FF2B5EF4-FFF2-40B4-BE49-F238E27FC236}">
                  <a16:creationId xmlns:a16="http://schemas.microsoft.com/office/drawing/2014/main" id="{13D415EA-9C03-904C-BCE9-64B79F92965E}"/>
                </a:ext>
              </a:extLst>
            </p:cNvPr>
            <p:cNvSpPr>
              <a:spLocks noChangeArrowheads="1"/>
            </p:cNvSpPr>
            <p:nvPr/>
          </p:nvSpPr>
          <p:spPr bwMode="auto">
            <a:xfrm>
              <a:off x="3952" y="184"/>
              <a:ext cx="99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=3(n+1)/4</a:t>
              </a:r>
            </a:p>
          </p:txBody>
        </p:sp>
      </p:grpSp>
      <p:sp>
        <p:nvSpPr>
          <p:cNvPr id="729108" name="Rectangle 20">
            <a:extLst>
              <a:ext uri="{FF2B5EF4-FFF2-40B4-BE49-F238E27FC236}">
                <a16:creationId xmlns:a16="http://schemas.microsoft.com/office/drawing/2014/main" id="{2FD4D7B7-D3C0-5E42-AB51-0B50E6E454F6}"/>
              </a:ext>
            </a:extLst>
          </p:cNvPr>
          <p:cNvSpPr>
            <a:spLocks noChangeArrowheads="1"/>
          </p:cNvSpPr>
          <p:nvPr/>
        </p:nvSpPr>
        <p:spPr bwMode="auto">
          <a:xfrm>
            <a:off x="1676400" y="188913"/>
            <a:ext cx="88392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82788"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6193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559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7131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70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7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4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0033"/>
                </a:solidFill>
              </a:rPr>
              <a:t>  </a:t>
            </a:r>
            <a:r>
              <a:rPr lang="zh-CN" altLang="en-US" sz="2800" b="1">
                <a:solidFill>
                  <a:srgbClr val="FFFFFF"/>
                </a:solidFill>
              </a:rPr>
              <a:t>包含查找不成功时：查找失败</a:t>
            </a:r>
            <a:r>
              <a:rPr lang="zh-CN" altLang="zh-CN" sz="2800" b="1">
                <a:solidFill>
                  <a:srgbClr val="FFFFFF"/>
                </a:solidFill>
              </a:rPr>
              <a:t>的比较次数为</a:t>
            </a:r>
            <a:r>
              <a:rPr lang="en-US" altLang="zh-CN" sz="2800" b="1">
                <a:solidFill>
                  <a:srgbClr val="FFFFFF"/>
                </a:solidFill>
              </a:rPr>
              <a:t>n+1</a:t>
            </a:r>
            <a:r>
              <a:rPr lang="zh-CN" altLang="en-US" sz="2800" b="1">
                <a:solidFill>
                  <a:srgbClr val="FFFFFF"/>
                </a:solidFill>
              </a:rPr>
              <a:t>，若</a:t>
            </a:r>
            <a:r>
              <a:rPr lang="zh-CN" altLang="zh-CN" sz="2800" b="1">
                <a:solidFill>
                  <a:srgbClr val="FFFFFF"/>
                </a:solidFill>
              </a:rPr>
              <a:t>成功与不成功</a:t>
            </a:r>
            <a:r>
              <a:rPr lang="zh-CN" altLang="en-US" sz="2800" b="1">
                <a:solidFill>
                  <a:srgbClr val="FFFFFF"/>
                </a:solidFill>
              </a:rPr>
              <a:t>的概率相等，对每个记录的查找概率为</a:t>
            </a:r>
            <a:r>
              <a:rPr lang="en-US" altLang="zh-CN" sz="2800" b="1">
                <a:solidFill>
                  <a:srgbClr val="FFFFFF"/>
                </a:solidFill>
              </a:rPr>
              <a:t>P</a:t>
            </a:r>
            <a:r>
              <a:rPr lang="en-US" altLang="zh-CN" sz="2800" b="1" baseline="-18000">
                <a:solidFill>
                  <a:srgbClr val="FFFFFF"/>
                </a:solidFill>
              </a:rPr>
              <a:t>i</a:t>
            </a:r>
            <a:r>
              <a:rPr lang="en-US" altLang="zh-CN" sz="2800" b="1">
                <a:solidFill>
                  <a:srgbClr val="FFFFFF"/>
                </a:solidFill>
              </a:rPr>
              <a:t>=1/(2n)</a:t>
            </a:r>
            <a:r>
              <a:rPr lang="zh-CN" altLang="en-US" sz="2800" b="1">
                <a:solidFill>
                  <a:srgbClr val="FFFFFF"/>
                </a:solidFill>
              </a:rPr>
              <a:t>，则</a:t>
            </a:r>
            <a:r>
              <a:rPr lang="zh-CN" altLang="en-US" sz="2800" b="1">
                <a:solidFill>
                  <a:srgbClr val="FFFF00"/>
                </a:solidFill>
              </a:rPr>
              <a:t>平均查找长度</a:t>
            </a:r>
            <a:r>
              <a:rPr lang="en-US" altLang="zh-CN" sz="2800" b="1">
                <a:solidFill>
                  <a:srgbClr val="FFFFFF"/>
                </a:solidFill>
              </a:rPr>
              <a:t>ASL</a:t>
            </a:r>
            <a:r>
              <a:rPr lang="zh-CN" altLang="en-US" sz="2800" b="1">
                <a:solidFill>
                  <a:srgbClr val="FFFFFF"/>
                </a:solidFill>
              </a:rPr>
              <a:t>：</a:t>
            </a:r>
          </a:p>
        </p:txBody>
      </p:sp>
    </p:spTree>
    <p:extLst>
      <p:ext uri="{BB962C8B-B14F-4D97-AF65-F5344CB8AC3E}">
        <p14:creationId xmlns:p14="http://schemas.microsoft.com/office/powerpoint/2010/main" val="24601581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0466" name="Rectangle 2">
            <a:extLst>
              <a:ext uri="{FF2B5EF4-FFF2-40B4-BE49-F238E27FC236}">
                <a16:creationId xmlns:a16="http://schemas.microsoft.com/office/drawing/2014/main" id="{85009DB2-CC8B-EA43-907D-FFFBC9B575D4}"/>
              </a:ext>
            </a:extLst>
          </p:cNvPr>
          <p:cNvSpPr>
            <a:spLocks noGrp="1" noChangeArrowheads="1"/>
          </p:cNvSpPr>
          <p:nvPr>
            <p:ph type="title"/>
          </p:nvPr>
        </p:nvSpPr>
        <p:spPr>
          <a:xfrm>
            <a:off x="2209800" y="219075"/>
            <a:ext cx="7848600" cy="762000"/>
          </a:xfrm>
        </p:spPr>
        <p:txBody>
          <a:bodyPr/>
          <a:lstStyle/>
          <a:p>
            <a:r>
              <a:rPr lang="en-US" altLang="zh-CN" b="1">
                <a:latin typeface="Times New Roman" panose="02020603050405020304" pitchFamily="18" charset="0"/>
              </a:rPr>
              <a:t>9.6.2   </a:t>
            </a:r>
            <a:r>
              <a:rPr lang="zh-CN" altLang="en-US" b="1">
                <a:latin typeface="Times New Roman" panose="02020603050405020304" pitchFamily="18" charset="0"/>
                <a:ea typeface="楷体_GB2312" pitchFamily="49" charset="-122"/>
              </a:rPr>
              <a:t>哈希函数的构造</a:t>
            </a:r>
          </a:p>
        </p:txBody>
      </p:sp>
      <p:sp>
        <p:nvSpPr>
          <p:cNvPr id="830467" name="Rectangle 3">
            <a:extLst>
              <a:ext uri="{FF2B5EF4-FFF2-40B4-BE49-F238E27FC236}">
                <a16:creationId xmlns:a16="http://schemas.microsoft.com/office/drawing/2014/main" id="{B454D1F6-10D1-0248-BC1F-B1B2E6500A63}"/>
              </a:ext>
            </a:extLst>
          </p:cNvPr>
          <p:cNvSpPr>
            <a:spLocks noGrp="1" noChangeArrowheads="1"/>
          </p:cNvSpPr>
          <p:nvPr>
            <p:ph type="body" idx="1"/>
          </p:nvPr>
        </p:nvSpPr>
        <p:spPr>
          <a:xfrm>
            <a:off x="1676400" y="1125539"/>
            <a:ext cx="8839200" cy="3671887"/>
          </a:xfrm>
          <a:noFill/>
          <a:ln/>
        </p:spPr>
        <p:txBody>
          <a:bodyPr/>
          <a:lstStyle/>
          <a:p>
            <a:pPr marL="0" indent="0">
              <a:lnSpc>
                <a:spcPct val="110000"/>
              </a:lnSpc>
              <a:buNone/>
            </a:pPr>
            <a:r>
              <a:rPr lang="zh-CN" altLang="en-US" b="1"/>
              <a:t>       </a:t>
            </a:r>
            <a:r>
              <a:rPr lang="zh-CN" altLang="en-US" sz="2800" b="1"/>
              <a:t>哈希函数是一种映象，其设定很灵活，只要使</a:t>
            </a:r>
            <a:r>
              <a:rPr lang="zh-CN" altLang="en-US" sz="2800" b="1">
                <a:solidFill>
                  <a:schemeClr val="folHlink"/>
                </a:solidFill>
              </a:rPr>
              <a:t>任何关键字的哈希函数值都落在表长允许的范围之内</a:t>
            </a:r>
            <a:r>
              <a:rPr lang="zh-CN" altLang="en-US" sz="2800" b="1"/>
              <a:t>即可</a:t>
            </a:r>
            <a:r>
              <a:rPr lang="zh-CN" altLang="en-US" sz="2800" b="1">
                <a:latin typeface="宋体" panose="02010600030101010101" pitchFamily="2" charset="-122"/>
              </a:rPr>
              <a:t>。</a:t>
            </a:r>
            <a:r>
              <a:rPr lang="zh-CN" altLang="en-US" sz="2800" b="1"/>
              <a:t>哈希函数“</a:t>
            </a:r>
            <a:r>
              <a:rPr lang="zh-CN" altLang="en-US" sz="2800" b="1">
                <a:solidFill>
                  <a:schemeClr val="accent1"/>
                </a:solidFill>
              </a:rPr>
              <a:t>好坏</a:t>
            </a:r>
            <a:r>
              <a:rPr lang="zh-CN" altLang="en-US" sz="2800" b="1"/>
              <a:t>”的主要</a:t>
            </a:r>
            <a:r>
              <a:rPr lang="zh-CN" altLang="en-US" sz="2800" b="1">
                <a:latin typeface="宋体" panose="02010600030101010101" pitchFamily="2" charset="-122"/>
              </a:rPr>
              <a:t>评价因素有</a:t>
            </a:r>
            <a:r>
              <a:rPr lang="zh-CN" altLang="en-US" sz="2800" b="1"/>
              <a:t>：</a:t>
            </a: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solidFill>
                  <a:schemeClr val="hlink"/>
                </a:solidFill>
              </a:rPr>
              <a:t> </a:t>
            </a:r>
            <a:r>
              <a:rPr lang="zh-CN" altLang="en-US" b="1">
                <a:latin typeface="宋体" panose="02010600030101010101" pitchFamily="2" charset="-122"/>
              </a:rPr>
              <a:t>散列函数的构造简单</a:t>
            </a:r>
            <a:r>
              <a:rPr lang="zh-CN" altLang="en-US" b="1"/>
              <a:t>；</a:t>
            </a:r>
            <a:endParaRPr lang="zh-CN" altLang="en-US" b="1">
              <a:latin typeface="宋体" panose="02010600030101010101" pitchFamily="2" charset="-122"/>
            </a:endParaRP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latin typeface="宋体" panose="02010600030101010101" pitchFamily="2" charset="-122"/>
              </a:rPr>
              <a:t>能</a:t>
            </a:r>
            <a:r>
              <a:rPr lang="zh-CN" altLang="en-US" b="1"/>
              <a:t>“</a:t>
            </a:r>
            <a:r>
              <a:rPr lang="zh-CN" altLang="en-US" b="1">
                <a:latin typeface="宋体" panose="02010600030101010101" pitchFamily="2" charset="-122"/>
              </a:rPr>
              <a:t>均匀</a:t>
            </a:r>
            <a:r>
              <a:rPr lang="zh-CN" altLang="en-US" b="1"/>
              <a:t>”</a:t>
            </a:r>
            <a:r>
              <a:rPr lang="zh-CN" altLang="en-US" b="1">
                <a:latin typeface="宋体" panose="02010600030101010101" pitchFamily="2" charset="-122"/>
              </a:rPr>
              <a:t>地将散列表中的关键字映射到地址空间。所谓</a:t>
            </a:r>
            <a:r>
              <a:rPr lang="zh-CN" altLang="en-US" b="1"/>
              <a:t>“</a:t>
            </a:r>
            <a:r>
              <a:rPr lang="zh-CN" altLang="en-US" b="1">
                <a:solidFill>
                  <a:schemeClr val="tx2"/>
                </a:solidFill>
                <a:latin typeface="宋体" panose="02010600030101010101" pitchFamily="2" charset="-122"/>
              </a:rPr>
              <a:t>均匀</a:t>
            </a:r>
            <a:r>
              <a:rPr lang="zh-CN" altLang="en-US" b="1"/>
              <a:t>”</a:t>
            </a:r>
            <a:r>
              <a:rPr lang="en-US" altLang="zh-CN" b="1"/>
              <a:t>(uniform)</a:t>
            </a:r>
            <a:r>
              <a:rPr lang="zh-CN" altLang="en-US" b="1">
                <a:latin typeface="宋体" panose="02010600030101010101" pitchFamily="2" charset="-122"/>
              </a:rPr>
              <a:t>是指发生冲突的可能性尽可能最少。</a:t>
            </a:r>
          </a:p>
        </p:txBody>
      </p:sp>
    </p:spTree>
    <p:extLst>
      <p:ext uri="{BB962C8B-B14F-4D97-AF65-F5344CB8AC3E}">
        <p14:creationId xmlns:p14="http://schemas.microsoft.com/office/powerpoint/2010/main" val="1237266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0467">
                                            <p:txEl>
                                              <p:pRg st="0" end="0"/>
                                            </p:txEl>
                                          </p:spTgt>
                                        </p:tgtEl>
                                        <p:attrNameLst>
                                          <p:attrName>style.visibility</p:attrName>
                                        </p:attrNameLst>
                                      </p:cBhvr>
                                      <p:to>
                                        <p:strVal val="visible"/>
                                      </p:to>
                                    </p:set>
                                    <p:anim calcmode="lin" valueType="num">
                                      <p:cBhvr additive="base">
                                        <p:cTn id="7" dur="500" fill="hold"/>
                                        <p:tgtEl>
                                          <p:spTgt spid="830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04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0467">
                                            <p:txEl>
                                              <p:pRg st="1" end="1"/>
                                            </p:txEl>
                                          </p:spTgt>
                                        </p:tgtEl>
                                        <p:attrNameLst>
                                          <p:attrName>style.visibility</p:attrName>
                                        </p:attrNameLst>
                                      </p:cBhvr>
                                      <p:to>
                                        <p:strVal val="visible"/>
                                      </p:to>
                                    </p:set>
                                    <p:anim calcmode="lin" valueType="num">
                                      <p:cBhvr additive="base">
                                        <p:cTn id="13" dur="500" fill="hold"/>
                                        <p:tgtEl>
                                          <p:spTgt spid="830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04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0467">
                                            <p:txEl>
                                              <p:pRg st="2" end="2"/>
                                            </p:txEl>
                                          </p:spTgt>
                                        </p:tgtEl>
                                        <p:attrNameLst>
                                          <p:attrName>style.visibility</p:attrName>
                                        </p:attrNameLst>
                                      </p:cBhvr>
                                      <p:to>
                                        <p:strVal val="visible"/>
                                      </p:to>
                                    </p:set>
                                    <p:anim calcmode="lin" valueType="num">
                                      <p:cBhvr additive="base">
                                        <p:cTn id="19" dur="500" fill="hold"/>
                                        <p:tgtEl>
                                          <p:spTgt spid="830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04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7" grpId="0" build="p" bldLvl="5"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1490" name="Rectangle 2">
            <a:extLst>
              <a:ext uri="{FF2B5EF4-FFF2-40B4-BE49-F238E27FC236}">
                <a16:creationId xmlns:a16="http://schemas.microsoft.com/office/drawing/2014/main" id="{26F8B85F-3446-3B4C-B64B-071306487C28}"/>
              </a:ext>
            </a:extLst>
          </p:cNvPr>
          <p:cNvSpPr>
            <a:spLocks noGrp="1" noChangeArrowheads="1"/>
          </p:cNvSpPr>
          <p:nvPr>
            <p:ph type="body" idx="1"/>
          </p:nvPr>
        </p:nvSpPr>
        <p:spPr>
          <a:xfrm>
            <a:off x="1676400" y="190500"/>
            <a:ext cx="8839200" cy="6262688"/>
          </a:xfrm>
          <a:noFill/>
          <a:ln/>
        </p:spPr>
        <p:txBody>
          <a:bodyPr/>
          <a:lstStyle/>
          <a:p>
            <a:pPr marL="0" indent="0">
              <a:lnSpc>
                <a:spcPct val="110000"/>
              </a:lnSpc>
              <a:buNone/>
            </a:pPr>
            <a:r>
              <a:rPr lang="en-US" altLang="zh-CN" sz="4000" b="1">
                <a:solidFill>
                  <a:schemeClr val="folHlink"/>
                </a:solidFill>
                <a:cs typeface="Times New Roman" panose="02020603050405020304" pitchFamily="18" charset="0"/>
              </a:rPr>
              <a:t>1  </a:t>
            </a:r>
            <a:r>
              <a:rPr lang="zh-CN" altLang="en-US" sz="4000" b="1">
                <a:solidFill>
                  <a:schemeClr val="folHlink"/>
                </a:solidFill>
                <a:ea typeface="楷体_GB2312" pitchFamily="49" charset="-122"/>
              </a:rPr>
              <a:t>直接定址法</a:t>
            </a:r>
          </a:p>
          <a:p>
            <a:pPr marL="0" indent="0">
              <a:lnSpc>
                <a:spcPct val="110000"/>
              </a:lnSpc>
              <a:buNone/>
            </a:pPr>
            <a:r>
              <a:rPr lang="zh-CN" altLang="en-US" sz="2400" b="1"/>
              <a:t>        </a:t>
            </a:r>
            <a:r>
              <a:rPr lang="zh-CN" altLang="en-US" sz="2800" b="1"/>
              <a:t>取关键字或关键字的某个线性函数作哈希地址，即</a:t>
            </a:r>
            <a:r>
              <a:rPr lang="en-US" altLang="zh-CN" sz="2800" b="1"/>
              <a:t>H(key)=key    </a:t>
            </a:r>
            <a:r>
              <a:rPr lang="zh-CN" altLang="zh-CN" sz="2800" b="1"/>
              <a:t>或   </a:t>
            </a:r>
            <a:r>
              <a:rPr lang="en-US" altLang="zh-CN" sz="2800" b="1"/>
              <a:t>H(key)=a·key+b(a,b</a:t>
            </a:r>
            <a:r>
              <a:rPr lang="zh-CN" altLang="en-US" sz="2800" b="1"/>
              <a:t>为常数</a:t>
            </a:r>
            <a:r>
              <a:rPr lang="en-US" altLang="zh-CN" sz="2800" b="1"/>
              <a:t>)</a:t>
            </a:r>
          </a:p>
          <a:p>
            <a:pPr marL="0" indent="0">
              <a:lnSpc>
                <a:spcPct val="110000"/>
              </a:lnSpc>
              <a:buNone/>
            </a:pPr>
            <a:r>
              <a:rPr lang="en-US" altLang="zh-CN" sz="2800" b="1"/>
              <a:t>       </a:t>
            </a:r>
            <a:r>
              <a:rPr lang="zh-CN" altLang="zh-CN" b="1">
                <a:solidFill>
                  <a:schemeClr val="folHlink"/>
                </a:solidFill>
              </a:rPr>
              <a:t>特点</a:t>
            </a:r>
            <a:r>
              <a:rPr lang="zh-CN" altLang="en-US" b="1"/>
              <a:t>：</a:t>
            </a:r>
            <a:r>
              <a:rPr lang="zh-CN" altLang="en-US" sz="2800" b="1"/>
              <a:t>直接定址法所得地址集合与关键字集合大小相等，不会发生冲突，但实际中很少使用</a:t>
            </a:r>
            <a:r>
              <a:rPr lang="zh-CN" altLang="en-US" sz="2800" b="1">
                <a:latin typeface="宋体" panose="02010600030101010101" pitchFamily="2" charset="-122"/>
              </a:rPr>
              <a:t>。</a:t>
            </a:r>
          </a:p>
          <a:p>
            <a:pPr marL="0" indent="0">
              <a:lnSpc>
                <a:spcPct val="110000"/>
              </a:lnSpc>
              <a:buNone/>
            </a:pPr>
            <a:endParaRPr lang="zh-CN" altLang="en-US" sz="2000" b="1">
              <a:solidFill>
                <a:schemeClr val="folHlink"/>
              </a:solidFill>
              <a:cs typeface="Times New Roman" panose="02020603050405020304" pitchFamily="18" charset="0"/>
            </a:endParaRPr>
          </a:p>
          <a:p>
            <a:pPr marL="0" indent="0">
              <a:lnSpc>
                <a:spcPct val="110000"/>
              </a:lnSpc>
              <a:buNone/>
            </a:pPr>
            <a:r>
              <a:rPr lang="en-US" altLang="zh-CN" sz="4000" b="1">
                <a:solidFill>
                  <a:schemeClr val="folHlink"/>
                </a:solidFill>
                <a:cs typeface="Times New Roman" panose="02020603050405020304" pitchFamily="18" charset="0"/>
              </a:rPr>
              <a:t>2  </a:t>
            </a:r>
            <a:r>
              <a:rPr lang="zh-CN" altLang="en-US" sz="4000" b="1">
                <a:solidFill>
                  <a:schemeClr val="folHlink"/>
                </a:solidFill>
                <a:ea typeface="楷体_GB2312" pitchFamily="49" charset="-122"/>
              </a:rPr>
              <a:t>数字分析法</a:t>
            </a:r>
          </a:p>
          <a:p>
            <a:pPr marL="0" indent="0">
              <a:lnSpc>
                <a:spcPct val="110000"/>
              </a:lnSpc>
              <a:buNone/>
            </a:pPr>
            <a:r>
              <a:rPr lang="zh-CN" altLang="en-US" sz="2800" b="1"/>
              <a:t>        对关键字进行分析，取关键字的若干位或组合作为哈希地址</a:t>
            </a:r>
            <a:r>
              <a:rPr lang="zh-CN" altLang="en-US" sz="2800" b="1">
                <a:latin typeface="宋体" panose="02010600030101010101" pitchFamily="2" charset="-122"/>
              </a:rPr>
              <a:t>。</a:t>
            </a:r>
            <a:endParaRPr lang="zh-CN" altLang="en-US" sz="2800" b="1"/>
          </a:p>
          <a:p>
            <a:pPr marL="0" indent="0">
              <a:lnSpc>
                <a:spcPct val="110000"/>
              </a:lnSpc>
              <a:buNone/>
            </a:pPr>
            <a:r>
              <a:rPr lang="zh-CN" altLang="en-US" sz="2800" b="1"/>
              <a:t>       适用于关键字位数比哈希地址位数大，且可能出现的关键字事先知道的情况</a:t>
            </a:r>
            <a:r>
              <a:rPr lang="zh-CN" altLang="en-US" sz="2800" b="1">
                <a:latin typeface="宋体" panose="02010600030101010101" pitchFamily="2" charset="-122"/>
              </a:rPr>
              <a:t>。</a:t>
            </a:r>
          </a:p>
        </p:txBody>
      </p:sp>
    </p:spTree>
    <p:extLst>
      <p:ext uri="{BB962C8B-B14F-4D97-AF65-F5344CB8AC3E}">
        <p14:creationId xmlns:p14="http://schemas.microsoft.com/office/powerpoint/2010/main" val="516448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1490">
                                            <p:txEl>
                                              <p:pRg st="0" end="0"/>
                                            </p:txEl>
                                          </p:spTgt>
                                        </p:tgtEl>
                                        <p:attrNameLst>
                                          <p:attrName>style.visibility</p:attrName>
                                        </p:attrNameLst>
                                      </p:cBhvr>
                                      <p:to>
                                        <p:strVal val="visible"/>
                                      </p:to>
                                    </p:set>
                                    <p:anim calcmode="lin" valueType="num">
                                      <p:cBhvr additive="base">
                                        <p:cTn id="7" dur="500" fill="hold"/>
                                        <p:tgtEl>
                                          <p:spTgt spid="8314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14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1490">
                                            <p:txEl>
                                              <p:pRg st="1" end="1"/>
                                            </p:txEl>
                                          </p:spTgt>
                                        </p:tgtEl>
                                        <p:attrNameLst>
                                          <p:attrName>style.visibility</p:attrName>
                                        </p:attrNameLst>
                                      </p:cBhvr>
                                      <p:to>
                                        <p:strVal val="visible"/>
                                      </p:to>
                                    </p:set>
                                    <p:anim calcmode="lin" valueType="num">
                                      <p:cBhvr additive="base">
                                        <p:cTn id="13" dur="500" fill="hold"/>
                                        <p:tgtEl>
                                          <p:spTgt spid="8314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14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1490">
                                            <p:txEl>
                                              <p:pRg st="2" end="2"/>
                                            </p:txEl>
                                          </p:spTgt>
                                        </p:tgtEl>
                                        <p:attrNameLst>
                                          <p:attrName>style.visibility</p:attrName>
                                        </p:attrNameLst>
                                      </p:cBhvr>
                                      <p:to>
                                        <p:strVal val="visible"/>
                                      </p:to>
                                    </p:set>
                                    <p:anim calcmode="lin" valueType="num">
                                      <p:cBhvr additive="base">
                                        <p:cTn id="19" dur="500" fill="hold"/>
                                        <p:tgtEl>
                                          <p:spTgt spid="8314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149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1490">
                                            <p:txEl>
                                              <p:pRg st="4" end="4"/>
                                            </p:txEl>
                                          </p:spTgt>
                                        </p:tgtEl>
                                        <p:attrNameLst>
                                          <p:attrName>style.visibility</p:attrName>
                                        </p:attrNameLst>
                                      </p:cBhvr>
                                      <p:to>
                                        <p:strVal val="visible"/>
                                      </p:to>
                                    </p:set>
                                    <p:anim calcmode="lin" valueType="num">
                                      <p:cBhvr additive="base">
                                        <p:cTn id="25" dur="500" fill="hold"/>
                                        <p:tgtEl>
                                          <p:spTgt spid="83149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149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1490">
                                            <p:txEl>
                                              <p:pRg st="5" end="5"/>
                                            </p:txEl>
                                          </p:spTgt>
                                        </p:tgtEl>
                                        <p:attrNameLst>
                                          <p:attrName>style.visibility</p:attrName>
                                        </p:attrNameLst>
                                      </p:cBhvr>
                                      <p:to>
                                        <p:strVal val="visible"/>
                                      </p:to>
                                    </p:set>
                                    <p:anim calcmode="lin" valueType="num">
                                      <p:cBhvr additive="base">
                                        <p:cTn id="31" dur="500" fill="hold"/>
                                        <p:tgtEl>
                                          <p:spTgt spid="831490">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149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1490">
                                            <p:txEl>
                                              <p:pRg st="6" end="6"/>
                                            </p:txEl>
                                          </p:spTgt>
                                        </p:tgtEl>
                                        <p:attrNameLst>
                                          <p:attrName>style.visibility</p:attrName>
                                        </p:attrNameLst>
                                      </p:cBhvr>
                                      <p:to>
                                        <p:strVal val="visible"/>
                                      </p:to>
                                    </p:set>
                                    <p:anim calcmode="lin" valueType="num">
                                      <p:cBhvr additive="base">
                                        <p:cTn id="37" dur="500" fill="hold"/>
                                        <p:tgtEl>
                                          <p:spTgt spid="831490">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149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0" grpId="0" build="p" bldLvl="5"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540830AA-BB17-D04F-808B-F3C7B73310FC}"/>
              </a:ext>
            </a:extLst>
          </p:cNvPr>
          <p:cNvSpPr>
            <a:spLocks noGrp="1" noChangeArrowheads="1"/>
          </p:cNvSpPr>
          <p:nvPr>
            <p:ph type="body" idx="1"/>
          </p:nvPr>
        </p:nvSpPr>
        <p:spPr>
          <a:xfrm>
            <a:off x="1676401" y="152401"/>
            <a:ext cx="8812213" cy="1116013"/>
          </a:xfrm>
        </p:spPr>
        <p:txBody>
          <a:bodyPr/>
          <a:lstStyle/>
          <a:p>
            <a:pPr marL="0" indent="0">
              <a:lnSpc>
                <a:spcPct val="110000"/>
              </a:lnSpc>
              <a:buNone/>
            </a:pPr>
            <a:r>
              <a:rPr lang="zh-CN" altLang="en-US" b="1"/>
              <a:t>例： </a:t>
            </a:r>
            <a:r>
              <a:rPr lang="zh-CN" altLang="en-US" sz="2800" b="1"/>
              <a:t>设有</a:t>
            </a:r>
            <a:r>
              <a:rPr lang="en-US" altLang="zh-CN" sz="2800" b="1"/>
              <a:t>80</a:t>
            </a:r>
            <a:r>
              <a:rPr lang="zh-CN" altLang="en-US" sz="2800" b="1"/>
              <a:t>个记录，关键字为</a:t>
            </a:r>
            <a:r>
              <a:rPr lang="en-US" altLang="zh-CN" sz="2800" b="1"/>
              <a:t>8</a:t>
            </a:r>
            <a:r>
              <a:rPr lang="zh-CN" altLang="en-US" sz="2800" b="1"/>
              <a:t>位十进制数，哈希地址为</a:t>
            </a:r>
            <a:r>
              <a:rPr lang="en-US" altLang="zh-CN" sz="2800" b="1"/>
              <a:t>2</a:t>
            </a:r>
            <a:r>
              <a:rPr lang="zh-CN" altLang="en-US" sz="2800" b="1"/>
              <a:t>位十进制数</a:t>
            </a:r>
            <a:r>
              <a:rPr lang="zh-CN" altLang="en-US" sz="2800" b="1">
                <a:latin typeface="宋体" panose="02010600030101010101" pitchFamily="2" charset="-122"/>
              </a:rPr>
              <a:t>。</a:t>
            </a:r>
          </a:p>
        </p:txBody>
      </p:sp>
      <p:grpSp>
        <p:nvGrpSpPr>
          <p:cNvPr id="832515" name="Group 3">
            <a:extLst>
              <a:ext uri="{FF2B5EF4-FFF2-40B4-BE49-F238E27FC236}">
                <a16:creationId xmlns:a16="http://schemas.microsoft.com/office/drawing/2014/main" id="{AF472E35-DC53-584C-9E48-74B6D6A24E67}"/>
              </a:ext>
            </a:extLst>
          </p:cNvPr>
          <p:cNvGrpSpPr>
            <a:grpSpLocks/>
          </p:cNvGrpSpPr>
          <p:nvPr/>
        </p:nvGrpSpPr>
        <p:grpSpPr bwMode="auto">
          <a:xfrm>
            <a:off x="2133600" y="1484314"/>
            <a:ext cx="2619376" cy="3562349"/>
            <a:chOff x="956" y="2112"/>
            <a:chExt cx="1650" cy="2244"/>
          </a:xfrm>
        </p:grpSpPr>
        <p:sp>
          <p:nvSpPr>
            <p:cNvPr id="832516" name="Text Box 4">
              <a:extLst>
                <a:ext uri="{FF2B5EF4-FFF2-40B4-BE49-F238E27FC236}">
                  <a16:creationId xmlns:a16="http://schemas.microsoft.com/office/drawing/2014/main" id="{BCF4ED59-E1B5-F741-8680-CABBCEF519C1}"/>
                </a:ext>
              </a:extLst>
            </p:cNvPr>
            <p:cNvSpPr txBox="1">
              <a:spLocks noChangeArrowheads="1"/>
            </p:cNvSpPr>
            <p:nvPr/>
          </p:nvSpPr>
          <p:spPr bwMode="auto">
            <a:xfrm>
              <a:off x="1619" y="2294"/>
              <a:ext cx="34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32517" name="Text Box 5">
              <a:extLst>
                <a:ext uri="{FF2B5EF4-FFF2-40B4-BE49-F238E27FC236}">
                  <a16:creationId xmlns:a16="http://schemas.microsoft.com/office/drawing/2014/main" id="{E5EBE90D-9D8B-C64A-B2A6-39516FBF3597}"/>
                </a:ext>
              </a:extLst>
            </p:cNvPr>
            <p:cNvSpPr txBox="1">
              <a:spLocks noChangeArrowheads="1"/>
            </p:cNvSpPr>
            <p:nvPr/>
          </p:nvSpPr>
          <p:spPr bwMode="auto">
            <a:xfrm>
              <a:off x="987" y="2437"/>
              <a:ext cx="1619" cy="1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8  1  3  4  6  5  3  2</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8  1  3  7  2  2  4  2</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8  1  3  8  7  4  2  2</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8  1  3  0  1  3  6  7</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8  1  3  2  2  8  1  7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8  1  3  3  8  9  6  7</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8  1  3  6  8  5  3  7</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8  1  4  1  9  3  5  5</a:t>
              </a:r>
            </a:p>
          </p:txBody>
        </p:sp>
        <p:sp>
          <p:nvSpPr>
            <p:cNvPr id="832518" name="Text Box 6">
              <a:extLst>
                <a:ext uri="{FF2B5EF4-FFF2-40B4-BE49-F238E27FC236}">
                  <a16:creationId xmlns:a16="http://schemas.microsoft.com/office/drawing/2014/main" id="{B591D693-15E3-6141-8272-785FCEA1AA89}"/>
                </a:ext>
              </a:extLst>
            </p:cNvPr>
            <p:cNvSpPr txBox="1">
              <a:spLocks noChangeArrowheads="1"/>
            </p:cNvSpPr>
            <p:nvPr/>
          </p:nvSpPr>
          <p:spPr bwMode="auto">
            <a:xfrm>
              <a:off x="956" y="2112"/>
              <a:ext cx="16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sym typeface="Wingdings" pitchFamily="2" charset="2"/>
                </a:rPr>
                <a:t>   </a:t>
              </a: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32519" name="Line 7">
              <a:extLst>
                <a:ext uri="{FF2B5EF4-FFF2-40B4-BE49-F238E27FC236}">
                  <a16:creationId xmlns:a16="http://schemas.microsoft.com/office/drawing/2014/main" id="{A9C0E8AD-8198-FB43-890C-DE4FE24E2167}"/>
                </a:ext>
              </a:extLst>
            </p:cNvPr>
            <p:cNvSpPr>
              <a:spLocks noChangeShapeType="1"/>
            </p:cNvSpPr>
            <p:nvPr/>
          </p:nvSpPr>
          <p:spPr bwMode="auto">
            <a:xfrm>
              <a:off x="1584" y="2450"/>
              <a:ext cx="0" cy="181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32520" name="Line 8">
              <a:extLst>
                <a:ext uri="{FF2B5EF4-FFF2-40B4-BE49-F238E27FC236}">
                  <a16:creationId xmlns:a16="http://schemas.microsoft.com/office/drawing/2014/main" id="{6535364B-C3FF-C343-A7E3-6F405F3B48B0}"/>
                </a:ext>
              </a:extLst>
            </p:cNvPr>
            <p:cNvSpPr>
              <a:spLocks noChangeShapeType="1"/>
            </p:cNvSpPr>
            <p:nvPr/>
          </p:nvSpPr>
          <p:spPr bwMode="auto">
            <a:xfrm>
              <a:off x="2160" y="2458"/>
              <a:ext cx="0" cy="181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32521" name="AutoShape 9">
            <a:extLst>
              <a:ext uri="{FF2B5EF4-FFF2-40B4-BE49-F238E27FC236}">
                <a16:creationId xmlns:a16="http://schemas.microsoft.com/office/drawing/2014/main" id="{9764F5CB-6BAA-BE40-B212-28820BA6CDC3}"/>
              </a:ext>
            </a:extLst>
          </p:cNvPr>
          <p:cNvSpPr>
            <a:spLocks noChangeArrowheads="1"/>
          </p:cNvSpPr>
          <p:nvPr/>
        </p:nvSpPr>
        <p:spPr bwMode="auto">
          <a:xfrm>
            <a:off x="5638800" y="2085976"/>
            <a:ext cx="4876800" cy="2657475"/>
          </a:xfrm>
          <a:prstGeom prst="wedgeRectCallout">
            <a:avLst>
              <a:gd name="adj1" fmla="val -71551"/>
              <a:gd name="adj2" fmla="val 4838"/>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分析： </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 只取</a:t>
            </a: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8</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              </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只取</a:t>
            </a: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1</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              </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只取</a:t>
            </a: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3</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4</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              </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只取</a:t>
            </a: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2</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7</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5</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sym typeface="Wingdings" pitchFamily="2" charset="2"/>
              </a:rPr>
              <a:t>             </a:t>
            </a: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数字分布近乎随机</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所以：取任意两位或两位</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Wingdings" pitchFamily="2" charset="2"/>
              </a:rPr>
              <a:t>            与另两位的叠加作哈希地址</a:t>
            </a:r>
          </a:p>
        </p:txBody>
      </p:sp>
    </p:spTree>
    <p:extLst>
      <p:ext uri="{BB962C8B-B14F-4D97-AF65-F5344CB8AC3E}">
        <p14:creationId xmlns:p14="http://schemas.microsoft.com/office/powerpoint/2010/main" val="41080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2514">
                                            <p:txEl>
                                              <p:pRg st="0" end="0"/>
                                            </p:txEl>
                                          </p:spTgt>
                                        </p:tgtEl>
                                        <p:attrNameLst>
                                          <p:attrName>style.visibility</p:attrName>
                                        </p:attrNameLst>
                                      </p:cBhvr>
                                      <p:to>
                                        <p:strVal val="visible"/>
                                      </p:to>
                                    </p:set>
                                    <p:anim calcmode="lin" valueType="num">
                                      <p:cBhvr additive="base">
                                        <p:cTn id="7" dur="500" fill="hold"/>
                                        <p:tgtEl>
                                          <p:spTgt spid="8325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25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2521"/>
                                        </p:tgtEl>
                                        <p:attrNameLst>
                                          <p:attrName>style.visibility</p:attrName>
                                        </p:attrNameLst>
                                      </p:cBhvr>
                                      <p:to>
                                        <p:strVal val="visible"/>
                                      </p:to>
                                    </p:set>
                                    <p:anim calcmode="lin" valueType="num">
                                      <p:cBhvr additive="base">
                                        <p:cTn id="13" dur="500" fill="hold"/>
                                        <p:tgtEl>
                                          <p:spTgt spid="832521"/>
                                        </p:tgtEl>
                                        <p:attrNameLst>
                                          <p:attrName>ppt_x</p:attrName>
                                        </p:attrNameLst>
                                      </p:cBhvr>
                                      <p:tavLst>
                                        <p:tav tm="0">
                                          <p:val>
                                            <p:strVal val="0-#ppt_w/2"/>
                                          </p:val>
                                        </p:tav>
                                        <p:tav tm="100000">
                                          <p:val>
                                            <p:strVal val="#ppt_x"/>
                                          </p:val>
                                        </p:tav>
                                      </p:tavLst>
                                    </p:anim>
                                    <p:anim calcmode="lin" valueType="num">
                                      <p:cBhvr additive="base">
                                        <p:cTn id="14" dur="500" fill="hold"/>
                                        <p:tgtEl>
                                          <p:spTgt spid="8325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4" grpId="0" build="p" bldLvl="5" autoUpdateAnimBg="0"/>
      <p:bldP spid="832521"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22DFCFAF-0FBA-A44D-AA3D-D54E7E2CA462}"/>
              </a:ext>
            </a:extLst>
          </p:cNvPr>
          <p:cNvSpPr>
            <a:spLocks noGrp="1" noChangeArrowheads="1"/>
          </p:cNvSpPr>
          <p:nvPr>
            <p:ph type="body" idx="1"/>
          </p:nvPr>
        </p:nvSpPr>
        <p:spPr>
          <a:xfrm>
            <a:off x="1676401" y="152400"/>
            <a:ext cx="8812213" cy="6516688"/>
          </a:xfrm>
        </p:spPr>
        <p:txBody>
          <a:bodyPr/>
          <a:lstStyle/>
          <a:p>
            <a:pPr marL="0" indent="0">
              <a:lnSpc>
                <a:spcPct val="110000"/>
              </a:lnSpc>
              <a:spcAft>
                <a:spcPct val="20000"/>
              </a:spcAft>
              <a:buNone/>
            </a:pPr>
            <a:r>
              <a:rPr lang="en-US" altLang="zh-CN" sz="4000" b="1">
                <a:solidFill>
                  <a:schemeClr val="folHlink"/>
                </a:solidFill>
                <a:cs typeface="Times New Roman" panose="02020603050405020304" pitchFamily="18" charset="0"/>
              </a:rPr>
              <a:t>3  </a:t>
            </a:r>
            <a:r>
              <a:rPr lang="zh-CN" altLang="en-US" sz="4000" b="1">
                <a:solidFill>
                  <a:schemeClr val="folHlink"/>
                </a:solidFill>
                <a:ea typeface="楷体_GB2312" pitchFamily="49" charset="-122"/>
              </a:rPr>
              <a:t>平方取中法</a:t>
            </a:r>
          </a:p>
          <a:p>
            <a:pPr marL="0" indent="0">
              <a:lnSpc>
                <a:spcPct val="110000"/>
              </a:lnSpc>
              <a:buNone/>
            </a:pPr>
            <a:r>
              <a:rPr lang="zh-CN" altLang="en-US" sz="2800" b="1"/>
              <a:t>       将关键字平方后取中间几位作为哈希地址</a:t>
            </a:r>
            <a:r>
              <a:rPr lang="zh-CN" altLang="en-US" sz="2800" b="1">
                <a:latin typeface="宋体" panose="02010600030101010101" pitchFamily="2" charset="-122"/>
              </a:rPr>
              <a:t>。</a:t>
            </a:r>
            <a:endParaRPr lang="zh-CN" altLang="en-US" sz="2800" b="1"/>
          </a:p>
          <a:p>
            <a:pPr marL="0" indent="0">
              <a:lnSpc>
                <a:spcPct val="110000"/>
              </a:lnSpc>
              <a:buNone/>
            </a:pPr>
            <a:r>
              <a:rPr lang="zh-CN" altLang="en-US" sz="2800" b="1"/>
              <a:t>       一个数平方后中间几位和数的每一位都有关，则由随机分布的关键字得到的散列地址也是随机的</a:t>
            </a:r>
            <a:r>
              <a:rPr lang="zh-CN" altLang="en-US" sz="2800" b="1">
                <a:latin typeface="宋体" panose="02010600030101010101" pitchFamily="2" charset="-122"/>
              </a:rPr>
              <a:t>。散列函数所取的位数由散列表的长度决定。这种方法</a:t>
            </a:r>
            <a:r>
              <a:rPr lang="zh-CN" altLang="en-US" sz="2800" b="1"/>
              <a:t>适于不知道全部关键字情况，是一种较为常用的方法</a:t>
            </a:r>
            <a:r>
              <a:rPr lang="zh-CN" altLang="en-US" sz="2800" b="1">
                <a:latin typeface="宋体" panose="02010600030101010101" pitchFamily="2" charset="-122"/>
              </a:rPr>
              <a:t>。</a:t>
            </a:r>
            <a:endParaRPr lang="zh-CN" altLang="en-US" sz="2800" b="1"/>
          </a:p>
          <a:p>
            <a:pPr marL="0" indent="0">
              <a:lnSpc>
                <a:spcPct val="110000"/>
              </a:lnSpc>
              <a:spcAft>
                <a:spcPct val="20000"/>
              </a:spcAft>
              <a:buNone/>
            </a:pPr>
            <a:endParaRPr lang="zh-CN" altLang="en-US" sz="2400" b="1">
              <a:solidFill>
                <a:schemeClr val="folHlink"/>
              </a:solidFill>
              <a:cs typeface="Times New Roman" panose="02020603050405020304" pitchFamily="18" charset="0"/>
            </a:endParaRPr>
          </a:p>
          <a:p>
            <a:pPr marL="0" indent="0">
              <a:lnSpc>
                <a:spcPct val="110000"/>
              </a:lnSpc>
              <a:spcAft>
                <a:spcPct val="20000"/>
              </a:spcAft>
              <a:buNone/>
            </a:pPr>
            <a:r>
              <a:rPr lang="en-US" altLang="zh-CN" sz="4000" b="1">
                <a:solidFill>
                  <a:schemeClr val="folHlink"/>
                </a:solidFill>
                <a:cs typeface="Times New Roman" panose="02020603050405020304" pitchFamily="18" charset="0"/>
              </a:rPr>
              <a:t>4  </a:t>
            </a:r>
            <a:r>
              <a:rPr lang="zh-CN" altLang="en-US" sz="4000" b="1">
                <a:solidFill>
                  <a:schemeClr val="folHlink"/>
                </a:solidFill>
                <a:ea typeface="楷体_GB2312" pitchFamily="49" charset="-122"/>
              </a:rPr>
              <a:t>折叠法</a:t>
            </a:r>
          </a:p>
          <a:p>
            <a:pPr marL="0" indent="0">
              <a:lnSpc>
                <a:spcPct val="110000"/>
              </a:lnSpc>
              <a:buNone/>
            </a:pPr>
            <a:r>
              <a:rPr lang="zh-CN" altLang="en-US" sz="2800" b="1"/>
              <a:t>        将关键字分割成位数相同的几部分</a:t>
            </a:r>
            <a:r>
              <a:rPr lang="en-US" altLang="zh-CN" sz="2800" b="1"/>
              <a:t>(</a:t>
            </a:r>
            <a:r>
              <a:rPr lang="zh-CN" altLang="en-US" sz="2800" b="1"/>
              <a:t>最后一部分可以不同</a:t>
            </a:r>
            <a:r>
              <a:rPr lang="en-US" altLang="zh-CN" sz="2800" b="1"/>
              <a:t>)</a:t>
            </a:r>
            <a:r>
              <a:rPr lang="zh-CN" altLang="en-US" sz="2800" b="1"/>
              <a:t>，然后取这</a:t>
            </a:r>
            <a:r>
              <a:rPr lang="zh-CN" altLang="en-US" sz="2800" b="1">
                <a:solidFill>
                  <a:schemeClr val="folHlink"/>
                </a:solidFill>
              </a:rPr>
              <a:t>几部分的叠加和</a:t>
            </a:r>
            <a:r>
              <a:rPr lang="zh-CN" altLang="en-US" sz="2800" b="1"/>
              <a:t>作为哈希地址</a:t>
            </a:r>
            <a:r>
              <a:rPr lang="zh-CN" altLang="en-US" sz="2800" b="1">
                <a:latin typeface="宋体" panose="02010600030101010101" pitchFamily="2" charset="-122"/>
              </a:rPr>
              <a:t>。</a:t>
            </a:r>
          </a:p>
          <a:p>
            <a:pPr marL="0" indent="0">
              <a:lnSpc>
                <a:spcPct val="110000"/>
              </a:lnSpc>
              <a:buNone/>
            </a:pPr>
            <a:r>
              <a:rPr lang="zh-CN" altLang="en-US" sz="2800" b="1"/>
              <a:t>       数位叠加有</a:t>
            </a:r>
            <a:r>
              <a:rPr lang="zh-CN" altLang="en-US" sz="2800" b="1">
                <a:solidFill>
                  <a:schemeClr val="tx2"/>
                </a:solidFill>
              </a:rPr>
              <a:t>移位叠加</a:t>
            </a:r>
            <a:r>
              <a:rPr lang="zh-CN" altLang="en-US" sz="2800" b="1"/>
              <a:t>和</a:t>
            </a:r>
            <a:r>
              <a:rPr lang="zh-CN" altLang="en-US" sz="2800" b="1">
                <a:solidFill>
                  <a:schemeClr val="tx2"/>
                </a:solidFill>
              </a:rPr>
              <a:t>间界叠加</a:t>
            </a:r>
            <a:r>
              <a:rPr lang="zh-CN" altLang="en-US" sz="2800" b="1"/>
              <a:t>两种</a:t>
            </a:r>
            <a:r>
              <a:rPr lang="zh-CN" altLang="en-US" sz="2800" b="1">
                <a:latin typeface="宋体" panose="02010600030101010101" pitchFamily="2" charset="-122"/>
              </a:rPr>
              <a:t>。</a:t>
            </a:r>
          </a:p>
        </p:txBody>
      </p:sp>
    </p:spTree>
    <p:extLst>
      <p:ext uri="{BB962C8B-B14F-4D97-AF65-F5344CB8AC3E}">
        <p14:creationId xmlns:p14="http://schemas.microsoft.com/office/powerpoint/2010/main" val="592160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3538">
                                            <p:txEl>
                                              <p:pRg st="0" end="0"/>
                                            </p:txEl>
                                          </p:spTgt>
                                        </p:tgtEl>
                                        <p:attrNameLst>
                                          <p:attrName>style.visibility</p:attrName>
                                        </p:attrNameLst>
                                      </p:cBhvr>
                                      <p:to>
                                        <p:strVal val="visible"/>
                                      </p:to>
                                    </p:set>
                                    <p:anim calcmode="lin" valueType="num">
                                      <p:cBhvr additive="base">
                                        <p:cTn id="7" dur="500" fill="hold"/>
                                        <p:tgtEl>
                                          <p:spTgt spid="8335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35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3538">
                                            <p:txEl>
                                              <p:pRg st="1" end="1"/>
                                            </p:txEl>
                                          </p:spTgt>
                                        </p:tgtEl>
                                        <p:attrNameLst>
                                          <p:attrName>style.visibility</p:attrName>
                                        </p:attrNameLst>
                                      </p:cBhvr>
                                      <p:to>
                                        <p:strVal val="visible"/>
                                      </p:to>
                                    </p:set>
                                    <p:anim calcmode="lin" valueType="num">
                                      <p:cBhvr additive="base">
                                        <p:cTn id="13" dur="500" fill="hold"/>
                                        <p:tgtEl>
                                          <p:spTgt spid="8335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353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3538">
                                            <p:txEl>
                                              <p:pRg st="2" end="2"/>
                                            </p:txEl>
                                          </p:spTgt>
                                        </p:tgtEl>
                                        <p:attrNameLst>
                                          <p:attrName>style.visibility</p:attrName>
                                        </p:attrNameLst>
                                      </p:cBhvr>
                                      <p:to>
                                        <p:strVal val="visible"/>
                                      </p:to>
                                    </p:set>
                                    <p:anim calcmode="lin" valueType="num">
                                      <p:cBhvr additive="base">
                                        <p:cTn id="19" dur="500" fill="hold"/>
                                        <p:tgtEl>
                                          <p:spTgt spid="8335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353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3538">
                                            <p:txEl>
                                              <p:pRg st="4" end="4"/>
                                            </p:txEl>
                                          </p:spTgt>
                                        </p:tgtEl>
                                        <p:attrNameLst>
                                          <p:attrName>style.visibility</p:attrName>
                                        </p:attrNameLst>
                                      </p:cBhvr>
                                      <p:to>
                                        <p:strVal val="visible"/>
                                      </p:to>
                                    </p:set>
                                    <p:anim calcmode="lin" valueType="num">
                                      <p:cBhvr additive="base">
                                        <p:cTn id="25" dur="500" fill="hold"/>
                                        <p:tgtEl>
                                          <p:spTgt spid="83353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353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3538">
                                            <p:txEl>
                                              <p:pRg st="5" end="5"/>
                                            </p:txEl>
                                          </p:spTgt>
                                        </p:tgtEl>
                                        <p:attrNameLst>
                                          <p:attrName>style.visibility</p:attrName>
                                        </p:attrNameLst>
                                      </p:cBhvr>
                                      <p:to>
                                        <p:strVal val="visible"/>
                                      </p:to>
                                    </p:set>
                                    <p:anim calcmode="lin" valueType="num">
                                      <p:cBhvr additive="base">
                                        <p:cTn id="31" dur="500" fill="hold"/>
                                        <p:tgtEl>
                                          <p:spTgt spid="83353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353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3538">
                                            <p:txEl>
                                              <p:pRg st="6" end="6"/>
                                            </p:txEl>
                                          </p:spTgt>
                                        </p:tgtEl>
                                        <p:attrNameLst>
                                          <p:attrName>style.visibility</p:attrName>
                                        </p:attrNameLst>
                                      </p:cBhvr>
                                      <p:to>
                                        <p:strVal val="visible"/>
                                      </p:to>
                                    </p:set>
                                    <p:anim calcmode="lin" valueType="num">
                                      <p:cBhvr additive="base">
                                        <p:cTn id="37" dur="500" fill="hold"/>
                                        <p:tgtEl>
                                          <p:spTgt spid="83353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353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8" grpId="0" build="p" bldLvl="5"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4562" name="Rectangle 2">
            <a:extLst>
              <a:ext uri="{FF2B5EF4-FFF2-40B4-BE49-F238E27FC236}">
                <a16:creationId xmlns:a16="http://schemas.microsoft.com/office/drawing/2014/main" id="{E915FDBE-E99C-5D4D-9093-5B759E514CCF}"/>
              </a:ext>
            </a:extLst>
          </p:cNvPr>
          <p:cNvSpPr>
            <a:spLocks noGrp="1" noChangeArrowheads="1"/>
          </p:cNvSpPr>
          <p:nvPr>
            <p:ph type="body" idx="1"/>
          </p:nvPr>
        </p:nvSpPr>
        <p:spPr>
          <a:xfrm>
            <a:off x="1676401" y="152401"/>
            <a:ext cx="8740775" cy="3781425"/>
          </a:xfrm>
        </p:spPr>
        <p:txBody>
          <a:bodyPr/>
          <a:lstStyle/>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移位叠加：将分割后的几部分低位对齐相加</a:t>
            </a:r>
            <a:r>
              <a:rPr lang="zh-CN" altLang="en-US" b="1">
                <a:latin typeface="宋体" panose="02010600030101010101" pitchFamily="2" charset="-122"/>
              </a:rPr>
              <a:t>。</a:t>
            </a:r>
            <a:endParaRPr lang="zh-CN" altLang="en-US" b="1"/>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间界叠加：从一端到另一端沿分割界来回折迭，然后对齐相加</a:t>
            </a:r>
            <a:r>
              <a:rPr lang="zh-CN" altLang="en-US" b="1">
                <a:latin typeface="宋体" panose="02010600030101010101" pitchFamily="2" charset="-122"/>
              </a:rPr>
              <a:t>。</a:t>
            </a:r>
            <a:endParaRPr lang="zh-CN" altLang="en-US" b="1"/>
          </a:p>
          <a:p>
            <a:pPr marL="0" indent="0">
              <a:lnSpc>
                <a:spcPct val="110000"/>
              </a:lnSpc>
              <a:buNone/>
            </a:pPr>
            <a:r>
              <a:rPr lang="zh-CN" altLang="en-US" sz="2800" b="1"/>
              <a:t>       适于关键字位数很多，且每一位上数字分布大致均匀情况</a:t>
            </a:r>
            <a:r>
              <a:rPr lang="zh-CN" altLang="en-US" sz="2800" b="1">
                <a:latin typeface="宋体" panose="02010600030101010101" pitchFamily="2" charset="-122"/>
              </a:rPr>
              <a:t>。</a:t>
            </a:r>
            <a:endParaRPr lang="zh-CN" altLang="en-US" sz="2800" b="1"/>
          </a:p>
          <a:p>
            <a:pPr marL="0" indent="0">
              <a:lnSpc>
                <a:spcPct val="110000"/>
              </a:lnSpc>
              <a:buNone/>
            </a:pPr>
            <a:r>
              <a:rPr lang="zh-CN" altLang="en-US" b="1"/>
              <a:t>例：</a:t>
            </a:r>
            <a:r>
              <a:rPr lang="zh-CN" altLang="en-US" sz="2800" b="1"/>
              <a:t> 设关键字为</a:t>
            </a:r>
            <a:r>
              <a:rPr lang="en-US" altLang="zh-CN" sz="2800" b="1"/>
              <a:t>0442205864</a:t>
            </a:r>
            <a:r>
              <a:rPr lang="zh-CN" altLang="en-US" sz="2800" b="1"/>
              <a:t>，哈希地址位数为</a:t>
            </a:r>
            <a:r>
              <a:rPr lang="en-US" altLang="zh-CN" sz="2800" b="1"/>
              <a:t>4 </a:t>
            </a:r>
            <a:r>
              <a:rPr lang="zh-CN" altLang="en-US" sz="2800" b="1">
                <a:latin typeface="宋体" panose="02010600030101010101" pitchFamily="2" charset="-122"/>
              </a:rPr>
              <a:t>。两种不同的地址计算方法如下</a:t>
            </a:r>
            <a:r>
              <a:rPr lang="zh-CN" altLang="en-US" sz="2800" b="1"/>
              <a:t>：</a:t>
            </a:r>
          </a:p>
        </p:txBody>
      </p:sp>
      <p:grpSp>
        <p:nvGrpSpPr>
          <p:cNvPr id="834563" name="Group 3">
            <a:extLst>
              <a:ext uri="{FF2B5EF4-FFF2-40B4-BE49-F238E27FC236}">
                <a16:creationId xmlns:a16="http://schemas.microsoft.com/office/drawing/2014/main" id="{C055AF38-D5A5-EE48-80E0-A7C77A4949BA}"/>
              </a:ext>
            </a:extLst>
          </p:cNvPr>
          <p:cNvGrpSpPr>
            <a:grpSpLocks/>
          </p:cNvGrpSpPr>
          <p:nvPr/>
        </p:nvGrpSpPr>
        <p:grpSpPr bwMode="auto">
          <a:xfrm>
            <a:off x="2286000" y="4387850"/>
            <a:ext cx="7100888" cy="1633538"/>
            <a:chOff x="480" y="2475"/>
            <a:chExt cx="4473" cy="1029"/>
          </a:xfrm>
        </p:grpSpPr>
        <p:grpSp>
          <p:nvGrpSpPr>
            <p:cNvPr id="834564" name="Group 4">
              <a:extLst>
                <a:ext uri="{FF2B5EF4-FFF2-40B4-BE49-F238E27FC236}">
                  <a16:creationId xmlns:a16="http://schemas.microsoft.com/office/drawing/2014/main" id="{8D9FA186-C573-0A44-886F-6592C7776D45}"/>
                </a:ext>
              </a:extLst>
            </p:cNvPr>
            <p:cNvGrpSpPr>
              <a:grpSpLocks/>
            </p:cNvGrpSpPr>
            <p:nvPr/>
          </p:nvGrpSpPr>
          <p:grpSpPr bwMode="auto">
            <a:xfrm>
              <a:off x="480" y="2475"/>
              <a:ext cx="2081" cy="1005"/>
              <a:chOff x="1049" y="2961"/>
              <a:chExt cx="2081" cy="1005"/>
            </a:xfrm>
          </p:grpSpPr>
          <p:sp>
            <p:nvSpPr>
              <p:cNvPr id="834565" name="Text Box 5">
                <a:extLst>
                  <a:ext uri="{FF2B5EF4-FFF2-40B4-BE49-F238E27FC236}">
                    <a16:creationId xmlns:a16="http://schemas.microsoft.com/office/drawing/2014/main" id="{C81E8359-9ABF-CC4A-B198-D69C8F51BF1D}"/>
                  </a:ext>
                </a:extLst>
              </p:cNvPr>
              <p:cNvSpPr txBox="1">
                <a:spLocks noChangeArrowheads="1"/>
              </p:cNvSpPr>
              <p:nvPr/>
            </p:nvSpPr>
            <p:spPr bwMode="auto">
              <a:xfrm>
                <a:off x="1321" y="2961"/>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5 8 6 4</a:t>
                </a:r>
              </a:p>
            </p:txBody>
          </p:sp>
          <p:grpSp>
            <p:nvGrpSpPr>
              <p:cNvPr id="834566" name="Group 6">
                <a:extLst>
                  <a:ext uri="{FF2B5EF4-FFF2-40B4-BE49-F238E27FC236}">
                    <a16:creationId xmlns:a16="http://schemas.microsoft.com/office/drawing/2014/main" id="{C661ABAF-025E-274A-9938-DA42B2FF179A}"/>
                  </a:ext>
                </a:extLst>
              </p:cNvPr>
              <p:cNvGrpSpPr>
                <a:grpSpLocks/>
              </p:cNvGrpSpPr>
              <p:nvPr/>
            </p:nvGrpSpPr>
            <p:grpSpPr bwMode="auto">
              <a:xfrm>
                <a:off x="1049" y="3150"/>
                <a:ext cx="2081" cy="816"/>
                <a:chOff x="1049" y="3150"/>
                <a:chExt cx="2081" cy="816"/>
              </a:xfrm>
            </p:grpSpPr>
            <p:sp>
              <p:nvSpPr>
                <p:cNvPr id="834567" name="Text Box 7">
                  <a:extLst>
                    <a:ext uri="{FF2B5EF4-FFF2-40B4-BE49-F238E27FC236}">
                      <a16:creationId xmlns:a16="http://schemas.microsoft.com/office/drawing/2014/main" id="{E0A7CB6C-6E16-8D47-A124-0B4072594D22}"/>
                    </a:ext>
                  </a:extLst>
                </p:cNvPr>
                <p:cNvSpPr txBox="1">
                  <a:spLocks noChangeArrowheads="1"/>
                </p:cNvSpPr>
                <p:nvPr/>
              </p:nvSpPr>
              <p:spPr bwMode="auto">
                <a:xfrm>
                  <a:off x="1321" y="3150"/>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4 2 2 0</a:t>
                  </a:r>
                </a:p>
              </p:txBody>
            </p:sp>
            <p:sp>
              <p:nvSpPr>
                <p:cNvPr id="834568" name="Text Box 8">
                  <a:extLst>
                    <a:ext uri="{FF2B5EF4-FFF2-40B4-BE49-F238E27FC236}">
                      <a16:creationId xmlns:a16="http://schemas.microsoft.com/office/drawing/2014/main" id="{2FAA98D5-3DFD-A74C-80D2-5559DA11E448}"/>
                    </a:ext>
                  </a:extLst>
                </p:cNvPr>
                <p:cNvSpPr txBox="1">
                  <a:spLocks noChangeArrowheads="1"/>
                </p:cNvSpPr>
                <p:nvPr/>
              </p:nvSpPr>
              <p:spPr bwMode="auto">
                <a:xfrm>
                  <a:off x="1561" y="3313"/>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0 4</a:t>
                  </a:r>
                </a:p>
              </p:txBody>
            </p:sp>
            <p:sp>
              <p:nvSpPr>
                <p:cNvPr id="834569" name="Line 9">
                  <a:extLst>
                    <a:ext uri="{FF2B5EF4-FFF2-40B4-BE49-F238E27FC236}">
                      <a16:creationId xmlns:a16="http://schemas.microsoft.com/office/drawing/2014/main" id="{16A25118-DEFF-9945-98E5-CCCA8D0D3AFD}"/>
                    </a:ext>
                  </a:extLst>
                </p:cNvPr>
                <p:cNvSpPr>
                  <a:spLocks noChangeShapeType="1"/>
                </p:cNvSpPr>
                <p:nvPr/>
              </p:nvSpPr>
              <p:spPr bwMode="auto">
                <a:xfrm>
                  <a:off x="1055" y="3517"/>
                  <a:ext cx="8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34570" name="Text Box 10">
                  <a:extLst>
                    <a:ext uri="{FF2B5EF4-FFF2-40B4-BE49-F238E27FC236}">
                      <a16:creationId xmlns:a16="http://schemas.microsoft.com/office/drawing/2014/main" id="{8C5FBD60-4AA8-5247-932D-3AB2188B9CF8}"/>
                    </a:ext>
                  </a:extLst>
                </p:cNvPr>
                <p:cNvSpPr txBox="1">
                  <a:spLocks noChangeArrowheads="1"/>
                </p:cNvSpPr>
                <p:nvPr/>
              </p:nvSpPr>
              <p:spPr bwMode="auto">
                <a:xfrm>
                  <a:off x="1204" y="3500"/>
                  <a:ext cx="6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3300"/>
                      </a:solidFill>
                      <a:latin typeface="Times New Roman" panose="02020603050405020304" pitchFamily="18" charset="0"/>
                      <a:ea typeface="宋体" panose="02010600030101010101" pitchFamily="2" charset="-122"/>
                    </a:rPr>
                    <a:t>1</a:t>
                  </a:r>
                  <a:r>
                    <a:rPr kumimoji="1" lang="en-US" altLang="zh-CN" sz="2000">
                      <a:solidFill>
                        <a:srgbClr val="FFFFFF"/>
                      </a:solidFill>
                      <a:latin typeface="Times New Roman" panose="02020603050405020304" pitchFamily="18" charset="0"/>
                      <a:ea typeface="宋体" panose="02010600030101010101" pitchFamily="2" charset="-122"/>
                    </a:rPr>
                    <a:t> 0 0 8 8</a:t>
                  </a:r>
                </a:p>
              </p:txBody>
            </p:sp>
            <p:sp>
              <p:nvSpPr>
                <p:cNvPr id="834571" name="Text Box 11">
                  <a:extLst>
                    <a:ext uri="{FF2B5EF4-FFF2-40B4-BE49-F238E27FC236}">
                      <a16:creationId xmlns:a16="http://schemas.microsoft.com/office/drawing/2014/main" id="{F72D9D74-A9A1-D249-9843-C23B679FEC34}"/>
                    </a:ext>
                  </a:extLst>
                </p:cNvPr>
                <p:cNvSpPr txBox="1">
                  <a:spLocks noChangeArrowheads="1"/>
                </p:cNvSpPr>
                <p:nvPr/>
              </p:nvSpPr>
              <p:spPr bwMode="auto">
                <a:xfrm>
                  <a:off x="1049" y="3716"/>
                  <a:ext cx="97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H(key)=0088</a:t>
                  </a:r>
                </a:p>
              </p:txBody>
            </p:sp>
            <p:sp>
              <p:nvSpPr>
                <p:cNvPr id="834572" name="AutoShape 12">
                  <a:extLst>
                    <a:ext uri="{FF2B5EF4-FFF2-40B4-BE49-F238E27FC236}">
                      <a16:creationId xmlns:a16="http://schemas.microsoft.com/office/drawing/2014/main" id="{85219AA1-074A-0E4C-90B4-800F05C6C5A4}"/>
                    </a:ext>
                  </a:extLst>
                </p:cNvPr>
                <p:cNvSpPr>
                  <a:spLocks noChangeArrowheads="1"/>
                </p:cNvSpPr>
                <p:nvPr/>
              </p:nvSpPr>
              <p:spPr bwMode="auto">
                <a:xfrm>
                  <a:off x="2052" y="3247"/>
                  <a:ext cx="1078" cy="354"/>
                </a:xfrm>
                <a:prstGeom prst="wedgeEllipseCallout">
                  <a:avLst>
                    <a:gd name="adj1" fmla="val -44958"/>
                    <a:gd name="adj2" fmla="val 65324"/>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移位叠加</a:t>
                  </a:r>
                </a:p>
              </p:txBody>
            </p:sp>
          </p:grpSp>
        </p:grpSp>
        <p:grpSp>
          <p:nvGrpSpPr>
            <p:cNvPr id="834573" name="Group 13">
              <a:extLst>
                <a:ext uri="{FF2B5EF4-FFF2-40B4-BE49-F238E27FC236}">
                  <a16:creationId xmlns:a16="http://schemas.microsoft.com/office/drawing/2014/main" id="{B38110BC-51D7-5E4C-82F1-7583386C8D2D}"/>
                </a:ext>
              </a:extLst>
            </p:cNvPr>
            <p:cNvGrpSpPr>
              <a:grpSpLocks/>
            </p:cNvGrpSpPr>
            <p:nvPr/>
          </p:nvGrpSpPr>
          <p:grpSpPr bwMode="auto">
            <a:xfrm>
              <a:off x="2872" y="2499"/>
              <a:ext cx="2081" cy="1005"/>
              <a:chOff x="1049" y="2961"/>
              <a:chExt cx="2081" cy="1005"/>
            </a:xfrm>
          </p:grpSpPr>
          <p:sp>
            <p:nvSpPr>
              <p:cNvPr id="834574" name="Text Box 14">
                <a:extLst>
                  <a:ext uri="{FF2B5EF4-FFF2-40B4-BE49-F238E27FC236}">
                    <a16:creationId xmlns:a16="http://schemas.microsoft.com/office/drawing/2014/main" id="{5456CCD9-4861-054A-959B-A0E12FEADC07}"/>
                  </a:ext>
                </a:extLst>
              </p:cNvPr>
              <p:cNvSpPr txBox="1">
                <a:spLocks noChangeArrowheads="1"/>
              </p:cNvSpPr>
              <p:nvPr/>
            </p:nvSpPr>
            <p:spPr bwMode="auto">
              <a:xfrm>
                <a:off x="1321" y="2961"/>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5 8 6 4</a:t>
                </a:r>
              </a:p>
            </p:txBody>
          </p:sp>
          <p:grpSp>
            <p:nvGrpSpPr>
              <p:cNvPr id="834575" name="Group 15">
                <a:extLst>
                  <a:ext uri="{FF2B5EF4-FFF2-40B4-BE49-F238E27FC236}">
                    <a16:creationId xmlns:a16="http://schemas.microsoft.com/office/drawing/2014/main" id="{5AB35D59-00F4-0143-A2F7-A37E2F0C3FE4}"/>
                  </a:ext>
                </a:extLst>
              </p:cNvPr>
              <p:cNvGrpSpPr>
                <a:grpSpLocks/>
              </p:cNvGrpSpPr>
              <p:nvPr/>
            </p:nvGrpSpPr>
            <p:grpSpPr bwMode="auto">
              <a:xfrm>
                <a:off x="1049" y="3150"/>
                <a:ext cx="2081" cy="816"/>
                <a:chOff x="1049" y="3150"/>
                <a:chExt cx="2081" cy="816"/>
              </a:xfrm>
            </p:grpSpPr>
            <p:sp>
              <p:nvSpPr>
                <p:cNvPr id="834576" name="Text Box 16">
                  <a:extLst>
                    <a:ext uri="{FF2B5EF4-FFF2-40B4-BE49-F238E27FC236}">
                      <a16:creationId xmlns:a16="http://schemas.microsoft.com/office/drawing/2014/main" id="{A08039C0-9589-E64E-B60B-F3FA0BCDA9FA}"/>
                    </a:ext>
                  </a:extLst>
                </p:cNvPr>
                <p:cNvSpPr txBox="1">
                  <a:spLocks noChangeArrowheads="1"/>
                </p:cNvSpPr>
                <p:nvPr/>
              </p:nvSpPr>
              <p:spPr bwMode="auto">
                <a:xfrm>
                  <a:off x="1321" y="3150"/>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0 2 2 4</a:t>
                  </a:r>
                </a:p>
              </p:txBody>
            </p:sp>
            <p:sp>
              <p:nvSpPr>
                <p:cNvPr id="834577" name="Text Box 17">
                  <a:extLst>
                    <a:ext uri="{FF2B5EF4-FFF2-40B4-BE49-F238E27FC236}">
                      <a16:creationId xmlns:a16="http://schemas.microsoft.com/office/drawing/2014/main" id="{83E422DD-1AEB-344E-80FF-DB1E4567B475}"/>
                    </a:ext>
                  </a:extLst>
                </p:cNvPr>
                <p:cNvSpPr txBox="1">
                  <a:spLocks noChangeArrowheads="1"/>
                </p:cNvSpPr>
                <p:nvPr/>
              </p:nvSpPr>
              <p:spPr bwMode="auto">
                <a:xfrm>
                  <a:off x="1561" y="3313"/>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0 4</a:t>
                  </a:r>
                </a:p>
              </p:txBody>
            </p:sp>
            <p:sp>
              <p:nvSpPr>
                <p:cNvPr id="834578" name="Line 18">
                  <a:extLst>
                    <a:ext uri="{FF2B5EF4-FFF2-40B4-BE49-F238E27FC236}">
                      <a16:creationId xmlns:a16="http://schemas.microsoft.com/office/drawing/2014/main" id="{B2C6C526-5237-134C-8B18-623D37A51D7A}"/>
                    </a:ext>
                  </a:extLst>
                </p:cNvPr>
                <p:cNvSpPr>
                  <a:spLocks noChangeShapeType="1"/>
                </p:cNvSpPr>
                <p:nvPr/>
              </p:nvSpPr>
              <p:spPr bwMode="auto">
                <a:xfrm>
                  <a:off x="1055" y="3517"/>
                  <a:ext cx="8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34579" name="Text Box 19">
                  <a:extLst>
                    <a:ext uri="{FF2B5EF4-FFF2-40B4-BE49-F238E27FC236}">
                      <a16:creationId xmlns:a16="http://schemas.microsoft.com/office/drawing/2014/main" id="{91B83C61-E59E-1246-9E05-BA76BD23D86E}"/>
                    </a:ext>
                  </a:extLst>
                </p:cNvPr>
                <p:cNvSpPr txBox="1">
                  <a:spLocks noChangeArrowheads="1"/>
                </p:cNvSpPr>
                <p:nvPr/>
              </p:nvSpPr>
              <p:spPr bwMode="auto">
                <a:xfrm>
                  <a:off x="1204" y="3500"/>
                  <a:ext cx="6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zh-CN" altLang="en-US" sz="2000">
                      <a:solidFill>
                        <a:srgbClr val="FF3300"/>
                      </a:solidFill>
                      <a:latin typeface="Times New Roman" panose="02020603050405020304" pitchFamily="18" charset="0"/>
                      <a:ea typeface="宋体" panose="02010600030101010101" pitchFamily="2" charset="-122"/>
                    </a:rPr>
                    <a:t>   </a:t>
                  </a:r>
                  <a:r>
                    <a:rPr kumimoji="1" lang="en-US" altLang="zh-CN" sz="2000">
                      <a:solidFill>
                        <a:srgbClr val="FFFFFF"/>
                      </a:solidFill>
                      <a:latin typeface="Times New Roman" panose="02020603050405020304" pitchFamily="18" charset="0"/>
                      <a:ea typeface="宋体" panose="02010600030101010101" pitchFamily="2" charset="-122"/>
                    </a:rPr>
                    <a:t>6 0 9 2</a:t>
                  </a:r>
                </a:p>
              </p:txBody>
            </p:sp>
            <p:sp>
              <p:nvSpPr>
                <p:cNvPr id="834580" name="Text Box 20">
                  <a:extLst>
                    <a:ext uri="{FF2B5EF4-FFF2-40B4-BE49-F238E27FC236}">
                      <a16:creationId xmlns:a16="http://schemas.microsoft.com/office/drawing/2014/main" id="{B82FEC6E-E321-D944-BDDF-94F98AB4C5F5}"/>
                    </a:ext>
                  </a:extLst>
                </p:cNvPr>
                <p:cNvSpPr txBox="1">
                  <a:spLocks noChangeArrowheads="1"/>
                </p:cNvSpPr>
                <p:nvPr/>
              </p:nvSpPr>
              <p:spPr bwMode="auto">
                <a:xfrm>
                  <a:off x="1049" y="3716"/>
                  <a:ext cx="97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H(key)=6092</a:t>
                  </a:r>
                </a:p>
              </p:txBody>
            </p:sp>
            <p:sp>
              <p:nvSpPr>
                <p:cNvPr id="834581" name="AutoShape 21">
                  <a:extLst>
                    <a:ext uri="{FF2B5EF4-FFF2-40B4-BE49-F238E27FC236}">
                      <a16:creationId xmlns:a16="http://schemas.microsoft.com/office/drawing/2014/main" id="{5E674DC9-833A-E244-94E3-3B413EB111CD}"/>
                    </a:ext>
                  </a:extLst>
                </p:cNvPr>
                <p:cNvSpPr>
                  <a:spLocks noChangeArrowheads="1"/>
                </p:cNvSpPr>
                <p:nvPr/>
              </p:nvSpPr>
              <p:spPr bwMode="auto">
                <a:xfrm>
                  <a:off x="2052" y="3247"/>
                  <a:ext cx="1078" cy="354"/>
                </a:xfrm>
                <a:prstGeom prst="wedgeEllipseCallout">
                  <a:avLst>
                    <a:gd name="adj1" fmla="val -44958"/>
                    <a:gd name="adj2" fmla="val 65324"/>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间界叠加</a:t>
                  </a:r>
                </a:p>
              </p:txBody>
            </p:sp>
          </p:grpSp>
        </p:grpSp>
      </p:grpSp>
    </p:spTree>
    <p:extLst>
      <p:ext uri="{BB962C8B-B14F-4D97-AF65-F5344CB8AC3E}">
        <p14:creationId xmlns:p14="http://schemas.microsoft.com/office/powerpoint/2010/main" val="416562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4562">
                                            <p:txEl>
                                              <p:pRg st="0" end="0"/>
                                            </p:txEl>
                                          </p:spTgt>
                                        </p:tgtEl>
                                        <p:attrNameLst>
                                          <p:attrName>style.visibility</p:attrName>
                                        </p:attrNameLst>
                                      </p:cBhvr>
                                      <p:to>
                                        <p:strVal val="visible"/>
                                      </p:to>
                                    </p:set>
                                    <p:anim calcmode="lin" valueType="num">
                                      <p:cBhvr additive="base">
                                        <p:cTn id="7" dur="500" fill="hold"/>
                                        <p:tgtEl>
                                          <p:spTgt spid="834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456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4562">
                                            <p:txEl>
                                              <p:pRg st="1" end="1"/>
                                            </p:txEl>
                                          </p:spTgt>
                                        </p:tgtEl>
                                        <p:attrNameLst>
                                          <p:attrName>style.visibility</p:attrName>
                                        </p:attrNameLst>
                                      </p:cBhvr>
                                      <p:to>
                                        <p:strVal val="visible"/>
                                      </p:to>
                                    </p:set>
                                    <p:anim calcmode="lin" valueType="num">
                                      <p:cBhvr additive="base">
                                        <p:cTn id="13" dur="500" fill="hold"/>
                                        <p:tgtEl>
                                          <p:spTgt spid="8345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456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4562">
                                            <p:txEl>
                                              <p:pRg st="2" end="2"/>
                                            </p:txEl>
                                          </p:spTgt>
                                        </p:tgtEl>
                                        <p:attrNameLst>
                                          <p:attrName>style.visibility</p:attrName>
                                        </p:attrNameLst>
                                      </p:cBhvr>
                                      <p:to>
                                        <p:strVal val="visible"/>
                                      </p:to>
                                    </p:set>
                                    <p:anim calcmode="lin" valueType="num">
                                      <p:cBhvr additive="base">
                                        <p:cTn id="19" dur="500" fill="hold"/>
                                        <p:tgtEl>
                                          <p:spTgt spid="8345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456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4562">
                                            <p:txEl>
                                              <p:pRg st="3" end="3"/>
                                            </p:txEl>
                                          </p:spTgt>
                                        </p:tgtEl>
                                        <p:attrNameLst>
                                          <p:attrName>style.visibility</p:attrName>
                                        </p:attrNameLst>
                                      </p:cBhvr>
                                      <p:to>
                                        <p:strVal val="visible"/>
                                      </p:to>
                                    </p:set>
                                    <p:anim calcmode="lin" valueType="num">
                                      <p:cBhvr additive="base">
                                        <p:cTn id="25" dur="500" fill="hold"/>
                                        <p:tgtEl>
                                          <p:spTgt spid="83456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456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2" grpId="0" build="p" bldLvl="5"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4B812453-C6CD-C943-B30C-90913A245F5A}"/>
              </a:ext>
            </a:extLst>
          </p:cNvPr>
          <p:cNvSpPr>
            <a:spLocks noGrp="1" noChangeArrowheads="1"/>
          </p:cNvSpPr>
          <p:nvPr>
            <p:ph type="body" idx="1"/>
          </p:nvPr>
        </p:nvSpPr>
        <p:spPr>
          <a:xfrm>
            <a:off x="1676401" y="152400"/>
            <a:ext cx="8812213" cy="6084888"/>
          </a:xfrm>
        </p:spPr>
        <p:txBody>
          <a:bodyPr/>
          <a:lstStyle/>
          <a:p>
            <a:pPr marL="0" indent="0">
              <a:lnSpc>
                <a:spcPct val="110000"/>
              </a:lnSpc>
              <a:spcAft>
                <a:spcPct val="20000"/>
              </a:spcAft>
              <a:buNone/>
            </a:pPr>
            <a:r>
              <a:rPr lang="en-US" altLang="zh-CN" sz="4000" b="1">
                <a:solidFill>
                  <a:schemeClr val="folHlink"/>
                </a:solidFill>
                <a:cs typeface="Times New Roman" panose="02020603050405020304" pitchFamily="18" charset="0"/>
              </a:rPr>
              <a:t>5  </a:t>
            </a:r>
            <a:r>
              <a:rPr lang="zh-CN" altLang="en-US" sz="4000" b="1">
                <a:solidFill>
                  <a:schemeClr val="folHlink"/>
                </a:solidFill>
                <a:ea typeface="楷体_GB2312" pitchFamily="49" charset="-122"/>
              </a:rPr>
              <a:t>除留余数法</a:t>
            </a:r>
          </a:p>
          <a:p>
            <a:pPr marL="0" indent="0">
              <a:lnSpc>
                <a:spcPct val="110000"/>
              </a:lnSpc>
              <a:buClr>
                <a:schemeClr val="tx1"/>
              </a:buClr>
              <a:buSzTx/>
              <a:buNone/>
            </a:pPr>
            <a:r>
              <a:rPr lang="zh-CN" altLang="en-US" sz="2400" b="1"/>
              <a:t>        </a:t>
            </a:r>
            <a:r>
              <a:rPr lang="zh-CN" altLang="en-US" sz="2800" b="1"/>
              <a:t>取关键字被某个不大于哈希表表长</a:t>
            </a:r>
            <a:r>
              <a:rPr lang="en-US" altLang="zh-CN" sz="2800" b="1"/>
              <a:t>m</a:t>
            </a:r>
            <a:r>
              <a:rPr lang="zh-CN" altLang="zh-CN" sz="2800" b="1"/>
              <a:t>的数</a:t>
            </a:r>
            <a:r>
              <a:rPr lang="en-US" altLang="zh-CN" sz="2800" b="1"/>
              <a:t>p</a:t>
            </a:r>
            <a:r>
              <a:rPr lang="zh-CN" altLang="zh-CN" sz="2800" b="1"/>
              <a:t>除后所得余数作哈希地址，即</a:t>
            </a:r>
            <a:r>
              <a:rPr lang="en-US" altLang="zh-CN" sz="2800" b="1"/>
              <a:t>H(key)=key   MOD  p     (p</a:t>
            </a:r>
            <a:r>
              <a:rPr lang="en-US" altLang="zh-CN" sz="2800" b="1">
                <a:sym typeface="Symbol" pitchFamily="2" charset="2"/>
              </a:rPr>
              <a:t>m)</a:t>
            </a:r>
            <a:endParaRPr lang="zh-CN" altLang="zh-CN" sz="2800" b="1"/>
          </a:p>
          <a:p>
            <a:pPr marL="0" indent="0">
              <a:lnSpc>
                <a:spcPct val="110000"/>
              </a:lnSpc>
              <a:buNone/>
            </a:pPr>
            <a:r>
              <a:rPr lang="en-US" altLang="zh-CN" sz="2800" b="1"/>
              <a:t>        </a:t>
            </a:r>
            <a:r>
              <a:rPr lang="zh-CN" altLang="en-US" sz="2800" b="1"/>
              <a:t>是一种简单、常用的哈希函数构造方法</a:t>
            </a:r>
            <a:r>
              <a:rPr lang="zh-CN" altLang="en-US" sz="2800" b="1">
                <a:latin typeface="宋体" panose="02010600030101010101" pitchFamily="2" charset="-122"/>
              </a:rPr>
              <a:t>。</a:t>
            </a:r>
            <a:endParaRPr lang="zh-CN" altLang="en-US" sz="2800" b="1"/>
          </a:p>
          <a:p>
            <a:pPr marL="0" indent="0">
              <a:lnSpc>
                <a:spcPct val="110000"/>
              </a:lnSpc>
              <a:buNone/>
            </a:pPr>
            <a:r>
              <a:rPr lang="zh-CN" altLang="en-US" sz="2800" b="1"/>
              <a:t>       利用这种方法的关键是</a:t>
            </a:r>
            <a:r>
              <a:rPr lang="en-US" altLang="zh-CN" sz="2800" b="1"/>
              <a:t>p</a:t>
            </a:r>
            <a:r>
              <a:rPr lang="zh-CN" altLang="zh-CN" sz="2800" b="1"/>
              <a:t>的选取</a:t>
            </a:r>
            <a:r>
              <a:rPr lang="zh-CN" altLang="en-US" sz="2800" b="1"/>
              <a:t>，</a:t>
            </a:r>
            <a:r>
              <a:rPr lang="en-US" altLang="zh-CN" sz="2800" b="1"/>
              <a:t>p</a:t>
            </a:r>
            <a:r>
              <a:rPr lang="zh-CN" altLang="zh-CN" sz="2800" b="1"/>
              <a:t>选的不好，容易产生同义词</a:t>
            </a:r>
            <a:r>
              <a:rPr lang="zh-CN" altLang="en-US" sz="2800" b="1">
                <a:latin typeface="宋体" panose="02010600030101010101" pitchFamily="2" charset="-122"/>
              </a:rPr>
              <a:t>。</a:t>
            </a:r>
            <a:r>
              <a:rPr lang="en-US" altLang="zh-CN" sz="2800" b="1"/>
              <a:t>p</a:t>
            </a:r>
            <a:r>
              <a:rPr lang="zh-CN" altLang="zh-CN" sz="2800" b="1"/>
              <a:t>的选取的分析</a:t>
            </a:r>
            <a:r>
              <a:rPr lang="zh-CN" altLang="en-US" sz="2800" b="1"/>
              <a:t>：</a:t>
            </a:r>
          </a:p>
          <a:p>
            <a:pPr marL="3556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solidFill>
                  <a:schemeClr val="hlink"/>
                </a:solidFill>
              </a:rPr>
              <a:t> </a:t>
            </a:r>
            <a:r>
              <a:rPr lang="zh-CN" altLang="en-US" b="1"/>
              <a:t>选取</a:t>
            </a:r>
            <a:r>
              <a:rPr lang="en-US" altLang="zh-CN" b="1">
                <a:solidFill>
                  <a:schemeClr val="folHlink"/>
                </a:solidFill>
                <a:cs typeface="Times New Roman" panose="02020603050405020304" pitchFamily="18" charset="0"/>
              </a:rPr>
              <a:t>p=2</a:t>
            </a:r>
            <a:r>
              <a:rPr lang="en-US" altLang="zh-CN" b="1" baseline="30000">
                <a:solidFill>
                  <a:schemeClr val="folHlink"/>
                </a:solidFill>
                <a:cs typeface="Times New Roman" panose="02020603050405020304" pitchFamily="18" charset="0"/>
              </a:rPr>
              <a:t>i</a:t>
            </a:r>
            <a:r>
              <a:rPr lang="en-US" altLang="zh-CN" b="1">
                <a:cs typeface="Times New Roman" panose="02020603050405020304" pitchFamily="18" charset="0"/>
              </a:rPr>
              <a:t>(</a:t>
            </a:r>
            <a:r>
              <a:rPr lang="en-US" altLang="zh-CN" b="1">
                <a:solidFill>
                  <a:schemeClr val="accent1"/>
                </a:solidFill>
                <a:cs typeface="Times New Roman" panose="02020603050405020304" pitchFamily="18" charset="0"/>
              </a:rPr>
              <a:t>p</a:t>
            </a:r>
            <a:r>
              <a:rPr lang="en-US" altLang="zh-CN" b="1">
                <a:solidFill>
                  <a:schemeClr val="accent1"/>
                </a:solidFill>
                <a:sym typeface="Symbol" pitchFamily="2" charset="2"/>
              </a:rPr>
              <a:t></a:t>
            </a:r>
            <a:r>
              <a:rPr lang="en-US" altLang="zh-CN" b="1">
                <a:solidFill>
                  <a:schemeClr val="accent1"/>
                </a:solidFill>
                <a:cs typeface="Times New Roman" panose="02020603050405020304" pitchFamily="18" charset="0"/>
              </a:rPr>
              <a:t>m</a:t>
            </a:r>
            <a:r>
              <a:rPr lang="en-US" altLang="zh-CN" b="1">
                <a:cs typeface="Times New Roman" panose="02020603050405020304" pitchFamily="18" charset="0"/>
              </a:rPr>
              <a:t>)</a:t>
            </a:r>
            <a:r>
              <a:rPr lang="zh-CN" altLang="en-US" b="1"/>
              <a:t>：运算便于用移位来实现，但等于将关键字的高位忽略而仅留下低位二进制数</a:t>
            </a:r>
            <a:r>
              <a:rPr lang="zh-CN" altLang="en-US" b="1">
                <a:latin typeface="宋体" panose="02010600030101010101" pitchFamily="2" charset="-122"/>
              </a:rPr>
              <a:t>。</a:t>
            </a:r>
            <a:r>
              <a:rPr lang="zh-CN" altLang="en-US" b="1"/>
              <a:t>高位不同而低位相同的关键字是同义词</a:t>
            </a:r>
            <a:r>
              <a:rPr lang="zh-CN" altLang="en-US" b="1">
                <a:latin typeface="宋体" panose="02010600030101010101" pitchFamily="2" charset="-122"/>
              </a:rPr>
              <a:t>。</a:t>
            </a:r>
          </a:p>
          <a:p>
            <a:pPr marL="355600" lvl="1" indent="0">
              <a:lnSpc>
                <a:spcPct val="110000"/>
              </a:lnSpc>
              <a:buNone/>
            </a:pPr>
            <a:r>
              <a:rPr lang="zh-CN" altLang="en-US" b="1">
                <a:cs typeface="Times New Roman" panose="02020603050405020304" pitchFamily="18" charset="0"/>
              </a:rPr>
              <a:t> </a:t>
            </a: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选取</a:t>
            </a:r>
            <a:r>
              <a:rPr lang="en-US" altLang="zh-CN" b="1">
                <a:solidFill>
                  <a:schemeClr val="folHlink"/>
                </a:solidFill>
                <a:cs typeface="Times New Roman" panose="02020603050405020304" pitchFamily="18" charset="0"/>
              </a:rPr>
              <a:t>p=q</a:t>
            </a:r>
            <a:r>
              <a:rPr lang="en-US" altLang="zh-CN" b="1">
                <a:solidFill>
                  <a:schemeClr val="folHlink"/>
                </a:solidFill>
                <a:sym typeface="Symbol" pitchFamily="2" charset="2"/>
              </a:rPr>
              <a:t></a:t>
            </a:r>
            <a:r>
              <a:rPr lang="en-US" altLang="zh-CN" b="1">
                <a:solidFill>
                  <a:schemeClr val="folHlink"/>
                </a:solidFill>
                <a:cs typeface="Times New Roman" panose="02020603050405020304" pitchFamily="18" charset="0"/>
              </a:rPr>
              <a:t>f</a:t>
            </a:r>
            <a:r>
              <a:rPr lang="en-US" altLang="zh-CN" b="1">
                <a:cs typeface="Times New Roman" panose="02020603050405020304" pitchFamily="18" charset="0"/>
              </a:rPr>
              <a:t>(</a:t>
            </a:r>
            <a:r>
              <a:rPr lang="en-US" altLang="zh-CN" b="1">
                <a:solidFill>
                  <a:schemeClr val="accent1"/>
                </a:solidFill>
                <a:cs typeface="Times New Roman" panose="02020603050405020304" pitchFamily="18" charset="0"/>
              </a:rPr>
              <a:t>q</a:t>
            </a:r>
            <a:r>
              <a:rPr lang="zh-CN" altLang="en-US" b="1">
                <a:solidFill>
                  <a:schemeClr val="accent1"/>
                </a:solidFill>
              </a:rPr>
              <a:t>、</a:t>
            </a:r>
            <a:r>
              <a:rPr lang="en-US" altLang="zh-CN" b="1">
                <a:solidFill>
                  <a:schemeClr val="accent1"/>
                </a:solidFill>
                <a:cs typeface="Times New Roman" panose="02020603050405020304" pitchFamily="18" charset="0"/>
              </a:rPr>
              <a:t>f</a:t>
            </a:r>
            <a:r>
              <a:rPr lang="zh-CN" altLang="en-US" b="1">
                <a:solidFill>
                  <a:schemeClr val="accent1"/>
                </a:solidFill>
              </a:rPr>
              <a:t>都是质因数</a:t>
            </a:r>
            <a:r>
              <a:rPr lang="zh-CN" altLang="en-US" b="1"/>
              <a:t>，</a:t>
            </a:r>
            <a:r>
              <a:rPr lang="en-US" altLang="zh-CN" b="1">
                <a:solidFill>
                  <a:schemeClr val="accent1"/>
                </a:solidFill>
                <a:cs typeface="Times New Roman" panose="02020603050405020304" pitchFamily="18" charset="0"/>
              </a:rPr>
              <a:t>p</a:t>
            </a:r>
            <a:r>
              <a:rPr lang="en-US" altLang="zh-CN" b="1">
                <a:solidFill>
                  <a:schemeClr val="accent1"/>
                </a:solidFill>
                <a:sym typeface="Symbol" pitchFamily="2" charset="2"/>
              </a:rPr>
              <a:t></a:t>
            </a:r>
            <a:r>
              <a:rPr lang="en-US" altLang="zh-CN" b="1">
                <a:solidFill>
                  <a:schemeClr val="accent1"/>
                </a:solidFill>
                <a:cs typeface="Times New Roman" panose="02020603050405020304" pitchFamily="18" charset="0"/>
              </a:rPr>
              <a:t>m</a:t>
            </a:r>
            <a:r>
              <a:rPr lang="en-US" altLang="zh-CN" b="1">
                <a:cs typeface="Times New Roman" panose="02020603050405020304" pitchFamily="18" charset="0"/>
              </a:rPr>
              <a:t>)</a:t>
            </a:r>
            <a:r>
              <a:rPr lang="zh-CN" altLang="en-US" b="1"/>
              <a:t>：则所有含有</a:t>
            </a:r>
            <a:r>
              <a:rPr lang="en-US" altLang="zh-CN" b="1"/>
              <a:t>q</a:t>
            </a:r>
            <a:r>
              <a:rPr lang="zh-CN" altLang="en-US" b="1"/>
              <a:t>或</a:t>
            </a:r>
            <a:r>
              <a:rPr lang="en-US" altLang="zh-CN" b="1"/>
              <a:t>f</a:t>
            </a:r>
            <a:r>
              <a:rPr lang="zh-CN" altLang="en-US" b="1"/>
              <a:t>因子的关键字的散列地址均是</a:t>
            </a:r>
            <a:r>
              <a:rPr lang="en-US" altLang="zh-CN" b="1"/>
              <a:t>q</a:t>
            </a:r>
            <a:r>
              <a:rPr lang="zh-CN" altLang="en-US" b="1"/>
              <a:t>或</a:t>
            </a:r>
            <a:r>
              <a:rPr lang="en-US" altLang="zh-CN" b="1"/>
              <a:t>f</a:t>
            </a:r>
            <a:r>
              <a:rPr lang="zh-CN" altLang="en-US" b="1"/>
              <a:t>的倍数</a:t>
            </a:r>
            <a:r>
              <a:rPr lang="zh-CN" altLang="en-US" b="1">
                <a:latin typeface="宋体" panose="02010600030101010101" pitchFamily="2" charset="-122"/>
              </a:rPr>
              <a:t>。</a:t>
            </a:r>
            <a:r>
              <a:rPr lang="zh-CN" altLang="en-US" b="1">
                <a:solidFill>
                  <a:schemeClr val="hlink"/>
                </a:solidFill>
                <a:cs typeface="Times New Roman" panose="02020603050405020304" pitchFamily="18" charset="0"/>
              </a:rPr>
              <a:t> </a:t>
            </a:r>
            <a:endParaRPr lang="zh-CN" altLang="zh-CN" b="1">
              <a:solidFill>
                <a:schemeClr val="hlink"/>
              </a:solidFill>
              <a:cs typeface="Times New Roman" panose="02020603050405020304" pitchFamily="18" charset="0"/>
            </a:endParaRPr>
          </a:p>
        </p:txBody>
      </p:sp>
    </p:spTree>
    <p:extLst>
      <p:ext uri="{BB962C8B-B14F-4D97-AF65-F5344CB8AC3E}">
        <p14:creationId xmlns:p14="http://schemas.microsoft.com/office/powerpoint/2010/main" val="2881649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5586">
                                            <p:txEl>
                                              <p:pRg st="0" end="0"/>
                                            </p:txEl>
                                          </p:spTgt>
                                        </p:tgtEl>
                                        <p:attrNameLst>
                                          <p:attrName>style.visibility</p:attrName>
                                        </p:attrNameLst>
                                      </p:cBhvr>
                                      <p:to>
                                        <p:strVal val="visible"/>
                                      </p:to>
                                    </p:set>
                                    <p:anim calcmode="lin" valueType="num">
                                      <p:cBhvr additive="base">
                                        <p:cTn id="7" dur="500" fill="hold"/>
                                        <p:tgtEl>
                                          <p:spTgt spid="8355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55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5586">
                                            <p:txEl>
                                              <p:pRg st="1" end="1"/>
                                            </p:txEl>
                                          </p:spTgt>
                                        </p:tgtEl>
                                        <p:attrNameLst>
                                          <p:attrName>style.visibility</p:attrName>
                                        </p:attrNameLst>
                                      </p:cBhvr>
                                      <p:to>
                                        <p:strVal val="visible"/>
                                      </p:to>
                                    </p:set>
                                    <p:anim calcmode="lin" valueType="num">
                                      <p:cBhvr additive="base">
                                        <p:cTn id="13" dur="500" fill="hold"/>
                                        <p:tgtEl>
                                          <p:spTgt spid="8355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55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5586">
                                            <p:txEl>
                                              <p:pRg st="2" end="2"/>
                                            </p:txEl>
                                          </p:spTgt>
                                        </p:tgtEl>
                                        <p:attrNameLst>
                                          <p:attrName>style.visibility</p:attrName>
                                        </p:attrNameLst>
                                      </p:cBhvr>
                                      <p:to>
                                        <p:strVal val="visible"/>
                                      </p:to>
                                    </p:set>
                                    <p:anim calcmode="lin" valueType="num">
                                      <p:cBhvr additive="base">
                                        <p:cTn id="19" dur="500" fill="hold"/>
                                        <p:tgtEl>
                                          <p:spTgt spid="8355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558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5586">
                                            <p:txEl>
                                              <p:pRg st="3" end="3"/>
                                            </p:txEl>
                                          </p:spTgt>
                                        </p:tgtEl>
                                        <p:attrNameLst>
                                          <p:attrName>style.visibility</p:attrName>
                                        </p:attrNameLst>
                                      </p:cBhvr>
                                      <p:to>
                                        <p:strVal val="visible"/>
                                      </p:to>
                                    </p:set>
                                    <p:anim calcmode="lin" valueType="num">
                                      <p:cBhvr additive="base">
                                        <p:cTn id="25" dur="500" fill="hold"/>
                                        <p:tgtEl>
                                          <p:spTgt spid="8355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558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5586">
                                            <p:txEl>
                                              <p:pRg st="4" end="4"/>
                                            </p:txEl>
                                          </p:spTgt>
                                        </p:tgtEl>
                                        <p:attrNameLst>
                                          <p:attrName>style.visibility</p:attrName>
                                        </p:attrNameLst>
                                      </p:cBhvr>
                                      <p:to>
                                        <p:strVal val="visible"/>
                                      </p:to>
                                    </p:set>
                                    <p:anim calcmode="lin" valueType="num">
                                      <p:cBhvr additive="base">
                                        <p:cTn id="31" dur="500" fill="hold"/>
                                        <p:tgtEl>
                                          <p:spTgt spid="83558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558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5586">
                                            <p:txEl>
                                              <p:pRg st="5" end="5"/>
                                            </p:txEl>
                                          </p:spTgt>
                                        </p:tgtEl>
                                        <p:attrNameLst>
                                          <p:attrName>style.visibility</p:attrName>
                                        </p:attrNameLst>
                                      </p:cBhvr>
                                      <p:to>
                                        <p:strVal val="visible"/>
                                      </p:to>
                                    </p:set>
                                    <p:anim calcmode="lin" valueType="num">
                                      <p:cBhvr additive="base">
                                        <p:cTn id="37" dur="500" fill="hold"/>
                                        <p:tgtEl>
                                          <p:spTgt spid="83558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5586">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6" grpId="0" build="p" bldLvl="5"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6610" name="Rectangle 2">
            <a:extLst>
              <a:ext uri="{FF2B5EF4-FFF2-40B4-BE49-F238E27FC236}">
                <a16:creationId xmlns:a16="http://schemas.microsoft.com/office/drawing/2014/main" id="{3006BA93-3CED-2F4B-9A2F-4980B78D8024}"/>
              </a:ext>
            </a:extLst>
          </p:cNvPr>
          <p:cNvSpPr>
            <a:spLocks noGrp="1" noChangeArrowheads="1"/>
          </p:cNvSpPr>
          <p:nvPr>
            <p:ph type="body" idx="1"/>
          </p:nvPr>
        </p:nvSpPr>
        <p:spPr>
          <a:xfrm>
            <a:off x="1676400" y="152400"/>
            <a:ext cx="8915400" cy="6516688"/>
          </a:xfrm>
        </p:spPr>
        <p:txBody>
          <a:bodyPr/>
          <a:lstStyle/>
          <a:p>
            <a:pPr marL="3556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 </a:t>
            </a:r>
            <a:r>
              <a:rPr lang="zh-CN" altLang="en-US" b="1">
                <a:latin typeface="宋体" panose="02010600030101010101" pitchFamily="2" charset="-122"/>
                <a:cs typeface="Times New Roman" panose="02020603050405020304" pitchFamily="18" charset="0"/>
              </a:rPr>
              <a:t>选</a:t>
            </a:r>
            <a:r>
              <a:rPr lang="zh-CN" altLang="en-US" b="1"/>
              <a:t>取</a:t>
            </a:r>
            <a:r>
              <a:rPr lang="en-US" altLang="zh-CN" b="1">
                <a:solidFill>
                  <a:schemeClr val="folHlink"/>
                </a:solidFill>
                <a:cs typeface="Times New Roman" panose="02020603050405020304" pitchFamily="18" charset="0"/>
              </a:rPr>
              <a:t>p</a:t>
            </a:r>
            <a:r>
              <a:rPr lang="zh-CN" altLang="en-US" b="1">
                <a:solidFill>
                  <a:schemeClr val="folHlink"/>
                </a:solidFill>
              </a:rPr>
              <a:t>为素数或</a:t>
            </a:r>
            <a:r>
              <a:rPr lang="en-US" altLang="zh-CN" b="1">
                <a:solidFill>
                  <a:schemeClr val="folHlink"/>
                </a:solidFill>
              </a:rPr>
              <a:t>p=</a:t>
            </a:r>
            <a:r>
              <a:rPr lang="en-US" altLang="zh-CN" b="1">
                <a:solidFill>
                  <a:schemeClr val="folHlink"/>
                </a:solidFill>
                <a:cs typeface="Times New Roman" panose="02020603050405020304" pitchFamily="18" charset="0"/>
              </a:rPr>
              <a:t>q</a:t>
            </a:r>
            <a:r>
              <a:rPr lang="en-US" altLang="zh-CN" b="1">
                <a:solidFill>
                  <a:schemeClr val="folHlink"/>
                </a:solidFill>
                <a:sym typeface="Symbol" pitchFamily="2" charset="2"/>
              </a:rPr>
              <a:t></a:t>
            </a:r>
            <a:r>
              <a:rPr lang="en-US" altLang="zh-CN" b="1">
                <a:solidFill>
                  <a:schemeClr val="folHlink"/>
                </a:solidFill>
                <a:cs typeface="Times New Roman" panose="02020603050405020304" pitchFamily="18" charset="0"/>
              </a:rPr>
              <a:t>f</a:t>
            </a:r>
            <a:r>
              <a:rPr lang="en-US" altLang="zh-CN" b="1">
                <a:cs typeface="Times New Roman" panose="02020603050405020304" pitchFamily="18" charset="0"/>
              </a:rPr>
              <a:t>(</a:t>
            </a:r>
            <a:r>
              <a:rPr lang="en-US" altLang="zh-CN" b="1">
                <a:solidFill>
                  <a:schemeClr val="folHlink"/>
                </a:solidFill>
                <a:cs typeface="Times New Roman" panose="02020603050405020304" pitchFamily="18" charset="0"/>
              </a:rPr>
              <a:t>q</a:t>
            </a:r>
            <a:r>
              <a:rPr lang="zh-CN" altLang="en-US" b="1">
                <a:solidFill>
                  <a:schemeClr val="folHlink"/>
                </a:solidFill>
              </a:rPr>
              <a:t>、</a:t>
            </a:r>
            <a:r>
              <a:rPr lang="en-US" altLang="zh-CN" b="1">
                <a:solidFill>
                  <a:schemeClr val="folHlink"/>
                </a:solidFill>
                <a:cs typeface="Times New Roman" panose="02020603050405020304" pitchFamily="18" charset="0"/>
              </a:rPr>
              <a:t>f</a:t>
            </a:r>
            <a:r>
              <a:rPr lang="zh-CN" altLang="en-US" b="1">
                <a:solidFill>
                  <a:schemeClr val="folHlink"/>
                </a:solidFill>
              </a:rPr>
              <a:t>是质数且均大于</a:t>
            </a:r>
            <a:r>
              <a:rPr lang="en-US" altLang="zh-CN" b="1">
                <a:solidFill>
                  <a:schemeClr val="folHlink"/>
                </a:solidFill>
              </a:rPr>
              <a:t>20</a:t>
            </a:r>
            <a:r>
              <a:rPr lang="zh-CN" altLang="en-US" b="1"/>
              <a:t>，</a:t>
            </a:r>
            <a:r>
              <a:rPr lang="en-US" altLang="zh-CN" b="1">
                <a:cs typeface="Times New Roman" panose="02020603050405020304" pitchFamily="18" charset="0"/>
              </a:rPr>
              <a:t>p</a:t>
            </a:r>
            <a:r>
              <a:rPr lang="en-US" altLang="zh-CN" b="1">
                <a:sym typeface="Symbol" pitchFamily="2" charset="2"/>
              </a:rPr>
              <a:t></a:t>
            </a:r>
            <a:r>
              <a:rPr lang="en-US" altLang="zh-CN" b="1">
                <a:cs typeface="Times New Roman" panose="02020603050405020304" pitchFamily="18" charset="0"/>
              </a:rPr>
              <a:t>m)</a:t>
            </a:r>
            <a:r>
              <a:rPr lang="zh-CN" altLang="en-US" b="1"/>
              <a:t>：常用的选取方法，能减少冲突出现的可能性</a:t>
            </a:r>
            <a:r>
              <a:rPr lang="zh-CN" altLang="en-US" b="1">
                <a:latin typeface="宋体" panose="02010600030101010101" pitchFamily="2" charset="-122"/>
              </a:rPr>
              <a:t>。</a:t>
            </a:r>
            <a:endParaRPr lang="zh-CN" altLang="en-US" b="1">
              <a:solidFill>
                <a:schemeClr val="tx2"/>
              </a:solidFill>
              <a:cs typeface="Times New Roman" panose="02020603050405020304" pitchFamily="18" charset="0"/>
            </a:endParaRPr>
          </a:p>
          <a:p>
            <a:pPr marL="0" indent="0">
              <a:lnSpc>
                <a:spcPct val="110000"/>
              </a:lnSpc>
              <a:spcBef>
                <a:spcPct val="10000"/>
              </a:spcBef>
              <a:buNone/>
            </a:pPr>
            <a:r>
              <a:rPr lang="en-US" altLang="zh-CN" sz="4000" b="1">
                <a:solidFill>
                  <a:schemeClr val="folHlink"/>
                </a:solidFill>
                <a:cs typeface="Times New Roman" panose="02020603050405020304" pitchFamily="18" charset="0"/>
              </a:rPr>
              <a:t>6  </a:t>
            </a:r>
            <a:r>
              <a:rPr lang="zh-CN" altLang="en-US" sz="4000" b="1">
                <a:solidFill>
                  <a:schemeClr val="folHlink"/>
                </a:solidFill>
                <a:ea typeface="楷体_GB2312" pitchFamily="49" charset="-122"/>
              </a:rPr>
              <a:t>随机数法</a:t>
            </a:r>
          </a:p>
          <a:p>
            <a:pPr marL="0" indent="0">
              <a:lnSpc>
                <a:spcPct val="110000"/>
              </a:lnSpc>
              <a:spcBef>
                <a:spcPct val="10000"/>
              </a:spcBef>
              <a:buNone/>
            </a:pPr>
            <a:r>
              <a:rPr lang="zh-CN" altLang="en-US" sz="2800" b="1">
                <a:solidFill>
                  <a:schemeClr val="tx2"/>
                </a:solidFill>
              </a:rPr>
              <a:t>      </a:t>
            </a:r>
            <a:r>
              <a:rPr lang="zh-CN" altLang="en-US" sz="2800" b="1"/>
              <a:t>取关键字的随机函数值作哈希地址，即</a:t>
            </a:r>
            <a:r>
              <a:rPr lang="en-US" altLang="zh-CN" sz="2800" b="1"/>
              <a:t>H(key)=random(key)</a:t>
            </a:r>
          </a:p>
          <a:p>
            <a:pPr marL="355600" lvl="1" indent="0">
              <a:lnSpc>
                <a:spcPct val="110000"/>
              </a:lnSpc>
              <a:spcBef>
                <a:spcPct val="10000"/>
              </a:spcBef>
              <a:buNone/>
            </a:pPr>
            <a:r>
              <a:rPr lang="zh-CN" altLang="zh-CN" b="1"/>
              <a:t>当散列表中关键字长度不等时</a:t>
            </a:r>
            <a:r>
              <a:rPr lang="zh-CN" altLang="en-US" b="1"/>
              <a:t>，</a:t>
            </a:r>
            <a:r>
              <a:rPr lang="zh-CN" altLang="zh-CN" b="1"/>
              <a:t>该方法比较合适</a:t>
            </a:r>
            <a:r>
              <a:rPr lang="zh-CN" altLang="en-US" b="1">
                <a:latin typeface="宋体" panose="02010600030101010101" pitchFamily="2" charset="-122"/>
              </a:rPr>
              <a:t>。</a:t>
            </a:r>
            <a:endParaRPr lang="zh-CN" altLang="zh-CN" b="1"/>
          </a:p>
          <a:p>
            <a:pPr marL="0" indent="0">
              <a:lnSpc>
                <a:spcPct val="110000"/>
              </a:lnSpc>
              <a:spcBef>
                <a:spcPct val="10000"/>
              </a:spcBef>
              <a:buNone/>
            </a:pPr>
            <a:r>
              <a:rPr lang="zh-CN" altLang="en-US" b="1">
                <a:solidFill>
                  <a:schemeClr val="folHlink"/>
                </a:solidFill>
              </a:rPr>
              <a:t>选取哈希函数</a:t>
            </a:r>
            <a:r>
              <a:rPr lang="zh-CN" altLang="en-US" b="1"/>
              <a:t>，</a:t>
            </a:r>
            <a:r>
              <a:rPr lang="zh-CN" altLang="en-US" b="1">
                <a:solidFill>
                  <a:schemeClr val="folHlink"/>
                </a:solidFill>
              </a:rPr>
              <a:t>考虑以下因素</a:t>
            </a:r>
          </a:p>
          <a:p>
            <a:pPr marL="3556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计算哈希函数所需时间；</a:t>
            </a:r>
          </a:p>
          <a:p>
            <a:pPr marL="3556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关键字的长度；</a:t>
            </a:r>
          </a:p>
          <a:p>
            <a:pPr marL="3556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哈希表长度（哈希地址范围）；</a:t>
            </a:r>
          </a:p>
          <a:p>
            <a:pPr marL="3556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关键字分布情况；</a:t>
            </a:r>
          </a:p>
          <a:p>
            <a:pPr marL="3556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记录的查找频率</a:t>
            </a:r>
            <a:r>
              <a:rPr lang="zh-CN" altLang="en-US" b="1">
                <a:latin typeface="宋体" panose="02010600030101010101" pitchFamily="2" charset="-122"/>
              </a:rPr>
              <a:t>。</a:t>
            </a:r>
          </a:p>
        </p:txBody>
      </p:sp>
    </p:spTree>
    <p:extLst>
      <p:ext uri="{BB962C8B-B14F-4D97-AF65-F5344CB8AC3E}">
        <p14:creationId xmlns:p14="http://schemas.microsoft.com/office/powerpoint/2010/main" val="2514321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6610">
                                            <p:txEl>
                                              <p:pRg st="0" end="0"/>
                                            </p:txEl>
                                          </p:spTgt>
                                        </p:tgtEl>
                                        <p:attrNameLst>
                                          <p:attrName>style.visibility</p:attrName>
                                        </p:attrNameLst>
                                      </p:cBhvr>
                                      <p:to>
                                        <p:strVal val="visible"/>
                                      </p:to>
                                    </p:set>
                                    <p:anim calcmode="lin" valueType="num">
                                      <p:cBhvr additive="base">
                                        <p:cTn id="7" dur="500" fill="hold"/>
                                        <p:tgtEl>
                                          <p:spTgt spid="8366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66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6610">
                                            <p:txEl>
                                              <p:pRg st="1" end="1"/>
                                            </p:txEl>
                                          </p:spTgt>
                                        </p:tgtEl>
                                        <p:attrNameLst>
                                          <p:attrName>style.visibility</p:attrName>
                                        </p:attrNameLst>
                                      </p:cBhvr>
                                      <p:to>
                                        <p:strVal val="visible"/>
                                      </p:to>
                                    </p:set>
                                    <p:anim calcmode="lin" valueType="num">
                                      <p:cBhvr additive="base">
                                        <p:cTn id="13" dur="500" fill="hold"/>
                                        <p:tgtEl>
                                          <p:spTgt spid="8366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66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6610">
                                            <p:txEl>
                                              <p:pRg st="2" end="2"/>
                                            </p:txEl>
                                          </p:spTgt>
                                        </p:tgtEl>
                                        <p:attrNameLst>
                                          <p:attrName>style.visibility</p:attrName>
                                        </p:attrNameLst>
                                      </p:cBhvr>
                                      <p:to>
                                        <p:strVal val="visible"/>
                                      </p:to>
                                    </p:set>
                                    <p:anim calcmode="lin" valueType="num">
                                      <p:cBhvr additive="base">
                                        <p:cTn id="19" dur="500" fill="hold"/>
                                        <p:tgtEl>
                                          <p:spTgt spid="8366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66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6610">
                                            <p:txEl>
                                              <p:pRg st="3" end="3"/>
                                            </p:txEl>
                                          </p:spTgt>
                                        </p:tgtEl>
                                        <p:attrNameLst>
                                          <p:attrName>style.visibility</p:attrName>
                                        </p:attrNameLst>
                                      </p:cBhvr>
                                      <p:to>
                                        <p:strVal val="visible"/>
                                      </p:to>
                                    </p:set>
                                    <p:anim calcmode="lin" valueType="num">
                                      <p:cBhvr additive="base">
                                        <p:cTn id="25" dur="500" fill="hold"/>
                                        <p:tgtEl>
                                          <p:spTgt spid="8366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66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6610">
                                            <p:txEl>
                                              <p:pRg st="4" end="4"/>
                                            </p:txEl>
                                          </p:spTgt>
                                        </p:tgtEl>
                                        <p:attrNameLst>
                                          <p:attrName>style.visibility</p:attrName>
                                        </p:attrNameLst>
                                      </p:cBhvr>
                                      <p:to>
                                        <p:strVal val="visible"/>
                                      </p:to>
                                    </p:set>
                                    <p:anim calcmode="lin" valueType="num">
                                      <p:cBhvr additive="base">
                                        <p:cTn id="31" dur="500" fill="hold"/>
                                        <p:tgtEl>
                                          <p:spTgt spid="8366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66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6610">
                                            <p:txEl>
                                              <p:pRg st="5" end="5"/>
                                            </p:txEl>
                                          </p:spTgt>
                                        </p:tgtEl>
                                        <p:attrNameLst>
                                          <p:attrName>style.visibility</p:attrName>
                                        </p:attrNameLst>
                                      </p:cBhvr>
                                      <p:to>
                                        <p:strVal val="visible"/>
                                      </p:to>
                                    </p:set>
                                    <p:anim calcmode="lin" valueType="num">
                                      <p:cBhvr additive="base">
                                        <p:cTn id="37" dur="500" fill="hold"/>
                                        <p:tgtEl>
                                          <p:spTgt spid="83661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661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6610">
                                            <p:txEl>
                                              <p:pRg st="6" end="6"/>
                                            </p:txEl>
                                          </p:spTgt>
                                        </p:tgtEl>
                                        <p:attrNameLst>
                                          <p:attrName>style.visibility</p:attrName>
                                        </p:attrNameLst>
                                      </p:cBhvr>
                                      <p:to>
                                        <p:strVal val="visible"/>
                                      </p:to>
                                    </p:set>
                                    <p:anim calcmode="lin" valueType="num">
                                      <p:cBhvr additive="base">
                                        <p:cTn id="43" dur="500" fill="hold"/>
                                        <p:tgtEl>
                                          <p:spTgt spid="83661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3661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6610">
                                            <p:txEl>
                                              <p:pRg st="7" end="7"/>
                                            </p:txEl>
                                          </p:spTgt>
                                        </p:tgtEl>
                                        <p:attrNameLst>
                                          <p:attrName>style.visibility</p:attrName>
                                        </p:attrNameLst>
                                      </p:cBhvr>
                                      <p:to>
                                        <p:strVal val="visible"/>
                                      </p:to>
                                    </p:set>
                                    <p:anim calcmode="lin" valueType="num">
                                      <p:cBhvr additive="base">
                                        <p:cTn id="49" dur="500" fill="hold"/>
                                        <p:tgtEl>
                                          <p:spTgt spid="83661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36610">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36610">
                                            <p:txEl>
                                              <p:pRg st="8" end="8"/>
                                            </p:txEl>
                                          </p:spTgt>
                                        </p:tgtEl>
                                        <p:attrNameLst>
                                          <p:attrName>style.visibility</p:attrName>
                                        </p:attrNameLst>
                                      </p:cBhvr>
                                      <p:to>
                                        <p:strVal val="visible"/>
                                      </p:to>
                                    </p:set>
                                    <p:anim calcmode="lin" valueType="num">
                                      <p:cBhvr additive="base">
                                        <p:cTn id="55" dur="500" fill="hold"/>
                                        <p:tgtEl>
                                          <p:spTgt spid="83661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36610">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6610">
                                            <p:txEl>
                                              <p:pRg st="9" end="9"/>
                                            </p:txEl>
                                          </p:spTgt>
                                        </p:tgtEl>
                                        <p:attrNameLst>
                                          <p:attrName>style.visibility</p:attrName>
                                        </p:attrNameLst>
                                      </p:cBhvr>
                                      <p:to>
                                        <p:strVal val="visible"/>
                                      </p:to>
                                    </p:set>
                                    <p:anim calcmode="lin" valueType="num">
                                      <p:cBhvr additive="base">
                                        <p:cTn id="61" dur="500" fill="hold"/>
                                        <p:tgtEl>
                                          <p:spTgt spid="836610">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36610">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0" grpId="0" build="p" bldLvl="5"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7634" name="Rectangle 2">
            <a:extLst>
              <a:ext uri="{FF2B5EF4-FFF2-40B4-BE49-F238E27FC236}">
                <a16:creationId xmlns:a16="http://schemas.microsoft.com/office/drawing/2014/main" id="{DCDC477C-F85F-C848-B702-F105CF4C4F68}"/>
              </a:ext>
            </a:extLst>
          </p:cNvPr>
          <p:cNvSpPr>
            <a:spLocks noGrp="1" noChangeArrowheads="1"/>
          </p:cNvSpPr>
          <p:nvPr>
            <p:ph type="title"/>
          </p:nvPr>
        </p:nvSpPr>
        <p:spPr>
          <a:xfrm>
            <a:off x="2209800" y="76200"/>
            <a:ext cx="7848600" cy="762000"/>
          </a:xfrm>
        </p:spPr>
        <p:txBody>
          <a:bodyPr/>
          <a:lstStyle/>
          <a:p>
            <a:r>
              <a:rPr lang="en-US" altLang="zh-CN" b="1">
                <a:latin typeface="Times New Roman" panose="02020603050405020304" pitchFamily="18" charset="0"/>
              </a:rPr>
              <a:t>9.6.3   </a:t>
            </a:r>
            <a:r>
              <a:rPr lang="zh-CN" altLang="en-US" b="1">
                <a:latin typeface="Times New Roman" panose="02020603050405020304" pitchFamily="18" charset="0"/>
                <a:ea typeface="楷体_GB2312" pitchFamily="49" charset="-122"/>
              </a:rPr>
              <a:t>冲突处理的方法</a:t>
            </a:r>
          </a:p>
        </p:txBody>
      </p:sp>
      <p:sp>
        <p:nvSpPr>
          <p:cNvPr id="837635" name="Rectangle 3">
            <a:extLst>
              <a:ext uri="{FF2B5EF4-FFF2-40B4-BE49-F238E27FC236}">
                <a16:creationId xmlns:a16="http://schemas.microsoft.com/office/drawing/2014/main" id="{515AEE9C-5C7B-BD4A-84D7-BC7CE7759E34}"/>
              </a:ext>
            </a:extLst>
          </p:cNvPr>
          <p:cNvSpPr>
            <a:spLocks noGrp="1" noChangeArrowheads="1"/>
          </p:cNvSpPr>
          <p:nvPr>
            <p:ph type="body" idx="1"/>
          </p:nvPr>
        </p:nvSpPr>
        <p:spPr>
          <a:xfrm>
            <a:off x="1676401" y="915988"/>
            <a:ext cx="8812213" cy="5789612"/>
          </a:xfrm>
          <a:noFill/>
          <a:ln/>
        </p:spPr>
        <p:txBody>
          <a:bodyPr/>
          <a:lstStyle/>
          <a:p>
            <a:pPr marL="0" indent="0">
              <a:lnSpc>
                <a:spcPct val="110000"/>
              </a:lnSpc>
              <a:spcBef>
                <a:spcPct val="10000"/>
              </a:spcBef>
              <a:buNone/>
            </a:pPr>
            <a:r>
              <a:rPr lang="zh-CN" altLang="en-US" b="1">
                <a:solidFill>
                  <a:schemeClr val="folHlink"/>
                </a:solidFill>
              </a:rPr>
              <a:t>冲突处理</a:t>
            </a:r>
            <a:r>
              <a:rPr lang="zh-CN" altLang="en-US" b="1"/>
              <a:t>：</a:t>
            </a:r>
            <a:r>
              <a:rPr lang="zh-CN" altLang="en-US" sz="2800" b="1"/>
              <a:t>当出现冲突时，为冲突元素找到另一个存储位置</a:t>
            </a:r>
            <a:r>
              <a:rPr lang="zh-CN" altLang="en-US" sz="2800" b="1">
                <a:latin typeface="宋体" panose="02010600030101010101" pitchFamily="2" charset="-122"/>
              </a:rPr>
              <a:t>。</a:t>
            </a:r>
            <a:endParaRPr lang="zh-CN" altLang="en-US" sz="2800" b="1"/>
          </a:p>
          <a:p>
            <a:pPr marL="0" indent="0">
              <a:lnSpc>
                <a:spcPct val="110000"/>
              </a:lnSpc>
              <a:spcBef>
                <a:spcPct val="10000"/>
              </a:spcBef>
              <a:spcAft>
                <a:spcPct val="20000"/>
              </a:spcAft>
              <a:buNone/>
            </a:pPr>
            <a:r>
              <a:rPr lang="en-US" altLang="zh-CN" sz="4000" b="1">
                <a:solidFill>
                  <a:schemeClr val="tx2"/>
                </a:solidFill>
                <a:cs typeface="Times New Roman" panose="02020603050405020304" pitchFamily="18" charset="0"/>
              </a:rPr>
              <a:t>1  </a:t>
            </a:r>
            <a:r>
              <a:rPr lang="zh-CN" altLang="en-US" sz="4000" b="1">
                <a:solidFill>
                  <a:schemeClr val="tx2"/>
                </a:solidFill>
                <a:ea typeface="楷体_GB2312" pitchFamily="49" charset="-122"/>
              </a:rPr>
              <a:t>开放定址法</a:t>
            </a:r>
          </a:p>
          <a:p>
            <a:pPr marL="0" indent="0">
              <a:lnSpc>
                <a:spcPct val="110000"/>
              </a:lnSpc>
              <a:spcBef>
                <a:spcPct val="10000"/>
              </a:spcBef>
              <a:buNone/>
            </a:pPr>
            <a:r>
              <a:rPr lang="zh-CN" altLang="en-US" b="1">
                <a:solidFill>
                  <a:schemeClr val="folHlink"/>
                </a:solidFill>
              </a:rPr>
              <a:t>基本方法</a:t>
            </a:r>
            <a:r>
              <a:rPr lang="zh-CN" altLang="en-US" b="1"/>
              <a:t>：</a:t>
            </a:r>
            <a:r>
              <a:rPr lang="zh-CN" altLang="en-US" sz="2800" b="1"/>
              <a:t>当冲突发生时，形成某个探测序列；按此序列逐个探测散列表中的其他地址，直到找到给定的关键字或一个空地址</a:t>
            </a:r>
            <a:r>
              <a:rPr lang="en-US" altLang="zh-CN" sz="2800" b="1"/>
              <a:t>(</a:t>
            </a:r>
            <a:r>
              <a:rPr lang="zh-CN" altLang="en-US" sz="2800" b="1"/>
              <a:t>开放的地址</a:t>
            </a:r>
            <a:r>
              <a:rPr lang="en-US" altLang="zh-CN" sz="2800" b="1"/>
              <a:t>)</a:t>
            </a:r>
            <a:r>
              <a:rPr lang="zh-CN" altLang="en-US" sz="2800" b="1"/>
              <a:t>为止，将发生冲突的记录放到该地址中</a:t>
            </a:r>
            <a:r>
              <a:rPr lang="zh-CN" altLang="en-US" b="1">
                <a:latin typeface="宋体" panose="02010600030101010101" pitchFamily="2" charset="-122"/>
              </a:rPr>
              <a:t>。</a:t>
            </a:r>
            <a:r>
              <a:rPr lang="zh-CN" altLang="en-US" sz="2800" b="1">
                <a:latin typeface="宋体" panose="02010600030101010101" pitchFamily="2" charset="-122"/>
              </a:rPr>
              <a:t>散列地址的计算公式是</a:t>
            </a:r>
            <a:r>
              <a:rPr lang="zh-CN" altLang="en-US" sz="2800" b="1"/>
              <a:t>： </a:t>
            </a:r>
          </a:p>
          <a:p>
            <a:pPr marL="444500" lvl="1" indent="0">
              <a:lnSpc>
                <a:spcPct val="110000"/>
              </a:lnSpc>
              <a:spcBef>
                <a:spcPct val="10000"/>
              </a:spcBef>
              <a:buNone/>
            </a:pPr>
            <a:r>
              <a:rPr lang="en-US" altLang="zh-CN" b="1"/>
              <a:t>H</a:t>
            </a:r>
            <a:r>
              <a:rPr lang="en-US" altLang="zh-CN" b="1" baseline="-20000"/>
              <a:t>i</a:t>
            </a:r>
            <a:r>
              <a:rPr lang="en-US" altLang="zh-CN" b="1"/>
              <a:t>(key)=(H(key)+d</a:t>
            </a:r>
            <a:r>
              <a:rPr lang="en-US" altLang="zh-CN" b="1" baseline="-20000"/>
              <a:t>i</a:t>
            </a:r>
            <a:r>
              <a:rPr lang="en-US" altLang="zh-CN" b="1"/>
              <a:t>)  MOD m</a:t>
            </a:r>
            <a:r>
              <a:rPr lang="zh-CN" altLang="en-US" b="1"/>
              <a:t>，</a:t>
            </a:r>
            <a:r>
              <a:rPr lang="en-US" altLang="zh-CN" b="1"/>
              <a:t>i=1, 2, …, k(k</a:t>
            </a:r>
            <a:r>
              <a:rPr lang="en-US" altLang="zh-CN" b="1">
                <a:sym typeface="Symbol" pitchFamily="2" charset="2"/>
              </a:rPr>
              <a:t>m-1)</a:t>
            </a:r>
          </a:p>
          <a:p>
            <a:pPr marL="444500" lvl="1" indent="0">
              <a:lnSpc>
                <a:spcPct val="110000"/>
              </a:lnSpc>
              <a:spcBef>
                <a:spcPct val="10000"/>
              </a:spcBef>
              <a:buNone/>
            </a:pPr>
            <a:r>
              <a:rPr lang="zh-CN" altLang="en-US" b="1">
                <a:sym typeface="Symbol" pitchFamily="2" charset="2"/>
              </a:rPr>
              <a:t>其中：</a:t>
            </a:r>
            <a:r>
              <a:rPr lang="en-US" altLang="zh-CN" b="1">
                <a:sym typeface="Symbol" pitchFamily="2" charset="2"/>
              </a:rPr>
              <a:t>H(key)</a:t>
            </a:r>
            <a:r>
              <a:rPr lang="zh-CN" altLang="en-US" b="1"/>
              <a:t>：</a:t>
            </a:r>
            <a:r>
              <a:rPr lang="zh-CN" altLang="zh-CN" b="1">
                <a:sym typeface="Symbol" pitchFamily="2" charset="2"/>
              </a:rPr>
              <a:t>哈希函数</a:t>
            </a:r>
            <a:r>
              <a:rPr lang="zh-CN" altLang="en-US" b="1"/>
              <a:t>；</a:t>
            </a:r>
            <a:r>
              <a:rPr lang="en-US" altLang="zh-CN" b="1">
                <a:sym typeface="Symbol" pitchFamily="2" charset="2"/>
              </a:rPr>
              <a:t>m</a:t>
            </a:r>
            <a:r>
              <a:rPr lang="zh-CN" altLang="en-US" b="1"/>
              <a:t>：</a:t>
            </a:r>
            <a:r>
              <a:rPr lang="zh-CN" altLang="en-US" b="1">
                <a:sym typeface="Symbol" pitchFamily="2" charset="2"/>
              </a:rPr>
              <a:t>散列</a:t>
            </a:r>
            <a:r>
              <a:rPr lang="zh-CN" altLang="zh-CN" b="1">
                <a:sym typeface="Symbol" pitchFamily="2" charset="2"/>
              </a:rPr>
              <a:t>表长度</a:t>
            </a:r>
            <a:r>
              <a:rPr lang="zh-CN" altLang="en-US" b="1"/>
              <a:t>；</a:t>
            </a:r>
          </a:p>
          <a:p>
            <a:pPr marL="444500" lvl="1" indent="0">
              <a:lnSpc>
                <a:spcPct val="110000"/>
              </a:lnSpc>
              <a:spcBef>
                <a:spcPct val="10000"/>
              </a:spcBef>
              <a:buNone/>
            </a:pPr>
            <a:r>
              <a:rPr lang="en-US" altLang="zh-CN" b="1">
                <a:sym typeface="Symbol" pitchFamily="2" charset="2"/>
              </a:rPr>
              <a:t>d</a:t>
            </a:r>
            <a:r>
              <a:rPr lang="en-US" altLang="zh-CN" b="1" baseline="-20000">
                <a:sym typeface="Symbol" pitchFamily="2" charset="2"/>
              </a:rPr>
              <a:t>i</a:t>
            </a:r>
            <a:r>
              <a:rPr lang="zh-CN" altLang="en-US" b="1"/>
              <a:t>：第</a:t>
            </a:r>
            <a:r>
              <a:rPr lang="en-US" altLang="zh-CN" b="1"/>
              <a:t>i</a:t>
            </a:r>
            <a:r>
              <a:rPr lang="zh-CN" altLang="en-US" b="1"/>
              <a:t>次探测时的</a:t>
            </a:r>
            <a:r>
              <a:rPr lang="zh-CN" altLang="zh-CN" b="1">
                <a:sym typeface="Symbol" pitchFamily="2" charset="2"/>
              </a:rPr>
              <a:t>增量序列</a:t>
            </a:r>
            <a:r>
              <a:rPr lang="zh-CN" altLang="en-US" b="1"/>
              <a:t>；</a:t>
            </a:r>
          </a:p>
          <a:p>
            <a:pPr marL="444500" lvl="1" indent="0">
              <a:lnSpc>
                <a:spcPct val="110000"/>
              </a:lnSpc>
              <a:spcBef>
                <a:spcPct val="10000"/>
              </a:spcBef>
              <a:buNone/>
            </a:pPr>
            <a:r>
              <a:rPr lang="en-US" altLang="zh-CN" b="1"/>
              <a:t>H</a:t>
            </a:r>
            <a:r>
              <a:rPr lang="en-US" altLang="zh-CN" b="1" baseline="-20000"/>
              <a:t>i</a:t>
            </a:r>
            <a:r>
              <a:rPr lang="en-US" altLang="zh-CN" b="1"/>
              <a:t>(key) </a:t>
            </a:r>
            <a:r>
              <a:rPr lang="zh-CN" altLang="en-US" b="1"/>
              <a:t>：经第</a:t>
            </a:r>
            <a:r>
              <a:rPr lang="en-US" altLang="zh-CN" b="1"/>
              <a:t>i</a:t>
            </a:r>
            <a:r>
              <a:rPr lang="zh-CN" altLang="en-US" b="1"/>
              <a:t>次探测后得到的散列地址</a:t>
            </a:r>
            <a:r>
              <a:rPr lang="zh-CN" altLang="en-US" b="1">
                <a:latin typeface="宋体" panose="02010600030101010101" pitchFamily="2" charset="-122"/>
              </a:rPr>
              <a:t>。</a:t>
            </a:r>
            <a:endParaRPr lang="zh-CN" altLang="zh-CN" b="1">
              <a:latin typeface="宋体" panose="02010600030101010101" pitchFamily="2" charset="-122"/>
            </a:endParaRPr>
          </a:p>
        </p:txBody>
      </p:sp>
    </p:spTree>
    <p:extLst>
      <p:ext uri="{BB962C8B-B14F-4D97-AF65-F5344CB8AC3E}">
        <p14:creationId xmlns:p14="http://schemas.microsoft.com/office/powerpoint/2010/main" val="1454345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7635">
                                            <p:txEl>
                                              <p:pRg st="0" end="0"/>
                                            </p:txEl>
                                          </p:spTgt>
                                        </p:tgtEl>
                                        <p:attrNameLst>
                                          <p:attrName>style.visibility</p:attrName>
                                        </p:attrNameLst>
                                      </p:cBhvr>
                                      <p:to>
                                        <p:strVal val="visible"/>
                                      </p:to>
                                    </p:set>
                                    <p:anim calcmode="lin" valueType="num">
                                      <p:cBhvr additive="base">
                                        <p:cTn id="7" dur="500" fill="hold"/>
                                        <p:tgtEl>
                                          <p:spTgt spid="837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76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7635">
                                            <p:txEl>
                                              <p:pRg st="1" end="1"/>
                                            </p:txEl>
                                          </p:spTgt>
                                        </p:tgtEl>
                                        <p:attrNameLst>
                                          <p:attrName>style.visibility</p:attrName>
                                        </p:attrNameLst>
                                      </p:cBhvr>
                                      <p:to>
                                        <p:strVal val="visible"/>
                                      </p:to>
                                    </p:set>
                                    <p:anim calcmode="lin" valueType="num">
                                      <p:cBhvr additive="base">
                                        <p:cTn id="13" dur="500" fill="hold"/>
                                        <p:tgtEl>
                                          <p:spTgt spid="837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76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7635">
                                            <p:txEl>
                                              <p:pRg st="2" end="2"/>
                                            </p:txEl>
                                          </p:spTgt>
                                        </p:tgtEl>
                                        <p:attrNameLst>
                                          <p:attrName>style.visibility</p:attrName>
                                        </p:attrNameLst>
                                      </p:cBhvr>
                                      <p:to>
                                        <p:strVal val="visible"/>
                                      </p:to>
                                    </p:set>
                                    <p:anim calcmode="lin" valueType="num">
                                      <p:cBhvr additive="base">
                                        <p:cTn id="19" dur="500" fill="hold"/>
                                        <p:tgtEl>
                                          <p:spTgt spid="837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76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7635">
                                            <p:txEl>
                                              <p:pRg st="3" end="3"/>
                                            </p:txEl>
                                          </p:spTgt>
                                        </p:tgtEl>
                                        <p:attrNameLst>
                                          <p:attrName>style.visibility</p:attrName>
                                        </p:attrNameLst>
                                      </p:cBhvr>
                                      <p:to>
                                        <p:strVal val="visible"/>
                                      </p:to>
                                    </p:set>
                                    <p:anim calcmode="lin" valueType="num">
                                      <p:cBhvr additive="base">
                                        <p:cTn id="25" dur="500" fill="hold"/>
                                        <p:tgtEl>
                                          <p:spTgt spid="837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76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7635">
                                            <p:txEl>
                                              <p:pRg st="4" end="4"/>
                                            </p:txEl>
                                          </p:spTgt>
                                        </p:tgtEl>
                                        <p:attrNameLst>
                                          <p:attrName>style.visibility</p:attrName>
                                        </p:attrNameLst>
                                      </p:cBhvr>
                                      <p:to>
                                        <p:strVal val="visible"/>
                                      </p:to>
                                    </p:set>
                                    <p:anim calcmode="lin" valueType="num">
                                      <p:cBhvr additive="base">
                                        <p:cTn id="31" dur="500" fill="hold"/>
                                        <p:tgtEl>
                                          <p:spTgt spid="8376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76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7635">
                                            <p:txEl>
                                              <p:pRg st="5" end="5"/>
                                            </p:txEl>
                                          </p:spTgt>
                                        </p:tgtEl>
                                        <p:attrNameLst>
                                          <p:attrName>style.visibility</p:attrName>
                                        </p:attrNameLst>
                                      </p:cBhvr>
                                      <p:to>
                                        <p:strVal val="visible"/>
                                      </p:to>
                                    </p:set>
                                    <p:anim calcmode="lin" valueType="num">
                                      <p:cBhvr additive="base">
                                        <p:cTn id="37" dur="500" fill="hold"/>
                                        <p:tgtEl>
                                          <p:spTgt spid="8376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76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7635">
                                            <p:txEl>
                                              <p:pRg st="6" end="6"/>
                                            </p:txEl>
                                          </p:spTgt>
                                        </p:tgtEl>
                                        <p:attrNameLst>
                                          <p:attrName>style.visibility</p:attrName>
                                        </p:attrNameLst>
                                      </p:cBhvr>
                                      <p:to>
                                        <p:strVal val="visible"/>
                                      </p:to>
                                    </p:set>
                                    <p:anim calcmode="lin" valueType="num">
                                      <p:cBhvr additive="base">
                                        <p:cTn id="43" dur="500" fill="hold"/>
                                        <p:tgtEl>
                                          <p:spTgt spid="8376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376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5" grpId="0" build="p" bldLvl="5"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C4F825D3-DE58-294C-90E1-BCCC929911C9}"/>
              </a:ext>
            </a:extLst>
          </p:cNvPr>
          <p:cNvSpPr>
            <a:spLocks noGrp="1" noChangeArrowheads="1"/>
          </p:cNvSpPr>
          <p:nvPr>
            <p:ph type="body" idx="1"/>
          </p:nvPr>
        </p:nvSpPr>
        <p:spPr>
          <a:xfrm>
            <a:off x="1676401" y="152400"/>
            <a:ext cx="8812213" cy="6084888"/>
          </a:xfrm>
          <a:noFill/>
          <a:ln/>
        </p:spPr>
        <p:txBody>
          <a:bodyPr/>
          <a:lstStyle/>
          <a:p>
            <a:pPr marL="0" indent="0">
              <a:lnSpc>
                <a:spcPct val="110000"/>
              </a:lnSpc>
              <a:spcAft>
                <a:spcPct val="10000"/>
              </a:spcAft>
              <a:buNone/>
            </a:pPr>
            <a:r>
              <a:rPr lang="zh-CN" altLang="en-US" sz="3600" b="1">
                <a:solidFill>
                  <a:schemeClr val="folHlink"/>
                </a:solidFill>
                <a:latin typeface="宋体" panose="02010600030101010101" pitchFamily="2" charset="-122"/>
                <a:cs typeface="Times New Roman" panose="02020603050405020304" pitchFamily="18" charset="0"/>
                <a:sym typeface="Symbol" pitchFamily="2" charset="2"/>
              </a:rPr>
              <a:t>⑴</a:t>
            </a:r>
            <a:r>
              <a:rPr lang="zh-CN" altLang="en-US" sz="3600" b="1">
                <a:solidFill>
                  <a:schemeClr val="folHlink"/>
                </a:solidFill>
                <a:cs typeface="Times New Roman" panose="02020603050405020304" pitchFamily="18" charset="0"/>
                <a:sym typeface="Symbol" pitchFamily="2" charset="2"/>
              </a:rPr>
              <a:t>  </a:t>
            </a:r>
            <a:r>
              <a:rPr lang="zh-CN" altLang="en-US" sz="3600" b="1">
                <a:solidFill>
                  <a:schemeClr val="folHlink"/>
                </a:solidFill>
                <a:ea typeface="楷体_GB2312" pitchFamily="49" charset="-122"/>
                <a:sym typeface="Symbol" pitchFamily="2" charset="2"/>
              </a:rPr>
              <a:t>线性探测法</a:t>
            </a:r>
          </a:p>
          <a:p>
            <a:pPr marL="0" indent="0">
              <a:lnSpc>
                <a:spcPct val="110000"/>
              </a:lnSpc>
              <a:buNone/>
            </a:pPr>
            <a:r>
              <a:rPr lang="zh-CN" altLang="en-US" b="1">
                <a:sym typeface="Symbol" pitchFamily="2" charset="2"/>
              </a:rPr>
              <a:t>       </a:t>
            </a:r>
            <a:r>
              <a:rPr lang="zh-CN" altLang="en-US" sz="2800" b="1">
                <a:sym typeface="Symbol" pitchFamily="2" charset="2"/>
              </a:rPr>
              <a:t>将散列表</a:t>
            </a:r>
            <a:r>
              <a:rPr lang="en-US" altLang="zh-CN" sz="2800" b="1">
                <a:sym typeface="Symbol" pitchFamily="2" charset="2"/>
              </a:rPr>
              <a:t>T[0 …m-1]</a:t>
            </a:r>
            <a:r>
              <a:rPr lang="zh-CN" altLang="en-US" sz="2800" b="1">
                <a:sym typeface="Symbol" pitchFamily="2" charset="2"/>
              </a:rPr>
              <a:t>看成循环向量</a:t>
            </a:r>
            <a:r>
              <a:rPr lang="zh-CN" altLang="en-US" sz="2800" b="1">
                <a:latin typeface="宋体" panose="02010600030101010101" pitchFamily="2" charset="-122"/>
              </a:rPr>
              <a:t>。</a:t>
            </a:r>
            <a:r>
              <a:rPr lang="zh-CN" altLang="en-US" sz="2800" b="1">
                <a:sym typeface="Symbol" pitchFamily="2" charset="2"/>
              </a:rPr>
              <a:t>当发生冲突时</a:t>
            </a:r>
            <a:r>
              <a:rPr lang="zh-CN" altLang="en-US" sz="2800" b="1"/>
              <a:t>，</a:t>
            </a:r>
            <a:r>
              <a:rPr lang="zh-CN" altLang="en-US" sz="2800" b="1">
                <a:sym typeface="Symbol" pitchFamily="2" charset="2"/>
              </a:rPr>
              <a:t>从初次发生冲突的位置依次向后探测其他的地址</a:t>
            </a:r>
            <a:r>
              <a:rPr lang="zh-CN" altLang="en-US" sz="2800" b="1">
                <a:latin typeface="宋体" panose="02010600030101010101" pitchFamily="2" charset="-122"/>
              </a:rPr>
              <a:t>。</a:t>
            </a:r>
          </a:p>
          <a:p>
            <a:pPr marL="533400" lvl="1" indent="0">
              <a:lnSpc>
                <a:spcPct val="110000"/>
              </a:lnSpc>
              <a:buNone/>
            </a:pPr>
            <a:r>
              <a:rPr lang="zh-CN" altLang="en-US" b="1">
                <a:sym typeface="Symbol" pitchFamily="2" charset="2"/>
              </a:rPr>
              <a:t>增量序列为：</a:t>
            </a:r>
            <a:r>
              <a:rPr lang="en-US" altLang="zh-CN" b="1">
                <a:sym typeface="Symbol" pitchFamily="2" charset="2"/>
              </a:rPr>
              <a:t>d</a:t>
            </a:r>
            <a:r>
              <a:rPr lang="en-US" altLang="zh-CN" b="1" baseline="-20000">
                <a:sym typeface="Symbol" pitchFamily="2" charset="2"/>
              </a:rPr>
              <a:t>i</a:t>
            </a:r>
            <a:r>
              <a:rPr lang="en-US" altLang="zh-CN" b="1">
                <a:sym typeface="Symbol" pitchFamily="2" charset="2"/>
              </a:rPr>
              <a:t>=1, 2, 3, …, m-1</a:t>
            </a:r>
          </a:p>
          <a:p>
            <a:pPr marL="0" indent="0">
              <a:lnSpc>
                <a:spcPct val="110000"/>
              </a:lnSpc>
              <a:buNone/>
            </a:pPr>
            <a:r>
              <a:rPr lang="en-US" altLang="zh-CN" sz="2800" b="1">
                <a:sym typeface="Symbol" pitchFamily="2" charset="2"/>
              </a:rPr>
              <a:t>        </a:t>
            </a:r>
            <a:r>
              <a:rPr lang="zh-CN" altLang="en-US" sz="2800" b="1">
                <a:sym typeface="Symbol" pitchFamily="2" charset="2"/>
              </a:rPr>
              <a:t>设初次发生冲突的地址是</a:t>
            </a:r>
            <a:r>
              <a:rPr lang="en-US" altLang="zh-CN" sz="2800" b="1">
                <a:sym typeface="Symbol" pitchFamily="2" charset="2"/>
              </a:rPr>
              <a:t>h</a:t>
            </a:r>
            <a:r>
              <a:rPr lang="zh-CN" altLang="en-US" sz="2800" b="1"/>
              <a:t>，则依次探测</a:t>
            </a:r>
            <a:r>
              <a:rPr lang="en-US" altLang="zh-CN" sz="2800" b="1">
                <a:sym typeface="Symbol" pitchFamily="2" charset="2"/>
              </a:rPr>
              <a:t>T[h+1]</a:t>
            </a:r>
            <a:r>
              <a:rPr lang="zh-CN" altLang="en-US" sz="2800" b="1"/>
              <a:t>，</a:t>
            </a:r>
            <a:r>
              <a:rPr lang="en-US" altLang="zh-CN" sz="2800" b="1">
                <a:sym typeface="Symbol" pitchFamily="2" charset="2"/>
              </a:rPr>
              <a:t>T[h+2]…</a:t>
            </a:r>
            <a:r>
              <a:rPr lang="zh-CN" altLang="en-US" sz="2800" b="1"/>
              <a:t>，直到</a:t>
            </a:r>
            <a:r>
              <a:rPr lang="en-US" altLang="zh-CN" sz="2800" b="1">
                <a:sym typeface="Symbol" pitchFamily="2" charset="2"/>
              </a:rPr>
              <a:t>T[m-1]</a:t>
            </a:r>
            <a:r>
              <a:rPr lang="zh-CN" altLang="en-US" sz="2800" b="1">
                <a:sym typeface="Symbol" pitchFamily="2" charset="2"/>
              </a:rPr>
              <a:t>时又循环到表头</a:t>
            </a:r>
            <a:r>
              <a:rPr lang="zh-CN" altLang="en-US" sz="2800" b="1"/>
              <a:t>，再次探测</a:t>
            </a:r>
            <a:r>
              <a:rPr lang="en-US" altLang="zh-CN" sz="2800" b="1">
                <a:sym typeface="Symbol" pitchFamily="2" charset="2"/>
              </a:rPr>
              <a:t>T[0]</a:t>
            </a:r>
            <a:r>
              <a:rPr lang="zh-CN" altLang="en-US" sz="2800" b="1"/>
              <a:t>，</a:t>
            </a:r>
            <a:r>
              <a:rPr lang="en-US" altLang="zh-CN" sz="2800" b="1">
                <a:sym typeface="Symbol" pitchFamily="2" charset="2"/>
              </a:rPr>
              <a:t>T[1]…</a:t>
            </a:r>
            <a:r>
              <a:rPr lang="zh-CN" altLang="en-US" sz="2800" b="1"/>
              <a:t>，直到</a:t>
            </a:r>
            <a:r>
              <a:rPr lang="en-US" altLang="zh-CN" sz="2800" b="1">
                <a:sym typeface="Symbol" pitchFamily="2" charset="2"/>
              </a:rPr>
              <a:t>T[h-1]</a:t>
            </a:r>
            <a:r>
              <a:rPr lang="zh-CN" altLang="en-US" sz="2800" b="1">
                <a:latin typeface="宋体" panose="02010600030101010101" pitchFamily="2" charset="-122"/>
              </a:rPr>
              <a:t>。探测过程终止的情况是</a:t>
            </a:r>
            <a:r>
              <a:rPr lang="zh-CN" altLang="en-US" sz="2800" b="1"/>
              <a:t>：</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solidFill>
                  <a:schemeClr val="folHlink"/>
                </a:solidFill>
              </a:rPr>
              <a:t>探测到的地址为空</a:t>
            </a:r>
            <a:r>
              <a:rPr lang="zh-CN" altLang="en-US" b="1">
                <a:sym typeface="Symbol" pitchFamily="2" charset="2"/>
              </a:rPr>
              <a:t>：表中没有记录</a:t>
            </a:r>
            <a:r>
              <a:rPr lang="zh-CN" altLang="en-US" b="1">
                <a:latin typeface="宋体" panose="02010600030101010101" pitchFamily="2" charset="-122"/>
              </a:rPr>
              <a:t>。若是查找则失败</a:t>
            </a:r>
            <a:r>
              <a:rPr lang="zh-CN" altLang="en-US" b="1"/>
              <a:t>；</a:t>
            </a:r>
            <a:r>
              <a:rPr lang="zh-CN" altLang="en-US" b="1">
                <a:latin typeface="宋体" panose="02010600030101010101" pitchFamily="2" charset="-122"/>
              </a:rPr>
              <a:t>若是插入则将记录写入到该地址</a:t>
            </a:r>
            <a:r>
              <a:rPr lang="zh-CN" altLang="en-US" b="1"/>
              <a:t>；</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solidFill>
                  <a:schemeClr val="folHlink"/>
                </a:solidFill>
              </a:rPr>
              <a:t>探测到的地址有给定的关键字</a:t>
            </a:r>
            <a:r>
              <a:rPr lang="zh-CN" altLang="en-US" b="1">
                <a:sym typeface="Symbol" pitchFamily="2" charset="2"/>
              </a:rPr>
              <a:t>：</a:t>
            </a:r>
            <a:r>
              <a:rPr lang="zh-CN" altLang="en-US" b="1">
                <a:latin typeface="宋体" panose="02010600030101010101" pitchFamily="2" charset="-122"/>
              </a:rPr>
              <a:t>若是查找则成功</a:t>
            </a:r>
            <a:r>
              <a:rPr lang="zh-CN" altLang="en-US" b="1"/>
              <a:t>；</a:t>
            </a:r>
            <a:r>
              <a:rPr lang="zh-CN" altLang="en-US" b="1">
                <a:latin typeface="宋体" panose="02010600030101010101" pitchFamily="2" charset="-122"/>
              </a:rPr>
              <a:t>若是插入则失败</a:t>
            </a:r>
            <a:r>
              <a:rPr lang="zh-CN" altLang="en-US" b="1"/>
              <a:t>；</a:t>
            </a:r>
            <a:endParaRPr lang="zh-CN" altLang="en-US" b="1">
              <a:latin typeface="宋体" panose="02010600030101010101" pitchFamily="2" charset="-122"/>
            </a:endParaRPr>
          </a:p>
        </p:txBody>
      </p:sp>
    </p:spTree>
    <p:extLst>
      <p:ext uri="{BB962C8B-B14F-4D97-AF65-F5344CB8AC3E}">
        <p14:creationId xmlns:p14="http://schemas.microsoft.com/office/powerpoint/2010/main" val="351613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8658">
                                            <p:txEl>
                                              <p:pRg st="0" end="0"/>
                                            </p:txEl>
                                          </p:spTgt>
                                        </p:tgtEl>
                                        <p:attrNameLst>
                                          <p:attrName>style.visibility</p:attrName>
                                        </p:attrNameLst>
                                      </p:cBhvr>
                                      <p:to>
                                        <p:strVal val="visible"/>
                                      </p:to>
                                    </p:set>
                                    <p:anim calcmode="lin" valueType="num">
                                      <p:cBhvr additive="base">
                                        <p:cTn id="7" dur="500" fill="hold"/>
                                        <p:tgtEl>
                                          <p:spTgt spid="8386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865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8658">
                                            <p:txEl>
                                              <p:pRg st="1" end="1"/>
                                            </p:txEl>
                                          </p:spTgt>
                                        </p:tgtEl>
                                        <p:attrNameLst>
                                          <p:attrName>style.visibility</p:attrName>
                                        </p:attrNameLst>
                                      </p:cBhvr>
                                      <p:to>
                                        <p:strVal val="visible"/>
                                      </p:to>
                                    </p:set>
                                    <p:anim calcmode="lin" valueType="num">
                                      <p:cBhvr additive="base">
                                        <p:cTn id="13" dur="500" fill="hold"/>
                                        <p:tgtEl>
                                          <p:spTgt spid="8386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865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8658">
                                            <p:txEl>
                                              <p:pRg st="2" end="2"/>
                                            </p:txEl>
                                          </p:spTgt>
                                        </p:tgtEl>
                                        <p:attrNameLst>
                                          <p:attrName>style.visibility</p:attrName>
                                        </p:attrNameLst>
                                      </p:cBhvr>
                                      <p:to>
                                        <p:strVal val="visible"/>
                                      </p:to>
                                    </p:set>
                                    <p:anim calcmode="lin" valueType="num">
                                      <p:cBhvr additive="base">
                                        <p:cTn id="19" dur="500" fill="hold"/>
                                        <p:tgtEl>
                                          <p:spTgt spid="8386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865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8658">
                                            <p:txEl>
                                              <p:pRg st="3" end="3"/>
                                            </p:txEl>
                                          </p:spTgt>
                                        </p:tgtEl>
                                        <p:attrNameLst>
                                          <p:attrName>style.visibility</p:attrName>
                                        </p:attrNameLst>
                                      </p:cBhvr>
                                      <p:to>
                                        <p:strVal val="visible"/>
                                      </p:to>
                                    </p:set>
                                    <p:anim calcmode="lin" valueType="num">
                                      <p:cBhvr additive="base">
                                        <p:cTn id="25" dur="500" fill="hold"/>
                                        <p:tgtEl>
                                          <p:spTgt spid="8386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865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8658">
                                            <p:txEl>
                                              <p:pRg st="4" end="4"/>
                                            </p:txEl>
                                          </p:spTgt>
                                        </p:tgtEl>
                                        <p:attrNameLst>
                                          <p:attrName>style.visibility</p:attrName>
                                        </p:attrNameLst>
                                      </p:cBhvr>
                                      <p:to>
                                        <p:strVal val="visible"/>
                                      </p:to>
                                    </p:set>
                                    <p:anim calcmode="lin" valueType="num">
                                      <p:cBhvr additive="base">
                                        <p:cTn id="31" dur="500" fill="hold"/>
                                        <p:tgtEl>
                                          <p:spTgt spid="8386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865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8658">
                                            <p:txEl>
                                              <p:pRg st="5" end="5"/>
                                            </p:txEl>
                                          </p:spTgt>
                                        </p:tgtEl>
                                        <p:attrNameLst>
                                          <p:attrName>style.visibility</p:attrName>
                                        </p:attrNameLst>
                                      </p:cBhvr>
                                      <p:to>
                                        <p:strVal val="visible"/>
                                      </p:to>
                                    </p:set>
                                    <p:anim calcmode="lin" valueType="num">
                                      <p:cBhvr additive="base">
                                        <p:cTn id="37" dur="500" fill="hold"/>
                                        <p:tgtEl>
                                          <p:spTgt spid="8386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865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8" grpId="0" build="p" bldLvl="5"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682" name="Text Box 2">
            <a:extLst>
              <a:ext uri="{FF2B5EF4-FFF2-40B4-BE49-F238E27FC236}">
                <a16:creationId xmlns:a16="http://schemas.microsoft.com/office/drawing/2014/main" id="{BCD2981C-00E1-CD47-BA14-8E8BF0F88D17}"/>
              </a:ext>
            </a:extLst>
          </p:cNvPr>
          <p:cNvSpPr txBox="1">
            <a:spLocks noChangeArrowheads="1"/>
          </p:cNvSpPr>
          <p:nvPr/>
        </p:nvSpPr>
        <p:spPr bwMode="auto">
          <a:xfrm>
            <a:off x="1682750" y="152401"/>
            <a:ext cx="8832850" cy="648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fontAlgn="base">
              <a:lnSpc>
                <a:spcPct val="110000"/>
              </a:lnSpc>
              <a:spcBef>
                <a:spcPct val="20000"/>
              </a:spcBef>
              <a:spcAft>
                <a:spcPct val="0"/>
              </a:spcAft>
            </a:pPr>
            <a:r>
              <a:rPr kumimoji="1" lang="zh-CN" altLang="en-US" sz="2800" b="1">
                <a:solidFill>
                  <a:srgbClr val="FFFF00"/>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直到</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T[h]</a:t>
            </a:r>
            <a:r>
              <a:rPr kumimoji="1" lang="zh-CN" altLang="en-US" sz="2800" b="1">
                <a:solidFill>
                  <a:srgbClr val="FFFFFF"/>
                </a:solidFill>
                <a:latin typeface="Times New Roman" panose="02020603050405020304" pitchFamily="18" charset="0"/>
                <a:ea typeface="宋体" panose="02010600030101010101" pitchFamily="2" charset="-122"/>
                <a:sym typeface="Symbol" pitchFamily="2" charset="2"/>
              </a:rPr>
              <a:t>：仍未</a:t>
            </a:r>
            <a:r>
              <a:rPr kumimoji="1" lang="zh-CN" altLang="en-US" sz="2800" b="1">
                <a:solidFill>
                  <a:srgbClr val="FFFFFF"/>
                </a:solidFill>
                <a:latin typeface="Times New Roman" panose="02020603050405020304" pitchFamily="18" charset="0"/>
                <a:ea typeface="宋体" panose="02010600030101010101" pitchFamily="2" charset="-122"/>
              </a:rPr>
              <a:t>探测到空地址或给定的关键字</a:t>
            </a:r>
            <a:r>
              <a:rPr kumimoji="1" lang="zh-CN" altLang="en-US"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FFFFFF"/>
                </a:solidFill>
                <a:latin typeface="Times New Roman" panose="02020603050405020304" pitchFamily="18" charset="0"/>
                <a:ea typeface="宋体" panose="02010600030101010101" pitchFamily="2" charset="-122"/>
              </a:rPr>
              <a:t>散列表满。</a:t>
            </a:r>
          </a:p>
          <a:p>
            <a:pPr fontAlgn="base">
              <a:lnSpc>
                <a:spcPct val="110000"/>
              </a:lnSpc>
              <a:spcBef>
                <a:spcPct val="20000"/>
              </a:spcBef>
              <a:spcAft>
                <a:spcPct val="0"/>
              </a:spcAft>
            </a:pPr>
            <a:r>
              <a:rPr kumimoji="1" lang="zh-CN" altLang="en-US" sz="3200" b="1">
                <a:solidFill>
                  <a:srgbClr val="FFFFFF"/>
                </a:solidFill>
                <a:latin typeface="Times New Roman" panose="02020603050405020304" pitchFamily="18" charset="0"/>
                <a:ea typeface="宋体" panose="02010600030101010101" pitchFamily="2" charset="-122"/>
              </a:rPr>
              <a:t>例</a:t>
            </a:r>
            <a:r>
              <a:rPr kumimoji="1" lang="en-US" altLang="zh-CN" sz="3200" b="1">
                <a:solidFill>
                  <a:srgbClr val="FFFFFF"/>
                </a:solidFill>
                <a:latin typeface="Times New Roman" panose="02020603050405020304" pitchFamily="18" charset="0"/>
                <a:ea typeface="宋体" panose="02010600030101010101" pitchFamily="2" charset="-122"/>
              </a:rPr>
              <a:t>1 </a:t>
            </a:r>
            <a:r>
              <a:rPr kumimoji="1" lang="zh-CN" altLang="en-US" sz="3200" b="1">
                <a:solidFill>
                  <a:srgbClr val="FFFFFF"/>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设散列表长为</a:t>
            </a:r>
            <a:r>
              <a:rPr kumimoji="1" lang="en-US" altLang="zh-CN" sz="2800" b="1">
                <a:solidFill>
                  <a:srgbClr val="FFFFFF"/>
                </a:solidFill>
                <a:latin typeface="Times New Roman" panose="02020603050405020304" pitchFamily="18" charset="0"/>
                <a:ea typeface="宋体" panose="02010600030101010101" pitchFamily="2" charset="-122"/>
              </a:rPr>
              <a:t>7</a:t>
            </a:r>
            <a:r>
              <a:rPr kumimoji="1" lang="zh-CN" altLang="zh-CN" sz="2800" b="1">
                <a:solidFill>
                  <a:srgbClr val="FFFFFF"/>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记录关键字组为：</a:t>
            </a:r>
            <a:r>
              <a:rPr kumimoji="1" lang="en-US" altLang="zh-CN" sz="2800" b="1">
                <a:solidFill>
                  <a:srgbClr val="FFFFFF"/>
                </a:solidFill>
                <a:latin typeface="Times New Roman" panose="02020603050405020304" pitchFamily="18" charset="0"/>
                <a:ea typeface="宋体" panose="02010600030101010101" pitchFamily="2" charset="-122"/>
              </a:rPr>
              <a:t>15, 14, 28, 26, 56, 23</a:t>
            </a:r>
            <a:r>
              <a:rPr kumimoji="1" lang="zh-CN" altLang="en-US" sz="2800" b="1">
                <a:solidFill>
                  <a:srgbClr val="FFFFFF"/>
                </a:solidFill>
                <a:latin typeface="Times New Roman" panose="02020603050405020304" pitchFamily="18" charset="0"/>
                <a:ea typeface="宋体" panose="02010600030101010101" pitchFamily="2" charset="-122"/>
              </a:rPr>
              <a:t>，散列函数：</a:t>
            </a:r>
            <a:r>
              <a:rPr kumimoji="1" lang="en-US" altLang="zh-CN" sz="2800" b="1">
                <a:solidFill>
                  <a:srgbClr val="FFFFFF"/>
                </a:solidFill>
                <a:latin typeface="Times New Roman" panose="02020603050405020304" pitchFamily="18" charset="0"/>
                <a:ea typeface="宋体" panose="02010600030101010101" pitchFamily="2" charset="-122"/>
              </a:rPr>
              <a:t>H(key)=key   MOD  7</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zh-CN" altLang="zh-CN" sz="2800" b="1">
                <a:solidFill>
                  <a:srgbClr val="FFFFFF"/>
                </a:solidFill>
                <a:latin typeface="Times New Roman" panose="02020603050405020304" pitchFamily="18" charset="0"/>
                <a:ea typeface="宋体" panose="02010600030101010101" pitchFamily="2" charset="-122"/>
              </a:rPr>
              <a:t>冲突处理</a:t>
            </a:r>
            <a:r>
              <a:rPr kumimoji="1" lang="zh-CN" altLang="en-US" sz="2800" b="1">
                <a:solidFill>
                  <a:srgbClr val="FFFFFF"/>
                </a:solidFill>
                <a:latin typeface="Times New Roman" panose="02020603050405020304" pitchFamily="18" charset="0"/>
                <a:ea typeface="宋体" panose="02010600030101010101" pitchFamily="2" charset="-122"/>
              </a:rPr>
              <a:t>采用线性探测</a:t>
            </a:r>
            <a:r>
              <a:rPr kumimoji="1" lang="zh-CN" altLang="zh-CN" sz="2800" b="1">
                <a:solidFill>
                  <a:srgbClr val="FFFFFF"/>
                </a:solidFill>
                <a:latin typeface="Times New Roman" panose="02020603050405020304" pitchFamily="18" charset="0"/>
                <a:ea typeface="宋体" panose="02010600030101010101" pitchFamily="2" charset="-122"/>
              </a:rPr>
              <a:t>法</a:t>
            </a:r>
            <a:r>
              <a:rPr kumimoji="1" lang="zh-CN" altLang="en-US" sz="2800" b="1">
                <a:solidFill>
                  <a:srgbClr val="FFFFFF"/>
                </a:solidFill>
                <a:latin typeface="宋体" panose="02010600030101010101" pitchFamily="2" charset="-122"/>
                <a:ea typeface="宋体" panose="02010600030101010101" pitchFamily="2" charset="-122"/>
              </a:rPr>
              <a:t>。</a:t>
            </a:r>
          </a:p>
          <a:p>
            <a:pPr fontAlgn="base">
              <a:lnSpc>
                <a:spcPct val="110000"/>
              </a:lnSpc>
              <a:spcBef>
                <a:spcPct val="20000"/>
              </a:spcBef>
              <a:spcAft>
                <a:spcPct val="0"/>
              </a:spcAft>
            </a:pPr>
            <a:r>
              <a:rPr kumimoji="1" lang="zh-CN" altLang="en-US" sz="3200" b="1">
                <a:solidFill>
                  <a:srgbClr val="FFFFFF"/>
                </a:solidFill>
                <a:latin typeface="Times New Roman" panose="02020603050405020304" pitchFamily="18" charset="0"/>
                <a:ea typeface="宋体" panose="02010600030101010101" pitchFamily="2" charset="-122"/>
              </a:rPr>
              <a:t>解：</a:t>
            </a:r>
            <a:r>
              <a:rPr kumimoji="1" lang="en-US" altLang="zh-CN" sz="2800" b="1">
                <a:solidFill>
                  <a:srgbClr val="FFFFFF"/>
                </a:solidFill>
                <a:latin typeface="Times New Roman" panose="02020603050405020304" pitchFamily="18" charset="0"/>
                <a:ea typeface="宋体" panose="02010600030101010101" pitchFamily="2" charset="-122"/>
              </a:rPr>
              <a:t>H(15)=15  MOD 7=1         H(14)=14  MOD 7=0 </a:t>
            </a:r>
            <a:endParaRPr kumimoji="1" lang="zh-CN" altLang="zh-CN" sz="2800" b="1">
              <a:solidFill>
                <a:srgbClr val="FFFFFF"/>
              </a:solidFill>
              <a:latin typeface="Times New Roman" panose="02020603050405020304" pitchFamily="18" charset="0"/>
              <a:ea typeface="宋体" panose="02010600030101010101" pitchFamily="2" charset="-122"/>
            </a:endParaRPr>
          </a:p>
          <a:p>
            <a:pPr lvl="1"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H(28)=28  MOD 7=0  </a:t>
            </a:r>
            <a:r>
              <a:rPr kumimoji="1" lang="zh-CN" altLang="zh-CN" sz="2800" b="1">
                <a:solidFill>
                  <a:srgbClr val="FF0033"/>
                </a:solidFill>
                <a:latin typeface="Times New Roman" panose="02020603050405020304" pitchFamily="18" charset="0"/>
                <a:ea typeface="宋体" panose="02010600030101010101" pitchFamily="2" charset="-122"/>
              </a:rPr>
              <a:t>冲突</a:t>
            </a: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1</a:t>
            </a:r>
            <a:r>
              <a:rPr kumimoji="1" lang="en-US" altLang="zh-CN" sz="2800" b="1">
                <a:solidFill>
                  <a:srgbClr val="FFFFFF"/>
                </a:solidFill>
                <a:latin typeface="Times New Roman" panose="02020603050405020304" pitchFamily="18" charset="0"/>
                <a:ea typeface="宋体" panose="02010600030101010101" pitchFamily="2" charset="-122"/>
              </a:rPr>
              <a:t>(28)=1  </a:t>
            </a:r>
            <a:r>
              <a:rPr kumimoji="1" lang="zh-CN" altLang="en-US" sz="2800" b="1">
                <a:solidFill>
                  <a:srgbClr val="00FFFF"/>
                </a:solidFill>
                <a:latin typeface="Times New Roman" panose="02020603050405020304" pitchFamily="18" charset="0"/>
                <a:ea typeface="宋体" panose="02010600030101010101" pitchFamily="2" charset="-122"/>
              </a:rPr>
              <a:t>又</a:t>
            </a:r>
            <a:r>
              <a:rPr kumimoji="1" lang="zh-CN" altLang="zh-CN" sz="2800" b="1">
                <a:solidFill>
                  <a:srgbClr val="00FFFF"/>
                </a:solidFill>
                <a:latin typeface="Times New Roman" panose="02020603050405020304" pitchFamily="18" charset="0"/>
                <a:ea typeface="宋体" panose="02010600030101010101" pitchFamily="2" charset="-122"/>
              </a:rPr>
              <a:t>冲突</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(28)=2           H(26)=26  MOD 7=5</a:t>
            </a:r>
            <a:endParaRPr kumimoji="1" lang="zh-CN" altLang="zh-CN" sz="2800" b="1">
              <a:solidFill>
                <a:srgbClr val="FFFFFF"/>
              </a:solidFill>
              <a:latin typeface="Times New Roman" panose="02020603050405020304" pitchFamily="18" charset="0"/>
              <a:ea typeface="宋体" panose="02010600030101010101" pitchFamily="2" charset="-122"/>
            </a:endParaRPr>
          </a:p>
          <a:p>
            <a:pPr lvl="1"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H(56)=56  MOD 7=0     </a:t>
            </a:r>
            <a:r>
              <a:rPr kumimoji="1" lang="zh-CN" altLang="zh-CN" sz="2800" b="1">
                <a:solidFill>
                  <a:srgbClr val="FF0033"/>
                </a:solidFill>
                <a:latin typeface="Times New Roman" panose="02020603050405020304" pitchFamily="18" charset="0"/>
                <a:ea typeface="宋体" panose="02010600030101010101" pitchFamily="2" charset="-122"/>
              </a:rPr>
              <a:t>冲突</a:t>
            </a: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1</a:t>
            </a:r>
            <a:r>
              <a:rPr kumimoji="1" lang="en-US" altLang="zh-CN" sz="2800" b="1">
                <a:solidFill>
                  <a:srgbClr val="FFFFFF"/>
                </a:solidFill>
                <a:latin typeface="Times New Roman" panose="02020603050405020304" pitchFamily="18" charset="0"/>
                <a:ea typeface="宋体" panose="02010600030101010101" pitchFamily="2" charset="-122"/>
              </a:rPr>
              <a:t>(56)=1     </a:t>
            </a:r>
            <a:r>
              <a:rPr kumimoji="1" lang="zh-CN" altLang="en-US" sz="2800" b="1">
                <a:solidFill>
                  <a:srgbClr val="00FFFF"/>
                </a:solidFill>
                <a:latin typeface="Times New Roman" panose="02020603050405020304" pitchFamily="18" charset="0"/>
                <a:ea typeface="宋体" panose="02010600030101010101" pitchFamily="2" charset="-122"/>
              </a:rPr>
              <a:t>又</a:t>
            </a:r>
            <a:r>
              <a:rPr kumimoji="1" lang="zh-CN" altLang="zh-CN" sz="2800" b="1">
                <a:solidFill>
                  <a:srgbClr val="00FFFF"/>
                </a:solidFill>
                <a:latin typeface="Times New Roman" panose="02020603050405020304" pitchFamily="18" charset="0"/>
                <a:ea typeface="宋体" panose="02010600030101010101" pitchFamily="2" charset="-122"/>
              </a:rPr>
              <a:t>冲突</a:t>
            </a:r>
            <a:endParaRPr kumimoji="1" lang="zh-CN" altLang="en-US" sz="2800" b="1">
              <a:solidFill>
                <a:srgbClr val="00FFFF"/>
              </a:solidFill>
              <a:latin typeface="Times New Roman" panose="02020603050405020304" pitchFamily="18" charset="0"/>
              <a:ea typeface="宋体" panose="02010600030101010101" pitchFamily="2" charset="-122"/>
            </a:endParaRPr>
          </a:p>
          <a:p>
            <a:pPr lvl="1"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(56)=2   </a:t>
            </a:r>
            <a:r>
              <a:rPr kumimoji="1" lang="zh-CN" altLang="en-US" sz="2800" b="1">
                <a:solidFill>
                  <a:srgbClr val="FFFF00"/>
                </a:solidFill>
                <a:latin typeface="Times New Roman" panose="02020603050405020304" pitchFamily="18" charset="0"/>
                <a:ea typeface="宋体" panose="02010600030101010101" pitchFamily="2" charset="-122"/>
              </a:rPr>
              <a:t>又</a:t>
            </a:r>
            <a:r>
              <a:rPr kumimoji="1" lang="zh-CN" altLang="zh-CN" sz="2800" b="1">
                <a:solidFill>
                  <a:srgbClr val="FFFF00"/>
                </a:solidFill>
                <a:latin typeface="Times New Roman" panose="02020603050405020304" pitchFamily="18" charset="0"/>
                <a:ea typeface="宋体" panose="02010600030101010101" pitchFamily="2" charset="-122"/>
              </a:rPr>
              <a:t>冲突</a:t>
            </a:r>
            <a:r>
              <a:rPr kumimoji="1" lang="zh-CN" altLang="en-US" sz="2800" b="1">
                <a:solidFill>
                  <a:srgbClr val="FF0033"/>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3</a:t>
            </a:r>
            <a:r>
              <a:rPr kumimoji="1" lang="en-US" altLang="zh-CN" sz="2800" b="1">
                <a:solidFill>
                  <a:srgbClr val="FFFFFF"/>
                </a:solidFill>
                <a:latin typeface="Times New Roman" panose="02020603050405020304" pitchFamily="18" charset="0"/>
                <a:ea typeface="宋体" panose="02010600030101010101" pitchFamily="2" charset="-122"/>
              </a:rPr>
              <a:t>(56)=3 </a:t>
            </a:r>
          </a:p>
          <a:p>
            <a:pPr lvl="1"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H(23)=23  MOD 7=2     </a:t>
            </a:r>
            <a:r>
              <a:rPr kumimoji="1" lang="zh-CN" altLang="zh-CN" sz="2800" b="1">
                <a:solidFill>
                  <a:srgbClr val="FF0033"/>
                </a:solidFill>
                <a:latin typeface="Times New Roman" panose="02020603050405020304" pitchFamily="18" charset="0"/>
                <a:ea typeface="宋体" panose="02010600030101010101" pitchFamily="2" charset="-122"/>
              </a:rPr>
              <a:t>冲突</a:t>
            </a: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1</a:t>
            </a:r>
            <a:r>
              <a:rPr kumimoji="1" lang="en-US" altLang="zh-CN" sz="2800" b="1">
                <a:solidFill>
                  <a:srgbClr val="FFFFFF"/>
                </a:solidFill>
                <a:latin typeface="Times New Roman" panose="02020603050405020304" pitchFamily="18" charset="0"/>
                <a:ea typeface="宋体" panose="02010600030101010101" pitchFamily="2" charset="-122"/>
              </a:rPr>
              <a:t>(23)=3     </a:t>
            </a:r>
            <a:r>
              <a:rPr kumimoji="1" lang="zh-CN" altLang="en-US" sz="2800" b="1">
                <a:solidFill>
                  <a:srgbClr val="00FFFF"/>
                </a:solidFill>
                <a:latin typeface="Times New Roman" panose="02020603050405020304" pitchFamily="18" charset="0"/>
                <a:ea typeface="宋体" panose="02010600030101010101" pitchFamily="2" charset="-122"/>
              </a:rPr>
              <a:t>又</a:t>
            </a:r>
            <a:r>
              <a:rPr kumimoji="1" lang="zh-CN" altLang="zh-CN" sz="2800" b="1">
                <a:solidFill>
                  <a:srgbClr val="00FFFF"/>
                </a:solidFill>
                <a:latin typeface="Times New Roman" panose="02020603050405020304" pitchFamily="18" charset="0"/>
                <a:ea typeface="宋体" panose="02010600030101010101" pitchFamily="2" charset="-122"/>
              </a:rPr>
              <a:t>冲突</a:t>
            </a:r>
            <a:endParaRPr kumimoji="1" lang="zh-CN" altLang="en-US" sz="2800" b="1">
              <a:solidFill>
                <a:srgbClr val="00FFFF"/>
              </a:solidFill>
              <a:latin typeface="Times New Roman" panose="02020603050405020304" pitchFamily="18" charset="0"/>
              <a:ea typeface="宋体" panose="02010600030101010101" pitchFamily="2" charset="-122"/>
            </a:endParaRPr>
          </a:p>
          <a:p>
            <a:pPr lvl="1"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3</a:t>
            </a:r>
            <a:r>
              <a:rPr kumimoji="1" lang="en-US" altLang="zh-CN" sz="2800" b="1">
                <a:solidFill>
                  <a:srgbClr val="FFFFFF"/>
                </a:solidFill>
                <a:latin typeface="Times New Roman" panose="02020603050405020304" pitchFamily="18" charset="0"/>
                <a:ea typeface="宋体" panose="02010600030101010101" pitchFamily="2" charset="-122"/>
              </a:rPr>
              <a:t>(23)=4</a:t>
            </a:r>
          </a:p>
        </p:txBody>
      </p:sp>
    </p:spTree>
    <p:extLst>
      <p:ext uri="{BB962C8B-B14F-4D97-AF65-F5344CB8AC3E}">
        <p14:creationId xmlns:p14="http://schemas.microsoft.com/office/powerpoint/2010/main" val="100716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682"/>
                                        </p:tgtEl>
                                        <p:attrNameLst>
                                          <p:attrName>style.visibility</p:attrName>
                                        </p:attrNameLst>
                                      </p:cBhvr>
                                      <p:to>
                                        <p:strVal val="visible"/>
                                      </p:to>
                                    </p:set>
                                    <p:anim calcmode="lin" valueType="num">
                                      <p:cBhvr additive="base">
                                        <p:cTn id="7" dur="500" fill="hold"/>
                                        <p:tgtEl>
                                          <p:spTgt spid="839682"/>
                                        </p:tgtEl>
                                        <p:attrNameLst>
                                          <p:attrName>ppt_x</p:attrName>
                                        </p:attrNameLst>
                                      </p:cBhvr>
                                      <p:tavLst>
                                        <p:tav tm="0">
                                          <p:val>
                                            <p:strVal val="0-#ppt_w/2"/>
                                          </p:val>
                                        </p:tav>
                                        <p:tav tm="100000">
                                          <p:val>
                                            <p:strVal val="#ppt_x"/>
                                          </p:val>
                                        </p:tav>
                                      </p:tavLst>
                                    </p:anim>
                                    <p:anim calcmode="lin" valueType="num">
                                      <p:cBhvr additive="base">
                                        <p:cTn id="8" dur="500" fill="hold"/>
                                        <p:tgtEl>
                                          <p:spTgt spid="8396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0114" name="Rectangle 2">
            <a:extLst>
              <a:ext uri="{FF2B5EF4-FFF2-40B4-BE49-F238E27FC236}">
                <a16:creationId xmlns:a16="http://schemas.microsoft.com/office/drawing/2014/main" id="{8BFF80A7-CEF2-574A-9CB5-24002A242DF6}"/>
              </a:ext>
            </a:extLst>
          </p:cNvPr>
          <p:cNvSpPr>
            <a:spLocks noGrp="1" noChangeArrowheads="1"/>
          </p:cNvSpPr>
          <p:nvPr>
            <p:ph type="title"/>
          </p:nvPr>
        </p:nvSpPr>
        <p:spPr>
          <a:xfrm>
            <a:off x="2135189" y="188913"/>
            <a:ext cx="8091487" cy="762000"/>
          </a:xfrm>
        </p:spPr>
        <p:txBody>
          <a:bodyPr/>
          <a:lstStyle/>
          <a:p>
            <a:r>
              <a:rPr lang="en-US" altLang="zh-CN" b="1">
                <a:latin typeface="Times New Roman" panose="02020603050405020304" pitchFamily="18" charset="0"/>
              </a:rPr>
              <a:t>9.2.2</a:t>
            </a:r>
            <a:r>
              <a:rPr lang="en-US" altLang="zh-CN" b="1"/>
              <a:t>  </a:t>
            </a:r>
            <a:r>
              <a:rPr lang="zh-CN" altLang="en-US" b="1">
                <a:ea typeface="楷体_GB2312" pitchFamily="49" charset="-122"/>
              </a:rPr>
              <a:t>折半查找</a:t>
            </a:r>
            <a:r>
              <a:rPr lang="en-US" altLang="zh-CN" b="1">
                <a:latin typeface="Times New Roman" panose="02020603050405020304" pitchFamily="18" charset="0"/>
              </a:rPr>
              <a:t>(Binary Search)</a:t>
            </a:r>
          </a:p>
        </p:txBody>
      </p:sp>
      <p:sp>
        <p:nvSpPr>
          <p:cNvPr id="730115" name="Rectangle 3">
            <a:extLst>
              <a:ext uri="{FF2B5EF4-FFF2-40B4-BE49-F238E27FC236}">
                <a16:creationId xmlns:a16="http://schemas.microsoft.com/office/drawing/2014/main" id="{A0BE8D81-7009-7D45-B200-0A107601BC72}"/>
              </a:ext>
            </a:extLst>
          </p:cNvPr>
          <p:cNvSpPr>
            <a:spLocks noGrp="1" noChangeArrowheads="1"/>
          </p:cNvSpPr>
          <p:nvPr>
            <p:ph type="body" idx="1"/>
          </p:nvPr>
        </p:nvSpPr>
        <p:spPr>
          <a:xfrm>
            <a:off x="1676400" y="1125538"/>
            <a:ext cx="8839200" cy="5543550"/>
          </a:xfrm>
        </p:spPr>
        <p:txBody>
          <a:bodyPr/>
          <a:lstStyle/>
          <a:p>
            <a:pPr marL="0" indent="0">
              <a:lnSpc>
                <a:spcPct val="110000"/>
              </a:lnSpc>
              <a:buNone/>
            </a:pPr>
            <a:r>
              <a:rPr lang="zh-CN" altLang="en-US" sz="2800" b="1"/>
              <a:t>        折半查找又称为二分查找，是一种效率较高的查找方法。</a:t>
            </a:r>
          </a:p>
          <a:p>
            <a:pPr marL="0" indent="0">
              <a:lnSpc>
                <a:spcPct val="110000"/>
              </a:lnSpc>
              <a:buNone/>
            </a:pPr>
            <a:r>
              <a:rPr lang="zh-CN" altLang="en-US" b="1">
                <a:solidFill>
                  <a:schemeClr val="hlink"/>
                </a:solidFill>
              </a:rPr>
              <a:t>      </a:t>
            </a:r>
            <a:r>
              <a:rPr lang="zh-CN" altLang="en-US" b="1">
                <a:solidFill>
                  <a:schemeClr val="folHlink"/>
                </a:solidFill>
              </a:rPr>
              <a:t>前提条件</a:t>
            </a:r>
            <a:r>
              <a:rPr lang="zh-CN" altLang="en-US" b="1"/>
              <a:t>：</a:t>
            </a:r>
            <a:r>
              <a:rPr lang="zh-CN" altLang="en-US" sz="2800" b="1"/>
              <a:t>查找表中的所有记录是按关键字有序</a:t>
            </a:r>
            <a:r>
              <a:rPr lang="en-US" altLang="zh-CN" sz="2800" b="1"/>
              <a:t>(</a:t>
            </a:r>
            <a:r>
              <a:rPr lang="zh-CN" altLang="en-US" sz="2800" b="1"/>
              <a:t>升序或降序</a:t>
            </a:r>
            <a:r>
              <a:rPr lang="en-US" altLang="zh-CN" sz="2800" b="1"/>
              <a:t>) </a:t>
            </a:r>
            <a:r>
              <a:rPr lang="zh-CN" altLang="en-US" sz="2800" b="1"/>
              <a:t>。</a:t>
            </a:r>
            <a:endParaRPr lang="zh-CN" altLang="en-US" sz="2800"/>
          </a:p>
          <a:p>
            <a:pPr marL="0" indent="0">
              <a:lnSpc>
                <a:spcPct val="110000"/>
              </a:lnSpc>
              <a:buNone/>
            </a:pPr>
            <a:r>
              <a:rPr lang="zh-CN" altLang="en-US" sz="2800" b="1"/>
              <a:t>        查找过程中，先确定待查找记录在表中的范围，然后逐步缩小范围</a:t>
            </a:r>
            <a:r>
              <a:rPr lang="en-US" altLang="zh-CN" sz="2800" b="1"/>
              <a:t>(</a:t>
            </a:r>
            <a:r>
              <a:rPr lang="zh-CN" altLang="en-US" sz="2800" b="1">
                <a:solidFill>
                  <a:schemeClr val="tx2"/>
                </a:solidFill>
              </a:rPr>
              <a:t>每次将待查记录所在区间缩小一半</a:t>
            </a:r>
            <a:r>
              <a:rPr lang="en-US" altLang="zh-CN" sz="2800" b="1"/>
              <a:t>)</a:t>
            </a:r>
            <a:r>
              <a:rPr lang="zh-CN" altLang="en-US" sz="2800" b="1"/>
              <a:t>，直到找到或找不到记录为止。</a:t>
            </a:r>
          </a:p>
          <a:p>
            <a:pPr marL="0" indent="0">
              <a:lnSpc>
                <a:spcPct val="110000"/>
              </a:lnSpc>
              <a:buNone/>
            </a:pPr>
            <a:r>
              <a:rPr lang="en-US" altLang="zh-CN" sz="4000" b="1">
                <a:solidFill>
                  <a:schemeClr val="folHlink"/>
                </a:solidFill>
              </a:rPr>
              <a:t>1  </a:t>
            </a:r>
            <a:r>
              <a:rPr lang="zh-CN" altLang="en-US" sz="4000" b="1">
                <a:solidFill>
                  <a:schemeClr val="folHlink"/>
                </a:solidFill>
                <a:ea typeface="楷体_GB2312" pitchFamily="49" charset="-122"/>
              </a:rPr>
              <a:t>查找思想</a:t>
            </a:r>
          </a:p>
          <a:p>
            <a:pPr marL="0" indent="0">
              <a:lnSpc>
                <a:spcPct val="110000"/>
              </a:lnSpc>
              <a:buNone/>
            </a:pPr>
            <a:r>
              <a:rPr lang="zh-CN" altLang="en-US" b="1">
                <a:solidFill>
                  <a:schemeClr val="tx2"/>
                </a:solidFill>
                <a:effectLst>
                  <a:outerShdw blurRad="38100" dist="38100" dir="2700000" algn="tl">
                    <a:srgbClr val="000000"/>
                  </a:outerShdw>
                </a:effectLst>
              </a:rPr>
              <a:t>      </a:t>
            </a:r>
            <a:r>
              <a:rPr lang="zh-CN" altLang="en-US" sz="2800" b="1"/>
              <a:t>用</a:t>
            </a:r>
            <a:r>
              <a:rPr lang="en-US" altLang="zh-CN" sz="2800" b="1"/>
              <a:t>Low</a:t>
            </a:r>
            <a:r>
              <a:rPr lang="zh-CN" altLang="en-US" sz="2800" b="1"/>
              <a:t>、</a:t>
            </a:r>
            <a:r>
              <a:rPr lang="en-US" altLang="zh-CN" sz="2800" b="1"/>
              <a:t>High</a:t>
            </a:r>
            <a:r>
              <a:rPr lang="zh-CN" altLang="en-US" sz="2800" b="1"/>
              <a:t>和</a:t>
            </a:r>
            <a:r>
              <a:rPr lang="en-US" altLang="zh-CN" sz="2800" b="1"/>
              <a:t>Mid</a:t>
            </a:r>
            <a:r>
              <a:rPr lang="zh-CN" altLang="en-US" sz="2800" b="1"/>
              <a:t>表示待查找区间的下界、上界和中间位置指针，初值为</a:t>
            </a:r>
            <a:r>
              <a:rPr lang="en-US" altLang="zh-CN" sz="2800" b="1"/>
              <a:t>Low=1</a:t>
            </a:r>
            <a:r>
              <a:rPr lang="zh-CN" altLang="en-US" sz="2800" b="1"/>
              <a:t>，</a:t>
            </a:r>
            <a:r>
              <a:rPr lang="en-US" altLang="zh-CN" sz="2800" b="1"/>
              <a:t>High=n</a:t>
            </a:r>
            <a:r>
              <a:rPr lang="zh-CN" altLang="en-US" sz="2800" b="1"/>
              <a:t>。</a:t>
            </a:r>
          </a:p>
        </p:txBody>
      </p:sp>
    </p:spTree>
    <p:extLst>
      <p:ext uri="{BB962C8B-B14F-4D97-AF65-F5344CB8AC3E}">
        <p14:creationId xmlns:p14="http://schemas.microsoft.com/office/powerpoint/2010/main" val="92946227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9EA35675-F0C6-8742-855B-C072E97A7752}"/>
              </a:ext>
            </a:extLst>
          </p:cNvPr>
          <p:cNvSpPr>
            <a:spLocks noGrp="1" noChangeArrowheads="1"/>
          </p:cNvSpPr>
          <p:nvPr>
            <p:ph type="body" idx="1"/>
          </p:nvPr>
        </p:nvSpPr>
        <p:spPr>
          <a:xfrm>
            <a:off x="1676401" y="1052514"/>
            <a:ext cx="8812213" cy="5653087"/>
          </a:xfrm>
          <a:noFill/>
          <a:ln/>
        </p:spPr>
        <p:txBody>
          <a:bodyPr/>
          <a:lstStyle/>
          <a:p>
            <a:pPr marL="0" indent="0">
              <a:lnSpc>
                <a:spcPct val="110000"/>
              </a:lnSpc>
              <a:spcAft>
                <a:spcPct val="10000"/>
              </a:spcAft>
              <a:buNone/>
            </a:pPr>
            <a:r>
              <a:rPr lang="zh-CN" altLang="en-US" b="1">
                <a:sym typeface="Symbol" pitchFamily="2" charset="2"/>
              </a:rPr>
              <a:t>线性探测法的特点</a:t>
            </a:r>
          </a:p>
          <a:p>
            <a:pPr marL="444500" lvl="1" indent="0">
              <a:lnSpc>
                <a:spcPct val="110000"/>
              </a:lnSpc>
              <a:buNone/>
            </a:pPr>
            <a:r>
              <a:rPr lang="zh-CN" altLang="en-US" b="1">
                <a:solidFill>
                  <a:schemeClr val="folHlink"/>
                </a:solidFill>
              </a:rPr>
              <a:t>◆</a:t>
            </a:r>
            <a:r>
              <a:rPr lang="zh-CN" altLang="en-US" b="1">
                <a:solidFill>
                  <a:schemeClr val="hlink"/>
                </a:solidFill>
                <a:cs typeface="Times New Roman" panose="02020603050405020304" pitchFamily="18" charset="0"/>
              </a:rPr>
              <a:t> </a:t>
            </a:r>
            <a:r>
              <a:rPr lang="zh-CN" altLang="en-US" b="1">
                <a:solidFill>
                  <a:schemeClr val="accent1"/>
                </a:solidFill>
              </a:rPr>
              <a:t>优点</a:t>
            </a:r>
            <a:r>
              <a:rPr lang="zh-CN" altLang="en-US" b="1">
                <a:sym typeface="Symbol" pitchFamily="2" charset="2"/>
              </a:rPr>
              <a:t>：只要散列表未满</a:t>
            </a:r>
            <a:r>
              <a:rPr lang="zh-CN" altLang="zh-CN" b="1"/>
              <a:t>，</a:t>
            </a:r>
            <a:r>
              <a:rPr lang="zh-CN" altLang="en-US" b="1">
                <a:sym typeface="Symbol" pitchFamily="2" charset="2"/>
              </a:rPr>
              <a:t>总能找到一个不冲突的散列地址</a:t>
            </a:r>
            <a:r>
              <a:rPr lang="zh-CN" altLang="en-US" b="1"/>
              <a:t>；</a:t>
            </a:r>
          </a:p>
          <a:p>
            <a:pPr marL="444500" lvl="1" indent="0">
              <a:lnSpc>
                <a:spcPct val="110000"/>
              </a:lnSpc>
              <a:buNone/>
            </a:pPr>
            <a:r>
              <a:rPr lang="zh-CN" altLang="en-US" b="1">
                <a:solidFill>
                  <a:schemeClr val="folHlink"/>
                </a:solidFill>
              </a:rPr>
              <a:t>◆</a:t>
            </a:r>
            <a:r>
              <a:rPr lang="zh-CN" altLang="en-US" b="1">
                <a:solidFill>
                  <a:schemeClr val="hlink"/>
                </a:solidFill>
                <a:cs typeface="Times New Roman" panose="02020603050405020304" pitchFamily="18" charset="0"/>
              </a:rPr>
              <a:t> </a:t>
            </a:r>
            <a:r>
              <a:rPr lang="zh-CN" altLang="en-US" b="1">
                <a:solidFill>
                  <a:schemeClr val="accent1"/>
                </a:solidFill>
              </a:rPr>
              <a:t>缺点</a:t>
            </a:r>
            <a:r>
              <a:rPr lang="zh-CN" altLang="en-US" b="1">
                <a:sym typeface="Symbol" pitchFamily="2" charset="2"/>
              </a:rPr>
              <a:t>：每个产生冲突的记录被散列到离冲突最近的空地址上</a:t>
            </a:r>
            <a:r>
              <a:rPr lang="zh-CN" altLang="zh-CN" b="1"/>
              <a:t>，从而又</a:t>
            </a:r>
            <a:r>
              <a:rPr lang="zh-CN" altLang="zh-CN" b="1">
                <a:solidFill>
                  <a:schemeClr val="accent1"/>
                </a:solidFill>
              </a:rPr>
              <a:t>增加了更多的冲突机会</a:t>
            </a:r>
            <a:r>
              <a:rPr lang="en-US" altLang="zh-CN" b="1"/>
              <a:t>(</a:t>
            </a:r>
            <a:r>
              <a:rPr lang="zh-CN" altLang="en-US" b="1"/>
              <a:t>这种现象称为冲突的“</a:t>
            </a:r>
            <a:r>
              <a:rPr lang="zh-CN" altLang="en-US" b="1">
                <a:solidFill>
                  <a:schemeClr val="folHlink"/>
                </a:solidFill>
              </a:rPr>
              <a:t>聚集</a:t>
            </a:r>
            <a:r>
              <a:rPr lang="zh-CN" altLang="en-US" b="1"/>
              <a:t>”</a:t>
            </a:r>
            <a:r>
              <a:rPr lang="en-US" altLang="zh-CN" b="1"/>
              <a:t>)</a:t>
            </a:r>
            <a:r>
              <a:rPr lang="zh-CN" altLang="en-US" b="1">
                <a:latin typeface="宋体" panose="02010600030101010101" pitchFamily="2" charset="-122"/>
              </a:rPr>
              <a:t>。</a:t>
            </a:r>
          </a:p>
          <a:p>
            <a:pPr marL="0" indent="0">
              <a:lnSpc>
                <a:spcPct val="110000"/>
              </a:lnSpc>
              <a:spcAft>
                <a:spcPct val="10000"/>
              </a:spcAft>
              <a:buNone/>
            </a:pPr>
            <a:r>
              <a:rPr lang="zh-CN" altLang="en-US" sz="3600" b="1">
                <a:solidFill>
                  <a:schemeClr val="folHlink"/>
                </a:solidFill>
                <a:cs typeface="Times New Roman" panose="02020603050405020304" pitchFamily="18" charset="0"/>
                <a:sym typeface="Symbol" pitchFamily="2" charset="2"/>
              </a:rPr>
              <a:t>⑵</a:t>
            </a:r>
            <a:r>
              <a:rPr lang="zh-CN" altLang="en-US" sz="3600" b="1">
                <a:solidFill>
                  <a:schemeClr val="folHlink"/>
                </a:solidFill>
                <a:sym typeface="Symbol" pitchFamily="2" charset="2"/>
              </a:rPr>
              <a:t>  </a:t>
            </a:r>
            <a:r>
              <a:rPr lang="zh-CN" altLang="zh-CN" sz="3600" b="1">
                <a:solidFill>
                  <a:schemeClr val="folHlink"/>
                </a:solidFill>
                <a:ea typeface="楷体_GB2312" pitchFamily="49" charset="-122"/>
                <a:sym typeface="Symbol" pitchFamily="2" charset="2"/>
              </a:rPr>
              <a:t>二次探测法</a:t>
            </a:r>
            <a:endParaRPr lang="zh-CN" altLang="en-US" sz="3600" b="1">
              <a:solidFill>
                <a:schemeClr val="folHlink"/>
              </a:solidFill>
              <a:ea typeface="楷体_GB2312" pitchFamily="49" charset="-122"/>
              <a:sym typeface="Symbol" pitchFamily="2" charset="2"/>
            </a:endParaRPr>
          </a:p>
          <a:p>
            <a:pPr marL="444500" lvl="1" indent="0">
              <a:lnSpc>
                <a:spcPct val="110000"/>
              </a:lnSpc>
              <a:buNone/>
            </a:pPr>
            <a:r>
              <a:rPr lang="zh-CN" altLang="en-US" b="1">
                <a:sym typeface="Symbol" pitchFamily="2" charset="2"/>
              </a:rPr>
              <a:t>增量序列为：</a:t>
            </a:r>
            <a:r>
              <a:rPr lang="en-US" altLang="zh-CN" b="1">
                <a:sym typeface="Symbol" pitchFamily="2" charset="2"/>
              </a:rPr>
              <a:t>d</a:t>
            </a:r>
            <a:r>
              <a:rPr lang="en-US" altLang="zh-CN" b="1" baseline="-20000">
                <a:sym typeface="Symbol" pitchFamily="2" charset="2"/>
              </a:rPr>
              <a:t>i</a:t>
            </a:r>
            <a:r>
              <a:rPr lang="en-US" altLang="zh-CN" b="1">
                <a:sym typeface="Symbol" pitchFamily="2" charset="2"/>
              </a:rPr>
              <a:t>=1²,-1²,2²,-2²,3²,……±k²  (k</a:t>
            </a:r>
            <a:r>
              <a:rPr lang="en-US" altLang="zh-CN" b="1">
                <a:ea typeface="Arial Unicode MS" panose="020B0604020202020204" pitchFamily="34" charset="-128"/>
                <a:cs typeface="Arial Unicode MS" panose="020B0604020202020204" pitchFamily="34" charset="-128"/>
              </a:rPr>
              <a:t>⌊</a:t>
            </a:r>
            <a:r>
              <a:rPr lang="en-US" altLang="zh-CN" b="1"/>
              <a:t>m/2</a:t>
            </a:r>
            <a:r>
              <a:rPr lang="en-US" altLang="zh-CN" b="1">
                <a:ea typeface="Arial Unicode MS" panose="020B0604020202020204" pitchFamily="34" charset="-128"/>
                <a:cs typeface="Arial Unicode MS" panose="020B0604020202020204" pitchFamily="34" charset="-128"/>
              </a:rPr>
              <a:t>⌋</a:t>
            </a:r>
            <a:r>
              <a:rPr lang="en-US" altLang="zh-CN" b="1">
                <a:sym typeface="Symbol" pitchFamily="2" charset="2"/>
              </a:rPr>
              <a:t>)</a:t>
            </a:r>
          </a:p>
          <a:p>
            <a:pPr marL="444500" lvl="1" indent="0">
              <a:lnSpc>
                <a:spcPct val="110000"/>
              </a:lnSpc>
              <a:buNone/>
            </a:pPr>
            <a:r>
              <a:rPr lang="zh-CN" altLang="en-US" b="1">
                <a:latin typeface="宋体" panose="02010600030101010101" pitchFamily="2" charset="-122"/>
              </a:rPr>
              <a:t>上述例题若采用二次探测法进行冲突处理</a:t>
            </a:r>
            <a:r>
              <a:rPr lang="zh-CN" altLang="zh-CN" b="1"/>
              <a:t>，</a:t>
            </a:r>
            <a:r>
              <a:rPr lang="zh-CN" altLang="en-US" b="1">
                <a:latin typeface="宋体" panose="02010600030101010101" pitchFamily="2" charset="-122"/>
              </a:rPr>
              <a:t>则</a:t>
            </a:r>
            <a:r>
              <a:rPr lang="zh-CN" altLang="en-US" b="1">
                <a:sym typeface="Symbol" pitchFamily="2" charset="2"/>
              </a:rPr>
              <a:t>：</a:t>
            </a:r>
          </a:p>
          <a:p>
            <a:pPr marL="444500" lvl="1" indent="0">
              <a:lnSpc>
                <a:spcPct val="110000"/>
              </a:lnSpc>
              <a:buClrTx/>
              <a:buSzTx/>
              <a:buNone/>
            </a:pPr>
            <a:r>
              <a:rPr lang="en-US" altLang="zh-CN" b="1"/>
              <a:t>H(15)=15  MOD 7=1         H(14)=14  MOD 7=0</a:t>
            </a:r>
          </a:p>
        </p:txBody>
      </p:sp>
      <p:grpSp>
        <p:nvGrpSpPr>
          <p:cNvPr id="840707" name="Group 3">
            <a:extLst>
              <a:ext uri="{FF2B5EF4-FFF2-40B4-BE49-F238E27FC236}">
                <a16:creationId xmlns:a16="http://schemas.microsoft.com/office/drawing/2014/main" id="{A208A3CD-5B70-E147-9AD5-3D036B2278EB}"/>
              </a:ext>
            </a:extLst>
          </p:cNvPr>
          <p:cNvGrpSpPr>
            <a:grpSpLocks/>
          </p:cNvGrpSpPr>
          <p:nvPr/>
        </p:nvGrpSpPr>
        <p:grpSpPr bwMode="auto">
          <a:xfrm>
            <a:off x="3792539" y="44450"/>
            <a:ext cx="4103687" cy="819150"/>
            <a:chOff x="1248" y="3504"/>
            <a:chExt cx="2585" cy="516"/>
          </a:xfrm>
        </p:grpSpPr>
        <p:sp>
          <p:nvSpPr>
            <p:cNvPr id="840708" name="Rectangle 4">
              <a:extLst>
                <a:ext uri="{FF2B5EF4-FFF2-40B4-BE49-F238E27FC236}">
                  <a16:creationId xmlns:a16="http://schemas.microsoft.com/office/drawing/2014/main" id="{A1D840ED-8650-E94D-962B-3BEEEED89D29}"/>
                </a:ext>
              </a:extLst>
            </p:cNvPr>
            <p:cNvSpPr>
              <a:spLocks noChangeArrowheads="1"/>
            </p:cNvSpPr>
            <p:nvPr/>
          </p:nvSpPr>
          <p:spPr bwMode="auto">
            <a:xfrm>
              <a:off x="1264" y="3504"/>
              <a:ext cx="252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0     1      2      3      4       5     6</a:t>
              </a:r>
            </a:p>
          </p:txBody>
        </p:sp>
        <p:grpSp>
          <p:nvGrpSpPr>
            <p:cNvPr id="840709" name="Group 5">
              <a:extLst>
                <a:ext uri="{FF2B5EF4-FFF2-40B4-BE49-F238E27FC236}">
                  <a16:creationId xmlns:a16="http://schemas.microsoft.com/office/drawing/2014/main" id="{86AF69E8-E60E-C34B-BE29-79D27F9FE410}"/>
                </a:ext>
              </a:extLst>
            </p:cNvPr>
            <p:cNvGrpSpPr>
              <a:grpSpLocks/>
            </p:cNvGrpSpPr>
            <p:nvPr/>
          </p:nvGrpSpPr>
          <p:grpSpPr bwMode="auto">
            <a:xfrm>
              <a:off x="1248" y="3744"/>
              <a:ext cx="2585" cy="276"/>
              <a:chOff x="1248" y="3744"/>
              <a:chExt cx="2585" cy="276"/>
            </a:xfrm>
          </p:grpSpPr>
          <p:sp>
            <p:nvSpPr>
              <p:cNvPr id="840710" name="Rectangle 6">
                <a:extLst>
                  <a:ext uri="{FF2B5EF4-FFF2-40B4-BE49-F238E27FC236}">
                    <a16:creationId xmlns:a16="http://schemas.microsoft.com/office/drawing/2014/main" id="{3FF6E547-83DC-2D4C-81D4-D654503497CC}"/>
                  </a:ext>
                </a:extLst>
              </p:cNvPr>
              <p:cNvSpPr>
                <a:spLocks noChangeArrowheads="1"/>
              </p:cNvSpPr>
              <p:nvPr/>
            </p:nvSpPr>
            <p:spPr bwMode="auto">
              <a:xfrm>
                <a:off x="1248" y="3744"/>
                <a:ext cx="258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14  15   </a:t>
                </a:r>
                <a:r>
                  <a:rPr kumimoji="1" lang="en-US" altLang="zh-CN" sz="2800" b="1">
                    <a:solidFill>
                      <a:srgbClr val="00FFFF"/>
                    </a:solidFill>
                    <a:latin typeface="Times New Roman" panose="02020603050405020304" pitchFamily="18" charset="0"/>
                    <a:ea typeface="宋体" panose="02010600030101010101" pitchFamily="2" charset="-122"/>
                  </a:rPr>
                  <a:t>28</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0033"/>
                    </a:solidFill>
                    <a:latin typeface="Times New Roman" panose="02020603050405020304" pitchFamily="18" charset="0"/>
                    <a:ea typeface="宋体" panose="02010600030101010101" pitchFamily="2" charset="-122"/>
                  </a:rPr>
                  <a:t>56</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00"/>
                    </a:solidFill>
                    <a:latin typeface="Times New Roman" panose="02020603050405020304" pitchFamily="18" charset="0"/>
                    <a:ea typeface="宋体" panose="02010600030101010101" pitchFamily="2" charset="-122"/>
                  </a:rPr>
                  <a:t>23</a:t>
                </a:r>
                <a:r>
                  <a:rPr kumimoji="1" lang="en-US" altLang="zh-CN" sz="2800" b="1">
                    <a:solidFill>
                      <a:srgbClr val="FFFFFF"/>
                    </a:solidFill>
                    <a:latin typeface="Times New Roman" panose="02020603050405020304" pitchFamily="18" charset="0"/>
                    <a:ea typeface="宋体" panose="02010600030101010101" pitchFamily="2" charset="-122"/>
                  </a:rPr>
                  <a:t>   26</a:t>
                </a:r>
              </a:p>
            </p:txBody>
          </p:sp>
          <p:sp>
            <p:nvSpPr>
              <p:cNvPr id="840711" name="Line 7">
                <a:extLst>
                  <a:ext uri="{FF2B5EF4-FFF2-40B4-BE49-F238E27FC236}">
                    <a16:creationId xmlns:a16="http://schemas.microsoft.com/office/drawing/2014/main" id="{D07B0D81-07FF-DA4E-94EB-FD4DDDC05A07}"/>
                  </a:ext>
                </a:extLst>
              </p:cNvPr>
              <p:cNvSpPr>
                <a:spLocks noChangeShapeType="1"/>
              </p:cNvSpPr>
              <p:nvPr/>
            </p:nvSpPr>
            <p:spPr bwMode="auto">
              <a:xfrm>
                <a:off x="1597" y="37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0712" name="Line 8">
                <a:extLst>
                  <a:ext uri="{FF2B5EF4-FFF2-40B4-BE49-F238E27FC236}">
                    <a16:creationId xmlns:a16="http://schemas.microsoft.com/office/drawing/2014/main" id="{383EB55B-1899-CE45-9632-1FB8C244805F}"/>
                  </a:ext>
                </a:extLst>
              </p:cNvPr>
              <p:cNvSpPr>
                <a:spLocks noChangeShapeType="1"/>
              </p:cNvSpPr>
              <p:nvPr/>
            </p:nvSpPr>
            <p:spPr bwMode="auto">
              <a:xfrm>
                <a:off x="1943" y="37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0713" name="Line 9">
                <a:extLst>
                  <a:ext uri="{FF2B5EF4-FFF2-40B4-BE49-F238E27FC236}">
                    <a16:creationId xmlns:a16="http://schemas.microsoft.com/office/drawing/2014/main" id="{D4B292FC-2080-E048-9348-310807C073AC}"/>
                  </a:ext>
                </a:extLst>
              </p:cNvPr>
              <p:cNvSpPr>
                <a:spLocks noChangeShapeType="1"/>
              </p:cNvSpPr>
              <p:nvPr/>
            </p:nvSpPr>
            <p:spPr bwMode="auto">
              <a:xfrm>
                <a:off x="2336" y="37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0714" name="Line 10">
                <a:extLst>
                  <a:ext uri="{FF2B5EF4-FFF2-40B4-BE49-F238E27FC236}">
                    <a16:creationId xmlns:a16="http://schemas.microsoft.com/office/drawing/2014/main" id="{85AE0447-7543-F644-BF6C-51D4735F95AA}"/>
                  </a:ext>
                </a:extLst>
              </p:cNvPr>
              <p:cNvSpPr>
                <a:spLocks noChangeShapeType="1"/>
              </p:cNvSpPr>
              <p:nvPr/>
            </p:nvSpPr>
            <p:spPr bwMode="auto">
              <a:xfrm>
                <a:off x="2699" y="37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0715" name="Line 11">
                <a:extLst>
                  <a:ext uri="{FF2B5EF4-FFF2-40B4-BE49-F238E27FC236}">
                    <a16:creationId xmlns:a16="http://schemas.microsoft.com/office/drawing/2014/main" id="{9A725C9D-4C7B-D44A-9BF7-E09AC5DAED82}"/>
                  </a:ext>
                </a:extLst>
              </p:cNvPr>
              <p:cNvSpPr>
                <a:spLocks noChangeShapeType="1"/>
              </p:cNvSpPr>
              <p:nvPr/>
            </p:nvSpPr>
            <p:spPr bwMode="auto">
              <a:xfrm>
                <a:off x="3123" y="37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0716" name="Line 12">
                <a:extLst>
                  <a:ext uri="{FF2B5EF4-FFF2-40B4-BE49-F238E27FC236}">
                    <a16:creationId xmlns:a16="http://schemas.microsoft.com/office/drawing/2014/main" id="{916B5655-3C7B-B145-85AF-E1C60578B0EA}"/>
                  </a:ext>
                </a:extLst>
              </p:cNvPr>
              <p:cNvSpPr>
                <a:spLocks noChangeShapeType="1"/>
              </p:cNvSpPr>
              <p:nvPr/>
            </p:nvSpPr>
            <p:spPr bwMode="auto">
              <a:xfrm>
                <a:off x="3515" y="374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93073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0706">
                                            <p:txEl>
                                              <p:pRg st="0" end="0"/>
                                            </p:txEl>
                                          </p:spTgt>
                                        </p:tgtEl>
                                        <p:attrNameLst>
                                          <p:attrName>style.visibility</p:attrName>
                                        </p:attrNameLst>
                                      </p:cBhvr>
                                      <p:to>
                                        <p:strVal val="visible"/>
                                      </p:to>
                                    </p:set>
                                    <p:anim calcmode="lin" valueType="num">
                                      <p:cBhvr additive="base">
                                        <p:cTn id="7" dur="500" fill="hold"/>
                                        <p:tgtEl>
                                          <p:spTgt spid="8407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07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0706">
                                            <p:txEl>
                                              <p:pRg st="1" end="1"/>
                                            </p:txEl>
                                          </p:spTgt>
                                        </p:tgtEl>
                                        <p:attrNameLst>
                                          <p:attrName>style.visibility</p:attrName>
                                        </p:attrNameLst>
                                      </p:cBhvr>
                                      <p:to>
                                        <p:strVal val="visible"/>
                                      </p:to>
                                    </p:set>
                                    <p:anim calcmode="lin" valueType="num">
                                      <p:cBhvr additive="base">
                                        <p:cTn id="13" dur="500" fill="hold"/>
                                        <p:tgtEl>
                                          <p:spTgt spid="8407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070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0706">
                                            <p:txEl>
                                              <p:pRg st="2" end="2"/>
                                            </p:txEl>
                                          </p:spTgt>
                                        </p:tgtEl>
                                        <p:attrNameLst>
                                          <p:attrName>style.visibility</p:attrName>
                                        </p:attrNameLst>
                                      </p:cBhvr>
                                      <p:to>
                                        <p:strVal val="visible"/>
                                      </p:to>
                                    </p:set>
                                    <p:anim calcmode="lin" valueType="num">
                                      <p:cBhvr additive="base">
                                        <p:cTn id="19" dur="500" fill="hold"/>
                                        <p:tgtEl>
                                          <p:spTgt spid="8407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070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0706">
                                            <p:txEl>
                                              <p:pRg st="3" end="3"/>
                                            </p:txEl>
                                          </p:spTgt>
                                        </p:tgtEl>
                                        <p:attrNameLst>
                                          <p:attrName>style.visibility</p:attrName>
                                        </p:attrNameLst>
                                      </p:cBhvr>
                                      <p:to>
                                        <p:strVal val="visible"/>
                                      </p:to>
                                    </p:set>
                                    <p:anim calcmode="lin" valueType="num">
                                      <p:cBhvr additive="base">
                                        <p:cTn id="25" dur="500" fill="hold"/>
                                        <p:tgtEl>
                                          <p:spTgt spid="8407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070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0706">
                                            <p:txEl>
                                              <p:pRg st="4" end="4"/>
                                            </p:txEl>
                                          </p:spTgt>
                                        </p:tgtEl>
                                        <p:attrNameLst>
                                          <p:attrName>style.visibility</p:attrName>
                                        </p:attrNameLst>
                                      </p:cBhvr>
                                      <p:to>
                                        <p:strVal val="visible"/>
                                      </p:to>
                                    </p:set>
                                    <p:anim calcmode="lin" valueType="num">
                                      <p:cBhvr additive="base">
                                        <p:cTn id="31" dur="500" fill="hold"/>
                                        <p:tgtEl>
                                          <p:spTgt spid="8407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070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0706">
                                            <p:txEl>
                                              <p:pRg st="5" end="5"/>
                                            </p:txEl>
                                          </p:spTgt>
                                        </p:tgtEl>
                                        <p:attrNameLst>
                                          <p:attrName>style.visibility</p:attrName>
                                        </p:attrNameLst>
                                      </p:cBhvr>
                                      <p:to>
                                        <p:strVal val="visible"/>
                                      </p:to>
                                    </p:set>
                                    <p:anim calcmode="lin" valueType="num">
                                      <p:cBhvr additive="base">
                                        <p:cTn id="37" dur="500" fill="hold"/>
                                        <p:tgtEl>
                                          <p:spTgt spid="84070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40706">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0706">
                                            <p:txEl>
                                              <p:pRg st="6" end="6"/>
                                            </p:txEl>
                                          </p:spTgt>
                                        </p:tgtEl>
                                        <p:attrNameLst>
                                          <p:attrName>style.visibility</p:attrName>
                                        </p:attrNameLst>
                                      </p:cBhvr>
                                      <p:to>
                                        <p:strVal val="visible"/>
                                      </p:to>
                                    </p:set>
                                    <p:anim calcmode="lin" valueType="num">
                                      <p:cBhvr additive="base">
                                        <p:cTn id="43" dur="500" fill="hold"/>
                                        <p:tgtEl>
                                          <p:spTgt spid="84070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40706">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6" grpId="0" build="p" bldLvl="5"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1730" name="Rectangle 2">
            <a:extLst>
              <a:ext uri="{FF2B5EF4-FFF2-40B4-BE49-F238E27FC236}">
                <a16:creationId xmlns:a16="http://schemas.microsoft.com/office/drawing/2014/main" id="{BF9BAA0E-4F02-5B42-9138-A0580A96BB13}"/>
              </a:ext>
            </a:extLst>
          </p:cNvPr>
          <p:cNvSpPr>
            <a:spLocks noGrp="1" noChangeArrowheads="1"/>
          </p:cNvSpPr>
          <p:nvPr>
            <p:ph type="body" idx="1"/>
          </p:nvPr>
        </p:nvSpPr>
        <p:spPr>
          <a:xfrm>
            <a:off x="1676401" y="152400"/>
            <a:ext cx="8812213" cy="5581650"/>
          </a:xfrm>
          <a:noFill/>
          <a:ln/>
        </p:spPr>
        <p:txBody>
          <a:bodyPr/>
          <a:lstStyle/>
          <a:p>
            <a:pPr marL="533400" lvl="1" indent="0">
              <a:lnSpc>
                <a:spcPct val="110000"/>
              </a:lnSpc>
              <a:buClrTx/>
              <a:buSzTx/>
              <a:buNone/>
            </a:pPr>
            <a:r>
              <a:rPr lang="en-US" altLang="zh-CN" b="1"/>
              <a:t>H(28)=28  MOD 7=0     </a:t>
            </a:r>
            <a:r>
              <a:rPr lang="zh-CN" altLang="zh-CN" b="1">
                <a:solidFill>
                  <a:schemeClr val="hlink"/>
                </a:solidFill>
              </a:rPr>
              <a:t>冲突</a:t>
            </a:r>
            <a:r>
              <a:rPr lang="zh-CN" altLang="en-US" b="1"/>
              <a:t>      </a:t>
            </a:r>
            <a:r>
              <a:rPr lang="en-US" altLang="zh-CN" b="1"/>
              <a:t>H</a:t>
            </a:r>
            <a:r>
              <a:rPr lang="en-US" altLang="zh-CN" b="1" baseline="-20000"/>
              <a:t>1</a:t>
            </a:r>
            <a:r>
              <a:rPr lang="en-US" altLang="zh-CN" b="1"/>
              <a:t>(28)=1     </a:t>
            </a:r>
            <a:r>
              <a:rPr lang="zh-CN" altLang="en-US" b="1">
                <a:solidFill>
                  <a:schemeClr val="accent1"/>
                </a:solidFill>
              </a:rPr>
              <a:t>又</a:t>
            </a:r>
            <a:r>
              <a:rPr lang="zh-CN" altLang="zh-CN" b="1">
                <a:solidFill>
                  <a:schemeClr val="accent1"/>
                </a:solidFill>
              </a:rPr>
              <a:t>冲突</a:t>
            </a:r>
            <a:endParaRPr lang="zh-CN" altLang="en-US" b="1"/>
          </a:p>
          <a:p>
            <a:pPr marL="533400" lvl="1" indent="0">
              <a:lnSpc>
                <a:spcPct val="110000"/>
              </a:lnSpc>
              <a:buClrTx/>
              <a:buSzTx/>
              <a:buNone/>
            </a:pPr>
            <a:r>
              <a:rPr lang="en-US" altLang="zh-CN" b="1"/>
              <a:t>H</a:t>
            </a:r>
            <a:r>
              <a:rPr lang="en-US" altLang="zh-CN" b="1" baseline="-20000"/>
              <a:t>2</a:t>
            </a:r>
            <a:r>
              <a:rPr lang="en-US" altLang="zh-CN" b="1"/>
              <a:t>(28)=4</a:t>
            </a:r>
          </a:p>
          <a:p>
            <a:pPr marL="533400" lvl="1" indent="0">
              <a:lnSpc>
                <a:spcPct val="110000"/>
              </a:lnSpc>
              <a:buClrTx/>
              <a:buSzTx/>
              <a:buNone/>
            </a:pPr>
            <a:r>
              <a:rPr lang="en-US" altLang="zh-CN" b="1"/>
              <a:t>H(26)=26  MOD 7=5</a:t>
            </a:r>
          </a:p>
          <a:p>
            <a:pPr marL="533400" lvl="1" indent="0">
              <a:lnSpc>
                <a:spcPct val="110000"/>
              </a:lnSpc>
              <a:buClrTx/>
              <a:buSzTx/>
              <a:buNone/>
            </a:pPr>
            <a:r>
              <a:rPr lang="en-US" altLang="zh-CN" b="1"/>
              <a:t>H(56)=56  MOD 7=0     </a:t>
            </a:r>
            <a:r>
              <a:rPr lang="zh-CN" altLang="zh-CN" b="1">
                <a:solidFill>
                  <a:schemeClr val="hlink"/>
                </a:solidFill>
              </a:rPr>
              <a:t>冲突</a:t>
            </a:r>
            <a:r>
              <a:rPr lang="zh-CN" altLang="en-US" b="1"/>
              <a:t>      </a:t>
            </a:r>
            <a:r>
              <a:rPr lang="en-US" altLang="zh-CN" b="1"/>
              <a:t>H</a:t>
            </a:r>
            <a:r>
              <a:rPr lang="en-US" altLang="zh-CN" b="1" baseline="-20000"/>
              <a:t>1</a:t>
            </a:r>
            <a:r>
              <a:rPr lang="en-US" altLang="zh-CN" b="1"/>
              <a:t>(56)=1     </a:t>
            </a:r>
            <a:r>
              <a:rPr lang="zh-CN" altLang="en-US" b="1">
                <a:solidFill>
                  <a:schemeClr val="accent1"/>
                </a:solidFill>
              </a:rPr>
              <a:t>又</a:t>
            </a:r>
            <a:r>
              <a:rPr lang="zh-CN" altLang="zh-CN" b="1">
                <a:solidFill>
                  <a:schemeClr val="accent1"/>
                </a:solidFill>
              </a:rPr>
              <a:t>冲突</a:t>
            </a:r>
            <a:endParaRPr lang="zh-CN" altLang="en-US" b="1">
              <a:solidFill>
                <a:schemeClr val="accent1"/>
              </a:solidFill>
            </a:endParaRPr>
          </a:p>
          <a:p>
            <a:pPr marL="533400" lvl="1" indent="0">
              <a:lnSpc>
                <a:spcPct val="110000"/>
              </a:lnSpc>
              <a:buClrTx/>
              <a:buSzTx/>
              <a:buNone/>
            </a:pPr>
            <a:r>
              <a:rPr lang="en-US" altLang="zh-CN" b="1"/>
              <a:t>H</a:t>
            </a:r>
            <a:r>
              <a:rPr lang="en-US" altLang="zh-CN" b="1" baseline="-20000"/>
              <a:t>2</a:t>
            </a:r>
            <a:r>
              <a:rPr lang="en-US" altLang="zh-CN" b="1"/>
              <a:t>(56)=0   </a:t>
            </a:r>
            <a:r>
              <a:rPr lang="zh-CN" altLang="en-US" b="1">
                <a:solidFill>
                  <a:schemeClr val="folHlink"/>
                </a:solidFill>
              </a:rPr>
              <a:t>又</a:t>
            </a:r>
            <a:r>
              <a:rPr lang="zh-CN" altLang="zh-CN" b="1">
                <a:solidFill>
                  <a:schemeClr val="folHlink"/>
                </a:solidFill>
              </a:rPr>
              <a:t>冲突</a:t>
            </a:r>
            <a:r>
              <a:rPr lang="zh-CN" altLang="en-US" b="1">
                <a:solidFill>
                  <a:schemeClr val="hlink"/>
                </a:solidFill>
              </a:rPr>
              <a:t>    </a:t>
            </a:r>
            <a:r>
              <a:rPr lang="en-US" altLang="zh-CN" b="1"/>
              <a:t>H</a:t>
            </a:r>
            <a:r>
              <a:rPr lang="en-US" altLang="zh-CN" b="1" baseline="-20000"/>
              <a:t>3</a:t>
            </a:r>
            <a:r>
              <a:rPr lang="en-US" altLang="zh-CN" b="1"/>
              <a:t>(56)=4    </a:t>
            </a:r>
            <a:r>
              <a:rPr lang="zh-CN" altLang="en-US" b="1">
                <a:solidFill>
                  <a:schemeClr val="folHlink"/>
                </a:solidFill>
              </a:rPr>
              <a:t>又</a:t>
            </a:r>
            <a:r>
              <a:rPr lang="zh-CN" altLang="zh-CN" b="1">
                <a:solidFill>
                  <a:schemeClr val="folHlink"/>
                </a:solidFill>
              </a:rPr>
              <a:t>冲突</a:t>
            </a:r>
            <a:r>
              <a:rPr lang="zh-CN" altLang="en-US" b="1">
                <a:solidFill>
                  <a:schemeClr val="folHlink"/>
                </a:solidFill>
              </a:rPr>
              <a:t>      </a:t>
            </a:r>
            <a:r>
              <a:rPr lang="en-US" altLang="zh-CN" b="1"/>
              <a:t>H</a:t>
            </a:r>
            <a:r>
              <a:rPr lang="en-US" altLang="zh-CN" b="1" baseline="-20000"/>
              <a:t>4</a:t>
            </a:r>
            <a:r>
              <a:rPr lang="en-US" altLang="zh-CN" b="1"/>
              <a:t>(56)=2</a:t>
            </a:r>
            <a:r>
              <a:rPr lang="en-US" altLang="zh-CN" b="1">
                <a:solidFill>
                  <a:schemeClr val="hlink"/>
                </a:solidFill>
              </a:rPr>
              <a:t> </a:t>
            </a:r>
            <a:endParaRPr lang="en-US" altLang="zh-CN" b="1"/>
          </a:p>
          <a:p>
            <a:pPr marL="533400" lvl="1" indent="0">
              <a:lnSpc>
                <a:spcPct val="110000"/>
              </a:lnSpc>
              <a:buClrTx/>
              <a:buSzTx/>
              <a:buNone/>
            </a:pPr>
            <a:r>
              <a:rPr lang="en-US" altLang="zh-CN" b="1"/>
              <a:t>H(23)=23  MOD 7=2      </a:t>
            </a:r>
            <a:r>
              <a:rPr lang="zh-CN" altLang="zh-CN" b="1">
                <a:solidFill>
                  <a:schemeClr val="hlink"/>
                </a:solidFill>
              </a:rPr>
              <a:t>冲突</a:t>
            </a:r>
            <a:r>
              <a:rPr lang="zh-CN" altLang="en-US" b="1"/>
              <a:t>      </a:t>
            </a:r>
            <a:r>
              <a:rPr lang="en-US" altLang="zh-CN" b="1"/>
              <a:t>H</a:t>
            </a:r>
            <a:r>
              <a:rPr lang="en-US" altLang="zh-CN" b="1" baseline="-20000"/>
              <a:t>1</a:t>
            </a:r>
            <a:r>
              <a:rPr lang="en-US" altLang="zh-CN" b="1"/>
              <a:t>(23)=3</a:t>
            </a:r>
          </a:p>
          <a:p>
            <a:pPr marL="0" indent="0">
              <a:lnSpc>
                <a:spcPct val="110000"/>
              </a:lnSpc>
              <a:buNone/>
            </a:pPr>
            <a:r>
              <a:rPr lang="zh-CN" altLang="en-US" b="1">
                <a:solidFill>
                  <a:schemeClr val="folHlink"/>
                </a:solidFill>
                <a:sym typeface="Symbol" pitchFamily="2" charset="2"/>
              </a:rPr>
              <a:t>二次探测法的特点</a:t>
            </a:r>
          </a:p>
          <a:p>
            <a:pPr marL="533400" lvl="1" indent="0">
              <a:lnSpc>
                <a:spcPct val="110000"/>
              </a:lnSpc>
              <a:buNone/>
            </a:pPr>
            <a:r>
              <a:rPr lang="zh-CN" altLang="en-US" b="1">
                <a:solidFill>
                  <a:schemeClr val="folHlink"/>
                </a:solidFill>
              </a:rPr>
              <a:t>◆</a:t>
            </a:r>
            <a:r>
              <a:rPr lang="zh-CN" altLang="en-US" b="1">
                <a:solidFill>
                  <a:schemeClr val="hlink"/>
                </a:solidFill>
              </a:rPr>
              <a:t> </a:t>
            </a:r>
            <a:r>
              <a:rPr lang="zh-CN" altLang="en-US" b="1">
                <a:solidFill>
                  <a:schemeClr val="folHlink"/>
                </a:solidFill>
              </a:rPr>
              <a:t>优点</a:t>
            </a:r>
            <a:r>
              <a:rPr lang="zh-CN" altLang="en-US" b="1">
                <a:sym typeface="Symbol" pitchFamily="2" charset="2"/>
              </a:rPr>
              <a:t>：探测序列跳跃式地散列到整个表中</a:t>
            </a:r>
            <a:r>
              <a:rPr lang="zh-CN" altLang="zh-CN" b="1"/>
              <a:t>，不易产生</a:t>
            </a:r>
            <a:r>
              <a:rPr lang="zh-CN" altLang="en-US" b="1"/>
              <a:t>冲突的“</a:t>
            </a:r>
            <a:r>
              <a:rPr lang="zh-CN" altLang="en-US" b="1">
                <a:solidFill>
                  <a:schemeClr val="accent1"/>
                </a:solidFill>
              </a:rPr>
              <a:t>聚集</a:t>
            </a:r>
            <a:r>
              <a:rPr lang="zh-CN" altLang="en-US" b="1"/>
              <a:t>”现象；</a:t>
            </a:r>
          </a:p>
          <a:p>
            <a:pPr marL="533400" lvl="1" indent="0">
              <a:lnSpc>
                <a:spcPct val="110000"/>
              </a:lnSpc>
              <a:buNone/>
            </a:pPr>
            <a:r>
              <a:rPr lang="zh-CN" altLang="en-US" b="1">
                <a:solidFill>
                  <a:schemeClr val="folHlink"/>
                </a:solidFill>
              </a:rPr>
              <a:t>◆</a:t>
            </a:r>
            <a:r>
              <a:rPr lang="zh-CN" altLang="en-US" b="1">
                <a:solidFill>
                  <a:schemeClr val="hlink"/>
                </a:solidFill>
              </a:rPr>
              <a:t> </a:t>
            </a:r>
            <a:r>
              <a:rPr lang="zh-CN" altLang="en-US" b="1">
                <a:solidFill>
                  <a:schemeClr val="folHlink"/>
                </a:solidFill>
              </a:rPr>
              <a:t>缺点</a:t>
            </a:r>
            <a:r>
              <a:rPr lang="zh-CN" altLang="en-US" b="1">
                <a:sym typeface="Symbol" pitchFamily="2" charset="2"/>
              </a:rPr>
              <a:t>：不能保证探测到散列表的所有地址</a:t>
            </a:r>
            <a:r>
              <a:rPr lang="zh-CN" altLang="en-US" b="1"/>
              <a:t>。</a:t>
            </a:r>
          </a:p>
        </p:txBody>
      </p:sp>
      <p:grpSp>
        <p:nvGrpSpPr>
          <p:cNvPr id="841731" name="Group 3">
            <a:extLst>
              <a:ext uri="{FF2B5EF4-FFF2-40B4-BE49-F238E27FC236}">
                <a16:creationId xmlns:a16="http://schemas.microsoft.com/office/drawing/2014/main" id="{75F1C06C-60F7-A043-89B7-6372DF03C979}"/>
              </a:ext>
            </a:extLst>
          </p:cNvPr>
          <p:cNvGrpSpPr>
            <a:grpSpLocks/>
          </p:cNvGrpSpPr>
          <p:nvPr/>
        </p:nvGrpSpPr>
        <p:grpSpPr bwMode="auto">
          <a:xfrm>
            <a:off x="3505200" y="5876925"/>
            <a:ext cx="4102100" cy="812800"/>
            <a:chOff x="1248" y="3552"/>
            <a:chExt cx="2584" cy="512"/>
          </a:xfrm>
        </p:grpSpPr>
        <p:grpSp>
          <p:nvGrpSpPr>
            <p:cNvPr id="841732" name="Group 4">
              <a:extLst>
                <a:ext uri="{FF2B5EF4-FFF2-40B4-BE49-F238E27FC236}">
                  <a16:creationId xmlns:a16="http://schemas.microsoft.com/office/drawing/2014/main" id="{F5E7CEB1-CE00-264E-82DC-F2C77EAE6A4D}"/>
                </a:ext>
              </a:extLst>
            </p:cNvPr>
            <p:cNvGrpSpPr>
              <a:grpSpLocks/>
            </p:cNvGrpSpPr>
            <p:nvPr/>
          </p:nvGrpSpPr>
          <p:grpSpPr bwMode="auto">
            <a:xfrm>
              <a:off x="1248" y="3792"/>
              <a:ext cx="2584" cy="272"/>
              <a:chOff x="480" y="3888"/>
              <a:chExt cx="2584" cy="272"/>
            </a:xfrm>
          </p:grpSpPr>
          <p:sp>
            <p:nvSpPr>
              <p:cNvPr id="841733" name="Rectangle 5">
                <a:extLst>
                  <a:ext uri="{FF2B5EF4-FFF2-40B4-BE49-F238E27FC236}">
                    <a16:creationId xmlns:a16="http://schemas.microsoft.com/office/drawing/2014/main" id="{7C28228B-386C-104B-97A0-DDFE42DC8517}"/>
                  </a:ext>
                </a:extLst>
              </p:cNvPr>
              <p:cNvSpPr>
                <a:spLocks noChangeArrowheads="1"/>
              </p:cNvSpPr>
              <p:nvPr/>
            </p:nvSpPr>
            <p:spPr bwMode="auto">
              <a:xfrm>
                <a:off x="480" y="3888"/>
                <a:ext cx="2584"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14  15   </a:t>
                </a:r>
                <a:r>
                  <a:rPr kumimoji="1" lang="en-US" altLang="zh-CN" sz="2800" b="1">
                    <a:solidFill>
                      <a:srgbClr val="FF0033"/>
                    </a:solidFill>
                    <a:latin typeface="Times New Roman" panose="02020603050405020304" pitchFamily="18" charset="0"/>
                    <a:ea typeface="宋体" panose="02010600030101010101" pitchFamily="2" charset="-122"/>
                  </a:rPr>
                  <a:t>56</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00"/>
                    </a:solidFill>
                    <a:latin typeface="Times New Roman" panose="02020603050405020304" pitchFamily="18" charset="0"/>
                    <a:ea typeface="宋体" panose="02010600030101010101" pitchFamily="2" charset="-122"/>
                  </a:rPr>
                  <a:t>23 </a:t>
                </a:r>
                <a:r>
                  <a:rPr kumimoji="1" lang="en-US" altLang="zh-CN" sz="2800" b="1">
                    <a:solidFill>
                      <a:srgbClr val="FF0033"/>
                    </a:solidFill>
                    <a:latin typeface="Times New Roman" panose="02020603050405020304" pitchFamily="18" charset="0"/>
                    <a:ea typeface="宋体" panose="02010600030101010101" pitchFamily="2" charset="-122"/>
                  </a:rPr>
                  <a:t>  </a:t>
                </a:r>
                <a:r>
                  <a:rPr kumimoji="1" lang="en-US" altLang="zh-CN" sz="2800" b="1">
                    <a:solidFill>
                      <a:srgbClr val="00FFFF"/>
                    </a:solidFill>
                    <a:latin typeface="Times New Roman" panose="02020603050405020304" pitchFamily="18" charset="0"/>
                    <a:ea typeface="宋体" panose="02010600030101010101" pitchFamily="2" charset="-122"/>
                  </a:rPr>
                  <a:t>28</a:t>
                </a:r>
                <a:r>
                  <a:rPr kumimoji="1" lang="en-US" altLang="zh-CN" sz="2800" b="1">
                    <a:solidFill>
                      <a:srgbClr val="FFFFFF"/>
                    </a:solidFill>
                    <a:latin typeface="Times New Roman" panose="02020603050405020304" pitchFamily="18" charset="0"/>
                    <a:ea typeface="宋体" panose="02010600030101010101" pitchFamily="2" charset="-122"/>
                  </a:rPr>
                  <a:t>   26</a:t>
                </a:r>
                <a:endParaRPr kumimoji="1" lang="en-US" altLang="zh-CN" sz="2800" b="1">
                  <a:solidFill>
                    <a:srgbClr val="FF0033"/>
                  </a:solidFill>
                  <a:latin typeface="Times New Roman" panose="02020603050405020304" pitchFamily="18" charset="0"/>
                  <a:ea typeface="宋体" panose="02010600030101010101" pitchFamily="2" charset="-122"/>
                </a:endParaRPr>
              </a:p>
            </p:txBody>
          </p:sp>
          <p:sp>
            <p:nvSpPr>
              <p:cNvPr id="841734" name="Line 6">
                <a:extLst>
                  <a:ext uri="{FF2B5EF4-FFF2-40B4-BE49-F238E27FC236}">
                    <a16:creationId xmlns:a16="http://schemas.microsoft.com/office/drawing/2014/main" id="{FBEC1DC1-42F3-0B4F-A8E3-6844C3FA7C8C}"/>
                  </a:ext>
                </a:extLst>
              </p:cNvPr>
              <p:cNvSpPr>
                <a:spLocks noChangeShapeType="1"/>
              </p:cNvSpPr>
              <p:nvPr/>
            </p:nvSpPr>
            <p:spPr bwMode="auto">
              <a:xfrm>
                <a:off x="768" y="388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1735" name="Line 7">
                <a:extLst>
                  <a:ext uri="{FF2B5EF4-FFF2-40B4-BE49-F238E27FC236}">
                    <a16:creationId xmlns:a16="http://schemas.microsoft.com/office/drawing/2014/main" id="{245A7914-F909-2543-BDA4-0E264A94FE0C}"/>
                  </a:ext>
                </a:extLst>
              </p:cNvPr>
              <p:cNvSpPr>
                <a:spLocks noChangeShapeType="1"/>
              </p:cNvSpPr>
              <p:nvPr/>
            </p:nvSpPr>
            <p:spPr bwMode="auto">
              <a:xfrm>
                <a:off x="1152" y="388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1736" name="Line 8">
                <a:extLst>
                  <a:ext uri="{FF2B5EF4-FFF2-40B4-BE49-F238E27FC236}">
                    <a16:creationId xmlns:a16="http://schemas.microsoft.com/office/drawing/2014/main" id="{36D75449-C1E5-7B47-97A1-8C176DBED207}"/>
                  </a:ext>
                </a:extLst>
              </p:cNvPr>
              <p:cNvSpPr>
                <a:spLocks noChangeShapeType="1"/>
              </p:cNvSpPr>
              <p:nvPr/>
            </p:nvSpPr>
            <p:spPr bwMode="auto">
              <a:xfrm>
                <a:off x="1536" y="388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1737" name="Line 9">
                <a:extLst>
                  <a:ext uri="{FF2B5EF4-FFF2-40B4-BE49-F238E27FC236}">
                    <a16:creationId xmlns:a16="http://schemas.microsoft.com/office/drawing/2014/main" id="{4AE14F00-EFD6-5244-85FD-CA6C50723B62}"/>
                  </a:ext>
                </a:extLst>
              </p:cNvPr>
              <p:cNvSpPr>
                <a:spLocks noChangeShapeType="1"/>
              </p:cNvSpPr>
              <p:nvPr/>
            </p:nvSpPr>
            <p:spPr bwMode="auto">
              <a:xfrm>
                <a:off x="1944" y="388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1738" name="Line 10">
                <a:extLst>
                  <a:ext uri="{FF2B5EF4-FFF2-40B4-BE49-F238E27FC236}">
                    <a16:creationId xmlns:a16="http://schemas.microsoft.com/office/drawing/2014/main" id="{0031C3D0-186A-7946-83E2-20D96A32D01A}"/>
                  </a:ext>
                </a:extLst>
              </p:cNvPr>
              <p:cNvSpPr>
                <a:spLocks noChangeShapeType="1"/>
              </p:cNvSpPr>
              <p:nvPr/>
            </p:nvSpPr>
            <p:spPr bwMode="auto">
              <a:xfrm>
                <a:off x="2368" y="388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1739" name="Line 11">
                <a:extLst>
                  <a:ext uri="{FF2B5EF4-FFF2-40B4-BE49-F238E27FC236}">
                    <a16:creationId xmlns:a16="http://schemas.microsoft.com/office/drawing/2014/main" id="{5A5119E3-896F-2C43-A689-4BC1148198DF}"/>
                  </a:ext>
                </a:extLst>
              </p:cNvPr>
              <p:cNvSpPr>
                <a:spLocks noChangeShapeType="1"/>
              </p:cNvSpPr>
              <p:nvPr/>
            </p:nvSpPr>
            <p:spPr bwMode="auto">
              <a:xfrm>
                <a:off x="2736" y="388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1740" name="Rectangle 12">
              <a:extLst>
                <a:ext uri="{FF2B5EF4-FFF2-40B4-BE49-F238E27FC236}">
                  <a16:creationId xmlns:a16="http://schemas.microsoft.com/office/drawing/2014/main" id="{80B45666-4776-B045-861F-9B50C260D2D8}"/>
                </a:ext>
              </a:extLst>
            </p:cNvPr>
            <p:cNvSpPr>
              <a:spLocks noChangeArrowheads="1"/>
            </p:cNvSpPr>
            <p:nvPr/>
          </p:nvSpPr>
          <p:spPr bwMode="auto">
            <a:xfrm>
              <a:off x="1264" y="3552"/>
              <a:ext cx="253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0    1      2       3      4      5     6</a:t>
              </a:r>
            </a:p>
          </p:txBody>
        </p:sp>
      </p:grpSp>
    </p:spTree>
    <p:extLst>
      <p:ext uri="{BB962C8B-B14F-4D97-AF65-F5344CB8AC3E}">
        <p14:creationId xmlns:p14="http://schemas.microsoft.com/office/powerpoint/2010/main" val="1678274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1730">
                                            <p:txEl>
                                              <p:pRg st="0" end="0"/>
                                            </p:txEl>
                                          </p:spTgt>
                                        </p:tgtEl>
                                        <p:attrNameLst>
                                          <p:attrName>style.visibility</p:attrName>
                                        </p:attrNameLst>
                                      </p:cBhvr>
                                      <p:to>
                                        <p:strVal val="visible"/>
                                      </p:to>
                                    </p:set>
                                    <p:anim calcmode="lin" valueType="num">
                                      <p:cBhvr additive="base">
                                        <p:cTn id="7" dur="500" fill="hold"/>
                                        <p:tgtEl>
                                          <p:spTgt spid="841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17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1730">
                                            <p:txEl>
                                              <p:pRg st="1" end="1"/>
                                            </p:txEl>
                                          </p:spTgt>
                                        </p:tgtEl>
                                        <p:attrNameLst>
                                          <p:attrName>style.visibility</p:attrName>
                                        </p:attrNameLst>
                                      </p:cBhvr>
                                      <p:to>
                                        <p:strVal val="visible"/>
                                      </p:to>
                                    </p:set>
                                    <p:anim calcmode="lin" valueType="num">
                                      <p:cBhvr additive="base">
                                        <p:cTn id="13" dur="500" fill="hold"/>
                                        <p:tgtEl>
                                          <p:spTgt spid="8417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173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1730">
                                            <p:txEl>
                                              <p:pRg st="2" end="2"/>
                                            </p:txEl>
                                          </p:spTgt>
                                        </p:tgtEl>
                                        <p:attrNameLst>
                                          <p:attrName>style.visibility</p:attrName>
                                        </p:attrNameLst>
                                      </p:cBhvr>
                                      <p:to>
                                        <p:strVal val="visible"/>
                                      </p:to>
                                    </p:set>
                                    <p:anim calcmode="lin" valueType="num">
                                      <p:cBhvr additive="base">
                                        <p:cTn id="19" dur="500" fill="hold"/>
                                        <p:tgtEl>
                                          <p:spTgt spid="84173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173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1730">
                                            <p:txEl>
                                              <p:pRg st="3" end="3"/>
                                            </p:txEl>
                                          </p:spTgt>
                                        </p:tgtEl>
                                        <p:attrNameLst>
                                          <p:attrName>style.visibility</p:attrName>
                                        </p:attrNameLst>
                                      </p:cBhvr>
                                      <p:to>
                                        <p:strVal val="visible"/>
                                      </p:to>
                                    </p:set>
                                    <p:anim calcmode="lin" valueType="num">
                                      <p:cBhvr additive="base">
                                        <p:cTn id="25" dur="500" fill="hold"/>
                                        <p:tgtEl>
                                          <p:spTgt spid="84173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173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1730">
                                            <p:txEl>
                                              <p:pRg st="4" end="4"/>
                                            </p:txEl>
                                          </p:spTgt>
                                        </p:tgtEl>
                                        <p:attrNameLst>
                                          <p:attrName>style.visibility</p:attrName>
                                        </p:attrNameLst>
                                      </p:cBhvr>
                                      <p:to>
                                        <p:strVal val="visible"/>
                                      </p:to>
                                    </p:set>
                                    <p:anim calcmode="lin" valueType="num">
                                      <p:cBhvr additive="base">
                                        <p:cTn id="31" dur="500" fill="hold"/>
                                        <p:tgtEl>
                                          <p:spTgt spid="84173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173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1730">
                                            <p:txEl>
                                              <p:pRg st="5" end="5"/>
                                            </p:txEl>
                                          </p:spTgt>
                                        </p:tgtEl>
                                        <p:attrNameLst>
                                          <p:attrName>style.visibility</p:attrName>
                                        </p:attrNameLst>
                                      </p:cBhvr>
                                      <p:to>
                                        <p:strVal val="visible"/>
                                      </p:to>
                                    </p:set>
                                    <p:anim calcmode="lin" valueType="num">
                                      <p:cBhvr additive="base">
                                        <p:cTn id="37" dur="500" fill="hold"/>
                                        <p:tgtEl>
                                          <p:spTgt spid="84173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4173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1730">
                                            <p:txEl>
                                              <p:pRg st="6" end="6"/>
                                            </p:txEl>
                                          </p:spTgt>
                                        </p:tgtEl>
                                        <p:attrNameLst>
                                          <p:attrName>style.visibility</p:attrName>
                                        </p:attrNameLst>
                                      </p:cBhvr>
                                      <p:to>
                                        <p:strVal val="visible"/>
                                      </p:to>
                                    </p:set>
                                    <p:anim calcmode="lin" valueType="num">
                                      <p:cBhvr additive="base">
                                        <p:cTn id="43" dur="500" fill="hold"/>
                                        <p:tgtEl>
                                          <p:spTgt spid="84173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4173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41730">
                                            <p:txEl>
                                              <p:pRg st="7" end="7"/>
                                            </p:txEl>
                                          </p:spTgt>
                                        </p:tgtEl>
                                        <p:attrNameLst>
                                          <p:attrName>style.visibility</p:attrName>
                                        </p:attrNameLst>
                                      </p:cBhvr>
                                      <p:to>
                                        <p:strVal val="visible"/>
                                      </p:to>
                                    </p:set>
                                    <p:anim calcmode="lin" valueType="num">
                                      <p:cBhvr additive="base">
                                        <p:cTn id="49" dur="500" fill="hold"/>
                                        <p:tgtEl>
                                          <p:spTgt spid="84173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41730">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41730">
                                            <p:txEl>
                                              <p:pRg st="8" end="8"/>
                                            </p:txEl>
                                          </p:spTgt>
                                        </p:tgtEl>
                                        <p:attrNameLst>
                                          <p:attrName>style.visibility</p:attrName>
                                        </p:attrNameLst>
                                      </p:cBhvr>
                                      <p:to>
                                        <p:strVal val="visible"/>
                                      </p:to>
                                    </p:set>
                                    <p:anim calcmode="lin" valueType="num">
                                      <p:cBhvr additive="base">
                                        <p:cTn id="55" dur="500" fill="hold"/>
                                        <p:tgtEl>
                                          <p:spTgt spid="84173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41730">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0" grpId="0" build="p" bldLvl="5"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2754" name="Rectangle 2">
            <a:extLst>
              <a:ext uri="{FF2B5EF4-FFF2-40B4-BE49-F238E27FC236}">
                <a16:creationId xmlns:a16="http://schemas.microsoft.com/office/drawing/2014/main" id="{0A51C008-0C22-494B-A2F9-E740CB4ED2C6}"/>
              </a:ext>
            </a:extLst>
          </p:cNvPr>
          <p:cNvSpPr>
            <a:spLocks noChangeArrowheads="1"/>
          </p:cNvSpPr>
          <p:nvPr/>
        </p:nvSpPr>
        <p:spPr bwMode="auto">
          <a:xfrm>
            <a:off x="1676401" y="188914"/>
            <a:ext cx="8812213"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10000"/>
              </a:spcAft>
              <a:buClr>
                <a:srgbClr val="3366FF"/>
              </a:buClr>
              <a:buSzPct val="80000"/>
            </a:pPr>
            <a:r>
              <a:rPr lang="zh-CN" altLang="en-US" sz="3600" b="1">
                <a:solidFill>
                  <a:srgbClr val="FFFF00"/>
                </a:solidFill>
                <a:cs typeface="Times New Roman" panose="02020603050405020304" pitchFamily="18" charset="0"/>
                <a:sym typeface="Symbol" pitchFamily="2" charset="2"/>
              </a:rPr>
              <a:t>⑶   </a:t>
            </a:r>
            <a:r>
              <a:rPr lang="zh-CN" altLang="zh-CN" sz="3600" b="1">
                <a:solidFill>
                  <a:srgbClr val="FFFF00"/>
                </a:solidFill>
                <a:ea typeface="楷体_GB2312" pitchFamily="49" charset="-122"/>
                <a:sym typeface="Symbol" pitchFamily="2" charset="2"/>
              </a:rPr>
              <a:t>伪随机探测法</a:t>
            </a:r>
            <a:endParaRPr lang="zh-CN" altLang="en-US" sz="3600" b="1">
              <a:solidFill>
                <a:srgbClr val="FFFF00"/>
              </a:solidFill>
              <a:ea typeface="楷体_GB2312" pitchFamily="49" charset="-122"/>
              <a:sym typeface="Symbol" pitchFamily="2" charset="2"/>
            </a:endParaRP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sym typeface="Symbol" pitchFamily="2" charset="2"/>
              </a:rPr>
              <a:t>       增量序列使用一个</a:t>
            </a:r>
            <a:r>
              <a:rPr lang="zh-CN" altLang="zh-CN" sz="2800" b="1">
                <a:solidFill>
                  <a:srgbClr val="FFFFFF"/>
                </a:solidFill>
                <a:sym typeface="Symbol" pitchFamily="2" charset="2"/>
              </a:rPr>
              <a:t>伪随机函数来产生一个</a:t>
            </a:r>
            <a:r>
              <a:rPr lang="zh-CN" altLang="en-US" sz="2800" b="1">
                <a:solidFill>
                  <a:srgbClr val="FFFFFF"/>
                </a:solidFill>
                <a:sym typeface="Symbol" pitchFamily="2" charset="2"/>
              </a:rPr>
              <a:t>落在闭区间</a:t>
            </a:r>
            <a:r>
              <a:rPr lang="en-US" altLang="zh-CN" sz="2800" b="1">
                <a:solidFill>
                  <a:srgbClr val="FFFFFF"/>
                </a:solidFill>
                <a:sym typeface="Symbol" pitchFamily="2" charset="2"/>
              </a:rPr>
              <a:t>[1</a:t>
            </a:r>
            <a:r>
              <a:rPr lang="zh-CN" altLang="zh-CN" sz="2800" b="1">
                <a:solidFill>
                  <a:srgbClr val="FFFFFF"/>
                </a:solidFill>
              </a:rPr>
              <a:t>，</a:t>
            </a:r>
            <a:r>
              <a:rPr lang="en-US" altLang="zh-CN" sz="2800" b="1">
                <a:solidFill>
                  <a:srgbClr val="FFFFFF"/>
                </a:solidFill>
                <a:sym typeface="Symbol" pitchFamily="2" charset="2"/>
              </a:rPr>
              <a:t>m-1]</a:t>
            </a:r>
            <a:r>
              <a:rPr lang="zh-CN" altLang="en-US" sz="2800" b="1">
                <a:solidFill>
                  <a:srgbClr val="FFFFFF"/>
                </a:solidFill>
                <a:sym typeface="Symbol" pitchFamily="2" charset="2"/>
              </a:rPr>
              <a:t>的</a:t>
            </a:r>
            <a:r>
              <a:rPr lang="zh-CN" altLang="zh-CN" sz="2800" b="1">
                <a:solidFill>
                  <a:srgbClr val="FFFFFF"/>
                </a:solidFill>
                <a:sym typeface="Symbol" pitchFamily="2" charset="2"/>
              </a:rPr>
              <a:t>随机序列</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zh-CN" altLang="en-US" sz="2800" b="1">
                <a:solidFill>
                  <a:srgbClr val="FFFFFF"/>
                </a:solidFill>
              </a:rPr>
              <a:t>例</a:t>
            </a:r>
            <a:r>
              <a:rPr lang="en-US" altLang="zh-CN" sz="2800" b="1">
                <a:solidFill>
                  <a:srgbClr val="FFFFFF"/>
                </a:solidFill>
              </a:rPr>
              <a:t>2 </a:t>
            </a:r>
            <a:r>
              <a:rPr lang="zh-CN" altLang="zh-CN" sz="2800" b="1">
                <a:solidFill>
                  <a:srgbClr val="FFFFFF"/>
                </a:solidFill>
                <a:sym typeface="Symbol" pitchFamily="2" charset="2"/>
              </a:rPr>
              <a:t>：</a:t>
            </a:r>
            <a:r>
              <a:rPr lang="zh-CN" altLang="en-US" sz="2800" b="1">
                <a:solidFill>
                  <a:srgbClr val="FFFFFF"/>
                </a:solidFill>
              </a:rPr>
              <a:t> 表长为</a:t>
            </a:r>
            <a:r>
              <a:rPr lang="en-US" altLang="zh-CN" sz="2800" b="1">
                <a:solidFill>
                  <a:srgbClr val="FFFFFF"/>
                </a:solidFill>
              </a:rPr>
              <a:t>11</a:t>
            </a:r>
            <a:r>
              <a:rPr lang="zh-CN" altLang="en-US" sz="2800" b="1">
                <a:solidFill>
                  <a:srgbClr val="FFFFFF"/>
                </a:solidFill>
              </a:rPr>
              <a:t>的哈希表中已填有关键字为</a:t>
            </a:r>
            <a:r>
              <a:rPr lang="en-US" altLang="zh-CN" sz="2800" b="1">
                <a:solidFill>
                  <a:srgbClr val="FFFFFF"/>
                </a:solidFill>
              </a:rPr>
              <a:t>17</a:t>
            </a:r>
            <a:r>
              <a:rPr lang="zh-CN" altLang="en-US" sz="2800" b="1">
                <a:solidFill>
                  <a:srgbClr val="FFFFFF"/>
                </a:solidFill>
              </a:rPr>
              <a:t>，</a:t>
            </a:r>
            <a:r>
              <a:rPr lang="en-US" altLang="zh-CN" sz="2800" b="1">
                <a:solidFill>
                  <a:srgbClr val="FFFFFF"/>
                </a:solidFill>
              </a:rPr>
              <a:t>60</a:t>
            </a:r>
            <a:r>
              <a:rPr lang="zh-CN" altLang="en-US" sz="2800" b="1">
                <a:solidFill>
                  <a:srgbClr val="FFFFFF"/>
                </a:solidFill>
              </a:rPr>
              <a:t>，</a:t>
            </a:r>
            <a:r>
              <a:rPr lang="en-US" altLang="zh-CN" sz="2800" b="1">
                <a:solidFill>
                  <a:srgbClr val="FFFFFF"/>
                </a:solidFill>
              </a:rPr>
              <a:t>29</a:t>
            </a:r>
            <a:r>
              <a:rPr lang="zh-CN" altLang="en-US" sz="2800" b="1">
                <a:solidFill>
                  <a:srgbClr val="FFFFFF"/>
                </a:solidFill>
              </a:rPr>
              <a:t>的记录，散列函数为</a:t>
            </a:r>
            <a:r>
              <a:rPr lang="en-US" altLang="zh-CN" sz="2800" b="1">
                <a:solidFill>
                  <a:srgbClr val="FFFFFF"/>
                </a:solidFill>
              </a:rPr>
              <a:t>H(key)=key  MOD  11 </a:t>
            </a:r>
            <a:r>
              <a:rPr lang="zh-CN" altLang="en-US" sz="2800" b="1">
                <a:solidFill>
                  <a:srgbClr val="FFFFFF"/>
                </a:solidFill>
              </a:rPr>
              <a:t>。 </a:t>
            </a:r>
            <a:r>
              <a:rPr lang="zh-CN" altLang="zh-CN" sz="2800" b="1">
                <a:solidFill>
                  <a:srgbClr val="FFFFFF"/>
                </a:solidFill>
              </a:rPr>
              <a:t>现有第4个记录，其关键字为38，按三种处理冲突的方法，将它填入表中</a:t>
            </a:r>
            <a:r>
              <a:rPr lang="zh-CN" altLang="en-US" sz="2800" b="1">
                <a:solidFill>
                  <a:srgbClr val="FFFFFF"/>
                </a:solidFill>
              </a:rPr>
              <a:t>。</a:t>
            </a:r>
          </a:p>
          <a:p>
            <a:pPr eaLnBrk="1" fontAlgn="base" hangingPunct="1">
              <a:lnSpc>
                <a:spcPct val="110000"/>
              </a:lnSpc>
              <a:spcBef>
                <a:spcPct val="20000"/>
              </a:spcBef>
              <a:spcAft>
                <a:spcPct val="0"/>
              </a:spcAft>
            </a:pPr>
            <a:r>
              <a:rPr lang="en-US" altLang="zh-CN" sz="2800" b="1">
                <a:solidFill>
                  <a:srgbClr val="FFFFFF"/>
                </a:solidFill>
              </a:rPr>
              <a:t>(</a:t>
            </a:r>
            <a:r>
              <a:rPr lang="en-US" altLang="zh-CN" sz="2800" b="1">
                <a:solidFill>
                  <a:srgbClr val="00FFFF"/>
                </a:solidFill>
              </a:rPr>
              <a:t>1</a:t>
            </a:r>
            <a:r>
              <a:rPr lang="en-US" altLang="zh-CN" sz="2800" b="1">
                <a:solidFill>
                  <a:srgbClr val="FFFFFF"/>
                </a:solidFill>
              </a:rPr>
              <a:t>)  H(38)=38 MOD 11=5    </a:t>
            </a:r>
            <a:r>
              <a:rPr lang="zh-CN" altLang="zh-CN" sz="2800" b="1">
                <a:solidFill>
                  <a:srgbClr val="FFFFFF"/>
                </a:solidFill>
              </a:rPr>
              <a:t>冲突</a:t>
            </a:r>
          </a:p>
          <a:p>
            <a:pPr eaLnBrk="1" fontAlgn="base" hangingPunct="1">
              <a:lnSpc>
                <a:spcPct val="110000"/>
              </a:lnSpc>
              <a:spcBef>
                <a:spcPct val="20000"/>
              </a:spcBef>
              <a:spcAft>
                <a:spcPct val="0"/>
              </a:spcAft>
            </a:pPr>
            <a:r>
              <a:rPr lang="zh-CN" altLang="zh-CN" sz="2800" b="1">
                <a:solidFill>
                  <a:srgbClr val="FFFFFF"/>
                </a:solidFill>
              </a:rPr>
              <a:t>       </a:t>
            </a:r>
            <a:r>
              <a:rPr lang="en-US" altLang="zh-CN" sz="2800" b="1">
                <a:solidFill>
                  <a:srgbClr val="FFFFFF"/>
                </a:solidFill>
              </a:rPr>
              <a:t>H1=(5+1) MOD 11=6    </a:t>
            </a:r>
            <a:r>
              <a:rPr lang="zh-CN" altLang="zh-CN" sz="2800" b="1">
                <a:solidFill>
                  <a:srgbClr val="FFFFFF"/>
                </a:solidFill>
              </a:rPr>
              <a:t>冲突</a:t>
            </a:r>
          </a:p>
          <a:p>
            <a:pPr eaLnBrk="1" fontAlgn="base" hangingPunct="1">
              <a:lnSpc>
                <a:spcPct val="110000"/>
              </a:lnSpc>
              <a:spcBef>
                <a:spcPct val="20000"/>
              </a:spcBef>
              <a:spcAft>
                <a:spcPct val="0"/>
              </a:spcAft>
            </a:pPr>
            <a:r>
              <a:rPr lang="zh-CN" altLang="zh-CN" sz="2800" b="1">
                <a:solidFill>
                  <a:srgbClr val="FFFFFF"/>
                </a:solidFill>
              </a:rPr>
              <a:t>       </a:t>
            </a:r>
            <a:r>
              <a:rPr lang="en-US" altLang="zh-CN" sz="2800" b="1">
                <a:solidFill>
                  <a:srgbClr val="FFFFFF"/>
                </a:solidFill>
              </a:rPr>
              <a:t>H2=(5+2) MOD 11=7    </a:t>
            </a:r>
            <a:r>
              <a:rPr lang="zh-CN" altLang="zh-CN" sz="2800" b="1">
                <a:solidFill>
                  <a:srgbClr val="FFFFFF"/>
                </a:solidFill>
              </a:rPr>
              <a:t>冲突</a:t>
            </a:r>
          </a:p>
          <a:p>
            <a:pPr eaLnBrk="1" fontAlgn="base" hangingPunct="1">
              <a:lnSpc>
                <a:spcPct val="110000"/>
              </a:lnSpc>
              <a:spcBef>
                <a:spcPct val="20000"/>
              </a:spcBef>
              <a:spcAft>
                <a:spcPct val="0"/>
              </a:spcAft>
            </a:pPr>
            <a:r>
              <a:rPr lang="zh-CN" altLang="zh-CN" sz="2800" b="1">
                <a:solidFill>
                  <a:srgbClr val="FFFFFF"/>
                </a:solidFill>
              </a:rPr>
              <a:t>       </a:t>
            </a:r>
            <a:r>
              <a:rPr lang="en-US" altLang="zh-CN" sz="2800" b="1">
                <a:solidFill>
                  <a:srgbClr val="FFFFFF"/>
                </a:solidFill>
              </a:rPr>
              <a:t>H3=(5+3) MOD 11=8    </a:t>
            </a:r>
            <a:r>
              <a:rPr lang="zh-CN" altLang="zh-CN" sz="2800" b="1">
                <a:solidFill>
                  <a:srgbClr val="FFFFFF"/>
                </a:solidFill>
              </a:rPr>
              <a:t>不冲突</a:t>
            </a:r>
            <a:endParaRPr lang="zh-CN" altLang="en-US" sz="2800" b="1">
              <a:solidFill>
                <a:srgbClr val="FFFFFF"/>
              </a:solidFill>
            </a:endParaRPr>
          </a:p>
        </p:txBody>
      </p:sp>
    </p:spTree>
    <p:extLst>
      <p:ext uri="{BB962C8B-B14F-4D97-AF65-F5344CB8AC3E}">
        <p14:creationId xmlns:p14="http://schemas.microsoft.com/office/powerpoint/2010/main" val="3881285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2754">
                                            <p:txEl>
                                              <p:pRg st="0" end="0"/>
                                            </p:txEl>
                                          </p:spTgt>
                                        </p:tgtEl>
                                        <p:attrNameLst>
                                          <p:attrName>style.visibility</p:attrName>
                                        </p:attrNameLst>
                                      </p:cBhvr>
                                      <p:to>
                                        <p:strVal val="visible"/>
                                      </p:to>
                                    </p:set>
                                    <p:anim calcmode="lin" valueType="num">
                                      <p:cBhvr additive="base">
                                        <p:cTn id="7" dur="500" fill="hold"/>
                                        <p:tgtEl>
                                          <p:spTgt spid="8427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27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2754">
                                            <p:txEl>
                                              <p:pRg st="1" end="1"/>
                                            </p:txEl>
                                          </p:spTgt>
                                        </p:tgtEl>
                                        <p:attrNameLst>
                                          <p:attrName>style.visibility</p:attrName>
                                        </p:attrNameLst>
                                      </p:cBhvr>
                                      <p:to>
                                        <p:strVal val="visible"/>
                                      </p:to>
                                    </p:set>
                                    <p:anim calcmode="lin" valueType="num">
                                      <p:cBhvr additive="base">
                                        <p:cTn id="13" dur="500" fill="hold"/>
                                        <p:tgtEl>
                                          <p:spTgt spid="8427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275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2754">
                                            <p:txEl>
                                              <p:pRg st="2" end="2"/>
                                            </p:txEl>
                                          </p:spTgt>
                                        </p:tgtEl>
                                        <p:attrNameLst>
                                          <p:attrName>style.visibility</p:attrName>
                                        </p:attrNameLst>
                                      </p:cBhvr>
                                      <p:to>
                                        <p:strVal val="visible"/>
                                      </p:to>
                                    </p:set>
                                    <p:anim calcmode="lin" valueType="num">
                                      <p:cBhvr additive="base">
                                        <p:cTn id="19" dur="500" fill="hold"/>
                                        <p:tgtEl>
                                          <p:spTgt spid="84275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275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2754">
                                            <p:txEl>
                                              <p:pRg st="3" end="3"/>
                                            </p:txEl>
                                          </p:spTgt>
                                        </p:tgtEl>
                                        <p:attrNameLst>
                                          <p:attrName>style.visibility</p:attrName>
                                        </p:attrNameLst>
                                      </p:cBhvr>
                                      <p:to>
                                        <p:strVal val="visible"/>
                                      </p:to>
                                    </p:set>
                                    <p:anim calcmode="lin" valueType="num">
                                      <p:cBhvr additive="base">
                                        <p:cTn id="25" dur="500" fill="hold"/>
                                        <p:tgtEl>
                                          <p:spTgt spid="84275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275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2754">
                                            <p:txEl>
                                              <p:pRg st="4" end="4"/>
                                            </p:txEl>
                                          </p:spTgt>
                                        </p:tgtEl>
                                        <p:attrNameLst>
                                          <p:attrName>style.visibility</p:attrName>
                                        </p:attrNameLst>
                                      </p:cBhvr>
                                      <p:to>
                                        <p:strVal val="visible"/>
                                      </p:to>
                                    </p:set>
                                    <p:anim calcmode="lin" valueType="num">
                                      <p:cBhvr additive="base">
                                        <p:cTn id="31" dur="500" fill="hold"/>
                                        <p:tgtEl>
                                          <p:spTgt spid="84275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275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2754">
                                            <p:txEl>
                                              <p:pRg st="5" end="5"/>
                                            </p:txEl>
                                          </p:spTgt>
                                        </p:tgtEl>
                                        <p:attrNameLst>
                                          <p:attrName>style.visibility</p:attrName>
                                        </p:attrNameLst>
                                      </p:cBhvr>
                                      <p:to>
                                        <p:strVal val="visible"/>
                                      </p:to>
                                    </p:set>
                                    <p:anim calcmode="lin" valueType="num">
                                      <p:cBhvr additive="base">
                                        <p:cTn id="37" dur="500" fill="hold"/>
                                        <p:tgtEl>
                                          <p:spTgt spid="84275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4275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2754">
                                            <p:txEl>
                                              <p:pRg st="6" end="6"/>
                                            </p:txEl>
                                          </p:spTgt>
                                        </p:tgtEl>
                                        <p:attrNameLst>
                                          <p:attrName>style.visibility</p:attrName>
                                        </p:attrNameLst>
                                      </p:cBhvr>
                                      <p:to>
                                        <p:strVal val="visible"/>
                                      </p:to>
                                    </p:set>
                                    <p:anim calcmode="lin" valueType="num">
                                      <p:cBhvr additive="base">
                                        <p:cTn id="43" dur="500" fill="hold"/>
                                        <p:tgtEl>
                                          <p:spTgt spid="84275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4275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4" grpId="0" build="p" bldLvl="5"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3778" name="Text Box 2">
            <a:extLst>
              <a:ext uri="{FF2B5EF4-FFF2-40B4-BE49-F238E27FC236}">
                <a16:creationId xmlns:a16="http://schemas.microsoft.com/office/drawing/2014/main" id="{DFDA3B8C-36C3-124F-BEE5-51BFEDFCD805}"/>
              </a:ext>
            </a:extLst>
          </p:cNvPr>
          <p:cNvSpPr txBox="1">
            <a:spLocks noChangeArrowheads="1"/>
          </p:cNvSpPr>
          <p:nvPr/>
        </p:nvSpPr>
        <p:spPr bwMode="auto">
          <a:xfrm>
            <a:off x="1676400" y="152401"/>
            <a:ext cx="8839200" cy="278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00"/>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  H(38)=38 MOD 11=5      </a:t>
            </a:r>
            <a:r>
              <a:rPr kumimoji="1" lang="zh-CN" altLang="zh-CN" sz="2800" b="1">
                <a:solidFill>
                  <a:srgbClr val="FFFFFF"/>
                </a:solidFill>
                <a:latin typeface="Times New Roman" panose="02020603050405020304" pitchFamily="18" charset="0"/>
                <a:ea typeface="宋体" panose="02010600030101010101" pitchFamily="2" charset="-122"/>
              </a:rPr>
              <a:t>冲突</a:t>
            </a:r>
          </a:p>
          <a:p>
            <a:pPr fontAlgn="base">
              <a:lnSpc>
                <a:spcPct val="110000"/>
              </a:lnSpc>
              <a:spcBef>
                <a:spcPct val="20000"/>
              </a:spcBef>
              <a:spcAft>
                <a:spcPct val="0"/>
              </a:spcAft>
            </a:pPr>
            <a:r>
              <a:rPr kumimoji="1" lang="zh-CN" altLang="zh-CN"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1</a:t>
            </a:r>
            <a:r>
              <a:rPr kumimoji="1" lang="en-US" altLang="zh-CN" sz="2800" b="1">
                <a:solidFill>
                  <a:srgbClr val="FFFFFF"/>
                </a:solidFill>
                <a:latin typeface="Times New Roman" panose="02020603050405020304" pitchFamily="18" charset="0"/>
                <a:ea typeface="宋体" panose="02010600030101010101" pitchFamily="2" charset="-122"/>
              </a:rPr>
              <a:t>=(5+1</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²</a:t>
            </a:r>
            <a:r>
              <a:rPr kumimoji="1" lang="en-US" altLang="zh-CN" sz="2800" b="1">
                <a:solidFill>
                  <a:srgbClr val="FFFFFF"/>
                </a:solidFill>
                <a:latin typeface="Times New Roman" panose="02020603050405020304" pitchFamily="18" charset="0"/>
                <a:ea typeface="宋体" panose="02010600030101010101" pitchFamily="2" charset="-122"/>
              </a:rPr>
              <a:t>) MOD 11=6    </a:t>
            </a:r>
            <a:r>
              <a:rPr kumimoji="1" lang="zh-CN" altLang="zh-CN" sz="2800" b="1">
                <a:solidFill>
                  <a:srgbClr val="FFFFFF"/>
                </a:solidFill>
                <a:latin typeface="Times New Roman" panose="02020603050405020304" pitchFamily="18" charset="0"/>
                <a:ea typeface="宋体" panose="02010600030101010101" pitchFamily="2" charset="-122"/>
              </a:rPr>
              <a:t>冲突</a:t>
            </a:r>
          </a:p>
          <a:p>
            <a:pPr fontAlgn="base">
              <a:lnSpc>
                <a:spcPct val="110000"/>
              </a:lnSpc>
              <a:spcBef>
                <a:spcPct val="20000"/>
              </a:spcBef>
              <a:spcAft>
                <a:spcPct val="0"/>
              </a:spcAft>
            </a:pPr>
            <a:r>
              <a:rPr kumimoji="1" lang="zh-CN" altLang="zh-CN"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=(5-1</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²</a:t>
            </a:r>
            <a:r>
              <a:rPr kumimoji="1" lang="en-US" altLang="zh-CN" sz="2800" b="1">
                <a:solidFill>
                  <a:srgbClr val="FFFFFF"/>
                </a:solidFill>
                <a:latin typeface="Times New Roman" panose="02020603050405020304" pitchFamily="18" charset="0"/>
                <a:ea typeface="宋体" panose="02010600030101010101" pitchFamily="2" charset="-122"/>
              </a:rPr>
              <a:t>) MOD 11=4     </a:t>
            </a:r>
            <a:r>
              <a:rPr kumimoji="1" lang="zh-CN" altLang="zh-CN" sz="2800" b="1">
                <a:solidFill>
                  <a:srgbClr val="FFFFFF"/>
                </a:solidFill>
                <a:latin typeface="Times New Roman" panose="02020603050405020304" pitchFamily="18" charset="0"/>
                <a:ea typeface="宋体" panose="02010600030101010101" pitchFamily="2" charset="-122"/>
              </a:rPr>
              <a:t>不冲突</a:t>
            </a:r>
            <a:endParaRPr kumimoji="1" lang="zh-CN" altLang="en-US" sz="2800" b="1">
              <a:solidFill>
                <a:srgbClr val="FFFFFF"/>
              </a:solidFill>
              <a:latin typeface="Times New Roman" panose="02020603050405020304" pitchFamily="18" charset="0"/>
              <a:ea typeface="宋体" panose="02010600030101010101" pitchFamily="2" charset="-122"/>
            </a:endParaRPr>
          </a:p>
          <a:p>
            <a:pPr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FFFFFF"/>
                </a:solidFill>
                <a:latin typeface="Times New Roman" panose="02020603050405020304" pitchFamily="18" charset="0"/>
                <a:ea typeface="宋体" panose="02010600030101010101" pitchFamily="2" charset="-122"/>
              </a:rPr>
              <a:t>)  H(38)=38 MOD 11=5    </a:t>
            </a:r>
            <a:r>
              <a:rPr kumimoji="1" lang="zh-CN" altLang="zh-CN" sz="2800" b="1">
                <a:solidFill>
                  <a:srgbClr val="FFFFFF"/>
                </a:solidFill>
                <a:latin typeface="Times New Roman" panose="02020603050405020304" pitchFamily="18" charset="0"/>
                <a:ea typeface="宋体" panose="02010600030101010101" pitchFamily="2" charset="-122"/>
              </a:rPr>
              <a:t>冲突</a:t>
            </a:r>
            <a:endParaRPr kumimoji="1" lang="zh-CN" altLang="en-US" sz="2800" b="1">
              <a:solidFill>
                <a:srgbClr val="FFFFFF"/>
              </a:solidFill>
              <a:latin typeface="Times New Roman" panose="02020603050405020304" pitchFamily="18" charset="0"/>
              <a:ea typeface="宋体" panose="02010600030101010101" pitchFamily="2" charset="-122"/>
            </a:endParaRPr>
          </a:p>
          <a:p>
            <a:pPr fontAlgn="base">
              <a:lnSpc>
                <a:spcPct val="110000"/>
              </a:lnSpc>
              <a:spcBef>
                <a:spcPct val="2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设伪随机数序列为</a:t>
            </a:r>
            <a:r>
              <a:rPr kumimoji="1" lang="en-US" altLang="zh-CN" sz="2800" b="1">
                <a:solidFill>
                  <a:srgbClr val="FFFFFF"/>
                </a:solidFill>
                <a:latin typeface="Times New Roman" panose="02020603050405020304" pitchFamily="18" charset="0"/>
                <a:ea typeface="宋体" panose="02010600030101010101" pitchFamily="2" charset="-122"/>
              </a:rPr>
              <a:t>9</a:t>
            </a:r>
            <a:r>
              <a:rPr kumimoji="1" lang="zh-CN" altLang="en-US" sz="2800" b="1">
                <a:solidFill>
                  <a:srgbClr val="FFFFFF"/>
                </a:solidFill>
                <a:latin typeface="Times New Roman" panose="02020603050405020304" pitchFamily="18" charset="0"/>
                <a:ea typeface="宋体" panose="02010600030101010101" pitchFamily="2" charset="-122"/>
              </a:rPr>
              <a:t>，则</a:t>
            </a: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baseline="-20000">
                <a:solidFill>
                  <a:srgbClr val="FFFFFF"/>
                </a:solidFill>
                <a:latin typeface="Times New Roman" panose="02020603050405020304" pitchFamily="18" charset="0"/>
                <a:ea typeface="宋体" panose="02010600030101010101" pitchFamily="2" charset="-122"/>
              </a:rPr>
              <a:t>1</a:t>
            </a:r>
            <a:r>
              <a:rPr kumimoji="1" lang="en-US" altLang="zh-CN" sz="2800" b="1">
                <a:solidFill>
                  <a:srgbClr val="FFFFFF"/>
                </a:solidFill>
                <a:latin typeface="Times New Roman" panose="02020603050405020304" pitchFamily="18" charset="0"/>
                <a:ea typeface="宋体" panose="02010600030101010101" pitchFamily="2" charset="-122"/>
              </a:rPr>
              <a:t>=(5+9) MOD 11=3 </a:t>
            </a:r>
            <a:r>
              <a:rPr kumimoji="1" lang="zh-CN" altLang="zh-CN" sz="2800" b="1">
                <a:solidFill>
                  <a:srgbClr val="FFFFFF"/>
                </a:solidFill>
                <a:latin typeface="Times New Roman" panose="02020603050405020304" pitchFamily="18" charset="0"/>
                <a:ea typeface="宋体" panose="02010600030101010101" pitchFamily="2" charset="-122"/>
              </a:rPr>
              <a:t>不冲突</a:t>
            </a:r>
            <a:endParaRPr kumimoji="1" lang="zh-CN" altLang="en-US" sz="2800" b="1">
              <a:solidFill>
                <a:srgbClr val="FFFFFF"/>
              </a:solidFill>
              <a:latin typeface="宋体" panose="02010600030101010101" pitchFamily="2" charset="-122"/>
              <a:ea typeface="宋体" panose="02010600030101010101" pitchFamily="2" charset="-122"/>
            </a:endParaRPr>
          </a:p>
        </p:txBody>
      </p:sp>
      <p:grpSp>
        <p:nvGrpSpPr>
          <p:cNvPr id="843779" name="Group 3">
            <a:extLst>
              <a:ext uri="{FF2B5EF4-FFF2-40B4-BE49-F238E27FC236}">
                <a16:creationId xmlns:a16="http://schemas.microsoft.com/office/drawing/2014/main" id="{015D9024-F0DB-464E-B1D2-C583931F9787}"/>
              </a:ext>
            </a:extLst>
          </p:cNvPr>
          <p:cNvGrpSpPr>
            <a:grpSpLocks/>
          </p:cNvGrpSpPr>
          <p:nvPr/>
        </p:nvGrpSpPr>
        <p:grpSpPr bwMode="auto">
          <a:xfrm>
            <a:off x="3935414" y="3068638"/>
            <a:ext cx="4256087" cy="696912"/>
            <a:chOff x="1261" y="1173"/>
            <a:chExt cx="2681" cy="439"/>
          </a:xfrm>
        </p:grpSpPr>
        <p:grpSp>
          <p:nvGrpSpPr>
            <p:cNvPr id="843780" name="Group 4">
              <a:extLst>
                <a:ext uri="{FF2B5EF4-FFF2-40B4-BE49-F238E27FC236}">
                  <a16:creationId xmlns:a16="http://schemas.microsoft.com/office/drawing/2014/main" id="{29D26D58-5544-EA47-8F3D-BA62E8779884}"/>
                </a:ext>
              </a:extLst>
            </p:cNvPr>
            <p:cNvGrpSpPr>
              <a:grpSpLocks/>
            </p:cNvGrpSpPr>
            <p:nvPr/>
          </p:nvGrpSpPr>
          <p:grpSpPr bwMode="auto">
            <a:xfrm>
              <a:off x="1261" y="1173"/>
              <a:ext cx="2681" cy="435"/>
              <a:chOff x="1261" y="1173"/>
              <a:chExt cx="2681" cy="435"/>
            </a:xfrm>
          </p:grpSpPr>
          <p:sp>
            <p:nvSpPr>
              <p:cNvPr id="843781" name="Text Box 5">
                <a:extLst>
                  <a:ext uri="{FF2B5EF4-FFF2-40B4-BE49-F238E27FC236}">
                    <a16:creationId xmlns:a16="http://schemas.microsoft.com/office/drawing/2014/main" id="{1675FAF4-8BE9-504E-A7DB-4AB02AB35799}"/>
                  </a:ext>
                </a:extLst>
              </p:cNvPr>
              <p:cNvSpPr txBox="1">
                <a:spLocks noChangeArrowheads="1"/>
              </p:cNvSpPr>
              <p:nvPr/>
            </p:nvSpPr>
            <p:spPr bwMode="auto">
              <a:xfrm>
                <a:off x="1295" y="1173"/>
                <a:ext cx="26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0    1    2    3    4    5    6    7    8    9   10</a:t>
                </a:r>
              </a:p>
            </p:txBody>
          </p:sp>
          <p:sp>
            <p:nvSpPr>
              <p:cNvPr id="843782" name="Rectangle 6">
                <a:extLst>
                  <a:ext uri="{FF2B5EF4-FFF2-40B4-BE49-F238E27FC236}">
                    <a16:creationId xmlns:a16="http://schemas.microsoft.com/office/drawing/2014/main" id="{9C62D0A2-FC8C-0842-B18E-B85D7B8FB08D}"/>
                  </a:ext>
                </a:extLst>
              </p:cNvPr>
              <p:cNvSpPr>
                <a:spLocks noChangeArrowheads="1"/>
              </p:cNvSpPr>
              <p:nvPr/>
            </p:nvSpPr>
            <p:spPr bwMode="auto">
              <a:xfrm>
                <a:off x="1261" y="1366"/>
                <a:ext cx="2681" cy="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83" name="Line 7">
                <a:extLst>
                  <a:ext uri="{FF2B5EF4-FFF2-40B4-BE49-F238E27FC236}">
                    <a16:creationId xmlns:a16="http://schemas.microsoft.com/office/drawing/2014/main" id="{9E4D95EF-FA77-E345-AF06-2A8A493E94C9}"/>
                  </a:ext>
                </a:extLst>
              </p:cNvPr>
              <p:cNvSpPr>
                <a:spLocks noChangeShapeType="1"/>
              </p:cNvSpPr>
              <p:nvPr/>
            </p:nvSpPr>
            <p:spPr bwMode="auto">
              <a:xfrm>
                <a:off x="1498"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84" name="Line 8">
                <a:extLst>
                  <a:ext uri="{FF2B5EF4-FFF2-40B4-BE49-F238E27FC236}">
                    <a16:creationId xmlns:a16="http://schemas.microsoft.com/office/drawing/2014/main" id="{BB165A8D-DA17-C84C-B4B5-43B4AE7D3FB4}"/>
                  </a:ext>
                </a:extLst>
              </p:cNvPr>
              <p:cNvSpPr>
                <a:spLocks noChangeShapeType="1"/>
              </p:cNvSpPr>
              <p:nvPr/>
            </p:nvSpPr>
            <p:spPr bwMode="auto">
              <a:xfrm>
                <a:off x="1741"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85" name="Line 9">
                <a:extLst>
                  <a:ext uri="{FF2B5EF4-FFF2-40B4-BE49-F238E27FC236}">
                    <a16:creationId xmlns:a16="http://schemas.microsoft.com/office/drawing/2014/main" id="{DBACD84D-79A9-8645-8F9B-F775C7F34EC9}"/>
                  </a:ext>
                </a:extLst>
              </p:cNvPr>
              <p:cNvSpPr>
                <a:spLocks noChangeShapeType="1"/>
              </p:cNvSpPr>
              <p:nvPr/>
            </p:nvSpPr>
            <p:spPr bwMode="auto">
              <a:xfrm>
                <a:off x="1985"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86" name="Line 10">
                <a:extLst>
                  <a:ext uri="{FF2B5EF4-FFF2-40B4-BE49-F238E27FC236}">
                    <a16:creationId xmlns:a16="http://schemas.microsoft.com/office/drawing/2014/main" id="{97F9F7BF-FF25-7B41-ACDC-5498E0A3C872}"/>
                  </a:ext>
                </a:extLst>
              </p:cNvPr>
              <p:cNvSpPr>
                <a:spLocks noChangeShapeType="1"/>
              </p:cNvSpPr>
              <p:nvPr/>
            </p:nvSpPr>
            <p:spPr bwMode="auto">
              <a:xfrm>
                <a:off x="2229"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87" name="Line 11">
                <a:extLst>
                  <a:ext uri="{FF2B5EF4-FFF2-40B4-BE49-F238E27FC236}">
                    <a16:creationId xmlns:a16="http://schemas.microsoft.com/office/drawing/2014/main" id="{4622DEA9-9AFF-0345-B0EA-9651F3B79BC7}"/>
                  </a:ext>
                </a:extLst>
              </p:cNvPr>
              <p:cNvSpPr>
                <a:spLocks noChangeShapeType="1"/>
              </p:cNvSpPr>
              <p:nvPr/>
            </p:nvSpPr>
            <p:spPr bwMode="auto">
              <a:xfrm>
                <a:off x="2473"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88" name="Line 12">
                <a:extLst>
                  <a:ext uri="{FF2B5EF4-FFF2-40B4-BE49-F238E27FC236}">
                    <a16:creationId xmlns:a16="http://schemas.microsoft.com/office/drawing/2014/main" id="{76AADD5C-D2A7-EC40-855E-039E8CB36C38}"/>
                  </a:ext>
                </a:extLst>
              </p:cNvPr>
              <p:cNvSpPr>
                <a:spLocks noChangeShapeType="1"/>
              </p:cNvSpPr>
              <p:nvPr/>
            </p:nvSpPr>
            <p:spPr bwMode="auto">
              <a:xfrm>
                <a:off x="2716"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89" name="Line 13">
                <a:extLst>
                  <a:ext uri="{FF2B5EF4-FFF2-40B4-BE49-F238E27FC236}">
                    <a16:creationId xmlns:a16="http://schemas.microsoft.com/office/drawing/2014/main" id="{C2DD43BC-7D5F-AE45-A76B-7A9385268C14}"/>
                  </a:ext>
                </a:extLst>
              </p:cNvPr>
              <p:cNvSpPr>
                <a:spLocks noChangeShapeType="1"/>
              </p:cNvSpPr>
              <p:nvPr/>
            </p:nvSpPr>
            <p:spPr bwMode="auto">
              <a:xfrm>
                <a:off x="2960"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90" name="Line 14">
                <a:extLst>
                  <a:ext uri="{FF2B5EF4-FFF2-40B4-BE49-F238E27FC236}">
                    <a16:creationId xmlns:a16="http://schemas.microsoft.com/office/drawing/2014/main" id="{CD48798F-EF44-A649-8806-2CB48BF5DBD9}"/>
                  </a:ext>
                </a:extLst>
              </p:cNvPr>
              <p:cNvSpPr>
                <a:spLocks noChangeShapeType="1"/>
              </p:cNvSpPr>
              <p:nvPr/>
            </p:nvSpPr>
            <p:spPr bwMode="auto">
              <a:xfrm>
                <a:off x="3204"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91" name="Line 15">
                <a:extLst>
                  <a:ext uri="{FF2B5EF4-FFF2-40B4-BE49-F238E27FC236}">
                    <a16:creationId xmlns:a16="http://schemas.microsoft.com/office/drawing/2014/main" id="{9695AF2F-4E8F-EA4C-99A5-632B5FD57860}"/>
                  </a:ext>
                </a:extLst>
              </p:cNvPr>
              <p:cNvSpPr>
                <a:spLocks noChangeShapeType="1"/>
              </p:cNvSpPr>
              <p:nvPr/>
            </p:nvSpPr>
            <p:spPr bwMode="auto">
              <a:xfrm>
                <a:off x="3448"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92" name="Line 16">
                <a:extLst>
                  <a:ext uri="{FF2B5EF4-FFF2-40B4-BE49-F238E27FC236}">
                    <a16:creationId xmlns:a16="http://schemas.microsoft.com/office/drawing/2014/main" id="{9445D6B0-1B35-3C45-BABE-06C21E09A93F}"/>
                  </a:ext>
                </a:extLst>
              </p:cNvPr>
              <p:cNvSpPr>
                <a:spLocks noChangeShapeType="1"/>
              </p:cNvSpPr>
              <p:nvPr/>
            </p:nvSpPr>
            <p:spPr bwMode="auto">
              <a:xfrm>
                <a:off x="3692" y="1366"/>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3793" name="Text Box 17">
                <a:extLst>
                  <a:ext uri="{FF2B5EF4-FFF2-40B4-BE49-F238E27FC236}">
                    <a16:creationId xmlns:a16="http://schemas.microsoft.com/office/drawing/2014/main" id="{8A9727A7-13C9-C84E-BAA0-CBEAC3BE134D}"/>
                  </a:ext>
                </a:extLst>
              </p:cNvPr>
              <p:cNvSpPr txBox="1">
                <a:spLocks noChangeArrowheads="1"/>
              </p:cNvSpPr>
              <p:nvPr/>
            </p:nvSpPr>
            <p:spPr bwMode="auto">
              <a:xfrm>
                <a:off x="2454" y="1358"/>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60  17  29</a:t>
                </a:r>
              </a:p>
            </p:txBody>
          </p:sp>
        </p:grpSp>
        <p:sp>
          <p:nvSpPr>
            <p:cNvPr id="843794" name="Text Box 18">
              <a:extLst>
                <a:ext uri="{FF2B5EF4-FFF2-40B4-BE49-F238E27FC236}">
                  <a16:creationId xmlns:a16="http://schemas.microsoft.com/office/drawing/2014/main" id="{408055BA-24C0-BC40-AA46-F5A225077E9A}"/>
                </a:ext>
              </a:extLst>
            </p:cNvPr>
            <p:cNvSpPr txBox="1">
              <a:spLocks noChangeArrowheads="1"/>
            </p:cNvSpPr>
            <p:nvPr/>
          </p:nvSpPr>
          <p:spPr bwMode="auto">
            <a:xfrm>
              <a:off x="3200" y="1359"/>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0066FF"/>
                  </a:solidFill>
                  <a:latin typeface="Times New Roman" panose="02020603050405020304" pitchFamily="18" charset="0"/>
                  <a:ea typeface="宋体" panose="02010600030101010101" pitchFamily="2" charset="-122"/>
                </a:rPr>
                <a:t>38</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3795" name="Text Box 19">
              <a:extLst>
                <a:ext uri="{FF2B5EF4-FFF2-40B4-BE49-F238E27FC236}">
                  <a16:creationId xmlns:a16="http://schemas.microsoft.com/office/drawing/2014/main" id="{D2CBA029-0F46-364B-BD5F-2BC3B0815541}"/>
                </a:ext>
              </a:extLst>
            </p:cNvPr>
            <p:cNvSpPr txBox="1">
              <a:spLocks noChangeArrowheads="1"/>
            </p:cNvSpPr>
            <p:nvPr/>
          </p:nvSpPr>
          <p:spPr bwMode="auto">
            <a:xfrm>
              <a:off x="2220" y="136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FF00"/>
                  </a:solidFill>
                  <a:latin typeface="Times New Roman" panose="02020603050405020304" pitchFamily="18" charset="0"/>
                  <a:ea typeface="宋体" panose="02010600030101010101" pitchFamily="2" charset="-122"/>
                </a:rPr>
                <a:t>38</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3796" name="Text Box 20">
              <a:extLst>
                <a:ext uri="{FF2B5EF4-FFF2-40B4-BE49-F238E27FC236}">
                  <a16:creationId xmlns:a16="http://schemas.microsoft.com/office/drawing/2014/main" id="{2C5A2418-A329-6140-8B7A-A7ABABC7DC70}"/>
                </a:ext>
              </a:extLst>
            </p:cNvPr>
            <p:cNvSpPr txBox="1">
              <a:spLocks noChangeArrowheads="1"/>
            </p:cNvSpPr>
            <p:nvPr/>
          </p:nvSpPr>
          <p:spPr bwMode="auto">
            <a:xfrm>
              <a:off x="1974" y="135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000">
                  <a:solidFill>
                    <a:srgbClr val="FF3300"/>
                  </a:solidFill>
                  <a:latin typeface="Times New Roman" panose="02020603050405020304" pitchFamily="18" charset="0"/>
                  <a:ea typeface="宋体" panose="02010600030101010101" pitchFamily="2" charset="-122"/>
                </a:rPr>
                <a:t>38</a:t>
              </a:r>
              <a:endParaRPr kumimoji="1" lang="en-US" altLang="zh-CN" sz="20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77140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3778"/>
                                        </p:tgtEl>
                                        <p:attrNameLst>
                                          <p:attrName>style.visibility</p:attrName>
                                        </p:attrNameLst>
                                      </p:cBhvr>
                                      <p:to>
                                        <p:strVal val="visible"/>
                                      </p:to>
                                    </p:set>
                                    <p:anim calcmode="lin" valueType="num">
                                      <p:cBhvr additive="base">
                                        <p:cTn id="7" dur="500" fill="hold"/>
                                        <p:tgtEl>
                                          <p:spTgt spid="843778"/>
                                        </p:tgtEl>
                                        <p:attrNameLst>
                                          <p:attrName>ppt_x</p:attrName>
                                        </p:attrNameLst>
                                      </p:cBhvr>
                                      <p:tavLst>
                                        <p:tav tm="0">
                                          <p:val>
                                            <p:strVal val="0-#ppt_w/2"/>
                                          </p:val>
                                        </p:tav>
                                        <p:tav tm="100000">
                                          <p:val>
                                            <p:strVal val="#ppt_x"/>
                                          </p:val>
                                        </p:tav>
                                      </p:tavLst>
                                    </p:anim>
                                    <p:anim calcmode="lin" valueType="num">
                                      <p:cBhvr additive="base">
                                        <p:cTn id="8" dur="500" fill="hold"/>
                                        <p:tgtEl>
                                          <p:spTgt spid="8437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78"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4802" name="Rectangle 2">
            <a:extLst>
              <a:ext uri="{FF2B5EF4-FFF2-40B4-BE49-F238E27FC236}">
                <a16:creationId xmlns:a16="http://schemas.microsoft.com/office/drawing/2014/main" id="{D57A0BBB-5299-0248-9D42-C8FEC5F95B5E}"/>
              </a:ext>
            </a:extLst>
          </p:cNvPr>
          <p:cNvSpPr>
            <a:spLocks noGrp="1" noChangeArrowheads="1"/>
          </p:cNvSpPr>
          <p:nvPr>
            <p:ph type="body" idx="1"/>
          </p:nvPr>
        </p:nvSpPr>
        <p:spPr>
          <a:xfrm>
            <a:off x="1676401" y="152400"/>
            <a:ext cx="8812213" cy="5005388"/>
          </a:xfrm>
        </p:spPr>
        <p:txBody>
          <a:bodyPr/>
          <a:lstStyle/>
          <a:p>
            <a:pPr marL="0" indent="0">
              <a:lnSpc>
                <a:spcPct val="110000"/>
              </a:lnSpc>
              <a:spcAft>
                <a:spcPct val="10000"/>
              </a:spcAft>
              <a:buNone/>
            </a:pPr>
            <a:r>
              <a:rPr lang="en-US" altLang="zh-CN" sz="4000" b="1">
                <a:solidFill>
                  <a:schemeClr val="tx2"/>
                </a:solidFill>
                <a:cs typeface="Times New Roman" panose="02020603050405020304" pitchFamily="18" charset="0"/>
              </a:rPr>
              <a:t>2  </a:t>
            </a:r>
            <a:r>
              <a:rPr lang="zh-CN" altLang="en-US" sz="4000" b="1">
                <a:solidFill>
                  <a:schemeClr val="tx2"/>
                </a:solidFill>
                <a:ea typeface="楷体_GB2312" pitchFamily="49" charset="-122"/>
              </a:rPr>
              <a:t>再哈希法</a:t>
            </a:r>
          </a:p>
          <a:p>
            <a:pPr marL="0" indent="0">
              <a:lnSpc>
                <a:spcPct val="110000"/>
              </a:lnSpc>
              <a:buNone/>
            </a:pPr>
            <a:r>
              <a:rPr lang="zh-CN" altLang="en-US" b="1"/>
              <a:t>        </a:t>
            </a:r>
            <a:r>
              <a:rPr lang="zh-CN" altLang="en-US" sz="2800" b="1"/>
              <a:t>构造若干个哈希函数，当发生冲突时，利用不同的哈希函数再计算下一个新哈希地址，直到不发生冲突为止</a:t>
            </a:r>
            <a:r>
              <a:rPr lang="zh-CN" altLang="en-US" sz="2800" b="1">
                <a:latin typeface="宋体" panose="02010600030101010101" pitchFamily="2" charset="-122"/>
              </a:rPr>
              <a:t>。</a:t>
            </a:r>
            <a:r>
              <a:rPr lang="zh-CN" altLang="en-US" sz="2800" b="1"/>
              <a:t>即：</a:t>
            </a:r>
            <a:r>
              <a:rPr lang="en-US" altLang="zh-CN" sz="2800" b="1"/>
              <a:t>H</a:t>
            </a:r>
            <a:r>
              <a:rPr lang="en-US" altLang="zh-CN" sz="2800" b="1" baseline="-20000"/>
              <a:t>i</a:t>
            </a:r>
            <a:r>
              <a:rPr lang="en-US" altLang="zh-CN" sz="2800" b="1"/>
              <a:t>=RH</a:t>
            </a:r>
            <a:r>
              <a:rPr lang="en-US" altLang="zh-CN" sz="2800" b="1" baseline="-20000"/>
              <a:t>i</a:t>
            </a:r>
            <a:r>
              <a:rPr lang="en-US" altLang="zh-CN" sz="2800" b="1"/>
              <a:t>(key)     i=1, 2, …, k</a:t>
            </a:r>
          </a:p>
          <a:p>
            <a:pPr marL="0" indent="0">
              <a:lnSpc>
                <a:spcPct val="110000"/>
              </a:lnSpc>
              <a:buNone/>
            </a:pPr>
            <a:r>
              <a:rPr lang="en-US" altLang="zh-CN" sz="2800" b="1"/>
              <a:t>        RH</a:t>
            </a:r>
            <a:r>
              <a:rPr lang="en-US" altLang="zh-CN" sz="2800" b="1" baseline="-20000"/>
              <a:t>i </a:t>
            </a:r>
            <a:r>
              <a:rPr lang="zh-CN" altLang="zh-CN" sz="2800" b="1">
                <a:sym typeface="Symbol" pitchFamily="2" charset="2"/>
              </a:rPr>
              <a:t>：一组</a:t>
            </a:r>
            <a:r>
              <a:rPr lang="zh-CN" altLang="zh-CN" sz="2800" b="1"/>
              <a:t>不同的哈希函数</a:t>
            </a:r>
            <a:r>
              <a:rPr lang="zh-CN" altLang="en-US" sz="2800" b="1">
                <a:latin typeface="宋体" panose="02010600030101010101" pitchFamily="2" charset="-122"/>
              </a:rPr>
              <a:t>。第一次</a:t>
            </a:r>
            <a:r>
              <a:rPr lang="zh-CN" altLang="en-US" sz="2800" b="1"/>
              <a:t>发生冲突时，用</a:t>
            </a:r>
            <a:r>
              <a:rPr lang="en-US" altLang="zh-CN" sz="2800" b="1"/>
              <a:t>RH</a:t>
            </a:r>
            <a:r>
              <a:rPr lang="en-US" altLang="zh-CN" sz="2800" b="1" baseline="-20000"/>
              <a:t>1</a:t>
            </a:r>
            <a:r>
              <a:rPr lang="zh-CN" altLang="en-US" sz="2800" b="1"/>
              <a:t>计算，</a:t>
            </a:r>
            <a:r>
              <a:rPr lang="zh-CN" altLang="en-US" sz="2800" b="1">
                <a:latin typeface="宋体" panose="02010600030101010101" pitchFamily="2" charset="-122"/>
              </a:rPr>
              <a:t>第二次</a:t>
            </a:r>
            <a:r>
              <a:rPr lang="zh-CN" altLang="en-US" sz="2800" b="1"/>
              <a:t>发生冲突时，用</a:t>
            </a:r>
            <a:r>
              <a:rPr lang="en-US" altLang="zh-CN" sz="2800" b="1"/>
              <a:t>RH</a:t>
            </a:r>
            <a:r>
              <a:rPr lang="en-US" altLang="zh-CN" sz="2800" b="1" baseline="-20000"/>
              <a:t>2</a:t>
            </a:r>
            <a:r>
              <a:rPr lang="zh-CN" altLang="en-US" sz="2800" b="1"/>
              <a:t>计算</a:t>
            </a:r>
            <a:r>
              <a:rPr lang="en-US" altLang="zh-CN" sz="2800" b="1"/>
              <a:t>…</a:t>
            </a:r>
            <a:r>
              <a:rPr lang="zh-CN" altLang="en-US" sz="2800" b="1"/>
              <a:t>依此类推知道得到某个</a:t>
            </a:r>
            <a:r>
              <a:rPr lang="en-US" altLang="zh-CN" sz="2800" b="1"/>
              <a:t>H</a:t>
            </a:r>
            <a:r>
              <a:rPr lang="en-US" altLang="zh-CN" sz="2800" b="1" baseline="-20000"/>
              <a:t>i</a:t>
            </a:r>
            <a:r>
              <a:rPr lang="zh-CN" altLang="en-US" sz="2800" b="1"/>
              <a:t>不再冲突为止</a:t>
            </a:r>
            <a:r>
              <a:rPr lang="zh-CN" altLang="en-US" sz="2800" b="1">
                <a:latin typeface="宋体" panose="02010600030101010101" pitchFamily="2" charset="-122"/>
              </a:rPr>
              <a:t>。</a:t>
            </a:r>
            <a:endParaRPr lang="zh-CN" altLang="zh-CN" sz="2800" b="1"/>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优点：</a:t>
            </a:r>
            <a:r>
              <a:rPr lang="zh-CN" altLang="zh-CN" b="1"/>
              <a:t>不易产生</a:t>
            </a:r>
            <a:r>
              <a:rPr lang="zh-CN" altLang="en-US" b="1"/>
              <a:t>冲突的“</a:t>
            </a:r>
            <a:r>
              <a:rPr lang="zh-CN" altLang="en-US" b="1">
                <a:solidFill>
                  <a:schemeClr val="accent1"/>
                </a:solidFill>
              </a:rPr>
              <a:t>聚集</a:t>
            </a:r>
            <a:r>
              <a:rPr lang="zh-CN" altLang="en-US" b="1"/>
              <a:t>”现象；</a:t>
            </a: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 </a:t>
            </a:r>
            <a:r>
              <a:rPr lang="zh-CN" altLang="en-US" b="1">
                <a:solidFill>
                  <a:schemeClr val="hlink"/>
                </a:solidFill>
                <a:cs typeface="Times New Roman" panose="02020603050405020304" pitchFamily="18" charset="0"/>
              </a:rPr>
              <a:t> </a:t>
            </a:r>
            <a:r>
              <a:rPr lang="zh-CN" altLang="en-US" b="1"/>
              <a:t>缺点：计算时间增加</a:t>
            </a:r>
            <a:r>
              <a:rPr lang="zh-CN" altLang="en-US" b="1">
                <a:latin typeface="宋体" panose="02010600030101010101" pitchFamily="2" charset="-122"/>
              </a:rPr>
              <a:t>。</a:t>
            </a:r>
          </a:p>
        </p:txBody>
      </p:sp>
    </p:spTree>
    <p:extLst>
      <p:ext uri="{BB962C8B-B14F-4D97-AF65-F5344CB8AC3E}">
        <p14:creationId xmlns:p14="http://schemas.microsoft.com/office/powerpoint/2010/main" val="4258654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4802">
                                            <p:txEl>
                                              <p:pRg st="0" end="0"/>
                                            </p:txEl>
                                          </p:spTgt>
                                        </p:tgtEl>
                                        <p:attrNameLst>
                                          <p:attrName>style.visibility</p:attrName>
                                        </p:attrNameLst>
                                      </p:cBhvr>
                                      <p:to>
                                        <p:strVal val="visible"/>
                                      </p:to>
                                    </p:set>
                                    <p:anim calcmode="lin" valueType="num">
                                      <p:cBhvr additive="base">
                                        <p:cTn id="7" dur="500" fill="hold"/>
                                        <p:tgtEl>
                                          <p:spTgt spid="8448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48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4802">
                                            <p:txEl>
                                              <p:pRg st="1" end="1"/>
                                            </p:txEl>
                                          </p:spTgt>
                                        </p:tgtEl>
                                        <p:attrNameLst>
                                          <p:attrName>style.visibility</p:attrName>
                                        </p:attrNameLst>
                                      </p:cBhvr>
                                      <p:to>
                                        <p:strVal val="visible"/>
                                      </p:to>
                                    </p:set>
                                    <p:anim calcmode="lin" valueType="num">
                                      <p:cBhvr additive="base">
                                        <p:cTn id="13" dur="500" fill="hold"/>
                                        <p:tgtEl>
                                          <p:spTgt spid="8448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480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4802">
                                            <p:txEl>
                                              <p:pRg st="2" end="2"/>
                                            </p:txEl>
                                          </p:spTgt>
                                        </p:tgtEl>
                                        <p:attrNameLst>
                                          <p:attrName>style.visibility</p:attrName>
                                        </p:attrNameLst>
                                      </p:cBhvr>
                                      <p:to>
                                        <p:strVal val="visible"/>
                                      </p:to>
                                    </p:set>
                                    <p:anim calcmode="lin" valueType="num">
                                      <p:cBhvr additive="base">
                                        <p:cTn id="19" dur="500" fill="hold"/>
                                        <p:tgtEl>
                                          <p:spTgt spid="84480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480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4802">
                                            <p:txEl>
                                              <p:pRg st="3" end="3"/>
                                            </p:txEl>
                                          </p:spTgt>
                                        </p:tgtEl>
                                        <p:attrNameLst>
                                          <p:attrName>style.visibility</p:attrName>
                                        </p:attrNameLst>
                                      </p:cBhvr>
                                      <p:to>
                                        <p:strVal val="visible"/>
                                      </p:to>
                                    </p:set>
                                    <p:anim calcmode="lin" valueType="num">
                                      <p:cBhvr additive="base">
                                        <p:cTn id="25" dur="500" fill="hold"/>
                                        <p:tgtEl>
                                          <p:spTgt spid="84480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480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4802">
                                            <p:txEl>
                                              <p:pRg st="4" end="4"/>
                                            </p:txEl>
                                          </p:spTgt>
                                        </p:tgtEl>
                                        <p:attrNameLst>
                                          <p:attrName>style.visibility</p:attrName>
                                        </p:attrNameLst>
                                      </p:cBhvr>
                                      <p:to>
                                        <p:strVal val="visible"/>
                                      </p:to>
                                    </p:set>
                                    <p:anim calcmode="lin" valueType="num">
                                      <p:cBhvr additive="base">
                                        <p:cTn id="31" dur="500" fill="hold"/>
                                        <p:tgtEl>
                                          <p:spTgt spid="84480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480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2" grpId="0" build="p" bldLvl="5"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506FAB39-8D3D-3C4B-94FE-940DF5C7C407}"/>
              </a:ext>
            </a:extLst>
          </p:cNvPr>
          <p:cNvSpPr>
            <a:spLocks noGrp="1" noChangeArrowheads="1"/>
          </p:cNvSpPr>
          <p:nvPr>
            <p:ph type="body" idx="1"/>
          </p:nvPr>
        </p:nvSpPr>
        <p:spPr>
          <a:xfrm>
            <a:off x="1676401" y="152401"/>
            <a:ext cx="8812213" cy="6589713"/>
          </a:xfrm>
        </p:spPr>
        <p:txBody>
          <a:bodyPr/>
          <a:lstStyle/>
          <a:p>
            <a:pPr marL="0" indent="0">
              <a:lnSpc>
                <a:spcPct val="110000"/>
              </a:lnSpc>
              <a:spcAft>
                <a:spcPct val="10000"/>
              </a:spcAft>
              <a:buNone/>
            </a:pPr>
            <a:r>
              <a:rPr lang="en-US" altLang="zh-CN" sz="4000" b="1">
                <a:solidFill>
                  <a:schemeClr val="tx2"/>
                </a:solidFill>
                <a:cs typeface="Times New Roman" panose="02020603050405020304" pitchFamily="18" charset="0"/>
              </a:rPr>
              <a:t>3  </a:t>
            </a:r>
            <a:r>
              <a:rPr lang="zh-CN" altLang="en-US" sz="4000" b="1">
                <a:solidFill>
                  <a:schemeClr val="tx2"/>
                </a:solidFill>
                <a:ea typeface="楷体_GB2312" pitchFamily="49" charset="-122"/>
              </a:rPr>
              <a:t>链地址法</a:t>
            </a:r>
          </a:p>
          <a:p>
            <a:pPr marL="0" indent="0">
              <a:lnSpc>
                <a:spcPct val="110000"/>
              </a:lnSpc>
              <a:buNone/>
            </a:pPr>
            <a:r>
              <a:rPr lang="zh-CN" altLang="en-US" b="1">
                <a:solidFill>
                  <a:schemeClr val="folHlink"/>
                </a:solidFill>
              </a:rPr>
              <a:t>方法</a:t>
            </a:r>
            <a:r>
              <a:rPr lang="zh-CN" altLang="en-US" b="1"/>
              <a:t>：</a:t>
            </a:r>
            <a:r>
              <a:rPr lang="zh-CN" altLang="en-US" sz="2800" b="1"/>
              <a:t>将所有关键字为同义词</a:t>
            </a:r>
            <a:r>
              <a:rPr lang="en-US" altLang="zh-CN" sz="2800" b="1"/>
              <a:t>(</a:t>
            </a:r>
            <a:r>
              <a:rPr lang="zh-CN" altLang="en-US" sz="2800" b="1"/>
              <a:t>散列地址相同</a:t>
            </a:r>
            <a:r>
              <a:rPr lang="en-US" altLang="zh-CN" sz="2800" b="1"/>
              <a:t>)</a:t>
            </a:r>
            <a:r>
              <a:rPr lang="zh-CN" altLang="en-US" sz="2800" b="1"/>
              <a:t>的记录存储在一个单链表中，并用一维数组存放链表的头指针</a:t>
            </a:r>
            <a:r>
              <a:rPr lang="zh-CN" altLang="en-US" sz="2800" b="1">
                <a:latin typeface="宋体" panose="02010600030101010101" pitchFamily="2" charset="-122"/>
              </a:rPr>
              <a:t>。</a:t>
            </a:r>
          </a:p>
          <a:p>
            <a:pPr marL="0" indent="0">
              <a:lnSpc>
                <a:spcPct val="110000"/>
              </a:lnSpc>
              <a:buNone/>
            </a:pPr>
            <a:r>
              <a:rPr lang="zh-CN" altLang="en-US" sz="2800" b="1"/>
              <a:t>        设散列表长为</a:t>
            </a:r>
            <a:r>
              <a:rPr lang="en-US" altLang="zh-CN" sz="2800" b="1"/>
              <a:t>m</a:t>
            </a:r>
            <a:r>
              <a:rPr lang="zh-CN" altLang="en-US" sz="2800" b="1"/>
              <a:t>，定义一个一维指针数组</a:t>
            </a:r>
            <a:r>
              <a:rPr lang="zh-CN" altLang="zh-CN" sz="2800" b="1">
                <a:sym typeface="Symbol" pitchFamily="2" charset="2"/>
              </a:rPr>
              <a:t>：</a:t>
            </a:r>
            <a:endParaRPr lang="zh-CN" altLang="en-US" sz="2800" b="1">
              <a:sym typeface="Symbol" pitchFamily="2" charset="2"/>
            </a:endParaRPr>
          </a:p>
          <a:p>
            <a:pPr marL="0" indent="0">
              <a:lnSpc>
                <a:spcPct val="110000"/>
              </a:lnSpc>
              <a:buNone/>
            </a:pPr>
            <a:r>
              <a:rPr lang="en-US" altLang="zh-CN" sz="2800" b="1"/>
              <a:t>RecNode *linkhash[m]</a:t>
            </a:r>
            <a:r>
              <a:rPr lang="zh-CN" altLang="en-US" sz="2800" b="1"/>
              <a:t>，其中</a:t>
            </a:r>
            <a:r>
              <a:rPr lang="en-US" altLang="zh-CN" sz="2800" b="1"/>
              <a:t>RecNode</a:t>
            </a:r>
            <a:r>
              <a:rPr lang="zh-CN" altLang="en-US" sz="2800" b="1"/>
              <a:t>是结点类型，每个分量的初值为空</a:t>
            </a:r>
            <a:r>
              <a:rPr lang="zh-CN" altLang="en-US" sz="2800" b="1">
                <a:latin typeface="宋体" panose="02010600030101010101" pitchFamily="2" charset="-122"/>
              </a:rPr>
              <a:t>。</a:t>
            </a:r>
            <a:r>
              <a:rPr lang="zh-CN" altLang="en-US" sz="2800" b="1"/>
              <a:t>凡散列地址为</a:t>
            </a:r>
            <a:r>
              <a:rPr lang="en-US" altLang="zh-CN" sz="2800" b="1"/>
              <a:t>k</a:t>
            </a:r>
            <a:r>
              <a:rPr lang="zh-CN" altLang="en-US" sz="2800" b="1"/>
              <a:t>的记录都插入到以</a:t>
            </a:r>
            <a:r>
              <a:rPr lang="en-US" altLang="zh-CN" sz="2800" b="1"/>
              <a:t>linkhash[k]</a:t>
            </a:r>
            <a:r>
              <a:rPr lang="zh-CN" altLang="en-US" sz="2800" b="1"/>
              <a:t>为头指针的链表中，插入位置可以在表头或表尾或按关键字排序插入</a:t>
            </a:r>
            <a:r>
              <a:rPr lang="zh-CN" altLang="en-US" sz="2800" b="1">
                <a:latin typeface="宋体" panose="02010600030101010101" pitchFamily="2" charset="-122"/>
              </a:rPr>
              <a:t>。</a:t>
            </a:r>
          </a:p>
          <a:p>
            <a:pPr marL="0" indent="0">
              <a:lnSpc>
                <a:spcPct val="110000"/>
              </a:lnSpc>
              <a:buNone/>
            </a:pPr>
            <a:r>
              <a:rPr lang="zh-CN" altLang="en-US" sz="2800" b="1"/>
              <a:t>       例： 已知一组关键字</a:t>
            </a:r>
            <a:r>
              <a:rPr lang="en-US" altLang="zh-CN" sz="2800" b="1"/>
              <a:t>(19, 14, 23, 1, 68, 20, 84, 27, 55, 11, 10, 79) </a:t>
            </a:r>
            <a:r>
              <a:rPr lang="zh-CN" altLang="en-US" sz="2800" b="1"/>
              <a:t>，哈希函数为：</a:t>
            </a:r>
            <a:r>
              <a:rPr lang="en-US" altLang="zh-CN" sz="2800" b="1"/>
              <a:t>H(key)=key MOD 13</a:t>
            </a:r>
            <a:r>
              <a:rPr lang="zh-CN" altLang="en-US" sz="2800" b="1"/>
              <a:t>，</a:t>
            </a:r>
            <a:r>
              <a:rPr lang="zh-CN" altLang="zh-CN" sz="2800" b="1"/>
              <a:t>用链地址法处理冲突</a:t>
            </a:r>
            <a:r>
              <a:rPr lang="zh-CN" altLang="en-US" sz="2800" b="1"/>
              <a:t>，如右图图</a:t>
            </a:r>
            <a:r>
              <a:rPr lang="en-US" altLang="zh-CN" sz="2800" b="1"/>
              <a:t>9-17</a:t>
            </a:r>
            <a:r>
              <a:rPr lang="zh-CN" altLang="en-US" sz="2800" b="1"/>
              <a:t>所示</a:t>
            </a:r>
            <a:r>
              <a:rPr lang="zh-CN" altLang="en-US" sz="2800" b="1">
                <a:effectLst>
                  <a:outerShdw blurRad="38100" dist="38100" dir="2700000" algn="tl">
                    <a:srgbClr val="000000"/>
                  </a:outerShdw>
                </a:effectLst>
              </a:rPr>
              <a:t> </a:t>
            </a:r>
            <a:r>
              <a:rPr lang="zh-CN" altLang="en-US" sz="2800" b="1"/>
              <a:t>。</a:t>
            </a:r>
          </a:p>
          <a:p>
            <a:pPr marL="0" indent="0">
              <a:lnSpc>
                <a:spcPct val="110000"/>
              </a:lnSpc>
              <a:buNone/>
            </a:pPr>
            <a:r>
              <a:rPr lang="zh-CN" altLang="en-US" b="1">
                <a:solidFill>
                  <a:schemeClr val="folHlink"/>
                </a:solidFill>
              </a:rPr>
              <a:t>优点</a:t>
            </a:r>
            <a:r>
              <a:rPr lang="zh-CN" altLang="en-US" b="1"/>
              <a:t>：</a:t>
            </a:r>
            <a:r>
              <a:rPr lang="zh-CN" altLang="zh-CN" sz="2800" b="1"/>
              <a:t>不易产生</a:t>
            </a:r>
            <a:r>
              <a:rPr lang="zh-CN" altLang="en-US" sz="2800" b="1"/>
              <a:t>冲突的“</a:t>
            </a:r>
            <a:r>
              <a:rPr lang="zh-CN" altLang="en-US" sz="2800" b="1">
                <a:solidFill>
                  <a:schemeClr val="tx2"/>
                </a:solidFill>
              </a:rPr>
              <a:t>聚集</a:t>
            </a:r>
            <a:r>
              <a:rPr lang="zh-CN" altLang="en-US" sz="2800" b="1"/>
              <a:t>”；删除记录也很简单。</a:t>
            </a:r>
          </a:p>
        </p:txBody>
      </p:sp>
    </p:spTree>
    <p:extLst>
      <p:ext uri="{BB962C8B-B14F-4D97-AF65-F5344CB8AC3E}">
        <p14:creationId xmlns:p14="http://schemas.microsoft.com/office/powerpoint/2010/main" val="2073635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5826">
                                            <p:txEl>
                                              <p:pRg st="0" end="0"/>
                                            </p:txEl>
                                          </p:spTgt>
                                        </p:tgtEl>
                                        <p:attrNameLst>
                                          <p:attrName>style.visibility</p:attrName>
                                        </p:attrNameLst>
                                      </p:cBhvr>
                                      <p:to>
                                        <p:strVal val="visible"/>
                                      </p:to>
                                    </p:set>
                                    <p:anim calcmode="lin" valueType="num">
                                      <p:cBhvr additive="base">
                                        <p:cTn id="7" dur="500" fill="hold"/>
                                        <p:tgtEl>
                                          <p:spTgt spid="8458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58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5826">
                                            <p:txEl>
                                              <p:pRg st="1" end="1"/>
                                            </p:txEl>
                                          </p:spTgt>
                                        </p:tgtEl>
                                        <p:attrNameLst>
                                          <p:attrName>style.visibility</p:attrName>
                                        </p:attrNameLst>
                                      </p:cBhvr>
                                      <p:to>
                                        <p:strVal val="visible"/>
                                      </p:to>
                                    </p:set>
                                    <p:anim calcmode="lin" valueType="num">
                                      <p:cBhvr additive="base">
                                        <p:cTn id="13" dur="500" fill="hold"/>
                                        <p:tgtEl>
                                          <p:spTgt spid="8458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582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5826">
                                            <p:txEl>
                                              <p:pRg st="2" end="2"/>
                                            </p:txEl>
                                          </p:spTgt>
                                        </p:tgtEl>
                                        <p:attrNameLst>
                                          <p:attrName>style.visibility</p:attrName>
                                        </p:attrNameLst>
                                      </p:cBhvr>
                                      <p:to>
                                        <p:strVal val="visible"/>
                                      </p:to>
                                    </p:set>
                                    <p:anim calcmode="lin" valueType="num">
                                      <p:cBhvr additive="base">
                                        <p:cTn id="19" dur="500" fill="hold"/>
                                        <p:tgtEl>
                                          <p:spTgt spid="8458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582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5826">
                                            <p:txEl>
                                              <p:pRg st="3" end="3"/>
                                            </p:txEl>
                                          </p:spTgt>
                                        </p:tgtEl>
                                        <p:attrNameLst>
                                          <p:attrName>style.visibility</p:attrName>
                                        </p:attrNameLst>
                                      </p:cBhvr>
                                      <p:to>
                                        <p:strVal val="visible"/>
                                      </p:to>
                                    </p:set>
                                    <p:anim calcmode="lin" valueType="num">
                                      <p:cBhvr additive="base">
                                        <p:cTn id="25" dur="500" fill="hold"/>
                                        <p:tgtEl>
                                          <p:spTgt spid="8458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582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5826">
                                            <p:txEl>
                                              <p:pRg st="4" end="4"/>
                                            </p:txEl>
                                          </p:spTgt>
                                        </p:tgtEl>
                                        <p:attrNameLst>
                                          <p:attrName>style.visibility</p:attrName>
                                        </p:attrNameLst>
                                      </p:cBhvr>
                                      <p:to>
                                        <p:strVal val="visible"/>
                                      </p:to>
                                    </p:set>
                                    <p:anim calcmode="lin" valueType="num">
                                      <p:cBhvr additive="base">
                                        <p:cTn id="31" dur="500" fill="hold"/>
                                        <p:tgtEl>
                                          <p:spTgt spid="84582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582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5826">
                                            <p:txEl>
                                              <p:pRg st="5" end="5"/>
                                            </p:txEl>
                                          </p:spTgt>
                                        </p:tgtEl>
                                        <p:attrNameLst>
                                          <p:attrName>style.visibility</p:attrName>
                                        </p:attrNameLst>
                                      </p:cBhvr>
                                      <p:to>
                                        <p:strVal val="visible"/>
                                      </p:to>
                                    </p:set>
                                    <p:anim calcmode="lin" valueType="num">
                                      <p:cBhvr additive="base">
                                        <p:cTn id="37" dur="500" fill="hold"/>
                                        <p:tgtEl>
                                          <p:spTgt spid="84582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45826">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6" grpId="0" build="p" bldLvl="5"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846850" name="Group 2">
            <a:extLst>
              <a:ext uri="{FF2B5EF4-FFF2-40B4-BE49-F238E27FC236}">
                <a16:creationId xmlns:a16="http://schemas.microsoft.com/office/drawing/2014/main" id="{264AE6CA-5087-114B-8E89-23CB9182D9BE}"/>
              </a:ext>
            </a:extLst>
          </p:cNvPr>
          <p:cNvGrpSpPr>
            <a:grpSpLocks/>
          </p:cNvGrpSpPr>
          <p:nvPr/>
        </p:nvGrpSpPr>
        <p:grpSpPr bwMode="auto">
          <a:xfrm>
            <a:off x="3432176" y="103188"/>
            <a:ext cx="6805613" cy="5846762"/>
            <a:chOff x="1202" y="65"/>
            <a:chExt cx="4287" cy="3683"/>
          </a:xfrm>
        </p:grpSpPr>
        <p:sp>
          <p:nvSpPr>
            <p:cNvPr id="846851" name="Rectangle 3">
              <a:extLst>
                <a:ext uri="{FF2B5EF4-FFF2-40B4-BE49-F238E27FC236}">
                  <a16:creationId xmlns:a16="http://schemas.microsoft.com/office/drawing/2014/main" id="{A806CB26-F93D-054D-962A-8E2F7E9D12B5}"/>
                </a:ext>
              </a:extLst>
            </p:cNvPr>
            <p:cNvSpPr>
              <a:spLocks noChangeArrowheads="1"/>
            </p:cNvSpPr>
            <p:nvPr/>
          </p:nvSpPr>
          <p:spPr bwMode="auto">
            <a:xfrm>
              <a:off x="1202" y="3544"/>
              <a:ext cx="281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9-17  </a:t>
              </a:r>
              <a:r>
                <a:rPr kumimoji="1" lang="zh-CN" altLang="en-US" sz="2000" b="1">
                  <a:solidFill>
                    <a:srgbClr val="FFFFFF"/>
                  </a:solidFill>
                  <a:latin typeface="Times New Roman" panose="02020603050405020304" pitchFamily="18" charset="0"/>
                  <a:ea typeface="宋体" panose="02010600030101010101" pitchFamily="2" charset="-122"/>
                </a:rPr>
                <a:t>用链地址法处理冲突的散列表</a:t>
              </a:r>
            </a:p>
          </p:txBody>
        </p:sp>
        <p:grpSp>
          <p:nvGrpSpPr>
            <p:cNvPr id="846852" name="Group 4">
              <a:extLst>
                <a:ext uri="{FF2B5EF4-FFF2-40B4-BE49-F238E27FC236}">
                  <a16:creationId xmlns:a16="http://schemas.microsoft.com/office/drawing/2014/main" id="{A98363DD-4460-244B-AAA6-80C87503B7CF}"/>
                </a:ext>
              </a:extLst>
            </p:cNvPr>
            <p:cNvGrpSpPr>
              <a:grpSpLocks/>
            </p:cNvGrpSpPr>
            <p:nvPr/>
          </p:nvGrpSpPr>
          <p:grpSpPr bwMode="auto">
            <a:xfrm>
              <a:off x="1935" y="65"/>
              <a:ext cx="3554" cy="3333"/>
              <a:chOff x="1935" y="65"/>
              <a:chExt cx="3554" cy="3333"/>
            </a:xfrm>
          </p:grpSpPr>
          <p:grpSp>
            <p:nvGrpSpPr>
              <p:cNvPr id="846853" name="Group 5">
                <a:extLst>
                  <a:ext uri="{FF2B5EF4-FFF2-40B4-BE49-F238E27FC236}">
                    <a16:creationId xmlns:a16="http://schemas.microsoft.com/office/drawing/2014/main" id="{C2484A4A-55AB-7B4F-8E8A-232480598992}"/>
                  </a:ext>
                </a:extLst>
              </p:cNvPr>
              <p:cNvGrpSpPr>
                <a:grpSpLocks/>
              </p:cNvGrpSpPr>
              <p:nvPr/>
            </p:nvGrpSpPr>
            <p:grpSpPr bwMode="auto">
              <a:xfrm>
                <a:off x="2533" y="372"/>
                <a:ext cx="2956" cy="218"/>
                <a:chOff x="3107" y="981"/>
                <a:chExt cx="2956" cy="218"/>
              </a:xfrm>
            </p:grpSpPr>
            <p:grpSp>
              <p:nvGrpSpPr>
                <p:cNvPr id="846854" name="Group 6">
                  <a:extLst>
                    <a:ext uri="{FF2B5EF4-FFF2-40B4-BE49-F238E27FC236}">
                      <a16:creationId xmlns:a16="http://schemas.microsoft.com/office/drawing/2014/main" id="{F5905CDA-D720-7546-BDFA-EAE33597990E}"/>
                    </a:ext>
                  </a:extLst>
                </p:cNvPr>
                <p:cNvGrpSpPr>
                  <a:grpSpLocks/>
                </p:cNvGrpSpPr>
                <p:nvPr/>
              </p:nvGrpSpPr>
              <p:grpSpPr bwMode="auto">
                <a:xfrm>
                  <a:off x="5261" y="981"/>
                  <a:ext cx="802" cy="218"/>
                  <a:chOff x="4573" y="1171"/>
                  <a:chExt cx="802" cy="218"/>
                </a:xfrm>
              </p:grpSpPr>
              <p:grpSp>
                <p:nvGrpSpPr>
                  <p:cNvPr id="846855" name="Group 7">
                    <a:extLst>
                      <a:ext uri="{FF2B5EF4-FFF2-40B4-BE49-F238E27FC236}">
                        <a16:creationId xmlns:a16="http://schemas.microsoft.com/office/drawing/2014/main" id="{9B1C19C9-38C6-BB46-AD91-FA6444265028}"/>
                      </a:ext>
                    </a:extLst>
                  </p:cNvPr>
                  <p:cNvGrpSpPr>
                    <a:grpSpLocks/>
                  </p:cNvGrpSpPr>
                  <p:nvPr/>
                </p:nvGrpSpPr>
                <p:grpSpPr bwMode="auto">
                  <a:xfrm>
                    <a:off x="4831" y="1171"/>
                    <a:ext cx="544" cy="218"/>
                    <a:chOff x="4831" y="1171"/>
                    <a:chExt cx="544" cy="218"/>
                  </a:xfrm>
                </p:grpSpPr>
                <p:sp>
                  <p:nvSpPr>
                    <p:cNvPr id="846856" name="Rectangle 8">
                      <a:extLst>
                        <a:ext uri="{FF2B5EF4-FFF2-40B4-BE49-F238E27FC236}">
                          <a16:creationId xmlns:a16="http://schemas.microsoft.com/office/drawing/2014/main" id="{6D1B3E3C-DE4A-644C-A7C8-BE7470BC9B42}"/>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79  ⋀</a:t>
                      </a:r>
                      <a:r>
                        <a:rPr kumimoji="1" lang="en-US" altLang="zh-CN" sz="2000">
                          <a:solidFill>
                            <a:srgbClr val="FFFFFF"/>
                          </a:solidFill>
                          <a:latin typeface="Times New Roman" panose="02020603050405020304" pitchFamily="18" charset="0"/>
                          <a:ea typeface="宋体" panose="02010600030101010101" pitchFamily="2" charset="-122"/>
                        </a:rPr>
                        <a:t> </a:t>
                      </a:r>
                    </a:p>
                  </p:txBody>
                </p:sp>
                <p:sp>
                  <p:nvSpPr>
                    <p:cNvPr id="846857" name="Line 9">
                      <a:extLst>
                        <a:ext uri="{FF2B5EF4-FFF2-40B4-BE49-F238E27FC236}">
                          <a16:creationId xmlns:a16="http://schemas.microsoft.com/office/drawing/2014/main" id="{37190A49-3A3D-E34E-8C3B-065484B191AE}"/>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58" name="Line 10">
                    <a:extLst>
                      <a:ext uri="{FF2B5EF4-FFF2-40B4-BE49-F238E27FC236}">
                        <a16:creationId xmlns:a16="http://schemas.microsoft.com/office/drawing/2014/main" id="{DE2E4215-66F4-0C47-95C2-7BDBCA936E50}"/>
                      </a:ext>
                    </a:extLst>
                  </p:cNvPr>
                  <p:cNvSpPr>
                    <a:spLocks noChangeShapeType="1"/>
                  </p:cNvSpPr>
                  <p:nvPr/>
                </p:nvSpPr>
                <p:spPr bwMode="auto">
                  <a:xfrm>
                    <a:off x="4573" y="1285"/>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859" name="Group 11">
                  <a:extLst>
                    <a:ext uri="{FF2B5EF4-FFF2-40B4-BE49-F238E27FC236}">
                      <a16:creationId xmlns:a16="http://schemas.microsoft.com/office/drawing/2014/main" id="{46D1F0FB-5C2C-F445-A2D6-4FE4491FD8B9}"/>
                    </a:ext>
                  </a:extLst>
                </p:cNvPr>
                <p:cNvGrpSpPr>
                  <a:grpSpLocks/>
                </p:cNvGrpSpPr>
                <p:nvPr/>
              </p:nvGrpSpPr>
              <p:grpSpPr bwMode="auto">
                <a:xfrm>
                  <a:off x="3107" y="981"/>
                  <a:ext cx="802" cy="218"/>
                  <a:chOff x="4709" y="1624"/>
                  <a:chExt cx="802" cy="218"/>
                </a:xfrm>
              </p:grpSpPr>
              <p:grpSp>
                <p:nvGrpSpPr>
                  <p:cNvPr id="846860" name="Group 12">
                    <a:extLst>
                      <a:ext uri="{FF2B5EF4-FFF2-40B4-BE49-F238E27FC236}">
                        <a16:creationId xmlns:a16="http://schemas.microsoft.com/office/drawing/2014/main" id="{6E5BDE5C-794E-2B4A-99C0-8F8B334B4429}"/>
                      </a:ext>
                    </a:extLst>
                  </p:cNvPr>
                  <p:cNvGrpSpPr>
                    <a:grpSpLocks/>
                  </p:cNvGrpSpPr>
                  <p:nvPr/>
                </p:nvGrpSpPr>
                <p:grpSpPr bwMode="auto">
                  <a:xfrm>
                    <a:off x="4967" y="1624"/>
                    <a:ext cx="544" cy="218"/>
                    <a:chOff x="4831" y="1171"/>
                    <a:chExt cx="544" cy="218"/>
                  </a:xfrm>
                </p:grpSpPr>
                <p:sp>
                  <p:nvSpPr>
                    <p:cNvPr id="846861" name="Rectangle 13">
                      <a:extLst>
                        <a:ext uri="{FF2B5EF4-FFF2-40B4-BE49-F238E27FC236}">
                          <a16:creationId xmlns:a16="http://schemas.microsoft.com/office/drawing/2014/main" id="{563A0D64-97F1-FC49-81CC-FE4C2E884412}"/>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14</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6862" name="Line 14">
                      <a:extLst>
                        <a:ext uri="{FF2B5EF4-FFF2-40B4-BE49-F238E27FC236}">
                          <a16:creationId xmlns:a16="http://schemas.microsoft.com/office/drawing/2014/main" id="{9F8D58D0-C4FA-2044-9919-363276A923FF}"/>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63" name="Line 15">
                    <a:extLst>
                      <a:ext uri="{FF2B5EF4-FFF2-40B4-BE49-F238E27FC236}">
                        <a16:creationId xmlns:a16="http://schemas.microsoft.com/office/drawing/2014/main" id="{BB2061D8-08F1-F64A-A8CF-42C5177DE434}"/>
                      </a:ext>
                    </a:extLst>
                  </p:cNvPr>
                  <p:cNvSpPr>
                    <a:spLocks noChangeShapeType="1"/>
                  </p:cNvSpPr>
                  <p:nvPr/>
                </p:nvSpPr>
                <p:spPr bwMode="auto">
                  <a:xfrm>
                    <a:off x="4709" y="1736"/>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864" name="Group 16">
                  <a:extLst>
                    <a:ext uri="{FF2B5EF4-FFF2-40B4-BE49-F238E27FC236}">
                      <a16:creationId xmlns:a16="http://schemas.microsoft.com/office/drawing/2014/main" id="{AAB14497-ECA6-FD41-8858-D37983161142}"/>
                    </a:ext>
                  </a:extLst>
                </p:cNvPr>
                <p:cNvGrpSpPr>
                  <a:grpSpLocks/>
                </p:cNvGrpSpPr>
                <p:nvPr/>
              </p:nvGrpSpPr>
              <p:grpSpPr bwMode="auto">
                <a:xfrm>
                  <a:off x="3833" y="981"/>
                  <a:ext cx="802" cy="218"/>
                  <a:chOff x="4709" y="1624"/>
                  <a:chExt cx="802" cy="218"/>
                </a:xfrm>
              </p:grpSpPr>
              <p:grpSp>
                <p:nvGrpSpPr>
                  <p:cNvPr id="846865" name="Group 17">
                    <a:extLst>
                      <a:ext uri="{FF2B5EF4-FFF2-40B4-BE49-F238E27FC236}">
                        <a16:creationId xmlns:a16="http://schemas.microsoft.com/office/drawing/2014/main" id="{7E4A128F-04EF-A44A-AB7A-E09C29650788}"/>
                      </a:ext>
                    </a:extLst>
                  </p:cNvPr>
                  <p:cNvGrpSpPr>
                    <a:grpSpLocks/>
                  </p:cNvGrpSpPr>
                  <p:nvPr/>
                </p:nvGrpSpPr>
                <p:grpSpPr bwMode="auto">
                  <a:xfrm>
                    <a:off x="4967" y="1624"/>
                    <a:ext cx="544" cy="218"/>
                    <a:chOff x="4831" y="1171"/>
                    <a:chExt cx="544" cy="218"/>
                  </a:xfrm>
                </p:grpSpPr>
                <p:sp>
                  <p:nvSpPr>
                    <p:cNvPr id="846866" name="Rectangle 18">
                      <a:extLst>
                        <a:ext uri="{FF2B5EF4-FFF2-40B4-BE49-F238E27FC236}">
                          <a16:creationId xmlns:a16="http://schemas.microsoft.com/office/drawing/2014/main" id="{8A803F83-792B-1546-AD54-0247DAF76211}"/>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1</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6867" name="Line 19">
                      <a:extLst>
                        <a:ext uri="{FF2B5EF4-FFF2-40B4-BE49-F238E27FC236}">
                          <a16:creationId xmlns:a16="http://schemas.microsoft.com/office/drawing/2014/main" id="{5A46CA27-107B-7446-A8C1-E60D4C7E4C9E}"/>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68" name="Line 20">
                    <a:extLst>
                      <a:ext uri="{FF2B5EF4-FFF2-40B4-BE49-F238E27FC236}">
                        <a16:creationId xmlns:a16="http://schemas.microsoft.com/office/drawing/2014/main" id="{D7B42A10-2DC8-E042-B7F8-1DCBFB0127CC}"/>
                      </a:ext>
                    </a:extLst>
                  </p:cNvPr>
                  <p:cNvSpPr>
                    <a:spLocks noChangeShapeType="1"/>
                  </p:cNvSpPr>
                  <p:nvPr/>
                </p:nvSpPr>
                <p:spPr bwMode="auto">
                  <a:xfrm>
                    <a:off x="4709" y="1736"/>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869" name="Group 21">
                  <a:extLst>
                    <a:ext uri="{FF2B5EF4-FFF2-40B4-BE49-F238E27FC236}">
                      <a16:creationId xmlns:a16="http://schemas.microsoft.com/office/drawing/2014/main" id="{9627E2E1-0CEC-4340-AAA4-E9FCBB7E41A6}"/>
                    </a:ext>
                  </a:extLst>
                </p:cNvPr>
                <p:cNvGrpSpPr>
                  <a:grpSpLocks/>
                </p:cNvGrpSpPr>
                <p:nvPr/>
              </p:nvGrpSpPr>
              <p:grpSpPr bwMode="auto">
                <a:xfrm>
                  <a:off x="4559" y="981"/>
                  <a:ext cx="802" cy="218"/>
                  <a:chOff x="4709" y="1624"/>
                  <a:chExt cx="802" cy="218"/>
                </a:xfrm>
              </p:grpSpPr>
              <p:grpSp>
                <p:nvGrpSpPr>
                  <p:cNvPr id="846870" name="Group 22">
                    <a:extLst>
                      <a:ext uri="{FF2B5EF4-FFF2-40B4-BE49-F238E27FC236}">
                        <a16:creationId xmlns:a16="http://schemas.microsoft.com/office/drawing/2014/main" id="{2E07A546-C38F-2D43-A06D-F662A14CE85B}"/>
                      </a:ext>
                    </a:extLst>
                  </p:cNvPr>
                  <p:cNvGrpSpPr>
                    <a:grpSpLocks/>
                  </p:cNvGrpSpPr>
                  <p:nvPr/>
                </p:nvGrpSpPr>
                <p:grpSpPr bwMode="auto">
                  <a:xfrm>
                    <a:off x="4967" y="1624"/>
                    <a:ext cx="544" cy="218"/>
                    <a:chOff x="4831" y="1171"/>
                    <a:chExt cx="544" cy="218"/>
                  </a:xfrm>
                </p:grpSpPr>
                <p:sp>
                  <p:nvSpPr>
                    <p:cNvPr id="846871" name="Rectangle 23">
                      <a:extLst>
                        <a:ext uri="{FF2B5EF4-FFF2-40B4-BE49-F238E27FC236}">
                          <a16:creationId xmlns:a16="http://schemas.microsoft.com/office/drawing/2014/main" id="{8465DF9F-5CFD-5F45-BF4F-D4A9D8B1020D}"/>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27</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6872" name="Line 24">
                      <a:extLst>
                        <a:ext uri="{FF2B5EF4-FFF2-40B4-BE49-F238E27FC236}">
                          <a16:creationId xmlns:a16="http://schemas.microsoft.com/office/drawing/2014/main" id="{38927084-906F-AD49-8F31-9743BD97581D}"/>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73" name="Line 25">
                    <a:extLst>
                      <a:ext uri="{FF2B5EF4-FFF2-40B4-BE49-F238E27FC236}">
                        <a16:creationId xmlns:a16="http://schemas.microsoft.com/office/drawing/2014/main" id="{59A41783-965A-6B4B-AADF-73C4ED4D063A}"/>
                      </a:ext>
                    </a:extLst>
                  </p:cNvPr>
                  <p:cNvSpPr>
                    <a:spLocks noChangeShapeType="1"/>
                  </p:cNvSpPr>
                  <p:nvPr/>
                </p:nvSpPr>
                <p:spPr bwMode="auto">
                  <a:xfrm>
                    <a:off x="4709" y="1736"/>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46874" name="Group 26">
                <a:extLst>
                  <a:ext uri="{FF2B5EF4-FFF2-40B4-BE49-F238E27FC236}">
                    <a16:creationId xmlns:a16="http://schemas.microsoft.com/office/drawing/2014/main" id="{F76ECC8A-923B-0346-9743-B0C4962F7472}"/>
                  </a:ext>
                </a:extLst>
              </p:cNvPr>
              <p:cNvGrpSpPr>
                <a:grpSpLocks/>
              </p:cNvGrpSpPr>
              <p:nvPr/>
            </p:nvGrpSpPr>
            <p:grpSpPr bwMode="auto">
              <a:xfrm>
                <a:off x="2531" y="884"/>
                <a:ext cx="1528" cy="219"/>
                <a:chOff x="3983" y="2803"/>
                <a:chExt cx="1528" cy="219"/>
              </a:xfrm>
            </p:grpSpPr>
            <p:grpSp>
              <p:nvGrpSpPr>
                <p:cNvPr id="846875" name="Group 27">
                  <a:extLst>
                    <a:ext uri="{FF2B5EF4-FFF2-40B4-BE49-F238E27FC236}">
                      <a16:creationId xmlns:a16="http://schemas.microsoft.com/office/drawing/2014/main" id="{5DA8619F-3508-8C48-B37D-FA364C13F686}"/>
                    </a:ext>
                  </a:extLst>
                </p:cNvPr>
                <p:cNvGrpSpPr>
                  <a:grpSpLocks/>
                </p:cNvGrpSpPr>
                <p:nvPr/>
              </p:nvGrpSpPr>
              <p:grpSpPr bwMode="auto">
                <a:xfrm>
                  <a:off x="4709" y="2804"/>
                  <a:ext cx="802" cy="218"/>
                  <a:chOff x="4573" y="1171"/>
                  <a:chExt cx="802" cy="218"/>
                </a:xfrm>
              </p:grpSpPr>
              <p:grpSp>
                <p:nvGrpSpPr>
                  <p:cNvPr id="846876" name="Group 28">
                    <a:extLst>
                      <a:ext uri="{FF2B5EF4-FFF2-40B4-BE49-F238E27FC236}">
                        <a16:creationId xmlns:a16="http://schemas.microsoft.com/office/drawing/2014/main" id="{0CDC6FAE-B502-CF43-9D54-84313F39DA0D}"/>
                      </a:ext>
                    </a:extLst>
                  </p:cNvPr>
                  <p:cNvGrpSpPr>
                    <a:grpSpLocks/>
                  </p:cNvGrpSpPr>
                  <p:nvPr/>
                </p:nvGrpSpPr>
                <p:grpSpPr bwMode="auto">
                  <a:xfrm>
                    <a:off x="4831" y="1171"/>
                    <a:ext cx="544" cy="218"/>
                    <a:chOff x="4831" y="1171"/>
                    <a:chExt cx="544" cy="218"/>
                  </a:xfrm>
                </p:grpSpPr>
                <p:sp>
                  <p:nvSpPr>
                    <p:cNvPr id="846877" name="Rectangle 29">
                      <a:extLst>
                        <a:ext uri="{FF2B5EF4-FFF2-40B4-BE49-F238E27FC236}">
                          <a16:creationId xmlns:a16="http://schemas.microsoft.com/office/drawing/2014/main" id="{4FEC111B-48D8-8447-B210-77A928C9E966}"/>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55  ⋀</a:t>
                      </a:r>
                      <a:r>
                        <a:rPr kumimoji="1" lang="en-US" altLang="zh-CN" sz="2000">
                          <a:solidFill>
                            <a:srgbClr val="FFFFFF"/>
                          </a:solidFill>
                          <a:latin typeface="Times New Roman" panose="02020603050405020304" pitchFamily="18" charset="0"/>
                          <a:ea typeface="宋体" panose="02010600030101010101" pitchFamily="2" charset="-122"/>
                        </a:rPr>
                        <a:t> </a:t>
                      </a:r>
                    </a:p>
                  </p:txBody>
                </p:sp>
                <p:sp>
                  <p:nvSpPr>
                    <p:cNvPr id="846878" name="Line 30">
                      <a:extLst>
                        <a:ext uri="{FF2B5EF4-FFF2-40B4-BE49-F238E27FC236}">
                          <a16:creationId xmlns:a16="http://schemas.microsoft.com/office/drawing/2014/main" id="{F26F06FF-DBDA-6E48-9E2F-C2BC47EB3E69}"/>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79" name="Line 31">
                    <a:extLst>
                      <a:ext uri="{FF2B5EF4-FFF2-40B4-BE49-F238E27FC236}">
                        <a16:creationId xmlns:a16="http://schemas.microsoft.com/office/drawing/2014/main" id="{087AAF96-5867-2E4E-BCA0-C09B82CAC790}"/>
                      </a:ext>
                    </a:extLst>
                  </p:cNvPr>
                  <p:cNvSpPr>
                    <a:spLocks noChangeShapeType="1"/>
                  </p:cNvSpPr>
                  <p:nvPr/>
                </p:nvSpPr>
                <p:spPr bwMode="auto">
                  <a:xfrm>
                    <a:off x="4573" y="1285"/>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880" name="Group 32">
                  <a:extLst>
                    <a:ext uri="{FF2B5EF4-FFF2-40B4-BE49-F238E27FC236}">
                      <a16:creationId xmlns:a16="http://schemas.microsoft.com/office/drawing/2014/main" id="{BC8304DB-8C9C-3247-A97C-8956D3C8ED90}"/>
                    </a:ext>
                  </a:extLst>
                </p:cNvPr>
                <p:cNvGrpSpPr>
                  <a:grpSpLocks/>
                </p:cNvGrpSpPr>
                <p:nvPr/>
              </p:nvGrpSpPr>
              <p:grpSpPr bwMode="auto">
                <a:xfrm>
                  <a:off x="3983" y="2803"/>
                  <a:ext cx="802" cy="218"/>
                  <a:chOff x="4709" y="1624"/>
                  <a:chExt cx="802" cy="218"/>
                </a:xfrm>
              </p:grpSpPr>
              <p:grpSp>
                <p:nvGrpSpPr>
                  <p:cNvPr id="846881" name="Group 33">
                    <a:extLst>
                      <a:ext uri="{FF2B5EF4-FFF2-40B4-BE49-F238E27FC236}">
                        <a16:creationId xmlns:a16="http://schemas.microsoft.com/office/drawing/2014/main" id="{0F910C35-407A-664A-AE4C-C11AEDEE1CB6}"/>
                      </a:ext>
                    </a:extLst>
                  </p:cNvPr>
                  <p:cNvGrpSpPr>
                    <a:grpSpLocks/>
                  </p:cNvGrpSpPr>
                  <p:nvPr/>
                </p:nvGrpSpPr>
                <p:grpSpPr bwMode="auto">
                  <a:xfrm>
                    <a:off x="4967" y="1624"/>
                    <a:ext cx="544" cy="218"/>
                    <a:chOff x="4831" y="1171"/>
                    <a:chExt cx="544" cy="218"/>
                  </a:xfrm>
                </p:grpSpPr>
                <p:sp>
                  <p:nvSpPr>
                    <p:cNvPr id="846882" name="Rectangle 34">
                      <a:extLst>
                        <a:ext uri="{FF2B5EF4-FFF2-40B4-BE49-F238E27FC236}">
                          <a16:creationId xmlns:a16="http://schemas.microsoft.com/office/drawing/2014/main" id="{F768F3B3-6DD1-0C40-812D-9B2ADEA13E23}"/>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68</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6883" name="Line 35">
                      <a:extLst>
                        <a:ext uri="{FF2B5EF4-FFF2-40B4-BE49-F238E27FC236}">
                          <a16:creationId xmlns:a16="http://schemas.microsoft.com/office/drawing/2014/main" id="{BB7B1EEB-98E5-4D42-BFD9-6B02B296289C}"/>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84" name="Line 36">
                    <a:extLst>
                      <a:ext uri="{FF2B5EF4-FFF2-40B4-BE49-F238E27FC236}">
                        <a16:creationId xmlns:a16="http://schemas.microsoft.com/office/drawing/2014/main" id="{6B73E2ED-7A61-F644-8D0C-5E992B6AAEF0}"/>
                      </a:ext>
                    </a:extLst>
                  </p:cNvPr>
                  <p:cNvSpPr>
                    <a:spLocks noChangeShapeType="1"/>
                  </p:cNvSpPr>
                  <p:nvPr/>
                </p:nvSpPr>
                <p:spPr bwMode="auto">
                  <a:xfrm>
                    <a:off x="4709" y="1736"/>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46885" name="Group 37">
                <a:extLst>
                  <a:ext uri="{FF2B5EF4-FFF2-40B4-BE49-F238E27FC236}">
                    <a16:creationId xmlns:a16="http://schemas.microsoft.com/office/drawing/2014/main" id="{0B358C5E-6755-4848-8009-4A73217032CD}"/>
                  </a:ext>
                </a:extLst>
              </p:cNvPr>
              <p:cNvGrpSpPr>
                <a:grpSpLocks/>
              </p:cNvGrpSpPr>
              <p:nvPr/>
            </p:nvGrpSpPr>
            <p:grpSpPr bwMode="auto">
              <a:xfrm>
                <a:off x="2538" y="2661"/>
                <a:ext cx="1528" cy="219"/>
                <a:chOff x="3983" y="2803"/>
                <a:chExt cx="1528" cy="219"/>
              </a:xfrm>
            </p:grpSpPr>
            <p:grpSp>
              <p:nvGrpSpPr>
                <p:cNvPr id="846886" name="Group 38">
                  <a:extLst>
                    <a:ext uri="{FF2B5EF4-FFF2-40B4-BE49-F238E27FC236}">
                      <a16:creationId xmlns:a16="http://schemas.microsoft.com/office/drawing/2014/main" id="{8BA5E62A-1688-3A49-B212-96D499F1F014}"/>
                    </a:ext>
                  </a:extLst>
                </p:cNvPr>
                <p:cNvGrpSpPr>
                  <a:grpSpLocks/>
                </p:cNvGrpSpPr>
                <p:nvPr/>
              </p:nvGrpSpPr>
              <p:grpSpPr bwMode="auto">
                <a:xfrm>
                  <a:off x="4709" y="2804"/>
                  <a:ext cx="802" cy="218"/>
                  <a:chOff x="4573" y="1171"/>
                  <a:chExt cx="802" cy="218"/>
                </a:xfrm>
              </p:grpSpPr>
              <p:grpSp>
                <p:nvGrpSpPr>
                  <p:cNvPr id="846887" name="Group 39">
                    <a:extLst>
                      <a:ext uri="{FF2B5EF4-FFF2-40B4-BE49-F238E27FC236}">
                        <a16:creationId xmlns:a16="http://schemas.microsoft.com/office/drawing/2014/main" id="{2E60A903-8697-2846-9CFB-13F0FBFA04FC}"/>
                      </a:ext>
                    </a:extLst>
                  </p:cNvPr>
                  <p:cNvGrpSpPr>
                    <a:grpSpLocks/>
                  </p:cNvGrpSpPr>
                  <p:nvPr/>
                </p:nvGrpSpPr>
                <p:grpSpPr bwMode="auto">
                  <a:xfrm>
                    <a:off x="4831" y="1171"/>
                    <a:ext cx="544" cy="218"/>
                    <a:chOff x="4831" y="1171"/>
                    <a:chExt cx="544" cy="218"/>
                  </a:xfrm>
                </p:grpSpPr>
                <p:sp>
                  <p:nvSpPr>
                    <p:cNvPr id="846888" name="Rectangle 40">
                      <a:extLst>
                        <a:ext uri="{FF2B5EF4-FFF2-40B4-BE49-F238E27FC236}">
                          <a16:creationId xmlns:a16="http://schemas.microsoft.com/office/drawing/2014/main" id="{AA466C04-36E9-4F43-8A2B-EBC37A9D7C44}"/>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  ⋀</a:t>
                      </a:r>
                      <a:r>
                        <a:rPr kumimoji="1" lang="en-US" altLang="zh-CN" sz="2000">
                          <a:solidFill>
                            <a:srgbClr val="FFFFFF"/>
                          </a:solidFill>
                          <a:latin typeface="Times New Roman" panose="02020603050405020304" pitchFamily="18" charset="0"/>
                          <a:ea typeface="宋体" panose="02010600030101010101" pitchFamily="2" charset="-122"/>
                        </a:rPr>
                        <a:t> </a:t>
                      </a:r>
                    </a:p>
                  </p:txBody>
                </p:sp>
                <p:sp>
                  <p:nvSpPr>
                    <p:cNvPr id="846889" name="Line 41">
                      <a:extLst>
                        <a:ext uri="{FF2B5EF4-FFF2-40B4-BE49-F238E27FC236}">
                          <a16:creationId xmlns:a16="http://schemas.microsoft.com/office/drawing/2014/main" id="{B06A72DB-42FF-5549-B35A-4D0639E8F856}"/>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90" name="Line 42">
                    <a:extLst>
                      <a:ext uri="{FF2B5EF4-FFF2-40B4-BE49-F238E27FC236}">
                        <a16:creationId xmlns:a16="http://schemas.microsoft.com/office/drawing/2014/main" id="{124001C7-3C1A-F04E-AB6C-CEB9C49631BA}"/>
                      </a:ext>
                    </a:extLst>
                  </p:cNvPr>
                  <p:cNvSpPr>
                    <a:spLocks noChangeShapeType="1"/>
                  </p:cNvSpPr>
                  <p:nvPr/>
                </p:nvSpPr>
                <p:spPr bwMode="auto">
                  <a:xfrm>
                    <a:off x="4573" y="1285"/>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891" name="Group 43">
                  <a:extLst>
                    <a:ext uri="{FF2B5EF4-FFF2-40B4-BE49-F238E27FC236}">
                      <a16:creationId xmlns:a16="http://schemas.microsoft.com/office/drawing/2014/main" id="{93063DB2-D438-824A-A529-A9E34162394A}"/>
                    </a:ext>
                  </a:extLst>
                </p:cNvPr>
                <p:cNvGrpSpPr>
                  <a:grpSpLocks/>
                </p:cNvGrpSpPr>
                <p:nvPr/>
              </p:nvGrpSpPr>
              <p:grpSpPr bwMode="auto">
                <a:xfrm>
                  <a:off x="3983" y="2803"/>
                  <a:ext cx="802" cy="218"/>
                  <a:chOff x="4709" y="1624"/>
                  <a:chExt cx="802" cy="218"/>
                </a:xfrm>
              </p:grpSpPr>
              <p:grpSp>
                <p:nvGrpSpPr>
                  <p:cNvPr id="846892" name="Group 44">
                    <a:extLst>
                      <a:ext uri="{FF2B5EF4-FFF2-40B4-BE49-F238E27FC236}">
                        <a16:creationId xmlns:a16="http://schemas.microsoft.com/office/drawing/2014/main" id="{D9BF27D6-EC14-2F4F-A9C8-7770AF9D89F4}"/>
                      </a:ext>
                    </a:extLst>
                  </p:cNvPr>
                  <p:cNvGrpSpPr>
                    <a:grpSpLocks/>
                  </p:cNvGrpSpPr>
                  <p:nvPr/>
                </p:nvGrpSpPr>
                <p:grpSpPr bwMode="auto">
                  <a:xfrm>
                    <a:off x="4967" y="1624"/>
                    <a:ext cx="544" cy="218"/>
                    <a:chOff x="4831" y="1171"/>
                    <a:chExt cx="544" cy="218"/>
                  </a:xfrm>
                </p:grpSpPr>
                <p:sp>
                  <p:nvSpPr>
                    <p:cNvPr id="846893" name="Rectangle 45">
                      <a:extLst>
                        <a:ext uri="{FF2B5EF4-FFF2-40B4-BE49-F238E27FC236}">
                          <a16:creationId xmlns:a16="http://schemas.microsoft.com/office/drawing/2014/main" id="{3BA1CDAB-9AB1-6E46-80B1-321C6E4C3D3B}"/>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23</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6894" name="Line 46">
                      <a:extLst>
                        <a:ext uri="{FF2B5EF4-FFF2-40B4-BE49-F238E27FC236}">
                          <a16:creationId xmlns:a16="http://schemas.microsoft.com/office/drawing/2014/main" id="{A82F367C-FD91-2E43-B153-425003281A92}"/>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895" name="Line 47">
                    <a:extLst>
                      <a:ext uri="{FF2B5EF4-FFF2-40B4-BE49-F238E27FC236}">
                        <a16:creationId xmlns:a16="http://schemas.microsoft.com/office/drawing/2014/main" id="{580570B0-9AAD-114B-A63E-B9A00C892C87}"/>
                      </a:ext>
                    </a:extLst>
                  </p:cNvPr>
                  <p:cNvSpPr>
                    <a:spLocks noChangeShapeType="1"/>
                  </p:cNvSpPr>
                  <p:nvPr/>
                </p:nvSpPr>
                <p:spPr bwMode="auto">
                  <a:xfrm>
                    <a:off x="4709" y="1736"/>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46896" name="Group 48">
                <a:extLst>
                  <a:ext uri="{FF2B5EF4-FFF2-40B4-BE49-F238E27FC236}">
                    <a16:creationId xmlns:a16="http://schemas.microsoft.com/office/drawing/2014/main" id="{E2D53F2F-95B8-FF47-98CB-954829B48945}"/>
                  </a:ext>
                </a:extLst>
              </p:cNvPr>
              <p:cNvGrpSpPr>
                <a:grpSpLocks/>
              </p:cNvGrpSpPr>
              <p:nvPr/>
            </p:nvGrpSpPr>
            <p:grpSpPr bwMode="auto">
              <a:xfrm>
                <a:off x="2538" y="1899"/>
                <a:ext cx="802" cy="218"/>
                <a:chOff x="4573" y="1171"/>
                <a:chExt cx="802" cy="218"/>
              </a:xfrm>
            </p:grpSpPr>
            <p:grpSp>
              <p:nvGrpSpPr>
                <p:cNvPr id="846897" name="Group 49">
                  <a:extLst>
                    <a:ext uri="{FF2B5EF4-FFF2-40B4-BE49-F238E27FC236}">
                      <a16:creationId xmlns:a16="http://schemas.microsoft.com/office/drawing/2014/main" id="{24B556A2-881F-C84D-8340-D3A0F8A575D3}"/>
                    </a:ext>
                  </a:extLst>
                </p:cNvPr>
                <p:cNvGrpSpPr>
                  <a:grpSpLocks/>
                </p:cNvGrpSpPr>
                <p:nvPr/>
              </p:nvGrpSpPr>
              <p:grpSpPr bwMode="auto">
                <a:xfrm>
                  <a:off x="4831" y="1171"/>
                  <a:ext cx="544" cy="218"/>
                  <a:chOff x="4831" y="1171"/>
                  <a:chExt cx="544" cy="218"/>
                </a:xfrm>
              </p:grpSpPr>
              <p:sp>
                <p:nvSpPr>
                  <p:cNvPr id="846898" name="Rectangle 50">
                    <a:extLst>
                      <a:ext uri="{FF2B5EF4-FFF2-40B4-BE49-F238E27FC236}">
                        <a16:creationId xmlns:a16="http://schemas.microsoft.com/office/drawing/2014/main" id="{1419D08F-BFC1-9943-8D07-D7E11B696648}"/>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20  ⋀</a:t>
                    </a:r>
                    <a:r>
                      <a:rPr kumimoji="1" lang="en-US" altLang="zh-CN" sz="2000">
                        <a:solidFill>
                          <a:srgbClr val="FFFFFF"/>
                        </a:solidFill>
                        <a:latin typeface="Times New Roman" panose="02020603050405020304" pitchFamily="18" charset="0"/>
                        <a:ea typeface="宋体" panose="02010600030101010101" pitchFamily="2" charset="-122"/>
                      </a:rPr>
                      <a:t> </a:t>
                    </a:r>
                  </a:p>
                </p:txBody>
              </p:sp>
              <p:sp>
                <p:nvSpPr>
                  <p:cNvPr id="846899" name="Line 51">
                    <a:extLst>
                      <a:ext uri="{FF2B5EF4-FFF2-40B4-BE49-F238E27FC236}">
                        <a16:creationId xmlns:a16="http://schemas.microsoft.com/office/drawing/2014/main" id="{9780F52C-3205-8846-8F4B-95794DC0926A}"/>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900" name="Line 52">
                  <a:extLst>
                    <a:ext uri="{FF2B5EF4-FFF2-40B4-BE49-F238E27FC236}">
                      <a16:creationId xmlns:a16="http://schemas.microsoft.com/office/drawing/2014/main" id="{788E6D75-C043-A24B-95F2-E36F3CFA9B8B}"/>
                    </a:ext>
                  </a:extLst>
                </p:cNvPr>
                <p:cNvSpPr>
                  <a:spLocks noChangeShapeType="1"/>
                </p:cNvSpPr>
                <p:nvPr/>
              </p:nvSpPr>
              <p:spPr bwMode="auto">
                <a:xfrm>
                  <a:off x="4573" y="1285"/>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901" name="Group 53">
                <a:extLst>
                  <a:ext uri="{FF2B5EF4-FFF2-40B4-BE49-F238E27FC236}">
                    <a16:creationId xmlns:a16="http://schemas.microsoft.com/office/drawing/2014/main" id="{7570D609-C125-544A-AEB5-E8FE2EB9AA35}"/>
                  </a:ext>
                </a:extLst>
              </p:cNvPr>
              <p:cNvGrpSpPr>
                <a:grpSpLocks/>
              </p:cNvGrpSpPr>
              <p:nvPr/>
            </p:nvGrpSpPr>
            <p:grpSpPr bwMode="auto">
              <a:xfrm>
                <a:off x="2538" y="2945"/>
                <a:ext cx="802" cy="218"/>
                <a:chOff x="4573" y="1171"/>
                <a:chExt cx="802" cy="218"/>
              </a:xfrm>
            </p:grpSpPr>
            <p:grpSp>
              <p:nvGrpSpPr>
                <p:cNvPr id="846902" name="Group 54">
                  <a:extLst>
                    <a:ext uri="{FF2B5EF4-FFF2-40B4-BE49-F238E27FC236}">
                      <a16:creationId xmlns:a16="http://schemas.microsoft.com/office/drawing/2014/main" id="{A9FF3083-6EEE-5740-A5FE-EE3D00A1B79F}"/>
                    </a:ext>
                  </a:extLst>
                </p:cNvPr>
                <p:cNvGrpSpPr>
                  <a:grpSpLocks/>
                </p:cNvGrpSpPr>
                <p:nvPr/>
              </p:nvGrpSpPr>
              <p:grpSpPr bwMode="auto">
                <a:xfrm>
                  <a:off x="4831" y="1171"/>
                  <a:ext cx="544" cy="218"/>
                  <a:chOff x="4831" y="1171"/>
                  <a:chExt cx="544" cy="218"/>
                </a:xfrm>
              </p:grpSpPr>
              <p:sp>
                <p:nvSpPr>
                  <p:cNvPr id="846903" name="Rectangle 55">
                    <a:extLst>
                      <a:ext uri="{FF2B5EF4-FFF2-40B4-BE49-F238E27FC236}">
                        <a16:creationId xmlns:a16="http://schemas.microsoft.com/office/drawing/2014/main" id="{2183FF21-AAA1-8B41-A2CA-DB5588B3EEAC}"/>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11  ⋀</a:t>
                    </a:r>
                    <a:r>
                      <a:rPr kumimoji="1" lang="en-US" altLang="zh-CN" sz="2000">
                        <a:solidFill>
                          <a:srgbClr val="FFFFFF"/>
                        </a:solidFill>
                        <a:latin typeface="Times New Roman" panose="02020603050405020304" pitchFamily="18" charset="0"/>
                        <a:ea typeface="宋体" panose="02010600030101010101" pitchFamily="2" charset="-122"/>
                      </a:rPr>
                      <a:t> </a:t>
                    </a:r>
                  </a:p>
                </p:txBody>
              </p:sp>
              <p:sp>
                <p:nvSpPr>
                  <p:cNvPr id="846904" name="Line 56">
                    <a:extLst>
                      <a:ext uri="{FF2B5EF4-FFF2-40B4-BE49-F238E27FC236}">
                        <a16:creationId xmlns:a16="http://schemas.microsoft.com/office/drawing/2014/main" id="{5212EB89-871F-F841-9D73-E8F19C3DF4E5}"/>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905" name="Line 57">
                  <a:extLst>
                    <a:ext uri="{FF2B5EF4-FFF2-40B4-BE49-F238E27FC236}">
                      <a16:creationId xmlns:a16="http://schemas.microsoft.com/office/drawing/2014/main" id="{8E10CC7D-4AEE-5E4A-8C02-8B389155B219}"/>
                    </a:ext>
                  </a:extLst>
                </p:cNvPr>
                <p:cNvSpPr>
                  <a:spLocks noChangeShapeType="1"/>
                </p:cNvSpPr>
                <p:nvPr/>
              </p:nvSpPr>
              <p:spPr bwMode="auto">
                <a:xfrm>
                  <a:off x="4573" y="1285"/>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906" name="Group 58">
                <a:extLst>
                  <a:ext uri="{FF2B5EF4-FFF2-40B4-BE49-F238E27FC236}">
                    <a16:creationId xmlns:a16="http://schemas.microsoft.com/office/drawing/2014/main" id="{3FB35550-4C41-F940-BD85-14BCF3F6D25D}"/>
                  </a:ext>
                </a:extLst>
              </p:cNvPr>
              <p:cNvGrpSpPr>
                <a:grpSpLocks/>
              </p:cNvGrpSpPr>
              <p:nvPr/>
            </p:nvGrpSpPr>
            <p:grpSpPr bwMode="auto">
              <a:xfrm>
                <a:off x="2538" y="1618"/>
                <a:ext cx="1528" cy="219"/>
                <a:chOff x="3983" y="2803"/>
                <a:chExt cx="1528" cy="219"/>
              </a:xfrm>
            </p:grpSpPr>
            <p:grpSp>
              <p:nvGrpSpPr>
                <p:cNvPr id="846907" name="Group 59">
                  <a:extLst>
                    <a:ext uri="{FF2B5EF4-FFF2-40B4-BE49-F238E27FC236}">
                      <a16:creationId xmlns:a16="http://schemas.microsoft.com/office/drawing/2014/main" id="{0899D9D5-557B-8A44-8D7E-D07F70CD3060}"/>
                    </a:ext>
                  </a:extLst>
                </p:cNvPr>
                <p:cNvGrpSpPr>
                  <a:grpSpLocks/>
                </p:cNvGrpSpPr>
                <p:nvPr/>
              </p:nvGrpSpPr>
              <p:grpSpPr bwMode="auto">
                <a:xfrm>
                  <a:off x="4709" y="2804"/>
                  <a:ext cx="802" cy="218"/>
                  <a:chOff x="4573" y="1171"/>
                  <a:chExt cx="802" cy="218"/>
                </a:xfrm>
              </p:grpSpPr>
              <p:grpSp>
                <p:nvGrpSpPr>
                  <p:cNvPr id="846908" name="Group 60">
                    <a:extLst>
                      <a:ext uri="{FF2B5EF4-FFF2-40B4-BE49-F238E27FC236}">
                        <a16:creationId xmlns:a16="http://schemas.microsoft.com/office/drawing/2014/main" id="{FEEEF425-62BE-F24C-BDAB-54BB47D1D00B}"/>
                      </a:ext>
                    </a:extLst>
                  </p:cNvPr>
                  <p:cNvGrpSpPr>
                    <a:grpSpLocks/>
                  </p:cNvGrpSpPr>
                  <p:nvPr/>
                </p:nvGrpSpPr>
                <p:grpSpPr bwMode="auto">
                  <a:xfrm>
                    <a:off x="4831" y="1171"/>
                    <a:ext cx="544" cy="218"/>
                    <a:chOff x="4831" y="1171"/>
                    <a:chExt cx="544" cy="218"/>
                  </a:xfrm>
                </p:grpSpPr>
                <p:sp>
                  <p:nvSpPr>
                    <p:cNvPr id="846909" name="Rectangle 61">
                      <a:extLst>
                        <a:ext uri="{FF2B5EF4-FFF2-40B4-BE49-F238E27FC236}">
                          <a16:creationId xmlns:a16="http://schemas.microsoft.com/office/drawing/2014/main" id="{63CDE4CB-9713-D44E-B4E6-C1D4D9466E53}"/>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84  ⋀</a:t>
                      </a:r>
                      <a:r>
                        <a:rPr kumimoji="1" lang="en-US" altLang="zh-CN" sz="2000">
                          <a:solidFill>
                            <a:srgbClr val="FFFFFF"/>
                          </a:solidFill>
                          <a:latin typeface="Times New Roman" panose="02020603050405020304" pitchFamily="18" charset="0"/>
                          <a:ea typeface="宋体" panose="02010600030101010101" pitchFamily="2" charset="-122"/>
                        </a:rPr>
                        <a:t> </a:t>
                      </a:r>
                    </a:p>
                  </p:txBody>
                </p:sp>
                <p:sp>
                  <p:nvSpPr>
                    <p:cNvPr id="846910" name="Line 62">
                      <a:extLst>
                        <a:ext uri="{FF2B5EF4-FFF2-40B4-BE49-F238E27FC236}">
                          <a16:creationId xmlns:a16="http://schemas.microsoft.com/office/drawing/2014/main" id="{46E87A1B-1534-1C4E-B16A-6CF990620172}"/>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911" name="Line 63">
                    <a:extLst>
                      <a:ext uri="{FF2B5EF4-FFF2-40B4-BE49-F238E27FC236}">
                        <a16:creationId xmlns:a16="http://schemas.microsoft.com/office/drawing/2014/main" id="{6B973695-DF27-7A48-8C0D-8299A90B5293}"/>
                      </a:ext>
                    </a:extLst>
                  </p:cNvPr>
                  <p:cNvSpPr>
                    <a:spLocks noChangeShapeType="1"/>
                  </p:cNvSpPr>
                  <p:nvPr/>
                </p:nvSpPr>
                <p:spPr bwMode="auto">
                  <a:xfrm>
                    <a:off x="4573" y="1285"/>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6912" name="Group 64">
                  <a:extLst>
                    <a:ext uri="{FF2B5EF4-FFF2-40B4-BE49-F238E27FC236}">
                      <a16:creationId xmlns:a16="http://schemas.microsoft.com/office/drawing/2014/main" id="{6C6F9358-A943-5142-9127-CB509F1FA3EE}"/>
                    </a:ext>
                  </a:extLst>
                </p:cNvPr>
                <p:cNvGrpSpPr>
                  <a:grpSpLocks/>
                </p:cNvGrpSpPr>
                <p:nvPr/>
              </p:nvGrpSpPr>
              <p:grpSpPr bwMode="auto">
                <a:xfrm>
                  <a:off x="3983" y="2803"/>
                  <a:ext cx="802" cy="218"/>
                  <a:chOff x="4709" y="1624"/>
                  <a:chExt cx="802" cy="218"/>
                </a:xfrm>
              </p:grpSpPr>
              <p:grpSp>
                <p:nvGrpSpPr>
                  <p:cNvPr id="846913" name="Group 65">
                    <a:extLst>
                      <a:ext uri="{FF2B5EF4-FFF2-40B4-BE49-F238E27FC236}">
                        <a16:creationId xmlns:a16="http://schemas.microsoft.com/office/drawing/2014/main" id="{50700518-00C1-3C49-A797-C304FEE41B36}"/>
                      </a:ext>
                    </a:extLst>
                  </p:cNvPr>
                  <p:cNvGrpSpPr>
                    <a:grpSpLocks/>
                  </p:cNvGrpSpPr>
                  <p:nvPr/>
                </p:nvGrpSpPr>
                <p:grpSpPr bwMode="auto">
                  <a:xfrm>
                    <a:off x="4967" y="1624"/>
                    <a:ext cx="544" cy="218"/>
                    <a:chOff x="4831" y="1171"/>
                    <a:chExt cx="544" cy="218"/>
                  </a:xfrm>
                </p:grpSpPr>
                <p:sp>
                  <p:nvSpPr>
                    <p:cNvPr id="846914" name="Rectangle 66">
                      <a:extLst>
                        <a:ext uri="{FF2B5EF4-FFF2-40B4-BE49-F238E27FC236}">
                          <a16:creationId xmlns:a16="http://schemas.microsoft.com/office/drawing/2014/main" id="{AC700970-64F1-C145-92C3-DF58F3C658F8}"/>
                        </a:ext>
                      </a:extLst>
                    </p:cNvPr>
                    <p:cNvSpPr>
                      <a:spLocks noChangeArrowheads="1"/>
                    </p:cNvSpPr>
                    <p:nvPr/>
                  </p:nvSpPr>
                  <p:spPr bwMode="auto">
                    <a:xfrm>
                      <a:off x="4831" y="1171"/>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endParaRPr kumimoji="1" lang="en-US" altLang="zh-CN" sz="2000">
                        <a:solidFill>
                          <a:srgbClr val="FFFFFF"/>
                        </a:solidFill>
                        <a:latin typeface="Times New Roman" panose="02020603050405020304" pitchFamily="18" charset="0"/>
                        <a:ea typeface="宋体" panose="02010600030101010101" pitchFamily="2" charset="-122"/>
                      </a:endParaRPr>
                    </a:p>
                  </p:txBody>
                </p:sp>
                <p:sp>
                  <p:nvSpPr>
                    <p:cNvPr id="846915" name="Line 67">
                      <a:extLst>
                        <a:ext uri="{FF2B5EF4-FFF2-40B4-BE49-F238E27FC236}">
                          <a16:creationId xmlns:a16="http://schemas.microsoft.com/office/drawing/2014/main" id="{8A18B824-4405-F14B-BC3B-E63B9E83A3F4}"/>
                        </a:ext>
                      </a:extLst>
                    </p:cNvPr>
                    <p:cNvSpPr>
                      <a:spLocks noChangeShapeType="1"/>
                    </p:cNvSpPr>
                    <p:nvPr/>
                  </p:nvSpPr>
                  <p:spPr bwMode="auto">
                    <a:xfrm>
                      <a:off x="5140" y="1171"/>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6916" name="Line 68">
                    <a:extLst>
                      <a:ext uri="{FF2B5EF4-FFF2-40B4-BE49-F238E27FC236}">
                        <a16:creationId xmlns:a16="http://schemas.microsoft.com/office/drawing/2014/main" id="{92836386-A875-DB4F-8387-CBA9ECFB2FA3}"/>
                      </a:ext>
                    </a:extLst>
                  </p:cNvPr>
                  <p:cNvSpPr>
                    <a:spLocks noChangeShapeType="1"/>
                  </p:cNvSpPr>
                  <p:nvPr/>
                </p:nvSpPr>
                <p:spPr bwMode="auto">
                  <a:xfrm>
                    <a:off x="4709" y="1736"/>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46917" name="Group 69">
                <a:extLst>
                  <a:ext uri="{FF2B5EF4-FFF2-40B4-BE49-F238E27FC236}">
                    <a16:creationId xmlns:a16="http://schemas.microsoft.com/office/drawing/2014/main" id="{09C4A997-47FE-4D4C-8A9D-3803F928125D}"/>
                  </a:ext>
                </a:extLst>
              </p:cNvPr>
              <p:cNvGrpSpPr>
                <a:grpSpLocks/>
              </p:cNvGrpSpPr>
              <p:nvPr/>
            </p:nvGrpSpPr>
            <p:grpSpPr bwMode="auto">
              <a:xfrm>
                <a:off x="1935" y="65"/>
                <a:ext cx="673" cy="3333"/>
                <a:chOff x="1935" y="97"/>
                <a:chExt cx="673" cy="3333"/>
              </a:xfrm>
            </p:grpSpPr>
            <p:sp>
              <p:nvSpPr>
                <p:cNvPr id="846918" name="Rectangle 70">
                  <a:extLst>
                    <a:ext uri="{FF2B5EF4-FFF2-40B4-BE49-F238E27FC236}">
                      <a16:creationId xmlns:a16="http://schemas.microsoft.com/office/drawing/2014/main" id="{BBC77E16-DD9B-874B-8CA1-25530028E8D5}"/>
                    </a:ext>
                  </a:extLst>
                </p:cNvPr>
                <p:cNvSpPr>
                  <a:spLocks noChangeArrowheads="1"/>
                </p:cNvSpPr>
                <p:nvPr/>
              </p:nvSpPr>
              <p:spPr bwMode="auto">
                <a:xfrm>
                  <a:off x="1935" y="97"/>
                  <a:ext cx="227" cy="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11</a:t>
                  </a:r>
                </a:p>
                <a:p>
                  <a:pPr algn="ct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12</a:t>
                  </a:r>
                </a:p>
              </p:txBody>
            </p:sp>
            <p:grpSp>
              <p:nvGrpSpPr>
                <p:cNvPr id="846919" name="Group 71">
                  <a:extLst>
                    <a:ext uri="{FF2B5EF4-FFF2-40B4-BE49-F238E27FC236}">
                      <a16:creationId xmlns:a16="http://schemas.microsoft.com/office/drawing/2014/main" id="{DEE91DF6-2806-4444-A658-DC54B0A72670}"/>
                    </a:ext>
                  </a:extLst>
                </p:cNvPr>
                <p:cNvGrpSpPr>
                  <a:grpSpLocks/>
                </p:cNvGrpSpPr>
                <p:nvPr/>
              </p:nvGrpSpPr>
              <p:grpSpPr bwMode="auto">
                <a:xfrm>
                  <a:off x="2200" y="119"/>
                  <a:ext cx="408" cy="3311"/>
                  <a:chOff x="2200" y="119"/>
                  <a:chExt cx="408" cy="3311"/>
                </a:xfrm>
              </p:grpSpPr>
              <p:sp>
                <p:nvSpPr>
                  <p:cNvPr id="846920" name="Rectangle 72">
                    <a:extLst>
                      <a:ext uri="{FF2B5EF4-FFF2-40B4-BE49-F238E27FC236}">
                        <a16:creationId xmlns:a16="http://schemas.microsoft.com/office/drawing/2014/main" id="{4A169FAA-3508-B843-BFA7-6D2628847B5C}"/>
                      </a:ext>
                    </a:extLst>
                  </p:cNvPr>
                  <p:cNvSpPr>
                    <a:spLocks noChangeArrowheads="1"/>
                  </p:cNvSpPr>
                  <p:nvPr/>
                </p:nvSpPr>
                <p:spPr bwMode="auto">
                  <a:xfrm>
                    <a:off x="2200" y="119"/>
                    <a:ext cx="408" cy="33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a:t>
                    </a:r>
                  </a:p>
                  <a:p>
                    <a:pPr algn="ctr" fontAlgn="base">
                      <a:lnSpc>
                        <a:spcPct val="110000"/>
                      </a:lnSpc>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a:p>
                    <a:pPr algn="ctr" fontAlgn="base">
                      <a:lnSpc>
                        <a:spcPct val="110000"/>
                      </a:lnSpc>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a:t>
                    </a:r>
                  </a:p>
                  <a:p>
                    <a:pPr algn="ctr" fontAlgn="base">
                      <a:lnSpc>
                        <a:spcPct val="110000"/>
                      </a:lnSpc>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a:p>
                    <a:pPr algn="ctr" fontAlgn="base">
                      <a:lnSpc>
                        <a:spcPct val="110000"/>
                      </a:lnSpc>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a:t>
                    </a:r>
                  </a:p>
                  <a:p>
                    <a:pPr algn="ctr" fontAlgn="base">
                      <a:lnSpc>
                        <a:spcPct val="110000"/>
                      </a:lnSpc>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a:t>
                    </a:r>
                  </a:p>
                  <a:p>
                    <a:pPr algn="ctr" fontAlgn="base">
                      <a:lnSpc>
                        <a:spcPct val="110000"/>
                      </a:lnSpc>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a:p>
                    <a:pPr algn="ctr" fontAlgn="base">
                      <a:lnSpc>
                        <a:spcPct val="110000"/>
                      </a:lnSpc>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a:p>
                    <a:pPr algn="ctr" fontAlgn="base">
                      <a:lnSpc>
                        <a:spcPct val="110000"/>
                      </a:lnSpc>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a:t>
                    </a:r>
                  </a:p>
                  <a:p>
                    <a:pPr algn="ctr" fontAlgn="base">
                      <a:lnSpc>
                        <a:spcPct val="110000"/>
                      </a:lnSpc>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a:t>
                    </a:r>
                  </a:p>
                  <a:p>
                    <a:pPr algn="ctr" fontAlgn="base">
                      <a:lnSpc>
                        <a:spcPct val="110000"/>
                      </a:lnSpc>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a:p>
                    <a:pPr algn="ctr" fontAlgn="base">
                      <a:lnSpc>
                        <a:spcPct val="110000"/>
                      </a:lnSpc>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a:p>
                    <a:pPr algn="ctr" fontAlgn="base">
                      <a:lnSpc>
                        <a:spcPct val="110000"/>
                      </a:lnSpc>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a:t>
                    </a:r>
                  </a:p>
                </p:txBody>
              </p:sp>
              <p:sp>
                <p:nvSpPr>
                  <p:cNvPr id="846921" name="Line 73">
                    <a:extLst>
                      <a:ext uri="{FF2B5EF4-FFF2-40B4-BE49-F238E27FC236}">
                        <a16:creationId xmlns:a16="http://schemas.microsoft.com/office/drawing/2014/main" id="{908FED84-8646-2E42-93B1-69B49F69039A}"/>
                      </a:ext>
                    </a:extLst>
                  </p:cNvPr>
                  <p:cNvSpPr>
                    <a:spLocks noChangeShapeType="1"/>
                  </p:cNvSpPr>
                  <p:nvPr/>
                </p:nvSpPr>
                <p:spPr bwMode="auto">
                  <a:xfrm>
                    <a:off x="2200" y="402"/>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2" name="Line 74">
                    <a:extLst>
                      <a:ext uri="{FF2B5EF4-FFF2-40B4-BE49-F238E27FC236}">
                        <a16:creationId xmlns:a16="http://schemas.microsoft.com/office/drawing/2014/main" id="{774F5CE2-0B1B-6F4E-BB5B-ABA4038AEC17}"/>
                      </a:ext>
                    </a:extLst>
                  </p:cNvPr>
                  <p:cNvSpPr>
                    <a:spLocks noChangeShapeType="1"/>
                  </p:cNvSpPr>
                  <p:nvPr/>
                </p:nvSpPr>
                <p:spPr bwMode="auto">
                  <a:xfrm>
                    <a:off x="2200" y="66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3" name="Line 75">
                    <a:extLst>
                      <a:ext uri="{FF2B5EF4-FFF2-40B4-BE49-F238E27FC236}">
                        <a16:creationId xmlns:a16="http://schemas.microsoft.com/office/drawing/2014/main" id="{6D4B19F9-89C3-104A-A5E4-D8AB011E19DE}"/>
                      </a:ext>
                    </a:extLst>
                  </p:cNvPr>
                  <p:cNvSpPr>
                    <a:spLocks noChangeShapeType="1"/>
                  </p:cNvSpPr>
                  <p:nvPr/>
                </p:nvSpPr>
                <p:spPr bwMode="auto">
                  <a:xfrm>
                    <a:off x="2200" y="909"/>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4" name="Line 76">
                    <a:extLst>
                      <a:ext uri="{FF2B5EF4-FFF2-40B4-BE49-F238E27FC236}">
                        <a16:creationId xmlns:a16="http://schemas.microsoft.com/office/drawing/2014/main" id="{724DEADF-2DF5-7C4A-9B7F-EC50073A78E3}"/>
                      </a:ext>
                    </a:extLst>
                  </p:cNvPr>
                  <p:cNvSpPr>
                    <a:spLocks noChangeShapeType="1"/>
                  </p:cNvSpPr>
                  <p:nvPr/>
                </p:nvSpPr>
                <p:spPr bwMode="auto">
                  <a:xfrm>
                    <a:off x="2200" y="1157"/>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5" name="Line 77">
                    <a:extLst>
                      <a:ext uri="{FF2B5EF4-FFF2-40B4-BE49-F238E27FC236}">
                        <a16:creationId xmlns:a16="http://schemas.microsoft.com/office/drawing/2014/main" id="{C636AA78-94BC-984F-A7BC-B4069A91BBB3}"/>
                      </a:ext>
                    </a:extLst>
                  </p:cNvPr>
                  <p:cNvSpPr>
                    <a:spLocks noChangeShapeType="1"/>
                  </p:cNvSpPr>
                  <p:nvPr/>
                </p:nvSpPr>
                <p:spPr bwMode="auto">
                  <a:xfrm>
                    <a:off x="2200" y="1415"/>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6" name="Line 78">
                    <a:extLst>
                      <a:ext uri="{FF2B5EF4-FFF2-40B4-BE49-F238E27FC236}">
                        <a16:creationId xmlns:a16="http://schemas.microsoft.com/office/drawing/2014/main" id="{E3DD2428-3AE9-014E-95B9-7E57615CAC18}"/>
                      </a:ext>
                    </a:extLst>
                  </p:cNvPr>
                  <p:cNvSpPr>
                    <a:spLocks noChangeShapeType="1"/>
                  </p:cNvSpPr>
                  <p:nvPr/>
                </p:nvSpPr>
                <p:spPr bwMode="auto">
                  <a:xfrm>
                    <a:off x="2200" y="16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7" name="Line 79">
                    <a:extLst>
                      <a:ext uri="{FF2B5EF4-FFF2-40B4-BE49-F238E27FC236}">
                        <a16:creationId xmlns:a16="http://schemas.microsoft.com/office/drawing/2014/main" id="{2FCD34F6-C998-CE42-AA46-5D9F7E847EA0}"/>
                      </a:ext>
                    </a:extLst>
                  </p:cNvPr>
                  <p:cNvSpPr>
                    <a:spLocks noChangeShapeType="1"/>
                  </p:cNvSpPr>
                  <p:nvPr/>
                </p:nvSpPr>
                <p:spPr bwMode="auto">
                  <a:xfrm>
                    <a:off x="2200" y="189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8" name="Line 80">
                    <a:extLst>
                      <a:ext uri="{FF2B5EF4-FFF2-40B4-BE49-F238E27FC236}">
                        <a16:creationId xmlns:a16="http://schemas.microsoft.com/office/drawing/2014/main" id="{5ECAA6A1-4F94-6C42-9569-002CA37EBBF7}"/>
                      </a:ext>
                    </a:extLst>
                  </p:cNvPr>
                  <p:cNvSpPr>
                    <a:spLocks noChangeShapeType="1"/>
                  </p:cNvSpPr>
                  <p:nvPr/>
                </p:nvSpPr>
                <p:spPr bwMode="auto">
                  <a:xfrm>
                    <a:off x="2200" y="215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29" name="Line 81">
                    <a:extLst>
                      <a:ext uri="{FF2B5EF4-FFF2-40B4-BE49-F238E27FC236}">
                        <a16:creationId xmlns:a16="http://schemas.microsoft.com/office/drawing/2014/main" id="{4FCAC9E3-19A4-E34A-92BF-8B7BF02D9E43}"/>
                      </a:ext>
                    </a:extLst>
                  </p:cNvPr>
                  <p:cNvSpPr>
                    <a:spLocks noChangeShapeType="1"/>
                  </p:cNvSpPr>
                  <p:nvPr/>
                </p:nvSpPr>
                <p:spPr bwMode="auto">
                  <a:xfrm>
                    <a:off x="2200" y="2427"/>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30" name="Line 82">
                    <a:extLst>
                      <a:ext uri="{FF2B5EF4-FFF2-40B4-BE49-F238E27FC236}">
                        <a16:creationId xmlns:a16="http://schemas.microsoft.com/office/drawing/2014/main" id="{DD97A722-7AB1-B745-9724-0D1B1CAC8014}"/>
                      </a:ext>
                    </a:extLst>
                  </p:cNvPr>
                  <p:cNvSpPr>
                    <a:spLocks noChangeShapeType="1"/>
                  </p:cNvSpPr>
                  <p:nvPr/>
                </p:nvSpPr>
                <p:spPr bwMode="auto">
                  <a:xfrm>
                    <a:off x="2200" y="2691"/>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31" name="Line 83">
                    <a:extLst>
                      <a:ext uri="{FF2B5EF4-FFF2-40B4-BE49-F238E27FC236}">
                        <a16:creationId xmlns:a16="http://schemas.microsoft.com/office/drawing/2014/main" id="{DC4E3D2D-346F-3E4D-9E6B-098A6681CE5E}"/>
                      </a:ext>
                    </a:extLst>
                  </p:cNvPr>
                  <p:cNvSpPr>
                    <a:spLocks noChangeShapeType="1"/>
                  </p:cNvSpPr>
                  <p:nvPr/>
                </p:nvSpPr>
                <p:spPr bwMode="auto">
                  <a:xfrm>
                    <a:off x="2200" y="2949"/>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6932" name="Line 84">
                    <a:extLst>
                      <a:ext uri="{FF2B5EF4-FFF2-40B4-BE49-F238E27FC236}">
                        <a16:creationId xmlns:a16="http://schemas.microsoft.com/office/drawing/2014/main" id="{32346B71-6C02-8E4F-918F-3694B1536FB1}"/>
                      </a:ext>
                    </a:extLst>
                  </p:cNvPr>
                  <p:cNvSpPr>
                    <a:spLocks noChangeShapeType="1"/>
                  </p:cNvSpPr>
                  <p:nvPr/>
                </p:nvSpPr>
                <p:spPr bwMode="auto">
                  <a:xfrm>
                    <a:off x="2200" y="3198"/>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27770049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7874" name="Rectangle 2">
            <a:extLst>
              <a:ext uri="{FF2B5EF4-FFF2-40B4-BE49-F238E27FC236}">
                <a16:creationId xmlns:a16="http://schemas.microsoft.com/office/drawing/2014/main" id="{7DB612EF-4F5B-5147-A627-CD092B040D3C}"/>
              </a:ext>
            </a:extLst>
          </p:cNvPr>
          <p:cNvSpPr>
            <a:spLocks noGrp="1" noChangeArrowheads="1"/>
          </p:cNvSpPr>
          <p:nvPr>
            <p:ph type="body" idx="1"/>
          </p:nvPr>
        </p:nvSpPr>
        <p:spPr>
          <a:xfrm>
            <a:off x="1676401" y="115888"/>
            <a:ext cx="8812213" cy="4392612"/>
          </a:xfrm>
        </p:spPr>
        <p:txBody>
          <a:bodyPr/>
          <a:lstStyle/>
          <a:p>
            <a:pPr marL="0" indent="0">
              <a:spcBef>
                <a:spcPct val="10000"/>
              </a:spcBef>
              <a:buClr>
                <a:schemeClr val="tx1"/>
              </a:buClr>
              <a:buSzPct val="90000"/>
              <a:buNone/>
            </a:pPr>
            <a:r>
              <a:rPr lang="en-US" altLang="zh-CN" sz="4000" b="1">
                <a:solidFill>
                  <a:schemeClr val="tx2"/>
                </a:solidFill>
                <a:cs typeface="Times New Roman" panose="02020603050405020304" pitchFamily="18" charset="0"/>
              </a:rPr>
              <a:t>4  </a:t>
            </a:r>
            <a:r>
              <a:rPr lang="zh-CN" altLang="en-US" sz="4000" b="1">
                <a:solidFill>
                  <a:schemeClr val="tx2"/>
                </a:solidFill>
                <a:ea typeface="楷体_GB2312" pitchFamily="49" charset="-122"/>
              </a:rPr>
              <a:t>建立公共溢出区</a:t>
            </a:r>
          </a:p>
          <a:p>
            <a:pPr marL="0" indent="0">
              <a:spcBef>
                <a:spcPct val="10000"/>
              </a:spcBef>
              <a:buNone/>
            </a:pPr>
            <a:r>
              <a:rPr lang="zh-CN" altLang="en-US" b="1">
                <a:solidFill>
                  <a:schemeClr val="folHlink"/>
                </a:solidFill>
              </a:rPr>
              <a:t>方法</a:t>
            </a:r>
            <a:r>
              <a:rPr lang="zh-CN" altLang="en-US" b="1"/>
              <a:t>：</a:t>
            </a:r>
            <a:r>
              <a:rPr lang="zh-CN" altLang="en-US" sz="2800" b="1"/>
              <a:t>在基本散列表之外，另外设立一个溢出表保存与基本表中记录冲突的所有记录</a:t>
            </a:r>
            <a:r>
              <a:rPr lang="zh-CN" altLang="en-US" sz="2800" b="1">
                <a:latin typeface="宋体" panose="02010600030101010101" pitchFamily="2" charset="-122"/>
              </a:rPr>
              <a:t>。</a:t>
            </a:r>
          </a:p>
          <a:p>
            <a:pPr marL="0" indent="0">
              <a:spcBef>
                <a:spcPct val="10000"/>
              </a:spcBef>
              <a:buNone/>
            </a:pPr>
            <a:r>
              <a:rPr lang="zh-CN" altLang="en-US" sz="2800" b="1"/>
              <a:t>        设散列表长为</a:t>
            </a:r>
            <a:r>
              <a:rPr lang="en-US" altLang="zh-CN" sz="2800" b="1"/>
              <a:t>m</a:t>
            </a:r>
            <a:r>
              <a:rPr lang="zh-CN" altLang="en-US" sz="2800" b="1"/>
              <a:t>，设立基本散列表</a:t>
            </a:r>
            <a:r>
              <a:rPr lang="en-US" altLang="zh-CN" sz="2800" b="1"/>
              <a:t>hashtable[m]</a:t>
            </a:r>
            <a:r>
              <a:rPr lang="zh-CN" altLang="en-US" sz="2800" b="1"/>
              <a:t>，每个分量保存一个记录；溢出表</a:t>
            </a:r>
            <a:r>
              <a:rPr lang="en-US" altLang="zh-CN" sz="2800" b="1"/>
              <a:t>overtable[m]</a:t>
            </a:r>
            <a:r>
              <a:rPr lang="zh-CN" altLang="en-US" sz="2800" b="1"/>
              <a:t>，一旦某个记录的散列地址发生冲突，都填入溢出表中</a:t>
            </a:r>
            <a:r>
              <a:rPr lang="zh-CN" altLang="en-US" sz="2800" b="1">
                <a:latin typeface="宋体" panose="02010600030101010101" pitchFamily="2" charset="-122"/>
              </a:rPr>
              <a:t>。</a:t>
            </a:r>
          </a:p>
          <a:p>
            <a:pPr marL="0" indent="0">
              <a:spcBef>
                <a:spcPct val="10000"/>
              </a:spcBef>
              <a:buNone/>
            </a:pPr>
            <a:r>
              <a:rPr lang="zh-CN" altLang="en-US" sz="2800" b="1"/>
              <a:t>       </a:t>
            </a:r>
            <a:r>
              <a:rPr lang="zh-CN" altLang="en-US" b="1"/>
              <a:t>例：</a:t>
            </a:r>
            <a:r>
              <a:rPr lang="zh-CN" altLang="en-US" sz="2800" b="1"/>
              <a:t> 已知一组关键字</a:t>
            </a:r>
            <a:r>
              <a:rPr lang="en-US" altLang="zh-CN" sz="2800" b="1"/>
              <a:t>(15, 4, 18, 7, 37, 47) </a:t>
            </a:r>
            <a:r>
              <a:rPr lang="zh-CN" altLang="en-US" sz="2800" b="1"/>
              <a:t>，散列表长度为</a:t>
            </a:r>
            <a:r>
              <a:rPr lang="en-US" altLang="zh-CN" sz="2800" b="1"/>
              <a:t>7 </a:t>
            </a:r>
            <a:r>
              <a:rPr lang="zh-CN" altLang="en-US" sz="2800" b="1"/>
              <a:t>，哈希函数为：</a:t>
            </a:r>
            <a:r>
              <a:rPr lang="en-US" altLang="zh-CN" sz="2800" b="1"/>
              <a:t>H(key)=key MOD 7</a:t>
            </a:r>
            <a:r>
              <a:rPr lang="zh-CN" altLang="en-US" sz="2800" b="1"/>
              <a:t>，</a:t>
            </a:r>
            <a:r>
              <a:rPr lang="zh-CN" altLang="zh-CN" sz="2800" b="1"/>
              <a:t>用</a:t>
            </a:r>
            <a:r>
              <a:rPr lang="zh-CN" altLang="en-US" sz="2800" b="1"/>
              <a:t>建立公共溢出区</a:t>
            </a:r>
            <a:r>
              <a:rPr lang="zh-CN" altLang="zh-CN" sz="2800" b="1"/>
              <a:t>法处理冲突</a:t>
            </a:r>
            <a:r>
              <a:rPr lang="zh-CN" altLang="en-US" sz="2800" b="1">
                <a:latin typeface="宋体" panose="02010600030101010101" pitchFamily="2" charset="-122"/>
              </a:rPr>
              <a:t>。得到的基本表和溢出表如下</a:t>
            </a:r>
            <a:r>
              <a:rPr lang="zh-CN" altLang="en-US" sz="2800" b="1"/>
              <a:t>：</a:t>
            </a:r>
            <a:endParaRPr lang="zh-CN" altLang="en-US" sz="2800" b="1">
              <a:latin typeface="宋体" panose="02010600030101010101" pitchFamily="2" charset="-122"/>
            </a:endParaRPr>
          </a:p>
        </p:txBody>
      </p:sp>
      <p:grpSp>
        <p:nvGrpSpPr>
          <p:cNvPr id="847875" name="Group 3">
            <a:extLst>
              <a:ext uri="{FF2B5EF4-FFF2-40B4-BE49-F238E27FC236}">
                <a16:creationId xmlns:a16="http://schemas.microsoft.com/office/drawing/2014/main" id="{4719C7EE-0F86-B24C-9458-D35302A4FBA8}"/>
              </a:ext>
            </a:extLst>
          </p:cNvPr>
          <p:cNvGrpSpPr>
            <a:grpSpLocks/>
          </p:cNvGrpSpPr>
          <p:nvPr/>
        </p:nvGrpSpPr>
        <p:grpSpPr bwMode="auto">
          <a:xfrm>
            <a:off x="2032000" y="4724400"/>
            <a:ext cx="7188200" cy="1855788"/>
            <a:chOff x="320" y="2928"/>
            <a:chExt cx="4528" cy="1169"/>
          </a:xfrm>
        </p:grpSpPr>
        <p:grpSp>
          <p:nvGrpSpPr>
            <p:cNvPr id="847876" name="Group 4">
              <a:extLst>
                <a:ext uri="{FF2B5EF4-FFF2-40B4-BE49-F238E27FC236}">
                  <a16:creationId xmlns:a16="http://schemas.microsoft.com/office/drawing/2014/main" id="{A1AD5C16-6FFB-2141-9DE6-51449217CA32}"/>
                </a:ext>
              </a:extLst>
            </p:cNvPr>
            <p:cNvGrpSpPr>
              <a:grpSpLocks/>
            </p:cNvGrpSpPr>
            <p:nvPr/>
          </p:nvGrpSpPr>
          <p:grpSpPr bwMode="auto">
            <a:xfrm>
              <a:off x="320" y="2928"/>
              <a:ext cx="4528" cy="497"/>
              <a:chOff x="128" y="3024"/>
              <a:chExt cx="4528" cy="497"/>
            </a:xfrm>
          </p:grpSpPr>
          <p:sp>
            <p:nvSpPr>
              <p:cNvPr id="847877" name="Rectangle 5">
                <a:extLst>
                  <a:ext uri="{FF2B5EF4-FFF2-40B4-BE49-F238E27FC236}">
                    <a16:creationId xmlns:a16="http://schemas.microsoft.com/office/drawing/2014/main" id="{F5B7136B-5AB3-FE41-B0C3-4A3A672AB642}"/>
                  </a:ext>
                </a:extLst>
              </p:cNvPr>
              <p:cNvSpPr>
                <a:spLocks noChangeArrowheads="1"/>
              </p:cNvSpPr>
              <p:nvPr/>
            </p:nvSpPr>
            <p:spPr bwMode="auto">
              <a:xfrm>
                <a:off x="128" y="3144"/>
                <a:ext cx="12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Hashtable</a:t>
                </a:r>
                <a:r>
                  <a:rPr kumimoji="1" lang="zh-CN" altLang="en-US" sz="2400" b="1">
                    <a:solidFill>
                      <a:srgbClr val="FFFFFF"/>
                    </a:solidFill>
                    <a:latin typeface="Times New Roman" panose="02020603050405020304" pitchFamily="18" charset="0"/>
                    <a:ea typeface="宋体" panose="02010600030101010101" pitchFamily="2" charset="-122"/>
                  </a:rPr>
                  <a:t>表：</a:t>
                </a:r>
              </a:p>
            </p:txBody>
          </p:sp>
          <p:grpSp>
            <p:nvGrpSpPr>
              <p:cNvPr id="847878" name="Group 6">
                <a:extLst>
                  <a:ext uri="{FF2B5EF4-FFF2-40B4-BE49-F238E27FC236}">
                    <a16:creationId xmlns:a16="http://schemas.microsoft.com/office/drawing/2014/main" id="{C30E9B31-A408-984E-BD02-DC03DE72360F}"/>
                  </a:ext>
                </a:extLst>
              </p:cNvPr>
              <p:cNvGrpSpPr>
                <a:grpSpLocks/>
              </p:cNvGrpSpPr>
              <p:nvPr/>
            </p:nvGrpSpPr>
            <p:grpSpPr bwMode="auto">
              <a:xfrm>
                <a:off x="1392" y="3024"/>
                <a:ext cx="3264" cy="497"/>
                <a:chOff x="528" y="3024"/>
                <a:chExt cx="3264" cy="497"/>
              </a:xfrm>
            </p:grpSpPr>
            <p:grpSp>
              <p:nvGrpSpPr>
                <p:cNvPr id="847879" name="Group 7">
                  <a:extLst>
                    <a:ext uri="{FF2B5EF4-FFF2-40B4-BE49-F238E27FC236}">
                      <a16:creationId xmlns:a16="http://schemas.microsoft.com/office/drawing/2014/main" id="{662C4BB4-DDEE-EA40-8F01-646BA655F616}"/>
                    </a:ext>
                  </a:extLst>
                </p:cNvPr>
                <p:cNvGrpSpPr>
                  <a:grpSpLocks/>
                </p:cNvGrpSpPr>
                <p:nvPr/>
              </p:nvGrpSpPr>
              <p:grpSpPr bwMode="auto">
                <a:xfrm>
                  <a:off x="528" y="3024"/>
                  <a:ext cx="3264" cy="249"/>
                  <a:chOff x="528" y="3024"/>
                  <a:chExt cx="3264" cy="249"/>
                </a:xfrm>
              </p:grpSpPr>
              <p:sp>
                <p:nvSpPr>
                  <p:cNvPr id="847880" name="Rectangle 8">
                    <a:extLst>
                      <a:ext uri="{FF2B5EF4-FFF2-40B4-BE49-F238E27FC236}">
                        <a16:creationId xmlns:a16="http://schemas.microsoft.com/office/drawing/2014/main" id="{FAACDD26-3E5A-294E-AB6B-D6EBB07BC54F}"/>
                      </a:ext>
                    </a:extLst>
                  </p:cNvPr>
                  <p:cNvSpPr>
                    <a:spLocks noChangeArrowheads="1"/>
                  </p:cNvSpPr>
                  <p:nvPr/>
                </p:nvSpPr>
                <p:spPr bwMode="auto">
                  <a:xfrm>
                    <a:off x="528" y="3024"/>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散列地址    </a:t>
                    </a:r>
                    <a:r>
                      <a:rPr kumimoji="1" lang="en-US" altLang="zh-CN" sz="2400" b="1">
                        <a:solidFill>
                          <a:srgbClr val="FFFFFF"/>
                        </a:solidFill>
                        <a:latin typeface="Times New Roman" panose="02020603050405020304" pitchFamily="18" charset="0"/>
                        <a:ea typeface="宋体" panose="02010600030101010101" pitchFamily="2" charset="-122"/>
                      </a:rPr>
                      <a:t>0     1     2     3     4     5     6</a:t>
                    </a:r>
                  </a:p>
                </p:txBody>
              </p:sp>
              <p:sp>
                <p:nvSpPr>
                  <p:cNvPr id="847881" name="Line 9">
                    <a:extLst>
                      <a:ext uri="{FF2B5EF4-FFF2-40B4-BE49-F238E27FC236}">
                        <a16:creationId xmlns:a16="http://schemas.microsoft.com/office/drawing/2014/main" id="{9F8BE1ED-9310-FC47-A341-A264FF945F78}"/>
                      </a:ext>
                    </a:extLst>
                  </p:cNvPr>
                  <p:cNvSpPr>
                    <a:spLocks noChangeShapeType="1"/>
                  </p:cNvSpPr>
                  <p:nvPr/>
                </p:nvSpPr>
                <p:spPr bwMode="auto">
                  <a:xfrm>
                    <a:off x="1417"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82" name="Line 10">
                    <a:extLst>
                      <a:ext uri="{FF2B5EF4-FFF2-40B4-BE49-F238E27FC236}">
                        <a16:creationId xmlns:a16="http://schemas.microsoft.com/office/drawing/2014/main" id="{C7B3AB39-0652-064C-A928-C107A847D553}"/>
                      </a:ext>
                    </a:extLst>
                  </p:cNvPr>
                  <p:cNvSpPr>
                    <a:spLocks noChangeShapeType="1"/>
                  </p:cNvSpPr>
                  <p:nvPr/>
                </p:nvSpPr>
                <p:spPr bwMode="auto">
                  <a:xfrm>
                    <a:off x="1777"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83" name="Line 11">
                    <a:extLst>
                      <a:ext uri="{FF2B5EF4-FFF2-40B4-BE49-F238E27FC236}">
                        <a16:creationId xmlns:a16="http://schemas.microsoft.com/office/drawing/2014/main" id="{99B6E09F-DF8B-6F4C-8E2C-A44B6A0080A2}"/>
                      </a:ext>
                    </a:extLst>
                  </p:cNvPr>
                  <p:cNvSpPr>
                    <a:spLocks noChangeShapeType="1"/>
                  </p:cNvSpPr>
                  <p:nvPr/>
                </p:nvSpPr>
                <p:spPr bwMode="auto">
                  <a:xfrm>
                    <a:off x="2103"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84" name="Line 12">
                    <a:extLst>
                      <a:ext uri="{FF2B5EF4-FFF2-40B4-BE49-F238E27FC236}">
                        <a16:creationId xmlns:a16="http://schemas.microsoft.com/office/drawing/2014/main" id="{00EE47B1-114A-624D-8159-AE1C3BF6CCC5}"/>
                      </a:ext>
                    </a:extLst>
                  </p:cNvPr>
                  <p:cNvSpPr>
                    <a:spLocks noChangeShapeType="1"/>
                  </p:cNvSpPr>
                  <p:nvPr/>
                </p:nvSpPr>
                <p:spPr bwMode="auto">
                  <a:xfrm>
                    <a:off x="2441"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85" name="Line 13">
                    <a:extLst>
                      <a:ext uri="{FF2B5EF4-FFF2-40B4-BE49-F238E27FC236}">
                        <a16:creationId xmlns:a16="http://schemas.microsoft.com/office/drawing/2014/main" id="{AE0653C5-B829-4242-BC32-B94377426B99}"/>
                      </a:ext>
                    </a:extLst>
                  </p:cNvPr>
                  <p:cNvSpPr>
                    <a:spLocks noChangeShapeType="1"/>
                  </p:cNvSpPr>
                  <p:nvPr/>
                </p:nvSpPr>
                <p:spPr bwMode="auto">
                  <a:xfrm>
                    <a:off x="2778"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86" name="Line 14">
                    <a:extLst>
                      <a:ext uri="{FF2B5EF4-FFF2-40B4-BE49-F238E27FC236}">
                        <a16:creationId xmlns:a16="http://schemas.microsoft.com/office/drawing/2014/main" id="{8A909410-DABE-CF4A-A70B-2F2CDEFE2975}"/>
                      </a:ext>
                    </a:extLst>
                  </p:cNvPr>
                  <p:cNvSpPr>
                    <a:spLocks noChangeShapeType="1"/>
                  </p:cNvSpPr>
                  <p:nvPr/>
                </p:nvSpPr>
                <p:spPr bwMode="auto">
                  <a:xfrm>
                    <a:off x="3108"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87" name="Line 15">
                    <a:extLst>
                      <a:ext uri="{FF2B5EF4-FFF2-40B4-BE49-F238E27FC236}">
                        <a16:creationId xmlns:a16="http://schemas.microsoft.com/office/drawing/2014/main" id="{92CB5550-0706-D84B-9037-2FF526569E36}"/>
                      </a:ext>
                    </a:extLst>
                  </p:cNvPr>
                  <p:cNvSpPr>
                    <a:spLocks noChangeShapeType="1"/>
                  </p:cNvSpPr>
                  <p:nvPr/>
                </p:nvSpPr>
                <p:spPr bwMode="auto">
                  <a:xfrm>
                    <a:off x="3446"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7888" name="Group 16">
                  <a:extLst>
                    <a:ext uri="{FF2B5EF4-FFF2-40B4-BE49-F238E27FC236}">
                      <a16:creationId xmlns:a16="http://schemas.microsoft.com/office/drawing/2014/main" id="{FAF13262-C685-6C47-ACF5-223DF6A49953}"/>
                    </a:ext>
                  </a:extLst>
                </p:cNvPr>
                <p:cNvGrpSpPr>
                  <a:grpSpLocks/>
                </p:cNvGrpSpPr>
                <p:nvPr/>
              </p:nvGrpSpPr>
              <p:grpSpPr bwMode="auto">
                <a:xfrm>
                  <a:off x="528" y="3272"/>
                  <a:ext cx="3264" cy="249"/>
                  <a:chOff x="528" y="3272"/>
                  <a:chExt cx="3264" cy="249"/>
                </a:xfrm>
              </p:grpSpPr>
              <p:sp>
                <p:nvSpPr>
                  <p:cNvPr id="847889" name="Rectangle 17">
                    <a:extLst>
                      <a:ext uri="{FF2B5EF4-FFF2-40B4-BE49-F238E27FC236}">
                        <a16:creationId xmlns:a16="http://schemas.microsoft.com/office/drawing/2014/main" id="{6290E2A1-B71C-A540-B0E5-F9AFCBA204F2}"/>
                      </a:ext>
                    </a:extLst>
                  </p:cNvPr>
                  <p:cNvSpPr>
                    <a:spLocks noChangeArrowheads="1"/>
                  </p:cNvSpPr>
                  <p:nvPr/>
                </p:nvSpPr>
                <p:spPr bwMode="auto">
                  <a:xfrm>
                    <a:off x="528" y="3272"/>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关键字      </a:t>
                    </a:r>
                    <a:r>
                      <a:rPr kumimoji="1" lang="en-US" altLang="zh-CN" sz="2400" b="1">
                        <a:solidFill>
                          <a:srgbClr val="FFFFFF"/>
                        </a:solidFill>
                        <a:latin typeface="Times New Roman" panose="02020603050405020304" pitchFamily="18" charset="0"/>
                        <a:ea typeface="宋体" panose="02010600030101010101" pitchFamily="2" charset="-122"/>
                      </a:rPr>
                      <a:t>7    15   37           4    47    </a:t>
                    </a:r>
                  </a:p>
                </p:txBody>
              </p:sp>
              <p:sp>
                <p:nvSpPr>
                  <p:cNvPr id="847890" name="Line 18">
                    <a:extLst>
                      <a:ext uri="{FF2B5EF4-FFF2-40B4-BE49-F238E27FC236}">
                        <a16:creationId xmlns:a16="http://schemas.microsoft.com/office/drawing/2014/main" id="{673BE689-5517-8C4E-BC93-B5751FC672B2}"/>
                      </a:ext>
                    </a:extLst>
                  </p:cNvPr>
                  <p:cNvSpPr>
                    <a:spLocks noChangeShapeType="1"/>
                  </p:cNvSpPr>
                  <p:nvPr/>
                </p:nvSpPr>
                <p:spPr bwMode="auto">
                  <a:xfrm>
                    <a:off x="1416"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91" name="Line 19">
                    <a:extLst>
                      <a:ext uri="{FF2B5EF4-FFF2-40B4-BE49-F238E27FC236}">
                        <a16:creationId xmlns:a16="http://schemas.microsoft.com/office/drawing/2014/main" id="{D08C4E66-36FE-C747-AE82-2A858F2A6A01}"/>
                      </a:ext>
                    </a:extLst>
                  </p:cNvPr>
                  <p:cNvSpPr>
                    <a:spLocks noChangeShapeType="1"/>
                  </p:cNvSpPr>
                  <p:nvPr/>
                </p:nvSpPr>
                <p:spPr bwMode="auto">
                  <a:xfrm>
                    <a:off x="1776"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92" name="Line 20">
                    <a:extLst>
                      <a:ext uri="{FF2B5EF4-FFF2-40B4-BE49-F238E27FC236}">
                        <a16:creationId xmlns:a16="http://schemas.microsoft.com/office/drawing/2014/main" id="{1912812C-2FB8-D14C-BCF0-4260409F5BAA}"/>
                      </a:ext>
                    </a:extLst>
                  </p:cNvPr>
                  <p:cNvSpPr>
                    <a:spLocks noChangeShapeType="1"/>
                  </p:cNvSpPr>
                  <p:nvPr/>
                </p:nvSpPr>
                <p:spPr bwMode="auto">
                  <a:xfrm>
                    <a:off x="2104"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93" name="Line 21">
                    <a:extLst>
                      <a:ext uri="{FF2B5EF4-FFF2-40B4-BE49-F238E27FC236}">
                        <a16:creationId xmlns:a16="http://schemas.microsoft.com/office/drawing/2014/main" id="{B4B192F2-D348-7647-9C9D-40E4C9F3C7E6}"/>
                      </a:ext>
                    </a:extLst>
                  </p:cNvPr>
                  <p:cNvSpPr>
                    <a:spLocks noChangeShapeType="1"/>
                  </p:cNvSpPr>
                  <p:nvPr/>
                </p:nvSpPr>
                <p:spPr bwMode="auto">
                  <a:xfrm>
                    <a:off x="2440"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94" name="Line 22">
                    <a:extLst>
                      <a:ext uri="{FF2B5EF4-FFF2-40B4-BE49-F238E27FC236}">
                        <a16:creationId xmlns:a16="http://schemas.microsoft.com/office/drawing/2014/main" id="{10EB3619-9552-5448-9496-CB8A0952B6D5}"/>
                      </a:ext>
                    </a:extLst>
                  </p:cNvPr>
                  <p:cNvSpPr>
                    <a:spLocks noChangeShapeType="1"/>
                  </p:cNvSpPr>
                  <p:nvPr/>
                </p:nvSpPr>
                <p:spPr bwMode="auto">
                  <a:xfrm>
                    <a:off x="2776"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95" name="Line 23">
                    <a:extLst>
                      <a:ext uri="{FF2B5EF4-FFF2-40B4-BE49-F238E27FC236}">
                        <a16:creationId xmlns:a16="http://schemas.microsoft.com/office/drawing/2014/main" id="{1953506B-D6EC-E747-814D-AF5E570B8ACD}"/>
                      </a:ext>
                    </a:extLst>
                  </p:cNvPr>
                  <p:cNvSpPr>
                    <a:spLocks noChangeShapeType="1"/>
                  </p:cNvSpPr>
                  <p:nvPr/>
                </p:nvSpPr>
                <p:spPr bwMode="auto">
                  <a:xfrm>
                    <a:off x="3112"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896" name="Line 24">
                    <a:extLst>
                      <a:ext uri="{FF2B5EF4-FFF2-40B4-BE49-F238E27FC236}">
                        <a16:creationId xmlns:a16="http://schemas.microsoft.com/office/drawing/2014/main" id="{CBBCFD1B-A6DE-DD40-89F4-7E1AF0A7E0D0}"/>
                      </a:ext>
                    </a:extLst>
                  </p:cNvPr>
                  <p:cNvSpPr>
                    <a:spLocks noChangeShapeType="1"/>
                  </p:cNvSpPr>
                  <p:nvPr/>
                </p:nvSpPr>
                <p:spPr bwMode="auto">
                  <a:xfrm>
                    <a:off x="3448"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47897" name="Group 25">
              <a:extLst>
                <a:ext uri="{FF2B5EF4-FFF2-40B4-BE49-F238E27FC236}">
                  <a16:creationId xmlns:a16="http://schemas.microsoft.com/office/drawing/2014/main" id="{858FAE39-861B-2E46-9983-2FF4B97E827D}"/>
                </a:ext>
              </a:extLst>
            </p:cNvPr>
            <p:cNvGrpSpPr>
              <a:grpSpLocks/>
            </p:cNvGrpSpPr>
            <p:nvPr/>
          </p:nvGrpSpPr>
          <p:grpSpPr bwMode="auto">
            <a:xfrm>
              <a:off x="320" y="3600"/>
              <a:ext cx="4528" cy="497"/>
              <a:chOff x="128" y="3024"/>
              <a:chExt cx="4528" cy="497"/>
            </a:xfrm>
          </p:grpSpPr>
          <p:sp>
            <p:nvSpPr>
              <p:cNvPr id="847898" name="Rectangle 26">
                <a:extLst>
                  <a:ext uri="{FF2B5EF4-FFF2-40B4-BE49-F238E27FC236}">
                    <a16:creationId xmlns:a16="http://schemas.microsoft.com/office/drawing/2014/main" id="{71D71C06-20DC-4942-9F94-FE6B1909607C}"/>
                  </a:ext>
                </a:extLst>
              </p:cNvPr>
              <p:cNvSpPr>
                <a:spLocks noChangeArrowheads="1"/>
              </p:cNvSpPr>
              <p:nvPr/>
            </p:nvSpPr>
            <p:spPr bwMode="auto">
              <a:xfrm>
                <a:off x="128" y="3144"/>
                <a:ext cx="12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overtable</a:t>
                </a:r>
                <a:r>
                  <a:rPr kumimoji="1" lang="zh-CN" altLang="en-US" sz="2400" b="1">
                    <a:solidFill>
                      <a:srgbClr val="FFFFFF"/>
                    </a:solidFill>
                    <a:latin typeface="Times New Roman" panose="02020603050405020304" pitchFamily="18" charset="0"/>
                    <a:ea typeface="宋体" panose="02010600030101010101" pitchFamily="2" charset="-122"/>
                  </a:rPr>
                  <a:t>表：</a:t>
                </a:r>
              </a:p>
            </p:txBody>
          </p:sp>
          <p:grpSp>
            <p:nvGrpSpPr>
              <p:cNvPr id="847899" name="Group 27">
                <a:extLst>
                  <a:ext uri="{FF2B5EF4-FFF2-40B4-BE49-F238E27FC236}">
                    <a16:creationId xmlns:a16="http://schemas.microsoft.com/office/drawing/2014/main" id="{73A81C3C-E81B-DD42-88AC-09E354212D59}"/>
                  </a:ext>
                </a:extLst>
              </p:cNvPr>
              <p:cNvGrpSpPr>
                <a:grpSpLocks/>
              </p:cNvGrpSpPr>
              <p:nvPr/>
            </p:nvGrpSpPr>
            <p:grpSpPr bwMode="auto">
              <a:xfrm>
                <a:off x="1392" y="3024"/>
                <a:ext cx="3264" cy="497"/>
                <a:chOff x="528" y="3024"/>
                <a:chExt cx="3264" cy="497"/>
              </a:xfrm>
            </p:grpSpPr>
            <p:grpSp>
              <p:nvGrpSpPr>
                <p:cNvPr id="847900" name="Group 28">
                  <a:extLst>
                    <a:ext uri="{FF2B5EF4-FFF2-40B4-BE49-F238E27FC236}">
                      <a16:creationId xmlns:a16="http://schemas.microsoft.com/office/drawing/2014/main" id="{B122727B-BA5D-F84C-8938-87AEF6B03573}"/>
                    </a:ext>
                  </a:extLst>
                </p:cNvPr>
                <p:cNvGrpSpPr>
                  <a:grpSpLocks/>
                </p:cNvGrpSpPr>
                <p:nvPr/>
              </p:nvGrpSpPr>
              <p:grpSpPr bwMode="auto">
                <a:xfrm>
                  <a:off x="528" y="3024"/>
                  <a:ext cx="3264" cy="249"/>
                  <a:chOff x="528" y="3024"/>
                  <a:chExt cx="3264" cy="249"/>
                </a:xfrm>
              </p:grpSpPr>
              <p:sp>
                <p:nvSpPr>
                  <p:cNvPr id="847901" name="Rectangle 29">
                    <a:extLst>
                      <a:ext uri="{FF2B5EF4-FFF2-40B4-BE49-F238E27FC236}">
                        <a16:creationId xmlns:a16="http://schemas.microsoft.com/office/drawing/2014/main" id="{FB9468B4-39EB-1545-8C87-4483471EF062}"/>
                      </a:ext>
                    </a:extLst>
                  </p:cNvPr>
                  <p:cNvSpPr>
                    <a:spLocks noChangeArrowheads="1"/>
                  </p:cNvSpPr>
                  <p:nvPr/>
                </p:nvSpPr>
                <p:spPr bwMode="auto">
                  <a:xfrm>
                    <a:off x="528" y="3024"/>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溢出地址    </a:t>
                    </a:r>
                    <a:r>
                      <a:rPr kumimoji="1" lang="en-US" altLang="zh-CN" sz="2400" b="1">
                        <a:solidFill>
                          <a:srgbClr val="FFFFFF"/>
                        </a:solidFill>
                        <a:latin typeface="Times New Roman" panose="02020603050405020304" pitchFamily="18" charset="0"/>
                        <a:ea typeface="宋体" panose="02010600030101010101" pitchFamily="2" charset="-122"/>
                      </a:rPr>
                      <a:t>0     1     2     3     4     5     6</a:t>
                    </a:r>
                  </a:p>
                </p:txBody>
              </p:sp>
              <p:sp>
                <p:nvSpPr>
                  <p:cNvPr id="847902" name="Line 30">
                    <a:extLst>
                      <a:ext uri="{FF2B5EF4-FFF2-40B4-BE49-F238E27FC236}">
                        <a16:creationId xmlns:a16="http://schemas.microsoft.com/office/drawing/2014/main" id="{9A1D5F75-F584-F14F-8C87-58982CE1B782}"/>
                      </a:ext>
                    </a:extLst>
                  </p:cNvPr>
                  <p:cNvSpPr>
                    <a:spLocks noChangeShapeType="1"/>
                  </p:cNvSpPr>
                  <p:nvPr/>
                </p:nvSpPr>
                <p:spPr bwMode="auto">
                  <a:xfrm>
                    <a:off x="1417"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03" name="Line 31">
                    <a:extLst>
                      <a:ext uri="{FF2B5EF4-FFF2-40B4-BE49-F238E27FC236}">
                        <a16:creationId xmlns:a16="http://schemas.microsoft.com/office/drawing/2014/main" id="{5ECD7305-2B79-4F4B-89B8-F9F4339950BC}"/>
                      </a:ext>
                    </a:extLst>
                  </p:cNvPr>
                  <p:cNvSpPr>
                    <a:spLocks noChangeShapeType="1"/>
                  </p:cNvSpPr>
                  <p:nvPr/>
                </p:nvSpPr>
                <p:spPr bwMode="auto">
                  <a:xfrm>
                    <a:off x="1777"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04" name="Line 32">
                    <a:extLst>
                      <a:ext uri="{FF2B5EF4-FFF2-40B4-BE49-F238E27FC236}">
                        <a16:creationId xmlns:a16="http://schemas.microsoft.com/office/drawing/2014/main" id="{E524221C-14E0-3542-92FE-AE63F4B5261A}"/>
                      </a:ext>
                    </a:extLst>
                  </p:cNvPr>
                  <p:cNvSpPr>
                    <a:spLocks noChangeShapeType="1"/>
                  </p:cNvSpPr>
                  <p:nvPr/>
                </p:nvSpPr>
                <p:spPr bwMode="auto">
                  <a:xfrm>
                    <a:off x="2103"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05" name="Line 33">
                    <a:extLst>
                      <a:ext uri="{FF2B5EF4-FFF2-40B4-BE49-F238E27FC236}">
                        <a16:creationId xmlns:a16="http://schemas.microsoft.com/office/drawing/2014/main" id="{6850944E-59E1-554B-AE98-B2DD53A06045}"/>
                      </a:ext>
                    </a:extLst>
                  </p:cNvPr>
                  <p:cNvSpPr>
                    <a:spLocks noChangeShapeType="1"/>
                  </p:cNvSpPr>
                  <p:nvPr/>
                </p:nvSpPr>
                <p:spPr bwMode="auto">
                  <a:xfrm>
                    <a:off x="2441"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06" name="Line 34">
                    <a:extLst>
                      <a:ext uri="{FF2B5EF4-FFF2-40B4-BE49-F238E27FC236}">
                        <a16:creationId xmlns:a16="http://schemas.microsoft.com/office/drawing/2014/main" id="{B8F31A68-72AE-D64C-9461-43C940B9DAF8}"/>
                      </a:ext>
                    </a:extLst>
                  </p:cNvPr>
                  <p:cNvSpPr>
                    <a:spLocks noChangeShapeType="1"/>
                  </p:cNvSpPr>
                  <p:nvPr/>
                </p:nvSpPr>
                <p:spPr bwMode="auto">
                  <a:xfrm>
                    <a:off x="2778"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07" name="Line 35">
                    <a:extLst>
                      <a:ext uri="{FF2B5EF4-FFF2-40B4-BE49-F238E27FC236}">
                        <a16:creationId xmlns:a16="http://schemas.microsoft.com/office/drawing/2014/main" id="{B4C080D5-7635-BA4B-AD07-B093D121E72E}"/>
                      </a:ext>
                    </a:extLst>
                  </p:cNvPr>
                  <p:cNvSpPr>
                    <a:spLocks noChangeShapeType="1"/>
                  </p:cNvSpPr>
                  <p:nvPr/>
                </p:nvSpPr>
                <p:spPr bwMode="auto">
                  <a:xfrm>
                    <a:off x="3108"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08" name="Line 36">
                    <a:extLst>
                      <a:ext uri="{FF2B5EF4-FFF2-40B4-BE49-F238E27FC236}">
                        <a16:creationId xmlns:a16="http://schemas.microsoft.com/office/drawing/2014/main" id="{07B3F8FE-031E-EE4D-9326-66809067AC64}"/>
                      </a:ext>
                    </a:extLst>
                  </p:cNvPr>
                  <p:cNvSpPr>
                    <a:spLocks noChangeShapeType="1"/>
                  </p:cNvSpPr>
                  <p:nvPr/>
                </p:nvSpPr>
                <p:spPr bwMode="auto">
                  <a:xfrm>
                    <a:off x="3446" y="302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7909" name="Group 37">
                  <a:extLst>
                    <a:ext uri="{FF2B5EF4-FFF2-40B4-BE49-F238E27FC236}">
                      <a16:creationId xmlns:a16="http://schemas.microsoft.com/office/drawing/2014/main" id="{BC70FA2F-03F7-614F-9774-31931171470B}"/>
                    </a:ext>
                  </a:extLst>
                </p:cNvPr>
                <p:cNvGrpSpPr>
                  <a:grpSpLocks/>
                </p:cNvGrpSpPr>
                <p:nvPr/>
              </p:nvGrpSpPr>
              <p:grpSpPr bwMode="auto">
                <a:xfrm>
                  <a:off x="528" y="3272"/>
                  <a:ext cx="3264" cy="249"/>
                  <a:chOff x="528" y="3272"/>
                  <a:chExt cx="3264" cy="249"/>
                </a:xfrm>
              </p:grpSpPr>
              <p:sp>
                <p:nvSpPr>
                  <p:cNvPr id="847910" name="Rectangle 38">
                    <a:extLst>
                      <a:ext uri="{FF2B5EF4-FFF2-40B4-BE49-F238E27FC236}">
                        <a16:creationId xmlns:a16="http://schemas.microsoft.com/office/drawing/2014/main" id="{D83AAC97-7521-9347-A3C0-64DF060B2B58}"/>
                      </a:ext>
                    </a:extLst>
                  </p:cNvPr>
                  <p:cNvSpPr>
                    <a:spLocks noChangeArrowheads="1"/>
                  </p:cNvSpPr>
                  <p:nvPr/>
                </p:nvSpPr>
                <p:spPr bwMode="auto">
                  <a:xfrm>
                    <a:off x="528" y="3272"/>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关键字     </a:t>
                    </a:r>
                    <a:r>
                      <a:rPr kumimoji="1" lang="en-US" altLang="zh-CN" sz="2400" b="1">
                        <a:solidFill>
                          <a:srgbClr val="FFFFFF"/>
                        </a:solidFill>
                        <a:latin typeface="Times New Roman" panose="02020603050405020304" pitchFamily="18" charset="0"/>
                        <a:ea typeface="宋体" panose="02010600030101010101" pitchFamily="2" charset="-122"/>
                      </a:rPr>
                      <a:t>18</a:t>
                    </a:r>
                  </a:p>
                </p:txBody>
              </p:sp>
              <p:sp>
                <p:nvSpPr>
                  <p:cNvPr id="847911" name="Line 39">
                    <a:extLst>
                      <a:ext uri="{FF2B5EF4-FFF2-40B4-BE49-F238E27FC236}">
                        <a16:creationId xmlns:a16="http://schemas.microsoft.com/office/drawing/2014/main" id="{6C65E317-75DB-8746-9779-35B2083EB33F}"/>
                      </a:ext>
                    </a:extLst>
                  </p:cNvPr>
                  <p:cNvSpPr>
                    <a:spLocks noChangeShapeType="1"/>
                  </p:cNvSpPr>
                  <p:nvPr/>
                </p:nvSpPr>
                <p:spPr bwMode="auto">
                  <a:xfrm>
                    <a:off x="1416"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12" name="Line 40">
                    <a:extLst>
                      <a:ext uri="{FF2B5EF4-FFF2-40B4-BE49-F238E27FC236}">
                        <a16:creationId xmlns:a16="http://schemas.microsoft.com/office/drawing/2014/main" id="{E97C0D91-125E-434F-ABBE-86207F4397CB}"/>
                      </a:ext>
                    </a:extLst>
                  </p:cNvPr>
                  <p:cNvSpPr>
                    <a:spLocks noChangeShapeType="1"/>
                  </p:cNvSpPr>
                  <p:nvPr/>
                </p:nvSpPr>
                <p:spPr bwMode="auto">
                  <a:xfrm>
                    <a:off x="1776"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13" name="Line 41">
                    <a:extLst>
                      <a:ext uri="{FF2B5EF4-FFF2-40B4-BE49-F238E27FC236}">
                        <a16:creationId xmlns:a16="http://schemas.microsoft.com/office/drawing/2014/main" id="{4186B0D7-5716-F643-8A10-88A7203D996C}"/>
                      </a:ext>
                    </a:extLst>
                  </p:cNvPr>
                  <p:cNvSpPr>
                    <a:spLocks noChangeShapeType="1"/>
                  </p:cNvSpPr>
                  <p:nvPr/>
                </p:nvSpPr>
                <p:spPr bwMode="auto">
                  <a:xfrm>
                    <a:off x="2104"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14" name="Line 42">
                    <a:extLst>
                      <a:ext uri="{FF2B5EF4-FFF2-40B4-BE49-F238E27FC236}">
                        <a16:creationId xmlns:a16="http://schemas.microsoft.com/office/drawing/2014/main" id="{8B088742-8280-AC4C-A943-B21C87CFE178}"/>
                      </a:ext>
                    </a:extLst>
                  </p:cNvPr>
                  <p:cNvSpPr>
                    <a:spLocks noChangeShapeType="1"/>
                  </p:cNvSpPr>
                  <p:nvPr/>
                </p:nvSpPr>
                <p:spPr bwMode="auto">
                  <a:xfrm>
                    <a:off x="2440"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15" name="Line 43">
                    <a:extLst>
                      <a:ext uri="{FF2B5EF4-FFF2-40B4-BE49-F238E27FC236}">
                        <a16:creationId xmlns:a16="http://schemas.microsoft.com/office/drawing/2014/main" id="{130E8698-B383-524C-8746-99BE04470525}"/>
                      </a:ext>
                    </a:extLst>
                  </p:cNvPr>
                  <p:cNvSpPr>
                    <a:spLocks noChangeShapeType="1"/>
                  </p:cNvSpPr>
                  <p:nvPr/>
                </p:nvSpPr>
                <p:spPr bwMode="auto">
                  <a:xfrm>
                    <a:off x="2776"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16" name="Line 44">
                    <a:extLst>
                      <a:ext uri="{FF2B5EF4-FFF2-40B4-BE49-F238E27FC236}">
                        <a16:creationId xmlns:a16="http://schemas.microsoft.com/office/drawing/2014/main" id="{5118043A-6206-8545-8320-7463C7B9562D}"/>
                      </a:ext>
                    </a:extLst>
                  </p:cNvPr>
                  <p:cNvSpPr>
                    <a:spLocks noChangeShapeType="1"/>
                  </p:cNvSpPr>
                  <p:nvPr/>
                </p:nvSpPr>
                <p:spPr bwMode="auto">
                  <a:xfrm>
                    <a:off x="3112"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7917" name="Line 45">
                    <a:extLst>
                      <a:ext uri="{FF2B5EF4-FFF2-40B4-BE49-F238E27FC236}">
                        <a16:creationId xmlns:a16="http://schemas.microsoft.com/office/drawing/2014/main" id="{9F988A0A-F753-4A45-B29A-10F67B8CF034}"/>
                      </a:ext>
                    </a:extLst>
                  </p:cNvPr>
                  <p:cNvSpPr>
                    <a:spLocks noChangeShapeType="1"/>
                  </p:cNvSpPr>
                  <p:nvPr/>
                </p:nvSpPr>
                <p:spPr bwMode="auto">
                  <a:xfrm>
                    <a:off x="3448" y="327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997468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7874">
                                            <p:txEl>
                                              <p:pRg st="0" end="0"/>
                                            </p:txEl>
                                          </p:spTgt>
                                        </p:tgtEl>
                                        <p:attrNameLst>
                                          <p:attrName>style.visibility</p:attrName>
                                        </p:attrNameLst>
                                      </p:cBhvr>
                                      <p:to>
                                        <p:strVal val="visible"/>
                                      </p:to>
                                    </p:set>
                                    <p:anim calcmode="lin" valueType="num">
                                      <p:cBhvr additive="base">
                                        <p:cTn id="7" dur="500" fill="hold"/>
                                        <p:tgtEl>
                                          <p:spTgt spid="847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78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7874">
                                            <p:txEl>
                                              <p:pRg st="1" end="1"/>
                                            </p:txEl>
                                          </p:spTgt>
                                        </p:tgtEl>
                                        <p:attrNameLst>
                                          <p:attrName>style.visibility</p:attrName>
                                        </p:attrNameLst>
                                      </p:cBhvr>
                                      <p:to>
                                        <p:strVal val="visible"/>
                                      </p:to>
                                    </p:set>
                                    <p:anim calcmode="lin" valueType="num">
                                      <p:cBhvr additive="base">
                                        <p:cTn id="13" dur="500" fill="hold"/>
                                        <p:tgtEl>
                                          <p:spTgt spid="8478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787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7874">
                                            <p:txEl>
                                              <p:pRg st="2" end="2"/>
                                            </p:txEl>
                                          </p:spTgt>
                                        </p:tgtEl>
                                        <p:attrNameLst>
                                          <p:attrName>style.visibility</p:attrName>
                                        </p:attrNameLst>
                                      </p:cBhvr>
                                      <p:to>
                                        <p:strVal val="visible"/>
                                      </p:to>
                                    </p:set>
                                    <p:anim calcmode="lin" valueType="num">
                                      <p:cBhvr additive="base">
                                        <p:cTn id="19" dur="500" fill="hold"/>
                                        <p:tgtEl>
                                          <p:spTgt spid="8478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787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7874">
                                            <p:txEl>
                                              <p:pRg st="3" end="3"/>
                                            </p:txEl>
                                          </p:spTgt>
                                        </p:tgtEl>
                                        <p:attrNameLst>
                                          <p:attrName>style.visibility</p:attrName>
                                        </p:attrNameLst>
                                      </p:cBhvr>
                                      <p:to>
                                        <p:strVal val="visible"/>
                                      </p:to>
                                    </p:set>
                                    <p:anim calcmode="lin" valueType="num">
                                      <p:cBhvr additive="base">
                                        <p:cTn id="25" dur="500" fill="hold"/>
                                        <p:tgtEl>
                                          <p:spTgt spid="84787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787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4" grpId="0" build="p" bldLvl="5"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8898" name="Rectangle 2">
            <a:extLst>
              <a:ext uri="{FF2B5EF4-FFF2-40B4-BE49-F238E27FC236}">
                <a16:creationId xmlns:a16="http://schemas.microsoft.com/office/drawing/2014/main" id="{CB1E9CEA-2167-304D-817F-5E97B18AE912}"/>
              </a:ext>
            </a:extLst>
          </p:cNvPr>
          <p:cNvSpPr>
            <a:spLocks noGrp="1" noChangeArrowheads="1"/>
          </p:cNvSpPr>
          <p:nvPr>
            <p:ph type="title"/>
          </p:nvPr>
        </p:nvSpPr>
        <p:spPr>
          <a:xfrm>
            <a:off x="2209800" y="188913"/>
            <a:ext cx="7848600" cy="762000"/>
          </a:xfrm>
        </p:spPr>
        <p:txBody>
          <a:bodyPr/>
          <a:lstStyle/>
          <a:p>
            <a:r>
              <a:rPr lang="en-US" altLang="zh-CN" b="1">
                <a:latin typeface="Times New Roman" panose="02020603050405020304" pitchFamily="18" charset="0"/>
              </a:rPr>
              <a:t>9.6.4   </a:t>
            </a:r>
            <a:r>
              <a:rPr lang="zh-CN" altLang="en-US" b="1">
                <a:ea typeface="楷体_GB2312" pitchFamily="49" charset="-122"/>
              </a:rPr>
              <a:t>哈希查找过程及分析</a:t>
            </a:r>
          </a:p>
        </p:txBody>
      </p:sp>
      <p:sp>
        <p:nvSpPr>
          <p:cNvPr id="848899" name="Rectangle 3">
            <a:extLst>
              <a:ext uri="{FF2B5EF4-FFF2-40B4-BE49-F238E27FC236}">
                <a16:creationId xmlns:a16="http://schemas.microsoft.com/office/drawing/2014/main" id="{F4853D46-933E-C042-89D4-1C4205B4F23E}"/>
              </a:ext>
            </a:extLst>
          </p:cNvPr>
          <p:cNvSpPr>
            <a:spLocks noGrp="1" noChangeArrowheads="1"/>
          </p:cNvSpPr>
          <p:nvPr>
            <p:ph type="body" idx="1"/>
          </p:nvPr>
        </p:nvSpPr>
        <p:spPr>
          <a:xfrm>
            <a:off x="1676400" y="1055689"/>
            <a:ext cx="4491038" cy="5686425"/>
          </a:xfrm>
          <a:noFill/>
          <a:ln/>
        </p:spPr>
        <p:txBody>
          <a:bodyPr/>
          <a:lstStyle/>
          <a:p>
            <a:pPr marL="0" indent="0">
              <a:lnSpc>
                <a:spcPct val="110000"/>
              </a:lnSpc>
              <a:spcBef>
                <a:spcPct val="10000"/>
              </a:spcBef>
              <a:spcAft>
                <a:spcPct val="10000"/>
              </a:spcAft>
              <a:buNone/>
            </a:pPr>
            <a:r>
              <a:rPr lang="en-US" altLang="zh-CN" sz="4000" b="1">
                <a:solidFill>
                  <a:schemeClr val="tx2"/>
                </a:solidFill>
                <a:cs typeface="Times New Roman" panose="02020603050405020304" pitchFamily="18" charset="0"/>
              </a:rPr>
              <a:t>1   </a:t>
            </a:r>
            <a:r>
              <a:rPr lang="zh-CN" altLang="en-US" sz="4000" b="1">
                <a:solidFill>
                  <a:schemeClr val="tx2"/>
                </a:solidFill>
                <a:ea typeface="楷体_GB2312" pitchFamily="49" charset="-122"/>
              </a:rPr>
              <a:t>哈希查找过程</a:t>
            </a:r>
          </a:p>
          <a:p>
            <a:pPr marL="0" indent="0">
              <a:lnSpc>
                <a:spcPct val="110000"/>
              </a:lnSpc>
              <a:spcBef>
                <a:spcPct val="10000"/>
              </a:spcBef>
              <a:buNone/>
            </a:pPr>
            <a:r>
              <a:rPr lang="zh-CN" altLang="en-US" sz="2800" b="1"/>
              <a:t>        哈希表的主要目的是用于快速查找，且插入和删除操作都要用到查找</a:t>
            </a:r>
            <a:r>
              <a:rPr lang="zh-CN" altLang="en-US" sz="2800" b="1">
                <a:latin typeface="宋体" panose="02010600030101010101" pitchFamily="2" charset="-122"/>
              </a:rPr>
              <a:t>。</a:t>
            </a:r>
            <a:r>
              <a:rPr lang="zh-CN" altLang="en-US" sz="2800" b="1"/>
              <a:t>由于散列表的特殊组织形式，其查找有特殊的方法</a:t>
            </a:r>
            <a:r>
              <a:rPr lang="zh-CN" altLang="en-US" sz="2800" b="1">
                <a:latin typeface="宋体" panose="02010600030101010101" pitchFamily="2" charset="-122"/>
              </a:rPr>
              <a:t>。</a:t>
            </a:r>
          </a:p>
          <a:p>
            <a:pPr marL="0" indent="0">
              <a:lnSpc>
                <a:spcPct val="110000"/>
              </a:lnSpc>
              <a:spcBef>
                <a:spcPct val="10000"/>
              </a:spcBef>
              <a:buNone/>
            </a:pPr>
            <a:r>
              <a:rPr lang="zh-CN" altLang="en-US" sz="2800" b="1"/>
              <a:t>       设散列为</a:t>
            </a:r>
            <a:r>
              <a:rPr lang="en-US" altLang="zh-CN" sz="2800" b="1"/>
              <a:t>HT[0…m-1]</a:t>
            </a:r>
            <a:r>
              <a:rPr lang="zh-CN" altLang="en-US" sz="2800" b="1"/>
              <a:t>，散列函数为</a:t>
            </a:r>
            <a:r>
              <a:rPr lang="en-US" altLang="zh-CN" sz="2800" b="1"/>
              <a:t>H(key)</a:t>
            </a:r>
            <a:r>
              <a:rPr lang="zh-CN" altLang="en-US" sz="2800" b="1"/>
              <a:t>，解决冲突的方法为</a:t>
            </a:r>
            <a:r>
              <a:rPr lang="en-US" altLang="zh-CN" sz="2800" b="1"/>
              <a:t>R(x, i) </a:t>
            </a:r>
            <a:r>
              <a:rPr lang="zh-CN" altLang="en-US" sz="2800" b="1"/>
              <a:t>，则在散列表上查找定值为</a:t>
            </a:r>
            <a:r>
              <a:rPr lang="en-US" altLang="zh-CN" sz="2800" b="1"/>
              <a:t>K</a:t>
            </a:r>
            <a:r>
              <a:rPr lang="zh-CN" altLang="en-US" sz="2800" b="1"/>
              <a:t>的记录的过程如图</a:t>
            </a:r>
            <a:r>
              <a:rPr lang="en-US" altLang="zh-CN" sz="2800" b="1"/>
              <a:t>9-18</a:t>
            </a:r>
            <a:r>
              <a:rPr lang="zh-CN" altLang="en-US" sz="2800" b="1"/>
              <a:t>所示</a:t>
            </a:r>
            <a:r>
              <a:rPr lang="zh-CN" altLang="en-US" sz="2800" b="1">
                <a:latin typeface="宋体" panose="02010600030101010101" pitchFamily="2" charset="-122"/>
              </a:rPr>
              <a:t>。</a:t>
            </a:r>
          </a:p>
        </p:txBody>
      </p:sp>
      <p:grpSp>
        <p:nvGrpSpPr>
          <p:cNvPr id="848900" name="Group 4">
            <a:extLst>
              <a:ext uri="{FF2B5EF4-FFF2-40B4-BE49-F238E27FC236}">
                <a16:creationId xmlns:a16="http://schemas.microsoft.com/office/drawing/2014/main" id="{2629BB1F-CD9B-1042-AE17-4F0436257B4F}"/>
              </a:ext>
            </a:extLst>
          </p:cNvPr>
          <p:cNvGrpSpPr>
            <a:grpSpLocks/>
          </p:cNvGrpSpPr>
          <p:nvPr/>
        </p:nvGrpSpPr>
        <p:grpSpPr bwMode="auto">
          <a:xfrm>
            <a:off x="6211888" y="1239838"/>
            <a:ext cx="4227512" cy="5429250"/>
            <a:chOff x="2953" y="672"/>
            <a:chExt cx="2663" cy="3420"/>
          </a:xfrm>
        </p:grpSpPr>
        <p:grpSp>
          <p:nvGrpSpPr>
            <p:cNvPr id="848901" name="Group 5">
              <a:extLst>
                <a:ext uri="{FF2B5EF4-FFF2-40B4-BE49-F238E27FC236}">
                  <a16:creationId xmlns:a16="http://schemas.microsoft.com/office/drawing/2014/main" id="{D5E1A23E-3CFE-1248-BCE4-BD73F9DAE2CB}"/>
                </a:ext>
              </a:extLst>
            </p:cNvPr>
            <p:cNvGrpSpPr>
              <a:grpSpLocks/>
            </p:cNvGrpSpPr>
            <p:nvPr/>
          </p:nvGrpSpPr>
          <p:grpSpPr bwMode="auto">
            <a:xfrm>
              <a:off x="2953" y="672"/>
              <a:ext cx="2663" cy="3086"/>
              <a:chOff x="889" y="1139"/>
              <a:chExt cx="2663" cy="3086"/>
            </a:xfrm>
          </p:grpSpPr>
          <p:sp>
            <p:nvSpPr>
              <p:cNvPr id="848902" name="AutoShape 6">
                <a:extLst>
                  <a:ext uri="{FF2B5EF4-FFF2-40B4-BE49-F238E27FC236}">
                    <a16:creationId xmlns:a16="http://schemas.microsoft.com/office/drawing/2014/main" id="{3C0D47DB-D97C-524D-860C-644B09006453}"/>
                  </a:ext>
                </a:extLst>
              </p:cNvPr>
              <p:cNvSpPr>
                <a:spLocks noChangeArrowheads="1"/>
              </p:cNvSpPr>
              <p:nvPr/>
            </p:nvSpPr>
            <p:spPr bwMode="auto">
              <a:xfrm>
                <a:off x="2061" y="1346"/>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给定</a:t>
                </a:r>
                <a:r>
                  <a:rPr kumimoji="1" lang="en-US" altLang="zh-CN" sz="2400" b="1">
                    <a:solidFill>
                      <a:srgbClr val="FFFFFF"/>
                    </a:solidFill>
                    <a:latin typeface="Times New Roman" panose="02020603050405020304" pitchFamily="18" charset="0"/>
                    <a:ea typeface="宋体" panose="02010600030101010101" pitchFamily="2" charset="-122"/>
                  </a:rPr>
                  <a:t>k</a:t>
                </a:r>
                <a:r>
                  <a:rPr kumimoji="1" lang="zh-CN" altLang="zh-CN" sz="2400" b="1">
                    <a:solidFill>
                      <a:srgbClr val="FFFFFF"/>
                    </a:solidFill>
                    <a:latin typeface="Times New Roman" panose="02020603050405020304" pitchFamily="18" charset="0"/>
                    <a:ea typeface="宋体" panose="02010600030101010101" pitchFamily="2" charset="-122"/>
                  </a:rPr>
                  <a:t>值</a:t>
                </a: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848903" name="AutoShape 7">
                <a:extLst>
                  <a:ext uri="{FF2B5EF4-FFF2-40B4-BE49-F238E27FC236}">
                    <a16:creationId xmlns:a16="http://schemas.microsoft.com/office/drawing/2014/main" id="{055E7DDB-B159-514B-B96B-ED72FE8FB433}"/>
                  </a:ext>
                </a:extLst>
              </p:cNvPr>
              <p:cNvSpPr>
                <a:spLocks noChangeArrowheads="1"/>
              </p:cNvSpPr>
              <p:nvPr/>
            </p:nvSpPr>
            <p:spPr bwMode="auto">
              <a:xfrm>
                <a:off x="2074" y="1783"/>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计算</a:t>
                </a:r>
                <a:r>
                  <a:rPr kumimoji="1" lang="en-US" altLang="zh-CN" sz="2400" b="1">
                    <a:solidFill>
                      <a:srgbClr val="FFFFFF"/>
                    </a:solidFill>
                    <a:latin typeface="Times New Roman" panose="02020603050405020304" pitchFamily="18" charset="0"/>
                    <a:ea typeface="宋体" panose="02010600030101010101" pitchFamily="2" charset="-122"/>
                  </a:rPr>
                  <a:t>H(k)</a:t>
                </a:r>
              </a:p>
            </p:txBody>
          </p:sp>
          <p:sp>
            <p:nvSpPr>
              <p:cNvPr id="848904" name="AutoShape 8">
                <a:extLst>
                  <a:ext uri="{FF2B5EF4-FFF2-40B4-BE49-F238E27FC236}">
                    <a16:creationId xmlns:a16="http://schemas.microsoft.com/office/drawing/2014/main" id="{C425C3BB-3F01-134B-8C37-BE1F5A5767F5}"/>
                  </a:ext>
                </a:extLst>
              </p:cNvPr>
              <p:cNvSpPr>
                <a:spLocks noChangeArrowheads="1"/>
              </p:cNvSpPr>
              <p:nvPr/>
            </p:nvSpPr>
            <p:spPr bwMode="auto">
              <a:xfrm>
                <a:off x="1720" y="2242"/>
                <a:ext cx="1542" cy="476"/>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此地址为空</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48905" name="AutoShape 9">
                <a:extLst>
                  <a:ext uri="{FF2B5EF4-FFF2-40B4-BE49-F238E27FC236}">
                    <a16:creationId xmlns:a16="http://schemas.microsoft.com/office/drawing/2014/main" id="{8EDB91F5-99C4-7F46-9509-6DB7A5363ADD}"/>
                  </a:ext>
                </a:extLst>
              </p:cNvPr>
              <p:cNvSpPr>
                <a:spLocks noChangeArrowheads="1"/>
              </p:cNvSpPr>
              <p:nvPr/>
            </p:nvSpPr>
            <p:spPr bwMode="auto">
              <a:xfrm>
                <a:off x="1710" y="2904"/>
                <a:ext cx="1542" cy="476"/>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关键字</a:t>
                </a:r>
                <a:r>
                  <a:rPr kumimoji="1" lang="en-US" altLang="zh-CN" sz="2400" b="1">
                    <a:solidFill>
                      <a:srgbClr val="FFFFFF"/>
                    </a:solidFill>
                    <a:latin typeface="Times New Roman" panose="02020603050405020304" pitchFamily="18" charset="0"/>
                    <a:ea typeface="宋体" panose="02010600030101010101" pitchFamily="2" charset="-122"/>
                  </a:rPr>
                  <a:t>==k?</a:t>
                </a:r>
              </a:p>
            </p:txBody>
          </p:sp>
          <p:sp>
            <p:nvSpPr>
              <p:cNvPr id="848906" name="AutoShape 10">
                <a:extLst>
                  <a:ext uri="{FF2B5EF4-FFF2-40B4-BE49-F238E27FC236}">
                    <a16:creationId xmlns:a16="http://schemas.microsoft.com/office/drawing/2014/main" id="{610D52C9-E873-1B4D-8FDB-C5475EB0705D}"/>
                  </a:ext>
                </a:extLst>
              </p:cNvPr>
              <p:cNvSpPr>
                <a:spLocks noChangeArrowheads="1"/>
              </p:cNvSpPr>
              <p:nvPr/>
            </p:nvSpPr>
            <p:spPr bwMode="auto">
              <a:xfrm>
                <a:off x="895" y="2666"/>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查找失败</a:t>
                </a:r>
              </a:p>
            </p:txBody>
          </p:sp>
          <p:sp>
            <p:nvSpPr>
              <p:cNvPr id="848907" name="AutoShape 11">
                <a:extLst>
                  <a:ext uri="{FF2B5EF4-FFF2-40B4-BE49-F238E27FC236}">
                    <a16:creationId xmlns:a16="http://schemas.microsoft.com/office/drawing/2014/main" id="{5F2E3100-A37A-A240-BFCD-4AE6FF53316C}"/>
                  </a:ext>
                </a:extLst>
              </p:cNvPr>
              <p:cNvSpPr>
                <a:spLocks noChangeArrowheads="1"/>
              </p:cNvSpPr>
              <p:nvPr/>
            </p:nvSpPr>
            <p:spPr bwMode="auto">
              <a:xfrm>
                <a:off x="889" y="3322"/>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查找成功</a:t>
                </a:r>
              </a:p>
            </p:txBody>
          </p:sp>
          <p:sp>
            <p:nvSpPr>
              <p:cNvPr id="848908" name="AutoShape 12">
                <a:extLst>
                  <a:ext uri="{FF2B5EF4-FFF2-40B4-BE49-F238E27FC236}">
                    <a16:creationId xmlns:a16="http://schemas.microsoft.com/office/drawing/2014/main" id="{25D8B239-CDD7-1143-B4D0-39A560B9615C}"/>
                  </a:ext>
                </a:extLst>
              </p:cNvPr>
              <p:cNvSpPr>
                <a:spLocks noChangeArrowheads="1"/>
              </p:cNvSpPr>
              <p:nvPr/>
            </p:nvSpPr>
            <p:spPr bwMode="auto">
              <a:xfrm>
                <a:off x="1937" y="3586"/>
                <a:ext cx="1087" cy="524"/>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按处理冲突</a:t>
                </a:r>
              </a:p>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方法计算</a:t>
                </a:r>
                <a:r>
                  <a:rPr kumimoji="1" lang="en-US" altLang="zh-CN" sz="2400" b="1">
                    <a:solidFill>
                      <a:srgbClr val="FFFFFF"/>
                    </a:solidFill>
                    <a:latin typeface="Times New Roman" panose="02020603050405020304" pitchFamily="18" charset="0"/>
                    <a:ea typeface="宋体" panose="02010600030101010101" pitchFamily="2" charset="-122"/>
                  </a:rPr>
                  <a:t>H</a:t>
                </a:r>
                <a:r>
                  <a:rPr kumimoji="1" lang="en-US" altLang="zh-CN" sz="2400" b="1" baseline="-20000">
                    <a:solidFill>
                      <a:srgbClr val="FFFFFF"/>
                    </a:solidFill>
                    <a:latin typeface="Times New Roman" panose="02020603050405020304" pitchFamily="18" charset="0"/>
                    <a:ea typeface="宋体" panose="02010600030101010101" pitchFamily="2" charset="-122"/>
                  </a:rPr>
                  <a:t>i</a:t>
                </a:r>
              </a:p>
            </p:txBody>
          </p:sp>
          <p:sp>
            <p:nvSpPr>
              <p:cNvPr id="848909" name="Line 13">
                <a:extLst>
                  <a:ext uri="{FF2B5EF4-FFF2-40B4-BE49-F238E27FC236}">
                    <a16:creationId xmlns:a16="http://schemas.microsoft.com/office/drawing/2014/main" id="{377EA99E-CED3-0F4E-8AC6-B22A30C752B5}"/>
                  </a:ext>
                </a:extLst>
              </p:cNvPr>
              <p:cNvSpPr>
                <a:spLocks noChangeShapeType="1"/>
              </p:cNvSpPr>
              <p:nvPr/>
            </p:nvSpPr>
            <p:spPr bwMode="auto">
              <a:xfrm>
                <a:off x="2444" y="1139"/>
                <a:ext cx="0" cy="2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8910" name="Line 14">
                <a:extLst>
                  <a:ext uri="{FF2B5EF4-FFF2-40B4-BE49-F238E27FC236}">
                    <a16:creationId xmlns:a16="http://schemas.microsoft.com/office/drawing/2014/main" id="{CEF1E3C1-D9D6-C242-BCB0-DF8A6B272AD7}"/>
                  </a:ext>
                </a:extLst>
              </p:cNvPr>
              <p:cNvSpPr>
                <a:spLocks noChangeShapeType="1"/>
              </p:cNvSpPr>
              <p:nvPr/>
            </p:nvSpPr>
            <p:spPr bwMode="auto">
              <a:xfrm>
                <a:off x="2464" y="1584"/>
                <a:ext cx="0" cy="1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8911" name="Line 15">
                <a:extLst>
                  <a:ext uri="{FF2B5EF4-FFF2-40B4-BE49-F238E27FC236}">
                    <a16:creationId xmlns:a16="http://schemas.microsoft.com/office/drawing/2014/main" id="{797949F4-0E73-A145-B01F-C0621550B9EA}"/>
                  </a:ext>
                </a:extLst>
              </p:cNvPr>
              <p:cNvSpPr>
                <a:spLocks noChangeShapeType="1"/>
              </p:cNvSpPr>
              <p:nvPr/>
            </p:nvSpPr>
            <p:spPr bwMode="auto">
              <a:xfrm>
                <a:off x="2475" y="2034"/>
                <a:ext cx="0" cy="1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848912" name="Group 16">
                <a:extLst>
                  <a:ext uri="{FF2B5EF4-FFF2-40B4-BE49-F238E27FC236}">
                    <a16:creationId xmlns:a16="http://schemas.microsoft.com/office/drawing/2014/main" id="{DAC0B4CD-75BF-F745-A52A-87C9976BABA0}"/>
                  </a:ext>
                </a:extLst>
              </p:cNvPr>
              <p:cNvGrpSpPr>
                <a:grpSpLocks/>
              </p:cNvGrpSpPr>
              <p:nvPr/>
            </p:nvGrpSpPr>
            <p:grpSpPr bwMode="auto">
              <a:xfrm>
                <a:off x="2479" y="2710"/>
                <a:ext cx="217" cy="204"/>
                <a:chOff x="2479" y="2710"/>
                <a:chExt cx="217" cy="204"/>
              </a:xfrm>
            </p:grpSpPr>
            <p:sp>
              <p:nvSpPr>
                <p:cNvPr id="848913" name="Rectangle 17">
                  <a:extLst>
                    <a:ext uri="{FF2B5EF4-FFF2-40B4-BE49-F238E27FC236}">
                      <a16:creationId xmlns:a16="http://schemas.microsoft.com/office/drawing/2014/main" id="{818E39B4-D6D3-B349-BC2C-73724B8B7AB2}"/>
                    </a:ext>
                  </a:extLst>
                </p:cNvPr>
                <p:cNvSpPr>
                  <a:spLocks noChangeArrowheads="1"/>
                </p:cNvSpPr>
                <p:nvPr/>
              </p:nvSpPr>
              <p:spPr bwMode="auto">
                <a:xfrm>
                  <a:off x="2504" y="271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848914" name="Line 18">
                  <a:extLst>
                    <a:ext uri="{FF2B5EF4-FFF2-40B4-BE49-F238E27FC236}">
                      <a16:creationId xmlns:a16="http://schemas.microsoft.com/office/drawing/2014/main" id="{AF7B2626-C338-6246-9212-F625F9991524}"/>
                    </a:ext>
                  </a:extLst>
                </p:cNvPr>
                <p:cNvSpPr>
                  <a:spLocks noChangeShapeType="1"/>
                </p:cNvSpPr>
                <p:nvPr/>
              </p:nvSpPr>
              <p:spPr bwMode="auto">
                <a:xfrm>
                  <a:off x="2479" y="2710"/>
                  <a:ext cx="0" cy="20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8915" name="Group 19">
                <a:extLst>
                  <a:ext uri="{FF2B5EF4-FFF2-40B4-BE49-F238E27FC236}">
                    <a16:creationId xmlns:a16="http://schemas.microsoft.com/office/drawing/2014/main" id="{FF96C6F2-6DCC-2A44-9F5C-333D307FDD66}"/>
                  </a:ext>
                </a:extLst>
              </p:cNvPr>
              <p:cNvGrpSpPr>
                <a:grpSpLocks/>
              </p:cNvGrpSpPr>
              <p:nvPr/>
            </p:nvGrpSpPr>
            <p:grpSpPr bwMode="auto">
              <a:xfrm>
                <a:off x="2477" y="2094"/>
                <a:ext cx="1075" cy="2131"/>
                <a:chOff x="2477" y="2094"/>
                <a:chExt cx="1075" cy="2131"/>
              </a:xfrm>
            </p:grpSpPr>
            <p:sp>
              <p:nvSpPr>
                <p:cNvPr id="848916" name="Line 20">
                  <a:extLst>
                    <a:ext uri="{FF2B5EF4-FFF2-40B4-BE49-F238E27FC236}">
                      <a16:creationId xmlns:a16="http://schemas.microsoft.com/office/drawing/2014/main" id="{A01CA2A4-731D-7C46-90BC-F3D9284AF4CD}"/>
                    </a:ext>
                  </a:extLst>
                </p:cNvPr>
                <p:cNvSpPr>
                  <a:spLocks noChangeShapeType="1"/>
                </p:cNvSpPr>
                <p:nvPr/>
              </p:nvSpPr>
              <p:spPr bwMode="auto">
                <a:xfrm>
                  <a:off x="2513" y="4111"/>
                  <a:ext cx="0" cy="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8917" name="Line 21">
                  <a:extLst>
                    <a:ext uri="{FF2B5EF4-FFF2-40B4-BE49-F238E27FC236}">
                      <a16:creationId xmlns:a16="http://schemas.microsoft.com/office/drawing/2014/main" id="{44EE25F5-5A05-754B-AFE0-C7D3B16C84A4}"/>
                    </a:ext>
                  </a:extLst>
                </p:cNvPr>
                <p:cNvSpPr>
                  <a:spLocks noChangeShapeType="1"/>
                </p:cNvSpPr>
                <p:nvPr/>
              </p:nvSpPr>
              <p:spPr bwMode="auto">
                <a:xfrm>
                  <a:off x="2508" y="4224"/>
                  <a:ext cx="10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8918" name="Line 22">
                  <a:extLst>
                    <a:ext uri="{FF2B5EF4-FFF2-40B4-BE49-F238E27FC236}">
                      <a16:creationId xmlns:a16="http://schemas.microsoft.com/office/drawing/2014/main" id="{25EC51BB-76AB-D44E-82E1-B27E82E47D1D}"/>
                    </a:ext>
                  </a:extLst>
                </p:cNvPr>
                <p:cNvSpPr>
                  <a:spLocks noChangeShapeType="1"/>
                </p:cNvSpPr>
                <p:nvPr/>
              </p:nvSpPr>
              <p:spPr bwMode="auto">
                <a:xfrm flipV="1">
                  <a:off x="3552" y="2094"/>
                  <a:ext cx="0" cy="21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8919" name="Line 23">
                  <a:extLst>
                    <a:ext uri="{FF2B5EF4-FFF2-40B4-BE49-F238E27FC236}">
                      <a16:creationId xmlns:a16="http://schemas.microsoft.com/office/drawing/2014/main" id="{2892CA1E-4157-8C4B-9A60-E9225BBDE075}"/>
                    </a:ext>
                  </a:extLst>
                </p:cNvPr>
                <p:cNvSpPr>
                  <a:spLocks noChangeShapeType="1"/>
                </p:cNvSpPr>
                <p:nvPr/>
              </p:nvSpPr>
              <p:spPr bwMode="auto">
                <a:xfrm flipH="1">
                  <a:off x="2477" y="2094"/>
                  <a:ext cx="10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48920" name="Group 24">
                <a:extLst>
                  <a:ext uri="{FF2B5EF4-FFF2-40B4-BE49-F238E27FC236}">
                    <a16:creationId xmlns:a16="http://schemas.microsoft.com/office/drawing/2014/main" id="{A2EE5E94-AC2B-FA4E-A7FE-280A91711289}"/>
                  </a:ext>
                </a:extLst>
              </p:cNvPr>
              <p:cNvGrpSpPr>
                <a:grpSpLocks/>
              </p:cNvGrpSpPr>
              <p:nvPr/>
            </p:nvGrpSpPr>
            <p:grpSpPr bwMode="auto">
              <a:xfrm>
                <a:off x="1296" y="2304"/>
                <a:ext cx="439" cy="344"/>
                <a:chOff x="1296" y="2304"/>
                <a:chExt cx="439" cy="344"/>
              </a:xfrm>
            </p:grpSpPr>
            <p:grpSp>
              <p:nvGrpSpPr>
                <p:cNvPr id="848921" name="Group 25">
                  <a:extLst>
                    <a:ext uri="{FF2B5EF4-FFF2-40B4-BE49-F238E27FC236}">
                      <a16:creationId xmlns:a16="http://schemas.microsoft.com/office/drawing/2014/main" id="{DC9646F7-17F7-B24C-AB95-CDF44B4C98D8}"/>
                    </a:ext>
                  </a:extLst>
                </p:cNvPr>
                <p:cNvGrpSpPr>
                  <a:grpSpLocks/>
                </p:cNvGrpSpPr>
                <p:nvPr/>
              </p:nvGrpSpPr>
              <p:grpSpPr bwMode="auto">
                <a:xfrm>
                  <a:off x="1296" y="2480"/>
                  <a:ext cx="439" cy="168"/>
                  <a:chOff x="1296" y="2480"/>
                  <a:chExt cx="439" cy="168"/>
                </a:xfrm>
              </p:grpSpPr>
              <p:sp>
                <p:nvSpPr>
                  <p:cNvPr id="848922" name="Line 26">
                    <a:extLst>
                      <a:ext uri="{FF2B5EF4-FFF2-40B4-BE49-F238E27FC236}">
                        <a16:creationId xmlns:a16="http://schemas.microsoft.com/office/drawing/2014/main" id="{B8F2D9FC-E2E3-6E48-87D8-A8DDE902AA2C}"/>
                      </a:ext>
                    </a:extLst>
                  </p:cNvPr>
                  <p:cNvSpPr>
                    <a:spLocks noChangeShapeType="1"/>
                  </p:cNvSpPr>
                  <p:nvPr/>
                </p:nvSpPr>
                <p:spPr bwMode="auto">
                  <a:xfrm flipH="1">
                    <a:off x="1304" y="2480"/>
                    <a:ext cx="43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8923" name="Line 27">
                    <a:extLst>
                      <a:ext uri="{FF2B5EF4-FFF2-40B4-BE49-F238E27FC236}">
                        <a16:creationId xmlns:a16="http://schemas.microsoft.com/office/drawing/2014/main" id="{A298D165-3D28-B54C-9A15-BC2C6ACEE737}"/>
                      </a:ext>
                    </a:extLst>
                  </p:cNvPr>
                  <p:cNvSpPr>
                    <a:spLocks noChangeShapeType="1"/>
                  </p:cNvSpPr>
                  <p:nvPr/>
                </p:nvSpPr>
                <p:spPr bwMode="auto">
                  <a:xfrm>
                    <a:off x="1296" y="2483"/>
                    <a:ext cx="0" cy="16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8924" name="Rectangle 28">
                  <a:extLst>
                    <a:ext uri="{FF2B5EF4-FFF2-40B4-BE49-F238E27FC236}">
                      <a16:creationId xmlns:a16="http://schemas.microsoft.com/office/drawing/2014/main" id="{AE3D8868-D2E5-8040-A36E-88FC20B05B6D}"/>
                    </a:ext>
                  </a:extLst>
                </p:cNvPr>
                <p:cNvSpPr>
                  <a:spLocks noChangeArrowheads="1"/>
                </p:cNvSpPr>
                <p:nvPr/>
              </p:nvSpPr>
              <p:spPr bwMode="auto">
                <a:xfrm>
                  <a:off x="1408" y="23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Y</a:t>
                  </a:r>
                </a:p>
              </p:txBody>
            </p:sp>
          </p:grpSp>
          <p:grpSp>
            <p:nvGrpSpPr>
              <p:cNvPr id="848925" name="Group 29">
                <a:extLst>
                  <a:ext uri="{FF2B5EF4-FFF2-40B4-BE49-F238E27FC236}">
                    <a16:creationId xmlns:a16="http://schemas.microsoft.com/office/drawing/2014/main" id="{24EAC5A9-9F34-FB48-8BAF-392210B11188}"/>
                  </a:ext>
                </a:extLst>
              </p:cNvPr>
              <p:cNvGrpSpPr>
                <a:grpSpLocks/>
              </p:cNvGrpSpPr>
              <p:nvPr/>
            </p:nvGrpSpPr>
            <p:grpSpPr bwMode="auto">
              <a:xfrm>
                <a:off x="1296" y="2968"/>
                <a:ext cx="439" cy="344"/>
                <a:chOff x="1296" y="2304"/>
                <a:chExt cx="439" cy="344"/>
              </a:xfrm>
            </p:grpSpPr>
            <p:grpSp>
              <p:nvGrpSpPr>
                <p:cNvPr id="848926" name="Group 30">
                  <a:extLst>
                    <a:ext uri="{FF2B5EF4-FFF2-40B4-BE49-F238E27FC236}">
                      <a16:creationId xmlns:a16="http://schemas.microsoft.com/office/drawing/2014/main" id="{E00CF017-3464-E141-80D3-3F807E251FDA}"/>
                    </a:ext>
                  </a:extLst>
                </p:cNvPr>
                <p:cNvGrpSpPr>
                  <a:grpSpLocks/>
                </p:cNvGrpSpPr>
                <p:nvPr/>
              </p:nvGrpSpPr>
              <p:grpSpPr bwMode="auto">
                <a:xfrm>
                  <a:off x="1296" y="2480"/>
                  <a:ext cx="439" cy="168"/>
                  <a:chOff x="1296" y="2480"/>
                  <a:chExt cx="439" cy="168"/>
                </a:xfrm>
              </p:grpSpPr>
              <p:sp>
                <p:nvSpPr>
                  <p:cNvPr id="848927" name="Line 31">
                    <a:extLst>
                      <a:ext uri="{FF2B5EF4-FFF2-40B4-BE49-F238E27FC236}">
                        <a16:creationId xmlns:a16="http://schemas.microsoft.com/office/drawing/2014/main" id="{4E1B7976-158A-884D-A833-19DE4A58641D}"/>
                      </a:ext>
                    </a:extLst>
                  </p:cNvPr>
                  <p:cNvSpPr>
                    <a:spLocks noChangeShapeType="1"/>
                  </p:cNvSpPr>
                  <p:nvPr/>
                </p:nvSpPr>
                <p:spPr bwMode="auto">
                  <a:xfrm flipH="1">
                    <a:off x="1304" y="2480"/>
                    <a:ext cx="43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48928" name="Line 32">
                    <a:extLst>
                      <a:ext uri="{FF2B5EF4-FFF2-40B4-BE49-F238E27FC236}">
                        <a16:creationId xmlns:a16="http://schemas.microsoft.com/office/drawing/2014/main" id="{1386E72B-D375-434C-8D1B-31DCD38A12CB}"/>
                      </a:ext>
                    </a:extLst>
                  </p:cNvPr>
                  <p:cNvSpPr>
                    <a:spLocks noChangeShapeType="1"/>
                  </p:cNvSpPr>
                  <p:nvPr/>
                </p:nvSpPr>
                <p:spPr bwMode="auto">
                  <a:xfrm>
                    <a:off x="1296" y="2483"/>
                    <a:ext cx="0" cy="16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48929" name="Rectangle 33">
                  <a:extLst>
                    <a:ext uri="{FF2B5EF4-FFF2-40B4-BE49-F238E27FC236}">
                      <a16:creationId xmlns:a16="http://schemas.microsoft.com/office/drawing/2014/main" id="{66F5733E-61CD-1E43-9E47-9249CCFD1067}"/>
                    </a:ext>
                  </a:extLst>
                </p:cNvPr>
                <p:cNvSpPr>
                  <a:spLocks noChangeArrowheads="1"/>
                </p:cNvSpPr>
                <p:nvPr/>
              </p:nvSpPr>
              <p:spPr bwMode="auto">
                <a:xfrm>
                  <a:off x="1408" y="23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Y</a:t>
                  </a:r>
                </a:p>
              </p:txBody>
            </p:sp>
          </p:grpSp>
          <p:grpSp>
            <p:nvGrpSpPr>
              <p:cNvPr id="848930" name="Group 34">
                <a:extLst>
                  <a:ext uri="{FF2B5EF4-FFF2-40B4-BE49-F238E27FC236}">
                    <a16:creationId xmlns:a16="http://schemas.microsoft.com/office/drawing/2014/main" id="{CFC9996B-2EA8-374E-90CE-685D37E7A27A}"/>
                  </a:ext>
                </a:extLst>
              </p:cNvPr>
              <p:cNvGrpSpPr>
                <a:grpSpLocks/>
              </p:cNvGrpSpPr>
              <p:nvPr/>
            </p:nvGrpSpPr>
            <p:grpSpPr bwMode="auto">
              <a:xfrm>
                <a:off x="2480" y="3380"/>
                <a:ext cx="217" cy="204"/>
                <a:chOff x="2479" y="2710"/>
                <a:chExt cx="217" cy="204"/>
              </a:xfrm>
            </p:grpSpPr>
            <p:sp>
              <p:nvSpPr>
                <p:cNvPr id="848931" name="Rectangle 35">
                  <a:extLst>
                    <a:ext uri="{FF2B5EF4-FFF2-40B4-BE49-F238E27FC236}">
                      <a16:creationId xmlns:a16="http://schemas.microsoft.com/office/drawing/2014/main" id="{A72F6EFB-A9A2-EC4E-BF20-001287B1EC69}"/>
                    </a:ext>
                  </a:extLst>
                </p:cNvPr>
                <p:cNvSpPr>
                  <a:spLocks noChangeArrowheads="1"/>
                </p:cNvSpPr>
                <p:nvPr/>
              </p:nvSpPr>
              <p:spPr bwMode="auto">
                <a:xfrm>
                  <a:off x="2504" y="271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848932" name="Line 36">
                  <a:extLst>
                    <a:ext uri="{FF2B5EF4-FFF2-40B4-BE49-F238E27FC236}">
                      <a16:creationId xmlns:a16="http://schemas.microsoft.com/office/drawing/2014/main" id="{7F121CC5-88FE-AC47-999A-151F794524F8}"/>
                    </a:ext>
                  </a:extLst>
                </p:cNvPr>
                <p:cNvSpPr>
                  <a:spLocks noChangeShapeType="1"/>
                </p:cNvSpPr>
                <p:nvPr/>
              </p:nvSpPr>
              <p:spPr bwMode="auto">
                <a:xfrm>
                  <a:off x="2479" y="2710"/>
                  <a:ext cx="0" cy="20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848933" name="Rectangle 37">
              <a:extLst>
                <a:ext uri="{FF2B5EF4-FFF2-40B4-BE49-F238E27FC236}">
                  <a16:creationId xmlns:a16="http://schemas.microsoft.com/office/drawing/2014/main" id="{6B6A644A-4053-804B-A00B-6276724FCF97}"/>
                </a:ext>
              </a:extLst>
            </p:cNvPr>
            <p:cNvSpPr>
              <a:spLocks noChangeArrowheads="1"/>
            </p:cNvSpPr>
            <p:nvPr/>
          </p:nvSpPr>
          <p:spPr bwMode="auto">
            <a:xfrm>
              <a:off x="3328" y="3888"/>
              <a:ext cx="19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9-18  </a:t>
              </a:r>
              <a:r>
                <a:rPr kumimoji="1" lang="zh-CN" altLang="en-US" sz="2000" b="1">
                  <a:solidFill>
                    <a:srgbClr val="FFFFFF"/>
                  </a:solidFill>
                  <a:latin typeface="Times New Roman" panose="02020603050405020304" pitchFamily="18" charset="0"/>
                  <a:ea typeface="宋体" panose="02010600030101010101" pitchFamily="2" charset="-122"/>
                </a:rPr>
                <a:t>散列表的查找过程</a:t>
              </a:r>
            </a:p>
          </p:txBody>
        </p:sp>
      </p:grpSp>
    </p:spTree>
    <p:extLst>
      <p:ext uri="{BB962C8B-B14F-4D97-AF65-F5344CB8AC3E}">
        <p14:creationId xmlns:p14="http://schemas.microsoft.com/office/powerpoint/2010/main" val="2441638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anim calcmode="lin" valueType="num">
                                      <p:cBhvr additive="base">
                                        <p:cTn id="7" dur="500" fill="hold"/>
                                        <p:tgtEl>
                                          <p:spTgt spid="848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88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8899">
                                            <p:txEl>
                                              <p:pRg st="1" end="1"/>
                                            </p:txEl>
                                          </p:spTgt>
                                        </p:tgtEl>
                                        <p:attrNameLst>
                                          <p:attrName>style.visibility</p:attrName>
                                        </p:attrNameLst>
                                      </p:cBhvr>
                                      <p:to>
                                        <p:strVal val="visible"/>
                                      </p:to>
                                    </p:set>
                                    <p:anim calcmode="lin" valueType="num">
                                      <p:cBhvr additive="base">
                                        <p:cTn id="13" dur="500" fill="hold"/>
                                        <p:tgtEl>
                                          <p:spTgt spid="848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88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8899">
                                            <p:txEl>
                                              <p:pRg st="2" end="2"/>
                                            </p:txEl>
                                          </p:spTgt>
                                        </p:tgtEl>
                                        <p:attrNameLst>
                                          <p:attrName>style.visibility</p:attrName>
                                        </p:attrNameLst>
                                      </p:cBhvr>
                                      <p:to>
                                        <p:strVal val="visible"/>
                                      </p:to>
                                    </p:set>
                                    <p:anim calcmode="lin" valueType="num">
                                      <p:cBhvr additive="base">
                                        <p:cTn id="19" dur="500" fill="hold"/>
                                        <p:tgtEl>
                                          <p:spTgt spid="8488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88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bldLvl="5"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22" name="Rectangle 2">
            <a:extLst>
              <a:ext uri="{FF2B5EF4-FFF2-40B4-BE49-F238E27FC236}">
                <a16:creationId xmlns:a16="http://schemas.microsoft.com/office/drawing/2014/main" id="{5B2AB7CC-C873-1940-9E62-7679D600536B}"/>
              </a:ext>
            </a:extLst>
          </p:cNvPr>
          <p:cNvSpPr>
            <a:spLocks noGrp="1" noChangeArrowheads="1"/>
          </p:cNvSpPr>
          <p:nvPr>
            <p:ph type="body" idx="1"/>
          </p:nvPr>
        </p:nvSpPr>
        <p:spPr>
          <a:xfrm>
            <a:off x="1644651" y="115888"/>
            <a:ext cx="8843963" cy="6337300"/>
          </a:xfrm>
          <a:noFill/>
          <a:ln/>
        </p:spPr>
        <p:txBody>
          <a:bodyPr/>
          <a:lstStyle/>
          <a:p>
            <a:pPr marL="0" indent="0">
              <a:lnSpc>
                <a:spcPct val="110000"/>
              </a:lnSpc>
              <a:spcAft>
                <a:spcPct val="10000"/>
              </a:spcAft>
              <a:buNone/>
            </a:pPr>
            <a:r>
              <a:rPr lang="en-US" altLang="zh-CN" sz="4000" b="1">
                <a:solidFill>
                  <a:schemeClr val="tx2"/>
                </a:solidFill>
                <a:cs typeface="Times New Roman" panose="02020603050405020304" pitchFamily="18" charset="0"/>
              </a:rPr>
              <a:t>2  </a:t>
            </a:r>
            <a:r>
              <a:rPr lang="zh-CN" altLang="en-US" sz="4000" b="1">
                <a:solidFill>
                  <a:schemeClr val="tx2"/>
                </a:solidFill>
                <a:ea typeface="楷体_GB2312" pitchFamily="49" charset="-122"/>
              </a:rPr>
              <a:t>查找算法</a:t>
            </a:r>
          </a:p>
          <a:p>
            <a:pPr marL="0" indent="0">
              <a:lnSpc>
                <a:spcPct val="110000"/>
              </a:lnSpc>
              <a:buNone/>
            </a:pPr>
            <a:r>
              <a:rPr lang="en-US" altLang="zh-CN" sz="2800" b="1"/>
              <a:t>#define NULLKEY   -1    </a:t>
            </a:r>
            <a:r>
              <a:rPr lang="en-US" altLang="zh-CN" sz="2400" b="1"/>
              <a:t>/*   </a:t>
            </a:r>
            <a:r>
              <a:rPr lang="zh-CN" altLang="en-US" sz="2400" b="1"/>
              <a:t>根据关键字类型定义空标识   *</a:t>
            </a:r>
            <a:r>
              <a:rPr lang="en-US" altLang="zh-CN" sz="2400" b="1"/>
              <a:t>/</a:t>
            </a:r>
          </a:p>
          <a:p>
            <a:pPr marL="0" indent="0">
              <a:lnSpc>
                <a:spcPct val="110000"/>
              </a:lnSpc>
              <a:buNone/>
            </a:pPr>
            <a:r>
              <a:rPr lang="en-US" altLang="zh-CN" sz="2800" b="1"/>
              <a:t>typedef  struct</a:t>
            </a:r>
          </a:p>
          <a:p>
            <a:pPr marL="355600" lvl="1" indent="0">
              <a:lnSpc>
                <a:spcPct val="110000"/>
              </a:lnSpc>
              <a:buNone/>
            </a:pPr>
            <a:r>
              <a:rPr lang="en-US" altLang="zh-CN" b="1"/>
              <a:t>{  KeyType   key ;     </a:t>
            </a:r>
            <a:r>
              <a:rPr lang="en-US" altLang="zh-CN" sz="2400" b="1"/>
              <a:t>/*   </a:t>
            </a:r>
            <a:r>
              <a:rPr lang="zh-CN" altLang="en-US" sz="2400" b="1"/>
              <a:t>关键字域   *</a:t>
            </a:r>
            <a:r>
              <a:rPr lang="en-US" altLang="zh-CN" sz="2400" b="1"/>
              <a:t>/</a:t>
            </a:r>
          </a:p>
          <a:p>
            <a:pPr marL="723900" lvl="2" indent="0">
              <a:lnSpc>
                <a:spcPct val="110000"/>
              </a:lnSpc>
              <a:buNone/>
            </a:pPr>
            <a:r>
              <a:rPr lang="en-US" altLang="zh-CN" sz="2800" b="1"/>
              <a:t>otherType  otherinfo ;   </a:t>
            </a:r>
            <a:r>
              <a:rPr lang="en-US" altLang="zh-CN" b="1"/>
              <a:t>/*   </a:t>
            </a:r>
            <a:r>
              <a:rPr lang="zh-CN" altLang="en-US" b="1"/>
              <a:t>记录的其它域   *</a:t>
            </a:r>
            <a:r>
              <a:rPr lang="en-US" altLang="zh-CN" b="1"/>
              <a:t>/</a:t>
            </a:r>
          </a:p>
          <a:p>
            <a:pPr marL="355600" lvl="1" indent="0">
              <a:lnSpc>
                <a:spcPct val="110000"/>
              </a:lnSpc>
              <a:buNone/>
            </a:pPr>
            <a:r>
              <a:rPr lang="en-US" altLang="zh-CN" b="1"/>
              <a:t>}RecType ;</a:t>
            </a:r>
          </a:p>
          <a:p>
            <a:pPr marL="0" indent="0">
              <a:lnSpc>
                <a:spcPct val="110000"/>
              </a:lnSpc>
              <a:buNone/>
            </a:pPr>
            <a:r>
              <a:rPr lang="en-US" altLang="zh-CN" sz="2800" b="1"/>
              <a:t>int  Hash_search(RecType HT[], KeyType k, int m)</a:t>
            </a:r>
          </a:p>
          <a:p>
            <a:pPr marL="355600" lvl="1" indent="0">
              <a:lnSpc>
                <a:spcPct val="110000"/>
              </a:lnSpc>
              <a:buNone/>
            </a:pPr>
            <a:r>
              <a:rPr lang="en-US" altLang="zh-CN" sz="2400" b="1"/>
              <a:t>/*    </a:t>
            </a:r>
            <a:r>
              <a:rPr lang="zh-CN" altLang="en-US" sz="2400" b="1"/>
              <a:t>查找散列表</a:t>
            </a:r>
            <a:r>
              <a:rPr lang="en-US" altLang="zh-CN" sz="2400" b="1"/>
              <a:t>HT</a:t>
            </a:r>
            <a:r>
              <a:rPr lang="zh-CN" altLang="en-US" sz="2400" b="1"/>
              <a:t>中的关键字</a:t>
            </a:r>
            <a:r>
              <a:rPr lang="en-US" altLang="zh-CN" sz="2400" b="1"/>
              <a:t>K,</a:t>
            </a:r>
            <a:r>
              <a:rPr lang="zh-CN" altLang="en-US" sz="2400" b="1"/>
              <a:t>用开放定址法解决冲突   *</a:t>
            </a:r>
            <a:r>
              <a:rPr lang="en-US" altLang="zh-CN" sz="2400" b="1"/>
              <a:t>/</a:t>
            </a:r>
          </a:p>
          <a:p>
            <a:pPr marL="355600" lvl="1" indent="0">
              <a:lnSpc>
                <a:spcPct val="110000"/>
              </a:lnSpc>
              <a:buNone/>
            </a:pPr>
            <a:r>
              <a:rPr lang="en-US" altLang="zh-CN" b="1"/>
              <a:t>{  int h, j ;</a:t>
            </a:r>
          </a:p>
          <a:p>
            <a:pPr marL="723900" lvl="2" indent="0">
              <a:lnSpc>
                <a:spcPct val="110000"/>
              </a:lnSpc>
              <a:buNone/>
            </a:pPr>
            <a:r>
              <a:rPr lang="en-US" altLang="zh-CN" sz="2800" b="1"/>
              <a:t>h=h(k) ;</a:t>
            </a:r>
          </a:p>
          <a:p>
            <a:pPr marL="723900" lvl="2" indent="0">
              <a:lnSpc>
                <a:spcPct val="110000"/>
              </a:lnSpc>
              <a:buNone/>
            </a:pPr>
            <a:r>
              <a:rPr lang="en-US" altLang="zh-CN" sz="2800" b="1"/>
              <a:t>while (j&lt;m &amp;&amp; !EQ(HT[h].key, NULLKEY) )</a:t>
            </a:r>
          </a:p>
        </p:txBody>
      </p:sp>
    </p:spTree>
    <p:extLst>
      <p:ext uri="{BB962C8B-B14F-4D97-AF65-F5344CB8AC3E}">
        <p14:creationId xmlns:p14="http://schemas.microsoft.com/office/powerpoint/2010/main" val="423149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78AFAF8C-2B97-2D4A-84BB-A4DC8FBC2D36}"/>
              </a:ext>
            </a:extLst>
          </p:cNvPr>
          <p:cNvSpPr>
            <a:spLocks noGrp="1" noChangeArrowheads="1"/>
          </p:cNvSpPr>
          <p:nvPr>
            <p:ph type="body" idx="1"/>
          </p:nvPr>
        </p:nvSpPr>
        <p:spPr>
          <a:xfrm>
            <a:off x="1676400" y="188913"/>
            <a:ext cx="8839200" cy="5111750"/>
          </a:xfrm>
        </p:spPr>
        <p:txBody>
          <a:bodyPr/>
          <a:lstStyle/>
          <a:p>
            <a:pPr marL="444500" lvl="1" indent="0">
              <a:lnSpc>
                <a:spcPct val="110000"/>
              </a:lnSpc>
              <a:buNone/>
            </a:pPr>
            <a:r>
              <a:rPr lang="zh-CN" altLang="en-US" b="1">
                <a:solidFill>
                  <a:schemeClr val="folHlink"/>
                </a:solidFill>
              </a:rPr>
              <a:t>⑴</a:t>
            </a:r>
            <a:r>
              <a:rPr lang="zh-CN" altLang="en-US" b="1"/>
              <a:t>   取中间位置</a:t>
            </a:r>
            <a:r>
              <a:rPr lang="en-US" altLang="zh-CN" b="1"/>
              <a:t>Mid</a:t>
            </a:r>
            <a:r>
              <a:rPr lang="zh-CN" altLang="en-US" b="1"/>
              <a:t>：</a:t>
            </a:r>
            <a:r>
              <a:rPr lang="en-US" altLang="zh-CN" b="1"/>
              <a:t>Mid=</a:t>
            </a:r>
            <a:r>
              <a:rPr lang="en-US" altLang="zh-CN" b="1">
                <a:sym typeface="Symbol" pitchFamily="2" charset="2"/>
              </a:rPr>
              <a:t>(</a:t>
            </a:r>
            <a:r>
              <a:rPr lang="en-US" altLang="zh-CN" b="1"/>
              <a:t>Low+High</a:t>
            </a:r>
            <a:r>
              <a:rPr lang="en-US" altLang="zh-CN" b="1">
                <a:sym typeface="Symbol" pitchFamily="2" charset="2"/>
              </a:rPr>
              <a:t>)/2 </a:t>
            </a:r>
            <a:r>
              <a:rPr lang="zh-CN" altLang="en-US" b="1"/>
              <a:t>；</a:t>
            </a:r>
            <a:endParaRPr lang="zh-CN" altLang="en-US" b="1">
              <a:sym typeface="Symbol" pitchFamily="2" charset="2"/>
            </a:endParaRPr>
          </a:p>
          <a:p>
            <a:pPr marL="444500" lvl="1" indent="0">
              <a:lnSpc>
                <a:spcPct val="110000"/>
              </a:lnSpc>
              <a:buNone/>
            </a:pPr>
            <a:r>
              <a:rPr lang="zh-CN" altLang="en-US" b="1">
                <a:solidFill>
                  <a:schemeClr val="folHlink"/>
                </a:solidFill>
              </a:rPr>
              <a:t>⑵</a:t>
            </a:r>
            <a:r>
              <a:rPr lang="zh-CN" altLang="en-US" b="1">
                <a:sym typeface="Symbol" pitchFamily="2" charset="2"/>
              </a:rPr>
              <a:t>   比较</a:t>
            </a:r>
            <a:r>
              <a:rPr lang="zh-CN" altLang="en-US" b="1"/>
              <a:t>中间位置记录的关键字与给定的</a:t>
            </a:r>
            <a:r>
              <a:rPr lang="en-US" altLang="zh-CN" b="1"/>
              <a:t>K</a:t>
            </a:r>
            <a:r>
              <a:rPr lang="zh-CN" altLang="en-US" b="1"/>
              <a:t>值：</a:t>
            </a:r>
          </a:p>
          <a:p>
            <a:pPr marL="901700" lvl="2" indent="0">
              <a:lnSpc>
                <a:spcPct val="110000"/>
              </a:lnSpc>
              <a:buNone/>
            </a:pPr>
            <a:r>
              <a:rPr lang="zh-CN" altLang="en-US" sz="2800" b="1"/>
              <a:t>①  </a:t>
            </a:r>
            <a:r>
              <a:rPr lang="zh-CN" altLang="en-US" sz="2800" b="1">
                <a:solidFill>
                  <a:schemeClr val="folHlink"/>
                </a:solidFill>
              </a:rPr>
              <a:t>相等</a:t>
            </a:r>
            <a:r>
              <a:rPr lang="zh-CN" altLang="en-US" sz="2800" b="1"/>
              <a:t>： 查找成功；</a:t>
            </a:r>
          </a:p>
          <a:p>
            <a:pPr marL="901700" lvl="2" indent="0">
              <a:lnSpc>
                <a:spcPct val="110000"/>
              </a:lnSpc>
              <a:buNone/>
            </a:pPr>
            <a:r>
              <a:rPr lang="zh-CN" altLang="en-US" sz="2800" b="1"/>
              <a:t>②  </a:t>
            </a:r>
            <a:r>
              <a:rPr lang="zh-CN" altLang="en-US" sz="2800" b="1">
                <a:solidFill>
                  <a:schemeClr val="folHlink"/>
                </a:solidFill>
              </a:rPr>
              <a:t>大于</a:t>
            </a:r>
            <a:r>
              <a:rPr lang="zh-CN" altLang="en-US" sz="2800" b="1"/>
              <a:t>：待查记录在区间的前半段，修改上界指针： </a:t>
            </a:r>
            <a:r>
              <a:rPr lang="en-US" altLang="zh-CN" sz="2800" b="1"/>
              <a:t>High=Mid-1</a:t>
            </a:r>
            <a:r>
              <a:rPr lang="zh-CN" altLang="en-US" sz="2800" b="1"/>
              <a:t>，转</a:t>
            </a:r>
            <a:r>
              <a:rPr lang="zh-CN" altLang="en-US" sz="2800" b="1">
                <a:solidFill>
                  <a:schemeClr val="folHlink"/>
                </a:solidFill>
              </a:rPr>
              <a:t>⑴</a:t>
            </a:r>
            <a:r>
              <a:rPr lang="zh-CN" altLang="en-US" sz="2800" b="1"/>
              <a:t> ；</a:t>
            </a:r>
          </a:p>
          <a:p>
            <a:pPr marL="901700" lvl="2" indent="0">
              <a:lnSpc>
                <a:spcPct val="110000"/>
              </a:lnSpc>
              <a:buNone/>
            </a:pPr>
            <a:r>
              <a:rPr lang="zh-CN" altLang="en-US" sz="2800" b="1"/>
              <a:t>③  </a:t>
            </a:r>
            <a:r>
              <a:rPr lang="zh-CN" altLang="en-US" sz="2800" b="1">
                <a:solidFill>
                  <a:schemeClr val="folHlink"/>
                </a:solidFill>
              </a:rPr>
              <a:t>小于</a:t>
            </a:r>
            <a:r>
              <a:rPr lang="zh-CN" altLang="en-US" sz="2800" b="1"/>
              <a:t>：待查记录在区间的后半段，修改下界指针：</a:t>
            </a:r>
            <a:r>
              <a:rPr lang="en-US" altLang="zh-CN" sz="2800" b="1"/>
              <a:t>Low=Mid+1</a:t>
            </a:r>
            <a:r>
              <a:rPr lang="zh-CN" altLang="en-US" sz="2800" b="1"/>
              <a:t>，转</a:t>
            </a:r>
            <a:r>
              <a:rPr lang="zh-CN" altLang="en-US" sz="2800" b="1">
                <a:solidFill>
                  <a:schemeClr val="folHlink"/>
                </a:solidFill>
              </a:rPr>
              <a:t>⑴</a:t>
            </a:r>
            <a:r>
              <a:rPr lang="zh-CN" altLang="en-US" sz="2800" b="1"/>
              <a:t> ；</a:t>
            </a:r>
          </a:p>
          <a:p>
            <a:pPr marL="0" indent="0">
              <a:lnSpc>
                <a:spcPct val="110000"/>
              </a:lnSpc>
              <a:buNone/>
            </a:pPr>
            <a:r>
              <a:rPr lang="zh-CN" altLang="en-US" sz="2800" b="1"/>
              <a:t>直到越界</a:t>
            </a:r>
            <a:r>
              <a:rPr lang="en-US" altLang="zh-CN" sz="2800" b="1"/>
              <a:t>(Low&gt;High)</a:t>
            </a:r>
            <a:r>
              <a:rPr lang="zh-CN" altLang="en-US" sz="2800" b="1"/>
              <a:t>，查找失败。</a:t>
            </a:r>
          </a:p>
          <a:p>
            <a:pPr marL="0" indent="0">
              <a:lnSpc>
                <a:spcPct val="110000"/>
              </a:lnSpc>
              <a:buNone/>
            </a:pPr>
            <a:r>
              <a:rPr lang="en-US" altLang="zh-CN" sz="4000" b="1">
                <a:solidFill>
                  <a:schemeClr val="folHlink"/>
                </a:solidFill>
              </a:rPr>
              <a:t>2  </a:t>
            </a:r>
            <a:r>
              <a:rPr lang="zh-CN" altLang="en-US" sz="4000" b="1">
                <a:solidFill>
                  <a:schemeClr val="folHlink"/>
                </a:solidFill>
                <a:latin typeface="楷体_GB2312" pitchFamily="49" charset="-122"/>
                <a:ea typeface="楷体_GB2312" pitchFamily="49" charset="-122"/>
              </a:rPr>
              <a:t>算法实现</a:t>
            </a:r>
          </a:p>
        </p:txBody>
      </p:sp>
    </p:spTree>
    <p:extLst>
      <p:ext uri="{BB962C8B-B14F-4D97-AF65-F5344CB8AC3E}">
        <p14:creationId xmlns:p14="http://schemas.microsoft.com/office/powerpoint/2010/main" val="34297125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id="{8405F3C3-88B4-5044-9723-0D95B11A5196}"/>
              </a:ext>
            </a:extLst>
          </p:cNvPr>
          <p:cNvSpPr>
            <a:spLocks noGrp="1" noChangeArrowheads="1"/>
          </p:cNvSpPr>
          <p:nvPr>
            <p:ph type="body" idx="1"/>
          </p:nvPr>
        </p:nvSpPr>
        <p:spPr>
          <a:xfrm>
            <a:off x="1644651" y="115889"/>
            <a:ext cx="8843963" cy="5761037"/>
          </a:xfrm>
          <a:noFill/>
          <a:ln/>
        </p:spPr>
        <p:txBody>
          <a:bodyPr/>
          <a:lstStyle/>
          <a:p>
            <a:pPr marL="1079500" lvl="3" indent="0">
              <a:lnSpc>
                <a:spcPct val="110000"/>
              </a:lnSpc>
              <a:spcBef>
                <a:spcPct val="10000"/>
              </a:spcBef>
              <a:buNone/>
            </a:pPr>
            <a:r>
              <a:rPr lang="en-US" altLang="zh-CN" sz="2800" b="1"/>
              <a:t>{   if (EQ(HT[h].key, k) )   return(h) ;</a:t>
            </a:r>
          </a:p>
          <a:p>
            <a:pPr marL="1435100" lvl="4" indent="0">
              <a:lnSpc>
                <a:spcPct val="110000"/>
              </a:lnSpc>
              <a:spcBef>
                <a:spcPct val="10000"/>
              </a:spcBef>
              <a:buNone/>
            </a:pPr>
            <a:r>
              <a:rPr lang="en-US" altLang="zh-CN" sz="2800" b="1"/>
              <a:t>else h=R(k, ++j) ;   </a:t>
            </a:r>
          </a:p>
          <a:p>
            <a:pPr marL="1079500" lvl="3" indent="0">
              <a:lnSpc>
                <a:spcPct val="110000"/>
              </a:lnSpc>
              <a:spcBef>
                <a:spcPct val="10000"/>
              </a:spcBef>
              <a:buNone/>
            </a:pPr>
            <a:r>
              <a:rPr lang="en-US" altLang="zh-CN" sz="2800" b="1"/>
              <a:t>}</a:t>
            </a:r>
          </a:p>
          <a:p>
            <a:pPr marL="723900" lvl="2" indent="0">
              <a:lnSpc>
                <a:spcPct val="110000"/>
              </a:lnSpc>
              <a:spcBef>
                <a:spcPct val="10000"/>
              </a:spcBef>
              <a:buNone/>
            </a:pPr>
            <a:r>
              <a:rPr lang="en-US" altLang="zh-CN" sz="2800" b="1"/>
              <a:t>return(-1) ;</a:t>
            </a:r>
          </a:p>
          <a:p>
            <a:pPr marL="355600" lvl="1" indent="0">
              <a:lnSpc>
                <a:spcPct val="110000"/>
              </a:lnSpc>
              <a:spcBef>
                <a:spcPct val="10000"/>
              </a:spcBef>
              <a:buNone/>
            </a:pPr>
            <a:r>
              <a:rPr lang="en-US" altLang="zh-CN" b="1"/>
              <a:t>}</a:t>
            </a:r>
          </a:p>
          <a:p>
            <a:pPr marL="0" indent="0">
              <a:lnSpc>
                <a:spcPct val="110000"/>
              </a:lnSpc>
              <a:spcBef>
                <a:spcPct val="10000"/>
              </a:spcBef>
              <a:buNone/>
            </a:pPr>
            <a:endParaRPr lang="en-US" altLang="zh-CN" sz="2800" b="1"/>
          </a:p>
          <a:p>
            <a:pPr marL="0" indent="0">
              <a:lnSpc>
                <a:spcPct val="110000"/>
              </a:lnSpc>
              <a:spcBef>
                <a:spcPct val="10000"/>
              </a:spcBef>
              <a:buNone/>
            </a:pPr>
            <a:r>
              <a:rPr lang="en-US" altLang="zh-CN" sz="2800" b="1">
                <a:cs typeface="Times New Roman" panose="02020603050405020304" pitchFamily="18" charset="0"/>
              </a:rPr>
              <a:t>#define M 15</a:t>
            </a:r>
          </a:p>
          <a:p>
            <a:pPr marL="0" indent="0">
              <a:lnSpc>
                <a:spcPct val="110000"/>
              </a:lnSpc>
              <a:spcBef>
                <a:spcPct val="10000"/>
              </a:spcBef>
              <a:buNone/>
            </a:pPr>
            <a:r>
              <a:rPr lang="en-US" altLang="zh-CN" sz="2800" b="1">
                <a:cs typeface="Times New Roman" panose="02020603050405020304" pitchFamily="18" charset="0"/>
              </a:rPr>
              <a:t>typedef struct node</a:t>
            </a:r>
          </a:p>
          <a:p>
            <a:pPr marL="355600" lvl="1" indent="0">
              <a:lnSpc>
                <a:spcPct val="110000"/>
              </a:lnSpc>
              <a:spcBef>
                <a:spcPct val="10000"/>
              </a:spcBef>
              <a:buNone/>
            </a:pPr>
            <a:r>
              <a:rPr lang="en-US" altLang="zh-CN" b="1">
                <a:cs typeface="Times New Roman" panose="02020603050405020304" pitchFamily="18" charset="0"/>
              </a:rPr>
              <a:t>{  </a:t>
            </a:r>
            <a:r>
              <a:rPr lang="en-US" altLang="zh-CN" b="1"/>
              <a:t>KeyType</a:t>
            </a:r>
            <a:r>
              <a:rPr lang="en-US" altLang="zh-CN" b="1">
                <a:cs typeface="Times New Roman" panose="02020603050405020304" pitchFamily="18" charset="0"/>
              </a:rPr>
              <a:t> key;</a:t>
            </a:r>
          </a:p>
          <a:p>
            <a:pPr marL="723900" lvl="2" indent="0">
              <a:lnSpc>
                <a:spcPct val="110000"/>
              </a:lnSpc>
              <a:spcBef>
                <a:spcPct val="10000"/>
              </a:spcBef>
              <a:buNone/>
            </a:pPr>
            <a:r>
              <a:rPr lang="en-US" altLang="zh-CN" sz="2800" b="1">
                <a:cs typeface="Times New Roman" panose="02020603050405020304" pitchFamily="18" charset="0"/>
              </a:rPr>
              <a:t>struct node *link;</a:t>
            </a:r>
          </a:p>
          <a:p>
            <a:pPr marL="355600" lvl="1" indent="0">
              <a:lnSpc>
                <a:spcPct val="110000"/>
              </a:lnSpc>
              <a:spcBef>
                <a:spcPct val="10000"/>
              </a:spcBef>
              <a:buNone/>
            </a:pPr>
            <a:r>
              <a:rPr lang="en-US" altLang="zh-CN" b="1">
                <a:cs typeface="Times New Roman" panose="02020603050405020304" pitchFamily="18" charset="0"/>
              </a:rPr>
              <a:t>}HNode;</a:t>
            </a:r>
          </a:p>
        </p:txBody>
      </p:sp>
    </p:spTree>
    <p:extLst>
      <p:ext uri="{BB962C8B-B14F-4D97-AF65-F5344CB8AC3E}">
        <p14:creationId xmlns:p14="http://schemas.microsoft.com/office/powerpoint/2010/main" val="36933228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id="{2DFAC434-95B0-3445-9F52-DAF7CF2C567E}"/>
              </a:ext>
            </a:extLst>
          </p:cNvPr>
          <p:cNvSpPr>
            <a:spLocks noGrp="1" noChangeArrowheads="1"/>
          </p:cNvSpPr>
          <p:nvPr>
            <p:ph type="body" idx="1"/>
          </p:nvPr>
        </p:nvSpPr>
        <p:spPr>
          <a:xfrm>
            <a:off x="1676401" y="152400"/>
            <a:ext cx="8812213" cy="6553200"/>
          </a:xfrm>
        </p:spPr>
        <p:txBody>
          <a:bodyPr/>
          <a:lstStyle/>
          <a:p>
            <a:pPr marL="0" indent="0">
              <a:lnSpc>
                <a:spcPct val="110000"/>
              </a:lnSpc>
              <a:spcBef>
                <a:spcPct val="10000"/>
              </a:spcBef>
              <a:buNone/>
            </a:pPr>
            <a:r>
              <a:rPr lang="en-US" altLang="zh-CN" sz="2800" b="1">
                <a:cs typeface="Times New Roman" panose="02020603050405020304" pitchFamily="18" charset="0"/>
              </a:rPr>
              <a:t>HNode *hash_search(HNode *t[], </a:t>
            </a:r>
            <a:r>
              <a:rPr lang="en-US" altLang="zh-CN" sz="2800" b="1"/>
              <a:t>KeyType k</a:t>
            </a:r>
            <a:r>
              <a:rPr lang="en-US" altLang="zh-CN" sz="2800" b="1">
                <a:cs typeface="Times New Roman" panose="02020603050405020304" pitchFamily="18" charset="0"/>
              </a:rPr>
              <a:t>)</a:t>
            </a:r>
          </a:p>
          <a:p>
            <a:pPr marL="355600" lvl="1" indent="0">
              <a:lnSpc>
                <a:spcPct val="110000"/>
              </a:lnSpc>
              <a:spcBef>
                <a:spcPct val="10000"/>
              </a:spcBef>
              <a:buNone/>
            </a:pPr>
            <a:r>
              <a:rPr lang="en-US" altLang="zh-CN" b="1">
                <a:cs typeface="Times New Roman" panose="02020603050405020304" pitchFamily="18" charset="0"/>
              </a:rPr>
              <a:t>{  HNode *p;    int i;</a:t>
            </a:r>
          </a:p>
          <a:p>
            <a:pPr marL="723900" lvl="2" indent="0">
              <a:lnSpc>
                <a:spcPct val="110000"/>
              </a:lnSpc>
              <a:spcBef>
                <a:spcPct val="10000"/>
              </a:spcBef>
              <a:buNone/>
            </a:pPr>
            <a:r>
              <a:rPr lang="en-US" altLang="zh-CN" sz="2800" b="1">
                <a:cs typeface="Times New Roman" panose="02020603050405020304" pitchFamily="18" charset="0"/>
              </a:rPr>
              <a:t>i=h(k);</a:t>
            </a:r>
          </a:p>
          <a:p>
            <a:pPr marL="723900" lvl="2" indent="0">
              <a:lnSpc>
                <a:spcPct val="110000"/>
              </a:lnSpc>
              <a:spcBef>
                <a:spcPct val="10000"/>
              </a:spcBef>
              <a:buNone/>
            </a:pPr>
            <a:r>
              <a:rPr lang="en-US" altLang="zh-CN" sz="2800" b="1">
                <a:cs typeface="Times New Roman" panose="02020603050405020304" pitchFamily="18" charset="0"/>
              </a:rPr>
              <a:t>if (t[i]==NULL)     return(NULL);</a:t>
            </a:r>
          </a:p>
          <a:p>
            <a:pPr marL="723900" lvl="2" indent="0">
              <a:lnSpc>
                <a:spcPct val="110000"/>
              </a:lnSpc>
              <a:spcBef>
                <a:spcPct val="10000"/>
              </a:spcBef>
              <a:buNone/>
            </a:pPr>
            <a:r>
              <a:rPr lang="en-US" altLang="zh-CN" sz="2800" b="1">
                <a:cs typeface="Times New Roman" panose="02020603050405020304" pitchFamily="18" charset="0"/>
              </a:rPr>
              <a:t>p=t[i];</a:t>
            </a:r>
          </a:p>
          <a:p>
            <a:pPr marL="723900" lvl="2" indent="0">
              <a:lnSpc>
                <a:spcPct val="110000"/>
              </a:lnSpc>
              <a:spcBef>
                <a:spcPct val="10000"/>
              </a:spcBef>
              <a:buNone/>
            </a:pPr>
            <a:r>
              <a:rPr lang="en-US" altLang="zh-CN" sz="2800" b="1">
                <a:cs typeface="Times New Roman" panose="02020603050405020304" pitchFamily="18" charset="0"/>
              </a:rPr>
              <a:t>while(p!=NULL)</a:t>
            </a:r>
          </a:p>
          <a:p>
            <a:pPr marL="1079500" lvl="3" indent="0">
              <a:lnSpc>
                <a:spcPct val="110000"/>
              </a:lnSpc>
              <a:spcBef>
                <a:spcPct val="10000"/>
              </a:spcBef>
              <a:buNone/>
            </a:pPr>
            <a:r>
              <a:rPr lang="en-US" altLang="zh-CN" sz="2800" b="1">
                <a:cs typeface="Times New Roman" panose="02020603050405020304" pitchFamily="18" charset="0"/>
              </a:rPr>
              <a:t>if (EQ(p-&gt;key, k))  return(p);  </a:t>
            </a:r>
          </a:p>
          <a:p>
            <a:pPr marL="1079500" lvl="3" indent="0">
              <a:lnSpc>
                <a:spcPct val="110000"/>
              </a:lnSpc>
              <a:spcBef>
                <a:spcPct val="10000"/>
              </a:spcBef>
              <a:buNone/>
            </a:pPr>
            <a:r>
              <a:rPr lang="en-US" altLang="zh-CN" sz="2800" b="1">
                <a:cs typeface="Times New Roman" panose="02020603050405020304" pitchFamily="18" charset="0"/>
              </a:rPr>
              <a:t>else  p=p-&gt;link;</a:t>
            </a:r>
          </a:p>
          <a:p>
            <a:pPr marL="723900" lvl="2" indent="0">
              <a:lnSpc>
                <a:spcPct val="110000"/>
              </a:lnSpc>
              <a:spcBef>
                <a:spcPct val="10000"/>
              </a:spcBef>
              <a:buNone/>
            </a:pPr>
            <a:r>
              <a:rPr lang="en-US" altLang="zh-CN" sz="2800" b="1">
                <a:cs typeface="Times New Roman" panose="02020603050405020304" pitchFamily="18" charset="0"/>
              </a:rPr>
              <a:t>return(NULL);</a:t>
            </a:r>
          </a:p>
          <a:p>
            <a:pPr marL="355600" lvl="1" indent="0">
              <a:lnSpc>
                <a:spcPct val="110000"/>
              </a:lnSpc>
              <a:spcBef>
                <a:spcPct val="10000"/>
              </a:spcBef>
              <a:buNone/>
            </a:pPr>
            <a:r>
              <a:rPr lang="en-US" altLang="zh-CN" b="1">
                <a:cs typeface="Times New Roman" panose="02020603050405020304" pitchFamily="18" charset="0"/>
              </a:rPr>
              <a:t>}      </a:t>
            </a:r>
            <a:r>
              <a:rPr lang="en-US" altLang="zh-CN" sz="2400" b="1"/>
              <a:t>/*   </a:t>
            </a:r>
            <a:r>
              <a:rPr lang="zh-CN" altLang="en-US" sz="2400" b="1"/>
              <a:t>查找散列表</a:t>
            </a:r>
            <a:r>
              <a:rPr lang="en-US" altLang="zh-CN" sz="2400" b="1"/>
              <a:t>HT</a:t>
            </a:r>
            <a:r>
              <a:rPr lang="zh-CN" altLang="en-US" sz="2400" b="1"/>
              <a:t>中的关键字</a:t>
            </a:r>
            <a:r>
              <a:rPr lang="en-US" altLang="zh-CN" sz="2400" b="1"/>
              <a:t>K,</a:t>
            </a:r>
            <a:r>
              <a:rPr lang="zh-CN" altLang="en-US" sz="2400" b="1"/>
              <a:t>用链地址法解决冲突  *</a:t>
            </a:r>
            <a:r>
              <a:rPr lang="en-US" altLang="zh-CN" sz="2400" b="1"/>
              <a:t>/</a:t>
            </a:r>
          </a:p>
        </p:txBody>
      </p:sp>
    </p:spTree>
    <p:extLst>
      <p:ext uri="{BB962C8B-B14F-4D97-AF65-F5344CB8AC3E}">
        <p14:creationId xmlns:p14="http://schemas.microsoft.com/office/powerpoint/2010/main" val="2337865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1970">
                                            <p:txEl>
                                              <p:pRg st="0" end="0"/>
                                            </p:txEl>
                                          </p:spTgt>
                                        </p:tgtEl>
                                        <p:attrNameLst>
                                          <p:attrName>style.visibility</p:attrName>
                                        </p:attrNameLst>
                                      </p:cBhvr>
                                      <p:to>
                                        <p:strVal val="visible"/>
                                      </p:to>
                                    </p:set>
                                    <p:anim calcmode="lin" valueType="num">
                                      <p:cBhvr additive="base">
                                        <p:cTn id="7" dur="500" fill="hold"/>
                                        <p:tgtEl>
                                          <p:spTgt spid="851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19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1970">
                                            <p:txEl>
                                              <p:pRg st="1" end="1"/>
                                            </p:txEl>
                                          </p:spTgt>
                                        </p:tgtEl>
                                        <p:attrNameLst>
                                          <p:attrName>style.visibility</p:attrName>
                                        </p:attrNameLst>
                                      </p:cBhvr>
                                      <p:to>
                                        <p:strVal val="visible"/>
                                      </p:to>
                                    </p:set>
                                    <p:anim calcmode="lin" valueType="num">
                                      <p:cBhvr additive="base">
                                        <p:cTn id="13" dur="500" fill="hold"/>
                                        <p:tgtEl>
                                          <p:spTgt spid="8519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197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1970">
                                            <p:txEl>
                                              <p:pRg st="2" end="2"/>
                                            </p:txEl>
                                          </p:spTgt>
                                        </p:tgtEl>
                                        <p:attrNameLst>
                                          <p:attrName>style.visibility</p:attrName>
                                        </p:attrNameLst>
                                      </p:cBhvr>
                                      <p:to>
                                        <p:strVal val="visible"/>
                                      </p:to>
                                    </p:set>
                                    <p:anim calcmode="lin" valueType="num">
                                      <p:cBhvr additive="base">
                                        <p:cTn id="19" dur="500" fill="hold"/>
                                        <p:tgtEl>
                                          <p:spTgt spid="8519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197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51970">
                                            <p:txEl>
                                              <p:pRg st="3" end="3"/>
                                            </p:txEl>
                                          </p:spTgt>
                                        </p:tgtEl>
                                        <p:attrNameLst>
                                          <p:attrName>style.visibility</p:attrName>
                                        </p:attrNameLst>
                                      </p:cBhvr>
                                      <p:to>
                                        <p:strVal val="visible"/>
                                      </p:to>
                                    </p:set>
                                    <p:anim calcmode="lin" valueType="num">
                                      <p:cBhvr additive="base">
                                        <p:cTn id="25" dur="500" fill="hold"/>
                                        <p:tgtEl>
                                          <p:spTgt spid="85197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5197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1970">
                                            <p:txEl>
                                              <p:pRg st="4" end="4"/>
                                            </p:txEl>
                                          </p:spTgt>
                                        </p:tgtEl>
                                        <p:attrNameLst>
                                          <p:attrName>style.visibility</p:attrName>
                                        </p:attrNameLst>
                                      </p:cBhvr>
                                      <p:to>
                                        <p:strVal val="visible"/>
                                      </p:to>
                                    </p:set>
                                    <p:anim calcmode="lin" valueType="num">
                                      <p:cBhvr additive="base">
                                        <p:cTn id="31" dur="500" fill="hold"/>
                                        <p:tgtEl>
                                          <p:spTgt spid="85197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5197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51970">
                                            <p:txEl>
                                              <p:pRg st="5" end="5"/>
                                            </p:txEl>
                                          </p:spTgt>
                                        </p:tgtEl>
                                        <p:attrNameLst>
                                          <p:attrName>style.visibility</p:attrName>
                                        </p:attrNameLst>
                                      </p:cBhvr>
                                      <p:to>
                                        <p:strVal val="visible"/>
                                      </p:to>
                                    </p:set>
                                    <p:anim calcmode="lin" valueType="num">
                                      <p:cBhvr additive="base">
                                        <p:cTn id="37" dur="500" fill="hold"/>
                                        <p:tgtEl>
                                          <p:spTgt spid="85197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5197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1970">
                                            <p:txEl>
                                              <p:pRg st="6" end="6"/>
                                            </p:txEl>
                                          </p:spTgt>
                                        </p:tgtEl>
                                        <p:attrNameLst>
                                          <p:attrName>style.visibility</p:attrName>
                                        </p:attrNameLst>
                                      </p:cBhvr>
                                      <p:to>
                                        <p:strVal val="visible"/>
                                      </p:to>
                                    </p:set>
                                    <p:anim calcmode="lin" valueType="num">
                                      <p:cBhvr additive="base">
                                        <p:cTn id="43" dur="500" fill="hold"/>
                                        <p:tgtEl>
                                          <p:spTgt spid="85197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5197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51970">
                                            <p:txEl>
                                              <p:pRg st="7" end="7"/>
                                            </p:txEl>
                                          </p:spTgt>
                                        </p:tgtEl>
                                        <p:attrNameLst>
                                          <p:attrName>style.visibility</p:attrName>
                                        </p:attrNameLst>
                                      </p:cBhvr>
                                      <p:to>
                                        <p:strVal val="visible"/>
                                      </p:to>
                                    </p:set>
                                    <p:anim calcmode="lin" valueType="num">
                                      <p:cBhvr additive="base">
                                        <p:cTn id="49" dur="500" fill="hold"/>
                                        <p:tgtEl>
                                          <p:spTgt spid="85197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51970">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51970">
                                            <p:txEl>
                                              <p:pRg st="8" end="8"/>
                                            </p:txEl>
                                          </p:spTgt>
                                        </p:tgtEl>
                                        <p:attrNameLst>
                                          <p:attrName>style.visibility</p:attrName>
                                        </p:attrNameLst>
                                      </p:cBhvr>
                                      <p:to>
                                        <p:strVal val="visible"/>
                                      </p:to>
                                    </p:set>
                                    <p:anim calcmode="lin" valueType="num">
                                      <p:cBhvr additive="base">
                                        <p:cTn id="55" dur="500" fill="hold"/>
                                        <p:tgtEl>
                                          <p:spTgt spid="85197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51970">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51970">
                                            <p:txEl>
                                              <p:pRg st="9" end="9"/>
                                            </p:txEl>
                                          </p:spTgt>
                                        </p:tgtEl>
                                        <p:attrNameLst>
                                          <p:attrName>style.visibility</p:attrName>
                                        </p:attrNameLst>
                                      </p:cBhvr>
                                      <p:to>
                                        <p:strVal val="visible"/>
                                      </p:to>
                                    </p:set>
                                    <p:anim calcmode="lin" valueType="num">
                                      <p:cBhvr additive="base">
                                        <p:cTn id="61" dur="500" fill="hold"/>
                                        <p:tgtEl>
                                          <p:spTgt spid="851970">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51970">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0" grpId="0" build="p" bldLvl="5"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8FFC6887-24FF-A749-AA12-F117AADDEAC8}"/>
              </a:ext>
            </a:extLst>
          </p:cNvPr>
          <p:cNvSpPr>
            <a:spLocks noGrp="1" noChangeArrowheads="1"/>
          </p:cNvSpPr>
          <p:nvPr>
            <p:ph type="body" idx="1"/>
          </p:nvPr>
        </p:nvSpPr>
        <p:spPr>
          <a:xfrm>
            <a:off x="1676401" y="152401"/>
            <a:ext cx="8812213" cy="5076825"/>
          </a:xfrm>
        </p:spPr>
        <p:txBody>
          <a:bodyPr/>
          <a:lstStyle/>
          <a:p>
            <a:pPr marL="0" indent="0">
              <a:lnSpc>
                <a:spcPct val="110000"/>
              </a:lnSpc>
              <a:spcAft>
                <a:spcPct val="10000"/>
              </a:spcAft>
              <a:buNone/>
            </a:pPr>
            <a:r>
              <a:rPr lang="en-US" altLang="zh-CN" sz="4000" b="1">
                <a:solidFill>
                  <a:schemeClr val="tx2"/>
                </a:solidFill>
                <a:cs typeface="Times New Roman" panose="02020603050405020304" pitchFamily="18" charset="0"/>
              </a:rPr>
              <a:t>3  </a:t>
            </a:r>
            <a:r>
              <a:rPr lang="zh-CN" altLang="en-US" sz="4000" b="1">
                <a:solidFill>
                  <a:schemeClr val="tx2"/>
                </a:solidFill>
                <a:ea typeface="楷体_GB2312" pitchFamily="49" charset="-122"/>
              </a:rPr>
              <a:t>哈希查找分析</a:t>
            </a:r>
          </a:p>
          <a:p>
            <a:pPr marL="0" indent="0">
              <a:lnSpc>
                <a:spcPct val="110000"/>
              </a:lnSpc>
              <a:buNone/>
            </a:pPr>
            <a:r>
              <a:rPr lang="zh-CN" altLang="en-US" sz="2800" b="1"/>
              <a:t>        从哈希查找过程可见</a:t>
            </a:r>
            <a:r>
              <a:rPr lang="zh-CN" altLang="zh-CN" sz="2800" b="1"/>
              <a:t>：尽管散列表在关键字与记录的存储地址之间建立了直接映象</a:t>
            </a:r>
            <a:r>
              <a:rPr lang="zh-CN" altLang="en-US" sz="2800" b="1"/>
              <a:t>，但由于“冲突”，查找过程仍是一个给定值与关键字进行比较的过程，评价哈希查找效率仍要用</a:t>
            </a:r>
            <a:r>
              <a:rPr lang="en-US" altLang="zh-CN" sz="2800" b="1"/>
              <a:t>ASL</a:t>
            </a:r>
            <a:r>
              <a:rPr lang="zh-CN" altLang="en-US" sz="2800" b="1">
                <a:latin typeface="宋体" panose="02010600030101010101" pitchFamily="2" charset="-122"/>
              </a:rPr>
              <a:t>。</a:t>
            </a:r>
          </a:p>
          <a:p>
            <a:pPr marL="0" indent="0">
              <a:lnSpc>
                <a:spcPct val="110000"/>
              </a:lnSpc>
              <a:buNone/>
            </a:pPr>
            <a:r>
              <a:rPr lang="zh-CN" altLang="en-US" sz="2800" b="1"/>
              <a:t>         </a:t>
            </a:r>
            <a:r>
              <a:rPr lang="zh-CN" altLang="zh-CN" sz="2800" b="1"/>
              <a:t>哈希查找</a:t>
            </a:r>
            <a:r>
              <a:rPr lang="zh-CN" altLang="en-US" sz="2800" b="1"/>
              <a:t>时</a:t>
            </a:r>
            <a:r>
              <a:rPr lang="zh-CN" altLang="zh-CN" sz="2800" b="1"/>
              <a:t>关键字与给定值比较的次数取决于：</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哈希函数；</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处理冲突的方法；</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哈希表的填满因子</a:t>
            </a:r>
            <a:r>
              <a:rPr lang="zh-CN" altLang="en-US" b="1">
                <a:sym typeface="Symbol" pitchFamily="2" charset="2"/>
              </a:rPr>
              <a:t> </a:t>
            </a:r>
            <a:r>
              <a:rPr lang="zh-CN" altLang="en-US" b="1"/>
              <a:t>。填满因子</a:t>
            </a:r>
            <a:r>
              <a:rPr lang="zh-CN" altLang="en-US" b="1">
                <a:sym typeface="Symbol" pitchFamily="2" charset="2"/>
              </a:rPr>
              <a:t>的定义是</a:t>
            </a:r>
            <a:r>
              <a:rPr lang="zh-CN" altLang="zh-CN" b="1"/>
              <a:t>：</a:t>
            </a:r>
            <a:endParaRPr lang="zh-CN" altLang="en-US" b="1"/>
          </a:p>
        </p:txBody>
      </p:sp>
      <p:grpSp>
        <p:nvGrpSpPr>
          <p:cNvPr id="852995" name="Group 3">
            <a:extLst>
              <a:ext uri="{FF2B5EF4-FFF2-40B4-BE49-F238E27FC236}">
                <a16:creationId xmlns:a16="http://schemas.microsoft.com/office/drawing/2014/main" id="{C315D405-C81B-D14B-A513-AB68B398601F}"/>
              </a:ext>
            </a:extLst>
          </p:cNvPr>
          <p:cNvGrpSpPr>
            <a:grpSpLocks/>
          </p:cNvGrpSpPr>
          <p:nvPr/>
        </p:nvGrpSpPr>
        <p:grpSpPr bwMode="auto">
          <a:xfrm>
            <a:off x="2446338" y="5373688"/>
            <a:ext cx="3721100" cy="863600"/>
            <a:chOff x="728" y="3600"/>
            <a:chExt cx="2344" cy="544"/>
          </a:xfrm>
        </p:grpSpPr>
        <p:sp>
          <p:nvSpPr>
            <p:cNvPr id="852996" name="Rectangle 4">
              <a:extLst>
                <a:ext uri="{FF2B5EF4-FFF2-40B4-BE49-F238E27FC236}">
                  <a16:creationId xmlns:a16="http://schemas.microsoft.com/office/drawing/2014/main" id="{68D6204E-4274-4046-B720-0751ABA0DA3D}"/>
                </a:ext>
              </a:extLst>
            </p:cNvPr>
            <p:cNvSpPr>
              <a:spLocks noChangeArrowheads="1"/>
            </p:cNvSpPr>
            <p:nvPr/>
          </p:nvSpPr>
          <p:spPr bwMode="auto">
            <a:xfrm>
              <a:off x="1104" y="3600"/>
              <a:ext cx="185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sym typeface="Symbol" pitchFamily="2" charset="2"/>
                </a:rPr>
                <a:t>表中填入的记录数</a:t>
              </a:r>
            </a:p>
          </p:txBody>
        </p:sp>
        <p:sp>
          <p:nvSpPr>
            <p:cNvPr id="852997" name="Rectangle 5">
              <a:extLst>
                <a:ext uri="{FF2B5EF4-FFF2-40B4-BE49-F238E27FC236}">
                  <a16:creationId xmlns:a16="http://schemas.microsoft.com/office/drawing/2014/main" id="{93567690-68BB-124A-800F-7BB8D18D01C7}"/>
                </a:ext>
              </a:extLst>
            </p:cNvPr>
            <p:cNvSpPr>
              <a:spLocks noChangeArrowheads="1"/>
            </p:cNvSpPr>
            <p:nvPr/>
          </p:nvSpPr>
          <p:spPr bwMode="auto">
            <a:xfrm>
              <a:off x="1440" y="3895"/>
              <a:ext cx="1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sym typeface="Symbol" pitchFamily="2" charset="2"/>
                </a:rPr>
                <a:t>哈希表长度</a:t>
              </a:r>
            </a:p>
          </p:txBody>
        </p:sp>
        <p:sp>
          <p:nvSpPr>
            <p:cNvPr id="852998" name="Line 6">
              <a:extLst>
                <a:ext uri="{FF2B5EF4-FFF2-40B4-BE49-F238E27FC236}">
                  <a16:creationId xmlns:a16="http://schemas.microsoft.com/office/drawing/2014/main" id="{8CF5077C-B21B-C645-B18F-78677EABA13D}"/>
                </a:ext>
              </a:extLst>
            </p:cNvPr>
            <p:cNvSpPr>
              <a:spLocks noChangeShapeType="1"/>
            </p:cNvSpPr>
            <p:nvPr/>
          </p:nvSpPr>
          <p:spPr bwMode="auto">
            <a:xfrm>
              <a:off x="1100" y="3888"/>
              <a:ext cx="197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52999" name="Rectangle 7">
              <a:extLst>
                <a:ext uri="{FF2B5EF4-FFF2-40B4-BE49-F238E27FC236}">
                  <a16:creationId xmlns:a16="http://schemas.microsoft.com/office/drawing/2014/main" id="{7A1A3366-5A9C-8243-8C6D-A444A157A25F}"/>
                </a:ext>
              </a:extLst>
            </p:cNvPr>
            <p:cNvSpPr>
              <a:spLocks noChangeArrowheads="1"/>
            </p:cNvSpPr>
            <p:nvPr/>
          </p:nvSpPr>
          <p:spPr bwMode="auto">
            <a:xfrm>
              <a:off x="728" y="3760"/>
              <a:ext cx="3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p>
          </p:txBody>
        </p:sp>
      </p:grpSp>
    </p:spTree>
    <p:extLst>
      <p:ext uri="{BB962C8B-B14F-4D97-AF65-F5344CB8AC3E}">
        <p14:creationId xmlns:p14="http://schemas.microsoft.com/office/powerpoint/2010/main" val="1627571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2994">
                                            <p:txEl>
                                              <p:pRg st="0" end="0"/>
                                            </p:txEl>
                                          </p:spTgt>
                                        </p:tgtEl>
                                        <p:attrNameLst>
                                          <p:attrName>style.visibility</p:attrName>
                                        </p:attrNameLst>
                                      </p:cBhvr>
                                      <p:to>
                                        <p:strVal val="visible"/>
                                      </p:to>
                                    </p:set>
                                    <p:anim calcmode="lin" valueType="num">
                                      <p:cBhvr additive="base">
                                        <p:cTn id="7" dur="500" fill="hold"/>
                                        <p:tgtEl>
                                          <p:spTgt spid="852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299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2994">
                                            <p:txEl>
                                              <p:pRg st="1" end="1"/>
                                            </p:txEl>
                                          </p:spTgt>
                                        </p:tgtEl>
                                        <p:attrNameLst>
                                          <p:attrName>style.visibility</p:attrName>
                                        </p:attrNameLst>
                                      </p:cBhvr>
                                      <p:to>
                                        <p:strVal val="visible"/>
                                      </p:to>
                                    </p:set>
                                    <p:anim calcmode="lin" valueType="num">
                                      <p:cBhvr additive="base">
                                        <p:cTn id="13" dur="500" fill="hold"/>
                                        <p:tgtEl>
                                          <p:spTgt spid="85299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299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2994">
                                            <p:txEl>
                                              <p:pRg st="2" end="2"/>
                                            </p:txEl>
                                          </p:spTgt>
                                        </p:tgtEl>
                                        <p:attrNameLst>
                                          <p:attrName>style.visibility</p:attrName>
                                        </p:attrNameLst>
                                      </p:cBhvr>
                                      <p:to>
                                        <p:strVal val="visible"/>
                                      </p:to>
                                    </p:set>
                                    <p:anim calcmode="lin" valueType="num">
                                      <p:cBhvr additive="base">
                                        <p:cTn id="19" dur="500" fill="hold"/>
                                        <p:tgtEl>
                                          <p:spTgt spid="85299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299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52994">
                                            <p:txEl>
                                              <p:pRg st="3" end="3"/>
                                            </p:txEl>
                                          </p:spTgt>
                                        </p:tgtEl>
                                        <p:attrNameLst>
                                          <p:attrName>style.visibility</p:attrName>
                                        </p:attrNameLst>
                                      </p:cBhvr>
                                      <p:to>
                                        <p:strVal val="visible"/>
                                      </p:to>
                                    </p:set>
                                    <p:anim calcmode="lin" valueType="num">
                                      <p:cBhvr additive="base">
                                        <p:cTn id="25" dur="500" fill="hold"/>
                                        <p:tgtEl>
                                          <p:spTgt spid="85299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5299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2994">
                                            <p:txEl>
                                              <p:pRg st="4" end="4"/>
                                            </p:txEl>
                                          </p:spTgt>
                                        </p:tgtEl>
                                        <p:attrNameLst>
                                          <p:attrName>style.visibility</p:attrName>
                                        </p:attrNameLst>
                                      </p:cBhvr>
                                      <p:to>
                                        <p:strVal val="visible"/>
                                      </p:to>
                                    </p:set>
                                    <p:anim calcmode="lin" valueType="num">
                                      <p:cBhvr additive="base">
                                        <p:cTn id="31" dur="500" fill="hold"/>
                                        <p:tgtEl>
                                          <p:spTgt spid="85299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5299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52994">
                                            <p:txEl>
                                              <p:pRg st="5" end="5"/>
                                            </p:txEl>
                                          </p:spTgt>
                                        </p:tgtEl>
                                        <p:attrNameLst>
                                          <p:attrName>style.visibility</p:attrName>
                                        </p:attrNameLst>
                                      </p:cBhvr>
                                      <p:to>
                                        <p:strVal val="visible"/>
                                      </p:to>
                                    </p:set>
                                    <p:anim calcmode="lin" valueType="num">
                                      <p:cBhvr additive="base">
                                        <p:cTn id="37" dur="500" fill="hold"/>
                                        <p:tgtEl>
                                          <p:spTgt spid="85299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5299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4" grpId="0" build="p" bldLvl="5"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137D4B1A-85A6-A246-B9B0-0750B3164747}"/>
              </a:ext>
            </a:extLst>
          </p:cNvPr>
          <p:cNvSpPr>
            <a:spLocks noGrp="1" noChangeArrowheads="1"/>
          </p:cNvSpPr>
          <p:nvPr>
            <p:ph type="body" idx="1"/>
          </p:nvPr>
        </p:nvSpPr>
        <p:spPr>
          <a:xfrm>
            <a:off x="1676400" y="152400"/>
            <a:ext cx="8890000" cy="1143000"/>
          </a:xfrm>
        </p:spPr>
        <p:txBody>
          <a:bodyPr/>
          <a:lstStyle/>
          <a:p>
            <a:pPr marL="0" indent="0">
              <a:lnSpc>
                <a:spcPct val="90000"/>
              </a:lnSpc>
              <a:buNone/>
            </a:pPr>
            <a:r>
              <a:rPr lang="zh-CN" altLang="en-US" b="1">
                <a:solidFill>
                  <a:schemeClr val="folHlink"/>
                </a:solidFill>
              </a:rPr>
              <a:t>      各种散列函数所构造的散列表的</a:t>
            </a:r>
            <a:r>
              <a:rPr lang="en-US" altLang="zh-CN" b="1">
                <a:solidFill>
                  <a:schemeClr val="folHlink"/>
                </a:solidFill>
              </a:rPr>
              <a:t>ASL</a:t>
            </a:r>
            <a:r>
              <a:rPr lang="zh-CN" altLang="en-US" b="1">
                <a:solidFill>
                  <a:schemeClr val="folHlink"/>
                </a:solidFill>
              </a:rPr>
              <a:t>如下</a:t>
            </a:r>
            <a:r>
              <a:rPr lang="zh-CN" altLang="zh-CN" sz="2800" b="1"/>
              <a:t>：</a:t>
            </a:r>
            <a:endParaRPr lang="zh-CN" altLang="en-US" b="1"/>
          </a:p>
          <a:p>
            <a:pPr marL="0" indent="0">
              <a:lnSpc>
                <a:spcPct val="90000"/>
              </a:lnSpc>
              <a:buNone/>
            </a:pPr>
            <a:r>
              <a:rPr lang="zh-CN" altLang="en-US" b="1"/>
              <a:t> </a:t>
            </a:r>
            <a:r>
              <a:rPr lang="zh-CN" altLang="en-US" sz="2800" b="1">
                <a:cs typeface="Times New Roman" panose="02020603050405020304" pitchFamily="18" charset="0"/>
              </a:rPr>
              <a:t>⑴   </a:t>
            </a:r>
            <a:r>
              <a:rPr lang="zh-CN" altLang="en-US" sz="2800" b="1"/>
              <a:t>线性探测法的平均查找长度是</a:t>
            </a:r>
            <a:r>
              <a:rPr lang="zh-CN" altLang="zh-CN" sz="2800" b="1"/>
              <a:t>：</a:t>
            </a:r>
          </a:p>
        </p:txBody>
      </p:sp>
      <p:grpSp>
        <p:nvGrpSpPr>
          <p:cNvPr id="854019" name="Group 3">
            <a:extLst>
              <a:ext uri="{FF2B5EF4-FFF2-40B4-BE49-F238E27FC236}">
                <a16:creationId xmlns:a16="http://schemas.microsoft.com/office/drawing/2014/main" id="{CAA8F7ED-B35D-C74D-8F89-CE6CE494AC33}"/>
              </a:ext>
            </a:extLst>
          </p:cNvPr>
          <p:cNvGrpSpPr>
            <a:grpSpLocks/>
          </p:cNvGrpSpPr>
          <p:nvPr/>
        </p:nvGrpSpPr>
        <p:grpSpPr bwMode="auto">
          <a:xfrm>
            <a:off x="3810000" y="1219200"/>
            <a:ext cx="3263900" cy="1524000"/>
            <a:chOff x="1440" y="768"/>
            <a:chExt cx="2056" cy="960"/>
          </a:xfrm>
        </p:grpSpPr>
        <p:grpSp>
          <p:nvGrpSpPr>
            <p:cNvPr id="854020" name="Group 4">
              <a:extLst>
                <a:ext uri="{FF2B5EF4-FFF2-40B4-BE49-F238E27FC236}">
                  <a16:creationId xmlns:a16="http://schemas.microsoft.com/office/drawing/2014/main" id="{469B41CC-B3B5-0C47-B3E2-6DE9942A341E}"/>
                </a:ext>
              </a:extLst>
            </p:cNvPr>
            <p:cNvGrpSpPr>
              <a:grpSpLocks/>
            </p:cNvGrpSpPr>
            <p:nvPr/>
          </p:nvGrpSpPr>
          <p:grpSpPr bwMode="auto">
            <a:xfrm>
              <a:off x="1440" y="768"/>
              <a:ext cx="1928" cy="472"/>
              <a:chOff x="360" y="2376"/>
              <a:chExt cx="1928" cy="472"/>
            </a:xfrm>
          </p:grpSpPr>
          <p:grpSp>
            <p:nvGrpSpPr>
              <p:cNvPr id="854021" name="Group 5">
                <a:extLst>
                  <a:ext uri="{FF2B5EF4-FFF2-40B4-BE49-F238E27FC236}">
                    <a16:creationId xmlns:a16="http://schemas.microsoft.com/office/drawing/2014/main" id="{7C6BC334-B645-804A-B7F4-EF7F13178CDA}"/>
                  </a:ext>
                </a:extLst>
              </p:cNvPr>
              <p:cNvGrpSpPr>
                <a:grpSpLocks/>
              </p:cNvGrpSpPr>
              <p:nvPr/>
            </p:nvGrpSpPr>
            <p:grpSpPr bwMode="auto">
              <a:xfrm>
                <a:off x="1064" y="2392"/>
                <a:ext cx="192" cy="456"/>
                <a:chOff x="1248" y="3376"/>
                <a:chExt cx="192" cy="456"/>
              </a:xfrm>
            </p:grpSpPr>
            <p:sp>
              <p:nvSpPr>
                <p:cNvPr id="854022" name="Rectangle 6">
                  <a:extLst>
                    <a:ext uri="{FF2B5EF4-FFF2-40B4-BE49-F238E27FC236}">
                      <a16:creationId xmlns:a16="http://schemas.microsoft.com/office/drawing/2014/main" id="{986C56B7-BB2E-444C-8273-7685F0D03F55}"/>
                    </a:ext>
                  </a:extLst>
                </p:cNvPr>
                <p:cNvSpPr>
                  <a:spLocks noChangeArrowheads="1"/>
                </p:cNvSpPr>
                <p:nvPr/>
              </p:nvSpPr>
              <p:spPr bwMode="auto">
                <a:xfrm>
                  <a:off x="1248" y="337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854023" name="Rectangle 7">
                  <a:extLst>
                    <a:ext uri="{FF2B5EF4-FFF2-40B4-BE49-F238E27FC236}">
                      <a16:creationId xmlns:a16="http://schemas.microsoft.com/office/drawing/2014/main" id="{8236E888-1488-0840-8095-0953CF8C800D}"/>
                    </a:ext>
                  </a:extLst>
                </p:cNvPr>
                <p:cNvSpPr>
                  <a:spLocks noChangeArrowheads="1"/>
                </p:cNvSpPr>
                <p:nvPr/>
              </p:nvSpPr>
              <p:spPr bwMode="auto">
                <a:xfrm>
                  <a:off x="1248" y="3592"/>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854024" name="Line 8">
                  <a:extLst>
                    <a:ext uri="{FF2B5EF4-FFF2-40B4-BE49-F238E27FC236}">
                      <a16:creationId xmlns:a16="http://schemas.microsoft.com/office/drawing/2014/main" id="{F9C96993-84A5-9B42-83FC-BEE2926EC299}"/>
                    </a:ext>
                  </a:extLst>
                </p:cNvPr>
                <p:cNvSpPr>
                  <a:spLocks noChangeShapeType="1"/>
                </p:cNvSpPr>
                <p:nvPr/>
              </p:nvSpPr>
              <p:spPr bwMode="auto">
                <a:xfrm>
                  <a:off x="1248" y="3600"/>
                  <a:ext cx="15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54025" name="Rectangle 9">
                <a:extLst>
                  <a:ext uri="{FF2B5EF4-FFF2-40B4-BE49-F238E27FC236}">
                    <a16:creationId xmlns:a16="http://schemas.microsoft.com/office/drawing/2014/main" id="{BAF37D87-6ED0-C04C-980E-5A5814687561}"/>
                  </a:ext>
                </a:extLst>
              </p:cNvPr>
              <p:cNvSpPr>
                <a:spLocks noChangeArrowheads="1"/>
              </p:cNvSpPr>
              <p:nvPr/>
            </p:nvSpPr>
            <p:spPr bwMode="auto">
              <a:xfrm>
                <a:off x="2152" y="2448"/>
                <a:ext cx="1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grpSp>
            <p:nvGrpSpPr>
              <p:cNvPr id="854026" name="Group 10">
                <a:extLst>
                  <a:ext uri="{FF2B5EF4-FFF2-40B4-BE49-F238E27FC236}">
                    <a16:creationId xmlns:a16="http://schemas.microsoft.com/office/drawing/2014/main" id="{BDA67993-1F14-5F4B-BFC3-8B379C678BD6}"/>
                  </a:ext>
                </a:extLst>
              </p:cNvPr>
              <p:cNvGrpSpPr>
                <a:grpSpLocks/>
              </p:cNvGrpSpPr>
              <p:nvPr/>
            </p:nvGrpSpPr>
            <p:grpSpPr bwMode="auto">
              <a:xfrm>
                <a:off x="1712" y="2376"/>
                <a:ext cx="453" cy="417"/>
                <a:chOff x="1712" y="2376"/>
                <a:chExt cx="453" cy="417"/>
              </a:xfrm>
            </p:grpSpPr>
            <p:sp>
              <p:nvSpPr>
                <p:cNvPr id="854027" name="Rectangle 11">
                  <a:extLst>
                    <a:ext uri="{FF2B5EF4-FFF2-40B4-BE49-F238E27FC236}">
                      <a16:creationId xmlns:a16="http://schemas.microsoft.com/office/drawing/2014/main" id="{73B45C39-65B8-1A4B-9D96-CCF7E559684D}"/>
                    </a:ext>
                  </a:extLst>
                </p:cNvPr>
                <p:cNvSpPr>
                  <a:spLocks noChangeArrowheads="1"/>
                </p:cNvSpPr>
                <p:nvPr/>
              </p:nvSpPr>
              <p:spPr bwMode="auto">
                <a:xfrm>
                  <a:off x="1728" y="2544"/>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a:t>
                  </a:r>
                </a:p>
              </p:txBody>
            </p:sp>
            <p:sp>
              <p:nvSpPr>
                <p:cNvPr id="854028" name="Rectangle 12">
                  <a:extLst>
                    <a:ext uri="{FF2B5EF4-FFF2-40B4-BE49-F238E27FC236}">
                      <a16:creationId xmlns:a16="http://schemas.microsoft.com/office/drawing/2014/main" id="{FCB1B178-969B-1F42-87F1-184E9BB07CB0}"/>
                    </a:ext>
                  </a:extLst>
                </p:cNvPr>
                <p:cNvSpPr>
                  <a:spLocks noChangeArrowheads="1"/>
                </p:cNvSpPr>
                <p:nvPr/>
              </p:nvSpPr>
              <p:spPr bwMode="auto">
                <a:xfrm>
                  <a:off x="1872" y="237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854029" name="Line 13">
                  <a:extLst>
                    <a:ext uri="{FF2B5EF4-FFF2-40B4-BE49-F238E27FC236}">
                      <a16:creationId xmlns:a16="http://schemas.microsoft.com/office/drawing/2014/main" id="{175E73F6-B1AC-2042-AFD4-030DD776D00C}"/>
                    </a:ext>
                  </a:extLst>
                </p:cNvPr>
                <p:cNvSpPr>
                  <a:spLocks noChangeShapeType="1"/>
                </p:cNvSpPr>
                <p:nvPr/>
              </p:nvSpPr>
              <p:spPr bwMode="auto">
                <a:xfrm>
                  <a:off x="1712" y="2592"/>
                  <a:ext cx="45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54030" name="Rectangle 14">
                <a:extLst>
                  <a:ext uri="{FF2B5EF4-FFF2-40B4-BE49-F238E27FC236}">
                    <a16:creationId xmlns:a16="http://schemas.microsoft.com/office/drawing/2014/main" id="{BF3D0619-AEC4-2F41-B5BE-B640DD26D285}"/>
                  </a:ext>
                </a:extLst>
              </p:cNvPr>
              <p:cNvSpPr>
                <a:spLocks noChangeArrowheads="1"/>
              </p:cNvSpPr>
              <p:nvPr/>
            </p:nvSpPr>
            <p:spPr bwMode="auto">
              <a:xfrm>
                <a:off x="1232" y="2472"/>
                <a:ext cx="4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(1+</a:t>
                </a:r>
              </a:p>
            </p:txBody>
          </p:sp>
          <p:sp>
            <p:nvSpPr>
              <p:cNvPr id="854031" name="Rectangle 15">
                <a:extLst>
                  <a:ext uri="{FF2B5EF4-FFF2-40B4-BE49-F238E27FC236}">
                    <a16:creationId xmlns:a16="http://schemas.microsoft.com/office/drawing/2014/main" id="{D221010A-F939-8440-8531-5E1955F456F4}"/>
                  </a:ext>
                </a:extLst>
              </p:cNvPr>
              <p:cNvSpPr>
                <a:spLocks noChangeArrowheads="1"/>
              </p:cNvSpPr>
              <p:nvPr/>
            </p:nvSpPr>
            <p:spPr bwMode="auto">
              <a:xfrm>
                <a:off x="360" y="2480"/>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r>
                  <a:rPr kumimoji="1" lang="en-US" altLang="zh-CN" sz="2400" b="1" baseline="-20000">
                    <a:solidFill>
                      <a:srgbClr val="FFFFFF"/>
                    </a:solidFill>
                    <a:latin typeface="Times New Roman" panose="02020603050405020304" pitchFamily="18" charset="0"/>
                    <a:ea typeface="宋体" panose="02010600030101010101" pitchFamily="2" charset="-122"/>
                  </a:rPr>
                  <a:t>nl</a:t>
                </a:r>
                <a:r>
                  <a:rPr kumimoji="1" lang="zh-CN" altLang="en-US" sz="2400" b="1" baseline="-20000">
                    <a:solidFill>
                      <a:srgbClr val="FFFFFF"/>
                    </a:solidFill>
                    <a:latin typeface="Times New Roman" panose="02020603050405020304" pitchFamily="18" charset="0"/>
                    <a:ea typeface="宋体" panose="02010600030101010101" pitchFamily="2" charset="-122"/>
                  </a:rPr>
                  <a:t>成功</a:t>
                </a: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grpSp>
          <p:nvGrpSpPr>
            <p:cNvPr id="854032" name="Group 16">
              <a:extLst>
                <a:ext uri="{FF2B5EF4-FFF2-40B4-BE49-F238E27FC236}">
                  <a16:creationId xmlns:a16="http://schemas.microsoft.com/office/drawing/2014/main" id="{D35722B3-BE69-F240-B724-B2224D3632F7}"/>
                </a:ext>
              </a:extLst>
            </p:cNvPr>
            <p:cNvGrpSpPr>
              <a:grpSpLocks/>
            </p:cNvGrpSpPr>
            <p:nvPr/>
          </p:nvGrpSpPr>
          <p:grpSpPr bwMode="auto">
            <a:xfrm>
              <a:off x="1440" y="1248"/>
              <a:ext cx="2056" cy="480"/>
              <a:chOff x="2608" y="2584"/>
              <a:chExt cx="2056" cy="480"/>
            </a:xfrm>
          </p:grpSpPr>
          <p:grpSp>
            <p:nvGrpSpPr>
              <p:cNvPr id="854033" name="Group 17">
                <a:extLst>
                  <a:ext uri="{FF2B5EF4-FFF2-40B4-BE49-F238E27FC236}">
                    <a16:creationId xmlns:a16="http://schemas.microsoft.com/office/drawing/2014/main" id="{4AD57E11-CC4B-804A-9FC3-F39D9EF1426D}"/>
                  </a:ext>
                </a:extLst>
              </p:cNvPr>
              <p:cNvGrpSpPr>
                <a:grpSpLocks/>
              </p:cNvGrpSpPr>
              <p:nvPr/>
            </p:nvGrpSpPr>
            <p:grpSpPr bwMode="auto">
              <a:xfrm>
                <a:off x="3304" y="2608"/>
                <a:ext cx="192" cy="456"/>
                <a:chOff x="1248" y="3376"/>
                <a:chExt cx="192" cy="456"/>
              </a:xfrm>
            </p:grpSpPr>
            <p:sp>
              <p:nvSpPr>
                <p:cNvPr id="854034" name="Rectangle 18">
                  <a:extLst>
                    <a:ext uri="{FF2B5EF4-FFF2-40B4-BE49-F238E27FC236}">
                      <a16:creationId xmlns:a16="http://schemas.microsoft.com/office/drawing/2014/main" id="{5B342C71-9DD8-8C49-92B6-6EE79DFAE887}"/>
                    </a:ext>
                  </a:extLst>
                </p:cNvPr>
                <p:cNvSpPr>
                  <a:spLocks noChangeArrowheads="1"/>
                </p:cNvSpPr>
                <p:nvPr/>
              </p:nvSpPr>
              <p:spPr bwMode="auto">
                <a:xfrm>
                  <a:off x="1248" y="337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854035" name="Rectangle 19">
                  <a:extLst>
                    <a:ext uri="{FF2B5EF4-FFF2-40B4-BE49-F238E27FC236}">
                      <a16:creationId xmlns:a16="http://schemas.microsoft.com/office/drawing/2014/main" id="{94ED5209-FE6A-E347-8758-005D3770746E}"/>
                    </a:ext>
                  </a:extLst>
                </p:cNvPr>
                <p:cNvSpPr>
                  <a:spLocks noChangeArrowheads="1"/>
                </p:cNvSpPr>
                <p:nvPr/>
              </p:nvSpPr>
              <p:spPr bwMode="auto">
                <a:xfrm>
                  <a:off x="1248" y="3592"/>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854036" name="Line 20">
                  <a:extLst>
                    <a:ext uri="{FF2B5EF4-FFF2-40B4-BE49-F238E27FC236}">
                      <a16:creationId xmlns:a16="http://schemas.microsoft.com/office/drawing/2014/main" id="{E0E4F82F-B309-E841-A263-415415CB314E}"/>
                    </a:ext>
                  </a:extLst>
                </p:cNvPr>
                <p:cNvSpPr>
                  <a:spLocks noChangeShapeType="1"/>
                </p:cNvSpPr>
                <p:nvPr/>
              </p:nvSpPr>
              <p:spPr bwMode="auto">
                <a:xfrm>
                  <a:off x="1248" y="3600"/>
                  <a:ext cx="15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54037" name="Group 21">
                <a:extLst>
                  <a:ext uri="{FF2B5EF4-FFF2-40B4-BE49-F238E27FC236}">
                    <a16:creationId xmlns:a16="http://schemas.microsoft.com/office/drawing/2014/main" id="{2C4F66D6-7FF4-494B-A856-77416EA56FF8}"/>
                  </a:ext>
                </a:extLst>
              </p:cNvPr>
              <p:cNvGrpSpPr>
                <a:grpSpLocks/>
              </p:cNvGrpSpPr>
              <p:nvPr/>
            </p:nvGrpSpPr>
            <p:grpSpPr bwMode="auto">
              <a:xfrm>
                <a:off x="3904" y="2584"/>
                <a:ext cx="657" cy="449"/>
                <a:chOff x="3904" y="2584"/>
                <a:chExt cx="657" cy="449"/>
              </a:xfrm>
            </p:grpSpPr>
            <p:sp>
              <p:nvSpPr>
                <p:cNvPr id="854038" name="Rectangle 22">
                  <a:extLst>
                    <a:ext uri="{FF2B5EF4-FFF2-40B4-BE49-F238E27FC236}">
                      <a16:creationId xmlns:a16="http://schemas.microsoft.com/office/drawing/2014/main" id="{FFBAFCFA-4CDA-5B4B-9D36-BFF7FDD5713A}"/>
                    </a:ext>
                  </a:extLst>
                </p:cNvPr>
                <p:cNvSpPr>
                  <a:spLocks noChangeArrowheads="1"/>
                </p:cNvSpPr>
                <p:nvPr/>
              </p:nvSpPr>
              <p:spPr bwMode="auto">
                <a:xfrm>
                  <a:off x="3936" y="2784"/>
                  <a:ext cx="58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400" b="1" baseline="26000">
                      <a:solidFill>
                        <a:srgbClr val="FFFFFF"/>
                      </a:solidFill>
                      <a:latin typeface="Times New Roman" panose="02020603050405020304" pitchFamily="18" charset="0"/>
                      <a:ea typeface="宋体" panose="02010600030101010101" pitchFamily="2" charset="-122"/>
                      <a:sym typeface="Symbol" pitchFamily="2" charset="2"/>
                    </a:rPr>
                    <a:t>2</a:t>
                  </a:r>
                </a:p>
              </p:txBody>
            </p:sp>
            <p:sp>
              <p:nvSpPr>
                <p:cNvPr id="854039" name="Line 23">
                  <a:extLst>
                    <a:ext uri="{FF2B5EF4-FFF2-40B4-BE49-F238E27FC236}">
                      <a16:creationId xmlns:a16="http://schemas.microsoft.com/office/drawing/2014/main" id="{2DB28238-655B-5F41-80AD-E0248609FBDB}"/>
                    </a:ext>
                  </a:extLst>
                </p:cNvPr>
                <p:cNvSpPr>
                  <a:spLocks noChangeShapeType="1"/>
                </p:cNvSpPr>
                <p:nvPr/>
              </p:nvSpPr>
              <p:spPr bwMode="auto">
                <a:xfrm>
                  <a:off x="3904" y="2808"/>
                  <a:ext cx="657"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54040" name="Rectangle 24">
                  <a:extLst>
                    <a:ext uri="{FF2B5EF4-FFF2-40B4-BE49-F238E27FC236}">
                      <a16:creationId xmlns:a16="http://schemas.microsoft.com/office/drawing/2014/main" id="{940D968E-B3AE-D745-ADEB-EFDEF233D3A3}"/>
                    </a:ext>
                  </a:extLst>
                </p:cNvPr>
                <p:cNvSpPr>
                  <a:spLocks noChangeArrowheads="1"/>
                </p:cNvSpPr>
                <p:nvPr/>
              </p:nvSpPr>
              <p:spPr bwMode="auto">
                <a:xfrm>
                  <a:off x="4168" y="2584"/>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grpSp>
          <p:sp>
            <p:nvSpPr>
              <p:cNvPr id="854041" name="Rectangle 25">
                <a:extLst>
                  <a:ext uri="{FF2B5EF4-FFF2-40B4-BE49-F238E27FC236}">
                    <a16:creationId xmlns:a16="http://schemas.microsoft.com/office/drawing/2014/main" id="{92418E82-1F88-AF40-B85F-F4433C7792F2}"/>
                  </a:ext>
                </a:extLst>
              </p:cNvPr>
              <p:cNvSpPr>
                <a:spLocks noChangeArrowheads="1"/>
              </p:cNvSpPr>
              <p:nvPr/>
            </p:nvSpPr>
            <p:spPr bwMode="auto">
              <a:xfrm>
                <a:off x="4528" y="2664"/>
                <a:ext cx="1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54042" name="Rectangle 26">
                <a:extLst>
                  <a:ext uri="{FF2B5EF4-FFF2-40B4-BE49-F238E27FC236}">
                    <a16:creationId xmlns:a16="http://schemas.microsoft.com/office/drawing/2014/main" id="{20AA4F0E-955A-2743-9F30-3BB1CF510A70}"/>
                  </a:ext>
                </a:extLst>
              </p:cNvPr>
              <p:cNvSpPr>
                <a:spLocks noChangeArrowheads="1"/>
              </p:cNvSpPr>
              <p:nvPr/>
            </p:nvSpPr>
            <p:spPr bwMode="auto">
              <a:xfrm>
                <a:off x="3440" y="2688"/>
                <a:ext cx="4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(1+</a:t>
                </a:r>
              </a:p>
            </p:txBody>
          </p:sp>
          <p:sp>
            <p:nvSpPr>
              <p:cNvPr id="854043" name="Rectangle 27">
                <a:extLst>
                  <a:ext uri="{FF2B5EF4-FFF2-40B4-BE49-F238E27FC236}">
                    <a16:creationId xmlns:a16="http://schemas.microsoft.com/office/drawing/2014/main" id="{AFAC6AEA-7053-D148-A57B-74F3D54E24DE}"/>
                  </a:ext>
                </a:extLst>
              </p:cNvPr>
              <p:cNvSpPr>
                <a:spLocks noChangeArrowheads="1"/>
              </p:cNvSpPr>
              <p:nvPr/>
            </p:nvSpPr>
            <p:spPr bwMode="auto">
              <a:xfrm>
                <a:off x="2608" y="2696"/>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r>
                  <a:rPr kumimoji="1" lang="en-US" altLang="zh-CN" sz="2400" b="1" baseline="-20000">
                    <a:solidFill>
                      <a:srgbClr val="FFFFFF"/>
                    </a:solidFill>
                    <a:latin typeface="Times New Roman" panose="02020603050405020304" pitchFamily="18" charset="0"/>
                    <a:ea typeface="宋体" panose="02010600030101010101" pitchFamily="2" charset="-122"/>
                  </a:rPr>
                  <a:t>nl</a:t>
                </a:r>
                <a:r>
                  <a:rPr kumimoji="1" lang="zh-CN" altLang="en-US" sz="2400" b="1" baseline="-20000">
                    <a:solidFill>
                      <a:srgbClr val="FFFFFF"/>
                    </a:solidFill>
                    <a:latin typeface="Times New Roman" panose="02020603050405020304" pitchFamily="18" charset="0"/>
                    <a:ea typeface="宋体" panose="02010600030101010101" pitchFamily="2" charset="-122"/>
                  </a:rPr>
                  <a:t>失败</a:t>
                </a: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grpSp>
      <p:sp>
        <p:nvSpPr>
          <p:cNvPr id="854044" name="Rectangle 28">
            <a:extLst>
              <a:ext uri="{FF2B5EF4-FFF2-40B4-BE49-F238E27FC236}">
                <a16:creationId xmlns:a16="http://schemas.microsoft.com/office/drawing/2014/main" id="{1C31B959-D74E-1448-987A-1673226D9B83}"/>
              </a:ext>
            </a:extLst>
          </p:cNvPr>
          <p:cNvSpPr>
            <a:spLocks noChangeArrowheads="1"/>
          </p:cNvSpPr>
          <p:nvPr/>
        </p:nvSpPr>
        <p:spPr bwMode="auto">
          <a:xfrm>
            <a:off x="1701800" y="2819400"/>
            <a:ext cx="889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72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90000"/>
              </a:lnSpc>
              <a:spcBef>
                <a:spcPct val="20000"/>
              </a:spcBef>
              <a:spcAft>
                <a:spcPct val="0"/>
              </a:spcAft>
              <a:buClr>
                <a:srgbClr val="3366FF"/>
              </a:buClr>
              <a:buSzPct val="80000"/>
            </a:pPr>
            <a:r>
              <a:rPr lang="zh-CN" altLang="en-US" sz="3200" b="1">
                <a:solidFill>
                  <a:srgbClr val="FFFFFF"/>
                </a:solidFill>
              </a:rPr>
              <a:t> </a:t>
            </a:r>
            <a:r>
              <a:rPr lang="zh-CN" altLang="en-US" sz="2800" b="1">
                <a:solidFill>
                  <a:srgbClr val="FFFFFF"/>
                </a:solidFill>
                <a:cs typeface="Times New Roman" panose="02020603050405020304" pitchFamily="18" charset="0"/>
              </a:rPr>
              <a:t>⑵   </a:t>
            </a:r>
            <a:r>
              <a:rPr lang="zh-CN" altLang="en-US" sz="2800" b="1">
                <a:solidFill>
                  <a:srgbClr val="FFFFFF"/>
                </a:solidFill>
              </a:rPr>
              <a:t>二次探测</a:t>
            </a:r>
            <a:r>
              <a:rPr lang="zh-CN" altLang="en-US" sz="3200" b="1">
                <a:solidFill>
                  <a:srgbClr val="FFFFFF"/>
                </a:solidFill>
              </a:rPr>
              <a:t>、</a:t>
            </a:r>
            <a:r>
              <a:rPr lang="zh-CN" altLang="zh-CN" sz="2800" b="1">
                <a:solidFill>
                  <a:srgbClr val="FFFFFF"/>
                </a:solidFill>
                <a:sym typeface="Symbol" pitchFamily="2" charset="2"/>
              </a:rPr>
              <a:t>伪随机探测</a:t>
            </a:r>
            <a:r>
              <a:rPr lang="zh-CN" altLang="en-US" sz="2800" b="1">
                <a:solidFill>
                  <a:srgbClr val="FFFFFF"/>
                </a:solidFill>
                <a:sym typeface="Symbol" pitchFamily="2" charset="2"/>
              </a:rPr>
              <a:t>、</a:t>
            </a:r>
            <a:r>
              <a:rPr lang="zh-CN" altLang="en-US" sz="2800" b="1">
                <a:solidFill>
                  <a:srgbClr val="FFFFFF"/>
                </a:solidFill>
              </a:rPr>
              <a:t>再</a:t>
            </a:r>
            <a:r>
              <a:rPr lang="zh-CN" altLang="zh-CN" sz="2800" b="1">
                <a:solidFill>
                  <a:srgbClr val="FFFFFF"/>
                </a:solidFill>
              </a:rPr>
              <a:t>哈希</a:t>
            </a:r>
            <a:r>
              <a:rPr lang="zh-CN" altLang="en-US" sz="2800" b="1">
                <a:solidFill>
                  <a:srgbClr val="FFFFFF"/>
                </a:solidFill>
              </a:rPr>
              <a:t>法的平均查找长度是</a:t>
            </a:r>
            <a:r>
              <a:rPr lang="zh-CN" altLang="zh-CN" sz="2800" b="1">
                <a:solidFill>
                  <a:srgbClr val="FFFFFF"/>
                </a:solidFill>
              </a:rPr>
              <a:t>：</a:t>
            </a:r>
          </a:p>
        </p:txBody>
      </p:sp>
      <p:grpSp>
        <p:nvGrpSpPr>
          <p:cNvPr id="854045" name="Group 29">
            <a:extLst>
              <a:ext uri="{FF2B5EF4-FFF2-40B4-BE49-F238E27FC236}">
                <a16:creationId xmlns:a16="http://schemas.microsoft.com/office/drawing/2014/main" id="{177907FA-9195-6B48-B79B-47EFE06A1744}"/>
              </a:ext>
            </a:extLst>
          </p:cNvPr>
          <p:cNvGrpSpPr>
            <a:grpSpLocks/>
          </p:cNvGrpSpPr>
          <p:nvPr/>
        </p:nvGrpSpPr>
        <p:grpSpPr bwMode="auto">
          <a:xfrm>
            <a:off x="4114801" y="3581400"/>
            <a:ext cx="2786063" cy="1447800"/>
            <a:chOff x="1632" y="2112"/>
            <a:chExt cx="1755" cy="912"/>
          </a:xfrm>
        </p:grpSpPr>
        <p:grpSp>
          <p:nvGrpSpPr>
            <p:cNvPr id="854046" name="Group 30">
              <a:extLst>
                <a:ext uri="{FF2B5EF4-FFF2-40B4-BE49-F238E27FC236}">
                  <a16:creationId xmlns:a16="http://schemas.microsoft.com/office/drawing/2014/main" id="{8EC24ABF-9CC0-494D-B2BE-62DAF2031843}"/>
                </a:ext>
              </a:extLst>
            </p:cNvPr>
            <p:cNvGrpSpPr>
              <a:grpSpLocks/>
            </p:cNvGrpSpPr>
            <p:nvPr/>
          </p:nvGrpSpPr>
          <p:grpSpPr bwMode="auto">
            <a:xfrm>
              <a:off x="1680" y="2559"/>
              <a:ext cx="1112" cy="465"/>
              <a:chOff x="720" y="2416"/>
              <a:chExt cx="1112" cy="465"/>
            </a:xfrm>
          </p:grpSpPr>
          <p:grpSp>
            <p:nvGrpSpPr>
              <p:cNvPr id="854047" name="Group 31">
                <a:extLst>
                  <a:ext uri="{FF2B5EF4-FFF2-40B4-BE49-F238E27FC236}">
                    <a16:creationId xmlns:a16="http://schemas.microsoft.com/office/drawing/2014/main" id="{B5640669-93BA-3A4C-94AB-28B570EF8F84}"/>
                  </a:ext>
                </a:extLst>
              </p:cNvPr>
              <p:cNvGrpSpPr>
                <a:grpSpLocks/>
              </p:cNvGrpSpPr>
              <p:nvPr/>
            </p:nvGrpSpPr>
            <p:grpSpPr bwMode="auto">
              <a:xfrm>
                <a:off x="1424" y="2416"/>
                <a:ext cx="408" cy="465"/>
                <a:chOff x="1920" y="3472"/>
                <a:chExt cx="408" cy="465"/>
              </a:xfrm>
            </p:grpSpPr>
            <p:sp>
              <p:nvSpPr>
                <p:cNvPr id="854048" name="Rectangle 32">
                  <a:extLst>
                    <a:ext uri="{FF2B5EF4-FFF2-40B4-BE49-F238E27FC236}">
                      <a16:creationId xmlns:a16="http://schemas.microsoft.com/office/drawing/2014/main" id="{EF7EF609-EAE3-7547-B031-689428634B94}"/>
                    </a:ext>
                  </a:extLst>
                </p:cNvPr>
                <p:cNvSpPr>
                  <a:spLocks noChangeArrowheads="1"/>
                </p:cNvSpPr>
                <p:nvPr/>
              </p:nvSpPr>
              <p:spPr bwMode="auto">
                <a:xfrm>
                  <a:off x="2032" y="3472"/>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854049" name="Rectangle 33">
                  <a:extLst>
                    <a:ext uri="{FF2B5EF4-FFF2-40B4-BE49-F238E27FC236}">
                      <a16:creationId xmlns:a16="http://schemas.microsoft.com/office/drawing/2014/main" id="{4D383D09-5602-234B-9E3C-0C9F6C39C04F}"/>
                    </a:ext>
                  </a:extLst>
                </p:cNvPr>
                <p:cNvSpPr>
                  <a:spLocks noChangeArrowheads="1"/>
                </p:cNvSpPr>
                <p:nvPr/>
              </p:nvSpPr>
              <p:spPr bwMode="auto">
                <a:xfrm>
                  <a:off x="1936" y="3688"/>
                  <a:ext cx="3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1-</a:t>
                  </a:r>
                </a:p>
              </p:txBody>
            </p:sp>
            <p:sp>
              <p:nvSpPr>
                <p:cNvPr id="854050" name="Line 34">
                  <a:extLst>
                    <a:ext uri="{FF2B5EF4-FFF2-40B4-BE49-F238E27FC236}">
                      <a16:creationId xmlns:a16="http://schemas.microsoft.com/office/drawing/2014/main" id="{CCAE6563-A515-4C4D-94B7-0B85813AE3C9}"/>
                    </a:ext>
                  </a:extLst>
                </p:cNvPr>
                <p:cNvSpPr>
                  <a:spLocks noChangeShapeType="1"/>
                </p:cNvSpPr>
                <p:nvPr/>
              </p:nvSpPr>
              <p:spPr bwMode="auto">
                <a:xfrm>
                  <a:off x="1920" y="3696"/>
                  <a:ext cx="40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54051" name="Rectangle 35">
                <a:extLst>
                  <a:ext uri="{FF2B5EF4-FFF2-40B4-BE49-F238E27FC236}">
                    <a16:creationId xmlns:a16="http://schemas.microsoft.com/office/drawing/2014/main" id="{0F8A3EAD-669C-FC4C-BAD8-6B05694FF8D9}"/>
                  </a:ext>
                </a:extLst>
              </p:cNvPr>
              <p:cNvSpPr>
                <a:spLocks noChangeArrowheads="1"/>
              </p:cNvSpPr>
              <p:nvPr/>
            </p:nvSpPr>
            <p:spPr bwMode="auto">
              <a:xfrm>
                <a:off x="720" y="2496"/>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r>
                  <a:rPr kumimoji="1" lang="en-US" altLang="zh-CN" sz="2400" b="1" baseline="-20000">
                    <a:solidFill>
                      <a:srgbClr val="FFFFFF"/>
                    </a:solidFill>
                    <a:latin typeface="Times New Roman" panose="02020603050405020304" pitchFamily="18" charset="0"/>
                    <a:ea typeface="宋体" panose="02010600030101010101" pitchFamily="2" charset="-122"/>
                  </a:rPr>
                  <a:t>nl</a:t>
                </a:r>
                <a:r>
                  <a:rPr kumimoji="1" lang="zh-CN" altLang="en-US" sz="2400" b="1" baseline="-20000">
                    <a:solidFill>
                      <a:srgbClr val="FFFFFF"/>
                    </a:solidFill>
                    <a:latin typeface="Times New Roman" panose="02020603050405020304" pitchFamily="18" charset="0"/>
                    <a:ea typeface="宋体" panose="02010600030101010101" pitchFamily="2" charset="-122"/>
                  </a:rPr>
                  <a:t>失败</a:t>
                </a: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grpSp>
          <p:nvGrpSpPr>
            <p:cNvPr id="854052" name="Group 36">
              <a:extLst>
                <a:ext uri="{FF2B5EF4-FFF2-40B4-BE49-F238E27FC236}">
                  <a16:creationId xmlns:a16="http://schemas.microsoft.com/office/drawing/2014/main" id="{811A7F07-3DDB-CE40-B8AD-B39E108F19E7}"/>
                </a:ext>
              </a:extLst>
            </p:cNvPr>
            <p:cNvGrpSpPr>
              <a:grpSpLocks/>
            </p:cNvGrpSpPr>
            <p:nvPr/>
          </p:nvGrpSpPr>
          <p:grpSpPr bwMode="auto">
            <a:xfrm>
              <a:off x="1632" y="2112"/>
              <a:ext cx="1755" cy="425"/>
              <a:chOff x="1968" y="2384"/>
              <a:chExt cx="1755" cy="425"/>
            </a:xfrm>
          </p:grpSpPr>
          <p:sp>
            <p:nvSpPr>
              <p:cNvPr id="854053" name="Rectangle 37">
                <a:extLst>
                  <a:ext uri="{FF2B5EF4-FFF2-40B4-BE49-F238E27FC236}">
                    <a16:creationId xmlns:a16="http://schemas.microsoft.com/office/drawing/2014/main" id="{64CA60A4-F251-8C44-A5DE-FE21464DC0C8}"/>
                  </a:ext>
                </a:extLst>
              </p:cNvPr>
              <p:cNvSpPr>
                <a:spLocks noChangeArrowheads="1"/>
              </p:cNvSpPr>
              <p:nvPr/>
            </p:nvSpPr>
            <p:spPr bwMode="auto">
              <a:xfrm>
                <a:off x="2952" y="2464"/>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Symbol" pitchFamily="2" charset="2"/>
                  </a:rPr>
                  <a:t></a:t>
                </a: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(1-)</a:t>
                </a:r>
              </a:p>
            </p:txBody>
          </p:sp>
          <p:grpSp>
            <p:nvGrpSpPr>
              <p:cNvPr id="854054" name="Group 38">
                <a:extLst>
                  <a:ext uri="{FF2B5EF4-FFF2-40B4-BE49-F238E27FC236}">
                    <a16:creationId xmlns:a16="http://schemas.microsoft.com/office/drawing/2014/main" id="{96C175FF-D163-E74F-880D-B451BF01AEB1}"/>
                  </a:ext>
                </a:extLst>
              </p:cNvPr>
              <p:cNvGrpSpPr>
                <a:grpSpLocks/>
              </p:cNvGrpSpPr>
              <p:nvPr/>
            </p:nvGrpSpPr>
            <p:grpSpPr bwMode="auto">
              <a:xfrm>
                <a:off x="2752" y="2384"/>
                <a:ext cx="232" cy="425"/>
                <a:chOff x="1344" y="3136"/>
                <a:chExt cx="232" cy="425"/>
              </a:xfrm>
            </p:grpSpPr>
            <p:sp>
              <p:nvSpPr>
                <p:cNvPr id="854055" name="Rectangle 39">
                  <a:extLst>
                    <a:ext uri="{FF2B5EF4-FFF2-40B4-BE49-F238E27FC236}">
                      <a16:creationId xmlns:a16="http://schemas.microsoft.com/office/drawing/2014/main" id="{3E7B75D4-5ED1-754F-8C46-F70A6553F762}"/>
                    </a:ext>
                  </a:extLst>
                </p:cNvPr>
                <p:cNvSpPr>
                  <a:spLocks noChangeArrowheads="1"/>
                </p:cNvSpPr>
                <p:nvPr/>
              </p:nvSpPr>
              <p:spPr bwMode="auto">
                <a:xfrm>
                  <a:off x="1384" y="313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854056" name="Rectangle 40">
                  <a:extLst>
                    <a:ext uri="{FF2B5EF4-FFF2-40B4-BE49-F238E27FC236}">
                      <a16:creationId xmlns:a16="http://schemas.microsoft.com/office/drawing/2014/main" id="{3A750AE7-8AED-C74B-98C2-759C043DEEE2}"/>
                    </a:ext>
                  </a:extLst>
                </p:cNvPr>
                <p:cNvSpPr>
                  <a:spLocks noChangeArrowheads="1"/>
                </p:cNvSpPr>
                <p:nvPr/>
              </p:nvSpPr>
              <p:spPr bwMode="auto">
                <a:xfrm>
                  <a:off x="1344" y="3312"/>
                  <a:ext cx="22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Symbol" pitchFamily="2" charset="2"/>
                    </a:rPr>
                    <a:t></a:t>
                  </a:r>
                </a:p>
              </p:txBody>
            </p:sp>
            <p:sp>
              <p:nvSpPr>
                <p:cNvPr id="854057" name="Line 41">
                  <a:extLst>
                    <a:ext uri="{FF2B5EF4-FFF2-40B4-BE49-F238E27FC236}">
                      <a16:creationId xmlns:a16="http://schemas.microsoft.com/office/drawing/2014/main" id="{A197B9F2-7113-A54C-9C54-66CF9C92057B}"/>
                    </a:ext>
                  </a:extLst>
                </p:cNvPr>
                <p:cNvSpPr>
                  <a:spLocks noChangeShapeType="1"/>
                </p:cNvSpPr>
                <p:nvPr/>
              </p:nvSpPr>
              <p:spPr bwMode="auto">
                <a:xfrm>
                  <a:off x="1344" y="3368"/>
                  <a:ext cx="22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54058" name="Rectangle 42">
                <a:extLst>
                  <a:ext uri="{FF2B5EF4-FFF2-40B4-BE49-F238E27FC236}">
                    <a16:creationId xmlns:a16="http://schemas.microsoft.com/office/drawing/2014/main" id="{B33F0A48-3CF8-B145-8E81-00FDDB7C8642}"/>
                  </a:ext>
                </a:extLst>
              </p:cNvPr>
              <p:cNvSpPr>
                <a:spLocks noChangeArrowheads="1"/>
              </p:cNvSpPr>
              <p:nvPr/>
            </p:nvSpPr>
            <p:spPr bwMode="auto">
              <a:xfrm>
                <a:off x="1968" y="2448"/>
                <a:ext cx="77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r>
                  <a:rPr kumimoji="1" lang="en-US" altLang="zh-CN" sz="2400" b="1" baseline="-20000">
                    <a:solidFill>
                      <a:srgbClr val="FFFFFF"/>
                    </a:solidFill>
                    <a:latin typeface="Times New Roman" panose="02020603050405020304" pitchFamily="18" charset="0"/>
                    <a:ea typeface="宋体" panose="02010600030101010101" pitchFamily="2" charset="-122"/>
                  </a:rPr>
                  <a:t>nl</a:t>
                </a:r>
                <a:r>
                  <a:rPr kumimoji="1" lang="zh-CN" altLang="en-US" sz="2400" b="1" baseline="-20000">
                    <a:solidFill>
                      <a:srgbClr val="FFFFFF"/>
                    </a:solidFill>
                    <a:latin typeface="Times New Roman" panose="02020603050405020304" pitchFamily="18" charset="0"/>
                    <a:ea typeface="宋体" panose="02010600030101010101" pitchFamily="2" charset="-122"/>
                  </a:rPr>
                  <a:t>成功</a:t>
                </a: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grpSp>
      </p:grpSp>
      <p:sp>
        <p:nvSpPr>
          <p:cNvPr id="854059" name="Rectangle 43">
            <a:extLst>
              <a:ext uri="{FF2B5EF4-FFF2-40B4-BE49-F238E27FC236}">
                <a16:creationId xmlns:a16="http://schemas.microsoft.com/office/drawing/2014/main" id="{BC63720C-8D44-D842-9CC5-D82F45C38FF1}"/>
              </a:ext>
            </a:extLst>
          </p:cNvPr>
          <p:cNvSpPr>
            <a:spLocks noChangeArrowheads="1"/>
          </p:cNvSpPr>
          <p:nvPr/>
        </p:nvSpPr>
        <p:spPr bwMode="auto">
          <a:xfrm>
            <a:off x="1701800" y="5105400"/>
            <a:ext cx="797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72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90000"/>
              </a:lnSpc>
              <a:spcBef>
                <a:spcPct val="20000"/>
              </a:spcBef>
              <a:spcAft>
                <a:spcPct val="0"/>
              </a:spcAft>
              <a:buClr>
                <a:srgbClr val="3366FF"/>
              </a:buClr>
              <a:buSzPct val="80000"/>
            </a:pPr>
            <a:r>
              <a:rPr lang="zh-CN" altLang="en-US" sz="2800" b="1">
                <a:solidFill>
                  <a:srgbClr val="FFFFFF"/>
                </a:solidFill>
                <a:cs typeface="Times New Roman" panose="02020603050405020304" pitchFamily="18" charset="0"/>
              </a:rPr>
              <a:t>⑶   </a:t>
            </a:r>
            <a:r>
              <a:rPr lang="zh-CN" altLang="en-US" sz="2800" b="1">
                <a:solidFill>
                  <a:srgbClr val="FFFFFF"/>
                </a:solidFill>
              </a:rPr>
              <a:t>用链地址法解决冲突的平均查找长度是</a:t>
            </a:r>
            <a:r>
              <a:rPr lang="zh-CN" altLang="zh-CN" sz="2800" b="1">
                <a:solidFill>
                  <a:srgbClr val="FFFFFF"/>
                </a:solidFill>
              </a:rPr>
              <a:t>：</a:t>
            </a:r>
          </a:p>
        </p:txBody>
      </p:sp>
      <p:grpSp>
        <p:nvGrpSpPr>
          <p:cNvPr id="854060" name="Group 44">
            <a:extLst>
              <a:ext uri="{FF2B5EF4-FFF2-40B4-BE49-F238E27FC236}">
                <a16:creationId xmlns:a16="http://schemas.microsoft.com/office/drawing/2014/main" id="{E9194043-1D40-924A-95FB-5C2D59BEA7D5}"/>
              </a:ext>
            </a:extLst>
          </p:cNvPr>
          <p:cNvGrpSpPr>
            <a:grpSpLocks/>
          </p:cNvGrpSpPr>
          <p:nvPr/>
        </p:nvGrpSpPr>
        <p:grpSpPr bwMode="auto">
          <a:xfrm>
            <a:off x="4267200" y="5486400"/>
            <a:ext cx="1905000" cy="1117600"/>
            <a:chOff x="1152" y="3456"/>
            <a:chExt cx="1200" cy="704"/>
          </a:xfrm>
        </p:grpSpPr>
        <p:sp>
          <p:nvSpPr>
            <p:cNvPr id="854061" name="Rectangle 45">
              <a:extLst>
                <a:ext uri="{FF2B5EF4-FFF2-40B4-BE49-F238E27FC236}">
                  <a16:creationId xmlns:a16="http://schemas.microsoft.com/office/drawing/2014/main" id="{FCBEE4F5-404E-CF4A-A7D5-67EBADE471EF}"/>
                </a:ext>
              </a:extLst>
            </p:cNvPr>
            <p:cNvSpPr>
              <a:spLocks noChangeArrowheads="1"/>
            </p:cNvSpPr>
            <p:nvPr/>
          </p:nvSpPr>
          <p:spPr bwMode="auto">
            <a:xfrm>
              <a:off x="1152" y="3888"/>
              <a:ext cx="120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r>
                <a:rPr kumimoji="1" lang="en-US" altLang="zh-CN" sz="2400" b="1" baseline="-20000">
                  <a:solidFill>
                    <a:srgbClr val="FFFFFF"/>
                  </a:solidFill>
                  <a:latin typeface="Times New Roman" panose="02020603050405020304" pitchFamily="18" charset="0"/>
                  <a:ea typeface="宋体" panose="02010600030101010101" pitchFamily="2" charset="-122"/>
                </a:rPr>
                <a:t>nl</a:t>
              </a:r>
              <a:r>
                <a:rPr kumimoji="1" lang="zh-CN" altLang="en-US" sz="2400" b="1" baseline="-20000">
                  <a:solidFill>
                    <a:srgbClr val="FFFFFF"/>
                  </a:solidFill>
                  <a:latin typeface="Times New Roman" panose="02020603050405020304" pitchFamily="18" charset="0"/>
                  <a:ea typeface="宋体" panose="02010600030101010101" pitchFamily="2" charset="-122"/>
                </a:rPr>
                <a:t>失败</a:t>
              </a: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+e</a:t>
              </a:r>
              <a:r>
                <a:rPr kumimoji="1" lang="en-US" altLang="zh-CN" sz="2400" b="1" baseline="30000">
                  <a:solidFill>
                    <a:srgbClr val="FFFFFF"/>
                  </a:solidFill>
                  <a:latin typeface="Times New Roman" panose="02020603050405020304" pitchFamily="18" charset="0"/>
                  <a:ea typeface="宋体" panose="02010600030101010101" pitchFamily="2" charset="-122"/>
                  <a:sym typeface="Symbol" pitchFamily="2" charset="2"/>
                </a:rPr>
                <a:t>-</a:t>
              </a:r>
            </a:p>
          </p:txBody>
        </p:sp>
        <p:grpSp>
          <p:nvGrpSpPr>
            <p:cNvPr id="854062" name="Group 46">
              <a:extLst>
                <a:ext uri="{FF2B5EF4-FFF2-40B4-BE49-F238E27FC236}">
                  <a16:creationId xmlns:a16="http://schemas.microsoft.com/office/drawing/2014/main" id="{1B5CE419-E232-444A-B302-57FA533CB731}"/>
                </a:ext>
              </a:extLst>
            </p:cNvPr>
            <p:cNvGrpSpPr>
              <a:grpSpLocks/>
            </p:cNvGrpSpPr>
            <p:nvPr/>
          </p:nvGrpSpPr>
          <p:grpSpPr bwMode="auto">
            <a:xfrm>
              <a:off x="1152" y="3456"/>
              <a:ext cx="1104" cy="456"/>
              <a:chOff x="-192" y="3432"/>
              <a:chExt cx="1104" cy="456"/>
            </a:xfrm>
          </p:grpSpPr>
          <p:grpSp>
            <p:nvGrpSpPr>
              <p:cNvPr id="854063" name="Group 47">
                <a:extLst>
                  <a:ext uri="{FF2B5EF4-FFF2-40B4-BE49-F238E27FC236}">
                    <a16:creationId xmlns:a16="http://schemas.microsoft.com/office/drawing/2014/main" id="{8BEAEB7E-CE1D-E14F-9344-FA3A0316D21D}"/>
                  </a:ext>
                </a:extLst>
              </p:cNvPr>
              <p:cNvGrpSpPr>
                <a:grpSpLocks/>
              </p:cNvGrpSpPr>
              <p:nvPr/>
            </p:nvGrpSpPr>
            <p:grpSpPr bwMode="auto">
              <a:xfrm>
                <a:off x="720" y="3432"/>
                <a:ext cx="192" cy="456"/>
                <a:chOff x="1248" y="3376"/>
                <a:chExt cx="192" cy="456"/>
              </a:xfrm>
            </p:grpSpPr>
            <p:sp>
              <p:nvSpPr>
                <p:cNvPr id="854064" name="Rectangle 48">
                  <a:extLst>
                    <a:ext uri="{FF2B5EF4-FFF2-40B4-BE49-F238E27FC236}">
                      <a16:creationId xmlns:a16="http://schemas.microsoft.com/office/drawing/2014/main" id="{4C1A872B-AA8D-3746-8B8D-5504A6DE092E}"/>
                    </a:ext>
                  </a:extLst>
                </p:cNvPr>
                <p:cNvSpPr>
                  <a:spLocks noChangeArrowheads="1"/>
                </p:cNvSpPr>
                <p:nvPr/>
              </p:nvSpPr>
              <p:spPr bwMode="auto">
                <a:xfrm>
                  <a:off x="1248" y="337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Symbol" pitchFamily="2" charset="2"/>
                    </a:rPr>
                    <a:t></a:t>
                  </a:r>
                </a:p>
              </p:txBody>
            </p:sp>
            <p:sp>
              <p:nvSpPr>
                <p:cNvPr id="854065" name="Rectangle 49">
                  <a:extLst>
                    <a:ext uri="{FF2B5EF4-FFF2-40B4-BE49-F238E27FC236}">
                      <a16:creationId xmlns:a16="http://schemas.microsoft.com/office/drawing/2014/main" id="{39583FC3-5752-4049-8DA8-2FD5D0115D2C}"/>
                    </a:ext>
                  </a:extLst>
                </p:cNvPr>
                <p:cNvSpPr>
                  <a:spLocks noChangeArrowheads="1"/>
                </p:cNvSpPr>
                <p:nvPr/>
              </p:nvSpPr>
              <p:spPr bwMode="auto">
                <a:xfrm>
                  <a:off x="1248" y="3592"/>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854066" name="Line 50">
                  <a:extLst>
                    <a:ext uri="{FF2B5EF4-FFF2-40B4-BE49-F238E27FC236}">
                      <a16:creationId xmlns:a16="http://schemas.microsoft.com/office/drawing/2014/main" id="{6565DE32-05D5-5749-8AD3-68AC2DC0DDC2}"/>
                    </a:ext>
                  </a:extLst>
                </p:cNvPr>
                <p:cNvSpPr>
                  <a:spLocks noChangeShapeType="1"/>
                </p:cNvSpPr>
                <p:nvPr/>
              </p:nvSpPr>
              <p:spPr bwMode="auto">
                <a:xfrm>
                  <a:off x="1248" y="3600"/>
                  <a:ext cx="15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54067" name="Rectangle 51">
                <a:extLst>
                  <a:ext uri="{FF2B5EF4-FFF2-40B4-BE49-F238E27FC236}">
                    <a16:creationId xmlns:a16="http://schemas.microsoft.com/office/drawing/2014/main" id="{E89E2339-096A-874A-AC22-02C93E5C12EA}"/>
                  </a:ext>
                </a:extLst>
              </p:cNvPr>
              <p:cNvSpPr>
                <a:spLocks noChangeArrowheads="1"/>
              </p:cNvSpPr>
              <p:nvPr/>
            </p:nvSpPr>
            <p:spPr bwMode="auto">
              <a:xfrm>
                <a:off x="432" y="3536"/>
                <a:ext cx="2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1+</a:t>
                </a:r>
              </a:p>
            </p:txBody>
          </p:sp>
          <p:sp>
            <p:nvSpPr>
              <p:cNvPr id="854068" name="Rectangle 52">
                <a:extLst>
                  <a:ext uri="{FF2B5EF4-FFF2-40B4-BE49-F238E27FC236}">
                    <a16:creationId xmlns:a16="http://schemas.microsoft.com/office/drawing/2014/main" id="{FB4381D0-5BD2-5047-9BB3-1E1401F40E64}"/>
                  </a:ext>
                </a:extLst>
              </p:cNvPr>
              <p:cNvSpPr>
                <a:spLocks noChangeArrowheads="1"/>
              </p:cNvSpPr>
              <p:nvPr/>
            </p:nvSpPr>
            <p:spPr bwMode="auto">
              <a:xfrm>
                <a:off x="-192" y="3512"/>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r>
                  <a:rPr kumimoji="1" lang="en-US" altLang="zh-CN" sz="2400" b="1" baseline="-20000">
                    <a:solidFill>
                      <a:srgbClr val="FFFFFF"/>
                    </a:solidFill>
                    <a:latin typeface="Times New Roman" panose="02020603050405020304" pitchFamily="18" charset="0"/>
                    <a:ea typeface="宋体" panose="02010600030101010101" pitchFamily="2" charset="-122"/>
                  </a:rPr>
                  <a:t>nl</a:t>
                </a:r>
                <a:r>
                  <a:rPr kumimoji="1" lang="zh-CN" altLang="en-US" sz="2400" b="1" baseline="-20000">
                    <a:solidFill>
                      <a:srgbClr val="FFFFFF"/>
                    </a:solidFill>
                    <a:latin typeface="Times New Roman" panose="02020603050405020304" pitchFamily="18" charset="0"/>
                    <a:ea typeface="宋体" panose="02010600030101010101" pitchFamily="2" charset="-122"/>
                  </a:rPr>
                  <a:t>成功</a:t>
                </a: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608205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4018">
                                            <p:txEl>
                                              <p:pRg st="0" end="0"/>
                                            </p:txEl>
                                          </p:spTgt>
                                        </p:tgtEl>
                                        <p:attrNameLst>
                                          <p:attrName>style.visibility</p:attrName>
                                        </p:attrNameLst>
                                      </p:cBhvr>
                                      <p:to>
                                        <p:strVal val="visible"/>
                                      </p:to>
                                    </p:set>
                                    <p:anim calcmode="lin" valueType="num">
                                      <p:cBhvr additive="base">
                                        <p:cTn id="7" dur="500" fill="hold"/>
                                        <p:tgtEl>
                                          <p:spTgt spid="8540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401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4018">
                                            <p:txEl>
                                              <p:pRg st="1" end="1"/>
                                            </p:txEl>
                                          </p:spTgt>
                                        </p:tgtEl>
                                        <p:attrNameLst>
                                          <p:attrName>style.visibility</p:attrName>
                                        </p:attrNameLst>
                                      </p:cBhvr>
                                      <p:to>
                                        <p:strVal val="visible"/>
                                      </p:to>
                                    </p:set>
                                    <p:anim calcmode="lin" valueType="num">
                                      <p:cBhvr additive="base">
                                        <p:cTn id="13" dur="500" fill="hold"/>
                                        <p:tgtEl>
                                          <p:spTgt spid="8540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401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4044">
                                            <p:txEl>
                                              <p:pRg st="0" end="0"/>
                                            </p:txEl>
                                          </p:spTgt>
                                        </p:tgtEl>
                                        <p:attrNameLst>
                                          <p:attrName>style.visibility</p:attrName>
                                        </p:attrNameLst>
                                      </p:cBhvr>
                                      <p:to>
                                        <p:strVal val="visible"/>
                                      </p:to>
                                    </p:set>
                                    <p:anim calcmode="lin" valueType="num">
                                      <p:cBhvr additive="base">
                                        <p:cTn id="19" dur="500" fill="hold"/>
                                        <p:tgtEl>
                                          <p:spTgt spid="85404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40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54059">
                                            <p:txEl>
                                              <p:pRg st="0" end="0"/>
                                            </p:txEl>
                                          </p:spTgt>
                                        </p:tgtEl>
                                        <p:attrNameLst>
                                          <p:attrName>style.visibility</p:attrName>
                                        </p:attrNameLst>
                                      </p:cBhvr>
                                      <p:to>
                                        <p:strVal val="visible"/>
                                      </p:to>
                                    </p:set>
                                    <p:anim calcmode="lin" valueType="num">
                                      <p:cBhvr additive="base">
                                        <p:cTn id="25" dur="500" fill="hold"/>
                                        <p:tgtEl>
                                          <p:spTgt spid="85405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54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8" grpId="0" build="p" bldLvl="5" autoUpdateAnimBg="0"/>
      <p:bldP spid="854044" grpId="0" build="p" bldLvl="5" autoUpdateAnimBg="0"/>
      <p:bldP spid="854059" grpId="0" build="p" bldLvl="5"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5042" name="Rectangle 2">
            <a:extLst>
              <a:ext uri="{FF2B5EF4-FFF2-40B4-BE49-F238E27FC236}">
                <a16:creationId xmlns:a16="http://schemas.microsoft.com/office/drawing/2014/main" id="{2CA377BD-F35D-F04B-BFB3-2FDA4F5B7978}"/>
              </a:ext>
            </a:extLst>
          </p:cNvPr>
          <p:cNvSpPr>
            <a:spLocks noGrp="1" noChangeArrowheads="1"/>
          </p:cNvSpPr>
          <p:nvPr>
            <p:ph type="title"/>
          </p:nvPr>
        </p:nvSpPr>
        <p:spPr>
          <a:xfrm>
            <a:off x="3657600" y="214313"/>
            <a:ext cx="4343400" cy="838200"/>
          </a:xfrm>
          <a:noFill/>
          <a:ln/>
        </p:spPr>
        <p:txBody>
          <a:bodyPr/>
          <a:lstStyle/>
          <a:p>
            <a:r>
              <a:rPr lang="zh-CN" altLang="en-US" sz="5400" b="1">
                <a:ea typeface="楷体_GB2312" pitchFamily="49" charset="-122"/>
              </a:rPr>
              <a:t>习 题 九</a:t>
            </a:r>
          </a:p>
        </p:txBody>
      </p:sp>
      <p:sp>
        <p:nvSpPr>
          <p:cNvPr id="855043" name="Rectangle 3">
            <a:extLst>
              <a:ext uri="{FF2B5EF4-FFF2-40B4-BE49-F238E27FC236}">
                <a16:creationId xmlns:a16="http://schemas.microsoft.com/office/drawing/2014/main" id="{4FE89CE8-DD01-9343-81B2-4D118B7ADF4B}"/>
              </a:ext>
            </a:extLst>
          </p:cNvPr>
          <p:cNvSpPr>
            <a:spLocks noGrp="1" noChangeArrowheads="1"/>
          </p:cNvSpPr>
          <p:nvPr>
            <p:ph type="body" idx="1"/>
          </p:nvPr>
        </p:nvSpPr>
        <p:spPr>
          <a:xfrm>
            <a:off x="1676401" y="1231901"/>
            <a:ext cx="8812213" cy="5292725"/>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t>⑴  对于一个有</a:t>
            </a:r>
            <a:r>
              <a:rPr lang="en-US" altLang="zh-CN" sz="2800" b="1"/>
              <a:t>n</a:t>
            </a:r>
            <a:r>
              <a:rPr lang="zh-CN" altLang="en-US" sz="2800" b="1"/>
              <a:t>个元素的线性表，若采用顺序查找方法时的平均查找长度是什么？若结点是有序的，则采用折半查找法是的平均查找长度是什么</a:t>
            </a:r>
            <a:r>
              <a:rPr lang="en-US" altLang="zh-CN" sz="2800" b="1"/>
              <a:t>? </a:t>
            </a:r>
          </a:p>
          <a:p>
            <a:pPr marL="0" indent="355600">
              <a:lnSpc>
                <a:spcPct val="110000"/>
              </a:lnSpc>
              <a:buNone/>
            </a:pPr>
            <a:r>
              <a:rPr lang="en-US" altLang="zh-CN" sz="2800" b="1"/>
              <a:t>⑵ </a:t>
            </a:r>
            <a:r>
              <a:rPr lang="zh-CN" altLang="en-US" sz="2800" b="1"/>
              <a:t>设查找表采用单链表存储，请分别写出对该表进行顺序查找的静态查找和动态查找的算法。</a:t>
            </a:r>
          </a:p>
          <a:p>
            <a:pPr marL="0" indent="355600">
              <a:lnSpc>
                <a:spcPct val="110000"/>
              </a:lnSpc>
              <a:buNone/>
            </a:pPr>
            <a:r>
              <a:rPr lang="zh-CN" altLang="en-US" sz="2800" b="1"/>
              <a:t>⑶ 设二叉排序树中的关键字互不相同：则</a:t>
            </a:r>
          </a:p>
          <a:p>
            <a:pPr marL="723900" lvl="1" indent="0">
              <a:lnSpc>
                <a:spcPct val="110000"/>
              </a:lnSpc>
              <a:buNone/>
            </a:pPr>
            <a:r>
              <a:rPr lang="zh-CN" altLang="en-US" b="1"/>
              <a:t>① 最小元素无左孩子，最大元素无右孩子，此命题是否正确？</a:t>
            </a:r>
          </a:p>
          <a:p>
            <a:pPr marL="723900" lvl="1" indent="0">
              <a:lnSpc>
                <a:spcPct val="110000"/>
              </a:lnSpc>
              <a:buNone/>
            </a:pPr>
            <a:r>
              <a:rPr lang="zh-CN" altLang="en-US" b="1"/>
              <a:t>② 最大和最小元素一定是叶子结点吗？</a:t>
            </a:r>
          </a:p>
          <a:p>
            <a:pPr marL="723900" lvl="1" indent="0">
              <a:lnSpc>
                <a:spcPct val="110000"/>
              </a:lnSpc>
              <a:buNone/>
            </a:pPr>
            <a:r>
              <a:rPr lang="zh-CN" altLang="en-US" b="1"/>
              <a:t>③ 一个新结点总是插入在叶子结点上吗？</a:t>
            </a:r>
            <a:endParaRPr lang="zh-CN" altLang="en-US" sz="2400" b="1"/>
          </a:p>
        </p:txBody>
      </p:sp>
    </p:spTree>
    <p:extLst>
      <p:ext uri="{BB962C8B-B14F-4D97-AF65-F5344CB8AC3E}">
        <p14:creationId xmlns:p14="http://schemas.microsoft.com/office/powerpoint/2010/main" val="12719895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883A70FA-66BE-314F-8812-FC3C790B05B4}"/>
              </a:ext>
            </a:extLst>
          </p:cNvPr>
          <p:cNvSpPr>
            <a:spLocks noGrp="1" noChangeArrowheads="1"/>
          </p:cNvSpPr>
          <p:nvPr>
            <p:ph type="body" idx="1"/>
          </p:nvPr>
        </p:nvSpPr>
        <p:spPr>
          <a:xfrm>
            <a:off x="1676401" y="152400"/>
            <a:ext cx="8812213" cy="6324600"/>
          </a:xfrm>
          <a:noFill/>
          <a:ln/>
        </p:spPr>
        <p:txBody>
          <a:bodyPr vert="horz" wrap="square" lIns="92075" tIns="46038" rIns="92075" bIns="46038" numCol="1" anchor="t" anchorCtr="0" compatLnSpc="1">
            <a:prstTxWarp prst="textNoShape">
              <a:avLst/>
            </a:prstTxWarp>
          </a:bodyPr>
          <a:lstStyle/>
          <a:p>
            <a:pPr marL="0" indent="355600">
              <a:lnSpc>
                <a:spcPct val="110000"/>
              </a:lnSpc>
              <a:spcAft>
                <a:spcPct val="10000"/>
              </a:spcAft>
              <a:buNone/>
            </a:pPr>
            <a:r>
              <a:rPr lang="zh-CN" altLang="en-US" sz="2800" b="1">
                <a:latin typeface="宋体" panose="02010600030101010101" pitchFamily="2" charset="-122"/>
              </a:rPr>
              <a:t>⑷ 试比较哈希表构造时几种冲突处理方法的优点和缺点。</a:t>
            </a:r>
          </a:p>
          <a:p>
            <a:pPr marL="0" indent="355600">
              <a:lnSpc>
                <a:spcPct val="110000"/>
              </a:lnSpc>
              <a:buNone/>
            </a:pPr>
            <a:r>
              <a:rPr lang="zh-CN" altLang="en-US" sz="2800" b="1">
                <a:latin typeface="宋体" panose="02010600030101010101" pitchFamily="2" charset="-122"/>
              </a:rPr>
              <a:t>⑸ 将关键字序列</a:t>
            </a:r>
            <a:r>
              <a:rPr lang="en-US" altLang="zh-CN" sz="2800" b="1"/>
              <a:t>(10, 2, 26, 4, 18, 24, 21, 15, 8, 23, 5, 12, 14)</a:t>
            </a:r>
            <a:r>
              <a:rPr lang="zh-CN" altLang="en-US" sz="2800" b="1"/>
              <a:t>依次插入到初态为空的</a:t>
            </a:r>
            <a:r>
              <a:rPr lang="zh-CN" altLang="en-US" sz="2800" b="1">
                <a:latin typeface="宋体" panose="02010600030101010101" pitchFamily="2" charset="-122"/>
              </a:rPr>
              <a:t>二叉排序树中，请画出所得到的树</a:t>
            </a:r>
            <a:r>
              <a:rPr lang="en-US" altLang="zh-CN" sz="2800" b="1"/>
              <a:t>T</a:t>
            </a:r>
            <a:r>
              <a:rPr lang="zh-CN" altLang="en-US" sz="2800" b="1">
                <a:latin typeface="宋体" panose="02010600030101010101" pitchFamily="2" charset="-122"/>
              </a:rPr>
              <a:t>；</a:t>
            </a:r>
            <a:r>
              <a:rPr lang="zh-CN" altLang="en-US" sz="2800" b="1"/>
              <a:t> 然后画出删除</a:t>
            </a:r>
            <a:r>
              <a:rPr lang="en-US" altLang="zh-CN" sz="2800" b="1"/>
              <a:t>10</a:t>
            </a:r>
            <a:r>
              <a:rPr lang="zh-CN" altLang="en-US" sz="2800" b="1"/>
              <a:t>之后的</a:t>
            </a:r>
            <a:r>
              <a:rPr lang="zh-CN" altLang="en-US" sz="2800" b="1">
                <a:latin typeface="宋体" panose="02010600030101010101" pitchFamily="2" charset="-122"/>
              </a:rPr>
              <a:t>二叉排序树</a:t>
            </a:r>
            <a:r>
              <a:rPr lang="en-US" altLang="zh-CN" sz="2800" b="1"/>
              <a:t>T</a:t>
            </a:r>
            <a:r>
              <a:rPr lang="en-US" altLang="zh-CN" sz="2800" b="1" baseline="-20000"/>
              <a:t>1 </a:t>
            </a:r>
            <a:r>
              <a:rPr lang="zh-CN" altLang="en-US" sz="2800" b="1">
                <a:latin typeface="宋体" panose="02010600030101010101" pitchFamily="2" charset="-122"/>
              </a:rPr>
              <a:t>；</a:t>
            </a:r>
            <a:r>
              <a:rPr lang="zh-CN" altLang="en-US" sz="2800" b="1" baseline="-20000"/>
              <a:t> </a:t>
            </a:r>
            <a:r>
              <a:rPr lang="zh-CN" altLang="en-US" sz="2800" b="1"/>
              <a:t>若再将</a:t>
            </a:r>
            <a:r>
              <a:rPr lang="en-US" altLang="zh-CN" sz="2800" b="1"/>
              <a:t>10</a:t>
            </a:r>
            <a:r>
              <a:rPr lang="zh-CN" altLang="en-US" sz="2800" b="1"/>
              <a:t>插入到</a:t>
            </a:r>
            <a:r>
              <a:rPr lang="en-US" altLang="zh-CN" sz="2800" b="1"/>
              <a:t>T</a:t>
            </a:r>
            <a:r>
              <a:rPr lang="en-US" altLang="zh-CN" sz="2800" b="1" baseline="-20000"/>
              <a:t>1</a:t>
            </a:r>
            <a:r>
              <a:rPr lang="zh-CN" altLang="en-US" sz="2800" b="1"/>
              <a:t>中得到的二</a:t>
            </a:r>
            <a:r>
              <a:rPr lang="zh-CN" altLang="en-US" sz="2800" b="1">
                <a:latin typeface="宋体" panose="02010600030101010101" pitchFamily="2" charset="-122"/>
              </a:rPr>
              <a:t>叉排序树</a:t>
            </a:r>
            <a:r>
              <a:rPr lang="en-US" altLang="zh-CN" sz="2800" b="1"/>
              <a:t>T</a:t>
            </a:r>
            <a:r>
              <a:rPr lang="en-US" altLang="zh-CN" sz="2800" b="1" baseline="-20000"/>
              <a:t>2</a:t>
            </a:r>
            <a:r>
              <a:rPr lang="zh-CN" altLang="en-US" sz="2800" b="1"/>
              <a:t>是否与</a:t>
            </a:r>
            <a:r>
              <a:rPr lang="en-US" altLang="zh-CN" sz="2800" b="1"/>
              <a:t>T</a:t>
            </a:r>
            <a:r>
              <a:rPr lang="en-US" altLang="zh-CN" sz="2800" b="1" baseline="-20000"/>
              <a:t>1</a:t>
            </a:r>
            <a:r>
              <a:rPr lang="zh-CN" altLang="en-US" sz="2800" b="1"/>
              <a:t>相同</a:t>
            </a:r>
            <a:r>
              <a:rPr lang="en-US" altLang="zh-CN" sz="2800" b="1"/>
              <a:t>?</a:t>
            </a:r>
            <a:r>
              <a:rPr lang="en-US" altLang="zh-CN" sz="2800" b="1">
                <a:latin typeface="宋体" panose="02010600030101010101" pitchFamily="2" charset="-122"/>
              </a:rPr>
              <a:t> </a:t>
            </a:r>
            <a:r>
              <a:rPr lang="zh-CN" altLang="en-US" sz="2800" b="1">
                <a:latin typeface="宋体" panose="02010600030101010101" pitchFamily="2" charset="-122"/>
              </a:rPr>
              <a:t>请给出</a:t>
            </a:r>
            <a:r>
              <a:rPr lang="en-US" altLang="zh-CN" sz="2800" b="1"/>
              <a:t>T</a:t>
            </a:r>
            <a:r>
              <a:rPr lang="en-US" altLang="zh-CN" sz="2800" b="1" baseline="-20000"/>
              <a:t>2</a:t>
            </a:r>
            <a:r>
              <a:rPr lang="zh-CN" altLang="en-US" sz="2800" b="1">
                <a:latin typeface="宋体" panose="02010600030101010101" pitchFamily="2" charset="-122"/>
              </a:rPr>
              <a:t>的先序</a:t>
            </a:r>
            <a:r>
              <a:rPr lang="zh-CN" altLang="en-US" sz="2800" b="1"/>
              <a:t>、</a:t>
            </a:r>
            <a:r>
              <a:rPr lang="zh-CN" altLang="en-US" sz="2800" b="1">
                <a:latin typeface="宋体" panose="02010600030101010101" pitchFamily="2" charset="-122"/>
              </a:rPr>
              <a:t>中序和后序序列。</a:t>
            </a:r>
          </a:p>
          <a:p>
            <a:pPr marL="0" indent="355600">
              <a:lnSpc>
                <a:spcPct val="110000"/>
              </a:lnSpc>
              <a:buNone/>
            </a:pPr>
            <a:r>
              <a:rPr lang="zh-CN" altLang="en-US" sz="2800" b="1">
                <a:latin typeface="宋体" panose="02010600030101010101" pitchFamily="2" charset="-122"/>
              </a:rPr>
              <a:t>⑹ 设有关键字序列为：</a:t>
            </a:r>
            <a:r>
              <a:rPr lang="en-US" altLang="zh-CN" sz="2800" b="1"/>
              <a:t>(Dec, Feb, Nov, Oct, June, Sept, Aug, Apr, May, July, Jan, Mar) </a:t>
            </a:r>
            <a:r>
              <a:rPr lang="zh-CN" altLang="en-US" sz="2800" b="1">
                <a:latin typeface="宋体" panose="02010600030101010101" pitchFamily="2" charset="-122"/>
              </a:rPr>
              <a:t>，请手工构造一棵二叉排序树。该树是</a:t>
            </a:r>
            <a:r>
              <a:rPr lang="zh-CN" altLang="en-US" sz="2800" b="1"/>
              <a:t>平衡二</a:t>
            </a:r>
            <a:r>
              <a:rPr lang="zh-CN" altLang="en-US" sz="2800" b="1">
                <a:latin typeface="宋体" panose="02010600030101010101" pitchFamily="2" charset="-122"/>
              </a:rPr>
              <a:t>叉排序树</a:t>
            </a:r>
            <a:r>
              <a:rPr lang="en-US" altLang="zh-CN" sz="2800" b="1"/>
              <a:t>?</a:t>
            </a:r>
            <a:r>
              <a:rPr lang="en-US" altLang="zh-CN" sz="2800" b="1">
                <a:latin typeface="宋体" panose="02010600030101010101" pitchFamily="2" charset="-122"/>
              </a:rPr>
              <a:t> </a:t>
            </a:r>
            <a:r>
              <a:rPr lang="zh-CN" altLang="en-US" sz="2800" b="1">
                <a:latin typeface="宋体" panose="02010600030101010101" pitchFamily="2" charset="-122"/>
              </a:rPr>
              <a:t>若不是，请为其构造一棵平衡二叉排序树。</a:t>
            </a:r>
          </a:p>
        </p:txBody>
      </p:sp>
    </p:spTree>
    <p:extLst>
      <p:ext uri="{BB962C8B-B14F-4D97-AF65-F5344CB8AC3E}">
        <p14:creationId xmlns:p14="http://schemas.microsoft.com/office/powerpoint/2010/main" val="32066746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FDEF76A9-473C-CD4D-A394-EEBBE0F0D6D6}"/>
              </a:ext>
            </a:extLst>
          </p:cNvPr>
          <p:cNvSpPr>
            <a:spLocks noGrp="1" noChangeArrowheads="1"/>
          </p:cNvSpPr>
          <p:nvPr>
            <p:ph type="body" idx="1"/>
          </p:nvPr>
        </p:nvSpPr>
        <p:spPr>
          <a:xfrm>
            <a:off x="1676401" y="152400"/>
            <a:ext cx="8812213" cy="6629400"/>
          </a:xfrm>
          <a:noFill/>
          <a:ln/>
        </p:spPr>
        <p:txBody>
          <a:bodyPr vert="horz" wrap="square" lIns="92075" tIns="46038" rIns="92075" bIns="46038" numCol="1" anchor="t" anchorCtr="0" compatLnSpc="1">
            <a:prstTxWarp prst="textNoShape">
              <a:avLst/>
            </a:prstTxWarp>
          </a:bodyPr>
          <a:lstStyle/>
          <a:p>
            <a:pPr marL="0" indent="355600">
              <a:spcBef>
                <a:spcPct val="10000"/>
              </a:spcBef>
              <a:buNone/>
            </a:pPr>
            <a:r>
              <a:rPr lang="zh-CN" altLang="en-US" sz="2800" b="1">
                <a:latin typeface="宋体" panose="02010600030101010101" pitchFamily="2" charset="-122"/>
              </a:rPr>
              <a:t>⑺ 设关键字序列是</a:t>
            </a:r>
            <a:r>
              <a:rPr lang="en-US" altLang="zh-CN" sz="2800" b="1"/>
              <a:t>(19, 14, 23, 01, 68, 84, 27, 55, 11, 34, 79)</a:t>
            </a:r>
            <a:r>
              <a:rPr lang="zh-CN" altLang="en-US" sz="2800" b="1">
                <a:latin typeface="宋体" panose="02010600030101010101" pitchFamily="2" charset="-122"/>
              </a:rPr>
              <a:t>，散列表长度是</a:t>
            </a:r>
            <a:r>
              <a:rPr lang="en-US" altLang="zh-CN" sz="2800" b="1"/>
              <a:t>11</a:t>
            </a:r>
            <a:r>
              <a:rPr lang="zh-CN" altLang="en-US" sz="2800" b="1">
                <a:latin typeface="宋体" panose="02010600030101010101" pitchFamily="2" charset="-122"/>
              </a:rPr>
              <a:t>，散列函数是</a:t>
            </a:r>
            <a:r>
              <a:rPr lang="en-US" altLang="zh-CN" sz="2800" b="1"/>
              <a:t>H(key)=key  MOD  11</a:t>
            </a:r>
            <a:r>
              <a:rPr lang="zh-CN" altLang="en-US" sz="2800" b="1">
                <a:latin typeface="宋体" panose="02010600030101010101" pitchFamily="2" charset="-122"/>
              </a:rPr>
              <a:t>，</a:t>
            </a:r>
          </a:p>
          <a:p>
            <a:pPr marL="723900" lvl="1" indent="0">
              <a:spcBef>
                <a:spcPct val="10000"/>
              </a:spcBef>
              <a:buNone/>
            </a:pPr>
            <a:r>
              <a:rPr lang="zh-CN" altLang="en-US" b="1">
                <a:latin typeface="宋体" panose="02010600030101010101" pitchFamily="2" charset="-122"/>
              </a:rPr>
              <a:t>① 采用开放地址法的线性探测方法解决冲突，</a:t>
            </a:r>
            <a:r>
              <a:rPr lang="zh-CN" altLang="en-US" b="1"/>
              <a:t>请构造该关键字序列的哈希表</a:t>
            </a:r>
            <a:r>
              <a:rPr lang="zh-CN" altLang="en-US" b="1">
                <a:latin typeface="宋体" panose="02010600030101010101" pitchFamily="2" charset="-122"/>
              </a:rPr>
              <a:t>。</a:t>
            </a:r>
          </a:p>
          <a:p>
            <a:pPr marL="723900" lvl="1" indent="0">
              <a:spcBef>
                <a:spcPct val="10000"/>
              </a:spcBef>
              <a:buNone/>
            </a:pPr>
            <a:r>
              <a:rPr lang="zh-CN" altLang="en-US" b="1">
                <a:latin typeface="宋体" panose="02010600030101010101" pitchFamily="2" charset="-122"/>
              </a:rPr>
              <a:t>② 采用开放地址法的二次探测方法解决冲突，</a:t>
            </a:r>
            <a:r>
              <a:rPr lang="zh-CN" altLang="en-US" b="1"/>
              <a:t>请构造该关键字序列的哈希表</a:t>
            </a:r>
            <a:r>
              <a:rPr lang="zh-CN" altLang="en-US" b="1">
                <a:latin typeface="宋体" panose="02010600030101010101" pitchFamily="2" charset="-122"/>
              </a:rPr>
              <a:t>。</a:t>
            </a:r>
          </a:p>
          <a:p>
            <a:pPr marL="0" indent="355600">
              <a:spcBef>
                <a:spcPct val="10000"/>
              </a:spcBef>
              <a:buNone/>
            </a:pPr>
            <a:r>
              <a:rPr lang="zh-CN" altLang="en-US" sz="2800" b="1">
                <a:latin typeface="宋体" panose="02010600030101010101" pitchFamily="2" charset="-122"/>
              </a:rPr>
              <a:t>⑻ 试比较线性索引和树形索引的优点和缺点。</a:t>
            </a:r>
          </a:p>
        </p:txBody>
      </p:sp>
    </p:spTree>
    <p:extLst>
      <p:ext uri="{BB962C8B-B14F-4D97-AF65-F5344CB8AC3E}">
        <p14:creationId xmlns:p14="http://schemas.microsoft.com/office/powerpoint/2010/main" val="2251302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670176D2-8797-8247-8723-B1205B88F2DC}"/>
              </a:ext>
            </a:extLst>
          </p:cNvPr>
          <p:cNvSpPr>
            <a:spLocks noGrp="1" noChangeArrowheads="1"/>
          </p:cNvSpPr>
          <p:nvPr>
            <p:ph type="body" idx="1"/>
          </p:nvPr>
        </p:nvSpPr>
        <p:spPr>
          <a:xfrm>
            <a:off x="1676401" y="152401"/>
            <a:ext cx="8812213" cy="4500563"/>
          </a:xfrm>
          <a:noFill/>
          <a:ln/>
        </p:spPr>
        <p:txBody>
          <a:bodyPr vert="horz" wrap="square" lIns="92075" tIns="46038" rIns="92075" bIns="46038" numCol="1" anchor="t" anchorCtr="0" compatLnSpc="1">
            <a:prstTxWarp prst="textNoShape">
              <a:avLst/>
            </a:prstTxWarp>
          </a:bodyPr>
          <a:lstStyle/>
          <a:p>
            <a:pPr marL="0" indent="355600">
              <a:lnSpc>
                <a:spcPct val="110000"/>
              </a:lnSpc>
              <a:spcBef>
                <a:spcPct val="10000"/>
              </a:spcBef>
              <a:buNone/>
            </a:pPr>
            <a:r>
              <a:rPr lang="zh-CN" altLang="en-US" sz="2800" b="1">
                <a:latin typeface="宋体" panose="02010600030101010101" pitchFamily="2" charset="-122"/>
              </a:rPr>
              <a:t>⑼ 设关键字序列是</a:t>
            </a:r>
            <a:r>
              <a:rPr lang="en-US" altLang="zh-CN" sz="2800" b="1"/>
              <a:t>(19, 24, 23, 17, 38, 04, 27, 51, 31, 34, 69)</a:t>
            </a:r>
            <a:r>
              <a:rPr lang="zh-CN" altLang="en-US" sz="2800" b="1">
                <a:latin typeface="宋体" panose="02010600030101010101" pitchFamily="2" charset="-122"/>
              </a:rPr>
              <a:t>，散列表长度是</a:t>
            </a:r>
            <a:r>
              <a:rPr lang="en-US" altLang="zh-CN" sz="2800" b="1"/>
              <a:t>11</a:t>
            </a:r>
            <a:r>
              <a:rPr lang="zh-CN" altLang="en-US" sz="2800" b="1">
                <a:latin typeface="宋体" panose="02010600030101010101" pitchFamily="2" charset="-122"/>
              </a:rPr>
              <a:t>，散列函数是</a:t>
            </a:r>
            <a:r>
              <a:rPr lang="en-US" altLang="zh-CN" sz="2800" b="1"/>
              <a:t>H(key)=key  MOD  11</a:t>
            </a:r>
            <a:r>
              <a:rPr lang="zh-CN" altLang="en-US" sz="2800" b="1">
                <a:latin typeface="宋体" panose="02010600030101010101" pitchFamily="2" charset="-122"/>
              </a:rPr>
              <a:t>，</a:t>
            </a:r>
          </a:p>
          <a:p>
            <a:pPr marL="723900" lvl="1" indent="0">
              <a:lnSpc>
                <a:spcPct val="110000"/>
              </a:lnSpc>
              <a:spcBef>
                <a:spcPct val="10000"/>
              </a:spcBef>
              <a:buNone/>
            </a:pPr>
            <a:r>
              <a:rPr lang="zh-CN" altLang="en-US" b="1">
                <a:latin typeface="宋体" panose="02010600030101010101" pitchFamily="2" charset="-122"/>
              </a:rPr>
              <a:t>① 采用开放地址法的线性探测方法解决冲突，</a:t>
            </a:r>
            <a:r>
              <a:rPr lang="zh-CN" altLang="en-US" b="1"/>
              <a:t>请构造该关键字序列的哈希表</a:t>
            </a:r>
            <a:r>
              <a:rPr lang="zh-CN" altLang="en-US" b="1">
                <a:latin typeface="宋体" panose="02010600030101010101" pitchFamily="2" charset="-122"/>
              </a:rPr>
              <a:t>。</a:t>
            </a:r>
          </a:p>
          <a:p>
            <a:pPr marL="723900" lvl="1" indent="0">
              <a:lnSpc>
                <a:spcPct val="110000"/>
              </a:lnSpc>
              <a:spcBef>
                <a:spcPct val="10000"/>
              </a:spcBef>
              <a:buNone/>
            </a:pPr>
            <a:r>
              <a:rPr lang="zh-CN" altLang="en-US" b="1">
                <a:latin typeface="宋体" panose="02010600030101010101" pitchFamily="2" charset="-122"/>
              </a:rPr>
              <a:t>② 求出在等概率情况下，该方法的查找成功和不成功的平均查找长度</a:t>
            </a:r>
            <a:r>
              <a:rPr lang="en-US" altLang="zh-CN" b="1"/>
              <a:t>ASL</a:t>
            </a:r>
            <a:r>
              <a:rPr lang="zh-CN" altLang="en-US" b="1">
                <a:latin typeface="宋体" panose="02010600030101010101" pitchFamily="2" charset="-122"/>
              </a:rPr>
              <a:t>。</a:t>
            </a:r>
          </a:p>
          <a:p>
            <a:pPr marL="0" indent="355600">
              <a:lnSpc>
                <a:spcPct val="110000"/>
              </a:lnSpc>
              <a:spcBef>
                <a:spcPct val="10000"/>
              </a:spcBef>
              <a:buNone/>
            </a:pPr>
            <a:r>
              <a:rPr lang="zh-CN" altLang="en-US" sz="2800" b="1">
                <a:latin typeface="宋体" panose="02010600030101010101" pitchFamily="2" charset="-122"/>
              </a:rPr>
              <a:t>⑽ 下图是一棵</a:t>
            </a:r>
            <a:r>
              <a:rPr lang="en-US" altLang="zh-CN" sz="2800" b="1"/>
              <a:t>3</a:t>
            </a:r>
            <a:r>
              <a:rPr lang="zh-CN" altLang="en-US" sz="2800" b="1"/>
              <a:t>阶</a:t>
            </a:r>
            <a:r>
              <a:rPr lang="en-US" altLang="zh-CN" sz="2800" b="1"/>
              <a:t>B_</a:t>
            </a:r>
            <a:r>
              <a:rPr lang="zh-CN" altLang="en-US" sz="2800" b="1"/>
              <a:t>树</a:t>
            </a:r>
            <a:r>
              <a:rPr lang="zh-CN" altLang="en-US" sz="2800" b="1">
                <a:latin typeface="宋体" panose="02010600030101010101" pitchFamily="2" charset="-122"/>
              </a:rPr>
              <a:t>，请画出插入关键字</a:t>
            </a:r>
            <a:r>
              <a:rPr lang="en-US" altLang="zh-CN" sz="2800" b="1"/>
              <a:t>B,L,P,Q</a:t>
            </a:r>
            <a:r>
              <a:rPr lang="zh-CN" altLang="en-US" sz="2800" b="1">
                <a:latin typeface="宋体" panose="02010600030101010101" pitchFamily="2" charset="-122"/>
              </a:rPr>
              <a:t>后的树形。</a:t>
            </a:r>
          </a:p>
        </p:txBody>
      </p:sp>
      <p:grpSp>
        <p:nvGrpSpPr>
          <p:cNvPr id="861187" name="Group 3">
            <a:extLst>
              <a:ext uri="{FF2B5EF4-FFF2-40B4-BE49-F238E27FC236}">
                <a16:creationId xmlns:a16="http://schemas.microsoft.com/office/drawing/2014/main" id="{DA376AC6-62A2-C040-B9D5-3245C18F93E9}"/>
              </a:ext>
            </a:extLst>
          </p:cNvPr>
          <p:cNvGrpSpPr>
            <a:grpSpLocks/>
          </p:cNvGrpSpPr>
          <p:nvPr/>
        </p:nvGrpSpPr>
        <p:grpSpPr bwMode="auto">
          <a:xfrm>
            <a:off x="3013076" y="4826000"/>
            <a:ext cx="5292725" cy="1843088"/>
            <a:chOff x="605" y="2592"/>
            <a:chExt cx="3334" cy="1161"/>
          </a:xfrm>
        </p:grpSpPr>
        <p:sp>
          <p:nvSpPr>
            <p:cNvPr id="861188" name="Oval 4">
              <a:extLst>
                <a:ext uri="{FF2B5EF4-FFF2-40B4-BE49-F238E27FC236}">
                  <a16:creationId xmlns:a16="http://schemas.microsoft.com/office/drawing/2014/main" id="{55EA6B19-13D9-2043-A3C3-3D2FA11F26D8}"/>
                </a:ext>
              </a:extLst>
            </p:cNvPr>
            <p:cNvSpPr>
              <a:spLocks noChangeArrowheads="1"/>
            </p:cNvSpPr>
            <p:nvPr/>
          </p:nvSpPr>
          <p:spPr bwMode="auto">
            <a:xfrm>
              <a:off x="1899" y="2592"/>
              <a:ext cx="453"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G</a:t>
              </a:r>
            </a:p>
          </p:txBody>
        </p:sp>
        <p:sp>
          <p:nvSpPr>
            <p:cNvPr id="861189" name="Oval 5">
              <a:extLst>
                <a:ext uri="{FF2B5EF4-FFF2-40B4-BE49-F238E27FC236}">
                  <a16:creationId xmlns:a16="http://schemas.microsoft.com/office/drawing/2014/main" id="{754AFDB5-C84B-DC4A-8DF3-18FB1EB3CA89}"/>
                </a:ext>
              </a:extLst>
            </p:cNvPr>
            <p:cNvSpPr>
              <a:spLocks noChangeArrowheads="1"/>
            </p:cNvSpPr>
            <p:nvPr/>
          </p:nvSpPr>
          <p:spPr bwMode="auto">
            <a:xfrm>
              <a:off x="1421" y="3495"/>
              <a:ext cx="499"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 E</a:t>
              </a:r>
            </a:p>
          </p:txBody>
        </p:sp>
        <p:sp>
          <p:nvSpPr>
            <p:cNvPr id="861190" name="Oval 6">
              <a:extLst>
                <a:ext uri="{FF2B5EF4-FFF2-40B4-BE49-F238E27FC236}">
                  <a16:creationId xmlns:a16="http://schemas.microsoft.com/office/drawing/2014/main" id="{AEDBC87E-AFCE-F140-BD01-73BA6BAA5178}"/>
                </a:ext>
              </a:extLst>
            </p:cNvPr>
            <p:cNvSpPr>
              <a:spLocks noChangeArrowheads="1"/>
            </p:cNvSpPr>
            <p:nvPr/>
          </p:nvSpPr>
          <p:spPr bwMode="auto">
            <a:xfrm>
              <a:off x="2640" y="3015"/>
              <a:ext cx="499"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 M</a:t>
              </a:r>
            </a:p>
          </p:txBody>
        </p:sp>
        <p:sp>
          <p:nvSpPr>
            <p:cNvPr id="861191" name="Oval 7">
              <a:extLst>
                <a:ext uri="{FF2B5EF4-FFF2-40B4-BE49-F238E27FC236}">
                  <a16:creationId xmlns:a16="http://schemas.microsoft.com/office/drawing/2014/main" id="{AF574D5B-9F6F-0A4A-9F11-A4FEDFAD6138}"/>
                </a:ext>
              </a:extLst>
            </p:cNvPr>
            <p:cNvSpPr>
              <a:spLocks noChangeArrowheads="1"/>
            </p:cNvSpPr>
            <p:nvPr/>
          </p:nvSpPr>
          <p:spPr bwMode="auto">
            <a:xfrm>
              <a:off x="1080" y="2959"/>
              <a:ext cx="453"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861192" name="Oval 8">
              <a:extLst>
                <a:ext uri="{FF2B5EF4-FFF2-40B4-BE49-F238E27FC236}">
                  <a16:creationId xmlns:a16="http://schemas.microsoft.com/office/drawing/2014/main" id="{7BBDB74E-0C41-3F4E-BAD1-E42A8AE5BAC9}"/>
                </a:ext>
              </a:extLst>
            </p:cNvPr>
            <p:cNvSpPr>
              <a:spLocks noChangeArrowheads="1"/>
            </p:cNvSpPr>
            <p:nvPr/>
          </p:nvSpPr>
          <p:spPr bwMode="auto">
            <a:xfrm>
              <a:off x="605" y="3447"/>
              <a:ext cx="453"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sp>
          <p:nvSpPr>
            <p:cNvPr id="861193" name="Oval 9">
              <a:extLst>
                <a:ext uri="{FF2B5EF4-FFF2-40B4-BE49-F238E27FC236}">
                  <a16:creationId xmlns:a16="http://schemas.microsoft.com/office/drawing/2014/main" id="{5A220847-6BF6-FE4E-BFEA-CA449457907E}"/>
                </a:ext>
              </a:extLst>
            </p:cNvPr>
            <p:cNvSpPr>
              <a:spLocks noChangeArrowheads="1"/>
            </p:cNvSpPr>
            <p:nvPr/>
          </p:nvSpPr>
          <p:spPr bwMode="auto">
            <a:xfrm>
              <a:off x="2160" y="3504"/>
              <a:ext cx="453"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a:t>
              </a:r>
            </a:p>
          </p:txBody>
        </p:sp>
        <p:sp>
          <p:nvSpPr>
            <p:cNvPr id="861194" name="Oval 10">
              <a:extLst>
                <a:ext uri="{FF2B5EF4-FFF2-40B4-BE49-F238E27FC236}">
                  <a16:creationId xmlns:a16="http://schemas.microsoft.com/office/drawing/2014/main" id="{21414D78-7D43-5E4D-89FF-AAAD76ABC5BE}"/>
                </a:ext>
              </a:extLst>
            </p:cNvPr>
            <p:cNvSpPr>
              <a:spLocks noChangeArrowheads="1"/>
            </p:cNvSpPr>
            <p:nvPr/>
          </p:nvSpPr>
          <p:spPr bwMode="auto">
            <a:xfrm>
              <a:off x="2792" y="3504"/>
              <a:ext cx="499"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 K</a:t>
              </a:r>
            </a:p>
          </p:txBody>
        </p:sp>
        <p:sp>
          <p:nvSpPr>
            <p:cNvPr id="861195" name="Oval 11">
              <a:extLst>
                <a:ext uri="{FF2B5EF4-FFF2-40B4-BE49-F238E27FC236}">
                  <a16:creationId xmlns:a16="http://schemas.microsoft.com/office/drawing/2014/main" id="{3D11DA81-A10B-9F44-B0F4-30FCFCE1E0B8}"/>
                </a:ext>
              </a:extLst>
            </p:cNvPr>
            <p:cNvSpPr>
              <a:spLocks noChangeArrowheads="1"/>
            </p:cNvSpPr>
            <p:nvPr/>
          </p:nvSpPr>
          <p:spPr bwMode="auto">
            <a:xfrm>
              <a:off x="3440" y="3480"/>
              <a:ext cx="499"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 O</a:t>
              </a:r>
            </a:p>
          </p:txBody>
        </p:sp>
        <p:sp>
          <p:nvSpPr>
            <p:cNvPr id="861196" name="Line 12">
              <a:extLst>
                <a:ext uri="{FF2B5EF4-FFF2-40B4-BE49-F238E27FC236}">
                  <a16:creationId xmlns:a16="http://schemas.microsoft.com/office/drawing/2014/main" id="{E0CD5433-8DBE-9E4A-8D1F-335F734E5EF5}"/>
                </a:ext>
              </a:extLst>
            </p:cNvPr>
            <p:cNvSpPr>
              <a:spLocks noChangeShapeType="1"/>
            </p:cNvSpPr>
            <p:nvPr/>
          </p:nvSpPr>
          <p:spPr bwMode="auto">
            <a:xfrm flipH="1">
              <a:off x="1440" y="2792"/>
              <a:ext cx="512" cy="1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61197" name="Line 13">
              <a:extLst>
                <a:ext uri="{FF2B5EF4-FFF2-40B4-BE49-F238E27FC236}">
                  <a16:creationId xmlns:a16="http://schemas.microsoft.com/office/drawing/2014/main" id="{BF4D6894-177D-2F4D-9990-AEF4396F44AC}"/>
                </a:ext>
              </a:extLst>
            </p:cNvPr>
            <p:cNvSpPr>
              <a:spLocks noChangeShapeType="1"/>
            </p:cNvSpPr>
            <p:nvPr/>
          </p:nvSpPr>
          <p:spPr bwMode="auto">
            <a:xfrm>
              <a:off x="2304" y="2784"/>
              <a:ext cx="528"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61198" name="Line 14">
              <a:extLst>
                <a:ext uri="{FF2B5EF4-FFF2-40B4-BE49-F238E27FC236}">
                  <a16:creationId xmlns:a16="http://schemas.microsoft.com/office/drawing/2014/main" id="{215F7653-0EB6-524D-9014-3BDD4FEA54D8}"/>
                </a:ext>
              </a:extLst>
            </p:cNvPr>
            <p:cNvSpPr>
              <a:spLocks noChangeShapeType="1"/>
            </p:cNvSpPr>
            <p:nvPr/>
          </p:nvSpPr>
          <p:spPr bwMode="auto">
            <a:xfrm flipH="1">
              <a:off x="845" y="3207"/>
              <a:ext cx="384"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61199" name="Line 15">
              <a:extLst>
                <a:ext uri="{FF2B5EF4-FFF2-40B4-BE49-F238E27FC236}">
                  <a16:creationId xmlns:a16="http://schemas.microsoft.com/office/drawing/2014/main" id="{17428D7E-2DB8-6243-B5BD-52C854E4104D}"/>
                </a:ext>
              </a:extLst>
            </p:cNvPr>
            <p:cNvSpPr>
              <a:spLocks noChangeShapeType="1"/>
            </p:cNvSpPr>
            <p:nvPr/>
          </p:nvSpPr>
          <p:spPr bwMode="auto">
            <a:xfrm>
              <a:off x="1333" y="3215"/>
              <a:ext cx="288"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61200" name="Line 16">
              <a:extLst>
                <a:ext uri="{FF2B5EF4-FFF2-40B4-BE49-F238E27FC236}">
                  <a16:creationId xmlns:a16="http://schemas.microsoft.com/office/drawing/2014/main" id="{6302A578-8291-1B43-B5F8-592D7948B3C3}"/>
                </a:ext>
              </a:extLst>
            </p:cNvPr>
            <p:cNvSpPr>
              <a:spLocks noChangeShapeType="1"/>
            </p:cNvSpPr>
            <p:nvPr/>
          </p:nvSpPr>
          <p:spPr bwMode="auto">
            <a:xfrm flipH="1">
              <a:off x="2344" y="3224"/>
              <a:ext cx="384"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61201" name="Line 17">
              <a:extLst>
                <a:ext uri="{FF2B5EF4-FFF2-40B4-BE49-F238E27FC236}">
                  <a16:creationId xmlns:a16="http://schemas.microsoft.com/office/drawing/2014/main" id="{035C2543-D326-314F-A962-07CEF2AF7AC1}"/>
                </a:ext>
              </a:extLst>
            </p:cNvPr>
            <p:cNvSpPr>
              <a:spLocks noChangeShapeType="1"/>
            </p:cNvSpPr>
            <p:nvPr/>
          </p:nvSpPr>
          <p:spPr bwMode="auto">
            <a:xfrm>
              <a:off x="2880" y="3264"/>
              <a:ext cx="144"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61202" name="Line 18">
              <a:extLst>
                <a:ext uri="{FF2B5EF4-FFF2-40B4-BE49-F238E27FC236}">
                  <a16:creationId xmlns:a16="http://schemas.microsoft.com/office/drawing/2014/main" id="{EF6943B3-CC23-784E-BEC2-7DB2A3889FF6}"/>
                </a:ext>
              </a:extLst>
            </p:cNvPr>
            <p:cNvSpPr>
              <a:spLocks noChangeShapeType="1"/>
            </p:cNvSpPr>
            <p:nvPr/>
          </p:nvSpPr>
          <p:spPr bwMode="auto">
            <a:xfrm>
              <a:off x="3040" y="3240"/>
              <a:ext cx="624"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10737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2162" name="Rectangle 2">
            <a:extLst>
              <a:ext uri="{FF2B5EF4-FFF2-40B4-BE49-F238E27FC236}">
                <a16:creationId xmlns:a16="http://schemas.microsoft.com/office/drawing/2014/main" id="{20309E99-11AE-1F49-9621-1119C23E1CA2}"/>
              </a:ext>
            </a:extLst>
          </p:cNvPr>
          <p:cNvSpPr>
            <a:spLocks noGrp="1" noChangeArrowheads="1"/>
          </p:cNvSpPr>
          <p:nvPr>
            <p:ph type="body" idx="1"/>
          </p:nvPr>
        </p:nvSpPr>
        <p:spPr>
          <a:xfrm>
            <a:off x="1676400" y="144464"/>
            <a:ext cx="8839200" cy="6524625"/>
          </a:xfrm>
        </p:spPr>
        <p:txBody>
          <a:bodyPr/>
          <a:lstStyle/>
          <a:p>
            <a:pPr marL="0" indent="0">
              <a:lnSpc>
                <a:spcPct val="110000"/>
              </a:lnSpc>
              <a:buNone/>
            </a:pPr>
            <a:r>
              <a:rPr lang="en-US" altLang="zh-CN" sz="2800" b="1"/>
              <a:t>int  Bin_Search(SSTable  ST , KeyType  key)</a:t>
            </a:r>
          </a:p>
          <a:p>
            <a:pPr marL="355600" lvl="1" indent="0">
              <a:lnSpc>
                <a:spcPct val="110000"/>
              </a:lnSpc>
              <a:buNone/>
            </a:pPr>
            <a:r>
              <a:rPr lang="en-US" altLang="zh-CN" b="1"/>
              <a:t>{    int  Low=1</a:t>
            </a:r>
            <a:r>
              <a:rPr lang="zh-CN" altLang="en-US" b="1"/>
              <a:t>，</a:t>
            </a:r>
            <a:r>
              <a:rPr lang="en-US" altLang="zh-CN" b="1"/>
              <a:t>High=ST.length, Mid ;</a:t>
            </a:r>
          </a:p>
          <a:p>
            <a:pPr marL="723900" lvl="2" indent="0">
              <a:lnSpc>
                <a:spcPct val="110000"/>
              </a:lnSpc>
              <a:buNone/>
            </a:pPr>
            <a:r>
              <a:rPr lang="en-US" altLang="zh-CN" sz="2800" b="1"/>
              <a:t>while (Low&lt;High)</a:t>
            </a:r>
          </a:p>
          <a:p>
            <a:pPr marL="1079500" lvl="3" indent="0">
              <a:lnSpc>
                <a:spcPct val="110000"/>
              </a:lnSpc>
              <a:buNone/>
            </a:pPr>
            <a:r>
              <a:rPr lang="en-US" altLang="zh-CN" sz="2800" b="1"/>
              <a:t>{     Mid=(Low+High)/2 ;</a:t>
            </a:r>
          </a:p>
          <a:p>
            <a:pPr marL="1435100" lvl="4" indent="0">
              <a:lnSpc>
                <a:spcPct val="110000"/>
              </a:lnSpc>
              <a:buNone/>
            </a:pPr>
            <a:r>
              <a:rPr lang="en-US" altLang="zh-CN" sz="2800" b="1"/>
              <a:t>if  (EQ(ST. elem[Mid].key, key))  </a:t>
            </a:r>
          </a:p>
          <a:p>
            <a:pPr marL="1435100" lvl="4" indent="0">
              <a:lnSpc>
                <a:spcPct val="110000"/>
              </a:lnSpc>
              <a:buNone/>
            </a:pPr>
            <a:r>
              <a:rPr lang="en-US" altLang="zh-CN" sz="2800" b="1"/>
              <a:t>    return(Mid) ; </a:t>
            </a:r>
          </a:p>
          <a:p>
            <a:pPr marL="1435100" lvl="4" indent="0">
              <a:lnSpc>
                <a:spcPct val="110000"/>
              </a:lnSpc>
              <a:buNone/>
            </a:pPr>
            <a:r>
              <a:rPr lang="en-US" altLang="zh-CN" sz="2800" b="1"/>
              <a:t>else if (LT(ST. elem[Mid].key, key))  </a:t>
            </a:r>
          </a:p>
          <a:p>
            <a:pPr marL="1435100" lvl="4" indent="0">
              <a:lnSpc>
                <a:spcPct val="110000"/>
              </a:lnSpc>
              <a:buNone/>
            </a:pPr>
            <a:r>
              <a:rPr lang="en-US" altLang="zh-CN" sz="2800" b="1"/>
              <a:t>           Low=Mid+1 ;</a:t>
            </a:r>
          </a:p>
          <a:p>
            <a:pPr marL="1435100" lvl="4" indent="0">
              <a:lnSpc>
                <a:spcPct val="110000"/>
              </a:lnSpc>
              <a:buNone/>
            </a:pPr>
            <a:r>
              <a:rPr lang="en-US" altLang="zh-CN" sz="2800" b="1"/>
              <a:t>       else   High=Mid-1 ;</a:t>
            </a:r>
          </a:p>
          <a:p>
            <a:pPr marL="1079500" lvl="3" indent="0">
              <a:lnSpc>
                <a:spcPct val="110000"/>
              </a:lnSpc>
              <a:buNone/>
            </a:pPr>
            <a:r>
              <a:rPr lang="en-US" altLang="zh-CN" sz="2800" b="1"/>
              <a:t>}</a:t>
            </a:r>
          </a:p>
          <a:p>
            <a:pPr marL="723900" lvl="2" indent="0">
              <a:lnSpc>
                <a:spcPct val="110000"/>
              </a:lnSpc>
              <a:buNone/>
            </a:pPr>
            <a:r>
              <a:rPr lang="en-US" altLang="zh-CN" sz="2800" b="1"/>
              <a:t>return(0) ;      </a:t>
            </a:r>
            <a:r>
              <a:rPr lang="en-US" altLang="zh-CN" b="1"/>
              <a:t>/*   </a:t>
            </a:r>
            <a:r>
              <a:rPr lang="zh-CN" altLang="en-US" b="1"/>
              <a:t>查找失败  *</a:t>
            </a:r>
            <a:r>
              <a:rPr lang="en-US" altLang="zh-CN" b="1"/>
              <a:t>/ </a:t>
            </a:r>
          </a:p>
          <a:p>
            <a:pPr marL="355600" lvl="1" indent="0">
              <a:lnSpc>
                <a:spcPct val="110000"/>
              </a:lnSpc>
              <a:buNone/>
            </a:pPr>
            <a:r>
              <a:rPr lang="en-US" altLang="zh-CN" b="1"/>
              <a:t>}</a:t>
            </a:r>
          </a:p>
        </p:txBody>
      </p:sp>
    </p:spTree>
    <p:extLst>
      <p:ext uri="{BB962C8B-B14F-4D97-AF65-F5344CB8AC3E}">
        <p14:creationId xmlns:p14="http://schemas.microsoft.com/office/powerpoint/2010/main" val="243211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33186" name="Group 2">
            <a:extLst>
              <a:ext uri="{FF2B5EF4-FFF2-40B4-BE49-F238E27FC236}">
                <a16:creationId xmlns:a16="http://schemas.microsoft.com/office/drawing/2014/main" id="{30D7E30D-6DD2-F841-9ADD-FAD74D895505}"/>
              </a:ext>
            </a:extLst>
          </p:cNvPr>
          <p:cNvGrpSpPr>
            <a:grpSpLocks/>
          </p:cNvGrpSpPr>
          <p:nvPr/>
        </p:nvGrpSpPr>
        <p:grpSpPr bwMode="auto">
          <a:xfrm>
            <a:off x="2192338" y="946151"/>
            <a:ext cx="7180262" cy="5795963"/>
            <a:chOff x="421" y="164"/>
            <a:chExt cx="4523" cy="3651"/>
          </a:xfrm>
        </p:grpSpPr>
        <p:grpSp>
          <p:nvGrpSpPr>
            <p:cNvPr id="733187" name="Group 3">
              <a:extLst>
                <a:ext uri="{FF2B5EF4-FFF2-40B4-BE49-F238E27FC236}">
                  <a16:creationId xmlns:a16="http://schemas.microsoft.com/office/drawing/2014/main" id="{89F3994C-B92F-DD45-9F42-814E53EF12E8}"/>
                </a:ext>
              </a:extLst>
            </p:cNvPr>
            <p:cNvGrpSpPr>
              <a:grpSpLocks/>
            </p:cNvGrpSpPr>
            <p:nvPr/>
          </p:nvGrpSpPr>
          <p:grpSpPr bwMode="auto">
            <a:xfrm>
              <a:off x="421" y="164"/>
              <a:ext cx="4523" cy="3248"/>
              <a:chOff x="216" y="912"/>
              <a:chExt cx="4523" cy="3248"/>
            </a:xfrm>
          </p:grpSpPr>
          <p:grpSp>
            <p:nvGrpSpPr>
              <p:cNvPr id="733188" name="Group 4">
                <a:extLst>
                  <a:ext uri="{FF2B5EF4-FFF2-40B4-BE49-F238E27FC236}">
                    <a16:creationId xmlns:a16="http://schemas.microsoft.com/office/drawing/2014/main" id="{D81E480E-02A4-0B49-ABAD-8AA9C6EF73E9}"/>
                  </a:ext>
                </a:extLst>
              </p:cNvPr>
              <p:cNvGrpSpPr>
                <a:grpSpLocks/>
              </p:cNvGrpSpPr>
              <p:nvPr/>
            </p:nvGrpSpPr>
            <p:grpSpPr bwMode="auto">
              <a:xfrm>
                <a:off x="216" y="912"/>
                <a:ext cx="4427" cy="1235"/>
                <a:chOff x="216" y="912"/>
                <a:chExt cx="4427" cy="1235"/>
              </a:xfrm>
            </p:grpSpPr>
            <p:sp>
              <p:nvSpPr>
                <p:cNvPr id="733189" name="AutoShape 5">
                  <a:extLst>
                    <a:ext uri="{FF2B5EF4-FFF2-40B4-BE49-F238E27FC236}">
                      <a16:creationId xmlns:a16="http://schemas.microsoft.com/office/drawing/2014/main" id="{7E97AB1C-DD9B-2247-B48D-7A34E669BA1C}"/>
                    </a:ext>
                  </a:extLst>
                </p:cNvPr>
                <p:cNvSpPr>
                  <a:spLocks noChangeArrowheads="1"/>
                </p:cNvSpPr>
                <p:nvPr/>
              </p:nvSpPr>
              <p:spPr bwMode="auto">
                <a:xfrm>
                  <a:off x="2592" y="912"/>
                  <a:ext cx="1020" cy="272"/>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查找</a:t>
                  </a:r>
                  <a:r>
                    <a:rPr kumimoji="1" lang="en-US" altLang="zh-CN" sz="2000" b="1">
                      <a:solidFill>
                        <a:srgbClr val="FFFFFF"/>
                      </a:solidFill>
                      <a:latin typeface="Times New Roman" panose="02020603050405020304" pitchFamily="18" charset="0"/>
                      <a:ea typeface="宋体" panose="02010600030101010101" pitchFamily="2" charset="-122"/>
                    </a:rPr>
                    <a:t>21</a:t>
                  </a:r>
                </a:p>
              </p:txBody>
            </p:sp>
            <p:grpSp>
              <p:nvGrpSpPr>
                <p:cNvPr id="733190" name="Group 6">
                  <a:extLst>
                    <a:ext uri="{FF2B5EF4-FFF2-40B4-BE49-F238E27FC236}">
                      <a16:creationId xmlns:a16="http://schemas.microsoft.com/office/drawing/2014/main" id="{D5B54AB0-6AAB-074A-ACA8-4B342BF7B164}"/>
                    </a:ext>
                  </a:extLst>
                </p:cNvPr>
                <p:cNvGrpSpPr>
                  <a:grpSpLocks/>
                </p:cNvGrpSpPr>
                <p:nvPr/>
              </p:nvGrpSpPr>
              <p:grpSpPr bwMode="auto">
                <a:xfrm>
                  <a:off x="324" y="1200"/>
                  <a:ext cx="4319" cy="489"/>
                  <a:chOff x="324" y="1200"/>
                  <a:chExt cx="4319" cy="489"/>
                </a:xfrm>
              </p:grpSpPr>
              <p:grpSp>
                <p:nvGrpSpPr>
                  <p:cNvPr id="733191" name="Group 7">
                    <a:extLst>
                      <a:ext uri="{FF2B5EF4-FFF2-40B4-BE49-F238E27FC236}">
                        <a16:creationId xmlns:a16="http://schemas.microsoft.com/office/drawing/2014/main" id="{91AAC2B2-C2E2-954A-9FDB-801051AB09E2}"/>
                      </a:ext>
                    </a:extLst>
                  </p:cNvPr>
                  <p:cNvGrpSpPr>
                    <a:grpSpLocks/>
                  </p:cNvGrpSpPr>
                  <p:nvPr/>
                </p:nvGrpSpPr>
                <p:grpSpPr bwMode="auto">
                  <a:xfrm>
                    <a:off x="336" y="1440"/>
                    <a:ext cx="4307" cy="249"/>
                    <a:chOff x="336" y="1440"/>
                    <a:chExt cx="4307" cy="249"/>
                  </a:xfrm>
                </p:grpSpPr>
                <p:sp>
                  <p:nvSpPr>
                    <p:cNvPr id="733192" name="Rectangle 8">
                      <a:extLst>
                        <a:ext uri="{FF2B5EF4-FFF2-40B4-BE49-F238E27FC236}">
                          <a16:creationId xmlns:a16="http://schemas.microsoft.com/office/drawing/2014/main" id="{404BB963-C418-C84A-8BC7-FEC7BE47035C}"/>
                        </a:ext>
                      </a:extLst>
                    </p:cNvPr>
                    <p:cNvSpPr>
                      <a:spLocks noChangeArrowheads="1"/>
                    </p:cNvSpPr>
                    <p:nvPr/>
                  </p:nvSpPr>
                  <p:spPr bwMode="auto">
                    <a:xfrm>
                      <a:off x="336" y="144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5     13    19    21    37    56     64     75    80    88    92</a:t>
                      </a:r>
                    </a:p>
                  </p:txBody>
                </p:sp>
                <p:sp>
                  <p:nvSpPr>
                    <p:cNvPr id="733193" name="Line 9">
                      <a:extLst>
                        <a:ext uri="{FF2B5EF4-FFF2-40B4-BE49-F238E27FC236}">
                          <a16:creationId xmlns:a16="http://schemas.microsoft.com/office/drawing/2014/main" id="{1059A0EA-4EA6-3F47-B3E1-0B79FD651899}"/>
                        </a:ext>
                      </a:extLst>
                    </p:cNvPr>
                    <p:cNvSpPr>
                      <a:spLocks noChangeShapeType="1"/>
                    </p:cNvSpPr>
                    <p:nvPr/>
                  </p:nvSpPr>
                  <p:spPr bwMode="auto">
                    <a:xfrm>
                      <a:off x="67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194" name="Line 10">
                      <a:extLst>
                        <a:ext uri="{FF2B5EF4-FFF2-40B4-BE49-F238E27FC236}">
                          <a16:creationId xmlns:a16="http://schemas.microsoft.com/office/drawing/2014/main" id="{936DB94B-02DD-CE4A-B28B-43D06C38F125}"/>
                        </a:ext>
                      </a:extLst>
                    </p:cNvPr>
                    <p:cNvSpPr>
                      <a:spLocks noChangeShapeType="1"/>
                    </p:cNvSpPr>
                    <p:nvPr/>
                  </p:nvSpPr>
                  <p:spPr bwMode="auto">
                    <a:xfrm>
                      <a:off x="10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195" name="Line 11">
                      <a:extLst>
                        <a:ext uri="{FF2B5EF4-FFF2-40B4-BE49-F238E27FC236}">
                          <a16:creationId xmlns:a16="http://schemas.microsoft.com/office/drawing/2014/main" id="{E495006C-BD28-3940-91EE-2F4D1E06DC7B}"/>
                        </a:ext>
                      </a:extLst>
                    </p:cNvPr>
                    <p:cNvSpPr>
                      <a:spLocks noChangeShapeType="1"/>
                    </p:cNvSpPr>
                    <p:nvPr/>
                  </p:nvSpPr>
                  <p:spPr bwMode="auto">
                    <a:xfrm>
                      <a:off x="14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196" name="Line 12">
                      <a:extLst>
                        <a:ext uri="{FF2B5EF4-FFF2-40B4-BE49-F238E27FC236}">
                          <a16:creationId xmlns:a16="http://schemas.microsoft.com/office/drawing/2014/main" id="{19ECBF4E-F6B6-FB4D-8645-A735FFEF9243}"/>
                        </a:ext>
                      </a:extLst>
                    </p:cNvPr>
                    <p:cNvSpPr>
                      <a:spLocks noChangeShapeType="1"/>
                    </p:cNvSpPr>
                    <p:nvPr/>
                  </p:nvSpPr>
                  <p:spPr bwMode="auto">
                    <a:xfrm>
                      <a:off x="18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197" name="Line 13">
                      <a:extLst>
                        <a:ext uri="{FF2B5EF4-FFF2-40B4-BE49-F238E27FC236}">
                          <a16:creationId xmlns:a16="http://schemas.microsoft.com/office/drawing/2014/main" id="{72520138-2091-C844-B986-5240D998C8D6}"/>
                        </a:ext>
                      </a:extLst>
                    </p:cNvPr>
                    <p:cNvSpPr>
                      <a:spLocks noChangeShapeType="1"/>
                    </p:cNvSpPr>
                    <p:nvPr/>
                  </p:nvSpPr>
                  <p:spPr bwMode="auto">
                    <a:xfrm>
                      <a:off x="22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198" name="Line 14">
                      <a:extLst>
                        <a:ext uri="{FF2B5EF4-FFF2-40B4-BE49-F238E27FC236}">
                          <a16:creationId xmlns:a16="http://schemas.microsoft.com/office/drawing/2014/main" id="{79540BD0-5B65-E84E-B8C9-43C39F9D597B}"/>
                        </a:ext>
                      </a:extLst>
                    </p:cNvPr>
                    <p:cNvSpPr>
                      <a:spLocks noChangeShapeType="1"/>
                    </p:cNvSpPr>
                    <p:nvPr/>
                  </p:nvSpPr>
                  <p:spPr bwMode="auto">
                    <a:xfrm>
                      <a:off x="259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199" name="Line 15">
                      <a:extLst>
                        <a:ext uri="{FF2B5EF4-FFF2-40B4-BE49-F238E27FC236}">
                          <a16:creationId xmlns:a16="http://schemas.microsoft.com/office/drawing/2014/main" id="{5836D66D-7E5A-3047-BA34-E51923EC5115}"/>
                        </a:ext>
                      </a:extLst>
                    </p:cNvPr>
                    <p:cNvSpPr>
                      <a:spLocks noChangeShapeType="1"/>
                    </p:cNvSpPr>
                    <p:nvPr/>
                  </p:nvSpPr>
                  <p:spPr bwMode="auto">
                    <a:xfrm>
                      <a:off x="30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00" name="Line 16">
                      <a:extLst>
                        <a:ext uri="{FF2B5EF4-FFF2-40B4-BE49-F238E27FC236}">
                          <a16:creationId xmlns:a16="http://schemas.microsoft.com/office/drawing/2014/main" id="{205E4B84-9126-764A-A798-F194E62C81BB}"/>
                        </a:ext>
                      </a:extLst>
                    </p:cNvPr>
                    <p:cNvSpPr>
                      <a:spLocks noChangeShapeType="1"/>
                    </p:cNvSpPr>
                    <p:nvPr/>
                  </p:nvSpPr>
                  <p:spPr bwMode="auto">
                    <a:xfrm>
                      <a:off x="3456"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01" name="Line 17">
                      <a:extLst>
                        <a:ext uri="{FF2B5EF4-FFF2-40B4-BE49-F238E27FC236}">
                          <a16:creationId xmlns:a16="http://schemas.microsoft.com/office/drawing/2014/main" id="{1CB6E1DC-F573-324A-ADCD-0618259E8D6E}"/>
                        </a:ext>
                      </a:extLst>
                    </p:cNvPr>
                    <p:cNvSpPr>
                      <a:spLocks noChangeShapeType="1"/>
                    </p:cNvSpPr>
                    <p:nvPr/>
                  </p:nvSpPr>
                  <p:spPr bwMode="auto">
                    <a:xfrm>
                      <a:off x="38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02" name="Line 18">
                      <a:extLst>
                        <a:ext uri="{FF2B5EF4-FFF2-40B4-BE49-F238E27FC236}">
                          <a16:creationId xmlns:a16="http://schemas.microsoft.com/office/drawing/2014/main" id="{74FFB89E-9B81-B145-8F20-217E4207B740}"/>
                        </a:ext>
                      </a:extLst>
                    </p:cNvPr>
                    <p:cNvSpPr>
                      <a:spLocks noChangeShapeType="1"/>
                    </p:cNvSpPr>
                    <p:nvPr/>
                  </p:nvSpPr>
                  <p:spPr bwMode="auto">
                    <a:xfrm>
                      <a:off x="42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3203" name="Rectangle 19">
                    <a:extLst>
                      <a:ext uri="{FF2B5EF4-FFF2-40B4-BE49-F238E27FC236}">
                        <a16:creationId xmlns:a16="http://schemas.microsoft.com/office/drawing/2014/main" id="{463FC057-189C-5142-A4EA-76448B266E41}"/>
                      </a:ext>
                    </a:extLst>
                  </p:cNvPr>
                  <p:cNvSpPr>
                    <a:spLocks noChangeArrowheads="1"/>
                  </p:cNvSpPr>
                  <p:nvPr/>
                </p:nvSpPr>
                <p:spPr bwMode="auto">
                  <a:xfrm>
                    <a:off x="324" y="120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1      2      3      4      5      6       7       8     9     10     11</a:t>
                    </a:r>
                  </a:p>
                </p:txBody>
              </p:sp>
            </p:grpSp>
            <p:grpSp>
              <p:nvGrpSpPr>
                <p:cNvPr id="733204" name="Group 20">
                  <a:extLst>
                    <a:ext uri="{FF2B5EF4-FFF2-40B4-BE49-F238E27FC236}">
                      <a16:creationId xmlns:a16="http://schemas.microsoft.com/office/drawing/2014/main" id="{914B6113-5097-C642-8224-ABA9958734CA}"/>
                    </a:ext>
                  </a:extLst>
                </p:cNvPr>
                <p:cNvGrpSpPr>
                  <a:grpSpLocks/>
                </p:cNvGrpSpPr>
                <p:nvPr/>
              </p:nvGrpSpPr>
              <p:grpSpPr bwMode="auto">
                <a:xfrm>
                  <a:off x="2208" y="1717"/>
                  <a:ext cx="363" cy="419"/>
                  <a:chOff x="4256" y="1728"/>
                  <a:chExt cx="363" cy="419"/>
                </a:xfrm>
              </p:grpSpPr>
              <p:sp>
                <p:nvSpPr>
                  <p:cNvPr id="733205" name="Rectangle 21">
                    <a:extLst>
                      <a:ext uri="{FF2B5EF4-FFF2-40B4-BE49-F238E27FC236}">
                        <a16:creationId xmlns:a16="http://schemas.microsoft.com/office/drawing/2014/main" id="{06A58240-E028-0E4D-92DE-C8BF1EAF93DE}"/>
                      </a:ext>
                    </a:extLst>
                  </p:cNvPr>
                  <p:cNvSpPr>
                    <a:spLocks noChangeArrowheads="1"/>
                  </p:cNvSpPr>
                  <p:nvPr/>
                </p:nvSpPr>
                <p:spPr bwMode="auto">
                  <a:xfrm>
                    <a:off x="4256" y="1920"/>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Mid</a:t>
                    </a:r>
                  </a:p>
                </p:txBody>
              </p:sp>
              <p:sp>
                <p:nvSpPr>
                  <p:cNvPr id="733206" name="Line 22">
                    <a:extLst>
                      <a:ext uri="{FF2B5EF4-FFF2-40B4-BE49-F238E27FC236}">
                        <a16:creationId xmlns:a16="http://schemas.microsoft.com/office/drawing/2014/main" id="{85C6175B-9E93-574D-A93B-49C8289EB82F}"/>
                      </a:ext>
                    </a:extLst>
                  </p:cNvPr>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3207" name="Group 23">
                  <a:extLst>
                    <a:ext uri="{FF2B5EF4-FFF2-40B4-BE49-F238E27FC236}">
                      <a16:creationId xmlns:a16="http://schemas.microsoft.com/office/drawing/2014/main" id="{56FA42F9-1C7E-7343-9693-76B729158C8E}"/>
                    </a:ext>
                  </a:extLst>
                </p:cNvPr>
                <p:cNvGrpSpPr>
                  <a:grpSpLocks/>
                </p:cNvGrpSpPr>
                <p:nvPr/>
              </p:nvGrpSpPr>
              <p:grpSpPr bwMode="auto">
                <a:xfrm>
                  <a:off x="4200" y="1720"/>
                  <a:ext cx="408" cy="427"/>
                  <a:chOff x="3408" y="1728"/>
                  <a:chExt cx="408" cy="427"/>
                </a:xfrm>
              </p:grpSpPr>
              <p:sp>
                <p:nvSpPr>
                  <p:cNvPr id="733208" name="Rectangle 24">
                    <a:extLst>
                      <a:ext uri="{FF2B5EF4-FFF2-40B4-BE49-F238E27FC236}">
                        <a16:creationId xmlns:a16="http://schemas.microsoft.com/office/drawing/2014/main" id="{8FDB4466-F3C2-BC41-A51C-C1D901081C7A}"/>
                      </a:ext>
                    </a:extLst>
                  </p:cNvPr>
                  <p:cNvSpPr>
                    <a:spLocks noChangeArrowheads="1"/>
                  </p:cNvSpPr>
                  <p:nvPr/>
                </p:nvSpPr>
                <p:spPr bwMode="auto">
                  <a:xfrm>
                    <a:off x="3408" y="192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High</a:t>
                    </a:r>
                  </a:p>
                </p:txBody>
              </p:sp>
              <p:sp>
                <p:nvSpPr>
                  <p:cNvPr id="733209" name="Line 25">
                    <a:extLst>
                      <a:ext uri="{FF2B5EF4-FFF2-40B4-BE49-F238E27FC236}">
                        <a16:creationId xmlns:a16="http://schemas.microsoft.com/office/drawing/2014/main" id="{50103D9F-8081-0D48-8883-ADF2DFCC8AA5}"/>
                      </a:ext>
                    </a:extLst>
                  </p:cNvPr>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3210" name="Group 26">
                  <a:extLst>
                    <a:ext uri="{FF2B5EF4-FFF2-40B4-BE49-F238E27FC236}">
                      <a16:creationId xmlns:a16="http://schemas.microsoft.com/office/drawing/2014/main" id="{92B31A35-4806-5F43-89D9-6A6E64C57445}"/>
                    </a:ext>
                  </a:extLst>
                </p:cNvPr>
                <p:cNvGrpSpPr>
                  <a:grpSpLocks/>
                </p:cNvGrpSpPr>
                <p:nvPr/>
              </p:nvGrpSpPr>
              <p:grpSpPr bwMode="auto">
                <a:xfrm>
                  <a:off x="216" y="1720"/>
                  <a:ext cx="408" cy="395"/>
                  <a:chOff x="2976" y="1728"/>
                  <a:chExt cx="408" cy="395"/>
                </a:xfrm>
              </p:grpSpPr>
              <p:sp>
                <p:nvSpPr>
                  <p:cNvPr id="733211" name="Rectangle 27">
                    <a:extLst>
                      <a:ext uri="{FF2B5EF4-FFF2-40B4-BE49-F238E27FC236}">
                        <a16:creationId xmlns:a16="http://schemas.microsoft.com/office/drawing/2014/main" id="{28775F56-F5EC-EA43-8DA8-472494418B03}"/>
                      </a:ext>
                    </a:extLst>
                  </p:cNvPr>
                  <p:cNvSpPr>
                    <a:spLocks noChangeArrowheads="1"/>
                  </p:cNvSpPr>
                  <p:nvPr/>
                </p:nvSpPr>
                <p:spPr bwMode="auto">
                  <a:xfrm>
                    <a:off x="2976" y="1896"/>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Low</a:t>
                    </a:r>
                  </a:p>
                </p:txBody>
              </p:sp>
              <p:sp>
                <p:nvSpPr>
                  <p:cNvPr id="733212" name="Line 28">
                    <a:extLst>
                      <a:ext uri="{FF2B5EF4-FFF2-40B4-BE49-F238E27FC236}">
                        <a16:creationId xmlns:a16="http://schemas.microsoft.com/office/drawing/2014/main" id="{CEA8A023-98EB-7A46-8256-75206849E7C1}"/>
                      </a:ext>
                    </a:extLst>
                  </p:cNvPr>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33213" name="Group 29">
                <a:extLst>
                  <a:ext uri="{FF2B5EF4-FFF2-40B4-BE49-F238E27FC236}">
                    <a16:creationId xmlns:a16="http://schemas.microsoft.com/office/drawing/2014/main" id="{BC962B34-DE4C-AB4A-A6C8-ABF09C608D54}"/>
                  </a:ext>
                </a:extLst>
              </p:cNvPr>
              <p:cNvGrpSpPr>
                <a:grpSpLocks/>
              </p:cNvGrpSpPr>
              <p:nvPr/>
            </p:nvGrpSpPr>
            <p:grpSpPr bwMode="auto">
              <a:xfrm>
                <a:off x="312" y="2160"/>
                <a:ext cx="4427" cy="931"/>
                <a:chOff x="312" y="2160"/>
                <a:chExt cx="4427" cy="931"/>
              </a:xfrm>
            </p:grpSpPr>
            <p:grpSp>
              <p:nvGrpSpPr>
                <p:cNvPr id="733214" name="Group 30">
                  <a:extLst>
                    <a:ext uri="{FF2B5EF4-FFF2-40B4-BE49-F238E27FC236}">
                      <a16:creationId xmlns:a16="http://schemas.microsoft.com/office/drawing/2014/main" id="{7450FFF3-FC87-5143-9E27-2B0765F1EA58}"/>
                    </a:ext>
                  </a:extLst>
                </p:cNvPr>
                <p:cNvGrpSpPr>
                  <a:grpSpLocks/>
                </p:cNvGrpSpPr>
                <p:nvPr/>
              </p:nvGrpSpPr>
              <p:grpSpPr bwMode="auto">
                <a:xfrm>
                  <a:off x="420" y="2160"/>
                  <a:ext cx="4319" cy="489"/>
                  <a:chOff x="324" y="1200"/>
                  <a:chExt cx="4319" cy="489"/>
                </a:xfrm>
              </p:grpSpPr>
              <p:grpSp>
                <p:nvGrpSpPr>
                  <p:cNvPr id="733215" name="Group 31">
                    <a:extLst>
                      <a:ext uri="{FF2B5EF4-FFF2-40B4-BE49-F238E27FC236}">
                        <a16:creationId xmlns:a16="http://schemas.microsoft.com/office/drawing/2014/main" id="{7853C490-E7F9-2945-B83F-43B8FF4C7451}"/>
                      </a:ext>
                    </a:extLst>
                  </p:cNvPr>
                  <p:cNvGrpSpPr>
                    <a:grpSpLocks/>
                  </p:cNvGrpSpPr>
                  <p:nvPr/>
                </p:nvGrpSpPr>
                <p:grpSpPr bwMode="auto">
                  <a:xfrm>
                    <a:off x="336" y="1440"/>
                    <a:ext cx="4307" cy="249"/>
                    <a:chOff x="336" y="1440"/>
                    <a:chExt cx="4307" cy="249"/>
                  </a:xfrm>
                </p:grpSpPr>
                <p:sp>
                  <p:nvSpPr>
                    <p:cNvPr id="733216" name="Rectangle 32">
                      <a:extLst>
                        <a:ext uri="{FF2B5EF4-FFF2-40B4-BE49-F238E27FC236}">
                          <a16:creationId xmlns:a16="http://schemas.microsoft.com/office/drawing/2014/main" id="{C85D5B15-99DE-0B41-8150-0547BD49A7F0}"/>
                        </a:ext>
                      </a:extLst>
                    </p:cNvPr>
                    <p:cNvSpPr>
                      <a:spLocks noChangeArrowheads="1"/>
                    </p:cNvSpPr>
                    <p:nvPr/>
                  </p:nvSpPr>
                  <p:spPr bwMode="auto">
                    <a:xfrm>
                      <a:off x="336" y="144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5     13    19    21    37    56     64     75    80    88    92</a:t>
                      </a:r>
                    </a:p>
                  </p:txBody>
                </p:sp>
                <p:sp>
                  <p:nvSpPr>
                    <p:cNvPr id="733217" name="Line 33">
                      <a:extLst>
                        <a:ext uri="{FF2B5EF4-FFF2-40B4-BE49-F238E27FC236}">
                          <a16:creationId xmlns:a16="http://schemas.microsoft.com/office/drawing/2014/main" id="{8E83D630-C886-AA4F-95C9-C8E8F71B4BD0}"/>
                        </a:ext>
                      </a:extLst>
                    </p:cNvPr>
                    <p:cNvSpPr>
                      <a:spLocks noChangeShapeType="1"/>
                    </p:cNvSpPr>
                    <p:nvPr/>
                  </p:nvSpPr>
                  <p:spPr bwMode="auto">
                    <a:xfrm>
                      <a:off x="67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18" name="Line 34">
                      <a:extLst>
                        <a:ext uri="{FF2B5EF4-FFF2-40B4-BE49-F238E27FC236}">
                          <a16:creationId xmlns:a16="http://schemas.microsoft.com/office/drawing/2014/main" id="{81F9DC98-1F31-BD4B-992F-2CE8C0D57A86}"/>
                        </a:ext>
                      </a:extLst>
                    </p:cNvPr>
                    <p:cNvSpPr>
                      <a:spLocks noChangeShapeType="1"/>
                    </p:cNvSpPr>
                    <p:nvPr/>
                  </p:nvSpPr>
                  <p:spPr bwMode="auto">
                    <a:xfrm>
                      <a:off x="10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19" name="Line 35">
                      <a:extLst>
                        <a:ext uri="{FF2B5EF4-FFF2-40B4-BE49-F238E27FC236}">
                          <a16:creationId xmlns:a16="http://schemas.microsoft.com/office/drawing/2014/main" id="{853B1155-BC8A-164F-AD10-3E33BC624AE9}"/>
                        </a:ext>
                      </a:extLst>
                    </p:cNvPr>
                    <p:cNvSpPr>
                      <a:spLocks noChangeShapeType="1"/>
                    </p:cNvSpPr>
                    <p:nvPr/>
                  </p:nvSpPr>
                  <p:spPr bwMode="auto">
                    <a:xfrm>
                      <a:off x="14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20" name="Line 36">
                      <a:extLst>
                        <a:ext uri="{FF2B5EF4-FFF2-40B4-BE49-F238E27FC236}">
                          <a16:creationId xmlns:a16="http://schemas.microsoft.com/office/drawing/2014/main" id="{A5D7D403-8863-D741-9CFD-22F9602DBE3A}"/>
                        </a:ext>
                      </a:extLst>
                    </p:cNvPr>
                    <p:cNvSpPr>
                      <a:spLocks noChangeShapeType="1"/>
                    </p:cNvSpPr>
                    <p:nvPr/>
                  </p:nvSpPr>
                  <p:spPr bwMode="auto">
                    <a:xfrm>
                      <a:off x="18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21" name="Line 37">
                      <a:extLst>
                        <a:ext uri="{FF2B5EF4-FFF2-40B4-BE49-F238E27FC236}">
                          <a16:creationId xmlns:a16="http://schemas.microsoft.com/office/drawing/2014/main" id="{5C374174-2220-4541-A054-DA484BEA61AA}"/>
                        </a:ext>
                      </a:extLst>
                    </p:cNvPr>
                    <p:cNvSpPr>
                      <a:spLocks noChangeShapeType="1"/>
                    </p:cNvSpPr>
                    <p:nvPr/>
                  </p:nvSpPr>
                  <p:spPr bwMode="auto">
                    <a:xfrm>
                      <a:off x="22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22" name="Line 38">
                      <a:extLst>
                        <a:ext uri="{FF2B5EF4-FFF2-40B4-BE49-F238E27FC236}">
                          <a16:creationId xmlns:a16="http://schemas.microsoft.com/office/drawing/2014/main" id="{982ED804-9A51-6E48-9AE6-BDF076F43CA0}"/>
                        </a:ext>
                      </a:extLst>
                    </p:cNvPr>
                    <p:cNvSpPr>
                      <a:spLocks noChangeShapeType="1"/>
                    </p:cNvSpPr>
                    <p:nvPr/>
                  </p:nvSpPr>
                  <p:spPr bwMode="auto">
                    <a:xfrm>
                      <a:off x="259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23" name="Line 39">
                      <a:extLst>
                        <a:ext uri="{FF2B5EF4-FFF2-40B4-BE49-F238E27FC236}">
                          <a16:creationId xmlns:a16="http://schemas.microsoft.com/office/drawing/2014/main" id="{4B33184F-9C5F-3046-A0A7-DC45FC392F0B}"/>
                        </a:ext>
                      </a:extLst>
                    </p:cNvPr>
                    <p:cNvSpPr>
                      <a:spLocks noChangeShapeType="1"/>
                    </p:cNvSpPr>
                    <p:nvPr/>
                  </p:nvSpPr>
                  <p:spPr bwMode="auto">
                    <a:xfrm>
                      <a:off x="30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24" name="Line 40">
                      <a:extLst>
                        <a:ext uri="{FF2B5EF4-FFF2-40B4-BE49-F238E27FC236}">
                          <a16:creationId xmlns:a16="http://schemas.microsoft.com/office/drawing/2014/main" id="{214D71D0-95F8-1045-AC28-606AACE2DD6D}"/>
                        </a:ext>
                      </a:extLst>
                    </p:cNvPr>
                    <p:cNvSpPr>
                      <a:spLocks noChangeShapeType="1"/>
                    </p:cNvSpPr>
                    <p:nvPr/>
                  </p:nvSpPr>
                  <p:spPr bwMode="auto">
                    <a:xfrm>
                      <a:off x="3456"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25" name="Line 41">
                      <a:extLst>
                        <a:ext uri="{FF2B5EF4-FFF2-40B4-BE49-F238E27FC236}">
                          <a16:creationId xmlns:a16="http://schemas.microsoft.com/office/drawing/2014/main" id="{CC52E5D4-64E8-0542-BFD7-DB340DE29327}"/>
                        </a:ext>
                      </a:extLst>
                    </p:cNvPr>
                    <p:cNvSpPr>
                      <a:spLocks noChangeShapeType="1"/>
                    </p:cNvSpPr>
                    <p:nvPr/>
                  </p:nvSpPr>
                  <p:spPr bwMode="auto">
                    <a:xfrm>
                      <a:off x="38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26" name="Line 42">
                      <a:extLst>
                        <a:ext uri="{FF2B5EF4-FFF2-40B4-BE49-F238E27FC236}">
                          <a16:creationId xmlns:a16="http://schemas.microsoft.com/office/drawing/2014/main" id="{A8124310-835B-584C-AD46-FC8708AFC4D4}"/>
                        </a:ext>
                      </a:extLst>
                    </p:cNvPr>
                    <p:cNvSpPr>
                      <a:spLocks noChangeShapeType="1"/>
                    </p:cNvSpPr>
                    <p:nvPr/>
                  </p:nvSpPr>
                  <p:spPr bwMode="auto">
                    <a:xfrm>
                      <a:off x="42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3227" name="Rectangle 43">
                    <a:extLst>
                      <a:ext uri="{FF2B5EF4-FFF2-40B4-BE49-F238E27FC236}">
                        <a16:creationId xmlns:a16="http://schemas.microsoft.com/office/drawing/2014/main" id="{CEBAE616-BC9D-3B4D-9E80-CE33AEEE7509}"/>
                      </a:ext>
                    </a:extLst>
                  </p:cNvPr>
                  <p:cNvSpPr>
                    <a:spLocks noChangeArrowheads="1"/>
                  </p:cNvSpPr>
                  <p:nvPr/>
                </p:nvSpPr>
                <p:spPr bwMode="auto">
                  <a:xfrm>
                    <a:off x="324" y="120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1      2      3      4      5      6       7       8     9     10     11</a:t>
                    </a:r>
                  </a:p>
                </p:txBody>
              </p:sp>
            </p:grpSp>
            <p:grpSp>
              <p:nvGrpSpPr>
                <p:cNvPr id="733228" name="Group 44">
                  <a:extLst>
                    <a:ext uri="{FF2B5EF4-FFF2-40B4-BE49-F238E27FC236}">
                      <a16:creationId xmlns:a16="http://schemas.microsoft.com/office/drawing/2014/main" id="{866E293A-366D-F54A-AFAD-46DAD9A68000}"/>
                    </a:ext>
                  </a:extLst>
                </p:cNvPr>
                <p:cNvGrpSpPr>
                  <a:grpSpLocks/>
                </p:cNvGrpSpPr>
                <p:nvPr/>
              </p:nvGrpSpPr>
              <p:grpSpPr bwMode="auto">
                <a:xfrm>
                  <a:off x="1168" y="2664"/>
                  <a:ext cx="363" cy="419"/>
                  <a:chOff x="4256" y="1728"/>
                  <a:chExt cx="363" cy="419"/>
                </a:xfrm>
              </p:grpSpPr>
              <p:sp>
                <p:nvSpPr>
                  <p:cNvPr id="733229" name="Rectangle 45">
                    <a:extLst>
                      <a:ext uri="{FF2B5EF4-FFF2-40B4-BE49-F238E27FC236}">
                        <a16:creationId xmlns:a16="http://schemas.microsoft.com/office/drawing/2014/main" id="{4FE680DD-1675-534B-8A81-50138B567E33}"/>
                      </a:ext>
                    </a:extLst>
                  </p:cNvPr>
                  <p:cNvSpPr>
                    <a:spLocks noChangeArrowheads="1"/>
                  </p:cNvSpPr>
                  <p:nvPr/>
                </p:nvSpPr>
                <p:spPr bwMode="auto">
                  <a:xfrm>
                    <a:off x="4256" y="1920"/>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Mid</a:t>
                    </a:r>
                  </a:p>
                </p:txBody>
              </p:sp>
              <p:sp>
                <p:nvSpPr>
                  <p:cNvPr id="733230" name="Line 46">
                    <a:extLst>
                      <a:ext uri="{FF2B5EF4-FFF2-40B4-BE49-F238E27FC236}">
                        <a16:creationId xmlns:a16="http://schemas.microsoft.com/office/drawing/2014/main" id="{87782AC8-D685-664C-94A2-4601D0CE6B9C}"/>
                      </a:ext>
                    </a:extLst>
                  </p:cNvPr>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3231" name="Group 47">
                  <a:extLst>
                    <a:ext uri="{FF2B5EF4-FFF2-40B4-BE49-F238E27FC236}">
                      <a16:creationId xmlns:a16="http://schemas.microsoft.com/office/drawing/2014/main" id="{B8EA5AB2-83E9-C846-9141-6137ECA4F6EE}"/>
                    </a:ext>
                  </a:extLst>
                </p:cNvPr>
                <p:cNvGrpSpPr>
                  <a:grpSpLocks/>
                </p:cNvGrpSpPr>
                <p:nvPr/>
              </p:nvGrpSpPr>
              <p:grpSpPr bwMode="auto">
                <a:xfrm>
                  <a:off x="1888" y="2664"/>
                  <a:ext cx="408" cy="427"/>
                  <a:chOff x="3408" y="1728"/>
                  <a:chExt cx="408" cy="427"/>
                </a:xfrm>
              </p:grpSpPr>
              <p:sp>
                <p:nvSpPr>
                  <p:cNvPr id="733232" name="Rectangle 48">
                    <a:extLst>
                      <a:ext uri="{FF2B5EF4-FFF2-40B4-BE49-F238E27FC236}">
                        <a16:creationId xmlns:a16="http://schemas.microsoft.com/office/drawing/2014/main" id="{1E683EB4-FDEF-6843-A74F-67F821144993}"/>
                      </a:ext>
                    </a:extLst>
                  </p:cNvPr>
                  <p:cNvSpPr>
                    <a:spLocks noChangeArrowheads="1"/>
                  </p:cNvSpPr>
                  <p:nvPr/>
                </p:nvSpPr>
                <p:spPr bwMode="auto">
                  <a:xfrm>
                    <a:off x="3408" y="192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High</a:t>
                    </a:r>
                  </a:p>
                </p:txBody>
              </p:sp>
              <p:sp>
                <p:nvSpPr>
                  <p:cNvPr id="733233" name="Line 49">
                    <a:extLst>
                      <a:ext uri="{FF2B5EF4-FFF2-40B4-BE49-F238E27FC236}">
                        <a16:creationId xmlns:a16="http://schemas.microsoft.com/office/drawing/2014/main" id="{8B48356F-1472-B747-8BAF-7CEC8F5AA023}"/>
                      </a:ext>
                    </a:extLst>
                  </p:cNvPr>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3234" name="Group 50">
                  <a:extLst>
                    <a:ext uri="{FF2B5EF4-FFF2-40B4-BE49-F238E27FC236}">
                      <a16:creationId xmlns:a16="http://schemas.microsoft.com/office/drawing/2014/main" id="{8A29848D-FEBB-914C-A4D5-C36E3F2DD8E4}"/>
                    </a:ext>
                  </a:extLst>
                </p:cNvPr>
                <p:cNvGrpSpPr>
                  <a:grpSpLocks/>
                </p:cNvGrpSpPr>
                <p:nvPr/>
              </p:nvGrpSpPr>
              <p:grpSpPr bwMode="auto">
                <a:xfrm>
                  <a:off x="312" y="2680"/>
                  <a:ext cx="408" cy="395"/>
                  <a:chOff x="2976" y="1728"/>
                  <a:chExt cx="408" cy="395"/>
                </a:xfrm>
              </p:grpSpPr>
              <p:sp>
                <p:nvSpPr>
                  <p:cNvPr id="733235" name="Rectangle 51">
                    <a:extLst>
                      <a:ext uri="{FF2B5EF4-FFF2-40B4-BE49-F238E27FC236}">
                        <a16:creationId xmlns:a16="http://schemas.microsoft.com/office/drawing/2014/main" id="{CE989CB8-F011-6942-A832-40A5DF5FC5D7}"/>
                      </a:ext>
                    </a:extLst>
                  </p:cNvPr>
                  <p:cNvSpPr>
                    <a:spLocks noChangeArrowheads="1"/>
                  </p:cNvSpPr>
                  <p:nvPr/>
                </p:nvSpPr>
                <p:spPr bwMode="auto">
                  <a:xfrm>
                    <a:off x="2976" y="1896"/>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Low</a:t>
                    </a:r>
                  </a:p>
                </p:txBody>
              </p:sp>
              <p:sp>
                <p:nvSpPr>
                  <p:cNvPr id="733236" name="Line 52">
                    <a:extLst>
                      <a:ext uri="{FF2B5EF4-FFF2-40B4-BE49-F238E27FC236}">
                        <a16:creationId xmlns:a16="http://schemas.microsoft.com/office/drawing/2014/main" id="{ECBF1C75-9233-CB4B-96A4-16BBAE1A9DC7}"/>
                      </a:ext>
                    </a:extLst>
                  </p:cNvPr>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33237" name="Group 53">
                <a:extLst>
                  <a:ext uri="{FF2B5EF4-FFF2-40B4-BE49-F238E27FC236}">
                    <a16:creationId xmlns:a16="http://schemas.microsoft.com/office/drawing/2014/main" id="{4F0C5548-6B5B-1944-8903-3172B1EBDBF5}"/>
                  </a:ext>
                </a:extLst>
              </p:cNvPr>
              <p:cNvGrpSpPr>
                <a:grpSpLocks/>
              </p:cNvGrpSpPr>
              <p:nvPr/>
            </p:nvGrpSpPr>
            <p:grpSpPr bwMode="auto">
              <a:xfrm>
                <a:off x="420" y="3229"/>
                <a:ext cx="4319" cy="931"/>
                <a:chOff x="420" y="3229"/>
                <a:chExt cx="4319" cy="931"/>
              </a:xfrm>
            </p:grpSpPr>
            <p:grpSp>
              <p:nvGrpSpPr>
                <p:cNvPr id="733238" name="Group 54">
                  <a:extLst>
                    <a:ext uri="{FF2B5EF4-FFF2-40B4-BE49-F238E27FC236}">
                      <a16:creationId xmlns:a16="http://schemas.microsoft.com/office/drawing/2014/main" id="{0DD96777-BA74-8F43-8F87-728EAFBB3D00}"/>
                    </a:ext>
                  </a:extLst>
                </p:cNvPr>
                <p:cNvGrpSpPr>
                  <a:grpSpLocks/>
                </p:cNvGrpSpPr>
                <p:nvPr/>
              </p:nvGrpSpPr>
              <p:grpSpPr bwMode="auto">
                <a:xfrm>
                  <a:off x="420" y="3229"/>
                  <a:ext cx="4319" cy="489"/>
                  <a:chOff x="324" y="1200"/>
                  <a:chExt cx="4319" cy="489"/>
                </a:xfrm>
              </p:grpSpPr>
              <p:grpSp>
                <p:nvGrpSpPr>
                  <p:cNvPr id="733239" name="Group 55">
                    <a:extLst>
                      <a:ext uri="{FF2B5EF4-FFF2-40B4-BE49-F238E27FC236}">
                        <a16:creationId xmlns:a16="http://schemas.microsoft.com/office/drawing/2014/main" id="{575E2F33-8F5C-9644-8C1C-138F20B31E45}"/>
                      </a:ext>
                    </a:extLst>
                  </p:cNvPr>
                  <p:cNvGrpSpPr>
                    <a:grpSpLocks/>
                  </p:cNvGrpSpPr>
                  <p:nvPr/>
                </p:nvGrpSpPr>
                <p:grpSpPr bwMode="auto">
                  <a:xfrm>
                    <a:off x="336" y="1440"/>
                    <a:ext cx="4307" cy="249"/>
                    <a:chOff x="336" y="1440"/>
                    <a:chExt cx="4307" cy="249"/>
                  </a:xfrm>
                </p:grpSpPr>
                <p:sp>
                  <p:nvSpPr>
                    <p:cNvPr id="733240" name="Rectangle 56">
                      <a:extLst>
                        <a:ext uri="{FF2B5EF4-FFF2-40B4-BE49-F238E27FC236}">
                          <a16:creationId xmlns:a16="http://schemas.microsoft.com/office/drawing/2014/main" id="{6544F1E7-5392-BF4D-BB9C-A8FCA6EF7DA4}"/>
                        </a:ext>
                      </a:extLst>
                    </p:cNvPr>
                    <p:cNvSpPr>
                      <a:spLocks noChangeArrowheads="1"/>
                    </p:cNvSpPr>
                    <p:nvPr/>
                  </p:nvSpPr>
                  <p:spPr bwMode="auto">
                    <a:xfrm>
                      <a:off x="336" y="144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5     13    19    21    37    56     64     75    80    88    92</a:t>
                      </a:r>
                    </a:p>
                  </p:txBody>
                </p:sp>
                <p:sp>
                  <p:nvSpPr>
                    <p:cNvPr id="733241" name="Line 57">
                      <a:extLst>
                        <a:ext uri="{FF2B5EF4-FFF2-40B4-BE49-F238E27FC236}">
                          <a16:creationId xmlns:a16="http://schemas.microsoft.com/office/drawing/2014/main" id="{A02F2EF6-09B4-8945-AD84-F58471EF4A9E}"/>
                        </a:ext>
                      </a:extLst>
                    </p:cNvPr>
                    <p:cNvSpPr>
                      <a:spLocks noChangeShapeType="1"/>
                    </p:cNvSpPr>
                    <p:nvPr/>
                  </p:nvSpPr>
                  <p:spPr bwMode="auto">
                    <a:xfrm>
                      <a:off x="67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2" name="Line 58">
                      <a:extLst>
                        <a:ext uri="{FF2B5EF4-FFF2-40B4-BE49-F238E27FC236}">
                          <a16:creationId xmlns:a16="http://schemas.microsoft.com/office/drawing/2014/main" id="{05AE686B-F2DD-7344-962C-601A156EEDD6}"/>
                        </a:ext>
                      </a:extLst>
                    </p:cNvPr>
                    <p:cNvSpPr>
                      <a:spLocks noChangeShapeType="1"/>
                    </p:cNvSpPr>
                    <p:nvPr/>
                  </p:nvSpPr>
                  <p:spPr bwMode="auto">
                    <a:xfrm>
                      <a:off x="10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3" name="Line 59">
                      <a:extLst>
                        <a:ext uri="{FF2B5EF4-FFF2-40B4-BE49-F238E27FC236}">
                          <a16:creationId xmlns:a16="http://schemas.microsoft.com/office/drawing/2014/main" id="{78464D67-6302-7448-BCEA-61C1AC3340C8}"/>
                        </a:ext>
                      </a:extLst>
                    </p:cNvPr>
                    <p:cNvSpPr>
                      <a:spLocks noChangeShapeType="1"/>
                    </p:cNvSpPr>
                    <p:nvPr/>
                  </p:nvSpPr>
                  <p:spPr bwMode="auto">
                    <a:xfrm>
                      <a:off x="14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4" name="Line 60">
                      <a:extLst>
                        <a:ext uri="{FF2B5EF4-FFF2-40B4-BE49-F238E27FC236}">
                          <a16:creationId xmlns:a16="http://schemas.microsoft.com/office/drawing/2014/main" id="{C85F376A-601B-5147-9BB9-8E86FEFFE5E9}"/>
                        </a:ext>
                      </a:extLst>
                    </p:cNvPr>
                    <p:cNvSpPr>
                      <a:spLocks noChangeShapeType="1"/>
                    </p:cNvSpPr>
                    <p:nvPr/>
                  </p:nvSpPr>
                  <p:spPr bwMode="auto">
                    <a:xfrm>
                      <a:off x="18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5" name="Line 61">
                      <a:extLst>
                        <a:ext uri="{FF2B5EF4-FFF2-40B4-BE49-F238E27FC236}">
                          <a16:creationId xmlns:a16="http://schemas.microsoft.com/office/drawing/2014/main" id="{E0F325DE-F456-D445-A914-EB51D0BA0CDF}"/>
                        </a:ext>
                      </a:extLst>
                    </p:cNvPr>
                    <p:cNvSpPr>
                      <a:spLocks noChangeShapeType="1"/>
                    </p:cNvSpPr>
                    <p:nvPr/>
                  </p:nvSpPr>
                  <p:spPr bwMode="auto">
                    <a:xfrm>
                      <a:off x="22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6" name="Line 62">
                      <a:extLst>
                        <a:ext uri="{FF2B5EF4-FFF2-40B4-BE49-F238E27FC236}">
                          <a16:creationId xmlns:a16="http://schemas.microsoft.com/office/drawing/2014/main" id="{80D19684-156A-5C41-B32A-774412D148A3}"/>
                        </a:ext>
                      </a:extLst>
                    </p:cNvPr>
                    <p:cNvSpPr>
                      <a:spLocks noChangeShapeType="1"/>
                    </p:cNvSpPr>
                    <p:nvPr/>
                  </p:nvSpPr>
                  <p:spPr bwMode="auto">
                    <a:xfrm>
                      <a:off x="259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7" name="Line 63">
                      <a:extLst>
                        <a:ext uri="{FF2B5EF4-FFF2-40B4-BE49-F238E27FC236}">
                          <a16:creationId xmlns:a16="http://schemas.microsoft.com/office/drawing/2014/main" id="{74D73567-F331-A14C-B0D1-B9B0CAB6F8D5}"/>
                        </a:ext>
                      </a:extLst>
                    </p:cNvPr>
                    <p:cNvSpPr>
                      <a:spLocks noChangeShapeType="1"/>
                    </p:cNvSpPr>
                    <p:nvPr/>
                  </p:nvSpPr>
                  <p:spPr bwMode="auto">
                    <a:xfrm>
                      <a:off x="30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8" name="Line 64">
                      <a:extLst>
                        <a:ext uri="{FF2B5EF4-FFF2-40B4-BE49-F238E27FC236}">
                          <a16:creationId xmlns:a16="http://schemas.microsoft.com/office/drawing/2014/main" id="{B5155617-21F8-F64A-B937-A29BD0601205}"/>
                        </a:ext>
                      </a:extLst>
                    </p:cNvPr>
                    <p:cNvSpPr>
                      <a:spLocks noChangeShapeType="1"/>
                    </p:cNvSpPr>
                    <p:nvPr/>
                  </p:nvSpPr>
                  <p:spPr bwMode="auto">
                    <a:xfrm>
                      <a:off x="3456"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49" name="Line 65">
                      <a:extLst>
                        <a:ext uri="{FF2B5EF4-FFF2-40B4-BE49-F238E27FC236}">
                          <a16:creationId xmlns:a16="http://schemas.microsoft.com/office/drawing/2014/main" id="{1283C4D3-CA3B-FC43-B879-11027C0F87E5}"/>
                        </a:ext>
                      </a:extLst>
                    </p:cNvPr>
                    <p:cNvSpPr>
                      <a:spLocks noChangeShapeType="1"/>
                    </p:cNvSpPr>
                    <p:nvPr/>
                  </p:nvSpPr>
                  <p:spPr bwMode="auto">
                    <a:xfrm>
                      <a:off x="38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3250" name="Line 66">
                      <a:extLst>
                        <a:ext uri="{FF2B5EF4-FFF2-40B4-BE49-F238E27FC236}">
                          <a16:creationId xmlns:a16="http://schemas.microsoft.com/office/drawing/2014/main" id="{50824566-B0F0-0645-9EBD-2FFDF731624A}"/>
                        </a:ext>
                      </a:extLst>
                    </p:cNvPr>
                    <p:cNvSpPr>
                      <a:spLocks noChangeShapeType="1"/>
                    </p:cNvSpPr>
                    <p:nvPr/>
                  </p:nvSpPr>
                  <p:spPr bwMode="auto">
                    <a:xfrm>
                      <a:off x="42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3251" name="Rectangle 67">
                    <a:extLst>
                      <a:ext uri="{FF2B5EF4-FFF2-40B4-BE49-F238E27FC236}">
                        <a16:creationId xmlns:a16="http://schemas.microsoft.com/office/drawing/2014/main" id="{E7AB2468-4DD0-1544-A6DB-8C467B41A00E}"/>
                      </a:ext>
                    </a:extLst>
                  </p:cNvPr>
                  <p:cNvSpPr>
                    <a:spLocks noChangeArrowheads="1"/>
                  </p:cNvSpPr>
                  <p:nvPr/>
                </p:nvSpPr>
                <p:spPr bwMode="auto">
                  <a:xfrm>
                    <a:off x="324" y="120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1      2      3      4      5      6       7       8     9     10     11</a:t>
                    </a:r>
                  </a:p>
                </p:txBody>
              </p:sp>
            </p:grpSp>
            <p:grpSp>
              <p:nvGrpSpPr>
                <p:cNvPr id="733252" name="Group 68">
                  <a:extLst>
                    <a:ext uri="{FF2B5EF4-FFF2-40B4-BE49-F238E27FC236}">
                      <a16:creationId xmlns:a16="http://schemas.microsoft.com/office/drawing/2014/main" id="{E5FA74EB-E9C0-8347-B8E0-DAE5691B6B4E}"/>
                    </a:ext>
                  </a:extLst>
                </p:cNvPr>
                <p:cNvGrpSpPr>
                  <a:grpSpLocks/>
                </p:cNvGrpSpPr>
                <p:nvPr/>
              </p:nvGrpSpPr>
              <p:grpSpPr bwMode="auto">
                <a:xfrm>
                  <a:off x="1672" y="3730"/>
                  <a:ext cx="363" cy="419"/>
                  <a:chOff x="4256" y="1728"/>
                  <a:chExt cx="363" cy="419"/>
                </a:xfrm>
              </p:grpSpPr>
              <p:sp>
                <p:nvSpPr>
                  <p:cNvPr id="733253" name="Rectangle 69">
                    <a:extLst>
                      <a:ext uri="{FF2B5EF4-FFF2-40B4-BE49-F238E27FC236}">
                        <a16:creationId xmlns:a16="http://schemas.microsoft.com/office/drawing/2014/main" id="{FAD71E30-F01E-C140-ACFE-D0CCEDD6EB66}"/>
                      </a:ext>
                    </a:extLst>
                  </p:cNvPr>
                  <p:cNvSpPr>
                    <a:spLocks noChangeArrowheads="1"/>
                  </p:cNvSpPr>
                  <p:nvPr/>
                </p:nvSpPr>
                <p:spPr bwMode="auto">
                  <a:xfrm>
                    <a:off x="4256" y="1920"/>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Mid</a:t>
                    </a:r>
                  </a:p>
                </p:txBody>
              </p:sp>
              <p:sp>
                <p:nvSpPr>
                  <p:cNvPr id="733254" name="Line 70">
                    <a:extLst>
                      <a:ext uri="{FF2B5EF4-FFF2-40B4-BE49-F238E27FC236}">
                        <a16:creationId xmlns:a16="http://schemas.microsoft.com/office/drawing/2014/main" id="{805B5F0B-5D7B-3541-A0CB-216E45999D4D}"/>
                      </a:ext>
                    </a:extLst>
                  </p:cNvPr>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3255" name="Group 71">
                  <a:extLst>
                    <a:ext uri="{FF2B5EF4-FFF2-40B4-BE49-F238E27FC236}">
                      <a16:creationId xmlns:a16="http://schemas.microsoft.com/office/drawing/2014/main" id="{1BAB72C6-1185-2545-B0EF-78C3B1BD9D59}"/>
                    </a:ext>
                  </a:extLst>
                </p:cNvPr>
                <p:cNvGrpSpPr>
                  <a:grpSpLocks/>
                </p:cNvGrpSpPr>
                <p:nvPr/>
              </p:nvGrpSpPr>
              <p:grpSpPr bwMode="auto">
                <a:xfrm>
                  <a:off x="1984" y="3733"/>
                  <a:ext cx="408" cy="427"/>
                  <a:chOff x="3408" y="1728"/>
                  <a:chExt cx="408" cy="427"/>
                </a:xfrm>
              </p:grpSpPr>
              <p:sp>
                <p:nvSpPr>
                  <p:cNvPr id="733256" name="Rectangle 72">
                    <a:extLst>
                      <a:ext uri="{FF2B5EF4-FFF2-40B4-BE49-F238E27FC236}">
                        <a16:creationId xmlns:a16="http://schemas.microsoft.com/office/drawing/2014/main" id="{6D473FA7-7FAC-4841-AFBD-FAC5FBB33D2D}"/>
                      </a:ext>
                    </a:extLst>
                  </p:cNvPr>
                  <p:cNvSpPr>
                    <a:spLocks noChangeArrowheads="1"/>
                  </p:cNvSpPr>
                  <p:nvPr/>
                </p:nvSpPr>
                <p:spPr bwMode="auto">
                  <a:xfrm>
                    <a:off x="3408" y="192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High</a:t>
                    </a:r>
                  </a:p>
                </p:txBody>
              </p:sp>
              <p:sp>
                <p:nvSpPr>
                  <p:cNvPr id="733257" name="Line 73">
                    <a:extLst>
                      <a:ext uri="{FF2B5EF4-FFF2-40B4-BE49-F238E27FC236}">
                        <a16:creationId xmlns:a16="http://schemas.microsoft.com/office/drawing/2014/main" id="{27380479-38DC-4A40-9789-B85BCECA1DED}"/>
                      </a:ext>
                    </a:extLst>
                  </p:cNvPr>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3258" name="Group 74">
                  <a:extLst>
                    <a:ext uri="{FF2B5EF4-FFF2-40B4-BE49-F238E27FC236}">
                      <a16:creationId xmlns:a16="http://schemas.microsoft.com/office/drawing/2014/main" id="{058818B9-6DC0-D04A-B45A-72CA65A03418}"/>
                    </a:ext>
                  </a:extLst>
                </p:cNvPr>
                <p:cNvGrpSpPr>
                  <a:grpSpLocks/>
                </p:cNvGrpSpPr>
                <p:nvPr/>
              </p:nvGrpSpPr>
              <p:grpSpPr bwMode="auto">
                <a:xfrm>
                  <a:off x="1304" y="3741"/>
                  <a:ext cx="408" cy="395"/>
                  <a:chOff x="2976" y="1728"/>
                  <a:chExt cx="408" cy="395"/>
                </a:xfrm>
              </p:grpSpPr>
              <p:sp>
                <p:nvSpPr>
                  <p:cNvPr id="733259" name="Rectangle 75">
                    <a:extLst>
                      <a:ext uri="{FF2B5EF4-FFF2-40B4-BE49-F238E27FC236}">
                        <a16:creationId xmlns:a16="http://schemas.microsoft.com/office/drawing/2014/main" id="{83725267-F58C-3C42-A048-916C771EB49B}"/>
                      </a:ext>
                    </a:extLst>
                  </p:cNvPr>
                  <p:cNvSpPr>
                    <a:spLocks noChangeArrowheads="1"/>
                  </p:cNvSpPr>
                  <p:nvPr/>
                </p:nvSpPr>
                <p:spPr bwMode="auto">
                  <a:xfrm>
                    <a:off x="2976" y="1896"/>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Low</a:t>
                    </a:r>
                  </a:p>
                </p:txBody>
              </p:sp>
              <p:sp>
                <p:nvSpPr>
                  <p:cNvPr id="733260" name="Line 76">
                    <a:extLst>
                      <a:ext uri="{FF2B5EF4-FFF2-40B4-BE49-F238E27FC236}">
                        <a16:creationId xmlns:a16="http://schemas.microsoft.com/office/drawing/2014/main" id="{E1695FA9-4A39-E944-959F-75EBC6AF83E7}"/>
                      </a:ext>
                    </a:extLst>
                  </p:cNvPr>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733261" name="Rectangle 77">
              <a:extLst>
                <a:ext uri="{FF2B5EF4-FFF2-40B4-BE49-F238E27FC236}">
                  <a16:creationId xmlns:a16="http://schemas.microsoft.com/office/drawing/2014/main" id="{C9D06AF3-5AB1-064A-928E-7746DEB18623}"/>
                </a:ext>
              </a:extLst>
            </p:cNvPr>
            <p:cNvSpPr>
              <a:spLocks noChangeArrowheads="1"/>
            </p:cNvSpPr>
            <p:nvPr/>
          </p:nvSpPr>
          <p:spPr bwMode="auto">
            <a:xfrm>
              <a:off x="1837" y="3566"/>
              <a:ext cx="163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   </a:t>
              </a:r>
              <a:r>
                <a:rPr kumimoji="1" lang="zh-CN" altLang="en-US" sz="2400" b="1">
                  <a:solidFill>
                    <a:srgbClr val="FFFFFF"/>
                  </a:solidFill>
                  <a:latin typeface="Times New Roman" panose="02020603050405020304" pitchFamily="18" charset="0"/>
                  <a:ea typeface="宋体" panose="02010600030101010101" pitchFamily="2" charset="-122"/>
                </a:rPr>
                <a:t>查找成功示例</a:t>
              </a:r>
            </a:p>
          </p:txBody>
        </p:sp>
      </p:grpSp>
      <p:sp>
        <p:nvSpPr>
          <p:cNvPr id="733262" name="Rectangle 78">
            <a:extLst>
              <a:ext uri="{FF2B5EF4-FFF2-40B4-BE49-F238E27FC236}">
                <a16:creationId xmlns:a16="http://schemas.microsoft.com/office/drawing/2014/main" id="{C0081C9A-AFD0-B448-8A77-A3C39D8273D6}"/>
              </a:ext>
            </a:extLst>
          </p:cNvPr>
          <p:cNvSpPr>
            <a:spLocks noGrp="1" noChangeArrowheads="1"/>
          </p:cNvSpPr>
          <p:nvPr>
            <p:ph type="body" idx="1"/>
          </p:nvPr>
        </p:nvSpPr>
        <p:spPr>
          <a:xfrm>
            <a:off x="1676400" y="144463"/>
            <a:ext cx="8839200" cy="692150"/>
          </a:xfrm>
          <a:noFill/>
          <a:ln/>
        </p:spPr>
        <p:txBody>
          <a:bodyPr/>
          <a:lstStyle/>
          <a:p>
            <a:pPr marL="0" indent="0">
              <a:lnSpc>
                <a:spcPct val="90000"/>
              </a:lnSpc>
              <a:buNone/>
            </a:pPr>
            <a:r>
              <a:rPr lang="en-US" altLang="zh-CN" sz="4000" b="1">
                <a:solidFill>
                  <a:schemeClr val="folHlink"/>
                </a:solidFill>
              </a:rPr>
              <a:t>3  </a:t>
            </a:r>
            <a:r>
              <a:rPr lang="zh-CN" altLang="en-US" sz="4000" b="1">
                <a:solidFill>
                  <a:schemeClr val="folHlink"/>
                </a:solidFill>
                <a:ea typeface="楷体_GB2312" pitchFamily="49" charset="-122"/>
              </a:rPr>
              <a:t>算法示例</a:t>
            </a:r>
            <a:r>
              <a:rPr lang="zh-CN" altLang="en-US" b="1"/>
              <a:t>     如图</a:t>
            </a:r>
            <a:r>
              <a:rPr lang="en-US" altLang="zh-CN" b="1"/>
              <a:t>9-2(a)</a:t>
            </a:r>
            <a:r>
              <a:rPr lang="zh-CN" altLang="en-US" b="1"/>
              <a:t>，</a:t>
            </a:r>
            <a:r>
              <a:rPr lang="en-US" altLang="zh-CN" b="1"/>
              <a:t>(b)</a:t>
            </a:r>
            <a:r>
              <a:rPr lang="zh-CN" altLang="en-US" b="1"/>
              <a:t>所示。</a:t>
            </a:r>
          </a:p>
        </p:txBody>
      </p:sp>
    </p:spTree>
    <p:extLst>
      <p:ext uri="{BB962C8B-B14F-4D97-AF65-F5344CB8AC3E}">
        <p14:creationId xmlns:p14="http://schemas.microsoft.com/office/powerpoint/2010/main" val="364535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34210" name="Group 2">
            <a:extLst>
              <a:ext uri="{FF2B5EF4-FFF2-40B4-BE49-F238E27FC236}">
                <a16:creationId xmlns:a16="http://schemas.microsoft.com/office/drawing/2014/main" id="{23242552-40FA-DF4B-B6BB-D14F0AC50B02}"/>
              </a:ext>
            </a:extLst>
          </p:cNvPr>
          <p:cNvGrpSpPr>
            <a:grpSpLocks/>
          </p:cNvGrpSpPr>
          <p:nvPr/>
        </p:nvGrpSpPr>
        <p:grpSpPr bwMode="auto">
          <a:xfrm>
            <a:off x="1631951" y="44450"/>
            <a:ext cx="8856663" cy="6624638"/>
            <a:chOff x="68" y="28"/>
            <a:chExt cx="5579" cy="4173"/>
          </a:xfrm>
        </p:grpSpPr>
        <p:sp>
          <p:nvSpPr>
            <p:cNvPr id="734211" name="AutoShape 3">
              <a:extLst>
                <a:ext uri="{FF2B5EF4-FFF2-40B4-BE49-F238E27FC236}">
                  <a16:creationId xmlns:a16="http://schemas.microsoft.com/office/drawing/2014/main" id="{20ACD48A-1227-FD48-8509-F4A5155D7BF8}"/>
                </a:ext>
              </a:extLst>
            </p:cNvPr>
            <p:cNvSpPr>
              <a:spLocks noChangeArrowheads="1"/>
            </p:cNvSpPr>
            <p:nvPr/>
          </p:nvSpPr>
          <p:spPr bwMode="auto">
            <a:xfrm>
              <a:off x="4430" y="74"/>
              <a:ext cx="1217" cy="272"/>
            </a:xfrm>
            <a:prstGeom prst="wedgeEllipseCallout">
              <a:avLst>
                <a:gd name="adj1" fmla="val -44741"/>
                <a:gd name="adj2" fmla="val 70222"/>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查找</a:t>
              </a:r>
              <a:r>
                <a:rPr kumimoji="1" lang="en-US" altLang="zh-CN" sz="2000" b="1">
                  <a:solidFill>
                    <a:srgbClr val="FFFFFF"/>
                  </a:solidFill>
                  <a:latin typeface="Times New Roman" panose="02020603050405020304" pitchFamily="18" charset="0"/>
                  <a:ea typeface="宋体" panose="02010600030101010101" pitchFamily="2" charset="-122"/>
                </a:rPr>
                <a:t>71</a:t>
              </a:r>
            </a:p>
          </p:txBody>
        </p:sp>
        <p:grpSp>
          <p:nvGrpSpPr>
            <p:cNvPr id="734212" name="Group 4">
              <a:extLst>
                <a:ext uri="{FF2B5EF4-FFF2-40B4-BE49-F238E27FC236}">
                  <a16:creationId xmlns:a16="http://schemas.microsoft.com/office/drawing/2014/main" id="{065D0570-3B56-A347-BB1B-72BEB8DFE362}"/>
                </a:ext>
              </a:extLst>
            </p:cNvPr>
            <p:cNvGrpSpPr>
              <a:grpSpLocks/>
            </p:cNvGrpSpPr>
            <p:nvPr/>
          </p:nvGrpSpPr>
          <p:grpSpPr bwMode="auto">
            <a:xfrm>
              <a:off x="68" y="28"/>
              <a:ext cx="4427" cy="947"/>
              <a:chOff x="421" y="300"/>
              <a:chExt cx="4427" cy="947"/>
            </a:xfrm>
          </p:grpSpPr>
          <p:grpSp>
            <p:nvGrpSpPr>
              <p:cNvPr id="734213" name="Group 5">
                <a:extLst>
                  <a:ext uri="{FF2B5EF4-FFF2-40B4-BE49-F238E27FC236}">
                    <a16:creationId xmlns:a16="http://schemas.microsoft.com/office/drawing/2014/main" id="{C1D54C16-A759-AC4D-A0F5-1567AB9B6EE7}"/>
                  </a:ext>
                </a:extLst>
              </p:cNvPr>
              <p:cNvGrpSpPr>
                <a:grpSpLocks/>
              </p:cNvGrpSpPr>
              <p:nvPr/>
            </p:nvGrpSpPr>
            <p:grpSpPr bwMode="auto">
              <a:xfrm>
                <a:off x="529" y="300"/>
                <a:ext cx="4319" cy="489"/>
                <a:chOff x="324" y="1200"/>
                <a:chExt cx="4319" cy="489"/>
              </a:xfrm>
            </p:grpSpPr>
            <p:grpSp>
              <p:nvGrpSpPr>
                <p:cNvPr id="734214" name="Group 6">
                  <a:extLst>
                    <a:ext uri="{FF2B5EF4-FFF2-40B4-BE49-F238E27FC236}">
                      <a16:creationId xmlns:a16="http://schemas.microsoft.com/office/drawing/2014/main" id="{13D2118C-8445-A54C-8C08-A55B85715500}"/>
                    </a:ext>
                  </a:extLst>
                </p:cNvPr>
                <p:cNvGrpSpPr>
                  <a:grpSpLocks/>
                </p:cNvGrpSpPr>
                <p:nvPr/>
              </p:nvGrpSpPr>
              <p:grpSpPr bwMode="auto">
                <a:xfrm>
                  <a:off x="336" y="1440"/>
                  <a:ext cx="4307" cy="249"/>
                  <a:chOff x="336" y="1440"/>
                  <a:chExt cx="4307" cy="249"/>
                </a:xfrm>
              </p:grpSpPr>
              <p:sp>
                <p:nvSpPr>
                  <p:cNvPr id="734215" name="Rectangle 7">
                    <a:extLst>
                      <a:ext uri="{FF2B5EF4-FFF2-40B4-BE49-F238E27FC236}">
                        <a16:creationId xmlns:a16="http://schemas.microsoft.com/office/drawing/2014/main" id="{E8310236-E03C-2F41-A6ED-522E04185B91}"/>
                      </a:ext>
                    </a:extLst>
                  </p:cNvPr>
                  <p:cNvSpPr>
                    <a:spLocks noChangeArrowheads="1"/>
                  </p:cNvSpPr>
                  <p:nvPr/>
                </p:nvSpPr>
                <p:spPr bwMode="auto">
                  <a:xfrm>
                    <a:off x="336" y="144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-5   13    17    23    38    46     56     65    78    81    92</a:t>
                    </a:r>
                  </a:p>
                </p:txBody>
              </p:sp>
              <p:sp>
                <p:nvSpPr>
                  <p:cNvPr id="734216" name="Line 8">
                    <a:extLst>
                      <a:ext uri="{FF2B5EF4-FFF2-40B4-BE49-F238E27FC236}">
                        <a16:creationId xmlns:a16="http://schemas.microsoft.com/office/drawing/2014/main" id="{52BD2084-1425-764C-A271-8EE2CC8AD5C3}"/>
                      </a:ext>
                    </a:extLst>
                  </p:cNvPr>
                  <p:cNvSpPr>
                    <a:spLocks noChangeShapeType="1"/>
                  </p:cNvSpPr>
                  <p:nvPr/>
                </p:nvSpPr>
                <p:spPr bwMode="auto">
                  <a:xfrm>
                    <a:off x="67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17" name="Line 9">
                    <a:extLst>
                      <a:ext uri="{FF2B5EF4-FFF2-40B4-BE49-F238E27FC236}">
                        <a16:creationId xmlns:a16="http://schemas.microsoft.com/office/drawing/2014/main" id="{BA5C10D4-963B-8F4B-BACC-A3E3EC16F7ED}"/>
                      </a:ext>
                    </a:extLst>
                  </p:cNvPr>
                  <p:cNvSpPr>
                    <a:spLocks noChangeShapeType="1"/>
                  </p:cNvSpPr>
                  <p:nvPr/>
                </p:nvSpPr>
                <p:spPr bwMode="auto">
                  <a:xfrm>
                    <a:off x="10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18" name="Line 10">
                    <a:extLst>
                      <a:ext uri="{FF2B5EF4-FFF2-40B4-BE49-F238E27FC236}">
                        <a16:creationId xmlns:a16="http://schemas.microsoft.com/office/drawing/2014/main" id="{22D76765-8928-2049-942E-AF62286A6C90}"/>
                      </a:ext>
                    </a:extLst>
                  </p:cNvPr>
                  <p:cNvSpPr>
                    <a:spLocks noChangeShapeType="1"/>
                  </p:cNvSpPr>
                  <p:nvPr/>
                </p:nvSpPr>
                <p:spPr bwMode="auto">
                  <a:xfrm>
                    <a:off x="14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19" name="Line 11">
                    <a:extLst>
                      <a:ext uri="{FF2B5EF4-FFF2-40B4-BE49-F238E27FC236}">
                        <a16:creationId xmlns:a16="http://schemas.microsoft.com/office/drawing/2014/main" id="{1911AB13-666C-E641-B6AF-A2D1051CE01E}"/>
                      </a:ext>
                    </a:extLst>
                  </p:cNvPr>
                  <p:cNvSpPr>
                    <a:spLocks noChangeShapeType="1"/>
                  </p:cNvSpPr>
                  <p:nvPr/>
                </p:nvSpPr>
                <p:spPr bwMode="auto">
                  <a:xfrm>
                    <a:off x="18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20" name="Line 12">
                    <a:extLst>
                      <a:ext uri="{FF2B5EF4-FFF2-40B4-BE49-F238E27FC236}">
                        <a16:creationId xmlns:a16="http://schemas.microsoft.com/office/drawing/2014/main" id="{D42CC394-C243-9B46-8E7A-49D0179D24D0}"/>
                      </a:ext>
                    </a:extLst>
                  </p:cNvPr>
                  <p:cNvSpPr>
                    <a:spLocks noChangeShapeType="1"/>
                  </p:cNvSpPr>
                  <p:nvPr/>
                </p:nvSpPr>
                <p:spPr bwMode="auto">
                  <a:xfrm>
                    <a:off x="22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21" name="Line 13">
                    <a:extLst>
                      <a:ext uri="{FF2B5EF4-FFF2-40B4-BE49-F238E27FC236}">
                        <a16:creationId xmlns:a16="http://schemas.microsoft.com/office/drawing/2014/main" id="{661FD9B8-B2CE-5C4E-A525-B8A2EDDE1BA8}"/>
                      </a:ext>
                    </a:extLst>
                  </p:cNvPr>
                  <p:cNvSpPr>
                    <a:spLocks noChangeShapeType="1"/>
                  </p:cNvSpPr>
                  <p:nvPr/>
                </p:nvSpPr>
                <p:spPr bwMode="auto">
                  <a:xfrm>
                    <a:off x="259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22" name="Line 14">
                    <a:extLst>
                      <a:ext uri="{FF2B5EF4-FFF2-40B4-BE49-F238E27FC236}">
                        <a16:creationId xmlns:a16="http://schemas.microsoft.com/office/drawing/2014/main" id="{E28E10E4-3EB2-7545-866C-1FE54DDE3692}"/>
                      </a:ext>
                    </a:extLst>
                  </p:cNvPr>
                  <p:cNvSpPr>
                    <a:spLocks noChangeShapeType="1"/>
                  </p:cNvSpPr>
                  <p:nvPr/>
                </p:nvSpPr>
                <p:spPr bwMode="auto">
                  <a:xfrm>
                    <a:off x="30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23" name="Line 15">
                    <a:extLst>
                      <a:ext uri="{FF2B5EF4-FFF2-40B4-BE49-F238E27FC236}">
                        <a16:creationId xmlns:a16="http://schemas.microsoft.com/office/drawing/2014/main" id="{60196FB5-9A80-AC41-90DB-7F1AEBB40304}"/>
                      </a:ext>
                    </a:extLst>
                  </p:cNvPr>
                  <p:cNvSpPr>
                    <a:spLocks noChangeShapeType="1"/>
                  </p:cNvSpPr>
                  <p:nvPr/>
                </p:nvSpPr>
                <p:spPr bwMode="auto">
                  <a:xfrm>
                    <a:off x="3456"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24" name="Line 16">
                    <a:extLst>
                      <a:ext uri="{FF2B5EF4-FFF2-40B4-BE49-F238E27FC236}">
                        <a16:creationId xmlns:a16="http://schemas.microsoft.com/office/drawing/2014/main" id="{A6E48100-217F-5044-81E9-F26A9E3C733F}"/>
                      </a:ext>
                    </a:extLst>
                  </p:cNvPr>
                  <p:cNvSpPr>
                    <a:spLocks noChangeShapeType="1"/>
                  </p:cNvSpPr>
                  <p:nvPr/>
                </p:nvSpPr>
                <p:spPr bwMode="auto">
                  <a:xfrm>
                    <a:off x="38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25" name="Line 17">
                    <a:extLst>
                      <a:ext uri="{FF2B5EF4-FFF2-40B4-BE49-F238E27FC236}">
                        <a16:creationId xmlns:a16="http://schemas.microsoft.com/office/drawing/2014/main" id="{DF0C68C1-5DD7-074D-B7DE-F8BBFE1AE4EA}"/>
                      </a:ext>
                    </a:extLst>
                  </p:cNvPr>
                  <p:cNvSpPr>
                    <a:spLocks noChangeShapeType="1"/>
                  </p:cNvSpPr>
                  <p:nvPr/>
                </p:nvSpPr>
                <p:spPr bwMode="auto">
                  <a:xfrm>
                    <a:off x="42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4226" name="Rectangle 18">
                  <a:extLst>
                    <a:ext uri="{FF2B5EF4-FFF2-40B4-BE49-F238E27FC236}">
                      <a16:creationId xmlns:a16="http://schemas.microsoft.com/office/drawing/2014/main" id="{54E6E1E3-FD29-E24E-AED7-58AC89459895}"/>
                    </a:ext>
                  </a:extLst>
                </p:cNvPr>
                <p:cNvSpPr>
                  <a:spLocks noChangeArrowheads="1"/>
                </p:cNvSpPr>
                <p:nvPr/>
              </p:nvSpPr>
              <p:spPr bwMode="auto">
                <a:xfrm>
                  <a:off x="324" y="120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1      2      3      4      5      6       7       8     9     10     11</a:t>
                  </a:r>
                </a:p>
              </p:txBody>
            </p:sp>
          </p:grpSp>
          <p:grpSp>
            <p:nvGrpSpPr>
              <p:cNvPr id="734227" name="Group 19">
                <a:extLst>
                  <a:ext uri="{FF2B5EF4-FFF2-40B4-BE49-F238E27FC236}">
                    <a16:creationId xmlns:a16="http://schemas.microsoft.com/office/drawing/2014/main" id="{5D1F1AB1-CEE0-354E-A55F-897A45A7F182}"/>
                  </a:ext>
                </a:extLst>
              </p:cNvPr>
              <p:cNvGrpSpPr>
                <a:grpSpLocks/>
              </p:cNvGrpSpPr>
              <p:nvPr/>
            </p:nvGrpSpPr>
            <p:grpSpPr bwMode="auto">
              <a:xfrm>
                <a:off x="2413" y="817"/>
                <a:ext cx="363" cy="419"/>
                <a:chOff x="4256" y="1728"/>
                <a:chExt cx="363" cy="419"/>
              </a:xfrm>
            </p:grpSpPr>
            <p:sp>
              <p:nvSpPr>
                <p:cNvPr id="734228" name="Rectangle 20">
                  <a:extLst>
                    <a:ext uri="{FF2B5EF4-FFF2-40B4-BE49-F238E27FC236}">
                      <a16:creationId xmlns:a16="http://schemas.microsoft.com/office/drawing/2014/main" id="{65C40285-166A-4740-BE72-3EBBFFE5AAB7}"/>
                    </a:ext>
                  </a:extLst>
                </p:cNvPr>
                <p:cNvSpPr>
                  <a:spLocks noChangeArrowheads="1"/>
                </p:cNvSpPr>
                <p:nvPr/>
              </p:nvSpPr>
              <p:spPr bwMode="auto">
                <a:xfrm>
                  <a:off x="4256" y="1920"/>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Mid</a:t>
                  </a:r>
                </a:p>
              </p:txBody>
            </p:sp>
            <p:sp>
              <p:nvSpPr>
                <p:cNvPr id="734229" name="Line 21">
                  <a:extLst>
                    <a:ext uri="{FF2B5EF4-FFF2-40B4-BE49-F238E27FC236}">
                      <a16:creationId xmlns:a16="http://schemas.microsoft.com/office/drawing/2014/main" id="{702E5948-EDCF-0B42-9632-CA9FF369AFB3}"/>
                    </a:ext>
                  </a:extLst>
                </p:cNvPr>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230" name="Group 22">
                <a:extLst>
                  <a:ext uri="{FF2B5EF4-FFF2-40B4-BE49-F238E27FC236}">
                    <a16:creationId xmlns:a16="http://schemas.microsoft.com/office/drawing/2014/main" id="{E19F468D-84ED-B64E-AEE3-C89601963AB7}"/>
                  </a:ext>
                </a:extLst>
              </p:cNvPr>
              <p:cNvGrpSpPr>
                <a:grpSpLocks/>
              </p:cNvGrpSpPr>
              <p:nvPr/>
            </p:nvGrpSpPr>
            <p:grpSpPr bwMode="auto">
              <a:xfrm>
                <a:off x="4405" y="820"/>
                <a:ext cx="408" cy="427"/>
                <a:chOff x="3408" y="1728"/>
                <a:chExt cx="408" cy="427"/>
              </a:xfrm>
            </p:grpSpPr>
            <p:sp>
              <p:nvSpPr>
                <p:cNvPr id="734231" name="Rectangle 23">
                  <a:extLst>
                    <a:ext uri="{FF2B5EF4-FFF2-40B4-BE49-F238E27FC236}">
                      <a16:creationId xmlns:a16="http://schemas.microsoft.com/office/drawing/2014/main" id="{E0057AB9-77E5-754E-A3F6-981C6C463740}"/>
                    </a:ext>
                  </a:extLst>
                </p:cNvPr>
                <p:cNvSpPr>
                  <a:spLocks noChangeArrowheads="1"/>
                </p:cNvSpPr>
                <p:nvPr/>
              </p:nvSpPr>
              <p:spPr bwMode="auto">
                <a:xfrm>
                  <a:off x="3408" y="192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High</a:t>
                  </a:r>
                </a:p>
              </p:txBody>
            </p:sp>
            <p:sp>
              <p:nvSpPr>
                <p:cNvPr id="734232" name="Line 24">
                  <a:extLst>
                    <a:ext uri="{FF2B5EF4-FFF2-40B4-BE49-F238E27FC236}">
                      <a16:creationId xmlns:a16="http://schemas.microsoft.com/office/drawing/2014/main" id="{A6A1B257-C42E-054D-8C73-F5BAB540EEDB}"/>
                    </a:ext>
                  </a:extLst>
                </p:cNvPr>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233" name="Group 25">
                <a:extLst>
                  <a:ext uri="{FF2B5EF4-FFF2-40B4-BE49-F238E27FC236}">
                    <a16:creationId xmlns:a16="http://schemas.microsoft.com/office/drawing/2014/main" id="{E2C53394-24DF-D443-B131-51959C269328}"/>
                  </a:ext>
                </a:extLst>
              </p:cNvPr>
              <p:cNvGrpSpPr>
                <a:grpSpLocks/>
              </p:cNvGrpSpPr>
              <p:nvPr/>
            </p:nvGrpSpPr>
            <p:grpSpPr bwMode="auto">
              <a:xfrm>
                <a:off x="421" y="820"/>
                <a:ext cx="408" cy="395"/>
                <a:chOff x="2976" y="1728"/>
                <a:chExt cx="408" cy="395"/>
              </a:xfrm>
            </p:grpSpPr>
            <p:sp>
              <p:nvSpPr>
                <p:cNvPr id="734234" name="Rectangle 26">
                  <a:extLst>
                    <a:ext uri="{FF2B5EF4-FFF2-40B4-BE49-F238E27FC236}">
                      <a16:creationId xmlns:a16="http://schemas.microsoft.com/office/drawing/2014/main" id="{7CAFF953-3A3B-C84B-BA3A-B48F7619A831}"/>
                    </a:ext>
                  </a:extLst>
                </p:cNvPr>
                <p:cNvSpPr>
                  <a:spLocks noChangeArrowheads="1"/>
                </p:cNvSpPr>
                <p:nvPr/>
              </p:nvSpPr>
              <p:spPr bwMode="auto">
                <a:xfrm>
                  <a:off x="2976" y="1896"/>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Low</a:t>
                  </a:r>
                </a:p>
              </p:txBody>
            </p:sp>
            <p:sp>
              <p:nvSpPr>
                <p:cNvPr id="734235" name="Line 27">
                  <a:extLst>
                    <a:ext uri="{FF2B5EF4-FFF2-40B4-BE49-F238E27FC236}">
                      <a16:creationId xmlns:a16="http://schemas.microsoft.com/office/drawing/2014/main" id="{224FA9D9-E450-2343-A9C6-66B62CBEC8FD}"/>
                    </a:ext>
                  </a:extLst>
                </p:cNvPr>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34236" name="Group 28">
              <a:extLst>
                <a:ext uri="{FF2B5EF4-FFF2-40B4-BE49-F238E27FC236}">
                  <a16:creationId xmlns:a16="http://schemas.microsoft.com/office/drawing/2014/main" id="{02814297-E883-D04E-BFBB-F71CE6E5116F}"/>
                </a:ext>
              </a:extLst>
            </p:cNvPr>
            <p:cNvGrpSpPr>
              <a:grpSpLocks/>
            </p:cNvGrpSpPr>
            <p:nvPr/>
          </p:nvGrpSpPr>
          <p:grpSpPr bwMode="auto">
            <a:xfrm>
              <a:off x="203" y="985"/>
              <a:ext cx="4319" cy="947"/>
              <a:chOff x="529" y="1789"/>
              <a:chExt cx="4319" cy="947"/>
            </a:xfrm>
          </p:grpSpPr>
          <p:grpSp>
            <p:nvGrpSpPr>
              <p:cNvPr id="734237" name="Group 29">
                <a:extLst>
                  <a:ext uri="{FF2B5EF4-FFF2-40B4-BE49-F238E27FC236}">
                    <a16:creationId xmlns:a16="http://schemas.microsoft.com/office/drawing/2014/main" id="{8908D911-5E41-8541-B0F6-4FB9A5678510}"/>
                  </a:ext>
                </a:extLst>
              </p:cNvPr>
              <p:cNvGrpSpPr>
                <a:grpSpLocks/>
              </p:cNvGrpSpPr>
              <p:nvPr/>
            </p:nvGrpSpPr>
            <p:grpSpPr bwMode="auto">
              <a:xfrm>
                <a:off x="529" y="1789"/>
                <a:ext cx="4319" cy="489"/>
                <a:chOff x="324" y="1200"/>
                <a:chExt cx="4319" cy="489"/>
              </a:xfrm>
            </p:grpSpPr>
            <p:grpSp>
              <p:nvGrpSpPr>
                <p:cNvPr id="734238" name="Group 30">
                  <a:extLst>
                    <a:ext uri="{FF2B5EF4-FFF2-40B4-BE49-F238E27FC236}">
                      <a16:creationId xmlns:a16="http://schemas.microsoft.com/office/drawing/2014/main" id="{63D213B2-2C76-7940-BF5E-142F3B07AF4C}"/>
                    </a:ext>
                  </a:extLst>
                </p:cNvPr>
                <p:cNvGrpSpPr>
                  <a:grpSpLocks/>
                </p:cNvGrpSpPr>
                <p:nvPr/>
              </p:nvGrpSpPr>
              <p:grpSpPr bwMode="auto">
                <a:xfrm>
                  <a:off x="336" y="1440"/>
                  <a:ext cx="4307" cy="249"/>
                  <a:chOff x="336" y="1440"/>
                  <a:chExt cx="4307" cy="249"/>
                </a:xfrm>
              </p:grpSpPr>
              <p:sp>
                <p:nvSpPr>
                  <p:cNvPr id="734239" name="Rectangle 31">
                    <a:extLst>
                      <a:ext uri="{FF2B5EF4-FFF2-40B4-BE49-F238E27FC236}">
                        <a16:creationId xmlns:a16="http://schemas.microsoft.com/office/drawing/2014/main" id="{3D531BD9-74C1-9B4B-AEB9-5D78F0C345C6}"/>
                      </a:ext>
                    </a:extLst>
                  </p:cNvPr>
                  <p:cNvSpPr>
                    <a:spLocks noChangeArrowheads="1"/>
                  </p:cNvSpPr>
                  <p:nvPr/>
                </p:nvSpPr>
                <p:spPr bwMode="auto">
                  <a:xfrm>
                    <a:off x="336" y="144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-5   13    17    23    38    46     56     65    78    81    92</a:t>
                    </a:r>
                  </a:p>
                </p:txBody>
              </p:sp>
              <p:sp>
                <p:nvSpPr>
                  <p:cNvPr id="734240" name="Line 32">
                    <a:extLst>
                      <a:ext uri="{FF2B5EF4-FFF2-40B4-BE49-F238E27FC236}">
                        <a16:creationId xmlns:a16="http://schemas.microsoft.com/office/drawing/2014/main" id="{81B0A851-12F2-7241-A6AB-53EE9A2E40CE}"/>
                      </a:ext>
                    </a:extLst>
                  </p:cNvPr>
                  <p:cNvSpPr>
                    <a:spLocks noChangeShapeType="1"/>
                  </p:cNvSpPr>
                  <p:nvPr/>
                </p:nvSpPr>
                <p:spPr bwMode="auto">
                  <a:xfrm>
                    <a:off x="67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1" name="Line 33">
                    <a:extLst>
                      <a:ext uri="{FF2B5EF4-FFF2-40B4-BE49-F238E27FC236}">
                        <a16:creationId xmlns:a16="http://schemas.microsoft.com/office/drawing/2014/main" id="{56193F1B-0D12-344E-A7CC-280BA96278C1}"/>
                      </a:ext>
                    </a:extLst>
                  </p:cNvPr>
                  <p:cNvSpPr>
                    <a:spLocks noChangeShapeType="1"/>
                  </p:cNvSpPr>
                  <p:nvPr/>
                </p:nvSpPr>
                <p:spPr bwMode="auto">
                  <a:xfrm>
                    <a:off x="10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2" name="Line 34">
                    <a:extLst>
                      <a:ext uri="{FF2B5EF4-FFF2-40B4-BE49-F238E27FC236}">
                        <a16:creationId xmlns:a16="http://schemas.microsoft.com/office/drawing/2014/main" id="{2044FA23-EF83-CB4D-8D4A-33C02D8B249B}"/>
                      </a:ext>
                    </a:extLst>
                  </p:cNvPr>
                  <p:cNvSpPr>
                    <a:spLocks noChangeShapeType="1"/>
                  </p:cNvSpPr>
                  <p:nvPr/>
                </p:nvSpPr>
                <p:spPr bwMode="auto">
                  <a:xfrm>
                    <a:off x="14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3" name="Line 35">
                    <a:extLst>
                      <a:ext uri="{FF2B5EF4-FFF2-40B4-BE49-F238E27FC236}">
                        <a16:creationId xmlns:a16="http://schemas.microsoft.com/office/drawing/2014/main" id="{2426C1BB-9616-A648-AFBD-7A9A91403DD7}"/>
                      </a:ext>
                    </a:extLst>
                  </p:cNvPr>
                  <p:cNvSpPr>
                    <a:spLocks noChangeShapeType="1"/>
                  </p:cNvSpPr>
                  <p:nvPr/>
                </p:nvSpPr>
                <p:spPr bwMode="auto">
                  <a:xfrm>
                    <a:off x="18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4" name="Line 36">
                    <a:extLst>
                      <a:ext uri="{FF2B5EF4-FFF2-40B4-BE49-F238E27FC236}">
                        <a16:creationId xmlns:a16="http://schemas.microsoft.com/office/drawing/2014/main" id="{4E936777-7475-A54E-ABC0-9B1CA72BE308}"/>
                      </a:ext>
                    </a:extLst>
                  </p:cNvPr>
                  <p:cNvSpPr>
                    <a:spLocks noChangeShapeType="1"/>
                  </p:cNvSpPr>
                  <p:nvPr/>
                </p:nvSpPr>
                <p:spPr bwMode="auto">
                  <a:xfrm>
                    <a:off x="22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5" name="Line 37">
                    <a:extLst>
                      <a:ext uri="{FF2B5EF4-FFF2-40B4-BE49-F238E27FC236}">
                        <a16:creationId xmlns:a16="http://schemas.microsoft.com/office/drawing/2014/main" id="{0D220287-E0D6-F74E-B0B1-53EB3966E71E}"/>
                      </a:ext>
                    </a:extLst>
                  </p:cNvPr>
                  <p:cNvSpPr>
                    <a:spLocks noChangeShapeType="1"/>
                  </p:cNvSpPr>
                  <p:nvPr/>
                </p:nvSpPr>
                <p:spPr bwMode="auto">
                  <a:xfrm>
                    <a:off x="259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6" name="Line 38">
                    <a:extLst>
                      <a:ext uri="{FF2B5EF4-FFF2-40B4-BE49-F238E27FC236}">
                        <a16:creationId xmlns:a16="http://schemas.microsoft.com/office/drawing/2014/main" id="{4B4AF081-D3BA-3743-8FD2-AB3A9F537793}"/>
                      </a:ext>
                    </a:extLst>
                  </p:cNvPr>
                  <p:cNvSpPr>
                    <a:spLocks noChangeShapeType="1"/>
                  </p:cNvSpPr>
                  <p:nvPr/>
                </p:nvSpPr>
                <p:spPr bwMode="auto">
                  <a:xfrm>
                    <a:off x="30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7" name="Line 39">
                    <a:extLst>
                      <a:ext uri="{FF2B5EF4-FFF2-40B4-BE49-F238E27FC236}">
                        <a16:creationId xmlns:a16="http://schemas.microsoft.com/office/drawing/2014/main" id="{AC7519D6-7DC7-7D43-897F-C82E9149DDEB}"/>
                      </a:ext>
                    </a:extLst>
                  </p:cNvPr>
                  <p:cNvSpPr>
                    <a:spLocks noChangeShapeType="1"/>
                  </p:cNvSpPr>
                  <p:nvPr/>
                </p:nvSpPr>
                <p:spPr bwMode="auto">
                  <a:xfrm>
                    <a:off x="3456"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8" name="Line 40">
                    <a:extLst>
                      <a:ext uri="{FF2B5EF4-FFF2-40B4-BE49-F238E27FC236}">
                        <a16:creationId xmlns:a16="http://schemas.microsoft.com/office/drawing/2014/main" id="{42BF7880-54A2-A94A-B483-D89AC266CE32}"/>
                      </a:ext>
                    </a:extLst>
                  </p:cNvPr>
                  <p:cNvSpPr>
                    <a:spLocks noChangeShapeType="1"/>
                  </p:cNvSpPr>
                  <p:nvPr/>
                </p:nvSpPr>
                <p:spPr bwMode="auto">
                  <a:xfrm>
                    <a:off x="38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49" name="Line 41">
                    <a:extLst>
                      <a:ext uri="{FF2B5EF4-FFF2-40B4-BE49-F238E27FC236}">
                        <a16:creationId xmlns:a16="http://schemas.microsoft.com/office/drawing/2014/main" id="{5A899290-A21A-D44B-9985-9156DECAB4FD}"/>
                      </a:ext>
                    </a:extLst>
                  </p:cNvPr>
                  <p:cNvSpPr>
                    <a:spLocks noChangeShapeType="1"/>
                  </p:cNvSpPr>
                  <p:nvPr/>
                </p:nvSpPr>
                <p:spPr bwMode="auto">
                  <a:xfrm>
                    <a:off x="42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4250" name="Rectangle 42">
                  <a:extLst>
                    <a:ext uri="{FF2B5EF4-FFF2-40B4-BE49-F238E27FC236}">
                      <a16:creationId xmlns:a16="http://schemas.microsoft.com/office/drawing/2014/main" id="{BB08AE83-C4F9-7742-9A97-FD317D9F0FBB}"/>
                    </a:ext>
                  </a:extLst>
                </p:cNvPr>
                <p:cNvSpPr>
                  <a:spLocks noChangeArrowheads="1"/>
                </p:cNvSpPr>
                <p:nvPr/>
              </p:nvSpPr>
              <p:spPr bwMode="auto">
                <a:xfrm>
                  <a:off x="324" y="120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1      2      3      4      5      6       7       8     9     10     11</a:t>
                  </a:r>
                </a:p>
              </p:txBody>
            </p:sp>
          </p:grpSp>
          <p:grpSp>
            <p:nvGrpSpPr>
              <p:cNvPr id="734251" name="Group 43">
                <a:extLst>
                  <a:ext uri="{FF2B5EF4-FFF2-40B4-BE49-F238E27FC236}">
                    <a16:creationId xmlns:a16="http://schemas.microsoft.com/office/drawing/2014/main" id="{DAFFB40F-AF0B-E041-84C0-5925BF72B1C2}"/>
                  </a:ext>
                </a:extLst>
              </p:cNvPr>
              <p:cNvGrpSpPr>
                <a:grpSpLocks/>
              </p:cNvGrpSpPr>
              <p:nvPr/>
            </p:nvGrpSpPr>
            <p:grpSpPr bwMode="auto">
              <a:xfrm>
                <a:off x="3621" y="2306"/>
                <a:ext cx="363" cy="419"/>
                <a:chOff x="4256" y="1728"/>
                <a:chExt cx="363" cy="419"/>
              </a:xfrm>
            </p:grpSpPr>
            <p:sp>
              <p:nvSpPr>
                <p:cNvPr id="734252" name="Rectangle 44">
                  <a:extLst>
                    <a:ext uri="{FF2B5EF4-FFF2-40B4-BE49-F238E27FC236}">
                      <a16:creationId xmlns:a16="http://schemas.microsoft.com/office/drawing/2014/main" id="{947C0530-0ACD-184B-9686-FDACD6DF349A}"/>
                    </a:ext>
                  </a:extLst>
                </p:cNvPr>
                <p:cNvSpPr>
                  <a:spLocks noChangeArrowheads="1"/>
                </p:cNvSpPr>
                <p:nvPr/>
              </p:nvSpPr>
              <p:spPr bwMode="auto">
                <a:xfrm>
                  <a:off x="4256" y="1920"/>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Mid</a:t>
                  </a:r>
                </a:p>
              </p:txBody>
            </p:sp>
            <p:sp>
              <p:nvSpPr>
                <p:cNvPr id="734253" name="Line 45">
                  <a:extLst>
                    <a:ext uri="{FF2B5EF4-FFF2-40B4-BE49-F238E27FC236}">
                      <a16:creationId xmlns:a16="http://schemas.microsoft.com/office/drawing/2014/main" id="{5976C669-A1E0-DC43-B49F-52B77447B951}"/>
                    </a:ext>
                  </a:extLst>
                </p:cNvPr>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254" name="Group 46">
                <a:extLst>
                  <a:ext uri="{FF2B5EF4-FFF2-40B4-BE49-F238E27FC236}">
                    <a16:creationId xmlns:a16="http://schemas.microsoft.com/office/drawing/2014/main" id="{DCB1C98B-F265-D147-9235-DB5CF473BCCC}"/>
                  </a:ext>
                </a:extLst>
              </p:cNvPr>
              <p:cNvGrpSpPr>
                <a:grpSpLocks/>
              </p:cNvGrpSpPr>
              <p:nvPr/>
            </p:nvGrpSpPr>
            <p:grpSpPr bwMode="auto">
              <a:xfrm>
                <a:off x="4405" y="2309"/>
                <a:ext cx="408" cy="427"/>
                <a:chOff x="3408" y="1728"/>
                <a:chExt cx="408" cy="427"/>
              </a:xfrm>
            </p:grpSpPr>
            <p:sp>
              <p:nvSpPr>
                <p:cNvPr id="734255" name="Rectangle 47">
                  <a:extLst>
                    <a:ext uri="{FF2B5EF4-FFF2-40B4-BE49-F238E27FC236}">
                      <a16:creationId xmlns:a16="http://schemas.microsoft.com/office/drawing/2014/main" id="{3169C0CC-7816-8340-98E0-6B613EB0A7BC}"/>
                    </a:ext>
                  </a:extLst>
                </p:cNvPr>
                <p:cNvSpPr>
                  <a:spLocks noChangeArrowheads="1"/>
                </p:cNvSpPr>
                <p:nvPr/>
              </p:nvSpPr>
              <p:spPr bwMode="auto">
                <a:xfrm>
                  <a:off x="3408" y="192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High</a:t>
                  </a:r>
                </a:p>
              </p:txBody>
            </p:sp>
            <p:sp>
              <p:nvSpPr>
                <p:cNvPr id="734256" name="Line 48">
                  <a:extLst>
                    <a:ext uri="{FF2B5EF4-FFF2-40B4-BE49-F238E27FC236}">
                      <a16:creationId xmlns:a16="http://schemas.microsoft.com/office/drawing/2014/main" id="{82FDD900-1E84-7440-A1F8-F1450BB2A454}"/>
                    </a:ext>
                  </a:extLst>
                </p:cNvPr>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257" name="Group 49">
                <a:extLst>
                  <a:ext uri="{FF2B5EF4-FFF2-40B4-BE49-F238E27FC236}">
                    <a16:creationId xmlns:a16="http://schemas.microsoft.com/office/drawing/2014/main" id="{91392D1A-8D16-DB4E-A947-CD529611D20A}"/>
                  </a:ext>
                </a:extLst>
              </p:cNvPr>
              <p:cNvGrpSpPr>
                <a:grpSpLocks/>
              </p:cNvGrpSpPr>
              <p:nvPr/>
            </p:nvGrpSpPr>
            <p:grpSpPr bwMode="auto">
              <a:xfrm>
                <a:off x="2712" y="2301"/>
                <a:ext cx="408" cy="395"/>
                <a:chOff x="2976" y="1728"/>
                <a:chExt cx="408" cy="395"/>
              </a:xfrm>
            </p:grpSpPr>
            <p:sp>
              <p:nvSpPr>
                <p:cNvPr id="734258" name="Rectangle 50">
                  <a:extLst>
                    <a:ext uri="{FF2B5EF4-FFF2-40B4-BE49-F238E27FC236}">
                      <a16:creationId xmlns:a16="http://schemas.microsoft.com/office/drawing/2014/main" id="{3982618D-E1E6-8246-83DF-71438093BFD2}"/>
                    </a:ext>
                  </a:extLst>
                </p:cNvPr>
                <p:cNvSpPr>
                  <a:spLocks noChangeArrowheads="1"/>
                </p:cNvSpPr>
                <p:nvPr/>
              </p:nvSpPr>
              <p:spPr bwMode="auto">
                <a:xfrm>
                  <a:off x="2976" y="1896"/>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Low</a:t>
                  </a:r>
                </a:p>
              </p:txBody>
            </p:sp>
            <p:sp>
              <p:nvSpPr>
                <p:cNvPr id="734259" name="Line 51">
                  <a:extLst>
                    <a:ext uri="{FF2B5EF4-FFF2-40B4-BE49-F238E27FC236}">
                      <a16:creationId xmlns:a16="http://schemas.microsoft.com/office/drawing/2014/main" id="{E5586D61-6586-C941-9AF2-AB7D2977E320}"/>
                    </a:ext>
                  </a:extLst>
                </p:cNvPr>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34260" name="Group 52">
              <a:extLst>
                <a:ext uri="{FF2B5EF4-FFF2-40B4-BE49-F238E27FC236}">
                  <a16:creationId xmlns:a16="http://schemas.microsoft.com/office/drawing/2014/main" id="{1B11EBA2-A0FF-2445-BEBC-A82CADF3910A}"/>
                </a:ext>
              </a:extLst>
            </p:cNvPr>
            <p:cNvGrpSpPr>
              <a:grpSpLocks/>
            </p:cNvGrpSpPr>
            <p:nvPr/>
          </p:nvGrpSpPr>
          <p:grpSpPr bwMode="auto">
            <a:xfrm>
              <a:off x="202" y="1924"/>
              <a:ext cx="4319" cy="931"/>
              <a:chOff x="528" y="2496"/>
              <a:chExt cx="4319" cy="931"/>
            </a:xfrm>
          </p:grpSpPr>
          <p:grpSp>
            <p:nvGrpSpPr>
              <p:cNvPr id="734261" name="Group 53">
                <a:extLst>
                  <a:ext uri="{FF2B5EF4-FFF2-40B4-BE49-F238E27FC236}">
                    <a16:creationId xmlns:a16="http://schemas.microsoft.com/office/drawing/2014/main" id="{A8186995-5D8D-E546-8BDE-DFCE3DE08243}"/>
                  </a:ext>
                </a:extLst>
              </p:cNvPr>
              <p:cNvGrpSpPr>
                <a:grpSpLocks/>
              </p:cNvGrpSpPr>
              <p:nvPr/>
            </p:nvGrpSpPr>
            <p:grpSpPr bwMode="auto">
              <a:xfrm>
                <a:off x="528" y="2496"/>
                <a:ext cx="4319" cy="489"/>
                <a:chOff x="324" y="1200"/>
                <a:chExt cx="4319" cy="489"/>
              </a:xfrm>
            </p:grpSpPr>
            <p:grpSp>
              <p:nvGrpSpPr>
                <p:cNvPr id="734262" name="Group 54">
                  <a:extLst>
                    <a:ext uri="{FF2B5EF4-FFF2-40B4-BE49-F238E27FC236}">
                      <a16:creationId xmlns:a16="http://schemas.microsoft.com/office/drawing/2014/main" id="{8E1FE2D4-3E4F-0240-B5F0-84C5DE80C914}"/>
                    </a:ext>
                  </a:extLst>
                </p:cNvPr>
                <p:cNvGrpSpPr>
                  <a:grpSpLocks/>
                </p:cNvGrpSpPr>
                <p:nvPr/>
              </p:nvGrpSpPr>
              <p:grpSpPr bwMode="auto">
                <a:xfrm>
                  <a:off x="336" y="1440"/>
                  <a:ext cx="4307" cy="249"/>
                  <a:chOff x="336" y="1440"/>
                  <a:chExt cx="4307" cy="249"/>
                </a:xfrm>
              </p:grpSpPr>
              <p:sp>
                <p:nvSpPr>
                  <p:cNvPr id="734263" name="Rectangle 55">
                    <a:extLst>
                      <a:ext uri="{FF2B5EF4-FFF2-40B4-BE49-F238E27FC236}">
                        <a16:creationId xmlns:a16="http://schemas.microsoft.com/office/drawing/2014/main" id="{2B42D78F-28A8-CA4F-9520-73B1469310D0}"/>
                      </a:ext>
                    </a:extLst>
                  </p:cNvPr>
                  <p:cNvSpPr>
                    <a:spLocks noChangeArrowheads="1"/>
                  </p:cNvSpPr>
                  <p:nvPr/>
                </p:nvSpPr>
                <p:spPr bwMode="auto">
                  <a:xfrm>
                    <a:off x="336" y="144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-5   13    17    23    38    46     56     65    78    81    92</a:t>
                    </a:r>
                  </a:p>
                </p:txBody>
              </p:sp>
              <p:sp>
                <p:nvSpPr>
                  <p:cNvPr id="734264" name="Line 56">
                    <a:extLst>
                      <a:ext uri="{FF2B5EF4-FFF2-40B4-BE49-F238E27FC236}">
                        <a16:creationId xmlns:a16="http://schemas.microsoft.com/office/drawing/2014/main" id="{02EE0E15-649A-E449-BB48-6BA607588D0B}"/>
                      </a:ext>
                    </a:extLst>
                  </p:cNvPr>
                  <p:cNvSpPr>
                    <a:spLocks noChangeShapeType="1"/>
                  </p:cNvSpPr>
                  <p:nvPr/>
                </p:nvSpPr>
                <p:spPr bwMode="auto">
                  <a:xfrm>
                    <a:off x="67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65" name="Line 57">
                    <a:extLst>
                      <a:ext uri="{FF2B5EF4-FFF2-40B4-BE49-F238E27FC236}">
                        <a16:creationId xmlns:a16="http://schemas.microsoft.com/office/drawing/2014/main" id="{D8412F45-BFA4-7448-9F5F-B7BC47E5CD53}"/>
                      </a:ext>
                    </a:extLst>
                  </p:cNvPr>
                  <p:cNvSpPr>
                    <a:spLocks noChangeShapeType="1"/>
                  </p:cNvSpPr>
                  <p:nvPr/>
                </p:nvSpPr>
                <p:spPr bwMode="auto">
                  <a:xfrm>
                    <a:off x="10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66" name="Line 58">
                    <a:extLst>
                      <a:ext uri="{FF2B5EF4-FFF2-40B4-BE49-F238E27FC236}">
                        <a16:creationId xmlns:a16="http://schemas.microsoft.com/office/drawing/2014/main" id="{12004289-1BA4-9844-8773-EF843D862FC6}"/>
                      </a:ext>
                    </a:extLst>
                  </p:cNvPr>
                  <p:cNvSpPr>
                    <a:spLocks noChangeShapeType="1"/>
                  </p:cNvSpPr>
                  <p:nvPr/>
                </p:nvSpPr>
                <p:spPr bwMode="auto">
                  <a:xfrm>
                    <a:off x="14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67" name="Line 59">
                    <a:extLst>
                      <a:ext uri="{FF2B5EF4-FFF2-40B4-BE49-F238E27FC236}">
                        <a16:creationId xmlns:a16="http://schemas.microsoft.com/office/drawing/2014/main" id="{EC852651-2040-BC4B-92FB-35BD330D9BBD}"/>
                      </a:ext>
                    </a:extLst>
                  </p:cNvPr>
                  <p:cNvSpPr>
                    <a:spLocks noChangeShapeType="1"/>
                  </p:cNvSpPr>
                  <p:nvPr/>
                </p:nvSpPr>
                <p:spPr bwMode="auto">
                  <a:xfrm>
                    <a:off x="18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68" name="Line 60">
                    <a:extLst>
                      <a:ext uri="{FF2B5EF4-FFF2-40B4-BE49-F238E27FC236}">
                        <a16:creationId xmlns:a16="http://schemas.microsoft.com/office/drawing/2014/main" id="{FB4DFE62-C7E6-DD4F-99D2-DB2E36769470}"/>
                      </a:ext>
                    </a:extLst>
                  </p:cNvPr>
                  <p:cNvSpPr>
                    <a:spLocks noChangeShapeType="1"/>
                  </p:cNvSpPr>
                  <p:nvPr/>
                </p:nvSpPr>
                <p:spPr bwMode="auto">
                  <a:xfrm>
                    <a:off x="22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69" name="Line 61">
                    <a:extLst>
                      <a:ext uri="{FF2B5EF4-FFF2-40B4-BE49-F238E27FC236}">
                        <a16:creationId xmlns:a16="http://schemas.microsoft.com/office/drawing/2014/main" id="{4E60F8B9-5412-A749-AE7A-C5F47AED6CCB}"/>
                      </a:ext>
                    </a:extLst>
                  </p:cNvPr>
                  <p:cNvSpPr>
                    <a:spLocks noChangeShapeType="1"/>
                  </p:cNvSpPr>
                  <p:nvPr/>
                </p:nvSpPr>
                <p:spPr bwMode="auto">
                  <a:xfrm>
                    <a:off x="259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70" name="Line 62">
                    <a:extLst>
                      <a:ext uri="{FF2B5EF4-FFF2-40B4-BE49-F238E27FC236}">
                        <a16:creationId xmlns:a16="http://schemas.microsoft.com/office/drawing/2014/main" id="{6C47FB22-6D6A-C54A-8982-773AD1E33A03}"/>
                      </a:ext>
                    </a:extLst>
                  </p:cNvPr>
                  <p:cNvSpPr>
                    <a:spLocks noChangeShapeType="1"/>
                  </p:cNvSpPr>
                  <p:nvPr/>
                </p:nvSpPr>
                <p:spPr bwMode="auto">
                  <a:xfrm>
                    <a:off x="30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71" name="Line 63">
                    <a:extLst>
                      <a:ext uri="{FF2B5EF4-FFF2-40B4-BE49-F238E27FC236}">
                        <a16:creationId xmlns:a16="http://schemas.microsoft.com/office/drawing/2014/main" id="{D0FD5582-5069-FC46-9656-439B7D3B86BA}"/>
                      </a:ext>
                    </a:extLst>
                  </p:cNvPr>
                  <p:cNvSpPr>
                    <a:spLocks noChangeShapeType="1"/>
                  </p:cNvSpPr>
                  <p:nvPr/>
                </p:nvSpPr>
                <p:spPr bwMode="auto">
                  <a:xfrm>
                    <a:off x="3456"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72" name="Line 64">
                    <a:extLst>
                      <a:ext uri="{FF2B5EF4-FFF2-40B4-BE49-F238E27FC236}">
                        <a16:creationId xmlns:a16="http://schemas.microsoft.com/office/drawing/2014/main" id="{A26BDB33-2BC3-BF4C-8C16-57EECE66E7A7}"/>
                      </a:ext>
                    </a:extLst>
                  </p:cNvPr>
                  <p:cNvSpPr>
                    <a:spLocks noChangeShapeType="1"/>
                  </p:cNvSpPr>
                  <p:nvPr/>
                </p:nvSpPr>
                <p:spPr bwMode="auto">
                  <a:xfrm>
                    <a:off x="38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73" name="Line 65">
                    <a:extLst>
                      <a:ext uri="{FF2B5EF4-FFF2-40B4-BE49-F238E27FC236}">
                        <a16:creationId xmlns:a16="http://schemas.microsoft.com/office/drawing/2014/main" id="{13D6F1E6-AB81-744E-B042-CD19FDBF50E2}"/>
                      </a:ext>
                    </a:extLst>
                  </p:cNvPr>
                  <p:cNvSpPr>
                    <a:spLocks noChangeShapeType="1"/>
                  </p:cNvSpPr>
                  <p:nvPr/>
                </p:nvSpPr>
                <p:spPr bwMode="auto">
                  <a:xfrm>
                    <a:off x="42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4274" name="Rectangle 66">
                  <a:extLst>
                    <a:ext uri="{FF2B5EF4-FFF2-40B4-BE49-F238E27FC236}">
                      <a16:creationId xmlns:a16="http://schemas.microsoft.com/office/drawing/2014/main" id="{A4F2B6B8-CF57-744B-943D-7CF520B80A79}"/>
                    </a:ext>
                  </a:extLst>
                </p:cNvPr>
                <p:cNvSpPr>
                  <a:spLocks noChangeArrowheads="1"/>
                </p:cNvSpPr>
                <p:nvPr/>
              </p:nvSpPr>
              <p:spPr bwMode="auto">
                <a:xfrm>
                  <a:off x="324" y="120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1      2      3      4      5      6       7       8     9     10     11</a:t>
                  </a:r>
                </a:p>
              </p:txBody>
            </p:sp>
          </p:grpSp>
          <p:grpSp>
            <p:nvGrpSpPr>
              <p:cNvPr id="734275" name="Group 67">
                <a:extLst>
                  <a:ext uri="{FF2B5EF4-FFF2-40B4-BE49-F238E27FC236}">
                    <a16:creationId xmlns:a16="http://schemas.microsoft.com/office/drawing/2014/main" id="{0E37E5B0-EBAE-1F48-A777-A04D2F95FA47}"/>
                  </a:ext>
                </a:extLst>
              </p:cNvPr>
              <p:cNvGrpSpPr>
                <a:grpSpLocks/>
              </p:cNvGrpSpPr>
              <p:nvPr/>
            </p:nvGrpSpPr>
            <p:grpSpPr bwMode="auto">
              <a:xfrm>
                <a:off x="2949" y="3005"/>
                <a:ext cx="363" cy="419"/>
                <a:chOff x="4256" y="1728"/>
                <a:chExt cx="363" cy="419"/>
              </a:xfrm>
            </p:grpSpPr>
            <p:sp>
              <p:nvSpPr>
                <p:cNvPr id="734276" name="Rectangle 68">
                  <a:extLst>
                    <a:ext uri="{FF2B5EF4-FFF2-40B4-BE49-F238E27FC236}">
                      <a16:creationId xmlns:a16="http://schemas.microsoft.com/office/drawing/2014/main" id="{BD697E20-E874-7E49-B822-1AF11FFDE074}"/>
                    </a:ext>
                  </a:extLst>
                </p:cNvPr>
                <p:cNvSpPr>
                  <a:spLocks noChangeArrowheads="1"/>
                </p:cNvSpPr>
                <p:nvPr/>
              </p:nvSpPr>
              <p:spPr bwMode="auto">
                <a:xfrm>
                  <a:off x="4256" y="1920"/>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Mid</a:t>
                  </a:r>
                </a:p>
              </p:txBody>
            </p:sp>
            <p:sp>
              <p:nvSpPr>
                <p:cNvPr id="734277" name="Line 69">
                  <a:extLst>
                    <a:ext uri="{FF2B5EF4-FFF2-40B4-BE49-F238E27FC236}">
                      <a16:creationId xmlns:a16="http://schemas.microsoft.com/office/drawing/2014/main" id="{DF685F9A-A75C-3C47-9F07-0760DA188CE8}"/>
                    </a:ext>
                  </a:extLst>
                </p:cNvPr>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278" name="Group 70">
                <a:extLst>
                  <a:ext uri="{FF2B5EF4-FFF2-40B4-BE49-F238E27FC236}">
                    <a16:creationId xmlns:a16="http://schemas.microsoft.com/office/drawing/2014/main" id="{42BB8FD8-7B49-5F44-BC92-91BAA20720AD}"/>
                  </a:ext>
                </a:extLst>
              </p:cNvPr>
              <p:cNvGrpSpPr>
                <a:grpSpLocks/>
              </p:cNvGrpSpPr>
              <p:nvPr/>
            </p:nvGrpSpPr>
            <p:grpSpPr bwMode="auto">
              <a:xfrm>
                <a:off x="3272" y="3000"/>
                <a:ext cx="408" cy="427"/>
                <a:chOff x="3408" y="1728"/>
                <a:chExt cx="408" cy="427"/>
              </a:xfrm>
            </p:grpSpPr>
            <p:sp>
              <p:nvSpPr>
                <p:cNvPr id="734279" name="Rectangle 71">
                  <a:extLst>
                    <a:ext uri="{FF2B5EF4-FFF2-40B4-BE49-F238E27FC236}">
                      <a16:creationId xmlns:a16="http://schemas.microsoft.com/office/drawing/2014/main" id="{4E1E656A-E2A6-7342-9D8C-F8913135FF7D}"/>
                    </a:ext>
                  </a:extLst>
                </p:cNvPr>
                <p:cNvSpPr>
                  <a:spLocks noChangeArrowheads="1"/>
                </p:cNvSpPr>
                <p:nvPr/>
              </p:nvSpPr>
              <p:spPr bwMode="auto">
                <a:xfrm>
                  <a:off x="3408" y="192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High</a:t>
                  </a:r>
                </a:p>
              </p:txBody>
            </p:sp>
            <p:sp>
              <p:nvSpPr>
                <p:cNvPr id="734280" name="Line 72">
                  <a:extLst>
                    <a:ext uri="{FF2B5EF4-FFF2-40B4-BE49-F238E27FC236}">
                      <a16:creationId xmlns:a16="http://schemas.microsoft.com/office/drawing/2014/main" id="{7771DFFE-3BC1-474B-803F-E0346175EBDF}"/>
                    </a:ext>
                  </a:extLst>
                </p:cNvPr>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281" name="Group 73">
                <a:extLst>
                  <a:ext uri="{FF2B5EF4-FFF2-40B4-BE49-F238E27FC236}">
                    <a16:creationId xmlns:a16="http://schemas.microsoft.com/office/drawing/2014/main" id="{F6BF4027-806F-AF43-9990-1E2765DF53ED}"/>
                  </a:ext>
                </a:extLst>
              </p:cNvPr>
              <p:cNvGrpSpPr>
                <a:grpSpLocks/>
              </p:cNvGrpSpPr>
              <p:nvPr/>
            </p:nvGrpSpPr>
            <p:grpSpPr bwMode="auto">
              <a:xfrm>
                <a:off x="2592" y="3008"/>
                <a:ext cx="408" cy="395"/>
                <a:chOff x="2976" y="1728"/>
                <a:chExt cx="408" cy="395"/>
              </a:xfrm>
            </p:grpSpPr>
            <p:sp>
              <p:nvSpPr>
                <p:cNvPr id="734282" name="Rectangle 74">
                  <a:extLst>
                    <a:ext uri="{FF2B5EF4-FFF2-40B4-BE49-F238E27FC236}">
                      <a16:creationId xmlns:a16="http://schemas.microsoft.com/office/drawing/2014/main" id="{3E5B5C95-D748-4647-85E7-79B59775F197}"/>
                    </a:ext>
                  </a:extLst>
                </p:cNvPr>
                <p:cNvSpPr>
                  <a:spLocks noChangeArrowheads="1"/>
                </p:cNvSpPr>
                <p:nvPr/>
              </p:nvSpPr>
              <p:spPr bwMode="auto">
                <a:xfrm>
                  <a:off x="2976" y="1896"/>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Low</a:t>
                  </a:r>
                </a:p>
              </p:txBody>
            </p:sp>
            <p:sp>
              <p:nvSpPr>
                <p:cNvPr id="734283" name="Line 75">
                  <a:extLst>
                    <a:ext uri="{FF2B5EF4-FFF2-40B4-BE49-F238E27FC236}">
                      <a16:creationId xmlns:a16="http://schemas.microsoft.com/office/drawing/2014/main" id="{5C1E10E8-E274-F04A-896C-390FE66E5F24}"/>
                    </a:ext>
                  </a:extLst>
                </p:cNvPr>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34284" name="Group 76">
              <a:extLst>
                <a:ext uri="{FF2B5EF4-FFF2-40B4-BE49-F238E27FC236}">
                  <a16:creationId xmlns:a16="http://schemas.microsoft.com/office/drawing/2014/main" id="{A56ABA9F-694C-9440-956D-24789A16EFC0}"/>
                </a:ext>
              </a:extLst>
            </p:cNvPr>
            <p:cNvGrpSpPr>
              <a:grpSpLocks/>
            </p:cNvGrpSpPr>
            <p:nvPr/>
          </p:nvGrpSpPr>
          <p:grpSpPr bwMode="auto">
            <a:xfrm>
              <a:off x="202" y="2860"/>
              <a:ext cx="4319" cy="1088"/>
              <a:chOff x="528" y="3264"/>
              <a:chExt cx="4319" cy="1088"/>
            </a:xfrm>
          </p:grpSpPr>
          <p:grpSp>
            <p:nvGrpSpPr>
              <p:cNvPr id="734285" name="Group 77">
                <a:extLst>
                  <a:ext uri="{FF2B5EF4-FFF2-40B4-BE49-F238E27FC236}">
                    <a16:creationId xmlns:a16="http://schemas.microsoft.com/office/drawing/2014/main" id="{D4D0885E-9EBA-5B4A-AB29-A1E2C41CA3A6}"/>
                  </a:ext>
                </a:extLst>
              </p:cNvPr>
              <p:cNvGrpSpPr>
                <a:grpSpLocks/>
              </p:cNvGrpSpPr>
              <p:nvPr/>
            </p:nvGrpSpPr>
            <p:grpSpPr bwMode="auto">
              <a:xfrm>
                <a:off x="528" y="3264"/>
                <a:ext cx="4319" cy="489"/>
                <a:chOff x="324" y="1200"/>
                <a:chExt cx="4319" cy="489"/>
              </a:xfrm>
            </p:grpSpPr>
            <p:grpSp>
              <p:nvGrpSpPr>
                <p:cNvPr id="734286" name="Group 78">
                  <a:extLst>
                    <a:ext uri="{FF2B5EF4-FFF2-40B4-BE49-F238E27FC236}">
                      <a16:creationId xmlns:a16="http://schemas.microsoft.com/office/drawing/2014/main" id="{D92A2EF1-8E22-444B-A0B4-81E0730B2E2E}"/>
                    </a:ext>
                  </a:extLst>
                </p:cNvPr>
                <p:cNvGrpSpPr>
                  <a:grpSpLocks/>
                </p:cNvGrpSpPr>
                <p:nvPr/>
              </p:nvGrpSpPr>
              <p:grpSpPr bwMode="auto">
                <a:xfrm>
                  <a:off x="336" y="1440"/>
                  <a:ext cx="4307" cy="249"/>
                  <a:chOff x="336" y="1440"/>
                  <a:chExt cx="4307" cy="249"/>
                </a:xfrm>
              </p:grpSpPr>
              <p:sp>
                <p:nvSpPr>
                  <p:cNvPr id="734287" name="Rectangle 79">
                    <a:extLst>
                      <a:ext uri="{FF2B5EF4-FFF2-40B4-BE49-F238E27FC236}">
                        <a16:creationId xmlns:a16="http://schemas.microsoft.com/office/drawing/2014/main" id="{592C616A-884C-9B41-83ED-F9154C18EC09}"/>
                      </a:ext>
                    </a:extLst>
                  </p:cNvPr>
                  <p:cNvSpPr>
                    <a:spLocks noChangeArrowheads="1"/>
                  </p:cNvSpPr>
                  <p:nvPr/>
                </p:nvSpPr>
                <p:spPr bwMode="auto">
                  <a:xfrm>
                    <a:off x="336" y="144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-5   13    17    23    38    46     56     65    78    81    92</a:t>
                    </a:r>
                  </a:p>
                </p:txBody>
              </p:sp>
              <p:sp>
                <p:nvSpPr>
                  <p:cNvPr id="734288" name="Line 80">
                    <a:extLst>
                      <a:ext uri="{FF2B5EF4-FFF2-40B4-BE49-F238E27FC236}">
                        <a16:creationId xmlns:a16="http://schemas.microsoft.com/office/drawing/2014/main" id="{E9D0A1E0-8BEE-CF46-A70B-82C231EA8508}"/>
                      </a:ext>
                    </a:extLst>
                  </p:cNvPr>
                  <p:cNvSpPr>
                    <a:spLocks noChangeShapeType="1"/>
                  </p:cNvSpPr>
                  <p:nvPr/>
                </p:nvSpPr>
                <p:spPr bwMode="auto">
                  <a:xfrm>
                    <a:off x="67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89" name="Line 81">
                    <a:extLst>
                      <a:ext uri="{FF2B5EF4-FFF2-40B4-BE49-F238E27FC236}">
                        <a16:creationId xmlns:a16="http://schemas.microsoft.com/office/drawing/2014/main" id="{259AA877-009C-9546-9CC0-F38B37E6C296}"/>
                      </a:ext>
                    </a:extLst>
                  </p:cNvPr>
                  <p:cNvSpPr>
                    <a:spLocks noChangeShapeType="1"/>
                  </p:cNvSpPr>
                  <p:nvPr/>
                </p:nvSpPr>
                <p:spPr bwMode="auto">
                  <a:xfrm>
                    <a:off x="10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0" name="Line 82">
                    <a:extLst>
                      <a:ext uri="{FF2B5EF4-FFF2-40B4-BE49-F238E27FC236}">
                        <a16:creationId xmlns:a16="http://schemas.microsoft.com/office/drawing/2014/main" id="{42298CDB-30C3-6D4E-ACE4-323E6546EBE6}"/>
                      </a:ext>
                    </a:extLst>
                  </p:cNvPr>
                  <p:cNvSpPr>
                    <a:spLocks noChangeShapeType="1"/>
                  </p:cNvSpPr>
                  <p:nvPr/>
                </p:nvSpPr>
                <p:spPr bwMode="auto">
                  <a:xfrm>
                    <a:off x="14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1" name="Line 83">
                    <a:extLst>
                      <a:ext uri="{FF2B5EF4-FFF2-40B4-BE49-F238E27FC236}">
                        <a16:creationId xmlns:a16="http://schemas.microsoft.com/office/drawing/2014/main" id="{81F25F89-10E1-3C4C-B382-E639E46FC630}"/>
                      </a:ext>
                    </a:extLst>
                  </p:cNvPr>
                  <p:cNvSpPr>
                    <a:spLocks noChangeShapeType="1"/>
                  </p:cNvSpPr>
                  <p:nvPr/>
                </p:nvSpPr>
                <p:spPr bwMode="auto">
                  <a:xfrm>
                    <a:off x="18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2" name="Line 84">
                    <a:extLst>
                      <a:ext uri="{FF2B5EF4-FFF2-40B4-BE49-F238E27FC236}">
                        <a16:creationId xmlns:a16="http://schemas.microsoft.com/office/drawing/2014/main" id="{53F8F419-7A32-DA45-9876-214D29B23FC9}"/>
                      </a:ext>
                    </a:extLst>
                  </p:cNvPr>
                  <p:cNvSpPr>
                    <a:spLocks noChangeShapeType="1"/>
                  </p:cNvSpPr>
                  <p:nvPr/>
                </p:nvSpPr>
                <p:spPr bwMode="auto">
                  <a:xfrm>
                    <a:off x="2208"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3" name="Line 85">
                    <a:extLst>
                      <a:ext uri="{FF2B5EF4-FFF2-40B4-BE49-F238E27FC236}">
                        <a16:creationId xmlns:a16="http://schemas.microsoft.com/office/drawing/2014/main" id="{172C03D2-9E0A-5F40-AB66-635CBEDD092D}"/>
                      </a:ext>
                    </a:extLst>
                  </p:cNvPr>
                  <p:cNvSpPr>
                    <a:spLocks noChangeShapeType="1"/>
                  </p:cNvSpPr>
                  <p:nvPr/>
                </p:nvSpPr>
                <p:spPr bwMode="auto">
                  <a:xfrm>
                    <a:off x="2592"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4" name="Line 86">
                    <a:extLst>
                      <a:ext uri="{FF2B5EF4-FFF2-40B4-BE49-F238E27FC236}">
                        <a16:creationId xmlns:a16="http://schemas.microsoft.com/office/drawing/2014/main" id="{51A94741-E2EB-FA49-AF9B-3CD8FA31C084}"/>
                      </a:ext>
                    </a:extLst>
                  </p:cNvPr>
                  <p:cNvSpPr>
                    <a:spLocks noChangeShapeType="1"/>
                  </p:cNvSpPr>
                  <p:nvPr/>
                </p:nvSpPr>
                <p:spPr bwMode="auto">
                  <a:xfrm>
                    <a:off x="30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5" name="Line 87">
                    <a:extLst>
                      <a:ext uri="{FF2B5EF4-FFF2-40B4-BE49-F238E27FC236}">
                        <a16:creationId xmlns:a16="http://schemas.microsoft.com/office/drawing/2014/main" id="{195CF1B9-9CD0-D744-97AE-CAB808EB0A5C}"/>
                      </a:ext>
                    </a:extLst>
                  </p:cNvPr>
                  <p:cNvSpPr>
                    <a:spLocks noChangeShapeType="1"/>
                  </p:cNvSpPr>
                  <p:nvPr/>
                </p:nvSpPr>
                <p:spPr bwMode="auto">
                  <a:xfrm>
                    <a:off x="3456"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6" name="Line 88">
                    <a:extLst>
                      <a:ext uri="{FF2B5EF4-FFF2-40B4-BE49-F238E27FC236}">
                        <a16:creationId xmlns:a16="http://schemas.microsoft.com/office/drawing/2014/main" id="{D743675A-71A6-1948-8DD3-19E0673B8536}"/>
                      </a:ext>
                    </a:extLst>
                  </p:cNvPr>
                  <p:cNvSpPr>
                    <a:spLocks noChangeShapeType="1"/>
                  </p:cNvSpPr>
                  <p:nvPr/>
                </p:nvSpPr>
                <p:spPr bwMode="auto">
                  <a:xfrm>
                    <a:off x="3840"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34297" name="Line 89">
                    <a:extLst>
                      <a:ext uri="{FF2B5EF4-FFF2-40B4-BE49-F238E27FC236}">
                        <a16:creationId xmlns:a16="http://schemas.microsoft.com/office/drawing/2014/main" id="{45DC0D22-CC30-1844-ACDE-85AD8B69F438}"/>
                      </a:ext>
                    </a:extLst>
                  </p:cNvPr>
                  <p:cNvSpPr>
                    <a:spLocks noChangeShapeType="1"/>
                  </p:cNvSpPr>
                  <p:nvPr/>
                </p:nvSpPr>
                <p:spPr bwMode="auto">
                  <a:xfrm>
                    <a:off x="4224" y="1440"/>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4298" name="Rectangle 90">
                  <a:extLst>
                    <a:ext uri="{FF2B5EF4-FFF2-40B4-BE49-F238E27FC236}">
                      <a16:creationId xmlns:a16="http://schemas.microsoft.com/office/drawing/2014/main" id="{A692A6A3-6CA6-2843-88DD-3F2CF1A2E799}"/>
                    </a:ext>
                  </a:extLst>
                </p:cNvPr>
                <p:cNvSpPr>
                  <a:spLocks noChangeArrowheads="1"/>
                </p:cNvSpPr>
                <p:nvPr/>
              </p:nvSpPr>
              <p:spPr bwMode="auto">
                <a:xfrm>
                  <a:off x="324" y="120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1      2      3      4      5      6       7       8     9     10     11</a:t>
                  </a:r>
                </a:p>
              </p:txBody>
            </p:sp>
          </p:grpSp>
          <p:grpSp>
            <p:nvGrpSpPr>
              <p:cNvPr id="734299" name="Group 91">
                <a:extLst>
                  <a:ext uri="{FF2B5EF4-FFF2-40B4-BE49-F238E27FC236}">
                    <a16:creationId xmlns:a16="http://schemas.microsoft.com/office/drawing/2014/main" id="{9D55AF5F-170E-C741-8FC6-21FDF903B40B}"/>
                  </a:ext>
                </a:extLst>
              </p:cNvPr>
              <p:cNvGrpSpPr>
                <a:grpSpLocks/>
              </p:cNvGrpSpPr>
              <p:nvPr/>
            </p:nvGrpSpPr>
            <p:grpSpPr bwMode="auto">
              <a:xfrm>
                <a:off x="3237" y="3773"/>
                <a:ext cx="363" cy="579"/>
                <a:chOff x="3237" y="3773"/>
                <a:chExt cx="363" cy="579"/>
              </a:xfrm>
            </p:grpSpPr>
            <p:sp>
              <p:nvSpPr>
                <p:cNvPr id="734300" name="Rectangle 92">
                  <a:extLst>
                    <a:ext uri="{FF2B5EF4-FFF2-40B4-BE49-F238E27FC236}">
                      <a16:creationId xmlns:a16="http://schemas.microsoft.com/office/drawing/2014/main" id="{FBCEA9D4-07D4-344F-B6F3-A12276EA73CC}"/>
                    </a:ext>
                  </a:extLst>
                </p:cNvPr>
                <p:cNvSpPr>
                  <a:spLocks noChangeArrowheads="1"/>
                </p:cNvSpPr>
                <p:nvPr/>
              </p:nvSpPr>
              <p:spPr bwMode="auto">
                <a:xfrm>
                  <a:off x="3237" y="4125"/>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Mid</a:t>
                  </a:r>
                </a:p>
              </p:txBody>
            </p:sp>
            <p:sp>
              <p:nvSpPr>
                <p:cNvPr id="734301" name="Line 93">
                  <a:extLst>
                    <a:ext uri="{FF2B5EF4-FFF2-40B4-BE49-F238E27FC236}">
                      <a16:creationId xmlns:a16="http://schemas.microsoft.com/office/drawing/2014/main" id="{1CE480AA-1C22-3E43-935E-31F26FDADD3A}"/>
                    </a:ext>
                  </a:extLst>
                </p:cNvPr>
                <p:cNvSpPr>
                  <a:spLocks noChangeShapeType="1"/>
                </p:cNvSpPr>
                <p:nvPr/>
              </p:nvSpPr>
              <p:spPr bwMode="auto">
                <a:xfrm flipV="1">
                  <a:off x="3429" y="3773"/>
                  <a:ext cx="0" cy="34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302" name="Group 94">
                <a:extLst>
                  <a:ext uri="{FF2B5EF4-FFF2-40B4-BE49-F238E27FC236}">
                    <a16:creationId xmlns:a16="http://schemas.microsoft.com/office/drawing/2014/main" id="{D2E20507-6F9F-8347-ADBD-01E2B0DB5C1C}"/>
                  </a:ext>
                </a:extLst>
              </p:cNvPr>
              <p:cNvGrpSpPr>
                <a:grpSpLocks/>
              </p:cNvGrpSpPr>
              <p:nvPr/>
            </p:nvGrpSpPr>
            <p:grpSpPr bwMode="auto">
              <a:xfrm>
                <a:off x="3384" y="3760"/>
                <a:ext cx="408" cy="427"/>
                <a:chOff x="3408" y="1728"/>
                <a:chExt cx="408" cy="427"/>
              </a:xfrm>
            </p:grpSpPr>
            <p:sp>
              <p:nvSpPr>
                <p:cNvPr id="734303" name="Rectangle 95">
                  <a:extLst>
                    <a:ext uri="{FF2B5EF4-FFF2-40B4-BE49-F238E27FC236}">
                      <a16:creationId xmlns:a16="http://schemas.microsoft.com/office/drawing/2014/main" id="{1D11FE93-4D34-AF48-8DDD-BF4847F1393F}"/>
                    </a:ext>
                  </a:extLst>
                </p:cNvPr>
                <p:cNvSpPr>
                  <a:spLocks noChangeArrowheads="1"/>
                </p:cNvSpPr>
                <p:nvPr/>
              </p:nvSpPr>
              <p:spPr bwMode="auto">
                <a:xfrm>
                  <a:off x="3408" y="192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High</a:t>
                  </a:r>
                </a:p>
              </p:txBody>
            </p:sp>
            <p:sp>
              <p:nvSpPr>
                <p:cNvPr id="734304" name="Line 96">
                  <a:extLst>
                    <a:ext uri="{FF2B5EF4-FFF2-40B4-BE49-F238E27FC236}">
                      <a16:creationId xmlns:a16="http://schemas.microsoft.com/office/drawing/2014/main" id="{E2C6C893-38AC-A240-82C1-9092D9B8AA64}"/>
                    </a:ext>
                  </a:extLst>
                </p:cNvPr>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34305" name="Group 97">
                <a:extLst>
                  <a:ext uri="{FF2B5EF4-FFF2-40B4-BE49-F238E27FC236}">
                    <a16:creationId xmlns:a16="http://schemas.microsoft.com/office/drawing/2014/main" id="{A4CB92FC-02E4-D14E-9284-88DB9663C6B5}"/>
                  </a:ext>
                </a:extLst>
              </p:cNvPr>
              <p:cNvGrpSpPr>
                <a:grpSpLocks/>
              </p:cNvGrpSpPr>
              <p:nvPr/>
            </p:nvGrpSpPr>
            <p:grpSpPr bwMode="auto">
              <a:xfrm>
                <a:off x="3000" y="3776"/>
                <a:ext cx="408" cy="395"/>
                <a:chOff x="2976" y="1728"/>
                <a:chExt cx="408" cy="395"/>
              </a:xfrm>
            </p:grpSpPr>
            <p:sp>
              <p:nvSpPr>
                <p:cNvPr id="734306" name="Rectangle 98">
                  <a:extLst>
                    <a:ext uri="{FF2B5EF4-FFF2-40B4-BE49-F238E27FC236}">
                      <a16:creationId xmlns:a16="http://schemas.microsoft.com/office/drawing/2014/main" id="{D62546DE-0D52-1844-8948-9E6CC2F1CF2B}"/>
                    </a:ext>
                  </a:extLst>
                </p:cNvPr>
                <p:cNvSpPr>
                  <a:spLocks noChangeArrowheads="1"/>
                </p:cNvSpPr>
                <p:nvPr/>
              </p:nvSpPr>
              <p:spPr bwMode="auto">
                <a:xfrm>
                  <a:off x="2976" y="1896"/>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Low</a:t>
                  </a:r>
                </a:p>
              </p:txBody>
            </p:sp>
            <p:sp>
              <p:nvSpPr>
                <p:cNvPr id="734307" name="Line 99">
                  <a:extLst>
                    <a:ext uri="{FF2B5EF4-FFF2-40B4-BE49-F238E27FC236}">
                      <a16:creationId xmlns:a16="http://schemas.microsoft.com/office/drawing/2014/main" id="{5A63B400-1707-6442-9D58-284140AE11DC}"/>
                    </a:ext>
                  </a:extLst>
                </p:cNvPr>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34308" name="Rectangle 100">
              <a:extLst>
                <a:ext uri="{FF2B5EF4-FFF2-40B4-BE49-F238E27FC236}">
                  <a16:creationId xmlns:a16="http://schemas.microsoft.com/office/drawing/2014/main" id="{7B228817-CDB0-A543-8C9E-636050A55E7F}"/>
                </a:ext>
              </a:extLst>
            </p:cNvPr>
            <p:cNvSpPr>
              <a:spLocks noChangeArrowheads="1"/>
            </p:cNvSpPr>
            <p:nvPr/>
          </p:nvSpPr>
          <p:spPr bwMode="auto">
            <a:xfrm>
              <a:off x="793" y="3566"/>
              <a:ext cx="1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  </a:t>
              </a:r>
              <a:r>
                <a:rPr kumimoji="1" lang="zh-CN" altLang="en-US" sz="2400" b="1">
                  <a:solidFill>
                    <a:srgbClr val="FFFFFF"/>
                  </a:solidFill>
                  <a:latin typeface="Times New Roman" panose="02020603050405020304" pitchFamily="18" charset="0"/>
                  <a:ea typeface="宋体" panose="02010600030101010101" pitchFamily="2" charset="-122"/>
                </a:rPr>
                <a:t>查找不成功示例</a:t>
              </a:r>
            </a:p>
          </p:txBody>
        </p:sp>
        <p:sp>
          <p:nvSpPr>
            <p:cNvPr id="734309" name="Rectangle 101">
              <a:extLst>
                <a:ext uri="{FF2B5EF4-FFF2-40B4-BE49-F238E27FC236}">
                  <a16:creationId xmlns:a16="http://schemas.microsoft.com/office/drawing/2014/main" id="{24E7EB92-6DF3-A94A-AD70-A803041BF796}"/>
                </a:ext>
              </a:extLst>
            </p:cNvPr>
            <p:cNvSpPr>
              <a:spLocks noChangeArrowheads="1"/>
            </p:cNvSpPr>
            <p:nvPr/>
          </p:nvSpPr>
          <p:spPr bwMode="auto">
            <a:xfrm>
              <a:off x="567" y="3929"/>
              <a:ext cx="190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图</a:t>
              </a:r>
              <a:r>
                <a:rPr kumimoji="1" lang="en-US" altLang="zh-CN" sz="2400" b="1">
                  <a:solidFill>
                    <a:srgbClr val="FFFFFF"/>
                  </a:solidFill>
                  <a:latin typeface="Times New Roman" panose="02020603050405020304" pitchFamily="18" charset="0"/>
                  <a:ea typeface="宋体" panose="02010600030101010101" pitchFamily="2" charset="-122"/>
                </a:rPr>
                <a:t>9-2  </a:t>
              </a:r>
              <a:r>
                <a:rPr kumimoji="1" lang="zh-CN" altLang="en-US" sz="2400" b="1">
                  <a:solidFill>
                    <a:srgbClr val="FFFFFF"/>
                  </a:solidFill>
                  <a:latin typeface="Times New Roman" panose="02020603050405020304" pitchFamily="18" charset="0"/>
                  <a:ea typeface="宋体" panose="02010600030101010101" pitchFamily="2" charset="-122"/>
                </a:rPr>
                <a:t>折半查找示例</a:t>
              </a:r>
            </a:p>
          </p:txBody>
        </p:sp>
      </p:grpSp>
    </p:spTree>
    <p:extLst>
      <p:ext uri="{BB962C8B-B14F-4D97-AF65-F5344CB8AC3E}">
        <p14:creationId xmlns:p14="http://schemas.microsoft.com/office/powerpoint/2010/main" val="62023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B924447E-05AE-CF42-8B1A-8C4D1CA36CCE}"/>
              </a:ext>
            </a:extLst>
          </p:cNvPr>
          <p:cNvSpPr>
            <a:spLocks noChangeArrowheads="1"/>
          </p:cNvSpPr>
          <p:nvPr/>
        </p:nvSpPr>
        <p:spPr bwMode="auto">
          <a:xfrm>
            <a:off x="1676400" y="152400"/>
            <a:ext cx="8839200" cy="608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901700" eaLnBrk="0" hangingPunct="0">
              <a:defRPr kumimoji="1" sz="2400">
                <a:solidFill>
                  <a:schemeClr val="tx1"/>
                </a:solidFill>
                <a:latin typeface="Times New Roman" panose="02020603050405020304" pitchFamily="18" charset="0"/>
                <a:ea typeface="宋体" panose="02010600030101010101" pitchFamily="2" charset="-122"/>
              </a:defRPr>
            </a:lvl3pPr>
            <a:lvl4pPr marL="2605088"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416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8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6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32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70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4000" b="1">
                <a:solidFill>
                  <a:srgbClr val="FFFF00"/>
                </a:solidFill>
              </a:rPr>
              <a:t>4  </a:t>
            </a:r>
            <a:r>
              <a:rPr lang="zh-CN" altLang="en-US" sz="4000" b="1">
                <a:solidFill>
                  <a:srgbClr val="FFFF00"/>
                </a:solidFill>
                <a:latin typeface="Arial" panose="020B0604020202020204" pitchFamily="34" charset="0"/>
                <a:ea typeface="楷体_GB2312" pitchFamily="49" charset="-122"/>
              </a:rPr>
              <a:t>算法分析</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①  查找时每经过一次比较，查找范围就缩小一半，该过程可用一棵二叉树表示：</a:t>
            </a:r>
          </a:p>
          <a:p>
            <a:pPr lvl="2"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0033"/>
                </a:solidFill>
              </a:rPr>
              <a:t>  </a:t>
            </a:r>
            <a:r>
              <a:rPr lang="zh-CN" altLang="en-US" sz="2800" b="1">
                <a:solidFill>
                  <a:srgbClr val="FFFFFF"/>
                </a:solidFill>
              </a:rPr>
              <a:t>根结点就是第一次进行比较的中间位置的记录；</a:t>
            </a:r>
          </a:p>
          <a:p>
            <a:pPr lvl="2"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排在中间位置前面的作为</a:t>
            </a:r>
            <a:r>
              <a:rPr lang="zh-CN" altLang="en-US" sz="2800" b="1">
                <a:solidFill>
                  <a:srgbClr val="FFFF00"/>
                </a:solidFill>
              </a:rPr>
              <a:t>左子树</a:t>
            </a:r>
            <a:r>
              <a:rPr lang="zh-CN" altLang="en-US" sz="2800" b="1">
                <a:solidFill>
                  <a:srgbClr val="FFFFFF"/>
                </a:solidFill>
              </a:rPr>
              <a:t>的结点；</a:t>
            </a:r>
          </a:p>
          <a:p>
            <a:pPr lvl="2"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排在中间位置后面的作为</a:t>
            </a:r>
            <a:r>
              <a:rPr lang="zh-CN" altLang="en-US" sz="2800" b="1">
                <a:solidFill>
                  <a:srgbClr val="FFFF00"/>
                </a:solidFill>
              </a:rPr>
              <a:t>右子树</a:t>
            </a:r>
            <a:r>
              <a:rPr lang="zh-CN" altLang="en-US" sz="2800" b="1">
                <a:solidFill>
                  <a:srgbClr val="FFFFFF"/>
                </a:solidFill>
              </a:rPr>
              <a:t>的结点； </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对各子树来说都是相同的。这样所得到的二叉树称为</a:t>
            </a:r>
            <a:r>
              <a:rPr lang="zh-CN" altLang="en-US" sz="2800" b="1">
                <a:solidFill>
                  <a:srgbClr val="FFFF00"/>
                </a:solidFill>
              </a:rPr>
              <a:t>判定树</a:t>
            </a:r>
            <a:r>
              <a:rPr lang="en-US" altLang="zh-CN" sz="2800" b="1">
                <a:solidFill>
                  <a:srgbClr val="FFFFFF"/>
                </a:solidFill>
              </a:rPr>
              <a:t>(Decision Tree)</a:t>
            </a:r>
            <a:r>
              <a:rPr lang="zh-CN" altLang="en-US" sz="28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②  将二叉判定树的第</a:t>
            </a:r>
            <a:r>
              <a:rPr lang="zh-CN" altLang="en-US" sz="2800" b="1">
                <a:solidFill>
                  <a:srgbClr val="FFFFFF"/>
                </a:solidFill>
                <a:sym typeface="Symbol" pitchFamily="2" charset="2"/>
              </a:rPr>
              <a:t></a:t>
            </a:r>
            <a:r>
              <a:rPr lang="zh-CN" altLang="en-US" sz="2800" b="1">
                <a:solidFill>
                  <a:srgbClr val="FFFFFF"/>
                </a:solidFill>
              </a:rPr>
              <a:t>㏒</a:t>
            </a:r>
            <a:r>
              <a:rPr lang="en-US" altLang="zh-CN" sz="2800" b="1" baseline="-25000">
                <a:solidFill>
                  <a:srgbClr val="FFFFFF"/>
                </a:solidFill>
              </a:rPr>
              <a:t>2</a:t>
            </a:r>
            <a:r>
              <a:rPr lang="en-US" altLang="zh-CN" sz="2800" b="1">
                <a:solidFill>
                  <a:srgbClr val="FFFFFF"/>
                </a:solidFill>
              </a:rPr>
              <a:t>n</a:t>
            </a:r>
            <a:r>
              <a:rPr lang="en-US" altLang="zh-CN" sz="2800" b="1">
                <a:solidFill>
                  <a:srgbClr val="FFFFFF"/>
                </a:solidFill>
                <a:sym typeface="Symbol" pitchFamily="2" charset="2"/>
              </a:rPr>
              <a:t>+1</a:t>
            </a:r>
            <a:r>
              <a:rPr lang="zh-CN" altLang="en-US" sz="2800" b="1">
                <a:solidFill>
                  <a:srgbClr val="FFFFFF"/>
                </a:solidFill>
                <a:sym typeface="Symbol" pitchFamily="2" charset="2"/>
              </a:rPr>
              <a:t>层上的结点补齐就成为一棵满</a:t>
            </a:r>
            <a:r>
              <a:rPr lang="zh-CN" altLang="en-US" sz="2800" b="1">
                <a:solidFill>
                  <a:srgbClr val="FFFFFF"/>
                </a:solidFill>
              </a:rPr>
              <a:t>二叉树，深度不变，</a:t>
            </a:r>
            <a:r>
              <a:rPr lang="en-US" altLang="zh-CN" sz="2800" b="1">
                <a:solidFill>
                  <a:srgbClr val="FFFFFF"/>
                </a:solidFill>
              </a:rPr>
              <a:t>h= </a:t>
            </a:r>
            <a:r>
              <a:rPr lang="en-US" altLang="zh-CN" sz="2800" b="1">
                <a:solidFill>
                  <a:srgbClr val="FFFFFF"/>
                </a:solidFill>
                <a:sym typeface="Symbol" pitchFamily="2" charset="2"/>
              </a:rPr>
              <a:t></a:t>
            </a:r>
            <a:r>
              <a:rPr lang="en-US" altLang="zh-CN" sz="2800" b="1">
                <a:solidFill>
                  <a:srgbClr val="FFFFFF"/>
                </a:solidFill>
              </a:rPr>
              <a:t>㏒</a:t>
            </a:r>
            <a:r>
              <a:rPr lang="en-US" altLang="zh-CN" sz="2800" b="1" baseline="-25000">
                <a:solidFill>
                  <a:srgbClr val="FFFFFF"/>
                </a:solidFill>
              </a:rPr>
              <a:t>2</a:t>
            </a:r>
            <a:r>
              <a:rPr lang="en-US" altLang="zh-CN" sz="2800" b="1">
                <a:solidFill>
                  <a:srgbClr val="FFFFFF"/>
                </a:solidFill>
              </a:rPr>
              <a:t>(n+1)</a:t>
            </a:r>
            <a:r>
              <a:rPr lang="en-US" altLang="zh-CN" sz="2800" b="1">
                <a:solidFill>
                  <a:srgbClr val="FFFFFF"/>
                </a:solidFill>
                <a:sym typeface="Symbol" pitchFamily="2" charset="2"/>
              </a:rPr>
              <a:t></a:t>
            </a:r>
            <a:r>
              <a:rPr lang="en-US" altLang="zh-CN" sz="2800" b="1">
                <a:solidFill>
                  <a:srgbClr val="FFFFFF"/>
                </a:solidFill>
              </a:rPr>
              <a:t> </a:t>
            </a:r>
            <a:r>
              <a:rPr lang="zh-CN" altLang="en-US" sz="2800" b="1">
                <a:solidFill>
                  <a:srgbClr val="FFFFFF"/>
                </a:solidFill>
              </a:rPr>
              <a:t>。</a:t>
            </a:r>
          </a:p>
        </p:txBody>
      </p:sp>
    </p:spTree>
    <p:extLst>
      <p:ext uri="{BB962C8B-B14F-4D97-AF65-F5344CB8AC3E}">
        <p14:creationId xmlns:p14="http://schemas.microsoft.com/office/powerpoint/2010/main" val="2118151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6258" name="Rectangle 2">
            <a:extLst>
              <a:ext uri="{FF2B5EF4-FFF2-40B4-BE49-F238E27FC236}">
                <a16:creationId xmlns:a16="http://schemas.microsoft.com/office/drawing/2014/main" id="{071425CE-79D5-314A-B088-56BAC2D6D2D1}"/>
              </a:ext>
            </a:extLst>
          </p:cNvPr>
          <p:cNvSpPr>
            <a:spLocks noChangeArrowheads="1"/>
          </p:cNvSpPr>
          <p:nvPr/>
        </p:nvSpPr>
        <p:spPr bwMode="auto">
          <a:xfrm>
            <a:off x="1676400" y="152401"/>
            <a:ext cx="88392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1982788"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6193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559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7131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70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7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4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③  由</a:t>
            </a:r>
            <a:r>
              <a:rPr lang="zh-CN" altLang="en-US" sz="2800" b="1">
                <a:solidFill>
                  <a:srgbClr val="FFFFFF"/>
                </a:solidFill>
                <a:sym typeface="Symbol" pitchFamily="2" charset="2"/>
              </a:rPr>
              <a:t>满</a:t>
            </a:r>
            <a:r>
              <a:rPr lang="zh-CN" altLang="en-US" sz="2800" b="1">
                <a:solidFill>
                  <a:srgbClr val="FFFFFF"/>
                </a:solidFill>
              </a:rPr>
              <a:t>二叉树性质知，第</a:t>
            </a:r>
            <a:r>
              <a:rPr lang="en-US" altLang="zh-CN" sz="2800" b="1">
                <a:solidFill>
                  <a:srgbClr val="FFFFFF"/>
                </a:solidFill>
              </a:rPr>
              <a:t>i </a:t>
            </a:r>
            <a:r>
              <a:rPr lang="zh-CN" altLang="en-US" sz="2800" b="1">
                <a:solidFill>
                  <a:srgbClr val="FFFFFF"/>
                </a:solidFill>
              </a:rPr>
              <a:t>层上的结点数为</a:t>
            </a:r>
            <a:r>
              <a:rPr lang="en-US" altLang="zh-CN" sz="2800" b="1">
                <a:solidFill>
                  <a:srgbClr val="FFFFFF"/>
                </a:solidFill>
              </a:rPr>
              <a:t>2</a:t>
            </a:r>
            <a:r>
              <a:rPr lang="en-US" altLang="zh-CN" sz="2800" b="1" baseline="30000">
                <a:solidFill>
                  <a:srgbClr val="FFFFFF"/>
                </a:solidFill>
              </a:rPr>
              <a:t>i-1</a:t>
            </a:r>
            <a:r>
              <a:rPr lang="en-US" altLang="zh-CN" sz="2800" b="1">
                <a:solidFill>
                  <a:srgbClr val="FFFFFF"/>
                </a:solidFill>
              </a:rPr>
              <a:t>(i≤h) </a:t>
            </a:r>
            <a:r>
              <a:rPr lang="zh-CN" altLang="en-US" sz="2800" b="1">
                <a:solidFill>
                  <a:srgbClr val="FFFFFF"/>
                </a:solidFill>
              </a:rPr>
              <a:t>，设表中每个记录的查找概率相等，即</a:t>
            </a:r>
            <a:r>
              <a:rPr lang="en-US" altLang="zh-CN" sz="2800" b="1">
                <a:solidFill>
                  <a:srgbClr val="FFFFFF"/>
                </a:solidFill>
              </a:rPr>
              <a:t>P</a:t>
            </a:r>
            <a:r>
              <a:rPr lang="en-US" altLang="zh-CN" sz="2800" b="1" baseline="-18000">
                <a:solidFill>
                  <a:srgbClr val="FFFFFF"/>
                </a:solidFill>
              </a:rPr>
              <a:t>i</a:t>
            </a:r>
            <a:r>
              <a:rPr lang="en-US" altLang="zh-CN" sz="2800" b="1">
                <a:solidFill>
                  <a:srgbClr val="FFFFFF"/>
                </a:solidFill>
              </a:rPr>
              <a:t>=1/n</a:t>
            </a:r>
            <a:r>
              <a:rPr lang="zh-CN" altLang="en-US" sz="2800" b="1">
                <a:solidFill>
                  <a:srgbClr val="FFFFFF"/>
                </a:solidFill>
              </a:rPr>
              <a:t>，查找成功时的</a:t>
            </a:r>
            <a:r>
              <a:rPr lang="zh-CN" altLang="en-US" sz="2800" b="1">
                <a:solidFill>
                  <a:srgbClr val="FFFF00"/>
                </a:solidFill>
              </a:rPr>
              <a:t>平均查找长度</a:t>
            </a:r>
            <a:r>
              <a:rPr lang="en-US" altLang="zh-CN" sz="2800" b="1">
                <a:solidFill>
                  <a:srgbClr val="FFFFFF"/>
                </a:solidFill>
              </a:rPr>
              <a:t>ASL</a:t>
            </a:r>
            <a:r>
              <a:rPr lang="zh-CN" altLang="en-US" sz="2800" b="1">
                <a:solidFill>
                  <a:srgbClr val="FFFFFF"/>
                </a:solidFill>
              </a:rPr>
              <a:t>：</a:t>
            </a:r>
          </a:p>
        </p:txBody>
      </p:sp>
      <p:grpSp>
        <p:nvGrpSpPr>
          <p:cNvPr id="736259" name="Group 3">
            <a:extLst>
              <a:ext uri="{FF2B5EF4-FFF2-40B4-BE49-F238E27FC236}">
                <a16:creationId xmlns:a16="http://schemas.microsoft.com/office/drawing/2014/main" id="{47BD99C6-EAD6-5D46-9BA3-60DE3378A207}"/>
              </a:ext>
            </a:extLst>
          </p:cNvPr>
          <p:cNvGrpSpPr>
            <a:grpSpLocks/>
          </p:cNvGrpSpPr>
          <p:nvPr/>
        </p:nvGrpSpPr>
        <p:grpSpPr bwMode="auto">
          <a:xfrm>
            <a:off x="2438401" y="1657350"/>
            <a:ext cx="6583363" cy="908050"/>
            <a:chOff x="576" y="2640"/>
            <a:chExt cx="4147" cy="572"/>
          </a:xfrm>
        </p:grpSpPr>
        <p:grpSp>
          <p:nvGrpSpPr>
            <p:cNvPr id="736260" name="Group 4">
              <a:extLst>
                <a:ext uri="{FF2B5EF4-FFF2-40B4-BE49-F238E27FC236}">
                  <a16:creationId xmlns:a16="http://schemas.microsoft.com/office/drawing/2014/main" id="{DFF661EA-2826-1E47-9CE8-7779500B489D}"/>
                </a:ext>
              </a:extLst>
            </p:cNvPr>
            <p:cNvGrpSpPr>
              <a:grpSpLocks/>
            </p:cNvGrpSpPr>
            <p:nvPr/>
          </p:nvGrpSpPr>
          <p:grpSpPr bwMode="auto">
            <a:xfrm>
              <a:off x="576" y="2640"/>
              <a:ext cx="1584" cy="548"/>
              <a:chOff x="576" y="2640"/>
              <a:chExt cx="1584" cy="548"/>
            </a:xfrm>
          </p:grpSpPr>
          <p:sp>
            <p:nvSpPr>
              <p:cNvPr id="736261" name="Rectangle 5">
                <a:extLst>
                  <a:ext uri="{FF2B5EF4-FFF2-40B4-BE49-F238E27FC236}">
                    <a16:creationId xmlns:a16="http://schemas.microsoft.com/office/drawing/2014/main" id="{63763142-5176-344E-83CF-88ACEA1613C6}"/>
                  </a:ext>
                </a:extLst>
              </p:cNvPr>
              <p:cNvSpPr>
                <a:spLocks noChangeArrowheads="1"/>
              </p:cNvSpPr>
              <p:nvPr/>
            </p:nvSpPr>
            <p:spPr bwMode="auto">
              <a:xfrm>
                <a:off x="576" y="2744"/>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ASL=∑ P</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C</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a:t>
                </a:r>
              </a:p>
            </p:txBody>
          </p:sp>
          <p:sp>
            <p:nvSpPr>
              <p:cNvPr id="736262" name="Rectangle 6">
                <a:extLst>
                  <a:ext uri="{FF2B5EF4-FFF2-40B4-BE49-F238E27FC236}">
                    <a16:creationId xmlns:a16="http://schemas.microsoft.com/office/drawing/2014/main" id="{4FABA0A7-9152-A644-A810-37DC2271AC0D}"/>
                  </a:ext>
                </a:extLst>
              </p:cNvPr>
              <p:cNvSpPr>
                <a:spLocks noChangeArrowheads="1"/>
              </p:cNvSpPr>
              <p:nvPr/>
            </p:nvSpPr>
            <p:spPr bwMode="auto">
              <a:xfrm>
                <a:off x="1152" y="298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36263" name="Rectangle 7">
                <a:extLst>
                  <a:ext uri="{FF2B5EF4-FFF2-40B4-BE49-F238E27FC236}">
                    <a16:creationId xmlns:a16="http://schemas.microsoft.com/office/drawing/2014/main" id="{E412446D-6959-C442-B866-FB7524F84FD6}"/>
                  </a:ext>
                </a:extLst>
              </p:cNvPr>
              <p:cNvSpPr>
                <a:spLocks noChangeArrowheads="1"/>
              </p:cNvSpPr>
              <p:nvPr/>
            </p:nvSpPr>
            <p:spPr bwMode="auto">
              <a:xfrm>
                <a:off x="1216" y="264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grpSp>
          <p:nvGrpSpPr>
            <p:cNvPr id="736264" name="Group 8">
              <a:extLst>
                <a:ext uri="{FF2B5EF4-FFF2-40B4-BE49-F238E27FC236}">
                  <a16:creationId xmlns:a16="http://schemas.microsoft.com/office/drawing/2014/main" id="{906DFEA8-87DC-DC4F-BD57-A2C31B921EAD}"/>
                </a:ext>
              </a:extLst>
            </p:cNvPr>
            <p:cNvGrpSpPr>
              <a:grpSpLocks/>
            </p:cNvGrpSpPr>
            <p:nvPr/>
          </p:nvGrpSpPr>
          <p:grpSpPr bwMode="auto">
            <a:xfrm>
              <a:off x="2096" y="2664"/>
              <a:ext cx="1199" cy="548"/>
              <a:chOff x="1072" y="3148"/>
              <a:chExt cx="1199" cy="548"/>
            </a:xfrm>
          </p:grpSpPr>
          <p:sp>
            <p:nvSpPr>
              <p:cNvPr id="736265" name="Rectangle 9">
                <a:extLst>
                  <a:ext uri="{FF2B5EF4-FFF2-40B4-BE49-F238E27FC236}">
                    <a16:creationId xmlns:a16="http://schemas.microsoft.com/office/drawing/2014/main" id="{906E7D9C-F82D-2049-BFAF-8A93B7725802}"/>
                  </a:ext>
                </a:extLst>
              </p:cNvPr>
              <p:cNvSpPr>
                <a:spLocks noChangeArrowheads="1"/>
              </p:cNvSpPr>
              <p:nvPr/>
            </p:nvSpPr>
            <p:spPr bwMode="auto">
              <a:xfrm>
                <a:off x="1296" y="3252"/>
                <a:ext cx="97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2</a:t>
                </a:r>
                <a:r>
                  <a:rPr kumimoji="1" lang="en-US" altLang="zh-CN" sz="2800" b="1" baseline="30000">
                    <a:solidFill>
                      <a:srgbClr val="FFFFFF"/>
                    </a:solidFill>
                    <a:latin typeface="Times New Roman" panose="02020603050405020304" pitchFamily="18" charset="0"/>
                    <a:ea typeface="宋体" panose="02010600030101010101" pitchFamily="2" charset="-122"/>
                    <a:sym typeface="Symbol" pitchFamily="2" charset="2"/>
                  </a:rPr>
                  <a:t>j-1</a:t>
                </a:r>
                <a:r>
                  <a:rPr kumimoji="1" lang="en-US" altLang="zh-CN" sz="2800" b="1">
                    <a:solidFill>
                      <a:srgbClr val="FFFFFF"/>
                    </a:solidFill>
                    <a:latin typeface="Times New Roman" panose="02020603050405020304" pitchFamily="18" charset="0"/>
                    <a:ea typeface="宋体" panose="02010600030101010101" pitchFamily="2" charset="-122"/>
                  </a:rPr>
                  <a:t>=</a:t>
                </a:r>
              </a:p>
            </p:txBody>
          </p:sp>
          <p:sp>
            <p:nvSpPr>
              <p:cNvPr id="736266" name="Rectangle 10">
                <a:extLst>
                  <a:ext uri="{FF2B5EF4-FFF2-40B4-BE49-F238E27FC236}">
                    <a16:creationId xmlns:a16="http://schemas.microsoft.com/office/drawing/2014/main" id="{3700AD47-ED0E-7448-B096-B6B448BC428F}"/>
                  </a:ext>
                </a:extLst>
              </p:cNvPr>
              <p:cNvSpPr>
                <a:spLocks noChangeArrowheads="1"/>
              </p:cNvSpPr>
              <p:nvPr/>
            </p:nvSpPr>
            <p:spPr bwMode="auto">
              <a:xfrm>
                <a:off x="1296" y="3492"/>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j=1</a:t>
                </a:r>
              </a:p>
            </p:txBody>
          </p:sp>
          <p:sp>
            <p:nvSpPr>
              <p:cNvPr id="736267" name="Rectangle 11">
                <a:extLst>
                  <a:ext uri="{FF2B5EF4-FFF2-40B4-BE49-F238E27FC236}">
                    <a16:creationId xmlns:a16="http://schemas.microsoft.com/office/drawing/2014/main" id="{C59D9497-0BF9-A843-907D-80DA36EF2683}"/>
                  </a:ext>
                </a:extLst>
              </p:cNvPr>
              <p:cNvSpPr>
                <a:spLocks noChangeArrowheads="1"/>
              </p:cNvSpPr>
              <p:nvPr/>
            </p:nvSpPr>
            <p:spPr bwMode="auto">
              <a:xfrm>
                <a:off x="1360" y="3148"/>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grpSp>
            <p:nvGrpSpPr>
              <p:cNvPr id="736268" name="Group 12">
                <a:extLst>
                  <a:ext uri="{FF2B5EF4-FFF2-40B4-BE49-F238E27FC236}">
                    <a16:creationId xmlns:a16="http://schemas.microsoft.com/office/drawing/2014/main" id="{08912E14-F69B-3540-B0B6-E4930390E34C}"/>
                  </a:ext>
                </a:extLst>
              </p:cNvPr>
              <p:cNvGrpSpPr>
                <a:grpSpLocks/>
              </p:cNvGrpSpPr>
              <p:nvPr/>
            </p:nvGrpSpPr>
            <p:grpSpPr bwMode="auto">
              <a:xfrm>
                <a:off x="1072" y="3216"/>
                <a:ext cx="222" cy="348"/>
                <a:chOff x="2504" y="3168"/>
                <a:chExt cx="222" cy="348"/>
              </a:xfrm>
            </p:grpSpPr>
            <p:sp>
              <p:nvSpPr>
                <p:cNvPr id="736269" name="Rectangle 13">
                  <a:extLst>
                    <a:ext uri="{FF2B5EF4-FFF2-40B4-BE49-F238E27FC236}">
                      <a16:creationId xmlns:a16="http://schemas.microsoft.com/office/drawing/2014/main" id="{67FB6491-6336-3648-979A-37BD7C6397CE}"/>
                    </a:ext>
                  </a:extLst>
                </p:cNvPr>
                <p:cNvSpPr>
                  <a:spLocks noChangeArrowheads="1"/>
                </p:cNvSpPr>
                <p:nvPr/>
              </p:nvSpPr>
              <p:spPr bwMode="auto">
                <a:xfrm>
                  <a:off x="2544" y="3312"/>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nvGrpSpPr>
                <p:cNvPr id="736270" name="Group 14">
                  <a:extLst>
                    <a:ext uri="{FF2B5EF4-FFF2-40B4-BE49-F238E27FC236}">
                      <a16:creationId xmlns:a16="http://schemas.microsoft.com/office/drawing/2014/main" id="{3344125A-1DE7-3A45-A13F-E94623213C36}"/>
                    </a:ext>
                  </a:extLst>
                </p:cNvPr>
                <p:cNvGrpSpPr>
                  <a:grpSpLocks/>
                </p:cNvGrpSpPr>
                <p:nvPr/>
              </p:nvGrpSpPr>
              <p:grpSpPr bwMode="auto">
                <a:xfrm>
                  <a:off x="2504" y="3168"/>
                  <a:ext cx="222" cy="284"/>
                  <a:chOff x="2504" y="3168"/>
                  <a:chExt cx="222" cy="284"/>
                </a:xfrm>
              </p:grpSpPr>
              <p:sp>
                <p:nvSpPr>
                  <p:cNvPr id="736271" name="Rectangle 15">
                    <a:extLst>
                      <a:ext uri="{FF2B5EF4-FFF2-40B4-BE49-F238E27FC236}">
                        <a16:creationId xmlns:a16="http://schemas.microsoft.com/office/drawing/2014/main" id="{9B26D0D7-5DB1-0D40-8CF6-A908C8EB9D16}"/>
                      </a:ext>
                    </a:extLst>
                  </p:cNvPr>
                  <p:cNvSpPr>
                    <a:spLocks noChangeArrowheads="1"/>
                  </p:cNvSpPr>
                  <p:nvPr/>
                </p:nvSpPr>
                <p:spPr bwMode="auto">
                  <a:xfrm>
                    <a:off x="2504" y="3248"/>
                    <a:ext cx="1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736272" name="Rectangle 16">
                    <a:extLst>
                      <a:ext uri="{FF2B5EF4-FFF2-40B4-BE49-F238E27FC236}">
                        <a16:creationId xmlns:a16="http://schemas.microsoft.com/office/drawing/2014/main" id="{AA6210E0-6120-D542-B994-AB0CFD3FDADB}"/>
                      </a:ext>
                    </a:extLst>
                  </p:cNvPr>
                  <p:cNvSpPr>
                    <a:spLocks noChangeArrowheads="1"/>
                  </p:cNvSpPr>
                  <p:nvPr/>
                </p:nvSpPr>
                <p:spPr bwMode="auto">
                  <a:xfrm>
                    <a:off x="2544" y="3168"/>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grpSp>
          </p:grpSp>
        </p:grpSp>
        <p:grpSp>
          <p:nvGrpSpPr>
            <p:cNvPr id="736273" name="Group 17">
              <a:extLst>
                <a:ext uri="{FF2B5EF4-FFF2-40B4-BE49-F238E27FC236}">
                  <a16:creationId xmlns:a16="http://schemas.microsoft.com/office/drawing/2014/main" id="{D31076B8-38D9-984C-8625-0B97788589C2}"/>
                </a:ext>
              </a:extLst>
            </p:cNvPr>
            <p:cNvGrpSpPr>
              <a:grpSpLocks/>
            </p:cNvGrpSpPr>
            <p:nvPr/>
          </p:nvGrpSpPr>
          <p:grpSpPr bwMode="auto">
            <a:xfrm>
              <a:off x="3312" y="2736"/>
              <a:ext cx="1411" cy="428"/>
              <a:chOff x="3312" y="2736"/>
              <a:chExt cx="1411" cy="428"/>
            </a:xfrm>
          </p:grpSpPr>
          <p:grpSp>
            <p:nvGrpSpPr>
              <p:cNvPr id="736274" name="Group 18">
                <a:extLst>
                  <a:ext uri="{FF2B5EF4-FFF2-40B4-BE49-F238E27FC236}">
                    <a16:creationId xmlns:a16="http://schemas.microsoft.com/office/drawing/2014/main" id="{0C15D438-8D3E-154E-9788-8DA54395AA28}"/>
                  </a:ext>
                </a:extLst>
              </p:cNvPr>
              <p:cNvGrpSpPr>
                <a:grpSpLocks/>
              </p:cNvGrpSpPr>
              <p:nvPr/>
            </p:nvGrpSpPr>
            <p:grpSpPr bwMode="auto">
              <a:xfrm>
                <a:off x="3312" y="2736"/>
                <a:ext cx="394" cy="428"/>
                <a:chOff x="2630" y="3024"/>
                <a:chExt cx="394" cy="428"/>
              </a:xfrm>
            </p:grpSpPr>
            <p:sp>
              <p:nvSpPr>
                <p:cNvPr id="736275" name="Rectangle 19">
                  <a:extLst>
                    <a:ext uri="{FF2B5EF4-FFF2-40B4-BE49-F238E27FC236}">
                      <a16:creationId xmlns:a16="http://schemas.microsoft.com/office/drawing/2014/main" id="{CE1B8E14-C3AC-5E42-B38A-F989FBB25D54}"/>
                    </a:ext>
                  </a:extLst>
                </p:cNvPr>
                <p:cNvSpPr>
                  <a:spLocks noChangeArrowheads="1"/>
                </p:cNvSpPr>
                <p:nvPr/>
              </p:nvSpPr>
              <p:spPr bwMode="auto">
                <a:xfrm>
                  <a:off x="2718" y="3248"/>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sp>
              <p:nvSpPr>
                <p:cNvPr id="736276" name="Rectangle 20">
                  <a:extLst>
                    <a:ext uri="{FF2B5EF4-FFF2-40B4-BE49-F238E27FC236}">
                      <a16:creationId xmlns:a16="http://schemas.microsoft.com/office/drawing/2014/main" id="{06D87C95-5A52-664A-8689-5046C73459A0}"/>
                    </a:ext>
                  </a:extLst>
                </p:cNvPr>
                <p:cNvSpPr>
                  <a:spLocks noChangeArrowheads="1"/>
                </p:cNvSpPr>
                <p:nvPr/>
              </p:nvSpPr>
              <p:spPr bwMode="auto">
                <a:xfrm>
                  <a:off x="2630" y="3024"/>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n+1</a:t>
                  </a:r>
                </a:p>
              </p:txBody>
            </p:sp>
            <p:sp>
              <p:nvSpPr>
                <p:cNvPr id="736277" name="Line 21">
                  <a:extLst>
                    <a:ext uri="{FF2B5EF4-FFF2-40B4-BE49-F238E27FC236}">
                      <a16:creationId xmlns:a16="http://schemas.microsoft.com/office/drawing/2014/main" id="{5C14E69D-8E3C-0943-8503-17973367253D}"/>
                    </a:ext>
                  </a:extLst>
                </p:cNvPr>
                <p:cNvSpPr>
                  <a:spLocks noChangeShapeType="1"/>
                </p:cNvSpPr>
                <p:nvPr/>
              </p:nvSpPr>
              <p:spPr bwMode="auto">
                <a:xfrm>
                  <a:off x="2640" y="3232"/>
                  <a:ext cx="3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36278" name="Rectangle 22">
                <a:extLst>
                  <a:ext uri="{FF2B5EF4-FFF2-40B4-BE49-F238E27FC236}">
                    <a16:creationId xmlns:a16="http://schemas.microsoft.com/office/drawing/2014/main" id="{482E1120-30CC-5F48-BD93-71EEAF74B943}"/>
                  </a:ext>
                </a:extLst>
              </p:cNvPr>
              <p:cNvSpPr>
                <a:spLocks noChangeArrowheads="1"/>
              </p:cNvSpPr>
              <p:nvPr/>
            </p:nvSpPr>
            <p:spPr bwMode="auto">
              <a:xfrm>
                <a:off x="3680" y="2816"/>
                <a:ext cx="104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a:t>
                </a:r>
                <a:r>
                  <a:rPr kumimoji="1" lang="en-US" altLang="zh-CN" sz="2800" b="1" baseline="-25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(n+1)-1</a:t>
                </a:r>
              </a:p>
            </p:txBody>
          </p:sp>
        </p:grpSp>
      </p:grpSp>
      <p:sp>
        <p:nvSpPr>
          <p:cNvPr id="736279" name="Rectangle 23">
            <a:extLst>
              <a:ext uri="{FF2B5EF4-FFF2-40B4-BE49-F238E27FC236}">
                <a16:creationId xmlns:a16="http://schemas.microsoft.com/office/drawing/2014/main" id="{9431B522-D07C-0E48-8FF5-5D904D59BC38}"/>
              </a:ext>
            </a:extLst>
          </p:cNvPr>
          <p:cNvSpPr>
            <a:spLocks noChangeArrowheads="1"/>
          </p:cNvSpPr>
          <p:nvPr/>
        </p:nvSpPr>
        <p:spPr bwMode="auto">
          <a:xfrm>
            <a:off x="1676400" y="2636839"/>
            <a:ext cx="88392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当</a:t>
            </a:r>
            <a:r>
              <a:rPr lang="en-US" altLang="zh-CN" sz="2800" b="1">
                <a:solidFill>
                  <a:srgbClr val="FFFFFF"/>
                </a:solidFill>
              </a:rPr>
              <a:t>n</a:t>
            </a:r>
            <a:r>
              <a:rPr lang="zh-CN" altLang="en-US" sz="2800" b="1">
                <a:solidFill>
                  <a:srgbClr val="FFFFFF"/>
                </a:solidFill>
              </a:rPr>
              <a:t>很大 </a:t>
            </a:r>
            <a:r>
              <a:rPr lang="en-US" altLang="zh-CN" sz="2800" b="1">
                <a:solidFill>
                  <a:srgbClr val="FFFFFF"/>
                </a:solidFill>
              </a:rPr>
              <a:t>(n&gt;50)</a:t>
            </a:r>
            <a:r>
              <a:rPr lang="zh-CN" altLang="en-US" sz="2800" b="1">
                <a:solidFill>
                  <a:srgbClr val="FFFFFF"/>
                </a:solidFill>
              </a:rPr>
              <a:t>时， </a:t>
            </a:r>
            <a:r>
              <a:rPr lang="en-US" altLang="zh-CN" sz="2800" b="1">
                <a:solidFill>
                  <a:srgbClr val="FFFFFF"/>
                </a:solidFill>
              </a:rPr>
              <a:t>ASL≈ ㏒</a:t>
            </a:r>
            <a:r>
              <a:rPr lang="en-US" altLang="zh-CN" sz="2800" b="1" baseline="-25000">
                <a:solidFill>
                  <a:srgbClr val="FFFFFF"/>
                </a:solidFill>
              </a:rPr>
              <a:t>2</a:t>
            </a:r>
            <a:r>
              <a:rPr lang="en-US" altLang="zh-CN" sz="2800" b="1">
                <a:solidFill>
                  <a:srgbClr val="FFFFFF"/>
                </a:solidFill>
              </a:rPr>
              <a:t>(n+1)-1</a:t>
            </a:r>
            <a:r>
              <a:rPr lang="zh-CN" altLang="en-US" sz="2800" b="1">
                <a:solidFill>
                  <a:srgbClr val="FFFFFF"/>
                </a:solidFill>
              </a:rPr>
              <a:t>。</a:t>
            </a:r>
          </a:p>
        </p:txBody>
      </p:sp>
    </p:spTree>
    <p:extLst>
      <p:ext uri="{BB962C8B-B14F-4D97-AF65-F5344CB8AC3E}">
        <p14:creationId xmlns:p14="http://schemas.microsoft.com/office/powerpoint/2010/main" val="98099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82" name="Rectangle 2">
            <a:extLst>
              <a:ext uri="{FF2B5EF4-FFF2-40B4-BE49-F238E27FC236}">
                <a16:creationId xmlns:a16="http://schemas.microsoft.com/office/drawing/2014/main" id="{8EC99D5D-89F9-094C-B82D-8D4967DB9AA7}"/>
              </a:ext>
            </a:extLst>
          </p:cNvPr>
          <p:cNvSpPr>
            <a:spLocks noGrp="1" noChangeArrowheads="1"/>
          </p:cNvSpPr>
          <p:nvPr>
            <p:ph type="title"/>
          </p:nvPr>
        </p:nvSpPr>
        <p:spPr>
          <a:xfrm>
            <a:off x="2338388" y="188913"/>
            <a:ext cx="5486400" cy="762000"/>
          </a:xfrm>
        </p:spPr>
        <p:txBody>
          <a:bodyPr/>
          <a:lstStyle/>
          <a:p>
            <a:r>
              <a:rPr lang="en-US" altLang="zh-CN" b="1">
                <a:latin typeface="Times New Roman" panose="02020603050405020304" pitchFamily="18" charset="0"/>
              </a:rPr>
              <a:t>9.2.3</a:t>
            </a:r>
            <a:r>
              <a:rPr lang="en-US" altLang="zh-CN" b="1"/>
              <a:t>  </a:t>
            </a:r>
            <a:r>
              <a:rPr lang="zh-CN" altLang="en-US" b="1">
                <a:ea typeface="楷体_GB2312" pitchFamily="49" charset="-122"/>
              </a:rPr>
              <a:t>分块查找</a:t>
            </a:r>
          </a:p>
        </p:txBody>
      </p:sp>
      <p:sp>
        <p:nvSpPr>
          <p:cNvPr id="737283" name="Rectangle 3">
            <a:extLst>
              <a:ext uri="{FF2B5EF4-FFF2-40B4-BE49-F238E27FC236}">
                <a16:creationId xmlns:a16="http://schemas.microsoft.com/office/drawing/2014/main" id="{C8FC4445-4FCD-2547-8D8B-CF59631FBF7D}"/>
              </a:ext>
            </a:extLst>
          </p:cNvPr>
          <p:cNvSpPr>
            <a:spLocks noGrp="1" noChangeArrowheads="1"/>
          </p:cNvSpPr>
          <p:nvPr>
            <p:ph type="body" idx="1"/>
          </p:nvPr>
        </p:nvSpPr>
        <p:spPr>
          <a:xfrm>
            <a:off x="1676401" y="1100138"/>
            <a:ext cx="8812213" cy="4489450"/>
          </a:xfrm>
        </p:spPr>
        <p:txBody>
          <a:bodyPr/>
          <a:lstStyle/>
          <a:p>
            <a:pPr marL="0" indent="0">
              <a:lnSpc>
                <a:spcPct val="110000"/>
              </a:lnSpc>
              <a:buNone/>
            </a:pPr>
            <a:r>
              <a:rPr lang="zh-CN" altLang="en-US" sz="3600" b="1">
                <a:solidFill>
                  <a:schemeClr val="hlink"/>
                </a:solidFill>
              </a:rPr>
              <a:t>       </a:t>
            </a:r>
            <a:r>
              <a:rPr lang="zh-CN" altLang="en-US" b="1">
                <a:solidFill>
                  <a:schemeClr val="folHlink"/>
                </a:solidFill>
              </a:rPr>
              <a:t>分块查找</a:t>
            </a:r>
            <a:r>
              <a:rPr lang="en-US" altLang="zh-CN" b="1"/>
              <a:t>(Blocking Search)</a:t>
            </a:r>
            <a:r>
              <a:rPr lang="zh-CN" altLang="en-US" sz="2800" b="1"/>
              <a:t>又称索引顺序查找，是前面两种查找方法的综合。</a:t>
            </a:r>
          </a:p>
          <a:p>
            <a:pPr marL="0" indent="0">
              <a:lnSpc>
                <a:spcPct val="110000"/>
              </a:lnSpc>
              <a:buNone/>
            </a:pPr>
            <a:r>
              <a:rPr lang="en-US" altLang="zh-CN" sz="4000" b="1">
                <a:solidFill>
                  <a:schemeClr val="folHlink"/>
                </a:solidFill>
              </a:rPr>
              <a:t>1  </a:t>
            </a:r>
            <a:r>
              <a:rPr lang="zh-CN" altLang="en-US" sz="4000" b="1">
                <a:solidFill>
                  <a:schemeClr val="folHlink"/>
                </a:solidFill>
                <a:ea typeface="楷体_GB2312" pitchFamily="49" charset="-122"/>
              </a:rPr>
              <a:t>查找表的组织</a:t>
            </a:r>
          </a:p>
          <a:p>
            <a:pPr marL="444500" lvl="1" indent="0">
              <a:lnSpc>
                <a:spcPct val="110000"/>
              </a:lnSpc>
              <a:buNone/>
            </a:pPr>
            <a:r>
              <a:rPr lang="zh-CN" altLang="en-US" b="1"/>
              <a:t>① </a:t>
            </a:r>
            <a:r>
              <a:rPr lang="zh-CN" altLang="en-US" sz="2400" b="1"/>
              <a:t> </a:t>
            </a:r>
            <a:r>
              <a:rPr lang="zh-CN" altLang="en-US" b="1"/>
              <a:t>将查找表分成几块。块间有序，即第</a:t>
            </a:r>
            <a:r>
              <a:rPr lang="en-US" altLang="zh-CN" b="1"/>
              <a:t>i+1</a:t>
            </a:r>
            <a:r>
              <a:rPr lang="zh-CN" altLang="en-US" b="1"/>
              <a:t>块的所有记录关键字均大于</a:t>
            </a:r>
            <a:r>
              <a:rPr lang="en-US" altLang="zh-CN" b="1"/>
              <a:t>(</a:t>
            </a:r>
            <a:r>
              <a:rPr lang="zh-CN" altLang="en-US" b="1"/>
              <a:t>或小于</a:t>
            </a:r>
            <a:r>
              <a:rPr lang="en-US" altLang="zh-CN" b="1"/>
              <a:t>)</a:t>
            </a:r>
            <a:r>
              <a:rPr lang="zh-CN" altLang="en-US" b="1"/>
              <a:t>第</a:t>
            </a:r>
            <a:r>
              <a:rPr lang="en-US" altLang="zh-CN" b="1"/>
              <a:t>i</a:t>
            </a:r>
            <a:r>
              <a:rPr lang="zh-CN" altLang="en-US" b="1"/>
              <a:t>块记录关键字；块内无序。</a:t>
            </a:r>
          </a:p>
          <a:p>
            <a:pPr marL="444500" lvl="1" indent="0">
              <a:lnSpc>
                <a:spcPct val="110000"/>
              </a:lnSpc>
              <a:buNone/>
            </a:pPr>
            <a:r>
              <a:rPr lang="zh-CN" altLang="en-US" b="1">
                <a:latin typeface="宋体" panose="02010600030101010101" pitchFamily="2" charset="-122"/>
              </a:rPr>
              <a:t>② </a:t>
            </a:r>
            <a:r>
              <a:rPr lang="zh-CN" altLang="en-US" b="1"/>
              <a:t>在查找表的基础上附加一个索引表，索引表是按关键字有序的，索引表中记录的构成是：</a:t>
            </a:r>
          </a:p>
        </p:txBody>
      </p:sp>
      <p:grpSp>
        <p:nvGrpSpPr>
          <p:cNvPr id="737284" name="Group 4">
            <a:extLst>
              <a:ext uri="{FF2B5EF4-FFF2-40B4-BE49-F238E27FC236}">
                <a16:creationId xmlns:a16="http://schemas.microsoft.com/office/drawing/2014/main" id="{FB7981DC-2E5C-184B-A110-FCEF93EC9BD6}"/>
              </a:ext>
            </a:extLst>
          </p:cNvPr>
          <p:cNvGrpSpPr>
            <a:grpSpLocks/>
          </p:cNvGrpSpPr>
          <p:nvPr/>
        </p:nvGrpSpPr>
        <p:grpSpPr bwMode="auto">
          <a:xfrm>
            <a:off x="2495550" y="5734050"/>
            <a:ext cx="1619250" cy="863600"/>
            <a:chOff x="4128" y="3600"/>
            <a:chExt cx="1020" cy="544"/>
          </a:xfrm>
        </p:grpSpPr>
        <p:sp>
          <p:nvSpPr>
            <p:cNvPr id="737285" name="Rectangle 5">
              <a:extLst>
                <a:ext uri="{FF2B5EF4-FFF2-40B4-BE49-F238E27FC236}">
                  <a16:creationId xmlns:a16="http://schemas.microsoft.com/office/drawing/2014/main" id="{25D16282-13FA-254C-8722-57125F007D52}"/>
                </a:ext>
              </a:extLst>
            </p:cNvPr>
            <p:cNvSpPr>
              <a:spLocks noChangeArrowheads="1"/>
            </p:cNvSpPr>
            <p:nvPr/>
          </p:nvSpPr>
          <p:spPr bwMode="auto">
            <a:xfrm>
              <a:off x="4128" y="3600"/>
              <a:ext cx="1020" cy="54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最大关键字</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起始指针</a:t>
              </a:r>
            </a:p>
          </p:txBody>
        </p:sp>
        <p:sp>
          <p:nvSpPr>
            <p:cNvPr id="737286" name="Line 6">
              <a:extLst>
                <a:ext uri="{FF2B5EF4-FFF2-40B4-BE49-F238E27FC236}">
                  <a16:creationId xmlns:a16="http://schemas.microsoft.com/office/drawing/2014/main" id="{F18023E6-8825-F244-A5D7-0B9E02205BA5}"/>
                </a:ext>
              </a:extLst>
            </p:cNvPr>
            <p:cNvSpPr>
              <a:spLocks noChangeShapeType="1"/>
            </p:cNvSpPr>
            <p:nvPr/>
          </p:nvSpPr>
          <p:spPr bwMode="auto">
            <a:xfrm>
              <a:off x="4128" y="3888"/>
              <a:ext cx="10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90129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B700FAC6-BE68-DE48-AA57-AEDDF3966EF1}"/>
              </a:ext>
            </a:extLst>
          </p:cNvPr>
          <p:cNvSpPr>
            <a:spLocks noGrp="1" noChangeArrowheads="1"/>
          </p:cNvSpPr>
          <p:nvPr>
            <p:ph type="title"/>
          </p:nvPr>
        </p:nvSpPr>
        <p:spPr>
          <a:xfrm>
            <a:off x="2870201" y="115888"/>
            <a:ext cx="5673725" cy="755650"/>
          </a:xfrm>
        </p:spPr>
        <p:txBody>
          <a:bodyPr/>
          <a:lstStyle/>
          <a:p>
            <a:r>
              <a:rPr lang="en-US" altLang="zh-CN" sz="5400" b="1">
                <a:latin typeface="Times New Roman" panose="02020603050405020304" pitchFamily="18" charset="0"/>
              </a:rPr>
              <a:t>9.1</a:t>
            </a:r>
            <a:r>
              <a:rPr lang="en-US" altLang="zh-CN" sz="5400" b="1"/>
              <a:t>   </a:t>
            </a:r>
            <a:r>
              <a:rPr lang="zh-CN" altLang="en-US" sz="5400" b="1">
                <a:ea typeface="楷体_GB2312" pitchFamily="49" charset="-122"/>
              </a:rPr>
              <a:t>查找的概念</a:t>
            </a:r>
          </a:p>
        </p:txBody>
      </p:sp>
      <p:sp>
        <p:nvSpPr>
          <p:cNvPr id="719875" name="Rectangle 3">
            <a:extLst>
              <a:ext uri="{FF2B5EF4-FFF2-40B4-BE49-F238E27FC236}">
                <a16:creationId xmlns:a16="http://schemas.microsoft.com/office/drawing/2014/main" id="{8CD3934F-A9C6-8142-8932-CA03847B83AF}"/>
              </a:ext>
            </a:extLst>
          </p:cNvPr>
          <p:cNvSpPr>
            <a:spLocks noGrp="1" noChangeArrowheads="1"/>
          </p:cNvSpPr>
          <p:nvPr>
            <p:ph type="body" idx="1"/>
          </p:nvPr>
        </p:nvSpPr>
        <p:spPr>
          <a:xfrm>
            <a:off x="1703388" y="909639"/>
            <a:ext cx="8839200" cy="5832475"/>
          </a:xfrm>
          <a:noFill/>
          <a:ln/>
        </p:spPr>
        <p:txBody>
          <a:bodyPr/>
          <a:lstStyle/>
          <a:p>
            <a:pPr marL="0" indent="0">
              <a:lnSpc>
                <a:spcPct val="110000"/>
              </a:lnSpc>
              <a:buNone/>
            </a:pPr>
            <a:r>
              <a:rPr lang="zh-CN" altLang="en-US" b="1">
                <a:solidFill>
                  <a:schemeClr val="folHlink"/>
                </a:solidFill>
              </a:rPr>
              <a:t>       查找表</a:t>
            </a:r>
            <a:r>
              <a:rPr lang="en-US" altLang="zh-CN" b="1"/>
              <a:t>(Search Table)</a:t>
            </a:r>
            <a:r>
              <a:rPr lang="zh-CN" altLang="en-US" b="1"/>
              <a:t>：</a:t>
            </a:r>
            <a:r>
              <a:rPr lang="zh-CN" altLang="en-US" sz="2800" b="1"/>
              <a:t>相同类型的数据元素</a:t>
            </a:r>
            <a:r>
              <a:rPr lang="en-US" altLang="zh-CN" sz="2800" b="1"/>
              <a:t>(</a:t>
            </a:r>
            <a:r>
              <a:rPr lang="zh-CN" altLang="en-US" sz="2800" b="1"/>
              <a:t>对象</a:t>
            </a:r>
            <a:r>
              <a:rPr lang="en-US" altLang="zh-CN" sz="2800" b="1"/>
              <a:t>)</a:t>
            </a:r>
            <a:r>
              <a:rPr lang="zh-CN" altLang="en-US" sz="2800" b="1"/>
              <a:t>组成的集合，每个元素通常由若干数据项构成。</a:t>
            </a:r>
          </a:p>
          <a:p>
            <a:pPr marL="0" indent="0">
              <a:lnSpc>
                <a:spcPct val="110000"/>
              </a:lnSpc>
              <a:buNone/>
            </a:pPr>
            <a:r>
              <a:rPr lang="zh-CN" altLang="en-US" b="1">
                <a:solidFill>
                  <a:schemeClr val="folHlink"/>
                </a:solidFill>
              </a:rPr>
              <a:t>       关键字</a:t>
            </a:r>
            <a:r>
              <a:rPr lang="en-US" altLang="zh-CN" b="1"/>
              <a:t>(Key</a:t>
            </a:r>
            <a:r>
              <a:rPr lang="zh-CN" altLang="en-US" b="1"/>
              <a:t>，码</a:t>
            </a:r>
            <a:r>
              <a:rPr lang="en-US" altLang="zh-CN" b="1"/>
              <a:t>)</a:t>
            </a:r>
            <a:r>
              <a:rPr lang="zh-CN" altLang="en-US" b="1"/>
              <a:t>：</a:t>
            </a:r>
            <a:r>
              <a:rPr lang="zh-CN" altLang="en-US" sz="2800" b="1"/>
              <a:t>数据元素中某个</a:t>
            </a:r>
            <a:r>
              <a:rPr lang="en-US" altLang="zh-CN" sz="2800" b="1"/>
              <a:t>(</a:t>
            </a:r>
            <a:r>
              <a:rPr lang="zh-CN" altLang="en-US" sz="2800" b="1"/>
              <a:t>或几个</a:t>
            </a:r>
            <a:r>
              <a:rPr lang="en-US" altLang="zh-CN" sz="2800" b="1"/>
              <a:t>)</a:t>
            </a:r>
            <a:r>
              <a:rPr lang="zh-CN" altLang="en-US" sz="2800" b="1"/>
              <a:t>数据项的值，它可以标识一个数据元素。若关键字能</a:t>
            </a:r>
            <a:r>
              <a:rPr lang="zh-CN" altLang="en-US" sz="2800" b="1">
                <a:solidFill>
                  <a:schemeClr val="accent1"/>
                </a:solidFill>
              </a:rPr>
              <a:t>唯一</a:t>
            </a:r>
            <a:r>
              <a:rPr lang="zh-CN" altLang="en-US" sz="2800" b="1"/>
              <a:t>标识一个数据元素，则关键字称为</a:t>
            </a:r>
            <a:r>
              <a:rPr lang="zh-CN" altLang="en-US" sz="2800" b="1">
                <a:solidFill>
                  <a:schemeClr val="folHlink"/>
                </a:solidFill>
              </a:rPr>
              <a:t>主关键字</a:t>
            </a:r>
            <a:r>
              <a:rPr lang="zh-CN" altLang="en-US" sz="2800" b="1"/>
              <a:t>；将能标识若干个数据元素的关键字称为</a:t>
            </a:r>
            <a:r>
              <a:rPr lang="zh-CN" altLang="en-US" sz="2800" b="1">
                <a:solidFill>
                  <a:schemeClr val="folHlink"/>
                </a:solidFill>
              </a:rPr>
              <a:t>次关键字</a:t>
            </a:r>
            <a:r>
              <a:rPr lang="zh-CN" altLang="en-US" sz="2800" b="1"/>
              <a:t>。</a:t>
            </a:r>
          </a:p>
          <a:p>
            <a:pPr marL="0" indent="0">
              <a:lnSpc>
                <a:spcPct val="110000"/>
              </a:lnSpc>
              <a:buNone/>
            </a:pPr>
            <a:r>
              <a:rPr lang="zh-CN" altLang="en-US" b="1">
                <a:solidFill>
                  <a:schemeClr val="folHlink"/>
                </a:solidFill>
              </a:rPr>
              <a:t>       查找</a:t>
            </a:r>
            <a:r>
              <a:rPr lang="en-US" altLang="zh-CN" b="1">
                <a:solidFill>
                  <a:schemeClr val="folHlink"/>
                </a:solidFill>
              </a:rPr>
              <a:t>/</a:t>
            </a:r>
            <a:r>
              <a:rPr lang="zh-CN" altLang="en-US" b="1">
                <a:solidFill>
                  <a:schemeClr val="folHlink"/>
                </a:solidFill>
              </a:rPr>
              <a:t>检索</a:t>
            </a:r>
            <a:r>
              <a:rPr lang="en-US" altLang="zh-CN" b="1"/>
              <a:t>(</a:t>
            </a:r>
            <a:r>
              <a:rPr lang="en-US" altLang="zh-CN" b="1">
                <a:solidFill>
                  <a:schemeClr val="accent1"/>
                </a:solidFill>
              </a:rPr>
              <a:t>Searching</a:t>
            </a:r>
            <a:r>
              <a:rPr lang="en-US" altLang="zh-CN" b="1"/>
              <a:t>)</a:t>
            </a:r>
            <a:r>
              <a:rPr lang="zh-CN" altLang="en-US" b="1"/>
              <a:t>：</a:t>
            </a:r>
            <a:r>
              <a:rPr lang="zh-CN" altLang="en-US" sz="2800" b="1"/>
              <a:t>根据给定的</a:t>
            </a:r>
            <a:r>
              <a:rPr lang="en-US" altLang="zh-CN" sz="2800" b="1"/>
              <a:t>K</a:t>
            </a:r>
            <a:r>
              <a:rPr lang="zh-CN" altLang="en-US" sz="2800" b="1"/>
              <a:t>值，在查找表中确定一个关键字等于给定值的记录或数据元素。</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查找表中</a:t>
            </a:r>
            <a:r>
              <a:rPr lang="zh-CN" altLang="en-US" b="1">
                <a:solidFill>
                  <a:schemeClr val="folHlink"/>
                </a:solidFill>
              </a:rPr>
              <a:t>存在</a:t>
            </a:r>
            <a:r>
              <a:rPr lang="zh-CN" altLang="en-US" b="1"/>
              <a:t>满足条件的记录：查找成功；结果：所查到的记录信息或记录在查找表中的位置。</a:t>
            </a:r>
            <a:endParaRPr lang="zh-CN" altLang="en-US" b="1">
              <a:solidFill>
                <a:schemeClr val="hlink"/>
              </a:solidFill>
            </a:endParaRP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查找表中</a:t>
            </a:r>
            <a:r>
              <a:rPr lang="zh-CN" altLang="en-US" b="1">
                <a:solidFill>
                  <a:schemeClr val="folHlink"/>
                </a:solidFill>
              </a:rPr>
              <a:t>不存在</a:t>
            </a:r>
            <a:r>
              <a:rPr lang="zh-CN" altLang="en-US" b="1"/>
              <a:t>满足条件的记录：查找失败。</a:t>
            </a:r>
          </a:p>
        </p:txBody>
      </p:sp>
      <p:pic>
        <p:nvPicPr>
          <p:cNvPr id="2" name="图片 1">
            <a:extLst>
              <a:ext uri="{FF2B5EF4-FFF2-40B4-BE49-F238E27FC236}">
                <a16:creationId xmlns:a16="http://schemas.microsoft.com/office/drawing/2014/main" id="{C2D57CE9-D6FD-8441-B180-7749192FCCD2}"/>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722394011"/>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9874"/>
                                        </p:tgtEl>
                                        <p:attrNameLst>
                                          <p:attrName>style.visibility</p:attrName>
                                        </p:attrNameLst>
                                      </p:cBhvr>
                                      <p:to>
                                        <p:strVal val="visible"/>
                                      </p:to>
                                    </p:set>
                                    <p:anim calcmode="lin" valueType="num">
                                      <p:cBhvr additive="base">
                                        <p:cTn id="7" dur="500" fill="hold"/>
                                        <p:tgtEl>
                                          <p:spTgt spid="719874"/>
                                        </p:tgtEl>
                                        <p:attrNameLst>
                                          <p:attrName>ppt_x</p:attrName>
                                        </p:attrNameLst>
                                      </p:cBhvr>
                                      <p:tavLst>
                                        <p:tav tm="0">
                                          <p:val>
                                            <p:strVal val="0-#ppt_w/2"/>
                                          </p:val>
                                        </p:tav>
                                        <p:tav tm="100000">
                                          <p:val>
                                            <p:strVal val="#ppt_x"/>
                                          </p:val>
                                        </p:tav>
                                      </p:tavLst>
                                    </p:anim>
                                    <p:anim calcmode="lin" valueType="num">
                                      <p:cBhvr additive="base">
                                        <p:cTn id="8" dur="500" fill="hold"/>
                                        <p:tgtEl>
                                          <p:spTgt spid="7198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8306" name="Rectangle 2">
            <a:extLst>
              <a:ext uri="{FF2B5EF4-FFF2-40B4-BE49-F238E27FC236}">
                <a16:creationId xmlns:a16="http://schemas.microsoft.com/office/drawing/2014/main" id="{3A2AED59-B958-AF49-B7FF-5738BFA77FDD}"/>
              </a:ext>
            </a:extLst>
          </p:cNvPr>
          <p:cNvSpPr>
            <a:spLocks noGrp="1" noChangeArrowheads="1"/>
          </p:cNvSpPr>
          <p:nvPr>
            <p:ph type="body" idx="1"/>
          </p:nvPr>
        </p:nvSpPr>
        <p:spPr>
          <a:xfrm>
            <a:off x="1676401" y="188914"/>
            <a:ext cx="8812213" cy="4968875"/>
          </a:xfrm>
        </p:spPr>
        <p:txBody>
          <a:bodyPr/>
          <a:lstStyle/>
          <a:p>
            <a:pPr marL="0" indent="0">
              <a:lnSpc>
                <a:spcPct val="110000"/>
              </a:lnSpc>
              <a:buNone/>
            </a:pPr>
            <a:r>
              <a:rPr lang="en-US" altLang="zh-CN" sz="4000" b="1">
                <a:solidFill>
                  <a:schemeClr val="folHlink"/>
                </a:solidFill>
              </a:rPr>
              <a:t>2  </a:t>
            </a:r>
            <a:r>
              <a:rPr lang="zh-CN" altLang="en-US" sz="4000" b="1">
                <a:solidFill>
                  <a:schemeClr val="folHlink"/>
                </a:solidFill>
                <a:ea typeface="楷体_GB2312" pitchFamily="49" charset="-122"/>
              </a:rPr>
              <a:t>查找思想</a:t>
            </a:r>
          </a:p>
          <a:p>
            <a:pPr marL="0" indent="0">
              <a:lnSpc>
                <a:spcPct val="110000"/>
              </a:lnSpc>
              <a:buNone/>
            </a:pPr>
            <a:r>
              <a:rPr lang="zh-CN" altLang="en-US" b="1">
                <a:solidFill>
                  <a:schemeClr val="tx2"/>
                </a:solidFill>
                <a:effectLst>
                  <a:outerShdw blurRad="38100" dist="38100" dir="2700000" algn="tl">
                    <a:srgbClr val="000000"/>
                  </a:outerShdw>
                </a:effectLst>
              </a:rPr>
              <a:t>      </a:t>
            </a:r>
            <a:r>
              <a:rPr lang="zh-CN" altLang="en-US" sz="2800" b="1"/>
              <a:t>先确定待查记录所在块，再在块内查找</a:t>
            </a:r>
            <a:r>
              <a:rPr lang="en-US" altLang="zh-CN" sz="2800" b="1"/>
              <a:t>(</a:t>
            </a:r>
            <a:r>
              <a:rPr lang="zh-CN" altLang="en-US" sz="2800" b="1"/>
              <a:t>顺序查找</a:t>
            </a:r>
            <a:r>
              <a:rPr lang="en-US" altLang="zh-CN" sz="2800" b="1"/>
              <a:t>)</a:t>
            </a:r>
            <a:r>
              <a:rPr lang="zh-CN" altLang="en-US" sz="2800" b="1"/>
              <a:t>。</a:t>
            </a:r>
          </a:p>
          <a:p>
            <a:pPr marL="0" indent="0">
              <a:lnSpc>
                <a:spcPct val="110000"/>
              </a:lnSpc>
              <a:buNone/>
            </a:pPr>
            <a:r>
              <a:rPr lang="en-US" altLang="zh-CN" sz="4000" b="1">
                <a:solidFill>
                  <a:schemeClr val="folHlink"/>
                </a:solidFill>
              </a:rPr>
              <a:t>3  </a:t>
            </a:r>
            <a:r>
              <a:rPr lang="zh-CN" altLang="en-US" sz="4000" b="1">
                <a:solidFill>
                  <a:schemeClr val="folHlink"/>
                </a:solidFill>
                <a:ea typeface="楷体_GB2312" pitchFamily="49" charset="-122"/>
              </a:rPr>
              <a:t>算法实现</a:t>
            </a:r>
          </a:p>
          <a:p>
            <a:pPr marL="0" indent="0">
              <a:lnSpc>
                <a:spcPct val="110000"/>
              </a:lnSpc>
              <a:buNone/>
            </a:pPr>
            <a:r>
              <a:rPr lang="en-US" altLang="zh-CN" sz="2800" b="1"/>
              <a:t>typedef struct IndexType</a:t>
            </a:r>
          </a:p>
          <a:p>
            <a:pPr marL="355600" lvl="1" indent="0">
              <a:lnSpc>
                <a:spcPct val="110000"/>
              </a:lnSpc>
              <a:buNone/>
            </a:pPr>
            <a:r>
              <a:rPr lang="en-US" altLang="zh-CN" b="1"/>
              <a:t>{ keyType  maxkey ;     </a:t>
            </a:r>
            <a:r>
              <a:rPr lang="en-US" altLang="zh-CN" sz="2400" b="1"/>
              <a:t>/*  </a:t>
            </a:r>
            <a:r>
              <a:rPr lang="zh-CN" altLang="en-US" sz="2400" b="1"/>
              <a:t>块中最大的关键字  *</a:t>
            </a:r>
            <a:r>
              <a:rPr lang="en-US" altLang="zh-CN" sz="2400" b="1"/>
              <a:t>/</a:t>
            </a:r>
          </a:p>
          <a:p>
            <a:pPr marL="723900" lvl="2" indent="0">
              <a:lnSpc>
                <a:spcPct val="110000"/>
              </a:lnSpc>
              <a:buNone/>
            </a:pPr>
            <a:r>
              <a:rPr lang="en-US" altLang="zh-CN" sz="2800" b="1"/>
              <a:t>int startpos ;     </a:t>
            </a:r>
            <a:r>
              <a:rPr lang="en-US" altLang="zh-CN" b="1"/>
              <a:t>/*  </a:t>
            </a:r>
            <a:r>
              <a:rPr lang="zh-CN" altLang="en-US" b="1"/>
              <a:t>块的起始位置指针  *</a:t>
            </a:r>
            <a:r>
              <a:rPr lang="en-US" altLang="zh-CN" b="1"/>
              <a:t>/</a:t>
            </a:r>
          </a:p>
          <a:p>
            <a:pPr marL="355600" lvl="1" indent="0">
              <a:lnSpc>
                <a:spcPct val="110000"/>
              </a:lnSpc>
              <a:buNone/>
            </a:pPr>
            <a:r>
              <a:rPr lang="en-US" altLang="zh-CN" b="1"/>
              <a:t>}Index;</a:t>
            </a:r>
          </a:p>
        </p:txBody>
      </p:sp>
    </p:spTree>
    <p:extLst>
      <p:ext uri="{BB962C8B-B14F-4D97-AF65-F5344CB8AC3E}">
        <p14:creationId xmlns:p14="http://schemas.microsoft.com/office/powerpoint/2010/main" val="303774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FF36F536-D079-5149-B698-DB587E9DC595}"/>
              </a:ext>
            </a:extLst>
          </p:cNvPr>
          <p:cNvSpPr>
            <a:spLocks noChangeArrowheads="1"/>
          </p:cNvSpPr>
          <p:nvPr/>
        </p:nvSpPr>
        <p:spPr bwMode="auto">
          <a:xfrm>
            <a:off x="1676401" y="152400"/>
            <a:ext cx="881221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int Block_search(RecType ST[] , Index ind[] , KeyType key , int n , int b)</a:t>
            </a:r>
          </a:p>
          <a:p>
            <a:pPr eaLnBrk="1" fontAlgn="base" hangingPunct="1">
              <a:lnSpc>
                <a:spcPct val="110000"/>
              </a:lnSpc>
              <a:spcBef>
                <a:spcPct val="20000"/>
              </a:spcBef>
              <a:spcAft>
                <a:spcPct val="0"/>
              </a:spcAft>
              <a:buClr>
                <a:srgbClr val="3366FF"/>
              </a:buClr>
              <a:buSzPct val="80000"/>
            </a:pPr>
            <a:r>
              <a:rPr lang="en-US" altLang="zh-CN" b="1">
                <a:solidFill>
                  <a:srgbClr val="FFFFFF"/>
                </a:solidFill>
              </a:rPr>
              <a:t>      /*  </a:t>
            </a:r>
            <a:r>
              <a:rPr lang="zh-CN" altLang="en-US" b="1">
                <a:solidFill>
                  <a:srgbClr val="FFFFFF"/>
                </a:solidFill>
              </a:rPr>
              <a:t>在分块索引表中查找关键字为</a:t>
            </a:r>
            <a:r>
              <a:rPr lang="en-US" altLang="zh-CN" b="1">
                <a:solidFill>
                  <a:srgbClr val="FFFFFF"/>
                </a:solidFill>
              </a:rPr>
              <a:t>key</a:t>
            </a:r>
            <a:r>
              <a:rPr lang="zh-CN" altLang="en-US" b="1">
                <a:solidFill>
                  <a:srgbClr val="FFFFFF"/>
                </a:solidFill>
              </a:rPr>
              <a:t>的记录 *</a:t>
            </a:r>
            <a:r>
              <a:rPr lang="en-US" altLang="zh-CN" b="1">
                <a:solidFill>
                  <a:srgbClr val="FFFFFF"/>
                </a:solidFill>
              </a:rPr>
              <a:t>/   </a:t>
            </a:r>
          </a:p>
          <a:p>
            <a:pPr eaLnBrk="1" fontAlgn="base" hangingPunct="1">
              <a:lnSpc>
                <a:spcPct val="110000"/>
              </a:lnSpc>
              <a:spcBef>
                <a:spcPct val="20000"/>
              </a:spcBef>
              <a:spcAft>
                <a:spcPct val="0"/>
              </a:spcAft>
              <a:buClr>
                <a:srgbClr val="3366FF"/>
              </a:buClr>
              <a:buSzPct val="80000"/>
            </a:pPr>
            <a:r>
              <a:rPr lang="en-US" altLang="zh-CN" b="1">
                <a:solidFill>
                  <a:srgbClr val="FFFFFF"/>
                </a:solidFill>
              </a:rPr>
              <a:t>      /*</a:t>
            </a:r>
            <a:r>
              <a:rPr lang="zh-CN" altLang="en-US" b="1">
                <a:solidFill>
                  <a:srgbClr val="FFFFFF"/>
                </a:solidFill>
              </a:rPr>
              <a:t>表长为</a:t>
            </a:r>
            <a:r>
              <a:rPr lang="en-US" altLang="zh-CN" b="1">
                <a:solidFill>
                  <a:srgbClr val="FFFFFF"/>
                </a:solidFill>
              </a:rPr>
              <a:t>n </a:t>
            </a:r>
            <a:r>
              <a:rPr lang="zh-CN" altLang="en-US" b="1">
                <a:solidFill>
                  <a:srgbClr val="FFFFFF"/>
                </a:solidFill>
              </a:rPr>
              <a:t>，块数为</a:t>
            </a:r>
            <a:r>
              <a:rPr lang="en-US" altLang="zh-CN" b="1">
                <a:solidFill>
                  <a:srgbClr val="FFFFFF"/>
                </a:solidFill>
              </a:rPr>
              <a:t>b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int i=0 , j , k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((i&lt;b)&amp;&amp;LT(ind[i].maxkey, key) )  i++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if (i&gt;b) {  printf("\nNot found");   return(0);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j=ind[i].startpos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((j&lt;n)&amp;&amp;LQ(ST[j].key, ind[i].maxkey)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if ( EQ(ST[j].key, key) )  break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j++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r>
              <a:rPr lang="en-US" altLang="zh-CN" b="1">
                <a:solidFill>
                  <a:srgbClr val="FFFFFF"/>
                </a:solidFill>
              </a:rPr>
              <a:t>     /*  </a:t>
            </a:r>
            <a:r>
              <a:rPr lang="zh-CN" altLang="en-US" b="1">
                <a:solidFill>
                  <a:srgbClr val="FFFFFF"/>
                </a:solidFill>
              </a:rPr>
              <a:t>在块内查找  *</a:t>
            </a:r>
            <a:r>
              <a:rPr lang="en-US" altLang="zh-CN" b="1">
                <a:solidFill>
                  <a:srgbClr val="FFFFFF"/>
                </a:solidFill>
              </a:rPr>
              <a:t>/</a:t>
            </a:r>
          </a:p>
        </p:txBody>
      </p:sp>
    </p:spTree>
    <p:extLst>
      <p:ext uri="{BB962C8B-B14F-4D97-AF65-F5344CB8AC3E}">
        <p14:creationId xmlns:p14="http://schemas.microsoft.com/office/powerpoint/2010/main" val="243195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0354" name="Rectangle 2">
            <a:extLst>
              <a:ext uri="{FF2B5EF4-FFF2-40B4-BE49-F238E27FC236}">
                <a16:creationId xmlns:a16="http://schemas.microsoft.com/office/drawing/2014/main" id="{F32E5CAD-7323-CB43-B508-080751A56149}"/>
              </a:ext>
            </a:extLst>
          </p:cNvPr>
          <p:cNvSpPr>
            <a:spLocks noChangeArrowheads="1"/>
          </p:cNvSpPr>
          <p:nvPr/>
        </p:nvSpPr>
        <p:spPr bwMode="auto">
          <a:xfrm>
            <a:off x="1676401" y="152400"/>
            <a:ext cx="8812213"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(j&gt;n||!EQ(ST[j].key, key)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j=0; printf("\nNot found");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return(j);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4000" b="1">
                <a:solidFill>
                  <a:srgbClr val="FFFF00"/>
                </a:solidFill>
              </a:rPr>
              <a:t>4  </a:t>
            </a:r>
            <a:r>
              <a:rPr lang="zh-CN" altLang="en-US" sz="4000" b="1">
                <a:solidFill>
                  <a:srgbClr val="FFFF00"/>
                </a:solidFill>
                <a:ea typeface="楷体_GB2312" pitchFamily="49" charset="-122"/>
              </a:rPr>
              <a:t>算法示例</a:t>
            </a:r>
          </a:p>
        </p:txBody>
      </p:sp>
      <p:grpSp>
        <p:nvGrpSpPr>
          <p:cNvPr id="740355" name="Group 3">
            <a:extLst>
              <a:ext uri="{FF2B5EF4-FFF2-40B4-BE49-F238E27FC236}">
                <a16:creationId xmlns:a16="http://schemas.microsoft.com/office/drawing/2014/main" id="{BCC14AD9-B13F-3447-BAFF-77C214F9D776}"/>
              </a:ext>
            </a:extLst>
          </p:cNvPr>
          <p:cNvGrpSpPr>
            <a:grpSpLocks/>
          </p:cNvGrpSpPr>
          <p:nvPr/>
        </p:nvGrpSpPr>
        <p:grpSpPr bwMode="auto">
          <a:xfrm>
            <a:off x="2154238" y="3311526"/>
            <a:ext cx="8132762" cy="3286125"/>
            <a:chOff x="397" y="2205"/>
            <a:chExt cx="5123" cy="2070"/>
          </a:xfrm>
        </p:grpSpPr>
        <p:grpSp>
          <p:nvGrpSpPr>
            <p:cNvPr id="740356" name="Group 4">
              <a:extLst>
                <a:ext uri="{FF2B5EF4-FFF2-40B4-BE49-F238E27FC236}">
                  <a16:creationId xmlns:a16="http://schemas.microsoft.com/office/drawing/2014/main" id="{D67E6A0B-10A1-9940-BEE3-45418299CB28}"/>
                </a:ext>
              </a:extLst>
            </p:cNvPr>
            <p:cNvGrpSpPr>
              <a:grpSpLocks/>
            </p:cNvGrpSpPr>
            <p:nvPr/>
          </p:nvGrpSpPr>
          <p:grpSpPr bwMode="auto">
            <a:xfrm>
              <a:off x="397" y="2205"/>
              <a:ext cx="5123" cy="1717"/>
              <a:chOff x="397" y="398"/>
              <a:chExt cx="5123" cy="1717"/>
            </a:xfrm>
          </p:grpSpPr>
          <p:sp>
            <p:nvSpPr>
              <p:cNvPr id="740357" name="Line 5">
                <a:extLst>
                  <a:ext uri="{FF2B5EF4-FFF2-40B4-BE49-F238E27FC236}">
                    <a16:creationId xmlns:a16="http://schemas.microsoft.com/office/drawing/2014/main" id="{A32BF228-1BC8-E44A-A841-BB9FE6715A4B}"/>
                  </a:ext>
                </a:extLst>
              </p:cNvPr>
              <p:cNvSpPr>
                <a:spLocks noChangeShapeType="1"/>
              </p:cNvSpPr>
              <p:nvPr/>
            </p:nvSpPr>
            <p:spPr bwMode="auto">
              <a:xfrm>
                <a:off x="3205" y="1858"/>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40358" name="Group 6">
                <a:extLst>
                  <a:ext uri="{FF2B5EF4-FFF2-40B4-BE49-F238E27FC236}">
                    <a16:creationId xmlns:a16="http://schemas.microsoft.com/office/drawing/2014/main" id="{4EB2DC0E-4959-974E-B648-FD88A5626F83}"/>
                  </a:ext>
                </a:extLst>
              </p:cNvPr>
              <p:cNvGrpSpPr>
                <a:grpSpLocks/>
              </p:cNvGrpSpPr>
              <p:nvPr/>
            </p:nvGrpSpPr>
            <p:grpSpPr bwMode="auto">
              <a:xfrm>
                <a:off x="397" y="398"/>
                <a:ext cx="5123" cy="1717"/>
                <a:chOff x="397" y="2555"/>
                <a:chExt cx="5123" cy="1717"/>
              </a:xfrm>
            </p:grpSpPr>
            <p:sp>
              <p:nvSpPr>
                <p:cNvPr id="740359" name="Text Box 7">
                  <a:extLst>
                    <a:ext uri="{FF2B5EF4-FFF2-40B4-BE49-F238E27FC236}">
                      <a16:creationId xmlns:a16="http://schemas.microsoft.com/office/drawing/2014/main" id="{31EBFBBB-C4DB-2A4F-ACA2-7A83C1237238}"/>
                    </a:ext>
                  </a:extLst>
                </p:cNvPr>
                <p:cNvSpPr txBox="1">
                  <a:spLocks noChangeArrowheads="1"/>
                </p:cNvSpPr>
                <p:nvPr/>
              </p:nvSpPr>
              <p:spPr bwMode="auto">
                <a:xfrm>
                  <a:off x="2117" y="2555"/>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索引表</a:t>
                  </a:r>
                </a:p>
              </p:txBody>
            </p:sp>
            <p:sp>
              <p:nvSpPr>
                <p:cNvPr id="740360" name="Text Box 8">
                  <a:extLst>
                    <a:ext uri="{FF2B5EF4-FFF2-40B4-BE49-F238E27FC236}">
                      <a16:creationId xmlns:a16="http://schemas.microsoft.com/office/drawing/2014/main" id="{96A519B0-94DF-5241-999A-12F12D3C28F4}"/>
                    </a:ext>
                  </a:extLst>
                </p:cNvPr>
                <p:cNvSpPr txBox="1">
                  <a:spLocks noChangeArrowheads="1"/>
                </p:cNvSpPr>
                <p:nvPr/>
              </p:nvSpPr>
              <p:spPr bwMode="auto">
                <a:xfrm>
                  <a:off x="454" y="3747"/>
                  <a:ext cx="50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1    2    3    4   5    6    7    8    9  10  11  12  13  14  15  16  17  18</a:t>
                  </a:r>
                </a:p>
              </p:txBody>
            </p:sp>
            <p:sp>
              <p:nvSpPr>
                <p:cNvPr id="740361" name="Rectangle 9">
                  <a:extLst>
                    <a:ext uri="{FF2B5EF4-FFF2-40B4-BE49-F238E27FC236}">
                      <a16:creationId xmlns:a16="http://schemas.microsoft.com/office/drawing/2014/main" id="{8F330534-A103-434A-BD03-3368288639AD}"/>
                    </a:ext>
                  </a:extLst>
                </p:cNvPr>
                <p:cNvSpPr>
                  <a:spLocks noChangeArrowheads="1"/>
                </p:cNvSpPr>
                <p:nvPr/>
              </p:nvSpPr>
              <p:spPr bwMode="auto">
                <a:xfrm>
                  <a:off x="397" y="4021"/>
                  <a:ext cx="5123"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22  12  13   8   9   20  33  42  44 38  24  48  60  58  74  57   86  53</a:t>
                  </a:r>
                </a:p>
              </p:txBody>
            </p:sp>
            <p:sp>
              <p:nvSpPr>
                <p:cNvPr id="740362" name="Line 10">
                  <a:extLst>
                    <a:ext uri="{FF2B5EF4-FFF2-40B4-BE49-F238E27FC236}">
                      <a16:creationId xmlns:a16="http://schemas.microsoft.com/office/drawing/2014/main" id="{A6151302-B38A-8C46-89C2-40AC2FEB60A3}"/>
                    </a:ext>
                  </a:extLst>
                </p:cNvPr>
                <p:cNvSpPr>
                  <a:spLocks noChangeShapeType="1"/>
                </p:cNvSpPr>
                <p:nvPr/>
              </p:nvSpPr>
              <p:spPr bwMode="auto">
                <a:xfrm>
                  <a:off x="685"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63" name="Line 11">
                  <a:extLst>
                    <a:ext uri="{FF2B5EF4-FFF2-40B4-BE49-F238E27FC236}">
                      <a16:creationId xmlns:a16="http://schemas.microsoft.com/office/drawing/2014/main" id="{72070BB1-6A1C-F147-BC39-85F8F85165C7}"/>
                    </a:ext>
                  </a:extLst>
                </p:cNvPr>
                <p:cNvSpPr>
                  <a:spLocks noChangeShapeType="1"/>
                </p:cNvSpPr>
                <p:nvPr/>
              </p:nvSpPr>
              <p:spPr bwMode="auto">
                <a:xfrm>
                  <a:off x="973"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64" name="Line 12">
                  <a:extLst>
                    <a:ext uri="{FF2B5EF4-FFF2-40B4-BE49-F238E27FC236}">
                      <a16:creationId xmlns:a16="http://schemas.microsoft.com/office/drawing/2014/main" id="{28D715C5-120C-1449-94A9-84C34E1C1B2C}"/>
                    </a:ext>
                  </a:extLst>
                </p:cNvPr>
                <p:cNvSpPr>
                  <a:spLocks noChangeShapeType="1"/>
                </p:cNvSpPr>
                <p:nvPr/>
              </p:nvSpPr>
              <p:spPr bwMode="auto">
                <a:xfrm>
                  <a:off x="1309"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65" name="Line 13">
                  <a:extLst>
                    <a:ext uri="{FF2B5EF4-FFF2-40B4-BE49-F238E27FC236}">
                      <a16:creationId xmlns:a16="http://schemas.microsoft.com/office/drawing/2014/main" id="{45BDE990-0877-694A-B2D0-655505DC8C90}"/>
                    </a:ext>
                  </a:extLst>
                </p:cNvPr>
                <p:cNvSpPr>
                  <a:spLocks noChangeShapeType="1"/>
                </p:cNvSpPr>
                <p:nvPr/>
              </p:nvSpPr>
              <p:spPr bwMode="auto">
                <a:xfrm>
                  <a:off x="5253" y="4023"/>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66" name="Line 14">
                  <a:extLst>
                    <a:ext uri="{FF2B5EF4-FFF2-40B4-BE49-F238E27FC236}">
                      <a16:creationId xmlns:a16="http://schemas.microsoft.com/office/drawing/2014/main" id="{7166EAC2-E6A0-A540-B388-404E80F8CB40}"/>
                    </a:ext>
                  </a:extLst>
                </p:cNvPr>
                <p:cNvSpPr>
                  <a:spLocks noChangeShapeType="1"/>
                </p:cNvSpPr>
                <p:nvPr/>
              </p:nvSpPr>
              <p:spPr bwMode="auto">
                <a:xfrm>
                  <a:off x="1549"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67" name="Line 15">
                  <a:extLst>
                    <a:ext uri="{FF2B5EF4-FFF2-40B4-BE49-F238E27FC236}">
                      <a16:creationId xmlns:a16="http://schemas.microsoft.com/office/drawing/2014/main" id="{00CFB2ED-3E01-3B46-9DE8-B5DD046143DE}"/>
                    </a:ext>
                  </a:extLst>
                </p:cNvPr>
                <p:cNvSpPr>
                  <a:spLocks noChangeShapeType="1"/>
                </p:cNvSpPr>
                <p:nvPr/>
              </p:nvSpPr>
              <p:spPr bwMode="auto">
                <a:xfrm>
                  <a:off x="1789"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68" name="Line 16">
                  <a:extLst>
                    <a:ext uri="{FF2B5EF4-FFF2-40B4-BE49-F238E27FC236}">
                      <a16:creationId xmlns:a16="http://schemas.microsoft.com/office/drawing/2014/main" id="{8B44F6BA-E2F8-5E44-BFA9-153C520339DF}"/>
                    </a:ext>
                  </a:extLst>
                </p:cNvPr>
                <p:cNvSpPr>
                  <a:spLocks noChangeShapeType="1"/>
                </p:cNvSpPr>
                <p:nvPr/>
              </p:nvSpPr>
              <p:spPr bwMode="auto">
                <a:xfrm>
                  <a:off x="2077" y="4021"/>
                  <a:ext cx="0" cy="2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69" name="Line 17">
                  <a:extLst>
                    <a:ext uri="{FF2B5EF4-FFF2-40B4-BE49-F238E27FC236}">
                      <a16:creationId xmlns:a16="http://schemas.microsoft.com/office/drawing/2014/main" id="{B5790FDA-F2D7-844B-8F99-D3B5E2EFA0F0}"/>
                    </a:ext>
                  </a:extLst>
                </p:cNvPr>
                <p:cNvSpPr>
                  <a:spLocks noChangeShapeType="1"/>
                </p:cNvSpPr>
                <p:nvPr/>
              </p:nvSpPr>
              <p:spPr bwMode="auto">
                <a:xfrm>
                  <a:off x="2365"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0" name="Line 18">
                  <a:extLst>
                    <a:ext uri="{FF2B5EF4-FFF2-40B4-BE49-F238E27FC236}">
                      <a16:creationId xmlns:a16="http://schemas.microsoft.com/office/drawing/2014/main" id="{161C85BE-26C8-3E45-BBF2-9F2894C5E169}"/>
                    </a:ext>
                  </a:extLst>
                </p:cNvPr>
                <p:cNvSpPr>
                  <a:spLocks noChangeShapeType="1"/>
                </p:cNvSpPr>
                <p:nvPr/>
              </p:nvSpPr>
              <p:spPr bwMode="auto">
                <a:xfrm>
                  <a:off x="2653"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1" name="Line 19">
                  <a:extLst>
                    <a:ext uri="{FF2B5EF4-FFF2-40B4-BE49-F238E27FC236}">
                      <a16:creationId xmlns:a16="http://schemas.microsoft.com/office/drawing/2014/main" id="{BFDEF357-3115-1742-A6F7-9ED007928830}"/>
                    </a:ext>
                  </a:extLst>
                </p:cNvPr>
                <p:cNvSpPr>
                  <a:spLocks noChangeShapeType="1"/>
                </p:cNvSpPr>
                <p:nvPr/>
              </p:nvSpPr>
              <p:spPr bwMode="auto">
                <a:xfrm>
                  <a:off x="4941" y="4023"/>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2" name="Line 20">
                  <a:extLst>
                    <a:ext uri="{FF2B5EF4-FFF2-40B4-BE49-F238E27FC236}">
                      <a16:creationId xmlns:a16="http://schemas.microsoft.com/office/drawing/2014/main" id="{83CCDE5A-11E3-9145-A0CA-0A3E1EEFE5FB}"/>
                    </a:ext>
                  </a:extLst>
                </p:cNvPr>
                <p:cNvSpPr>
                  <a:spLocks noChangeShapeType="1"/>
                </p:cNvSpPr>
                <p:nvPr/>
              </p:nvSpPr>
              <p:spPr bwMode="auto">
                <a:xfrm>
                  <a:off x="2941"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3" name="Line 21">
                  <a:extLst>
                    <a:ext uri="{FF2B5EF4-FFF2-40B4-BE49-F238E27FC236}">
                      <a16:creationId xmlns:a16="http://schemas.microsoft.com/office/drawing/2014/main" id="{73BAC89B-A101-DA48-B9ED-278F847B5625}"/>
                    </a:ext>
                  </a:extLst>
                </p:cNvPr>
                <p:cNvSpPr>
                  <a:spLocks noChangeShapeType="1"/>
                </p:cNvSpPr>
                <p:nvPr/>
              </p:nvSpPr>
              <p:spPr bwMode="auto">
                <a:xfrm>
                  <a:off x="3485"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4" name="Line 22">
                  <a:extLst>
                    <a:ext uri="{FF2B5EF4-FFF2-40B4-BE49-F238E27FC236}">
                      <a16:creationId xmlns:a16="http://schemas.microsoft.com/office/drawing/2014/main" id="{94B03D44-5977-AB48-9DBE-588ED847983E}"/>
                    </a:ext>
                  </a:extLst>
                </p:cNvPr>
                <p:cNvSpPr>
                  <a:spLocks noChangeShapeType="1"/>
                </p:cNvSpPr>
                <p:nvPr/>
              </p:nvSpPr>
              <p:spPr bwMode="auto">
                <a:xfrm>
                  <a:off x="3773" y="4021"/>
                  <a:ext cx="0" cy="2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5" name="Line 23">
                  <a:extLst>
                    <a:ext uri="{FF2B5EF4-FFF2-40B4-BE49-F238E27FC236}">
                      <a16:creationId xmlns:a16="http://schemas.microsoft.com/office/drawing/2014/main" id="{4DC649F2-4DBA-8642-978E-E0CE2DF8828D}"/>
                    </a:ext>
                  </a:extLst>
                </p:cNvPr>
                <p:cNvSpPr>
                  <a:spLocks noChangeShapeType="1"/>
                </p:cNvSpPr>
                <p:nvPr/>
              </p:nvSpPr>
              <p:spPr bwMode="auto">
                <a:xfrm>
                  <a:off x="4621"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6" name="Line 24">
                  <a:extLst>
                    <a:ext uri="{FF2B5EF4-FFF2-40B4-BE49-F238E27FC236}">
                      <a16:creationId xmlns:a16="http://schemas.microsoft.com/office/drawing/2014/main" id="{7AE77EF4-2B35-9944-B74D-1AD6388AE6A9}"/>
                    </a:ext>
                  </a:extLst>
                </p:cNvPr>
                <p:cNvSpPr>
                  <a:spLocks noChangeShapeType="1"/>
                </p:cNvSpPr>
                <p:nvPr/>
              </p:nvSpPr>
              <p:spPr bwMode="auto">
                <a:xfrm>
                  <a:off x="4061"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77" name="Line 25">
                  <a:extLst>
                    <a:ext uri="{FF2B5EF4-FFF2-40B4-BE49-F238E27FC236}">
                      <a16:creationId xmlns:a16="http://schemas.microsoft.com/office/drawing/2014/main" id="{F5121DF9-FC02-0C41-86D0-7A2E5BDB403A}"/>
                    </a:ext>
                  </a:extLst>
                </p:cNvPr>
                <p:cNvSpPr>
                  <a:spLocks noChangeShapeType="1"/>
                </p:cNvSpPr>
                <p:nvPr/>
              </p:nvSpPr>
              <p:spPr bwMode="auto">
                <a:xfrm>
                  <a:off x="4350" y="4021"/>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40378" name="Group 26">
                  <a:extLst>
                    <a:ext uri="{FF2B5EF4-FFF2-40B4-BE49-F238E27FC236}">
                      <a16:creationId xmlns:a16="http://schemas.microsoft.com/office/drawing/2014/main" id="{32191EFD-56EE-4C4A-A8B4-89A413EB89EA}"/>
                    </a:ext>
                  </a:extLst>
                </p:cNvPr>
                <p:cNvGrpSpPr>
                  <a:grpSpLocks/>
                </p:cNvGrpSpPr>
                <p:nvPr/>
              </p:nvGrpSpPr>
              <p:grpSpPr bwMode="auto">
                <a:xfrm>
                  <a:off x="563" y="3302"/>
                  <a:ext cx="1412" cy="462"/>
                  <a:chOff x="454" y="1735"/>
                  <a:chExt cx="1412" cy="462"/>
                </a:xfrm>
              </p:grpSpPr>
              <p:sp>
                <p:nvSpPr>
                  <p:cNvPr id="740379" name="Line 27">
                    <a:extLst>
                      <a:ext uri="{FF2B5EF4-FFF2-40B4-BE49-F238E27FC236}">
                        <a16:creationId xmlns:a16="http://schemas.microsoft.com/office/drawing/2014/main" id="{37F5959B-B628-FD44-BA4F-B1E9442D0B9D}"/>
                      </a:ext>
                    </a:extLst>
                  </p:cNvPr>
                  <p:cNvSpPr>
                    <a:spLocks noChangeShapeType="1"/>
                  </p:cNvSpPr>
                  <p:nvPr/>
                </p:nvSpPr>
                <p:spPr bwMode="auto">
                  <a:xfrm>
                    <a:off x="1866" y="1735"/>
                    <a:ext cx="0" cy="1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80" name="Line 28">
                    <a:extLst>
                      <a:ext uri="{FF2B5EF4-FFF2-40B4-BE49-F238E27FC236}">
                        <a16:creationId xmlns:a16="http://schemas.microsoft.com/office/drawing/2014/main" id="{65F64A7D-8B26-E34E-A2C5-CED580E0AEF2}"/>
                      </a:ext>
                    </a:extLst>
                  </p:cNvPr>
                  <p:cNvSpPr>
                    <a:spLocks noChangeShapeType="1"/>
                  </p:cNvSpPr>
                  <p:nvPr/>
                </p:nvSpPr>
                <p:spPr bwMode="auto">
                  <a:xfrm flipH="1">
                    <a:off x="465" y="1902"/>
                    <a:ext cx="14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81" name="Line 29">
                    <a:extLst>
                      <a:ext uri="{FF2B5EF4-FFF2-40B4-BE49-F238E27FC236}">
                        <a16:creationId xmlns:a16="http://schemas.microsoft.com/office/drawing/2014/main" id="{96CCEA00-706A-0946-A4CB-5BD935ED7CE1}"/>
                      </a:ext>
                    </a:extLst>
                  </p:cNvPr>
                  <p:cNvSpPr>
                    <a:spLocks noChangeShapeType="1"/>
                  </p:cNvSpPr>
                  <p:nvPr/>
                </p:nvSpPr>
                <p:spPr bwMode="auto">
                  <a:xfrm>
                    <a:off x="454" y="1902"/>
                    <a:ext cx="0" cy="2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40382" name="Group 30">
                  <a:extLst>
                    <a:ext uri="{FF2B5EF4-FFF2-40B4-BE49-F238E27FC236}">
                      <a16:creationId xmlns:a16="http://schemas.microsoft.com/office/drawing/2014/main" id="{70DA6863-946C-E94C-B9F8-329EF372EB0D}"/>
                    </a:ext>
                  </a:extLst>
                </p:cNvPr>
                <p:cNvGrpSpPr>
                  <a:grpSpLocks/>
                </p:cNvGrpSpPr>
                <p:nvPr/>
              </p:nvGrpSpPr>
              <p:grpSpPr bwMode="auto">
                <a:xfrm>
                  <a:off x="2214" y="3302"/>
                  <a:ext cx="181" cy="476"/>
                  <a:chOff x="2214" y="3302"/>
                  <a:chExt cx="181" cy="476"/>
                </a:xfrm>
              </p:grpSpPr>
              <p:sp>
                <p:nvSpPr>
                  <p:cNvPr id="740383" name="Line 31">
                    <a:extLst>
                      <a:ext uri="{FF2B5EF4-FFF2-40B4-BE49-F238E27FC236}">
                        <a16:creationId xmlns:a16="http://schemas.microsoft.com/office/drawing/2014/main" id="{2360230E-BF01-F045-8E94-A8CB78FC1AD5}"/>
                      </a:ext>
                    </a:extLst>
                  </p:cNvPr>
                  <p:cNvSpPr>
                    <a:spLocks noChangeShapeType="1"/>
                  </p:cNvSpPr>
                  <p:nvPr/>
                </p:nvSpPr>
                <p:spPr bwMode="auto">
                  <a:xfrm>
                    <a:off x="2394" y="3302"/>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84" name="Line 32">
                    <a:extLst>
                      <a:ext uri="{FF2B5EF4-FFF2-40B4-BE49-F238E27FC236}">
                        <a16:creationId xmlns:a16="http://schemas.microsoft.com/office/drawing/2014/main" id="{D8AEDF1F-0B77-2A40-9620-41C9345457EB}"/>
                      </a:ext>
                    </a:extLst>
                  </p:cNvPr>
                  <p:cNvSpPr>
                    <a:spLocks noChangeShapeType="1"/>
                  </p:cNvSpPr>
                  <p:nvPr/>
                </p:nvSpPr>
                <p:spPr bwMode="auto">
                  <a:xfrm flipH="1">
                    <a:off x="2214" y="3551"/>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85" name="Line 33">
                    <a:extLst>
                      <a:ext uri="{FF2B5EF4-FFF2-40B4-BE49-F238E27FC236}">
                        <a16:creationId xmlns:a16="http://schemas.microsoft.com/office/drawing/2014/main" id="{6B4D0620-1EB3-DC4D-BEDC-1232D90BF970}"/>
                      </a:ext>
                    </a:extLst>
                  </p:cNvPr>
                  <p:cNvSpPr>
                    <a:spLocks noChangeShapeType="1"/>
                  </p:cNvSpPr>
                  <p:nvPr/>
                </p:nvSpPr>
                <p:spPr bwMode="auto">
                  <a:xfrm>
                    <a:off x="2217" y="3551"/>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40386" name="Group 34">
                  <a:extLst>
                    <a:ext uri="{FF2B5EF4-FFF2-40B4-BE49-F238E27FC236}">
                      <a16:creationId xmlns:a16="http://schemas.microsoft.com/office/drawing/2014/main" id="{B19C31D7-FE02-FF4A-A0D7-67070A0DB5AE}"/>
                    </a:ext>
                  </a:extLst>
                </p:cNvPr>
                <p:cNvGrpSpPr>
                  <a:grpSpLocks/>
                </p:cNvGrpSpPr>
                <p:nvPr/>
              </p:nvGrpSpPr>
              <p:grpSpPr bwMode="auto">
                <a:xfrm>
                  <a:off x="2819" y="3302"/>
                  <a:ext cx="1043" cy="471"/>
                  <a:chOff x="2819" y="3302"/>
                  <a:chExt cx="1043" cy="471"/>
                </a:xfrm>
              </p:grpSpPr>
              <p:sp>
                <p:nvSpPr>
                  <p:cNvPr id="740387" name="Line 35">
                    <a:extLst>
                      <a:ext uri="{FF2B5EF4-FFF2-40B4-BE49-F238E27FC236}">
                        <a16:creationId xmlns:a16="http://schemas.microsoft.com/office/drawing/2014/main" id="{D00E74B2-28EB-A14C-869E-7C399591BC5B}"/>
                      </a:ext>
                    </a:extLst>
                  </p:cNvPr>
                  <p:cNvSpPr>
                    <a:spLocks noChangeShapeType="1"/>
                  </p:cNvSpPr>
                  <p:nvPr/>
                </p:nvSpPr>
                <p:spPr bwMode="auto">
                  <a:xfrm>
                    <a:off x="2819" y="3302"/>
                    <a:ext cx="0" cy="2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88" name="Line 36">
                    <a:extLst>
                      <a:ext uri="{FF2B5EF4-FFF2-40B4-BE49-F238E27FC236}">
                        <a16:creationId xmlns:a16="http://schemas.microsoft.com/office/drawing/2014/main" id="{9D344D14-8C1C-8644-9D96-C19506C9079F}"/>
                      </a:ext>
                    </a:extLst>
                  </p:cNvPr>
                  <p:cNvSpPr>
                    <a:spLocks noChangeShapeType="1"/>
                  </p:cNvSpPr>
                  <p:nvPr/>
                </p:nvSpPr>
                <p:spPr bwMode="auto">
                  <a:xfrm>
                    <a:off x="2819" y="3524"/>
                    <a:ext cx="10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89" name="Line 37">
                    <a:extLst>
                      <a:ext uri="{FF2B5EF4-FFF2-40B4-BE49-F238E27FC236}">
                        <a16:creationId xmlns:a16="http://schemas.microsoft.com/office/drawing/2014/main" id="{3EADA4BD-65C3-1C46-9B1E-F1D85584E2AA}"/>
                      </a:ext>
                    </a:extLst>
                  </p:cNvPr>
                  <p:cNvSpPr>
                    <a:spLocks noChangeShapeType="1"/>
                  </p:cNvSpPr>
                  <p:nvPr/>
                </p:nvSpPr>
                <p:spPr bwMode="auto">
                  <a:xfrm>
                    <a:off x="3860" y="3524"/>
                    <a:ext cx="0" cy="2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40390" name="AutoShape 38">
                  <a:extLst>
                    <a:ext uri="{FF2B5EF4-FFF2-40B4-BE49-F238E27FC236}">
                      <a16:creationId xmlns:a16="http://schemas.microsoft.com/office/drawing/2014/main" id="{60821A37-6307-1345-ADA8-908E880F8C5C}"/>
                    </a:ext>
                  </a:extLst>
                </p:cNvPr>
                <p:cNvSpPr>
                  <a:spLocks noChangeArrowheads="1"/>
                </p:cNvSpPr>
                <p:nvPr/>
              </p:nvSpPr>
              <p:spPr bwMode="auto">
                <a:xfrm>
                  <a:off x="3277" y="2809"/>
                  <a:ext cx="989" cy="317"/>
                </a:xfrm>
                <a:prstGeom prst="wedgeEllipseCallout">
                  <a:avLst>
                    <a:gd name="adj1" fmla="val -43227"/>
                    <a:gd name="adj2" fmla="val 744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查</a:t>
                  </a:r>
                  <a:r>
                    <a:rPr kumimoji="1" lang="en-US" altLang="zh-CN" sz="2400" b="1">
                      <a:solidFill>
                        <a:srgbClr val="FFFFFF"/>
                      </a:solidFill>
                      <a:latin typeface="Times New Roman" panose="02020603050405020304" pitchFamily="18" charset="0"/>
                      <a:ea typeface="宋体" panose="02010600030101010101" pitchFamily="2" charset="-122"/>
                    </a:rPr>
                    <a:t>38</a:t>
                  </a:r>
                </a:p>
              </p:txBody>
            </p:sp>
            <p:grpSp>
              <p:nvGrpSpPr>
                <p:cNvPr id="740391" name="Group 39">
                  <a:extLst>
                    <a:ext uri="{FF2B5EF4-FFF2-40B4-BE49-F238E27FC236}">
                      <a16:creationId xmlns:a16="http://schemas.microsoft.com/office/drawing/2014/main" id="{F0C097A6-A236-A941-AC9F-E634C81EFAD8}"/>
                    </a:ext>
                  </a:extLst>
                </p:cNvPr>
                <p:cNvGrpSpPr>
                  <a:grpSpLocks/>
                </p:cNvGrpSpPr>
                <p:nvPr/>
              </p:nvGrpSpPr>
              <p:grpSpPr bwMode="auto">
                <a:xfrm>
                  <a:off x="1807" y="2801"/>
                  <a:ext cx="1134" cy="496"/>
                  <a:chOff x="1584" y="3072"/>
                  <a:chExt cx="1134" cy="496"/>
                </a:xfrm>
              </p:grpSpPr>
              <p:grpSp>
                <p:nvGrpSpPr>
                  <p:cNvPr id="740392" name="Group 40">
                    <a:extLst>
                      <a:ext uri="{FF2B5EF4-FFF2-40B4-BE49-F238E27FC236}">
                        <a16:creationId xmlns:a16="http://schemas.microsoft.com/office/drawing/2014/main" id="{66F94F76-E274-9243-B272-A708499F4668}"/>
                      </a:ext>
                    </a:extLst>
                  </p:cNvPr>
                  <p:cNvGrpSpPr>
                    <a:grpSpLocks/>
                  </p:cNvGrpSpPr>
                  <p:nvPr/>
                </p:nvGrpSpPr>
                <p:grpSpPr bwMode="auto">
                  <a:xfrm>
                    <a:off x="1584" y="3072"/>
                    <a:ext cx="1134" cy="249"/>
                    <a:chOff x="1584" y="3072"/>
                    <a:chExt cx="1134" cy="249"/>
                  </a:xfrm>
                </p:grpSpPr>
                <p:sp>
                  <p:nvSpPr>
                    <p:cNvPr id="740393" name="Rectangle 41">
                      <a:extLst>
                        <a:ext uri="{FF2B5EF4-FFF2-40B4-BE49-F238E27FC236}">
                          <a16:creationId xmlns:a16="http://schemas.microsoft.com/office/drawing/2014/main" id="{953391BE-F4D3-DE41-944C-28A5AC97A60D}"/>
                        </a:ext>
                      </a:extLst>
                    </p:cNvPr>
                    <p:cNvSpPr>
                      <a:spLocks noChangeArrowheads="1"/>
                    </p:cNvSpPr>
                    <p:nvPr/>
                  </p:nvSpPr>
                  <p:spPr bwMode="auto">
                    <a:xfrm>
                      <a:off x="1584" y="3072"/>
                      <a:ext cx="1134"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22    48     86</a:t>
                      </a:r>
                    </a:p>
                  </p:txBody>
                </p:sp>
                <p:sp>
                  <p:nvSpPr>
                    <p:cNvPr id="740394" name="Line 42">
                      <a:extLst>
                        <a:ext uri="{FF2B5EF4-FFF2-40B4-BE49-F238E27FC236}">
                          <a16:creationId xmlns:a16="http://schemas.microsoft.com/office/drawing/2014/main" id="{56A7A659-9690-EC40-85D1-848B478DBF9E}"/>
                        </a:ext>
                      </a:extLst>
                    </p:cNvPr>
                    <p:cNvSpPr>
                      <a:spLocks noChangeShapeType="1"/>
                    </p:cNvSpPr>
                    <p:nvPr/>
                  </p:nvSpPr>
                  <p:spPr bwMode="auto">
                    <a:xfrm>
                      <a:off x="1968" y="3072"/>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95" name="Line 43">
                      <a:extLst>
                        <a:ext uri="{FF2B5EF4-FFF2-40B4-BE49-F238E27FC236}">
                          <a16:creationId xmlns:a16="http://schemas.microsoft.com/office/drawing/2014/main" id="{AEDB86FC-DF64-3A49-B609-78AAF40A1B07}"/>
                        </a:ext>
                      </a:extLst>
                    </p:cNvPr>
                    <p:cNvSpPr>
                      <a:spLocks noChangeShapeType="1"/>
                    </p:cNvSpPr>
                    <p:nvPr/>
                  </p:nvSpPr>
                  <p:spPr bwMode="auto">
                    <a:xfrm>
                      <a:off x="2352" y="3072"/>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40396" name="Group 44">
                    <a:extLst>
                      <a:ext uri="{FF2B5EF4-FFF2-40B4-BE49-F238E27FC236}">
                        <a16:creationId xmlns:a16="http://schemas.microsoft.com/office/drawing/2014/main" id="{77D7A33B-4986-8D40-8249-8900D76BE0F4}"/>
                      </a:ext>
                    </a:extLst>
                  </p:cNvPr>
                  <p:cNvGrpSpPr>
                    <a:grpSpLocks/>
                  </p:cNvGrpSpPr>
                  <p:nvPr/>
                </p:nvGrpSpPr>
                <p:grpSpPr bwMode="auto">
                  <a:xfrm>
                    <a:off x="1584" y="3319"/>
                    <a:ext cx="1134" cy="249"/>
                    <a:chOff x="1584" y="3072"/>
                    <a:chExt cx="1134" cy="249"/>
                  </a:xfrm>
                </p:grpSpPr>
                <p:sp>
                  <p:nvSpPr>
                    <p:cNvPr id="740397" name="Rectangle 45">
                      <a:extLst>
                        <a:ext uri="{FF2B5EF4-FFF2-40B4-BE49-F238E27FC236}">
                          <a16:creationId xmlns:a16="http://schemas.microsoft.com/office/drawing/2014/main" id="{F088E5BE-85C0-B540-9CA8-9CEB9086A606}"/>
                        </a:ext>
                      </a:extLst>
                    </p:cNvPr>
                    <p:cNvSpPr>
                      <a:spLocks noChangeArrowheads="1"/>
                    </p:cNvSpPr>
                    <p:nvPr/>
                  </p:nvSpPr>
                  <p:spPr bwMode="auto">
                    <a:xfrm>
                      <a:off x="1584" y="3072"/>
                      <a:ext cx="1134"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1      7      13</a:t>
                      </a:r>
                    </a:p>
                  </p:txBody>
                </p:sp>
                <p:sp>
                  <p:nvSpPr>
                    <p:cNvPr id="740398" name="Line 46">
                      <a:extLst>
                        <a:ext uri="{FF2B5EF4-FFF2-40B4-BE49-F238E27FC236}">
                          <a16:creationId xmlns:a16="http://schemas.microsoft.com/office/drawing/2014/main" id="{47F83061-6DEA-7747-9258-6FC2633E8336}"/>
                        </a:ext>
                      </a:extLst>
                    </p:cNvPr>
                    <p:cNvSpPr>
                      <a:spLocks noChangeShapeType="1"/>
                    </p:cNvSpPr>
                    <p:nvPr/>
                  </p:nvSpPr>
                  <p:spPr bwMode="auto">
                    <a:xfrm>
                      <a:off x="1968" y="3072"/>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0399" name="Line 47">
                      <a:extLst>
                        <a:ext uri="{FF2B5EF4-FFF2-40B4-BE49-F238E27FC236}">
                          <a16:creationId xmlns:a16="http://schemas.microsoft.com/office/drawing/2014/main" id="{AB40AE3C-E8BD-4745-9B71-EF96EC781BA1}"/>
                        </a:ext>
                      </a:extLst>
                    </p:cNvPr>
                    <p:cNvSpPr>
                      <a:spLocks noChangeShapeType="1"/>
                    </p:cNvSpPr>
                    <p:nvPr/>
                  </p:nvSpPr>
                  <p:spPr bwMode="auto">
                    <a:xfrm>
                      <a:off x="2352" y="3072"/>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
          <p:nvSpPr>
            <p:cNvPr id="740400" name="Rectangle 48">
              <a:extLst>
                <a:ext uri="{FF2B5EF4-FFF2-40B4-BE49-F238E27FC236}">
                  <a16:creationId xmlns:a16="http://schemas.microsoft.com/office/drawing/2014/main" id="{5C348FFF-5908-4C4F-8D90-63D79EC203A8}"/>
                </a:ext>
              </a:extLst>
            </p:cNvPr>
            <p:cNvSpPr>
              <a:spLocks noChangeArrowheads="1"/>
            </p:cNvSpPr>
            <p:nvPr/>
          </p:nvSpPr>
          <p:spPr bwMode="auto">
            <a:xfrm>
              <a:off x="1610" y="4020"/>
              <a:ext cx="172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图</a:t>
              </a:r>
              <a:r>
                <a:rPr kumimoji="1" lang="en-US" altLang="zh-CN" sz="2400" b="1">
                  <a:solidFill>
                    <a:srgbClr val="FFFFFF"/>
                  </a:solidFill>
                  <a:latin typeface="Times New Roman" panose="02020603050405020304" pitchFamily="18" charset="0"/>
                  <a:ea typeface="宋体" panose="02010600030101010101" pitchFamily="2" charset="-122"/>
                </a:rPr>
                <a:t>9-3  </a:t>
              </a:r>
              <a:r>
                <a:rPr kumimoji="1" lang="zh-CN" altLang="en-US" sz="2400" b="1">
                  <a:solidFill>
                    <a:srgbClr val="FFFFFF"/>
                  </a:solidFill>
                  <a:latin typeface="Times New Roman" panose="02020603050405020304" pitchFamily="18" charset="0"/>
                  <a:ea typeface="宋体" panose="02010600030101010101" pitchFamily="2" charset="-122"/>
                </a:rPr>
                <a:t>分块查找示例</a:t>
              </a: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55600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E6373FC2-070A-2B44-9EDE-82BA3C036B05}"/>
              </a:ext>
            </a:extLst>
          </p:cNvPr>
          <p:cNvSpPr>
            <a:spLocks noChangeArrowheads="1"/>
          </p:cNvSpPr>
          <p:nvPr/>
        </p:nvSpPr>
        <p:spPr bwMode="auto">
          <a:xfrm>
            <a:off x="1676400" y="260350"/>
            <a:ext cx="88392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4000" b="1">
                <a:solidFill>
                  <a:srgbClr val="FFFF00"/>
                </a:solidFill>
              </a:rPr>
              <a:t>5</a:t>
            </a:r>
            <a:r>
              <a:rPr lang="en-US" altLang="zh-CN" sz="4000" b="1">
                <a:solidFill>
                  <a:srgbClr val="FFFF00"/>
                </a:solidFill>
                <a:latin typeface="Arial" panose="020B0604020202020204" pitchFamily="34" charset="0"/>
              </a:rPr>
              <a:t> </a:t>
            </a:r>
            <a:r>
              <a:rPr lang="en-US" altLang="zh-CN" sz="4000" b="1">
                <a:solidFill>
                  <a:srgbClr val="FFFF00"/>
                </a:solidFill>
                <a:latin typeface="楷体_GB2312" pitchFamily="49" charset="-122"/>
                <a:ea typeface="楷体_GB2312" pitchFamily="49" charset="-122"/>
              </a:rPr>
              <a:t> </a:t>
            </a:r>
            <a:r>
              <a:rPr lang="zh-CN" altLang="en-US" sz="4000" b="1">
                <a:solidFill>
                  <a:srgbClr val="FFFF00"/>
                </a:solidFill>
                <a:latin typeface="楷体_GB2312" pitchFamily="49" charset="-122"/>
                <a:ea typeface="楷体_GB2312" pitchFamily="49" charset="-122"/>
              </a:rPr>
              <a:t>算法分析</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设表长为</a:t>
            </a:r>
            <a:r>
              <a:rPr lang="en-US" altLang="zh-CN" sz="2800" b="1">
                <a:solidFill>
                  <a:srgbClr val="FFFFFF"/>
                </a:solidFill>
              </a:rPr>
              <a:t>n</a:t>
            </a:r>
            <a:r>
              <a:rPr lang="zh-CN" altLang="en-US" sz="2800" b="1">
                <a:solidFill>
                  <a:srgbClr val="FFFFFF"/>
                </a:solidFill>
              </a:rPr>
              <a:t>个记录，均分为</a:t>
            </a:r>
            <a:r>
              <a:rPr lang="en-US" altLang="zh-CN" sz="2800" b="1">
                <a:solidFill>
                  <a:srgbClr val="FFFFFF"/>
                </a:solidFill>
              </a:rPr>
              <a:t>b</a:t>
            </a:r>
            <a:r>
              <a:rPr lang="zh-CN" altLang="en-US" sz="2800" b="1">
                <a:solidFill>
                  <a:srgbClr val="FFFFFF"/>
                </a:solidFill>
              </a:rPr>
              <a:t>块，每块记录数为</a:t>
            </a:r>
            <a:r>
              <a:rPr lang="en-US" altLang="zh-CN" sz="2800" b="1">
                <a:solidFill>
                  <a:srgbClr val="FFFFFF"/>
                </a:solidFill>
              </a:rPr>
              <a:t>s</a:t>
            </a:r>
            <a:r>
              <a:rPr lang="zh-CN" altLang="en-US" sz="2800" b="1">
                <a:solidFill>
                  <a:srgbClr val="FFFFFF"/>
                </a:solidFill>
              </a:rPr>
              <a:t>，则</a:t>
            </a:r>
            <a:r>
              <a:rPr lang="en-US" altLang="zh-CN" sz="2800" b="1">
                <a:solidFill>
                  <a:srgbClr val="FFFFFF"/>
                </a:solidFill>
              </a:rPr>
              <a:t>b=</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n/s</a:t>
            </a:r>
            <a:r>
              <a:rPr lang="en-US" altLang="zh-CN" sz="2800" b="1">
                <a:solidFill>
                  <a:srgbClr val="FFFFFF"/>
                </a:solidFill>
                <a:ea typeface="Arial Unicode MS" panose="020B0604020202020204" pitchFamily="34" charset="-128"/>
                <a:cs typeface="Arial Unicode MS" panose="020B0604020202020204" pitchFamily="34" charset="-128"/>
              </a:rPr>
              <a:t>⌉</a:t>
            </a:r>
            <a:r>
              <a:rPr lang="zh-CN" altLang="en-US" sz="2800" b="1">
                <a:solidFill>
                  <a:srgbClr val="FFFFFF"/>
                </a:solidFill>
              </a:rPr>
              <a:t>。设记录的查找概率相等，每块的查找概率为</a:t>
            </a:r>
            <a:r>
              <a:rPr lang="en-US" altLang="zh-CN" sz="2800" b="1">
                <a:solidFill>
                  <a:srgbClr val="FFFFFF"/>
                </a:solidFill>
              </a:rPr>
              <a:t>1/b</a:t>
            </a:r>
            <a:r>
              <a:rPr lang="zh-CN" altLang="en-US" sz="2800" b="1">
                <a:solidFill>
                  <a:srgbClr val="FFFFFF"/>
                </a:solidFill>
              </a:rPr>
              <a:t>，块中记录的查找概率为</a:t>
            </a:r>
            <a:r>
              <a:rPr lang="en-US" altLang="zh-CN" sz="2800" b="1">
                <a:solidFill>
                  <a:srgbClr val="FFFFFF"/>
                </a:solidFill>
              </a:rPr>
              <a:t>1/s</a:t>
            </a:r>
            <a:r>
              <a:rPr lang="zh-CN" altLang="en-US" sz="2800" b="1">
                <a:solidFill>
                  <a:srgbClr val="FFFFFF"/>
                </a:solidFill>
              </a:rPr>
              <a:t>，则</a:t>
            </a:r>
            <a:r>
              <a:rPr lang="zh-CN" altLang="en-US" sz="2800" b="1">
                <a:solidFill>
                  <a:srgbClr val="FFFF00"/>
                </a:solidFill>
              </a:rPr>
              <a:t>平均查找长度</a:t>
            </a:r>
            <a:r>
              <a:rPr lang="en-US" altLang="zh-CN" sz="2800" b="1">
                <a:solidFill>
                  <a:srgbClr val="FFFFFF"/>
                </a:solidFill>
              </a:rPr>
              <a:t>ASL</a:t>
            </a:r>
            <a:r>
              <a:rPr lang="zh-CN" altLang="en-US" sz="2800" b="1">
                <a:solidFill>
                  <a:srgbClr val="FFFFFF"/>
                </a:solidFill>
              </a:rPr>
              <a:t>：</a:t>
            </a:r>
          </a:p>
        </p:txBody>
      </p:sp>
      <p:grpSp>
        <p:nvGrpSpPr>
          <p:cNvPr id="741379" name="Group 3">
            <a:extLst>
              <a:ext uri="{FF2B5EF4-FFF2-40B4-BE49-F238E27FC236}">
                <a16:creationId xmlns:a16="http://schemas.microsoft.com/office/drawing/2014/main" id="{FB480C02-2720-5F43-9DD2-DA410FB8CA82}"/>
              </a:ext>
            </a:extLst>
          </p:cNvPr>
          <p:cNvGrpSpPr>
            <a:grpSpLocks/>
          </p:cNvGrpSpPr>
          <p:nvPr/>
        </p:nvGrpSpPr>
        <p:grpSpPr bwMode="auto">
          <a:xfrm>
            <a:off x="2438401" y="2924175"/>
            <a:ext cx="5654675" cy="908050"/>
            <a:chOff x="576" y="0"/>
            <a:chExt cx="3562" cy="572"/>
          </a:xfrm>
        </p:grpSpPr>
        <p:grpSp>
          <p:nvGrpSpPr>
            <p:cNvPr id="741380" name="Group 4">
              <a:extLst>
                <a:ext uri="{FF2B5EF4-FFF2-40B4-BE49-F238E27FC236}">
                  <a16:creationId xmlns:a16="http://schemas.microsoft.com/office/drawing/2014/main" id="{A9DFC2EF-E4BD-3042-92E0-4A0BF9BD6FD2}"/>
                </a:ext>
              </a:extLst>
            </p:cNvPr>
            <p:cNvGrpSpPr>
              <a:grpSpLocks/>
            </p:cNvGrpSpPr>
            <p:nvPr/>
          </p:nvGrpSpPr>
          <p:grpSpPr bwMode="auto">
            <a:xfrm>
              <a:off x="576" y="0"/>
              <a:ext cx="1872" cy="548"/>
              <a:chOff x="576" y="0"/>
              <a:chExt cx="1872" cy="548"/>
            </a:xfrm>
          </p:grpSpPr>
          <p:sp>
            <p:nvSpPr>
              <p:cNvPr id="741381" name="Rectangle 5">
                <a:extLst>
                  <a:ext uri="{FF2B5EF4-FFF2-40B4-BE49-F238E27FC236}">
                    <a16:creationId xmlns:a16="http://schemas.microsoft.com/office/drawing/2014/main" id="{901605E6-570E-7E46-ADA4-30ABD1A1DEB9}"/>
                  </a:ext>
                </a:extLst>
              </p:cNvPr>
              <p:cNvSpPr>
                <a:spLocks noChangeArrowheads="1"/>
              </p:cNvSpPr>
              <p:nvPr/>
            </p:nvSpPr>
            <p:spPr bwMode="auto">
              <a:xfrm>
                <a:off x="576" y="104"/>
                <a:ext cx="18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ASL=L</a:t>
                </a:r>
                <a:r>
                  <a:rPr kumimoji="1" lang="en-US" altLang="zh-CN" sz="2800" b="1" baseline="-18000">
                    <a:solidFill>
                      <a:srgbClr val="FFFFFF"/>
                    </a:solidFill>
                    <a:latin typeface="Times New Roman" panose="02020603050405020304" pitchFamily="18" charset="0"/>
                    <a:ea typeface="宋体" panose="02010600030101010101" pitchFamily="2" charset="-122"/>
                  </a:rPr>
                  <a:t>b</a:t>
                </a:r>
                <a:r>
                  <a:rPr kumimoji="1" lang="en-US" altLang="zh-CN" sz="2800" b="1">
                    <a:solidFill>
                      <a:srgbClr val="FFFFFF"/>
                    </a:solidFill>
                    <a:latin typeface="Times New Roman" panose="02020603050405020304" pitchFamily="18" charset="0"/>
                    <a:ea typeface="宋体" panose="02010600030101010101" pitchFamily="2" charset="-122"/>
                  </a:rPr>
                  <a:t>+L</a:t>
                </a:r>
                <a:r>
                  <a:rPr kumimoji="1" lang="en-US" altLang="zh-CN" sz="2800" b="1" baseline="-18000">
                    <a:solidFill>
                      <a:srgbClr val="FFFFFF"/>
                    </a:solidFill>
                    <a:latin typeface="Times New Roman" panose="02020603050405020304" pitchFamily="18" charset="0"/>
                    <a:ea typeface="宋体" panose="02010600030101010101" pitchFamily="2" charset="-122"/>
                  </a:rPr>
                  <a:t>w</a:t>
                </a:r>
                <a:r>
                  <a:rPr kumimoji="1" lang="en-US" altLang="zh-CN" sz="2800" b="1">
                    <a:solidFill>
                      <a:srgbClr val="FFFFFF"/>
                    </a:solidFill>
                    <a:latin typeface="Times New Roman" panose="02020603050405020304" pitchFamily="18" charset="0"/>
                    <a:ea typeface="宋体" panose="02010600030101010101" pitchFamily="2" charset="-122"/>
                  </a:rPr>
                  <a:t>=∑ j+</a:t>
                </a:r>
              </a:p>
            </p:txBody>
          </p:sp>
          <p:sp>
            <p:nvSpPr>
              <p:cNvPr id="741382" name="Rectangle 6">
                <a:extLst>
                  <a:ext uri="{FF2B5EF4-FFF2-40B4-BE49-F238E27FC236}">
                    <a16:creationId xmlns:a16="http://schemas.microsoft.com/office/drawing/2014/main" id="{FCA27C32-E5F2-534D-B7A6-AF89DD3534CF}"/>
                  </a:ext>
                </a:extLst>
              </p:cNvPr>
              <p:cNvSpPr>
                <a:spLocks noChangeArrowheads="1"/>
              </p:cNvSpPr>
              <p:nvPr/>
            </p:nvSpPr>
            <p:spPr bwMode="auto">
              <a:xfrm>
                <a:off x="1880"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j=1</a:t>
                </a:r>
              </a:p>
            </p:txBody>
          </p:sp>
          <p:sp>
            <p:nvSpPr>
              <p:cNvPr id="741383" name="Rectangle 7">
                <a:extLst>
                  <a:ext uri="{FF2B5EF4-FFF2-40B4-BE49-F238E27FC236}">
                    <a16:creationId xmlns:a16="http://schemas.microsoft.com/office/drawing/2014/main" id="{41207FAC-CCD5-874F-BFCC-EFFEB4A764AD}"/>
                  </a:ext>
                </a:extLst>
              </p:cNvPr>
              <p:cNvSpPr>
                <a:spLocks noChangeArrowheads="1"/>
              </p:cNvSpPr>
              <p:nvPr/>
            </p:nvSpPr>
            <p:spPr bwMode="auto">
              <a:xfrm>
                <a:off x="1944"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grpSp>
        <p:grpSp>
          <p:nvGrpSpPr>
            <p:cNvPr id="741384" name="Group 8">
              <a:extLst>
                <a:ext uri="{FF2B5EF4-FFF2-40B4-BE49-F238E27FC236}">
                  <a16:creationId xmlns:a16="http://schemas.microsoft.com/office/drawing/2014/main" id="{A72F5EC3-D81D-1143-9F6B-FCC3591567DD}"/>
                </a:ext>
              </a:extLst>
            </p:cNvPr>
            <p:cNvGrpSpPr>
              <a:grpSpLocks/>
            </p:cNvGrpSpPr>
            <p:nvPr/>
          </p:nvGrpSpPr>
          <p:grpSpPr bwMode="auto">
            <a:xfrm>
              <a:off x="2389" y="24"/>
              <a:ext cx="803" cy="548"/>
              <a:chOff x="2893" y="24"/>
              <a:chExt cx="803" cy="548"/>
            </a:xfrm>
          </p:grpSpPr>
          <p:sp>
            <p:nvSpPr>
              <p:cNvPr id="741385" name="Rectangle 9">
                <a:extLst>
                  <a:ext uri="{FF2B5EF4-FFF2-40B4-BE49-F238E27FC236}">
                    <a16:creationId xmlns:a16="http://schemas.microsoft.com/office/drawing/2014/main" id="{99C9A658-F744-744B-BF11-7F7E5D940969}"/>
                  </a:ext>
                </a:extLst>
              </p:cNvPr>
              <p:cNvSpPr>
                <a:spLocks noChangeArrowheads="1"/>
              </p:cNvSpPr>
              <p:nvPr/>
            </p:nvSpPr>
            <p:spPr bwMode="auto">
              <a:xfrm>
                <a:off x="3117" y="128"/>
                <a:ext cx="57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i=</a:t>
                </a:r>
              </a:p>
            </p:txBody>
          </p:sp>
          <p:sp>
            <p:nvSpPr>
              <p:cNvPr id="741386" name="Rectangle 10">
                <a:extLst>
                  <a:ext uri="{FF2B5EF4-FFF2-40B4-BE49-F238E27FC236}">
                    <a16:creationId xmlns:a16="http://schemas.microsoft.com/office/drawing/2014/main" id="{BDE7537D-1866-9F4B-AD00-736DD386A6A4}"/>
                  </a:ext>
                </a:extLst>
              </p:cNvPr>
              <p:cNvSpPr>
                <a:spLocks noChangeArrowheads="1"/>
              </p:cNvSpPr>
              <p:nvPr/>
            </p:nvSpPr>
            <p:spPr bwMode="auto">
              <a:xfrm>
                <a:off x="3117" y="368"/>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41387" name="Rectangle 11">
                <a:extLst>
                  <a:ext uri="{FF2B5EF4-FFF2-40B4-BE49-F238E27FC236}">
                    <a16:creationId xmlns:a16="http://schemas.microsoft.com/office/drawing/2014/main" id="{C929848B-A8D5-3344-A22D-EE4AECEC5FAE}"/>
                  </a:ext>
                </a:extLst>
              </p:cNvPr>
              <p:cNvSpPr>
                <a:spLocks noChangeArrowheads="1"/>
              </p:cNvSpPr>
              <p:nvPr/>
            </p:nvSpPr>
            <p:spPr bwMode="auto">
              <a:xfrm>
                <a:off x="3181" y="24"/>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s</a:t>
                </a:r>
              </a:p>
            </p:txBody>
          </p:sp>
          <p:grpSp>
            <p:nvGrpSpPr>
              <p:cNvPr id="741388" name="Group 12">
                <a:extLst>
                  <a:ext uri="{FF2B5EF4-FFF2-40B4-BE49-F238E27FC236}">
                    <a16:creationId xmlns:a16="http://schemas.microsoft.com/office/drawing/2014/main" id="{46CE9FB6-465A-3C48-95BC-900329B0C43A}"/>
                  </a:ext>
                </a:extLst>
              </p:cNvPr>
              <p:cNvGrpSpPr>
                <a:grpSpLocks/>
              </p:cNvGrpSpPr>
              <p:nvPr/>
            </p:nvGrpSpPr>
            <p:grpSpPr bwMode="auto">
              <a:xfrm>
                <a:off x="2893" y="92"/>
                <a:ext cx="222" cy="348"/>
                <a:chOff x="2504" y="3168"/>
                <a:chExt cx="222" cy="348"/>
              </a:xfrm>
            </p:grpSpPr>
            <p:sp>
              <p:nvSpPr>
                <p:cNvPr id="741389" name="Rectangle 13">
                  <a:extLst>
                    <a:ext uri="{FF2B5EF4-FFF2-40B4-BE49-F238E27FC236}">
                      <a16:creationId xmlns:a16="http://schemas.microsoft.com/office/drawing/2014/main" id="{5F138ED9-0D6F-2D48-8DFF-F10B2AB0CEC1}"/>
                    </a:ext>
                  </a:extLst>
                </p:cNvPr>
                <p:cNvSpPr>
                  <a:spLocks noChangeArrowheads="1"/>
                </p:cNvSpPr>
                <p:nvPr/>
              </p:nvSpPr>
              <p:spPr bwMode="auto">
                <a:xfrm>
                  <a:off x="2544" y="3312"/>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s</a:t>
                  </a:r>
                </a:p>
              </p:txBody>
            </p:sp>
            <p:grpSp>
              <p:nvGrpSpPr>
                <p:cNvPr id="741390" name="Group 14">
                  <a:extLst>
                    <a:ext uri="{FF2B5EF4-FFF2-40B4-BE49-F238E27FC236}">
                      <a16:creationId xmlns:a16="http://schemas.microsoft.com/office/drawing/2014/main" id="{7292414D-BDE0-5C4D-A9E4-8E4443C53BC8}"/>
                    </a:ext>
                  </a:extLst>
                </p:cNvPr>
                <p:cNvGrpSpPr>
                  <a:grpSpLocks/>
                </p:cNvGrpSpPr>
                <p:nvPr/>
              </p:nvGrpSpPr>
              <p:grpSpPr bwMode="auto">
                <a:xfrm>
                  <a:off x="2504" y="3168"/>
                  <a:ext cx="222" cy="284"/>
                  <a:chOff x="2504" y="3168"/>
                  <a:chExt cx="222" cy="284"/>
                </a:xfrm>
              </p:grpSpPr>
              <p:sp>
                <p:nvSpPr>
                  <p:cNvPr id="741391" name="Rectangle 15">
                    <a:extLst>
                      <a:ext uri="{FF2B5EF4-FFF2-40B4-BE49-F238E27FC236}">
                        <a16:creationId xmlns:a16="http://schemas.microsoft.com/office/drawing/2014/main" id="{D1F1B698-F62B-D64D-B840-A8E21494D4B0}"/>
                      </a:ext>
                    </a:extLst>
                  </p:cNvPr>
                  <p:cNvSpPr>
                    <a:spLocks noChangeArrowheads="1"/>
                  </p:cNvSpPr>
                  <p:nvPr/>
                </p:nvSpPr>
                <p:spPr bwMode="auto">
                  <a:xfrm>
                    <a:off x="2504" y="3248"/>
                    <a:ext cx="1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741392" name="Rectangle 16">
                    <a:extLst>
                      <a:ext uri="{FF2B5EF4-FFF2-40B4-BE49-F238E27FC236}">
                        <a16:creationId xmlns:a16="http://schemas.microsoft.com/office/drawing/2014/main" id="{B1177828-E2EA-A540-81DF-894DC01AA871}"/>
                      </a:ext>
                    </a:extLst>
                  </p:cNvPr>
                  <p:cNvSpPr>
                    <a:spLocks noChangeArrowheads="1"/>
                  </p:cNvSpPr>
                  <p:nvPr/>
                </p:nvSpPr>
                <p:spPr bwMode="auto">
                  <a:xfrm>
                    <a:off x="2544" y="3168"/>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grpSp>
          </p:grpSp>
        </p:grpSp>
        <p:grpSp>
          <p:nvGrpSpPr>
            <p:cNvPr id="741393" name="Group 17">
              <a:extLst>
                <a:ext uri="{FF2B5EF4-FFF2-40B4-BE49-F238E27FC236}">
                  <a16:creationId xmlns:a16="http://schemas.microsoft.com/office/drawing/2014/main" id="{8AEC96F8-EBC2-AE46-822B-F3E1136CE529}"/>
                </a:ext>
              </a:extLst>
            </p:cNvPr>
            <p:cNvGrpSpPr>
              <a:grpSpLocks/>
            </p:cNvGrpSpPr>
            <p:nvPr/>
          </p:nvGrpSpPr>
          <p:grpSpPr bwMode="auto">
            <a:xfrm>
              <a:off x="3168" y="96"/>
              <a:ext cx="394" cy="428"/>
              <a:chOff x="2630" y="3024"/>
              <a:chExt cx="394" cy="428"/>
            </a:xfrm>
          </p:grpSpPr>
          <p:sp>
            <p:nvSpPr>
              <p:cNvPr id="741394" name="Rectangle 18">
                <a:extLst>
                  <a:ext uri="{FF2B5EF4-FFF2-40B4-BE49-F238E27FC236}">
                    <a16:creationId xmlns:a16="http://schemas.microsoft.com/office/drawing/2014/main" id="{4402F8E3-36A7-E84F-ABDD-8A47F4A9027D}"/>
                  </a:ext>
                </a:extLst>
              </p:cNvPr>
              <p:cNvSpPr>
                <a:spLocks noChangeArrowheads="1"/>
              </p:cNvSpPr>
              <p:nvPr/>
            </p:nvSpPr>
            <p:spPr bwMode="auto">
              <a:xfrm>
                <a:off x="2718" y="3248"/>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741395" name="Rectangle 19">
                <a:extLst>
                  <a:ext uri="{FF2B5EF4-FFF2-40B4-BE49-F238E27FC236}">
                    <a16:creationId xmlns:a16="http://schemas.microsoft.com/office/drawing/2014/main" id="{FE9B53B6-DE9F-0E48-9FEB-72D333839F12}"/>
                  </a:ext>
                </a:extLst>
              </p:cNvPr>
              <p:cNvSpPr>
                <a:spLocks noChangeArrowheads="1"/>
              </p:cNvSpPr>
              <p:nvPr/>
            </p:nvSpPr>
            <p:spPr bwMode="auto">
              <a:xfrm>
                <a:off x="2630" y="3024"/>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b+1</a:t>
                </a:r>
              </a:p>
            </p:txBody>
          </p:sp>
          <p:sp>
            <p:nvSpPr>
              <p:cNvPr id="741396" name="Line 20">
                <a:extLst>
                  <a:ext uri="{FF2B5EF4-FFF2-40B4-BE49-F238E27FC236}">
                    <a16:creationId xmlns:a16="http://schemas.microsoft.com/office/drawing/2014/main" id="{B9FACA04-6B8F-6C46-8722-E0F43783FEF9}"/>
                  </a:ext>
                </a:extLst>
              </p:cNvPr>
              <p:cNvSpPr>
                <a:spLocks noChangeShapeType="1"/>
              </p:cNvSpPr>
              <p:nvPr/>
            </p:nvSpPr>
            <p:spPr bwMode="auto">
              <a:xfrm>
                <a:off x="2640" y="3232"/>
                <a:ext cx="3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41397" name="Group 21">
              <a:extLst>
                <a:ext uri="{FF2B5EF4-FFF2-40B4-BE49-F238E27FC236}">
                  <a16:creationId xmlns:a16="http://schemas.microsoft.com/office/drawing/2014/main" id="{C54FEFDA-F319-4E47-968D-45CB9A150B39}"/>
                </a:ext>
              </a:extLst>
            </p:cNvPr>
            <p:cNvGrpSpPr>
              <a:grpSpLocks/>
            </p:cNvGrpSpPr>
            <p:nvPr/>
          </p:nvGrpSpPr>
          <p:grpSpPr bwMode="auto">
            <a:xfrm>
              <a:off x="3744" y="96"/>
              <a:ext cx="394" cy="428"/>
              <a:chOff x="2630" y="3024"/>
              <a:chExt cx="394" cy="428"/>
            </a:xfrm>
          </p:grpSpPr>
          <p:sp>
            <p:nvSpPr>
              <p:cNvPr id="741398" name="Rectangle 22">
                <a:extLst>
                  <a:ext uri="{FF2B5EF4-FFF2-40B4-BE49-F238E27FC236}">
                    <a16:creationId xmlns:a16="http://schemas.microsoft.com/office/drawing/2014/main" id="{4CE42125-2062-8445-95CC-E8966AA3ACED}"/>
                  </a:ext>
                </a:extLst>
              </p:cNvPr>
              <p:cNvSpPr>
                <a:spLocks noChangeArrowheads="1"/>
              </p:cNvSpPr>
              <p:nvPr/>
            </p:nvSpPr>
            <p:spPr bwMode="auto">
              <a:xfrm>
                <a:off x="2718" y="3248"/>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741399" name="Rectangle 23">
                <a:extLst>
                  <a:ext uri="{FF2B5EF4-FFF2-40B4-BE49-F238E27FC236}">
                    <a16:creationId xmlns:a16="http://schemas.microsoft.com/office/drawing/2014/main" id="{BF5B7109-18D5-2140-89AF-4A06C307DDA4}"/>
                  </a:ext>
                </a:extLst>
              </p:cNvPr>
              <p:cNvSpPr>
                <a:spLocks noChangeArrowheads="1"/>
              </p:cNvSpPr>
              <p:nvPr/>
            </p:nvSpPr>
            <p:spPr bwMode="auto">
              <a:xfrm>
                <a:off x="2630" y="3024"/>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s+1</a:t>
                </a:r>
              </a:p>
            </p:txBody>
          </p:sp>
          <p:sp>
            <p:nvSpPr>
              <p:cNvPr id="741400" name="Line 24">
                <a:extLst>
                  <a:ext uri="{FF2B5EF4-FFF2-40B4-BE49-F238E27FC236}">
                    <a16:creationId xmlns:a16="http://schemas.microsoft.com/office/drawing/2014/main" id="{327E2717-4409-EA41-BF3E-C43F9134EF26}"/>
                  </a:ext>
                </a:extLst>
              </p:cNvPr>
              <p:cNvSpPr>
                <a:spLocks noChangeShapeType="1"/>
              </p:cNvSpPr>
              <p:nvPr/>
            </p:nvSpPr>
            <p:spPr bwMode="auto">
              <a:xfrm>
                <a:off x="2640" y="3232"/>
                <a:ext cx="3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41401" name="Rectangle 25">
              <a:extLst>
                <a:ext uri="{FF2B5EF4-FFF2-40B4-BE49-F238E27FC236}">
                  <a16:creationId xmlns:a16="http://schemas.microsoft.com/office/drawing/2014/main" id="{3120F35B-A6C3-A847-9AA6-2D799A29FE22}"/>
                </a:ext>
              </a:extLst>
            </p:cNvPr>
            <p:cNvSpPr>
              <a:spLocks noChangeArrowheads="1"/>
            </p:cNvSpPr>
            <p:nvPr/>
          </p:nvSpPr>
          <p:spPr bwMode="auto">
            <a:xfrm>
              <a:off x="3544" y="20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grpSp>
    </p:spTree>
    <p:extLst>
      <p:ext uri="{BB962C8B-B14F-4D97-AF65-F5344CB8AC3E}">
        <p14:creationId xmlns:p14="http://schemas.microsoft.com/office/powerpoint/2010/main" val="3093285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id="{F5695567-2011-F847-A2F2-0046A5FC04BF}"/>
              </a:ext>
            </a:extLst>
          </p:cNvPr>
          <p:cNvSpPr>
            <a:spLocks noGrp="1" noChangeArrowheads="1"/>
          </p:cNvSpPr>
          <p:nvPr>
            <p:ph type="title"/>
          </p:nvPr>
        </p:nvSpPr>
        <p:spPr>
          <a:xfrm>
            <a:off x="2209800" y="188913"/>
            <a:ext cx="6191250" cy="685800"/>
          </a:xfrm>
        </p:spPr>
        <p:txBody>
          <a:bodyPr/>
          <a:lstStyle/>
          <a:p>
            <a:r>
              <a:rPr lang="en-US" altLang="zh-CN" b="1">
                <a:latin typeface="Times New Roman" panose="02020603050405020304" pitchFamily="18" charset="0"/>
              </a:rPr>
              <a:t>9.2.4   Fibonacci</a:t>
            </a:r>
            <a:r>
              <a:rPr lang="zh-CN" altLang="en-US" b="1">
                <a:ea typeface="楷体_GB2312" pitchFamily="49" charset="-122"/>
              </a:rPr>
              <a:t>查找</a:t>
            </a:r>
          </a:p>
        </p:txBody>
      </p:sp>
      <p:sp>
        <p:nvSpPr>
          <p:cNvPr id="742403" name="Rectangle 3">
            <a:extLst>
              <a:ext uri="{FF2B5EF4-FFF2-40B4-BE49-F238E27FC236}">
                <a16:creationId xmlns:a16="http://schemas.microsoft.com/office/drawing/2014/main" id="{DA7F8C55-0E1E-B44F-B734-34BE00DD6DED}"/>
              </a:ext>
            </a:extLst>
          </p:cNvPr>
          <p:cNvSpPr>
            <a:spLocks noGrp="1" noChangeArrowheads="1"/>
          </p:cNvSpPr>
          <p:nvPr>
            <p:ph type="body" idx="1"/>
          </p:nvPr>
        </p:nvSpPr>
        <p:spPr>
          <a:xfrm>
            <a:off x="1676400" y="1123951"/>
            <a:ext cx="8839200" cy="5184775"/>
          </a:xfrm>
        </p:spPr>
        <p:txBody>
          <a:bodyPr/>
          <a:lstStyle/>
          <a:p>
            <a:pPr marL="0" indent="0">
              <a:lnSpc>
                <a:spcPct val="110000"/>
              </a:lnSpc>
              <a:buNone/>
            </a:pPr>
            <a:r>
              <a:rPr lang="zh-CN" altLang="en-US" b="1">
                <a:solidFill>
                  <a:schemeClr val="hlink"/>
                </a:solidFill>
              </a:rPr>
              <a:t>       </a:t>
            </a:r>
            <a:r>
              <a:rPr lang="en-US" altLang="zh-CN" sz="2800" b="1"/>
              <a:t>Fibonacci</a:t>
            </a:r>
            <a:r>
              <a:rPr lang="zh-CN" altLang="en-US" sz="2800" b="1"/>
              <a:t>查找方法是根据</a:t>
            </a:r>
            <a:r>
              <a:rPr lang="en-US" altLang="zh-CN" sz="2800" b="1"/>
              <a:t>Fibonacci</a:t>
            </a:r>
            <a:r>
              <a:rPr lang="zh-CN" altLang="en-US" sz="2800" b="1"/>
              <a:t>数列的特点对查找表进行分割。</a:t>
            </a:r>
            <a:r>
              <a:rPr lang="en-US" altLang="zh-CN" sz="2800" b="1"/>
              <a:t>Fibonacci</a:t>
            </a:r>
            <a:r>
              <a:rPr lang="zh-CN" altLang="en-US" sz="2800" b="1"/>
              <a:t>数列的定义是：</a:t>
            </a:r>
          </a:p>
          <a:p>
            <a:pPr marL="0" indent="0">
              <a:lnSpc>
                <a:spcPct val="110000"/>
              </a:lnSpc>
              <a:buNone/>
            </a:pPr>
            <a:r>
              <a:rPr lang="zh-CN" altLang="en-US" sz="2800" b="1"/>
              <a:t>        </a:t>
            </a:r>
            <a:r>
              <a:rPr lang="en-US" altLang="zh-CN" sz="2800" b="1"/>
              <a:t>F(0)=0</a:t>
            </a:r>
            <a:r>
              <a:rPr lang="zh-CN" altLang="en-US" sz="2800" b="1"/>
              <a:t>，</a:t>
            </a:r>
            <a:r>
              <a:rPr lang="en-US" altLang="zh-CN" sz="2800" b="1"/>
              <a:t>F(1)=1</a:t>
            </a:r>
            <a:r>
              <a:rPr lang="zh-CN" altLang="en-US" sz="2800" b="1"/>
              <a:t>，</a:t>
            </a:r>
            <a:r>
              <a:rPr lang="en-US" altLang="zh-CN" sz="2800" b="1"/>
              <a:t>F(j)=F(j-1)+F(j-2) </a:t>
            </a:r>
            <a:r>
              <a:rPr lang="zh-CN" altLang="en-US" sz="2800" b="1"/>
              <a:t>。</a:t>
            </a:r>
          </a:p>
          <a:p>
            <a:pPr marL="0" indent="0">
              <a:lnSpc>
                <a:spcPct val="110000"/>
              </a:lnSpc>
              <a:buNone/>
            </a:pPr>
            <a:r>
              <a:rPr lang="en-US" altLang="zh-CN" sz="4000" b="1">
                <a:solidFill>
                  <a:schemeClr val="folHlink"/>
                </a:solidFill>
              </a:rPr>
              <a:t>1  </a:t>
            </a:r>
            <a:r>
              <a:rPr lang="zh-CN" altLang="en-US" sz="4000" b="1">
                <a:solidFill>
                  <a:schemeClr val="folHlink"/>
                </a:solidFill>
                <a:ea typeface="楷体_GB2312" pitchFamily="49" charset="-122"/>
              </a:rPr>
              <a:t>查找思想</a:t>
            </a:r>
          </a:p>
          <a:p>
            <a:pPr marL="0" indent="0">
              <a:lnSpc>
                <a:spcPct val="110000"/>
              </a:lnSpc>
              <a:buNone/>
            </a:pPr>
            <a:r>
              <a:rPr lang="zh-CN" altLang="en-US" sz="2800" b="1"/>
              <a:t>       设查找表中的记录数比某个</a:t>
            </a:r>
            <a:r>
              <a:rPr lang="en-US" altLang="zh-CN" sz="2800" b="1"/>
              <a:t>Fibonacci</a:t>
            </a:r>
            <a:r>
              <a:rPr lang="zh-CN" altLang="en-US" sz="2800" b="1"/>
              <a:t>数小</a:t>
            </a:r>
            <a:r>
              <a:rPr lang="en-US" altLang="zh-CN" sz="2800" b="1"/>
              <a:t>1</a:t>
            </a:r>
            <a:r>
              <a:rPr lang="zh-CN" altLang="en-US" sz="2800" b="1"/>
              <a:t>，即设</a:t>
            </a:r>
            <a:r>
              <a:rPr lang="en-US" altLang="zh-CN" sz="2800" b="1"/>
              <a:t>n=F(j)-1</a:t>
            </a:r>
            <a:r>
              <a:rPr lang="zh-CN" altLang="en-US" sz="2800" b="1"/>
              <a:t>。用</a:t>
            </a:r>
            <a:r>
              <a:rPr lang="en-US" altLang="zh-CN" sz="2800" b="1"/>
              <a:t>Low</a:t>
            </a:r>
            <a:r>
              <a:rPr lang="zh-CN" altLang="en-US" sz="2800" b="1"/>
              <a:t>、</a:t>
            </a:r>
            <a:r>
              <a:rPr lang="en-US" altLang="zh-CN" sz="2800" b="1"/>
              <a:t>High</a:t>
            </a:r>
            <a:r>
              <a:rPr lang="zh-CN" altLang="en-US" sz="2800" b="1"/>
              <a:t>和</a:t>
            </a:r>
            <a:r>
              <a:rPr lang="en-US" altLang="zh-CN" sz="2800" b="1"/>
              <a:t>Mid</a:t>
            </a:r>
            <a:r>
              <a:rPr lang="zh-CN" altLang="en-US" sz="2800" b="1"/>
              <a:t>表示待查找区间的下界、上界和分割位置，初值为</a:t>
            </a:r>
            <a:r>
              <a:rPr lang="en-US" altLang="zh-CN" sz="2800" b="1"/>
              <a:t>Low=1</a:t>
            </a:r>
            <a:r>
              <a:rPr lang="zh-CN" altLang="en-US" sz="2800" b="1"/>
              <a:t>，</a:t>
            </a:r>
            <a:r>
              <a:rPr lang="en-US" altLang="zh-CN" sz="2800" b="1"/>
              <a:t>High=n</a:t>
            </a:r>
            <a:r>
              <a:rPr lang="zh-CN" altLang="en-US" sz="2800" b="1"/>
              <a:t>。</a:t>
            </a:r>
          </a:p>
          <a:p>
            <a:pPr marL="444500" lvl="1" indent="0">
              <a:lnSpc>
                <a:spcPct val="110000"/>
              </a:lnSpc>
              <a:buNone/>
            </a:pPr>
            <a:r>
              <a:rPr lang="zh-CN" altLang="en-US" b="1">
                <a:solidFill>
                  <a:schemeClr val="folHlink"/>
                </a:solidFill>
              </a:rPr>
              <a:t>⑴</a:t>
            </a:r>
            <a:r>
              <a:rPr lang="zh-CN" altLang="en-US" b="1"/>
              <a:t>   取分割位置</a:t>
            </a:r>
            <a:r>
              <a:rPr lang="en-US" altLang="zh-CN" b="1"/>
              <a:t>Mid</a:t>
            </a:r>
            <a:r>
              <a:rPr lang="zh-CN" altLang="en-US" b="1"/>
              <a:t>：</a:t>
            </a:r>
            <a:r>
              <a:rPr lang="en-US" altLang="zh-CN" b="1"/>
              <a:t>Mid=</a:t>
            </a:r>
            <a:r>
              <a:rPr lang="en-US" altLang="zh-CN" b="1">
                <a:sym typeface="Symbol" pitchFamily="2" charset="2"/>
              </a:rPr>
              <a:t>F(j-1) </a:t>
            </a:r>
            <a:r>
              <a:rPr lang="zh-CN" altLang="en-US" b="1"/>
              <a:t>；</a:t>
            </a:r>
            <a:endParaRPr lang="zh-CN" altLang="en-US" b="1">
              <a:sym typeface="Symbol" pitchFamily="2" charset="2"/>
            </a:endParaRPr>
          </a:p>
          <a:p>
            <a:pPr marL="444500" lvl="1" indent="0">
              <a:lnSpc>
                <a:spcPct val="110000"/>
              </a:lnSpc>
              <a:buNone/>
            </a:pPr>
            <a:r>
              <a:rPr lang="zh-CN" altLang="en-US" b="1">
                <a:solidFill>
                  <a:schemeClr val="folHlink"/>
                </a:solidFill>
              </a:rPr>
              <a:t>⑵</a:t>
            </a:r>
            <a:r>
              <a:rPr lang="zh-CN" altLang="en-US" b="1">
                <a:sym typeface="Symbol" pitchFamily="2" charset="2"/>
              </a:rPr>
              <a:t>   比较</a:t>
            </a:r>
            <a:r>
              <a:rPr lang="zh-CN" altLang="en-US" b="1"/>
              <a:t>分割位置记录的关键字与给定的</a:t>
            </a:r>
            <a:r>
              <a:rPr lang="en-US" altLang="zh-CN" b="1"/>
              <a:t>K</a:t>
            </a:r>
            <a:r>
              <a:rPr lang="zh-CN" altLang="en-US" b="1"/>
              <a:t>值：</a:t>
            </a:r>
          </a:p>
        </p:txBody>
      </p:sp>
    </p:spTree>
    <p:extLst>
      <p:ext uri="{BB962C8B-B14F-4D97-AF65-F5344CB8AC3E}">
        <p14:creationId xmlns:p14="http://schemas.microsoft.com/office/powerpoint/2010/main" val="955684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id="{E0948FA9-619C-314F-8F50-F4C4F87056C8}"/>
              </a:ext>
            </a:extLst>
          </p:cNvPr>
          <p:cNvSpPr>
            <a:spLocks noChangeArrowheads="1"/>
          </p:cNvSpPr>
          <p:nvPr/>
        </p:nvSpPr>
        <p:spPr bwMode="auto">
          <a:xfrm>
            <a:off x="1676401" y="228600"/>
            <a:ext cx="8812213"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9017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① </a:t>
            </a:r>
            <a:r>
              <a:rPr lang="zh-CN" altLang="en-US" sz="2800" b="1">
                <a:solidFill>
                  <a:srgbClr val="FFFF00"/>
                </a:solidFill>
              </a:rPr>
              <a:t>相等</a:t>
            </a:r>
            <a:r>
              <a:rPr lang="zh-CN" altLang="en-US" sz="2800" b="1">
                <a:solidFill>
                  <a:srgbClr val="FFFFFF"/>
                </a:solidFill>
              </a:rPr>
              <a:t>： 查找成功；</a:t>
            </a:r>
          </a:p>
          <a:p>
            <a:pPr lvl="2"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②</a:t>
            </a:r>
            <a:r>
              <a:rPr lang="zh-CN" altLang="en-US" sz="2800" b="1">
                <a:solidFill>
                  <a:srgbClr val="FFFFFF"/>
                </a:solidFill>
              </a:rPr>
              <a:t>  </a:t>
            </a:r>
            <a:r>
              <a:rPr lang="zh-CN" altLang="en-US" sz="2800" b="1">
                <a:solidFill>
                  <a:srgbClr val="FFFF00"/>
                </a:solidFill>
              </a:rPr>
              <a:t>大于</a:t>
            </a:r>
            <a:r>
              <a:rPr lang="zh-CN" altLang="en-US" sz="2800" b="1">
                <a:solidFill>
                  <a:srgbClr val="FFFFFF"/>
                </a:solidFill>
              </a:rPr>
              <a:t>：待查记录在区间的前半段</a:t>
            </a:r>
            <a:r>
              <a:rPr lang="en-US" altLang="zh-CN" sz="2800" b="1">
                <a:solidFill>
                  <a:srgbClr val="FFFFFF"/>
                </a:solidFill>
              </a:rPr>
              <a:t>(</a:t>
            </a:r>
            <a:r>
              <a:rPr lang="zh-CN" altLang="en-US" sz="2800" b="1">
                <a:solidFill>
                  <a:srgbClr val="FFFFFF"/>
                </a:solidFill>
              </a:rPr>
              <a:t>区间长度为</a:t>
            </a:r>
            <a:r>
              <a:rPr lang="en-US" altLang="zh-CN" sz="2800" b="1">
                <a:solidFill>
                  <a:srgbClr val="FFFFFF"/>
                </a:solidFill>
              </a:rPr>
              <a:t>F(j-1)-1)</a:t>
            </a:r>
            <a:r>
              <a:rPr lang="zh-CN" altLang="en-US" sz="2800" b="1">
                <a:solidFill>
                  <a:srgbClr val="FFFFFF"/>
                </a:solidFill>
              </a:rPr>
              <a:t>，修改上界指针： </a:t>
            </a:r>
            <a:r>
              <a:rPr lang="en-US" altLang="zh-CN" sz="2800" b="1">
                <a:solidFill>
                  <a:srgbClr val="FFFFFF"/>
                </a:solidFill>
              </a:rPr>
              <a:t>High=Mid-1</a:t>
            </a:r>
            <a:r>
              <a:rPr lang="zh-CN" altLang="en-US" sz="2800" b="1">
                <a:solidFill>
                  <a:srgbClr val="FFFFFF"/>
                </a:solidFill>
              </a:rPr>
              <a:t>，转</a:t>
            </a:r>
            <a:r>
              <a:rPr lang="zh-CN" altLang="en-US" sz="2800" b="1">
                <a:solidFill>
                  <a:srgbClr val="FFFF00"/>
                </a:solidFill>
              </a:rPr>
              <a:t>⑴</a:t>
            </a:r>
            <a:r>
              <a:rPr lang="zh-CN" altLang="en-US" sz="2800" b="1">
                <a:solidFill>
                  <a:srgbClr val="FFFFFF"/>
                </a:solidFill>
              </a:rPr>
              <a:t> ；</a:t>
            </a:r>
          </a:p>
          <a:p>
            <a:pPr lvl="2" eaLnBrk="1" fontAlgn="base" hangingPunct="1">
              <a:lnSpc>
                <a:spcPct val="110000"/>
              </a:lnSpc>
              <a:spcBef>
                <a:spcPct val="20000"/>
              </a:spcBef>
              <a:spcAft>
                <a:spcPct val="0"/>
              </a:spcAft>
              <a:buClr>
                <a:srgbClr val="3366FF"/>
              </a:buClr>
              <a:buSzPct val="80000"/>
            </a:pPr>
            <a:r>
              <a:rPr lang="zh-CN" altLang="en-US" sz="2800" b="1">
                <a:solidFill>
                  <a:srgbClr val="FFFFFF"/>
                </a:solidFill>
              </a:rPr>
              <a:t>③  </a:t>
            </a:r>
            <a:r>
              <a:rPr lang="zh-CN" altLang="en-US" sz="2800" b="1">
                <a:solidFill>
                  <a:srgbClr val="FFFF00"/>
                </a:solidFill>
              </a:rPr>
              <a:t>小于</a:t>
            </a:r>
            <a:r>
              <a:rPr lang="zh-CN" altLang="en-US" sz="2800" b="1">
                <a:solidFill>
                  <a:srgbClr val="FFFFFF"/>
                </a:solidFill>
              </a:rPr>
              <a:t>：待查记录在区间的后半段</a:t>
            </a:r>
            <a:r>
              <a:rPr lang="en-US" altLang="zh-CN" sz="2800" b="1">
                <a:solidFill>
                  <a:srgbClr val="FFFFFF"/>
                </a:solidFill>
              </a:rPr>
              <a:t>(</a:t>
            </a:r>
            <a:r>
              <a:rPr lang="zh-CN" altLang="en-US" sz="2800" b="1">
                <a:solidFill>
                  <a:srgbClr val="FFFFFF"/>
                </a:solidFill>
              </a:rPr>
              <a:t>区间长度为</a:t>
            </a:r>
            <a:r>
              <a:rPr lang="en-US" altLang="zh-CN" sz="2800" b="1">
                <a:solidFill>
                  <a:srgbClr val="FFFFFF"/>
                </a:solidFill>
              </a:rPr>
              <a:t>F(j-2)-1)</a:t>
            </a:r>
            <a:r>
              <a:rPr lang="zh-CN" altLang="en-US" sz="2800" b="1">
                <a:solidFill>
                  <a:srgbClr val="FFFFFF"/>
                </a:solidFill>
              </a:rPr>
              <a:t>，修改下界指针：</a:t>
            </a:r>
            <a:r>
              <a:rPr lang="en-US" altLang="zh-CN" sz="2800" b="1">
                <a:solidFill>
                  <a:srgbClr val="FFFFFF"/>
                </a:solidFill>
              </a:rPr>
              <a:t>Low=Mid+1</a:t>
            </a:r>
            <a:r>
              <a:rPr lang="zh-CN" altLang="en-US" sz="2800" b="1">
                <a:solidFill>
                  <a:srgbClr val="FFFFFF"/>
                </a:solidFill>
              </a:rPr>
              <a:t>，转</a:t>
            </a:r>
            <a:r>
              <a:rPr lang="zh-CN" altLang="en-US" sz="2800" b="1">
                <a:solidFill>
                  <a:srgbClr val="FFFF00"/>
                </a:solidFill>
              </a:rPr>
              <a:t>⑴</a:t>
            </a:r>
            <a:r>
              <a:rPr lang="zh-CN" altLang="en-US" sz="2800" b="1">
                <a:solidFill>
                  <a:srgbClr val="FFFFFF"/>
                </a:solidFill>
              </a:rPr>
              <a:t> ；</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直到越界</a:t>
            </a:r>
            <a:r>
              <a:rPr lang="en-US" altLang="zh-CN" sz="2800" b="1">
                <a:solidFill>
                  <a:srgbClr val="FFFFFF"/>
                </a:solidFill>
              </a:rPr>
              <a:t>(Low&gt;High)</a:t>
            </a:r>
            <a:r>
              <a:rPr lang="zh-CN" altLang="en-US" sz="2800" b="1">
                <a:solidFill>
                  <a:srgbClr val="FFFFFF"/>
                </a:solidFill>
              </a:rPr>
              <a:t>，查找失败。</a:t>
            </a:r>
          </a:p>
          <a:p>
            <a:pPr eaLnBrk="1" fontAlgn="base" hangingPunct="1">
              <a:lnSpc>
                <a:spcPct val="110000"/>
              </a:lnSpc>
              <a:spcBef>
                <a:spcPct val="20000"/>
              </a:spcBef>
              <a:spcAft>
                <a:spcPct val="0"/>
              </a:spcAft>
              <a:buClr>
                <a:srgbClr val="3366FF"/>
              </a:buClr>
              <a:buSzPct val="80000"/>
            </a:pPr>
            <a:r>
              <a:rPr lang="en-US" altLang="zh-CN" sz="4000" b="1">
                <a:solidFill>
                  <a:srgbClr val="FFFF00"/>
                </a:solidFill>
              </a:rPr>
              <a:t>2  </a:t>
            </a:r>
            <a:r>
              <a:rPr lang="zh-CN" altLang="en-US" sz="4000" b="1">
                <a:solidFill>
                  <a:srgbClr val="FFFF00"/>
                </a:solidFill>
                <a:ea typeface="楷体_GB2312" pitchFamily="49" charset="-122"/>
              </a:rPr>
              <a:t>算法实现</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在算法实现时</a:t>
            </a:r>
            <a:r>
              <a:rPr lang="zh-CN" altLang="en-US" sz="2800" b="1">
                <a:solidFill>
                  <a:srgbClr val="FFFFFF"/>
                </a:solidFill>
              </a:rPr>
              <a:t>，为了避免频繁计算</a:t>
            </a:r>
            <a:r>
              <a:rPr lang="en-US" altLang="zh-CN" sz="2800" b="1">
                <a:solidFill>
                  <a:srgbClr val="FFFFFF"/>
                </a:solidFill>
              </a:rPr>
              <a:t>Fibonacci</a:t>
            </a:r>
            <a:r>
              <a:rPr lang="zh-CN" altLang="en-US" sz="2800" b="1">
                <a:solidFill>
                  <a:srgbClr val="FFFFFF"/>
                </a:solidFill>
              </a:rPr>
              <a:t>数，可用两个变量</a:t>
            </a:r>
            <a:r>
              <a:rPr lang="en-US" altLang="zh-CN" sz="2800" b="1">
                <a:solidFill>
                  <a:srgbClr val="FFFFFF"/>
                </a:solidFill>
              </a:rPr>
              <a:t>f1</a:t>
            </a:r>
            <a:r>
              <a:rPr lang="zh-CN" altLang="en-US" sz="2800" b="1">
                <a:solidFill>
                  <a:srgbClr val="FFFFFF"/>
                </a:solidFill>
              </a:rPr>
              <a:t>和</a:t>
            </a:r>
            <a:r>
              <a:rPr lang="en-US" altLang="zh-CN" sz="2800" b="1">
                <a:solidFill>
                  <a:srgbClr val="FFFFFF"/>
                </a:solidFill>
              </a:rPr>
              <a:t>f2</a:t>
            </a:r>
            <a:r>
              <a:rPr lang="zh-CN" altLang="en-US" sz="2800" b="1">
                <a:solidFill>
                  <a:srgbClr val="FFFFFF"/>
                </a:solidFill>
              </a:rPr>
              <a:t>保存当前相邻的两个</a:t>
            </a:r>
            <a:r>
              <a:rPr lang="en-US" altLang="zh-CN" sz="2800" b="1">
                <a:solidFill>
                  <a:srgbClr val="FFFFFF"/>
                </a:solidFill>
              </a:rPr>
              <a:t>Fibonacci</a:t>
            </a:r>
            <a:r>
              <a:rPr lang="zh-CN" altLang="en-US" sz="2800" b="1">
                <a:solidFill>
                  <a:srgbClr val="FFFFFF"/>
                </a:solidFill>
              </a:rPr>
              <a:t>数，这样在以后的计算中可以依次递推计算出。</a:t>
            </a:r>
          </a:p>
        </p:txBody>
      </p:sp>
    </p:spTree>
    <p:extLst>
      <p:ext uri="{BB962C8B-B14F-4D97-AF65-F5344CB8AC3E}">
        <p14:creationId xmlns:p14="http://schemas.microsoft.com/office/powerpoint/2010/main" val="24388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4450" name="Rectangle 2">
            <a:extLst>
              <a:ext uri="{FF2B5EF4-FFF2-40B4-BE49-F238E27FC236}">
                <a16:creationId xmlns:a16="http://schemas.microsoft.com/office/drawing/2014/main" id="{60348276-6EF3-DB4A-9A15-29F444DCB918}"/>
              </a:ext>
            </a:extLst>
          </p:cNvPr>
          <p:cNvSpPr>
            <a:spLocks noChangeArrowheads="1"/>
          </p:cNvSpPr>
          <p:nvPr/>
        </p:nvSpPr>
        <p:spPr bwMode="auto">
          <a:xfrm>
            <a:off x="1676401" y="152400"/>
            <a:ext cx="881221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buClr>
                <a:srgbClr val="3366FF"/>
              </a:buClr>
              <a:buSzPct val="80000"/>
            </a:pPr>
            <a:r>
              <a:rPr lang="en-US" altLang="zh-CN" sz="2800" b="1">
                <a:solidFill>
                  <a:srgbClr val="FFFFFF"/>
                </a:solidFill>
              </a:rPr>
              <a:t>int fib(int n)</a:t>
            </a:r>
          </a:p>
          <a:p>
            <a:pPr lvl="1" eaLnBrk="1" fontAlgn="base" hangingPunct="1">
              <a:spcBef>
                <a:spcPct val="10000"/>
              </a:spcBef>
              <a:spcAft>
                <a:spcPct val="0"/>
              </a:spcAft>
              <a:buClr>
                <a:srgbClr val="3366FF"/>
              </a:buClr>
              <a:buSzPct val="80000"/>
            </a:pPr>
            <a:r>
              <a:rPr lang="en-US" altLang="zh-CN" sz="2800" b="1">
                <a:solidFill>
                  <a:srgbClr val="FFFFFF"/>
                </a:solidFill>
              </a:rPr>
              <a:t>{    int i, f , f0=0 , f1=1 ;</a:t>
            </a:r>
          </a:p>
          <a:p>
            <a:pPr lvl="2" eaLnBrk="1" fontAlgn="base" hangingPunct="1">
              <a:spcBef>
                <a:spcPct val="10000"/>
              </a:spcBef>
              <a:spcAft>
                <a:spcPct val="0"/>
              </a:spcAft>
              <a:buClr>
                <a:srgbClr val="3366FF"/>
              </a:buClr>
              <a:buSzPct val="80000"/>
            </a:pPr>
            <a:r>
              <a:rPr lang="en-US" altLang="zh-CN" sz="2800" b="1">
                <a:solidFill>
                  <a:srgbClr val="FFFFFF"/>
                </a:solidFill>
              </a:rPr>
              <a:t>if (n==0)  return(0) ;</a:t>
            </a:r>
          </a:p>
          <a:p>
            <a:pPr lvl="2" eaLnBrk="1" fontAlgn="base" hangingPunct="1">
              <a:spcBef>
                <a:spcPct val="10000"/>
              </a:spcBef>
              <a:spcAft>
                <a:spcPct val="0"/>
              </a:spcAft>
              <a:buClr>
                <a:srgbClr val="3366FF"/>
              </a:buClr>
              <a:buSzPct val="80000"/>
            </a:pPr>
            <a:r>
              <a:rPr lang="en-US" altLang="zh-CN" sz="2800" b="1">
                <a:solidFill>
                  <a:srgbClr val="FFFFFF"/>
                </a:solidFill>
              </a:rPr>
              <a:t>if (n==1)  return(1) ;</a:t>
            </a:r>
          </a:p>
          <a:p>
            <a:pPr lvl="2" eaLnBrk="1" fontAlgn="base" hangingPunct="1">
              <a:spcBef>
                <a:spcPct val="10000"/>
              </a:spcBef>
              <a:spcAft>
                <a:spcPct val="0"/>
              </a:spcAft>
              <a:buClr>
                <a:srgbClr val="3366FF"/>
              </a:buClr>
              <a:buSzPct val="80000"/>
            </a:pPr>
            <a:r>
              <a:rPr lang="en-US" altLang="zh-CN" sz="2800" b="1">
                <a:solidFill>
                  <a:srgbClr val="FFFFFF"/>
                </a:solidFill>
              </a:rPr>
              <a:t>for (i=2 ; i&lt;=n ; i++ )</a:t>
            </a:r>
          </a:p>
          <a:p>
            <a:pPr lvl="3" eaLnBrk="1" fontAlgn="base" hangingPunct="1">
              <a:spcBef>
                <a:spcPct val="10000"/>
              </a:spcBef>
              <a:spcAft>
                <a:spcPct val="0"/>
              </a:spcAft>
              <a:buClr>
                <a:srgbClr val="3366FF"/>
              </a:buClr>
              <a:buSzPct val="80000"/>
            </a:pPr>
            <a:r>
              <a:rPr lang="en-US" altLang="zh-CN" sz="2800" b="1">
                <a:solidFill>
                  <a:srgbClr val="FFFFFF"/>
                </a:solidFill>
              </a:rPr>
              <a:t>{   f=f0+f1 ; f0=f1 ; f1=f ;   }</a:t>
            </a:r>
          </a:p>
          <a:p>
            <a:pPr lvl="2" eaLnBrk="1" fontAlgn="base" hangingPunct="1">
              <a:spcBef>
                <a:spcPct val="10000"/>
              </a:spcBef>
              <a:spcAft>
                <a:spcPct val="0"/>
              </a:spcAft>
              <a:buClr>
                <a:srgbClr val="3366FF"/>
              </a:buClr>
              <a:buSzPct val="80000"/>
            </a:pPr>
            <a:r>
              <a:rPr lang="en-US" altLang="zh-CN" sz="2800" b="1">
                <a:solidFill>
                  <a:srgbClr val="FFFFFF"/>
                </a:solidFill>
              </a:rPr>
              <a:t>return(f) ;</a:t>
            </a:r>
          </a:p>
          <a:p>
            <a:pPr lvl="1" eaLnBrk="1" fontAlgn="base" hangingPunct="1">
              <a:spcBef>
                <a:spcPct val="10000"/>
              </a:spcBef>
              <a:spcAft>
                <a:spcPct val="0"/>
              </a:spcAft>
              <a:buClr>
                <a:srgbClr val="3366FF"/>
              </a:buClr>
              <a:buSzPct val="80000"/>
            </a:pPr>
            <a:r>
              <a:rPr lang="en-US" altLang="zh-CN" sz="2800" b="1">
                <a:solidFill>
                  <a:srgbClr val="FFFFFF"/>
                </a:solidFill>
              </a:rPr>
              <a:t>}</a:t>
            </a:r>
          </a:p>
          <a:p>
            <a:pPr eaLnBrk="1" fontAlgn="base" hangingPunct="1">
              <a:spcBef>
                <a:spcPct val="10000"/>
              </a:spcBef>
              <a:spcAft>
                <a:spcPct val="0"/>
              </a:spcAft>
              <a:buClr>
                <a:srgbClr val="3366FF"/>
              </a:buClr>
              <a:buSzPct val="80000"/>
            </a:pPr>
            <a:r>
              <a:rPr lang="en-US" altLang="zh-CN" sz="2800" b="1">
                <a:solidFill>
                  <a:srgbClr val="FFFFFF"/>
                </a:solidFill>
              </a:rPr>
              <a:t>int Fib_search(RecType ST[] , KeyType key , int n)</a:t>
            </a:r>
          </a:p>
          <a:p>
            <a:pPr eaLnBrk="1" fontAlgn="base" hangingPunct="1">
              <a:spcBef>
                <a:spcPct val="10000"/>
              </a:spcBef>
              <a:spcAft>
                <a:spcPct val="0"/>
              </a:spcAft>
              <a:buClr>
                <a:srgbClr val="3366FF"/>
              </a:buClr>
              <a:buSzPct val="80000"/>
            </a:pPr>
            <a:r>
              <a:rPr lang="en-US" altLang="zh-CN" b="1">
                <a:solidFill>
                  <a:srgbClr val="FFFFFF"/>
                </a:solidFill>
              </a:rPr>
              <a:t>    /*  </a:t>
            </a:r>
            <a:r>
              <a:rPr lang="zh-CN" altLang="en-US" b="1">
                <a:solidFill>
                  <a:srgbClr val="FFFFFF"/>
                </a:solidFill>
              </a:rPr>
              <a:t>在有序表</a:t>
            </a:r>
            <a:r>
              <a:rPr lang="en-US" altLang="zh-CN" b="1">
                <a:solidFill>
                  <a:srgbClr val="FFFFFF"/>
                </a:solidFill>
              </a:rPr>
              <a:t>ST</a:t>
            </a:r>
            <a:r>
              <a:rPr lang="zh-CN" altLang="en-US" b="1">
                <a:solidFill>
                  <a:srgbClr val="FFFFFF"/>
                </a:solidFill>
              </a:rPr>
              <a:t>中用</a:t>
            </a:r>
            <a:r>
              <a:rPr lang="en-US" altLang="zh-CN" b="1">
                <a:solidFill>
                  <a:srgbClr val="FFFFFF"/>
                </a:solidFill>
              </a:rPr>
              <a:t>Fibonacci</a:t>
            </a:r>
            <a:r>
              <a:rPr lang="zh-CN" altLang="en-US" b="1">
                <a:solidFill>
                  <a:srgbClr val="FFFFFF"/>
                </a:solidFill>
              </a:rPr>
              <a:t>方法查找关键字为</a:t>
            </a:r>
            <a:r>
              <a:rPr lang="en-US" altLang="zh-CN" b="1">
                <a:solidFill>
                  <a:srgbClr val="FFFFFF"/>
                </a:solidFill>
              </a:rPr>
              <a:t>key</a:t>
            </a:r>
            <a:r>
              <a:rPr lang="zh-CN" altLang="en-US" b="1">
                <a:solidFill>
                  <a:srgbClr val="FFFFFF"/>
                </a:solidFill>
              </a:rPr>
              <a:t>的记录  *</a:t>
            </a:r>
            <a:r>
              <a:rPr lang="en-US" altLang="zh-CN" b="1">
                <a:solidFill>
                  <a:srgbClr val="FFFFFF"/>
                </a:solidFill>
              </a:rPr>
              <a:t>/</a:t>
            </a:r>
          </a:p>
          <a:p>
            <a:pPr lvl="1" eaLnBrk="1" fontAlgn="base" hangingPunct="1">
              <a:spcBef>
                <a:spcPct val="10000"/>
              </a:spcBef>
              <a:spcAft>
                <a:spcPct val="0"/>
              </a:spcAft>
              <a:buClr>
                <a:srgbClr val="3366FF"/>
              </a:buClr>
              <a:buSzPct val="80000"/>
            </a:pPr>
            <a:r>
              <a:rPr lang="en-US" altLang="zh-CN" sz="2800" b="1">
                <a:solidFill>
                  <a:srgbClr val="FFFFFF"/>
                </a:solidFill>
              </a:rPr>
              <a:t>{    int Low=1, High, Mid, f1, f2 ;</a:t>
            </a:r>
          </a:p>
          <a:p>
            <a:pPr lvl="2" eaLnBrk="1" fontAlgn="base" hangingPunct="1">
              <a:spcBef>
                <a:spcPct val="10000"/>
              </a:spcBef>
              <a:spcAft>
                <a:spcPct val="0"/>
              </a:spcAft>
              <a:buClr>
                <a:srgbClr val="3366FF"/>
              </a:buClr>
              <a:buSzPct val="80000"/>
            </a:pPr>
            <a:r>
              <a:rPr lang="en-US" altLang="zh-CN" sz="2800" b="1">
                <a:solidFill>
                  <a:srgbClr val="FFFFFF"/>
                </a:solidFill>
              </a:rPr>
              <a:t>High=n ; f1=fib(n-1) ; f2=fib(n-2) ;</a:t>
            </a:r>
          </a:p>
          <a:p>
            <a:pPr lvl="2" eaLnBrk="1" fontAlgn="base" hangingPunct="1">
              <a:spcBef>
                <a:spcPct val="10000"/>
              </a:spcBef>
              <a:spcAft>
                <a:spcPct val="0"/>
              </a:spcAft>
              <a:buClr>
                <a:srgbClr val="3366FF"/>
              </a:buClr>
              <a:buSzPct val="80000"/>
            </a:pPr>
            <a:r>
              <a:rPr lang="en-US" altLang="zh-CN" sz="2800" b="1">
                <a:solidFill>
                  <a:srgbClr val="FFFFFF"/>
                </a:solidFill>
              </a:rPr>
              <a:t>while (Low&lt;=High)</a:t>
            </a:r>
          </a:p>
          <a:p>
            <a:pPr lvl="3" eaLnBrk="1" fontAlgn="base" hangingPunct="1">
              <a:spcBef>
                <a:spcPct val="10000"/>
              </a:spcBef>
              <a:spcAft>
                <a:spcPct val="0"/>
              </a:spcAft>
              <a:buClr>
                <a:srgbClr val="3366FF"/>
              </a:buClr>
              <a:buSzPct val="80000"/>
            </a:pPr>
            <a:r>
              <a:rPr lang="en-US" altLang="zh-CN" sz="2800" b="1">
                <a:solidFill>
                  <a:srgbClr val="FFFFFF"/>
                </a:solidFill>
              </a:rPr>
              <a:t>{   Mid=Low+f1-1;</a:t>
            </a:r>
          </a:p>
        </p:txBody>
      </p:sp>
    </p:spTree>
    <p:extLst>
      <p:ext uri="{BB962C8B-B14F-4D97-AF65-F5344CB8AC3E}">
        <p14:creationId xmlns:p14="http://schemas.microsoft.com/office/powerpoint/2010/main" val="4190261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5474" name="Rectangle 2">
            <a:extLst>
              <a:ext uri="{FF2B5EF4-FFF2-40B4-BE49-F238E27FC236}">
                <a16:creationId xmlns:a16="http://schemas.microsoft.com/office/drawing/2014/main" id="{9F2113DD-D3B9-ED47-81ED-6046C2F444E1}"/>
              </a:ext>
            </a:extLst>
          </p:cNvPr>
          <p:cNvSpPr>
            <a:spLocks noChangeArrowheads="1"/>
          </p:cNvSpPr>
          <p:nvPr/>
        </p:nvSpPr>
        <p:spPr bwMode="auto">
          <a:xfrm>
            <a:off x="1676400" y="152400"/>
            <a:ext cx="8839200" cy="601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if ( EQ(ST.[Mid].key, key) )   return(Mid)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else if ( LT(key, ST.[Mid].key)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   High=Mid-1 ; f2=f1-f2 ; f1=f1-f2 ;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else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   Low=Mid+1 ;f1=f1-f2 ; f2=f2-f1 ;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return(0) ;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zh-CN" altLang="en-US" sz="2800" b="1">
                <a:solidFill>
                  <a:srgbClr val="FFFFFF"/>
                </a:solidFill>
              </a:rPr>
              <a:t>由算法知，</a:t>
            </a:r>
            <a:r>
              <a:rPr lang="en-US" altLang="zh-CN" sz="2800" b="1">
                <a:solidFill>
                  <a:srgbClr val="FFFFFF"/>
                </a:solidFill>
              </a:rPr>
              <a:t>Fibonacci</a:t>
            </a:r>
            <a:r>
              <a:rPr lang="zh-CN" altLang="en-US" sz="2800" b="1">
                <a:solidFill>
                  <a:srgbClr val="FFFFFF"/>
                </a:solidFill>
              </a:rPr>
              <a:t>查找在最坏情况下性能比折半查找差，但折半查找要求记录按关键字有序；</a:t>
            </a:r>
            <a:r>
              <a:rPr lang="en-US" altLang="zh-CN" sz="2800" b="1">
                <a:solidFill>
                  <a:srgbClr val="FFFFFF"/>
                </a:solidFill>
              </a:rPr>
              <a:t>Fibonacci</a:t>
            </a:r>
            <a:r>
              <a:rPr lang="zh-CN" altLang="en-US" sz="2800" b="1">
                <a:solidFill>
                  <a:srgbClr val="FFFFFF"/>
                </a:solidFill>
              </a:rPr>
              <a:t>查找的优点是分割时只需进行加、减运算。</a:t>
            </a:r>
          </a:p>
        </p:txBody>
      </p:sp>
    </p:spTree>
    <p:extLst>
      <p:ext uri="{BB962C8B-B14F-4D97-AF65-F5344CB8AC3E}">
        <p14:creationId xmlns:p14="http://schemas.microsoft.com/office/powerpoint/2010/main" val="469331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6498" name="Rectangle 2">
            <a:extLst>
              <a:ext uri="{FF2B5EF4-FFF2-40B4-BE49-F238E27FC236}">
                <a16:creationId xmlns:a16="http://schemas.microsoft.com/office/drawing/2014/main" id="{098476FE-4B10-0444-8EDF-423B7801BE1D}"/>
              </a:ext>
            </a:extLst>
          </p:cNvPr>
          <p:cNvSpPr>
            <a:spLocks noGrp="1" noChangeArrowheads="1"/>
          </p:cNvSpPr>
          <p:nvPr>
            <p:ph type="title"/>
          </p:nvPr>
        </p:nvSpPr>
        <p:spPr>
          <a:xfrm>
            <a:off x="2667000" y="3276600"/>
            <a:ext cx="6019800" cy="914400"/>
          </a:xfrm>
        </p:spPr>
        <p:txBody>
          <a:bodyPr/>
          <a:lstStyle/>
          <a:p>
            <a:r>
              <a:rPr lang="en-US" altLang="zh-CN" sz="5400" b="1">
                <a:latin typeface="Times New Roman" panose="02020603050405020304" pitchFamily="18" charset="0"/>
              </a:rPr>
              <a:t>9.3</a:t>
            </a:r>
            <a:r>
              <a:rPr lang="en-US" altLang="zh-CN" sz="5400" b="1"/>
              <a:t>  </a:t>
            </a:r>
            <a:r>
              <a:rPr lang="zh-CN" altLang="en-US" sz="5400" b="1">
                <a:ea typeface="楷体_GB2312" pitchFamily="49" charset="-122"/>
              </a:rPr>
              <a:t>动态查找</a:t>
            </a:r>
          </a:p>
        </p:txBody>
      </p:sp>
      <p:sp>
        <p:nvSpPr>
          <p:cNvPr id="746499" name="Rectangle 3">
            <a:extLst>
              <a:ext uri="{FF2B5EF4-FFF2-40B4-BE49-F238E27FC236}">
                <a16:creationId xmlns:a16="http://schemas.microsoft.com/office/drawing/2014/main" id="{FC2B39C6-6505-A24A-BCC3-178FBB5A0B57}"/>
              </a:ext>
            </a:extLst>
          </p:cNvPr>
          <p:cNvSpPr>
            <a:spLocks noGrp="1" noChangeArrowheads="1"/>
          </p:cNvSpPr>
          <p:nvPr>
            <p:ph type="body" idx="1"/>
          </p:nvPr>
        </p:nvSpPr>
        <p:spPr>
          <a:xfrm>
            <a:off x="1676400" y="4267200"/>
            <a:ext cx="8915400" cy="2438400"/>
          </a:xfrm>
        </p:spPr>
        <p:txBody>
          <a:bodyPr/>
          <a:lstStyle/>
          <a:p>
            <a:pPr marL="0" indent="0">
              <a:buNone/>
            </a:pPr>
            <a:r>
              <a:rPr lang="zh-CN" altLang="en-US" b="1">
                <a:solidFill>
                  <a:schemeClr val="folHlink"/>
                </a:solidFill>
                <a:latin typeface="宋体" panose="02010600030101010101" pitchFamily="2" charset="-122"/>
              </a:rPr>
              <a:t>   </a:t>
            </a:r>
            <a:r>
              <a:rPr lang="zh-CN" altLang="en-US" sz="2800" b="1"/>
              <a:t> 当查找表以线性表的形式组织时</a:t>
            </a:r>
            <a:r>
              <a:rPr lang="zh-CN" altLang="en-US" sz="2800" b="1">
                <a:latin typeface="宋体" panose="02010600030101010101" pitchFamily="2" charset="-122"/>
              </a:rPr>
              <a:t>，若对查找表进行插入</a:t>
            </a:r>
            <a:r>
              <a:rPr lang="zh-CN" altLang="en-US" sz="2800" b="1"/>
              <a:t>、</a:t>
            </a:r>
            <a:r>
              <a:rPr lang="zh-CN" altLang="en-US" sz="2800" b="1">
                <a:latin typeface="宋体" panose="02010600030101010101" pitchFamily="2" charset="-122"/>
              </a:rPr>
              <a:t>删除或排序操作，就必须移动大量的记录，当记录数很多时，这种移动的代价很大。</a:t>
            </a:r>
          </a:p>
          <a:p>
            <a:pPr marL="0" indent="0">
              <a:buNone/>
            </a:pPr>
            <a:r>
              <a:rPr lang="zh-CN" altLang="en-US" sz="2800" b="1">
                <a:latin typeface="宋体" panose="02010600030101010101" pitchFamily="2" charset="-122"/>
              </a:rPr>
              <a:t>    利用树的形式组织查找表，可以对查找表进行动态高效的查找。</a:t>
            </a:r>
          </a:p>
        </p:txBody>
      </p:sp>
      <p:sp>
        <p:nvSpPr>
          <p:cNvPr id="746500" name="Text Box 4">
            <a:extLst>
              <a:ext uri="{FF2B5EF4-FFF2-40B4-BE49-F238E27FC236}">
                <a16:creationId xmlns:a16="http://schemas.microsoft.com/office/drawing/2014/main" id="{34B56F04-01E5-D241-8C1E-484F66292875}"/>
              </a:ext>
            </a:extLst>
          </p:cNvPr>
          <p:cNvSpPr txBox="1">
            <a:spLocks noChangeArrowheads="1"/>
          </p:cNvSpPr>
          <p:nvPr/>
        </p:nvSpPr>
        <p:spPr bwMode="auto">
          <a:xfrm>
            <a:off x="4730751" y="76200"/>
            <a:ext cx="202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查找方法比较</a:t>
            </a:r>
          </a:p>
        </p:txBody>
      </p:sp>
      <p:graphicFrame>
        <p:nvGraphicFramePr>
          <p:cNvPr id="746501" name="Group 5">
            <a:extLst>
              <a:ext uri="{FF2B5EF4-FFF2-40B4-BE49-F238E27FC236}">
                <a16:creationId xmlns:a16="http://schemas.microsoft.com/office/drawing/2014/main" id="{D8491B5B-F86D-3C49-8A8E-66BFC79207D5}"/>
              </a:ext>
            </a:extLst>
          </p:cNvPr>
          <p:cNvGraphicFramePr>
            <a:graphicFrameLocks noGrp="1"/>
          </p:cNvGraphicFramePr>
          <p:nvPr/>
        </p:nvGraphicFramePr>
        <p:xfrm>
          <a:off x="1981200" y="676276"/>
          <a:ext cx="8229600" cy="2353945"/>
        </p:xfrm>
        <a:graphic>
          <a:graphicData uri="http://schemas.openxmlformats.org/drawingml/2006/table">
            <a:tbl>
              <a:tblPr/>
              <a:tblGrid>
                <a:gridCol w="1447800">
                  <a:extLst>
                    <a:ext uri="{9D8B030D-6E8A-4147-A177-3AD203B41FA5}">
                      <a16:colId xmlns:a16="http://schemas.microsoft.com/office/drawing/2014/main" val="3422653604"/>
                    </a:ext>
                  </a:extLst>
                </a:gridCol>
                <a:gridCol w="2438400">
                  <a:extLst>
                    <a:ext uri="{9D8B030D-6E8A-4147-A177-3AD203B41FA5}">
                      <a16:colId xmlns:a16="http://schemas.microsoft.com/office/drawing/2014/main" val="2769150873"/>
                    </a:ext>
                  </a:extLst>
                </a:gridCol>
                <a:gridCol w="2220913">
                  <a:extLst>
                    <a:ext uri="{9D8B030D-6E8A-4147-A177-3AD203B41FA5}">
                      <a16:colId xmlns:a16="http://schemas.microsoft.com/office/drawing/2014/main" val="434452135"/>
                    </a:ext>
                  </a:extLst>
                </a:gridCol>
                <a:gridCol w="2122487">
                  <a:extLst>
                    <a:ext uri="{9D8B030D-6E8A-4147-A177-3AD203B41FA5}">
                      <a16:colId xmlns:a16="http://schemas.microsoft.com/office/drawing/2014/main" val="3515458146"/>
                    </a:ext>
                  </a:extLst>
                </a:gridCol>
              </a:tblGrid>
              <a:tr h="48260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折半查找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分块查找</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35941058"/>
                  </a:ext>
                </a:extLst>
              </a:tr>
              <a:tr h="498475">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两者之间</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6709282"/>
                  </a:ext>
                </a:extLst>
              </a:tr>
              <a:tr h="5143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有序表、无序表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分块有序表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36207323"/>
                  </a:ext>
                </a:extLst>
              </a:tr>
              <a:tr h="530225">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存储结构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线性链表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顺序存储结构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线性链表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84637259"/>
                  </a:ext>
                </a:extLst>
              </a:tr>
            </a:tbl>
          </a:graphicData>
        </a:graphic>
      </p:graphicFrame>
    </p:spTree>
    <p:extLst>
      <p:ext uri="{BB962C8B-B14F-4D97-AF65-F5344CB8AC3E}">
        <p14:creationId xmlns:p14="http://schemas.microsoft.com/office/powerpoint/2010/main" val="187473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22" name="Rectangle 2">
            <a:extLst>
              <a:ext uri="{FF2B5EF4-FFF2-40B4-BE49-F238E27FC236}">
                <a16:creationId xmlns:a16="http://schemas.microsoft.com/office/drawing/2014/main" id="{0916264D-E923-1E4B-BAA2-B3D458182AAB}"/>
              </a:ext>
            </a:extLst>
          </p:cNvPr>
          <p:cNvSpPr>
            <a:spLocks noGrp="1" noChangeArrowheads="1"/>
          </p:cNvSpPr>
          <p:nvPr>
            <p:ph type="title"/>
          </p:nvPr>
        </p:nvSpPr>
        <p:spPr>
          <a:xfrm>
            <a:off x="2209800" y="152400"/>
            <a:ext cx="7848600" cy="685800"/>
          </a:xfrm>
        </p:spPr>
        <p:txBody>
          <a:bodyPr/>
          <a:lstStyle/>
          <a:p>
            <a:r>
              <a:rPr lang="en-US" altLang="zh-CN" b="1">
                <a:latin typeface="Times New Roman" panose="02020603050405020304" pitchFamily="18" charset="0"/>
              </a:rPr>
              <a:t>9.3.1  </a:t>
            </a:r>
            <a:r>
              <a:rPr lang="zh-CN" altLang="en-US" b="1">
                <a:latin typeface="楷体_GB2312" pitchFamily="49" charset="-122"/>
                <a:ea typeface="楷体_GB2312" pitchFamily="49" charset="-122"/>
              </a:rPr>
              <a:t>二叉排序树</a:t>
            </a:r>
            <a:r>
              <a:rPr lang="en-US" altLang="zh-CN" b="1">
                <a:latin typeface="Times New Roman" panose="02020603050405020304" pitchFamily="18" charset="0"/>
              </a:rPr>
              <a:t>(BST)</a:t>
            </a:r>
            <a:r>
              <a:rPr lang="zh-CN" altLang="en-US" b="1">
                <a:latin typeface="Times New Roman" panose="02020603050405020304" pitchFamily="18" charset="0"/>
                <a:ea typeface="楷体_GB2312" pitchFamily="49" charset="-122"/>
              </a:rPr>
              <a:t>的定义</a:t>
            </a:r>
          </a:p>
        </p:txBody>
      </p:sp>
      <p:sp>
        <p:nvSpPr>
          <p:cNvPr id="747523" name="Rectangle 3">
            <a:extLst>
              <a:ext uri="{FF2B5EF4-FFF2-40B4-BE49-F238E27FC236}">
                <a16:creationId xmlns:a16="http://schemas.microsoft.com/office/drawing/2014/main" id="{4789AAA9-DE13-6244-A7C0-5DA495010A8C}"/>
              </a:ext>
            </a:extLst>
          </p:cNvPr>
          <p:cNvSpPr>
            <a:spLocks noGrp="1" noChangeArrowheads="1"/>
          </p:cNvSpPr>
          <p:nvPr>
            <p:ph type="body" idx="1"/>
          </p:nvPr>
        </p:nvSpPr>
        <p:spPr>
          <a:xfrm>
            <a:off x="1676401" y="1066800"/>
            <a:ext cx="8812213" cy="5602288"/>
          </a:xfrm>
          <a:noFill/>
          <a:ln/>
        </p:spPr>
        <p:txBody>
          <a:bodyPr/>
          <a:lstStyle/>
          <a:p>
            <a:pPr marL="0" indent="0">
              <a:lnSpc>
                <a:spcPct val="110000"/>
              </a:lnSpc>
              <a:buNone/>
            </a:pPr>
            <a:r>
              <a:rPr lang="zh-CN" altLang="en-US" sz="2800" b="1">
                <a:latin typeface="宋体" panose="02010600030101010101" pitchFamily="2" charset="-122"/>
              </a:rPr>
              <a:t>    二叉排序树</a:t>
            </a:r>
            <a:r>
              <a:rPr lang="en-US" altLang="zh-CN" sz="2800" b="1"/>
              <a:t>(Binary Sort Tree</a:t>
            </a:r>
            <a:r>
              <a:rPr lang="zh-CN" altLang="en-US" sz="2800" b="1"/>
              <a:t>或</a:t>
            </a:r>
            <a:r>
              <a:rPr lang="en-US" altLang="zh-CN" sz="2800" b="1"/>
              <a:t>Binary Search Tree) </a:t>
            </a:r>
            <a:r>
              <a:rPr lang="zh-CN" altLang="en-US" sz="2800" b="1"/>
              <a:t>的定义为</a:t>
            </a:r>
            <a:r>
              <a:rPr lang="zh-CN" altLang="en-US" sz="2800" b="1">
                <a:latin typeface="宋体" panose="02010600030101010101" pitchFamily="2" charset="-122"/>
              </a:rPr>
              <a:t>：二叉排序树或者是空树，或者是满足下列性质的二叉树。</a:t>
            </a:r>
          </a:p>
          <a:p>
            <a:pPr marL="444500" lvl="1" indent="0">
              <a:lnSpc>
                <a:spcPct val="110000"/>
              </a:lnSpc>
              <a:buNone/>
            </a:pPr>
            <a:r>
              <a:rPr lang="en-US" altLang="zh-CN" b="1"/>
              <a:t>(1) </a:t>
            </a:r>
            <a:r>
              <a:rPr lang="zh-CN" altLang="en-US" b="1">
                <a:latin typeface="宋体" panose="02010600030101010101" pitchFamily="2" charset="-122"/>
              </a:rPr>
              <a:t>：若左子树不为空，则左子树上所有结点的值</a:t>
            </a:r>
            <a:r>
              <a:rPr lang="en-US" altLang="zh-CN" b="1"/>
              <a:t>(</a:t>
            </a:r>
            <a:r>
              <a:rPr lang="zh-CN" altLang="en-US" b="1"/>
              <a:t>关键字</a:t>
            </a:r>
            <a:r>
              <a:rPr lang="en-US" altLang="zh-CN" b="1"/>
              <a:t>)</a:t>
            </a:r>
            <a:r>
              <a:rPr lang="zh-CN" altLang="en-US" b="1">
                <a:solidFill>
                  <a:schemeClr val="folHlink"/>
                </a:solidFill>
              </a:rPr>
              <a:t>都小于</a:t>
            </a:r>
            <a:r>
              <a:rPr lang="zh-CN" altLang="en-US" b="1"/>
              <a:t>根结点的值</a:t>
            </a:r>
            <a:r>
              <a:rPr lang="zh-CN" altLang="en-US" b="1">
                <a:latin typeface="宋体" panose="02010600030101010101" pitchFamily="2" charset="-122"/>
              </a:rPr>
              <a:t>；</a:t>
            </a:r>
          </a:p>
          <a:p>
            <a:pPr marL="444500" lvl="1" indent="0">
              <a:lnSpc>
                <a:spcPct val="110000"/>
              </a:lnSpc>
              <a:buNone/>
            </a:pPr>
            <a:r>
              <a:rPr lang="en-US" altLang="zh-CN" b="1"/>
              <a:t>(2) </a:t>
            </a:r>
            <a:r>
              <a:rPr lang="zh-CN" altLang="en-US" b="1">
                <a:latin typeface="宋体" panose="02010600030101010101" pitchFamily="2" charset="-122"/>
              </a:rPr>
              <a:t>：若右子树不为空，则右子树上所有结点的值</a:t>
            </a:r>
            <a:r>
              <a:rPr lang="en-US" altLang="zh-CN" b="1"/>
              <a:t>(</a:t>
            </a:r>
            <a:r>
              <a:rPr lang="zh-CN" altLang="en-US" b="1"/>
              <a:t>关键字</a:t>
            </a:r>
            <a:r>
              <a:rPr lang="en-US" altLang="zh-CN" b="1"/>
              <a:t>)</a:t>
            </a:r>
            <a:r>
              <a:rPr lang="zh-CN" altLang="en-US" b="1">
                <a:solidFill>
                  <a:schemeClr val="folHlink"/>
                </a:solidFill>
              </a:rPr>
              <a:t>都大于</a:t>
            </a:r>
            <a:r>
              <a:rPr lang="zh-CN" altLang="en-US" b="1"/>
              <a:t>根结点的值</a:t>
            </a:r>
            <a:r>
              <a:rPr lang="zh-CN" altLang="en-US" b="1">
                <a:latin typeface="宋体" panose="02010600030101010101" pitchFamily="2" charset="-122"/>
              </a:rPr>
              <a:t>；</a:t>
            </a:r>
          </a:p>
          <a:p>
            <a:pPr marL="444500" lvl="1" indent="0">
              <a:lnSpc>
                <a:spcPct val="110000"/>
              </a:lnSpc>
              <a:buNone/>
            </a:pPr>
            <a:r>
              <a:rPr lang="en-US" altLang="zh-CN" b="1"/>
              <a:t>(3) </a:t>
            </a:r>
            <a:r>
              <a:rPr lang="zh-CN" altLang="en-US" b="1">
                <a:latin typeface="宋体" panose="02010600030101010101" pitchFamily="2" charset="-122"/>
              </a:rPr>
              <a:t>：左</a:t>
            </a:r>
            <a:r>
              <a:rPr lang="zh-CN" altLang="en-US" b="1"/>
              <a:t>、</a:t>
            </a:r>
            <a:r>
              <a:rPr lang="zh-CN" altLang="en-US" b="1">
                <a:latin typeface="宋体" panose="02010600030101010101" pitchFamily="2" charset="-122"/>
              </a:rPr>
              <a:t>右子树都分别是二叉排序树。</a:t>
            </a:r>
          </a:p>
          <a:p>
            <a:pPr marL="0" indent="0">
              <a:lnSpc>
                <a:spcPct val="110000"/>
              </a:lnSpc>
              <a:buNone/>
            </a:pPr>
            <a:r>
              <a:rPr lang="zh-CN" altLang="en-US" sz="2800" b="1"/>
              <a:t>       </a:t>
            </a:r>
            <a:r>
              <a:rPr lang="zh-CN" altLang="en-US" b="1">
                <a:solidFill>
                  <a:schemeClr val="folHlink"/>
                </a:solidFill>
              </a:rPr>
              <a:t>结论</a:t>
            </a:r>
            <a:r>
              <a:rPr lang="zh-CN" altLang="en-US" b="1">
                <a:latin typeface="宋体" panose="02010600030101010101" pitchFamily="2" charset="-122"/>
              </a:rPr>
              <a:t>：</a:t>
            </a:r>
            <a:r>
              <a:rPr lang="zh-CN" altLang="en-US" sz="2800" b="1">
                <a:latin typeface="宋体" panose="02010600030101010101" pitchFamily="2" charset="-122"/>
              </a:rPr>
              <a:t>若按中序遍历一棵二叉排序树，所得到的结点序列是一个递增序列。</a:t>
            </a:r>
          </a:p>
          <a:p>
            <a:pPr marL="0" indent="0">
              <a:lnSpc>
                <a:spcPct val="110000"/>
              </a:lnSpc>
              <a:buNone/>
            </a:pPr>
            <a:r>
              <a:rPr lang="zh-CN" altLang="en-US" sz="2800" b="1">
                <a:latin typeface="宋体" panose="02010600030101010101" pitchFamily="2" charset="-122"/>
              </a:rPr>
              <a:t>    </a:t>
            </a:r>
            <a:r>
              <a:rPr lang="en-US" altLang="zh-CN" sz="2800" b="1"/>
              <a:t>BST</a:t>
            </a:r>
            <a:r>
              <a:rPr lang="zh-CN" altLang="en-US" sz="2800" b="1">
                <a:latin typeface="宋体" panose="02010600030101010101" pitchFamily="2" charset="-122"/>
              </a:rPr>
              <a:t>仍然可以用二叉链表来存储，如图</a:t>
            </a:r>
            <a:r>
              <a:rPr lang="en-US" altLang="zh-CN" sz="2800" b="1"/>
              <a:t>9-4</a:t>
            </a:r>
            <a:r>
              <a:rPr lang="zh-CN" altLang="en-US" sz="2800" b="1"/>
              <a:t>所示</a:t>
            </a:r>
            <a:r>
              <a:rPr lang="zh-CN" altLang="en-US" sz="2800" b="1">
                <a:latin typeface="宋体" panose="02010600030101010101" pitchFamily="2" charset="-122"/>
              </a:rPr>
              <a:t>。</a:t>
            </a:r>
          </a:p>
        </p:txBody>
      </p:sp>
    </p:spTree>
    <p:extLst>
      <p:ext uri="{BB962C8B-B14F-4D97-AF65-F5344CB8AC3E}">
        <p14:creationId xmlns:p14="http://schemas.microsoft.com/office/powerpoint/2010/main" val="52881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9F66AA01-54D4-A040-A401-A87810291B9B}"/>
              </a:ext>
            </a:extLst>
          </p:cNvPr>
          <p:cNvSpPr>
            <a:spLocks noGrp="1" noChangeArrowheads="1"/>
          </p:cNvSpPr>
          <p:nvPr>
            <p:ph type="body" idx="1"/>
          </p:nvPr>
        </p:nvSpPr>
        <p:spPr>
          <a:xfrm>
            <a:off x="1676400" y="188914"/>
            <a:ext cx="8839200" cy="6084887"/>
          </a:xfrm>
        </p:spPr>
        <p:txBody>
          <a:bodyPr/>
          <a:lstStyle/>
          <a:p>
            <a:pPr marL="0" indent="0">
              <a:lnSpc>
                <a:spcPct val="110000"/>
              </a:lnSpc>
              <a:buNone/>
            </a:pPr>
            <a:r>
              <a:rPr lang="zh-CN" altLang="en-US" sz="2800" b="1"/>
              <a:t>查找有两种基本形式：静态查找和动态查找。</a:t>
            </a:r>
          </a:p>
          <a:p>
            <a:pPr marL="0" indent="0">
              <a:lnSpc>
                <a:spcPct val="110000"/>
              </a:lnSpc>
              <a:buNone/>
            </a:pPr>
            <a:r>
              <a:rPr lang="zh-CN" altLang="en-US" sz="3600" b="1">
                <a:solidFill>
                  <a:schemeClr val="hlink"/>
                </a:solidFill>
              </a:rPr>
              <a:t>      </a:t>
            </a:r>
            <a:r>
              <a:rPr lang="zh-CN" altLang="en-US" sz="3600" b="1">
                <a:solidFill>
                  <a:schemeClr val="folHlink"/>
                </a:solidFill>
              </a:rPr>
              <a:t>静态查找</a:t>
            </a:r>
            <a:r>
              <a:rPr lang="en-US" altLang="zh-CN" sz="3600" b="1"/>
              <a:t>(</a:t>
            </a:r>
            <a:r>
              <a:rPr lang="en-US" altLang="zh-CN" sz="3600" b="1">
                <a:solidFill>
                  <a:schemeClr val="accent1"/>
                </a:solidFill>
              </a:rPr>
              <a:t>Static Search</a:t>
            </a:r>
            <a:r>
              <a:rPr lang="en-US" altLang="zh-CN" sz="3600" b="1"/>
              <a:t>)</a:t>
            </a:r>
            <a:r>
              <a:rPr lang="zh-CN" altLang="en-US" sz="3600" b="1"/>
              <a:t>：</a:t>
            </a:r>
            <a:r>
              <a:rPr lang="zh-CN" altLang="en-US" sz="2800" b="1"/>
              <a:t>在查找时只对数据元素进行查询或检索，查找表称为静态查找表。</a:t>
            </a:r>
          </a:p>
          <a:p>
            <a:pPr marL="0" indent="0">
              <a:lnSpc>
                <a:spcPct val="110000"/>
              </a:lnSpc>
              <a:buNone/>
            </a:pPr>
            <a:r>
              <a:rPr lang="zh-CN" altLang="en-US" sz="3600" b="1">
                <a:solidFill>
                  <a:schemeClr val="hlink"/>
                </a:solidFill>
              </a:rPr>
              <a:t>      </a:t>
            </a:r>
            <a:r>
              <a:rPr lang="zh-CN" altLang="en-US" sz="3600" b="1">
                <a:solidFill>
                  <a:schemeClr val="folHlink"/>
                </a:solidFill>
              </a:rPr>
              <a:t>动态查找</a:t>
            </a:r>
            <a:r>
              <a:rPr lang="en-US" altLang="zh-CN" sz="3600" b="1"/>
              <a:t>(</a:t>
            </a:r>
            <a:r>
              <a:rPr lang="en-US" altLang="zh-CN" sz="3600" b="1">
                <a:solidFill>
                  <a:schemeClr val="accent1"/>
                </a:solidFill>
              </a:rPr>
              <a:t>Dynamic Search</a:t>
            </a:r>
            <a:r>
              <a:rPr lang="en-US" altLang="zh-CN" sz="3600" b="1"/>
              <a:t>)</a:t>
            </a:r>
            <a:r>
              <a:rPr lang="zh-CN" altLang="en-US" sz="3600" b="1"/>
              <a:t>：</a:t>
            </a:r>
            <a:r>
              <a:rPr lang="zh-CN" altLang="en-US" sz="2800" b="1"/>
              <a:t>在实施查找的同时，插入查找表中不存在的记录，或从查找表中删除已存在的某个记录，查找表称为动态查找表。</a:t>
            </a:r>
          </a:p>
          <a:p>
            <a:pPr marL="0" indent="0">
              <a:lnSpc>
                <a:spcPct val="110000"/>
              </a:lnSpc>
              <a:buNone/>
            </a:pPr>
            <a:r>
              <a:rPr lang="zh-CN" altLang="en-US" b="1"/>
              <a:t>       </a:t>
            </a:r>
            <a:r>
              <a:rPr lang="zh-CN" altLang="en-US" sz="2800" b="1"/>
              <a:t>查找的对象是查找表，采用何种查找方法，首先取决于查找表的组织。查找表是记录的集合，而集合中的元素之间是一种完全松散的关系，因此，</a:t>
            </a:r>
            <a:r>
              <a:rPr lang="zh-CN" altLang="en-US" sz="2800" b="1">
                <a:solidFill>
                  <a:schemeClr val="folHlink"/>
                </a:solidFill>
              </a:rPr>
              <a:t>查找表是一种非常灵活的数据结构</a:t>
            </a:r>
            <a:r>
              <a:rPr lang="zh-CN" altLang="en-US" sz="2800" b="1"/>
              <a:t>，</a:t>
            </a:r>
            <a:r>
              <a:rPr lang="zh-CN" altLang="en-US" sz="2800" b="1">
                <a:solidFill>
                  <a:schemeClr val="folHlink"/>
                </a:solidFill>
              </a:rPr>
              <a:t>可以用多种方式来存储</a:t>
            </a:r>
            <a:r>
              <a:rPr lang="zh-CN" altLang="en-US" sz="2800" b="1"/>
              <a:t>。</a:t>
            </a:r>
          </a:p>
          <a:p>
            <a:pPr marL="0" indent="0">
              <a:lnSpc>
                <a:spcPct val="110000"/>
              </a:lnSpc>
              <a:buNone/>
            </a:pPr>
            <a:r>
              <a:rPr lang="zh-CN" altLang="en-US" sz="2800" b="1"/>
              <a:t>        根据存储结构的不同，查找方法可分为三大类：</a:t>
            </a:r>
          </a:p>
        </p:txBody>
      </p:sp>
    </p:spTree>
    <p:extLst>
      <p:ext uri="{BB962C8B-B14F-4D97-AF65-F5344CB8AC3E}">
        <p14:creationId xmlns:p14="http://schemas.microsoft.com/office/powerpoint/2010/main" val="3453471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8546" name="Group 2">
            <a:extLst>
              <a:ext uri="{FF2B5EF4-FFF2-40B4-BE49-F238E27FC236}">
                <a16:creationId xmlns:a16="http://schemas.microsoft.com/office/drawing/2014/main" id="{5A23B996-990A-5D48-B722-093BA30F2732}"/>
              </a:ext>
            </a:extLst>
          </p:cNvPr>
          <p:cNvGrpSpPr>
            <a:grpSpLocks/>
          </p:cNvGrpSpPr>
          <p:nvPr/>
        </p:nvGrpSpPr>
        <p:grpSpPr bwMode="auto">
          <a:xfrm>
            <a:off x="7689850" y="211138"/>
            <a:ext cx="2444750" cy="2246312"/>
            <a:chOff x="784" y="133"/>
            <a:chExt cx="1540" cy="1415"/>
          </a:xfrm>
        </p:grpSpPr>
        <p:sp>
          <p:nvSpPr>
            <p:cNvPr id="748547" name="Rectangle 3">
              <a:extLst>
                <a:ext uri="{FF2B5EF4-FFF2-40B4-BE49-F238E27FC236}">
                  <a16:creationId xmlns:a16="http://schemas.microsoft.com/office/drawing/2014/main" id="{4E1E8642-B8BA-434B-B7CA-568EDA1A21F2}"/>
                </a:ext>
              </a:extLst>
            </p:cNvPr>
            <p:cNvSpPr>
              <a:spLocks noChangeArrowheads="1"/>
            </p:cNvSpPr>
            <p:nvPr/>
          </p:nvSpPr>
          <p:spPr bwMode="auto">
            <a:xfrm>
              <a:off x="960" y="1344"/>
              <a:ext cx="134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图</a:t>
              </a:r>
              <a:r>
                <a:rPr kumimoji="1" lang="en-US" altLang="zh-CN" sz="200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9-4  </a:t>
              </a:r>
              <a:r>
                <a:rPr kumimoji="1"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rPr>
                <a:t>二叉排序树</a:t>
              </a:r>
            </a:p>
          </p:txBody>
        </p:sp>
        <p:grpSp>
          <p:nvGrpSpPr>
            <p:cNvPr id="748548" name="Group 4">
              <a:extLst>
                <a:ext uri="{FF2B5EF4-FFF2-40B4-BE49-F238E27FC236}">
                  <a16:creationId xmlns:a16="http://schemas.microsoft.com/office/drawing/2014/main" id="{06A5FA42-596B-844F-8EA2-754B7BD2C19A}"/>
                </a:ext>
              </a:extLst>
            </p:cNvPr>
            <p:cNvGrpSpPr>
              <a:grpSpLocks/>
            </p:cNvGrpSpPr>
            <p:nvPr/>
          </p:nvGrpSpPr>
          <p:grpSpPr bwMode="auto">
            <a:xfrm>
              <a:off x="784" y="133"/>
              <a:ext cx="1540" cy="1070"/>
              <a:chOff x="784" y="133"/>
              <a:chExt cx="1540" cy="1070"/>
            </a:xfrm>
          </p:grpSpPr>
          <p:sp>
            <p:nvSpPr>
              <p:cNvPr id="748549" name="Oval 5">
                <a:extLst>
                  <a:ext uri="{FF2B5EF4-FFF2-40B4-BE49-F238E27FC236}">
                    <a16:creationId xmlns:a16="http://schemas.microsoft.com/office/drawing/2014/main" id="{54DB6A12-C152-3F45-82E9-0AFED9E1AF6E}"/>
                  </a:ext>
                </a:extLst>
              </p:cNvPr>
              <p:cNvSpPr>
                <a:spLocks noChangeArrowheads="1"/>
              </p:cNvSpPr>
              <p:nvPr/>
            </p:nvSpPr>
            <p:spPr bwMode="auto">
              <a:xfrm>
                <a:off x="1405" y="133"/>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16</a:t>
                </a:r>
              </a:p>
            </p:txBody>
          </p:sp>
          <p:sp>
            <p:nvSpPr>
              <p:cNvPr id="748550" name="Oval 6">
                <a:extLst>
                  <a:ext uri="{FF2B5EF4-FFF2-40B4-BE49-F238E27FC236}">
                    <a16:creationId xmlns:a16="http://schemas.microsoft.com/office/drawing/2014/main" id="{E444BB64-FCED-D542-8344-42276472A245}"/>
                  </a:ext>
                </a:extLst>
              </p:cNvPr>
              <p:cNvSpPr>
                <a:spLocks noChangeArrowheads="1"/>
              </p:cNvSpPr>
              <p:nvPr/>
            </p:nvSpPr>
            <p:spPr bwMode="auto">
              <a:xfrm>
                <a:off x="1693" y="557"/>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24</a:t>
                </a:r>
              </a:p>
            </p:txBody>
          </p:sp>
          <p:sp>
            <p:nvSpPr>
              <p:cNvPr id="748551" name="Oval 7">
                <a:extLst>
                  <a:ext uri="{FF2B5EF4-FFF2-40B4-BE49-F238E27FC236}">
                    <a16:creationId xmlns:a16="http://schemas.microsoft.com/office/drawing/2014/main" id="{99B2E1EC-EFF0-274B-A1EF-C57254B2794E}"/>
                  </a:ext>
                </a:extLst>
              </p:cNvPr>
              <p:cNvSpPr>
                <a:spLocks noChangeArrowheads="1"/>
              </p:cNvSpPr>
              <p:nvPr/>
            </p:nvSpPr>
            <p:spPr bwMode="auto">
              <a:xfrm>
                <a:off x="1984" y="952"/>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27</a:t>
                </a:r>
              </a:p>
            </p:txBody>
          </p:sp>
          <p:sp>
            <p:nvSpPr>
              <p:cNvPr id="748552" name="Oval 8">
                <a:extLst>
                  <a:ext uri="{FF2B5EF4-FFF2-40B4-BE49-F238E27FC236}">
                    <a16:creationId xmlns:a16="http://schemas.microsoft.com/office/drawing/2014/main" id="{81394E4D-02EB-A345-940A-6022F3A468BC}"/>
                  </a:ext>
                </a:extLst>
              </p:cNvPr>
              <p:cNvSpPr>
                <a:spLocks noChangeArrowheads="1"/>
              </p:cNvSpPr>
              <p:nvPr/>
            </p:nvSpPr>
            <p:spPr bwMode="auto">
              <a:xfrm>
                <a:off x="1064" y="557"/>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a:t>
                </a:r>
              </a:p>
            </p:txBody>
          </p:sp>
          <p:sp>
            <p:nvSpPr>
              <p:cNvPr id="748553" name="Oval 9">
                <a:extLst>
                  <a:ext uri="{FF2B5EF4-FFF2-40B4-BE49-F238E27FC236}">
                    <a16:creationId xmlns:a16="http://schemas.microsoft.com/office/drawing/2014/main" id="{E2C03C49-60C6-D84C-ABB7-FBDA4BAE58D2}"/>
                  </a:ext>
                </a:extLst>
              </p:cNvPr>
              <p:cNvSpPr>
                <a:spLocks noChangeArrowheads="1"/>
              </p:cNvSpPr>
              <p:nvPr/>
            </p:nvSpPr>
            <p:spPr bwMode="auto">
              <a:xfrm>
                <a:off x="784" y="973"/>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748554" name="Oval 10">
                <a:extLst>
                  <a:ext uri="{FF2B5EF4-FFF2-40B4-BE49-F238E27FC236}">
                    <a16:creationId xmlns:a16="http://schemas.microsoft.com/office/drawing/2014/main" id="{BA2D70BE-5BFA-A94F-B722-9E7129517E1C}"/>
                  </a:ext>
                </a:extLst>
              </p:cNvPr>
              <p:cNvSpPr>
                <a:spLocks noChangeArrowheads="1"/>
              </p:cNvSpPr>
              <p:nvPr/>
            </p:nvSpPr>
            <p:spPr bwMode="auto">
              <a:xfrm>
                <a:off x="1200" y="962"/>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15</a:t>
                </a:r>
              </a:p>
            </p:txBody>
          </p:sp>
          <p:sp>
            <p:nvSpPr>
              <p:cNvPr id="748555" name="Line 11">
                <a:extLst>
                  <a:ext uri="{FF2B5EF4-FFF2-40B4-BE49-F238E27FC236}">
                    <a16:creationId xmlns:a16="http://schemas.microsoft.com/office/drawing/2014/main" id="{2A06138D-C848-F043-A6E1-6C172BB868C2}"/>
                  </a:ext>
                </a:extLst>
              </p:cNvPr>
              <p:cNvSpPr>
                <a:spLocks noChangeShapeType="1"/>
              </p:cNvSpPr>
              <p:nvPr/>
            </p:nvSpPr>
            <p:spPr bwMode="auto">
              <a:xfrm flipH="1">
                <a:off x="984" y="757"/>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8556" name="Line 12">
                <a:extLst>
                  <a:ext uri="{FF2B5EF4-FFF2-40B4-BE49-F238E27FC236}">
                    <a16:creationId xmlns:a16="http://schemas.microsoft.com/office/drawing/2014/main" id="{490D07F2-C1F5-A64A-8EE8-F7078A0DD53C}"/>
                  </a:ext>
                </a:extLst>
              </p:cNvPr>
              <p:cNvSpPr>
                <a:spLocks noChangeShapeType="1"/>
              </p:cNvSpPr>
              <p:nvPr/>
            </p:nvSpPr>
            <p:spPr bwMode="auto">
              <a:xfrm>
                <a:off x="1245" y="781"/>
                <a:ext cx="95"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8557" name="Line 13">
                <a:extLst>
                  <a:ext uri="{FF2B5EF4-FFF2-40B4-BE49-F238E27FC236}">
                    <a16:creationId xmlns:a16="http://schemas.microsoft.com/office/drawing/2014/main" id="{644D9C95-B45C-6E4A-92F1-9ACD975E638D}"/>
                  </a:ext>
                </a:extLst>
              </p:cNvPr>
              <p:cNvSpPr>
                <a:spLocks noChangeShapeType="1"/>
              </p:cNvSpPr>
              <p:nvPr/>
            </p:nvSpPr>
            <p:spPr bwMode="auto">
              <a:xfrm>
                <a:off x="1968" y="757"/>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8558" name="Line 14">
                <a:extLst>
                  <a:ext uri="{FF2B5EF4-FFF2-40B4-BE49-F238E27FC236}">
                    <a16:creationId xmlns:a16="http://schemas.microsoft.com/office/drawing/2014/main" id="{273233C7-A53F-484A-9A4E-CBE289A77EB0}"/>
                  </a:ext>
                </a:extLst>
              </p:cNvPr>
              <p:cNvSpPr>
                <a:spLocks noChangeShapeType="1"/>
              </p:cNvSpPr>
              <p:nvPr/>
            </p:nvSpPr>
            <p:spPr bwMode="auto">
              <a:xfrm>
                <a:off x="1664" y="333"/>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8559" name="Line 15">
                <a:extLst>
                  <a:ext uri="{FF2B5EF4-FFF2-40B4-BE49-F238E27FC236}">
                    <a16:creationId xmlns:a16="http://schemas.microsoft.com/office/drawing/2014/main" id="{6BC03A53-79A1-0441-8BE4-AD9EFA3862A9}"/>
                  </a:ext>
                </a:extLst>
              </p:cNvPr>
              <p:cNvSpPr>
                <a:spLocks noChangeShapeType="1"/>
              </p:cNvSpPr>
              <p:nvPr/>
            </p:nvSpPr>
            <p:spPr bwMode="auto">
              <a:xfrm flipH="1">
                <a:off x="1304" y="341"/>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48560" name="Oval 16">
                <a:extLst>
                  <a:ext uri="{FF2B5EF4-FFF2-40B4-BE49-F238E27FC236}">
                    <a16:creationId xmlns:a16="http://schemas.microsoft.com/office/drawing/2014/main" id="{280725CC-AF19-D34A-9873-DADA350F4DA9}"/>
                  </a:ext>
                </a:extLst>
              </p:cNvPr>
              <p:cNvSpPr>
                <a:spLocks noChangeArrowheads="1"/>
              </p:cNvSpPr>
              <p:nvPr/>
            </p:nvSpPr>
            <p:spPr bwMode="auto">
              <a:xfrm>
                <a:off x="1580" y="976"/>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18</a:t>
                </a:r>
              </a:p>
            </p:txBody>
          </p:sp>
          <p:sp>
            <p:nvSpPr>
              <p:cNvPr id="748561" name="Line 17">
                <a:extLst>
                  <a:ext uri="{FF2B5EF4-FFF2-40B4-BE49-F238E27FC236}">
                    <a16:creationId xmlns:a16="http://schemas.microsoft.com/office/drawing/2014/main" id="{42FF7A81-E6B9-1E41-B85C-DA48A241F129}"/>
                  </a:ext>
                </a:extLst>
              </p:cNvPr>
              <p:cNvSpPr>
                <a:spLocks noChangeShapeType="1"/>
              </p:cNvSpPr>
              <p:nvPr/>
            </p:nvSpPr>
            <p:spPr bwMode="auto">
              <a:xfrm flipH="1">
                <a:off x="1748" y="784"/>
                <a:ext cx="113"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48562" name="Rectangle 18">
            <a:extLst>
              <a:ext uri="{FF2B5EF4-FFF2-40B4-BE49-F238E27FC236}">
                <a16:creationId xmlns:a16="http://schemas.microsoft.com/office/drawing/2014/main" id="{B95A5057-3FDD-E74F-95E6-E66502173EDC}"/>
              </a:ext>
            </a:extLst>
          </p:cNvPr>
          <p:cNvSpPr>
            <a:spLocks noChangeArrowheads="1"/>
          </p:cNvSpPr>
          <p:nvPr/>
        </p:nvSpPr>
        <p:spPr bwMode="auto">
          <a:xfrm>
            <a:off x="1676400" y="152400"/>
            <a:ext cx="5791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pPr>
            <a:r>
              <a:rPr lang="zh-CN" altLang="en-US" sz="2800" b="1">
                <a:solidFill>
                  <a:srgbClr val="FFFFFF"/>
                </a:solidFill>
              </a:rPr>
              <a:t>结点类型定义如下</a:t>
            </a:r>
            <a:r>
              <a:rPr lang="zh-CN" altLang="en-US" sz="2800" b="1">
                <a:solidFill>
                  <a:srgbClr val="FFFFFF"/>
                </a:solidFill>
                <a:latin typeface="宋体" panose="02010600030101010101" pitchFamily="2" charset="-122"/>
              </a:rPr>
              <a:t>：</a:t>
            </a:r>
            <a:r>
              <a:rPr lang="zh-CN" altLang="en-US" sz="2800" b="1">
                <a:solidFill>
                  <a:srgbClr val="FFFFFF"/>
                </a:solidFill>
              </a:rPr>
              <a:t> </a:t>
            </a:r>
          </a:p>
          <a:p>
            <a:pPr fontAlgn="base">
              <a:spcBef>
                <a:spcPct val="20000"/>
              </a:spcBef>
              <a:spcAft>
                <a:spcPct val="0"/>
              </a:spcAft>
            </a:pPr>
            <a:r>
              <a:rPr lang="en-US" altLang="zh-CN" sz="2800" b="1">
                <a:solidFill>
                  <a:srgbClr val="FFFFFF"/>
                </a:solidFill>
              </a:rPr>
              <a:t>typedef  struct  Node</a:t>
            </a:r>
          </a:p>
          <a:p>
            <a:pPr lvl="1" fontAlgn="base">
              <a:spcBef>
                <a:spcPct val="20000"/>
              </a:spcBef>
              <a:spcAft>
                <a:spcPct val="0"/>
              </a:spcAft>
            </a:pPr>
            <a:r>
              <a:rPr lang="en-US" altLang="zh-CN" sz="2800" b="1">
                <a:solidFill>
                  <a:srgbClr val="FFFFFF"/>
                </a:solidFill>
              </a:rPr>
              <a:t>{  KeyType  key ;    </a:t>
            </a:r>
            <a:r>
              <a:rPr lang="en-US" altLang="zh-CN" b="1">
                <a:solidFill>
                  <a:srgbClr val="FFFFFF"/>
                </a:solidFill>
              </a:rPr>
              <a:t>/*  </a:t>
            </a:r>
            <a:r>
              <a:rPr lang="zh-CN" altLang="en-US" b="1">
                <a:solidFill>
                  <a:srgbClr val="FFFFFF"/>
                </a:solidFill>
              </a:rPr>
              <a:t>关键字域  *</a:t>
            </a:r>
            <a:r>
              <a:rPr lang="en-US" altLang="zh-CN" b="1">
                <a:solidFill>
                  <a:srgbClr val="FFFFFF"/>
                </a:solidFill>
              </a:rPr>
              <a:t>/</a:t>
            </a:r>
          </a:p>
          <a:p>
            <a:pPr lvl="2" fontAlgn="base">
              <a:spcBef>
                <a:spcPct val="20000"/>
              </a:spcBef>
              <a:spcAft>
                <a:spcPct val="0"/>
              </a:spcAft>
            </a:pPr>
            <a:r>
              <a:rPr lang="en-US" altLang="zh-CN" sz="2800" b="1">
                <a:solidFill>
                  <a:srgbClr val="FFFFFF"/>
                </a:solidFill>
              </a:rPr>
              <a:t>…      </a:t>
            </a:r>
            <a:r>
              <a:rPr lang="en-US" altLang="zh-CN" b="1">
                <a:solidFill>
                  <a:srgbClr val="FFFFFF"/>
                </a:solidFill>
              </a:rPr>
              <a:t>/*  </a:t>
            </a:r>
            <a:r>
              <a:rPr lang="zh-CN" altLang="en-US" b="1">
                <a:solidFill>
                  <a:srgbClr val="FFFFFF"/>
                </a:solidFill>
              </a:rPr>
              <a:t>其它数据域  *</a:t>
            </a:r>
            <a:r>
              <a:rPr lang="en-US" altLang="zh-CN" b="1">
                <a:solidFill>
                  <a:srgbClr val="FFFFFF"/>
                </a:solidFill>
              </a:rPr>
              <a:t>/</a:t>
            </a:r>
          </a:p>
          <a:p>
            <a:pPr lvl="2" fontAlgn="base">
              <a:spcBef>
                <a:spcPct val="20000"/>
              </a:spcBef>
              <a:spcAft>
                <a:spcPct val="0"/>
              </a:spcAft>
            </a:pPr>
            <a:r>
              <a:rPr lang="en-US" altLang="zh-CN" sz="2800" b="1">
                <a:solidFill>
                  <a:srgbClr val="FFFFFF"/>
                </a:solidFill>
              </a:rPr>
              <a:t>struct  Node  *Lchild , *Rchild ;</a:t>
            </a:r>
          </a:p>
          <a:p>
            <a:pPr lvl="1" fontAlgn="base">
              <a:spcBef>
                <a:spcPct val="20000"/>
              </a:spcBef>
              <a:spcAft>
                <a:spcPct val="0"/>
              </a:spcAft>
            </a:pPr>
            <a:r>
              <a:rPr lang="en-US" altLang="zh-CN" sz="2800" b="1">
                <a:solidFill>
                  <a:srgbClr val="FFFFFF"/>
                </a:solidFill>
              </a:rPr>
              <a:t>}BSTNode ;</a:t>
            </a:r>
            <a:r>
              <a:rPr lang="en-US" altLang="zh-CN" b="1">
                <a:solidFill>
                  <a:srgbClr val="FFFFFF"/>
                </a:solidFill>
              </a:rPr>
              <a:t> </a:t>
            </a:r>
          </a:p>
        </p:txBody>
      </p:sp>
    </p:spTree>
    <p:extLst>
      <p:ext uri="{BB962C8B-B14F-4D97-AF65-F5344CB8AC3E}">
        <p14:creationId xmlns:p14="http://schemas.microsoft.com/office/powerpoint/2010/main" val="2923435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9570" name="Rectangle 2">
            <a:extLst>
              <a:ext uri="{FF2B5EF4-FFF2-40B4-BE49-F238E27FC236}">
                <a16:creationId xmlns:a16="http://schemas.microsoft.com/office/drawing/2014/main" id="{29648B69-7EFC-604E-B1A4-4EF65D234E6C}"/>
              </a:ext>
            </a:extLst>
          </p:cNvPr>
          <p:cNvSpPr>
            <a:spLocks noGrp="1" noChangeArrowheads="1"/>
          </p:cNvSpPr>
          <p:nvPr>
            <p:ph type="title"/>
          </p:nvPr>
        </p:nvSpPr>
        <p:spPr>
          <a:xfrm>
            <a:off x="2643188" y="188913"/>
            <a:ext cx="5757862" cy="685800"/>
          </a:xfrm>
        </p:spPr>
        <p:txBody>
          <a:bodyPr/>
          <a:lstStyle/>
          <a:p>
            <a:r>
              <a:rPr lang="en-US" altLang="zh-CN" b="1">
                <a:latin typeface="Times New Roman" panose="02020603050405020304" pitchFamily="18" charset="0"/>
              </a:rPr>
              <a:t>9.3.2   BST</a:t>
            </a:r>
            <a:r>
              <a:rPr lang="zh-CN" altLang="en-US" b="1">
                <a:latin typeface="楷体_GB2312" pitchFamily="49" charset="-122"/>
                <a:ea typeface="楷体_GB2312" pitchFamily="49" charset="-122"/>
              </a:rPr>
              <a:t>树的查找</a:t>
            </a:r>
          </a:p>
        </p:txBody>
      </p:sp>
      <p:sp>
        <p:nvSpPr>
          <p:cNvPr id="749571" name="Rectangle 3">
            <a:extLst>
              <a:ext uri="{FF2B5EF4-FFF2-40B4-BE49-F238E27FC236}">
                <a16:creationId xmlns:a16="http://schemas.microsoft.com/office/drawing/2014/main" id="{A0FB5A9F-9A27-AF4C-9D49-4D45B392E262}"/>
              </a:ext>
            </a:extLst>
          </p:cNvPr>
          <p:cNvSpPr>
            <a:spLocks noGrp="1" noChangeArrowheads="1"/>
          </p:cNvSpPr>
          <p:nvPr>
            <p:ph type="body" idx="1"/>
          </p:nvPr>
        </p:nvSpPr>
        <p:spPr>
          <a:xfrm>
            <a:off x="1676400" y="981075"/>
            <a:ext cx="8839200" cy="4895850"/>
          </a:xfrm>
          <a:noFill/>
          <a:ln/>
        </p:spPr>
        <p:txBody>
          <a:bodyPr/>
          <a:lstStyle/>
          <a:p>
            <a:pPr marL="0" indent="0">
              <a:lnSpc>
                <a:spcPct val="110000"/>
              </a:lnSpc>
              <a:buNone/>
            </a:pPr>
            <a:r>
              <a:rPr lang="en-US" altLang="zh-CN" sz="4400" b="1">
                <a:solidFill>
                  <a:schemeClr val="folHlink"/>
                </a:solidFill>
              </a:rPr>
              <a:t>1  </a:t>
            </a:r>
            <a:r>
              <a:rPr lang="zh-CN" altLang="en-US" sz="4400" b="1">
                <a:solidFill>
                  <a:schemeClr val="folHlink"/>
                </a:solidFill>
                <a:ea typeface="楷体_GB2312" pitchFamily="49" charset="-122"/>
              </a:rPr>
              <a:t>查找思想</a:t>
            </a:r>
          </a:p>
          <a:p>
            <a:pPr marL="0" indent="0">
              <a:lnSpc>
                <a:spcPct val="110000"/>
              </a:lnSpc>
              <a:buNone/>
            </a:pPr>
            <a:r>
              <a:rPr lang="zh-CN" altLang="en-US" sz="3600" b="1">
                <a:solidFill>
                  <a:schemeClr val="tx2"/>
                </a:solidFill>
                <a:effectLst>
                  <a:outerShdw blurRad="38100" dist="38100" dir="2700000" algn="tl">
                    <a:srgbClr val="000000"/>
                  </a:outerShdw>
                </a:effectLst>
              </a:rPr>
              <a:t>      </a:t>
            </a:r>
            <a:r>
              <a:rPr lang="zh-CN" altLang="en-US" sz="2800" b="1"/>
              <a:t>首先将给定的</a:t>
            </a:r>
            <a:r>
              <a:rPr lang="en-US" altLang="zh-CN" sz="2800" b="1"/>
              <a:t>K</a:t>
            </a:r>
            <a:r>
              <a:rPr lang="zh-CN" altLang="en-US" sz="2800" b="1"/>
              <a:t>值与</a:t>
            </a:r>
            <a:r>
              <a:rPr lang="zh-CN" altLang="en-US" sz="2800" b="1">
                <a:latin typeface="宋体" panose="02010600030101010101" pitchFamily="2" charset="-122"/>
              </a:rPr>
              <a:t>二叉排序树的根结点的</a:t>
            </a:r>
            <a:r>
              <a:rPr lang="zh-CN" altLang="en-US" sz="2800" b="1"/>
              <a:t>关键字进行比较：若</a:t>
            </a:r>
            <a:r>
              <a:rPr lang="zh-CN" altLang="en-US" sz="2800" b="1">
                <a:solidFill>
                  <a:schemeClr val="folHlink"/>
                </a:solidFill>
              </a:rPr>
              <a:t>相等</a:t>
            </a:r>
            <a:r>
              <a:rPr lang="zh-CN" altLang="en-US" sz="2800" b="1"/>
              <a:t>： 则查找成功；</a:t>
            </a:r>
          </a:p>
          <a:p>
            <a:pPr marL="533400" lvl="1" indent="0">
              <a:lnSpc>
                <a:spcPct val="110000"/>
              </a:lnSpc>
              <a:buNone/>
            </a:pPr>
            <a:r>
              <a:rPr lang="zh-CN" altLang="en-US" b="1"/>
              <a:t>①</a:t>
            </a:r>
            <a:r>
              <a:rPr lang="zh-CN" altLang="en-US" b="1">
                <a:solidFill>
                  <a:schemeClr val="folHlink"/>
                </a:solidFill>
                <a:latin typeface="宋体" panose="02010600030101010101" pitchFamily="2" charset="-122"/>
              </a:rPr>
              <a:t> </a:t>
            </a:r>
            <a:r>
              <a:rPr lang="zh-CN" altLang="en-US" b="1"/>
              <a:t>给定的</a:t>
            </a:r>
            <a:r>
              <a:rPr lang="en-US" altLang="zh-CN" b="1"/>
              <a:t>K</a:t>
            </a:r>
            <a:r>
              <a:rPr lang="zh-CN" altLang="en-US" b="1"/>
              <a:t>值</a:t>
            </a:r>
            <a:r>
              <a:rPr lang="zh-CN" altLang="en-US" b="1">
                <a:solidFill>
                  <a:schemeClr val="folHlink"/>
                </a:solidFill>
              </a:rPr>
              <a:t>小于</a:t>
            </a:r>
            <a:r>
              <a:rPr lang="en-US" altLang="zh-CN" b="1"/>
              <a:t>BST</a:t>
            </a:r>
            <a:r>
              <a:rPr lang="zh-CN" altLang="en-US" b="1">
                <a:latin typeface="宋体" panose="02010600030101010101" pitchFamily="2" charset="-122"/>
              </a:rPr>
              <a:t>的根结点的</a:t>
            </a:r>
            <a:r>
              <a:rPr lang="zh-CN" altLang="en-US" b="1"/>
              <a:t>关键字：继续在该</a:t>
            </a:r>
            <a:r>
              <a:rPr lang="zh-CN" altLang="en-US" b="1">
                <a:latin typeface="宋体" panose="02010600030101010101" pitchFamily="2" charset="-122"/>
              </a:rPr>
              <a:t>结点的</a:t>
            </a:r>
            <a:r>
              <a:rPr lang="zh-CN" altLang="en-US" b="1">
                <a:solidFill>
                  <a:schemeClr val="folHlink"/>
                </a:solidFill>
                <a:latin typeface="宋体" panose="02010600030101010101" pitchFamily="2" charset="-122"/>
              </a:rPr>
              <a:t>左子树</a:t>
            </a:r>
            <a:r>
              <a:rPr lang="zh-CN" altLang="en-US" b="1">
                <a:latin typeface="宋体" panose="02010600030101010101" pitchFamily="2" charset="-122"/>
              </a:rPr>
              <a:t>上进行查找</a:t>
            </a:r>
            <a:r>
              <a:rPr lang="zh-CN" altLang="en-US" b="1"/>
              <a:t>；</a:t>
            </a:r>
          </a:p>
          <a:p>
            <a:pPr marL="533400" lvl="1" indent="0">
              <a:lnSpc>
                <a:spcPct val="110000"/>
              </a:lnSpc>
              <a:buNone/>
            </a:pPr>
            <a:r>
              <a:rPr lang="zh-CN" altLang="en-US" b="1"/>
              <a:t>②   给定的</a:t>
            </a:r>
            <a:r>
              <a:rPr lang="en-US" altLang="zh-CN" b="1"/>
              <a:t>K</a:t>
            </a:r>
            <a:r>
              <a:rPr lang="zh-CN" altLang="en-US" b="1"/>
              <a:t>值</a:t>
            </a:r>
            <a:r>
              <a:rPr lang="zh-CN" altLang="en-US" b="1">
                <a:solidFill>
                  <a:schemeClr val="folHlink"/>
                </a:solidFill>
              </a:rPr>
              <a:t>大于</a:t>
            </a:r>
            <a:r>
              <a:rPr lang="en-US" altLang="zh-CN" b="1"/>
              <a:t>BST</a:t>
            </a:r>
            <a:r>
              <a:rPr lang="zh-CN" altLang="en-US" b="1">
                <a:latin typeface="宋体" panose="02010600030101010101" pitchFamily="2" charset="-122"/>
              </a:rPr>
              <a:t>的根结点的</a:t>
            </a:r>
            <a:r>
              <a:rPr lang="zh-CN" altLang="en-US" b="1"/>
              <a:t>关键字：继续在该</a:t>
            </a:r>
            <a:r>
              <a:rPr lang="zh-CN" altLang="en-US" b="1">
                <a:latin typeface="宋体" panose="02010600030101010101" pitchFamily="2" charset="-122"/>
              </a:rPr>
              <a:t>结点的</a:t>
            </a:r>
            <a:r>
              <a:rPr lang="zh-CN" altLang="en-US" b="1">
                <a:solidFill>
                  <a:schemeClr val="folHlink"/>
                </a:solidFill>
                <a:latin typeface="宋体" panose="02010600030101010101" pitchFamily="2" charset="-122"/>
              </a:rPr>
              <a:t>右子树</a:t>
            </a:r>
            <a:r>
              <a:rPr lang="zh-CN" altLang="en-US" b="1">
                <a:latin typeface="宋体" panose="02010600030101010101" pitchFamily="2" charset="-122"/>
              </a:rPr>
              <a:t>上进行查找</a:t>
            </a:r>
            <a:r>
              <a:rPr lang="zh-CN" altLang="en-US" b="1"/>
              <a:t>。</a:t>
            </a:r>
          </a:p>
          <a:p>
            <a:pPr marL="0" indent="0">
              <a:lnSpc>
                <a:spcPct val="110000"/>
              </a:lnSpc>
              <a:buNone/>
            </a:pPr>
            <a:r>
              <a:rPr lang="en-US" altLang="zh-CN" sz="4000" b="1">
                <a:solidFill>
                  <a:schemeClr val="folHlink"/>
                </a:solidFill>
              </a:rPr>
              <a:t>2   </a:t>
            </a:r>
            <a:r>
              <a:rPr lang="zh-CN" altLang="en-US" sz="4000" b="1">
                <a:solidFill>
                  <a:schemeClr val="folHlink"/>
                </a:solidFill>
                <a:ea typeface="楷体_GB2312" pitchFamily="49" charset="-122"/>
              </a:rPr>
              <a:t>算法实现</a:t>
            </a:r>
          </a:p>
        </p:txBody>
      </p:sp>
    </p:spTree>
    <p:extLst>
      <p:ext uri="{BB962C8B-B14F-4D97-AF65-F5344CB8AC3E}">
        <p14:creationId xmlns:p14="http://schemas.microsoft.com/office/powerpoint/2010/main" val="2708061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0594" name="Rectangle 2">
            <a:extLst>
              <a:ext uri="{FF2B5EF4-FFF2-40B4-BE49-F238E27FC236}">
                <a16:creationId xmlns:a16="http://schemas.microsoft.com/office/drawing/2014/main" id="{7C12A211-1E25-784C-BFE7-58F24C249FB3}"/>
              </a:ext>
            </a:extLst>
          </p:cNvPr>
          <p:cNvSpPr>
            <a:spLocks noGrp="1" noChangeArrowheads="1"/>
          </p:cNvSpPr>
          <p:nvPr>
            <p:ph type="body" idx="1"/>
          </p:nvPr>
        </p:nvSpPr>
        <p:spPr>
          <a:xfrm>
            <a:off x="1676400" y="152400"/>
            <a:ext cx="8839200" cy="5653088"/>
          </a:xfrm>
          <a:noFill/>
          <a:ln/>
        </p:spPr>
        <p:txBody>
          <a:bodyPr/>
          <a:lstStyle/>
          <a:p>
            <a:pPr marL="0" indent="0">
              <a:lnSpc>
                <a:spcPct val="110000"/>
              </a:lnSpc>
              <a:buNone/>
            </a:pPr>
            <a:r>
              <a:rPr lang="zh-CN" altLang="en-US" b="1">
                <a:solidFill>
                  <a:schemeClr val="folHlink"/>
                </a:solidFill>
              </a:rPr>
              <a:t>⑴  递归算法</a:t>
            </a:r>
          </a:p>
          <a:p>
            <a:pPr marL="0" indent="0">
              <a:lnSpc>
                <a:spcPct val="110000"/>
              </a:lnSpc>
              <a:buNone/>
            </a:pPr>
            <a:r>
              <a:rPr lang="en-US" altLang="zh-CN" sz="2800" b="1"/>
              <a:t>BSTNode *BST_Serach(BSTNode *T , KeyType key)</a:t>
            </a:r>
          </a:p>
          <a:p>
            <a:pPr marL="355600" lvl="1" indent="0">
              <a:lnSpc>
                <a:spcPct val="110000"/>
              </a:lnSpc>
              <a:buNone/>
            </a:pPr>
            <a:r>
              <a:rPr lang="en-US" altLang="zh-CN" b="1"/>
              <a:t>{  if (T==NULL)  return(NULL) ;</a:t>
            </a:r>
          </a:p>
          <a:p>
            <a:pPr marL="723900" lvl="2" indent="0">
              <a:lnSpc>
                <a:spcPct val="110000"/>
              </a:lnSpc>
              <a:buNone/>
            </a:pPr>
            <a:r>
              <a:rPr lang="en-US" altLang="zh-CN" sz="2800" b="1"/>
              <a:t>else </a:t>
            </a:r>
          </a:p>
          <a:p>
            <a:pPr marL="1079500" lvl="3" indent="0">
              <a:lnSpc>
                <a:spcPct val="110000"/>
              </a:lnSpc>
              <a:buNone/>
            </a:pPr>
            <a:r>
              <a:rPr lang="en-US" altLang="zh-CN" sz="2800" b="1"/>
              <a:t>{  if  (EQ(T-&gt;key, key) )  return(T) ;</a:t>
            </a:r>
          </a:p>
          <a:p>
            <a:pPr marL="1435100" lvl="4" indent="0">
              <a:lnSpc>
                <a:spcPct val="110000"/>
              </a:lnSpc>
              <a:buNone/>
            </a:pPr>
            <a:r>
              <a:rPr lang="en-US" altLang="zh-CN" sz="2800" b="1"/>
              <a:t>else if ( LT(key, T-&gt;key) )</a:t>
            </a:r>
          </a:p>
          <a:p>
            <a:pPr marL="1435100" lvl="4" indent="0">
              <a:lnSpc>
                <a:spcPct val="110000"/>
              </a:lnSpc>
              <a:buNone/>
            </a:pPr>
            <a:r>
              <a:rPr lang="en-US" altLang="zh-CN" sz="2800" b="1"/>
              <a:t>            return(BST_Serach(T-&gt;Lchild, key)) ;</a:t>
            </a:r>
          </a:p>
          <a:p>
            <a:pPr marL="1435100" lvl="4" indent="0">
              <a:lnSpc>
                <a:spcPct val="110000"/>
              </a:lnSpc>
              <a:buNone/>
            </a:pPr>
            <a:r>
              <a:rPr lang="en-US" altLang="zh-CN" sz="2800" b="1"/>
              <a:t>       else  return(BST_Serach(T-&gt;Rchild, key)) ;</a:t>
            </a:r>
          </a:p>
          <a:p>
            <a:pPr marL="1079500" lvl="3" indent="0">
              <a:lnSpc>
                <a:spcPct val="110000"/>
              </a:lnSpc>
              <a:buNone/>
            </a:pPr>
            <a:r>
              <a:rPr lang="en-US" altLang="zh-CN" sz="2800" b="1"/>
              <a:t>}</a:t>
            </a:r>
          </a:p>
          <a:p>
            <a:pPr marL="355600" lvl="1" indent="0">
              <a:lnSpc>
                <a:spcPct val="110000"/>
              </a:lnSpc>
              <a:buNone/>
            </a:pPr>
            <a:r>
              <a:rPr lang="en-US" altLang="zh-CN" b="1"/>
              <a:t>}</a:t>
            </a:r>
          </a:p>
        </p:txBody>
      </p:sp>
    </p:spTree>
    <p:extLst>
      <p:ext uri="{BB962C8B-B14F-4D97-AF65-F5344CB8AC3E}">
        <p14:creationId xmlns:p14="http://schemas.microsoft.com/office/powerpoint/2010/main" val="3719962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1618" name="Rectangle 2">
            <a:extLst>
              <a:ext uri="{FF2B5EF4-FFF2-40B4-BE49-F238E27FC236}">
                <a16:creationId xmlns:a16="http://schemas.microsoft.com/office/drawing/2014/main" id="{D752FEDA-E821-5948-9BFE-24E7935D17F4}"/>
              </a:ext>
            </a:extLst>
          </p:cNvPr>
          <p:cNvSpPr>
            <a:spLocks noGrp="1" noChangeArrowheads="1"/>
          </p:cNvSpPr>
          <p:nvPr>
            <p:ph type="body" idx="1"/>
          </p:nvPr>
        </p:nvSpPr>
        <p:spPr>
          <a:xfrm>
            <a:off x="1676400" y="214313"/>
            <a:ext cx="8839200" cy="6310312"/>
          </a:xfrm>
          <a:noFill/>
          <a:ln/>
        </p:spPr>
        <p:txBody>
          <a:bodyPr/>
          <a:lstStyle/>
          <a:p>
            <a:pPr marL="0" indent="0">
              <a:lnSpc>
                <a:spcPct val="110000"/>
              </a:lnSpc>
              <a:buNone/>
            </a:pPr>
            <a:r>
              <a:rPr lang="zh-CN" altLang="en-US" sz="2800" b="1">
                <a:solidFill>
                  <a:schemeClr val="folHlink"/>
                </a:solidFill>
                <a:effectLst>
                  <a:outerShdw blurRad="38100" dist="38100" dir="2700000" algn="tl">
                    <a:srgbClr val="000000"/>
                  </a:outerShdw>
                </a:effectLst>
              </a:rPr>
              <a:t> </a:t>
            </a:r>
            <a:r>
              <a:rPr lang="zh-CN" altLang="en-US" b="1">
                <a:solidFill>
                  <a:schemeClr val="folHlink"/>
                </a:solidFill>
              </a:rPr>
              <a:t>⑵  非递归算法</a:t>
            </a:r>
          </a:p>
          <a:p>
            <a:pPr marL="0" indent="0">
              <a:lnSpc>
                <a:spcPct val="110000"/>
              </a:lnSpc>
              <a:spcBef>
                <a:spcPct val="10000"/>
              </a:spcBef>
              <a:buNone/>
            </a:pPr>
            <a:r>
              <a:rPr lang="en-US" altLang="zh-CN" sz="2800" b="1"/>
              <a:t>BSTNode *BST_Serach(BSTNode *T , KeyType key)</a:t>
            </a:r>
          </a:p>
          <a:p>
            <a:pPr marL="355600" lvl="1" indent="0">
              <a:lnSpc>
                <a:spcPct val="110000"/>
              </a:lnSpc>
              <a:spcBef>
                <a:spcPct val="10000"/>
              </a:spcBef>
              <a:buNone/>
            </a:pPr>
            <a:r>
              <a:rPr lang="en-US" altLang="zh-CN" b="1"/>
              <a:t>{  BSTNode p=T ;</a:t>
            </a:r>
          </a:p>
          <a:p>
            <a:pPr marL="723900" lvl="2" indent="0">
              <a:lnSpc>
                <a:spcPct val="110000"/>
              </a:lnSpc>
              <a:spcBef>
                <a:spcPct val="10000"/>
              </a:spcBef>
              <a:buNone/>
            </a:pPr>
            <a:r>
              <a:rPr lang="en-US" altLang="zh-CN" sz="2800" b="1"/>
              <a:t>while (p!=NULL&amp;&amp; !EQ(p-&gt;key, key) )</a:t>
            </a:r>
          </a:p>
          <a:p>
            <a:pPr marL="1079500" lvl="3" indent="0">
              <a:lnSpc>
                <a:spcPct val="110000"/>
              </a:lnSpc>
              <a:spcBef>
                <a:spcPct val="10000"/>
              </a:spcBef>
              <a:buNone/>
            </a:pPr>
            <a:r>
              <a:rPr lang="en-US" altLang="zh-CN" sz="2800" b="1"/>
              <a:t>{  if ( LT(key, p-&gt;key) )  p=p-&gt;Lchild ;</a:t>
            </a:r>
          </a:p>
          <a:p>
            <a:pPr marL="1435100" lvl="4" indent="0">
              <a:lnSpc>
                <a:spcPct val="110000"/>
              </a:lnSpc>
              <a:spcBef>
                <a:spcPct val="10000"/>
              </a:spcBef>
              <a:buNone/>
            </a:pPr>
            <a:r>
              <a:rPr lang="en-US" altLang="zh-CN" sz="2800" b="1"/>
              <a:t>else p=p-&gt;Rchild ;</a:t>
            </a:r>
          </a:p>
          <a:p>
            <a:pPr marL="1079500" lvl="3" indent="0">
              <a:lnSpc>
                <a:spcPct val="110000"/>
              </a:lnSpc>
              <a:spcBef>
                <a:spcPct val="10000"/>
              </a:spcBef>
              <a:buNone/>
            </a:pPr>
            <a:r>
              <a:rPr lang="en-US" altLang="zh-CN" sz="2800" b="1"/>
              <a:t>}</a:t>
            </a:r>
          </a:p>
          <a:p>
            <a:pPr marL="723900" lvl="2" indent="0">
              <a:lnSpc>
                <a:spcPct val="110000"/>
              </a:lnSpc>
              <a:spcBef>
                <a:spcPct val="10000"/>
              </a:spcBef>
              <a:buNone/>
            </a:pPr>
            <a:r>
              <a:rPr lang="en-US" altLang="zh-CN" sz="2800" b="1"/>
              <a:t>if  (EQ(p-&gt;key, key) )  return(p) ;</a:t>
            </a:r>
          </a:p>
          <a:p>
            <a:pPr marL="723900" lvl="2" indent="0">
              <a:lnSpc>
                <a:spcPct val="110000"/>
              </a:lnSpc>
              <a:spcBef>
                <a:spcPct val="10000"/>
              </a:spcBef>
              <a:buNone/>
            </a:pPr>
            <a:r>
              <a:rPr lang="en-US" altLang="zh-CN" sz="2800" b="1"/>
              <a:t>else return(NULL) ;</a:t>
            </a:r>
          </a:p>
          <a:p>
            <a:pPr marL="355600" lvl="1" indent="0">
              <a:lnSpc>
                <a:spcPct val="110000"/>
              </a:lnSpc>
              <a:spcBef>
                <a:spcPct val="10000"/>
              </a:spcBef>
              <a:buNone/>
            </a:pPr>
            <a:r>
              <a:rPr lang="en-US" altLang="zh-CN" b="1"/>
              <a:t>}</a:t>
            </a:r>
          </a:p>
          <a:p>
            <a:pPr marL="0" indent="0">
              <a:lnSpc>
                <a:spcPct val="110000"/>
              </a:lnSpc>
              <a:buNone/>
            </a:pPr>
            <a:r>
              <a:rPr lang="en-US" altLang="zh-CN" sz="2800" b="1">
                <a:effectLst>
                  <a:outerShdw blurRad="38100" dist="38100" dir="2700000" algn="tl">
                    <a:srgbClr val="000000"/>
                  </a:outerShdw>
                </a:effectLst>
              </a:rPr>
              <a:t>        </a:t>
            </a:r>
            <a:r>
              <a:rPr lang="zh-CN" altLang="en-US" sz="2800" b="1"/>
              <a:t>在随机情况下</a:t>
            </a:r>
            <a:r>
              <a:rPr lang="zh-CN" altLang="en-US" sz="2800" b="1">
                <a:latin typeface="宋体" panose="02010600030101010101" pitchFamily="2" charset="-122"/>
              </a:rPr>
              <a:t>，二叉排序树的</a:t>
            </a:r>
            <a:r>
              <a:rPr lang="zh-CN" altLang="en-US" sz="2800" b="1">
                <a:solidFill>
                  <a:schemeClr val="folHlink"/>
                </a:solidFill>
              </a:rPr>
              <a:t>平均查找长度</a:t>
            </a:r>
            <a:r>
              <a:rPr lang="en-US" altLang="zh-CN" sz="2800" b="1"/>
              <a:t>ASL</a:t>
            </a:r>
            <a:r>
              <a:rPr lang="zh-CN" altLang="en-US" sz="2800" b="1"/>
              <a:t>和㏒</a:t>
            </a:r>
            <a:r>
              <a:rPr lang="en-US" altLang="zh-CN" sz="2800" b="1"/>
              <a:t>(n)(</a:t>
            </a:r>
            <a:r>
              <a:rPr lang="zh-CN" altLang="en-US" sz="2800" b="1"/>
              <a:t>树的深度</a:t>
            </a:r>
            <a:r>
              <a:rPr lang="en-US" altLang="zh-CN" sz="2800" b="1"/>
              <a:t>)</a:t>
            </a:r>
            <a:r>
              <a:rPr lang="zh-CN" altLang="en-US" sz="2800" b="1"/>
              <a:t>是等数量级的。</a:t>
            </a:r>
          </a:p>
        </p:txBody>
      </p:sp>
    </p:spTree>
    <p:extLst>
      <p:ext uri="{BB962C8B-B14F-4D97-AF65-F5344CB8AC3E}">
        <p14:creationId xmlns:p14="http://schemas.microsoft.com/office/powerpoint/2010/main" val="376700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AE5D8E94-3873-9D49-8CB0-743579AF91A7}"/>
              </a:ext>
            </a:extLst>
          </p:cNvPr>
          <p:cNvSpPr>
            <a:spLocks noGrp="1" noChangeArrowheads="1"/>
          </p:cNvSpPr>
          <p:nvPr>
            <p:ph type="title"/>
          </p:nvPr>
        </p:nvSpPr>
        <p:spPr>
          <a:xfrm>
            <a:off x="2209800" y="152400"/>
            <a:ext cx="6629400" cy="762000"/>
          </a:xfrm>
        </p:spPr>
        <p:txBody>
          <a:bodyPr/>
          <a:lstStyle/>
          <a:p>
            <a:r>
              <a:rPr lang="en-US" altLang="zh-CN" b="1">
                <a:latin typeface="Times New Roman" panose="02020603050405020304" pitchFamily="18" charset="0"/>
              </a:rPr>
              <a:t>9.3.3   BST</a:t>
            </a:r>
            <a:r>
              <a:rPr lang="zh-CN" altLang="en-US" b="1">
                <a:ea typeface="楷体_GB2312" pitchFamily="49" charset="-122"/>
              </a:rPr>
              <a:t>树的插入</a:t>
            </a:r>
          </a:p>
        </p:txBody>
      </p:sp>
      <p:sp>
        <p:nvSpPr>
          <p:cNvPr id="752643" name="Rectangle 3">
            <a:extLst>
              <a:ext uri="{FF2B5EF4-FFF2-40B4-BE49-F238E27FC236}">
                <a16:creationId xmlns:a16="http://schemas.microsoft.com/office/drawing/2014/main" id="{4D7BA979-21CE-DE4A-B4D3-93029B087844}"/>
              </a:ext>
            </a:extLst>
          </p:cNvPr>
          <p:cNvSpPr>
            <a:spLocks noChangeArrowheads="1"/>
          </p:cNvSpPr>
          <p:nvPr/>
        </p:nvSpPr>
        <p:spPr bwMode="auto">
          <a:xfrm>
            <a:off x="1676400" y="1066800"/>
            <a:ext cx="8839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17675"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20000"/>
              </a:spcAft>
              <a:buClr>
                <a:srgbClr val="3366FF"/>
              </a:buClr>
              <a:buSzPct val="80000"/>
            </a:pPr>
            <a:r>
              <a:rPr lang="zh-CN" altLang="en-US" sz="2800" b="1">
                <a:solidFill>
                  <a:srgbClr val="FFFFFF"/>
                </a:solidFill>
              </a:rPr>
              <a:t>        在</a:t>
            </a:r>
            <a:r>
              <a:rPr lang="en-US" altLang="zh-CN" sz="2800" b="1">
                <a:solidFill>
                  <a:srgbClr val="FFFFFF"/>
                </a:solidFill>
              </a:rPr>
              <a:t>BST</a:t>
            </a:r>
            <a:r>
              <a:rPr lang="zh-CN" altLang="en-US" sz="2800" b="1">
                <a:solidFill>
                  <a:srgbClr val="FFFFFF"/>
                </a:solidFill>
              </a:rPr>
              <a:t>树中插入一个新结点</a:t>
            </a:r>
            <a:r>
              <a:rPr lang="zh-CN" altLang="en-US" sz="2800" b="1">
                <a:solidFill>
                  <a:srgbClr val="FFFFFF"/>
                </a:solidFill>
                <a:latin typeface="宋体" panose="02010600030101010101" pitchFamily="2" charset="-122"/>
              </a:rPr>
              <a:t>，要保证插入后仍满足</a:t>
            </a:r>
            <a:r>
              <a:rPr lang="en-US" altLang="zh-CN" sz="2800" b="1">
                <a:solidFill>
                  <a:srgbClr val="FFFFFF"/>
                </a:solidFill>
              </a:rPr>
              <a:t>BST</a:t>
            </a:r>
            <a:r>
              <a:rPr lang="zh-CN" altLang="en-US" sz="2800" b="1">
                <a:solidFill>
                  <a:srgbClr val="FFFFFF"/>
                </a:solidFill>
              </a:rPr>
              <a:t>的性质</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3366FF"/>
              </a:buClr>
              <a:buSzPct val="80000"/>
            </a:pPr>
            <a:r>
              <a:rPr lang="en-US" altLang="zh-CN" sz="4000" b="1">
                <a:solidFill>
                  <a:srgbClr val="FFFF00"/>
                </a:solidFill>
                <a:ea typeface="楷体_GB2312" pitchFamily="49" charset="-122"/>
              </a:rPr>
              <a:t>1</a:t>
            </a:r>
            <a:r>
              <a:rPr lang="en-US" altLang="zh-CN" sz="4000" b="1">
                <a:solidFill>
                  <a:srgbClr val="FFFF00"/>
                </a:solidFill>
                <a:latin typeface="楷体_GB2312" pitchFamily="49" charset="-122"/>
                <a:ea typeface="楷体_GB2312" pitchFamily="49" charset="-122"/>
              </a:rPr>
              <a:t> </a:t>
            </a:r>
            <a:r>
              <a:rPr lang="zh-CN" altLang="en-US" sz="4000" b="1">
                <a:solidFill>
                  <a:srgbClr val="FFFF00"/>
                </a:solidFill>
                <a:latin typeface="楷体_GB2312" pitchFamily="49" charset="-122"/>
                <a:ea typeface="楷体_GB2312" pitchFamily="49" charset="-122"/>
              </a:rPr>
              <a:t>插入思想</a:t>
            </a:r>
          </a:p>
          <a:p>
            <a:pPr eaLnBrk="1" fontAlgn="base" hangingPunct="1">
              <a:lnSpc>
                <a:spcPct val="110000"/>
              </a:lnSpc>
              <a:spcBef>
                <a:spcPct val="10000"/>
              </a:spcBef>
              <a:spcAft>
                <a:spcPct val="0"/>
              </a:spcAft>
              <a:buClr>
                <a:srgbClr val="3366FF"/>
              </a:buClr>
              <a:buSzPct val="80000"/>
            </a:pPr>
            <a:r>
              <a:rPr lang="zh-CN" altLang="en-US" sz="3200" b="1">
                <a:solidFill>
                  <a:srgbClr val="FFFFFF"/>
                </a:solidFill>
              </a:rPr>
              <a:t>       </a:t>
            </a:r>
            <a:r>
              <a:rPr lang="zh-CN" altLang="en-US" sz="2800" b="1">
                <a:solidFill>
                  <a:srgbClr val="FFFFFF"/>
                </a:solidFill>
              </a:rPr>
              <a:t>在</a:t>
            </a:r>
            <a:r>
              <a:rPr lang="en-US" altLang="zh-CN" sz="2800" b="1">
                <a:solidFill>
                  <a:srgbClr val="FFFFFF"/>
                </a:solidFill>
              </a:rPr>
              <a:t>BST</a:t>
            </a:r>
            <a:r>
              <a:rPr lang="zh-CN" altLang="en-US" sz="2800" b="1">
                <a:solidFill>
                  <a:srgbClr val="FFFFFF"/>
                </a:solidFill>
              </a:rPr>
              <a:t>树中插入一个新结点</a:t>
            </a:r>
            <a:r>
              <a:rPr lang="en-US" altLang="zh-CN" sz="2800" b="1">
                <a:solidFill>
                  <a:srgbClr val="FFFFFF"/>
                </a:solidFill>
              </a:rPr>
              <a:t>x</a:t>
            </a:r>
            <a:r>
              <a:rPr lang="zh-CN" altLang="en-US" sz="2800" b="1">
                <a:solidFill>
                  <a:srgbClr val="FFFFFF"/>
                </a:solidFill>
              </a:rPr>
              <a:t>时</a:t>
            </a:r>
            <a:r>
              <a:rPr lang="zh-CN" altLang="en-US" sz="2800" b="1">
                <a:solidFill>
                  <a:srgbClr val="FFFFFF"/>
                </a:solidFill>
                <a:latin typeface="宋体" panose="02010600030101010101" pitchFamily="2" charset="-122"/>
              </a:rPr>
              <a:t>，若</a:t>
            </a:r>
            <a:r>
              <a:rPr lang="en-US" altLang="zh-CN" sz="2800" b="1">
                <a:solidFill>
                  <a:srgbClr val="FFFFFF"/>
                </a:solidFill>
              </a:rPr>
              <a:t>BST</a:t>
            </a:r>
            <a:r>
              <a:rPr lang="zh-CN" altLang="en-US" sz="2800" b="1">
                <a:solidFill>
                  <a:srgbClr val="FFFFFF"/>
                </a:solidFill>
              </a:rPr>
              <a:t>树为空</a:t>
            </a:r>
            <a:r>
              <a:rPr lang="zh-CN" altLang="en-US" sz="2800" b="1">
                <a:solidFill>
                  <a:srgbClr val="FFFFFF"/>
                </a:solidFill>
                <a:latin typeface="宋体" panose="02010600030101010101" pitchFamily="2" charset="-122"/>
              </a:rPr>
              <a:t>，则令</a:t>
            </a:r>
            <a:r>
              <a:rPr lang="zh-CN" altLang="en-US" sz="2800" b="1">
                <a:solidFill>
                  <a:srgbClr val="FFFFFF"/>
                </a:solidFill>
              </a:rPr>
              <a:t>新结点</a:t>
            </a:r>
            <a:r>
              <a:rPr lang="en-US" altLang="zh-CN" sz="2800" b="1">
                <a:solidFill>
                  <a:srgbClr val="FFFFFF"/>
                </a:solidFill>
              </a:rPr>
              <a:t>x</a:t>
            </a:r>
            <a:r>
              <a:rPr lang="zh-CN" altLang="en-US" sz="2800" b="1">
                <a:solidFill>
                  <a:srgbClr val="FFFFFF"/>
                </a:solidFill>
              </a:rPr>
              <a:t>为插入后</a:t>
            </a:r>
            <a:r>
              <a:rPr lang="en-US" altLang="zh-CN" sz="2800" b="1">
                <a:solidFill>
                  <a:srgbClr val="FFFFFF"/>
                </a:solidFill>
              </a:rPr>
              <a:t>BST</a:t>
            </a:r>
            <a:r>
              <a:rPr lang="zh-CN" altLang="en-US" sz="2800" b="1">
                <a:solidFill>
                  <a:srgbClr val="FFFFFF"/>
                </a:solidFill>
              </a:rPr>
              <a:t>树的根结点</a:t>
            </a:r>
            <a:r>
              <a:rPr lang="zh-CN" altLang="en-US" sz="2800" b="1">
                <a:solidFill>
                  <a:srgbClr val="FFFFFF"/>
                </a:solidFill>
                <a:latin typeface="宋体" panose="02010600030101010101" pitchFamily="2" charset="-122"/>
              </a:rPr>
              <a:t>；</a:t>
            </a:r>
            <a:r>
              <a:rPr lang="zh-CN" altLang="en-US" sz="2800" b="1">
                <a:solidFill>
                  <a:srgbClr val="FFFFFF"/>
                </a:solidFill>
              </a:rPr>
              <a:t>否则</a:t>
            </a:r>
            <a:r>
              <a:rPr lang="zh-CN" altLang="en-US" sz="2800" b="1">
                <a:solidFill>
                  <a:srgbClr val="FFFFFF"/>
                </a:solidFill>
                <a:latin typeface="宋体" panose="02010600030101010101" pitchFamily="2" charset="-122"/>
              </a:rPr>
              <a:t>，将</a:t>
            </a:r>
            <a:r>
              <a:rPr lang="zh-CN" altLang="en-US" sz="2800" b="1">
                <a:solidFill>
                  <a:srgbClr val="FFFFFF"/>
                </a:solidFill>
              </a:rPr>
              <a:t>结点</a:t>
            </a:r>
            <a:r>
              <a:rPr lang="en-US" altLang="zh-CN" sz="2800" b="1">
                <a:solidFill>
                  <a:srgbClr val="FFFFFF"/>
                </a:solidFill>
              </a:rPr>
              <a:t>x</a:t>
            </a:r>
            <a:r>
              <a:rPr lang="zh-CN" altLang="en-US" sz="2800" b="1">
                <a:solidFill>
                  <a:srgbClr val="FFFFFF"/>
                </a:solidFill>
              </a:rPr>
              <a:t>的关键字与根结点</a:t>
            </a:r>
            <a:r>
              <a:rPr lang="en-US" altLang="zh-CN" sz="2800" b="1">
                <a:solidFill>
                  <a:srgbClr val="FFFFFF"/>
                </a:solidFill>
              </a:rPr>
              <a:t>T</a:t>
            </a:r>
            <a:r>
              <a:rPr lang="zh-CN" altLang="en-US" sz="2800" b="1">
                <a:solidFill>
                  <a:srgbClr val="FFFFFF"/>
                </a:solidFill>
              </a:rPr>
              <a:t>的关键字进行比较： </a:t>
            </a:r>
          </a:p>
          <a:p>
            <a:pPr lvl="1" eaLnBrk="1" fontAlgn="base" hangingPunct="1">
              <a:lnSpc>
                <a:spcPct val="110000"/>
              </a:lnSpc>
              <a:spcBef>
                <a:spcPct val="10000"/>
              </a:spcBef>
              <a:spcAft>
                <a:spcPct val="0"/>
              </a:spcAft>
              <a:buClr>
                <a:srgbClr val="3366FF"/>
              </a:buClr>
              <a:buSzPct val="80000"/>
            </a:pPr>
            <a:r>
              <a:rPr lang="zh-CN" altLang="en-US" sz="2800" b="1">
                <a:solidFill>
                  <a:srgbClr val="FFFFFF"/>
                </a:solidFill>
                <a:latin typeface="宋体" panose="02010600030101010101" pitchFamily="2" charset="-122"/>
              </a:rPr>
              <a:t>①</a:t>
            </a:r>
            <a:r>
              <a:rPr lang="zh-CN" altLang="en-US" sz="2800" b="1">
                <a:solidFill>
                  <a:srgbClr val="FF0033"/>
                </a:solidFill>
                <a:latin typeface="宋体" panose="02010600030101010101" pitchFamily="2" charset="-122"/>
              </a:rPr>
              <a:t> </a:t>
            </a:r>
            <a:r>
              <a:rPr lang="zh-CN" altLang="en-US" sz="2800" b="1">
                <a:solidFill>
                  <a:srgbClr val="FFFF00"/>
                </a:solidFill>
              </a:rPr>
              <a:t>若相等</a:t>
            </a:r>
            <a:r>
              <a:rPr lang="zh-CN" altLang="en-US" sz="2800" b="1">
                <a:solidFill>
                  <a:srgbClr val="FFFFFF"/>
                </a:solidFill>
              </a:rPr>
              <a:t>： 不需要插入；</a:t>
            </a:r>
          </a:p>
          <a:p>
            <a:pPr lvl="1" eaLnBrk="1" fontAlgn="base" hangingPunct="1">
              <a:lnSpc>
                <a:spcPct val="110000"/>
              </a:lnSpc>
              <a:spcBef>
                <a:spcPct val="10000"/>
              </a:spcBef>
              <a:spcAft>
                <a:spcPct val="0"/>
              </a:spcAft>
              <a:buClr>
                <a:srgbClr val="3366FF"/>
              </a:buClr>
              <a:buSzPct val="80000"/>
            </a:pPr>
            <a:r>
              <a:rPr lang="zh-CN" altLang="en-US" sz="2800" b="1">
                <a:solidFill>
                  <a:srgbClr val="FFFFFF"/>
                </a:solidFill>
              </a:rPr>
              <a:t>②  </a:t>
            </a:r>
            <a:r>
              <a:rPr lang="zh-CN" altLang="en-US" sz="2800" b="1">
                <a:solidFill>
                  <a:srgbClr val="FFFF00"/>
                </a:solidFill>
              </a:rPr>
              <a:t>若</a:t>
            </a:r>
            <a:r>
              <a:rPr lang="en-US" altLang="zh-CN" sz="2800" b="1">
                <a:solidFill>
                  <a:srgbClr val="FFFF00"/>
                </a:solidFill>
              </a:rPr>
              <a:t>x.key&lt;T-&gt;key</a:t>
            </a:r>
            <a:r>
              <a:rPr lang="zh-CN" altLang="en-US" sz="2800" b="1">
                <a:solidFill>
                  <a:srgbClr val="FFFFFF"/>
                </a:solidFill>
              </a:rPr>
              <a:t>：结点</a:t>
            </a:r>
            <a:r>
              <a:rPr lang="en-US" altLang="zh-CN" sz="2800" b="1">
                <a:solidFill>
                  <a:srgbClr val="FFFFFF"/>
                </a:solidFill>
              </a:rPr>
              <a:t>x</a:t>
            </a:r>
            <a:r>
              <a:rPr lang="zh-CN" altLang="en-US" sz="2800" b="1">
                <a:solidFill>
                  <a:srgbClr val="FFFFFF"/>
                </a:solidFill>
              </a:rPr>
              <a:t>插入到</a:t>
            </a:r>
            <a:r>
              <a:rPr lang="en-US" altLang="zh-CN" sz="2800" b="1">
                <a:solidFill>
                  <a:srgbClr val="FFFFFF"/>
                </a:solidFill>
              </a:rPr>
              <a:t>T</a:t>
            </a:r>
            <a:r>
              <a:rPr lang="zh-CN" altLang="en-US" sz="2800" b="1">
                <a:solidFill>
                  <a:srgbClr val="FFFFFF"/>
                </a:solidFill>
              </a:rPr>
              <a:t>的</a:t>
            </a:r>
            <a:r>
              <a:rPr lang="zh-CN" altLang="en-US" sz="2800" b="1">
                <a:solidFill>
                  <a:srgbClr val="FFFF00"/>
                </a:solidFill>
              </a:rPr>
              <a:t>左子树</a:t>
            </a:r>
            <a:r>
              <a:rPr lang="zh-CN" altLang="en-US" sz="2800" b="1">
                <a:solidFill>
                  <a:srgbClr val="FFFFFF"/>
                </a:solidFill>
              </a:rPr>
              <a:t>中；</a:t>
            </a:r>
          </a:p>
          <a:p>
            <a:pPr lvl="1" eaLnBrk="1" fontAlgn="base" hangingPunct="1">
              <a:lnSpc>
                <a:spcPct val="110000"/>
              </a:lnSpc>
              <a:spcBef>
                <a:spcPct val="10000"/>
              </a:spcBef>
              <a:spcAft>
                <a:spcPct val="0"/>
              </a:spcAft>
              <a:buClr>
                <a:srgbClr val="3366FF"/>
              </a:buClr>
              <a:buSzPct val="80000"/>
            </a:pPr>
            <a:r>
              <a:rPr lang="zh-CN" altLang="en-US" sz="2800" b="1">
                <a:solidFill>
                  <a:srgbClr val="FFFFFF"/>
                </a:solidFill>
              </a:rPr>
              <a:t>③  </a:t>
            </a:r>
            <a:r>
              <a:rPr lang="zh-CN" altLang="en-US" sz="2800" b="1">
                <a:solidFill>
                  <a:srgbClr val="FFFF00"/>
                </a:solidFill>
              </a:rPr>
              <a:t>若</a:t>
            </a:r>
            <a:r>
              <a:rPr lang="en-US" altLang="zh-CN" sz="2800" b="1">
                <a:solidFill>
                  <a:srgbClr val="FFFF00"/>
                </a:solidFill>
              </a:rPr>
              <a:t>x.key&gt;T-&gt;key</a:t>
            </a:r>
            <a:r>
              <a:rPr lang="zh-CN" altLang="en-US" sz="2800" b="1">
                <a:solidFill>
                  <a:srgbClr val="FFFFFF"/>
                </a:solidFill>
              </a:rPr>
              <a:t>：结点</a:t>
            </a:r>
            <a:r>
              <a:rPr lang="en-US" altLang="zh-CN" sz="2800" b="1">
                <a:solidFill>
                  <a:srgbClr val="FFFFFF"/>
                </a:solidFill>
              </a:rPr>
              <a:t>x</a:t>
            </a:r>
            <a:r>
              <a:rPr lang="zh-CN" altLang="en-US" sz="2800" b="1">
                <a:solidFill>
                  <a:srgbClr val="FFFFFF"/>
                </a:solidFill>
              </a:rPr>
              <a:t>插入到</a:t>
            </a:r>
            <a:r>
              <a:rPr lang="en-US" altLang="zh-CN" sz="2800" b="1">
                <a:solidFill>
                  <a:srgbClr val="FFFFFF"/>
                </a:solidFill>
              </a:rPr>
              <a:t>T</a:t>
            </a:r>
            <a:r>
              <a:rPr lang="zh-CN" altLang="en-US" sz="2800" b="1">
                <a:solidFill>
                  <a:srgbClr val="FFFFFF"/>
                </a:solidFill>
              </a:rPr>
              <a:t>的</a:t>
            </a:r>
            <a:r>
              <a:rPr lang="zh-CN" altLang="en-US" sz="2800" b="1">
                <a:solidFill>
                  <a:srgbClr val="FFFF00"/>
                </a:solidFill>
              </a:rPr>
              <a:t>右子树</a:t>
            </a:r>
            <a:r>
              <a:rPr lang="zh-CN" altLang="en-US" sz="2800" b="1">
                <a:solidFill>
                  <a:srgbClr val="FFFFFF"/>
                </a:solidFill>
              </a:rPr>
              <a:t>中。</a:t>
            </a:r>
          </a:p>
          <a:p>
            <a:pPr eaLnBrk="1" fontAlgn="base" hangingPunct="1">
              <a:lnSpc>
                <a:spcPct val="110000"/>
              </a:lnSpc>
              <a:spcBef>
                <a:spcPct val="10000"/>
              </a:spcBef>
              <a:spcAft>
                <a:spcPct val="0"/>
              </a:spcAft>
              <a:buClr>
                <a:srgbClr val="3366FF"/>
              </a:buClr>
              <a:buSzPct val="80000"/>
            </a:pPr>
            <a:r>
              <a:rPr lang="en-US" altLang="zh-CN" sz="4000" b="1">
                <a:solidFill>
                  <a:srgbClr val="FFFF00"/>
                </a:solidFill>
              </a:rPr>
              <a:t>2  </a:t>
            </a:r>
            <a:r>
              <a:rPr lang="zh-CN" altLang="en-US" sz="4000" b="1">
                <a:solidFill>
                  <a:srgbClr val="FFFF00"/>
                </a:solidFill>
                <a:ea typeface="楷体_GB2312" pitchFamily="49" charset="-122"/>
              </a:rPr>
              <a:t>算法实现</a:t>
            </a:r>
          </a:p>
        </p:txBody>
      </p:sp>
    </p:spTree>
    <p:extLst>
      <p:ext uri="{BB962C8B-B14F-4D97-AF65-F5344CB8AC3E}">
        <p14:creationId xmlns:p14="http://schemas.microsoft.com/office/powerpoint/2010/main" val="2285922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3666" name="Rectangle 2">
            <a:extLst>
              <a:ext uri="{FF2B5EF4-FFF2-40B4-BE49-F238E27FC236}">
                <a16:creationId xmlns:a16="http://schemas.microsoft.com/office/drawing/2014/main" id="{F138E384-3993-5344-A77A-8BEC5522013C}"/>
              </a:ext>
            </a:extLst>
          </p:cNvPr>
          <p:cNvSpPr>
            <a:spLocks noChangeArrowheads="1"/>
          </p:cNvSpPr>
          <p:nvPr/>
        </p:nvSpPr>
        <p:spPr bwMode="auto">
          <a:xfrm>
            <a:off x="1649413" y="117476"/>
            <a:ext cx="8839200" cy="648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⑴  递归算法</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void  Insert_BST (BSTNode *T , KeyType  key)</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BSTNode *x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x=(BSTNode *)malloc(sizeof(BSTNode))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X-&gt;key=key; x-&gt;Lchild=x-&gt;Rchild=NULL ;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(T==NULL)  T=x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else</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if (EQ(T-&gt;key, x-&gt;key) ) return  ;</a:t>
            </a:r>
            <a:r>
              <a:rPr lang="en-US" altLang="zh-CN" b="1">
                <a:solidFill>
                  <a:srgbClr val="FFFFFF"/>
                </a:solidFill>
              </a:rPr>
              <a:t>/*  </a:t>
            </a:r>
            <a:r>
              <a:rPr lang="zh-CN" altLang="en-US" b="1">
                <a:solidFill>
                  <a:srgbClr val="FFFFFF"/>
                </a:solidFill>
              </a:rPr>
              <a:t>已有结点  *</a:t>
            </a:r>
            <a:r>
              <a:rPr lang="en-US" altLang="zh-CN" b="1">
                <a:solidFill>
                  <a:srgbClr val="FFFFFF"/>
                </a:solidFill>
              </a:rPr>
              <a:t>/</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else if (LT(x-&gt;key, T-&gt;key)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Insert_BST(T-&gt;Lchild, key)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else   Insert_BST(T-&gt;Rchild, key) ;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3604196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4690" name="Rectangle 2">
            <a:extLst>
              <a:ext uri="{FF2B5EF4-FFF2-40B4-BE49-F238E27FC236}">
                <a16:creationId xmlns:a16="http://schemas.microsoft.com/office/drawing/2014/main" id="{0402E9B8-AB86-2446-A84E-14ED97BFF6D5}"/>
              </a:ext>
            </a:extLst>
          </p:cNvPr>
          <p:cNvSpPr>
            <a:spLocks noChangeArrowheads="1"/>
          </p:cNvSpPr>
          <p:nvPr/>
        </p:nvSpPr>
        <p:spPr bwMode="auto">
          <a:xfrm>
            <a:off x="1676400" y="188914"/>
            <a:ext cx="8839200" cy="62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⑵  非递归算法</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void Insert_BST (BSTNode *T , KeyType key)</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BSTNode *x, *p , *q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x=(BSTNode *)malloc(sizeof(BSTNode))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X-&gt;key=key;</a:t>
            </a:r>
            <a:r>
              <a:rPr lang="en-US" altLang="zh-CN" sz="2800">
                <a:solidFill>
                  <a:srgbClr val="FFFFFF"/>
                </a:solidFill>
              </a:rPr>
              <a:t> </a:t>
            </a:r>
            <a:r>
              <a:rPr lang="en-US" altLang="zh-CN" sz="2800" b="1">
                <a:solidFill>
                  <a:srgbClr val="FFFFFF"/>
                </a:solidFill>
              </a:rPr>
              <a:t>x-&gt;Lchild=x-&gt;Rchild=NULL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(T==NULL)  T=x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else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p=T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(p!=NULL)</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  if  (EQ(p-&gt;key, x-&gt;key) )  return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q=p ;    </a:t>
            </a:r>
            <a:r>
              <a:rPr lang="en-US" altLang="zh-CN" b="1">
                <a:solidFill>
                  <a:srgbClr val="FFFFFF"/>
                </a:solidFill>
              </a:rPr>
              <a:t>/*q</a:t>
            </a:r>
            <a:r>
              <a:rPr lang="zh-CN" altLang="en-US" b="1">
                <a:solidFill>
                  <a:srgbClr val="FFFFFF"/>
                </a:solidFill>
              </a:rPr>
              <a:t>作为</a:t>
            </a:r>
            <a:r>
              <a:rPr lang="en-US" altLang="zh-CN" b="1">
                <a:solidFill>
                  <a:srgbClr val="FFFFFF"/>
                </a:solidFill>
              </a:rPr>
              <a:t>p</a:t>
            </a:r>
            <a:r>
              <a:rPr lang="zh-CN" altLang="en-US" b="1">
                <a:solidFill>
                  <a:srgbClr val="FFFFFF"/>
                </a:solidFill>
              </a:rPr>
              <a:t>的父结点  *</a:t>
            </a:r>
            <a:r>
              <a:rPr lang="en-US" altLang="zh-CN" b="1">
                <a:solidFill>
                  <a:srgbClr val="FFFFFF"/>
                </a:solidFill>
              </a:rPr>
              <a:t>/</a:t>
            </a:r>
            <a:endParaRPr lang="en-US" altLang="zh-CN" sz="2800" b="1">
              <a:solidFill>
                <a:srgbClr val="FFFFFF"/>
              </a:solidFill>
            </a:endParaRPr>
          </a:p>
        </p:txBody>
      </p:sp>
    </p:spTree>
    <p:extLst>
      <p:ext uri="{BB962C8B-B14F-4D97-AF65-F5344CB8AC3E}">
        <p14:creationId xmlns:p14="http://schemas.microsoft.com/office/powerpoint/2010/main" val="16221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EA6A3880-6AAD-094B-9676-2362716A6937}"/>
              </a:ext>
            </a:extLst>
          </p:cNvPr>
          <p:cNvSpPr>
            <a:spLocks noChangeArrowheads="1"/>
          </p:cNvSpPr>
          <p:nvPr/>
        </p:nvSpPr>
        <p:spPr bwMode="auto">
          <a:xfrm>
            <a:off x="1676400" y="152400"/>
            <a:ext cx="88392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0"/>
              </a:spcBef>
              <a:spcAft>
                <a:spcPct val="0"/>
              </a:spcAft>
            </a:pPr>
            <a:r>
              <a:rPr lang="zh-CN" altLang="en-US" b="1">
                <a:solidFill>
                  <a:srgbClr val="FFFFFF"/>
                </a:solidFill>
              </a:rPr>
              <a:t>       </a:t>
            </a:r>
            <a:r>
              <a:rPr lang="en-US" altLang="zh-CN" sz="2800" b="1">
                <a:solidFill>
                  <a:srgbClr val="FFFFFF"/>
                </a:solidFill>
              </a:rPr>
              <a:t>if (LT(x-&gt;key, p-&gt;key) )  p=p-&gt;Lchild ;</a:t>
            </a:r>
          </a:p>
          <a:p>
            <a:pPr lvl="4" eaLnBrk="1" fontAlgn="base" hangingPunct="1">
              <a:spcBef>
                <a:spcPct val="0"/>
              </a:spcBef>
              <a:spcAft>
                <a:spcPct val="0"/>
              </a:spcAft>
            </a:pPr>
            <a:r>
              <a:rPr lang="en-US" altLang="zh-CN" sz="2800" b="1">
                <a:solidFill>
                  <a:srgbClr val="FFFFFF"/>
                </a:solidFill>
              </a:rPr>
              <a:t>       else p=p-&gt;Rchild ; </a:t>
            </a:r>
          </a:p>
          <a:p>
            <a:pPr lvl="4" eaLnBrk="1" fontAlgn="base" hangingPunct="1">
              <a:spcBef>
                <a:spcPct val="0"/>
              </a:spcBef>
              <a:spcAft>
                <a:spcPct val="0"/>
              </a:spcAft>
            </a:pPr>
            <a:r>
              <a:rPr lang="en-US" altLang="zh-CN" sz="2800" b="1">
                <a:solidFill>
                  <a:srgbClr val="FFFFFF"/>
                </a:solidFill>
              </a:rPr>
              <a:t>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if (LT(x-&gt;key, q-&gt;key) )  q-&gt;Lchild=x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else q-&gt;Rchild=x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zh-CN" altLang="en-US" sz="2800" b="1">
                <a:solidFill>
                  <a:srgbClr val="FFFFFF"/>
                </a:solidFill>
              </a:rPr>
              <a:t>由结论知</a:t>
            </a:r>
            <a:r>
              <a:rPr lang="zh-CN" altLang="en-US" sz="2800" b="1">
                <a:solidFill>
                  <a:srgbClr val="FFFFFF"/>
                </a:solidFill>
                <a:latin typeface="宋体" panose="02010600030101010101" pitchFamily="2" charset="-122"/>
              </a:rPr>
              <a:t>，</a:t>
            </a:r>
            <a:r>
              <a:rPr lang="zh-CN" altLang="en-US" sz="2800" b="1">
                <a:solidFill>
                  <a:srgbClr val="FFFFFF"/>
                </a:solidFill>
              </a:rPr>
              <a:t>对于一个无序序列可以通过构造一棵</a:t>
            </a:r>
            <a:r>
              <a:rPr lang="en-US" altLang="zh-CN" sz="2800" b="1">
                <a:solidFill>
                  <a:srgbClr val="FFFFFF"/>
                </a:solidFill>
              </a:rPr>
              <a:t>BST</a:t>
            </a:r>
            <a:r>
              <a:rPr lang="zh-CN" altLang="en-US" sz="2800" b="1">
                <a:solidFill>
                  <a:srgbClr val="FFFFFF"/>
                </a:solidFill>
              </a:rPr>
              <a:t>树而变成一个有序序列</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由算法</a:t>
            </a:r>
            <a:r>
              <a:rPr lang="zh-CN" altLang="en-US" sz="2800" b="1">
                <a:solidFill>
                  <a:srgbClr val="FFFFFF"/>
                </a:solidFill>
              </a:rPr>
              <a:t>知</a:t>
            </a:r>
            <a:r>
              <a:rPr lang="zh-CN" altLang="en-US" sz="2800" b="1">
                <a:solidFill>
                  <a:srgbClr val="FFFFFF"/>
                </a:solidFill>
                <a:latin typeface="宋体" panose="02010600030101010101" pitchFamily="2" charset="-122"/>
              </a:rPr>
              <a:t>，每次</a:t>
            </a:r>
            <a:r>
              <a:rPr lang="zh-CN" altLang="en-US" sz="2800" b="1">
                <a:solidFill>
                  <a:srgbClr val="00FFFF"/>
                </a:solidFill>
                <a:latin typeface="宋体" panose="02010600030101010101" pitchFamily="2" charset="-122"/>
              </a:rPr>
              <a:t>插入的新结点都是</a:t>
            </a:r>
            <a:r>
              <a:rPr lang="en-US" altLang="zh-CN" sz="2800" b="1">
                <a:solidFill>
                  <a:srgbClr val="00FFFF"/>
                </a:solidFill>
              </a:rPr>
              <a:t>BST</a:t>
            </a:r>
            <a:r>
              <a:rPr lang="zh-CN" altLang="en-US" sz="2800" b="1">
                <a:solidFill>
                  <a:srgbClr val="00FFFF"/>
                </a:solidFill>
              </a:rPr>
              <a:t>树的叶子结点</a:t>
            </a:r>
            <a:r>
              <a:rPr lang="zh-CN" altLang="en-US" sz="2800" b="1">
                <a:solidFill>
                  <a:srgbClr val="FFFFFF"/>
                </a:solidFill>
                <a:latin typeface="宋体" panose="02010600030101010101" pitchFamily="2" charset="-122"/>
              </a:rPr>
              <a:t>，即在插入时不必移动其它结点，仅需修改某个结点的指针。</a:t>
            </a:r>
          </a:p>
        </p:txBody>
      </p:sp>
    </p:spTree>
    <p:extLst>
      <p:ext uri="{BB962C8B-B14F-4D97-AF65-F5344CB8AC3E}">
        <p14:creationId xmlns:p14="http://schemas.microsoft.com/office/powerpoint/2010/main" val="1770258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6738" name="Rectangle 2">
            <a:extLst>
              <a:ext uri="{FF2B5EF4-FFF2-40B4-BE49-F238E27FC236}">
                <a16:creationId xmlns:a16="http://schemas.microsoft.com/office/drawing/2014/main" id="{F469B9F8-1C04-3E42-B8F4-01A48E0166BE}"/>
              </a:ext>
            </a:extLst>
          </p:cNvPr>
          <p:cNvSpPr>
            <a:spLocks noChangeArrowheads="1"/>
          </p:cNvSpPr>
          <p:nvPr/>
        </p:nvSpPr>
        <p:spPr bwMode="auto">
          <a:xfrm>
            <a:off x="1676400" y="152400"/>
            <a:ext cx="8839200" cy="651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pPr>
            <a:r>
              <a:rPr lang="zh-CN" altLang="en-US" sz="2800" b="1">
                <a:solidFill>
                  <a:srgbClr val="FFFFFF"/>
                </a:solidFill>
                <a:latin typeface="宋体" panose="02010600030101010101" pitchFamily="2" charset="-122"/>
              </a:rPr>
              <a:t>    利用</a:t>
            </a:r>
            <a:r>
              <a:rPr lang="en-US" altLang="zh-CN" sz="2800" b="1">
                <a:solidFill>
                  <a:srgbClr val="FFFFFF"/>
                </a:solidFill>
              </a:rPr>
              <a:t>BST</a:t>
            </a:r>
            <a:r>
              <a:rPr lang="zh-CN" altLang="en-US" sz="2800" b="1">
                <a:solidFill>
                  <a:srgbClr val="FFFFFF"/>
                </a:solidFill>
              </a:rPr>
              <a:t>树的插入操作</a:t>
            </a:r>
            <a:r>
              <a:rPr lang="zh-CN" altLang="en-US" sz="2800" b="1">
                <a:solidFill>
                  <a:srgbClr val="FFFFFF"/>
                </a:solidFill>
                <a:latin typeface="宋体" panose="02010600030101010101" pitchFamily="2" charset="-122"/>
              </a:rPr>
              <a:t>，可以从空树开始逐个插入每个结点，从而建立一棵</a:t>
            </a:r>
            <a:r>
              <a:rPr lang="en-US" altLang="zh-CN" sz="2800" b="1">
                <a:solidFill>
                  <a:srgbClr val="FFFFFF"/>
                </a:solidFill>
              </a:rPr>
              <a:t>BST</a:t>
            </a:r>
            <a:r>
              <a:rPr lang="zh-CN" altLang="en-US" sz="2800" b="1">
                <a:solidFill>
                  <a:srgbClr val="FFFFFF"/>
                </a:solidFill>
                <a:latin typeface="宋体" panose="02010600030101010101" pitchFamily="2" charset="-122"/>
              </a:rPr>
              <a:t>树，算法如下：</a:t>
            </a:r>
          </a:p>
          <a:p>
            <a:pPr eaLnBrk="1" fontAlgn="base" hangingPunct="1">
              <a:lnSpc>
                <a:spcPct val="110000"/>
              </a:lnSpc>
              <a:spcBef>
                <a:spcPct val="10000"/>
              </a:spcBef>
              <a:spcAft>
                <a:spcPct val="0"/>
              </a:spcAft>
            </a:pPr>
            <a:r>
              <a:rPr lang="en-US" altLang="zh-CN" sz="2800" b="1">
                <a:solidFill>
                  <a:srgbClr val="FFFFFF"/>
                </a:solidFill>
              </a:rPr>
              <a:t>#define ENDKEY  65535</a:t>
            </a:r>
          </a:p>
          <a:p>
            <a:pPr eaLnBrk="1" fontAlgn="base" hangingPunct="1">
              <a:lnSpc>
                <a:spcPct val="110000"/>
              </a:lnSpc>
              <a:spcBef>
                <a:spcPct val="10000"/>
              </a:spcBef>
              <a:spcAft>
                <a:spcPct val="0"/>
              </a:spcAft>
            </a:pPr>
            <a:r>
              <a:rPr lang="en-US" altLang="zh-CN" sz="2800" b="1">
                <a:solidFill>
                  <a:srgbClr val="FFFFFF"/>
                </a:solidFill>
              </a:rPr>
              <a:t>BSTNode *create_BST()</a:t>
            </a:r>
          </a:p>
          <a:p>
            <a:pPr lvl="1" eaLnBrk="1" fontAlgn="base" hangingPunct="1">
              <a:lnSpc>
                <a:spcPct val="110000"/>
              </a:lnSpc>
              <a:spcBef>
                <a:spcPct val="10000"/>
              </a:spcBef>
              <a:spcAft>
                <a:spcPct val="0"/>
              </a:spcAft>
            </a:pPr>
            <a:r>
              <a:rPr lang="en-US" altLang="zh-CN" sz="2800" b="1">
                <a:solidFill>
                  <a:srgbClr val="FFFFFF"/>
                </a:solidFill>
              </a:rPr>
              <a:t>{   KeyType  key ; </a:t>
            </a:r>
          </a:p>
          <a:p>
            <a:pPr lvl="2" eaLnBrk="1" fontAlgn="base" hangingPunct="1">
              <a:lnSpc>
                <a:spcPct val="110000"/>
              </a:lnSpc>
              <a:spcBef>
                <a:spcPct val="10000"/>
              </a:spcBef>
              <a:spcAft>
                <a:spcPct val="0"/>
              </a:spcAft>
            </a:pPr>
            <a:r>
              <a:rPr lang="en-US" altLang="zh-CN" sz="2800" b="1">
                <a:solidFill>
                  <a:srgbClr val="FFFFFF"/>
                </a:solidFill>
              </a:rPr>
              <a:t>BSTNode *T=NULL ;</a:t>
            </a:r>
          </a:p>
          <a:p>
            <a:pPr lvl="2" eaLnBrk="1" fontAlgn="base" hangingPunct="1">
              <a:lnSpc>
                <a:spcPct val="110000"/>
              </a:lnSpc>
              <a:spcBef>
                <a:spcPct val="10000"/>
              </a:spcBef>
              <a:spcAft>
                <a:spcPct val="0"/>
              </a:spcAft>
            </a:pPr>
            <a:r>
              <a:rPr lang="en-US" altLang="zh-CN" sz="2800" b="1">
                <a:solidFill>
                  <a:srgbClr val="FFFFFF"/>
                </a:solidFill>
              </a:rPr>
              <a:t>scanf(“%d”, &amp;key) ;</a:t>
            </a:r>
          </a:p>
          <a:p>
            <a:pPr lvl="2" eaLnBrk="1" fontAlgn="base" hangingPunct="1">
              <a:lnSpc>
                <a:spcPct val="110000"/>
              </a:lnSpc>
              <a:spcBef>
                <a:spcPct val="10000"/>
              </a:spcBef>
              <a:spcAft>
                <a:spcPct val="0"/>
              </a:spcAft>
            </a:pPr>
            <a:r>
              <a:rPr lang="en-US" altLang="zh-CN" sz="2800" b="1">
                <a:solidFill>
                  <a:srgbClr val="FFFFFF"/>
                </a:solidFill>
              </a:rPr>
              <a:t>while (key!=ENDKEY)</a:t>
            </a:r>
          </a:p>
          <a:p>
            <a:pPr lvl="3" eaLnBrk="1" fontAlgn="base" hangingPunct="1">
              <a:lnSpc>
                <a:spcPct val="110000"/>
              </a:lnSpc>
              <a:spcBef>
                <a:spcPct val="10000"/>
              </a:spcBef>
              <a:spcAft>
                <a:spcPct val="0"/>
              </a:spcAft>
            </a:pPr>
            <a:r>
              <a:rPr lang="en-US" altLang="zh-CN" sz="2800" b="1">
                <a:solidFill>
                  <a:srgbClr val="FFFFFF"/>
                </a:solidFill>
              </a:rPr>
              <a:t>{   Insert_BST(T, key) ;</a:t>
            </a:r>
            <a:r>
              <a:rPr lang="en-US" altLang="zh-CN" sz="2800">
                <a:solidFill>
                  <a:srgbClr val="FFFFFF"/>
                </a:solidFill>
              </a:rPr>
              <a:t> </a:t>
            </a:r>
          </a:p>
          <a:p>
            <a:pPr lvl="4" eaLnBrk="1" fontAlgn="base" hangingPunct="1">
              <a:lnSpc>
                <a:spcPct val="110000"/>
              </a:lnSpc>
              <a:spcBef>
                <a:spcPct val="10000"/>
              </a:spcBef>
              <a:spcAft>
                <a:spcPct val="0"/>
              </a:spcAft>
            </a:pPr>
            <a:r>
              <a:rPr lang="en-US" altLang="zh-CN" sz="2800" b="1">
                <a:solidFill>
                  <a:srgbClr val="FFFFFF"/>
                </a:solidFill>
              </a:rPr>
              <a:t>scanf(“%d”, &amp;key) ;</a:t>
            </a:r>
          </a:p>
          <a:p>
            <a:pPr lvl="3" eaLnBrk="1" fontAlgn="base" hangingPunct="1">
              <a:lnSpc>
                <a:spcPct val="110000"/>
              </a:lnSpc>
              <a:spcBef>
                <a:spcPct val="10000"/>
              </a:spcBef>
              <a:spcAft>
                <a:spcPct val="0"/>
              </a:spcAft>
            </a:pPr>
            <a:r>
              <a:rPr lang="en-US" altLang="zh-CN" sz="2800"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return(T) ;</a:t>
            </a:r>
          </a:p>
          <a:p>
            <a:pPr lvl="1" eaLnBrk="1" fontAlgn="base" hangingPunct="1">
              <a:lnSpc>
                <a:spcPct val="110000"/>
              </a:lnSpc>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997768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62" name="Rectangle 2">
            <a:extLst>
              <a:ext uri="{FF2B5EF4-FFF2-40B4-BE49-F238E27FC236}">
                <a16:creationId xmlns:a16="http://schemas.microsoft.com/office/drawing/2014/main" id="{D0BC688B-5516-DA41-8EB6-904CDC3D37EE}"/>
              </a:ext>
            </a:extLst>
          </p:cNvPr>
          <p:cNvSpPr>
            <a:spLocks noGrp="1" noChangeArrowheads="1"/>
          </p:cNvSpPr>
          <p:nvPr>
            <p:ph type="title"/>
          </p:nvPr>
        </p:nvSpPr>
        <p:spPr>
          <a:xfrm>
            <a:off x="2209800" y="152400"/>
            <a:ext cx="6629400" cy="762000"/>
          </a:xfrm>
        </p:spPr>
        <p:txBody>
          <a:bodyPr/>
          <a:lstStyle/>
          <a:p>
            <a:r>
              <a:rPr lang="en-US" altLang="zh-CN" b="1">
                <a:latin typeface="Times New Roman" panose="02020603050405020304" pitchFamily="18" charset="0"/>
              </a:rPr>
              <a:t>9.3.4   BST</a:t>
            </a:r>
            <a:r>
              <a:rPr lang="zh-CN" altLang="en-US" b="1">
                <a:ea typeface="楷体_GB2312" pitchFamily="49" charset="-122"/>
              </a:rPr>
              <a:t>树的删除</a:t>
            </a:r>
          </a:p>
        </p:txBody>
      </p:sp>
      <p:sp>
        <p:nvSpPr>
          <p:cNvPr id="757763" name="Rectangle 3">
            <a:extLst>
              <a:ext uri="{FF2B5EF4-FFF2-40B4-BE49-F238E27FC236}">
                <a16:creationId xmlns:a16="http://schemas.microsoft.com/office/drawing/2014/main" id="{DC91AEB5-594F-3149-B268-776A27236164}"/>
              </a:ext>
            </a:extLst>
          </p:cNvPr>
          <p:cNvSpPr>
            <a:spLocks noChangeArrowheads="1"/>
          </p:cNvSpPr>
          <p:nvPr/>
        </p:nvSpPr>
        <p:spPr bwMode="auto">
          <a:xfrm>
            <a:off x="1676400" y="1066800"/>
            <a:ext cx="8839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20000"/>
              </a:spcAft>
              <a:buClr>
                <a:srgbClr val="3366FF"/>
              </a:buClr>
              <a:buSzPct val="80000"/>
            </a:pPr>
            <a:r>
              <a:rPr lang="zh-CN" altLang="en-US" sz="2800" b="1">
                <a:solidFill>
                  <a:srgbClr val="FFFFFF"/>
                </a:solidFill>
              </a:rPr>
              <a:t> </a:t>
            </a:r>
            <a:r>
              <a:rPr lang="en-US" altLang="zh-CN" sz="4000" b="1">
                <a:solidFill>
                  <a:srgbClr val="FFFF00"/>
                </a:solidFill>
              </a:rPr>
              <a:t>1  </a:t>
            </a:r>
            <a:r>
              <a:rPr lang="zh-CN" altLang="en-US" sz="4000" b="1">
                <a:solidFill>
                  <a:srgbClr val="FFFF00"/>
                </a:solidFill>
                <a:ea typeface="楷体_GB2312" pitchFamily="49" charset="-122"/>
              </a:rPr>
              <a:t>删除操作过程分析</a:t>
            </a:r>
            <a:r>
              <a:rPr lang="zh-CN" altLang="en-US" sz="2800" b="1">
                <a:solidFill>
                  <a:srgbClr val="FFFFFF"/>
                </a:solidFill>
              </a:rPr>
              <a:t> </a:t>
            </a:r>
          </a:p>
          <a:p>
            <a:pPr eaLnBrk="1" fontAlgn="base" hangingPunct="1">
              <a:lnSpc>
                <a:spcPct val="110000"/>
              </a:lnSpc>
              <a:spcBef>
                <a:spcPct val="20000"/>
              </a:spcBef>
              <a:spcAft>
                <a:spcPct val="20000"/>
              </a:spcAft>
              <a:buClr>
                <a:srgbClr val="3366FF"/>
              </a:buClr>
              <a:buSzPct val="80000"/>
            </a:pPr>
            <a:r>
              <a:rPr lang="zh-CN" altLang="en-US" sz="2800" b="1">
                <a:solidFill>
                  <a:srgbClr val="FFFFFF"/>
                </a:solidFill>
              </a:rPr>
              <a:t>        从</a:t>
            </a:r>
            <a:r>
              <a:rPr lang="en-US" altLang="zh-CN" sz="2800" b="1">
                <a:solidFill>
                  <a:srgbClr val="FFFFFF"/>
                </a:solidFill>
              </a:rPr>
              <a:t>BST</a:t>
            </a:r>
            <a:r>
              <a:rPr lang="zh-CN" altLang="en-US" sz="2800" b="1">
                <a:solidFill>
                  <a:srgbClr val="FFFFFF"/>
                </a:solidFill>
              </a:rPr>
              <a:t>树上删除一个结点</a:t>
            </a:r>
            <a:r>
              <a:rPr lang="zh-CN" altLang="en-US" sz="2800" b="1">
                <a:solidFill>
                  <a:srgbClr val="FFFFFF"/>
                </a:solidFill>
                <a:latin typeface="宋体" panose="02010600030101010101" pitchFamily="2" charset="-122"/>
              </a:rPr>
              <a:t>，仍然要保证</a:t>
            </a:r>
            <a:r>
              <a:rPr lang="zh-CN" altLang="en-US" sz="2800" b="1">
                <a:solidFill>
                  <a:srgbClr val="FFFFFF"/>
                </a:solidFill>
              </a:rPr>
              <a:t>删除</a:t>
            </a:r>
            <a:r>
              <a:rPr lang="zh-CN" altLang="en-US" sz="2800" b="1">
                <a:solidFill>
                  <a:srgbClr val="FFFFFF"/>
                </a:solidFill>
                <a:latin typeface="宋体" panose="02010600030101010101" pitchFamily="2" charset="-122"/>
              </a:rPr>
              <a:t>后满足</a:t>
            </a:r>
            <a:r>
              <a:rPr lang="en-US" altLang="zh-CN" sz="2800" b="1">
                <a:solidFill>
                  <a:srgbClr val="FFFFFF"/>
                </a:solidFill>
              </a:rPr>
              <a:t>BST</a:t>
            </a:r>
            <a:r>
              <a:rPr lang="zh-CN" altLang="en-US" sz="2800" b="1">
                <a:solidFill>
                  <a:srgbClr val="FFFFFF"/>
                </a:solidFill>
              </a:rPr>
              <a:t>的性质</a:t>
            </a:r>
            <a:r>
              <a:rPr lang="zh-CN" altLang="en-US" sz="2800" b="1">
                <a:solidFill>
                  <a:srgbClr val="FFFFFF"/>
                </a:solidFill>
                <a:latin typeface="宋体" panose="02010600030101010101" pitchFamily="2" charset="-122"/>
              </a:rPr>
              <a:t>。设被删除结点为</a:t>
            </a:r>
            <a:r>
              <a:rPr lang="en-US" altLang="zh-CN" sz="2800" b="1">
                <a:solidFill>
                  <a:srgbClr val="FFFFFF"/>
                </a:solidFill>
              </a:rPr>
              <a:t>p</a:t>
            </a:r>
            <a:r>
              <a:rPr lang="zh-CN" altLang="en-US" sz="2800" b="1">
                <a:solidFill>
                  <a:srgbClr val="FFFFFF"/>
                </a:solidFill>
                <a:latin typeface="宋体" panose="02010600030101010101" pitchFamily="2" charset="-122"/>
              </a:rPr>
              <a:t>，其父结点为</a:t>
            </a:r>
            <a:r>
              <a:rPr lang="en-US" altLang="zh-CN" sz="2800" b="1">
                <a:solidFill>
                  <a:srgbClr val="FFFFFF"/>
                </a:solidFill>
              </a:rPr>
              <a:t>f </a:t>
            </a:r>
            <a:r>
              <a:rPr lang="zh-CN" altLang="en-US" sz="2800" b="1">
                <a:solidFill>
                  <a:srgbClr val="FFFFFF"/>
                </a:solidFill>
                <a:latin typeface="宋体" panose="02010600030101010101" pitchFamily="2" charset="-122"/>
              </a:rPr>
              <a:t>，删除情况如下</a:t>
            </a:r>
            <a:r>
              <a:rPr lang="zh-CN" altLang="en-US" sz="28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①  </a:t>
            </a:r>
            <a:r>
              <a:rPr lang="zh-CN" altLang="en-US" sz="2800" b="1" u="sng">
                <a:solidFill>
                  <a:srgbClr val="FFFF00"/>
                </a:solidFill>
              </a:rPr>
              <a:t>若</a:t>
            </a:r>
            <a:r>
              <a:rPr lang="en-US" altLang="zh-CN" sz="2800" b="1" u="sng">
                <a:solidFill>
                  <a:srgbClr val="FFFF00"/>
                </a:solidFill>
              </a:rPr>
              <a:t>p</a:t>
            </a:r>
            <a:r>
              <a:rPr lang="zh-CN" altLang="en-US" sz="2800" b="1" u="sng">
                <a:solidFill>
                  <a:srgbClr val="FFFF00"/>
                </a:solidFill>
              </a:rPr>
              <a:t>是叶子结点</a:t>
            </a:r>
            <a:r>
              <a:rPr lang="zh-CN" altLang="en-US" sz="2800" b="1">
                <a:solidFill>
                  <a:srgbClr val="FFFFFF"/>
                </a:solidFill>
              </a:rPr>
              <a:t>： 直接删除</a:t>
            </a:r>
            <a:r>
              <a:rPr lang="en-US" altLang="zh-CN" sz="2800" b="1">
                <a:solidFill>
                  <a:srgbClr val="FFFFFF"/>
                </a:solidFill>
              </a:rPr>
              <a:t>p</a:t>
            </a:r>
            <a:r>
              <a:rPr lang="zh-CN" altLang="en-US" sz="2800" b="1">
                <a:solidFill>
                  <a:srgbClr val="FFFFFF"/>
                </a:solidFill>
                <a:latin typeface="宋体" panose="02010600030101010101" pitchFamily="2" charset="-122"/>
              </a:rPr>
              <a:t>，如图</a:t>
            </a:r>
            <a:r>
              <a:rPr lang="en-US" altLang="zh-CN" sz="2800" b="1">
                <a:solidFill>
                  <a:srgbClr val="FFFFFF"/>
                </a:solidFill>
              </a:rPr>
              <a:t>9-5(b)</a:t>
            </a:r>
            <a:r>
              <a:rPr lang="zh-CN" altLang="en-US" sz="2800" b="1">
                <a:solidFill>
                  <a:srgbClr val="FFFFFF"/>
                </a:solidFill>
              </a:rPr>
              <a:t>所示。</a:t>
            </a:r>
            <a:r>
              <a:rPr lang="zh-CN" altLang="en-US" sz="2800" b="1">
                <a:solidFill>
                  <a:srgbClr val="FFFF00"/>
                </a:solidFill>
                <a:latin typeface="宋体" panose="02010600030101010101" pitchFamily="2" charset="-122"/>
              </a:rPr>
              <a:t> </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②  </a:t>
            </a:r>
            <a:r>
              <a:rPr lang="zh-CN" altLang="en-US" sz="2800" b="1" u="sng">
                <a:solidFill>
                  <a:srgbClr val="FFFF00"/>
                </a:solidFill>
              </a:rPr>
              <a:t>若</a:t>
            </a:r>
            <a:r>
              <a:rPr lang="en-US" altLang="zh-CN" sz="2800" b="1" u="sng">
                <a:solidFill>
                  <a:srgbClr val="FFFF00"/>
                </a:solidFill>
              </a:rPr>
              <a:t>p</a:t>
            </a:r>
            <a:r>
              <a:rPr lang="zh-CN" altLang="en-US" sz="2800" b="1" u="sng">
                <a:solidFill>
                  <a:srgbClr val="FFFF00"/>
                </a:solidFill>
              </a:rPr>
              <a:t>只有一棵子树</a:t>
            </a:r>
            <a:r>
              <a:rPr lang="en-US" altLang="zh-CN" sz="2800" b="1">
                <a:solidFill>
                  <a:srgbClr val="FFFFFF"/>
                </a:solidFill>
              </a:rPr>
              <a:t>(</a:t>
            </a:r>
            <a:r>
              <a:rPr lang="zh-CN" altLang="en-US" sz="2800" b="1">
                <a:solidFill>
                  <a:srgbClr val="FFFF00"/>
                </a:solidFill>
              </a:rPr>
              <a:t>左子树或右子树</a:t>
            </a:r>
            <a:r>
              <a:rPr lang="en-US" altLang="zh-CN" sz="2800" b="1">
                <a:solidFill>
                  <a:srgbClr val="FFFFFF"/>
                </a:solidFill>
              </a:rPr>
              <a:t>)</a:t>
            </a:r>
            <a:r>
              <a:rPr lang="zh-CN" altLang="en-US" sz="2800" b="1">
                <a:solidFill>
                  <a:srgbClr val="FFFFFF"/>
                </a:solidFill>
              </a:rPr>
              <a:t>：直接用</a:t>
            </a:r>
            <a:r>
              <a:rPr lang="en-US" altLang="zh-CN" sz="2800" b="1">
                <a:solidFill>
                  <a:srgbClr val="FFFFFF"/>
                </a:solidFill>
              </a:rPr>
              <a:t>p</a:t>
            </a:r>
            <a:r>
              <a:rPr lang="zh-CN" altLang="en-US" sz="2800" b="1">
                <a:solidFill>
                  <a:srgbClr val="FFFFFF"/>
                </a:solidFill>
              </a:rPr>
              <a:t>的</a:t>
            </a:r>
            <a:r>
              <a:rPr lang="zh-CN" altLang="en-US" sz="2800" b="1">
                <a:solidFill>
                  <a:srgbClr val="FFFF00"/>
                </a:solidFill>
              </a:rPr>
              <a:t>左子树</a:t>
            </a:r>
            <a:r>
              <a:rPr lang="en-US" altLang="zh-CN" sz="2800" b="1">
                <a:solidFill>
                  <a:srgbClr val="FFFFFF"/>
                </a:solidFill>
              </a:rPr>
              <a:t>(</a:t>
            </a:r>
            <a:r>
              <a:rPr lang="zh-CN" altLang="en-US" sz="2800" b="1">
                <a:solidFill>
                  <a:srgbClr val="FFFFFF"/>
                </a:solidFill>
              </a:rPr>
              <a:t>或</a:t>
            </a:r>
            <a:r>
              <a:rPr lang="zh-CN" altLang="en-US" sz="2800" b="1">
                <a:solidFill>
                  <a:srgbClr val="FFFF00"/>
                </a:solidFill>
              </a:rPr>
              <a:t>右子树</a:t>
            </a:r>
            <a:r>
              <a:rPr lang="en-US" altLang="zh-CN" sz="2800" b="1">
                <a:solidFill>
                  <a:srgbClr val="FFFFFF"/>
                </a:solidFill>
              </a:rPr>
              <a:t>)</a:t>
            </a:r>
            <a:r>
              <a:rPr lang="zh-CN" altLang="en-US" sz="2800" b="1">
                <a:solidFill>
                  <a:srgbClr val="FFFFFF"/>
                </a:solidFill>
              </a:rPr>
              <a:t>取代</a:t>
            </a:r>
            <a:r>
              <a:rPr lang="en-US" altLang="zh-CN" sz="2800" b="1">
                <a:solidFill>
                  <a:srgbClr val="FFFFFF"/>
                </a:solidFill>
              </a:rPr>
              <a:t>p</a:t>
            </a:r>
            <a:r>
              <a:rPr lang="zh-CN" altLang="en-US" sz="2800" b="1">
                <a:solidFill>
                  <a:srgbClr val="FFFFFF"/>
                </a:solidFill>
              </a:rPr>
              <a:t>的位置而成为</a:t>
            </a:r>
            <a:r>
              <a:rPr lang="en-US" altLang="zh-CN" sz="2800" b="1">
                <a:solidFill>
                  <a:srgbClr val="FFFFFF"/>
                </a:solidFill>
              </a:rPr>
              <a:t>f</a:t>
            </a:r>
            <a:r>
              <a:rPr lang="zh-CN" altLang="en-US" sz="2800" b="1">
                <a:solidFill>
                  <a:srgbClr val="FFFFFF"/>
                </a:solidFill>
              </a:rPr>
              <a:t>的一棵子树。即原来</a:t>
            </a:r>
            <a:r>
              <a:rPr lang="en-US" altLang="zh-CN" sz="2800" b="1">
                <a:solidFill>
                  <a:srgbClr val="FFFFFF"/>
                </a:solidFill>
              </a:rPr>
              <a:t>p</a:t>
            </a:r>
            <a:r>
              <a:rPr lang="zh-CN" altLang="en-US" sz="2800" b="1">
                <a:solidFill>
                  <a:srgbClr val="FFFFFF"/>
                </a:solidFill>
              </a:rPr>
              <a:t>是</a:t>
            </a:r>
            <a:r>
              <a:rPr lang="en-US" altLang="zh-CN" sz="2800" b="1">
                <a:solidFill>
                  <a:srgbClr val="FFFFFF"/>
                </a:solidFill>
              </a:rPr>
              <a:t>f</a:t>
            </a:r>
            <a:r>
              <a:rPr lang="zh-CN" altLang="en-US" sz="2800" b="1">
                <a:solidFill>
                  <a:srgbClr val="FFFFFF"/>
                </a:solidFill>
              </a:rPr>
              <a:t>的</a:t>
            </a:r>
            <a:r>
              <a:rPr lang="zh-CN" altLang="en-US" sz="2800" b="1">
                <a:solidFill>
                  <a:srgbClr val="FFFF00"/>
                </a:solidFill>
              </a:rPr>
              <a:t>左子树</a:t>
            </a:r>
            <a:r>
              <a:rPr lang="zh-CN" altLang="en-US" sz="2800" b="1">
                <a:solidFill>
                  <a:srgbClr val="FFFFFF"/>
                </a:solidFill>
                <a:latin typeface="宋体" panose="02010600030101010101" pitchFamily="2" charset="-122"/>
              </a:rPr>
              <a:t>，则</a:t>
            </a:r>
            <a:r>
              <a:rPr lang="en-US" altLang="zh-CN" sz="2800" b="1">
                <a:solidFill>
                  <a:srgbClr val="FFFFFF"/>
                </a:solidFill>
              </a:rPr>
              <a:t>p</a:t>
            </a:r>
            <a:r>
              <a:rPr lang="zh-CN" altLang="en-US" sz="2800" b="1">
                <a:solidFill>
                  <a:srgbClr val="FFFFFF"/>
                </a:solidFill>
              </a:rPr>
              <a:t>的子树成为</a:t>
            </a:r>
            <a:r>
              <a:rPr lang="en-US" altLang="zh-CN" sz="2800" b="1">
                <a:solidFill>
                  <a:srgbClr val="FFFFFF"/>
                </a:solidFill>
              </a:rPr>
              <a:t>f</a:t>
            </a:r>
            <a:r>
              <a:rPr lang="zh-CN" altLang="en-US" sz="2800" b="1">
                <a:solidFill>
                  <a:srgbClr val="FFFFFF"/>
                </a:solidFill>
              </a:rPr>
              <a:t>的</a:t>
            </a:r>
            <a:r>
              <a:rPr lang="zh-CN" altLang="en-US" sz="2800" b="1">
                <a:solidFill>
                  <a:srgbClr val="FFFF00"/>
                </a:solidFill>
              </a:rPr>
              <a:t>左子树</a:t>
            </a:r>
            <a:r>
              <a:rPr lang="zh-CN" altLang="en-US" sz="2800" b="1">
                <a:solidFill>
                  <a:srgbClr val="FFFFFF"/>
                </a:solidFill>
              </a:rPr>
              <a:t>；原来</a:t>
            </a:r>
            <a:r>
              <a:rPr lang="en-US" altLang="zh-CN" sz="2800" b="1">
                <a:solidFill>
                  <a:srgbClr val="FFFFFF"/>
                </a:solidFill>
              </a:rPr>
              <a:t>p</a:t>
            </a:r>
            <a:r>
              <a:rPr lang="zh-CN" altLang="en-US" sz="2800" b="1">
                <a:solidFill>
                  <a:srgbClr val="FFFFFF"/>
                </a:solidFill>
              </a:rPr>
              <a:t>是</a:t>
            </a:r>
            <a:r>
              <a:rPr lang="en-US" altLang="zh-CN" sz="2800" b="1">
                <a:solidFill>
                  <a:srgbClr val="FFFFFF"/>
                </a:solidFill>
              </a:rPr>
              <a:t>f</a:t>
            </a:r>
            <a:r>
              <a:rPr lang="zh-CN" altLang="en-US" sz="2800" b="1">
                <a:solidFill>
                  <a:srgbClr val="FFFFFF"/>
                </a:solidFill>
              </a:rPr>
              <a:t>的</a:t>
            </a:r>
            <a:r>
              <a:rPr lang="zh-CN" altLang="en-US" sz="2800" b="1">
                <a:solidFill>
                  <a:srgbClr val="FFFF00"/>
                </a:solidFill>
              </a:rPr>
              <a:t>右子树</a:t>
            </a:r>
            <a:r>
              <a:rPr lang="zh-CN" altLang="en-US" sz="2800" b="1">
                <a:solidFill>
                  <a:srgbClr val="FFFFFF"/>
                </a:solidFill>
                <a:latin typeface="宋体" panose="02010600030101010101" pitchFamily="2" charset="-122"/>
              </a:rPr>
              <a:t>，则</a:t>
            </a:r>
            <a:r>
              <a:rPr lang="en-US" altLang="zh-CN" sz="2800" b="1">
                <a:solidFill>
                  <a:srgbClr val="FFFFFF"/>
                </a:solidFill>
              </a:rPr>
              <a:t>p</a:t>
            </a:r>
            <a:r>
              <a:rPr lang="zh-CN" altLang="en-US" sz="2800" b="1">
                <a:solidFill>
                  <a:srgbClr val="FFFFFF"/>
                </a:solidFill>
              </a:rPr>
              <a:t>的子树成为</a:t>
            </a:r>
            <a:r>
              <a:rPr lang="en-US" altLang="zh-CN" sz="2800" b="1">
                <a:solidFill>
                  <a:srgbClr val="FFFFFF"/>
                </a:solidFill>
              </a:rPr>
              <a:t>f</a:t>
            </a:r>
            <a:r>
              <a:rPr lang="zh-CN" altLang="en-US" sz="2800" b="1">
                <a:solidFill>
                  <a:srgbClr val="FFFFFF"/>
                </a:solidFill>
              </a:rPr>
              <a:t>的</a:t>
            </a:r>
            <a:r>
              <a:rPr lang="zh-CN" altLang="en-US" sz="2800" b="1">
                <a:solidFill>
                  <a:srgbClr val="FFFF00"/>
                </a:solidFill>
              </a:rPr>
              <a:t>右子树</a:t>
            </a:r>
            <a:r>
              <a:rPr lang="zh-CN" altLang="en-US" sz="2800" b="1">
                <a:solidFill>
                  <a:srgbClr val="FFFFFF"/>
                </a:solidFill>
                <a:latin typeface="宋体" panose="02010600030101010101" pitchFamily="2" charset="-122"/>
              </a:rPr>
              <a:t>，如图</a:t>
            </a:r>
            <a:r>
              <a:rPr lang="en-US" altLang="zh-CN" sz="2800" b="1">
                <a:solidFill>
                  <a:srgbClr val="FFFFFF"/>
                </a:solidFill>
              </a:rPr>
              <a:t>9-5(c)</a:t>
            </a:r>
            <a:r>
              <a:rPr lang="zh-CN" altLang="en-US" sz="2800" b="1">
                <a:solidFill>
                  <a:srgbClr val="FFFFFF"/>
                </a:solidFill>
              </a:rPr>
              <a:t>、 </a:t>
            </a:r>
            <a:r>
              <a:rPr lang="en-US" altLang="zh-CN" sz="2800" b="1">
                <a:solidFill>
                  <a:srgbClr val="FFFFFF"/>
                </a:solidFill>
              </a:rPr>
              <a:t>(d)</a:t>
            </a:r>
            <a:r>
              <a:rPr lang="zh-CN" altLang="en-US" sz="2800" b="1">
                <a:solidFill>
                  <a:srgbClr val="FFFFFF"/>
                </a:solidFill>
              </a:rPr>
              <a:t>所示。   </a:t>
            </a:r>
          </a:p>
        </p:txBody>
      </p:sp>
    </p:spTree>
    <p:extLst>
      <p:ext uri="{BB962C8B-B14F-4D97-AF65-F5344CB8AC3E}">
        <p14:creationId xmlns:p14="http://schemas.microsoft.com/office/powerpoint/2010/main" val="189669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1922" name="Rectangle 2">
            <a:extLst>
              <a:ext uri="{FF2B5EF4-FFF2-40B4-BE49-F238E27FC236}">
                <a16:creationId xmlns:a16="http://schemas.microsoft.com/office/drawing/2014/main" id="{DCC2C1C5-5D81-5D4A-B13A-944ACE82F3A4}"/>
              </a:ext>
            </a:extLst>
          </p:cNvPr>
          <p:cNvSpPr>
            <a:spLocks noGrp="1" noChangeArrowheads="1"/>
          </p:cNvSpPr>
          <p:nvPr>
            <p:ph type="body" idx="1"/>
          </p:nvPr>
        </p:nvSpPr>
        <p:spPr>
          <a:xfrm>
            <a:off x="1676401" y="152400"/>
            <a:ext cx="8812213" cy="5868988"/>
          </a:xfrm>
        </p:spPr>
        <p:txBody>
          <a:bodyPr/>
          <a:lstStyle/>
          <a:p>
            <a:pPr marL="444500" lvl="1" indent="0">
              <a:lnSpc>
                <a:spcPct val="110000"/>
              </a:lnSpc>
              <a:buNone/>
            </a:pPr>
            <a:r>
              <a:rPr lang="zh-CN" altLang="en-US" b="1">
                <a:solidFill>
                  <a:schemeClr val="folHlink"/>
                </a:solidFill>
                <a:cs typeface="Times New Roman" panose="02020603050405020304" pitchFamily="18" charset="0"/>
              </a:rPr>
              <a:t>①  </a:t>
            </a:r>
            <a:r>
              <a:rPr lang="zh-CN" altLang="en-US" b="1">
                <a:solidFill>
                  <a:schemeClr val="folHlink"/>
                </a:solidFill>
              </a:rPr>
              <a:t>顺序表和链表的查找</a:t>
            </a:r>
            <a:r>
              <a:rPr lang="zh-CN" altLang="en-US" b="1"/>
              <a:t>：将给定的</a:t>
            </a:r>
            <a:r>
              <a:rPr lang="en-US" altLang="zh-CN" b="1"/>
              <a:t>K</a:t>
            </a:r>
            <a:r>
              <a:rPr lang="zh-CN" altLang="en-US" b="1"/>
              <a:t>值与查找表中记录的关键字</a:t>
            </a:r>
            <a:r>
              <a:rPr lang="zh-CN" altLang="en-US" b="1">
                <a:solidFill>
                  <a:schemeClr val="accent1"/>
                </a:solidFill>
              </a:rPr>
              <a:t>逐个进行比较</a:t>
            </a:r>
            <a:r>
              <a:rPr lang="zh-CN" altLang="en-US" b="1"/>
              <a:t>， 找到要查找的记录；</a:t>
            </a:r>
          </a:p>
          <a:p>
            <a:pPr marL="444500" lvl="1" indent="0">
              <a:lnSpc>
                <a:spcPct val="110000"/>
              </a:lnSpc>
              <a:buNone/>
            </a:pPr>
            <a:r>
              <a:rPr lang="zh-CN" altLang="en-US" b="1">
                <a:solidFill>
                  <a:schemeClr val="folHlink"/>
                </a:solidFill>
                <a:cs typeface="Times New Roman" panose="02020603050405020304" pitchFamily="18" charset="0"/>
              </a:rPr>
              <a:t>②  </a:t>
            </a:r>
            <a:r>
              <a:rPr lang="zh-CN" altLang="en-US" b="1">
                <a:solidFill>
                  <a:schemeClr val="folHlink"/>
                </a:solidFill>
              </a:rPr>
              <a:t>散列表的查找</a:t>
            </a:r>
            <a:r>
              <a:rPr lang="zh-CN" altLang="en-US" b="1"/>
              <a:t>：根据给定的</a:t>
            </a:r>
            <a:r>
              <a:rPr lang="en-US" altLang="zh-CN" b="1"/>
              <a:t>K</a:t>
            </a:r>
            <a:r>
              <a:rPr lang="zh-CN" altLang="en-US" b="1"/>
              <a:t>值</a:t>
            </a:r>
            <a:r>
              <a:rPr lang="zh-CN" altLang="en-US" b="1">
                <a:solidFill>
                  <a:schemeClr val="accent1"/>
                </a:solidFill>
              </a:rPr>
              <a:t>直接访问</a:t>
            </a:r>
            <a:r>
              <a:rPr lang="zh-CN" altLang="en-US" b="1"/>
              <a:t>查找表， 从而找到要查找的记录；</a:t>
            </a:r>
          </a:p>
          <a:p>
            <a:pPr marL="444500" lvl="1" indent="0">
              <a:lnSpc>
                <a:spcPct val="110000"/>
              </a:lnSpc>
              <a:buNone/>
            </a:pPr>
            <a:r>
              <a:rPr lang="zh-CN" altLang="en-US" b="1">
                <a:solidFill>
                  <a:schemeClr val="folHlink"/>
                </a:solidFill>
                <a:cs typeface="Times New Roman" panose="02020603050405020304" pitchFamily="18" charset="0"/>
              </a:rPr>
              <a:t>③  </a:t>
            </a:r>
            <a:r>
              <a:rPr lang="zh-CN" altLang="en-US" b="1">
                <a:solidFill>
                  <a:schemeClr val="folHlink"/>
                </a:solidFill>
              </a:rPr>
              <a:t>索引查找表的查找</a:t>
            </a:r>
            <a:r>
              <a:rPr lang="zh-CN" altLang="en-US" b="1"/>
              <a:t>：首先根据索引确定待查找记录所在的块 ，然后再从块中找到要查找的记录。</a:t>
            </a:r>
          </a:p>
          <a:p>
            <a:pPr marL="0" indent="0">
              <a:lnSpc>
                <a:spcPct val="110000"/>
              </a:lnSpc>
              <a:buNone/>
            </a:pPr>
            <a:r>
              <a:rPr lang="zh-CN" altLang="en-US" sz="3600" b="1">
                <a:solidFill>
                  <a:schemeClr val="folHlink"/>
                </a:solidFill>
                <a:ea typeface="楷体_GB2312" pitchFamily="49" charset="-122"/>
              </a:rPr>
              <a:t>查找方法评价指标</a:t>
            </a:r>
            <a:endParaRPr lang="zh-CN" altLang="en-US" sz="3600" b="1">
              <a:ea typeface="楷体_GB2312" pitchFamily="49" charset="-122"/>
            </a:endParaRPr>
          </a:p>
          <a:p>
            <a:pPr marL="0" indent="0">
              <a:lnSpc>
                <a:spcPct val="110000"/>
              </a:lnSpc>
              <a:buNone/>
            </a:pPr>
            <a:r>
              <a:rPr lang="zh-CN" altLang="en-US" b="1"/>
              <a:t>       </a:t>
            </a:r>
            <a:r>
              <a:rPr lang="zh-CN" altLang="en-US" sz="2800" b="1"/>
              <a:t>查找过程中主要操作是关键字的比较，查找过程中关键字的</a:t>
            </a:r>
            <a:r>
              <a:rPr lang="zh-CN" altLang="en-US" sz="2800" b="1">
                <a:solidFill>
                  <a:schemeClr val="folHlink"/>
                </a:solidFill>
              </a:rPr>
              <a:t>平均比较次数</a:t>
            </a:r>
            <a:r>
              <a:rPr lang="en-US" altLang="zh-CN" sz="2800" b="1"/>
              <a:t>(</a:t>
            </a:r>
            <a:r>
              <a:rPr lang="zh-CN" altLang="en-US" sz="2800" b="1">
                <a:solidFill>
                  <a:schemeClr val="folHlink"/>
                </a:solidFill>
              </a:rPr>
              <a:t>平均查找长度</a:t>
            </a:r>
            <a:r>
              <a:rPr lang="en-US" altLang="zh-CN" sz="2800" b="1">
                <a:solidFill>
                  <a:schemeClr val="folHlink"/>
                </a:solidFill>
              </a:rPr>
              <a:t>ASL</a:t>
            </a:r>
            <a:r>
              <a:rPr lang="zh-CN" altLang="en-US" sz="2800" b="1"/>
              <a:t>：</a:t>
            </a:r>
            <a:r>
              <a:rPr lang="en-US" altLang="zh-CN" sz="2800" b="1">
                <a:solidFill>
                  <a:schemeClr val="folHlink"/>
                </a:solidFill>
              </a:rPr>
              <a:t>A</a:t>
            </a:r>
            <a:r>
              <a:rPr lang="en-US" altLang="zh-CN" sz="2800" b="1">
                <a:solidFill>
                  <a:schemeClr val="accent1"/>
                </a:solidFill>
              </a:rPr>
              <a:t>verage </a:t>
            </a:r>
            <a:r>
              <a:rPr lang="en-US" altLang="zh-CN" sz="2800" b="1">
                <a:solidFill>
                  <a:schemeClr val="folHlink"/>
                </a:solidFill>
              </a:rPr>
              <a:t>S</a:t>
            </a:r>
            <a:r>
              <a:rPr lang="en-US" altLang="zh-CN" sz="2800" b="1">
                <a:solidFill>
                  <a:schemeClr val="accent1"/>
                </a:solidFill>
              </a:rPr>
              <a:t>earch </a:t>
            </a:r>
            <a:r>
              <a:rPr lang="en-US" altLang="zh-CN" sz="2800" b="1">
                <a:solidFill>
                  <a:schemeClr val="folHlink"/>
                </a:solidFill>
              </a:rPr>
              <a:t>L</a:t>
            </a:r>
            <a:r>
              <a:rPr lang="en-US" altLang="zh-CN" sz="2800" b="1">
                <a:solidFill>
                  <a:schemeClr val="accent1"/>
                </a:solidFill>
              </a:rPr>
              <a:t>ength</a:t>
            </a:r>
            <a:r>
              <a:rPr lang="en-US" altLang="zh-CN" sz="2800" b="1"/>
              <a:t>)</a:t>
            </a:r>
            <a:r>
              <a:rPr lang="zh-CN" altLang="en-US" sz="2800" b="1"/>
              <a:t>作为衡量一个</a:t>
            </a:r>
            <a:r>
              <a:rPr lang="zh-CN" altLang="zh-CN" sz="2800" b="1"/>
              <a:t>查找算法效率高低的标准</a:t>
            </a:r>
            <a:r>
              <a:rPr lang="zh-CN" altLang="en-US" sz="2800" b="1"/>
              <a:t>。</a:t>
            </a:r>
            <a:r>
              <a:rPr lang="en-US" altLang="zh-CN" sz="2800" b="1"/>
              <a:t>ASL</a:t>
            </a:r>
            <a:r>
              <a:rPr lang="zh-CN" altLang="en-US" sz="2800" b="1"/>
              <a:t>定义为：</a:t>
            </a:r>
            <a:endParaRPr lang="zh-CN" altLang="en-US" sz="2800" b="1" baseline="-18000"/>
          </a:p>
        </p:txBody>
      </p:sp>
      <p:grpSp>
        <p:nvGrpSpPr>
          <p:cNvPr id="721923" name="Group 3">
            <a:extLst>
              <a:ext uri="{FF2B5EF4-FFF2-40B4-BE49-F238E27FC236}">
                <a16:creationId xmlns:a16="http://schemas.microsoft.com/office/drawing/2014/main" id="{BC27A378-0A95-3B4F-B32B-CA8C8204F3CB}"/>
              </a:ext>
            </a:extLst>
          </p:cNvPr>
          <p:cNvGrpSpPr>
            <a:grpSpLocks/>
          </p:cNvGrpSpPr>
          <p:nvPr/>
        </p:nvGrpSpPr>
        <p:grpSpPr bwMode="auto">
          <a:xfrm>
            <a:off x="2424113" y="5872163"/>
            <a:ext cx="7416800" cy="874712"/>
            <a:chOff x="567" y="3699"/>
            <a:chExt cx="4672" cy="551"/>
          </a:xfrm>
        </p:grpSpPr>
        <p:grpSp>
          <p:nvGrpSpPr>
            <p:cNvPr id="721924" name="Group 4">
              <a:extLst>
                <a:ext uri="{FF2B5EF4-FFF2-40B4-BE49-F238E27FC236}">
                  <a16:creationId xmlns:a16="http://schemas.microsoft.com/office/drawing/2014/main" id="{1E999E64-9FC2-B344-A968-5B77646BC6B0}"/>
                </a:ext>
              </a:extLst>
            </p:cNvPr>
            <p:cNvGrpSpPr>
              <a:grpSpLocks/>
            </p:cNvGrpSpPr>
            <p:nvPr/>
          </p:nvGrpSpPr>
          <p:grpSpPr bwMode="auto">
            <a:xfrm>
              <a:off x="567" y="3702"/>
              <a:ext cx="3408" cy="548"/>
              <a:chOff x="1536" y="3640"/>
              <a:chExt cx="3408" cy="548"/>
            </a:xfrm>
          </p:grpSpPr>
          <p:sp>
            <p:nvSpPr>
              <p:cNvPr id="721925" name="Rectangle 5">
                <a:extLst>
                  <a:ext uri="{FF2B5EF4-FFF2-40B4-BE49-F238E27FC236}">
                    <a16:creationId xmlns:a16="http://schemas.microsoft.com/office/drawing/2014/main" id="{2AADF068-C65C-8841-AAFC-C8DEB4D3A10E}"/>
                  </a:ext>
                </a:extLst>
              </p:cNvPr>
              <p:cNvSpPr>
                <a:spLocks noChangeArrowheads="1"/>
              </p:cNvSpPr>
              <p:nvPr/>
            </p:nvSpPr>
            <p:spPr bwMode="auto">
              <a:xfrm>
                <a:off x="1536" y="3744"/>
                <a:ext cx="34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ASL=∑ P</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C</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n</a:t>
                </a:r>
                <a:r>
                  <a:rPr kumimoji="1" lang="zh-CN" altLang="en-US" sz="2400" b="1">
                    <a:solidFill>
                      <a:srgbClr val="FFFFFF"/>
                    </a:solidFill>
                    <a:latin typeface="Times New Roman" panose="02020603050405020304" pitchFamily="18" charset="0"/>
                    <a:ea typeface="宋体" panose="02010600030101010101" pitchFamily="2" charset="-122"/>
                  </a:rPr>
                  <a:t>为查找表中记录个数</a:t>
                </a:r>
              </a:p>
            </p:txBody>
          </p:sp>
          <p:sp>
            <p:nvSpPr>
              <p:cNvPr id="721926" name="Rectangle 6">
                <a:extLst>
                  <a:ext uri="{FF2B5EF4-FFF2-40B4-BE49-F238E27FC236}">
                    <a16:creationId xmlns:a16="http://schemas.microsoft.com/office/drawing/2014/main" id="{DBA47378-7B9E-6A44-A1C8-913B3E3C2CC2}"/>
                  </a:ext>
                </a:extLst>
              </p:cNvPr>
              <p:cNvSpPr>
                <a:spLocks noChangeArrowheads="1"/>
              </p:cNvSpPr>
              <p:nvPr/>
            </p:nvSpPr>
            <p:spPr bwMode="auto">
              <a:xfrm>
                <a:off x="2112" y="398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21927" name="Rectangle 7">
                <a:extLst>
                  <a:ext uri="{FF2B5EF4-FFF2-40B4-BE49-F238E27FC236}">
                    <a16:creationId xmlns:a16="http://schemas.microsoft.com/office/drawing/2014/main" id="{FB354783-65B7-624C-A3A2-0FBC24D3FEF4}"/>
                  </a:ext>
                </a:extLst>
              </p:cNvPr>
              <p:cNvSpPr>
                <a:spLocks noChangeArrowheads="1"/>
              </p:cNvSpPr>
              <p:nvPr/>
            </p:nvSpPr>
            <p:spPr bwMode="auto">
              <a:xfrm>
                <a:off x="2176" y="364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grpSp>
          <p:nvGrpSpPr>
            <p:cNvPr id="721928" name="Group 8">
              <a:extLst>
                <a:ext uri="{FF2B5EF4-FFF2-40B4-BE49-F238E27FC236}">
                  <a16:creationId xmlns:a16="http://schemas.microsoft.com/office/drawing/2014/main" id="{B32679E1-3B0E-8A4D-8280-D18CA5A0043C}"/>
                </a:ext>
              </a:extLst>
            </p:cNvPr>
            <p:cNvGrpSpPr>
              <a:grpSpLocks/>
            </p:cNvGrpSpPr>
            <p:nvPr/>
          </p:nvGrpSpPr>
          <p:grpSpPr bwMode="auto">
            <a:xfrm>
              <a:off x="4375" y="3699"/>
              <a:ext cx="864" cy="548"/>
              <a:chOff x="864" y="3676"/>
              <a:chExt cx="864" cy="548"/>
            </a:xfrm>
          </p:grpSpPr>
          <p:sp>
            <p:nvSpPr>
              <p:cNvPr id="721929" name="Rectangle 9">
                <a:extLst>
                  <a:ext uri="{FF2B5EF4-FFF2-40B4-BE49-F238E27FC236}">
                    <a16:creationId xmlns:a16="http://schemas.microsoft.com/office/drawing/2014/main" id="{A60A46C5-5BD0-C94C-9DA5-C953965EAF85}"/>
                  </a:ext>
                </a:extLst>
              </p:cNvPr>
              <p:cNvSpPr>
                <a:spLocks noChangeArrowheads="1"/>
              </p:cNvSpPr>
              <p:nvPr/>
            </p:nvSpPr>
            <p:spPr bwMode="auto">
              <a:xfrm>
                <a:off x="864" y="3780"/>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P</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=1</a:t>
                </a:r>
              </a:p>
            </p:txBody>
          </p:sp>
          <p:sp>
            <p:nvSpPr>
              <p:cNvPr id="721930" name="Rectangle 10">
                <a:extLst>
                  <a:ext uri="{FF2B5EF4-FFF2-40B4-BE49-F238E27FC236}">
                    <a16:creationId xmlns:a16="http://schemas.microsoft.com/office/drawing/2014/main" id="{F3065BD6-1D64-5946-8B0B-17469BC9FDC6}"/>
                  </a:ext>
                </a:extLst>
              </p:cNvPr>
              <p:cNvSpPr>
                <a:spLocks noChangeArrowheads="1"/>
              </p:cNvSpPr>
              <p:nvPr/>
            </p:nvSpPr>
            <p:spPr bwMode="auto">
              <a:xfrm>
                <a:off x="864" y="4020"/>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721931" name="Rectangle 11">
                <a:extLst>
                  <a:ext uri="{FF2B5EF4-FFF2-40B4-BE49-F238E27FC236}">
                    <a16:creationId xmlns:a16="http://schemas.microsoft.com/office/drawing/2014/main" id="{412BBF36-AB45-9646-9773-E48E15FAA1FA}"/>
                  </a:ext>
                </a:extLst>
              </p:cNvPr>
              <p:cNvSpPr>
                <a:spLocks noChangeArrowheads="1"/>
              </p:cNvSpPr>
              <p:nvPr/>
            </p:nvSpPr>
            <p:spPr bwMode="auto">
              <a:xfrm>
                <a:off x="928" y="3676"/>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grpSp>
      </p:grpSp>
    </p:spTree>
    <p:extLst>
      <p:ext uri="{BB962C8B-B14F-4D97-AF65-F5344CB8AC3E}">
        <p14:creationId xmlns:p14="http://schemas.microsoft.com/office/powerpoint/2010/main" val="434485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8786" name="Rectangle 2">
            <a:extLst>
              <a:ext uri="{FF2B5EF4-FFF2-40B4-BE49-F238E27FC236}">
                <a16:creationId xmlns:a16="http://schemas.microsoft.com/office/drawing/2014/main" id="{456EC8D5-992D-BE43-AA0B-3FF554B0F6CC}"/>
              </a:ext>
            </a:extLst>
          </p:cNvPr>
          <p:cNvSpPr>
            <a:spLocks noChangeArrowheads="1"/>
          </p:cNvSpPr>
          <p:nvPr/>
        </p:nvSpPr>
        <p:spPr bwMode="auto">
          <a:xfrm>
            <a:off x="1676400" y="152401"/>
            <a:ext cx="88392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9017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③ </a:t>
            </a:r>
            <a:r>
              <a:rPr lang="zh-CN" altLang="en-US" sz="2800" b="1" u="sng">
                <a:solidFill>
                  <a:srgbClr val="FFFF00"/>
                </a:solidFill>
              </a:rPr>
              <a:t>若</a:t>
            </a:r>
            <a:r>
              <a:rPr lang="en-US" altLang="zh-CN" sz="2800" b="1" u="sng">
                <a:solidFill>
                  <a:srgbClr val="FFFF00"/>
                </a:solidFill>
              </a:rPr>
              <a:t>p</a:t>
            </a:r>
            <a:r>
              <a:rPr lang="zh-CN" altLang="en-US" sz="2800" b="1" u="sng">
                <a:solidFill>
                  <a:srgbClr val="FFFF00"/>
                </a:solidFill>
              </a:rPr>
              <a:t>既有左子树又有右子树</a:t>
            </a:r>
            <a:r>
              <a:rPr lang="zh-CN" altLang="en-US" sz="2800" b="1">
                <a:solidFill>
                  <a:srgbClr val="FF0033"/>
                </a:solidFill>
              </a:rPr>
              <a:t> </a:t>
            </a:r>
            <a:r>
              <a:rPr lang="zh-CN" altLang="en-US" sz="2800" b="1">
                <a:solidFill>
                  <a:srgbClr val="FFFFFF"/>
                </a:solidFill>
              </a:rPr>
              <a:t>：处理方法有以下两种，可以任选其中一种。</a:t>
            </a:r>
          </a:p>
          <a:p>
            <a:pPr lvl="2"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0033"/>
                </a:solidFill>
              </a:rPr>
              <a:t>  </a:t>
            </a:r>
            <a:r>
              <a:rPr lang="zh-CN" altLang="en-US" sz="2800" b="1" u="sng">
                <a:solidFill>
                  <a:srgbClr val="FFFF00"/>
                </a:solidFill>
              </a:rPr>
              <a:t>用</a:t>
            </a:r>
            <a:r>
              <a:rPr lang="en-US" altLang="zh-CN" sz="2800" b="1" u="sng">
                <a:solidFill>
                  <a:srgbClr val="FFFF00"/>
                </a:solidFill>
              </a:rPr>
              <a:t>p</a:t>
            </a:r>
            <a:r>
              <a:rPr lang="zh-CN" altLang="en-US" sz="2800" b="1" u="sng">
                <a:solidFill>
                  <a:srgbClr val="FFFF00"/>
                </a:solidFill>
              </a:rPr>
              <a:t>的直接前驱结点代替</a:t>
            </a:r>
            <a:r>
              <a:rPr lang="en-US" altLang="zh-CN" sz="2800" b="1" u="sng">
                <a:solidFill>
                  <a:srgbClr val="FFFF00"/>
                </a:solidFill>
              </a:rPr>
              <a:t>p</a:t>
            </a:r>
            <a:r>
              <a:rPr lang="zh-CN" altLang="en-US" sz="2800" b="1">
                <a:solidFill>
                  <a:srgbClr val="FFFFFF"/>
                </a:solidFill>
              </a:rPr>
              <a:t>。即从</a:t>
            </a:r>
            <a:r>
              <a:rPr lang="en-US" altLang="zh-CN" sz="2800" b="1">
                <a:solidFill>
                  <a:srgbClr val="FFFFFF"/>
                </a:solidFill>
              </a:rPr>
              <a:t>p</a:t>
            </a:r>
            <a:r>
              <a:rPr lang="zh-CN" altLang="en-US" sz="2800" b="1">
                <a:solidFill>
                  <a:srgbClr val="FFFFFF"/>
                </a:solidFill>
              </a:rPr>
              <a:t>的</a:t>
            </a:r>
            <a:r>
              <a:rPr lang="zh-CN" altLang="en-US" sz="2800" b="1">
                <a:solidFill>
                  <a:srgbClr val="FFFF00"/>
                </a:solidFill>
              </a:rPr>
              <a:t>左子树中选择值最大</a:t>
            </a:r>
            <a:r>
              <a:rPr lang="zh-CN" altLang="en-US" sz="2800" b="1">
                <a:solidFill>
                  <a:srgbClr val="FFFFFF"/>
                </a:solidFill>
              </a:rPr>
              <a:t>的结点</a:t>
            </a:r>
            <a:r>
              <a:rPr lang="en-US" altLang="zh-CN" sz="2800" b="1">
                <a:solidFill>
                  <a:srgbClr val="FFFFFF"/>
                </a:solidFill>
              </a:rPr>
              <a:t>s</a:t>
            </a:r>
            <a:r>
              <a:rPr lang="zh-CN" altLang="en-US" sz="2800" b="1">
                <a:solidFill>
                  <a:srgbClr val="FFFFFF"/>
                </a:solidFill>
              </a:rPr>
              <a:t>放在</a:t>
            </a:r>
            <a:r>
              <a:rPr lang="en-US" altLang="zh-CN" sz="2800" b="1">
                <a:solidFill>
                  <a:srgbClr val="FFFFFF"/>
                </a:solidFill>
              </a:rPr>
              <a:t>p</a:t>
            </a:r>
            <a:r>
              <a:rPr lang="zh-CN" altLang="en-US" sz="2800" b="1">
                <a:solidFill>
                  <a:srgbClr val="FFFFFF"/>
                </a:solidFill>
              </a:rPr>
              <a:t>的位置</a:t>
            </a:r>
            <a:r>
              <a:rPr lang="en-US" altLang="zh-CN" sz="2800" b="1">
                <a:solidFill>
                  <a:srgbClr val="FFFFFF"/>
                </a:solidFill>
              </a:rPr>
              <a:t>(</a:t>
            </a:r>
            <a:r>
              <a:rPr lang="zh-CN" altLang="en-US" sz="2800" b="1">
                <a:solidFill>
                  <a:srgbClr val="FFFFFF"/>
                </a:solidFill>
              </a:rPr>
              <a:t>用结点</a:t>
            </a:r>
            <a:r>
              <a:rPr lang="en-US" altLang="zh-CN" sz="2800" b="1">
                <a:solidFill>
                  <a:srgbClr val="FFFFFF"/>
                </a:solidFill>
              </a:rPr>
              <a:t>s</a:t>
            </a:r>
            <a:r>
              <a:rPr lang="zh-CN" altLang="en-US" sz="2800" b="1">
                <a:solidFill>
                  <a:srgbClr val="FFFFFF"/>
                </a:solidFill>
              </a:rPr>
              <a:t>的内容替换结点</a:t>
            </a:r>
            <a:r>
              <a:rPr lang="en-US" altLang="zh-CN" sz="2800" b="1">
                <a:solidFill>
                  <a:srgbClr val="FFFFFF"/>
                </a:solidFill>
              </a:rPr>
              <a:t>p</a:t>
            </a:r>
            <a:r>
              <a:rPr lang="zh-CN" altLang="en-US" sz="2800" b="1">
                <a:solidFill>
                  <a:srgbClr val="FFFFFF"/>
                </a:solidFill>
              </a:rPr>
              <a:t>内容</a:t>
            </a:r>
            <a:r>
              <a:rPr lang="en-US" altLang="zh-CN" sz="2800" b="1">
                <a:solidFill>
                  <a:srgbClr val="FFFFFF"/>
                </a:solidFill>
              </a:rPr>
              <a:t>)</a:t>
            </a:r>
            <a:r>
              <a:rPr lang="zh-CN" altLang="en-US" sz="2800" b="1">
                <a:solidFill>
                  <a:srgbClr val="FFFFFF"/>
                </a:solidFill>
                <a:latin typeface="宋体" panose="02010600030101010101" pitchFamily="2" charset="-122"/>
              </a:rPr>
              <a:t>，然后删除结点</a:t>
            </a:r>
            <a:r>
              <a:rPr lang="en-US" altLang="zh-CN" sz="2800" b="1">
                <a:solidFill>
                  <a:srgbClr val="FFFFFF"/>
                </a:solidFill>
              </a:rPr>
              <a:t>s</a:t>
            </a:r>
            <a:r>
              <a:rPr lang="zh-CN" altLang="en-US" sz="2800" b="1">
                <a:solidFill>
                  <a:srgbClr val="FFFFFF"/>
                </a:solidFill>
              </a:rPr>
              <a:t>。</a:t>
            </a:r>
            <a:r>
              <a:rPr lang="en-US" altLang="zh-CN" sz="2800" b="1">
                <a:solidFill>
                  <a:srgbClr val="FFFFFF"/>
                </a:solidFill>
              </a:rPr>
              <a:t>s</a:t>
            </a:r>
            <a:r>
              <a:rPr lang="zh-CN" altLang="en-US" sz="2800" b="1">
                <a:solidFill>
                  <a:srgbClr val="FFFFFF"/>
                </a:solidFill>
              </a:rPr>
              <a:t>是</a:t>
            </a:r>
            <a:r>
              <a:rPr lang="en-US" altLang="zh-CN" sz="2800" b="1">
                <a:solidFill>
                  <a:srgbClr val="FFFFFF"/>
                </a:solidFill>
              </a:rPr>
              <a:t>p</a:t>
            </a:r>
            <a:r>
              <a:rPr lang="zh-CN" altLang="en-US" sz="2800" b="1">
                <a:solidFill>
                  <a:srgbClr val="FFFFFF"/>
                </a:solidFill>
              </a:rPr>
              <a:t>的</a:t>
            </a:r>
            <a:r>
              <a:rPr lang="zh-CN" altLang="en-US" sz="2800" b="1">
                <a:solidFill>
                  <a:srgbClr val="FFFF00"/>
                </a:solidFill>
              </a:rPr>
              <a:t>左子树中的最右边的结点</a:t>
            </a:r>
            <a:r>
              <a:rPr lang="zh-CN" altLang="en-US" sz="2800" b="1">
                <a:solidFill>
                  <a:srgbClr val="FFFFFF"/>
                </a:solidFill>
              </a:rPr>
              <a:t>且没有</a:t>
            </a:r>
            <a:r>
              <a:rPr lang="zh-CN" altLang="en-US" sz="2800" b="1">
                <a:solidFill>
                  <a:srgbClr val="FFFF00"/>
                </a:solidFill>
              </a:rPr>
              <a:t>右子树</a:t>
            </a:r>
            <a:r>
              <a:rPr lang="zh-CN" altLang="en-US" sz="2800" b="1">
                <a:solidFill>
                  <a:srgbClr val="FFFFFF"/>
                </a:solidFill>
                <a:latin typeface="宋体" panose="02010600030101010101" pitchFamily="2" charset="-122"/>
              </a:rPr>
              <a:t>，对</a:t>
            </a:r>
            <a:r>
              <a:rPr lang="en-US" altLang="zh-CN" sz="2800" b="1">
                <a:solidFill>
                  <a:srgbClr val="FFFFFF"/>
                </a:solidFill>
              </a:rPr>
              <a:t>s</a:t>
            </a:r>
            <a:r>
              <a:rPr lang="zh-CN" altLang="en-US" sz="2800" b="1">
                <a:solidFill>
                  <a:srgbClr val="FFFFFF"/>
                </a:solidFill>
              </a:rPr>
              <a:t>的删除同②</a:t>
            </a:r>
            <a:r>
              <a:rPr lang="zh-CN" altLang="en-US" sz="2800" b="1">
                <a:solidFill>
                  <a:srgbClr val="FFFFFF"/>
                </a:solidFill>
                <a:latin typeface="宋体" panose="02010600030101010101" pitchFamily="2" charset="-122"/>
              </a:rPr>
              <a:t>，如图</a:t>
            </a:r>
            <a:r>
              <a:rPr lang="en-US" altLang="zh-CN" sz="2800" b="1">
                <a:solidFill>
                  <a:srgbClr val="FFFFFF"/>
                </a:solidFill>
              </a:rPr>
              <a:t>9-5(e)</a:t>
            </a:r>
            <a:r>
              <a:rPr lang="zh-CN" altLang="en-US" sz="2800" b="1">
                <a:solidFill>
                  <a:srgbClr val="FFFFFF"/>
                </a:solidFill>
              </a:rPr>
              <a:t>所示。</a:t>
            </a:r>
          </a:p>
          <a:p>
            <a:pPr lvl="2" eaLnBrk="1" fontAlgn="base" hangingPunct="1">
              <a:lnSpc>
                <a:spcPct val="110000"/>
              </a:lnSpc>
              <a:spcBef>
                <a:spcPct val="20000"/>
              </a:spcBef>
              <a:spcAft>
                <a:spcPct val="20000"/>
              </a:spcAft>
              <a:buClr>
                <a:srgbClr val="3366FF"/>
              </a:buClr>
              <a:buSzPct val="80000"/>
            </a:pPr>
            <a:r>
              <a:rPr lang="zh-CN" altLang="en-US" sz="2800" b="1">
                <a:solidFill>
                  <a:srgbClr val="FFFF00"/>
                </a:solidFill>
              </a:rPr>
              <a:t>◆</a:t>
            </a:r>
            <a:r>
              <a:rPr lang="zh-CN" altLang="en-US" sz="2800" b="1">
                <a:solidFill>
                  <a:srgbClr val="FF0033"/>
                </a:solidFill>
              </a:rPr>
              <a:t> </a:t>
            </a:r>
            <a:r>
              <a:rPr lang="zh-CN" altLang="en-US" sz="2800" b="1" u="sng">
                <a:solidFill>
                  <a:srgbClr val="FFFF00"/>
                </a:solidFill>
              </a:rPr>
              <a:t>用</a:t>
            </a:r>
            <a:r>
              <a:rPr lang="en-US" altLang="zh-CN" sz="2800" b="1" u="sng">
                <a:solidFill>
                  <a:srgbClr val="FFFF00"/>
                </a:solidFill>
              </a:rPr>
              <a:t>p</a:t>
            </a:r>
            <a:r>
              <a:rPr lang="zh-CN" altLang="en-US" sz="2800" b="1" u="sng">
                <a:solidFill>
                  <a:srgbClr val="FFFF00"/>
                </a:solidFill>
              </a:rPr>
              <a:t>的直接后继结点代替</a:t>
            </a:r>
            <a:r>
              <a:rPr lang="en-US" altLang="zh-CN" sz="2800" b="1" u="sng">
                <a:solidFill>
                  <a:srgbClr val="FFFF00"/>
                </a:solidFill>
              </a:rPr>
              <a:t>p</a:t>
            </a:r>
            <a:r>
              <a:rPr lang="zh-CN" altLang="en-US" sz="2800" b="1">
                <a:solidFill>
                  <a:srgbClr val="FFFFFF"/>
                </a:solidFill>
              </a:rPr>
              <a:t>。即从</a:t>
            </a:r>
            <a:r>
              <a:rPr lang="en-US" altLang="zh-CN" sz="2800" b="1">
                <a:solidFill>
                  <a:srgbClr val="FFFFFF"/>
                </a:solidFill>
              </a:rPr>
              <a:t>p</a:t>
            </a:r>
            <a:r>
              <a:rPr lang="zh-CN" altLang="en-US" sz="2800" b="1">
                <a:solidFill>
                  <a:srgbClr val="FFFFFF"/>
                </a:solidFill>
              </a:rPr>
              <a:t>的</a:t>
            </a:r>
            <a:r>
              <a:rPr lang="zh-CN" altLang="en-US" sz="2800" b="1">
                <a:solidFill>
                  <a:srgbClr val="FFFF00"/>
                </a:solidFill>
              </a:rPr>
              <a:t>右子树中选择值最小</a:t>
            </a:r>
            <a:r>
              <a:rPr lang="zh-CN" altLang="en-US" sz="2800" b="1">
                <a:solidFill>
                  <a:srgbClr val="FFFFFF"/>
                </a:solidFill>
              </a:rPr>
              <a:t>的结点</a:t>
            </a:r>
            <a:r>
              <a:rPr lang="en-US" altLang="zh-CN" sz="2800" b="1">
                <a:solidFill>
                  <a:srgbClr val="FFFFFF"/>
                </a:solidFill>
              </a:rPr>
              <a:t>s</a:t>
            </a:r>
            <a:r>
              <a:rPr lang="zh-CN" altLang="en-US" sz="2800" b="1">
                <a:solidFill>
                  <a:srgbClr val="FFFFFF"/>
                </a:solidFill>
              </a:rPr>
              <a:t>放在</a:t>
            </a:r>
            <a:r>
              <a:rPr lang="en-US" altLang="zh-CN" sz="2800" b="1">
                <a:solidFill>
                  <a:srgbClr val="FFFFFF"/>
                </a:solidFill>
              </a:rPr>
              <a:t>p</a:t>
            </a:r>
            <a:r>
              <a:rPr lang="zh-CN" altLang="en-US" sz="2800" b="1">
                <a:solidFill>
                  <a:srgbClr val="FFFFFF"/>
                </a:solidFill>
              </a:rPr>
              <a:t>的位置</a:t>
            </a:r>
            <a:r>
              <a:rPr lang="en-US" altLang="zh-CN" sz="2800" b="1">
                <a:solidFill>
                  <a:srgbClr val="FFFFFF"/>
                </a:solidFill>
              </a:rPr>
              <a:t>(</a:t>
            </a:r>
            <a:r>
              <a:rPr lang="zh-CN" altLang="en-US" sz="2800" b="1">
                <a:solidFill>
                  <a:srgbClr val="FFFFFF"/>
                </a:solidFill>
              </a:rPr>
              <a:t>用结点</a:t>
            </a:r>
            <a:r>
              <a:rPr lang="en-US" altLang="zh-CN" sz="2800" b="1">
                <a:solidFill>
                  <a:srgbClr val="FFFFFF"/>
                </a:solidFill>
              </a:rPr>
              <a:t>s</a:t>
            </a:r>
            <a:r>
              <a:rPr lang="zh-CN" altLang="en-US" sz="2800" b="1">
                <a:solidFill>
                  <a:srgbClr val="FFFFFF"/>
                </a:solidFill>
              </a:rPr>
              <a:t>的内容替换结点</a:t>
            </a:r>
            <a:r>
              <a:rPr lang="en-US" altLang="zh-CN" sz="2800" b="1">
                <a:solidFill>
                  <a:srgbClr val="FFFFFF"/>
                </a:solidFill>
              </a:rPr>
              <a:t>p</a:t>
            </a:r>
            <a:r>
              <a:rPr lang="zh-CN" altLang="en-US" sz="2800" b="1">
                <a:solidFill>
                  <a:srgbClr val="FFFFFF"/>
                </a:solidFill>
              </a:rPr>
              <a:t>内容</a:t>
            </a:r>
            <a:r>
              <a:rPr lang="en-US" altLang="zh-CN" sz="2800" b="1">
                <a:solidFill>
                  <a:srgbClr val="FFFFFF"/>
                </a:solidFill>
              </a:rPr>
              <a:t>)</a:t>
            </a:r>
            <a:r>
              <a:rPr lang="zh-CN" altLang="en-US" sz="2800" b="1">
                <a:solidFill>
                  <a:srgbClr val="FFFFFF"/>
                </a:solidFill>
                <a:latin typeface="宋体" panose="02010600030101010101" pitchFamily="2" charset="-122"/>
              </a:rPr>
              <a:t>，然后删除结点</a:t>
            </a:r>
            <a:r>
              <a:rPr lang="en-US" altLang="zh-CN" sz="2800" b="1">
                <a:solidFill>
                  <a:srgbClr val="FFFFFF"/>
                </a:solidFill>
              </a:rPr>
              <a:t>s</a:t>
            </a:r>
            <a:r>
              <a:rPr lang="zh-CN" altLang="en-US" sz="2800" b="1">
                <a:solidFill>
                  <a:srgbClr val="FFFFFF"/>
                </a:solidFill>
              </a:rPr>
              <a:t>。</a:t>
            </a:r>
            <a:r>
              <a:rPr lang="en-US" altLang="zh-CN" sz="2800" b="1">
                <a:solidFill>
                  <a:srgbClr val="FFFFFF"/>
                </a:solidFill>
              </a:rPr>
              <a:t>s</a:t>
            </a:r>
            <a:r>
              <a:rPr lang="zh-CN" altLang="en-US" sz="2800" b="1">
                <a:solidFill>
                  <a:srgbClr val="FFFFFF"/>
                </a:solidFill>
              </a:rPr>
              <a:t>是</a:t>
            </a:r>
            <a:r>
              <a:rPr lang="en-US" altLang="zh-CN" sz="2800" b="1">
                <a:solidFill>
                  <a:srgbClr val="FFFFFF"/>
                </a:solidFill>
              </a:rPr>
              <a:t>p</a:t>
            </a:r>
            <a:r>
              <a:rPr lang="zh-CN" altLang="en-US" sz="2800" b="1">
                <a:solidFill>
                  <a:srgbClr val="FFFFFF"/>
                </a:solidFill>
              </a:rPr>
              <a:t>的</a:t>
            </a:r>
            <a:r>
              <a:rPr lang="zh-CN" altLang="en-US" sz="2800" b="1">
                <a:solidFill>
                  <a:srgbClr val="FFFF00"/>
                </a:solidFill>
              </a:rPr>
              <a:t>右子树中的最左边的结点</a:t>
            </a:r>
            <a:r>
              <a:rPr lang="zh-CN" altLang="en-US" sz="2800" b="1">
                <a:solidFill>
                  <a:srgbClr val="FFFFFF"/>
                </a:solidFill>
              </a:rPr>
              <a:t>且没有</a:t>
            </a:r>
            <a:r>
              <a:rPr lang="zh-CN" altLang="en-US" sz="2800" b="1">
                <a:solidFill>
                  <a:srgbClr val="FFFF00"/>
                </a:solidFill>
              </a:rPr>
              <a:t>左子树</a:t>
            </a:r>
            <a:r>
              <a:rPr lang="zh-CN" altLang="en-US" sz="2800" b="1">
                <a:solidFill>
                  <a:srgbClr val="FFFFFF"/>
                </a:solidFill>
                <a:latin typeface="宋体" panose="02010600030101010101" pitchFamily="2" charset="-122"/>
              </a:rPr>
              <a:t>，对</a:t>
            </a:r>
            <a:r>
              <a:rPr lang="en-US" altLang="zh-CN" sz="2800" b="1">
                <a:solidFill>
                  <a:srgbClr val="FFFFFF"/>
                </a:solidFill>
              </a:rPr>
              <a:t>s</a:t>
            </a:r>
            <a:r>
              <a:rPr lang="zh-CN" altLang="en-US" sz="2800" b="1">
                <a:solidFill>
                  <a:srgbClr val="FFFFFF"/>
                </a:solidFill>
              </a:rPr>
              <a:t>的删除同②</a:t>
            </a:r>
            <a:r>
              <a:rPr lang="zh-CN" altLang="en-US" sz="2800" b="1">
                <a:solidFill>
                  <a:srgbClr val="FFFFFF"/>
                </a:solidFill>
                <a:latin typeface="宋体" panose="02010600030101010101" pitchFamily="2" charset="-122"/>
              </a:rPr>
              <a:t>，如图</a:t>
            </a:r>
            <a:r>
              <a:rPr lang="en-US" altLang="zh-CN" sz="2800" b="1">
                <a:solidFill>
                  <a:srgbClr val="FFFFFF"/>
                </a:solidFill>
              </a:rPr>
              <a:t>9-5(f)</a:t>
            </a:r>
            <a:r>
              <a:rPr lang="zh-CN" altLang="en-US" sz="2800" b="1">
                <a:solidFill>
                  <a:srgbClr val="FFFFFF"/>
                </a:solidFill>
              </a:rPr>
              <a:t>所示。</a:t>
            </a:r>
          </a:p>
        </p:txBody>
      </p:sp>
    </p:spTree>
    <p:extLst>
      <p:ext uri="{BB962C8B-B14F-4D97-AF65-F5344CB8AC3E}">
        <p14:creationId xmlns:p14="http://schemas.microsoft.com/office/powerpoint/2010/main" val="3981418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59810" name="Group 2">
            <a:extLst>
              <a:ext uri="{FF2B5EF4-FFF2-40B4-BE49-F238E27FC236}">
                <a16:creationId xmlns:a16="http://schemas.microsoft.com/office/drawing/2014/main" id="{4D0C0AC0-5D63-F24C-BE9B-12978048E11D}"/>
              </a:ext>
            </a:extLst>
          </p:cNvPr>
          <p:cNvGrpSpPr>
            <a:grpSpLocks/>
          </p:cNvGrpSpPr>
          <p:nvPr/>
        </p:nvGrpSpPr>
        <p:grpSpPr bwMode="auto">
          <a:xfrm>
            <a:off x="1676400" y="260350"/>
            <a:ext cx="8839200" cy="5945188"/>
            <a:chOff x="96" y="164"/>
            <a:chExt cx="5568" cy="3745"/>
          </a:xfrm>
        </p:grpSpPr>
        <p:grpSp>
          <p:nvGrpSpPr>
            <p:cNvPr id="759811" name="Group 3">
              <a:extLst>
                <a:ext uri="{FF2B5EF4-FFF2-40B4-BE49-F238E27FC236}">
                  <a16:creationId xmlns:a16="http://schemas.microsoft.com/office/drawing/2014/main" id="{DD531808-1B2A-F541-9C18-6785FD12E46E}"/>
                </a:ext>
              </a:extLst>
            </p:cNvPr>
            <p:cNvGrpSpPr>
              <a:grpSpLocks/>
            </p:cNvGrpSpPr>
            <p:nvPr/>
          </p:nvGrpSpPr>
          <p:grpSpPr bwMode="auto">
            <a:xfrm>
              <a:off x="930" y="2024"/>
              <a:ext cx="3726" cy="1885"/>
              <a:chOff x="152" y="48"/>
              <a:chExt cx="3726" cy="1885"/>
            </a:xfrm>
          </p:grpSpPr>
          <p:sp>
            <p:nvSpPr>
              <p:cNvPr id="759812" name="Rectangle 4">
                <a:extLst>
                  <a:ext uri="{FF2B5EF4-FFF2-40B4-BE49-F238E27FC236}">
                    <a16:creationId xmlns:a16="http://schemas.microsoft.com/office/drawing/2014/main" id="{534123C3-13DA-214E-94D5-D7A42B366909}"/>
                  </a:ext>
                </a:extLst>
              </p:cNvPr>
              <p:cNvSpPr>
                <a:spLocks noChangeArrowheads="1"/>
              </p:cNvSpPr>
              <p:nvPr/>
            </p:nvSpPr>
            <p:spPr bwMode="auto">
              <a:xfrm>
                <a:off x="1338" y="1706"/>
                <a:ext cx="21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9-5   BST</a:t>
                </a:r>
                <a:r>
                  <a:rPr kumimoji="1" lang="zh-CN" altLang="en-US" sz="2000" b="1">
                    <a:solidFill>
                      <a:srgbClr val="FFFFFF"/>
                    </a:solidFill>
                    <a:latin typeface="Times New Roman" panose="02020603050405020304" pitchFamily="18" charset="0"/>
                    <a:ea typeface="宋体" panose="02010600030101010101" pitchFamily="2" charset="-122"/>
                  </a:rPr>
                  <a:t>树的结点删除情况</a:t>
                </a:r>
              </a:p>
            </p:txBody>
          </p:sp>
          <p:sp>
            <p:nvSpPr>
              <p:cNvPr id="759813" name="AutoShape 5">
                <a:extLst>
                  <a:ext uri="{FF2B5EF4-FFF2-40B4-BE49-F238E27FC236}">
                    <a16:creationId xmlns:a16="http://schemas.microsoft.com/office/drawing/2014/main" id="{94ED9875-070D-314D-857C-D86E2E2BF4D7}"/>
                  </a:ext>
                </a:extLst>
              </p:cNvPr>
              <p:cNvSpPr>
                <a:spLocks noChangeArrowheads="1"/>
              </p:cNvSpPr>
              <p:nvPr/>
            </p:nvSpPr>
            <p:spPr bwMode="auto">
              <a:xfrm>
                <a:off x="1770" y="572"/>
                <a:ext cx="384" cy="96"/>
              </a:xfrm>
              <a:prstGeom prst="rightArrow">
                <a:avLst>
                  <a:gd name="adj1" fmla="val 50000"/>
                  <a:gd name="adj2" fmla="val 10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59814" name="Group 6">
                <a:extLst>
                  <a:ext uri="{FF2B5EF4-FFF2-40B4-BE49-F238E27FC236}">
                    <a16:creationId xmlns:a16="http://schemas.microsoft.com/office/drawing/2014/main" id="{B82E1A7F-BF1E-254B-8AEE-CDD649CB9D1A}"/>
                  </a:ext>
                </a:extLst>
              </p:cNvPr>
              <p:cNvGrpSpPr>
                <a:grpSpLocks/>
              </p:cNvGrpSpPr>
              <p:nvPr/>
            </p:nvGrpSpPr>
            <p:grpSpPr bwMode="auto">
              <a:xfrm>
                <a:off x="152" y="48"/>
                <a:ext cx="1626" cy="1523"/>
                <a:chOff x="152" y="48"/>
                <a:chExt cx="1626" cy="1523"/>
              </a:xfrm>
            </p:grpSpPr>
            <p:sp>
              <p:nvSpPr>
                <p:cNvPr id="759815" name="Rectangle 7">
                  <a:extLst>
                    <a:ext uri="{FF2B5EF4-FFF2-40B4-BE49-F238E27FC236}">
                      <a16:creationId xmlns:a16="http://schemas.microsoft.com/office/drawing/2014/main" id="{5B756E96-A2E7-A44D-A800-86F0B45B30C0}"/>
                    </a:ext>
                  </a:extLst>
                </p:cNvPr>
                <p:cNvSpPr>
                  <a:spLocks noChangeArrowheads="1"/>
                </p:cNvSpPr>
                <p:nvPr/>
              </p:nvSpPr>
              <p:spPr bwMode="auto">
                <a:xfrm>
                  <a:off x="274" y="1344"/>
                  <a:ext cx="1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(e)  </a:t>
                  </a:r>
                  <a:r>
                    <a:rPr kumimoji="1" lang="zh-CN" altLang="en-US" sz="2000" b="1">
                      <a:solidFill>
                        <a:srgbClr val="FFFFFF"/>
                      </a:solidFill>
                      <a:latin typeface="Times New Roman" panose="02020603050405020304" pitchFamily="18" charset="0"/>
                      <a:ea typeface="宋体" panose="02010600030101010101" pitchFamily="2" charset="-122"/>
                    </a:rPr>
                    <a:t>删除结点</a:t>
                  </a:r>
                  <a:r>
                    <a:rPr kumimoji="1" lang="en-US" altLang="zh-CN" sz="2000" b="1">
                      <a:solidFill>
                        <a:srgbClr val="FFFFFF"/>
                      </a:solidFill>
                      <a:latin typeface="Times New Roman" panose="02020603050405020304" pitchFamily="18" charset="0"/>
                      <a:ea typeface="宋体" panose="02010600030101010101" pitchFamily="2" charset="-122"/>
                    </a:rPr>
                    <a:t>12</a:t>
                  </a:r>
                </a:p>
              </p:txBody>
            </p:sp>
            <p:grpSp>
              <p:nvGrpSpPr>
                <p:cNvPr id="759816" name="Group 8">
                  <a:extLst>
                    <a:ext uri="{FF2B5EF4-FFF2-40B4-BE49-F238E27FC236}">
                      <a16:creationId xmlns:a16="http://schemas.microsoft.com/office/drawing/2014/main" id="{05301CFC-B2A9-664E-8139-B7C0112D096E}"/>
                    </a:ext>
                  </a:extLst>
                </p:cNvPr>
                <p:cNvGrpSpPr>
                  <a:grpSpLocks/>
                </p:cNvGrpSpPr>
                <p:nvPr/>
              </p:nvGrpSpPr>
              <p:grpSpPr bwMode="auto">
                <a:xfrm>
                  <a:off x="152" y="48"/>
                  <a:ext cx="1626" cy="1258"/>
                  <a:chOff x="152" y="48"/>
                  <a:chExt cx="1626" cy="1258"/>
                </a:xfrm>
              </p:grpSpPr>
              <p:sp>
                <p:nvSpPr>
                  <p:cNvPr id="759817" name="Oval 9">
                    <a:extLst>
                      <a:ext uri="{FF2B5EF4-FFF2-40B4-BE49-F238E27FC236}">
                        <a16:creationId xmlns:a16="http://schemas.microsoft.com/office/drawing/2014/main" id="{C18F27D8-0B0F-FD4F-8476-143A72845707}"/>
                      </a:ext>
                    </a:extLst>
                  </p:cNvPr>
                  <p:cNvSpPr>
                    <a:spLocks noChangeArrowheads="1"/>
                  </p:cNvSpPr>
                  <p:nvPr/>
                </p:nvSpPr>
                <p:spPr bwMode="auto">
                  <a:xfrm>
                    <a:off x="808" y="4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sp>
                <p:nvSpPr>
                  <p:cNvPr id="759818" name="Oval 10">
                    <a:extLst>
                      <a:ext uri="{FF2B5EF4-FFF2-40B4-BE49-F238E27FC236}">
                        <a16:creationId xmlns:a16="http://schemas.microsoft.com/office/drawing/2014/main" id="{EB6D97AC-9640-6340-A6FA-D9209395F283}"/>
                      </a:ext>
                    </a:extLst>
                  </p:cNvPr>
                  <p:cNvSpPr>
                    <a:spLocks noChangeArrowheads="1"/>
                  </p:cNvSpPr>
                  <p:nvPr/>
                </p:nvSpPr>
                <p:spPr bwMode="auto">
                  <a:xfrm>
                    <a:off x="448" y="391"/>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759819" name="Oval 11">
                    <a:extLst>
                      <a:ext uri="{FF2B5EF4-FFF2-40B4-BE49-F238E27FC236}">
                        <a16:creationId xmlns:a16="http://schemas.microsoft.com/office/drawing/2014/main" id="{4FB49841-B2C9-2B45-BF29-2E5C616960D1}"/>
                      </a:ext>
                    </a:extLst>
                  </p:cNvPr>
                  <p:cNvSpPr>
                    <a:spLocks noChangeArrowheads="1"/>
                  </p:cNvSpPr>
                  <p:nvPr/>
                </p:nvSpPr>
                <p:spPr bwMode="auto">
                  <a:xfrm>
                    <a:off x="152" y="752"/>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759820" name="Oval 12">
                    <a:extLst>
                      <a:ext uri="{FF2B5EF4-FFF2-40B4-BE49-F238E27FC236}">
                        <a16:creationId xmlns:a16="http://schemas.microsoft.com/office/drawing/2014/main" id="{FABBBA42-5A3F-2443-A747-7C43F4AA0BD1}"/>
                      </a:ext>
                    </a:extLst>
                  </p:cNvPr>
                  <p:cNvSpPr>
                    <a:spLocks noChangeArrowheads="1"/>
                  </p:cNvSpPr>
                  <p:nvPr/>
                </p:nvSpPr>
                <p:spPr bwMode="auto">
                  <a:xfrm>
                    <a:off x="1184" y="376"/>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759821" name="Line 13">
                    <a:extLst>
                      <a:ext uri="{FF2B5EF4-FFF2-40B4-BE49-F238E27FC236}">
                        <a16:creationId xmlns:a16="http://schemas.microsoft.com/office/drawing/2014/main" id="{375469C4-7E90-954F-A511-2D2AB3F2940B}"/>
                      </a:ext>
                    </a:extLst>
                  </p:cNvPr>
                  <p:cNvSpPr>
                    <a:spLocks noChangeShapeType="1"/>
                  </p:cNvSpPr>
                  <p:nvPr/>
                </p:nvSpPr>
                <p:spPr bwMode="auto">
                  <a:xfrm flipH="1">
                    <a:off x="688" y="248"/>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22" name="Line 14">
                    <a:extLst>
                      <a:ext uri="{FF2B5EF4-FFF2-40B4-BE49-F238E27FC236}">
                        <a16:creationId xmlns:a16="http://schemas.microsoft.com/office/drawing/2014/main" id="{ABB4BB52-AD5B-E046-A359-6028E10CA4FE}"/>
                      </a:ext>
                    </a:extLst>
                  </p:cNvPr>
                  <p:cNvSpPr>
                    <a:spLocks noChangeShapeType="1"/>
                  </p:cNvSpPr>
                  <p:nvPr/>
                </p:nvSpPr>
                <p:spPr bwMode="auto">
                  <a:xfrm>
                    <a:off x="1064" y="248"/>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23" name="Line 15">
                    <a:extLst>
                      <a:ext uri="{FF2B5EF4-FFF2-40B4-BE49-F238E27FC236}">
                        <a16:creationId xmlns:a16="http://schemas.microsoft.com/office/drawing/2014/main" id="{2224375E-71CD-734D-B759-B2D18E6C8B35}"/>
                      </a:ext>
                    </a:extLst>
                  </p:cNvPr>
                  <p:cNvSpPr>
                    <a:spLocks noChangeShapeType="1"/>
                  </p:cNvSpPr>
                  <p:nvPr/>
                </p:nvSpPr>
                <p:spPr bwMode="auto">
                  <a:xfrm flipH="1">
                    <a:off x="344" y="601"/>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24" name="Oval 16">
                    <a:extLst>
                      <a:ext uri="{FF2B5EF4-FFF2-40B4-BE49-F238E27FC236}">
                        <a16:creationId xmlns:a16="http://schemas.microsoft.com/office/drawing/2014/main" id="{4A8F569E-161A-A148-B6E6-08E3642B9FDB}"/>
                      </a:ext>
                    </a:extLst>
                  </p:cNvPr>
                  <p:cNvSpPr>
                    <a:spLocks noChangeArrowheads="1"/>
                  </p:cNvSpPr>
                  <p:nvPr/>
                </p:nvSpPr>
                <p:spPr bwMode="auto">
                  <a:xfrm>
                    <a:off x="1072" y="760"/>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a:t>
                    </a:r>
                  </a:p>
                </p:txBody>
              </p:sp>
              <p:sp>
                <p:nvSpPr>
                  <p:cNvPr id="759825" name="Line 17">
                    <a:extLst>
                      <a:ext uri="{FF2B5EF4-FFF2-40B4-BE49-F238E27FC236}">
                        <a16:creationId xmlns:a16="http://schemas.microsoft.com/office/drawing/2014/main" id="{46D13EB1-C80D-4D40-AE76-FD6A5B385957}"/>
                      </a:ext>
                    </a:extLst>
                  </p:cNvPr>
                  <p:cNvSpPr>
                    <a:spLocks noChangeShapeType="1"/>
                  </p:cNvSpPr>
                  <p:nvPr/>
                </p:nvSpPr>
                <p:spPr bwMode="auto">
                  <a:xfrm flipH="1">
                    <a:off x="1179" y="601"/>
                    <a:ext cx="159"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26" name="Oval 18">
                    <a:extLst>
                      <a:ext uri="{FF2B5EF4-FFF2-40B4-BE49-F238E27FC236}">
                        <a16:creationId xmlns:a16="http://schemas.microsoft.com/office/drawing/2014/main" id="{E5EA5E50-3C38-B441-B447-C0EE95922BDA}"/>
                      </a:ext>
                    </a:extLst>
                  </p:cNvPr>
                  <p:cNvSpPr>
                    <a:spLocks noChangeArrowheads="1"/>
                  </p:cNvSpPr>
                  <p:nvPr/>
                </p:nvSpPr>
                <p:spPr bwMode="auto">
                  <a:xfrm>
                    <a:off x="1461" y="1079"/>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14</a:t>
                    </a:r>
                  </a:p>
                </p:txBody>
              </p:sp>
              <p:sp>
                <p:nvSpPr>
                  <p:cNvPr id="759827" name="Line 19">
                    <a:extLst>
                      <a:ext uri="{FF2B5EF4-FFF2-40B4-BE49-F238E27FC236}">
                        <a16:creationId xmlns:a16="http://schemas.microsoft.com/office/drawing/2014/main" id="{A7BD3238-8D3D-B648-81D7-1F324BAC5A6C}"/>
                      </a:ext>
                    </a:extLst>
                  </p:cNvPr>
                  <p:cNvSpPr>
                    <a:spLocks noChangeShapeType="1"/>
                  </p:cNvSpPr>
                  <p:nvPr/>
                </p:nvSpPr>
                <p:spPr bwMode="auto">
                  <a:xfrm>
                    <a:off x="1341" y="951"/>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59828" name="Group 20">
                <a:extLst>
                  <a:ext uri="{FF2B5EF4-FFF2-40B4-BE49-F238E27FC236}">
                    <a16:creationId xmlns:a16="http://schemas.microsoft.com/office/drawing/2014/main" id="{2A7D7186-23AC-574F-A969-865FCF7F0D6B}"/>
                  </a:ext>
                </a:extLst>
              </p:cNvPr>
              <p:cNvGrpSpPr>
                <a:grpSpLocks/>
              </p:cNvGrpSpPr>
              <p:nvPr/>
            </p:nvGrpSpPr>
            <p:grpSpPr bwMode="auto">
              <a:xfrm>
                <a:off x="2253" y="164"/>
                <a:ext cx="1625" cy="1361"/>
                <a:chOff x="2018" y="164"/>
                <a:chExt cx="1625" cy="1361"/>
              </a:xfrm>
            </p:grpSpPr>
            <p:sp>
              <p:nvSpPr>
                <p:cNvPr id="759829" name="Rectangle 21">
                  <a:extLst>
                    <a:ext uri="{FF2B5EF4-FFF2-40B4-BE49-F238E27FC236}">
                      <a16:creationId xmlns:a16="http://schemas.microsoft.com/office/drawing/2014/main" id="{27EBB0E5-AE0F-A045-88CA-68BD455AE436}"/>
                    </a:ext>
                  </a:extLst>
                </p:cNvPr>
                <p:cNvSpPr>
                  <a:spLocks noChangeArrowheads="1"/>
                </p:cNvSpPr>
                <p:nvPr/>
              </p:nvSpPr>
              <p:spPr bwMode="auto">
                <a:xfrm>
                  <a:off x="2221" y="1298"/>
                  <a:ext cx="1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(d)  </a:t>
                  </a:r>
                  <a:r>
                    <a:rPr kumimoji="1" lang="zh-CN" altLang="en-US" sz="2000" b="1">
                      <a:solidFill>
                        <a:srgbClr val="FFFFFF"/>
                      </a:solidFill>
                      <a:latin typeface="Times New Roman" panose="02020603050405020304" pitchFamily="18" charset="0"/>
                      <a:ea typeface="宋体" panose="02010600030101010101" pitchFamily="2" charset="-122"/>
                    </a:rPr>
                    <a:t>删除结点</a:t>
                  </a:r>
                  <a:r>
                    <a:rPr kumimoji="1" lang="en-US" altLang="zh-CN" sz="2000" b="1">
                      <a:solidFill>
                        <a:srgbClr val="FFFFFF"/>
                      </a:solidFill>
                      <a:latin typeface="Times New Roman" panose="02020603050405020304" pitchFamily="18" charset="0"/>
                      <a:ea typeface="宋体" panose="02010600030101010101" pitchFamily="2" charset="-122"/>
                    </a:rPr>
                    <a:t>15</a:t>
                  </a:r>
                </a:p>
              </p:txBody>
            </p:sp>
            <p:grpSp>
              <p:nvGrpSpPr>
                <p:cNvPr id="759830" name="Group 22">
                  <a:extLst>
                    <a:ext uri="{FF2B5EF4-FFF2-40B4-BE49-F238E27FC236}">
                      <a16:creationId xmlns:a16="http://schemas.microsoft.com/office/drawing/2014/main" id="{89950373-7EF7-F042-8E21-B168C55B1BA1}"/>
                    </a:ext>
                  </a:extLst>
                </p:cNvPr>
                <p:cNvGrpSpPr>
                  <a:grpSpLocks/>
                </p:cNvGrpSpPr>
                <p:nvPr/>
              </p:nvGrpSpPr>
              <p:grpSpPr bwMode="auto">
                <a:xfrm>
                  <a:off x="2018" y="164"/>
                  <a:ext cx="1625" cy="931"/>
                  <a:chOff x="2018" y="164"/>
                  <a:chExt cx="1625" cy="931"/>
                </a:xfrm>
              </p:grpSpPr>
              <p:sp>
                <p:nvSpPr>
                  <p:cNvPr id="759831" name="Oval 23">
                    <a:extLst>
                      <a:ext uri="{FF2B5EF4-FFF2-40B4-BE49-F238E27FC236}">
                        <a16:creationId xmlns:a16="http://schemas.microsoft.com/office/drawing/2014/main" id="{AEB3B1AF-4299-3F4D-B944-424E33DA63BA}"/>
                      </a:ext>
                    </a:extLst>
                  </p:cNvPr>
                  <p:cNvSpPr>
                    <a:spLocks noChangeArrowheads="1"/>
                  </p:cNvSpPr>
                  <p:nvPr/>
                </p:nvSpPr>
                <p:spPr bwMode="auto">
                  <a:xfrm>
                    <a:off x="2690" y="164"/>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sp>
                <p:nvSpPr>
                  <p:cNvPr id="759832" name="Oval 24">
                    <a:extLst>
                      <a:ext uri="{FF2B5EF4-FFF2-40B4-BE49-F238E27FC236}">
                        <a16:creationId xmlns:a16="http://schemas.microsoft.com/office/drawing/2014/main" id="{AB3E107A-E566-8843-A4F3-D0CD072F4E42}"/>
                      </a:ext>
                    </a:extLst>
                  </p:cNvPr>
                  <p:cNvSpPr>
                    <a:spLocks noChangeArrowheads="1"/>
                  </p:cNvSpPr>
                  <p:nvPr/>
                </p:nvSpPr>
                <p:spPr bwMode="auto">
                  <a:xfrm>
                    <a:off x="2314" y="507"/>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759833" name="Oval 25">
                    <a:extLst>
                      <a:ext uri="{FF2B5EF4-FFF2-40B4-BE49-F238E27FC236}">
                        <a16:creationId xmlns:a16="http://schemas.microsoft.com/office/drawing/2014/main" id="{1281FFCC-7AEE-1A4A-AD2A-AACC18DE640E}"/>
                      </a:ext>
                    </a:extLst>
                  </p:cNvPr>
                  <p:cNvSpPr>
                    <a:spLocks noChangeArrowheads="1"/>
                  </p:cNvSpPr>
                  <p:nvPr/>
                </p:nvSpPr>
                <p:spPr bwMode="auto">
                  <a:xfrm>
                    <a:off x="2018" y="86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759834" name="Oval 26">
                    <a:extLst>
                      <a:ext uri="{FF2B5EF4-FFF2-40B4-BE49-F238E27FC236}">
                        <a16:creationId xmlns:a16="http://schemas.microsoft.com/office/drawing/2014/main" id="{02B326B2-FC48-BC43-A68B-8808507D3455}"/>
                      </a:ext>
                    </a:extLst>
                  </p:cNvPr>
                  <p:cNvSpPr>
                    <a:spLocks noChangeArrowheads="1"/>
                  </p:cNvSpPr>
                  <p:nvPr/>
                </p:nvSpPr>
                <p:spPr bwMode="auto">
                  <a:xfrm>
                    <a:off x="3074" y="492"/>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a:t>
                    </a:r>
                  </a:p>
                </p:txBody>
              </p:sp>
              <p:sp>
                <p:nvSpPr>
                  <p:cNvPr id="759835" name="Line 27">
                    <a:extLst>
                      <a:ext uri="{FF2B5EF4-FFF2-40B4-BE49-F238E27FC236}">
                        <a16:creationId xmlns:a16="http://schemas.microsoft.com/office/drawing/2014/main" id="{E705A45C-2269-0741-B2C5-8FDAC29765DF}"/>
                      </a:ext>
                    </a:extLst>
                  </p:cNvPr>
                  <p:cNvSpPr>
                    <a:spLocks noChangeShapeType="1"/>
                  </p:cNvSpPr>
                  <p:nvPr/>
                </p:nvSpPr>
                <p:spPr bwMode="auto">
                  <a:xfrm flipH="1">
                    <a:off x="2570" y="364"/>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36" name="Line 28">
                    <a:extLst>
                      <a:ext uri="{FF2B5EF4-FFF2-40B4-BE49-F238E27FC236}">
                        <a16:creationId xmlns:a16="http://schemas.microsoft.com/office/drawing/2014/main" id="{96EC72FC-7727-C548-9B8D-95F3AE50DEDD}"/>
                      </a:ext>
                    </a:extLst>
                  </p:cNvPr>
                  <p:cNvSpPr>
                    <a:spLocks noChangeShapeType="1"/>
                  </p:cNvSpPr>
                  <p:nvPr/>
                </p:nvSpPr>
                <p:spPr bwMode="auto">
                  <a:xfrm>
                    <a:off x="2954" y="364"/>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37" name="Line 29">
                    <a:extLst>
                      <a:ext uri="{FF2B5EF4-FFF2-40B4-BE49-F238E27FC236}">
                        <a16:creationId xmlns:a16="http://schemas.microsoft.com/office/drawing/2014/main" id="{4829362F-74C6-F04D-9725-CF4ED4539709}"/>
                      </a:ext>
                    </a:extLst>
                  </p:cNvPr>
                  <p:cNvSpPr>
                    <a:spLocks noChangeShapeType="1"/>
                  </p:cNvSpPr>
                  <p:nvPr/>
                </p:nvSpPr>
                <p:spPr bwMode="auto">
                  <a:xfrm flipH="1">
                    <a:off x="2210" y="717"/>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38" name="Oval 30">
                    <a:extLst>
                      <a:ext uri="{FF2B5EF4-FFF2-40B4-BE49-F238E27FC236}">
                        <a16:creationId xmlns:a16="http://schemas.microsoft.com/office/drawing/2014/main" id="{165F2D1E-3DA5-8F45-BD71-24BD64725EC2}"/>
                      </a:ext>
                    </a:extLst>
                  </p:cNvPr>
                  <p:cNvSpPr>
                    <a:spLocks noChangeArrowheads="1"/>
                  </p:cNvSpPr>
                  <p:nvPr/>
                </p:nvSpPr>
                <p:spPr bwMode="auto">
                  <a:xfrm>
                    <a:off x="3326" y="860"/>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14</a:t>
                    </a:r>
                  </a:p>
                </p:txBody>
              </p:sp>
              <p:sp>
                <p:nvSpPr>
                  <p:cNvPr id="759839" name="Line 31">
                    <a:extLst>
                      <a:ext uri="{FF2B5EF4-FFF2-40B4-BE49-F238E27FC236}">
                        <a16:creationId xmlns:a16="http://schemas.microsoft.com/office/drawing/2014/main" id="{9B243E5A-84A3-0946-8AB0-E2ABDC5C4346}"/>
                      </a:ext>
                    </a:extLst>
                  </p:cNvPr>
                  <p:cNvSpPr>
                    <a:spLocks noChangeShapeType="1"/>
                  </p:cNvSpPr>
                  <p:nvPr/>
                </p:nvSpPr>
                <p:spPr bwMode="auto">
                  <a:xfrm>
                    <a:off x="3301" y="703"/>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759840" name="Group 32">
              <a:extLst>
                <a:ext uri="{FF2B5EF4-FFF2-40B4-BE49-F238E27FC236}">
                  <a16:creationId xmlns:a16="http://schemas.microsoft.com/office/drawing/2014/main" id="{47A76336-B47E-6745-A342-499A68821079}"/>
                </a:ext>
              </a:extLst>
            </p:cNvPr>
            <p:cNvGrpSpPr>
              <a:grpSpLocks/>
            </p:cNvGrpSpPr>
            <p:nvPr/>
          </p:nvGrpSpPr>
          <p:grpSpPr bwMode="auto">
            <a:xfrm>
              <a:off x="96" y="164"/>
              <a:ext cx="5568" cy="1632"/>
              <a:chOff x="96" y="2544"/>
              <a:chExt cx="5568" cy="1632"/>
            </a:xfrm>
          </p:grpSpPr>
          <p:grpSp>
            <p:nvGrpSpPr>
              <p:cNvPr id="759841" name="Group 33">
                <a:extLst>
                  <a:ext uri="{FF2B5EF4-FFF2-40B4-BE49-F238E27FC236}">
                    <a16:creationId xmlns:a16="http://schemas.microsoft.com/office/drawing/2014/main" id="{FBBD3C5C-C045-8847-9AF2-073E00C11E89}"/>
                  </a:ext>
                </a:extLst>
              </p:cNvPr>
              <p:cNvGrpSpPr>
                <a:grpSpLocks/>
              </p:cNvGrpSpPr>
              <p:nvPr/>
            </p:nvGrpSpPr>
            <p:grpSpPr bwMode="auto">
              <a:xfrm>
                <a:off x="96" y="2544"/>
                <a:ext cx="1725" cy="1619"/>
                <a:chOff x="192" y="2496"/>
                <a:chExt cx="1725" cy="1619"/>
              </a:xfrm>
            </p:grpSpPr>
            <p:grpSp>
              <p:nvGrpSpPr>
                <p:cNvPr id="759842" name="Group 34">
                  <a:extLst>
                    <a:ext uri="{FF2B5EF4-FFF2-40B4-BE49-F238E27FC236}">
                      <a16:creationId xmlns:a16="http://schemas.microsoft.com/office/drawing/2014/main" id="{A66C2EFE-B828-B44C-B7D3-A3DB78ED5AB3}"/>
                    </a:ext>
                  </a:extLst>
                </p:cNvPr>
                <p:cNvGrpSpPr>
                  <a:grpSpLocks/>
                </p:cNvGrpSpPr>
                <p:nvPr/>
              </p:nvGrpSpPr>
              <p:grpSpPr bwMode="auto">
                <a:xfrm>
                  <a:off x="192" y="2496"/>
                  <a:ext cx="1725" cy="1304"/>
                  <a:chOff x="336" y="2496"/>
                  <a:chExt cx="1725" cy="1304"/>
                </a:xfrm>
              </p:grpSpPr>
              <p:sp>
                <p:nvSpPr>
                  <p:cNvPr id="759843" name="Oval 35">
                    <a:extLst>
                      <a:ext uri="{FF2B5EF4-FFF2-40B4-BE49-F238E27FC236}">
                        <a16:creationId xmlns:a16="http://schemas.microsoft.com/office/drawing/2014/main" id="{86FE8485-8B5E-F442-BB28-BB068EC0CC1D}"/>
                      </a:ext>
                    </a:extLst>
                  </p:cNvPr>
                  <p:cNvSpPr>
                    <a:spLocks noChangeArrowheads="1"/>
                  </p:cNvSpPr>
                  <p:nvPr/>
                </p:nvSpPr>
                <p:spPr bwMode="auto">
                  <a:xfrm>
                    <a:off x="1008" y="2496"/>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12</a:t>
                    </a:r>
                  </a:p>
                </p:txBody>
              </p:sp>
              <p:sp>
                <p:nvSpPr>
                  <p:cNvPr id="759844" name="Oval 36">
                    <a:extLst>
                      <a:ext uri="{FF2B5EF4-FFF2-40B4-BE49-F238E27FC236}">
                        <a16:creationId xmlns:a16="http://schemas.microsoft.com/office/drawing/2014/main" id="{8C24974C-B024-D44A-A377-F9E7552655BC}"/>
                      </a:ext>
                    </a:extLst>
                  </p:cNvPr>
                  <p:cNvSpPr>
                    <a:spLocks noChangeArrowheads="1"/>
                  </p:cNvSpPr>
                  <p:nvPr/>
                </p:nvSpPr>
                <p:spPr bwMode="auto">
                  <a:xfrm>
                    <a:off x="632" y="2839"/>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759845" name="Oval 37">
                    <a:extLst>
                      <a:ext uri="{FF2B5EF4-FFF2-40B4-BE49-F238E27FC236}">
                        <a16:creationId xmlns:a16="http://schemas.microsoft.com/office/drawing/2014/main" id="{A3AA3472-9C5A-764A-BF48-87D7DB2F3D71}"/>
                      </a:ext>
                    </a:extLst>
                  </p:cNvPr>
                  <p:cNvSpPr>
                    <a:spLocks noChangeArrowheads="1"/>
                  </p:cNvSpPr>
                  <p:nvPr/>
                </p:nvSpPr>
                <p:spPr bwMode="auto">
                  <a:xfrm>
                    <a:off x="336" y="3200"/>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759846" name="Oval 38">
                    <a:extLst>
                      <a:ext uri="{FF2B5EF4-FFF2-40B4-BE49-F238E27FC236}">
                        <a16:creationId xmlns:a16="http://schemas.microsoft.com/office/drawing/2014/main" id="{FDA603BA-2545-CB4A-B9D7-627A33DB5F73}"/>
                      </a:ext>
                    </a:extLst>
                  </p:cNvPr>
                  <p:cNvSpPr>
                    <a:spLocks noChangeArrowheads="1"/>
                  </p:cNvSpPr>
                  <p:nvPr/>
                </p:nvSpPr>
                <p:spPr bwMode="auto">
                  <a:xfrm>
                    <a:off x="888" y="320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a:t>
                    </a:r>
                  </a:p>
                </p:txBody>
              </p:sp>
              <p:sp>
                <p:nvSpPr>
                  <p:cNvPr id="759847" name="Oval 39">
                    <a:extLst>
                      <a:ext uri="{FF2B5EF4-FFF2-40B4-BE49-F238E27FC236}">
                        <a16:creationId xmlns:a16="http://schemas.microsoft.com/office/drawing/2014/main" id="{15C46013-DDAE-2845-B4E9-6876F9B7FA26}"/>
                      </a:ext>
                    </a:extLst>
                  </p:cNvPr>
                  <p:cNvSpPr>
                    <a:spLocks noChangeArrowheads="1"/>
                  </p:cNvSpPr>
                  <p:nvPr/>
                </p:nvSpPr>
                <p:spPr bwMode="auto">
                  <a:xfrm>
                    <a:off x="1392" y="2824"/>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759848" name="Oval 40">
                    <a:extLst>
                      <a:ext uri="{FF2B5EF4-FFF2-40B4-BE49-F238E27FC236}">
                        <a16:creationId xmlns:a16="http://schemas.microsoft.com/office/drawing/2014/main" id="{F2096084-2792-0747-9A30-8B86F1A6397F}"/>
                      </a:ext>
                    </a:extLst>
                  </p:cNvPr>
                  <p:cNvSpPr>
                    <a:spLocks noChangeArrowheads="1"/>
                  </p:cNvSpPr>
                  <p:nvPr/>
                </p:nvSpPr>
                <p:spPr bwMode="auto">
                  <a:xfrm>
                    <a:off x="1744" y="3176"/>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p>
                </p:txBody>
              </p:sp>
              <p:sp>
                <p:nvSpPr>
                  <p:cNvPr id="759849" name="Line 41">
                    <a:extLst>
                      <a:ext uri="{FF2B5EF4-FFF2-40B4-BE49-F238E27FC236}">
                        <a16:creationId xmlns:a16="http://schemas.microsoft.com/office/drawing/2014/main" id="{AFC2E826-D713-5348-B4B1-7A12D94EADC7}"/>
                      </a:ext>
                    </a:extLst>
                  </p:cNvPr>
                  <p:cNvSpPr>
                    <a:spLocks noChangeShapeType="1"/>
                  </p:cNvSpPr>
                  <p:nvPr/>
                </p:nvSpPr>
                <p:spPr bwMode="auto">
                  <a:xfrm flipH="1">
                    <a:off x="888" y="2696"/>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50" name="Line 42">
                    <a:extLst>
                      <a:ext uri="{FF2B5EF4-FFF2-40B4-BE49-F238E27FC236}">
                        <a16:creationId xmlns:a16="http://schemas.microsoft.com/office/drawing/2014/main" id="{90B83118-7A0B-5A4B-AC71-FF0F0E9D59AA}"/>
                      </a:ext>
                    </a:extLst>
                  </p:cNvPr>
                  <p:cNvSpPr>
                    <a:spLocks noChangeShapeType="1"/>
                  </p:cNvSpPr>
                  <p:nvPr/>
                </p:nvSpPr>
                <p:spPr bwMode="auto">
                  <a:xfrm>
                    <a:off x="1272" y="2696"/>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51" name="Line 43">
                    <a:extLst>
                      <a:ext uri="{FF2B5EF4-FFF2-40B4-BE49-F238E27FC236}">
                        <a16:creationId xmlns:a16="http://schemas.microsoft.com/office/drawing/2014/main" id="{43358ECC-86DF-7342-A086-105E3DA9D074}"/>
                      </a:ext>
                    </a:extLst>
                  </p:cNvPr>
                  <p:cNvSpPr>
                    <a:spLocks noChangeShapeType="1"/>
                  </p:cNvSpPr>
                  <p:nvPr/>
                </p:nvSpPr>
                <p:spPr bwMode="auto">
                  <a:xfrm flipH="1">
                    <a:off x="528" y="3049"/>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52" name="Line 44">
                    <a:extLst>
                      <a:ext uri="{FF2B5EF4-FFF2-40B4-BE49-F238E27FC236}">
                        <a16:creationId xmlns:a16="http://schemas.microsoft.com/office/drawing/2014/main" id="{24DCBF16-EB47-F34B-9D52-F146C8616F34}"/>
                      </a:ext>
                    </a:extLst>
                  </p:cNvPr>
                  <p:cNvSpPr>
                    <a:spLocks noChangeShapeType="1"/>
                  </p:cNvSpPr>
                  <p:nvPr/>
                </p:nvSpPr>
                <p:spPr bwMode="auto">
                  <a:xfrm>
                    <a:off x="840" y="3065"/>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53" name="Line 45">
                    <a:extLst>
                      <a:ext uri="{FF2B5EF4-FFF2-40B4-BE49-F238E27FC236}">
                        <a16:creationId xmlns:a16="http://schemas.microsoft.com/office/drawing/2014/main" id="{725D3741-C8ED-C24D-B97C-9177C6524500}"/>
                      </a:ext>
                    </a:extLst>
                  </p:cNvPr>
                  <p:cNvSpPr>
                    <a:spLocks noChangeShapeType="1"/>
                  </p:cNvSpPr>
                  <p:nvPr/>
                </p:nvSpPr>
                <p:spPr bwMode="auto">
                  <a:xfrm>
                    <a:off x="1659" y="3033"/>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54" name="Oval 46">
                    <a:extLst>
                      <a:ext uri="{FF2B5EF4-FFF2-40B4-BE49-F238E27FC236}">
                        <a16:creationId xmlns:a16="http://schemas.microsoft.com/office/drawing/2014/main" id="{37BE801F-7826-9944-BDD9-3126B7447C37}"/>
                      </a:ext>
                    </a:extLst>
                  </p:cNvPr>
                  <p:cNvSpPr>
                    <a:spLocks noChangeArrowheads="1"/>
                  </p:cNvSpPr>
                  <p:nvPr/>
                </p:nvSpPr>
                <p:spPr bwMode="auto">
                  <a:xfrm>
                    <a:off x="1272" y="320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a:t>
                    </a:r>
                  </a:p>
                </p:txBody>
              </p:sp>
              <p:sp>
                <p:nvSpPr>
                  <p:cNvPr id="759855" name="Line 47">
                    <a:extLst>
                      <a:ext uri="{FF2B5EF4-FFF2-40B4-BE49-F238E27FC236}">
                        <a16:creationId xmlns:a16="http://schemas.microsoft.com/office/drawing/2014/main" id="{DB597C9F-ADD5-E047-B304-82EE8151AB31}"/>
                      </a:ext>
                    </a:extLst>
                  </p:cNvPr>
                  <p:cNvSpPr>
                    <a:spLocks noChangeShapeType="1"/>
                  </p:cNvSpPr>
                  <p:nvPr/>
                </p:nvSpPr>
                <p:spPr bwMode="auto">
                  <a:xfrm flipH="1">
                    <a:off x="1379" y="3049"/>
                    <a:ext cx="159"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56" name="Oval 48">
                    <a:extLst>
                      <a:ext uri="{FF2B5EF4-FFF2-40B4-BE49-F238E27FC236}">
                        <a16:creationId xmlns:a16="http://schemas.microsoft.com/office/drawing/2014/main" id="{3F779DFE-DFB4-4F4B-B04B-140B85CF6C12}"/>
                      </a:ext>
                    </a:extLst>
                  </p:cNvPr>
                  <p:cNvSpPr>
                    <a:spLocks noChangeArrowheads="1"/>
                  </p:cNvSpPr>
                  <p:nvPr/>
                </p:nvSpPr>
                <p:spPr bwMode="auto">
                  <a:xfrm>
                    <a:off x="1589" y="3567"/>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14</a:t>
                    </a:r>
                  </a:p>
                </p:txBody>
              </p:sp>
              <p:sp>
                <p:nvSpPr>
                  <p:cNvPr id="759857" name="Line 49">
                    <a:extLst>
                      <a:ext uri="{FF2B5EF4-FFF2-40B4-BE49-F238E27FC236}">
                        <a16:creationId xmlns:a16="http://schemas.microsoft.com/office/drawing/2014/main" id="{0A6675B4-F1CD-A94A-AA97-ECABC577B62A}"/>
                      </a:ext>
                    </a:extLst>
                  </p:cNvPr>
                  <p:cNvSpPr>
                    <a:spLocks noChangeShapeType="1"/>
                  </p:cNvSpPr>
                  <p:nvPr/>
                </p:nvSpPr>
                <p:spPr bwMode="auto">
                  <a:xfrm>
                    <a:off x="1504" y="3424"/>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58" name="Oval 50">
                    <a:extLst>
                      <a:ext uri="{FF2B5EF4-FFF2-40B4-BE49-F238E27FC236}">
                        <a16:creationId xmlns:a16="http://schemas.microsoft.com/office/drawing/2014/main" id="{F4C70291-339C-D848-A660-538F3CD1510B}"/>
                      </a:ext>
                    </a:extLst>
                  </p:cNvPr>
                  <p:cNvSpPr>
                    <a:spLocks noChangeArrowheads="1"/>
                  </p:cNvSpPr>
                  <p:nvPr/>
                </p:nvSpPr>
                <p:spPr bwMode="auto">
                  <a:xfrm>
                    <a:off x="611" y="3573"/>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sp>
                <p:nvSpPr>
                  <p:cNvPr id="759859" name="Line 51">
                    <a:extLst>
                      <a:ext uri="{FF2B5EF4-FFF2-40B4-BE49-F238E27FC236}">
                        <a16:creationId xmlns:a16="http://schemas.microsoft.com/office/drawing/2014/main" id="{089C6BE9-9FBB-1948-AC08-3CABC70CA4DE}"/>
                      </a:ext>
                    </a:extLst>
                  </p:cNvPr>
                  <p:cNvSpPr>
                    <a:spLocks noChangeShapeType="1"/>
                  </p:cNvSpPr>
                  <p:nvPr/>
                </p:nvSpPr>
                <p:spPr bwMode="auto">
                  <a:xfrm flipH="1">
                    <a:off x="803" y="3422"/>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59860" name="Rectangle 52">
                  <a:extLst>
                    <a:ext uri="{FF2B5EF4-FFF2-40B4-BE49-F238E27FC236}">
                      <a16:creationId xmlns:a16="http://schemas.microsoft.com/office/drawing/2014/main" id="{131C5EBD-51BE-584E-827C-79AF108BD196}"/>
                    </a:ext>
                  </a:extLst>
                </p:cNvPr>
                <p:cNvSpPr>
                  <a:spLocks noChangeArrowheads="1"/>
                </p:cNvSpPr>
                <p:nvPr/>
              </p:nvSpPr>
              <p:spPr bwMode="auto">
                <a:xfrm>
                  <a:off x="700" y="3888"/>
                  <a:ext cx="88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BST</a:t>
                  </a:r>
                  <a:r>
                    <a:rPr kumimoji="1" lang="zh-CN" altLang="en-US" sz="2000" b="1">
                      <a:solidFill>
                        <a:srgbClr val="FFFFFF"/>
                      </a:solidFill>
                      <a:latin typeface="Times New Roman" panose="02020603050405020304" pitchFamily="18" charset="0"/>
                      <a:ea typeface="宋体" panose="02010600030101010101" pitchFamily="2" charset="-122"/>
                    </a:rPr>
                    <a:t>树</a:t>
                  </a:r>
                </a:p>
              </p:txBody>
            </p:sp>
          </p:grpSp>
          <p:grpSp>
            <p:nvGrpSpPr>
              <p:cNvPr id="759861" name="Group 53">
                <a:extLst>
                  <a:ext uri="{FF2B5EF4-FFF2-40B4-BE49-F238E27FC236}">
                    <a16:creationId xmlns:a16="http://schemas.microsoft.com/office/drawing/2014/main" id="{FE0C657A-4249-B843-8DAC-28481839F7D9}"/>
                  </a:ext>
                </a:extLst>
              </p:cNvPr>
              <p:cNvGrpSpPr>
                <a:grpSpLocks/>
              </p:cNvGrpSpPr>
              <p:nvPr/>
            </p:nvGrpSpPr>
            <p:grpSpPr bwMode="auto">
              <a:xfrm>
                <a:off x="2222" y="2544"/>
                <a:ext cx="1570" cy="1632"/>
                <a:chOff x="2115" y="2496"/>
                <a:chExt cx="1570" cy="1632"/>
              </a:xfrm>
            </p:grpSpPr>
            <p:grpSp>
              <p:nvGrpSpPr>
                <p:cNvPr id="759862" name="Group 54">
                  <a:extLst>
                    <a:ext uri="{FF2B5EF4-FFF2-40B4-BE49-F238E27FC236}">
                      <a16:creationId xmlns:a16="http://schemas.microsoft.com/office/drawing/2014/main" id="{F9B457F3-99B0-DA44-935A-9B8E199561FB}"/>
                    </a:ext>
                  </a:extLst>
                </p:cNvPr>
                <p:cNvGrpSpPr>
                  <a:grpSpLocks/>
                </p:cNvGrpSpPr>
                <p:nvPr/>
              </p:nvGrpSpPr>
              <p:grpSpPr bwMode="auto">
                <a:xfrm>
                  <a:off x="2115" y="2496"/>
                  <a:ext cx="1570" cy="1304"/>
                  <a:chOff x="2115" y="2496"/>
                  <a:chExt cx="1570" cy="1304"/>
                </a:xfrm>
              </p:grpSpPr>
              <p:sp>
                <p:nvSpPr>
                  <p:cNvPr id="759863" name="Oval 55">
                    <a:extLst>
                      <a:ext uri="{FF2B5EF4-FFF2-40B4-BE49-F238E27FC236}">
                        <a16:creationId xmlns:a16="http://schemas.microsoft.com/office/drawing/2014/main" id="{97DB8082-4930-2F4C-A2B4-D62C68190DF4}"/>
                      </a:ext>
                    </a:extLst>
                  </p:cNvPr>
                  <p:cNvSpPr>
                    <a:spLocks noChangeArrowheads="1"/>
                  </p:cNvSpPr>
                  <p:nvPr/>
                </p:nvSpPr>
                <p:spPr bwMode="auto">
                  <a:xfrm>
                    <a:off x="2787" y="2496"/>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12</a:t>
                    </a:r>
                  </a:p>
                </p:txBody>
              </p:sp>
              <p:sp>
                <p:nvSpPr>
                  <p:cNvPr id="759864" name="Oval 56">
                    <a:extLst>
                      <a:ext uri="{FF2B5EF4-FFF2-40B4-BE49-F238E27FC236}">
                        <a16:creationId xmlns:a16="http://schemas.microsoft.com/office/drawing/2014/main" id="{769F3DF8-0659-1B4D-BD66-FED72F278CB4}"/>
                      </a:ext>
                    </a:extLst>
                  </p:cNvPr>
                  <p:cNvSpPr>
                    <a:spLocks noChangeArrowheads="1"/>
                  </p:cNvSpPr>
                  <p:nvPr/>
                </p:nvSpPr>
                <p:spPr bwMode="auto">
                  <a:xfrm>
                    <a:off x="2411" y="2839"/>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759865" name="Oval 57">
                    <a:extLst>
                      <a:ext uri="{FF2B5EF4-FFF2-40B4-BE49-F238E27FC236}">
                        <a16:creationId xmlns:a16="http://schemas.microsoft.com/office/drawing/2014/main" id="{E23DB209-E308-7D47-8F68-E0A92D5D74F5}"/>
                      </a:ext>
                    </a:extLst>
                  </p:cNvPr>
                  <p:cNvSpPr>
                    <a:spLocks noChangeArrowheads="1"/>
                  </p:cNvSpPr>
                  <p:nvPr/>
                </p:nvSpPr>
                <p:spPr bwMode="auto">
                  <a:xfrm>
                    <a:off x="2115" y="3200"/>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759866" name="Oval 58">
                    <a:extLst>
                      <a:ext uri="{FF2B5EF4-FFF2-40B4-BE49-F238E27FC236}">
                        <a16:creationId xmlns:a16="http://schemas.microsoft.com/office/drawing/2014/main" id="{9D5B8502-0A76-6546-B824-40FB4E00D5A5}"/>
                      </a:ext>
                    </a:extLst>
                  </p:cNvPr>
                  <p:cNvSpPr>
                    <a:spLocks noChangeArrowheads="1"/>
                  </p:cNvSpPr>
                  <p:nvPr/>
                </p:nvSpPr>
                <p:spPr bwMode="auto">
                  <a:xfrm>
                    <a:off x="2667" y="320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a:t>
                    </a:r>
                  </a:p>
                </p:txBody>
              </p:sp>
              <p:sp>
                <p:nvSpPr>
                  <p:cNvPr id="759867" name="Oval 59">
                    <a:extLst>
                      <a:ext uri="{FF2B5EF4-FFF2-40B4-BE49-F238E27FC236}">
                        <a16:creationId xmlns:a16="http://schemas.microsoft.com/office/drawing/2014/main" id="{8BABA3C9-E74A-1944-A2EC-F46D22408E9A}"/>
                      </a:ext>
                    </a:extLst>
                  </p:cNvPr>
                  <p:cNvSpPr>
                    <a:spLocks noChangeArrowheads="1"/>
                  </p:cNvSpPr>
                  <p:nvPr/>
                </p:nvSpPr>
                <p:spPr bwMode="auto">
                  <a:xfrm>
                    <a:off x="3171" y="2824"/>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759868" name="Line 60">
                    <a:extLst>
                      <a:ext uri="{FF2B5EF4-FFF2-40B4-BE49-F238E27FC236}">
                        <a16:creationId xmlns:a16="http://schemas.microsoft.com/office/drawing/2014/main" id="{94B6CD72-48EC-D041-B855-9AA9848F17B4}"/>
                      </a:ext>
                    </a:extLst>
                  </p:cNvPr>
                  <p:cNvSpPr>
                    <a:spLocks noChangeShapeType="1"/>
                  </p:cNvSpPr>
                  <p:nvPr/>
                </p:nvSpPr>
                <p:spPr bwMode="auto">
                  <a:xfrm flipH="1">
                    <a:off x="2667" y="2696"/>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69" name="Line 61">
                    <a:extLst>
                      <a:ext uri="{FF2B5EF4-FFF2-40B4-BE49-F238E27FC236}">
                        <a16:creationId xmlns:a16="http://schemas.microsoft.com/office/drawing/2014/main" id="{E6C28FD1-87A6-2C41-A4E4-8F836CEF7E8F}"/>
                      </a:ext>
                    </a:extLst>
                  </p:cNvPr>
                  <p:cNvSpPr>
                    <a:spLocks noChangeShapeType="1"/>
                  </p:cNvSpPr>
                  <p:nvPr/>
                </p:nvSpPr>
                <p:spPr bwMode="auto">
                  <a:xfrm>
                    <a:off x="3051" y="2696"/>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70" name="Line 62">
                    <a:extLst>
                      <a:ext uri="{FF2B5EF4-FFF2-40B4-BE49-F238E27FC236}">
                        <a16:creationId xmlns:a16="http://schemas.microsoft.com/office/drawing/2014/main" id="{0C827005-242B-4442-8DD6-62D906E28433}"/>
                      </a:ext>
                    </a:extLst>
                  </p:cNvPr>
                  <p:cNvSpPr>
                    <a:spLocks noChangeShapeType="1"/>
                  </p:cNvSpPr>
                  <p:nvPr/>
                </p:nvSpPr>
                <p:spPr bwMode="auto">
                  <a:xfrm flipH="1">
                    <a:off x="2307" y="3049"/>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71" name="Line 63">
                    <a:extLst>
                      <a:ext uri="{FF2B5EF4-FFF2-40B4-BE49-F238E27FC236}">
                        <a16:creationId xmlns:a16="http://schemas.microsoft.com/office/drawing/2014/main" id="{AD6AFA3C-DBAC-D442-AD0E-CFCCBB2D2864}"/>
                      </a:ext>
                    </a:extLst>
                  </p:cNvPr>
                  <p:cNvSpPr>
                    <a:spLocks noChangeShapeType="1"/>
                  </p:cNvSpPr>
                  <p:nvPr/>
                </p:nvSpPr>
                <p:spPr bwMode="auto">
                  <a:xfrm>
                    <a:off x="2619" y="3065"/>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72" name="Oval 64">
                    <a:extLst>
                      <a:ext uri="{FF2B5EF4-FFF2-40B4-BE49-F238E27FC236}">
                        <a16:creationId xmlns:a16="http://schemas.microsoft.com/office/drawing/2014/main" id="{EFCDB470-F782-4B4B-837A-4E905FA70AAB}"/>
                      </a:ext>
                    </a:extLst>
                  </p:cNvPr>
                  <p:cNvSpPr>
                    <a:spLocks noChangeArrowheads="1"/>
                  </p:cNvSpPr>
                  <p:nvPr/>
                </p:nvSpPr>
                <p:spPr bwMode="auto">
                  <a:xfrm>
                    <a:off x="3051" y="320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a:t>
                    </a:r>
                  </a:p>
                </p:txBody>
              </p:sp>
              <p:sp>
                <p:nvSpPr>
                  <p:cNvPr id="759873" name="Line 65">
                    <a:extLst>
                      <a:ext uri="{FF2B5EF4-FFF2-40B4-BE49-F238E27FC236}">
                        <a16:creationId xmlns:a16="http://schemas.microsoft.com/office/drawing/2014/main" id="{2E536FE2-9C65-F349-B2AB-3C035338FBCE}"/>
                      </a:ext>
                    </a:extLst>
                  </p:cNvPr>
                  <p:cNvSpPr>
                    <a:spLocks noChangeShapeType="1"/>
                  </p:cNvSpPr>
                  <p:nvPr/>
                </p:nvSpPr>
                <p:spPr bwMode="auto">
                  <a:xfrm flipH="1">
                    <a:off x="3158" y="3049"/>
                    <a:ext cx="159"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74" name="Oval 66">
                    <a:extLst>
                      <a:ext uri="{FF2B5EF4-FFF2-40B4-BE49-F238E27FC236}">
                        <a16:creationId xmlns:a16="http://schemas.microsoft.com/office/drawing/2014/main" id="{272B52B3-EA04-1748-900C-A932EF931146}"/>
                      </a:ext>
                    </a:extLst>
                  </p:cNvPr>
                  <p:cNvSpPr>
                    <a:spLocks noChangeArrowheads="1"/>
                  </p:cNvSpPr>
                  <p:nvPr/>
                </p:nvSpPr>
                <p:spPr bwMode="auto">
                  <a:xfrm>
                    <a:off x="3368" y="3567"/>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14</a:t>
                    </a:r>
                  </a:p>
                </p:txBody>
              </p:sp>
              <p:sp>
                <p:nvSpPr>
                  <p:cNvPr id="759875" name="Line 67">
                    <a:extLst>
                      <a:ext uri="{FF2B5EF4-FFF2-40B4-BE49-F238E27FC236}">
                        <a16:creationId xmlns:a16="http://schemas.microsoft.com/office/drawing/2014/main" id="{6B7F8C47-7516-FF47-880C-69B4E7C5F74F}"/>
                      </a:ext>
                    </a:extLst>
                  </p:cNvPr>
                  <p:cNvSpPr>
                    <a:spLocks noChangeShapeType="1"/>
                  </p:cNvSpPr>
                  <p:nvPr/>
                </p:nvSpPr>
                <p:spPr bwMode="auto">
                  <a:xfrm>
                    <a:off x="3283" y="3424"/>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76" name="Oval 68">
                    <a:extLst>
                      <a:ext uri="{FF2B5EF4-FFF2-40B4-BE49-F238E27FC236}">
                        <a16:creationId xmlns:a16="http://schemas.microsoft.com/office/drawing/2014/main" id="{FD06091A-7550-3549-88D5-FCED74C14FED}"/>
                      </a:ext>
                    </a:extLst>
                  </p:cNvPr>
                  <p:cNvSpPr>
                    <a:spLocks noChangeArrowheads="1"/>
                  </p:cNvSpPr>
                  <p:nvPr/>
                </p:nvSpPr>
                <p:spPr bwMode="auto">
                  <a:xfrm>
                    <a:off x="2390" y="3573"/>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sp>
                <p:nvSpPr>
                  <p:cNvPr id="759877" name="Line 69">
                    <a:extLst>
                      <a:ext uri="{FF2B5EF4-FFF2-40B4-BE49-F238E27FC236}">
                        <a16:creationId xmlns:a16="http://schemas.microsoft.com/office/drawing/2014/main" id="{4C1BB712-C295-6D41-B567-C320E95686ED}"/>
                      </a:ext>
                    </a:extLst>
                  </p:cNvPr>
                  <p:cNvSpPr>
                    <a:spLocks noChangeShapeType="1"/>
                  </p:cNvSpPr>
                  <p:nvPr/>
                </p:nvSpPr>
                <p:spPr bwMode="auto">
                  <a:xfrm flipH="1">
                    <a:off x="2582" y="3422"/>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59878" name="Rectangle 70">
                  <a:extLst>
                    <a:ext uri="{FF2B5EF4-FFF2-40B4-BE49-F238E27FC236}">
                      <a16:creationId xmlns:a16="http://schemas.microsoft.com/office/drawing/2014/main" id="{866B025A-2CDE-254C-BA32-7221AE3E6AB5}"/>
                    </a:ext>
                  </a:extLst>
                </p:cNvPr>
                <p:cNvSpPr>
                  <a:spLocks noChangeArrowheads="1"/>
                </p:cNvSpPr>
                <p:nvPr/>
              </p:nvSpPr>
              <p:spPr bwMode="auto">
                <a:xfrm>
                  <a:off x="2400" y="3901"/>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删除结点</a:t>
                  </a:r>
                  <a:r>
                    <a:rPr kumimoji="1" lang="en-US" altLang="zh-CN" sz="2000" b="1">
                      <a:solidFill>
                        <a:srgbClr val="FFFFFF"/>
                      </a:solidFill>
                      <a:latin typeface="Times New Roman" panose="02020603050405020304" pitchFamily="18" charset="0"/>
                      <a:ea typeface="宋体" panose="02010600030101010101" pitchFamily="2" charset="-122"/>
                    </a:rPr>
                    <a:t>19</a:t>
                  </a:r>
                </a:p>
              </p:txBody>
            </p:sp>
          </p:grpSp>
          <p:grpSp>
            <p:nvGrpSpPr>
              <p:cNvPr id="759879" name="Group 71">
                <a:extLst>
                  <a:ext uri="{FF2B5EF4-FFF2-40B4-BE49-F238E27FC236}">
                    <a16:creationId xmlns:a16="http://schemas.microsoft.com/office/drawing/2014/main" id="{1F4BD802-8660-7446-8A1F-BEFBF3860CE2}"/>
                  </a:ext>
                </a:extLst>
              </p:cNvPr>
              <p:cNvGrpSpPr>
                <a:grpSpLocks/>
              </p:cNvGrpSpPr>
              <p:nvPr/>
            </p:nvGrpSpPr>
            <p:grpSpPr bwMode="auto">
              <a:xfrm>
                <a:off x="4094" y="2605"/>
                <a:ext cx="1570" cy="1571"/>
                <a:chOff x="4094" y="2496"/>
                <a:chExt cx="1570" cy="1571"/>
              </a:xfrm>
            </p:grpSpPr>
            <p:grpSp>
              <p:nvGrpSpPr>
                <p:cNvPr id="759880" name="Group 72">
                  <a:extLst>
                    <a:ext uri="{FF2B5EF4-FFF2-40B4-BE49-F238E27FC236}">
                      <a16:creationId xmlns:a16="http://schemas.microsoft.com/office/drawing/2014/main" id="{6862B836-5A1D-F449-BF28-2BCA256B9C33}"/>
                    </a:ext>
                  </a:extLst>
                </p:cNvPr>
                <p:cNvGrpSpPr>
                  <a:grpSpLocks/>
                </p:cNvGrpSpPr>
                <p:nvPr/>
              </p:nvGrpSpPr>
              <p:grpSpPr bwMode="auto">
                <a:xfrm>
                  <a:off x="4094" y="2496"/>
                  <a:ext cx="1570" cy="1298"/>
                  <a:chOff x="3939" y="2496"/>
                  <a:chExt cx="1570" cy="1298"/>
                </a:xfrm>
              </p:grpSpPr>
              <p:sp>
                <p:nvSpPr>
                  <p:cNvPr id="759881" name="Oval 73">
                    <a:extLst>
                      <a:ext uri="{FF2B5EF4-FFF2-40B4-BE49-F238E27FC236}">
                        <a16:creationId xmlns:a16="http://schemas.microsoft.com/office/drawing/2014/main" id="{1A85285B-83C6-7149-9158-66BAFCAC8386}"/>
                      </a:ext>
                    </a:extLst>
                  </p:cNvPr>
                  <p:cNvSpPr>
                    <a:spLocks noChangeArrowheads="1"/>
                  </p:cNvSpPr>
                  <p:nvPr/>
                </p:nvSpPr>
                <p:spPr bwMode="auto">
                  <a:xfrm>
                    <a:off x="4611" y="2496"/>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12</a:t>
                    </a:r>
                  </a:p>
                </p:txBody>
              </p:sp>
              <p:sp>
                <p:nvSpPr>
                  <p:cNvPr id="759882" name="Oval 74">
                    <a:extLst>
                      <a:ext uri="{FF2B5EF4-FFF2-40B4-BE49-F238E27FC236}">
                        <a16:creationId xmlns:a16="http://schemas.microsoft.com/office/drawing/2014/main" id="{3FDADB76-FE42-0A42-BC93-403DE7C8BCC2}"/>
                      </a:ext>
                    </a:extLst>
                  </p:cNvPr>
                  <p:cNvSpPr>
                    <a:spLocks noChangeArrowheads="1"/>
                  </p:cNvSpPr>
                  <p:nvPr/>
                </p:nvSpPr>
                <p:spPr bwMode="auto">
                  <a:xfrm>
                    <a:off x="4235" y="2839"/>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759883" name="Oval 75">
                    <a:extLst>
                      <a:ext uri="{FF2B5EF4-FFF2-40B4-BE49-F238E27FC236}">
                        <a16:creationId xmlns:a16="http://schemas.microsoft.com/office/drawing/2014/main" id="{4F3B0847-8DBC-B248-A19E-565A79BAF3F4}"/>
                      </a:ext>
                    </a:extLst>
                  </p:cNvPr>
                  <p:cNvSpPr>
                    <a:spLocks noChangeArrowheads="1"/>
                  </p:cNvSpPr>
                  <p:nvPr/>
                </p:nvSpPr>
                <p:spPr bwMode="auto">
                  <a:xfrm>
                    <a:off x="3939" y="3200"/>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759884" name="Oval 76">
                    <a:extLst>
                      <a:ext uri="{FF2B5EF4-FFF2-40B4-BE49-F238E27FC236}">
                        <a16:creationId xmlns:a16="http://schemas.microsoft.com/office/drawing/2014/main" id="{1907A3A3-A7E8-2342-A7DC-A7EAD344B72A}"/>
                      </a:ext>
                    </a:extLst>
                  </p:cNvPr>
                  <p:cNvSpPr>
                    <a:spLocks noChangeArrowheads="1"/>
                  </p:cNvSpPr>
                  <p:nvPr/>
                </p:nvSpPr>
                <p:spPr bwMode="auto">
                  <a:xfrm>
                    <a:off x="4491" y="320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sp>
                <p:nvSpPr>
                  <p:cNvPr id="759885" name="Oval 77">
                    <a:extLst>
                      <a:ext uri="{FF2B5EF4-FFF2-40B4-BE49-F238E27FC236}">
                        <a16:creationId xmlns:a16="http://schemas.microsoft.com/office/drawing/2014/main" id="{42163CD8-F0E3-5F42-B810-7984E78CA979}"/>
                      </a:ext>
                    </a:extLst>
                  </p:cNvPr>
                  <p:cNvSpPr>
                    <a:spLocks noChangeArrowheads="1"/>
                  </p:cNvSpPr>
                  <p:nvPr/>
                </p:nvSpPr>
                <p:spPr bwMode="auto">
                  <a:xfrm>
                    <a:off x="4995" y="2824"/>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759886" name="Line 78">
                    <a:extLst>
                      <a:ext uri="{FF2B5EF4-FFF2-40B4-BE49-F238E27FC236}">
                        <a16:creationId xmlns:a16="http://schemas.microsoft.com/office/drawing/2014/main" id="{1E6D6057-09C2-1D42-A222-B07237138E99}"/>
                      </a:ext>
                    </a:extLst>
                  </p:cNvPr>
                  <p:cNvSpPr>
                    <a:spLocks noChangeShapeType="1"/>
                  </p:cNvSpPr>
                  <p:nvPr/>
                </p:nvSpPr>
                <p:spPr bwMode="auto">
                  <a:xfrm flipH="1">
                    <a:off x="4491" y="2696"/>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87" name="Line 79">
                    <a:extLst>
                      <a:ext uri="{FF2B5EF4-FFF2-40B4-BE49-F238E27FC236}">
                        <a16:creationId xmlns:a16="http://schemas.microsoft.com/office/drawing/2014/main" id="{1821E27E-660C-D74B-8A61-6622A8087794}"/>
                      </a:ext>
                    </a:extLst>
                  </p:cNvPr>
                  <p:cNvSpPr>
                    <a:spLocks noChangeShapeType="1"/>
                  </p:cNvSpPr>
                  <p:nvPr/>
                </p:nvSpPr>
                <p:spPr bwMode="auto">
                  <a:xfrm>
                    <a:off x="4875" y="2696"/>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88" name="Line 80">
                    <a:extLst>
                      <a:ext uri="{FF2B5EF4-FFF2-40B4-BE49-F238E27FC236}">
                        <a16:creationId xmlns:a16="http://schemas.microsoft.com/office/drawing/2014/main" id="{DA3BDDD1-9DF1-8843-A6A9-B468C75F05EB}"/>
                      </a:ext>
                    </a:extLst>
                  </p:cNvPr>
                  <p:cNvSpPr>
                    <a:spLocks noChangeShapeType="1"/>
                  </p:cNvSpPr>
                  <p:nvPr/>
                </p:nvSpPr>
                <p:spPr bwMode="auto">
                  <a:xfrm flipH="1">
                    <a:off x="4131" y="3049"/>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89" name="Line 81">
                    <a:extLst>
                      <a:ext uri="{FF2B5EF4-FFF2-40B4-BE49-F238E27FC236}">
                        <a16:creationId xmlns:a16="http://schemas.microsoft.com/office/drawing/2014/main" id="{CF524870-C5C2-0B43-95FE-5ECCEB566C50}"/>
                      </a:ext>
                    </a:extLst>
                  </p:cNvPr>
                  <p:cNvSpPr>
                    <a:spLocks noChangeShapeType="1"/>
                  </p:cNvSpPr>
                  <p:nvPr/>
                </p:nvSpPr>
                <p:spPr bwMode="auto">
                  <a:xfrm>
                    <a:off x="4443" y="3065"/>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90" name="Oval 82">
                    <a:extLst>
                      <a:ext uri="{FF2B5EF4-FFF2-40B4-BE49-F238E27FC236}">
                        <a16:creationId xmlns:a16="http://schemas.microsoft.com/office/drawing/2014/main" id="{E4A3B66F-0278-2B44-810F-1B61B306821B}"/>
                      </a:ext>
                    </a:extLst>
                  </p:cNvPr>
                  <p:cNvSpPr>
                    <a:spLocks noChangeArrowheads="1"/>
                  </p:cNvSpPr>
                  <p:nvPr/>
                </p:nvSpPr>
                <p:spPr bwMode="auto">
                  <a:xfrm>
                    <a:off x="4875" y="3208"/>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a:t>
                    </a:r>
                  </a:p>
                </p:txBody>
              </p:sp>
              <p:sp>
                <p:nvSpPr>
                  <p:cNvPr id="759891" name="Line 83">
                    <a:extLst>
                      <a:ext uri="{FF2B5EF4-FFF2-40B4-BE49-F238E27FC236}">
                        <a16:creationId xmlns:a16="http://schemas.microsoft.com/office/drawing/2014/main" id="{8B25FCA2-3E27-674C-B37A-9D486634A142}"/>
                      </a:ext>
                    </a:extLst>
                  </p:cNvPr>
                  <p:cNvSpPr>
                    <a:spLocks noChangeShapeType="1"/>
                  </p:cNvSpPr>
                  <p:nvPr/>
                </p:nvSpPr>
                <p:spPr bwMode="auto">
                  <a:xfrm flipH="1">
                    <a:off x="4982" y="3049"/>
                    <a:ext cx="159"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92" name="Oval 84">
                    <a:extLst>
                      <a:ext uri="{FF2B5EF4-FFF2-40B4-BE49-F238E27FC236}">
                        <a16:creationId xmlns:a16="http://schemas.microsoft.com/office/drawing/2014/main" id="{BEC11B33-E3AB-334F-BEB2-1EABD000A0C7}"/>
                      </a:ext>
                    </a:extLst>
                  </p:cNvPr>
                  <p:cNvSpPr>
                    <a:spLocks noChangeArrowheads="1"/>
                  </p:cNvSpPr>
                  <p:nvPr/>
                </p:nvSpPr>
                <p:spPr bwMode="auto">
                  <a:xfrm>
                    <a:off x="5192" y="3567"/>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14</a:t>
                    </a:r>
                  </a:p>
                </p:txBody>
              </p:sp>
              <p:sp>
                <p:nvSpPr>
                  <p:cNvPr id="759893" name="Line 85">
                    <a:extLst>
                      <a:ext uri="{FF2B5EF4-FFF2-40B4-BE49-F238E27FC236}">
                        <a16:creationId xmlns:a16="http://schemas.microsoft.com/office/drawing/2014/main" id="{349D77B7-E986-2544-9CFC-44EA8F60624B}"/>
                      </a:ext>
                    </a:extLst>
                  </p:cNvPr>
                  <p:cNvSpPr>
                    <a:spLocks noChangeShapeType="1"/>
                  </p:cNvSpPr>
                  <p:nvPr/>
                </p:nvSpPr>
                <p:spPr bwMode="auto">
                  <a:xfrm>
                    <a:off x="5107" y="3424"/>
                    <a:ext cx="181" cy="15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59894" name="Rectangle 86">
                  <a:extLst>
                    <a:ext uri="{FF2B5EF4-FFF2-40B4-BE49-F238E27FC236}">
                      <a16:creationId xmlns:a16="http://schemas.microsoft.com/office/drawing/2014/main" id="{5D05FDD9-82AE-444E-96EC-6554FC74489D}"/>
                    </a:ext>
                  </a:extLst>
                </p:cNvPr>
                <p:cNvSpPr>
                  <a:spLocks noChangeArrowheads="1"/>
                </p:cNvSpPr>
                <p:nvPr/>
              </p:nvSpPr>
              <p:spPr bwMode="auto">
                <a:xfrm>
                  <a:off x="4368" y="3840"/>
                  <a:ext cx="1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删除结点</a:t>
                  </a:r>
                  <a:r>
                    <a:rPr kumimoji="1" lang="en-US" altLang="zh-CN" sz="2000" b="1">
                      <a:solidFill>
                        <a:srgbClr val="FFFFFF"/>
                      </a:solidFill>
                      <a:latin typeface="Times New Roman" panose="02020603050405020304" pitchFamily="18" charset="0"/>
                      <a:ea typeface="宋体" panose="02010600030101010101" pitchFamily="2" charset="-122"/>
                    </a:rPr>
                    <a:t>10</a:t>
                  </a:r>
                </a:p>
              </p:txBody>
            </p:sp>
          </p:grpSp>
          <p:sp>
            <p:nvSpPr>
              <p:cNvPr id="759895" name="AutoShape 87">
                <a:extLst>
                  <a:ext uri="{FF2B5EF4-FFF2-40B4-BE49-F238E27FC236}">
                    <a16:creationId xmlns:a16="http://schemas.microsoft.com/office/drawing/2014/main" id="{7B1855FC-6071-E040-9C85-F28D40516F37}"/>
                  </a:ext>
                </a:extLst>
              </p:cNvPr>
              <p:cNvSpPr>
                <a:spLocks noChangeArrowheads="1"/>
              </p:cNvSpPr>
              <p:nvPr/>
            </p:nvSpPr>
            <p:spPr bwMode="auto">
              <a:xfrm>
                <a:off x="1872" y="3312"/>
                <a:ext cx="288" cy="144"/>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59896" name="AutoShape 88">
                <a:extLst>
                  <a:ext uri="{FF2B5EF4-FFF2-40B4-BE49-F238E27FC236}">
                    <a16:creationId xmlns:a16="http://schemas.microsoft.com/office/drawing/2014/main" id="{1171F8BB-666E-CD45-B168-14D9BABA802E}"/>
                  </a:ext>
                </a:extLst>
              </p:cNvPr>
              <p:cNvSpPr>
                <a:spLocks noChangeArrowheads="1"/>
              </p:cNvSpPr>
              <p:nvPr/>
            </p:nvSpPr>
            <p:spPr bwMode="auto">
              <a:xfrm>
                <a:off x="3744" y="3360"/>
                <a:ext cx="288" cy="144"/>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712433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0834" name="Rectangle 2">
            <a:extLst>
              <a:ext uri="{FF2B5EF4-FFF2-40B4-BE49-F238E27FC236}">
                <a16:creationId xmlns:a16="http://schemas.microsoft.com/office/drawing/2014/main" id="{EC63955D-ABD3-464B-963A-D0FEDA4E19DE}"/>
              </a:ext>
            </a:extLst>
          </p:cNvPr>
          <p:cNvSpPr>
            <a:spLocks noChangeArrowheads="1"/>
          </p:cNvSpPr>
          <p:nvPr/>
        </p:nvSpPr>
        <p:spPr bwMode="auto">
          <a:xfrm>
            <a:off x="1676400" y="169864"/>
            <a:ext cx="8839200" cy="642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20000"/>
              </a:spcAft>
              <a:buClr>
                <a:srgbClr val="3366FF"/>
              </a:buClr>
              <a:buSzPct val="80000"/>
            </a:pPr>
            <a:r>
              <a:rPr lang="en-US" altLang="zh-CN" sz="4000" b="1">
                <a:solidFill>
                  <a:srgbClr val="FFFF00"/>
                </a:solidFill>
              </a:rPr>
              <a:t>2  </a:t>
            </a:r>
            <a:r>
              <a:rPr lang="zh-CN" altLang="en-US" sz="4000" b="1">
                <a:solidFill>
                  <a:srgbClr val="FFFF00"/>
                </a:solidFill>
                <a:ea typeface="楷体_GB2312" pitchFamily="49" charset="-122"/>
              </a:rPr>
              <a:t>算法实现</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void Delete_BST (BSTNode *T , KeyType  key )</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在以</a:t>
            </a:r>
            <a:r>
              <a:rPr lang="en-US" altLang="zh-CN" b="1">
                <a:solidFill>
                  <a:srgbClr val="FFFFFF"/>
                </a:solidFill>
              </a:rPr>
              <a:t>T</a:t>
            </a:r>
            <a:r>
              <a:rPr lang="zh-CN" altLang="en-US" b="1">
                <a:solidFill>
                  <a:srgbClr val="FFFFFF"/>
                </a:solidFill>
              </a:rPr>
              <a:t>为根结点的</a:t>
            </a:r>
            <a:r>
              <a:rPr lang="en-US" altLang="zh-CN" b="1">
                <a:solidFill>
                  <a:srgbClr val="FFFFFF"/>
                </a:solidFill>
              </a:rPr>
              <a:t>BST</a:t>
            </a:r>
            <a:r>
              <a:rPr lang="zh-CN" altLang="en-US" b="1">
                <a:solidFill>
                  <a:srgbClr val="FFFFFF"/>
                </a:solidFill>
              </a:rPr>
              <a:t>树中删除关键字为</a:t>
            </a:r>
            <a:r>
              <a:rPr lang="en-US" altLang="zh-CN" b="1">
                <a:solidFill>
                  <a:srgbClr val="FFFFFF"/>
                </a:solidFill>
              </a:rPr>
              <a:t>key</a:t>
            </a:r>
            <a:r>
              <a:rPr lang="zh-CN" altLang="en-US" b="1">
                <a:solidFill>
                  <a:srgbClr val="FFFFFF"/>
                </a:solidFill>
              </a:rPr>
              <a:t>的结点   *</a:t>
            </a:r>
            <a:r>
              <a:rPr lang="en-US" altLang="zh-CN" b="1">
                <a:solidFill>
                  <a:srgbClr val="FFFFFF"/>
                </a:solidFill>
              </a:rPr>
              <a:t>/</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BSTNode *p=T , *f=NULL , *q , *s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 p!=NULL&amp;&amp;!EQ(p-&gt;key, key)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f=p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if (LT(key, p-&gt;key) ) p=p-&gt;Lchild ;  </a:t>
            </a:r>
            <a:r>
              <a:rPr lang="en-US" altLang="zh-CN" b="1">
                <a:solidFill>
                  <a:srgbClr val="FFFFFF"/>
                </a:solidFill>
              </a:rPr>
              <a:t>/*  </a:t>
            </a:r>
            <a:r>
              <a:rPr lang="zh-CN" altLang="en-US" b="1">
                <a:solidFill>
                  <a:srgbClr val="FFFFFF"/>
                </a:solidFill>
              </a:rPr>
              <a:t>搜索左子树 *</a:t>
            </a:r>
            <a:r>
              <a:rPr lang="en-US" altLang="zh-CN" b="1">
                <a:solidFill>
                  <a:srgbClr val="FFFFFF"/>
                </a:solidFill>
              </a:rPr>
              <a:t>/</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else</a:t>
            </a:r>
            <a:r>
              <a:rPr lang="en-US" altLang="zh-CN" b="1">
                <a:solidFill>
                  <a:srgbClr val="FFFFFF"/>
                </a:solidFill>
              </a:rPr>
              <a:t> </a:t>
            </a:r>
            <a:r>
              <a:rPr lang="en-US" altLang="zh-CN" sz="2800" b="1">
                <a:solidFill>
                  <a:srgbClr val="FFFFFF"/>
                </a:solidFill>
              </a:rPr>
              <a:t>p=p-&gt;Rchild ;  </a:t>
            </a:r>
            <a:r>
              <a:rPr lang="en-US" altLang="zh-CN" b="1">
                <a:solidFill>
                  <a:srgbClr val="FFFFFF"/>
                </a:solidFill>
              </a:rPr>
              <a:t>/*  </a:t>
            </a:r>
            <a:r>
              <a:rPr lang="zh-CN" altLang="en-US" b="1">
                <a:solidFill>
                  <a:srgbClr val="FFFFFF"/>
                </a:solidFill>
              </a:rPr>
              <a:t>搜索右子树 *</a:t>
            </a:r>
            <a:r>
              <a:rPr lang="en-US" altLang="zh-CN" b="1">
                <a:solidFill>
                  <a:srgbClr val="FFFFFF"/>
                </a:solidFill>
              </a:rPr>
              <a:t>/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(p==NULL)  return ;</a:t>
            </a:r>
            <a:r>
              <a:rPr lang="en-US" altLang="zh-CN" b="1">
                <a:solidFill>
                  <a:srgbClr val="FFFFFF"/>
                </a:solidFill>
              </a:rPr>
              <a:t>     /*  </a:t>
            </a:r>
            <a:r>
              <a:rPr lang="zh-CN" altLang="en-US" b="1">
                <a:solidFill>
                  <a:srgbClr val="FFFFFF"/>
                </a:solidFill>
              </a:rPr>
              <a:t>没有要删除的结点   *</a:t>
            </a:r>
            <a:r>
              <a:rPr lang="en-US" altLang="zh-CN" b="1">
                <a:solidFill>
                  <a:srgbClr val="FFFFFF"/>
                </a:solidFill>
              </a:rPr>
              <a:t>/</a:t>
            </a:r>
            <a:endParaRPr lang="en-US" altLang="zh-CN" sz="2800" b="1">
              <a:solidFill>
                <a:srgbClr val="FFFFFF"/>
              </a:solidFill>
            </a:endParaRPr>
          </a:p>
        </p:txBody>
      </p:sp>
    </p:spTree>
    <p:extLst>
      <p:ext uri="{BB962C8B-B14F-4D97-AF65-F5344CB8AC3E}">
        <p14:creationId xmlns:p14="http://schemas.microsoft.com/office/powerpoint/2010/main" val="2880012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1858" name="Rectangle 2">
            <a:extLst>
              <a:ext uri="{FF2B5EF4-FFF2-40B4-BE49-F238E27FC236}">
                <a16:creationId xmlns:a16="http://schemas.microsoft.com/office/drawing/2014/main" id="{E32D4178-2001-F24B-BE34-42388F82934B}"/>
              </a:ext>
            </a:extLst>
          </p:cNvPr>
          <p:cNvSpPr>
            <a:spLocks noChangeArrowheads="1"/>
          </p:cNvSpPr>
          <p:nvPr/>
        </p:nvSpPr>
        <p:spPr bwMode="auto">
          <a:xfrm>
            <a:off x="1676400" y="152400"/>
            <a:ext cx="8839200" cy="644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s=p ;</a:t>
            </a:r>
            <a:r>
              <a:rPr lang="en-US" altLang="zh-CN" b="1">
                <a:solidFill>
                  <a:srgbClr val="FFFFFF"/>
                </a:solidFill>
              </a:rPr>
              <a:t>     /*  </a:t>
            </a:r>
            <a:r>
              <a:rPr lang="zh-CN" altLang="en-US" b="1">
                <a:solidFill>
                  <a:srgbClr val="FFFFFF"/>
                </a:solidFill>
              </a:rPr>
              <a:t>找到了要删除的结点为</a:t>
            </a:r>
            <a:r>
              <a:rPr lang="en-US" altLang="zh-CN" b="1">
                <a:solidFill>
                  <a:srgbClr val="FFFFFF"/>
                </a:solidFill>
              </a:rPr>
              <a:t>p   */</a:t>
            </a:r>
            <a:r>
              <a:rPr lang="en-US" altLang="zh-CN">
                <a:solidFill>
                  <a:srgbClr val="FFFFFF"/>
                </a:solidFill>
              </a:rPr>
              <a:t> </a:t>
            </a:r>
            <a:endParaRPr lang="en-US" altLang="zh-CN" sz="2800" b="1">
              <a:solidFill>
                <a:srgbClr val="FFFFFF"/>
              </a:solidFill>
            </a:endParaRP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(p-&gt;Lchild!=NULL&amp;&amp; p-&gt;Rchild!=NULL)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f=p ; s=p-&gt;Lchild ;         </a:t>
            </a:r>
            <a:r>
              <a:rPr lang="en-US" altLang="zh-CN" b="1">
                <a:solidFill>
                  <a:srgbClr val="FFFFFF"/>
                </a:solidFill>
              </a:rPr>
              <a:t>/*  </a:t>
            </a:r>
            <a:r>
              <a:rPr lang="zh-CN" altLang="en-US" b="1">
                <a:solidFill>
                  <a:srgbClr val="FFFFFF"/>
                </a:solidFill>
              </a:rPr>
              <a:t>从左子树开始找   *</a:t>
            </a:r>
            <a:r>
              <a:rPr lang="en-US" altLang="zh-CN" b="1">
                <a:solidFill>
                  <a:srgbClr val="FFFFFF"/>
                </a:solidFill>
              </a:rPr>
              <a:t>/</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(s-&gt;Rchild!=NULL)</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   f=s ; s=s-&gt;Rchild ;   }</a:t>
            </a:r>
          </a:p>
          <a:p>
            <a:pPr lvl="4" eaLnBrk="1" fontAlgn="base" hangingPunct="1">
              <a:lnSpc>
                <a:spcPct val="110000"/>
              </a:lnSpc>
              <a:spcBef>
                <a:spcPct val="20000"/>
              </a:spcBef>
              <a:spcAft>
                <a:spcPct val="0"/>
              </a:spcAft>
              <a:buClr>
                <a:srgbClr val="3366FF"/>
              </a:buClr>
              <a:buSzPct val="80000"/>
            </a:pPr>
            <a:r>
              <a:rPr lang="en-US" altLang="zh-CN" b="1">
                <a:solidFill>
                  <a:srgbClr val="FFFFFF"/>
                </a:solidFill>
              </a:rPr>
              <a:t>/*   </a:t>
            </a:r>
            <a:r>
              <a:rPr lang="zh-CN" altLang="en-US" b="1">
                <a:solidFill>
                  <a:srgbClr val="FFFFFF"/>
                </a:solidFill>
              </a:rPr>
              <a:t>左、右子树都不空</a:t>
            </a:r>
            <a:r>
              <a:rPr lang="zh-CN" altLang="en-US" b="1">
                <a:solidFill>
                  <a:srgbClr val="FFFFFF"/>
                </a:solidFill>
                <a:latin typeface="宋体" panose="02010600030101010101" pitchFamily="2" charset="-122"/>
              </a:rPr>
              <a:t>，找</a:t>
            </a:r>
            <a:r>
              <a:rPr lang="zh-CN" altLang="en-US" b="1">
                <a:solidFill>
                  <a:srgbClr val="FFFFFF"/>
                </a:solidFill>
              </a:rPr>
              <a:t>左子树中最右边的结点  *</a:t>
            </a:r>
            <a:r>
              <a:rPr lang="en-US" altLang="zh-CN" b="1">
                <a:solidFill>
                  <a:srgbClr val="FFFFFF"/>
                </a:solidFill>
              </a:rPr>
              <a:t>/</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p-&gt;key=s-&gt;key ; p-&gt;otherinfo=s-&gt;otherinfo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用结点</a:t>
            </a:r>
            <a:r>
              <a:rPr lang="en-US" altLang="zh-CN" b="1">
                <a:solidFill>
                  <a:srgbClr val="FFFFFF"/>
                </a:solidFill>
              </a:rPr>
              <a:t>s</a:t>
            </a:r>
            <a:r>
              <a:rPr lang="zh-CN" altLang="en-US" b="1">
                <a:solidFill>
                  <a:srgbClr val="FFFFFF"/>
                </a:solidFill>
              </a:rPr>
              <a:t>的内容替换结点</a:t>
            </a:r>
            <a:r>
              <a:rPr lang="en-US" altLang="zh-CN" b="1">
                <a:solidFill>
                  <a:srgbClr val="FFFFFF"/>
                </a:solidFill>
              </a:rPr>
              <a:t>p</a:t>
            </a:r>
            <a:r>
              <a:rPr lang="zh-CN" altLang="en-US" b="1">
                <a:solidFill>
                  <a:srgbClr val="FFFFFF"/>
                </a:solidFill>
              </a:rPr>
              <a:t>内容  *</a:t>
            </a:r>
            <a:r>
              <a:rPr lang="en-US" altLang="zh-CN" b="1">
                <a:solidFill>
                  <a:srgbClr val="FFFFFF"/>
                </a:solidFill>
              </a:rPr>
              <a:t>/</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将第</a:t>
            </a:r>
            <a:r>
              <a:rPr lang="en-US" altLang="zh-CN" b="1">
                <a:solidFill>
                  <a:srgbClr val="FFFFFF"/>
                </a:solidFill>
              </a:rPr>
              <a:t>3</a:t>
            </a:r>
            <a:r>
              <a:rPr lang="zh-CN" altLang="en-US" b="1">
                <a:solidFill>
                  <a:srgbClr val="FFFFFF"/>
                </a:solidFill>
              </a:rPr>
              <a:t>种情况转换为第</a:t>
            </a:r>
            <a:r>
              <a:rPr lang="en-US" altLang="zh-CN" b="1">
                <a:solidFill>
                  <a:srgbClr val="FFFFFF"/>
                </a:solidFill>
              </a:rPr>
              <a:t>2</a:t>
            </a:r>
            <a:r>
              <a:rPr lang="zh-CN" altLang="en-US" b="1">
                <a:solidFill>
                  <a:srgbClr val="FFFFFF"/>
                </a:solidFill>
              </a:rPr>
              <a:t>种情况*</a:t>
            </a:r>
            <a:r>
              <a:rPr lang="en-US" altLang="zh-CN"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(s-&gt;Lchild!=NULL)   </a:t>
            </a:r>
            <a:r>
              <a:rPr lang="en-US" altLang="zh-CN" b="1">
                <a:solidFill>
                  <a:srgbClr val="FFFFFF"/>
                </a:solidFill>
              </a:rPr>
              <a:t>/*  </a:t>
            </a:r>
            <a:r>
              <a:rPr lang="zh-CN" altLang="en-US" b="1">
                <a:solidFill>
                  <a:srgbClr val="FFFFFF"/>
                </a:solidFill>
              </a:rPr>
              <a:t>若</a:t>
            </a:r>
            <a:r>
              <a:rPr lang="en-US" altLang="zh-CN" b="1">
                <a:solidFill>
                  <a:srgbClr val="FFFFFF"/>
                </a:solidFill>
              </a:rPr>
              <a:t>s</a:t>
            </a:r>
            <a:r>
              <a:rPr lang="zh-CN" altLang="en-US" b="1">
                <a:solidFill>
                  <a:srgbClr val="FFFFFF"/>
                </a:solidFill>
              </a:rPr>
              <a:t>有左子树</a:t>
            </a:r>
            <a:r>
              <a:rPr lang="zh-CN" altLang="en-US" b="1">
                <a:solidFill>
                  <a:srgbClr val="FFFFFF"/>
                </a:solidFill>
                <a:latin typeface="宋体" panose="02010600030101010101" pitchFamily="2" charset="-122"/>
              </a:rPr>
              <a:t>，右</a:t>
            </a:r>
            <a:r>
              <a:rPr lang="zh-CN" altLang="en-US" b="1">
                <a:solidFill>
                  <a:srgbClr val="FFFFFF"/>
                </a:solidFill>
              </a:rPr>
              <a:t>子树为空 *</a:t>
            </a:r>
            <a:r>
              <a:rPr lang="en-US" altLang="zh-CN" b="1">
                <a:solidFill>
                  <a:srgbClr val="FFFFFF"/>
                </a:solidFill>
              </a:rPr>
              <a:t>/</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q=s-&gt;Lchild ;</a:t>
            </a:r>
          </a:p>
        </p:txBody>
      </p:sp>
    </p:spTree>
    <p:extLst>
      <p:ext uri="{BB962C8B-B14F-4D97-AF65-F5344CB8AC3E}">
        <p14:creationId xmlns:p14="http://schemas.microsoft.com/office/powerpoint/2010/main" val="423639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2882" name="Rectangle 2">
            <a:extLst>
              <a:ext uri="{FF2B5EF4-FFF2-40B4-BE49-F238E27FC236}">
                <a16:creationId xmlns:a16="http://schemas.microsoft.com/office/drawing/2014/main" id="{8DB6927B-D6F6-3849-ADDE-076328AB44C4}"/>
              </a:ext>
            </a:extLst>
          </p:cNvPr>
          <p:cNvSpPr>
            <a:spLocks noChangeArrowheads="1"/>
          </p:cNvSpPr>
          <p:nvPr/>
        </p:nvSpPr>
        <p:spPr bwMode="auto">
          <a:xfrm>
            <a:off x="1676400" y="152400"/>
            <a:ext cx="8839200" cy="334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else q=s-&gt;Rchild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(f==NULL)  T=q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else if (f-&gt;Lchild==s)  f-&gt;Lchild=q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else f-&gt;Rchild=q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free(s)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3843223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3906" name="Rectangle 2">
            <a:extLst>
              <a:ext uri="{FF2B5EF4-FFF2-40B4-BE49-F238E27FC236}">
                <a16:creationId xmlns:a16="http://schemas.microsoft.com/office/drawing/2014/main" id="{BB01E792-944D-0F4A-B25A-EBE9BF7DEDE8}"/>
              </a:ext>
            </a:extLst>
          </p:cNvPr>
          <p:cNvSpPr>
            <a:spLocks noGrp="1" noChangeArrowheads="1"/>
          </p:cNvSpPr>
          <p:nvPr>
            <p:ph type="title"/>
          </p:nvPr>
        </p:nvSpPr>
        <p:spPr>
          <a:xfrm>
            <a:off x="2209800" y="188913"/>
            <a:ext cx="6934200" cy="838200"/>
          </a:xfrm>
        </p:spPr>
        <p:txBody>
          <a:bodyPr/>
          <a:lstStyle/>
          <a:p>
            <a:r>
              <a:rPr lang="en-US" altLang="zh-CN" sz="5400" b="1">
                <a:latin typeface="Times New Roman" panose="02020603050405020304" pitchFamily="18" charset="0"/>
              </a:rPr>
              <a:t>9.4</a:t>
            </a:r>
            <a:r>
              <a:rPr lang="en-US" altLang="zh-CN" sz="5400">
                <a:latin typeface="Times New Roman" panose="02020603050405020304" pitchFamily="18" charset="0"/>
              </a:rPr>
              <a:t>  </a:t>
            </a:r>
            <a:r>
              <a:rPr lang="zh-CN" altLang="en-US" sz="5400" b="1">
                <a:latin typeface="楷体_GB2312" pitchFamily="49" charset="-122"/>
                <a:ea typeface="楷体_GB2312" pitchFamily="49" charset="-122"/>
              </a:rPr>
              <a:t>平衡二叉树</a:t>
            </a:r>
            <a:r>
              <a:rPr lang="en-US" altLang="zh-CN" sz="5400" b="1">
                <a:latin typeface="Times New Roman" panose="02020603050405020304" pitchFamily="18" charset="0"/>
              </a:rPr>
              <a:t>(AVL)</a:t>
            </a:r>
          </a:p>
        </p:txBody>
      </p:sp>
      <p:sp>
        <p:nvSpPr>
          <p:cNvPr id="763907" name="Rectangle 3">
            <a:extLst>
              <a:ext uri="{FF2B5EF4-FFF2-40B4-BE49-F238E27FC236}">
                <a16:creationId xmlns:a16="http://schemas.microsoft.com/office/drawing/2014/main" id="{D034271B-0821-DF41-96CF-DBBD51FA77E7}"/>
              </a:ext>
            </a:extLst>
          </p:cNvPr>
          <p:cNvSpPr>
            <a:spLocks noChangeArrowheads="1"/>
          </p:cNvSpPr>
          <p:nvPr/>
        </p:nvSpPr>
        <p:spPr bwMode="auto">
          <a:xfrm>
            <a:off x="1676400" y="1219201"/>
            <a:ext cx="88392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83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30000"/>
              </a:spcAft>
              <a:buClr>
                <a:srgbClr val="3366FF"/>
              </a:buClr>
              <a:buSzPct val="80000"/>
            </a:pPr>
            <a:r>
              <a:rPr lang="zh-CN" altLang="en-US" sz="2800">
                <a:solidFill>
                  <a:srgbClr val="FFFFFF"/>
                </a:solidFill>
                <a:latin typeface="宋体" panose="02010600030101010101" pitchFamily="2" charset="-122"/>
              </a:rPr>
              <a:t>    </a:t>
            </a:r>
            <a:r>
              <a:rPr lang="en-US" altLang="zh-CN" sz="2800" b="1">
                <a:solidFill>
                  <a:srgbClr val="FFFFFF"/>
                </a:solidFill>
              </a:rPr>
              <a:t>BST</a:t>
            </a:r>
            <a:r>
              <a:rPr lang="zh-CN" altLang="en-US" sz="2800" b="1">
                <a:solidFill>
                  <a:srgbClr val="FFFFFF"/>
                </a:solidFill>
              </a:rPr>
              <a:t>是一种查找效率比较高的组织形式</a:t>
            </a:r>
            <a:r>
              <a:rPr lang="zh-CN" altLang="en-US" sz="2800" b="1">
                <a:solidFill>
                  <a:srgbClr val="FFFFFF"/>
                </a:solidFill>
                <a:latin typeface="宋体" panose="02010600030101010101" pitchFamily="2" charset="-122"/>
              </a:rPr>
              <a:t>，但其平均查找长度受树的形态影响较大，形态比较均匀时查找效率很好，形态明显偏向某一方向时其效率就大大降低。因此，希望有更好的二叉排序树，其形态总是均衡的，查找时能得到最好的效率，这就是平衡二叉排序树。</a:t>
            </a:r>
          </a:p>
          <a:p>
            <a:pPr eaLnBrk="1" fontAlgn="base" hangingPunct="1">
              <a:lnSpc>
                <a:spcPct val="110000"/>
              </a:lnSpc>
              <a:spcBef>
                <a:spcPct val="20000"/>
              </a:spcBef>
              <a:spcAft>
                <a:spcPct val="30000"/>
              </a:spcAft>
              <a:buClr>
                <a:srgbClr val="3366FF"/>
              </a:buClr>
              <a:buSzPct val="80000"/>
            </a:pPr>
            <a:r>
              <a:rPr lang="zh-CN" altLang="en-US" sz="2800" b="1">
                <a:solidFill>
                  <a:srgbClr val="FFFFFF"/>
                </a:solidFill>
                <a:latin typeface="宋体" panose="02010600030101010101" pitchFamily="2" charset="-122"/>
              </a:rPr>
              <a:t>    平衡二叉排序树</a:t>
            </a:r>
            <a:r>
              <a:rPr lang="en-US" altLang="zh-CN" sz="2800" b="1">
                <a:solidFill>
                  <a:srgbClr val="FFFFFF"/>
                </a:solidFill>
              </a:rPr>
              <a:t>(Balanced Binary Tree</a:t>
            </a:r>
            <a:r>
              <a:rPr lang="zh-CN" altLang="en-US" sz="2800" b="1">
                <a:solidFill>
                  <a:srgbClr val="FFFFFF"/>
                </a:solidFill>
              </a:rPr>
              <a:t>或</a:t>
            </a:r>
            <a:r>
              <a:rPr lang="en-US" altLang="zh-CN" sz="2800" b="1">
                <a:solidFill>
                  <a:srgbClr val="FFFFFF"/>
                </a:solidFill>
              </a:rPr>
              <a:t>Height-Balanced Tree)</a:t>
            </a:r>
            <a:r>
              <a:rPr lang="zh-CN" altLang="en-US" sz="2800" b="1">
                <a:solidFill>
                  <a:srgbClr val="FFFFFF"/>
                </a:solidFill>
              </a:rPr>
              <a:t>是在</a:t>
            </a:r>
            <a:r>
              <a:rPr lang="en-US" altLang="zh-CN" sz="2800" b="1">
                <a:solidFill>
                  <a:srgbClr val="FFFFFF"/>
                </a:solidFill>
              </a:rPr>
              <a:t>1962</a:t>
            </a:r>
            <a:r>
              <a:rPr lang="zh-CN" altLang="en-US" sz="2800" b="1">
                <a:solidFill>
                  <a:srgbClr val="FFFFFF"/>
                </a:solidFill>
              </a:rPr>
              <a:t>年由</a:t>
            </a:r>
            <a:r>
              <a:rPr lang="en-US" altLang="zh-CN" sz="2800" b="1">
                <a:solidFill>
                  <a:srgbClr val="FFFFFF"/>
                </a:solidFill>
              </a:rPr>
              <a:t>Adelson-Velskii</a:t>
            </a:r>
            <a:r>
              <a:rPr lang="zh-CN" altLang="en-US" sz="2800" b="1">
                <a:solidFill>
                  <a:srgbClr val="FFFFFF"/>
                </a:solidFill>
              </a:rPr>
              <a:t>和</a:t>
            </a:r>
            <a:r>
              <a:rPr lang="en-US" altLang="zh-CN" sz="2800" b="1">
                <a:solidFill>
                  <a:srgbClr val="FFFFFF"/>
                </a:solidFill>
              </a:rPr>
              <a:t>Landis</a:t>
            </a:r>
            <a:r>
              <a:rPr lang="zh-CN" altLang="en-US" sz="2800" b="1">
                <a:solidFill>
                  <a:srgbClr val="FFFFFF"/>
                </a:solidFill>
              </a:rPr>
              <a:t>提出的</a:t>
            </a:r>
            <a:r>
              <a:rPr lang="zh-CN" altLang="en-US" sz="2800" b="1">
                <a:solidFill>
                  <a:srgbClr val="FFFFFF"/>
                </a:solidFill>
                <a:latin typeface="宋体" panose="02010600030101010101" pitchFamily="2" charset="-122"/>
              </a:rPr>
              <a:t>，又称</a:t>
            </a:r>
            <a:r>
              <a:rPr lang="en-US" altLang="zh-CN" sz="2800" b="1">
                <a:solidFill>
                  <a:srgbClr val="FFFFFF"/>
                </a:solidFill>
              </a:rPr>
              <a:t>AVL</a:t>
            </a:r>
            <a:r>
              <a:rPr lang="zh-CN" altLang="en-US" sz="2800" b="1">
                <a:solidFill>
                  <a:srgbClr val="FFFFFF"/>
                </a:solidFill>
                <a:latin typeface="宋体" panose="02010600030101010101" pitchFamily="2" charset="-122"/>
              </a:rPr>
              <a:t>树。</a:t>
            </a:r>
          </a:p>
        </p:txBody>
      </p:sp>
    </p:spTree>
    <p:extLst>
      <p:ext uri="{BB962C8B-B14F-4D97-AF65-F5344CB8AC3E}">
        <p14:creationId xmlns:p14="http://schemas.microsoft.com/office/powerpoint/2010/main" val="1520321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4930" name="Rectangle 2">
            <a:extLst>
              <a:ext uri="{FF2B5EF4-FFF2-40B4-BE49-F238E27FC236}">
                <a16:creationId xmlns:a16="http://schemas.microsoft.com/office/drawing/2014/main" id="{A1AE1E33-0C2F-784B-91FD-CDEA18C87016}"/>
              </a:ext>
            </a:extLst>
          </p:cNvPr>
          <p:cNvSpPr>
            <a:spLocks noGrp="1" noChangeArrowheads="1"/>
          </p:cNvSpPr>
          <p:nvPr>
            <p:ph type="title"/>
          </p:nvPr>
        </p:nvSpPr>
        <p:spPr>
          <a:xfrm>
            <a:off x="2209800" y="152400"/>
            <a:ext cx="7054850" cy="685800"/>
          </a:xfrm>
        </p:spPr>
        <p:txBody>
          <a:bodyPr/>
          <a:lstStyle/>
          <a:p>
            <a:r>
              <a:rPr lang="en-US" altLang="zh-CN" b="1">
                <a:latin typeface="Times New Roman" panose="02020603050405020304" pitchFamily="18" charset="0"/>
              </a:rPr>
              <a:t>9.4.1  </a:t>
            </a:r>
            <a:r>
              <a:rPr lang="zh-CN" altLang="en-US" b="1">
                <a:latin typeface="Times New Roman" panose="02020603050405020304" pitchFamily="18" charset="0"/>
                <a:ea typeface="楷体_GB2312" pitchFamily="49" charset="-122"/>
              </a:rPr>
              <a:t>平衡</a:t>
            </a:r>
            <a:r>
              <a:rPr lang="zh-CN" altLang="en-US" b="1">
                <a:latin typeface="宋体" panose="02010600030101010101" pitchFamily="2" charset="-122"/>
                <a:ea typeface="楷体_GB2312" pitchFamily="49" charset="-122"/>
              </a:rPr>
              <a:t>二叉树</a:t>
            </a:r>
            <a:r>
              <a:rPr lang="zh-CN" altLang="en-US" b="1">
                <a:latin typeface="Times New Roman" panose="02020603050405020304" pitchFamily="18" charset="0"/>
                <a:ea typeface="楷体_GB2312" pitchFamily="49" charset="-122"/>
              </a:rPr>
              <a:t>的定义</a:t>
            </a:r>
          </a:p>
        </p:txBody>
      </p:sp>
      <p:sp>
        <p:nvSpPr>
          <p:cNvPr id="764931" name="Rectangle 3">
            <a:extLst>
              <a:ext uri="{FF2B5EF4-FFF2-40B4-BE49-F238E27FC236}">
                <a16:creationId xmlns:a16="http://schemas.microsoft.com/office/drawing/2014/main" id="{90B781CC-9F24-CF4B-8C20-0E9E2FDAAB8C}"/>
              </a:ext>
            </a:extLst>
          </p:cNvPr>
          <p:cNvSpPr>
            <a:spLocks noGrp="1" noChangeArrowheads="1"/>
          </p:cNvSpPr>
          <p:nvPr>
            <p:ph type="body" idx="1"/>
          </p:nvPr>
        </p:nvSpPr>
        <p:spPr>
          <a:xfrm>
            <a:off x="1676401" y="1066800"/>
            <a:ext cx="8812213" cy="5602288"/>
          </a:xfrm>
          <a:noFill/>
          <a:ln/>
        </p:spPr>
        <p:txBody>
          <a:bodyPr/>
          <a:lstStyle/>
          <a:p>
            <a:pPr marL="0" indent="0">
              <a:lnSpc>
                <a:spcPct val="110000"/>
              </a:lnSpc>
              <a:buNone/>
            </a:pPr>
            <a:r>
              <a:rPr lang="zh-CN" altLang="en-US" sz="2800" b="1">
                <a:latin typeface="宋体" panose="02010600030101010101" pitchFamily="2" charset="-122"/>
              </a:rPr>
              <a:t>    平衡二叉树或者是空树，或者是满足下列性质的二叉树。</a:t>
            </a:r>
          </a:p>
          <a:p>
            <a:pPr marL="533400" lvl="1" indent="0">
              <a:lnSpc>
                <a:spcPct val="110000"/>
              </a:lnSpc>
              <a:buNone/>
            </a:pPr>
            <a:r>
              <a:rPr lang="zh-CN" altLang="en-US" b="1"/>
              <a:t>⑴</a:t>
            </a:r>
            <a:r>
              <a:rPr lang="zh-CN" altLang="en-US" b="1">
                <a:latin typeface="宋体" panose="02010600030101010101" pitchFamily="2" charset="-122"/>
              </a:rPr>
              <a:t>：左子树和右子树深度之差的绝对值不大于</a:t>
            </a:r>
            <a:r>
              <a:rPr lang="en-US" altLang="zh-CN" b="1"/>
              <a:t>1</a:t>
            </a:r>
            <a:r>
              <a:rPr lang="zh-CN" altLang="en-US" b="1">
                <a:latin typeface="宋体" panose="02010600030101010101" pitchFamily="2" charset="-122"/>
              </a:rPr>
              <a:t>；</a:t>
            </a:r>
          </a:p>
          <a:p>
            <a:pPr marL="533400" lvl="1" indent="0">
              <a:lnSpc>
                <a:spcPct val="110000"/>
              </a:lnSpc>
              <a:buNone/>
            </a:pPr>
            <a:r>
              <a:rPr lang="zh-CN" altLang="en-US" b="1"/>
              <a:t>⑵</a:t>
            </a:r>
            <a:r>
              <a:rPr lang="zh-CN" altLang="en-US" b="1">
                <a:latin typeface="宋体" panose="02010600030101010101" pitchFamily="2" charset="-122"/>
              </a:rPr>
              <a:t>：左子树和右子树也都是平衡二叉树。</a:t>
            </a:r>
          </a:p>
          <a:p>
            <a:pPr marL="0" indent="0">
              <a:lnSpc>
                <a:spcPct val="110000"/>
              </a:lnSpc>
              <a:buNone/>
            </a:pPr>
            <a:r>
              <a:rPr lang="zh-CN" altLang="en-US" sz="2800" b="1">
                <a:latin typeface="宋体" panose="02010600030101010101" pitchFamily="2" charset="-122"/>
              </a:rPr>
              <a:t>    </a:t>
            </a:r>
            <a:r>
              <a:rPr lang="zh-CN" altLang="en-US" b="1">
                <a:solidFill>
                  <a:schemeClr val="folHlink"/>
                </a:solidFill>
                <a:latin typeface="宋体" panose="02010600030101010101" pitchFamily="2" charset="-122"/>
              </a:rPr>
              <a:t>平衡因子</a:t>
            </a:r>
            <a:r>
              <a:rPr lang="en-US" altLang="zh-CN" sz="2800" b="1"/>
              <a:t>(Balance Factor) </a:t>
            </a:r>
            <a:r>
              <a:rPr lang="zh-CN" altLang="en-US" sz="2800" b="1">
                <a:latin typeface="宋体" panose="02010600030101010101" pitchFamily="2" charset="-122"/>
              </a:rPr>
              <a:t>：二叉树上</a:t>
            </a:r>
            <a:r>
              <a:rPr lang="zh-CN" altLang="en-US" sz="2800" b="1">
                <a:solidFill>
                  <a:schemeClr val="accent1"/>
                </a:solidFill>
                <a:latin typeface="宋体" panose="02010600030101010101" pitchFamily="2" charset="-122"/>
              </a:rPr>
              <a:t>结点的左子树的深度减去其右子树深度</a:t>
            </a:r>
            <a:r>
              <a:rPr lang="zh-CN" altLang="en-US" sz="2800" b="1">
                <a:latin typeface="宋体" panose="02010600030101010101" pitchFamily="2" charset="-122"/>
              </a:rPr>
              <a:t>称为该结点的平衡因子。</a:t>
            </a:r>
          </a:p>
          <a:p>
            <a:pPr marL="0" indent="0">
              <a:lnSpc>
                <a:spcPct val="110000"/>
              </a:lnSpc>
              <a:buNone/>
            </a:pPr>
            <a:r>
              <a:rPr lang="zh-CN" altLang="en-US" sz="2800" b="1">
                <a:latin typeface="宋体" panose="02010600030101010101" pitchFamily="2" charset="-122"/>
              </a:rPr>
              <a:t>    因此，平衡二叉树上每个结点的平衡因子只可能是</a:t>
            </a:r>
            <a:r>
              <a:rPr lang="en-US" altLang="zh-CN" sz="2800" b="1"/>
              <a:t>-1</a:t>
            </a:r>
            <a:r>
              <a:rPr lang="zh-CN" altLang="en-US" sz="2400" b="1"/>
              <a:t>、</a:t>
            </a:r>
            <a:r>
              <a:rPr lang="en-US" altLang="zh-CN" sz="2800" b="1"/>
              <a:t>0</a:t>
            </a:r>
            <a:r>
              <a:rPr lang="zh-CN" altLang="en-US" sz="2800" b="1"/>
              <a:t>和</a:t>
            </a:r>
            <a:r>
              <a:rPr lang="en-US" altLang="zh-CN" sz="2800" b="1"/>
              <a:t>1</a:t>
            </a:r>
            <a:r>
              <a:rPr lang="zh-CN" altLang="en-US" sz="2800" b="1">
                <a:latin typeface="宋体" panose="02010600030101010101" pitchFamily="2" charset="-122"/>
              </a:rPr>
              <a:t>，否则，只要有一个结点的平衡因子的绝对值大于</a:t>
            </a:r>
            <a:r>
              <a:rPr lang="en-US" altLang="zh-CN" sz="2800" b="1"/>
              <a:t>1</a:t>
            </a:r>
            <a:r>
              <a:rPr lang="zh-CN" altLang="en-US" sz="2800" b="1">
                <a:latin typeface="宋体" panose="02010600030101010101" pitchFamily="2" charset="-122"/>
              </a:rPr>
              <a:t>， 该二叉树就不是平衡二叉树。</a:t>
            </a:r>
          </a:p>
          <a:p>
            <a:pPr marL="0" indent="0">
              <a:lnSpc>
                <a:spcPct val="110000"/>
              </a:lnSpc>
              <a:buNone/>
            </a:pPr>
            <a:r>
              <a:rPr lang="zh-CN" altLang="en-US" sz="2800" b="1">
                <a:latin typeface="宋体" panose="02010600030101010101" pitchFamily="2" charset="-122"/>
              </a:rPr>
              <a:t>    如果一棵二叉树既是二叉排序树又是平衡二叉树，称为</a:t>
            </a:r>
            <a:r>
              <a:rPr lang="zh-CN" altLang="en-US" sz="2800" b="1">
                <a:solidFill>
                  <a:schemeClr val="folHlink"/>
                </a:solidFill>
                <a:latin typeface="宋体" panose="02010600030101010101" pitchFamily="2" charset="-122"/>
              </a:rPr>
              <a:t>平衡二叉排序树</a:t>
            </a:r>
            <a:r>
              <a:rPr lang="en-US" altLang="zh-CN" sz="2800" b="1"/>
              <a:t>(Balanced Binary Sort Tree) </a:t>
            </a:r>
            <a:r>
              <a:rPr lang="zh-CN" altLang="en-US" sz="2800" b="1">
                <a:latin typeface="宋体" panose="02010600030101010101" pitchFamily="2" charset="-122"/>
              </a:rPr>
              <a:t>。</a:t>
            </a:r>
          </a:p>
        </p:txBody>
      </p:sp>
    </p:spTree>
    <p:extLst>
      <p:ext uri="{BB962C8B-B14F-4D97-AF65-F5344CB8AC3E}">
        <p14:creationId xmlns:p14="http://schemas.microsoft.com/office/powerpoint/2010/main" val="1780697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B436D90A-7777-9D41-B201-7E9D296E22F9}"/>
              </a:ext>
            </a:extLst>
          </p:cNvPr>
          <p:cNvSpPr>
            <a:spLocks noGrp="1" noChangeArrowheads="1"/>
          </p:cNvSpPr>
          <p:nvPr>
            <p:ph type="body" idx="1"/>
          </p:nvPr>
        </p:nvSpPr>
        <p:spPr>
          <a:xfrm>
            <a:off x="1676400" y="4076700"/>
            <a:ext cx="8839200" cy="2592388"/>
          </a:xfrm>
          <a:noFill/>
          <a:ln/>
        </p:spPr>
        <p:txBody>
          <a:bodyPr/>
          <a:lstStyle/>
          <a:p>
            <a:pPr marL="0" indent="0">
              <a:lnSpc>
                <a:spcPct val="110000"/>
              </a:lnSpc>
              <a:buNone/>
            </a:pPr>
            <a:r>
              <a:rPr lang="zh-CN" altLang="en-US" sz="2800" b="1">
                <a:latin typeface="宋体" panose="02010600030101010101" pitchFamily="2" charset="-122"/>
              </a:rPr>
              <a:t>    在平衡二叉排序树上执行查找的过程与二叉排序树上的查找过程完全一样，则在</a:t>
            </a:r>
            <a:r>
              <a:rPr lang="en-US" altLang="zh-CN" sz="2800" b="1"/>
              <a:t>AVL</a:t>
            </a:r>
            <a:r>
              <a:rPr lang="zh-CN" altLang="en-US" sz="2800" b="1">
                <a:latin typeface="宋体" panose="02010600030101010101" pitchFamily="2" charset="-122"/>
              </a:rPr>
              <a:t>树上执行查找时，和给定的</a:t>
            </a:r>
            <a:r>
              <a:rPr lang="en-US" altLang="zh-CN" sz="2800" b="1"/>
              <a:t>K</a:t>
            </a:r>
            <a:r>
              <a:rPr lang="zh-CN" altLang="en-US" sz="2800" b="1"/>
              <a:t>值比较的次数不超过树的深度</a:t>
            </a:r>
            <a:r>
              <a:rPr lang="zh-CN" altLang="en-US" sz="2800" b="1">
                <a:latin typeface="宋体" panose="02010600030101010101" pitchFamily="2" charset="-122"/>
              </a:rPr>
              <a:t>。</a:t>
            </a:r>
          </a:p>
          <a:p>
            <a:pPr marL="0" indent="0">
              <a:lnSpc>
                <a:spcPct val="110000"/>
              </a:lnSpc>
              <a:buNone/>
            </a:pPr>
            <a:r>
              <a:rPr lang="zh-CN" altLang="en-US" sz="2800" b="1">
                <a:solidFill>
                  <a:schemeClr val="tx2"/>
                </a:solidFill>
                <a:effectLst>
                  <a:outerShdw blurRad="38100" dist="38100" dir="2700000" algn="tl">
                    <a:srgbClr val="000000"/>
                  </a:outerShdw>
                </a:effectLst>
              </a:rPr>
              <a:t>        </a:t>
            </a:r>
            <a:r>
              <a:rPr lang="zh-CN" altLang="en-US" sz="2800" b="1"/>
              <a:t>设深度为</a:t>
            </a:r>
            <a:r>
              <a:rPr lang="en-US" altLang="zh-CN" sz="2800" b="1"/>
              <a:t>h</a:t>
            </a:r>
            <a:r>
              <a:rPr lang="zh-CN" altLang="en-US" sz="2800" b="1"/>
              <a:t>的</a:t>
            </a:r>
            <a:r>
              <a:rPr lang="zh-CN" altLang="en-US" sz="2800" b="1">
                <a:latin typeface="宋体" panose="02010600030101010101" pitchFamily="2" charset="-122"/>
              </a:rPr>
              <a:t>平衡二叉排序树所具有的最少结点数为</a:t>
            </a:r>
            <a:r>
              <a:rPr lang="en-US" altLang="zh-CN" sz="2800" b="1"/>
              <a:t>N</a:t>
            </a:r>
            <a:r>
              <a:rPr lang="en-US" altLang="zh-CN" sz="2800" b="1" baseline="-18000"/>
              <a:t>h</a:t>
            </a:r>
            <a:r>
              <a:rPr lang="zh-CN" altLang="en-US" sz="2800" b="1">
                <a:latin typeface="宋体" panose="02010600030101010101" pitchFamily="2" charset="-122"/>
              </a:rPr>
              <a:t>，则由平衡二叉排序树的性质知</a:t>
            </a:r>
            <a:r>
              <a:rPr lang="zh-CN" altLang="en-US" sz="2800" b="1"/>
              <a:t>：</a:t>
            </a:r>
            <a:endParaRPr lang="zh-CN" altLang="en-US" sz="2800" b="1" baseline="-18000"/>
          </a:p>
        </p:txBody>
      </p:sp>
      <p:grpSp>
        <p:nvGrpSpPr>
          <p:cNvPr id="765955" name="Group 3">
            <a:extLst>
              <a:ext uri="{FF2B5EF4-FFF2-40B4-BE49-F238E27FC236}">
                <a16:creationId xmlns:a16="http://schemas.microsoft.com/office/drawing/2014/main" id="{1E3531A4-45E9-7C47-A36A-7DFB21A65966}"/>
              </a:ext>
            </a:extLst>
          </p:cNvPr>
          <p:cNvGrpSpPr>
            <a:grpSpLocks/>
          </p:cNvGrpSpPr>
          <p:nvPr/>
        </p:nvGrpSpPr>
        <p:grpSpPr bwMode="auto">
          <a:xfrm>
            <a:off x="8026400" y="211138"/>
            <a:ext cx="2413000" cy="2246312"/>
            <a:chOff x="3884" y="133"/>
            <a:chExt cx="1520" cy="1415"/>
          </a:xfrm>
        </p:grpSpPr>
        <p:sp>
          <p:nvSpPr>
            <p:cNvPr id="765956" name="Rectangle 4">
              <a:extLst>
                <a:ext uri="{FF2B5EF4-FFF2-40B4-BE49-F238E27FC236}">
                  <a16:creationId xmlns:a16="http://schemas.microsoft.com/office/drawing/2014/main" id="{9B4EB2D3-5F86-4242-BF28-CBD0EFD61AFB}"/>
                </a:ext>
              </a:extLst>
            </p:cNvPr>
            <p:cNvSpPr>
              <a:spLocks noChangeArrowheads="1"/>
            </p:cNvSpPr>
            <p:nvPr/>
          </p:nvSpPr>
          <p:spPr bwMode="auto">
            <a:xfrm>
              <a:off x="4060" y="1344"/>
              <a:ext cx="134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9-6  </a:t>
              </a:r>
              <a:r>
                <a:rPr kumimoji="1" lang="zh-CN" altLang="en-US" sz="2000" b="1">
                  <a:solidFill>
                    <a:srgbClr val="FFFFFF"/>
                  </a:solidFill>
                  <a:latin typeface="Times New Roman" panose="02020603050405020304" pitchFamily="18" charset="0"/>
                  <a:ea typeface="宋体" panose="02010600030101010101" pitchFamily="2" charset="-122"/>
                </a:rPr>
                <a:t>平衡</a:t>
              </a:r>
              <a:r>
                <a:rPr kumimoji="1" lang="zh-CN" altLang="en-US" sz="2000" b="1">
                  <a:solidFill>
                    <a:srgbClr val="FFFFFF"/>
                  </a:solidFill>
                  <a:latin typeface="宋体" panose="02010600030101010101" pitchFamily="2" charset="-122"/>
                  <a:ea typeface="宋体" panose="02010600030101010101" pitchFamily="2" charset="-122"/>
                </a:rPr>
                <a:t>二叉树</a:t>
              </a:r>
            </a:p>
          </p:txBody>
        </p:sp>
        <p:grpSp>
          <p:nvGrpSpPr>
            <p:cNvPr id="765957" name="Group 5">
              <a:extLst>
                <a:ext uri="{FF2B5EF4-FFF2-40B4-BE49-F238E27FC236}">
                  <a16:creationId xmlns:a16="http://schemas.microsoft.com/office/drawing/2014/main" id="{46072235-0BA8-B74E-9793-0D498794B801}"/>
                </a:ext>
              </a:extLst>
            </p:cNvPr>
            <p:cNvGrpSpPr>
              <a:grpSpLocks/>
            </p:cNvGrpSpPr>
            <p:nvPr/>
          </p:nvGrpSpPr>
          <p:grpSpPr bwMode="auto">
            <a:xfrm>
              <a:off x="3884" y="133"/>
              <a:ext cx="1249" cy="1070"/>
              <a:chOff x="3884" y="133"/>
              <a:chExt cx="1249" cy="1070"/>
            </a:xfrm>
          </p:grpSpPr>
          <p:sp>
            <p:nvSpPr>
              <p:cNvPr id="765958" name="Oval 6">
                <a:extLst>
                  <a:ext uri="{FF2B5EF4-FFF2-40B4-BE49-F238E27FC236}">
                    <a16:creationId xmlns:a16="http://schemas.microsoft.com/office/drawing/2014/main" id="{5E5F8FE7-138F-8A4F-BD98-DD03AB711FE7}"/>
                  </a:ext>
                </a:extLst>
              </p:cNvPr>
              <p:cNvSpPr>
                <a:spLocks noChangeArrowheads="1"/>
              </p:cNvSpPr>
              <p:nvPr/>
            </p:nvSpPr>
            <p:spPr bwMode="auto">
              <a:xfrm>
                <a:off x="4505" y="133"/>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16</a:t>
                </a:r>
              </a:p>
            </p:txBody>
          </p:sp>
          <p:sp>
            <p:nvSpPr>
              <p:cNvPr id="765959" name="Oval 7">
                <a:extLst>
                  <a:ext uri="{FF2B5EF4-FFF2-40B4-BE49-F238E27FC236}">
                    <a16:creationId xmlns:a16="http://schemas.microsoft.com/office/drawing/2014/main" id="{0EA0FB72-C82C-734B-86B4-1062680B2E16}"/>
                  </a:ext>
                </a:extLst>
              </p:cNvPr>
              <p:cNvSpPr>
                <a:spLocks noChangeArrowheads="1"/>
              </p:cNvSpPr>
              <p:nvPr/>
            </p:nvSpPr>
            <p:spPr bwMode="auto">
              <a:xfrm>
                <a:off x="4793" y="557"/>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24</a:t>
                </a:r>
              </a:p>
            </p:txBody>
          </p:sp>
          <p:sp>
            <p:nvSpPr>
              <p:cNvPr id="765960" name="Oval 8">
                <a:extLst>
                  <a:ext uri="{FF2B5EF4-FFF2-40B4-BE49-F238E27FC236}">
                    <a16:creationId xmlns:a16="http://schemas.microsoft.com/office/drawing/2014/main" id="{296FE7CE-025D-EC4D-863C-188CE48E8E59}"/>
                  </a:ext>
                </a:extLst>
              </p:cNvPr>
              <p:cNvSpPr>
                <a:spLocks noChangeArrowheads="1"/>
              </p:cNvSpPr>
              <p:nvPr/>
            </p:nvSpPr>
            <p:spPr bwMode="auto">
              <a:xfrm>
                <a:off x="4164" y="557"/>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a:t>
                </a:r>
              </a:p>
            </p:txBody>
          </p:sp>
          <p:sp>
            <p:nvSpPr>
              <p:cNvPr id="765961" name="Oval 9">
                <a:extLst>
                  <a:ext uri="{FF2B5EF4-FFF2-40B4-BE49-F238E27FC236}">
                    <a16:creationId xmlns:a16="http://schemas.microsoft.com/office/drawing/2014/main" id="{CE4E540C-11DA-0F4A-BC2E-AEB82E302532}"/>
                  </a:ext>
                </a:extLst>
              </p:cNvPr>
              <p:cNvSpPr>
                <a:spLocks noChangeArrowheads="1"/>
              </p:cNvSpPr>
              <p:nvPr/>
            </p:nvSpPr>
            <p:spPr bwMode="auto">
              <a:xfrm>
                <a:off x="3884" y="973"/>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765962" name="Oval 10">
                <a:extLst>
                  <a:ext uri="{FF2B5EF4-FFF2-40B4-BE49-F238E27FC236}">
                    <a16:creationId xmlns:a16="http://schemas.microsoft.com/office/drawing/2014/main" id="{F8560F1C-3C05-264F-86B2-FE4B5350DB12}"/>
                  </a:ext>
                </a:extLst>
              </p:cNvPr>
              <p:cNvSpPr>
                <a:spLocks noChangeArrowheads="1"/>
              </p:cNvSpPr>
              <p:nvPr/>
            </p:nvSpPr>
            <p:spPr bwMode="auto">
              <a:xfrm>
                <a:off x="4300" y="962"/>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15</a:t>
                </a:r>
              </a:p>
            </p:txBody>
          </p:sp>
          <p:sp>
            <p:nvSpPr>
              <p:cNvPr id="765963" name="Line 11">
                <a:extLst>
                  <a:ext uri="{FF2B5EF4-FFF2-40B4-BE49-F238E27FC236}">
                    <a16:creationId xmlns:a16="http://schemas.microsoft.com/office/drawing/2014/main" id="{701172C8-9F91-1A4F-A447-43B8A4CE9FBD}"/>
                  </a:ext>
                </a:extLst>
              </p:cNvPr>
              <p:cNvSpPr>
                <a:spLocks noChangeShapeType="1"/>
              </p:cNvSpPr>
              <p:nvPr/>
            </p:nvSpPr>
            <p:spPr bwMode="auto">
              <a:xfrm flipH="1">
                <a:off x="4084" y="757"/>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65964" name="Line 12">
                <a:extLst>
                  <a:ext uri="{FF2B5EF4-FFF2-40B4-BE49-F238E27FC236}">
                    <a16:creationId xmlns:a16="http://schemas.microsoft.com/office/drawing/2014/main" id="{AC40A57F-3188-774E-84F3-FA46770D1E12}"/>
                  </a:ext>
                </a:extLst>
              </p:cNvPr>
              <p:cNvSpPr>
                <a:spLocks noChangeShapeType="1"/>
              </p:cNvSpPr>
              <p:nvPr/>
            </p:nvSpPr>
            <p:spPr bwMode="auto">
              <a:xfrm>
                <a:off x="4345" y="781"/>
                <a:ext cx="95"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65965" name="Line 13">
                <a:extLst>
                  <a:ext uri="{FF2B5EF4-FFF2-40B4-BE49-F238E27FC236}">
                    <a16:creationId xmlns:a16="http://schemas.microsoft.com/office/drawing/2014/main" id="{4B525600-8B4C-9B4C-BEB0-7D1A70CD7219}"/>
                  </a:ext>
                </a:extLst>
              </p:cNvPr>
              <p:cNvSpPr>
                <a:spLocks noChangeShapeType="1"/>
              </p:cNvSpPr>
              <p:nvPr/>
            </p:nvSpPr>
            <p:spPr bwMode="auto">
              <a:xfrm>
                <a:off x="4764" y="333"/>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65966" name="Line 14">
                <a:extLst>
                  <a:ext uri="{FF2B5EF4-FFF2-40B4-BE49-F238E27FC236}">
                    <a16:creationId xmlns:a16="http://schemas.microsoft.com/office/drawing/2014/main" id="{B374AF18-6061-C845-92E9-7CC4BD2BA685}"/>
                  </a:ext>
                </a:extLst>
              </p:cNvPr>
              <p:cNvSpPr>
                <a:spLocks noChangeShapeType="1"/>
              </p:cNvSpPr>
              <p:nvPr/>
            </p:nvSpPr>
            <p:spPr bwMode="auto">
              <a:xfrm flipH="1">
                <a:off x="4404" y="341"/>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65967" name="Oval 15">
                <a:extLst>
                  <a:ext uri="{FF2B5EF4-FFF2-40B4-BE49-F238E27FC236}">
                    <a16:creationId xmlns:a16="http://schemas.microsoft.com/office/drawing/2014/main" id="{9C03AFFE-3D82-024C-A1B5-A6BE18C2D5B3}"/>
                  </a:ext>
                </a:extLst>
              </p:cNvPr>
              <p:cNvSpPr>
                <a:spLocks noChangeArrowheads="1"/>
              </p:cNvSpPr>
              <p:nvPr/>
            </p:nvSpPr>
            <p:spPr bwMode="auto">
              <a:xfrm>
                <a:off x="4680" y="976"/>
                <a:ext cx="340"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18</a:t>
                </a:r>
              </a:p>
            </p:txBody>
          </p:sp>
          <p:sp>
            <p:nvSpPr>
              <p:cNvPr id="765968" name="Line 16">
                <a:extLst>
                  <a:ext uri="{FF2B5EF4-FFF2-40B4-BE49-F238E27FC236}">
                    <a16:creationId xmlns:a16="http://schemas.microsoft.com/office/drawing/2014/main" id="{EA6538B7-A809-E14B-8876-DB1411D414CF}"/>
                  </a:ext>
                </a:extLst>
              </p:cNvPr>
              <p:cNvSpPr>
                <a:spLocks noChangeShapeType="1"/>
              </p:cNvSpPr>
              <p:nvPr/>
            </p:nvSpPr>
            <p:spPr bwMode="auto">
              <a:xfrm flipH="1">
                <a:off x="4848" y="784"/>
                <a:ext cx="113"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65969" name="Rectangle 17">
            <a:extLst>
              <a:ext uri="{FF2B5EF4-FFF2-40B4-BE49-F238E27FC236}">
                <a16:creationId xmlns:a16="http://schemas.microsoft.com/office/drawing/2014/main" id="{F91454FF-439C-C94B-8309-FDFD47D481DA}"/>
              </a:ext>
            </a:extLst>
          </p:cNvPr>
          <p:cNvSpPr>
            <a:spLocks noChangeArrowheads="1"/>
          </p:cNvSpPr>
          <p:nvPr/>
        </p:nvSpPr>
        <p:spPr bwMode="auto">
          <a:xfrm>
            <a:off x="1676400" y="152401"/>
            <a:ext cx="6096000"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6287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lang="zh-CN" altLang="en-US" sz="2800" b="1">
                <a:solidFill>
                  <a:srgbClr val="FFFFFF"/>
                </a:solidFill>
              </a:rPr>
              <a:t>结点类型定义如下</a:t>
            </a:r>
            <a:r>
              <a:rPr lang="zh-CN" altLang="en-US" sz="2800" b="1">
                <a:solidFill>
                  <a:srgbClr val="FFFFFF"/>
                </a:solidFill>
                <a:latin typeface="宋体" panose="02010600030101010101" pitchFamily="2" charset="-122"/>
              </a:rPr>
              <a:t>：</a:t>
            </a:r>
            <a:r>
              <a:rPr lang="zh-CN" altLang="en-US" sz="2800" b="1">
                <a:solidFill>
                  <a:srgbClr val="FFFFFF"/>
                </a:solidFill>
              </a:rPr>
              <a:t> </a:t>
            </a:r>
          </a:p>
          <a:p>
            <a:pPr fontAlgn="base">
              <a:lnSpc>
                <a:spcPct val="110000"/>
              </a:lnSpc>
              <a:spcBef>
                <a:spcPct val="20000"/>
              </a:spcBef>
              <a:spcAft>
                <a:spcPct val="0"/>
              </a:spcAft>
            </a:pPr>
            <a:r>
              <a:rPr lang="zh-CN" altLang="en-US" sz="2800" b="1">
                <a:solidFill>
                  <a:srgbClr val="FFFFFF"/>
                </a:solidFill>
              </a:rPr>
              <a:t> </a:t>
            </a:r>
            <a:r>
              <a:rPr lang="en-US" altLang="zh-CN" sz="2800" b="1">
                <a:solidFill>
                  <a:srgbClr val="FFFFFF"/>
                </a:solidFill>
              </a:rPr>
              <a:t>typedef  struct  BNode</a:t>
            </a:r>
          </a:p>
          <a:p>
            <a:pPr lvl="1" fontAlgn="base">
              <a:lnSpc>
                <a:spcPct val="110000"/>
              </a:lnSpc>
              <a:spcBef>
                <a:spcPct val="20000"/>
              </a:spcBef>
              <a:spcAft>
                <a:spcPct val="0"/>
              </a:spcAft>
            </a:pPr>
            <a:r>
              <a:rPr lang="en-US" altLang="zh-CN" sz="2800" b="1">
                <a:solidFill>
                  <a:srgbClr val="FFFFFF"/>
                </a:solidFill>
              </a:rPr>
              <a:t>{  KeyType  key ;    </a:t>
            </a:r>
            <a:r>
              <a:rPr lang="en-US" altLang="zh-CN" b="1">
                <a:solidFill>
                  <a:srgbClr val="FFFFFF"/>
                </a:solidFill>
              </a:rPr>
              <a:t>/*  </a:t>
            </a:r>
            <a:r>
              <a:rPr lang="zh-CN" altLang="en-US" b="1">
                <a:solidFill>
                  <a:srgbClr val="FFFFFF"/>
                </a:solidFill>
              </a:rPr>
              <a:t>关键字域  *</a:t>
            </a:r>
            <a:r>
              <a:rPr lang="en-US" altLang="zh-CN" b="1">
                <a:solidFill>
                  <a:srgbClr val="FFFFFF"/>
                </a:solidFill>
              </a:rPr>
              <a:t>/</a:t>
            </a:r>
          </a:p>
          <a:p>
            <a:pPr lvl="2" fontAlgn="base">
              <a:lnSpc>
                <a:spcPct val="110000"/>
              </a:lnSpc>
              <a:spcBef>
                <a:spcPct val="20000"/>
              </a:spcBef>
              <a:spcAft>
                <a:spcPct val="0"/>
              </a:spcAft>
            </a:pPr>
            <a:r>
              <a:rPr lang="en-US" altLang="zh-CN" sz="2800" b="1">
                <a:solidFill>
                  <a:srgbClr val="FFFFFF"/>
                </a:solidFill>
              </a:rPr>
              <a:t>int  Bfactor ;</a:t>
            </a:r>
            <a:r>
              <a:rPr lang="en-US" altLang="zh-CN" b="1">
                <a:solidFill>
                  <a:srgbClr val="FFFFFF"/>
                </a:solidFill>
              </a:rPr>
              <a:t>      /*  </a:t>
            </a:r>
            <a:r>
              <a:rPr lang="zh-CN" altLang="en-US" b="1">
                <a:solidFill>
                  <a:srgbClr val="FFFFFF"/>
                </a:solidFill>
              </a:rPr>
              <a:t>平衡因子域  *</a:t>
            </a:r>
            <a:r>
              <a:rPr lang="en-US" altLang="zh-CN" b="1">
                <a:solidFill>
                  <a:srgbClr val="FFFFFF"/>
                </a:solidFill>
              </a:rPr>
              <a:t>/</a:t>
            </a:r>
          </a:p>
          <a:p>
            <a:pPr lvl="2" fontAlgn="base">
              <a:lnSpc>
                <a:spcPct val="110000"/>
              </a:lnSpc>
              <a:spcBef>
                <a:spcPct val="20000"/>
              </a:spcBef>
              <a:spcAft>
                <a:spcPct val="0"/>
              </a:spcAft>
            </a:pPr>
            <a:r>
              <a:rPr lang="en-US" altLang="zh-CN" sz="2800" b="1">
                <a:solidFill>
                  <a:srgbClr val="FFFFFF"/>
                </a:solidFill>
              </a:rPr>
              <a:t>…      </a:t>
            </a:r>
            <a:r>
              <a:rPr lang="en-US" altLang="zh-CN" b="1">
                <a:solidFill>
                  <a:srgbClr val="FFFFFF"/>
                </a:solidFill>
              </a:rPr>
              <a:t>/*  </a:t>
            </a:r>
            <a:r>
              <a:rPr lang="zh-CN" altLang="en-US" b="1">
                <a:solidFill>
                  <a:srgbClr val="FFFFFF"/>
                </a:solidFill>
              </a:rPr>
              <a:t>其它数据域  *</a:t>
            </a:r>
            <a:r>
              <a:rPr lang="en-US" altLang="zh-CN" b="1">
                <a:solidFill>
                  <a:srgbClr val="FFFFFF"/>
                </a:solidFill>
              </a:rPr>
              <a:t>/</a:t>
            </a:r>
          </a:p>
          <a:p>
            <a:pPr lvl="2" fontAlgn="base">
              <a:lnSpc>
                <a:spcPct val="110000"/>
              </a:lnSpc>
              <a:spcBef>
                <a:spcPct val="20000"/>
              </a:spcBef>
              <a:spcAft>
                <a:spcPct val="0"/>
              </a:spcAft>
            </a:pPr>
            <a:r>
              <a:rPr lang="en-US" altLang="zh-CN" sz="2800" b="1">
                <a:solidFill>
                  <a:srgbClr val="FFFFFF"/>
                </a:solidFill>
              </a:rPr>
              <a:t>struct  BNode  *Lchild , *Rchild ;</a:t>
            </a:r>
          </a:p>
          <a:p>
            <a:pPr lvl="1" fontAlgn="base">
              <a:lnSpc>
                <a:spcPct val="110000"/>
              </a:lnSpc>
              <a:spcBef>
                <a:spcPct val="20000"/>
              </a:spcBef>
              <a:spcAft>
                <a:spcPct val="0"/>
              </a:spcAft>
            </a:pPr>
            <a:r>
              <a:rPr lang="en-US" altLang="zh-CN" sz="2800" b="1">
                <a:solidFill>
                  <a:srgbClr val="FFFFFF"/>
                </a:solidFill>
              </a:rPr>
              <a:t>}BSTNode ;</a:t>
            </a:r>
            <a:r>
              <a:rPr lang="en-US" altLang="zh-CN" b="1">
                <a:solidFill>
                  <a:srgbClr val="FFFFFF"/>
                </a:solidFill>
              </a:rPr>
              <a:t> </a:t>
            </a:r>
          </a:p>
        </p:txBody>
      </p:sp>
    </p:spTree>
    <p:extLst>
      <p:ext uri="{BB962C8B-B14F-4D97-AF65-F5344CB8AC3E}">
        <p14:creationId xmlns:p14="http://schemas.microsoft.com/office/powerpoint/2010/main" val="151601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CDF0E44C-FF2F-BD42-B207-97C9171FF83D}"/>
              </a:ext>
            </a:extLst>
          </p:cNvPr>
          <p:cNvSpPr>
            <a:spLocks noGrp="1" noChangeArrowheads="1"/>
          </p:cNvSpPr>
          <p:nvPr>
            <p:ph type="body" idx="1"/>
          </p:nvPr>
        </p:nvSpPr>
        <p:spPr>
          <a:xfrm>
            <a:off x="1676400" y="152400"/>
            <a:ext cx="8839200" cy="4789488"/>
          </a:xfrm>
          <a:noFill/>
          <a:ln/>
        </p:spPr>
        <p:txBody>
          <a:bodyPr/>
          <a:lstStyle/>
          <a:p>
            <a:pPr marL="533400" lvl="1" indent="0">
              <a:lnSpc>
                <a:spcPct val="110000"/>
              </a:lnSpc>
              <a:buNone/>
            </a:pPr>
            <a:r>
              <a:rPr lang="en-US" altLang="zh-CN" b="1"/>
              <a:t>N</a:t>
            </a:r>
            <a:r>
              <a:rPr lang="en-US" altLang="zh-CN" b="1" baseline="-18000"/>
              <a:t>0</a:t>
            </a:r>
            <a:r>
              <a:rPr lang="en-US" altLang="zh-CN" b="1"/>
              <a:t>=0</a:t>
            </a:r>
            <a:r>
              <a:rPr lang="zh-CN" altLang="en-US" b="1">
                <a:latin typeface="宋体" panose="02010600030101010101" pitchFamily="2" charset="-122"/>
              </a:rPr>
              <a:t>，</a:t>
            </a:r>
            <a:r>
              <a:rPr lang="en-US" altLang="zh-CN" b="1"/>
              <a:t>N</a:t>
            </a:r>
            <a:r>
              <a:rPr lang="en-US" altLang="zh-CN" b="1" baseline="-18000"/>
              <a:t>1</a:t>
            </a:r>
            <a:r>
              <a:rPr lang="en-US" altLang="zh-CN" b="1"/>
              <a:t>=1</a:t>
            </a:r>
            <a:r>
              <a:rPr lang="zh-CN" altLang="en-US" b="1">
                <a:latin typeface="宋体" panose="02010600030101010101" pitchFamily="2" charset="-122"/>
              </a:rPr>
              <a:t>，</a:t>
            </a:r>
            <a:r>
              <a:rPr lang="en-US" altLang="zh-CN" b="1"/>
              <a:t>N</a:t>
            </a:r>
            <a:r>
              <a:rPr lang="en-US" altLang="zh-CN" b="1" baseline="-18000"/>
              <a:t>2</a:t>
            </a:r>
            <a:r>
              <a:rPr lang="en-US" altLang="zh-CN" b="1"/>
              <a:t>=2</a:t>
            </a:r>
            <a:r>
              <a:rPr lang="zh-CN" altLang="en-US" b="1">
                <a:latin typeface="宋体" panose="02010600030101010101" pitchFamily="2" charset="-122"/>
              </a:rPr>
              <a:t>，</a:t>
            </a:r>
            <a:r>
              <a:rPr lang="en-US" altLang="zh-CN" b="1"/>
              <a:t>…</a:t>
            </a:r>
            <a:r>
              <a:rPr lang="en-US" altLang="zh-CN" b="1">
                <a:latin typeface="宋体" panose="02010600030101010101" pitchFamily="2" charset="-122"/>
              </a:rPr>
              <a:t> </a:t>
            </a:r>
            <a:r>
              <a:rPr lang="zh-CN" altLang="en-US" b="1">
                <a:latin typeface="宋体" panose="02010600030101010101" pitchFamily="2" charset="-122"/>
              </a:rPr>
              <a:t>，</a:t>
            </a:r>
            <a:r>
              <a:rPr lang="en-US" altLang="zh-CN" b="1"/>
              <a:t>N</a:t>
            </a:r>
            <a:r>
              <a:rPr lang="en-US" altLang="zh-CN" b="1" baseline="-18000"/>
              <a:t>h</a:t>
            </a:r>
            <a:r>
              <a:rPr lang="en-US" altLang="zh-CN" b="1"/>
              <a:t>= N</a:t>
            </a:r>
            <a:r>
              <a:rPr lang="en-US" altLang="zh-CN" b="1" baseline="-18000"/>
              <a:t>h-1</a:t>
            </a:r>
            <a:r>
              <a:rPr lang="en-US" altLang="zh-CN" b="1"/>
              <a:t>+N</a:t>
            </a:r>
            <a:r>
              <a:rPr lang="en-US" altLang="zh-CN" b="1" baseline="-18000"/>
              <a:t>h-2</a:t>
            </a:r>
          </a:p>
          <a:p>
            <a:pPr marL="0" indent="0">
              <a:lnSpc>
                <a:spcPct val="110000"/>
              </a:lnSpc>
              <a:buNone/>
            </a:pPr>
            <a:r>
              <a:rPr lang="en-US" altLang="zh-CN" sz="2800" b="1"/>
              <a:t>      </a:t>
            </a:r>
            <a:r>
              <a:rPr lang="zh-CN" altLang="en-US" sz="2800" b="1"/>
              <a:t>该关系和</a:t>
            </a:r>
            <a:r>
              <a:rPr lang="en-US" altLang="zh-CN" sz="2800" b="1"/>
              <a:t>Fibonacci</a:t>
            </a:r>
            <a:r>
              <a:rPr lang="zh-CN" altLang="en-US" sz="2800" b="1"/>
              <a:t>数列相似</a:t>
            </a:r>
            <a:r>
              <a:rPr lang="zh-CN" altLang="en-US" sz="2800" b="1">
                <a:latin typeface="宋体" panose="02010600030101010101" pitchFamily="2" charset="-122"/>
              </a:rPr>
              <a:t>。根据归纳法可证明，当</a:t>
            </a:r>
            <a:r>
              <a:rPr lang="en-US" altLang="zh-CN" sz="2800" b="1"/>
              <a:t>h≥0</a:t>
            </a:r>
            <a:r>
              <a:rPr lang="zh-CN" altLang="en-US" sz="2800" b="1"/>
              <a:t>时</a:t>
            </a:r>
            <a:r>
              <a:rPr lang="zh-CN" altLang="en-US" sz="2800" b="1">
                <a:latin typeface="宋体" panose="02010600030101010101" pitchFamily="2" charset="-122"/>
              </a:rPr>
              <a:t>，</a:t>
            </a:r>
            <a:r>
              <a:rPr lang="en-US" altLang="zh-CN" sz="2800" b="1"/>
              <a:t>N</a:t>
            </a:r>
            <a:r>
              <a:rPr lang="en-US" altLang="zh-CN" sz="2800" b="1" baseline="-18000"/>
              <a:t>h</a:t>
            </a:r>
            <a:r>
              <a:rPr lang="en-US" altLang="zh-CN" sz="2800" b="1">
                <a:latin typeface="宋体" panose="02010600030101010101" pitchFamily="2" charset="-122"/>
              </a:rPr>
              <a:t>=F</a:t>
            </a:r>
            <a:r>
              <a:rPr lang="en-US" altLang="zh-CN" sz="2800" b="1" baseline="-18000"/>
              <a:t>h+2</a:t>
            </a:r>
            <a:r>
              <a:rPr lang="en-US" altLang="zh-CN" sz="2800" b="1"/>
              <a:t>-1</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sym typeface="Andale Mono IPA" panose="020B0509000000000004" pitchFamily="49" charset="0"/>
              </a:rPr>
              <a:t>而</a:t>
            </a:r>
          </a:p>
        </p:txBody>
      </p:sp>
      <p:sp>
        <p:nvSpPr>
          <p:cNvPr id="766979" name="Rectangle 3">
            <a:extLst>
              <a:ext uri="{FF2B5EF4-FFF2-40B4-BE49-F238E27FC236}">
                <a16:creationId xmlns:a16="http://schemas.microsoft.com/office/drawing/2014/main" id="{CA894FDF-67D0-2843-B3CE-0FAB95BC0F27}"/>
              </a:ext>
            </a:extLst>
          </p:cNvPr>
          <p:cNvSpPr>
            <a:spLocks noChangeArrowheads="1"/>
          </p:cNvSpPr>
          <p:nvPr/>
        </p:nvSpPr>
        <p:spPr bwMode="auto">
          <a:xfrm>
            <a:off x="1828800" y="2781300"/>
            <a:ext cx="8153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这样</a:t>
            </a:r>
            <a:r>
              <a:rPr kumimoji="1" lang="zh-CN" altLang="en-US" sz="2800" b="1">
                <a:solidFill>
                  <a:srgbClr val="FFFFFF"/>
                </a:solidFill>
                <a:latin typeface="宋体" panose="02010600030101010101" pitchFamily="2" charset="-122"/>
                <a:ea typeface="宋体" panose="02010600030101010101" pitchFamily="2" charset="-122"/>
              </a:rPr>
              <a:t>，含有</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Times New Roman" panose="02020603050405020304" pitchFamily="18" charset="0"/>
                <a:ea typeface="宋体" panose="02010600030101010101" pitchFamily="2" charset="-122"/>
              </a:rPr>
              <a:t>个结点的</a:t>
            </a:r>
            <a:r>
              <a:rPr kumimoji="1" lang="zh-CN" altLang="en-US" sz="2800" b="1">
                <a:solidFill>
                  <a:srgbClr val="FFFFFF"/>
                </a:solidFill>
                <a:latin typeface="宋体" panose="02010600030101010101" pitchFamily="2" charset="-122"/>
                <a:ea typeface="宋体" panose="02010600030101010101" pitchFamily="2" charset="-122"/>
              </a:rPr>
              <a:t>平衡二叉排序树的最大深度为</a:t>
            </a:r>
          </a:p>
        </p:txBody>
      </p:sp>
      <p:grpSp>
        <p:nvGrpSpPr>
          <p:cNvPr id="766980" name="Group 4">
            <a:extLst>
              <a:ext uri="{FF2B5EF4-FFF2-40B4-BE49-F238E27FC236}">
                <a16:creationId xmlns:a16="http://schemas.microsoft.com/office/drawing/2014/main" id="{0AF025A9-0FE4-4C4C-A473-4219F3841115}"/>
              </a:ext>
            </a:extLst>
          </p:cNvPr>
          <p:cNvGrpSpPr>
            <a:grpSpLocks/>
          </p:cNvGrpSpPr>
          <p:nvPr/>
        </p:nvGrpSpPr>
        <p:grpSpPr bwMode="auto">
          <a:xfrm>
            <a:off x="2362201" y="3357564"/>
            <a:ext cx="3001963" cy="471487"/>
            <a:chOff x="528" y="3904"/>
            <a:chExt cx="1891" cy="297"/>
          </a:xfrm>
        </p:grpSpPr>
        <p:sp>
          <p:nvSpPr>
            <p:cNvPr id="766981" name="Rectangle 5">
              <a:extLst>
                <a:ext uri="{FF2B5EF4-FFF2-40B4-BE49-F238E27FC236}">
                  <a16:creationId xmlns:a16="http://schemas.microsoft.com/office/drawing/2014/main" id="{EAF79DA5-53FE-7048-A6FF-F0B390550451}"/>
                </a:ext>
              </a:extLst>
            </p:cNvPr>
            <p:cNvSpPr>
              <a:spLocks noChangeArrowheads="1"/>
            </p:cNvSpPr>
            <p:nvPr/>
          </p:nvSpPr>
          <p:spPr bwMode="auto">
            <a:xfrm>
              <a:off x="528" y="3920"/>
              <a:ext cx="33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766982" name="Rectangle 6">
              <a:extLst>
                <a:ext uri="{FF2B5EF4-FFF2-40B4-BE49-F238E27FC236}">
                  <a16:creationId xmlns:a16="http://schemas.microsoft.com/office/drawing/2014/main" id="{AB501E9E-00A0-0F44-9DA2-F97813FDA4BB}"/>
                </a:ext>
              </a:extLst>
            </p:cNvPr>
            <p:cNvSpPr>
              <a:spLocks noChangeArrowheads="1"/>
            </p:cNvSpPr>
            <p:nvPr/>
          </p:nvSpPr>
          <p:spPr bwMode="auto">
            <a:xfrm>
              <a:off x="1240" y="3952"/>
              <a:ext cx="34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cs typeface="Microsoft Sans Serif" panose="020B0604020202020204" pitchFamily="34" charset="0"/>
                </a:rPr>
                <a:t>√</a:t>
              </a:r>
              <a:r>
                <a:rPr kumimoji="1" lang="en-US" altLang="zh-CN" sz="2400" b="1">
                  <a:solidFill>
                    <a:srgbClr val="FFFFFF"/>
                  </a:solidFill>
                  <a:latin typeface="宋体" panose="02010600030101010101" pitchFamily="2" charset="-122"/>
                  <a:ea typeface="宋体" panose="02010600030101010101" pitchFamily="2" charset="-122"/>
                  <a:cs typeface="Microsoft Sans Serif" panose="020B0604020202020204" pitchFamily="34" charset="0"/>
                </a:rPr>
                <a:t>5</a:t>
              </a:r>
            </a:p>
          </p:txBody>
        </p:sp>
        <p:sp>
          <p:nvSpPr>
            <p:cNvPr id="766983" name="Line 7">
              <a:extLst>
                <a:ext uri="{FF2B5EF4-FFF2-40B4-BE49-F238E27FC236}">
                  <a16:creationId xmlns:a16="http://schemas.microsoft.com/office/drawing/2014/main" id="{DB65A30C-8D53-3247-BCEF-5C3F2D5E61C2}"/>
                </a:ext>
              </a:extLst>
            </p:cNvPr>
            <p:cNvSpPr>
              <a:spLocks noChangeShapeType="1"/>
            </p:cNvSpPr>
            <p:nvPr/>
          </p:nvSpPr>
          <p:spPr bwMode="auto">
            <a:xfrm>
              <a:off x="1440" y="4008"/>
              <a:ext cx="181"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66984" name="Rectangle 8">
              <a:extLst>
                <a:ext uri="{FF2B5EF4-FFF2-40B4-BE49-F238E27FC236}">
                  <a16:creationId xmlns:a16="http://schemas.microsoft.com/office/drawing/2014/main" id="{A999EAEE-DDAD-A24C-9539-A62E8635000C}"/>
                </a:ext>
              </a:extLst>
            </p:cNvPr>
            <p:cNvSpPr>
              <a:spLocks noChangeArrowheads="1"/>
            </p:cNvSpPr>
            <p:nvPr/>
          </p:nvSpPr>
          <p:spPr bwMode="auto">
            <a:xfrm>
              <a:off x="816" y="3904"/>
              <a:ext cx="52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a:t>
              </a:r>
              <a:r>
                <a:rPr kumimoji="1" lang="en-US" altLang="zh-CN" sz="2800" b="1" baseline="-20000">
                  <a:solidFill>
                    <a:srgbClr val="FFFFFF"/>
                  </a:solidFill>
                  <a:latin typeface="宋体" panose="02010600030101010101" pitchFamily="2" charset="-122"/>
                  <a:ea typeface="宋体" panose="02010600030101010101" pitchFamily="2" charset="-122"/>
                  <a:cs typeface="Courier New" panose="02070309020205020404" pitchFamily="49" charset="0"/>
                  <a:sym typeface="Andale Mono IPA" panose="020B0509000000000004" pitchFamily="49" charset="0"/>
                </a:rPr>
                <a:t>φ</a:t>
              </a:r>
              <a:r>
                <a:rPr kumimoji="1" lang="en-US" altLang="zh-CN" sz="2800" b="1">
                  <a:solidFill>
                    <a:srgbClr val="FFFFFF"/>
                  </a:solidFill>
                  <a:latin typeface="宋体" panose="02010600030101010101" pitchFamily="2" charset="-122"/>
                  <a:ea typeface="宋体" panose="02010600030101010101" pitchFamily="2" charset="-122"/>
                  <a:cs typeface="Courier New" panose="02070309020205020404" pitchFamily="49" charset="0"/>
                  <a:sym typeface="Andale Mono IPA" panose="020B0509000000000004" pitchFamily="49" charset="0"/>
                </a:rPr>
                <a:t>(</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766985" name="Rectangle 9">
              <a:extLst>
                <a:ext uri="{FF2B5EF4-FFF2-40B4-BE49-F238E27FC236}">
                  <a16:creationId xmlns:a16="http://schemas.microsoft.com/office/drawing/2014/main" id="{9527EE9E-EAD6-AA4B-BCAE-35750FF521FA}"/>
                </a:ext>
              </a:extLst>
            </p:cNvPr>
            <p:cNvSpPr>
              <a:spLocks noChangeArrowheads="1"/>
            </p:cNvSpPr>
            <p:nvPr/>
          </p:nvSpPr>
          <p:spPr bwMode="auto">
            <a:xfrm>
              <a:off x="1512" y="3936"/>
              <a:ext cx="9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400" b="1">
                  <a:solidFill>
                    <a:srgbClr val="FFFFFF"/>
                  </a:solidFill>
                  <a:latin typeface="Times New Roman" panose="02020603050405020304" pitchFamily="18" charset="0"/>
                  <a:ea typeface="宋体" panose="02010600030101010101" pitchFamily="2" charset="-122"/>
                  <a:sym typeface="Symbol" pitchFamily="2" charset="2"/>
                </a:rPr>
                <a:t>(n+1))-2</a:t>
              </a:r>
            </a:p>
          </p:txBody>
        </p:sp>
      </p:grpSp>
      <p:grpSp>
        <p:nvGrpSpPr>
          <p:cNvPr id="766986" name="Group 10">
            <a:extLst>
              <a:ext uri="{FF2B5EF4-FFF2-40B4-BE49-F238E27FC236}">
                <a16:creationId xmlns:a16="http://schemas.microsoft.com/office/drawing/2014/main" id="{B54447CB-6488-1544-B4D3-11FC18CC9699}"/>
              </a:ext>
            </a:extLst>
          </p:cNvPr>
          <p:cNvGrpSpPr>
            <a:grpSpLocks/>
          </p:cNvGrpSpPr>
          <p:nvPr/>
        </p:nvGrpSpPr>
        <p:grpSpPr bwMode="auto">
          <a:xfrm>
            <a:off x="2667000" y="1773238"/>
            <a:ext cx="5938838" cy="863600"/>
            <a:chOff x="1200" y="3456"/>
            <a:chExt cx="3744" cy="556"/>
          </a:xfrm>
        </p:grpSpPr>
        <p:grpSp>
          <p:nvGrpSpPr>
            <p:cNvPr id="766987" name="Group 11">
              <a:extLst>
                <a:ext uri="{FF2B5EF4-FFF2-40B4-BE49-F238E27FC236}">
                  <a16:creationId xmlns:a16="http://schemas.microsoft.com/office/drawing/2014/main" id="{8221BC5A-05A4-2542-B455-84072E8EB02F}"/>
                </a:ext>
              </a:extLst>
            </p:cNvPr>
            <p:cNvGrpSpPr>
              <a:grpSpLocks/>
            </p:cNvGrpSpPr>
            <p:nvPr/>
          </p:nvGrpSpPr>
          <p:grpSpPr bwMode="auto">
            <a:xfrm>
              <a:off x="1200" y="3504"/>
              <a:ext cx="773" cy="508"/>
              <a:chOff x="2016" y="3676"/>
              <a:chExt cx="773" cy="508"/>
            </a:xfrm>
          </p:grpSpPr>
          <p:grpSp>
            <p:nvGrpSpPr>
              <p:cNvPr id="766988" name="Group 12">
                <a:extLst>
                  <a:ext uri="{FF2B5EF4-FFF2-40B4-BE49-F238E27FC236}">
                    <a16:creationId xmlns:a16="http://schemas.microsoft.com/office/drawing/2014/main" id="{43B07252-C9DF-774B-A1EF-F11D1B7E8302}"/>
                  </a:ext>
                </a:extLst>
              </p:cNvPr>
              <p:cNvGrpSpPr>
                <a:grpSpLocks/>
              </p:cNvGrpSpPr>
              <p:nvPr/>
            </p:nvGrpSpPr>
            <p:grpSpPr bwMode="auto">
              <a:xfrm>
                <a:off x="2375" y="3676"/>
                <a:ext cx="414" cy="508"/>
                <a:chOff x="2375" y="3676"/>
                <a:chExt cx="414" cy="508"/>
              </a:xfrm>
            </p:grpSpPr>
            <p:sp>
              <p:nvSpPr>
                <p:cNvPr id="766989" name="Rectangle 13">
                  <a:extLst>
                    <a:ext uri="{FF2B5EF4-FFF2-40B4-BE49-F238E27FC236}">
                      <a16:creationId xmlns:a16="http://schemas.microsoft.com/office/drawing/2014/main" id="{CF542AC2-182C-B946-895B-24AC14B1915A}"/>
                    </a:ext>
                  </a:extLst>
                </p:cNvPr>
                <p:cNvSpPr>
                  <a:spLocks noChangeArrowheads="1"/>
                </p:cNvSpPr>
                <p:nvPr/>
              </p:nvSpPr>
              <p:spPr bwMode="auto">
                <a:xfrm>
                  <a:off x="2448" y="3676"/>
                  <a:ext cx="34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cs typeface="Courier New" panose="02070309020205020404" pitchFamily="49" charset="0"/>
                      <a:sym typeface="Andale Mono IPA" panose="020B0509000000000004" pitchFamily="49" charset="0"/>
                    </a:rPr>
                    <a:t>φ</a:t>
                  </a:r>
                  <a:r>
                    <a:rPr kumimoji="1" lang="en-US" altLang="zh-CN" sz="2800" b="1" baseline="36000">
                      <a:solidFill>
                        <a:srgbClr val="FFFFFF"/>
                      </a:solidFill>
                      <a:latin typeface="宋体" panose="02010600030101010101" pitchFamily="2" charset="-122"/>
                      <a:ea typeface="宋体" panose="02010600030101010101" pitchFamily="2" charset="-122"/>
                      <a:cs typeface="Microsoft Sans Serif" panose="020B0604020202020204" pitchFamily="34" charset="0"/>
                    </a:rPr>
                    <a:t>h</a:t>
                  </a:r>
                </a:p>
              </p:txBody>
            </p:sp>
            <p:sp>
              <p:nvSpPr>
                <p:cNvPr id="766990" name="Line 14">
                  <a:extLst>
                    <a:ext uri="{FF2B5EF4-FFF2-40B4-BE49-F238E27FC236}">
                      <a16:creationId xmlns:a16="http://schemas.microsoft.com/office/drawing/2014/main" id="{3AF943D9-6C45-6440-B60A-DD25EE504DEE}"/>
                    </a:ext>
                  </a:extLst>
                </p:cNvPr>
                <p:cNvSpPr>
                  <a:spLocks noChangeShapeType="1"/>
                </p:cNvSpPr>
                <p:nvPr/>
              </p:nvSpPr>
              <p:spPr bwMode="auto">
                <a:xfrm>
                  <a:off x="2426" y="3884"/>
                  <a:ext cx="3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66991" name="Group 15">
                  <a:extLst>
                    <a:ext uri="{FF2B5EF4-FFF2-40B4-BE49-F238E27FC236}">
                      <a16:creationId xmlns:a16="http://schemas.microsoft.com/office/drawing/2014/main" id="{72707F52-82BD-0049-BE42-DAF882ADAA4A}"/>
                    </a:ext>
                  </a:extLst>
                </p:cNvPr>
                <p:cNvGrpSpPr>
                  <a:grpSpLocks/>
                </p:cNvGrpSpPr>
                <p:nvPr/>
              </p:nvGrpSpPr>
              <p:grpSpPr bwMode="auto">
                <a:xfrm>
                  <a:off x="2375" y="3912"/>
                  <a:ext cx="385" cy="272"/>
                  <a:chOff x="1056" y="3696"/>
                  <a:chExt cx="385" cy="272"/>
                </a:xfrm>
              </p:grpSpPr>
              <p:sp>
                <p:nvSpPr>
                  <p:cNvPr id="766992" name="Rectangle 16">
                    <a:extLst>
                      <a:ext uri="{FF2B5EF4-FFF2-40B4-BE49-F238E27FC236}">
                        <a16:creationId xmlns:a16="http://schemas.microsoft.com/office/drawing/2014/main" id="{3D9542CA-DFEF-4640-B8F5-4C0011B467AB}"/>
                      </a:ext>
                    </a:extLst>
                  </p:cNvPr>
                  <p:cNvSpPr>
                    <a:spLocks noChangeArrowheads="1"/>
                  </p:cNvSpPr>
                  <p:nvPr/>
                </p:nvSpPr>
                <p:spPr bwMode="auto">
                  <a:xfrm>
                    <a:off x="1056" y="3696"/>
                    <a:ext cx="3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宋体" panose="02010600030101010101" pitchFamily="2" charset="-122"/>
                        <a:ea typeface="宋体" panose="02010600030101010101" pitchFamily="2" charset="-122"/>
                        <a:cs typeface="Microsoft Sans Serif" panose="020B0604020202020204" pitchFamily="34" charset="0"/>
                      </a:rPr>
                      <a:t>√</a:t>
                    </a:r>
                    <a:r>
                      <a:rPr kumimoji="1" lang="en-US" altLang="zh-CN" sz="2800" b="1">
                        <a:solidFill>
                          <a:srgbClr val="FFFFFF"/>
                        </a:solidFill>
                        <a:latin typeface="宋体" panose="02010600030101010101" pitchFamily="2" charset="-122"/>
                        <a:ea typeface="宋体" panose="02010600030101010101" pitchFamily="2" charset="-122"/>
                        <a:cs typeface="Microsoft Sans Serif" panose="020B0604020202020204" pitchFamily="34" charset="0"/>
                      </a:rPr>
                      <a:t>5</a:t>
                    </a:r>
                  </a:p>
                </p:txBody>
              </p:sp>
              <p:sp>
                <p:nvSpPr>
                  <p:cNvPr id="766993" name="Line 17">
                    <a:extLst>
                      <a:ext uri="{FF2B5EF4-FFF2-40B4-BE49-F238E27FC236}">
                        <a16:creationId xmlns:a16="http://schemas.microsoft.com/office/drawing/2014/main" id="{F1A4D375-A4F0-3843-B14C-DA5FED4722B7}"/>
                      </a:ext>
                    </a:extLst>
                  </p:cNvPr>
                  <p:cNvSpPr>
                    <a:spLocks noChangeShapeType="1"/>
                  </p:cNvSpPr>
                  <p:nvPr/>
                </p:nvSpPr>
                <p:spPr bwMode="auto">
                  <a:xfrm>
                    <a:off x="1216" y="3704"/>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66994" name="Rectangle 18">
                <a:extLst>
                  <a:ext uri="{FF2B5EF4-FFF2-40B4-BE49-F238E27FC236}">
                    <a16:creationId xmlns:a16="http://schemas.microsoft.com/office/drawing/2014/main" id="{08A215B3-7E64-674C-A9A1-8076D06D4D9A}"/>
                  </a:ext>
                </a:extLst>
              </p:cNvPr>
              <p:cNvSpPr>
                <a:spLocks noChangeArrowheads="1"/>
              </p:cNvSpPr>
              <p:nvPr/>
            </p:nvSpPr>
            <p:spPr bwMode="auto">
              <a:xfrm>
                <a:off x="2016" y="3744"/>
                <a:ext cx="43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F</a:t>
                </a:r>
                <a:r>
                  <a:rPr kumimoji="1" lang="en-US" altLang="zh-CN" sz="2800" b="1" baseline="-18000">
                    <a:solidFill>
                      <a:srgbClr val="FFFFFF"/>
                    </a:solidFill>
                    <a:latin typeface="Times New Roman" panose="02020603050405020304" pitchFamily="18" charset="0"/>
                    <a:ea typeface="宋体" panose="02010600030101010101" pitchFamily="2" charset="-122"/>
                  </a:rPr>
                  <a:t>h</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FFFFFF"/>
                  </a:solidFill>
                  <a:latin typeface="Times New Roman" panose="02020603050405020304" pitchFamily="18" charset="0"/>
                  <a:ea typeface="宋体" panose="02010600030101010101" pitchFamily="2" charset="-122"/>
                </a:endParaRPr>
              </a:p>
            </p:txBody>
          </p:sp>
        </p:grpSp>
        <p:grpSp>
          <p:nvGrpSpPr>
            <p:cNvPr id="766995" name="Group 19">
              <a:extLst>
                <a:ext uri="{FF2B5EF4-FFF2-40B4-BE49-F238E27FC236}">
                  <a16:creationId xmlns:a16="http://schemas.microsoft.com/office/drawing/2014/main" id="{FB86B632-7002-6B44-9212-112A1DEAC794}"/>
                </a:ext>
              </a:extLst>
            </p:cNvPr>
            <p:cNvGrpSpPr>
              <a:grpSpLocks/>
            </p:cNvGrpSpPr>
            <p:nvPr/>
          </p:nvGrpSpPr>
          <p:grpSpPr bwMode="auto">
            <a:xfrm>
              <a:off x="2064" y="3456"/>
              <a:ext cx="1328" cy="480"/>
              <a:chOff x="2928" y="3232"/>
              <a:chExt cx="1328" cy="480"/>
            </a:xfrm>
          </p:grpSpPr>
          <p:grpSp>
            <p:nvGrpSpPr>
              <p:cNvPr id="766996" name="Group 20">
                <a:extLst>
                  <a:ext uri="{FF2B5EF4-FFF2-40B4-BE49-F238E27FC236}">
                    <a16:creationId xmlns:a16="http://schemas.microsoft.com/office/drawing/2014/main" id="{03A03638-172B-1E44-8369-919CE883D26A}"/>
                  </a:ext>
                </a:extLst>
              </p:cNvPr>
              <p:cNvGrpSpPr>
                <a:grpSpLocks/>
              </p:cNvGrpSpPr>
              <p:nvPr/>
            </p:nvGrpSpPr>
            <p:grpSpPr bwMode="auto">
              <a:xfrm>
                <a:off x="3632" y="3232"/>
                <a:ext cx="624" cy="480"/>
                <a:chOff x="4944" y="3600"/>
                <a:chExt cx="624" cy="480"/>
              </a:xfrm>
            </p:grpSpPr>
            <p:sp>
              <p:nvSpPr>
                <p:cNvPr id="766997" name="Rectangle 21">
                  <a:extLst>
                    <a:ext uri="{FF2B5EF4-FFF2-40B4-BE49-F238E27FC236}">
                      <a16:creationId xmlns:a16="http://schemas.microsoft.com/office/drawing/2014/main" id="{641FA6A9-C416-8944-962E-9F66EEBD412B}"/>
                    </a:ext>
                  </a:extLst>
                </p:cNvPr>
                <p:cNvSpPr>
                  <a:spLocks noChangeArrowheads="1"/>
                </p:cNvSpPr>
                <p:nvPr/>
              </p:nvSpPr>
              <p:spPr bwMode="auto">
                <a:xfrm>
                  <a:off x="5150" y="3876"/>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2</a:t>
                  </a:r>
                </a:p>
              </p:txBody>
            </p:sp>
            <p:sp>
              <p:nvSpPr>
                <p:cNvPr id="766998" name="Line 22">
                  <a:extLst>
                    <a:ext uri="{FF2B5EF4-FFF2-40B4-BE49-F238E27FC236}">
                      <a16:creationId xmlns:a16="http://schemas.microsoft.com/office/drawing/2014/main" id="{C8C3E9CE-60B7-3E46-8186-3526E7362546}"/>
                    </a:ext>
                  </a:extLst>
                </p:cNvPr>
                <p:cNvSpPr>
                  <a:spLocks noChangeShapeType="1"/>
                </p:cNvSpPr>
                <p:nvPr/>
              </p:nvSpPr>
              <p:spPr bwMode="auto">
                <a:xfrm>
                  <a:off x="4976" y="3860"/>
                  <a:ext cx="589"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66999" name="Group 23">
                  <a:extLst>
                    <a:ext uri="{FF2B5EF4-FFF2-40B4-BE49-F238E27FC236}">
                      <a16:creationId xmlns:a16="http://schemas.microsoft.com/office/drawing/2014/main" id="{E0709B71-AF66-7A4A-900E-D589EB306B17}"/>
                    </a:ext>
                  </a:extLst>
                </p:cNvPr>
                <p:cNvGrpSpPr>
                  <a:grpSpLocks/>
                </p:cNvGrpSpPr>
                <p:nvPr/>
              </p:nvGrpSpPr>
              <p:grpSpPr bwMode="auto">
                <a:xfrm>
                  <a:off x="4944" y="3600"/>
                  <a:ext cx="624" cy="272"/>
                  <a:chOff x="576" y="3792"/>
                  <a:chExt cx="624" cy="272"/>
                </a:xfrm>
              </p:grpSpPr>
              <p:sp>
                <p:nvSpPr>
                  <p:cNvPr id="767000" name="Rectangle 24">
                    <a:extLst>
                      <a:ext uri="{FF2B5EF4-FFF2-40B4-BE49-F238E27FC236}">
                        <a16:creationId xmlns:a16="http://schemas.microsoft.com/office/drawing/2014/main" id="{A6989DF7-48DF-9E47-A0DB-2112D75AC9A2}"/>
                      </a:ext>
                    </a:extLst>
                  </p:cNvPr>
                  <p:cNvSpPr>
                    <a:spLocks noChangeArrowheads="1"/>
                  </p:cNvSpPr>
                  <p:nvPr/>
                </p:nvSpPr>
                <p:spPr bwMode="auto">
                  <a:xfrm>
                    <a:off x="576" y="3792"/>
                    <a:ext cx="62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cs typeface="Microsoft Sans Serif" panose="020B0604020202020204" pitchFamily="34" charset="0"/>
                      </a:rPr>
                      <a:t>1+√5</a:t>
                    </a:r>
                  </a:p>
                </p:txBody>
              </p:sp>
              <p:sp>
                <p:nvSpPr>
                  <p:cNvPr id="767001" name="Line 25">
                    <a:extLst>
                      <a:ext uri="{FF2B5EF4-FFF2-40B4-BE49-F238E27FC236}">
                        <a16:creationId xmlns:a16="http://schemas.microsoft.com/office/drawing/2014/main" id="{2F525EBC-2266-AE4E-9F72-B813A10F3672}"/>
                      </a:ext>
                    </a:extLst>
                  </p:cNvPr>
                  <p:cNvSpPr>
                    <a:spLocks noChangeShapeType="1"/>
                  </p:cNvSpPr>
                  <p:nvPr/>
                </p:nvSpPr>
                <p:spPr bwMode="auto">
                  <a:xfrm>
                    <a:off x="968" y="3800"/>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67002" name="Rectangle 26">
                <a:extLst>
                  <a:ext uri="{FF2B5EF4-FFF2-40B4-BE49-F238E27FC236}">
                    <a16:creationId xmlns:a16="http://schemas.microsoft.com/office/drawing/2014/main" id="{5E5A8C9E-29B0-D340-9258-B9EA4AD6DB5B}"/>
                  </a:ext>
                </a:extLst>
              </p:cNvPr>
              <p:cNvSpPr>
                <a:spLocks noChangeArrowheads="1"/>
              </p:cNvSpPr>
              <p:nvPr/>
            </p:nvSpPr>
            <p:spPr bwMode="auto">
              <a:xfrm>
                <a:off x="2928" y="3360"/>
                <a:ext cx="70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其中</a:t>
                </a:r>
                <a:r>
                  <a:rPr kumimoji="1" lang="en-US" altLang="zh-CN" sz="2800" b="1">
                    <a:solidFill>
                      <a:srgbClr val="FFFFFF"/>
                    </a:solidFill>
                    <a:latin typeface="宋体" panose="02010600030101010101" pitchFamily="2" charset="-122"/>
                    <a:ea typeface="宋体" panose="02010600030101010101" pitchFamily="2" charset="-122"/>
                    <a:cs typeface="Courier New" panose="02070309020205020404" pitchFamily="49" charset="0"/>
                    <a:sym typeface="Andale Mono IPA" panose="020B0509000000000004" pitchFamily="49" charset="0"/>
                  </a:rPr>
                  <a:t>φ=</a:t>
                </a:r>
              </a:p>
            </p:txBody>
          </p:sp>
        </p:grpSp>
        <p:grpSp>
          <p:nvGrpSpPr>
            <p:cNvPr id="767003" name="Group 27">
              <a:extLst>
                <a:ext uri="{FF2B5EF4-FFF2-40B4-BE49-F238E27FC236}">
                  <a16:creationId xmlns:a16="http://schemas.microsoft.com/office/drawing/2014/main" id="{766E6BCA-B1FB-874B-8C36-44FBD9E94B26}"/>
                </a:ext>
              </a:extLst>
            </p:cNvPr>
            <p:cNvGrpSpPr>
              <a:grpSpLocks/>
            </p:cNvGrpSpPr>
            <p:nvPr/>
          </p:nvGrpSpPr>
          <p:grpSpPr bwMode="auto">
            <a:xfrm>
              <a:off x="3675" y="3496"/>
              <a:ext cx="1269" cy="508"/>
              <a:chOff x="3480" y="3504"/>
              <a:chExt cx="1269" cy="508"/>
            </a:xfrm>
          </p:grpSpPr>
          <p:grpSp>
            <p:nvGrpSpPr>
              <p:cNvPr id="767004" name="Group 28">
                <a:extLst>
                  <a:ext uri="{FF2B5EF4-FFF2-40B4-BE49-F238E27FC236}">
                    <a16:creationId xmlns:a16="http://schemas.microsoft.com/office/drawing/2014/main" id="{A779B06D-F6D1-F341-9F16-E495C9B78CB9}"/>
                  </a:ext>
                </a:extLst>
              </p:cNvPr>
              <p:cNvGrpSpPr>
                <a:grpSpLocks/>
              </p:cNvGrpSpPr>
              <p:nvPr/>
            </p:nvGrpSpPr>
            <p:grpSpPr bwMode="auto">
              <a:xfrm>
                <a:off x="4055" y="3504"/>
                <a:ext cx="414" cy="508"/>
                <a:chOff x="2375" y="3676"/>
                <a:chExt cx="414" cy="508"/>
              </a:xfrm>
            </p:grpSpPr>
            <p:sp>
              <p:nvSpPr>
                <p:cNvPr id="767005" name="Rectangle 29">
                  <a:extLst>
                    <a:ext uri="{FF2B5EF4-FFF2-40B4-BE49-F238E27FC236}">
                      <a16:creationId xmlns:a16="http://schemas.microsoft.com/office/drawing/2014/main" id="{931B8046-F881-B74F-B2B1-EB623AAC0DEC}"/>
                    </a:ext>
                  </a:extLst>
                </p:cNvPr>
                <p:cNvSpPr>
                  <a:spLocks noChangeArrowheads="1"/>
                </p:cNvSpPr>
                <p:nvPr/>
              </p:nvSpPr>
              <p:spPr bwMode="auto">
                <a:xfrm>
                  <a:off x="2448" y="3676"/>
                  <a:ext cx="34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cs typeface="Courier New" panose="02070309020205020404" pitchFamily="49" charset="0"/>
                      <a:sym typeface="Andale Mono IPA" panose="020B0509000000000004" pitchFamily="49" charset="0"/>
                    </a:rPr>
                    <a:t>φ</a:t>
                  </a:r>
                  <a:r>
                    <a:rPr kumimoji="1" lang="en-US" altLang="zh-CN" sz="2800" b="1" baseline="36000">
                      <a:solidFill>
                        <a:srgbClr val="FFFFFF"/>
                      </a:solidFill>
                      <a:latin typeface="宋体" panose="02010600030101010101" pitchFamily="2" charset="-122"/>
                      <a:ea typeface="宋体" panose="02010600030101010101" pitchFamily="2" charset="-122"/>
                      <a:cs typeface="Microsoft Sans Serif" panose="020B0604020202020204" pitchFamily="34" charset="0"/>
                    </a:rPr>
                    <a:t>h</a:t>
                  </a:r>
                </a:p>
              </p:txBody>
            </p:sp>
            <p:sp>
              <p:nvSpPr>
                <p:cNvPr id="767006" name="Line 30">
                  <a:extLst>
                    <a:ext uri="{FF2B5EF4-FFF2-40B4-BE49-F238E27FC236}">
                      <a16:creationId xmlns:a16="http://schemas.microsoft.com/office/drawing/2014/main" id="{035641A0-60BA-FA48-91D4-1B4508888BA3}"/>
                    </a:ext>
                  </a:extLst>
                </p:cNvPr>
                <p:cNvSpPr>
                  <a:spLocks noChangeShapeType="1"/>
                </p:cNvSpPr>
                <p:nvPr/>
              </p:nvSpPr>
              <p:spPr bwMode="auto">
                <a:xfrm>
                  <a:off x="2426" y="3884"/>
                  <a:ext cx="3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67007" name="Group 31">
                  <a:extLst>
                    <a:ext uri="{FF2B5EF4-FFF2-40B4-BE49-F238E27FC236}">
                      <a16:creationId xmlns:a16="http://schemas.microsoft.com/office/drawing/2014/main" id="{4D9A302F-C509-F64C-9220-F8FB75223CD5}"/>
                    </a:ext>
                  </a:extLst>
                </p:cNvPr>
                <p:cNvGrpSpPr>
                  <a:grpSpLocks/>
                </p:cNvGrpSpPr>
                <p:nvPr/>
              </p:nvGrpSpPr>
              <p:grpSpPr bwMode="auto">
                <a:xfrm>
                  <a:off x="2375" y="3912"/>
                  <a:ext cx="385" cy="272"/>
                  <a:chOff x="1056" y="3696"/>
                  <a:chExt cx="385" cy="272"/>
                </a:xfrm>
              </p:grpSpPr>
              <p:sp>
                <p:nvSpPr>
                  <p:cNvPr id="767008" name="Rectangle 32">
                    <a:extLst>
                      <a:ext uri="{FF2B5EF4-FFF2-40B4-BE49-F238E27FC236}">
                        <a16:creationId xmlns:a16="http://schemas.microsoft.com/office/drawing/2014/main" id="{B8B941DD-4325-8B46-857B-6D4EBE4196B8}"/>
                      </a:ext>
                    </a:extLst>
                  </p:cNvPr>
                  <p:cNvSpPr>
                    <a:spLocks noChangeArrowheads="1"/>
                  </p:cNvSpPr>
                  <p:nvPr/>
                </p:nvSpPr>
                <p:spPr bwMode="auto">
                  <a:xfrm>
                    <a:off x="1056" y="3696"/>
                    <a:ext cx="3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宋体" panose="02010600030101010101" pitchFamily="2" charset="-122"/>
                        <a:ea typeface="宋体" panose="02010600030101010101" pitchFamily="2" charset="-122"/>
                        <a:cs typeface="Microsoft Sans Serif" panose="020B0604020202020204" pitchFamily="34" charset="0"/>
                      </a:rPr>
                      <a:t>√</a:t>
                    </a:r>
                    <a:r>
                      <a:rPr kumimoji="1" lang="en-US" altLang="zh-CN" sz="2800" b="1">
                        <a:solidFill>
                          <a:srgbClr val="FFFFFF"/>
                        </a:solidFill>
                        <a:latin typeface="宋体" panose="02010600030101010101" pitchFamily="2" charset="-122"/>
                        <a:ea typeface="宋体" panose="02010600030101010101" pitchFamily="2" charset="-122"/>
                        <a:cs typeface="Microsoft Sans Serif" panose="020B0604020202020204" pitchFamily="34" charset="0"/>
                      </a:rPr>
                      <a:t>5</a:t>
                    </a:r>
                  </a:p>
                </p:txBody>
              </p:sp>
              <p:sp>
                <p:nvSpPr>
                  <p:cNvPr id="767009" name="Line 33">
                    <a:extLst>
                      <a:ext uri="{FF2B5EF4-FFF2-40B4-BE49-F238E27FC236}">
                        <a16:creationId xmlns:a16="http://schemas.microsoft.com/office/drawing/2014/main" id="{31C50F9B-6BA6-2C48-8585-869378B0E565}"/>
                      </a:ext>
                    </a:extLst>
                  </p:cNvPr>
                  <p:cNvSpPr>
                    <a:spLocks noChangeShapeType="1"/>
                  </p:cNvSpPr>
                  <p:nvPr/>
                </p:nvSpPr>
                <p:spPr bwMode="auto">
                  <a:xfrm>
                    <a:off x="1216" y="3704"/>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67010" name="Rectangle 34">
                <a:extLst>
                  <a:ext uri="{FF2B5EF4-FFF2-40B4-BE49-F238E27FC236}">
                    <a16:creationId xmlns:a16="http://schemas.microsoft.com/office/drawing/2014/main" id="{99C1E57E-FBBD-BE47-A588-1E96285C6986}"/>
                  </a:ext>
                </a:extLst>
              </p:cNvPr>
              <p:cNvSpPr>
                <a:spLocks noChangeArrowheads="1"/>
              </p:cNvSpPr>
              <p:nvPr/>
            </p:nvSpPr>
            <p:spPr bwMode="auto">
              <a:xfrm>
                <a:off x="3480" y="3572"/>
                <a:ext cx="63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宋体" panose="02010600030101010101" pitchFamily="2" charset="-122"/>
                    <a:ea typeface="宋体" panose="02010600030101010101" pitchFamily="2" charset="-122"/>
                  </a:rPr>
                  <a:t>则</a:t>
                </a:r>
                <a:r>
                  <a:rPr kumimoji="1" lang="en-US" altLang="zh-CN" sz="2800" b="1">
                    <a:solidFill>
                      <a:srgbClr val="FFFFFF"/>
                    </a:solidFill>
                    <a:latin typeface="宋体" panose="02010600030101010101" pitchFamily="2" charset="-122"/>
                    <a:ea typeface="宋体" panose="02010600030101010101" pitchFamily="2" charset="-122"/>
                  </a:rPr>
                  <a:t>N</a:t>
                </a:r>
                <a:r>
                  <a:rPr kumimoji="1" lang="en-US" altLang="zh-CN" sz="2800" b="1" baseline="-18000">
                    <a:solidFill>
                      <a:srgbClr val="FFFFFF"/>
                    </a:solidFill>
                    <a:latin typeface="Times New Roman" panose="02020603050405020304" pitchFamily="18" charset="0"/>
                    <a:ea typeface="宋体" panose="02010600030101010101" pitchFamily="2" charset="-122"/>
                  </a:rPr>
                  <a:t>h</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767011" name="Rectangle 35">
                <a:extLst>
                  <a:ext uri="{FF2B5EF4-FFF2-40B4-BE49-F238E27FC236}">
                    <a16:creationId xmlns:a16="http://schemas.microsoft.com/office/drawing/2014/main" id="{BB9AFA32-C408-764A-B99F-929941786895}"/>
                  </a:ext>
                </a:extLst>
              </p:cNvPr>
              <p:cNvSpPr>
                <a:spLocks noChangeArrowheads="1"/>
              </p:cNvSpPr>
              <p:nvPr/>
            </p:nvSpPr>
            <p:spPr bwMode="auto">
              <a:xfrm>
                <a:off x="4461" y="3552"/>
                <a:ext cx="28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a:t>
                </a:r>
              </a:p>
            </p:txBody>
          </p:sp>
        </p:grpSp>
      </p:grpSp>
      <p:sp>
        <p:nvSpPr>
          <p:cNvPr id="767012" name="Rectangle 36">
            <a:extLst>
              <a:ext uri="{FF2B5EF4-FFF2-40B4-BE49-F238E27FC236}">
                <a16:creationId xmlns:a16="http://schemas.microsoft.com/office/drawing/2014/main" id="{42EEB3B1-2FA4-7940-847A-F0BAA1555B83}"/>
              </a:ext>
            </a:extLst>
          </p:cNvPr>
          <p:cNvSpPr>
            <a:spLocks noChangeArrowheads="1"/>
          </p:cNvSpPr>
          <p:nvPr/>
        </p:nvSpPr>
        <p:spPr bwMode="auto">
          <a:xfrm>
            <a:off x="1676400" y="3933826"/>
            <a:ext cx="88392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1303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701800" indent="-381000" eaLnBrk="0" hangingPunct="0">
              <a:defRPr kumimoji="1" sz="2400">
                <a:solidFill>
                  <a:schemeClr val="tx1"/>
                </a:solidFill>
                <a:latin typeface="Times New Roman" panose="02020603050405020304" pitchFamily="18" charset="0"/>
                <a:ea typeface="宋体" panose="02010600030101010101" pitchFamily="2" charset="-122"/>
              </a:defRPr>
            </a:lvl3pPr>
            <a:lvl4pPr marL="2235200" indent="-342900" eaLnBrk="0" hangingPunct="0">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则在平衡二叉排序树上进行查找的</a:t>
            </a:r>
            <a:r>
              <a:rPr lang="zh-CN" altLang="en-US" sz="2800" b="1">
                <a:solidFill>
                  <a:srgbClr val="FFFF00"/>
                </a:solidFill>
              </a:rPr>
              <a:t>平均查找长度</a:t>
            </a:r>
            <a:r>
              <a:rPr lang="zh-CN" altLang="en-US" sz="2800" b="1">
                <a:solidFill>
                  <a:srgbClr val="FFFFFF"/>
                </a:solidFill>
              </a:rPr>
              <a:t>和㏒</a:t>
            </a:r>
            <a:r>
              <a:rPr lang="en-US" altLang="zh-CN" sz="2800" b="1" baseline="-25000">
                <a:solidFill>
                  <a:srgbClr val="FFFFFF"/>
                </a:solidFill>
              </a:rPr>
              <a:t>2</a:t>
            </a:r>
            <a:r>
              <a:rPr lang="en-US" altLang="zh-CN" sz="2800" b="1">
                <a:solidFill>
                  <a:srgbClr val="FFFFFF"/>
                </a:solidFill>
              </a:rPr>
              <a:t>n</a:t>
            </a:r>
            <a:r>
              <a:rPr lang="zh-CN" altLang="en-US" sz="2800" b="1">
                <a:solidFill>
                  <a:srgbClr val="FFFFFF"/>
                </a:solidFill>
              </a:rPr>
              <a:t>是一个数量级的</a:t>
            </a:r>
            <a:r>
              <a:rPr lang="zh-CN" altLang="en-US" sz="2800" b="1">
                <a:solidFill>
                  <a:srgbClr val="FFFFFF"/>
                </a:solidFill>
                <a:latin typeface="宋体" panose="02010600030101010101" pitchFamily="2" charset="-122"/>
              </a:rPr>
              <a:t>，平均时间复杂度为</a:t>
            </a:r>
            <a:r>
              <a:rPr lang="en-US" altLang="zh-CN" sz="2800" b="1">
                <a:solidFill>
                  <a:srgbClr val="FFFFFF"/>
                </a:solidFill>
              </a:rPr>
              <a:t>O(㏒</a:t>
            </a:r>
            <a:r>
              <a:rPr lang="en-US" altLang="zh-CN" sz="2800" b="1" baseline="-25000">
                <a:solidFill>
                  <a:srgbClr val="FFFFFF"/>
                </a:solidFill>
              </a:rPr>
              <a:t>2</a:t>
            </a:r>
            <a:r>
              <a:rPr lang="en-US" altLang="zh-CN" sz="2800" b="1">
                <a:solidFill>
                  <a:srgbClr val="FFFFFF"/>
                </a:solidFill>
              </a:rPr>
              <a:t>n)</a:t>
            </a:r>
            <a:r>
              <a:rPr lang="zh-CN" altLang="en-US" sz="2800" b="1">
                <a:solidFill>
                  <a:srgbClr val="FFFFFF"/>
                </a:solidFill>
              </a:rPr>
              <a:t>。</a:t>
            </a:r>
          </a:p>
        </p:txBody>
      </p:sp>
    </p:spTree>
    <p:extLst>
      <p:ext uri="{BB962C8B-B14F-4D97-AF65-F5344CB8AC3E}">
        <p14:creationId xmlns:p14="http://schemas.microsoft.com/office/powerpoint/2010/main" val="648462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91B609DD-439E-574E-A48E-1E57CC06B58F}"/>
              </a:ext>
            </a:extLst>
          </p:cNvPr>
          <p:cNvSpPr>
            <a:spLocks noGrp="1" noChangeArrowheads="1"/>
          </p:cNvSpPr>
          <p:nvPr>
            <p:ph type="title"/>
          </p:nvPr>
        </p:nvSpPr>
        <p:spPr>
          <a:xfrm>
            <a:off x="2744788" y="188913"/>
            <a:ext cx="5295900" cy="685800"/>
          </a:xfrm>
        </p:spPr>
        <p:txBody>
          <a:bodyPr/>
          <a:lstStyle/>
          <a:p>
            <a:r>
              <a:rPr lang="en-US" altLang="zh-CN" b="1">
                <a:latin typeface="Times New Roman" panose="02020603050405020304" pitchFamily="18" charset="0"/>
              </a:rPr>
              <a:t>9.4.2  </a:t>
            </a:r>
            <a:r>
              <a:rPr lang="zh-CN" altLang="en-US" b="1">
                <a:latin typeface="Times New Roman" panose="02020603050405020304" pitchFamily="18" charset="0"/>
                <a:ea typeface="楷体_GB2312" pitchFamily="49" charset="-122"/>
              </a:rPr>
              <a:t>平衡</a:t>
            </a:r>
            <a:r>
              <a:rPr lang="zh-CN" altLang="en-US" b="1">
                <a:latin typeface="宋体" panose="02010600030101010101" pitchFamily="2" charset="-122"/>
                <a:ea typeface="楷体_GB2312" pitchFamily="49" charset="-122"/>
              </a:rPr>
              <a:t>化旋转</a:t>
            </a:r>
            <a:endParaRPr lang="zh-CN" altLang="en-US" b="1">
              <a:latin typeface="Times New Roman" panose="02020603050405020304" pitchFamily="18" charset="0"/>
              <a:ea typeface="楷体_GB2312" pitchFamily="49" charset="-122"/>
            </a:endParaRPr>
          </a:p>
        </p:txBody>
      </p:sp>
      <p:sp>
        <p:nvSpPr>
          <p:cNvPr id="768003" name="Rectangle 3">
            <a:extLst>
              <a:ext uri="{FF2B5EF4-FFF2-40B4-BE49-F238E27FC236}">
                <a16:creationId xmlns:a16="http://schemas.microsoft.com/office/drawing/2014/main" id="{920077CA-F8BA-DA49-B63E-F7957EEE8C48}"/>
              </a:ext>
            </a:extLst>
          </p:cNvPr>
          <p:cNvSpPr>
            <a:spLocks noGrp="1" noChangeArrowheads="1"/>
          </p:cNvSpPr>
          <p:nvPr>
            <p:ph type="body" idx="1"/>
          </p:nvPr>
        </p:nvSpPr>
        <p:spPr>
          <a:xfrm>
            <a:off x="1676401" y="1052514"/>
            <a:ext cx="8812213" cy="5184775"/>
          </a:xfrm>
          <a:noFill/>
          <a:ln/>
        </p:spPr>
        <p:txBody>
          <a:bodyPr/>
          <a:lstStyle/>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一般的二叉排序树是不平衡的，若能通过某种方法使其</a:t>
            </a:r>
            <a:r>
              <a:rPr lang="zh-CN" altLang="en-US" sz="2800" b="1">
                <a:solidFill>
                  <a:schemeClr val="folHlink"/>
                </a:solidFill>
                <a:latin typeface="宋体" panose="02010600030101010101" pitchFamily="2" charset="-122"/>
              </a:rPr>
              <a:t>既保持有序性</a:t>
            </a:r>
            <a:r>
              <a:rPr lang="zh-CN" altLang="en-US" sz="2800" b="1">
                <a:latin typeface="宋体" panose="02010600030101010101" pitchFamily="2" charset="-122"/>
              </a:rPr>
              <a:t>，</a:t>
            </a:r>
            <a:r>
              <a:rPr lang="zh-CN" altLang="en-US" sz="2800" b="1">
                <a:solidFill>
                  <a:schemeClr val="folHlink"/>
                </a:solidFill>
                <a:latin typeface="宋体" panose="02010600030101010101" pitchFamily="2" charset="-122"/>
              </a:rPr>
              <a:t>又具有平衡性</a:t>
            </a:r>
            <a:r>
              <a:rPr lang="zh-CN" altLang="en-US" sz="2800" b="1">
                <a:latin typeface="宋体" panose="02010600030101010101" pitchFamily="2" charset="-122"/>
              </a:rPr>
              <a:t>，就找到了构造平衡二叉排序树的方法，该方法称为</a:t>
            </a:r>
            <a:r>
              <a:rPr lang="zh-CN" altLang="en-US" sz="2800" b="1">
                <a:solidFill>
                  <a:schemeClr val="tx2"/>
                </a:solidFill>
              </a:rPr>
              <a:t>平衡</a:t>
            </a:r>
            <a:r>
              <a:rPr lang="zh-CN" altLang="en-US" sz="2800" b="1">
                <a:solidFill>
                  <a:schemeClr val="tx2"/>
                </a:solidFill>
                <a:latin typeface="宋体" panose="02010600030101010101" pitchFamily="2" charset="-122"/>
              </a:rPr>
              <a:t>化旋转</a:t>
            </a:r>
            <a:r>
              <a:rPr lang="zh-CN" altLang="en-US" sz="2800" b="1">
                <a:latin typeface="宋体" panose="02010600030101010101" pitchFamily="2" charset="-122"/>
              </a:rPr>
              <a:t>。</a:t>
            </a:r>
            <a:endParaRPr lang="zh-CN" altLang="en-US" sz="2800" b="1"/>
          </a:p>
          <a:p>
            <a:pPr marL="0" indent="0">
              <a:lnSpc>
                <a:spcPct val="110000"/>
              </a:lnSpc>
              <a:buNone/>
            </a:pPr>
            <a:r>
              <a:rPr lang="zh-CN" altLang="en-US" sz="2800" b="1">
                <a:latin typeface="宋体" panose="02010600030101010101" pitchFamily="2" charset="-122"/>
              </a:rPr>
              <a:t>    在对</a:t>
            </a:r>
            <a:r>
              <a:rPr lang="en-US" altLang="zh-CN" sz="2800" b="1"/>
              <a:t>AVL</a:t>
            </a:r>
            <a:r>
              <a:rPr lang="zh-CN" altLang="en-US" sz="2800" b="1"/>
              <a:t>树进行插入或删除一个结点后</a:t>
            </a:r>
            <a:r>
              <a:rPr lang="zh-CN" altLang="en-US" sz="2800" b="1">
                <a:latin typeface="宋体" panose="02010600030101010101" pitchFamily="2" charset="-122"/>
              </a:rPr>
              <a:t>，通常会影响到</a:t>
            </a:r>
            <a:r>
              <a:rPr lang="zh-CN" altLang="en-US" sz="2800" b="1">
                <a:solidFill>
                  <a:schemeClr val="accent1"/>
                </a:solidFill>
                <a:latin typeface="宋体" panose="02010600030101010101" pitchFamily="2" charset="-122"/>
              </a:rPr>
              <a:t>从根结点到插入</a:t>
            </a:r>
            <a:r>
              <a:rPr lang="en-US" altLang="zh-CN" sz="2800" b="1">
                <a:solidFill>
                  <a:schemeClr val="accent1"/>
                </a:solidFill>
                <a:latin typeface="宋体" panose="02010600030101010101" pitchFamily="2" charset="-122"/>
              </a:rPr>
              <a:t>(</a:t>
            </a:r>
            <a:r>
              <a:rPr lang="zh-CN" altLang="en-US" sz="2800" b="1">
                <a:solidFill>
                  <a:schemeClr val="accent1"/>
                </a:solidFill>
                <a:latin typeface="宋体" panose="02010600030101010101" pitchFamily="2" charset="-122"/>
              </a:rPr>
              <a:t>或删除</a:t>
            </a:r>
            <a:r>
              <a:rPr lang="en-US" altLang="zh-CN" sz="2800" b="1">
                <a:solidFill>
                  <a:schemeClr val="accent1"/>
                </a:solidFill>
                <a:latin typeface="宋体" panose="02010600030101010101" pitchFamily="2" charset="-122"/>
              </a:rPr>
              <a:t>)</a:t>
            </a:r>
            <a:r>
              <a:rPr lang="zh-CN" altLang="en-US" sz="2800" b="1">
                <a:solidFill>
                  <a:schemeClr val="accent1"/>
                </a:solidFill>
                <a:latin typeface="宋体" panose="02010600030101010101" pitchFamily="2" charset="-122"/>
              </a:rPr>
              <a:t>结点的路径上的某些结点</a:t>
            </a:r>
            <a:r>
              <a:rPr lang="zh-CN" altLang="en-US" sz="2800" b="1">
                <a:latin typeface="宋体" panose="02010600030101010101" pitchFamily="2" charset="-122"/>
              </a:rPr>
              <a:t>，这些结点的子树可能发生变化。以插入结点为例，影响有以下几种可能性</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以某些结点为根的子树的深度发生了变化</a:t>
            </a:r>
            <a:r>
              <a:rPr lang="zh-CN" altLang="en-US" b="1">
                <a:latin typeface="宋体" panose="02010600030101010101" pitchFamily="2" charset="-122"/>
              </a:rPr>
              <a:t>； </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某些结点的平衡因子发生了变化</a:t>
            </a:r>
            <a:r>
              <a:rPr lang="zh-CN" altLang="en-US" b="1">
                <a:latin typeface="宋体" panose="02010600030101010101" pitchFamily="2" charset="-122"/>
              </a:rPr>
              <a:t>；</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某些结点失去平衡</a:t>
            </a:r>
            <a:r>
              <a:rPr lang="zh-CN" altLang="en-US" b="1">
                <a:latin typeface="宋体" panose="02010600030101010101" pitchFamily="2" charset="-122"/>
              </a:rPr>
              <a:t>。</a:t>
            </a:r>
          </a:p>
        </p:txBody>
      </p:sp>
    </p:spTree>
    <p:extLst>
      <p:ext uri="{BB962C8B-B14F-4D97-AF65-F5344CB8AC3E}">
        <p14:creationId xmlns:p14="http://schemas.microsoft.com/office/powerpoint/2010/main" val="370253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C59ED9A3-676E-3A49-B3CF-12FA0404EDE4}"/>
              </a:ext>
            </a:extLst>
          </p:cNvPr>
          <p:cNvSpPr>
            <a:spLocks noGrp="1" noChangeArrowheads="1"/>
          </p:cNvSpPr>
          <p:nvPr>
            <p:ph type="body" idx="1"/>
          </p:nvPr>
        </p:nvSpPr>
        <p:spPr>
          <a:xfrm>
            <a:off x="1676401" y="152400"/>
            <a:ext cx="8812213" cy="6445250"/>
          </a:xfrm>
        </p:spPr>
        <p:txBody>
          <a:bodyPr/>
          <a:lstStyle/>
          <a:p>
            <a:pPr marL="355600" lvl="1" indent="0">
              <a:lnSpc>
                <a:spcPct val="110000"/>
              </a:lnSpc>
              <a:buNone/>
            </a:pPr>
            <a:r>
              <a:rPr lang="zh-CN" altLang="en-US" b="1"/>
              <a:t>其中：</a:t>
            </a:r>
          </a:p>
          <a:p>
            <a:pPr marL="723900" lvl="2" indent="0">
              <a:lnSpc>
                <a:spcPct val="110000"/>
              </a:lnSpc>
              <a:buNone/>
            </a:pPr>
            <a:r>
              <a:rPr lang="en-US" altLang="zh-CN" sz="2800" b="1"/>
              <a:t>P</a:t>
            </a:r>
            <a:r>
              <a:rPr lang="en-US" altLang="zh-CN" sz="2800" b="1" baseline="-18000"/>
              <a:t>i</a:t>
            </a:r>
            <a:r>
              <a:rPr lang="en-US" altLang="zh-CN" sz="2800" b="1"/>
              <a:t> </a:t>
            </a:r>
            <a:r>
              <a:rPr lang="zh-CN" altLang="en-US" sz="2800" b="1"/>
              <a:t>：查找第</a:t>
            </a:r>
            <a:r>
              <a:rPr lang="en-US" altLang="zh-CN" sz="2800" b="1"/>
              <a:t>i</a:t>
            </a:r>
            <a:r>
              <a:rPr lang="zh-CN" altLang="en-US" sz="2800" b="1"/>
              <a:t>个记录的概率，不失一般性，认为查找每个记录的概率相等，即</a:t>
            </a:r>
            <a:r>
              <a:rPr lang="en-US" altLang="zh-CN" sz="2800" b="1"/>
              <a:t>P</a:t>
            </a:r>
            <a:r>
              <a:rPr lang="en-US" altLang="zh-CN" sz="2800" b="1" baseline="-18000"/>
              <a:t>1</a:t>
            </a:r>
            <a:r>
              <a:rPr lang="en-US" altLang="zh-CN" sz="2800" b="1"/>
              <a:t>=P</a:t>
            </a:r>
            <a:r>
              <a:rPr lang="en-US" altLang="zh-CN" sz="2800" b="1" baseline="-18000"/>
              <a:t>2</a:t>
            </a:r>
            <a:r>
              <a:rPr lang="en-US" altLang="zh-CN" sz="2800" b="1"/>
              <a:t>=…=P</a:t>
            </a:r>
            <a:r>
              <a:rPr lang="en-US" altLang="zh-CN" sz="2800" b="1" baseline="-18000"/>
              <a:t>n</a:t>
            </a:r>
            <a:r>
              <a:rPr lang="en-US" altLang="zh-CN" sz="2800" b="1"/>
              <a:t>=1/n </a:t>
            </a:r>
            <a:r>
              <a:rPr lang="zh-CN" altLang="en-US" sz="2800" b="1"/>
              <a:t>；</a:t>
            </a:r>
          </a:p>
          <a:p>
            <a:pPr marL="723900" lvl="2" indent="0">
              <a:lnSpc>
                <a:spcPct val="110000"/>
              </a:lnSpc>
              <a:buNone/>
            </a:pPr>
            <a:r>
              <a:rPr lang="en-US" altLang="zh-CN" sz="2800" b="1"/>
              <a:t>C</a:t>
            </a:r>
            <a:r>
              <a:rPr lang="en-US" altLang="zh-CN" sz="2800" b="1" baseline="-18000"/>
              <a:t>i</a:t>
            </a:r>
            <a:r>
              <a:rPr lang="zh-CN" altLang="en-US" sz="2800" b="1"/>
              <a:t>：查找第</a:t>
            </a:r>
            <a:r>
              <a:rPr lang="en-US" altLang="zh-CN" sz="2800" b="1"/>
              <a:t>i</a:t>
            </a:r>
            <a:r>
              <a:rPr lang="zh-CN" altLang="en-US" sz="2800" b="1"/>
              <a:t>个记录需要进行比较的次数。</a:t>
            </a:r>
          </a:p>
          <a:p>
            <a:pPr marL="0" indent="0">
              <a:lnSpc>
                <a:spcPct val="110000"/>
              </a:lnSpc>
              <a:buNone/>
            </a:pPr>
            <a:r>
              <a:rPr lang="zh-CN" altLang="en-US" sz="2800" b="1"/>
              <a:t>       一般地，认为记录的关键字是一些可以进行比较运算的类型，如整型、字符型、实型等，本章以后各节中讨论所涉及的关键字、数据元素等的类型描述如下：</a:t>
            </a:r>
          </a:p>
          <a:p>
            <a:pPr marL="0" indent="0">
              <a:lnSpc>
                <a:spcPct val="110000"/>
              </a:lnSpc>
              <a:buNone/>
            </a:pPr>
            <a:r>
              <a:rPr lang="zh-CN" altLang="en-US" sz="2800" b="1"/>
              <a:t>       典型的关键字类型说明是：</a:t>
            </a:r>
          </a:p>
          <a:p>
            <a:pPr marL="0" indent="0">
              <a:lnSpc>
                <a:spcPct val="110000"/>
              </a:lnSpc>
              <a:buNone/>
            </a:pPr>
            <a:r>
              <a:rPr lang="en-US" altLang="zh-CN" sz="2800" b="1"/>
              <a:t>typedef  float   KeyType ;       </a:t>
            </a:r>
            <a:r>
              <a:rPr lang="en-US" altLang="zh-CN" sz="2400" b="1"/>
              <a:t>/*  </a:t>
            </a:r>
            <a:r>
              <a:rPr lang="zh-CN" altLang="en-US" sz="2400" b="1"/>
              <a:t>实型  *</a:t>
            </a:r>
            <a:r>
              <a:rPr lang="en-US" altLang="zh-CN" sz="2400" b="1"/>
              <a:t>/</a:t>
            </a:r>
          </a:p>
          <a:p>
            <a:pPr marL="0" indent="0">
              <a:lnSpc>
                <a:spcPct val="110000"/>
              </a:lnSpc>
              <a:buNone/>
            </a:pPr>
            <a:r>
              <a:rPr lang="en-US" altLang="zh-CN" sz="2800" b="1"/>
              <a:t>typedef  int   KeyType ;       </a:t>
            </a:r>
            <a:r>
              <a:rPr lang="en-US" altLang="zh-CN" sz="2400" b="1"/>
              <a:t>/*  </a:t>
            </a:r>
            <a:r>
              <a:rPr lang="zh-CN" altLang="en-US" sz="2400" b="1"/>
              <a:t>整型  *</a:t>
            </a:r>
            <a:r>
              <a:rPr lang="en-US" altLang="zh-CN" sz="2400" b="1"/>
              <a:t>/</a:t>
            </a:r>
          </a:p>
          <a:p>
            <a:pPr marL="0" indent="0">
              <a:lnSpc>
                <a:spcPct val="110000"/>
              </a:lnSpc>
              <a:buNone/>
            </a:pPr>
            <a:r>
              <a:rPr lang="en-US" altLang="zh-CN" sz="2800" b="1"/>
              <a:t>typedef  char  KeyType ;       </a:t>
            </a:r>
            <a:r>
              <a:rPr lang="en-US" altLang="zh-CN" sz="2400" b="1"/>
              <a:t>/*  </a:t>
            </a:r>
            <a:r>
              <a:rPr lang="zh-CN" altLang="en-US" sz="2400" b="1"/>
              <a:t>字符串型  *</a:t>
            </a:r>
            <a:r>
              <a:rPr lang="en-US" altLang="zh-CN" sz="2400" b="1"/>
              <a:t>/</a:t>
            </a:r>
          </a:p>
          <a:p>
            <a:pPr marL="0" indent="0">
              <a:lnSpc>
                <a:spcPct val="110000"/>
              </a:lnSpc>
              <a:buNone/>
            </a:pPr>
            <a:r>
              <a:rPr lang="en-US" altLang="zh-CN" sz="2800" b="1"/>
              <a:t>       </a:t>
            </a:r>
            <a:r>
              <a:rPr lang="zh-CN" altLang="en-US" sz="2800" b="1"/>
              <a:t>数据元素类型的定义是：</a:t>
            </a:r>
          </a:p>
        </p:txBody>
      </p:sp>
    </p:spTree>
    <p:extLst>
      <p:ext uri="{BB962C8B-B14F-4D97-AF65-F5344CB8AC3E}">
        <p14:creationId xmlns:p14="http://schemas.microsoft.com/office/powerpoint/2010/main" val="2270412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9026" name="Rectangle 2">
            <a:extLst>
              <a:ext uri="{FF2B5EF4-FFF2-40B4-BE49-F238E27FC236}">
                <a16:creationId xmlns:a16="http://schemas.microsoft.com/office/drawing/2014/main" id="{877A4C46-E43B-BE42-B5E9-71AB8EE799A4}"/>
              </a:ext>
            </a:extLst>
          </p:cNvPr>
          <p:cNvSpPr>
            <a:spLocks noGrp="1" noChangeArrowheads="1"/>
          </p:cNvSpPr>
          <p:nvPr>
            <p:ph type="title"/>
          </p:nvPr>
        </p:nvSpPr>
        <p:spPr>
          <a:xfrm>
            <a:off x="1828801" y="1878014"/>
            <a:ext cx="4987925" cy="720725"/>
          </a:xfrm>
        </p:spPr>
        <p:txBody>
          <a:bodyPr/>
          <a:lstStyle/>
          <a:p>
            <a:pPr algn="l"/>
            <a:r>
              <a:rPr lang="en-US" altLang="zh-CN" sz="4000" b="1">
                <a:latin typeface="Times New Roman" panose="02020603050405020304" pitchFamily="18" charset="0"/>
              </a:rPr>
              <a:t>1   LL</a:t>
            </a:r>
            <a:r>
              <a:rPr lang="zh-CN" altLang="en-US" sz="4000" b="1">
                <a:ea typeface="楷体_GB2312" pitchFamily="49" charset="-122"/>
              </a:rPr>
              <a:t>型平衡</a:t>
            </a:r>
            <a:r>
              <a:rPr lang="zh-CN" altLang="en-US" sz="4000" b="1">
                <a:latin typeface="宋体" panose="02010600030101010101" pitchFamily="2" charset="-122"/>
                <a:ea typeface="楷体_GB2312" pitchFamily="49" charset="-122"/>
              </a:rPr>
              <a:t>化旋转</a:t>
            </a:r>
          </a:p>
        </p:txBody>
      </p:sp>
      <p:sp>
        <p:nvSpPr>
          <p:cNvPr id="769027" name="Rectangle 3">
            <a:extLst>
              <a:ext uri="{FF2B5EF4-FFF2-40B4-BE49-F238E27FC236}">
                <a16:creationId xmlns:a16="http://schemas.microsoft.com/office/drawing/2014/main" id="{174155F3-994D-D645-B420-E089E6C85E93}"/>
              </a:ext>
            </a:extLst>
          </p:cNvPr>
          <p:cNvSpPr>
            <a:spLocks noGrp="1" noChangeArrowheads="1"/>
          </p:cNvSpPr>
          <p:nvPr>
            <p:ph type="body" idx="1"/>
          </p:nvPr>
        </p:nvSpPr>
        <p:spPr>
          <a:xfrm>
            <a:off x="1676401" y="2636838"/>
            <a:ext cx="8812213" cy="3960812"/>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latin typeface="楷体_GB2312" pitchFamily="49" charset="-122"/>
                <a:ea typeface="楷体_GB2312" pitchFamily="49" charset="-122"/>
              </a:rPr>
              <a:t>失衡原因</a:t>
            </a:r>
          </a:p>
          <a:p>
            <a:pPr marL="0" indent="0">
              <a:lnSpc>
                <a:spcPct val="110000"/>
              </a:lnSpc>
              <a:buNone/>
            </a:pPr>
            <a:r>
              <a:rPr lang="zh-CN" altLang="en-US" sz="2800" b="1">
                <a:latin typeface="宋体" panose="02010600030101010101" pitchFamily="2" charset="-122"/>
              </a:rPr>
              <a:t>    在</a:t>
            </a:r>
            <a:r>
              <a:rPr lang="zh-CN" altLang="en-US" sz="2800" b="1"/>
              <a:t>结点</a:t>
            </a:r>
            <a:r>
              <a:rPr lang="en-US" altLang="zh-CN" sz="2800" b="1"/>
              <a:t>a</a:t>
            </a:r>
            <a:r>
              <a:rPr lang="zh-CN" altLang="en-US" sz="2800" b="1">
                <a:latin typeface="宋体" panose="02010600030101010101" pitchFamily="2" charset="-122"/>
              </a:rPr>
              <a:t>的</a:t>
            </a:r>
            <a:r>
              <a:rPr lang="zh-CN" altLang="en-US" sz="2800" b="1" u="sng">
                <a:solidFill>
                  <a:schemeClr val="accent1"/>
                </a:solidFill>
                <a:latin typeface="宋体" panose="02010600030101010101" pitchFamily="2" charset="-122"/>
              </a:rPr>
              <a:t>左孩子</a:t>
            </a:r>
            <a:r>
              <a:rPr lang="zh-CN" altLang="en-US" sz="2800" b="1" u="sng">
                <a:solidFill>
                  <a:schemeClr val="tx2"/>
                </a:solidFill>
                <a:latin typeface="宋体" panose="02010600030101010101" pitchFamily="2" charset="-122"/>
              </a:rPr>
              <a:t>的左子树</a:t>
            </a:r>
            <a:r>
              <a:rPr lang="zh-CN" altLang="en-US" sz="2800" b="1">
                <a:latin typeface="宋体" panose="02010600030101010101" pitchFamily="2" charset="-122"/>
              </a:rPr>
              <a:t>上进行插入，插入使</a:t>
            </a:r>
            <a:r>
              <a:rPr lang="zh-CN" altLang="en-US" sz="2800" b="1"/>
              <a:t>结点</a:t>
            </a:r>
            <a:r>
              <a:rPr lang="en-US" altLang="zh-CN" sz="2800" b="1"/>
              <a:t>a</a:t>
            </a:r>
            <a:r>
              <a:rPr lang="zh-CN" altLang="en-US" sz="2800" b="1">
                <a:solidFill>
                  <a:schemeClr val="folHlink"/>
                </a:solidFill>
              </a:rPr>
              <a:t>失去</a:t>
            </a:r>
            <a:r>
              <a:rPr lang="zh-CN" altLang="en-US" sz="2800" b="1">
                <a:solidFill>
                  <a:schemeClr val="folHlink"/>
                </a:solidFill>
                <a:latin typeface="宋体" panose="02010600030101010101" pitchFamily="2" charset="-122"/>
              </a:rPr>
              <a:t>平衡</a:t>
            </a:r>
            <a:r>
              <a:rPr lang="zh-CN" altLang="en-US" sz="2800" b="1">
                <a:latin typeface="宋体" panose="02010600030101010101" pitchFamily="2" charset="-122"/>
              </a:rPr>
              <a:t>。</a:t>
            </a:r>
            <a:r>
              <a:rPr lang="en-US" altLang="zh-CN" sz="2800" b="1"/>
              <a:t>a</a:t>
            </a:r>
            <a:r>
              <a:rPr lang="zh-CN" altLang="en-US" sz="2800" b="1">
                <a:latin typeface="宋体" panose="02010600030101010101" pitchFamily="2" charset="-122"/>
              </a:rPr>
              <a:t>插入前的平衡因子是</a:t>
            </a:r>
            <a:r>
              <a:rPr lang="en-US" altLang="zh-CN" sz="2800" b="1"/>
              <a:t>1</a:t>
            </a:r>
            <a:r>
              <a:rPr lang="zh-CN" altLang="en-US" sz="2800" b="1">
                <a:latin typeface="宋体" panose="02010600030101010101" pitchFamily="2" charset="-122"/>
              </a:rPr>
              <a:t>，插入</a:t>
            </a:r>
            <a:r>
              <a:rPr lang="zh-CN" altLang="en-US" sz="2800" b="1"/>
              <a:t>后的</a:t>
            </a:r>
            <a:r>
              <a:rPr lang="zh-CN" altLang="en-US" sz="2800" b="1">
                <a:latin typeface="宋体" panose="02010600030101010101" pitchFamily="2" charset="-122"/>
              </a:rPr>
              <a:t>平衡因子是</a:t>
            </a:r>
            <a:r>
              <a:rPr lang="en-US" altLang="zh-CN" sz="2800" b="1"/>
              <a:t>2</a:t>
            </a:r>
            <a:r>
              <a:rPr lang="zh-CN" altLang="en-US" sz="2800" b="1">
                <a:latin typeface="宋体" panose="02010600030101010101" pitchFamily="2" charset="-122"/>
              </a:rPr>
              <a:t>。设</a:t>
            </a:r>
            <a:r>
              <a:rPr lang="en-US" altLang="zh-CN" sz="2800" b="1"/>
              <a:t>b</a:t>
            </a:r>
            <a:r>
              <a:rPr lang="zh-CN" altLang="en-US" sz="2800" b="1"/>
              <a:t>是</a:t>
            </a:r>
            <a:r>
              <a:rPr lang="en-US" altLang="zh-CN" sz="2800" b="1"/>
              <a:t>a</a:t>
            </a:r>
            <a:r>
              <a:rPr lang="zh-CN" altLang="en-US" sz="2800" b="1">
                <a:latin typeface="宋体" panose="02010600030101010101" pitchFamily="2" charset="-122"/>
              </a:rPr>
              <a:t>的左孩子，</a:t>
            </a:r>
            <a:r>
              <a:rPr lang="en-US" altLang="zh-CN" sz="2800" b="1"/>
              <a:t>b</a:t>
            </a:r>
            <a:r>
              <a:rPr lang="zh-CN" altLang="en-US" sz="2800" b="1">
                <a:latin typeface="宋体" panose="02010600030101010101" pitchFamily="2" charset="-122"/>
              </a:rPr>
              <a:t>在插入前的平衡因子</a:t>
            </a:r>
            <a:r>
              <a:rPr lang="zh-CN" altLang="en-US" sz="2800" b="1">
                <a:solidFill>
                  <a:schemeClr val="accent1"/>
                </a:solidFill>
                <a:latin typeface="宋体" panose="02010600030101010101" pitchFamily="2" charset="-122"/>
              </a:rPr>
              <a:t>只能是</a:t>
            </a:r>
            <a:r>
              <a:rPr lang="en-US" altLang="zh-CN" sz="2800" b="1">
                <a:solidFill>
                  <a:schemeClr val="accent1"/>
                </a:solidFill>
              </a:rPr>
              <a:t>0</a:t>
            </a:r>
            <a:r>
              <a:rPr lang="zh-CN" altLang="en-US" sz="2800" b="1">
                <a:latin typeface="宋体" panose="02010600030101010101" pitchFamily="2" charset="-122"/>
              </a:rPr>
              <a:t>，插入后的平衡因子是</a:t>
            </a:r>
            <a:r>
              <a:rPr lang="en-US" altLang="zh-CN" sz="2800" b="1"/>
              <a:t>1(</a:t>
            </a:r>
            <a:r>
              <a:rPr lang="zh-CN" altLang="en-US" sz="2800" b="1"/>
              <a:t>否则</a:t>
            </a:r>
            <a:r>
              <a:rPr lang="en-US" altLang="zh-CN" sz="2800" b="1"/>
              <a:t>b</a:t>
            </a:r>
            <a:r>
              <a:rPr lang="zh-CN" altLang="en-US" sz="2800" b="1"/>
              <a:t>就是</a:t>
            </a:r>
            <a:r>
              <a:rPr lang="zh-CN" altLang="en-US" sz="2800" b="1">
                <a:solidFill>
                  <a:schemeClr val="folHlink"/>
                </a:solidFill>
                <a:latin typeface="宋体" panose="02010600030101010101" pitchFamily="2" charset="-122"/>
              </a:rPr>
              <a:t>失衡结点</a:t>
            </a:r>
            <a:r>
              <a:rPr lang="en-US" altLang="zh-CN" sz="2800" b="1"/>
              <a:t>)</a:t>
            </a:r>
            <a:r>
              <a:rPr lang="zh-CN" altLang="en-US" sz="2800" b="1">
                <a:latin typeface="宋体" panose="02010600030101010101" pitchFamily="2" charset="-122"/>
              </a:rPr>
              <a:t>。</a:t>
            </a:r>
          </a:p>
          <a:p>
            <a:pPr marL="0" indent="0">
              <a:lnSpc>
                <a:spcPct val="110000"/>
              </a:lnSpc>
              <a:buNone/>
            </a:pPr>
            <a:r>
              <a:rPr lang="zh-CN" altLang="en-US" sz="3600" b="1">
                <a:solidFill>
                  <a:schemeClr val="folHlink"/>
                </a:solidFill>
              </a:rPr>
              <a:t>⑵ </a:t>
            </a:r>
            <a:r>
              <a:rPr lang="zh-CN" altLang="en-US" sz="3600" b="1">
                <a:solidFill>
                  <a:schemeClr val="folHlink"/>
                </a:solidFill>
                <a:ea typeface="楷体_GB2312" pitchFamily="49" charset="-122"/>
              </a:rPr>
              <a:t>平衡化旋转方法</a:t>
            </a:r>
          </a:p>
          <a:p>
            <a:pPr marL="0" indent="0">
              <a:lnSpc>
                <a:spcPct val="110000"/>
              </a:lnSpc>
              <a:buNone/>
            </a:pPr>
            <a:r>
              <a:rPr lang="zh-CN" altLang="en-US" sz="2800" b="1"/>
              <a:t>       通过顺时针旋转操作实现，如图</a:t>
            </a:r>
            <a:r>
              <a:rPr lang="en-US" altLang="zh-CN" sz="2800" b="1"/>
              <a:t>9-7</a:t>
            </a:r>
            <a:r>
              <a:rPr lang="zh-CN" altLang="en-US" sz="2800" b="1"/>
              <a:t>所示。</a:t>
            </a:r>
          </a:p>
        </p:txBody>
      </p:sp>
      <p:sp>
        <p:nvSpPr>
          <p:cNvPr id="769028" name="Rectangle 4">
            <a:extLst>
              <a:ext uri="{FF2B5EF4-FFF2-40B4-BE49-F238E27FC236}">
                <a16:creationId xmlns:a16="http://schemas.microsoft.com/office/drawing/2014/main" id="{15F78ADD-910F-4041-BDEA-56FAD3D0A1F3}"/>
              </a:ext>
            </a:extLst>
          </p:cNvPr>
          <p:cNvSpPr>
            <a:spLocks noChangeArrowheads="1"/>
          </p:cNvSpPr>
          <p:nvPr/>
        </p:nvSpPr>
        <p:spPr bwMode="auto">
          <a:xfrm>
            <a:off x="1676401" y="188913"/>
            <a:ext cx="8812213"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53340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728788" indent="-381000">
              <a:spcBef>
                <a:spcPct val="20000"/>
              </a:spcBef>
              <a:buClr>
                <a:schemeClr val="accent1"/>
              </a:buClr>
              <a:buSzPct val="60000"/>
              <a:buFont typeface="Wingdings"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2251075" indent="-3429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773363" indent="-3429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3230563"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3687763"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4144963"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4602163"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Aft>
                <a:spcPct val="0"/>
              </a:spcAft>
              <a:buClr>
                <a:srgbClr val="3366FF"/>
              </a:buClr>
              <a:buNone/>
            </a:pPr>
            <a:r>
              <a:rPr lang="zh-CN" altLang="en-US" sz="2800" b="1">
                <a:solidFill>
                  <a:srgbClr val="FFFFFF"/>
                </a:solidFill>
                <a:latin typeface="宋体" panose="02010600030101010101" pitchFamily="2" charset="-122"/>
              </a:rPr>
              <a:t>    沿着插入结点上行到根结点就能找到某些结点，这些</a:t>
            </a:r>
            <a:r>
              <a:rPr lang="zh-CN" altLang="en-US" sz="2800" b="1">
                <a:solidFill>
                  <a:srgbClr val="FFCC66"/>
                </a:solidFill>
                <a:latin typeface="宋体" panose="02010600030101010101" pitchFamily="2" charset="-122"/>
              </a:rPr>
              <a:t>结点的平衡因子和子树深度都会发生变化</a:t>
            </a:r>
            <a:r>
              <a:rPr lang="zh-CN" altLang="en-US" sz="2800" b="1">
                <a:solidFill>
                  <a:srgbClr val="FFFFFF"/>
                </a:solidFill>
                <a:latin typeface="宋体" panose="02010600030101010101" pitchFamily="2" charset="-122"/>
              </a:rPr>
              <a:t>，这样的结点称为</a:t>
            </a:r>
            <a:r>
              <a:rPr lang="zh-CN" altLang="en-US" sz="2800" b="1">
                <a:solidFill>
                  <a:srgbClr val="FFFF00"/>
                </a:solidFill>
                <a:latin typeface="宋体" panose="02010600030101010101" pitchFamily="2" charset="-122"/>
              </a:rPr>
              <a:t>失衡结点</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2719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F139196A-B864-D54D-A7CC-216063B94D03}"/>
              </a:ext>
            </a:extLst>
          </p:cNvPr>
          <p:cNvSpPr>
            <a:spLocks noGrp="1" noChangeArrowheads="1"/>
          </p:cNvSpPr>
          <p:nvPr>
            <p:ph type="body" idx="1"/>
          </p:nvPr>
        </p:nvSpPr>
        <p:spPr>
          <a:xfrm>
            <a:off x="1676401" y="134939"/>
            <a:ext cx="8812213" cy="3438525"/>
          </a:xfrm>
          <a:noFill/>
          <a:ln/>
        </p:spPr>
        <p:txBody>
          <a:bodyPr/>
          <a:lstStyle/>
          <a:p>
            <a:pPr marL="0" indent="0">
              <a:lnSpc>
                <a:spcPct val="110000"/>
              </a:lnSpc>
              <a:buNone/>
            </a:pPr>
            <a:r>
              <a:rPr lang="zh-CN" altLang="en-US" sz="2800" b="1"/>
              <a:t>         用</a:t>
            </a:r>
            <a:r>
              <a:rPr lang="en-US" altLang="zh-CN" sz="2800" b="1">
                <a:solidFill>
                  <a:schemeClr val="accent1"/>
                </a:solidFill>
              </a:rPr>
              <a:t>b</a:t>
            </a:r>
            <a:r>
              <a:rPr lang="zh-CN" altLang="en-US" sz="2800" b="1">
                <a:solidFill>
                  <a:schemeClr val="accent1"/>
                </a:solidFill>
              </a:rPr>
              <a:t>取代</a:t>
            </a:r>
            <a:r>
              <a:rPr lang="en-US" altLang="zh-CN" sz="2800" b="1">
                <a:solidFill>
                  <a:schemeClr val="accent1"/>
                </a:solidFill>
              </a:rPr>
              <a:t>a</a:t>
            </a:r>
            <a:r>
              <a:rPr lang="zh-CN" altLang="en-US" sz="2800" b="1">
                <a:solidFill>
                  <a:schemeClr val="accent1"/>
                </a:solidFill>
              </a:rPr>
              <a:t>的位置</a:t>
            </a:r>
            <a:r>
              <a:rPr lang="zh-CN" altLang="en-US" sz="2800" b="1"/>
              <a:t>，</a:t>
            </a:r>
            <a:r>
              <a:rPr lang="en-US" altLang="zh-CN" sz="2800" b="1">
                <a:solidFill>
                  <a:schemeClr val="tx2"/>
                </a:solidFill>
              </a:rPr>
              <a:t>a</a:t>
            </a:r>
            <a:r>
              <a:rPr lang="zh-CN" altLang="en-US" sz="2800" b="1">
                <a:solidFill>
                  <a:schemeClr val="tx2"/>
                </a:solidFill>
              </a:rPr>
              <a:t>成为</a:t>
            </a:r>
            <a:r>
              <a:rPr lang="en-US" altLang="zh-CN" sz="2800" b="1">
                <a:solidFill>
                  <a:schemeClr val="tx2"/>
                </a:solidFill>
              </a:rPr>
              <a:t>b</a:t>
            </a:r>
            <a:r>
              <a:rPr lang="zh-CN" altLang="en-US" sz="2800" b="1">
                <a:solidFill>
                  <a:schemeClr val="tx2"/>
                </a:solidFill>
              </a:rPr>
              <a:t>的右子树的根结点</a:t>
            </a:r>
            <a:r>
              <a:rPr lang="zh-CN" altLang="en-US" sz="2800" b="1"/>
              <a:t>，</a:t>
            </a:r>
            <a:r>
              <a:rPr lang="en-US" altLang="zh-CN" sz="2800" b="1">
                <a:solidFill>
                  <a:schemeClr val="tx2"/>
                </a:solidFill>
              </a:rPr>
              <a:t>b</a:t>
            </a:r>
            <a:r>
              <a:rPr lang="zh-CN" altLang="en-US" sz="2800" b="1">
                <a:solidFill>
                  <a:schemeClr val="tx2"/>
                </a:solidFill>
              </a:rPr>
              <a:t>原来的右子树作为</a:t>
            </a:r>
            <a:r>
              <a:rPr lang="en-US" altLang="zh-CN" sz="2800" b="1">
                <a:solidFill>
                  <a:schemeClr val="tx2"/>
                </a:solidFill>
              </a:rPr>
              <a:t>a</a:t>
            </a:r>
            <a:r>
              <a:rPr lang="zh-CN" altLang="en-US" sz="2800" b="1">
                <a:solidFill>
                  <a:schemeClr val="tx2"/>
                </a:solidFill>
              </a:rPr>
              <a:t>的左子树</a:t>
            </a:r>
            <a:r>
              <a:rPr lang="zh-CN" altLang="en-US" sz="2800" b="1"/>
              <a:t>。</a:t>
            </a:r>
          </a:p>
          <a:p>
            <a:pPr marL="0" indent="0">
              <a:lnSpc>
                <a:spcPct val="110000"/>
              </a:lnSpc>
              <a:buNone/>
            </a:pPr>
            <a:r>
              <a:rPr lang="zh-CN" altLang="en-US" sz="3600" b="1">
                <a:solidFill>
                  <a:schemeClr val="folHlink"/>
                </a:solidFill>
                <a:latin typeface="宋体" panose="02010600030101010101" pitchFamily="2" charset="-122"/>
              </a:rPr>
              <a:t>⑶ </a:t>
            </a:r>
            <a:r>
              <a:rPr lang="zh-CN" altLang="en-US" sz="3600" b="1">
                <a:solidFill>
                  <a:schemeClr val="folHlink"/>
                </a:solidFill>
                <a:latin typeface="楷体_GB2312" pitchFamily="49" charset="-122"/>
                <a:ea typeface="楷体_GB2312" pitchFamily="49" charset="-122"/>
              </a:rPr>
              <a:t>插入后各结点的平衡因子分析</a:t>
            </a:r>
          </a:p>
          <a:p>
            <a:pPr marL="355600" lvl="1" indent="0">
              <a:lnSpc>
                <a:spcPct val="110000"/>
              </a:lnSpc>
              <a:buNone/>
            </a:pPr>
            <a:r>
              <a:rPr lang="zh-CN" altLang="en-US" sz="3200" b="1">
                <a:solidFill>
                  <a:schemeClr val="folHlink"/>
                </a:solidFill>
              </a:rPr>
              <a:t>① 旋转前的平衡因子</a:t>
            </a:r>
          </a:p>
          <a:p>
            <a:pPr marL="355600" lvl="1" indent="0">
              <a:lnSpc>
                <a:spcPct val="110000"/>
              </a:lnSpc>
              <a:buNone/>
            </a:pPr>
            <a:r>
              <a:rPr lang="zh-CN" altLang="en-US" b="1"/>
              <a:t>设插入后</a:t>
            </a:r>
            <a:r>
              <a:rPr lang="en-US" altLang="zh-CN" b="1"/>
              <a:t>b</a:t>
            </a:r>
            <a:r>
              <a:rPr lang="zh-CN" altLang="en-US" b="1"/>
              <a:t>的左子树的深度为</a:t>
            </a:r>
            <a:r>
              <a:rPr lang="en-US" altLang="zh-CN" b="1"/>
              <a:t>H</a:t>
            </a:r>
            <a:r>
              <a:rPr lang="en-US" altLang="zh-CN" b="1" baseline="-20000"/>
              <a:t>bL</a:t>
            </a:r>
            <a:r>
              <a:rPr lang="zh-CN" altLang="en-US" b="1"/>
              <a:t>，则其右子树的深度为</a:t>
            </a:r>
            <a:r>
              <a:rPr lang="en-US" altLang="zh-CN" b="1"/>
              <a:t>H</a:t>
            </a:r>
            <a:r>
              <a:rPr lang="en-US" altLang="zh-CN" b="1" baseline="-20000"/>
              <a:t>bL</a:t>
            </a:r>
            <a:r>
              <a:rPr lang="en-US" altLang="zh-CN" b="1"/>
              <a:t>-1</a:t>
            </a:r>
            <a:r>
              <a:rPr lang="zh-CN" altLang="en-US" b="1"/>
              <a:t>； </a:t>
            </a:r>
            <a:r>
              <a:rPr lang="en-US" altLang="zh-CN" b="1"/>
              <a:t>a</a:t>
            </a:r>
            <a:r>
              <a:rPr lang="zh-CN" altLang="en-US" b="1"/>
              <a:t>的左子树的深度为</a:t>
            </a:r>
            <a:r>
              <a:rPr lang="en-US" altLang="zh-CN" b="1"/>
              <a:t>H</a:t>
            </a:r>
            <a:r>
              <a:rPr lang="en-US" altLang="zh-CN" b="1" baseline="-20000"/>
              <a:t>bL</a:t>
            </a:r>
            <a:r>
              <a:rPr lang="en-US" altLang="zh-CN" b="1"/>
              <a:t>+1</a:t>
            </a:r>
            <a:r>
              <a:rPr lang="zh-CN" altLang="en-US" b="1"/>
              <a:t>。</a:t>
            </a:r>
          </a:p>
        </p:txBody>
      </p:sp>
      <p:grpSp>
        <p:nvGrpSpPr>
          <p:cNvPr id="770051" name="Group 3">
            <a:extLst>
              <a:ext uri="{FF2B5EF4-FFF2-40B4-BE49-F238E27FC236}">
                <a16:creationId xmlns:a16="http://schemas.microsoft.com/office/drawing/2014/main" id="{AECDB5A2-1903-1342-9526-FFEAD736EC99}"/>
              </a:ext>
            </a:extLst>
          </p:cNvPr>
          <p:cNvGrpSpPr>
            <a:grpSpLocks/>
          </p:cNvGrpSpPr>
          <p:nvPr/>
        </p:nvGrpSpPr>
        <p:grpSpPr bwMode="auto">
          <a:xfrm>
            <a:off x="5303838" y="3789363"/>
            <a:ext cx="5040312" cy="2824162"/>
            <a:chOff x="2336" y="2468"/>
            <a:chExt cx="3175" cy="1779"/>
          </a:xfrm>
        </p:grpSpPr>
        <p:grpSp>
          <p:nvGrpSpPr>
            <p:cNvPr id="770052" name="Group 4">
              <a:extLst>
                <a:ext uri="{FF2B5EF4-FFF2-40B4-BE49-F238E27FC236}">
                  <a16:creationId xmlns:a16="http://schemas.microsoft.com/office/drawing/2014/main" id="{29AFA4A6-D639-9F47-A41E-1029E6411DDF}"/>
                </a:ext>
              </a:extLst>
            </p:cNvPr>
            <p:cNvGrpSpPr>
              <a:grpSpLocks/>
            </p:cNvGrpSpPr>
            <p:nvPr/>
          </p:nvGrpSpPr>
          <p:grpSpPr bwMode="auto">
            <a:xfrm>
              <a:off x="2336" y="2588"/>
              <a:ext cx="1255" cy="1432"/>
              <a:chOff x="2160" y="2544"/>
              <a:chExt cx="1255" cy="1432"/>
            </a:xfrm>
          </p:grpSpPr>
          <p:sp>
            <p:nvSpPr>
              <p:cNvPr id="770053" name="Oval 5">
                <a:extLst>
                  <a:ext uri="{FF2B5EF4-FFF2-40B4-BE49-F238E27FC236}">
                    <a16:creationId xmlns:a16="http://schemas.microsoft.com/office/drawing/2014/main" id="{FCB05F71-1366-1647-A58F-83D205D965B6}"/>
                  </a:ext>
                </a:extLst>
              </p:cNvPr>
              <p:cNvSpPr>
                <a:spLocks noChangeArrowheads="1"/>
              </p:cNvSpPr>
              <p:nvPr/>
            </p:nvSpPr>
            <p:spPr bwMode="auto">
              <a:xfrm>
                <a:off x="2832" y="2544"/>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70054" name="Oval 6">
                <a:extLst>
                  <a:ext uri="{FF2B5EF4-FFF2-40B4-BE49-F238E27FC236}">
                    <a16:creationId xmlns:a16="http://schemas.microsoft.com/office/drawing/2014/main" id="{049ADA2D-0B7D-E64E-949C-8B259877CCB6}"/>
                  </a:ext>
                </a:extLst>
              </p:cNvPr>
              <p:cNvSpPr>
                <a:spLocks noChangeArrowheads="1"/>
              </p:cNvSpPr>
              <p:nvPr/>
            </p:nvSpPr>
            <p:spPr bwMode="auto">
              <a:xfrm>
                <a:off x="2512" y="3041"/>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70055" name="Rectangle 7">
                <a:extLst>
                  <a:ext uri="{FF2B5EF4-FFF2-40B4-BE49-F238E27FC236}">
                    <a16:creationId xmlns:a16="http://schemas.microsoft.com/office/drawing/2014/main" id="{31BA6043-2379-A84B-9C4A-04343CC73646}"/>
                  </a:ext>
                </a:extLst>
              </p:cNvPr>
              <p:cNvSpPr>
                <a:spLocks noChangeArrowheads="1"/>
              </p:cNvSpPr>
              <p:nvPr/>
            </p:nvSpPr>
            <p:spPr bwMode="auto">
              <a:xfrm>
                <a:off x="2752" y="3552"/>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bR</a:t>
                </a:r>
              </a:p>
            </p:txBody>
          </p:sp>
          <p:sp>
            <p:nvSpPr>
              <p:cNvPr id="770056" name="Rectangle 8">
                <a:extLst>
                  <a:ext uri="{FF2B5EF4-FFF2-40B4-BE49-F238E27FC236}">
                    <a16:creationId xmlns:a16="http://schemas.microsoft.com/office/drawing/2014/main" id="{DF40BA64-737B-524D-957B-705B01374E1E}"/>
                  </a:ext>
                </a:extLst>
              </p:cNvPr>
              <p:cNvSpPr>
                <a:spLocks noChangeArrowheads="1"/>
              </p:cNvSpPr>
              <p:nvPr/>
            </p:nvSpPr>
            <p:spPr bwMode="auto">
              <a:xfrm>
                <a:off x="3120" y="3048"/>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aR</a:t>
                </a:r>
              </a:p>
            </p:txBody>
          </p:sp>
          <p:grpSp>
            <p:nvGrpSpPr>
              <p:cNvPr id="770057" name="Group 9">
                <a:extLst>
                  <a:ext uri="{FF2B5EF4-FFF2-40B4-BE49-F238E27FC236}">
                    <a16:creationId xmlns:a16="http://schemas.microsoft.com/office/drawing/2014/main" id="{2F19026F-35B8-6E47-B888-5ABA77D67C22}"/>
                  </a:ext>
                </a:extLst>
              </p:cNvPr>
              <p:cNvGrpSpPr>
                <a:grpSpLocks/>
              </p:cNvGrpSpPr>
              <p:nvPr/>
            </p:nvGrpSpPr>
            <p:grpSpPr bwMode="auto">
              <a:xfrm>
                <a:off x="2160" y="3545"/>
                <a:ext cx="296" cy="431"/>
                <a:chOff x="1672" y="3504"/>
                <a:chExt cx="296" cy="431"/>
              </a:xfrm>
            </p:grpSpPr>
            <p:sp>
              <p:nvSpPr>
                <p:cNvPr id="770058" name="Rectangle 10">
                  <a:extLst>
                    <a:ext uri="{FF2B5EF4-FFF2-40B4-BE49-F238E27FC236}">
                      <a16:creationId xmlns:a16="http://schemas.microsoft.com/office/drawing/2014/main" id="{0234B577-6A20-AD4F-872F-9E00DE151C10}"/>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bL</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70059" name="Line 11">
                  <a:extLst>
                    <a:ext uri="{FF2B5EF4-FFF2-40B4-BE49-F238E27FC236}">
                      <a16:creationId xmlns:a16="http://schemas.microsoft.com/office/drawing/2014/main" id="{23FA19C8-0312-944F-99F5-844849AC2551}"/>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70060" name="Line 12">
                <a:extLst>
                  <a:ext uri="{FF2B5EF4-FFF2-40B4-BE49-F238E27FC236}">
                    <a16:creationId xmlns:a16="http://schemas.microsoft.com/office/drawing/2014/main" id="{E08F3257-321D-074B-8166-0C152F38D6DB}"/>
                  </a:ext>
                </a:extLst>
              </p:cNvPr>
              <p:cNvSpPr>
                <a:spLocks noChangeShapeType="1"/>
              </p:cNvSpPr>
              <p:nvPr/>
            </p:nvSpPr>
            <p:spPr bwMode="auto">
              <a:xfrm flipH="1">
                <a:off x="2656" y="2808"/>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61" name="Line 13">
                <a:extLst>
                  <a:ext uri="{FF2B5EF4-FFF2-40B4-BE49-F238E27FC236}">
                    <a16:creationId xmlns:a16="http://schemas.microsoft.com/office/drawing/2014/main" id="{218C93EB-8423-8D49-B764-6419D1BE6D9A}"/>
                  </a:ext>
                </a:extLst>
              </p:cNvPr>
              <p:cNvSpPr>
                <a:spLocks noChangeShapeType="1"/>
              </p:cNvSpPr>
              <p:nvPr/>
            </p:nvSpPr>
            <p:spPr bwMode="auto">
              <a:xfrm>
                <a:off x="3080" y="2808"/>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62" name="Line 14">
                <a:extLst>
                  <a:ext uri="{FF2B5EF4-FFF2-40B4-BE49-F238E27FC236}">
                    <a16:creationId xmlns:a16="http://schemas.microsoft.com/office/drawing/2014/main" id="{F6B765F6-F886-9D45-888A-D9E2FB358038}"/>
                  </a:ext>
                </a:extLst>
              </p:cNvPr>
              <p:cNvSpPr>
                <a:spLocks noChangeShapeType="1"/>
              </p:cNvSpPr>
              <p:nvPr/>
            </p:nvSpPr>
            <p:spPr bwMode="auto">
              <a:xfrm flipH="1">
                <a:off x="2320" y="3296"/>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63" name="Line 15">
                <a:extLst>
                  <a:ext uri="{FF2B5EF4-FFF2-40B4-BE49-F238E27FC236}">
                    <a16:creationId xmlns:a16="http://schemas.microsoft.com/office/drawing/2014/main" id="{475A40D9-95B5-D44C-B548-BF2B67849669}"/>
                  </a:ext>
                </a:extLst>
              </p:cNvPr>
              <p:cNvSpPr>
                <a:spLocks noChangeShapeType="1"/>
              </p:cNvSpPr>
              <p:nvPr/>
            </p:nvSpPr>
            <p:spPr bwMode="auto">
              <a:xfrm>
                <a:off x="2736" y="3312"/>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70064" name="Group 16">
              <a:extLst>
                <a:ext uri="{FF2B5EF4-FFF2-40B4-BE49-F238E27FC236}">
                  <a16:creationId xmlns:a16="http://schemas.microsoft.com/office/drawing/2014/main" id="{C2F04D83-238D-664B-A9ED-1DF7BA587A4A}"/>
                </a:ext>
              </a:extLst>
            </p:cNvPr>
            <p:cNvGrpSpPr>
              <a:grpSpLocks/>
            </p:cNvGrpSpPr>
            <p:nvPr/>
          </p:nvGrpSpPr>
          <p:grpSpPr bwMode="auto">
            <a:xfrm>
              <a:off x="4273" y="2468"/>
              <a:ext cx="1231" cy="1416"/>
              <a:chOff x="4056" y="2048"/>
              <a:chExt cx="1231" cy="1416"/>
            </a:xfrm>
          </p:grpSpPr>
          <p:sp>
            <p:nvSpPr>
              <p:cNvPr id="770065" name="Oval 17">
                <a:extLst>
                  <a:ext uri="{FF2B5EF4-FFF2-40B4-BE49-F238E27FC236}">
                    <a16:creationId xmlns:a16="http://schemas.microsoft.com/office/drawing/2014/main" id="{E0DE7927-87A4-A64A-A5BA-0C422B644E30}"/>
                  </a:ext>
                </a:extLst>
              </p:cNvPr>
              <p:cNvSpPr>
                <a:spLocks noChangeArrowheads="1"/>
              </p:cNvSpPr>
              <p:nvPr/>
            </p:nvSpPr>
            <p:spPr bwMode="auto">
              <a:xfrm>
                <a:off x="4704" y="2544"/>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70066" name="Oval 18">
                <a:extLst>
                  <a:ext uri="{FF2B5EF4-FFF2-40B4-BE49-F238E27FC236}">
                    <a16:creationId xmlns:a16="http://schemas.microsoft.com/office/drawing/2014/main" id="{EDB7DD0B-89A5-6C49-AD38-AF97E4D05A90}"/>
                  </a:ext>
                </a:extLst>
              </p:cNvPr>
              <p:cNvSpPr>
                <a:spLocks noChangeArrowheads="1"/>
              </p:cNvSpPr>
              <p:nvPr/>
            </p:nvSpPr>
            <p:spPr bwMode="auto">
              <a:xfrm>
                <a:off x="4384" y="2048"/>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70067" name="Rectangle 19">
                <a:extLst>
                  <a:ext uri="{FF2B5EF4-FFF2-40B4-BE49-F238E27FC236}">
                    <a16:creationId xmlns:a16="http://schemas.microsoft.com/office/drawing/2014/main" id="{D1705CEC-5C08-AA4A-87A4-2DC1475F57C2}"/>
                  </a:ext>
                </a:extLst>
              </p:cNvPr>
              <p:cNvSpPr>
                <a:spLocks noChangeArrowheads="1"/>
              </p:cNvSpPr>
              <p:nvPr/>
            </p:nvSpPr>
            <p:spPr bwMode="auto">
              <a:xfrm>
                <a:off x="4384" y="3056"/>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bR</a:t>
                </a:r>
              </a:p>
            </p:txBody>
          </p:sp>
          <p:sp>
            <p:nvSpPr>
              <p:cNvPr id="770068" name="Rectangle 20">
                <a:extLst>
                  <a:ext uri="{FF2B5EF4-FFF2-40B4-BE49-F238E27FC236}">
                    <a16:creationId xmlns:a16="http://schemas.microsoft.com/office/drawing/2014/main" id="{AD42938B-F96D-E247-B93D-DA3372C97710}"/>
                  </a:ext>
                </a:extLst>
              </p:cNvPr>
              <p:cNvSpPr>
                <a:spLocks noChangeArrowheads="1"/>
              </p:cNvSpPr>
              <p:nvPr/>
            </p:nvSpPr>
            <p:spPr bwMode="auto">
              <a:xfrm>
                <a:off x="4992" y="3048"/>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aR</a:t>
                </a:r>
              </a:p>
            </p:txBody>
          </p:sp>
          <p:grpSp>
            <p:nvGrpSpPr>
              <p:cNvPr id="770069" name="Group 21">
                <a:extLst>
                  <a:ext uri="{FF2B5EF4-FFF2-40B4-BE49-F238E27FC236}">
                    <a16:creationId xmlns:a16="http://schemas.microsoft.com/office/drawing/2014/main" id="{52DDE335-AE82-E24D-BF91-8119DD786D42}"/>
                  </a:ext>
                </a:extLst>
              </p:cNvPr>
              <p:cNvGrpSpPr>
                <a:grpSpLocks/>
              </p:cNvGrpSpPr>
              <p:nvPr/>
            </p:nvGrpSpPr>
            <p:grpSpPr bwMode="auto">
              <a:xfrm>
                <a:off x="4056" y="2569"/>
                <a:ext cx="296" cy="431"/>
                <a:chOff x="1672" y="3504"/>
                <a:chExt cx="296" cy="431"/>
              </a:xfrm>
            </p:grpSpPr>
            <p:sp>
              <p:nvSpPr>
                <p:cNvPr id="770070" name="Rectangle 22">
                  <a:extLst>
                    <a:ext uri="{FF2B5EF4-FFF2-40B4-BE49-F238E27FC236}">
                      <a16:creationId xmlns:a16="http://schemas.microsoft.com/office/drawing/2014/main" id="{0FD333C5-7AAB-F94D-AB4D-A71E1C609427}"/>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bL</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70071" name="Line 23">
                  <a:extLst>
                    <a:ext uri="{FF2B5EF4-FFF2-40B4-BE49-F238E27FC236}">
                      <a16:creationId xmlns:a16="http://schemas.microsoft.com/office/drawing/2014/main" id="{984BD8B9-E0B0-AA4F-8E39-CCAE66CB9ECC}"/>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70072" name="Line 24">
                <a:extLst>
                  <a:ext uri="{FF2B5EF4-FFF2-40B4-BE49-F238E27FC236}">
                    <a16:creationId xmlns:a16="http://schemas.microsoft.com/office/drawing/2014/main" id="{105AEE96-6EB3-E943-B2CF-26B59E118F93}"/>
                  </a:ext>
                </a:extLst>
              </p:cNvPr>
              <p:cNvSpPr>
                <a:spLocks noChangeShapeType="1"/>
              </p:cNvSpPr>
              <p:nvPr/>
            </p:nvSpPr>
            <p:spPr bwMode="auto">
              <a:xfrm flipH="1">
                <a:off x="4528" y="2808"/>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73" name="Line 25">
                <a:extLst>
                  <a:ext uri="{FF2B5EF4-FFF2-40B4-BE49-F238E27FC236}">
                    <a16:creationId xmlns:a16="http://schemas.microsoft.com/office/drawing/2014/main" id="{07D07874-7642-1F4D-8755-C2A70C28E56E}"/>
                  </a:ext>
                </a:extLst>
              </p:cNvPr>
              <p:cNvSpPr>
                <a:spLocks noChangeShapeType="1"/>
              </p:cNvSpPr>
              <p:nvPr/>
            </p:nvSpPr>
            <p:spPr bwMode="auto">
              <a:xfrm>
                <a:off x="4952" y="2808"/>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74" name="Line 26">
                <a:extLst>
                  <a:ext uri="{FF2B5EF4-FFF2-40B4-BE49-F238E27FC236}">
                    <a16:creationId xmlns:a16="http://schemas.microsoft.com/office/drawing/2014/main" id="{9D621E6E-9557-584D-85F8-11511037847C}"/>
                  </a:ext>
                </a:extLst>
              </p:cNvPr>
              <p:cNvSpPr>
                <a:spLocks noChangeShapeType="1"/>
              </p:cNvSpPr>
              <p:nvPr/>
            </p:nvSpPr>
            <p:spPr bwMode="auto">
              <a:xfrm flipH="1">
                <a:off x="4216" y="2320"/>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75" name="Line 27">
                <a:extLst>
                  <a:ext uri="{FF2B5EF4-FFF2-40B4-BE49-F238E27FC236}">
                    <a16:creationId xmlns:a16="http://schemas.microsoft.com/office/drawing/2014/main" id="{B9F58EA9-C37A-0E42-BD60-E1634176D968}"/>
                  </a:ext>
                </a:extLst>
              </p:cNvPr>
              <p:cNvSpPr>
                <a:spLocks noChangeShapeType="1"/>
              </p:cNvSpPr>
              <p:nvPr/>
            </p:nvSpPr>
            <p:spPr bwMode="auto">
              <a:xfrm>
                <a:off x="4616" y="2312"/>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70076" name="AutoShape 28">
              <a:extLst>
                <a:ext uri="{FF2B5EF4-FFF2-40B4-BE49-F238E27FC236}">
                  <a16:creationId xmlns:a16="http://schemas.microsoft.com/office/drawing/2014/main" id="{E1A98080-93A9-5742-BEBF-9957789086BF}"/>
                </a:ext>
              </a:extLst>
            </p:cNvPr>
            <p:cNvSpPr>
              <a:spLocks noChangeArrowheads="1"/>
            </p:cNvSpPr>
            <p:nvPr/>
          </p:nvSpPr>
          <p:spPr bwMode="auto">
            <a:xfrm>
              <a:off x="3344" y="2540"/>
              <a:ext cx="576" cy="4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0 h 21600"/>
                <a:gd name="T6" fmla="*/ 2700 w 21600"/>
                <a:gd name="T7" fmla="*/ 10799 h 21600"/>
                <a:gd name="T8" fmla="*/ 10800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77" name="AutoShape 29">
              <a:extLst>
                <a:ext uri="{FF2B5EF4-FFF2-40B4-BE49-F238E27FC236}">
                  <a16:creationId xmlns:a16="http://schemas.microsoft.com/office/drawing/2014/main" id="{D04A90DD-2208-C84B-94D1-BF4D872A1D69}"/>
                </a:ext>
              </a:extLst>
            </p:cNvPr>
            <p:cNvSpPr>
              <a:spLocks noChangeArrowheads="1"/>
            </p:cNvSpPr>
            <p:nvPr/>
          </p:nvSpPr>
          <p:spPr bwMode="auto">
            <a:xfrm>
              <a:off x="3641" y="3452"/>
              <a:ext cx="567" cy="144"/>
            </a:xfrm>
            <a:prstGeom prst="rightArrow">
              <a:avLst>
                <a:gd name="adj1" fmla="val 50000"/>
                <a:gd name="adj2" fmla="val 9843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0078" name="Rectangle 30">
              <a:extLst>
                <a:ext uri="{FF2B5EF4-FFF2-40B4-BE49-F238E27FC236}">
                  <a16:creationId xmlns:a16="http://schemas.microsoft.com/office/drawing/2014/main" id="{EB17A16E-BC9A-014B-9248-7E7DD5AE61F5}"/>
                </a:ext>
              </a:extLst>
            </p:cNvPr>
            <p:cNvSpPr>
              <a:spLocks noChangeArrowheads="1"/>
            </p:cNvSpPr>
            <p:nvPr/>
          </p:nvSpPr>
          <p:spPr bwMode="auto">
            <a:xfrm>
              <a:off x="3216" y="4020"/>
              <a:ext cx="2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9-7  LL</a:t>
              </a:r>
              <a:r>
                <a:rPr kumimoji="1" lang="zh-CN" altLang="en-US" sz="2000" b="1">
                  <a:solidFill>
                    <a:srgbClr val="FFFFFF"/>
                  </a:solidFill>
                  <a:latin typeface="Times New Roman" panose="02020603050405020304" pitchFamily="18" charset="0"/>
                  <a:ea typeface="宋体" panose="02010600030101010101" pitchFamily="2" charset="-122"/>
                </a:rPr>
                <a:t>型平衡</a:t>
              </a:r>
              <a:r>
                <a:rPr kumimoji="1" lang="zh-CN" altLang="en-US" sz="2000" b="1">
                  <a:solidFill>
                    <a:srgbClr val="FFFFFF"/>
                  </a:solidFill>
                  <a:latin typeface="宋体" panose="02010600030101010101" pitchFamily="2" charset="-122"/>
                  <a:ea typeface="宋体" panose="02010600030101010101" pitchFamily="2" charset="-122"/>
                </a:rPr>
                <a:t>化旋转示意图</a:t>
              </a:r>
            </a:p>
          </p:txBody>
        </p:sp>
      </p:grpSp>
      <p:sp>
        <p:nvSpPr>
          <p:cNvPr id="770079" name="Rectangle 31">
            <a:extLst>
              <a:ext uri="{FF2B5EF4-FFF2-40B4-BE49-F238E27FC236}">
                <a16:creationId xmlns:a16="http://schemas.microsoft.com/office/drawing/2014/main" id="{099C44DF-EB18-4541-9399-70F55322B1F7}"/>
              </a:ext>
            </a:extLst>
          </p:cNvPr>
          <p:cNvSpPr>
            <a:spLocks noChangeArrowheads="1"/>
          </p:cNvSpPr>
          <p:nvPr/>
        </p:nvSpPr>
        <p:spPr bwMode="auto">
          <a:xfrm>
            <a:off x="1676400" y="3644900"/>
            <a:ext cx="4059238"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pPr>
            <a:r>
              <a:rPr lang="en-US" altLang="zh-CN" sz="2800" b="1">
                <a:solidFill>
                  <a:srgbClr val="FFFFFF"/>
                </a:solidFill>
              </a:rPr>
              <a:t>a</a:t>
            </a:r>
            <a:r>
              <a:rPr lang="zh-CN" altLang="en-US" sz="2800" b="1">
                <a:solidFill>
                  <a:srgbClr val="FFFFFF"/>
                </a:solidFill>
              </a:rPr>
              <a:t>的平衡因子为</a:t>
            </a:r>
            <a:r>
              <a:rPr lang="en-US" altLang="zh-CN" sz="2800" b="1">
                <a:solidFill>
                  <a:srgbClr val="FFFFFF"/>
                </a:solidFill>
              </a:rPr>
              <a:t>2</a:t>
            </a:r>
            <a:r>
              <a:rPr lang="zh-CN" altLang="en-US" sz="2800" b="1">
                <a:solidFill>
                  <a:srgbClr val="FFFFFF"/>
                </a:solidFill>
              </a:rPr>
              <a:t>，则</a:t>
            </a:r>
            <a:r>
              <a:rPr lang="en-US" altLang="zh-CN" sz="2800" b="1">
                <a:solidFill>
                  <a:srgbClr val="FFFFFF"/>
                </a:solidFill>
              </a:rPr>
              <a:t>a</a:t>
            </a:r>
            <a:r>
              <a:rPr lang="zh-CN" altLang="en-US" sz="2800" b="1">
                <a:solidFill>
                  <a:srgbClr val="FFFFFF"/>
                </a:solidFill>
              </a:rPr>
              <a:t>的右子树的深度为：</a:t>
            </a:r>
          </a:p>
          <a:p>
            <a:pPr lvl="1" eaLnBrk="1" fontAlgn="base" hangingPunct="1">
              <a:lnSpc>
                <a:spcPct val="110000"/>
              </a:lnSpc>
              <a:spcBef>
                <a:spcPct val="20000"/>
              </a:spcBef>
              <a:spcAft>
                <a:spcPct val="0"/>
              </a:spcAft>
            </a:pPr>
            <a:r>
              <a:rPr lang="en-US" altLang="zh-CN" sz="2800" b="1">
                <a:solidFill>
                  <a:srgbClr val="FFFFFF"/>
                </a:solidFill>
              </a:rPr>
              <a:t>H</a:t>
            </a:r>
            <a:r>
              <a:rPr lang="en-US" altLang="zh-CN" sz="2800" b="1" baseline="-20000">
                <a:solidFill>
                  <a:srgbClr val="FFFFFF"/>
                </a:solidFill>
              </a:rPr>
              <a:t>aR</a:t>
            </a:r>
            <a:r>
              <a:rPr lang="en-US" altLang="zh-CN" sz="2800" b="1">
                <a:solidFill>
                  <a:srgbClr val="FFFFFF"/>
                </a:solidFill>
              </a:rPr>
              <a:t>=H</a:t>
            </a:r>
            <a:r>
              <a:rPr lang="en-US" altLang="zh-CN" sz="2800" b="1" baseline="-20000">
                <a:solidFill>
                  <a:srgbClr val="FFFFFF"/>
                </a:solidFill>
              </a:rPr>
              <a:t>bL</a:t>
            </a:r>
            <a:r>
              <a:rPr lang="en-US" altLang="zh-CN" sz="2800" b="1">
                <a:solidFill>
                  <a:srgbClr val="FFFFFF"/>
                </a:solidFill>
              </a:rPr>
              <a:t>+1-2=H</a:t>
            </a:r>
            <a:r>
              <a:rPr lang="en-US" altLang="zh-CN" sz="2800" b="1" baseline="-20000">
                <a:solidFill>
                  <a:srgbClr val="FFFFFF"/>
                </a:solidFill>
              </a:rPr>
              <a:t>bL</a:t>
            </a:r>
            <a:r>
              <a:rPr lang="en-US" altLang="zh-CN" sz="2800" b="1">
                <a:solidFill>
                  <a:srgbClr val="FFFFFF"/>
                </a:solidFill>
              </a:rPr>
              <a:t>-1</a:t>
            </a:r>
            <a:r>
              <a:rPr lang="zh-CN" altLang="en-US" sz="2800" b="1">
                <a:solidFill>
                  <a:srgbClr val="FFFFFF"/>
                </a:solidFill>
              </a:rPr>
              <a:t>。</a:t>
            </a:r>
          </a:p>
        </p:txBody>
      </p:sp>
    </p:spTree>
    <p:extLst>
      <p:ext uri="{BB962C8B-B14F-4D97-AF65-F5344CB8AC3E}">
        <p14:creationId xmlns:p14="http://schemas.microsoft.com/office/powerpoint/2010/main" val="2792197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B04DC37D-F537-E84A-8062-B8B80A7D0419}"/>
              </a:ext>
            </a:extLst>
          </p:cNvPr>
          <p:cNvSpPr>
            <a:spLocks noGrp="1" noChangeArrowheads="1"/>
          </p:cNvSpPr>
          <p:nvPr>
            <p:ph type="body" idx="1"/>
          </p:nvPr>
        </p:nvSpPr>
        <p:spPr>
          <a:xfrm>
            <a:off x="1676401" y="152401"/>
            <a:ext cx="8812213" cy="4860925"/>
          </a:xfrm>
          <a:noFill/>
          <a:ln/>
        </p:spPr>
        <p:txBody>
          <a:bodyPr/>
          <a:lstStyle/>
          <a:p>
            <a:pPr marL="355600" lvl="1" indent="0">
              <a:lnSpc>
                <a:spcPct val="110000"/>
              </a:lnSpc>
              <a:buNone/>
            </a:pPr>
            <a:r>
              <a:rPr lang="zh-CN" altLang="en-US" sz="3200" b="1">
                <a:solidFill>
                  <a:schemeClr val="folHlink"/>
                </a:solidFill>
                <a:latin typeface="宋体" panose="02010600030101010101" pitchFamily="2" charset="-122"/>
              </a:rPr>
              <a:t>② 旋转后的平衡因子</a:t>
            </a:r>
          </a:p>
          <a:p>
            <a:pPr marL="0" indent="0">
              <a:lnSpc>
                <a:spcPct val="110000"/>
              </a:lnSpc>
              <a:buNone/>
            </a:pPr>
            <a:r>
              <a:rPr lang="zh-CN" altLang="en-US" sz="2800" b="1"/>
              <a:t>        </a:t>
            </a:r>
            <a:r>
              <a:rPr lang="en-US" altLang="zh-CN" sz="2800" b="1"/>
              <a:t>a</a:t>
            </a:r>
            <a:r>
              <a:rPr lang="zh-CN" altLang="en-US" sz="2800" b="1">
                <a:latin typeface="宋体" panose="02010600030101010101" pitchFamily="2" charset="-122"/>
              </a:rPr>
              <a:t>的右子树没有变，而左子树是</a:t>
            </a:r>
            <a:r>
              <a:rPr lang="en-US" altLang="zh-CN" sz="2800" b="1"/>
              <a:t>b</a:t>
            </a:r>
            <a:r>
              <a:rPr lang="zh-CN" altLang="en-US" sz="2800" b="1"/>
              <a:t>的右子树</a:t>
            </a:r>
            <a:r>
              <a:rPr lang="zh-CN" altLang="en-US" sz="2800" b="1">
                <a:latin typeface="宋体" panose="02010600030101010101" pitchFamily="2" charset="-122"/>
              </a:rPr>
              <a:t>，则平衡因子是</a:t>
            </a:r>
            <a:r>
              <a:rPr lang="zh-CN" altLang="en-US" sz="2800" b="1"/>
              <a:t>：</a:t>
            </a:r>
            <a:r>
              <a:rPr lang="en-US" altLang="zh-CN" sz="2800" b="1"/>
              <a:t>H</a:t>
            </a:r>
            <a:r>
              <a:rPr lang="en-US" altLang="zh-CN" sz="2800" b="1" baseline="-20000"/>
              <a:t>aL</a:t>
            </a:r>
            <a:r>
              <a:rPr lang="en-US" altLang="zh-CN" sz="2800" b="1"/>
              <a:t>- H</a:t>
            </a:r>
            <a:r>
              <a:rPr lang="en-US" altLang="zh-CN" sz="2800" b="1" baseline="-20000"/>
              <a:t>aR</a:t>
            </a:r>
            <a:r>
              <a:rPr lang="en-US" altLang="zh-CN" sz="2800" b="1"/>
              <a:t>=(H</a:t>
            </a:r>
            <a:r>
              <a:rPr lang="en-US" altLang="zh-CN" sz="2800" b="1" baseline="-20000"/>
              <a:t>bL</a:t>
            </a:r>
            <a:r>
              <a:rPr lang="en-US" altLang="zh-CN" sz="2800" b="1"/>
              <a:t>-1)-(H</a:t>
            </a:r>
            <a:r>
              <a:rPr lang="en-US" altLang="zh-CN" sz="2800" b="1" baseline="-20000"/>
              <a:t>bL</a:t>
            </a:r>
            <a:r>
              <a:rPr lang="en-US" altLang="zh-CN" sz="2800" b="1"/>
              <a:t>-1)=0</a:t>
            </a:r>
          </a:p>
          <a:p>
            <a:pPr marL="0" indent="0">
              <a:lnSpc>
                <a:spcPct val="110000"/>
              </a:lnSpc>
              <a:buNone/>
            </a:pPr>
            <a:r>
              <a:rPr lang="en-US" altLang="zh-CN" sz="2800" b="1"/>
              <a:t>        </a:t>
            </a:r>
            <a:r>
              <a:rPr lang="zh-CN" altLang="en-US" sz="2800" b="1"/>
              <a:t>即</a:t>
            </a:r>
            <a:r>
              <a:rPr lang="en-US" altLang="zh-CN" sz="2800" b="1"/>
              <a:t>a</a:t>
            </a:r>
            <a:r>
              <a:rPr lang="zh-CN" altLang="en-US" sz="2800" b="1"/>
              <a:t>是</a:t>
            </a:r>
            <a:r>
              <a:rPr lang="zh-CN" altLang="en-US" sz="2800" b="1">
                <a:latin typeface="宋体" panose="02010600030101010101" pitchFamily="2" charset="-122"/>
              </a:rPr>
              <a:t>平衡的，以</a:t>
            </a:r>
            <a:r>
              <a:rPr lang="en-US" altLang="zh-CN" sz="2800" b="1"/>
              <a:t>a</a:t>
            </a:r>
            <a:r>
              <a:rPr lang="zh-CN" altLang="en-US" sz="2800" b="1"/>
              <a:t>为根的子树的深度是</a:t>
            </a:r>
            <a:r>
              <a:rPr lang="en-US" altLang="zh-CN" sz="2800" b="1"/>
              <a:t>H</a:t>
            </a:r>
            <a:r>
              <a:rPr lang="en-US" altLang="zh-CN" sz="2800" b="1" baseline="-20000"/>
              <a:t>bL</a:t>
            </a:r>
            <a:r>
              <a:rPr lang="zh-CN" altLang="en-US" sz="2800" b="1">
                <a:latin typeface="宋体" panose="02010600030101010101" pitchFamily="2" charset="-122"/>
              </a:rPr>
              <a:t>。</a:t>
            </a:r>
          </a:p>
          <a:p>
            <a:pPr marL="0" indent="0">
              <a:lnSpc>
                <a:spcPct val="110000"/>
              </a:lnSpc>
              <a:buNone/>
            </a:pPr>
            <a:r>
              <a:rPr lang="zh-CN" altLang="en-US" sz="2800" b="1"/>
              <a:t>        </a:t>
            </a:r>
            <a:r>
              <a:rPr lang="en-US" altLang="zh-CN" sz="2800" b="1"/>
              <a:t>b</a:t>
            </a:r>
            <a:r>
              <a:rPr lang="zh-CN" altLang="en-US" sz="2800" b="1">
                <a:latin typeface="宋体" panose="02010600030101010101" pitchFamily="2" charset="-122"/>
              </a:rPr>
              <a:t>的左子树没有变化，右子树是以</a:t>
            </a:r>
            <a:r>
              <a:rPr lang="en-US" altLang="zh-CN" sz="2800" b="1"/>
              <a:t>a</a:t>
            </a:r>
            <a:r>
              <a:rPr lang="zh-CN" altLang="en-US" sz="2800" b="1"/>
              <a:t>为根的子树</a:t>
            </a:r>
            <a:r>
              <a:rPr lang="zh-CN" altLang="en-US" sz="2800" b="1">
                <a:latin typeface="宋体" panose="02010600030101010101" pitchFamily="2" charset="-122"/>
              </a:rPr>
              <a:t>，则平衡因子是</a:t>
            </a:r>
            <a:r>
              <a:rPr lang="zh-CN" altLang="en-US" sz="2800" b="1"/>
              <a:t>： </a:t>
            </a:r>
            <a:r>
              <a:rPr lang="en-US" altLang="zh-CN" sz="2800" b="1"/>
              <a:t>H</a:t>
            </a:r>
            <a:r>
              <a:rPr lang="en-US" altLang="zh-CN" sz="2800" b="1" baseline="-20000"/>
              <a:t>bL</a:t>
            </a:r>
            <a:r>
              <a:rPr lang="en-US" altLang="zh-CN" sz="2800" b="1"/>
              <a:t>-H</a:t>
            </a:r>
            <a:r>
              <a:rPr lang="en-US" altLang="zh-CN" sz="2800" b="1" baseline="-20000"/>
              <a:t>bL</a:t>
            </a:r>
            <a:r>
              <a:rPr lang="en-US" altLang="zh-CN" sz="2800" b="1"/>
              <a:t>=0</a:t>
            </a:r>
          </a:p>
          <a:p>
            <a:pPr marL="0" indent="0">
              <a:lnSpc>
                <a:spcPct val="110000"/>
              </a:lnSpc>
              <a:buNone/>
            </a:pPr>
            <a:r>
              <a:rPr lang="en-US" altLang="zh-CN" sz="2800" b="1"/>
              <a:t>        </a:t>
            </a:r>
            <a:r>
              <a:rPr lang="zh-CN" altLang="en-US" sz="2800" b="1"/>
              <a:t>即</a:t>
            </a:r>
            <a:r>
              <a:rPr lang="en-US" altLang="zh-CN" sz="2800" b="1"/>
              <a:t>b</a:t>
            </a:r>
            <a:r>
              <a:rPr lang="zh-CN" altLang="en-US" sz="2800" b="1"/>
              <a:t>也是</a:t>
            </a:r>
            <a:r>
              <a:rPr lang="zh-CN" altLang="en-US" sz="2800" b="1">
                <a:latin typeface="宋体" panose="02010600030101010101" pitchFamily="2" charset="-122"/>
              </a:rPr>
              <a:t>平衡的，以</a:t>
            </a:r>
            <a:r>
              <a:rPr lang="en-US" altLang="zh-CN" sz="2800" b="1"/>
              <a:t>b</a:t>
            </a:r>
            <a:r>
              <a:rPr lang="zh-CN" altLang="en-US" sz="2800" b="1"/>
              <a:t>为根的子树的深度是</a:t>
            </a:r>
            <a:r>
              <a:rPr lang="en-US" altLang="zh-CN" sz="2800" b="1"/>
              <a:t>H</a:t>
            </a:r>
            <a:r>
              <a:rPr lang="en-US" altLang="zh-CN" sz="2800" b="1" baseline="-20000"/>
              <a:t>bL</a:t>
            </a:r>
            <a:r>
              <a:rPr lang="en-US" altLang="zh-CN" sz="2800" b="1"/>
              <a:t>+1</a:t>
            </a:r>
            <a:r>
              <a:rPr lang="zh-CN" altLang="en-US" sz="2800" b="1">
                <a:latin typeface="宋体" panose="02010600030101010101" pitchFamily="2" charset="-122"/>
              </a:rPr>
              <a:t>，与插入前</a:t>
            </a:r>
            <a:r>
              <a:rPr lang="en-US" altLang="zh-CN" sz="2800" b="1"/>
              <a:t>a</a:t>
            </a:r>
            <a:r>
              <a:rPr lang="zh-CN" altLang="en-US" sz="2800" b="1"/>
              <a:t>的子树的深度相同</a:t>
            </a:r>
            <a:r>
              <a:rPr lang="zh-CN" altLang="en-US" sz="2800" b="1">
                <a:latin typeface="宋体" panose="02010600030101010101" pitchFamily="2" charset="-122"/>
              </a:rPr>
              <a:t>，</a:t>
            </a:r>
            <a:r>
              <a:rPr lang="zh-CN" altLang="en-US" sz="2800" b="1"/>
              <a:t>则该子树的上层各结点的平衡因子没有变化</a:t>
            </a:r>
            <a:r>
              <a:rPr lang="zh-CN" altLang="en-US" sz="2800" b="1">
                <a:latin typeface="宋体" panose="02010600030101010101" pitchFamily="2" charset="-122"/>
              </a:rPr>
              <a:t>，即</a:t>
            </a:r>
            <a:r>
              <a:rPr lang="zh-CN" altLang="en-US" sz="2800" b="1">
                <a:solidFill>
                  <a:schemeClr val="tx2"/>
                </a:solidFill>
                <a:latin typeface="宋体" panose="02010600030101010101" pitchFamily="2" charset="-122"/>
              </a:rPr>
              <a:t>整棵树旋转后是平衡的</a:t>
            </a:r>
            <a:r>
              <a:rPr lang="zh-CN" altLang="en-US" sz="2800" b="1">
                <a:latin typeface="宋体" panose="02010600030101010101" pitchFamily="2" charset="-122"/>
              </a:rPr>
              <a:t>。</a:t>
            </a:r>
          </a:p>
        </p:txBody>
      </p:sp>
    </p:spTree>
    <p:extLst>
      <p:ext uri="{BB962C8B-B14F-4D97-AF65-F5344CB8AC3E}">
        <p14:creationId xmlns:p14="http://schemas.microsoft.com/office/powerpoint/2010/main" val="3420279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39A2FA3F-9161-464C-96EC-47BD34D29358}"/>
              </a:ext>
            </a:extLst>
          </p:cNvPr>
          <p:cNvSpPr>
            <a:spLocks noGrp="1" noChangeArrowheads="1"/>
          </p:cNvSpPr>
          <p:nvPr>
            <p:ph type="body" idx="1"/>
          </p:nvPr>
        </p:nvSpPr>
        <p:spPr>
          <a:xfrm>
            <a:off x="1676401" y="152400"/>
            <a:ext cx="8812213" cy="6445250"/>
          </a:xfrm>
          <a:noFill/>
          <a:ln/>
        </p:spPr>
        <p:txBody>
          <a:bodyPr/>
          <a:lstStyle/>
          <a:p>
            <a:pPr marL="0" indent="0">
              <a:lnSpc>
                <a:spcPct val="110000"/>
              </a:lnSpc>
              <a:buNone/>
            </a:pPr>
            <a:r>
              <a:rPr lang="zh-CN" altLang="en-US" sz="3600" b="1">
                <a:solidFill>
                  <a:schemeClr val="folHlink"/>
                </a:solidFill>
              </a:rPr>
              <a:t>⑷ </a:t>
            </a:r>
            <a:r>
              <a:rPr lang="zh-CN" altLang="en-US" sz="3600" b="1">
                <a:solidFill>
                  <a:schemeClr val="folHlink"/>
                </a:solidFill>
                <a:ea typeface="楷体_GB2312" pitchFamily="49" charset="-122"/>
              </a:rPr>
              <a:t>旋转算法</a:t>
            </a:r>
          </a:p>
          <a:p>
            <a:pPr marL="0" indent="0">
              <a:lnSpc>
                <a:spcPct val="110000"/>
              </a:lnSpc>
              <a:buNone/>
            </a:pPr>
            <a:r>
              <a:rPr lang="en-US" altLang="zh-CN" sz="2800" b="1"/>
              <a:t>void  LL_rotate(BBSTNode *a)</a:t>
            </a:r>
          </a:p>
          <a:p>
            <a:pPr marL="355600" lvl="1" indent="0">
              <a:lnSpc>
                <a:spcPct val="110000"/>
              </a:lnSpc>
              <a:buNone/>
            </a:pPr>
            <a:r>
              <a:rPr lang="en-US" altLang="zh-CN" b="1"/>
              <a:t>{  BBSTNode *b ;</a:t>
            </a:r>
          </a:p>
          <a:p>
            <a:pPr marL="723900" lvl="2" indent="0">
              <a:buNone/>
            </a:pPr>
            <a:r>
              <a:rPr lang="en-US" altLang="zh-CN" sz="2800" b="1"/>
              <a:t>b=a-&gt;Lchild ; a-&gt;Lchild=b-&gt;Rchild ;</a:t>
            </a:r>
          </a:p>
          <a:p>
            <a:pPr marL="723900" lvl="2" indent="0">
              <a:buNone/>
            </a:pPr>
            <a:r>
              <a:rPr lang="en-US" altLang="zh-CN" sz="2800" b="1"/>
              <a:t>b-&gt;Rchild=a ;</a:t>
            </a:r>
          </a:p>
          <a:p>
            <a:pPr marL="723900" lvl="2" indent="0">
              <a:buNone/>
            </a:pPr>
            <a:r>
              <a:rPr lang="en-US" altLang="zh-CN" sz="2800" b="1"/>
              <a:t>a-&gt;Bfactor=b-&gt;Bfactor=0 ; a=b ;</a:t>
            </a:r>
          </a:p>
          <a:p>
            <a:pPr marL="355600" lvl="1" indent="0">
              <a:buNone/>
            </a:pPr>
            <a:r>
              <a:rPr lang="en-US" altLang="zh-CN" b="1"/>
              <a:t>}</a:t>
            </a:r>
            <a:endParaRPr lang="en-US" altLang="zh-CN" b="1">
              <a:solidFill>
                <a:schemeClr val="folHlink"/>
              </a:solidFill>
              <a:latin typeface="宋体" panose="02010600030101010101" pitchFamily="2" charset="-122"/>
            </a:endParaRPr>
          </a:p>
        </p:txBody>
      </p:sp>
    </p:spTree>
    <p:extLst>
      <p:ext uri="{BB962C8B-B14F-4D97-AF65-F5344CB8AC3E}">
        <p14:creationId xmlns:p14="http://schemas.microsoft.com/office/powerpoint/2010/main" val="3695126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A2C3743B-9821-5646-8374-AC67C022B313}"/>
              </a:ext>
            </a:extLst>
          </p:cNvPr>
          <p:cNvSpPr>
            <a:spLocks noGrp="1" noChangeArrowheads="1"/>
          </p:cNvSpPr>
          <p:nvPr>
            <p:ph type="title"/>
          </p:nvPr>
        </p:nvSpPr>
        <p:spPr>
          <a:xfrm>
            <a:off x="1828801" y="188914"/>
            <a:ext cx="4987925" cy="720725"/>
          </a:xfrm>
        </p:spPr>
        <p:txBody>
          <a:bodyPr/>
          <a:lstStyle/>
          <a:p>
            <a:pPr algn="l"/>
            <a:r>
              <a:rPr lang="en-US" altLang="zh-CN" sz="4000" b="1">
                <a:latin typeface="Times New Roman" panose="02020603050405020304" pitchFamily="18" charset="0"/>
              </a:rPr>
              <a:t>2   LR</a:t>
            </a:r>
            <a:r>
              <a:rPr lang="zh-CN" altLang="en-US" sz="4000" b="1">
                <a:ea typeface="楷体_GB2312" pitchFamily="49" charset="-122"/>
              </a:rPr>
              <a:t>型平衡</a:t>
            </a:r>
            <a:r>
              <a:rPr lang="zh-CN" altLang="en-US" sz="4000" b="1">
                <a:latin typeface="宋体" panose="02010600030101010101" pitchFamily="2" charset="-122"/>
                <a:ea typeface="楷体_GB2312" pitchFamily="49" charset="-122"/>
              </a:rPr>
              <a:t>化旋转</a:t>
            </a:r>
          </a:p>
        </p:txBody>
      </p:sp>
      <p:sp>
        <p:nvSpPr>
          <p:cNvPr id="773123" name="Rectangle 3">
            <a:extLst>
              <a:ext uri="{FF2B5EF4-FFF2-40B4-BE49-F238E27FC236}">
                <a16:creationId xmlns:a16="http://schemas.microsoft.com/office/drawing/2014/main" id="{F9865C9D-C8A2-E645-A48E-5033A8BE8828}"/>
              </a:ext>
            </a:extLst>
          </p:cNvPr>
          <p:cNvSpPr>
            <a:spLocks noGrp="1" noChangeArrowheads="1"/>
          </p:cNvSpPr>
          <p:nvPr>
            <p:ph type="body" idx="1"/>
          </p:nvPr>
        </p:nvSpPr>
        <p:spPr>
          <a:xfrm>
            <a:off x="1676401" y="981076"/>
            <a:ext cx="8812213" cy="5876925"/>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latin typeface="楷体_GB2312" pitchFamily="49" charset="-122"/>
                <a:ea typeface="楷体_GB2312" pitchFamily="49" charset="-122"/>
              </a:rPr>
              <a:t>失衡原因</a:t>
            </a:r>
          </a:p>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在</a:t>
            </a:r>
            <a:r>
              <a:rPr lang="zh-CN" altLang="en-US" sz="2800" b="1"/>
              <a:t>结点</a:t>
            </a:r>
            <a:r>
              <a:rPr lang="en-US" altLang="zh-CN" sz="2800" b="1"/>
              <a:t>a</a:t>
            </a:r>
            <a:r>
              <a:rPr lang="zh-CN" altLang="en-US" sz="2800" b="1">
                <a:latin typeface="宋体" panose="02010600030101010101" pitchFamily="2" charset="-122"/>
              </a:rPr>
              <a:t>的</a:t>
            </a:r>
            <a:r>
              <a:rPr lang="zh-CN" altLang="en-US" sz="2800" b="1" u="sng">
                <a:solidFill>
                  <a:schemeClr val="accent1"/>
                </a:solidFill>
                <a:latin typeface="宋体" panose="02010600030101010101" pitchFamily="2" charset="-122"/>
              </a:rPr>
              <a:t>左孩子</a:t>
            </a:r>
            <a:r>
              <a:rPr lang="zh-CN" altLang="en-US" sz="2800" b="1" u="sng">
                <a:solidFill>
                  <a:schemeClr val="tx2"/>
                </a:solidFill>
                <a:latin typeface="宋体" panose="02010600030101010101" pitchFamily="2" charset="-122"/>
              </a:rPr>
              <a:t>的右子树</a:t>
            </a:r>
            <a:r>
              <a:rPr lang="zh-CN" altLang="en-US" sz="2800" b="1">
                <a:latin typeface="宋体" panose="02010600030101010101" pitchFamily="2" charset="-122"/>
              </a:rPr>
              <a:t>上进行插入，插入使</a:t>
            </a:r>
            <a:r>
              <a:rPr lang="zh-CN" altLang="en-US" sz="2800" b="1"/>
              <a:t>结点</a:t>
            </a:r>
            <a:r>
              <a:rPr lang="en-US" altLang="zh-CN" sz="2800" b="1"/>
              <a:t>a</a:t>
            </a:r>
            <a:r>
              <a:rPr lang="zh-CN" altLang="en-US" sz="2800" b="1">
                <a:solidFill>
                  <a:schemeClr val="folHlink"/>
                </a:solidFill>
              </a:rPr>
              <a:t>失去</a:t>
            </a:r>
            <a:r>
              <a:rPr lang="zh-CN" altLang="en-US" sz="2800" b="1">
                <a:solidFill>
                  <a:schemeClr val="folHlink"/>
                </a:solidFill>
                <a:latin typeface="宋体" panose="02010600030101010101" pitchFamily="2" charset="-122"/>
              </a:rPr>
              <a:t>平衡</a:t>
            </a:r>
            <a:r>
              <a:rPr lang="zh-CN" altLang="en-US" sz="2800" b="1">
                <a:latin typeface="宋体" panose="02010600030101010101" pitchFamily="2" charset="-122"/>
              </a:rPr>
              <a:t>。</a:t>
            </a:r>
            <a:r>
              <a:rPr lang="en-US" altLang="zh-CN" sz="2800" b="1"/>
              <a:t>a</a:t>
            </a:r>
            <a:r>
              <a:rPr lang="zh-CN" altLang="en-US" sz="2800" b="1">
                <a:latin typeface="宋体" panose="02010600030101010101" pitchFamily="2" charset="-122"/>
              </a:rPr>
              <a:t>插入前的平衡因子是</a:t>
            </a:r>
            <a:r>
              <a:rPr lang="en-US" altLang="zh-CN" sz="2800" b="1"/>
              <a:t>1</a:t>
            </a:r>
            <a:r>
              <a:rPr lang="zh-CN" altLang="en-US" sz="2800" b="1">
                <a:latin typeface="宋体" panose="02010600030101010101" pitchFamily="2" charset="-122"/>
              </a:rPr>
              <a:t>，插入后</a:t>
            </a:r>
            <a:r>
              <a:rPr lang="en-US" altLang="zh-CN" sz="2800" b="1"/>
              <a:t>a</a:t>
            </a:r>
            <a:r>
              <a:rPr lang="zh-CN" altLang="en-US" sz="2800" b="1"/>
              <a:t>的</a:t>
            </a:r>
            <a:r>
              <a:rPr lang="zh-CN" altLang="en-US" sz="2800" b="1">
                <a:latin typeface="宋体" panose="02010600030101010101" pitchFamily="2" charset="-122"/>
              </a:rPr>
              <a:t>平衡因子是</a:t>
            </a:r>
            <a:r>
              <a:rPr lang="en-US" altLang="zh-CN" sz="2800" b="1"/>
              <a:t>2</a:t>
            </a:r>
            <a:r>
              <a:rPr lang="zh-CN" altLang="en-US" sz="2800" b="1">
                <a:latin typeface="宋体" panose="02010600030101010101" pitchFamily="2" charset="-122"/>
              </a:rPr>
              <a:t>。设</a:t>
            </a:r>
            <a:r>
              <a:rPr lang="en-US" altLang="zh-CN" sz="2800" b="1"/>
              <a:t>b</a:t>
            </a:r>
            <a:r>
              <a:rPr lang="zh-CN" altLang="en-US" sz="2800" b="1"/>
              <a:t>是</a:t>
            </a:r>
            <a:r>
              <a:rPr lang="en-US" altLang="zh-CN" sz="2800" b="1"/>
              <a:t>a</a:t>
            </a:r>
            <a:r>
              <a:rPr lang="zh-CN" altLang="en-US" sz="2800" b="1">
                <a:latin typeface="宋体" panose="02010600030101010101" pitchFamily="2" charset="-122"/>
              </a:rPr>
              <a:t>的左孩子，</a:t>
            </a:r>
            <a:r>
              <a:rPr lang="en-US" altLang="zh-CN" sz="2800" b="1"/>
              <a:t>c</a:t>
            </a:r>
            <a:r>
              <a:rPr lang="zh-CN" altLang="en-US" sz="2800" b="1"/>
              <a:t>为</a:t>
            </a:r>
            <a:r>
              <a:rPr lang="en-US" altLang="zh-CN" sz="2800" b="1"/>
              <a:t>b</a:t>
            </a:r>
            <a:r>
              <a:rPr lang="zh-CN" altLang="en-US" sz="2800" b="1"/>
              <a:t>的右孩子</a:t>
            </a:r>
            <a:r>
              <a:rPr lang="zh-CN" altLang="en-US" sz="2800" b="1">
                <a:latin typeface="宋体" panose="02010600030101010101" pitchFamily="2" charset="-122"/>
              </a:rPr>
              <a:t>， </a:t>
            </a:r>
            <a:r>
              <a:rPr lang="en-US" altLang="zh-CN" sz="2800" b="1"/>
              <a:t>b</a:t>
            </a:r>
            <a:r>
              <a:rPr lang="zh-CN" altLang="en-US" sz="2800" b="1">
                <a:latin typeface="宋体" panose="02010600030101010101" pitchFamily="2" charset="-122"/>
              </a:rPr>
              <a:t>在插入前的平衡因子</a:t>
            </a:r>
            <a:r>
              <a:rPr lang="zh-CN" altLang="en-US" sz="2800" b="1">
                <a:solidFill>
                  <a:schemeClr val="accent1"/>
                </a:solidFill>
                <a:latin typeface="宋体" panose="02010600030101010101" pitchFamily="2" charset="-122"/>
              </a:rPr>
              <a:t>只能是</a:t>
            </a:r>
            <a:r>
              <a:rPr lang="en-US" altLang="zh-CN" sz="2800" b="1">
                <a:solidFill>
                  <a:schemeClr val="accent1"/>
                </a:solidFill>
              </a:rPr>
              <a:t>0</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t>；</a:t>
            </a:r>
            <a:r>
              <a:rPr lang="en-US" altLang="zh-CN" sz="2800" b="1"/>
              <a:t>c</a:t>
            </a:r>
            <a:r>
              <a:rPr lang="zh-CN" altLang="en-US" sz="2800" b="1">
                <a:latin typeface="宋体" panose="02010600030101010101" pitchFamily="2" charset="-122"/>
              </a:rPr>
              <a:t>在插入前的平衡因子</a:t>
            </a:r>
            <a:r>
              <a:rPr lang="zh-CN" altLang="en-US" sz="2800" b="1">
                <a:solidFill>
                  <a:schemeClr val="accent1"/>
                </a:solidFill>
                <a:latin typeface="宋体" panose="02010600030101010101" pitchFamily="2" charset="-122"/>
              </a:rPr>
              <a:t>只能是</a:t>
            </a:r>
            <a:r>
              <a:rPr lang="en-US" altLang="zh-CN" sz="2800" b="1">
                <a:solidFill>
                  <a:schemeClr val="accent1"/>
                </a:solidFill>
              </a:rPr>
              <a:t>0</a:t>
            </a:r>
            <a:r>
              <a:rPr lang="zh-CN" altLang="en-US" sz="2800" b="1">
                <a:latin typeface="宋体" panose="02010600030101010101" pitchFamily="2" charset="-122"/>
              </a:rPr>
              <a:t>，</a:t>
            </a:r>
            <a:r>
              <a:rPr lang="zh-CN" altLang="en-US" sz="2800" b="1"/>
              <a:t>否则</a:t>
            </a:r>
            <a:r>
              <a:rPr lang="zh-CN" altLang="en-US" sz="2800" b="1">
                <a:latin typeface="宋体" panose="02010600030101010101" pitchFamily="2" charset="-122"/>
              </a:rPr>
              <a:t>，</a:t>
            </a:r>
            <a:r>
              <a:rPr lang="en-US" altLang="zh-CN" sz="2800" b="1"/>
              <a:t>c</a:t>
            </a:r>
            <a:r>
              <a:rPr lang="zh-CN" altLang="en-US" sz="2800" b="1"/>
              <a:t>就是</a:t>
            </a:r>
            <a:r>
              <a:rPr lang="zh-CN" altLang="en-US" sz="2800" b="1">
                <a:solidFill>
                  <a:schemeClr val="folHlink"/>
                </a:solidFill>
                <a:latin typeface="宋体" panose="02010600030101010101" pitchFamily="2" charset="-122"/>
              </a:rPr>
              <a:t>失衡结点</a:t>
            </a:r>
            <a:r>
              <a:rPr lang="zh-CN" altLang="en-US" sz="2800" b="1">
                <a:latin typeface="宋体" panose="02010600030101010101" pitchFamily="2" charset="-122"/>
              </a:rPr>
              <a:t>。</a:t>
            </a:r>
          </a:p>
          <a:p>
            <a:pPr marL="0" indent="0">
              <a:lnSpc>
                <a:spcPct val="110000"/>
              </a:lnSpc>
              <a:buNone/>
            </a:pPr>
            <a:r>
              <a:rPr lang="zh-CN" altLang="en-US" sz="3600" b="1">
                <a:solidFill>
                  <a:schemeClr val="folHlink"/>
                </a:solidFill>
                <a:latin typeface="宋体" panose="02010600030101010101" pitchFamily="2" charset="-122"/>
              </a:rPr>
              <a:t>⑵ </a:t>
            </a:r>
            <a:r>
              <a:rPr lang="zh-CN" altLang="en-US" sz="3600" b="1">
                <a:solidFill>
                  <a:schemeClr val="folHlink"/>
                </a:solidFill>
                <a:latin typeface="楷体_GB2312" pitchFamily="49" charset="-122"/>
                <a:ea typeface="楷体_GB2312" pitchFamily="49" charset="-122"/>
              </a:rPr>
              <a:t>插入后结点</a:t>
            </a:r>
            <a:r>
              <a:rPr lang="en-US" altLang="zh-CN" sz="3600" b="1">
                <a:solidFill>
                  <a:schemeClr val="folHlink"/>
                </a:solidFill>
                <a:ea typeface="楷体_GB2312" pitchFamily="49" charset="-122"/>
              </a:rPr>
              <a:t>c</a:t>
            </a:r>
            <a:r>
              <a:rPr lang="zh-CN" altLang="en-US" sz="3600" b="1">
                <a:solidFill>
                  <a:schemeClr val="folHlink"/>
                </a:solidFill>
                <a:latin typeface="楷体_GB2312" pitchFamily="49" charset="-122"/>
                <a:ea typeface="楷体_GB2312" pitchFamily="49" charset="-122"/>
              </a:rPr>
              <a:t>的平衡因子的变化分析</a:t>
            </a:r>
          </a:p>
          <a:p>
            <a:pPr marL="0" indent="0">
              <a:lnSpc>
                <a:spcPct val="110000"/>
              </a:lnSpc>
              <a:buNone/>
            </a:pPr>
            <a:r>
              <a:rPr lang="zh-CN" altLang="en-US" sz="2800" b="1">
                <a:latin typeface="宋体" panose="02010600030101010101" pitchFamily="2" charset="-122"/>
              </a:rPr>
              <a:t>    ①</a:t>
            </a:r>
            <a:r>
              <a:rPr lang="zh-CN" altLang="en-US" sz="2800" b="1"/>
              <a:t>   插入后</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1</a:t>
            </a:r>
            <a:r>
              <a:rPr lang="zh-CN" altLang="en-US" sz="2800" b="1"/>
              <a:t>：即在</a:t>
            </a:r>
            <a:r>
              <a:rPr lang="en-US" altLang="zh-CN" sz="2800" b="1"/>
              <a:t>c</a:t>
            </a:r>
            <a:r>
              <a:rPr lang="zh-CN" altLang="en-US" sz="2800" b="1"/>
              <a:t>的左子树上插入</a:t>
            </a:r>
            <a:r>
              <a:rPr lang="zh-CN" altLang="en-US" sz="2800" b="1">
                <a:latin typeface="宋体" panose="02010600030101010101" pitchFamily="2" charset="-122"/>
              </a:rPr>
              <a:t>。</a:t>
            </a:r>
            <a:r>
              <a:rPr lang="zh-CN" altLang="en-US" sz="2800" b="1"/>
              <a:t>设</a:t>
            </a:r>
            <a:r>
              <a:rPr lang="en-US" altLang="zh-CN" sz="2800" b="1"/>
              <a:t>c</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则右子树的深度为</a:t>
            </a:r>
            <a:r>
              <a:rPr lang="en-US" altLang="zh-CN" sz="2800" b="1"/>
              <a:t>H</a:t>
            </a:r>
            <a:r>
              <a:rPr lang="en-US" altLang="zh-CN" sz="2800" b="1" baseline="-20000"/>
              <a:t>cL</a:t>
            </a:r>
            <a:r>
              <a:rPr lang="en-US" altLang="zh-CN" sz="2800" b="1"/>
              <a:t>-1</a:t>
            </a:r>
            <a:r>
              <a:rPr lang="zh-CN" altLang="en-US" sz="2800" b="1"/>
              <a:t>；</a:t>
            </a:r>
            <a:r>
              <a:rPr lang="en-US" altLang="zh-CN" sz="2800" b="1"/>
              <a:t>b</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latin typeface="宋体" panose="02010600030101010101" pitchFamily="2" charset="-122"/>
              </a:rPr>
              <a:t>，则</a:t>
            </a:r>
            <a:r>
              <a:rPr lang="en-US" altLang="zh-CN" sz="2800" b="1"/>
              <a:t>b</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，以</a:t>
            </a:r>
            <a:r>
              <a:rPr lang="en-US" altLang="zh-CN" sz="2800" b="1"/>
              <a:t>b</a:t>
            </a:r>
            <a:r>
              <a:rPr lang="zh-CN" altLang="en-US" sz="2800" b="1"/>
              <a:t>为根的子树的深度是</a:t>
            </a:r>
            <a:r>
              <a:rPr lang="en-US" altLang="zh-CN" sz="2800" b="1"/>
              <a:t>H</a:t>
            </a:r>
            <a:r>
              <a:rPr lang="en-US" altLang="zh-CN" sz="2800" b="1" baseline="-20000"/>
              <a:t>cL</a:t>
            </a:r>
            <a:r>
              <a:rPr lang="en-US" altLang="zh-CN" sz="2800" b="1"/>
              <a:t>+2</a:t>
            </a:r>
            <a:r>
              <a:rPr lang="zh-CN" altLang="en-US" sz="2800" b="1"/>
              <a:t>。</a:t>
            </a:r>
          </a:p>
        </p:txBody>
      </p:sp>
    </p:spTree>
    <p:extLst>
      <p:ext uri="{BB962C8B-B14F-4D97-AF65-F5344CB8AC3E}">
        <p14:creationId xmlns:p14="http://schemas.microsoft.com/office/powerpoint/2010/main" val="2234878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AD396EB4-3518-0141-8455-BE9BC56093D2}"/>
              </a:ext>
            </a:extLst>
          </p:cNvPr>
          <p:cNvSpPr>
            <a:spLocks noGrp="1" noChangeArrowheads="1"/>
          </p:cNvSpPr>
          <p:nvPr>
            <p:ph type="body" idx="1"/>
          </p:nvPr>
        </p:nvSpPr>
        <p:spPr>
          <a:xfrm>
            <a:off x="1676401" y="152400"/>
            <a:ext cx="8812213" cy="6013450"/>
          </a:xfrm>
          <a:noFill/>
          <a:ln/>
        </p:spPr>
        <p:txBody>
          <a:bodyPr/>
          <a:lstStyle/>
          <a:p>
            <a:pPr marL="0" indent="0">
              <a:lnSpc>
                <a:spcPct val="110000"/>
              </a:lnSpc>
              <a:buNone/>
            </a:pPr>
            <a:r>
              <a:rPr lang="zh-CN" altLang="en-US" sz="2800" b="1">
                <a:latin typeface="宋体" panose="02010600030101010101" pitchFamily="2" charset="-122"/>
              </a:rPr>
              <a:t>    因插入后</a:t>
            </a:r>
            <a:r>
              <a:rPr lang="en-US" altLang="zh-CN" sz="2800" b="1"/>
              <a:t>a</a:t>
            </a:r>
            <a:r>
              <a:rPr lang="zh-CN" altLang="en-US" sz="2800" b="1"/>
              <a:t>的</a:t>
            </a:r>
            <a:r>
              <a:rPr lang="zh-CN" altLang="en-US" sz="2800" b="1">
                <a:latin typeface="宋体" panose="02010600030101010101" pitchFamily="2" charset="-122"/>
              </a:rPr>
              <a:t>平衡因子是</a:t>
            </a:r>
            <a:r>
              <a:rPr lang="en-US" altLang="zh-CN" sz="2800" b="1"/>
              <a:t>2 </a:t>
            </a:r>
            <a:r>
              <a:rPr lang="zh-CN" altLang="en-US" sz="2800" b="1">
                <a:latin typeface="宋体" panose="02010600030101010101" pitchFamily="2" charset="-122"/>
              </a:rPr>
              <a:t>，则</a:t>
            </a:r>
            <a:r>
              <a:rPr lang="en-US" altLang="zh-CN" sz="2800" b="1"/>
              <a:t>a</a:t>
            </a:r>
            <a:r>
              <a:rPr lang="zh-CN" altLang="en-US" sz="2800" b="1"/>
              <a:t>的右子树的深度是</a:t>
            </a:r>
            <a:r>
              <a:rPr lang="en-US" altLang="zh-CN" sz="2800" b="1"/>
              <a:t>H</a:t>
            </a:r>
            <a:r>
              <a:rPr lang="en-US" altLang="zh-CN" sz="2800" b="1" baseline="-20000"/>
              <a:t>cL</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a:t>
            </a:r>
            <a:r>
              <a:rPr lang="zh-CN" altLang="en-US" sz="2800" b="1"/>
              <a:t>     </a:t>
            </a:r>
            <a:r>
              <a:rPr lang="zh-CN" altLang="en-US" sz="2800" b="1">
                <a:latin typeface="宋体" panose="02010600030101010101" pitchFamily="2" charset="-122"/>
              </a:rPr>
              <a:t>② </a:t>
            </a:r>
            <a:r>
              <a:rPr lang="zh-CN" altLang="en-US" sz="2800" b="1"/>
              <a:t>插入后</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0</a:t>
            </a:r>
            <a:r>
              <a:rPr lang="zh-CN" altLang="en-US" sz="2800" b="1"/>
              <a:t>：</a:t>
            </a:r>
            <a:r>
              <a:rPr lang="en-US" altLang="zh-CN" sz="2800" b="1"/>
              <a:t>c</a:t>
            </a:r>
            <a:r>
              <a:rPr lang="zh-CN" altLang="en-US" sz="2800" b="1"/>
              <a:t>本身是插入结点</a:t>
            </a:r>
            <a:r>
              <a:rPr lang="zh-CN" altLang="en-US" sz="2800" b="1">
                <a:latin typeface="宋体" panose="02010600030101010101" pitchFamily="2" charset="-122"/>
              </a:rPr>
              <a:t>。</a:t>
            </a:r>
            <a:r>
              <a:rPr lang="zh-CN" altLang="en-US" sz="2800" b="1"/>
              <a:t>设</a:t>
            </a:r>
            <a:r>
              <a:rPr lang="en-US" altLang="zh-CN" sz="2800" b="1"/>
              <a:t>c</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则右子树的深度也是</a:t>
            </a:r>
            <a:r>
              <a:rPr lang="en-US" altLang="zh-CN" sz="2800" b="1"/>
              <a:t>H</a:t>
            </a:r>
            <a:r>
              <a:rPr lang="en-US" altLang="zh-CN" sz="2800" b="1" baseline="-20000"/>
              <a:t>cL</a:t>
            </a:r>
            <a:r>
              <a:rPr lang="zh-CN" altLang="en-US" sz="2800" b="1"/>
              <a:t>；因</a:t>
            </a:r>
            <a:r>
              <a:rPr lang="en-US" altLang="zh-CN" sz="2800" b="1"/>
              <a:t>b</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latin typeface="宋体" panose="02010600030101010101" pitchFamily="2" charset="-122"/>
              </a:rPr>
              <a:t>，则</a:t>
            </a:r>
            <a:r>
              <a:rPr lang="en-US" altLang="zh-CN" sz="2800" b="1"/>
              <a:t>b</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，以</a:t>
            </a:r>
            <a:r>
              <a:rPr lang="en-US" altLang="zh-CN" sz="2800" b="1"/>
              <a:t>b</a:t>
            </a:r>
            <a:r>
              <a:rPr lang="zh-CN" altLang="en-US" sz="2800" b="1"/>
              <a:t>为根的子树的深度是</a:t>
            </a:r>
            <a:r>
              <a:rPr lang="en-US" altLang="zh-CN" sz="2800" b="1"/>
              <a:t>H</a:t>
            </a:r>
            <a:r>
              <a:rPr lang="en-US" altLang="zh-CN" sz="2800" b="1" baseline="-20000"/>
              <a:t>cL</a:t>
            </a:r>
            <a:r>
              <a:rPr lang="en-US" altLang="zh-CN" sz="2800" b="1"/>
              <a:t>+2</a:t>
            </a:r>
            <a:r>
              <a:rPr lang="zh-CN" altLang="en-US" sz="2800" b="1"/>
              <a:t>；</a:t>
            </a:r>
            <a:r>
              <a:rPr lang="zh-CN" altLang="en-US" sz="2800" b="1">
                <a:latin typeface="宋体" panose="02010600030101010101" pitchFamily="2" charset="-122"/>
              </a:rPr>
              <a:t>插入后</a:t>
            </a:r>
            <a:r>
              <a:rPr lang="en-US" altLang="zh-CN" sz="2800" b="1"/>
              <a:t>a</a:t>
            </a:r>
            <a:r>
              <a:rPr lang="zh-CN" altLang="en-US" sz="2800" b="1"/>
              <a:t>的</a:t>
            </a:r>
            <a:r>
              <a:rPr lang="zh-CN" altLang="en-US" sz="2800" b="1">
                <a:latin typeface="宋体" panose="02010600030101010101" pitchFamily="2" charset="-122"/>
              </a:rPr>
              <a:t>平衡因子是</a:t>
            </a:r>
            <a:r>
              <a:rPr lang="en-US" altLang="zh-CN" sz="2800" b="1"/>
              <a:t>2 </a:t>
            </a:r>
            <a:r>
              <a:rPr lang="zh-CN" altLang="en-US" sz="2800" b="1">
                <a:latin typeface="宋体" panose="02010600030101010101" pitchFamily="2" charset="-122"/>
              </a:rPr>
              <a:t>，则</a:t>
            </a:r>
            <a:r>
              <a:rPr lang="en-US" altLang="zh-CN" sz="2800" b="1"/>
              <a:t>a</a:t>
            </a:r>
            <a:r>
              <a:rPr lang="zh-CN" altLang="en-US" sz="2800" b="1"/>
              <a:t>的右子树的深度是</a:t>
            </a:r>
            <a:r>
              <a:rPr lang="en-US" altLang="zh-CN" sz="2800" b="1"/>
              <a:t>H</a:t>
            </a:r>
            <a:r>
              <a:rPr lang="en-US" altLang="zh-CN" sz="2800" b="1" baseline="-20000"/>
              <a:t>cL</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③ </a:t>
            </a:r>
            <a:r>
              <a:rPr lang="zh-CN" altLang="en-US" sz="2800" b="1"/>
              <a:t>插入后</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-1</a:t>
            </a:r>
            <a:r>
              <a:rPr lang="zh-CN" altLang="en-US" sz="2800" b="1"/>
              <a:t>：即在</a:t>
            </a:r>
            <a:r>
              <a:rPr lang="en-US" altLang="zh-CN" sz="2800" b="1"/>
              <a:t>c</a:t>
            </a:r>
            <a:r>
              <a:rPr lang="zh-CN" altLang="en-US" sz="2800" b="1"/>
              <a:t>的右子树上插入</a:t>
            </a:r>
            <a:r>
              <a:rPr lang="zh-CN" altLang="en-US" sz="2800" b="1">
                <a:latin typeface="宋体" panose="02010600030101010101" pitchFamily="2" charset="-122"/>
              </a:rPr>
              <a:t>。</a:t>
            </a:r>
            <a:r>
              <a:rPr lang="zh-CN" altLang="en-US" sz="2800" b="1"/>
              <a:t>设</a:t>
            </a:r>
            <a:r>
              <a:rPr lang="en-US" altLang="zh-CN" sz="2800" b="1"/>
              <a:t>c</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则右子树的深度为</a:t>
            </a:r>
            <a:r>
              <a:rPr lang="en-US" altLang="zh-CN" sz="2800" b="1"/>
              <a:t>H</a:t>
            </a:r>
            <a:r>
              <a:rPr lang="en-US" altLang="zh-CN" sz="2800" b="1" baseline="-20000"/>
              <a:t>cL</a:t>
            </a:r>
            <a:r>
              <a:rPr lang="en-US" altLang="zh-CN" sz="2800" b="1"/>
              <a:t>+1 </a:t>
            </a:r>
            <a:r>
              <a:rPr lang="zh-CN" altLang="en-US" sz="2800" b="1">
                <a:latin typeface="宋体" panose="02010600030101010101" pitchFamily="2" charset="-122"/>
              </a:rPr>
              <a:t>，以</a:t>
            </a:r>
            <a:r>
              <a:rPr lang="en-US" altLang="zh-CN" sz="2800" b="1"/>
              <a:t>c</a:t>
            </a:r>
            <a:r>
              <a:rPr lang="zh-CN" altLang="en-US" sz="2800" b="1"/>
              <a:t>为根的子树的深度是</a:t>
            </a:r>
            <a:r>
              <a:rPr lang="en-US" altLang="zh-CN" sz="2800" b="1"/>
              <a:t>H</a:t>
            </a:r>
            <a:r>
              <a:rPr lang="en-US" altLang="zh-CN" sz="2800" b="1" baseline="-20000"/>
              <a:t>cL</a:t>
            </a:r>
            <a:r>
              <a:rPr lang="en-US" altLang="zh-CN" sz="2800" b="1"/>
              <a:t>+2</a:t>
            </a:r>
            <a:r>
              <a:rPr lang="zh-CN" altLang="en-US" sz="2800" b="1"/>
              <a:t>；因</a:t>
            </a:r>
            <a:r>
              <a:rPr lang="en-US" altLang="zh-CN" sz="2800" b="1"/>
              <a:t>b</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latin typeface="宋体" panose="02010600030101010101" pitchFamily="2" charset="-122"/>
              </a:rPr>
              <a:t>，则</a:t>
            </a:r>
            <a:r>
              <a:rPr lang="en-US" altLang="zh-CN" sz="2800" b="1"/>
              <a:t>b</a:t>
            </a:r>
            <a:r>
              <a:rPr lang="zh-CN" altLang="en-US" sz="2800" b="1"/>
              <a:t>的左子树的深度为</a:t>
            </a:r>
            <a:r>
              <a:rPr lang="en-US" altLang="zh-CN" sz="2800" b="1"/>
              <a:t>H</a:t>
            </a:r>
            <a:r>
              <a:rPr lang="en-US" altLang="zh-CN" sz="2800" b="1" baseline="-20000"/>
              <a:t>cL</a:t>
            </a:r>
            <a:r>
              <a:rPr lang="en-US" altLang="zh-CN" sz="2800" b="1"/>
              <a:t>+1</a:t>
            </a:r>
            <a:r>
              <a:rPr lang="zh-CN" altLang="en-US" sz="2800" b="1">
                <a:latin typeface="宋体" panose="02010600030101010101" pitchFamily="2" charset="-122"/>
              </a:rPr>
              <a:t>，以</a:t>
            </a:r>
            <a:r>
              <a:rPr lang="en-US" altLang="zh-CN" sz="2800" b="1"/>
              <a:t>b</a:t>
            </a:r>
            <a:r>
              <a:rPr lang="zh-CN" altLang="en-US" sz="2800" b="1"/>
              <a:t>为根的子树的深度是</a:t>
            </a:r>
            <a:r>
              <a:rPr lang="en-US" altLang="zh-CN" sz="2800" b="1"/>
              <a:t>H</a:t>
            </a:r>
            <a:r>
              <a:rPr lang="en-US" altLang="zh-CN" sz="2800" b="1" baseline="-20000"/>
              <a:t>cL</a:t>
            </a:r>
            <a:r>
              <a:rPr lang="en-US" altLang="zh-CN" sz="2800" b="1"/>
              <a:t>+3</a:t>
            </a:r>
            <a:r>
              <a:rPr lang="zh-CN" altLang="en-US" sz="2800" b="1"/>
              <a:t>；</a:t>
            </a:r>
            <a:r>
              <a:rPr lang="zh-CN" altLang="en-US" sz="2800" b="1">
                <a:latin typeface="宋体" panose="02010600030101010101" pitchFamily="2" charset="-122"/>
              </a:rPr>
              <a:t>则</a:t>
            </a:r>
            <a:r>
              <a:rPr lang="en-US" altLang="zh-CN" sz="2800" b="1"/>
              <a:t>a</a:t>
            </a:r>
            <a:r>
              <a:rPr lang="zh-CN" altLang="en-US" sz="2800" b="1"/>
              <a:t>的右子树的深度是</a:t>
            </a:r>
            <a:r>
              <a:rPr lang="en-US" altLang="zh-CN" sz="2800" b="1"/>
              <a:t>H</a:t>
            </a:r>
            <a:r>
              <a:rPr lang="en-US" altLang="zh-CN" sz="2800" b="1" baseline="-20000"/>
              <a:t>cL</a:t>
            </a:r>
            <a:r>
              <a:rPr lang="en-US" altLang="zh-CN" sz="2800" b="1"/>
              <a:t>+1</a:t>
            </a:r>
            <a:r>
              <a:rPr lang="zh-CN" altLang="en-US" sz="2800" b="1">
                <a:latin typeface="宋体" panose="02010600030101010101" pitchFamily="2" charset="-122"/>
              </a:rPr>
              <a:t>。</a:t>
            </a:r>
          </a:p>
        </p:txBody>
      </p:sp>
    </p:spTree>
    <p:extLst>
      <p:ext uri="{BB962C8B-B14F-4D97-AF65-F5344CB8AC3E}">
        <p14:creationId xmlns:p14="http://schemas.microsoft.com/office/powerpoint/2010/main" val="231513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5170" name="Rectangle 2">
            <a:extLst>
              <a:ext uri="{FF2B5EF4-FFF2-40B4-BE49-F238E27FC236}">
                <a16:creationId xmlns:a16="http://schemas.microsoft.com/office/drawing/2014/main" id="{833F1F03-A0A3-7642-B109-C683E8E44AB1}"/>
              </a:ext>
            </a:extLst>
          </p:cNvPr>
          <p:cNvSpPr>
            <a:spLocks noGrp="1" noChangeArrowheads="1"/>
          </p:cNvSpPr>
          <p:nvPr>
            <p:ph type="body" idx="1"/>
          </p:nvPr>
        </p:nvSpPr>
        <p:spPr>
          <a:xfrm>
            <a:off x="1676401" y="152400"/>
            <a:ext cx="8812213" cy="3276600"/>
          </a:xfrm>
          <a:noFill/>
          <a:ln/>
        </p:spPr>
        <p:txBody>
          <a:bodyPr/>
          <a:lstStyle/>
          <a:p>
            <a:pPr marL="0" indent="0">
              <a:lnSpc>
                <a:spcPct val="110000"/>
              </a:lnSpc>
              <a:spcBef>
                <a:spcPct val="10000"/>
              </a:spcBef>
              <a:buNone/>
            </a:pPr>
            <a:r>
              <a:rPr lang="zh-CN" altLang="en-US" sz="3600" b="1">
                <a:solidFill>
                  <a:schemeClr val="folHlink"/>
                </a:solidFill>
              </a:rPr>
              <a:t>⑶ </a:t>
            </a:r>
            <a:r>
              <a:rPr lang="zh-CN" altLang="en-US" sz="3600" b="1">
                <a:solidFill>
                  <a:schemeClr val="folHlink"/>
                </a:solidFill>
                <a:ea typeface="楷体_GB2312" pitchFamily="49" charset="-122"/>
              </a:rPr>
              <a:t>平衡化旋转方法</a:t>
            </a:r>
          </a:p>
          <a:p>
            <a:pPr marL="0" indent="0">
              <a:lnSpc>
                <a:spcPct val="110000"/>
              </a:lnSpc>
              <a:spcBef>
                <a:spcPct val="10000"/>
              </a:spcBef>
              <a:buNone/>
            </a:pPr>
            <a:r>
              <a:rPr lang="zh-CN" altLang="en-US" sz="3600" b="1"/>
              <a:t>       </a:t>
            </a:r>
            <a:r>
              <a:rPr lang="zh-CN" altLang="en-US" sz="2800" b="1">
                <a:solidFill>
                  <a:schemeClr val="folHlink"/>
                </a:solidFill>
              </a:rPr>
              <a:t>先以</a:t>
            </a:r>
            <a:r>
              <a:rPr lang="en-US" altLang="zh-CN" sz="2800" b="1">
                <a:solidFill>
                  <a:schemeClr val="folHlink"/>
                </a:solidFill>
              </a:rPr>
              <a:t>b</a:t>
            </a:r>
            <a:r>
              <a:rPr lang="zh-CN" altLang="en-US" sz="2800" b="1"/>
              <a:t>进行一次</a:t>
            </a:r>
            <a:r>
              <a:rPr lang="zh-CN" altLang="en-US" sz="2800" b="1">
                <a:solidFill>
                  <a:schemeClr val="folHlink"/>
                </a:solidFill>
              </a:rPr>
              <a:t>逆时针旋转</a:t>
            </a:r>
            <a:r>
              <a:rPr lang="en-US" altLang="zh-CN" sz="2800" b="1"/>
              <a:t>(</a:t>
            </a:r>
            <a:r>
              <a:rPr lang="zh-CN" altLang="en-US" sz="2800" b="1"/>
              <a:t>将以</a:t>
            </a:r>
            <a:r>
              <a:rPr lang="en-US" altLang="zh-CN" sz="2800" b="1"/>
              <a:t>b</a:t>
            </a:r>
            <a:r>
              <a:rPr lang="zh-CN" altLang="en-US" sz="2800" b="1"/>
              <a:t>为根的子树旋转为以</a:t>
            </a:r>
            <a:r>
              <a:rPr lang="en-US" altLang="zh-CN" sz="2800" b="1"/>
              <a:t>c</a:t>
            </a:r>
            <a:r>
              <a:rPr lang="zh-CN" altLang="en-US" sz="2800" b="1"/>
              <a:t>为根</a:t>
            </a:r>
            <a:r>
              <a:rPr lang="en-US" altLang="zh-CN" sz="2800" b="1"/>
              <a:t>)</a:t>
            </a:r>
            <a:r>
              <a:rPr lang="zh-CN" altLang="en-US" sz="2800" b="1"/>
              <a:t>，</a:t>
            </a:r>
            <a:r>
              <a:rPr lang="zh-CN" altLang="en-US" sz="2800" b="1">
                <a:solidFill>
                  <a:schemeClr val="folHlink"/>
                </a:solidFill>
              </a:rPr>
              <a:t>再以</a:t>
            </a:r>
            <a:r>
              <a:rPr lang="en-US" altLang="zh-CN" sz="2800" b="1">
                <a:solidFill>
                  <a:schemeClr val="folHlink"/>
                </a:solidFill>
              </a:rPr>
              <a:t>a</a:t>
            </a:r>
            <a:r>
              <a:rPr lang="zh-CN" altLang="en-US" sz="2800" b="1"/>
              <a:t>进行一次</a:t>
            </a:r>
            <a:r>
              <a:rPr lang="zh-CN" altLang="en-US" sz="2800" b="1">
                <a:solidFill>
                  <a:schemeClr val="folHlink"/>
                </a:solidFill>
              </a:rPr>
              <a:t>顺时针旋转</a:t>
            </a:r>
            <a:r>
              <a:rPr lang="zh-CN" altLang="en-US" sz="2800" b="1"/>
              <a:t>，如图</a:t>
            </a:r>
            <a:r>
              <a:rPr lang="en-US" altLang="zh-CN" sz="2800" b="1"/>
              <a:t>9-8</a:t>
            </a:r>
            <a:r>
              <a:rPr lang="zh-CN" altLang="en-US" sz="2800" b="1"/>
              <a:t>所示。将整棵子树</a:t>
            </a:r>
            <a:r>
              <a:rPr lang="zh-CN" altLang="en-US" sz="2800" b="1">
                <a:solidFill>
                  <a:schemeClr val="folHlink"/>
                </a:solidFill>
              </a:rPr>
              <a:t>旋转</a:t>
            </a:r>
            <a:r>
              <a:rPr lang="zh-CN" altLang="en-US" sz="2800" b="1"/>
              <a:t>为以</a:t>
            </a:r>
            <a:r>
              <a:rPr lang="en-US" altLang="zh-CN" sz="2800" b="1"/>
              <a:t>c</a:t>
            </a:r>
            <a:r>
              <a:rPr lang="zh-CN" altLang="en-US" sz="2800" b="1"/>
              <a:t>为根，</a:t>
            </a:r>
            <a:r>
              <a:rPr lang="en-US" altLang="zh-CN" sz="2800" b="1"/>
              <a:t>b</a:t>
            </a:r>
            <a:r>
              <a:rPr lang="zh-CN" altLang="en-US" sz="2800" b="1"/>
              <a:t>是</a:t>
            </a:r>
            <a:r>
              <a:rPr lang="en-US" altLang="zh-CN" sz="2800" b="1"/>
              <a:t>c</a:t>
            </a:r>
            <a:r>
              <a:rPr lang="zh-CN" altLang="en-US" sz="2800" b="1"/>
              <a:t>的左子树，</a:t>
            </a:r>
            <a:r>
              <a:rPr lang="en-US" altLang="zh-CN" sz="2800" b="1"/>
              <a:t>a</a:t>
            </a:r>
            <a:r>
              <a:rPr lang="zh-CN" altLang="en-US" sz="2800" b="1"/>
              <a:t>是</a:t>
            </a:r>
            <a:r>
              <a:rPr lang="en-US" altLang="zh-CN" sz="2800" b="1"/>
              <a:t>c</a:t>
            </a:r>
            <a:r>
              <a:rPr lang="zh-CN" altLang="en-US" sz="2800" b="1"/>
              <a:t>的右子树；</a:t>
            </a:r>
            <a:r>
              <a:rPr lang="en-US" altLang="zh-CN" sz="2800" b="1">
                <a:solidFill>
                  <a:schemeClr val="folHlink"/>
                </a:solidFill>
              </a:rPr>
              <a:t>c</a:t>
            </a:r>
            <a:r>
              <a:rPr lang="zh-CN" altLang="en-US" sz="2800" b="1">
                <a:solidFill>
                  <a:schemeClr val="folHlink"/>
                </a:solidFill>
              </a:rPr>
              <a:t>的右子树移到</a:t>
            </a:r>
            <a:r>
              <a:rPr lang="en-US" altLang="zh-CN" sz="2800" b="1">
                <a:solidFill>
                  <a:schemeClr val="folHlink"/>
                </a:solidFill>
              </a:rPr>
              <a:t>a</a:t>
            </a:r>
            <a:r>
              <a:rPr lang="zh-CN" altLang="en-US" sz="2800" b="1">
                <a:solidFill>
                  <a:schemeClr val="folHlink"/>
                </a:solidFill>
              </a:rPr>
              <a:t>的左子树位置， </a:t>
            </a:r>
            <a:r>
              <a:rPr lang="en-US" altLang="zh-CN" sz="2800" b="1">
                <a:solidFill>
                  <a:schemeClr val="folHlink"/>
                </a:solidFill>
              </a:rPr>
              <a:t>c</a:t>
            </a:r>
            <a:r>
              <a:rPr lang="zh-CN" altLang="en-US" sz="2800" b="1">
                <a:solidFill>
                  <a:schemeClr val="folHlink"/>
                </a:solidFill>
              </a:rPr>
              <a:t>的左子树移到</a:t>
            </a:r>
            <a:r>
              <a:rPr lang="en-US" altLang="zh-CN" sz="2800" b="1">
                <a:solidFill>
                  <a:schemeClr val="folHlink"/>
                </a:solidFill>
              </a:rPr>
              <a:t>b</a:t>
            </a:r>
            <a:r>
              <a:rPr lang="zh-CN" altLang="en-US" sz="2800" b="1">
                <a:solidFill>
                  <a:schemeClr val="folHlink"/>
                </a:solidFill>
              </a:rPr>
              <a:t>的右子树位置</a:t>
            </a:r>
            <a:r>
              <a:rPr lang="zh-CN" altLang="en-US" sz="2800" b="1"/>
              <a:t>。</a:t>
            </a:r>
          </a:p>
        </p:txBody>
      </p:sp>
      <p:grpSp>
        <p:nvGrpSpPr>
          <p:cNvPr id="775171" name="Group 3">
            <a:extLst>
              <a:ext uri="{FF2B5EF4-FFF2-40B4-BE49-F238E27FC236}">
                <a16:creationId xmlns:a16="http://schemas.microsoft.com/office/drawing/2014/main" id="{1D2EFC42-F7DF-6A42-B16C-B7370354AD02}"/>
              </a:ext>
            </a:extLst>
          </p:cNvPr>
          <p:cNvGrpSpPr>
            <a:grpSpLocks/>
          </p:cNvGrpSpPr>
          <p:nvPr/>
        </p:nvGrpSpPr>
        <p:grpSpPr bwMode="auto">
          <a:xfrm>
            <a:off x="2855913" y="3517901"/>
            <a:ext cx="6310312" cy="3224213"/>
            <a:chOff x="839" y="2216"/>
            <a:chExt cx="3975" cy="2031"/>
          </a:xfrm>
        </p:grpSpPr>
        <p:sp>
          <p:nvSpPr>
            <p:cNvPr id="775172" name="AutoShape 4">
              <a:extLst>
                <a:ext uri="{FF2B5EF4-FFF2-40B4-BE49-F238E27FC236}">
                  <a16:creationId xmlns:a16="http://schemas.microsoft.com/office/drawing/2014/main" id="{2639D0DA-0C99-0C4F-B9CA-FF9F7DE6BD5E}"/>
                </a:ext>
              </a:extLst>
            </p:cNvPr>
            <p:cNvSpPr>
              <a:spLocks noChangeArrowheads="1"/>
            </p:cNvSpPr>
            <p:nvPr/>
          </p:nvSpPr>
          <p:spPr bwMode="auto">
            <a:xfrm>
              <a:off x="2336" y="3158"/>
              <a:ext cx="567" cy="144"/>
            </a:xfrm>
            <a:prstGeom prst="rightArrow">
              <a:avLst>
                <a:gd name="adj1" fmla="val 50000"/>
                <a:gd name="adj2" fmla="val 9843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173" name="Rectangle 5">
              <a:extLst>
                <a:ext uri="{FF2B5EF4-FFF2-40B4-BE49-F238E27FC236}">
                  <a16:creationId xmlns:a16="http://schemas.microsoft.com/office/drawing/2014/main" id="{76E8EA52-B273-E544-873F-7A358D4D7924}"/>
                </a:ext>
              </a:extLst>
            </p:cNvPr>
            <p:cNvSpPr>
              <a:spLocks noChangeArrowheads="1"/>
            </p:cNvSpPr>
            <p:nvPr/>
          </p:nvSpPr>
          <p:spPr bwMode="auto">
            <a:xfrm>
              <a:off x="2311" y="3974"/>
              <a:ext cx="21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9-8  LR</a:t>
              </a:r>
              <a:r>
                <a:rPr kumimoji="1" lang="zh-CN" altLang="en-US" sz="2000" b="1">
                  <a:solidFill>
                    <a:srgbClr val="FFFFFF"/>
                  </a:solidFill>
                  <a:latin typeface="Times New Roman" panose="02020603050405020304" pitchFamily="18" charset="0"/>
                  <a:ea typeface="宋体" panose="02010600030101010101" pitchFamily="2" charset="-122"/>
                </a:rPr>
                <a:t>型平衡</a:t>
              </a:r>
              <a:r>
                <a:rPr kumimoji="1" lang="zh-CN" altLang="en-US" sz="2000" b="1">
                  <a:solidFill>
                    <a:srgbClr val="FFFFFF"/>
                  </a:solidFill>
                  <a:latin typeface="宋体" panose="02010600030101010101" pitchFamily="2" charset="-122"/>
                  <a:ea typeface="宋体" panose="02010600030101010101" pitchFamily="2" charset="-122"/>
                </a:rPr>
                <a:t>化旋转示意图</a:t>
              </a:r>
            </a:p>
          </p:txBody>
        </p:sp>
        <p:grpSp>
          <p:nvGrpSpPr>
            <p:cNvPr id="775174" name="Group 6">
              <a:extLst>
                <a:ext uri="{FF2B5EF4-FFF2-40B4-BE49-F238E27FC236}">
                  <a16:creationId xmlns:a16="http://schemas.microsoft.com/office/drawing/2014/main" id="{37484F1C-0EBD-0948-B82E-01BF604F2F34}"/>
                </a:ext>
              </a:extLst>
            </p:cNvPr>
            <p:cNvGrpSpPr>
              <a:grpSpLocks/>
            </p:cNvGrpSpPr>
            <p:nvPr/>
          </p:nvGrpSpPr>
          <p:grpSpPr bwMode="auto">
            <a:xfrm>
              <a:off x="839" y="2216"/>
              <a:ext cx="1255" cy="2031"/>
              <a:chOff x="1961" y="1728"/>
              <a:chExt cx="1255" cy="2031"/>
            </a:xfrm>
          </p:grpSpPr>
          <p:grpSp>
            <p:nvGrpSpPr>
              <p:cNvPr id="775175" name="Group 7">
                <a:extLst>
                  <a:ext uri="{FF2B5EF4-FFF2-40B4-BE49-F238E27FC236}">
                    <a16:creationId xmlns:a16="http://schemas.microsoft.com/office/drawing/2014/main" id="{D282A375-5AC7-6B45-B9B2-CC561359C0CB}"/>
                  </a:ext>
                </a:extLst>
              </p:cNvPr>
              <p:cNvGrpSpPr>
                <a:grpSpLocks/>
              </p:cNvGrpSpPr>
              <p:nvPr/>
            </p:nvGrpSpPr>
            <p:grpSpPr bwMode="auto">
              <a:xfrm>
                <a:off x="1961" y="1824"/>
                <a:ext cx="1255" cy="1935"/>
                <a:chOff x="2352" y="1824"/>
                <a:chExt cx="1255" cy="1935"/>
              </a:xfrm>
            </p:grpSpPr>
            <p:sp>
              <p:nvSpPr>
                <p:cNvPr id="775176" name="Oval 8">
                  <a:extLst>
                    <a:ext uri="{FF2B5EF4-FFF2-40B4-BE49-F238E27FC236}">
                      <a16:creationId xmlns:a16="http://schemas.microsoft.com/office/drawing/2014/main" id="{5FF599F7-C33F-2941-86C7-E3AA32E51EFA}"/>
                    </a:ext>
                  </a:extLst>
                </p:cNvPr>
                <p:cNvSpPr>
                  <a:spLocks noChangeArrowheads="1"/>
                </p:cNvSpPr>
                <p:nvPr/>
              </p:nvSpPr>
              <p:spPr bwMode="auto">
                <a:xfrm>
                  <a:off x="3024" y="1824"/>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75177" name="Oval 9">
                  <a:extLst>
                    <a:ext uri="{FF2B5EF4-FFF2-40B4-BE49-F238E27FC236}">
                      <a16:creationId xmlns:a16="http://schemas.microsoft.com/office/drawing/2014/main" id="{6BDB7348-5440-9D40-8136-00DC11D8F539}"/>
                    </a:ext>
                  </a:extLst>
                </p:cNvPr>
                <p:cNvSpPr>
                  <a:spLocks noChangeArrowheads="1"/>
                </p:cNvSpPr>
                <p:nvPr/>
              </p:nvSpPr>
              <p:spPr bwMode="auto">
                <a:xfrm>
                  <a:off x="2704" y="2321"/>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75178" name="Rectangle 10">
                  <a:extLst>
                    <a:ext uri="{FF2B5EF4-FFF2-40B4-BE49-F238E27FC236}">
                      <a16:creationId xmlns:a16="http://schemas.microsoft.com/office/drawing/2014/main" id="{8FA06AD7-3A3F-2841-A1DE-D840C890A4C4}"/>
                    </a:ext>
                  </a:extLst>
                </p:cNvPr>
                <p:cNvSpPr>
                  <a:spLocks noChangeArrowheads="1"/>
                </p:cNvSpPr>
                <p:nvPr/>
              </p:nvSpPr>
              <p:spPr bwMode="auto">
                <a:xfrm>
                  <a:off x="2352" y="2824"/>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bL</a:t>
                  </a:r>
                </a:p>
              </p:txBody>
            </p:sp>
            <p:sp>
              <p:nvSpPr>
                <p:cNvPr id="775179" name="Rectangle 11">
                  <a:extLst>
                    <a:ext uri="{FF2B5EF4-FFF2-40B4-BE49-F238E27FC236}">
                      <a16:creationId xmlns:a16="http://schemas.microsoft.com/office/drawing/2014/main" id="{C5E63B3A-B1F3-2641-8D4B-608CEE5E4190}"/>
                    </a:ext>
                  </a:extLst>
                </p:cNvPr>
                <p:cNvSpPr>
                  <a:spLocks noChangeArrowheads="1"/>
                </p:cNvSpPr>
                <p:nvPr/>
              </p:nvSpPr>
              <p:spPr bwMode="auto">
                <a:xfrm>
                  <a:off x="3312" y="2328"/>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aR</a:t>
                  </a:r>
                </a:p>
              </p:txBody>
            </p:sp>
            <p:sp>
              <p:nvSpPr>
                <p:cNvPr id="775180" name="Line 12">
                  <a:extLst>
                    <a:ext uri="{FF2B5EF4-FFF2-40B4-BE49-F238E27FC236}">
                      <a16:creationId xmlns:a16="http://schemas.microsoft.com/office/drawing/2014/main" id="{AFC767EF-1BB0-064D-AE82-16C8A5B9203A}"/>
                    </a:ext>
                  </a:extLst>
                </p:cNvPr>
                <p:cNvSpPr>
                  <a:spLocks noChangeShapeType="1"/>
                </p:cNvSpPr>
                <p:nvPr/>
              </p:nvSpPr>
              <p:spPr bwMode="auto">
                <a:xfrm flipH="1">
                  <a:off x="2848" y="2088"/>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181" name="Line 13">
                  <a:extLst>
                    <a:ext uri="{FF2B5EF4-FFF2-40B4-BE49-F238E27FC236}">
                      <a16:creationId xmlns:a16="http://schemas.microsoft.com/office/drawing/2014/main" id="{18CA9CE0-C2B4-1243-8DD3-F91D162A5863}"/>
                    </a:ext>
                  </a:extLst>
                </p:cNvPr>
                <p:cNvSpPr>
                  <a:spLocks noChangeShapeType="1"/>
                </p:cNvSpPr>
                <p:nvPr/>
              </p:nvSpPr>
              <p:spPr bwMode="auto">
                <a:xfrm>
                  <a:off x="3272" y="2088"/>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182" name="Line 14">
                  <a:extLst>
                    <a:ext uri="{FF2B5EF4-FFF2-40B4-BE49-F238E27FC236}">
                      <a16:creationId xmlns:a16="http://schemas.microsoft.com/office/drawing/2014/main" id="{8CF8EB1B-8B95-6A43-9745-D01D3190C650}"/>
                    </a:ext>
                  </a:extLst>
                </p:cNvPr>
                <p:cNvSpPr>
                  <a:spLocks noChangeShapeType="1"/>
                </p:cNvSpPr>
                <p:nvPr/>
              </p:nvSpPr>
              <p:spPr bwMode="auto">
                <a:xfrm flipH="1">
                  <a:off x="2520" y="2576"/>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183" name="Line 15">
                  <a:extLst>
                    <a:ext uri="{FF2B5EF4-FFF2-40B4-BE49-F238E27FC236}">
                      <a16:creationId xmlns:a16="http://schemas.microsoft.com/office/drawing/2014/main" id="{46F53125-8592-884D-9BCF-2720907C2E7D}"/>
                    </a:ext>
                  </a:extLst>
                </p:cNvPr>
                <p:cNvSpPr>
                  <a:spLocks noChangeShapeType="1"/>
                </p:cNvSpPr>
                <p:nvPr/>
              </p:nvSpPr>
              <p:spPr bwMode="auto">
                <a:xfrm>
                  <a:off x="2936" y="2592"/>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75184" name="Group 16">
                  <a:extLst>
                    <a:ext uri="{FF2B5EF4-FFF2-40B4-BE49-F238E27FC236}">
                      <a16:creationId xmlns:a16="http://schemas.microsoft.com/office/drawing/2014/main" id="{0A3244BF-C55D-E343-82C4-0B17E8C1DA73}"/>
                    </a:ext>
                  </a:extLst>
                </p:cNvPr>
                <p:cNvGrpSpPr>
                  <a:grpSpLocks/>
                </p:cNvGrpSpPr>
                <p:nvPr/>
              </p:nvGrpSpPr>
              <p:grpSpPr bwMode="auto">
                <a:xfrm>
                  <a:off x="2688" y="3328"/>
                  <a:ext cx="296" cy="431"/>
                  <a:chOff x="1672" y="3504"/>
                  <a:chExt cx="296" cy="431"/>
                </a:xfrm>
              </p:grpSpPr>
              <p:sp>
                <p:nvSpPr>
                  <p:cNvPr id="775185" name="Rectangle 17">
                    <a:extLst>
                      <a:ext uri="{FF2B5EF4-FFF2-40B4-BE49-F238E27FC236}">
                        <a16:creationId xmlns:a16="http://schemas.microsoft.com/office/drawing/2014/main" id="{76BBC2E8-B6F0-1A4D-877C-89B03AF21B1A}"/>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cL</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75186" name="Line 18">
                    <a:extLst>
                      <a:ext uri="{FF2B5EF4-FFF2-40B4-BE49-F238E27FC236}">
                        <a16:creationId xmlns:a16="http://schemas.microsoft.com/office/drawing/2014/main" id="{627D51F5-3873-6243-8278-4FCB5E15762D}"/>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75187" name="Group 19">
                  <a:extLst>
                    <a:ext uri="{FF2B5EF4-FFF2-40B4-BE49-F238E27FC236}">
                      <a16:creationId xmlns:a16="http://schemas.microsoft.com/office/drawing/2014/main" id="{5FD1849C-6874-9248-B04A-FBA082C544B5}"/>
                    </a:ext>
                  </a:extLst>
                </p:cNvPr>
                <p:cNvGrpSpPr>
                  <a:grpSpLocks/>
                </p:cNvGrpSpPr>
                <p:nvPr/>
              </p:nvGrpSpPr>
              <p:grpSpPr bwMode="auto">
                <a:xfrm>
                  <a:off x="3264" y="3328"/>
                  <a:ext cx="296" cy="431"/>
                  <a:chOff x="1672" y="3504"/>
                  <a:chExt cx="296" cy="431"/>
                </a:xfrm>
              </p:grpSpPr>
              <p:sp>
                <p:nvSpPr>
                  <p:cNvPr id="775188" name="Rectangle 20">
                    <a:extLst>
                      <a:ext uri="{FF2B5EF4-FFF2-40B4-BE49-F238E27FC236}">
                        <a16:creationId xmlns:a16="http://schemas.microsoft.com/office/drawing/2014/main" id="{B7E7582D-8002-284E-BA7F-BC0BF1ED059E}"/>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cR</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75189" name="Line 21">
                    <a:extLst>
                      <a:ext uri="{FF2B5EF4-FFF2-40B4-BE49-F238E27FC236}">
                        <a16:creationId xmlns:a16="http://schemas.microsoft.com/office/drawing/2014/main" id="{249DD1D9-6914-2D42-95F6-270CD7B40713}"/>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75190" name="Oval 22">
                  <a:extLst>
                    <a:ext uri="{FF2B5EF4-FFF2-40B4-BE49-F238E27FC236}">
                      <a16:creationId xmlns:a16="http://schemas.microsoft.com/office/drawing/2014/main" id="{B94A5211-5570-E147-9223-D739CE13B952}"/>
                    </a:ext>
                  </a:extLst>
                </p:cNvPr>
                <p:cNvSpPr>
                  <a:spLocks noChangeArrowheads="1"/>
                </p:cNvSpPr>
                <p:nvPr/>
              </p:nvSpPr>
              <p:spPr bwMode="auto">
                <a:xfrm>
                  <a:off x="3000" y="2825"/>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c</a:t>
                  </a:r>
                </a:p>
              </p:txBody>
            </p:sp>
            <p:sp>
              <p:nvSpPr>
                <p:cNvPr id="775191" name="Line 23">
                  <a:extLst>
                    <a:ext uri="{FF2B5EF4-FFF2-40B4-BE49-F238E27FC236}">
                      <a16:creationId xmlns:a16="http://schemas.microsoft.com/office/drawing/2014/main" id="{8D833651-D744-BB4B-B68F-94B35D207139}"/>
                    </a:ext>
                  </a:extLst>
                </p:cNvPr>
                <p:cNvSpPr>
                  <a:spLocks noChangeShapeType="1"/>
                </p:cNvSpPr>
                <p:nvPr/>
              </p:nvSpPr>
              <p:spPr bwMode="auto">
                <a:xfrm flipH="1">
                  <a:off x="2808" y="3080"/>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192" name="Line 24">
                  <a:extLst>
                    <a:ext uri="{FF2B5EF4-FFF2-40B4-BE49-F238E27FC236}">
                      <a16:creationId xmlns:a16="http://schemas.microsoft.com/office/drawing/2014/main" id="{CF709D5C-12AD-6547-84B0-9E64078DE27D}"/>
                    </a:ext>
                  </a:extLst>
                </p:cNvPr>
                <p:cNvSpPr>
                  <a:spLocks noChangeShapeType="1"/>
                </p:cNvSpPr>
                <p:nvPr/>
              </p:nvSpPr>
              <p:spPr bwMode="auto">
                <a:xfrm>
                  <a:off x="3224" y="3096"/>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75193" name="AutoShape 25">
                <a:extLst>
                  <a:ext uri="{FF2B5EF4-FFF2-40B4-BE49-F238E27FC236}">
                    <a16:creationId xmlns:a16="http://schemas.microsoft.com/office/drawing/2014/main" id="{FC7D45CA-EBFF-2844-A16D-E267A116098A}"/>
                  </a:ext>
                </a:extLst>
              </p:cNvPr>
              <p:cNvSpPr>
                <a:spLocks noChangeArrowheads="1"/>
              </p:cNvSpPr>
              <p:nvPr/>
            </p:nvSpPr>
            <p:spPr bwMode="auto">
              <a:xfrm>
                <a:off x="2256" y="2736"/>
                <a:ext cx="336" cy="240"/>
              </a:xfrm>
              <a:prstGeom prst="curvedUpArrow">
                <a:avLst>
                  <a:gd name="adj1" fmla="val 28000"/>
                  <a:gd name="adj2" fmla="val 56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194" name="AutoShape 26">
                <a:extLst>
                  <a:ext uri="{FF2B5EF4-FFF2-40B4-BE49-F238E27FC236}">
                    <a16:creationId xmlns:a16="http://schemas.microsoft.com/office/drawing/2014/main" id="{0E79842B-3D18-3846-ADBB-46EBA07EAE65}"/>
                  </a:ext>
                </a:extLst>
              </p:cNvPr>
              <p:cNvSpPr>
                <a:spLocks noChangeArrowheads="1"/>
              </p:cNvSpPr>
              <p:nvPr/>
            </p:nvSpPr>
            <p:spPr bwMode="auto">
              <a:xfrm>
                <a:off x="2472" y="1728"/>
                <a:ext cx="720" cy="240"/>
              </a:xfrm>
              <a:prstGeom prst="curvedDownArrow">
                <a:avLst>
                  <a:gd name="adj1" fmla="val 60000"/>
                  <a:gd name="adj2" fmla="val 120000"/>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75195" name="Group 27">
              <a:extLst>
                <a:ext uri="{FF2B5EF4-FFF2-40B4-BE49-F238E27FC236}">
                  <a16:creationId xmlns:a16="http://schemas.microsoft.com/office/drawing/2014/main" id="{9B08C4DC-20F9-BB4B-A60E-AF04446403C6}"/>
                </a:ext>
              </a:extLst>
            </p:cNvPr>
            <p:cNvGrpSpPr>
              <a:grpSpLocks/>
            </p:cNvGrpSpPr>
            <p:nvPr/>
          </p:nvGrpSpPr>
          <p:grpSpPr bwMode="auto">
            <a:xfrm>
              <a:off x="3120" y="2309"/>
              <a:ext cx="1694" cy="1439"/>
              <a:chOff x="3929" y="1968"/>
              <a:chExt cx="1694" cy="1439"/>
            </a:xfrm>
          </p:grpSpPr>
          <p:sp>
            <p:nvSpPr>
              <p:cNvPr id="775196" name="Oval 28">
                <a:extLst>
                  <a:ext uri="{FF2B5EF4-FFF2-40B4-BE49-F238E27FC236}">
                    <a16:creationId xmlns:a16="http://schemas.microsoft.com/office/drawing/2014/main" id="{B3628A53-76C7-EB4A-9361-068F830735C1}"/>
                  </a:ext>
                </a:extLst>
              </p:cNvPr>
              <p:cNvSpPr>
                <a:spLocks noChangeArrowheads="1"/>
              </p:cNvSpPr>
              <p:nvPr/>
            </p:nvSpPr>
            <p:spPr bwMode="auto">
              <a:xfrm>
                <a:off x="5040" y="2488"/>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75197" name="Oval 29">
                <a:extLst>
                  <a:ext uri="{FF2B5EF4-FFF2-40B4-BE49-F238E27FC236}">
                    <a16:creationId xmlns:a16="http://schemas.microsoft.com/office/drawing/2014/main" id="{0EA963B2-BEC4-AD45-9BA7-8F2837245CA3}"/>
                  </a:ext>
                </a:extLst>
              </p:cNvPr>
              <p:cNvSpPr>
                <a:spLocks noChangeArrowheads="1"/>
              </p:cNvSpPr>
              <p:nvPr/>
            </p:nvSpPr>
            <p:spPr bwMode="auto">
              <a:xfrm>
                <a:off x="4600" y="1968"/>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c</a:t>
                </a:r>
              </a:p>
            </p:txBody>
          </p:sp>
          <p:sp>
            <p:nvSpPr>
              <p:cNvPr id="775198" name="Rectangle 30">
                <a:extLst>
                  <a:ext uri="{FF2B5EF4-FFF2-40B4-BE49-F238E27FC236}">
                    <a16:creationId xmlns:a16="http://schemas.microsoft.com/office/drawing/2014/main" id="{F3C01C1B-6C6F-D24F-B718-23EC614817B0}"/>
                  </a:ext>
                </a:extLst>
              </p:cNvPr>
              <p:cNvSpPr>
                <a:spLocks noChangeArrowheads="1"/>
              </p:cNvSpPr>
              <p:nvPr/>
            </p:nvSpPr>
            <p:spPr bwMode="auto">
              <a:xfrm>
                <a:off x="3929" y="2960"/>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bL</a:t>
                </a:r>
              </a:p>
            </p:txBody>
          </p:sp>
          <p:sp>
            <p:nvSpPr>
              <p:cNvPr id="775199" name="Rectangle 31">
                <a:extLst>
                  <a:ext uri="{FF2B5EF4-FFF2-40B4-BE49-F238E27FC236}">
                    <a16:creationId xmlns:a16="http://schemas.microsoft.com/office/drawing/2014/main" id="{8A4C8556-0B0F-0242-91F0-F3B81348B2F9}"/>
                  </a:ext>
                </a:extLst>
              </p:cNvPr>
              <p:cNvSpPr>
                <a:spLocks noChangeArrowheads="1"/>
              </p:cNvSpPr>
              <p:nvPr/>
            </p:nvSpPr>
            <p:spPr bwMode="auto">
              <a:xfrm>
                <a:off x="5328" y="2992"/>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aR</a:t>
                </a:r>
              </a:p>
            </p:txBody>
          </p:sp>
          <p:sp>
            <p:nvSpPr>
              <p:cNvPr id="775200" name="Line 32">
                <a:extLst>
                  <a:ext uri="{FF2B5EF4-FFF2-40B4-BE49-F238E27FC236}">
                    <a16:creationId xmlns:a16="http://schemas.microsoft.com/office/drawing/2014/main" id="{A9A789B8-032A-864C-9BB0-7ADF37D62581}"/>
                  </a:ext>
                </a:extLst>
              </p:cNvPr>
              <p:cNvSpPr>
                <a:spLocks noChangeShapeType="1"/>
              </p:cNvSpPr>
              <p:nvPr/>
            </p:nvSpPr>
            <p:spPr bwMode="auto">
              <a:xfrm flipH="1">
                <a:off x="4912" y="2752"/>
                <a:ext cx="181"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201" name="Line 33">
                <a:extLst>
                  <a:ext uri="{FF2B5EF4-FFF2-40B4-BE49-F238E27FC236}">
                    <a16:creationId xmlns:a16="http://schemas.microsoft.com/office/drawing/2014/main" id="{DAD58CB7-B977-4343-87A0-7EC25C42E53C}"/>
                  </a:ext>
                </a:extLst>
              </p:cNvPr>
              <p:cNvSpPr>
                <a:spLocks noChangeShapeType="1"/>
              </p:cNvSpPr>
              <p:nvPr/>
            </p:nvSpPr>
            <p:spPr bwMode="auto">
              <a:xfrm>
                <a:off x="5288" y="2752"/>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202" name="Line 34">
                <a:extLst>
                  <a:ext uri="{FF2B5EF4-FFF2-40B4-BE49-F238E27FC236}">
                    <a16:creationId xmlns:a16="http://schemas.microsoft.com/office/drawing/2014/main" id="{BBFACD4D-3225-104A-BD6E-CF9403B0AFE4}"/>
                  </a:ext>
                </a:extLst>
              </p:cNvPr>
              <p:cNvSpPr>
                <a:spLocks noChangeShapeType="1"/>
              </p:cNvSpPr>
              <p:nvPr/>
            </p:nvSpPr>
            <p:spPr bwMode="auto">
              <a:xfrm flipH="1">
                <a:off x="4400" y="2216"/>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203" name="Line 35">
                <a:extLst>
                  <a:ext uri="{FF2B5EF4-FFF2-40B4-BE49-F238E27FC236}">
                    <a16:creationId xmlns:a16="http://schemas.microsoft.com/office/drawing/2014/main" id="{7C62563E-9D40-694E-B9FC-1E7A0393D02A}"/>
                  </a:ext>
                </a:extLst>
              </p:cNvPr>
              <p:cNvSpPr>
                <a:spLocks noChangeShapeType="1"/>
              </p:cNvSpPr>
              <p:nvPr/>
            </p:nvSpPr>
            <p:spPr bwMode="auto">
              <a:xfrm>
                <a:off x="4848" y="2232"/>
                <a:ext cx="336" cy="26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75204" name="Group 36">
                <a:extLst>
                  <a:ext uri="{FF2B5EF4-FFF2-40B4-BE49-F238E27FC236}">
                    <a16:creationId xmlns:a16="http://schemas.microsoft.com/office/drawing/2014/main" id="{2E72E76F-5ADF-5143-A972-D0876C53E2B8}"/>
                  </a:ext>
                </a:extLst>
              </p:cNvPr>
              <p:cNvGrpSpPr>
                <a:grpSpLocks/>
              </p:cNvGrpSpPr>
              <p:nvPr/>
            </p:nvGrpSpPr>
            <p:grpSpPr bwMode="auto">
              <a:xfrm>
                <a:off x="4392" y="2952"/>
                <a:ext cx="296" cy="431"/>
                <a:chOff x="1672" y="3504"/>
                <a:chExt cx="296" cy="431"/>
              </a:xfrm>
            </p:grpSpPr>
            <p:sp>
              <p:nvSpPr>
                <p:cNvPr id="775205" name="Rectangle 37">
                  <a:extLst>
                    <a:ext uri="{FF2B5EF4-FFF2-40B4-BE49-F238E27FC236}">
                      <a16:creationId xmlns:a16="http://schemas.microsoft.com/office/drawing/2014/main" id="{585C3F56-A104-9D41-870A-F203CA5E7C3C}"/>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cL</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75206" name="Line 38">
                  <a:extLst>
                    <a:ext uri="{FF2B5EF4-FFF2-40B4-BE49-F238E27FC236}">
                      <a16:creationId xmlns:a16="http://schemas.microsoft.com/office/drawing/2014/main" id="{D4E69AAC-CE42-A542-B25B-EC3483D47288}"/>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75207" name="Group 39">
                <a:extLst>
                  <a:ext uri="{FF2B5EF4-FFF2-40B4-BE49-F238E27FC236}">
                    <a16:creationId xmlns:a16="http://schemas.microsoft.com/office/drawing/2014/main" id="{90C5F69E-C4B8-CE4F-874B-290F35597FC1}"/>
                  </a:ext>
                </a:extLst>
              </p:cNvPr>
              <p:cNvGrpSpPr>
                <a:grpSpLocks/>
              </p:cNvGrpSpPr>
              <p:nvPr/>
            </p:nvGrpSpPr>
            <p:grpSpPr bwMode="auto">
              <a:xfrm>
                <a:off x="4792" y="2976"/>
                <a:ext cx="296" cy="431"/>
                <a:chOff x="1672" y="3504"/>
                <a:chExt cx="296" cy="431"/>
              </a:xfrm>
            </p:grpSpPr>
            <p:sp>
              <p:nvSpPr>
                <p:cNvPr id="775208" name="Rectangle 40">
                  <a:extLst>
                    <a:ext uri="{FF2B5EF4-FFF2-40B4-BE49-F238E27FC236}">
                      <a16:creationId xmlns:a16="http://schemas.microsoft.com/office/drawing/2014/main" id="{93347944-9812-5A40-8EDD-E51106FD5A88}"/>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cR</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75209" name="Line 41">
                  <a:extLst>
                    <a:ext uri="{FF2B5EF4-FFF2-40B4-BE49-F238E27FC236}">
                      <a16:creationId xmlns:a16="http://schemas.microsoft.com/office/drawing/2014/main" id="{2FC102B7-877D-6C42-B0DA-33DFD74E4738}"/>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75210" name="Oval 42">
                <a:extLst>
                  <a:ext uri="{FF2B5EF4-FFF2-40B4-BE49-F238E27FC236}">
                    <a16:creationId xmlns:a16="http://schemas.microsoft.com/office/drawing/2014/main" id="{4982EECA-21BF-3C47-B490-166A27C6EF9E}"/>
                  </a:ext>
                </a:extLst>
              </p:cNvPr>
              <p:cNvSpPr>
                <a:spLocks noChangeArrowheads="1"/>
              </p:cNvSpPr>
              <p:nvPr/>
            </p:nvSpPr>
            <p:spPr bwMode="auto">
              <a:xfrm>
                <a:off x="4216" y="2448"/>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75211" name="Line 43">
                <a:extLst>
                  <a:ext uri="{FF2B5EF4-FFF2-40B4-BE49-F238E27FC236}">
                    <a16:creationId xmlns:a16="http://schemas.microsoft.com/office/drawing/2014/main" id="{31F1411F-D7A7-4342-B8C7-BD9708725F79}"/>
                  </a:ext>
                </a:extLst>
              </p:cNvPr>
              <p:cNvSpPr>
                <a:spLocks noChangeShapeType="1"/>
              </p:cNvSpPr>
              <p:nvPr/>
            </p:nvSpPr>
            <p:spPr bwMode="auto">
              <a:xfrm flipH="1">
                <a:off x="4107" y="2720"/>
                <a:ext cx="181"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75212" name="Line 44">
                <a:extLst>
                  <a:ext uri="{FF2B5EF4-FFF2-40B4-BE49-F238E27FC236}">
                    <a16:creationId xmlns:a16="http://schemas.microsoft.com/office/drawing/2014/main" id="{D6C1EC3B-D663-3B4D-80B4-2E5BD3C61D22}"/>
                  </a:ext>
                </a:extLst>
              </p:cNvPr>
              <p:cNvSpPr>
                <a:spLocks noChangeShapeType="1"/>
              </p:cNvSpPr>
              <p:nvPr/>
            </p:nvSpPr>
            <p:spPr bwMode="auto">
              <a:xfrm>
                <a:off x="4448" y="2720"/>
                <a:ext cx="136"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653275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6194" name="Rectangle 2">
            <a:extLst>
              <a:ext uri="{FF2B5EF4-FFF2-40B4-BE49-F238E27FC236}">
                <a16:creationId xmlns:a16="http://schemas.microsoft.com/office/drawing/2014/main" id="{EB2FBD98-47D6-7744-80C7-17F7F7CB0E7C}"/>
              </a:ext>
            </a:extLst>
          </p:cNvPr>
          <p:cNvSpPr>
            <a:spLocks noGrp="1" noChangeArrowheads="1"/>
          </p:cNvSpPr>
          <p:nvPr>
            <p:ph type="body" idx="1"/>
          </p:nvPr>
        </p:nvSpPr>
        <p:spPr>
          <a:xfrm>
            <a:off x="1676401" y="152400"/>
            <a:ext cx="8740775" cy="6516688"/>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⑷ </a:t>
            </a:r>
            <a:r>
              <a:rPr lang="zh-CN" altLang="en-US" sz="3600" b="1">
                <a:solidFill>
                  <a:schemeClr val="folHlink"/>
                </a:solidFill>
                <a:latin typeface="楷体_GB2312" pitchFamily="49" charset="-122"/>
                <a:ea typeface="楷体_GB2312" pitchFamily="49" charset="-122"/>
              </a:rPr>
              <a:t>旋转后各结点</a:t>
            </a:r>
            <a:r>
              <a:rPr lang="en-US" altLang="zh-CN" sz="3600" b="1">
                <a:solidFill>
                  <a:schemeClr val="folHlink"/>
                </a:solidFill>
              </a:rPr>
              <a:t>(a,b,c)</a:t>
            </a:r>
            <a:r>
              <a:rPr lang="zh-CN" altLang="en-US" sz="3600" b="1">
                <a:solidFill>
                  <a:schemeClr val="folHlink"/>
                </a:solidFill>
                <a:ea typeface="楷体_GB2312" pitchFamily="49" charset="-122"/>
              </a:rPr>
              <a:t>平衡因子分析</a:t>
            </a:r>
          </a:p>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①</a:t>
            </a:r>
            <a:r>
              <a:rPr lang="zh-CN" altLang="en-US" sz="2800" b="1">
                <a:solidFill>
                  <a:schemeClr val="hlink"/>
                </a:solidFill>
                <a:latin typeface="宋体" panose="02010600030101010101" pitchFamily="2" charset="-122"/>
              </a:rPr>
              <a:t> </a:t>
            </a:r>
            <a:r>
              <a:rPr lang="zh-CN" altLang="en-US" sz="2800" b="1">
                <a:solidFill>
                  <a:schemeClr val="hlink"/>
                </a:solidFill>
              </a:rPr>
              <a:t>旋转前 </a:t>
            </a:r>
            <a:r>
              <a:rPr lang="en-US" altLang="zh-CN" sz="2800" b="1"/>
              <a:t>(</a:t>
            </a:r>
            <a:r>
              <a:rPr lang="zh-CN" altLang="en-US" sz="2800" b="1"/>
              <a:t>插入后</a:t>
            </a:r>
            <a:r>
              <a:rPr lang="en-US" altLang="zh-CN" sz="2800" b="1"/>
              <a:t>)</a:t>
            </a:r>
            <a:r>
              <a:rPr lang="en-US" altLang="zh-CN" sz="2800" b="1">
                <a:solidFill>
                  <a:schemeClr val="hlink"/>
                </a:solidFill>
              </a:rPr>
              <a:t>c</a:t>
            </a:r>
            <a:r>
              <a:rPr lang="zh-CN" altLang="en-US" sz="2800" b="1">
                <a:solidFill>
                  <a:schemeClr val="hlink"/>
                </a:solidFill>
                <a:latin typeface="宋体" panose="02010600030101010101" pitchFamily="2" charset="-122"/>
              </a:rPr>
              <a:t>的平衡因子是</a:t>
            </a:r>
            <a:r>
              <a:rPr lang="en-US" altLang="zh-CN" sz="2800" b="1">
                <a:solidFill>
                  <a:schemeClr val="hlink"/>
                </a:solidFill>
              </a:rPr>
              <a:t>1</a:t>
            </a:r>
            <a:r>
              <a:rPr lang="zh-CN" altLang="en-US" sz="2800" b="1"/>
              <a:t>：</a:t>
            </a:r>
            <a:endParaRPr lang="zh-CN" altLang="en-US" sz="2800" b="1">
              <a:solidFill>
                <a:schemeClr val="folHlink"/>
              </a:solidFill>
            </a:endParaRPr>
          </a:p>
          <a:p>
            <a:pPr marL="0" indent="0">
              <a:lnSpc>
                <a:spcPct val="110000"/>
              </a:lnSpc>
              <a:buNone/>
            </a:pPr>
            <a:r>
              <a:rPr lang="zh-CN" altLang="en-US" sz="2800" b="1"/>
              <a:t>         </a:t>
            </a:r>
            <a:r>
              <a:rPr lang="en-US" altLang="zh-CN" sz="2800" b="1"/>
              <a:t>a</a:t>
            </a:r>
            <a:r>
              <a:rPr lang="zh-CN" altLang="en-US" sz="2800" b="1"/>
              <a:t>的左子树深度为</a:t>
            </a:r>
            <a:r>
              <a:rPr lang="en-US" altLang="zh-CN" sz="2800" b="1"/>
              <a:t>H</a:t>
            </a:r>
            <a:r>
              <a:rPr lang="en-US" altLang="zh-CN" sz="2800" b="1" baseline="-20000"/>
              <a:t>cL</a:t>
            </a:r>
            <a:r>
              <a:rPr lang="en-US" altLang="zh-CN" sz="2800" b="1"/>
              <a:t>-1 </a:t>
            </a:r>
            <a:r>
              <a:rPr lang="zh-CN" altLang="en-US" sz="2800" b="1">
                <a:latin typeface="宋体" panose="02010600030101010101" pitchFamily="2" charset="-122"/>
              </a:rPr>
              <a:t>，</a:t>
            </a:r>
            <a:r>
              <a:rPr lang="zh-CN" altLang="en-US" sz="2800" b="1"/>
              <a:t>其右子树没有变化</a:t>
            </a:r>
            <a:r>
              <a:rPr lang="zh-CN" altLang="en-US" sz="2800" b="1">
                <a:latin typeface="宋体" panose="02010600030101010101" pitchFamily="2" charset="-122"/>
              </a:rPr>
              <a:t>，</a:t>
            </a:r>
            <a:r>
              <a:rPr lang="zh-CN" altLang="en-US" sz="2800" b="1"/>
              <a:t>深度是</a:t>
            </a:r>
            <a:r>
              <a:rPr lang="en-US" altLang="zh-CN" sz="2800" b="1"/>
              <a:t>H</a:t>
            </a:r>
            <a:r>
              <a:rPr lang="en-US" altLang="zh-CN" sz="2800" b="1" baseline="-20000"/>
              <a:t>cL</a:t>
            </a:r>
            <a:r>
              <a:rPr lang="zh-CN" altLang="en-US" sz="2800" b="1">
                <a:latin typeface="宋体" panose="02010600030101010101" pitchFamily="2" charset="-122"/>
              </a:rPr>
              <a:t>，则</a:t>
            </a:r>
            <a:r>
              <a:rPr lang="en-US" altLang="zh-CN" sz="2800" b="1">
                <a:solidFill>
                  <a:schemeClr val="folHlink"/>
                </a:solidFill>
              </a:rPr>
              <a:t>a</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-1</a:t>
            </a:r>
            <a:r>
              <a:rPr lang="zh-CN" altLang="en-US" sz="2800" b="1"/>
              <a:t>；</a:t>
            </a:r>
            <a:r>
              <a:rPr lang="en-US" altLang="zh-CN" sz="2800" b="1"/>
              <a:t>b</a:t>
            </a:r>
            <a:r>
              <a:rPr lang="zh-CN" altLang="en-US" sz="2800" b="1"/>
              <a:t>的左子树没有变化</a:t>
            </a:r>
            <a:r>
              <a:rPr lang="zh-CN" altLang="en-US" sz="2800" b="1">
                <a:latin typeface="宋体" panose="02010600030101010101" pitchFamily="2" charset="-122"/>
              </a:rPr>
              <a:t>，</a:t>
            </a:r>
            <a:r>
              <a:rPr lang="zh-CN" altLang="en-US" sz="2800" b="1"/>
              <a:t>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右子树是</a:t>
            </a:r>
            <a:r>
              <a:rPr lang="en-US" altLang="zh-CN" sz="2800" b="1"/>
              <a:t>c</a:t>
            </a:r>
            <a:r>
              <a:rPr lang="zh-CN" altLang="en-US" sz="2800" b="1"/>
              <a:t>旋转前的左子树</a:t>
            </a:r>
            <a:r>
              <a:rPr lang="zh-CN" altLang="en-US" sz="2800" b="1">
                <a:latin typeface="宋体" panose="02010600030101010101" pitchFamily="2" charset="-122"/>
              </a:rPr>
              <a:t>，</a:t>
            </a:r>
            <a:r>
              <a:rPr lang="zh-CN" altLang="en-US" sz="2800" b="1"/>
              <a:t>深度为</a:t>
            </a:r>
            <a:r>
              <a:rPr lang="en-US" altLang="zh-CN" sz="2800" b="1"/>
              <a:t>H</a:t>
            </a:r>
            <a:r>
              <a:rPr lang="en-US" altLang="zh-CN" sz="2800" b="1" baseline="-20000"/>
              <a:t>cL</a:t>
            </a:r>
            <a:r>
              <a:rPr lang="zh-CN" altLang="en-US" sz="2800" b="1">
                <a:latin typeface="宋体" panose="02010600030101010101" pitchFamily="2" charset="-122"/>
              </a:rPr>
              <a:t>，则</a:t>
            </a:r>
            <a:r>
              <a:rPr lang="en-US" altLang="zh-CN" sz="2800" b="1">
                <a:solidFill>
                  <a:schemeClr val="folHlink"/>
                </a:solidFill>
              </a:rPr>
              <a:t>b</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0</a:t>
            </a:r>
            <a:r>
              <a:rPr lang="zh-CN" altLang="en-US" sz="2800" b="1"/>
              <a:t>； </a:t>
            </a:r>
            <a:r>
              <a:rPr lang="en-US" altLang="zh-CN" sz="2800" b="1"/>
              <a:t>c</a:t>
            </a:r>
            <a:r>
              <a:rPr lang="zh-CN" altLang="en-US" sz="2800" b="1"/>
              <a:t>的左、右子树分别是以</a:t>
            </a:r>
            <a:r>
              <a:rPr lang="en-US" altLang="zh-CN" sz="2800" b="1"/>
              <a:t>b</a:t>
            </a:r>
            <a:r>
              <a:rPr lang="zh-CN" altLang="en-US" sz="2800" b="1"/>
              <a:t>和</a:t>
            </a:r>
            <a:r>
              <a:rPr lang="en-US" altLang="zh-CN" sz="2800" b="1"/>
              <a:t>a</a:t>
            </a:r>
            <a:r>
              <a:rPr lang="zh-CN" altLang="en-US" sz="2800" b="1"/>
              <a:t>为根的子树</a:t>
            </a:r>
            <a:r>
              <a:rPr lang="zh-CN" altLang="en-US" sz="2800" b="1">
                <a:latin typeface="宋体" panose="02010600030101010101" pitchFamily="2" charset="-122"/>
              </a:rPr>
              <a:t>，则</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0</a:t>
            </a:r>
            <a:r>
              <a:rPr lang="en-US" altLang="zh-CN" sz="2800" b="1"/>
              <a:t> </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a:t>
            </a:r>
            <a:r>
              <a:rPr lang="zh-CN" altLang="en-US" sz="2800" b="1"/>
              <a:t> </a:t>
            </a:r>
            <a:r>
              <a:rPr lang="zh-CN" altLang="en-US" sz="2800" b="1">
                <a:latin typeface="宋体" panose="02010600030101010101" pitchFamily="2" charset="-122"/>
              </a:rPr>
              <a:t>②</a:t>
            </a:r>
            <a:r>
              <a:rPr lang="zh-CN" altLang="en-US" sz="2800" b="1">
                <a:solidFill>
                  <a:schemeClr val="folHlink"/>
                </a:solidFill>
                <a:latin typeface="宋体" panose="02010600030101010101" pitchFamily="2" charset="-122"/>
              </a:rPr>
              <a:t> </a:t>
            </a:r>
            <a:r>
              <a:rPr lang="zh-CN" altLang="en-US" sz="2800" b="1">
                <a:solidFill>
                  <a:schemeClr val="hlink"/>
                </a:solidFill>
              </a:rPr>
              <a:t>旋转前</a:t>
            </a:r>
            <a:r>
              <a:rPr lang="zh-CN" altLang="en-US" sz="2800" b="1">
                <a:solidFill>
                  <a:schemeClr val="folHlink"/>
                </a:solidFill>
              </a:rPr>
              <a:t> </a:t>
            </a:r>
            <a:r>
              <a:rPr lang="en-US" altLang="zh-CN" sz="2800" b="1"/>
              <a:t>(</a:t>
            </a:r>
            <a:r>
              <a:rPr lang="zh-CN" altLang="en-US" sz="2800" b="1"/>
              <a:t>插入后</a:t>
            </a:r>
            <a:r>
              <a:rPr lang="en-US" altLang="zh-CN" sz="2800" b="1"/>
              <a:t>)</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0</a:t>
            </a:r>
            <a:r>
              <a:rPr lang="zh-CN" altLang="en-US" sz="2800" b="1"/>
              <a:t>：</a:t>
            </a:r>
            <a:endParaRPr lang="zh-CN" altLang="en-US" sz="2800" b="1">
              <a:solidFill>
                <a:schemeClr val="folHlink"/>
              </a:solidFill>
              <a:latin typeface="宋体" panose="02010600030101010101" pitchFamily="2" charset="-122"/>
            </a:endParaRPr>
          </a:p>
          <a:p>
            <a:pPr marL="0" indent="0">
              <a:lnSpc>
                <a:spcPct val="110000"/>
              </a:lnSpc>
              <a:buNone/>
            </a:pPr>
            <a:r>
              <a:rPr lang="zh-CN" altLang="en-US" sz="2800" b="1"/>
              <a:t>        旋转后</a:t>
            </a:r>
            <a:r>
              <a:rPr lang="en-US" altLang="zh-CN" sz="2800" b="1">
                <a:solidFill>
                  <a:schemeClr val="folHlink"/>
                </a:solidFill>
              </a:rPr>
              <a:t>a</a:t>
            </a:r>
            <a:r>
              <a:rPr lang="zh-CN" altLang="en-US" sz="2800" b="1">
                <a:solidFill>
                  <a:schemeClr val="folHlink"/>
                </a:solidFill>
                <a:latin typeface="宋体" panose="02010600030101010101" pitchFamily="2" charset="-122"/>
              </a:rPr>
              <a:t>，</a:t>
            </a:r>
            <a:r>
              <a:rPr lang="en-US" altLang="zh-CN" sz="2800" b="1">
                <a:solidFill>
                  <a:schemeClr val="folHlink"/>
                </a:solidFill>
              </a:rPr>
              <a:t>b</a:t>
            </a:r>
            <a:r>
              <a:rPr lang="zh-CN" altLang="en-US" sz="2800" b="1">
                <a:solidFill>
                  <a:schemeClr val="folHlink"/>
                </a:solidFill>
                <a:latin typeface="宋体" panose="02010600030101010101" pitchFamily="2" charset="-122"/>
              </a:rPr>
              <a:t>，</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的平衡因子都是</a:t>
            </a:r>
            <a:r>
              <a:rPr lang="en-US" altLang="zh-CN" sz="2800" b="1">
                <a:solidFill>
                  <a:schemeClr val="folHlink"/>
                </a:solidFill>
              </a:rPr>
              <a:t>0</a:t>
            </a:r>
            <a:r>
              <a:rPr lang="en-US" altLang="zh-CN" sz="2800" b="1"/>
              <a:t> </a:t>
            </a:r>
            <a:r>
              <a:rPr lang="zh-CN" altLang="en-US" sz="2800" b="1">
                <a:latin typeface="宋体" panose="02010600030101010101" pitchFamily="2" charset="-122"/>
              </a:rPr>
              <a:t>。</a:t>
            </a:r>
          </a:p>
          <a:p>
            <a:pPr marL="0" indent="0">
              <a:lnSpc>
                <a:spcPct val="110000"/>
              </a:lnSpc>
              <a:buNone/>
            </a:pPr>
            <a:r>
              <a:rPr lang="zh-CN" altLang="en-US" sz="2800" b="1">
                <a:solidFill>
                  <a:schemeClr val="folHlink"/>
                </a:solidFill>
              </a:rPr>
              <a:t>   </a:t>
            </a:r>
            <a:r>
              <a:rPr lang="zh-CN" altLang="en-US" sz="2800" b="1"/>
              <a:t>③</a:t>
            </a:r>
            <a:r>
              <a:rPr lang="zh-CN" altLang="en-US" sz="2800" b="1">
                <a:solidFill>
                  <a:schemeClr val="folHlink"/>
                </a:solidFill>
              </a:rPr>
              <a:t>  </a:t>
            </a:r>
            <a:r>
              <a:rPr lang="zh-CN" altLang="en-US" sz="2800" b="1">
                <a:solidFill>
                  <a:schemeClr val="hlink"/>
                </a:solidFill>
              </a:rPr>
              <a:t>旋转前</a:t>
            </a:r>
            <a:r>
              <a:rPr lang="zh-CN" altLang="en-US" sz="2800" b="1">
                <a:solidFill>
                  <a:schemeClr val="folHlink"/>
                </a:solidFill>
              </a:rPr>
              <a:t> </a:t>
            </a:r>
            <a:r>
              <a:rPr lang="en-US" altLang="zh-CN" sz="2800" b="1"/>
              <a:t>(</a:t>
            </a:r>
            <a:r>
              <a:rPr lang="zh-CN" altLang="en-US" sz="2800" b="1"/>
              <a:t>插入后</a:t>
            </a:r>
            <a:r>
              <a:rPr lang="en-US" altLang="zh-CN" sz="2800" b="1"/>
              <a:t>)</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-1</a:t>
            </a:r>
            <a:r>
              <a:rPr lang="zh-CN" altLang="en-US" sz="2800" b="1"/>
              <a:t>：</a:t>
            </a:r>
            <a:endParaRPr lang="zh-CN" altLang="en-US" sz="2800" b="1">
              <a:solidFill>
                <a:schemeClr val="folHlink"/>
              </a:solidFill>
              <a:latin typeface="宋体" panose="02010600030101010101" pitchFamily="2" charset="-122"/>
            </a:endParaRPr>
          </a:p>
          <a:p>
            <a:pPr marL="0" indent="0">
              <a:lnSpc>
                <a:spcPct val="110000"/>
              </a:lnSpc>
              <a:buNone/>
            </a:pPr>
            <a:r>
              <a:rPr lang="zh-CN" altLang="en-US" sz="2800" b="1"/>
              <a:t>        旋转后</a:t>
            </a:r>
            <a:r>
              <a:rPr lang="en-US" altLang="zh-CN" sz="2800" b="1">
                <a:solidFill>
                  <a:schemeClr val="folHlink"/>
                </a:solidFill>
              </a:rPr>
              <a:t>a</a:t>
            </a:r>
            <a:r>
              <a:rPr lang="zh-CN" altLang="en-US" sz="2800" b="1">
                <a:solidFill>
                  <a:schemeClr val="folHlink"/>
                </a:solidFill>
                <a:latin typeface="宋体" panose="02010600030101010101" pitchFamily="2" charset="-122"/>
              </a:rPr>
              <a:t>，</a:t>
            </a:r>
            <a:r>
              <a:rPr lang="en-US" altLang="zh-CN" sz="2800" b="1">
                <a:solidFill>
                  <a:schemeClr val="folHlink"/>
                </a:solidFill>
              </a:rPr>
              <a:t>b</a:t>
            </a:r>
            <a:r>
              <a:rPr lang="zh-CN" altLang="en-US" sz="2800" b="1">
                <a:solidFill>
                  <a:schemeClr val="folHlink"/>
                </a:solidFill>
                <a:latin typeface="宋体" panose="02010600030101010101" pitchFamily="2" charset="-122"/>
              </a:rPr>
              <a:t>，</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的平衡因子分别是</a:t>
            </a:r>
            <a:r>
              <a:rPr lang="en-US" altLang="zh-CN" sz="2800" b="1">
                <a:solidFill>
                  <a:schemeClr val="folHlink"/>
                </a:solidFill>
              </a:rPr>
              <a:t>0</a:t>
            </a:r>
            <a:r>
              <a:rPr lang="zh-CN" altLang="en-US" sz="2800" b="1">
                <a:solidFill>
                  <a:schemeClr val="folHlink"/>
                </a:solidFill>
                <a:latin typeface="宋体" panose="02010600030101010101" pitchFamily="2" charset="-122"/>
              </a:rPr>
              <a:t>，</a:t>
            </a:r>
            <a:r>
              <a:rPr lang="en-US" altLang="zh-CN" sz="2800" b="1">
                <a:solidFill>
                  <a:schemeClr val="folHlink"/>
                </a:solidFill>
              </a:rPr>
              <a:t>-1</a:t>
            </a:r>
            <a:r>
              <a:rPr lang="zh-CN" altLang="en-US" sz="2800" b="1">
                <a:solidFill>
                  <a:schemeClr val="folHlink"/>
                </a:solidFill>
                <a:latin typeface="宋体" panose="02010600030101010101" pitchFamily="2" charset="-122"/>
              </a:rPr>
              <a:t>，</a:t>
            </a:r>
            <a:r>
              <a:rPr lang="en-US" altLang="zh-CN" sz="2800" b="1">
                <a:solidFill>
                  <a:schemeClr val="folHlink"/>
                </a:solidFill>
              </a:rPr>
              <a:t>0</a:t>
            </a:r>
            <a:r>
              <a:rPr lang="en-US" altLang="zh-CN" sz="2800" b="1"/>
              <a:t> </a:t>
            </a:r>
            <a:r>
              <a:rPr lang="zh-CN" altLang="en-US" sz="2800" b="1">
                <a:latin typeface="宋体" panose="02010600030101010101" pitchFamily="2" charset="-122"/>
              </a:rPr>
              <a:t>。</a:t>
            </a:r>
          </a:p>
          <a:p>
            <a:pPr marL="0" indent="0">
              <a:lnSpc>
                <a:spcPct val="110000"/>
              </a:lnSpc>
              <a:buNone/>
            </a:pPr>
            <a:r>
              <a:rPr lang="zh-CN" altLang="en-US" sz="2800" b="1"/>
              <a:t> 综上所述</a:t>
            </a:r>
            <a:r>
              <a:rPr lang="zh-CN" altLang="en-US" sz="2800" b="1">
                <a:latin typeface="宋体" panose="02010600030101010101" pitchFamily="2" charset="-122"/>
              </a:rPr>
              <a:t>，即</a:t>
            </a:r>
            <a:r>
              <a:rPr lang="zh-CN" altLang="en-US" sz="2800" b="1">
                <a:solidFill>
                  <a:schemeClr val="hlink"/>
                </a:solidFill>
                <a:latin typeface="宋体" panose="02010600030101010101" pitchFamily="2" charset="-122"/>
              </a:rPr>
              <a:t>整棵树旋转后是平衡的</a:t>
            </a:r>
            <a:r>
              <a:rPr lang="zh-CN" altLang="en-US" sz="2800" b="1">
                <a:latin typeface="宋体" panose="02010600030101010101" pitchFamily="2" charset="-122"/>
              </a:rPr>
              <a:t>。</a:t>
            </a:r>
          </a:p>
        </p:txBody>
      </p:sp>
    </p:spTree>
    <p:extLst>
      <p:ext uri="{BB962C8B-B14F-4D97-AF65-F5344CB8AC3E}">
        <p14:creationId xmlns:p14="http://schemas.microsoft.com/office/powerpoint/2010/main" val="3804643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FA65648E-8F4C-134A-9D99-23E7E89BFA86}"/>
              </a:ext>
            </a:extLst>
          </p:cNvPr>
          <p:cNvSpPr>
            <a:spLocks noGrp="1" noChangeArrowheads="1"/>
          </p:cNvSpPr>
          <p:nvPr>
            <p:ph type="body" idx="1"/>
          </p:nvPr>
        </p:nvSpPr>
        <p:spPr>
          <a:xfrm>
            <a:off x="1676401" y="152401"/>
            <a:ext cx="8812213" cy="6372225"/>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⑸ </a:t>
            </a:r>
            <a:r>
              <a:rPr lang="zh-CN" altLang="en-US" sz="3600" b="1">
                <a:solidFill>
                  <a:schemeClr val="folHlink"/>
                </a:solidFill>
                <a:latin typeface="楷体_GB2312" pitchFamily="49" charset="-122"/>
                <a:ea typeface="楷体_GB2312" pitchFamily="49" charset="-122"/>
              </a:rPr>
              <a:t>旋转算法</a:t>
            </a:r>
          </a:p>
          <a:p>
            <a:pPr marL="0" indent="0">
              <a:lnSpc>
                <a:spcPct val="110000"/>
              </a:lnSpc>
              <a:buNone/>
            </a:pPr>
            <a:r>
              <a:rPr lang="en-US" altLang="zh-CN" sz="2800" b="1"/>
              <a:t>void  LR_rotate(BBSTNode *a)</a:t>
            </a:r>
          </a:p>
          <a:p>
            <a:pPr marL="355600" lvl="1" indent="0">
              <a:lnSpc>
                <a:spcPct val="110000"/>
              </a:lnSpc>
              <a:buNone/>
            </a:pPr>
            <a:r>
              <a:rPr lang="en-US" altLang="zh-CN" b="1"/>
              <a:t>{  BBSTNode *b,*c  ;</a:t>
            </a:r>
          </a:p>
          <a:p>
            <a:pPr marL="723900" lvl="2" indent="0">
              <a:lnSpc>
                <a:spcPct val="110000"/>
              </a:lnSpc>
              <a:buNone/>
            </a:pPr>
            <a:r>
              <a:rPr lang="en-US" altLang="zh-CN" sz="2800" b="1"/>
              <a:t>b=a-&gt;Lchild ; c=b-&gt;Rchild ;      </a:t>
            </a:r>
            <a:r>
              <a:rPr lang="en-US" altLang="zh-CN" b="1"/>
              <a:t>/*  </a:t>
            </a:r>
            <a:r>
              <a:rPr lang="zh-CN" altLang="en-US" b="1"/>
              <a:t>初始化  *</a:t>
            </a:r>
            <a:r>
              <a:rPr lang="en-US" altLang="zh-CN" b="1"/>
              <a:t>/</a:t>
            </a:r>
          </a:p>
          <a:p>
            <a:pPr marL="723900" lvl="2" indent="0">
              <a:lnSpc>
                <a:spcPct val="110000"/>
              </a:lnSpc>
              <a:buNone/>
            </a:pPr>
            <a:r>
              <a:rPr lang="en-US" altLang="zh-CN" sz="2800" b="1"/>
              <a:t>a-&gt;Lchild=c-&gt;Rchild ;  b-&gt;Rchild=c-&gt;Lchild ;</a:t>
            </a:r>
          </a:p>
          <a:p>
            <a:pPr marL="723900" lvl="2" indent="0">
              <a:lnSpc>
                <a:spcPct val="110000"/>
              </a:lnSpc>
              <a:buNone/>
            </a:pPr>
            <a:r>
              <a:rPr lang="en-US" altLang="zh-CN" sz="2800" b="1"/>
              <a:t>c-&gt;Lchild=b ;  c-&gt;Rchild=a ;</a:t>
            </a:r>
          </a:p>
          <a:p>
            <a:pPr marL="723900" lvl="2" indent="0">
              <a:lnSpc>
                <a:spcPct val="110000"/>
              </a:lnSpc>
              <a:buNone/>
            </a:pPr>
            <a:r>
              <a:rPr lang="en-US" altLang="zh-CN" sz="2800" b="1"/>
              <a:t>if (c-&gt;Bfactor==1) </a:t>
            </a:r>
          </a:p>
          <a:p>
            <a:pPr marL="1079500" lvl="3" indent="0">
              <a:lnSpc>
                <a:spcPct val="110000"/>
              </a:lnSpc>
              <a:buNone/>
            </a:pPr>
            <a:r>
              <a:rPr lang="en-US" altLang="zh-CN" sz="2800" b="1"/>
              <a:t>{   a-&gt;Bfactor=-1 ;b-&gt;Bfactor=0 ;   }</a:t>
            </a:r>
          </a:p>
          <a:p>
            <a:pPr marL="723900" lvl="2" indent="0">
              <a:lnSpc>
                <a:spcPct val="110000"/>
              </a:lnSpc>
              <a:buNone/>
            </a:pPr>
            <a:r>
              <a:rPr lang="en-US" altLang="zh-CN" sz="2800" b="1"/>
              <a:t>else if (c-&gt;Bfactor==0)  a-&gt;Bfactor=b-&gt;Bfactor=0 ;</a:t>
            </a:r>
          </a:p>
          <a:p>
            <a:pPr marL="1435100" lvl="4" indent="0">
              <a:lnSpc>
                <a:spcPct val="110000"/>
              </a:lnSpc>
              <a:buNone/>
            </a:pPr>
            <a:r>
              <a:rPr lang="en-US" altLang="zh-CN" sz="2800" b="1"/>
              <a:t>else {   a-&gt;Bfactor=0 ;b-&gt;Bfactor=1 ;   }</a:t>
            </a:r>
          </a:p>
          <a:p>
            <a:pPr marL="355600" lvl="1" indent="0">
              <a:lnSpc>
                <a:spcPct val="110000"/>
              </a:lnSpc>
              <a:buNone/>
            </a:pPr>
            <a:r>
              <a:rPr lang="en-US" altLang="zh-CN" b="1"/>
              <a:t>}</a:t>
            </a:r>
          </a:p>
        </p:txBody>
      </p:sp>
    </p:spTree>
    <p:extLst>
      <p:ext uri="{BB962C8B-B14F-4D97-AF65-F5344CB8AC3E}">
        <p14:creationId xmlns:p14="http://schemas.microsoft.com/office/powerpoint/2010/main" val="704258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D6C38931-D6D7-C446-875D-60729F9BE077}"/>
              </a:ext>
            </a:extLst>
          </p:cNvPr>
          <p:cNvSpPr>
            <a:spLocks noGrp="1" noChangeArrowheads="1"/>
          </p:cNvSpPr>
          <p:nvPr>
            <p:ph type="title"/>
          </p:nvPr>
        </p:nvSpPr>
        <p:spPr>
          <a:xfrm>
            <a:off x="1828801" y="152400"/>
            <a:ext cx="4987925" cy="609600"/>
          </a:xfrm>
        </p:spPr>
        <p:txBody>
          <a:bodyPr/>
          <a:lstStyle/>
          <a:p>
            <a:pPr algn="l"/>
            <a:r>
              <a:rPr lang="en-US" altLang="zh-CN" sz="4000" b="1">
                <a:latin typeface="Times New Roman" panose="02020603050405020304" pitchFamily="18" charset="0"/>
              </a:rPr>
              <a:t>3   RL</a:t>
            </a:r>
            <a:r>
              <a:rPr lang="zh-CN" altLang="en-US" sz="4000" b="1">
                <a:ea typeface="楷体_GB2312" pitchFamily="49" charset="-122"/>
              </a:rPr>
              <a:t>型平衡</a:t>
            </a:r>
            <a:r>
              <a:rPr lang="zh-CN" altLang="en-US" sz="4000" b="1">
                <a:latin typeface="宋体" panose="02010600030101010101" pitchFamily="2" charset="-122"/>
                <a:ea typeface="楷体_GB2312" pitchFamily="49" charset="-122"/>
              </a:rPr>
              <a:t>化旋转</a:t>
            </a:r>
          </a:p>
        </p:txBody>
      </p:sp>
      <p:sp>
        <p:nvSpPr>
          <p:cNvPr id="778243" name="Rectangle 3">
            <a:extLst>
              <a:ext uri="{FF2B5EF4-FFF2-40B4-BE49-F238E27FC236}">
                <a16:creationId xmlns:a16="http://schemas.microsoft.com/office/drawing/2014/main" id="{25D025A6-A14C-274F-A522-71145CBAF548}"/>
              </a:ext>
            </a:extLst>
          </p:cNvPr>
          <p:cNvSpPr>
            <a:spLocks noGrp="1" noChangeArrowheads="1"/>
          </p:cNvSpPr>
          <p:nvPr>
            <p:ph type="body" idx="1"/>
          </p:nvPr>
        </p:nvSpPr>
        <p:spPr>
          <a:xfrm>
            <a:off x="1676401" y="914401"/>
            <a:ext cx="8812213" cy="5394325"/>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latin typeface="宋体" panose="02010600030101010101" pitchFamily="2" charset="-122"/>
                <a:ea typeface="楷体_GB2312" pitchFamily="49" charset="-122"/>
              </a:rPr>
              <a:t>失衡原因</a:t>
            </a:r>
            <a:endParaRPr lang="zh-CN" altLang="en-US" sz="3600" b="1">
              <a:solidFill>
                <a:schemeClr val="folHlink"/>
              </a:solidFill>
              <a:ea typeface="楷体_GB2312" pitchFamily="49" charset="-122"/>
            </a:endParaRPr>
          </a:p>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在</a:t>
            </a:r>
            <a:r>
              <a:rPr lang="zh-CN" altLang="en-US" sz="2800" b="1"/>
              <a:t>结点</a:t>
            </a:r>
            <a:r>
              <a:rPr lang="en-US" altLang="zh-CN" sz="2800" b="1"/>
              <a:t>a</a:t>
            </a:r>
            <a:r>
              <a:rPr lang="zh-CN" altLang="en-US" sz="2800" b="1">
                <a:latin typeface="宋体" panose="02010600030101010101" pitchFamily="2" charset="-122"/>
              </a:rPr>
              <a:t>的</a:t>
            </a:r>
            <a:r>
              <a:rPr lang="zh-CN" altLang="en-US" sz="2800" b="1" u="sng">
                <a:solidFill>
                  <a:schemeClr val="accent1"/>
                </a:solidFill>
                <a:latin typeface="宋体" panose="02010600030101010101" pitchFamily="2" charset="-122"/>
              </a:rPr>
              <a:t>右孩子</a:t>
            </a:r>
            <a:r>
              <a:rPr lang="zh-CN" altLang="en-US" sz="2800" b="1" u="sng">
                <a:solidFill>
                  <a:schemeClr val="hlink"/>
                </a:solidFill>
                <a:latin typeface="宋体" panose="02010600030101010101" pitchFamily="2" charset="-122"/>
              </a:rPr>
              <a:t>的左子树</a:t>
            </a:r>
            <a:r>
              <a:rPr lang="zh-CN" altLang="en-US" sz="2800" b="1">
                <a:latin typeface="宋体" panose="02010600030101010101" pitchFamily="2" charset="-122"/>
              </a:rPr>
              <a:t>上进行插入，插入使</a:t>
            </a:r>
            <a:r>
              <a:rPr lang="zh-CN" altLang="en-US" sz="2800" b="1"/>
              <a:t>结点</a:t>
            </a:r>
            <a:r>
              <a:rPr lang="en-US" altLang="zh-CN" sz="2800" b="1"/>
              <a:t>a</a:t>
            </a:r>
            <a:r>
              <a:rPr lang="zh-CN" altLang="en-US" sz="2800" b="1">
                <a:solidFill>
                  <a:schemeClr val="folHlink"/>
                </a:solidFill>
              </a:rPr>
              <a:t>失去</a:t>
            </a:r>
            <a:r>
              <a:rPr lang="zh-CN" altLang="en-US" sz="2800" b="1">
                <a:solidFill>
                  <a:schemeClr val="folHlink"/>
                </a:solidFill>
                <a:latin typeface="宋体" panose="02010600030101010101" pitchFamily="2" charset="-122"/>
              </a:rPr>
              <a:t>平衡</a:t>
            </a:r>
            <a:r>
              <a:rPr lang="zh-CN" altLang="en-US" sz="2800" b="1">
                <a:latin typeface="宋体" panose="02010600030101010101" pitchFamily="2" charset="-122"/>
              </a:rPr>
              <a:t>，</a:t>
            </a:r>
            <a:r>
              <a:rPr lang="zh-CN" altLang="en-US" sz="2800" b="1">
                <a:solidFill>
                  <a:schemeClr val="hlink"/>
                </a:solidFill>
                <a:latin typeface="宋体" panose="02010600030101010101" pitchFamily="2" charset="-122"/>
              </a:rPr>
              <a:t>与</a:t>
            </a:r>
            <a:r>
              <a:rPr lang="en-US" altLang="zh-CN" sz="2800" b="1">
                <a:solidFill>
                  <a:schemeClr val="hlink"/>
                </a:solidFill>
              </a:rPr>
              <a:t>LR</a:t>
            </a:r>
            <a:r>
              <a:rPr lang="zh-CN" altLang="en-US" sz="2800" b="1">
                <a:solidFill>
                  <a:schemeClr val="hlink"/>
                </a:solidFill>
              </a:rPr>
              <a:t>型正好对称</a:t>
            </a:r>
            <a:r>
              <a:rPr lang="zh-CN" altLang="en-US" sz="2800" b="1">
                <a:latin typeface="宋体" panose="02010600030101010101" pitchFamily="2" charset="-122"/>
              </a:rPr>
              <a:t>。对于结点</a:t>
            </a:r>
            <a:r>
              <a:rPr lang="en-US" altLang="zh-CN" sz="2800" b="1"/>
              <a:t>a</a:t>
            </a:r>
            <a:r>
              <a:rPr lang="zh-CN" altLang="en-US" sz="2800" b="1">
                <a:latin typeface="宋体" panose="02010600030101010101" pitchFamily="2" charset="-122"/>
              </a:rPr>
              <a:t>，插入前的平衡因子是</a:t>
            </a:r>
            <a:r>
              <a:rPr lang="en-US" altLang="zh-CN" sz="2800" b="1"/>
              <a:t>-1</a:t>
            </a:r>
            <a:r>
              <a:rPr lang="zh-CN" altLang="en-US" sz="2800" b="1">
                <a:latin typeface="宋体" panose="02010600030101010101" pitchFamily="2" charset="-122"/>
              </a:rPr>
              <a:t>，插入后</a:t>
            </a:r>
            <a:r>
              <a:rPr lang="en-US" altLang="zh-CN" sz="2800" b="1"/>
              <a:t>a</a:t>
            </a:r>
            <a:r>
              <a:rPr lang="zh-CN" altLang="en-US" sz="2800" b="1"/>
              <a:t>的</a:t>
            </a:r>
            <a:r>
              <a:rPr lang="zh-CN" altLang="en-US" sz="2800" b="1">
                <a:latin typeface="宋体" panose="02010600030101010101" pitchFamily="2" charset="-122"/>
              </a:rPr>
              <a:t>平衡因子是</a:t>
            </a:r>
            <a:r>
              <a:rPr lang="en-US" altLang="zh-CN" sz="2800" b="1"/>
              <a:t>-2</a:t>
            </a:r>
            <a:r>
              <a:rPr lang="zh-CN" altLang="en-US" sz="2800" b="1">
                <a:latin typeface="宋体" panose="02010600030101010101" pitchFamily="2" charset="-122"/>
              </a:rPr>
              <a:t>。设</a:t>
            </a:r>
            <a:r>
              <a:rPr lang="en-US" altLang="zh-CN" sz="2800" b="1"/>
              <a:t>b</a:t>
            </a:r>
            <a:r>
              <a:rPr lang="zh-CN" altLang="en-US" sz="2800" b="1"/>
              <a:t>是</a:t>
            </a:r>
            <a:r>
              <a:rPr lang="en-US" altLang="zh-CN" sz="2800" b="1"/>
              <a:t>a</a:t>
            </a:r>
            <a:r>
              <a:rPr lang="zh-CN" altLang="en-US" sz="2800" b="1">
                <a:latin typeface="宋体" panose="02010600030101010101" pitchFamily="2" charset="-122"/>
              </a:rPr>
              <a:t>的右孩子，</a:t>
            </a:r>
            <a:r>
              <a:rPr lang="en-US" altLang="zh-CN" sz="2800" b="1"/>
              <a:t>c</a:t>
            </a:r>
            <a:r>
              <a:rPr lang="zh-CN" altLang="en-US" sz="2800" b="1"/>
              <a:t>为</a:t>
            </a:r>
            <a:r>
              <a:rPr lang="en-US" altLang="zh-CN" sz="2800" b="1"/>
              <a:t>b</a:t>
            </a:r>
            <a:r>
              <a:rPr lang="zh-CN" altLang="en-US" sz="2800" b="1"/>
              <a:t>的左孩子</a:t>
            </a:r>
            <a:r>
              <a:rPr lang="zh-CN" altLang="en-US" sz="2800" b="1">
                <a:latin typeface="宋体" panose="02010600030101010101" pitchFamily="2" charset="-122"/>
              </a:rPr>
              <a:t>， </a:t>
            </a:r>
            <a:r>
              <a:rPr lang="en-US" altLang="zh-CN" sz="2800" b="1"/>
              <a:t>b</a:t>
            </a:r>
            <a:r>
              <a:rPr lang="zh-CN" altLang="en-US" sz="2800" b="1">
                <a:latin typeface="宋体" panose="02010600030101010101" pitchFamily="2" charset="-122"/>
              </a:rPr>
              <a:t>在插入前的平衡因子</a:t>
            </a:r>
            <a:r>
              <a:rPr lang="zh-CN" altLang="en-US" sz="2800" b="1">
                <a:solidFill>
                  <a:schemeClr val="hlink"/>
                </a:solidFill>
                <a:latin typeface="宋体" panose="02010600030101010101" pitchFamily="2" charset="-122"/>
              </a:rPr>
              <a:t>只能是</a:t>
            </a:r>
            <a:r>
              <a:rPr lang="en-US" altLang="zh-CN" sz="2800" b="1">
                <a:solidFill>
                  <a:schemeClr val="hlink"/>
                </a:solidFill>
              </a:rPr>
              <a:t>0</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t>；</a:t>
            </a:r>
            <a:r>
              <a:rPr lang="zh-CN" altLang="en-US" sz="2800" b="1">
                <a:latin typeface="宋体" panose="02010600030101010101" pitchFamily="2" charset="-122"/>
              </a:rPr>
              <a:t>同样，</a:t>
            </a:r>
            <a:r>
              <a:rPr lang="en-US" altLang="zh-CN" sz="2800" b="1"/>
              <a:t>c</a:t>
            </a:r>
            <a:r>
              <a:rPr lang="zh-CN" altLang="en-US" sz="2800" b="1">
                <a:latin typeface="宋体" panose="02010600030101010101" pitchFamily="2" charset="-122"/>
              </a:rPr>
              <a:t>在插入前的平衡因子</a:t>
            </a:r>
            <a:r>
              <a:rPr lang="zh-CN" altLang="en-US" sz="2800" b="1">
                <a:solidFill>
                  <a:schemeClr val="hlink"/>
                </a:solidFill>
                <a:latin typeface="宋体" panose="02010600030101010101" pitchFamily="2" charset="-122"/>
              </a:rPr>
              <a:t>只能是</a:t>
            </a:r>
            <a:r>
              <a:rPr lang="en-US" altLang="zh-CN" sz="2800" b="1">
                <a:solidFill>
                  <a:schemeClr val="hlink"/>
                </a:solidFill>
              </a:rPr>
              <a:t>0</a:t>
            </a:r>
            <a:r>
              <a:rPr lang="zh-CN" altLang="en-US" sz="2800" b="1">
                <a:latin typeface="宋体" panose="02010600030101010101" pitchFamily="2" charset="-122"/>
              </a:rPr>
              <a:t>，</a:t>
            </a:r>
            <a:r>
              <a:rPr lang="zh-CN" altLang="en-US" sz="2800" b="1"/>
              <a:t>否则</a:t>
            </a:r>
            <a:r>
              <a:rPr lang="zh-CN" altLang="en-US" sz="2800" b="1">
                <a:latin typeface="宋体" panose="02010600030101010101" pitchFamily="2" charset="-122"/>
              </a:rPr>
              <a:t>，</a:t>
            </a:r>
            <a:r>
              <a:rPr lang="en-US" altLang="zh-CN" sz="2800" b="1"/>
              <a:t>c</a:t>
            </a:r>
            <a:r>
              <a:rPr lang="zh-CN" altLang="en-US" sz="2800" b="1"/>
              <a:t>就是</a:t>
            </a:r>
            <a:r>
              <a:rPr lang="zh-CN" altLang="en-US" sz="2800" b="1">
                <a:solidFill>
                  <a:schemeClr val="folHlink"/>
                </a:solidFill>
                <a:latin typeface="宋体" panose="02010600030101010101" pitchFamily="2" charset="-122"/>
              </a:rPr>
              <a:t>失衡结点</a:t>
            </a:r>
            <a:r>
              <a:rPr lang="zh-CN" altLang="en-US" sz="2800" b="1">
                <a:latin typeface="宋体" panose="02010600030101010101" pitchFamily="2" charset="-122"/>
              </a:rPr>
              <a:t>。</a:t>
            </a:r>
          </a:p>
          <a:p>
            <a:pPr marL="0" indent="0">
              <a:lnSpc>
                <a:spcPct val="110000"/>
              </a:lnSpc>
              <a:buNone/>
            </a:pPr>
            <a:r>
              <a:rPr lang="zh-CN" altLang="en-US" sz="3600" b="1">
                <a:solidFill>
                  <a:schemeClr val="folHlink"/>
                </a:solidFill>
                <a:latin typeface="宋体" panose="02010600030101010101" pitchFamily="2" charset="-122"/>
              </a:rPr>
              <a:t>⑵ </a:t>
            </a:r>
            <a:r>
              <a:rPr lang="zh-CN" altLang="en-US" sz="3600" b="1">
                <a:solidFill>
                  <a:schemeClr val="folHlink"/>
                </a:solidFill>
                <a:latin typeface="楷体_GB2312" pitchFamily="49" charset="-122"/>
                <a:ea typeface="楷体_GB2312" pitchFamily="49" charset="-122"/>
              </a:rPr>
              <a:t>插入后结点</a:t>
            </a:r>
            <a:r>
              <a:rPr lang="en-US" altLang="zh-CN" sz="3600" b="1">
                <a:solidFill>
                  <a:schemeClr val="folHlink"/>
                </a:solidFill>
                <a:ea typeface="楷体_GB2312" pitchFamily="49" charset="-122"/>
              </a:rPr>
              <a:t>c</a:t>
            </a:r>
            <a:r>
              <a:rPr lang="zh-CN" altLang="en-US" sz="3600" b="1">
                <a:solidFill>
                  <a:schemeClr val="folHlink"/>
                </a:solidFill>
                <a:latin typeface="楷体_GB2312" pitchFamily="49" charset="-122"/>
                <a:ea typeface="楷体_GB2312" pitchFamily="49" charset="-122"/>
              </a:rPr>
              <a:t>的平衡因子的变化分析</a:t>
            </a:r>
          </a:p>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①</a:t>
            </a:r>
            <a:r>
              <a:rPr lang="zh-CN" altLang="en-US" sz="2800" b="1"/>
              <a:t>   插入后</a:t>
            </a:r>
            <a:r>
              <a:rPr lang="en-US" altLang="zh-CN" sz="2800" b="1">
                <a:solidFill>
                  <a:schemeClr val="hlink"/>
                </a:solidFill>
              </a:rPr>
              <a:t>c</a:t>
            </a:r>
            <a:r>
              <a:rPr lang="zh-CN" altLang="en-US" sz="2800" b="1">
                <a:solidFill>
                  <a:schemeClr val="hlink"/>
                </a:solidFill>
                <a:latin typeface="宋体" panose="02010600030101010101" pitchFamily="2" charset="-122"/>
              </a:rPr>
              <a:t>的平衡因子是</a:t>
            </a:r>
            <a:r>
              <a:rPr lang="en-US" altLang="zh-CN" sz="2800" b="1">
                <a:solidFill>
                  <a:schemeClr val="hlink"/>
                </a:solidFill>
              </a:rPr>
              <a:t>1</a:t>
            </a:r>
            <a:r>
              <a:rPr lang="zh-CN" altLang="en-US" sz="2800" b="1"/>
              <a:t>：在</a:t>
            </a:r>
            <a:r>
              <a:rPr lang="en-US" altLang="zh-CN" sz="2800" b="1"/>
              <a:t>c</a:t>
            </a:r>
            <a:r>
              <a:rPr lang="zh-CN" altLang="en-US" sz="2800" b="1"/>
              <a:t>的左子树上插入</a:t>
            </a:r>
            <a:r>
              <a:rPr lang="zh-CN" altLang="en-US" sz="2800" b="1">
                <a:latin typeface="宋体" panose="02010600030101010101" pitchFamily="2" charset="-122"/>
              </a:rPr>
              <a:t>。</a:t>
            </a:r>
            <a:r>
              <a:rPr lang="zh-CN" altLang="en-US" sz="2800" b="1"/>
              <a:t>设</a:t>
            </a:r>
            <a:r>
              <a:rPr lang="en-US" altLang="zh-CN" sz="2800" b="1"/>
              <a:t>c</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则右子树的深度为</a:t>
            </a:r>
            <a:r>
              <a:rPr lang="en-US" altLang="zh-CN" sz="2800" b="1"/>
              <a:t>H</a:t>
            </a:r>
            <a:r>
              <a:rPr lang="en-US" altLang="zh-CN" sz="2800" b="1" baseline="-20000"/>
              <a:t>cL</a:t>
            </a:r>
            <a:r>
              <a:rPr lang="en-US" altLang="zh-CN" sz="2800" b="1"/>
              <a:t>-1</a:t>
            </a:r>
            <a:r>
              <a:rPr lang="zh-CN" altLang="en-US" sz="2800" b="1"/>
              <a:t>。</a:t>
            </a:r>
          </a:p>
        </p:txBody>
      </p:sp>
    </p:spTree>
    <p:extLst>
      <p:ext uri="{BB962C8B-B14F-4D97-AF65-F5344CB8AC3E}">
        <p14:creationId xmlns:p14="http://schemas.microsoft.com/office/powerpoint/2010/main" val="1848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3970" name="Rectangle 2">
            <a:extLst>
              <a:ext uri="{FF2B5EF4-FFF2-40B4-BE49-F238E27FC236}">
                <a16:creationId xmlns:a16="http://schemas.microsoft.com/office/drawing/2014/main" id="{3106B4AE-CFC9-5348-9179-99B0C361887E}"/>
              </a:ext>
            </a:extLst>
          </p:cNvPr>
          <p:cNvSpPr>
            <a:spLocks noGrp="1" noChangeArrowheads="1"/>
          </p:cNvSpPr>
          <p:nvPr>
            <p:ph type="body" idx="1"/>
          </p:nvPr>
        </p:nvSpPr>
        <p:spPr>
          <a:xfrm>
            <a:off x="1676401" y="152400"/>
            <a:ext cx="8812213" cy="6705600"/>
          </a:xfrm>
        </p:spPr>
        <p:txBody>
          <a:bodyPr/>
          <a:lstStyle/>
          <a:p>
            <a:pPr marL="0" indent="0">
              <a:lnSpc>
                <a:spcPct val="110000"/>
              </a:lnSpc>
              <a:spcBef>
                <a:spcPct val="10000"/>
              </a:spcBef>
              <a:buNone/>
            </a:pPr>
            <a:r>
              <a:rPr lang="en-US" altLang="zh-CN" sz="2800" b="1"/>
              <a:t>typedef  struct  RecType</a:t>
            </a:r>
          </a:p>
          <a:p>
            <a:pPr marL="355600" lvl="1" indent="0">
              <a:lnSpc>
                <a:spcPct val="110000"/>
              </a:lnSpc>
              <a:spcBef>
                <a:spcPct val="10000"/>
              </a:spcBef>
              <a:buNone/>
            </a:pPr>
            <a:r>
              <a:rPr lang="en-US" altLang="zh-CN" b="1"/>
              <a:t>{  KeyType  key ;          </a:t>
            </a:r>
            <a:r>
              <a:rPr lang="en-US" altLang="zh-CN" sz="2400" b="1"/>
              <a:t>/* </a:t>
            </a:r>
            <a:r>
              <a:rPr lang="zh-CN" altLang="en-US" sz="2400" b="1"/>
              <a:t>关键字码  *</a:t>
            </a:r>
            <a:r>
              <a:rPr lang="en-US" altLang="zh-CN" sz="2400" b="1"/>
              <a:t>/</a:t>
            </a:r>
          </a:p>
          <a:p>
            <a:pPr marL="723900" lvl="2" indent="0">
              <a:lnSpc>
                <a:spcPct val="110000"/>
              </a:lnSpc>
              <a:spcBef>
                <a:spcPct val="10000"/>
              </a:spcBef>
              <a:buNone/>
            </a:pPr>
            <a:r>
              <a:rPr lang="en-US" altLang="zh-CN" sz="3200" b="1"/>
              <a:t>┇ </a:t>
            </a:r>
            <a:r>
              <a:rPr lang="en-US" altLang="zh-CN" b="1"/>
              <a:t>/* </a:t>
            </a:r>
            <a:r>
              <a:rPr lang="zh-CN" altLang="en-US" b="1"/>
              <a:t>其他域  *</a:t>
            </a:r>
            <a:r>
              <a:rPr lang="en-US" altLang="zh-CN" b="1"/>
              <a:t>/</a:t>
            </a:r>
            <a:endParaRPr lang="en-US" altLang="zh-CN" sz="3200" b="1"/>
          </a:p>
          <a:p>
            <a:pPr marL="355600" lvl="1" indent="0">
              <a:lnSpc>
                <a:spcPct val="110000"/>
              </a:lnSpc>
              <a:spcBef>
                <a:spcPct val="10000"/>
              </a:spcBef>
              <a:buNone/>
            </a:pPr>
            <a:r>
              <a:rPr lang="en-US" altLang="zh-CN" b="1"/>
              <a:t>}RecType ;</a:t>
            </a:r>
          </a:p>
          <a:p>
            <a:pPr marL="0" indent="0">
              <a:lnSpc>
                <a:spcPct val="110000"/>
              </a:lnSpc>
              <a:spcBef>
                <a:spcPct val="10000"/>
              </a:spcBef>
              <a:buNone/>
            </a:pPr>
            <a:r>
              <a:rPr lang="en-US" altLang="zh-CN" sz="2800" b="1"/>
              <a:t>       </a:t>
            </a:r>
            <a:r>
              <a:rPr lang="zh-CN" altLang="en-US" sz="2800" b="1"/>
              <a:t>对两个关键字的比较约定为如下带参数的宏定义：</a:t>
            </a:r>
          </a:p>
          <a:p>
            <a:pPr marL="355600" lvl="1" indent="0">
              <a:lnSpc>
                <a:spcPct val="110000"/>
              </a:lnSpc>
              <a:spcBef>
                <a:spcPct val="10000"/>
              </a:spcBef>
              <a:buNone/>
            </a:pPr>
            <a:r>
              <a:rPr lang="en-US" altLang="zh-CN" sz="2400" b="1"/>
              <a:t>/*  </a:t>
            </a:r>
            <a:r>
              <a:rPr lang="zh-CN" altLang="en-US" sz="2400" b="1"/>
              <a:t>对数值型关键字  *</a:t>
            </a:r>
            <a:r>
              <a:rPr lang="en-US" altLang="zh-CN" sz="2400" b="1"/>
              <a:t>/</a:t>
            </a:r>
          </a:p>
          <a:p>
            <a:pPr marL="0" indent="0">
              <a:lnSpc>
                <a:spcPct val="110000"/>
              </a:lnSpc>
              <a:spcBef>
                <a:spcPct val="10000"/>
              </a:spcBef>
              <a:buNone/>
            </a:pPr>
            <a:r>
              <a:rPr lang="en-US" altLang="zh-CN" sz="2800" b="1"/>
              <a:t>#define  EQ(a, b)   ((a)==(b))</a:t>
            </a:r>
          </a:p>
          <a:p>
            <a:pPr marL="0" indent="0">
              <a:lnSpc>
                <a:spcPct val="110000"/>
              </a:lnSpc>
              <a:spcBef>
                <a:spcPct val="10000"/>
              </a:spcBef>
              <a:buNone/>
            </a:pPr>
            <a:r>
              <a:rPr lang="en-US" altLang="zh-CN" sz="2800" b="1"/>
              <a:t>#define  LT(a, b)   ((a)&lt;(b))</a:t>
            </a:r>
          </a:p>
          <a:p>
            <a:pPr marL="0" indent="0">
              <a:lnSpc>
                <a:spcPct val="110000"/>
              </a:lnSpc>
              <a:spcBef>
                <a:spcPct val="10000"/>
              </a:spcBef>
              <a:buNone/>
            </a:pPr>
            <a:r>
              <a:rPr lang="en-US" altLang="zh-CN" sz="2800" b="1"/>
              <a:t>#define  LQ(a, b)   ((a)&lt;=(b))</a:t>
            </a:r>
          </a:p>
          <a:p>
            <a:pPr marL="355600" lvl="1" indent="0">
              <a:lnSpc>
                <a:spcPct val="110000"/>
              </a:lnSpc>
              <a:spcBef>
                <a:spcPct val="10000"/>
              </a:spcBef>
              <a:buNone/>
            </a:pPr>
            <a:r>
              <a:rPr lang="en-US" altLang="zh-CN" sz="2400" b="1"/>
              <a:t>/*  </a:t>
            </a:r>
            <a:r>
              <a:rPr lang="zh-CN" altLang="en-US" sz="2400" b="1"/>
              <a:t>对字符串型关键字  *</a:t>
            </a:r>
            <a:r>
              <a:rPr lang="en-US" altLang="zh-CN" sz="2400" b="1"/>
              <a:t>/</a:t>
            </a:r>
          </a:p>
          <a:p>
            <a:pPr marL="0" indent="0">
              <a:lnSpc>
                <a:spcPct val="110000"/>
              </a:lnSpc>
              <a:spcBef>
                <a:spcPct val="10000"/>
              </a:spcBef>
              <a:buNone/>
            </a:pPr>
            <a:r>
              <a:rPr lang="en-US" altLang="zh-CN" sz="2800" b="1"/>
              <a:t>#define  EQ(a, b)   (!strcmp((a), (b)) )</a:t>
            </a:r>
          </a:p>
          <a:p>
            <a:pPr marL="0" indent="0">
              <a:lnSpc>
                <a:spcPct val="110000"/>
              </a:lnSpc>
              <a:spcBef>
                <a:spcPct val="10000"/>
              </a:spcBef>
              <a:buNone/>
            </a:pPr>
            <a:r>
              <a:rPr lang="en-US" altLang="zh-CN" sz="2800" b="1"/>
              <a:t>#define  LT(a, b)   (strcmp((a), (b))&lt;0 )</a:t>
            </a:r>
          </a:p>
          <a:p>
            <a:pPr marL="0" indent="0">
              <a:lnSpc>
                <a:spcPct val="110000"/>
              </a:lnSpc>
              <a:spcBef>
                <a:spcPct val="10000"/>
              </a:spcBef>
              <a:buNone/>
            </a:pPr>
            <a:r>
              <a:rPr lang="en-US" altLang="zh-CN" sz="2800" b="1"/>
              <a:t>#define  LQ(a, b)   (strcmp((a), (b))&lt;=0 )</a:t>
            </a:r>
          </a:p>
        </p:txBody>
      </p:sp>
    </p:spTree>
    <p:extLst>
      <p:ext uri="{BB962C8B-B14F-4D97-AF65-F5344CB8AC3E}">
        <p14:creationId xmlns:p14="http://schemas.microsoft.com/office/powerpoint/2010/main" val="3119035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388AA516-5360-6E4C-929A-C549DA4EB73C}"/>
              </a:ext>
            </a:extLst>
          </p:cNvPr>
          <p:cNvSpPr>
            <a:spLocks noGrp="1" noChangeArrowheads="1"/>
          </p:cNvSpPr>
          <p:nvPr>
            <p:ph type="body" idx="1"/>
          </p:nvPr>
        </p:nvSpPr>
        <p:spPr>
          <a:xfrm>
            <a:off x="1676401" y="152401"/>
            <a:ext cx="8812213" cy="6372225"/>
          </a:xfrm>
          <a:noFill/>
          <a:ln/>
        </p:spPr>
        <p:txBody>
          <a:bodyPr/>
          <a:lstStyle/>
          <a:p>
            <a:pPr marL="0" indent="0">
              <a:lnSpc>
                <a:spcPct val="110000"/>
              </a:lnSpc>
              <a:buNone/>
            </a:pPr>
            <a:r>
              <a:rPr lang="zh-CN" altLang="en-US" sz="2800" b="1"/>
              <a:t>因</a:t>
            </a:r>
            <a:r>
              <a:rPr lang="en-US" altLang="zh-CN" sz="2800" b="1"/>
              <a:t>b</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latin typeface="宋体" panose="02010600030101010101" pitchFamily="2" charset="-122"/>
              </a:rPr>
              <a:t>，则</a:t>
            </a:r>
            <a:r>
              <a:rPr lang="zh-CN" altLang="en-US" sz="2800" b="1"/>
              <a:t>其右子树的深度为</a:t>
            </a:r>
            <a:r>
              <a:rPr lang="en-US" altLang="zh-CN" sz="2800" b="1"/>
              <a:t>H</a:t>
            </a:r>
            <a:r>
              <a:rPr lang="en-US" altLang="zh-CN" sz="2800" b="1" baseline="-20000"/>
              <a:t>cL</a:t>
            </a:r>
            <a:r>
              <a:rPr lang="zh-CN" altLang="en-US" sz="2800" b="1">
                <a:latin typeface="宋体" panose="02010600030101010101" pitchFamily="2" charset="-122"/>
              </a:rPr>
              <a:t>，以</a:t>
            </a:r>
            <a:r>
              <a:rPr lang="en-US" altLang="zh-CN" sz="2800" b="1"/>
              <a:t>b</a:t>
            </a:r>
            <a:r>
              <a:rPr lang="zh-CN" altLang="en-US" sz="2800" b="1"/>
              <a:t>为根的子树的深度是</a:t>
            </a:r>
            <a:r>
              <a:rPr lang="en-US" altLang="zh-CN" sz="2800" b="1"/>
              <a:t>H</a:t>
            </a:r>
            <a:r>
              <a:rPr lang="en-US" altLang="zh-CN" sz="2800" b="1" baseline="-20000"/>
              <a:t>cL</a:t>
            </a:r>
            <a:r>
              <a:rPr lang="en-US" altLang="zh-CN" sz="2800" b="1"/>
              <a:t>+2</a:t>
            </a:r>
            <a:r>
              <a:rPr lang="zh-CN" altLang="en-US" sz="2800" b="1"/>
              <a:t>；因</a:t>
            </a:r>
            <a:r>
              <a:rPr lang="zh-CN" altLang="en-US" sz="2800" b="1">
                <a:latin typeface="宋体" panose="02010600030101010101" pitchFamily="2" charset="-122"/>
              </a:rPr>
              <a:t>插入后</a:t>
            </a:r>
            <a:r>
              <a:rPr lang="en-US" altLang="zh-CN" sz="2800" b="1"/>
              <a:t>a</a:t>
            </a:r>
            <a:r>
              <a:rPr lang="zh-CN" altLang="en-US" sz="2800" b="1"/>
              <a:t>的</a:t>
            </a:r>
            <a:r>
              <a:rPr lang="zh-CN" altLang="en-US" sz="2800" b="1">
                <a:latin typeface="宋体" panose="02010600030101010101" pitchFamily="2" charset="-122"/>
              </a:rPr>
              <a:t>平衡因子是</a:t>
            </a:r>
            <a:r>
              <a:rPr lang="en-US" altLang="zh-CN" sz="2800" b="1"/>
              <a:t>-2 </a:t>
            </a:r>
            <a:r>
              <a:rPr lang="zh-CN" altLang="en-US" sz="2800" b="1">
                <a:latin typeface="宋体" panose="02010600030101010101" pitchFamily="2" charset="-122"/>
              </a:rPr>
              <a:t>，则</a:t>
            </a:r>
            <a:r>
              <a:rPr lang="en-US" altLang="zh-CN" sz="2800" b="1"/>
              <a:t>a</a:t>
            </a:r>
            <a:r>
              <a:rPr lang="zh-CN" altLang="en-US" sz="2800" b="1"/>
              <a:t>的左子树的深度是</a:t>
            </a:r>
            <a:r>
              <a:rPr lang="en-US" altLang="zh-CN" sz="2800" b="1"/>
              <a:t>H</a:t>
            </a:r>
            <a:r>
              <a:rPr lang="en-US" altLang="zh-CN" sz="2800" b="1" baseline="-20000"/>
              <a:t>cL</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a:t>
            </a:r>
            <a:r>
              <a:rPr lang="zh-CN" altLang="en-US" sz="2800" b="1"/>
              <a:t>     </a:t>
            </a:r>
            <a:r>
              <a:rPr lang="zh-CN" altLang="en-US" sz="2800" b="1">
                <a:latin typeface="宋体" panose="02010600030101010101" pitchFamily="2" charset="-122"/>
              </a:rPr>
              <a:t>② </a:t>
            </a:r>
            <a:r>
              <a:rPr lang="zh-CN" altLang="en-US" sz="2800" b="1"/>
              <a:t>插入后</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0</a:t>
            </a:r>
            <a:r>
              <a:rPr lang="zh-CN" altLang="en-US" sz="2800" b="1"/>
              <a:t>：</a:t>
            </a:r>
            <a:r>
              <a:rPr lang="en-US" altLang="zh-CN" sz="2800" b="1"/>
              <a:t>c</a:t>
            </a:r>
            <a:r>
              <a:rPr lang="zh-CN" altLang="en-US" sz="2800" b="1"/>
              <a:t>本身是插入结点</a:t>
            </a:r>
            <a:r>
              <a:rPr lang="zh-CN" altLang="en-US" sz="2800" b="1">
                <a:latin typeface="宋体" panose="02010600030101010101" pitchFamily="2" charset="-122"/>
              </a:rPr>
              <a:t>。</a:t>
            </a:r>
            <a:r>
              <a:rPr lang="zh-CN" altLang="en-US" sz="2800" b="1"/>
              <a:t>设</a:t>
            </a:r>
            <a:r>
              <a:rPr lang="en-US" altLang="zh-CN" sz="2800" b="1"/>
              <a:t>c</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则右子树的深度也是</a:t>
            </a:r>
            <a:r>
              <a:rPr lang="en-US" altLang="zh-CN" sz="2800" b="1"/>
              <a:t>H</a:t>
            </a:r>
            <a:r>
              <a:rPr lang="en-US" altLang="zh-CN" sz="2800" b="1" baseline="-20000"/>
              <a:t>cL</a:t>
            </a:r>
            <a:r>
              <a:rPr lang="zh-CN" altLang="en-US" sz="2800" b="1"/>
              <a:t>；因</a:t>
            </a:r>
            <a:r>
              <a:rPr lang="en-US" altLang="zh-CN" sz="2800" b="1"/>
              <a:t>b</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latin typeface="宋体" panose="02010600030101010101" pitchFamily="2" charset="-122"/>
              </a:rPr>
              <a:t>，则</a:t>
            </a:r>
            <a:r>
              <a:rPr lang="en-US" altLang="zh-CN" sz="2800" b="1"/>
              <a:t>b</a:t>
            </a:r>
            <a:r>
              <a:rPr lang="zh-CN" altLang="en-US" sz="2800" b="1"/>
              <a:t>的右子树的深度为</a:t>
            </a:r>
            <a:r>
              <a:rPr lang="en-US" altLang="zh-CN" sz="2800" b="1"/>
              <a:t>H</a:t>
            </a:r>
            <a:r>
              <a:rPr lang="en-US" altLang="zh-CN" sz="2800" b="1" baseline="-20000"/>
              <a:t>cL</a:t>
            </a:r>
            <a:r>
              <a:rPr lang="zh-CN" altLang="en-US" sz="2800" b="1">
                <a:latin typeface="宋体" panose="02010600030101010101" pitchFamily="2" charset="-122"/>
              </a:rPr>
              <a:t>，以</a:t>
            </a:r>
            <a:r>
              <a:rPr lang="en-US" altLang="zh-CN" sz="2800" b="1"/>
              <a:t>b</a:t>
            </a:r>
            <a:r>
              <a:rPr lang="zh-CN" altLang="en-US" sz="2800" b="1"/>
              <a:t>为根的子树的深度是</a:t>
            </a:r>
            <a:r>
              <a:rPr lang="en-US" altLang="zh-CN" sz="2800" b="1"/>
              <a:t>H</a:t>
            </a:r>
            <a:r>
              <a:rPr lang="en-US" altLang="zh-CN" sz="2800" b="1" baseline="-20000"/>
              <a:t>cL</a:t>
            </a:r>
            <a:r>
              <a:rPr lang="en-US" altLang="zh-CN" sz="2800" b="1"/>
              <a:t>+2</a:t>
            </a:r>
            <a:r>
              <a:rPr lang="zh-CN" altLang="en-US" sz="2800" b="1"/>
              <a:t>；因</a:t>
            </a:r>
            <a:r>
              <a:rPr lang="zh-CN" altLang="en-US" sz="2800" b="1">
                <a:latin typeface="宋体" panose="02010600030101010101" pitchFamily="2" charset="-122"/>
              </a:rPr>
              <a:t>插入后</a:t>
            </a:r>
            <a:r>
              <a:rPr lang="en-US" altLang="zh-CN" sz="2800" b="1"/>
              <a:t>a</a:t>
            </a:r>
            <a:r>
              <a:rPr lang="zh-CN" altLang="en-US" sz="2800" b="1"/>
              <a:t>的</a:t>
            </a:r>
            <a:r>
              <a:rPr lang="zh-CN" altLang="en-US" sz="2800" b="1">
                <a:latin typeface="宋体" panose="02010600030101010101" pitchFamily="2" charset="-122"/>
              </a:rPr>
              <a:t>平衡因子是</a:t>
            </a:r>
            <a:r>
              <a:rPr lang="en-US" altLang="zh-CN" sz="2800" b="1"/>
              <a:t>-2 </a:t>
            </a:r>
            <a:r>
              <a:rPr lang="zh-CN" altLang="en-US" sz="2800" b="1">
                <a:latin typeface="宋体" panose="02010600030101010101" pitchFamily="2" charset="-122"/>
              </a:rPr>
              <a:t>，则</a:t>
            </a:r>
            <a:r>
              <a:rPr lang="en-US" altLang="zh-CN" sz="2800" b="1"/>
              <a:t>a</a:t>
            </a:r>
            <a:r>
              <a:rPr lang="zh-CN" altLang="en-US" sz="2800" b="1"/>
              <a:t>的左子树的深度是</a:t>
            </a:r>
            <a:r>
              <a:rPr lang="en-US" altLang="zh-CN" sz="2800" b="1"/>
              <a:t>H</a:t>
            </a:r>
            <a:r>
              <a:rPr lang="en-US" altLang="zh-CN" sz="2800" b="1" baseline="-20000"/>
              <a:t>cL</a:t>
            </a:r>
            <a:r>
              <a:rPr lang="zh-CN" altLang="en-US" sz="2800" b="1">
                <a:latin typeface="宋体" panose="02010600030101010101" pitchFamily="2" charset="-122"/>
              </a:rPr>
              <a:t>。</a:t>
            </a:r>
            <a:endParaRPr lang="zh-CN" altLang="en-US" sz="2800" b="1"/>
          </a:p>
          <a:p>
            <a:pPr marL="0" indent="0">
              <a:lnSpc>
                <a:spcPct val="110000"/>
              </a:lnSpc>
              <a:buClrTx/>
              <a:buSzTx/>
              <a:buNone/>
            </a:pPr>
            <a:r>
              <a:rPr lang="zh-CN" altLang="en-US" sz="2800" b="1"/>
              <a:t>       ③  插入后</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-1</a:t>
            </a:r>
            <a:r>
              <a:rPr lang="zh-CN" altLang="en-US" sz="2800" b="1"/>
              <a:t>：在</a:t>
            </a:r>
            <a:r>
              <a:rPr lang="en-US" altLang="zh-CN" sz="2800" b="1"/>
              <a:t>c</a:t>
            </a:r>
            <a:r>
              <a:rPr lang="zh-CN" altLang="en-US" sz="2800" b="1"/>
              <a:t>的右子树上插入</a:t>
            </a:r>
            <a:r>
              <a:rPr lang="zh-CN" altLang="en-US" sz="2800" b="1">
                <a:latin typeface="宋体" panose="02010600030101010101" pitchFamily="2" charset="-122"/>
              </a:rPr>
              <a:t>。</a:t>
            </a:r>
            <a:r>
              <a:rPr lang="zh-CN" altLang="en-US" sz="2800" b="1"/>
              <a:t>设</a:t>
            </a:r>
            <a:r>
              <a:rPr lang="en-US" altLang="zh-CN" sz="2800" b="1"/>
              <a:t>c</a:t>
            </a:r>
            <a:r>
              <a:rPr lang="zh-CN" altLang="en-US" sz="2800" b="1"/>
              <a:t>的左子树的深度为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则右子树的深度为</a:t>
            </a:r>
            <a:r>
              <a:rPr lang="en-US" altLang="zh-CN" sz="2800" b="1"/>
              <a:t>H</a:t>
            </a:r>
            <a:r>
              <a:rPr lang="en-US" altLang="zh-CN" sz="2800" b="1" baseline="-20000"/>
              <a:t>cL</a:t>
            </a:r>
            <a:r>
              <a:rPr lang="en-US" altLang="zh-CN" sz="2800" b="1"/>
              <a:t>+1 </a:t>
            </a:r>
            <a:r>
              <a:rPr lang="zh-CN" altLang="en-US" sz="2800" b="1">
                <a:latin typeface="宋体" panose="02010600030101010101" pitchFamily="2" charset="-122"/>
              </a:rPr>
              <a:t>，以</a:t>
            </a:r>
            <a:r>
              <a:rPr lang="en-US" altLang="zh-CN" sz="2800" b="1"/>
              <a:t>c</a:t>
            </a:r>
            <a:r>
              <a:rPr lang="zh-CN" altLang="en-US" sz="2800" b="1"/>
              <a:t>为根的子树的深度是</a:t>
            </a:r>
            <a:r>
              <a:rPr lang="en-US" altLang="zh-CN" sz="2800" b="1"/>
              <a:t>H</a:t>
            </a:r>
            <a:r>
              <a:rPr lang="en-US" altLang="zh-CN" sz="2800" b="1" baseline="-20000"/>
              <a:t>cL</a:t>
            </a:r>
            <a:r>
              <a:rPr lang="en-US" altLang="zh-CN" sz="2800" b="1"/>
              <a:t>+2</a:t>
            </a:r>
            <a:r>
              <a:rPr lang="zh-CN" altLang="en-US" sz="2800" b="1"/>
              <a:t>；因</a:t>
            </a:r>
            <a:r>
              <a:rPr lang="en-US" altLang="zh-CN" sz="2800" b="1"/>
              <a:t>b</a:t>
            </a:r>
            <a:r>
              <a:rPr lang="zh-CN" altLang="en-US" sz="2800" b="1">
                <a:latin typeface="宋体" panose="02010600030101010101" pitchFamily="2" charset="-122"/>
              </a:rPr>
              <a:t>插入后</a:t>
            </a:r>
            <a:r>
              <a:rPr lang="zh-CN" altLang="en-US" sz="2800" b="1"/>
              <a:t>的</a:t>
            </a:r>
            <a:r>
              <a:rPr lang="zh-CN" altLang="en-US" sz="2800" b="1">
                <a:solidFill>
                  <a:schemeClr val="folHlink"/>
                </a:solidFill>
                <a:latin typeface="宋体" panose="02010600030101010101" pitchFamily="2" charset="-122"/>
              </a:rPr>
              <a:t>平衡因子是</a:t>
            </a:r>
            <a:r>
              <a:rPr lang="en-US" altLang="zh-CN" sz="2800" b="1">
                <a:solidFill>
                  <a:schemeClr val="folHlink"/>
                </a:solidFill>
              </a:rPr>
              <a:t>1</a:t>
            </a:r>
            <a:r>
              <a:rPr lang="zh-CN" altLang="en-US" sz="2800" b="1">
                <a:latin typeface="宋体" panose="02010600030101010101" pitchFamily="2" charset="-122"/>
              </a:rPr>
              <a:t>，则</a:t>
            </a:r>
            <a:r>
              <a:rPr lang="en-US" altLang="zh-CN" sz="2800" b="1"/>
              <a:t>b</a:t>
            </a:r>
            <a:r>
              <a:rPr lang="zh-CN" altLang="en-US" sz="2800" b="1"/>
              <a:t>的右子树的深度为</a:t>
            </a:r>
            <a:r>
              <a:rPr lang="en-US" altLang="zh-CN" sz="2800" b="1"/>
              <a:t>H</a:t>
            </a:r>
            <a:r>
              <a:rPr lang="en-US" altLang="zh-CN" sz="2800" b="1" baseline="-20000"/>
              <a:t>cL</a:t>
            </a:r>
            <a:r>
              <a:rPr lang="en-US" altLang="zh-CN" sz="2800" b="1"/>
              <a:t>+1</a:t>
            </a:r>
            <a:r>
              <a:rPr lang="zh-CN" altLang="en-US" sz="2800" b="1">
                <a:latin typeface="宋体" panose="02010600030101010101" pitchFamily="2" charset="-122"/>
              </a:rPr>
              <a:t>，以</a:t>
            </a:r>
            <a:r>
              <a:rPr lang="en-US" altLang="zh-CN" sz="2800" b="1"/>
              <a:t>b</a:t>
            </a:r>
            <a:r>
              <a:rPr lang="zh-CN" altLang="en-US" sz="2800" b="1"/>
              <a:t>为根的子树的深度是</a:t>
            </a:r>
            <a:r>
              <a:rPr lang="en-US" altLang="zh-CN" sz="2800" b="1"/>
              <a:t>H</a:t>
            </a:r>
            <a:r>
              <a:rPr lang="en-US" altLang="zh-CN" sz="2800" b="1" baseline="-20000"/>
              <a:t>cL</a:t>
            </a:r>
            <a:r>
              <a:rPr lang="en-US" altLang="zh-CN" sz="2800" b="1"/>
              <a:t>+3</a:t>
            </a:r>
            <a:r>
              <a:rPr lang="zh-CN" altLang="en-US" sz="2800" b="1"/>
              <a:t>；</a:t>
            </a:r>
            <a:r>
              <a:rPr lang="zh-CN" altLang="en-US" sz="2800" b="1">
                <a:latin typeface="宋体" panose="02010600030101010101" pitchFamily="2" charset="-122"/>
              </a:rPr>
              <a:t>则</a:t>
            </a:r>
            <a:r>
              <a:rPr lang="en-US" altLang="zh-CN" sz="2800" b="1"/>
              <a:t>a</a:t>
            </a:r>
            <a:r>
              <a:rPr lang="zh-CN" altLang="en-US" sz="2800" b="1"/>
              <a:t>的右子树的深度是</a:t>
            </a:r>
            <a:r>
              <a:rPr lang="en-US" altLang="zh-CN" sz="2800" b="1"/>
              <a:t>H</a:t>
            </a:r>
            <a:r>
              <a:rPr lang="en-US" altLang="zh-CN" sz="2800" b="1" baseline="-20000"/>
              <a:t>cL</a:t>
            </a:r>
            <a:r>
              <a:rPr lang="en-US" altLang="zh-CN" sz="2800" b="1"/>
              <a:t>+1</a:t>
            </a:r>
            <a:r>
              <a:rPr lang="zh-CN" altLang="en-US" sz="2800" b="1">
                <a:latin typeface="宋体" panose="02010600030101010101" pitchFamily="2" charset="-122"/>
              </a:rPr>
              <a:t>。</a:t>
            </a:r>
          </a:p>
        </p:txBody>
      </p:sp>
    </p:spTree>
    <p:extLst>
      <p:ext uri="{BB962C8B-B14F-4D97-AF65-F5344CB8AC3E}">
        <p14:creationId xmlns:p14="http://schemas.microsoft.com/office/powerpoint/2010/main" val="2872333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216E8B74-5A68-3F45-A63C-3EE6076624D7}"/>
              </a:ext>
            </a:extLst>
          </p:cNvPr>
          <p:cNvSpPr>
            <a:spLocks noChangeArrowheads="1"/>
          </p:cNvSpPr>
          <p:nvPr/>
        </p:nvSpPr>
        <p:spPr bwMode="auto">
          <a:xfrm>
            <a:off x="1676400" y="152400"/>
            <a:ext cx="8763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600" b="1">
                <a:solidFill>
                  <a:srgbClr val="FFFF00"/>
                </a:solidFill>
                <a:latin typeface="宋体" panose="02010600030101010101" pitchFamily="2" charset="-122"/>
              </a:rPr>
              <a:t>⑶ </a:t>
            </a:r>
            <a:r>
              <a:rPr lang="zh-CN" altLang="en-US" sz="3600" b="1">
                <a:solidFill>
                  <a:srgbClr val="FFFF00"/>
                </a:solidFill>
                <a:ea typeface="楷体_GB2312" pitchFamily="49" charset="-122"/>
              </a:rPr>
              <a:t>平衡</a:t>
            </a:r>
            <a:r>
              <a:rPr lang="zh-CN" altLang="en-US" sz="3600" b="1">
                <a:solidFill>
                  <a:srgbClr val="FFFF00"/>
                </a:solidFill>
                <a:latin typeface="宋体" panose="02010600030101010101" pitchFamily="2" charset="-122"/>
                <a:ea typeface="楷体_GB2312" pitchFamily="49" charset="-122"/>
              </a:rPr>
              <a:t>化旋转方法</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a:t>
            </a:r>
            <a:r>
              <a:rPr lang="zh-CN" altLang="en-US" sz="2800" b="1">
                <a:solidFill>
                  <a:srgbClr val="FFFF00"/>
                </a:solidFill>
              </a:rPr>
              <a:t>先以</a:t>
            </a:r>
            <a:r>
              <a:rPr lang="en-US" altLang="zh-CN" sz="2800" b="1">
                <a:solidFill>
                  <a:srgbClr val="FFFF00"/>
                </a:solidFill>
              </a:rPr>
              <a:t>b</a:t>
            </a:r>
            <a:r>
              <a:rPr lang="zh-CN" altLang="en-US" sz="2800" b="1">
                <a:solidFill>
                  <a:srgbClr val="FFFFFF"/>
                </a:solidFill>
              </a:rPr>
              <a:t>进行一次</a:t>
            </a:r>
            <a:r>
              <a:rPr lang="zh-CN" altLang="en-US" sz="2800" b="1">
                <a:solidFill>
                  <a:srgbClr val="FFFF00"/>
                </a:solidFill>
              </a:rPr>
              <a:t>顺时针旋转</a:t>
            </a:r>
            <a:r>
              <a:rPr lang="zh-CN" altLang="en-US" sz="2800" b="1">
                <a:solidFill>
                  <a:srgbClr val="FFFFFF"/>
                </a:solidFill>
                <a:latin typeface="宋体" panose="02010600030101010101" pitchFamily="2" charset="-122"/>
              </a:rPr>
              <a:t>，</a:t>
            </a:r>
            <a:r>
              <a:rPr lang="zh-CN" altLang="en-US" sz="2800" b="1">
                <a:solidFill>
                  <a:srgbClr val="FFFF00"/>
                </a:solidFill>
                <a:latin typeface="宋体" panose="02010600030101010101" pitchFamily="2" charset="-122"/>
              </a:rPr>
              <a:t>再</a:t>
            </a:r>
            <a:r>
              <a:rPr lang="zh-CN" altLang="en-US" sz="2800" b="1">
                <a:solidFill>
                  <a:srgbClr val="FFFF00"/>
                </a:solidFill>
              </a:rPr>
              <a:t>以</a:t>
            </a:r>
            <a:r>
              <a:rPr lang="en-US" altLang="zh-CN" sz="2800" b="1">
                <a:solidFill>
                  <a:srgbClr val="FFFF00"/>
                </a:solidFill>
              </a:rPr>
              <a:t>a</a:t>
            </a:r>
            <a:r>
              <a:rPr lang="zh-CN" altLang="en-US" sz="2800" b="1">
                <a:solidFill>
                  <a:srgbClr val="FFFFFF"/>
                </a:solidFill>
              </a:rPr>
              <a:t>进行一次</a:t>
            </a:r>
            <a:r>
              <a:rPr lang="zh-CN" altLang="en-US" sz="2800" b="1">
                <a:solidFill>
                  <a:srgbClr val="FFFF00"/>
                </a:solidFill>
              </a:rPr>
              <a:t>逆时针旋转</a:t>
            </a:r>
            <a:r>
              <a:rPr lang="zh-CN" altLang="en-US" sz="2800" b="1">
                <a:solidFill>
                  <a:srgbClr val="FFFFFF"/>
                </a:solidFill>
                <a:latin typeface="宋体" panose="02010600030101010101" pitchFamily="2" charset="-122"/>
              </a:rPr>
              <a:t>，</a:t>
            </a:r>
            <a:r>
              <a:rPr lang="zh-CN" altLang="en-US" sz="2800" b="1">
                <a:solidFill>
                  <a:srgbClr val="FFFFFF"/>
                </a:solidFill>
              </a:rPr>
              <a:t>如图</a:t>
            </a:r>
            <a:r>
              <a:rPr lang="en-US" altLang="zh-CN" sz="2800" b="1">
                <a:solidFill>
                  <a:srgbClr val="FFFFFF"/>
                </a:solidFill>
              </a:rPr>
              <a:t>9-9</a:t>
            </a:r>
            <a:r>
              <a:rPr lang="zh-CN" altLang="en-US" sz="2800" b="1">
                <a:solidFill>
                  <a:srgbClr val="FFFFFF"/>
                </a:solidFill>
              </a:rPr>
              <a:t>所示</a:t>
            </a:r>
            <a:r>
              <a:rPr lang="zh-CN" altLang="en-US" sz="2800" b="1">
                <a:solidFill>
                  <a:srgbClr val="FFFFFF"/>
                </a:solidFill>
                <a:latin typeface="宋体" panose="02010600030101010101" pitchFamily="2" charset="-122"/>
              </a:rPr>
              <a:t>。即将整棵子树</a:t>
            </a:r>
            <a:r>
              <a:rPr lang="en-US" altLang="zh-CN" sz="2800" b="1">
                <a:solidFill>
                  <a:srgbClr val="FFFFFF"/>
                </a:solidFill>
              </a:rPr>
              <a:t>(</a:t>
            </a:r>
            <a:r>
              <a:rPr lang="zh-CN" altLang="en-US" sz="2800" b="1">
                <a:solidFill>
                  <a:srgbClr val="FFFFFF"/>
                </a:solidFill>
              </a:rPr>
              <a:t>以</a:t>
            </a:r>
            <a:r>
              <a:rPr lang="en-US" altLang="zh-CN" sz="2800" b="1">
                <a:solidFill>
                  <a:srgbClr val="FFFFFF"/>
                </a:solidFill>
              </a:rPr>
              <a:t>a</a:t>
            </a:r>
            <a:r>
              <a:rPr lang="zh-CN" altLang="en-US" sz="2800" b="1">
                <a:solidFill>
                  <a:srgbClr val="FFFFFF"/>
                </a:solidFill>
              </a:rPr>
              <a:t>为根</a:t>
            </a:r>
            <a:r>
              <a:rPr lang="en-US" altLang="zh-CN" sz="2800" b="1">
                <a:solidFill>
                  <a:srgbClr val="FFFFFF"/>
                </a:solidFill>
              </a:rPr>
              <a:t>)</a:t>
            </a:r>
            <a:r>
              <a:rPr lang="zh-CN" altLang="en-US" sz="2800" b="1">
                <a:solidFill>
                  <a:srgbClr val="FFFF00"/>
                </a:solidFill>
              </a:rPr>
              <a:t>旋转</a:t>
            </a:r>
            <a:r>
              <a:rPr lang="zh-CN" altLang="en-US" sz="2800" b="1">
                <a:solidFill>
                  <a:srgbClr val="FFFFFF"/>
                </a:solidFill>
              </a:rPr>
              <a:t>为以</a:t>
            </a:r>
            <a:r>
              <a:rPr lang="en-US" altLang="zh-CN" sz="2800" b="1">
                <a:solidFill>
                  <a:srgbClr val="FFFFFF"/>
                </a:solidFill>
              </a:rPr>
              <a:t>c</a:t>
            </a:r>
            <a:r>
              <a:rPr lang="zh-CN" altLang="en-US" sz="2800" b="1">
                <a:solidFill>
                  <a:srgbClr val="FFFFFF"/>
                </a:solidFill>
              </a:rPr>
              <a:t>为根</a:t>
            </a:r>
            <a:r>
              <a:rPr lang="zh-CN" altLang="en-US" sz="2800" b="1">
                <a:solidFill>
                  <a:srgbClr val="FFFFFF"/>
                </a:solidFill>
                <a:latin typeface="宋体" panose="02010600030101010101" pitchFamily="2" charset="-122"/>
              </a:rPr>
              <a:t>，</a:t>
            </a:r>
            <a:r>
              <a:rPr lang="en-US" altLang="zh-CN" sz="2800" b="1">
                <a:solidFill>
                  <a:srgbClr val="FFFFFF"/>
                </a:solidFill>
              </a:rPr>
              <a:t>a</a:t>
            </a:r>
            <a:r>
              <a:rPr lang="zh-CN" altLang="en-US" sz="2800" b="1">
                <a:solidFill>
                  <a:srgbClr val="FFFFFF"/>
                </a:solidFill>
              </a:rPr>
              <a:t>是</a:t>
            </a:r>
            <a:r>
              <a:rPr lang="en-US" altLang="zh-CN" sz="2800" b="1">
                <a:solidFill>
                  <a:srgbClr val="FFFFFF"/>
                </a:solidFill>
              </a:rPr>
              <a:t>c</a:t>
            </a:r>
            <a:r>
              <a:rPr lang="zh-CN" altLang="en-US" sz="2800" b="1">
                <a:solidFill>
                  <a:srgbClr val="FFFFFF"/>
                </a:solidFill>
              </a:rPr>
              <a:t>的左子树</a:t>
            </a:r>
            <a:r>
              <a:rPr lang="zh-CN" altLang="en-US" sz="2800" b="1">
                <a:solidFill>
                  <a:srgbClr val="FFFFFF"/>
                </a:solidFill>
                <a:latin typeface="宋体" panose="02010600030101010101" pitchFamily="2" charset="-122"/>
              </a:rPr>
              <a:t>，</a:t>
            </a:r>
            <a:r>
              <a:rPr lang="en-US" altLang="zh-CN" sz="2800" b="1">
                <a:solidFill>
                  <a:srgbClr val="FFFFFF"/>
                </a:solidFill>
              </a:rPr>
              <a:t>b</a:t>
            </a:r>
            <a:r>
              <a:rPr lang="zh-CN" altLang="en-US" sz="2800" b="1">
                <a:solidFill>
                  <a:srgbClr val="FFFFFF"/>
                </a:solidFill>
              </a:rPr>
              <a:t>是</a:t>
            </a:r>
            <a:r>
              <a:rPr lang="en-US" altLang="zh-CN" sz="2800" b="1">
                <a:solidFill>
                  <a:srgbClr val="FFFFFF"/>
                </a:solidFill>
              </a:rPr>
              <a:t>c</a:t>
            </a:r>
            <a:r>
              <a:rPr lang="zh-CN" altLang="en-US" sz="2800" b="1">
                <a:solidFill>
                  <a:srgbClr val="FFFFFF"/>
                </a:solidFill>
              </a:rPr>
              <a:t>的右子树；</a:t>
            </a:r>
            <a:r>
              <a:rPr lang="en-US" altLang="zh-CN" sz="2800" b="1">
                <a:solidFill>
                  <a:srgbClr val="FFFF00"/>
                </a:solidFill>
              </a:rPr>
              <a:t>c</a:t>
            </a:r>
            <a:r>
              <a:rPr lang="zh-CN" altLang="en-US" sz="2800" b="1">
                <a:solidFill>
                  <a:srgbClr val="FFFF00"/>
                </a:solidFill>
                <a:latin typeface="宋体" panose="02010600030101010101" pitchFamily="2" charset="-122"/>
              </a:rPr>
              <a:t>的</a:t>
            </a:r>
            <a:r>
              <a:rPr lang="zh-CN" altLang="en-US" sz="2800" b="1">
                <a:solidFill>
                  <a:srgbClr val="FFFF00"/>
                </a:solidFill>
              </a:rPr>
              <a:t>右子树移到</a:t>
            </a:r>
            <a:r>
              <a:rPr lang="en-US" altLang="zh-CN" sz="2800" b="1">
                <a:solidFill>
                  <a:srgbClr val="FFFF00"/>
                </a:solidFill>
              </a:rPr>
              <a:t>b</a:t>
            </a:r>
            <a:r>
              <a:rPr lang="zh-CN" altLang="en-US" sz="2800" b="1">
                <a:solidFill>
                  <a:srgbClr val="FFFF00"/>
                </a:solidFill>
              </a:rPr>
              <a:t>的左子树位置</a:t>
            </a:r>
            <a:r>
              <a:rPr lang="zh-CN" altLang="en-US" sz="2800" b="1">
                <a:solidFill>
                  <a:srgbClr val="FFFF00"/>
                </a:solidFill>
                <a:latin typeface="宋体" panose="02010600030101010101" pitchFamily="2" charset="-122"/>
              </a:rPr>
              <a:t>，</a:t>
            </a:r>
            <a:r>
              <a:rPr lang="en-US" altLang="zh-CN" sz="2800" b="1">
                <a:solidFill>
                  <a:srgbClr val="FFFF00"/>
                </a:solidFill>
              </a:rPr>
              <a:t>c</a:t>
            </a:r>
            <a:r>
              <a:rPr lang="zh-CN" altLang="en-US" sz="2800" b="1">
                <a:solidFill>
                  <a:srgbClr val="FFFF00"/>
                </a:solidFill>
                <a:latin typeface="宋体" panose="02010600030101010101" pitchFamily="2" charset="-122"/>
              </a:rPr>
              <a:t>的</a:t>
            </a:r>
            <a:r>
              <a:rPr lang="zh-CN" altLang="en-US" sz="2800" b="1">
                <a:solidFill>
                  <a:srgbClr val="FFFF00"/>
                </a:solidFill>
              </a:rPr>
              <a:t>左子树移到</a:t>
            </a:r>
            <a:r>
              <a:rPr lang="en-US" altLang="zh-CN" sz="2800" b="1">
                <a:solidFill>
                  <a:srgbClr val="FFFF00"/>
                </a:solidFill>
              </a:rPr>
              <a:t>a</a:t>
            </a:r>
            <a:r>
              <a:rPr lang="zh-CN" altLang="en-US" sz="2800" b="1">
                <a:solidFill>
                  <a:srgbClr val="FFFF00"/>
                </a:solidFill>
              </a:rPr>
              <a:t>的右子树位置</a:t>
            </a:r>
            <a:r>
              <a:rPr lang="zh-CN" altLang="en-US" sz="2800" b="1">
                <a:solidFill>
                  <a:srgbClr val="FFFFFF"/>
                </a:solidFill>
                <a:latin typeface="宋体" panose="02010600030101010101" pitchFamily="2" charset="-122"/>
              </a:rPr>
              <a:t>。</a:t>
            </a:r>
          </a:p>
        </p:txBody>
      </p:sp>
      <p:grpSp>
        <p:nvGrpSpPr>
          <p:cNvPr id="780291" name="Group 3">
            <a:extLst>
              <a:ext uri="{FF2B5EF4-FFF2-40B4-BE49-F238E27FC236}">
                <a16:creationId xmlns:a16="http://schemas.microsoft.com/office/drawing/2014/main" id="{A7CBDDA9-24B5-3743-959A-A44E8E6608C3}"/>
              </a:ext>
            </a:extLst>
          </p:cNvPr>
          <p:cNvGrpSpPr>
            <a:grpSpLocks/>
          </p:cNvGrpSpPr>
          <p:nvPr/>
        </p:nvGrpSpPr>
        <p:grpSpPr bwMode="auto">
          <a:xfrm>
            <a:off x="3200401" y="3068639"/>
            <a:ext cx="5980113" cy="3381375"/>
            <a:chOff x="1056" y="1981"/>
            <a:chExt cx="3767" cy="2130"/>
          </a:xfrm>
        </p:grpSpPr>
        <p:sp>
          <p:nvSpPr>
            <p:cNvPr id="780292" name="AutoShape 4">
              <a:extLst>
                <a:ext uri="{FF2B5EF4-FFF2-40B4-BE49-F238E27FC236}">
                  <a16:creationId xmlns:a16="http://schemas.microsoft.com/office/drawing/2014/main" id="{00281011-FDAD-FF47-9D19-8E4BA85A19FD}"/>
                </a:ext>
              </a:extLst>
            </p:cNvPr>
            <p:cNvSpPr>
              <a:spLocks noChangeArrowheads="1"/>
            </p:cNvSpPr>
            <p:nvPr/>
          </p:nvSpPr>
          <p:spPr bwMode="auto">
            <a:xfrm>
              <a:off x="2407" y="3085"/>
              <a:ext cx="567" cy="144"/>
            </a:xfrm>
            <a:prstGeom prst="rightArrow">
              <a:avLst>
                <a:gd name="adj1" fmla="val 50000"/>
                <a:gd name="adj2" fmla="val 9843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293" name="Rectangle 5">
              <a:extLst>
                <a:ext uri="{FF2B5EF4-FFF2-40B4-BE49-F238E27FC236}">
                  <a16:creationId xmlns:a16="http://schemas.microsoft.com/office/drawing/2014/main" id="{EEF7A392-EB19-CF42-B20B-5C9383CE1148}"/>
                </a:ext>
              </a:extLst>
            </p:cNvPr>
            <p:cNvSpPr>
              <a:spLocks noChangeArrowheads="1"/>
            </p:cNvSpPr>
            <p:nvPr/>
          </p:nvSpPr>
          <p:spPr bwMode="auto">
            <a:xfrm>
              <a:off x="2160" y="3884"/>
              <a:ext cx="21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9-9  RL</a:t>
              </a:r>
              <a:r>
                <a:rPr kumimoji="1" lang="zh-CN" altLang="en-US" sz="2000" b="1">
                  <a:solidFill>
                    <a:srgbClr val="FFFFFF"/>
                  </a:solidFill>
                  <a:latin typeface="Times New Roman" panose="02020603050405020304" pitchFamily="18" charset="0"/>
                  <a:ea typeface="宋体" panose="02010600030101010101" pitchFamily="2" charset="-122"/>
                </a:rPr>
                <a:t>型平衡</a:t>
              </a:r>
              <a:r>
                <a:rPr kumimoji="1" lang="zh-CN" altLang="en-US" sz="2000" b="1">
                  <a:solidFill>
                    <a:srgbClr val="FFFFFF"/>
                  </a:solidFill>
                  <a:latin typeface="宋体" panose="02010600030101010101" pitchFamily="2" charset="-122"/>
                  <a:ea typeface="宋体" panose="02010600030101010101" pitchFamily="2" charset="-122"/>
                </a:rPr>
                <a:t>化旋转示意图</a:t>
              </a:r>
            </a:p>
          </p:txBody>
        </p:sp>
        <p:grpSp>
          <p:nvGrpSpPr>
            <p:cNvPr id="780294" name="Group 6">
              <a:extLst>
                <a:ext uri="{FF2B5EF4-FFF2-40B4-BE49-F238E27FC236}">
                  <a16:creationId xmlns:a16="http://schemas.microsoft.com/office/drawing/2014/main" id="{AAF09CEC-36D5-3840-8386-5AAAB6823590}"/>
                </a:ext>
              </a:extLst>
            </p:cNvPr>
            <p:cNvGrpSpPr>
              <a:grpSpLocks/>
            </p:cNvGrpSpPr>
            <p:nvPr/>
          </p:nvGrpSpPr>
          <p:grpSpPr bwMode="auto">
            <a:xfrm>
              <a:off x="1056" y="1981"/>
              <a:ext cx="1248" cy="1935"/>
              <a:chOff x="1456" y="1824"/>
              <a:chExt cx="1248" cy="1935"/>
            </a:xfrm>
          </p:grpSpPr>
          <p:grpSp>
            <p:nvGrpSpPr>
              <p:cNvPr id="780295" name="Group 7">
                <a:extLst>
                  <a:ext uri="{FF2B5EF4-FFF2-40B4-BE49-F238E27FC236}">
                    <a16:creationId xmlns:a16="http://schemas.microsoft.com/office/drawing/2014/main" id="{F0CEEC63-5EFF-4743-9769-40A96B92FF79}"/>
                  </a:ext>
                </a:extLst>
              </p:cNvPr>
              <p:cNvGrpSpPr>
                <a:grpSpLocks/>
              </p:cNvGrpSpPr>
              <p:nvPr/>
            </p:nvGrpSpPr>
            <p:grpSpPr bwMode="auto">
              <a:xfrm>
                <a:off x="1456" y="1824"/>
                <a:ext cx="1248" cy="1935"/>
                <a:chOff x="1456" y="1824"/>
                <a:chExt cx="1248" cy="1935"/>
              </a:xfrm>
            </p:grpSpPr>
            <p:sp>
              <p:nvSpPr>
                <p:cNvPr id="780296" name="Oval 8">
                  <a:extLst>
                    <a:ext uri="{FF2B5EF4-FFF2-40B4-BE49-F238E27FC236}">
                      <a16:creationId xmlns:a16="http://schemas.microsoft.com/office/drawing/2014/main" id="{687D7C53-D601-8C43-B468-4E786FDF1EF2}"/>
                    </a:ext>
                  </a:extLst>
                </p:cNvPr>
                <p:cNvSpPr>
                  <a:spLocks noChangeArrowheads="1"/>
                </p:cNvSpPr>
                <p:nvPr/>
              </p:nvSpPr>
              <p:spPr bwMode="auto">
                <a:xfrm>
                  <a:off x="1824" y="1824"/>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80297" name="Oval 9">
                  <a:extLst>
                    <a:ext uri="{FF2B5EF4-FFF2-40B4-BE49-F238E27FC236}">
                      <a16:creationId xmlns:a16="http://schemas.microsoft.com/office/drawing/2014/main" id="{E5EFAD0B-3FD1-5A42-83E2-F05DE9E9108F}"/>
                    </a:ext>
                  </a:extLst>
                </p:cNvPr>
                <p:cNvSpPr>
                  <a:spLocks noChangeArrowheads="1"/>
                </p:cNvSpPr>
                <p:nvPr/>
              </p:nvSpPr>
              <p:spPr bwMode="auto">
                <a:xfrm>
                  <a:off x="2096" y="2321"/>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80298" name="Rectangle 10">
                  <a:extLst>
                    <a:ext uri="{FF2B5EF4-FFF2-40B4-BE49-F238E27FC236}">
                      <a16:creationId xmlns:a16="http://schemas.microsoft.com/office/drawing/2014/main" id="{1242590B-28AA-F24F-B784-3E70CCA4CA9E}"/>
                    </a:ext>
                  </a:extLst>
                </p:cNvPr>
                <p:cNvSpPr>
                  <a:spLocks noChangeArrowheads="1"/>
                </p:cNvSpPr>
                <p:nvPr/>
              </p:nvSpPr>
              <p:spPr bwMode="auto">
                <a:xfrm>
                  <a:off x="2409" y="2832"/>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bR</a:t>
                  </a:r>
                </a:p>
              </p:txBody>
            </p:sp>
            <p:sp>
              <p:nvSpPr>
                <p:cNvPr id="780299" name="Rectangle 11">
                  <a:extLst>
                    <a:ext uri="{FF2B5EF4-FFF2-40B4-BE49-F238E27FC236}">
                      <a16:creationId xmlns:a16="http://schemas.microsoft.com/office/drawing/2014/main" id="{B0EF6C74-82D5-A444-A310-45B54DFA723C}"/>
                    </a:ext>
                  </a:extLst>
                </p:cNvPr>
                <p:cNvSpPr>
                  <a:spLocks noChangeArrowheads="1"/>
                </p:cNvSpPr>
                <p:nvPr/>
              </p:nvSpPr>
              <p:spPr bwMode="auto">
                <a:xfrm>
                  <a:off x="1513" y="2328"/>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aL</a:t>
                  </a:r>
                </a:p>
              </p:txBody>
            </p:sp>
            <p:sp>
              <p:nvSpPr>
                <p:cNvPr id="780300" name="Line 12">
                  <a:extLst>
                    <a:ext uri="{FF2B5EF4-FFF2-40B4-BE49-F238E27FC236}">
                      <a16:creationId xmlns:a16="http://schemas.microsoft.com/office/drawing/2014/main" id="{48B218FE-385D-F04F-AE9E-63B88CF468AE}"/>
                    </a:ext>
                  </a:extLst>
                </p:cNvPr>
                <p:cNvSpPr>
                  <a:spLocks noChangeShapeType="1"/>
                </p:cNvSpPr>
                <p:nvPr/>
              </p:nvSpPr>
              <p:spPr bwMode="auto">
                <a:xfrm flipH="1">
                  <a:off x="1648" y="2088"/>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01" name="Line 13">
                  <a:extLst>
                    <a:ext uri="{FF2B5EF4-FFF2-40B4-BE49-F238E27FC236}">
                      <a16:creationId xmlns:a16="http://schemas.microsoft.com/office/drawing/2014/main" id="{DF1B3167-1234-A940-A1B6-FF0C2219F919}"/>
                    </a:ext>
                  </a:extLst>
                </p:cNvPr>
                <p:cNvSpPr>
                  <a:spLocks noChangeShapeType="1"/>
                </p:cNvSpPr>
                <p:nvPr/>
              </p:nvSpPr>
              <p:spPr bwMode="auto">
                <a:xfrm>
                  <a:off x="2072" y="2088"/>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02" name="Line 14">
                  <a:extLst>
                    <a:ext uri="{FF2B5EF4-FFF2-40B4-BE49-F238E27FC236}">
                      <a16:creationId xmlns:a16="http://schemas.microsoft.com/office/drawing/2014/main" id="{97CB10CA-B29C-4746-801A-D7ACFD190A33}"/>
                    </a:ext>
                  </a:extLst>
                </p:cNvPr>
                <p:cNvSpPr>
                  <a:spLocks noChangeShapeType="1"/>
                </p:cNvSpPr>
                <p:nvPr/>
              </p:nvSpPr>
              <p:spPr bwMode="auto">
                <a:xfrm flipH="1">
                  <a:off x="1912" y="2576"/>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03" name="Line 15">
                  <a:extLst>
                    <a:ext uri="{FF2B5EF4-FFF2-40B4-BE49-F238E27FC236}">
                      <a16:creationId xmlns:a16="http://schemas.microsoft.com/office/drawing/2014/main" id="{4CBDFBA6-5252-2F4C-AE57-08A3BA3110CE}"/>
                    </a:ext>
                  </a:extLst>
                </p:cNvPr>
                <p:cNvSpPr>
                  <a:spLocks noChangeShapeType="1"/>
                </p:cNvSpPr>
                <p:nvPr/>
              </p:nvSpPr>
              <p:spPr bwMode="auto">
                <a:xfrm>
                  <a:off x="2344" y="2576"/>
                  <a:ext cx="248" cy="25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80304" name="Group 16">
                  <a:extLst>
                    <a:ext uri="{FF2B5EF4-FFF2-40B4-BE49-F238E27FC236}">
                      <a16:creationId xmlns:a16="http://schemas.microsoft.com/office/drawing/2014/main" id="{0BCBA1E2-EFD4-BB43-A4AD-23E4AF10CF82}"/>
                    </a:ext>
                  </a:extLst>
                </p:cNvPr>
                <p:cNvGrpSpPr>
                  <a:grpSpLocks/>
                </p:cNvGrpSpPr>
                <p:nvPr/>
              </p:nvGrpSpPr>
              <p:grpSpPr bwMode="auto">
                <a:xfrm>
                  <a:off x="1456" y="3328"/>
                  <a:ext cx="296" cy="431"/>
                  <a:chOff x="1672" y="3504"/>
                  <a:chExt cx="296" cy="431"/>
                </a:xfrm>
              </p:grpSpPr>
              <p:sp>
                <p:nvSpPr>
                  <p:cNvPr id="780305" name="Rectangle 17">
                    <a:extLst>
                      <a:ext uri="{FF2B5EF4-FFF2-40B4-BE49-F238E27FC236}">
                        <a16:creationId xmlns:a16="http://schemas.microsoft.com/office/drawing/2014/main" id="{F4EE201B-2B8C-2B44-8162-6A41895248EF}"/>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cL</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80306" name="Line 18">
                    <a:extLst>
                      <a:ext uri="{FF2B5EF4-FFF2-40B4-BE49-F238E27FC236}">
                        <a16:creationId xmlns:a16="http://schemas.microsoft.com/office/drawing/2014/main" id="{376FADCB-1DC4-A048-A6B0-A11F77BCD9A3}"/>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80307" name="Group 19">
                  <a:extLst>
                    <a:ext uri="{FF2B5EF4-FFF2-40B4-BE49-F238E27FC236}">
                      <a16:creationId xmlns:a16="http://schemas.microsoft.com/office/drawing/2014/main" id="{FB506620-899A-7546-ADEE-3C939DCEC4F8}"/>
                    </a:ext>
                  </a:extLst>
                </p:cNvPr>
                <p:cNvGrpSpPr>
                  <a:grpSpLocks/>
                </p:cNvGrpSpPr>
                <p:nvPr/>
              </p:nvGrpSpPr>
              <p:grpSpPr bwMode="auto">
                <a:xfrm>
                  <a:off x="2032" y="3328"/>
                  <a:ext cx="296" cy="431"/>
                  <a:chOff x="1672" y="3504"/>
                  <a:chExt cx="296" cy="431"/>
                </a:xfrm>
              </p:grpSpPr>
              <p:sp>
                <p:nvSpPr>
                  <p:cNvPr id="780308" name="Rectangle 20">
                    <a:extLst>
                      <a:ext uri="{FF2B5EF4-FFF2-40B4-BE49-F238E27FC236}">
                        <a16:creationId xmlns:a16="http://schemas.microsoft.com/office/drawing/2014/main" id="{4498111B-4C0D-C84A-9C81-62301D39EE78}"/>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cR</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80309" name="Line 21">
                    <a:extLst>
                      <a:ext uri="{FF2B5EF4-FFF2-40B4-BE49-F238E27FC236}">
                        <a16:creationId xmlns:a16="http://schemas.microsoft.com/office/drawing/2014/main" id="{1680518C-A971-9F43-A009-B7EC0236543B}"/>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80310" name="Oval 22">
                  <a:extLst>
                    <a:ext uri="{FF2B5EF4-FFF2-40B4-BE49-F238E27FC236}">
                      <a16:creationId xmlns:a16="http://schemas.microsoft.com/office/drawing/2014/main" id="{901E3869-3855-044E-8BAC-EEE7498BD19D}"/>
                    </a:ext>
                  </a:extLst>
                </p:cNvPr>
                <p:cNvSpPr>
                  <a:spLocks noChangeArrowheads="1"/>
                </p:cNvSpPr>
                <p:nvPr/>
              </p:nvSpPr>
              <p:spPr bwMode="auto">
                <a:xfrm>
                  <a:off x="1768" y="2825"/>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c</a:t>
                  </a:r>
                </a:p>
              </p:txBody>
            </p:sp>
            <p:sp>
              <p:nvSpPr>
                <p:cNvPr id="780311" name="Line 23">
                  <a:extLst>
                    <a:ext uri="{FF2B5EF4-FFF2-40B4-BE49-F238E27FC236}">
                      <a16:creationId xmlns:a16="http://schemas.microsoft.com/office/drawing/2014/main" id="{867764C8-B186-CA4F-B8AD-E4C4D3BE2100}"/>
                    </a:ext>
                  </a:extLst>
                </p:cNvPr>
                <p:cNvSpPr>
                  <a:spLocks noChangeShapeType="1"/>
                </p:cNvSpPr>
                <p:nvPr/>
              </p:nvSpPr>
              <p:spPr bwMode="auto">
                <a:xfrm flipH="1">
                  <a:off x="1576" y="3080"/>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12" name="Line 24">
                  <a:extLst>
                    <a:ext uri="{FF2B5EF4-FFF2-40B4-BE49-F238E27FC236}">
                      <a16:creationId xmlns:a16="http://schemas.microsoft.com/office/drawing/2014/main" id="{F0B34B56-C767-2844-8150-2862261F272E}"/>
                    </a:ext>
                  </a:extLst>
                </p:cNvPr>
                <p:cNvSpPr>
                  <a:spLocks noChangeShapeType="1"/>
                </p:cNvSpPr>
                <p:nvPr/>
              </p:nvSpPr>
              <p:spPr bwMode="auto">
                <a:xfrm>
                  <a:off x="1992" y="3096"/>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80313" name="AutoShape 25">
                <a:extLst>
                  <a:ext uri="{FF2B5EF4-FFF2-40B4-BE49-F238E27FC236}">
                    <a16:creationId xmlns:a16="http://schemas.microsoft.com/office/drawing/2014/main" id="{14E83E47-7622-964C-9621-84509100CC3B}"/>
                  </a:ext>
                </a:extLst>
              </p:cNvPr>
              <p:cNvSpPr>
                <a:spLocks noChangeArrowheads="1"/>
              </p:cNvSpPr>
              <p:nvPr/>
            </p:nvSpPr>
            <p:spPr bwMode="auto">
              <a:xfrm>
                <a:off x="1824" y="2160"/>
                <a:ext cx="336" cy="240"/>
              </a:xfrm>
              <a:prstGeom prst="curvedUpArrow">
                <a:avLst>
                  <a:gd name="adj1" fmla="val 28000"/>
                  <a:gd name="adj2" fmla="val 56000"/>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14" name="AutoShape 26">
                <a:extLst>
                  <a:ext uri="{FF2B5EF4-FFF2-40B4-BE49-F238E27FC236}">
                    <a16:creationId xmlns:a16="http://schemas.microsoft.com/office/drawing/2014/main" id="{0FC3912B-0E78-DA4D-9525-C60814F097BB}"/>
                  </a:ext>
                </a:extLst>
              </p:cNvPr>
              <p:cNvSpPr>
                <a:spLocks noChangeArrowheads="1"/>
              </p:cNvSpPr>
              <p:nvPr/>
            </p:nvSpPr>
            <p:spPr bwMode="auto">
              <a:xfrm>
                <a:off x="2016" y="2688"/>
                <a:ext cx="528" cy="240"/>
              </a:xfrm>
              <a:prstGeom prst="curvedDownArrow">
                <a:avLst>
                  <a:gd name="adj1" fmla="val 44000"/>
                  <a:gd name="adj2" fmla="val 88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80315" name="Group 27">
              <a:extLst>
                <a:ext uri="{FF2B5EF4-FFF2-40B4-BE49-F238E27FC236}">
                  <a16:creationId xmlns:a16="http://schemas.microsoft.com/office/drawing/2014/main" id="{7FEFCDAA-AD21-7A4C-9504-07FE05DBAFB2}"/>
                </a:ext>
              </a:extLst>
            </p:cNvPr>
            <p:cNvGrpSpPr>
              <a:grpSpLocks/>
            </p:cNvGrpSpPr>
            <p:nvPr/>
          </p:nvGrpSpPr>
          <p:grpSpPr bwMode="auto">
            <a:xfrm>
              <a:off x="3136" y="2125"/>
              <a:ext cx="1687" cy="1439"/>
              <a:chOff x="3136" y="1968"/>
              <a:chExt cx="1687" cy="1439"/>
            </a:xfrm>
          </p:grpSpPr>
          <p:sp>
            <p:nvSpPr>
              <p:cNvPr id="780316" name="Oval 28">
                <a:extLst>
                  <a:ext uri="{FF2B5EF4-FFF2-40B4-BE49-F238E27FC236}">
                    <a16:creationId xmlns:a16="http://schemas.microsoft.com/office/drawing/2014/main" id="{A5DB8F43-0EEE-3846-A451-7F05C4F1EEE7}"/>
                  </a:ext>
                </a:extLst>
              </p:cNvPr>
              <p:cNvSpPr>
                <a:spLocks noChangeArrowheads="1"/>
              </p:cNvSpPr>
              <p:nvPr/>
            </p:nvSpPr>
            <p:spPr bwMode="auto">
              <a:xfrm>
                <a:off x="4231" y="2488"/>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80317" name="Oval 29">
                <a:extLst>
                  <a:ext uri="{FF2B5EF4-FFF2-40B4-BE49-F238E27FC236}">
                    <a16:creationId xmlns:a16="http://schemas.microsoft.com/office/drawing/2014/main" id="{6ABE11B6-5BC5-AE4C-88F8-A7A5CE242187}"/>
                  </a:ext>
                </a:extLst>
              </p:cNvPr>
              <p:cNvSpPr>
                <a:spLocks noChangeArrowheads="1"/>
              </p:cNvSpPr>
              <p:nvPr/>
            </p:nvSpPr>
            <p:spPr bwMode="auto">
              <a:xfrm>
                <a:off x="3791" y="1968"/>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c</a:t>
                </a:r>
              </a:p>
            </p:txBody>
          </p:sp>
          <p:sp>
            <p:nvSpPr>
              <p:cNvPr id="780318" name="Rectangle 30">
                <a:extLst>
                  <a:ext uri="{FF2B5EF4-FFF2-40B4-BE49-F238E27FC236}">
                    <a16:creationId xmlns:a16="http://schemas.microsoft.com/office/drawing/2014/main" id="{0226F914-E2A5-404A-A0E8-CFAFD45F1507}"/>
                  </a:ext>
                </a:extLst>
              </p:cNvPr>
              <p:cNvSpPr>
                <a:spLocks noChangeArrowheads="1"/>
              </p:cNvSpPr>
              <p:nvPr/>
            </p:nvSpPr>
            <p:spPr bwMode="auto">
              <a:xfrm>
                <a:off x="4528" y="2992"/>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bR</a:t>
                </a:r>
              </a:p>
            </p:txBody>
          </p:sp>
          <p:sp>
            <p:nvSpPr>
              <p:cNvPr id="780319" name="Rectangle 31">
                <a:extLst>
                  <a:ext uri="{FF2B5EF4-FFF2-40B4-BE49-F238E27FC236}">
                    <a16:creationId xmlns:a16="http://schemas.microsoft.com/office/drawing/2014/main" id="{7A52A774-79F6-2449-9C56-E82F11F3AD30}"/>
                  </a:ext>
                </a:extLst>
              </p:cNvPr>
              <p:cNvSpPr>
                <a:spLocks noChangeArrowheads="1"/>
              </p:cNvSpPr>
              <p:nvPr/>
            </p:nvSpPr>
            <p:spPr bwMode="auto">
              <a:xfrm>
                <a:off x="3136" y="2960"/>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aL</a:t>
                </a:r>
              </a:p>
            </p:txBody>
          </p:sp>
          <p:sp>
            <p:nvSpPr>
              <p:cNvPr id="780320" name="Line 32">
                <a:extLst>
                  <a:ext uri="{FF2B5EF4-FFF2-40B4-BE49-F238E27FC236}">
                    <a16:creationId xmlns:a16="http://schemas.microsoft.com/office/drawing/2014/main" id="{86348ED4-5E40-E648-8E5A-430EFE07D56C}"/>
                  </a:ext>
                </a:extLst>
              </p:cNvPr>
              <p:cNvSpPr>
                <a:spLocks noChangeShapeType="1"/>
              </p:cNvSpPr>
              <p:nvPr/>
            </p:nvSpPr>
            <p:spPr bwMode="auto">
              <a:xfrm flipH="1">
                <a:off x="4103" y="2752"/>
                <a:ext cx="181"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21" name="Line 33">
                <a:extLst>
                  <a:ext uri="{FF2B5EF4-FFF2-40B4-BE49-F238E27FC236}">
                    <a16:creationId xmlns:a16="http://schemas.microsoft.com/office/drawing/2014/main" id="{199ABDDA-7626-3340-BD1D-565D527E9C19}"/>
                  </a:ext>
                </a:extLst>
              </p:cNvPr>
              <p:cNvSpPr>
                <a:spLocks noChangeShapeType="1"/>
              </p:cNvSpPr>
              <p:nvPr/>
            </p:nvSpPr>
            <p:spPr bwMode="auto">
              <a:xfrm>
                <a:off x="4479" y="2752"/>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22" name="Line 34">
                <a:extLst>
                  <a:ext uri="{FF2B5EF4-FFF2-40B4-BE49-F238E27FC236}">
                    <a16:creationId xmlns:a16="http://schemas.microsoft.com/office/drawing/2014/main" id="{B77C3A5C-7E10-134E-9F98-72010790F30C}"/>
                  </a:ext>
                </a:extLst>
              </p:cNvPr>
              <p:cNvSpPr>
                <a:spLocks noChangeShapeType="1"/>
              </p:cNvSpPr>
              <p:nvPr/>
            </p:nvSpPr>
            <p:spPr bwMode="auto">
              <a:xfrm flipH="1">
                <a:off x="3591" y="2216"/>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23" name="Line 35">
                <a:extLst>
                  <a:ext uri="{FF2B5EF4-FFF2-40B4-BE49-F238E27FC236}">
                    <a16:creationId xmlns:a16="http://schemas.microsoft.com/office/drawing/2014/main" id="{FEF74CA5-EEBF-9E49-8C2A-63BA4C0A3269}"/>
                  </a:ext>
                </a:extLst>
              </p:cNvPr>
              <p:cNvSpPr>
                <a:spLocks noChangeShapeType="1"/>
              </p:cNvSpPr>
              <p:nvPr/>
            </p:nvSpPr>
            <p:spPr bwMode="auto">
              <a:xfrm>
                <a:off x="4039" y="2232"/>
                <a:ext cx="336" cy="26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80324" name="Group 36">
                <a:extLst>
                  <a:ext uri="{FF2B5EF4-FFF2-40B4-BE49-F238E27FC236}">
                    <a16:creationId xmlns:a16="http://schemas.microsoft.com/office/drawing/2014/main" id="{7E2596CF-A07D-9C42-BBFC-80937EB889D7}"/>
                  </a:ext>
                </a:extLst>
              </p:cNvPr>
              <p:cNvGrpSpPr>
                <a:grpSpLocks/>
              </p:cNvGrpSpPr>
              <p:nvPr/>
            </p:nvGrpSpPr>
            <p:grpSpPr bwMode="auto">
              <a:xfrm>
                <a:off x="3583" y="2952"/>
                <a:ext cx="296" cy="431"/>
                <a:chOff x="1672" y="3504"/>
                <a:chExt cx="296" cy="431"/>
              </a:xfrm>
            </p:grpSpPr>
            <p:sp>
              <p:nvSpPr>
                <p:cNvPr id="780325" name="Rectangle 37">
                  <a:extLst>
                    <a:ext uri="{FF2B5EF4-FFF2-40B4-BE49-F238E27FC236}">
                      <a16:creationId xmlns:a16="http://schemas.microsoft.com/office/drawing/2014/main" id="{6EB49293-F57E-3846-ABB7-84AF63AC914B}"/>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cL</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80326" name="Line 38">
                  <a:extLst>
                    <a:ext uri="{FF2B5EF4-FFF2-40B4-BE49-F238E27FC236}">
                      <a16:creationId xmlns:a16="http://schemas.microsoft.com/office/drawing/2014/main" id="{8841E098-F9F7-F045-AC33-2184BC8BD968}"/>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80327" name="Group 39">
                <a:extLst>
                  <a:ext uri="{FF2B5EF4-FFF2-40B4-BE49-F238E27FC236}">
                    <a16:creationId xmlns:a16="http://schemas.microsoft.com/office/drawing/2014/main" id="{8582E1FD-F0B8-6047-992F-47DB6F272930}"/>
                  </a:ext>
                </a:extLst>
              </p:cNvPr>
              <p:cNvGrpSpPr>
                <a:grpSpLocks/>
              </p:cNvGrpSpPr>
              <p:nvPr/>
            </p:nvGrpSpPr>
            <p:grpSpPr bwMode="auto">
              <a:xfrm>
                <a:off x="3983" y="2976"/>
                <a:ext cx="296" cy="431"/>
                <a:chOff x="1672" y="3504"/>
                <a:chExt cx="296" cy="431"/>
              </a:xfrm>
            </p:grpSpPr>
            <p:sp>
              <p:nvSpPr>
                <p:cNvPr id="780328" name="Rectangle 40">
                  <a:extLst>
                    <a:ext uri="{FF2B5EF4-FFF2-40B4-BE49-F238E27FC236}">
                      <a16:creationId xmlns:a16="http://schemas.microsoft.com/office/drawing/2014/main" id="{5700ABD4-0D1B-D245-B5FB-1A68DC499764}"/>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cR</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80329" name="Line 41">
                  <a:extLst>
                    <a:ext uri="{FF2B5EF4-FFF2-40B4-BE49-F238E27FC236}">
                      <a16:creationId xmlns:a16="http://schemas.microsoft.com/office/drawing/2014/main" id="{BE4C78F7-995F-AD4B-89E6-F4DB41D9508F}"/>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80330" name="Oval 42">
                <a:extLst>
                  <a:ext uri="{FF2B5EF4-FFF2-40B4-BE49-F238E27FC236}">
                    <a16:creationId xmlns:a16="http://schemas.microsoft.com/office/drawing/2014/main" id="{5831FED4-1B00-5C42-AC51-35B7CA0A2648}"/>
                  </a:ext>
                </a:extLst>
              </p:cNvPr>
              <p:cNvSpPr>
                <a:spLocks noChangeArrowheads="1"/>
              </p:cNvSpPr>
              <p:nvPr/>
            </p:nvSpPr>
            <p:spPr bwMode="auto">
              <a:xfrm>
                <a:off x="3407" y="2448"/>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80331" name="Line 43">
                <a:extLst>
                  <a:ext uri="{FF2B5EF4-FFF2-40B4-BE49-F238E27FC236}">
                    <a16:creationId xmlns:a16="http://schemas.microsoft.com/office/drawing/2014/main" id="{9A052570-71C3-D64B-94D8-5164D563FDB9}"/>
                  </a:ext>
                </a:extLst>
              </p:cNvPr>
              <p:cNvSpPr>
                <a:spLocks noChangeShapeType="1"/>
              </p:cNvSpPr>
              <p:nvPr/>
            </p:nvSpPr>
            <p:spPr bwMode="auto">
              <a:xfrm flipH="1">
                <a:off x="3298" y="2720"/>
                <a:ext cx="181"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0332" name="Line 44">
                <a:extLst>
                  <a:ext uri="{FF2B5EF4-FFF2-40B4-BE49-F238E27FC236}">
                    <a16:creationId xmlns:a16="http://schemas.microsoft.com/office/drawing/2014/main" id="{A6590BB1-BF7A-D04F-AC45-B5D0996F6027}"/>
                  </a:ext>
                </a:extLst>
              </p:cNvPr>
              <p:cNvSpPr>
                <a:spLocks noChangeShapeType="1"/>
              </p:cNvSpPr>
              <p:nvPr/>
            </p:nvSpPr>
            <p:spPr bwMode="auto">
              <a:xfrm>
                <a:off x="3639" y="2720"/>
                <a:ext cx="136"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34593326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DB54941F-3CA0-8E45-8DB7-79610794F8C1}"/>
              </a:ext>
            </a:extLst>
          </p:cNvPr>
          <p:cNvSpPr>
            <a:spLocks noGrp="1" noChangeArrowheads="1"/>
          </p:cNvSpPr>
          <p:nvPr>
            <p:ph type="body" idx="1"/>
          </p:nvPr>
        </p:nvSpPr>
        <p:spPr>
          <a:xfrm>
            <a:off x="1676401" y="152400"/>
            <a:ext cx="8812213" cy="6516688"/>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⑷ </a:t>
            </a:r>
            <a:r>
              <a:rPr lang="zh-CN" altLang="en-US" sz="3600" b="1">
                <a:solidFill>
                  <a:schemeClr val="folHlink"/>
                </a:solidFill>
                <a:latin typeface="楷体_GB2312" pitchFamily="49" charset="-122"/>
                <a:ea typeface="楷体_GB2312" pitchFamily="49" charset="-122"/>
              </a:rPr>
              <a:t>旋转后各结点</a:t>
            </a:r>
            <a:r>
              <a:rPr lang="en-US" altLang="zh-CN" sz="3600" b="1">
                <a:solidFill>
                  <a:schemeClr val="folHlink"/>
                </a:solidFill>
              </a:rPr>
              <a:t>(a</a:t>
            </a:r>
            <a:r>
              <a:rPr lang="en-US" altLang="zh-CN" sz="3600" b="1">
                <a:solidFill>
                  <a:schemeClr val="folHlink"/>
                </a:solidFill>
                <a:latin typeface="宋体" panose="02010600030101010101" pitchFamily="2" charset="-122"/>
              </a:rPr>
              <a:t>,</a:t>
            </a:r>
            <a:r>
              <a:rPr lang="en-US" altLang="zh-CN" sz="3600" b="1">
                <a:solidFill>
                  <a:schemeClr val="folHlink"/>
                </a:solidFill>
              </a:rPr>
              <a:t>b</a:t>
            </a:r>
            <a:r>
              <a:rPr lang="en-US" altLang="zh-CN" sz="3600" b="1">
                <a:solidFill>
                  <a:schemeClr val="folHlink"/>
                </a:solidFill>
                <a:latin typeface="宋体" panose="02010600030101010101" pitchFamily="2" charset="-122"/>
              </a:rPr>
              <a:t>,</a:t>
            </a:r>
            <a:r>
              <a:rPr lang="en-US" altLang="zh-CN" sz="3600" b="1">
                <a:solidFill>
                  <a:schemeClr val="folHlink"/>
                </a:solidFill>
              </a:rPr>
              <a:t>c)</a:t>
            </a:r>
            <a:r>
              <a:rPr lang="zh-CN" altLang="en-US" sz="3600" b="1">
                <a:solidFill>
                  <a:schemeClr val="folHlink"/>
                </a:solidFill>
                <a:latin typeface="楷体_GB2312" pitchFamily="49" charset="-122"/>
                <a:ea typeface="楷体_GB2312" pitchFamily="49" charset="-122"/>
              </a:rPr>
              <a:t>的平衡因子分析</a:t>
            </a:r>
          </a:p>
          <a:p>
            <a:pPr marL="0" indent="0">
              <a:lnSpc>
                <a:spcPct val="110000"/>
              </a:lnSpc>
              <a:buNone/>
            </a:pPr>
            <a:r>
              <a:rPr lang="zh-CN" altLang="en-US" sz="2800" b="1">
                <a:latin typeface="宋体" panose="02010600030101010101" pitchFamily="2" charset="-122"/>
              </a:rPr>
              <a:t>  ①</a:t>
            </a:r>
            <a:r>
              <a:rPr lang="zh-CN" altLang="en-US" sz="2800" b="1">
                <a:solidFill>
                  <a:schemeClr val="folHlink"/>
                </a:solidFill>
                <a:latin typeface="宋体" panose="02010600030101010101" pitchFamily="2" charset="-122"/>
              </a:rPr>
              <a:t> </a:t>
            </a:r>
            <a:r>
              <a:rPr lang="zh-CN" altLang="en-US" sz="2800" b="1">
                <a:solidFill>
                  <a:schemeClr val="hlink"/>
                </a:solidFill>
              </a:rPr>
              <a:t>旋转前</a:t>
            </a:r>
            <a:r>
              <a:rPr lang="zh-CN" altLang="en-US" sz="2800" b="1">
                <a:solidFill>
                  <a:schemeClr val="folHlink"/>
                </a:solidFill>
              </a:rPr>
              <a:t> </a:t>
            </a:r>
            <a:r>
              <a:rPr lang="en-US" altLang="zh-CN" sz="2800" b="1"/>
              <a:t>(</a:t>
            </a:r>
            <a:r>
              <a:rPr lang="zh-CN" altLang="en-US" sz="2800" b="1"/>
              <a:t>插入后</a:t>
            </a:r>
            <a:r>
              <a:rPr lang="en-US" altLang="zh-CN" sz="2800" b="1"/>
              <a:t>)</a:t>
            </a:r>
            <a:r>
              <a:rPr lang="en-US" altLang="zh-CN" sz="2800" b="1">
                <a:solidFill>
                  <a:schemeClr val="hlink"/>
                </a:solidFill>
              </a:rPr>
              <a:t>c</a:t>
            </a:r>
            <a:r>
              <a:rPr lang="zh-CN" altLang="en-US" sz="2800" b="1">
                <a:solidFill>
                  <a:schemeClr val="hlink"/>
                </a:solidFill>
                <a:latin typeface="宋体" panose="02010600030101010101" pitchFamily="2" charset="-122"/>
              </a:rPr>
              <a:t>的平衡因子是</a:t>
            </a:r>
            <a:r>
              <a:rPr lang="en-US" altLang="zh-CN" sz="2800" b="1">
                <a:solidFill>
                  <a:schemeClr val="hlink"/>
                </a:solidFill>
              </a:rPr>
              <a:t>1</a:t>
            </a:r>
            <a:r>
              <a:rPr lang="zh-CN" altLang="en-US" sz="2800" b="1"/>
              <a:t>：</a:t>
            </a:r>
            <a:endParaRPr lang="zh-CN" altLang="en-US" sz="2800" b="1">
              <a:solidFill>
                <a:schemeClr val="folHlink"/>
              </a:solidFill>
            </a:endParaRPr>
          </a:p>
          <a:p>
            <a:pPr marL="0" indent="0">
              <a:lnSpc>
                <a:spcPct val="110000"/>
              </a:lnSpc>
              <a:buNone/>
            </a:pPr>
            <a:r>
              <a:rPr lang="zh-CN" altLang="en-US" sz="2800" b="1"/>
              <a:t>         </a:t>
            </a:r>
            <a:r>
              <a:rPr lang="en-US" altLang="zh-CN" sz="2800" b="1"/>
              <a:t>a</a:t>
            </a:r>
            <a:r>
              <a:rPr lang="zh-CN" altLang="en-US" sz="2800" b="1"/>
              <a:t>的左子树没有变化</a:t>
            </a:r>
            <a:r>
              <a:rPr lang="zh-CN" altLang="en-US" sz="2800" b="1">
                <a:latin typeface="宋体" panose="02010600030101010101" pitchFamily="2" charset="-122"/>
              </a:rPr>
              <a:t>，</a:t>
            </a:r>
            <a:r>
              <a:rPr lang="zh-CN" altLang="en-US" sz="2800" b="1"/>
              <a:t>深度是</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右子树是</a:t>
            </a:r>
            <a:r>
              <a:rPr lang="en-US" altLang="zh-CN" sz="2800" b="1"/>
              <a:t>c</a:t>
            </a:r>
            <a:r>
              <a:rPr lang="zh-CN" altLang="en-US" sz="2800" b="1"/>
              <a:t>旋转前的左子树</a:t>
            </a:r>
            <a:r>
              <a:rPr lang="zh-CN" altLang="en-US" sz="2800" b="1">
                <a:latin typeface="宋体" panose="02010600030101010101" pitchFamily="2" charset="-122"/>
              </a:rPr>
              <a:t>，</a:t>
            </a:r>
            <a:r>
              <a:rPr lang="zh-CN" altLang="en-US" sz="2800" b="1"/>
              <a:t>深度为</a:t>
            </a:r>
            <a:r>
              <a:rPr lang="en-US" altLang="zh-CN" sz="2800" b="1"/>
              <a:t>H</a:t>
            </a:r>
            <a:r>
              <a:rPr lang="en-US" altLang="zh-CN" sz="2800" b="1" baseline="-20000"/>
              <a:t>cL</a:t>
            </a:r>
            <a:r>
              <a:rPr lang="zh-CN" altLang="en-US" sz="2800" b="1">
                <a:latin typeface="宋体" panose="02010600030101010101" pitchFamily="2" charset="-122"/>
              </a:rPr>
              <a:t>，则</a:t>
            </a:r>
            <a:r>
              <a:rPr lang="en-US" altLang="zh-CN" sz="2800" b="1">
                <a:solidFill>
                  <a:schemeClr val="folHlink"/>
                </a:solidFill>
              </a:rPr>
              <a:t>a</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0</a:t>
            </a:r>
            <a:r>
              <a:rPr lang="zh-CN" altLang="en-US" sz="2800" b="1"/>
              <a:t>；</a:t>
            </a:r>
            <a:r>
              <a:rPr lang="en-US" altLang="zh-CN" sz="2800" b="1"/>
              <a:t>b</a:t>
            </a:r>
            <a:r>
              <a:rPr lang="zh-CN" altLang="en-US" sz="2800" b="1"/>
              <a:t>的右子树没有变化</a:t>
            </a:r>
            <a:r>
              <a:rPr lang="zh-CN" altLang="en-US" sz="2800" b="1">
                <a:latin typeface="宋体" panose="02010600030101010101" pitchFamily="2" charset="-122"/>
              </a:rPr>
              <a:t>，</a:t>
            </a:r>
            <a:r>
              <a:rPr lang="zh-CN" altLang="en-US" sz="2800" b="1"/>
              <a:t>深度为</a:t>
            </a:r>
            <a:r>
              <a:rPr lang="en-US" altLang="zh-CN" sz="2800" b="1"/>
              <a:t>H</a:t>
            </a:r>
            <a:r>
              <a:rPr lang="en-US" altLang="zh-CN" sz="2800" b="1" baseline="-20000"/>
              <a:t>cL</a:t>
            </a:r>
            <a:r>
              <a:rPr lang="zh-CN" altLang="en-US" sz="2800" b="1">
                <a:latin typeface="宋体" panose="02010600030101010101" pitchFamily="2" charset="-122"/>
              </a:rPr>
              <a:t>，</a:t>
            </a:r>
            <a:r>
              <a:rPr lang="zh-CN" altLang="en-US" sz="2800" b="1"/>
              <a:t>左子树是</a:t>
            </a:r>
            <a:r>
              <a:rPr lang="en-US" altLang="zh-CN" sz="2800" b="1"/>
              <a:t>c</a:t>
            </a:r>
            <a:r>
              <a:rPr lang="zh-CN" altLang="en-US" sz="2800" b="1"/>
              <a:t>旋转前的右子树</a:t>
            </a:r>
            <a:r>
              <a:rPr lang="zh-CN" altLang="en-US" sz="2800" b="1">
                <a:latin typeface="宋体" panose="02010600030101010101" pitchFamily="2" charset="-122"/>
              </a:rPr>
              <a:t>，</a:t>
            </a:r>
            <a:r>
              <a:rPr lang="zh-CN" altLang="en-US" sz="2800" b="1"/>
              <a:t>深度为</a:t>
            </a:r>
            <a:r>
              <a:rPr lang="en-US" altLang="zh-CN" sz="2800" b="1"/>
              <a:t>H</a:t>
            </a:r>
            <a:r>
              <a:rPr lang="en-US" altLang="zh-CN" sz="2800" b="1" baseline="-20000"/>
              <a:t>cL</a:t>
            </a:r>
            <a:r>
              <a:rPr lang="en-US" altLang="zh-CN" sz="2800" b="1"/>
              <a:t>-1</a:t>
            </a:r>
            <a:r>
              <a:rPr lang="en-US" altLang="zh-CN" sz="2800" b="1" baseline="-20000"/>
              <a:t> </a:t>
            </a:r>
            <a:r>
              <a:rPr lang="zh-CN" altLang="en-US" sz="2800" b="1">
                <a:latin typeface="宋体" panose="02010600030101010101" pitchFamily="2" charset="-122"/>
              </a:rPr>
              <a:t>，则</a:t>
            </a:r>
            <a:r>
              <a:rPr lang="en-US" altLang="zh-CN" sz="2800" b="1">
                <a:solidFill>
                  <a:schemeClr val="folHlink"/>
                </a:solidFill>
              </a:rPr>
              <a:t>b</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-1</a:t>
            </a:r>
            <a:r>
              <a:rPr lang="zh-CN" altLang="en-US" sz="2800" b="1"/>
              <a:t>； </a:t>
            </a:r>
            <a:r>
              <a:rPr lang="en-US" altLang="zh-CN" sz="2800" b="1"/>
              <a:t>c</a:t>
            </a:r>
            <a:r>
              <a:rPr lang="zh-CN" altLang="en-US" sz="2800" b="1"/>
              <a:t>的左、右子树分别是以</a:t>
            </a:r>
            <a:r>
              <a:rPr lang="en-US" altLang="zh-CN" sz="2800" b="1"/>
              <a:t>a </a:t>
            </a:r>
            <a:r>
              <a:rPr lang="zh-CN" altLang="en-US" sz="2800" b="1"/>
              <a:t>和</a:t>
            </a:r>
            <a:r>
              <a:rPr lang="en-US" altLang="zh-CN" sz="2800" b="1"/>
              <a:t>b</a:t>
            </a:r>
            <a:r>
              <a:rPr lang="zh-CN" altLang="en-US" sz="2800" b="1"/>
              <a:t>为根的子树</a:t>
            </a:r>
            <a:r>
              <a:rPr lang="zh-CN" altLang="en-US" sz="2800" b="1">
                <a:latin typeface="宋体" panose="02010600030101010101" pitchFamily="2" charset="-122"/>
              </a:rPr>
              <a:t>，则</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的平衡因子是</a:t>
            </a:r>
            <a:r>
              <a:rPr lang="en-US" altLang="zh-CN" sz="2800" b="1">
                <a:solidFill>
                  <a:schemeClr val="folHlink"/>
                </a:solidFill>
              </a:rPr>
              <a:t>0</a:t>
            </a:r>
            <a:r>
              <a:rPr lang="en-US" altLang="zh-CN" sz="2800" b="1"/>
              <a:t> </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a:t>
            </a:r>
            <a:r>
              <a:rPr lang="zh-CN" altLang="en-US" sz="2800" b="1"/>
              <a:t> </a:t>
            </a:r>
            <a:r>
              <a:rPr lang="zh-CN" altLang="en-US" sz="2800" b="1">
                <a:latin typeface="宋体" panose="02010600030101010101" pitchFamily="2" charset="-122"/>
              </a:rPr>
              <a:t>②</a:t>
            </a:r>
            <a:r>
              <a:rPr lang="zh-CN" altLang="en-US" sz="2800" b="1">
                <a:solidFill>
                  <a:schemeClr val="folHlink"/>
                </a:solidFill>
                <a:latin typeface="宋体" panose="02010600030101010101" pitchFamily="2" charset="-122"/>
              </a:rPr>
              <a:t> </a:t>
            </a:r>
            <a:r>
              <a:rPr lang="zh-CN" altLang="en-US" sz="2800" b="1">
                <a:solidFill>
                  <a:schemeClr val="hlink"/>
                </a:solidFill>
              </a:rPr>
              <a:t>旋转前</a:t>
            </a:r>
            <a:r>
              <a:rPr lang="zh-CN" altLang="en-US" sz="2800" b="1">
                <a:solidFill>
                  <a:schemeClr val="folHlink"/>
                </a:solidFill>
              </a:rPr>
              <a:t> </a:t>
            </a:r>
            <a:r>
              <a:rPr lang="en-US" altLang="zh-CN" sz="2800" b="1"/>
              <a:t>(</a:t>
            </a:r>
            <a:r>
              <a:rPr lang="zh-CN" altLang="en-US" sz="2800" b="1"/>
              <a:t>插入后</a:t>
            </a:r>
            <a:r>
              <a:rPr lang="en-US" altLang="zh-CN" sz="2800" b="1"/>
              <a:t>)</a:t>
            </a:r>
            <a:r>
              <a:rPr lang="en-US" altLang="zh-CN" sz="2800" b="1">
                <a:solidFill>
                  <a:schemeClr val="hlink"/>
                </a:solidFill>
              </a:rPr>
              <a:t>c</a:t>
            </a:r>
            <a:r>
              <a:rPr lang="zh-CN" altLang="en-US" sz="2800" b="1">
                <a:solidFill>
                  <a:schemeClr val="hlink"/>
                </a:solidFill>
                <a:latin typeface="宋体" panose="02010600030101010101" pitchFamily="2" charset="-122"/>
              </a:rPr>
              <a:t>的平衡因子是</a:t>
            </a:r>
            <a:r>
              <a:rPr lang="en-US" altLang="zh-CN" sz="2800" b="1">
                <a:solidFill>
                  <a:schemeClr val="hlink"/>
                </a:solidFill>
              </a:rPr>
              <a:t>0</a:t>
            </a:r>
            <a:r>
              <a:rPr lang="zh-CN" altLang="en-US" sz="2800" b="1"/>
              <a:t>：</a:t>
            </a:r>
            <a:endParaRPr lang="zh-CN" altLang="en-US" sz="2800" b="1">
              <a:solidFill>
                <a:schemeClr val="folHlink"/>
              </a:solidFill>
              <a:latin typeface="宋体" panose="02010600030101010101" pitchFamily="2" charset="-122"/>
            </a:endParaRPr>
          </a:p>
          <a:p>
            <a:pPr marL="0" indent="0">
              <a:lnSpc>
                <a:spcPct val="110000"/>
              </a:lnSpc>
              <a:buNone/>
            </a:pPr>
            <a:r>
              <a:rPr lang="zh-CN" altLang="en-US" sz="2800" b="1"/>
              <a:t>        旋转后</a:t>
            </a:r>
            <a:r>
              <a:rPr lang="en-US" altLang="zh-CN" sz="2800" b="1">
                <a:solidFill>
                  <a:schemeClr val="folHlink"/>
                </a:solidFill>
              </a:rPr>
              <a:t>a</a:t>
            </a:r>
            <a:r>
              <a:rPr lang="zh-CN" altLang="en-US" sz="2800" b="1">
                <a:solidFill>
                  <a:schemeClr val="folHlink"/>
                </a:solidFill>
                <a:latin typeface="宋体" panose="02010600030101010101" pitchFamily="2" charset="-122"/>
              </a:rPr>
              <a:t>，</a:t>
            </a:r>
            <a:r>
              <a:rPr lang="en-US" altLang="zh-CN" sz="2800" b="1">
                <a:solidFill>
                  <a:schemeClr val="folHlink"/>
                </a:solidFill>
              </a:rPr>
              <a:t>b</a:t>
            </a:r>
            <a:r>
              <a:rPr lang="zh-CN" altLang="en-US" sz="2800" b="1">
                <a:solidFill>
                  <a:schemeClr val="folHlink"/>
                </a:solidFill>
                <a:latin typeface="宋体" panose="02010600030101010101" pitchFamily="2" charset="-122"/>
              </a:rPr>
              <a:t>，</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的平衡因子都是</a:t>
            </a:r>
            <a:r>
              <a:rPr lang="en-US" altLang="zh-CN" sz="2800" b="1">
                <a:solidFill>
                  <a:schemeClr val="folHlink"/>
                </a:solidFill>
              </a:rPr>
              <a:t>0</a:t>
            </a:r>
            <a:r>
              <a:rPr lang="en-US" altLang="zh-CN" sz="2800" b="1"/>
              <a:t> </a:t>
            </a:r>
            <a:r>
              <a:rPr lang="zh-CN" altLang="en-US" sz="2800" b="1">
                <a:latin typeface="宋体" panose="02010600030101010101" pitchFamily="2" charset="-122"/>
              </a:rPr>
              <a:t>。</a:t>
            </a:r>
          </a:p>
          <a:p>
            <a:pPr marL="0" indent="0">
              <a:lnSpc>
                <a:spcPct val="110000"/>
              </a:lnSpc>
              <a:buNone/>
            </a:pPr>
            <a:r>
              <a:rPr lang="zh-CN" altLang="en-US" sz="2800" b="1">
                <a:solidFill>
                  <a:schemeClr val="folHlink"/>
                </a:solidFill>
              </a:rPr>
              <a:t>   </a:t>
            </a:r>
            <a:r>
              <a:rPr lang="zh-CN" altLang="en-US" sz="2800" b="1"/>
              <a:t>③</a:t>
            </a:r>
            <a:r>
              <a:rPr lang="zh-CN" altLang="en-US" sz="2800" b="1">
                <a:solidFill>
                  <a:schemeClr val="folHlink"/>
                </a:solidFill>
              </a:rPr>
              <a:t>  </a:t>
            </a:r>
            <a:r>
              <a:rPr lang="zh-CN" altLang="en-US" sz="2800" b="1">
                <a:solidFill>
                  <a:schemeClr val="hlink"/>
                </a:solidFill>
              </a:rPr>
              <a:t>旋转前</a:t>
            </a:r>
            <a:r>
              <a:rPr lang="zh-CN" altLang="en-US" sz="2800" b="1">
                <a:solidFill>
                  <a:schemeClr val="folHlink"/>
                </a:solidFill>
              </a:rPr>
              <a:t> </a:t>
            </a:r>
            <a:r>
              <a:rPr lang="en-US" altLang="zh-CN" sz="2800" b="1"/>
              <a:t>(</a:t>
            </a:r>
            <a:r>
              <a:rPr lang="zh-CN" altLang="en-US" sz="2800" b="1"/>
              <a:t>插入后</a:t>
            </a:r>
            <a:r>
              <a:rPr lang="en-US" altLang="zh-CN" sz="2800" b="1"/>
              <a:t>)</a:t>
            </a:r>
            <a:r>
              <a:rPr lang="en-US" altLang="zh-CN" sz="2800" b="1">
                <a:solidFill>
                  <a:schemeClr val="hlink"/>
                </a:solidFill>
              </a:rPr>
              <a:t>c</a:t>
            </a:r>
            <a:r>
              <a:rPr lang="zh-CN" altLang="en-US" sz="2800" b="1">
                <a:solidFill>
                  <a:schemeClr val="hlink"/>
                </a:solidFill>
                <a:latin typeface="宋体" panose="02010600030101010101" pitchFamily="2" charset="-122"/>
              </a:rPr>
              <a:t>的平衡因子是</a:t>
            </a:r>
            <a:r>
              <a:rPr lang="en-US" altLang="zh-CN" sz="2800" b="1">
                <a:solidFill>
                  <a:schemeClr val="hlink"/>
                </a:solidFill>
              </a:rPr>
              <a:t>-1</a:t>
            </a:r>
            <a:r>
              <a:rPr lang="zh-CN" altLang="en-US" sz="2800" b="1"/>
              <a:t>：</a:t>
            </a:r>
            <a:endParaRPr lang="zh-CN" altLang="en-US" sz="2800" b="1">
              <a:solidFill>
                <a:schemeClr val="folHlink"/>
              </a:solidFill>
              <a:latin typeface="宋体" panose="02010600030101010101" pitchFamily="2" charset="-122"/>
            </a:endParaRPr>
          </a:p>
          <a:p>
            <a:pPr marL="0" indent="0">
              <a:lnSpc>
                <a:spcPct val="110000"/>
              </a:lnSpc>
              <a:buNone/>
            </a:pPr>
            <a:r>
              <a:rPr lang="zh-CN" altLang="en-US" sz="2800" b="1"/>
              <a:t>        旋转后</a:t>
            </a:r>
            <a:r>
              <a:rPr lang="en-US" altLang="zh-CN" sz="2800" b="1">
                <a:solidFill>
                  <a:schemeClr val="folHlink"/>
                </a:solidFill>
              </a:rPr>
              <a:t>a</a:t>
            </a:r>
            <a:r>
              <a:rPr lang="zh-CN" altLang="en-US" sz="2800" b="1">
                <a:solidFill>
                  <a:schemeClr val="folHlink"/>
                </a:solidFill>
                <a:latin typeface="宋体" panose="02010600030101010101" pitchFamily="2" charset="-122"/>
              </a:rPr>
              <a:t>，</a:t>
            </a:r>
            <a:r>
              <a:rPr lang="en-US" altLang="zh-CN" sz="2800" b="1">
                <a:solidFill>
                  <a:schemeClr val="folHlink"/>
                </a:solidFill>
              </a:rPr>
              <a:t>b</a:t>
            </a:r>
            <a:r>
              <a:rPr lang="zh-CN" altLang="en-US" sz="2800" b="1">
                <a:solidFill>
                  <a:schemeClr val="folHlink"/>
                </a:solidFill>
                <a:latin typeface="宋体" panose="02010600030101010101" pitchFamily="2" charset="-122"/>
              </a:rPr>
              <a:t>，</a:t>
            </a:r>
            <a:r>
              <a:rPr lang="en-US" altLang="zh-CN" sz="2800" b="1">
                <a:solidFill>
                  <a:schemeClr val="folHlink"/>
                </a:solidFill>
              </a:rPr>
              <a:t>c</a:t>
            </a:r>
            <a:r>
              <a:rPr lang="zh-CN" altLang="en-US" sz="2800" b="1">
                <a:solidFill>
                  <a:schemeClr val="folHlink"/>
                </a:solidFill>
                <a:latin typeface="宋体" panose="02010600030101010101" pitchFamily="2" charset="-122"/>
              </a:rPr>
              <a:t>的平衡因子分别是</a:t>
            </a:r>
            <a:r>
              <a:rPr lang="en-US" altLang="zh-CN" sz="2800" b="1">
                <a:solidFill>
                  <a:schemeClr val="folHlink"/>
                </a:solidFill>
              </a:rPr>
              <a:t>1</a:t>
            </a:r>
            <a:r>
              <a:rPr lang="zh-CN" altLang="en-US" sz="2800" b="1">
                <a:solidFill>
                  <a:schemeClr val="folHlink"/>
                </a:solidFill>
                <a:latin typeface="宋体" panose="02010600030101010101" pitchFamily="2" charset="-122"/>
              </a:rPr>
              <a:t>，</a:t>
            </a:r>
            <a:r>
              <a:rPr lang="en-US" altLang="zh-CN" sz="2800" b="1">
                <a:solidFill>
                  <a:schemeClr val="folHlink"/>
                </a:solidFill>
              </a:rPr>
              <a:t>0</a:t>
            </a:r>
            <a:r>
              <a:rPr lang="zh-CN" altLang="en-US" sz="2800" b="1">
                <a:solidFill>
                  <a:schemeClr val="folHlink"/>
                </a:solidFill>
                <a:latin typeface="宋体" panose="02010600030101010101" pitchFamily="2" charset="-122"/>
              </a:rPr>
              <a:t>，</a:t>
            </a:r>
            <a:r>
              <a:rPr lang="en-US" altLang="zh-CN" sz="2800" b="1">
                <a:solidFill>
                  <a:schemeClr val="folHlink"/>
                </a:solidFill>
              </a:rPr>
              <a:t>0</a:t>
            </a:r>
            <a:r>
              <a:rPr lang="en-US" altLang="zh-CN" sz="2800" b="1"/>
              <a:t> </a:t>
            </a:r>
            <a:r>
              <a:rPr lang="zh-CN" altLang="en-US" sz="2800" b="1">
                <a:latin typeface="宋体" panose="02010600030101010101" pitchFamily="2" charset="-122"/>
              </a:rPr>
              <a:t>。</a:t>
            </a:r>
          </a:p>
          <a:p>
            <a:pPr marL="0" indent="0">
              <a:lnSpc>
                <a:spcPct val="110000"/>
              </a:lnSpc>
              <a:buNone/>
            </a:pPr>
            <a:r>
              <a:rPr lang="zh-CN" altLang="en-US" sz="2800" b="1"/>
              <a:t> 综上所述</a:t>
            </a:r>
            <a:r>
              <a:rPr lang="zh-CN" altLang="en-US" sz="2800" b="1">
                <a:latin typeface="宋体" panose="02010600030101010101" pitchFamily="2" charset="-122"/>
              </a:rPr>
              <a:t>，即</a:t>
            </a:r>
            <a:r>
              <a:rPr lang="zh-CN" altLang="en-US" sz="2800" b="1">
                <a:solidFill>
                  <a:schemeClr val="hlink"/>
                </a:solidFill>
                <a:latin typeface="宋体" panose="02010600030101010101" pitchFamily="2" charset="-122"/>
              </a:rPr>
              <a:t>整棵树旋转后是平衡的</a:t>
            </a:r>
            <a:r>
              <a:rPr lang="zh-CN" altLang="en-US" sz="2800" b="1">
                <a:latin typeface="宋体" panose="02010600030101010101" pitchFamily="2" charset="-122"/>
              </a:rPr>
              <a:t>。</a:t>
            </a:r>
          </a:p>
        </p:txBody>
      </p:sp>
    </p:spTree>
    <p:extLst>
      <p:ext uri="{BB962C8B-B14F-4D97-AF65-F5344CB8AC3E}">
        <p14:creationId xmlns:p14="http://schemas.microsoft.com/office/powerpoint/2010/main" val="1991734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7F1D0BF0-9E72-B240-BFE4-357DC5B06D0F}"/>
              </a:ext>
            </a:extLst>
          </p:cNvPr>
          <p:cNvSpPr>
            <a:spLocks noGrp="1" noChangeArrowheads="1"/>
          </p:cNvSpPr>
          <p:nvPr>
            <p:ph type="body" idx="1"/>
          </p:nvPr>
        </p:nvSpPr>
        <p:spPr>
          <a:xfrm>
            <a:off x="1676400" y="152400"/>
            <a:ext cx="8915400" cy="6300788"/>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⑸ </a:t>
            </a:r>
            <a:r>
              <a:rPr lang="zh-CN" altLang="en-US" sz="3600" b="1">
                <a:solidFill>
                  <a:schemeClr val="folHlink"/>
                </a:solidFill>
                <a:latin typeface="楷体_GB2312" pitchFamily="49" charset="-122"/>
                <a:ea typeface="楷体_GB2312" pitchFamily="49" charset="-122"/>
              </a:rPr>
              <a:t>旋转算法</a:t>
            </a:r>
          </a:p>
          <a:p>
            <a:pPr marL="0" indent="0">
              <a:lnSpc>
                <a:spcPct val="110000"/>
              </a:lnSpc>
              <a:buNone/>
            </a:pPr>
            <a:r>
              <a:rPr lang="en-US" altLang="zh-CN" sz="2800" b="1"/>
              <a:t>Void  LR_rotate(BBSTNode *a)</a:t>
            </a:r>
          </a:p>
          <a:p>
            <a:pPr marL="355600" lvl="1" indent="0">
              <a:lnSpc>
                <a:spcPct val="110000"/>
              </a:lnSpc>
              <a:buNone/>
            </a:pPr>
            <a:r>
              <a:rPr lang="en-US" altLang="zh-CN" b="1"/>
              <a:t>{  BBSTNode *b,*c  ;</a:t>
            </a:r>
          </a:p>
          <a:p>
            <a:pPr marL="723900" lvl="2" indent="0">
              <a:lnSpc>
                <a:spcPct val="110000"/>
              </a:lnSpc>
              <a:buNone/>
            </a:pPr>
            <a:r>
              <a:rPr lang="en-US" altLang="zh-CN" sz="2800" b="1"/>
              <a:t>b=a-&gt;Rchild ; c=b-&gt;Lchild ;      /*  </a:t>
            </a:r>
            <a:r>
              <a:rPr lang="zh-CN" altLang="en-US" sz="2800" b="1"/>
              <a:t>初始化  *</a:t>
            </a:r>
            <a:r>
              <a:rPr lang="en-US" altLang="zh-CN" sz="2800" b="1"/>
              <a:t>/</a:t>
            </a:r>
          </a:p>
          <a:p>
            <a:pPr marL="723900" lvl="2" indent="0">
              <a:lnSpc>
                <a:spcPct val="110000"/>
              </a:lnSpc>
              <a:buNone/>
            </a:pPr>
            <a:r>
              <a:rPr lang="en-US" altLang="zh-CN" sz="2800" b="1"/>
              <a:t>a-&gt;Rchild=c-&gt;Lchild ;  b-&gt;Lchild=c-&gt;Rchild ;</a:t>
            </a:r>
          </a:p>
          <a:p>
            <a:pPr marL="723900" lvl="2" indent="0">
              <a:lnSpc>
                <a:spcPct val="110000"/>
              </a:lnSpc>
              <a:buNone/>
            </a:pPr>
            <a:r>
              <a:rPr lang="en-US" altLang="zh-CN" sz="2800" b="1"/>
              <a:t>c-&gt;Lchild=a ;  c-&gt;Rchild=b ;</a:t>
            </a:r>
          </a:p>
          <a:p>
            <a:pPr marL="723900" lvl="2" indent="0">
              <a:lnSpc>
                <a:spcPct val="110000"/>
              </a:lnSpc>
              <a:buNone/>
            </a:pPr>
            <a:r>
              <a:rPr lang="en-US" altLang="zh-CN" sz="2800" b="1"/>
              <a:t>if (c-&gt;Bfactor==1)</a:t>
            </a:r>
          </a:p>
          <a:p>
            <a:pPr marL="1079500" lvl="3" indent="0">
              <a:lnSpc>
                <a:spcPct val="110000"/>
              </a:lnSpc>
              <a:buNone/>
            </a:pPr>
            <a:r>
              <a:rPr lang="en-US" altLang="zh-CN" sz="2800" b="1"/>
              <a:t>{   a-&gt;Bfactor=0 ; b-&gt;Bfactor=-1 ;   }</a:t>
            </a:r>
          </a:p>
          <a:p>
            <a:pPr marL="723900" lvl="2" indent="0">
              <a:lnSpc>
                <a:spcPct val="110000"/>
              </a:lnSpc>
              <a:buNone/>
            </a:pPr>
            <a:r>
              <a:rPr lang="en-US" altLang="zh-CN" sz="2800" b="1"/>
              <a:t>else if (c-&gt;Bfactor==0)  a-&gt;Bfactor=b-&gt;Bfactor=0 ;</a:t>
            </a:r>
          </a:p>
          <a:p>
            <a:pPr marL="1435100" lvl="4" indent="0">
              <a:lnSpc>
                <a:spcPct val="110000"/>
              </a:lnSpc>
              <a:buNone/>
            </a:pPr>
            <a:r>
              <a:rPr lang="en-US" altLang="zh-CN" sz="2800" b="1"/>
              <a:t>else {   a-&gt;Bfactor=1 ;b-&gt;Bfactor=0 ;   }</a:t>
            </a:r>
          </a:p>
          <a:p>
            <a:pPr marL="355600" lvl="1" indent="0">
              <a:lnSpc>
                <a:spcPct val="110000"/>
              </a:lnSpc>
              <a:buNone/>
            </a:pPr>
            <a:r>
              <a:rPr lang="en-US" altLang="zh-CN" b="1"/>
              <a:t>}</a:t>
            </a:r>
          </a:p>
        </p:txBody>
      </p:sp>
    </p:spTree>
    <p:extLst>
      <p:ext uri="{BB962C8B-B14F-4D97-AF65-F5344CB8AC3E}">
        <p14:creationId xmlns:p14="http://schemas.microsoft.com/office/powerpoint/2010/main" val="21529020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3362" name="Rectangle 2">
            <a:extLst>
              <a:ext uri="{FF2B5EF4-FFF2-40B4-BE49-F238E27FC236}">
                <a16:creationId xmlns:a16="http://schemas.microsoft.com/office/drawing/2014/main" id="{8AEC9E8B-FFBA-2E48-B1B1-7D09F10724DA}"/>
              </a:ext>
            </a:extLst>
          </p:cNvPr>
          <p:cNvSpPr>
            <a:spLocks noGrp="1" noChangeArrowheads="1"/>
          </p:cNvSpPr>
          <p:nvPr>
            <p:ph type="title"/>
          </p:nvPr>
        </p:nvSpPr>
        <p:spPr>
          <a:xfrm>
            <a:off x="1676400" y="152400"/>
            <a:ext cx="4648200" cy="685800"/>
          </a:xfrm>
        </p:spPr>
        <p:txBody>
          <a:bodyPr/>
          <a:lstStyle/>
          <a:p>
            <a:pPr algn="l"/>
            <a:r>
              <a:rPr lang="en-US" altLang="zh-CN" sz="4000" b="1">
                <a:latin typeface="Times New Roman" panose="02020603050405020304" pitchFamily="18" charset="0"/>
              </a:rPr>
              <a:t>4 </a:t>
            </a:r>
            <a:r>
              <a:rPr lang="en-US" altLang="zh-CN" sz="4000" b="1"/>
              <a:t> </a:t>
            </a:r>
            <a:r>
              <a:rPr lang="en-US" altLang="zh-CN" sz="4000" b="1">
                <a:latin typeface="Times New Roman" panose="02020603050405020304" pitchFamily="18" charset="0"/>
              </a:rPr>
              <a:t>RR</a:t>
            </a:r>
            <a:r>
              <a:rPr lang="zh-CN" altLang="en-US" sz="4000" b="1">
                <a:ea typeface="楷体_GB2312" pitchFamily="49" charset="-122"/>
              </a:rPr>
              <a:t>型平衡</a:t>
            </a:r>
            <a:r>
              <a:rPr lang="zh-CN" altLang="en-US" sz="4000" b="1">
                <a:latin typeface="宋体" panose="02010600030101010101" pitchFamily="2" charset="-122"/>
                <a:ea typeface="楷体_GB2312" pitchFamily="49" charset="-122"/>
              </a:rPr>
              <a:t>化旋转</a:t>
            </a:r>
          </a:p>
        </p:txBody>
      </p:sp>
      <p:sp>
        <p:nvSpPr>
          <p:cNvPr id="783363" name="Rectangle 3">
            <a:extLst>
              <a:ext uri="{FF2B5EF4-FFF2-40B4-BE49-F238E27FC236}">
                <a16:creationId xmlns:a16="http://schemas.microsoft.com/office/drawing/2014/main" id="{7E20DF6F-F379-F847-8FE9-2E51B79B9040}"/>
              </a:ext>
            </a:extLst>
          </p:cNvPr>
          <p:cNvSpPr>
            <a:spLocks noGrp="1" noChangeArrowheads="1"/>
          </p:cNvSpPr>
          <p:nvPr>
            <p:ph type="body" idx="1"/>
          </p:nvPr>
        </p:nvSpPr>
        <p:spPr>
          <a:xfrm>
            <a:off x="1676401" y="990601"/>
            <a:ext cx="8812213" cy="2943225"/>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latin typeface="楷体_GB2312" pitchFamily="49" charset="-122"/>
                <a:ea typeface="楷体_GB2312" pitchFamily="49" charset="-122"/>
              </a:rPr>
              <a:t>失衡原因</a:t>
            </a:r>
          </a:p>
          <a:p>
            <a:pPr marL="0" indent="0">
              <a:lnSpc>
                <a:spcPct val="110000"/>
              </a:lnSpc>
              <a:buNone/>
            </a:pPr>
            <a:r>
              <a:rPr lang="zh-CN" altLang="en-US" sz="2800" b="1">
                <a:latin typeface="宋体" panose="02010600030101010101" pitchFamily="2" charset="-122"/>
              </a:rPr>
              <a:t>    在</a:t>
            </a:r>
            <a:r>
              <a:rPr lang="zh-CN" altLang="en-US" sz="2800" b="1"/>
              <a:t>结点</a:t>
            </a:r>
            <a:r>
              <a:rPr lang="en-US" altLang="zh-CN" sz="2800" b="1"/>
              <a:t>a</a:t>
            </a:r>
            <a:r>
              <a:rPr lang="zh-CN" altLang="en-US" sz="2800" b="1">
                <a:latin typeface="宋体" panose="02010600030101010101" pitchFamily="2" charset="-122"/>
              </a:rPr>
              <a:t>的</a:t>
            </a:r>
            <a:r>
              <a:rPr lang="zh-CN" altLang="en-US" sz="2800" b="1" u="sng">
                <a:solidFill>
                  <a:schemeClr val="accent1"/>
                </a:solidFill>
                <a:latin typeface="宋体" panose="02010600030101010101" pitchFamily="2" charset="-122"/>
              </a:rPr>
              <a:t>右孩子</a:t>
            </a:r>
            <a:r>
              <a:rPr lang="zh-CN" altLang="en-US" sz="2800" b="1" u="sng">
                <a:solidFill>
                  <a:schemeClr val="hlink"/>
                </a:solidFill>
                <a:latin typeface="宋体" panose="02010600030101010101" pitchFamily="2" charset="-122"/>
              </a:rPr>
              <a:t>的右子树</a:t>
            </a:r>
            <a:r>
              <a:rPr lang="zh-CN" altLang="en-US" sz="2800" b="1">
                <a:latin typeface="宋体" panose="02010600030101010101" pitchFamily="2" charset="-122"/>
              </a:rPr>
              <a:t>上进行插入，插入使</a:t>
            </a:r>
            <a:r>
              <a:rPr lang="zh-CN" altLang="en-US" sz="2800" b="1"/>
              <a:t>结点</a:t>
            </a:r>
            <a:r>
              <a:rPr lang="en-US" altLang="zh-CN" sz="2800" b="1"/>
              <a:t>a</a:t>
            </a:r>
            <a:r>
              <a:rPr lang="zh-CN" altLang="en-US" sz="2800" b="1">
                <a:solidFill>
                  <a:schemeClr val="folHlink"/>
                </a:solidFill>
              </a:rPr>
              <a:t>失去</a:t>
            </a:r>
            <a:r>
              <a:rPr lang="zh-CN" altLang="en-US" sz="2800" b="1">
                <a:solidFill>
                  <a:schemeClr val="folHlink"/>
                </a:solidFill>
                <a:latin typeface="宋体" panose="02010600030101010101" pitchFamily="2" charset="-122"/>
              </a:rPr>
              <a:t>平衡</a:t>
            </a:r>
            <a:r>
              <a:rPr lang="zh-CN" altLang="en-US" sz="2800" b="1">
                <a:latin typeface="宋体" panose="02010600030101010101" pitchFamily="2" charset="-122"/>
              </a:rPr>
              <a:t>。要进行一次逆</a:t>
            </a:r>
            <a:r>
              <a:rPr lang="zh-CN" altLang="en-US" sz="2800" b="1"/>
              <a:t>时针旋转</a:t>
            </a:r>
            <a:r>
              <a:rPr lang="zh-CN" altLang="en-US" sz="2800" b="1">
                <a:latin typeface="宋体" panose="02010600030101010101" pitchFamily="2" charset="-122"/>
              </a:rPr>
              <a:t>，和</a:t>
            </a:r>
            <a:r>
              <a:rPr lang="en-US" altLang="zh-CN" sz="2800" b="1"/>
              <a:t>LL</a:t>
            </a:r>
            <a:r>
              <a:rPr lang="zh-CN" altLang="en-US" sz="2800" b="1">
                <a:latin typeface="宋体" panose="02010600030101010101" pitchFamily="2" charset="-122"/>
              </a:rPr>
              <a:t>型平衡化旋转正好对称。</a:t>
            </a:r>
          </a:p>
          <a:p>
            <a:pPr marL="0" indent="0">
              <a:lnSpc>
                <a:spcPct val="110000"/>
              </a:lnSpc>
              <a:buNone/>
            </a:pPr>
            <a:r>
              <a:rPr lang="zh-CN" altLang="en-US" sz="3600" b="1">
                <a:solidFill>
                  <a:schemeClr val="folHlink"/>
                </a:solidFill>
              </a:rPr>
              <a:t>⑵ </a:t>
            </a:r>
            <a:r>
              <a:rPr lang="zh-CN" altLang="en-US" sz="3600" b="1">
                <a:solidFill>
                  <a:schemeClr val="folHlink"/>
                </a:solidFill>
                <a:ea typeface="楷体_GB2312" pitchFamily="49" charset="-122"/>
              </a:rPr>
              <a:t>平衡化旋转方法</a:t>
            </a:r>
          </a:p>
        </p:txBody>
      </p:sp>
      <p:sp>
        <p:nvSpPr>
          <p:cNvPr id="783364" name="Rectangle 4">
            <a:extLst>
              <a:ext uri="{FF2B5EF4-FFF2-40B4-BE49-F238E27FC236}">
                <a16:creationId xmlns:a16="http://schemas.microsoft.com/office/drawing/2014/main" id="{0F3B4290-0025-254F-9482-3CCD0CCA8F40}"/>
              </a:ext>
            </a:extLst>
          </p:cNvPr>
          <p:cNvSpPr>
            <a:spLocks noChangeArrowheads="1"/>
          </p:cNvSpPr>
          <p:nvPr/>
        </p:nvSpPr>
        <p:spPr bwMode="auto">
          <a:xfrm>
            <a:off x="1676401" y="4003676"/>
            <a:ext cx="4132263" cy="266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a:t>
            </a:r>
            <a:r>
              <a:rPr lang="zh-CN" altLang="en-US" sz="2800" b="1">
                <a:solidFill>
                  <a:srgbClr val="FFFFFF"/>
                </a:solidFill>
                <a:latin typeface="宋体" panose="02010600030101010101" pitchFamily="2" charset="-122"/>
              </a:rPr>
              <a:t>设</a:t>
            </a:r>
            <a:r>
              <a:rPr lang="en-US" altLang="zh-CN" sz="2800" b="1">
                <a:solidFill>
                  <a:srgbClr val="FFFFFF"/>
                </a:solidFill>
              </a:rPr>
              <a:t>b</a:t>
            </a:r>
            <a:r>
              <a:rPr lang="zh-CN" altLang="en-US" sz="2800" b="1">
                <a:solidFill>
                  <a:srgbClr val="FFFFFF"/>
                </a:solidFill>
              </a:rPr>
              <a:t>是</a:t>
            </a:r>
            <a:r>
              <a:rPr lang="en-US" altLang="zh-CN" sz="2800" b="1">
                <a:solidFill>
                  <a:srgbClr val="FFFFFF"/>
                </a:solidFill>
              </a:rPr>
              <a:t>a</a:t>
            </a:r>
            <a:r>
              <a:rPr lang="zh-CN" altLang="en-US" sz="2800" b="1">
                <a:solidFill>
                  <a:srgbClr val="FFFFFF"/>
                </a:solidFill>
                <a:latin typeface="宋体" panose="02010600030101010101" pitchFamily="2" charset="-122"/>
              </a:rPr>
              <a:t>的右孩子，</a:t>
            </a:r>
            <a:r>
              <a:rPr lang="zh-CN" altLang="en-US" sz="2800" b="1">
                <a:solidFill>
                  <a:srgbClr val="FFFFFF"/>
                </a:solidFill>
              </a:rPr>
              <a:t>通过逆时针旋转实现</a:t>
            </a:r>
            <a:r>
              <a:rPr lang="zh-CN" altLang="en-US" sz="2800" b="1">
                <a:solidFill>
                  <a:srgbClr val="FFFFFF"/>
                </a:solidFill>
                <a:latin typeface="宋体" panose="02010600030101010101" pitchFamily="2" charset="-122"/>
              </a:rPr>
              <a:t>，</a:t>
            </a:r>
            <a:r>
              <a:rPr lang="zh-CN" altLang="en-US" sz="2800" b="1">
                <a:solidFill>
                  <a:srgbClr val="FFFFFF"/>
                </a:solidFill>
              </a:rPr>
              <a:t>如图</a:t>
            </a:r>
            <a:r>
              <a:rPr lang="en-US" altLang="zh-CN" sz="2800" b="1">
                <a:solidFill>
                  <a:srgbClr val="FFFFFF"/>
                </a:solidFill>
              </a:rPr>
              <a:t>9-10</a:t>
            </a:r>
            <a:r>
              <a:rPr lang="zh-CN" altLang="en-US" sz="2800" b="1">
                <a:solidFill>
                  <a:srgbClr val="FFFFFF"/>
                </a:solidFill>
              </a:rPr>
              <a:t>所示</a:t>
            </a:r>
            <a:r>
              <a:rPr lang="zh-CN" altLang="en-US" sz="2800" b="1">
                <a:solidFill>
                  <a:srgbClr val="FFFFFF"/>
                </a:solidFill>
                <a:latin typeface="宋体" panose="02010600030101010101" pitchFamily="2" charset="-122"/>
              </a:rPr>
              <a:t>。</a:t>
            </a:r>
            <a:r>
              <a:rPr lang="zh-CN" altLang="en-US" sz="2800" b="1">
                <a:solidFill>
                  <a:srgbClr val="FFFF00"/>
                </a:solidFill>
                <a:latin typeface="宋体" panose="02010600030101010101" pitchFamily="2" charset="-122"/>
              </a:rPr>
              <a:t>用</a:t>
            </a:r>
            <a:r>
              <a:rPr lang="en-US" altLang="zh-CN" sz="2800" b="1">
                <a:solidFill>
                  <a:srgbClr val="FFFF00"/>
                </a:solidFill>
              </a:rPr>
              <a:t>b</a:t>
            </a:r>
            <a:r>
              <a:rPr lang="zh-CN" altLang="en-US" sz="2800" b="1">
                <a:solidFill>
                  <a:srgbClr val="FFFF00"/>
                </a:solidFill>
              </a:rPr>
              <a:t>取代</a:t>
            </a:r>
            <a:r>
              <a:rPr lang="en-US" altLang="zh-CN" sz="2800" b="1">
                <a:solidFill>
                  <a:srgbClr val="FFFF00"/>
                </a:solidFill>
              </a:rPr>
              <a:t>a</a:t>
            </a:r>
            <a:r>
              <a:rPr lang="zh-CN" altLang="en-US" sz="2800" b="1">
                <a:solidFill>
                  <a:srgbClr val="FFFF00"/>
                </a:solidFill>
              </a:rPr>
              <a:t>的位置</a:t>
            </a:r>
            <a:r>
              <a:rPr lang="zh-CN" altLang="en-US" sz="2800" b="1">
                <a:solidFill>
                  <a:srgbClr val="FFFFFF"/>
                </a:solidFill>
                <a:latin typeface="宋体" panose="02010600030101010101" pitchFamily="2" charset="-122"/>
              </a:rPr>
              <a:t>，</a:t>
            </a:r>
            <a:r>
              <a:rPr lang="en-US" altLang="zh-CN" sz="2800" b="1">
                <a:solidFill>
                  <a:srgbClr val="FFFF00"/>
                </a:solidFill>
              </a:rPr>
              <a:t>a</a:t>
            </a:r>
            <a:r>
              <a:rPr lang="zh-CN" altLang="en-US" sz="2800" b="1">
                <a:solidFill>
                  <a:srgbClr val="FFFF00"/>
                </a:solidFill>
              </a:rPr>
              <a:t>作为</a:t>
            </a:r>
            <a:r>
              <a:rPr lang="en-US" altLang="zh-CN" sz="2800" b="1">
                <a:solidFill>
                  <a:srgbClr val="FFFF00"/>
                </a:solidFill>
              </a:rPr>
              <a:t>b</a:t>
            </a:r>
            <a:r>
              <a:rPr lang="zh-CN" altLang="en-US" sz="2800" b="1">
                <a:solidFill>
                  <a:srgbClr val="FFFF00"/>
                </a:solidFill>
              </a:rPr>
              <a:t>的左子树的根结点</a:t>
            </a:r>
            <a:r>
              <a:rPr lang="zh-CN" altLang="en-US" sz="2800" b="1">
                <a:solidFill>
                  <a:srgbClr val="FFFFFF"/>
                </a:solidFill>
                <a:latin typeface="宋体" panose="02010600030101010101" pitchFamily="2" charset="-122"/>
              </a:rPr>
              <a:t>，</a:t>
            </a:r>
            <a:r>
              <a:rPr lang="en-US" altLang="zh-CN" sz="2800" b="1">
                <a:solidFill>
                  <a:srgbClr val="FFFF00"/>
                </a:solidFill>
              </a:rPr>
              <a:t>b</a:t>
            </a:r>
            <a:r>
              <a:rPr lang="zh-CN" altLang="en-US" sz="2800" b="1">
                <a:solidFill>
                  <a:srgbClr val="FFFF00"/>
                </a:solidFill>
              </a:rPr>
              <a:t>原来的左子树作为</a:t>
            </a:r>
            <a:r>
              <a:rPr lang="en-US" altLang="zh-CN" sz="2800" b="1">
                <a:solidFill>
                  <a:srgbClr val="FFFF00"/>
                </a:solidFill>
              </a:rPr>
              <a:t>a</a:t>
            </a:r>
            <a:r>
              <a:rPr lang="zh-CN" altLang="en-US" sz="2800" b="1">
                <a:solidFill>
                  <a:srgbClr val="FFFF00"/>
                </a:solidFill>
              </a:rPr>
              <a:t>的右子树</a:t>
            </a:r>
            <a:r>
              <a:rPr lang="zh-CN" altLang="en-US" sz="2800" b="1">
                <a:solidFill>
                  <a:srgbClr val="FFFFFF"/>
                </a:solidFill>
                <a:latin typeface="宋体" panose="02010600030101010101" pitchFamily="2" charset="-122"/>
              </a:rPr>
              <a:t>。</a:t>
            </a:r>
          </a:p>
        </p:txBody>
      </p:sp>
      <p:grpSp>
        <p:nvGrpSpPr>
          <p:cNvPr id="783365" name="Group 5">
            <a:extLst>
              <a:ext uri="{FF2B5EF4-FFF2-40B4-BE49-F238E27FC236}">
                <a16:creationId xmlns:a16="http://schemas.microsoft.com/office/drawing/2014/main" id="{F61A2222-3236-7843-A93D-79AE882951D5}"/>
              </a:ext>
            </a:extLst>
          </p:cNvPr>
          <p:cNvGrpSpPr>
            <a:grpSpLocks/>
          </p:cNvGrpSpPr>
          <p:nvPr/>
        </p:nvGrpSpPr>
        <p:grpSpPr bwMode="auto">
          <a:xfrm>
            <a:off x="6035675" y="3935413"/>
            <a:ext cx="4402138" cy="2806700"/>
            <a:chOff x="2842" y="2479"/>
            <a:chExt cx="2773" cy="1768"/>
          </a:xfrm>
        </p:grpSpPr>
        <p:sp>
          <p:nvSpPr>
            <p:cNvPr id="783366" name="AutoShape 6">
              <a:extLst>
                <a:ext uri="{FF2B5EF4-FFF2-40B4-BE49-F238E27FC236}">
                  <a16:creationId xmlns:a16="http://schemas.microsoft.com/office/drawing/2014/main" id="{F0A87743-1E26-8C4B-A7C9-3E56BF056E59}"/>
                </a:ext>
              </a:extLst>
            </p:cNvPr>
            <p:cNvSpPr>
              <a:spLocks noChangeArrowheads="1"/>
            </p:cNvSpPr>
            <p:nvPr/>
          </p:nvSpPr>
          <p:spPr bwMode="auto">
            <a:xfrm>
              <a:off x="3901" y="3151"/>
              <a:ext cx="567" cy="144"/>
            </a:xfrm>
            <a:prstGeom prst="rightArrow">
              <a:avLst>
                <a:gd name="adj1" fmla="val 50000"/>
                <a:gd name="adj2" fmla="val 9843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3367" name="Rectangle 7">
              <a:extLst>
                <a:ext uri="{FF2B5EF4-FFF2-40B4-BE49-F238E27FC236}">
                  <a16:creationId xmlns:a16="http://schemas.microsoft.com/office/drawing/2014/main" id="{008C1C93-9258-5842-806F-A9897F53F6CA}"/>
                </a:ext>
              </a:extLst>
            </p:cNvPr>
            <p:cNvSpPr>
              <a:spLocks noChangeArrowheads="1"/>
            </p:cNvSpPr>
            <p:nvPr/>
          </p:nvSpPr>
          <p:spPr bwMode="auto">
            <a:xfrm>
              <a:off x="3216" y="4020"/>
              <a:ext cx="21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9-10  RR</a:t>
              </a:r>
              <a:r>
                <a:rPr kumimoji="1" lang="zh-CN" altLang="en-US" sz="2000" b="1">
                  <a:solidFill>
                    <a:srgbClr val="FFFFFF"/>
                  </a:solidFill>
                  <a:latin typeface="Times New Roman" panose="02020603050405020304" pitchFamily="18" charset="0"/>
                  <a:ea typeface="宋体" panose="02010600030101010101" pitchFamily="2" charset="-122"/>
                </a:rPr>
                <a:t>型平衡</a:t>
              </a:r>
              <a:r>
                <a:rPr kumimoji="1" lang="zh-CN" altLang="en-US" sz="2000" b="1">
                  <a:solidFill>
                    <a:srgbClr val="FFFFFF"/>
                  </a:solidFill>
                  <a:latin typeface="宋体" panose="02010600030101010101" pitchFamily="2" charset="-122"/>
                  <a:ea typeface="宋体" panose="02010600030101010101" pitchFamily="2" charset="-122"/>
                </a:rPr>
                <a:t>化旋转示意图</a:t>
              </a:r>
            </a:p>
          </p:txBody>
        </p:sp>
        <p:grpSp>
          <p:nvGrpSpPr>
            <p:cNvPr id="783368" name="Group 8">
              <a:extLst>
                <a:ext uri="{FF2B5EF4-FFF2-40B4-BE49-F238E27FC236}">
                  <a16:creationId xmlns:a16="http://schemas.microsoft.com/office/drawing/2014/main" id="{DAD9AF92-7571-5B43-A766-B3C31177FDC1}"/>
                </a:ext>
              </a:extLst>
            </p:cNvPr>
            <p:cNvGrpSpPr>
              <a:grpSpLocks/>
            </p:cNvGrpSpPr>
            <p:nvPr/>
          </p:nvGrpSpPr>
          <p:grpSpPr bwMode="auto">
            <a:xfrm>
              <a:off x="4416" y="2479"/>
              <a:ext cx="1199" cy="1424"/>
              <a:chOff x="4177" y="2400"/>
              <a:chExt cx="1199" cy="1424"/>
            </a:xfrm>
          </p:grpSpPr>
          <p:sp>
            <p:nvSpPr>
              <p:cNvPr id="783369" name="Oval 9">
                <a:extLst>
                  <a:ext uri="{FF2B5EF4-FFF2-40B4-BE49-F238E27FC236}">
                    <a16:creationId xmlns:a16="http://schemas.microsoft.com/office/drawing/2014/main" id="{EBEAA865-B9BA-8947-AB40-2FB34DDE222A}"/>
                  </a:ext>
                </a:extLst>
              </p:cNvPr>
              <p:cNvSpPr>
                <a:spLocks noChangeArrowheads="1"/>
              </p:cNvSpPr>
              <p:nvPr/>
            </p:nvSpPr>
            <p:spPr bwMode="auto">
              <a:xfrm>
                <a:off x="4784" y="2400"/>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83370" name="Oval 10">
                <a:extLst>
                  <a:ext uri="{FF2B5EF4-FFF2-40B4-BE49-F238E27FC236}">
                    <a16:creationId xmlns:a16="http://schemas.microsoft.com/office/drawing/2014/main" id="{153BB535-A8B2-8141-9998-D6FF7953DA13}"/>
                  </a:ext>
                </a:extLst>
              </p:cNvPr>
              <p:cNvSpPr>
                <a:spLocks noChangeArrowheads="1"/>
              </p:cNvSpPr>
              <p:nvPr/>
            </p:nvSpPr>
            <p:spPr bwMode="auto">
              <a:xfrm>
                <a:off x="4480" y="2905"/>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83371" name="Rectangle 11">
                <a:extLst>
                  <a:ext uri="{FF2B5EF4-FFF2-40B4-BE49-F238E27FC236}">
                    <a16:creationId xmlns:a16="http://schemas.microsoft.com/office/drawing/2014/main" id="{D9F4F6CB-9AB8-D446-8B72-AA54C89ABA90}"/>
                  </a:ext>
                </a:extLst>
              </p:cNvPr>
              <p:cNvSpPr>
                <a:spLocks noChangeArrowheads="1"/>
              </p:cNvSpPr>
              <p:nvPr/>
            </p:nvSpPr>
            <p:spPr bwMode="auto">
              <a:xfrm>
                <a:off x="4761" y="3416"/>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bL</a:t>
                </a:r>
              </a:p>
            </p:txBody>
          </p:sp>
          <p:sp>
            <p:nvSpPr>
              <p:cNvPr id="783372" name="Rectangle 12">
                <a:extLst>
                  <a:ext uri="{FF2B5EF4-FFF2-40B4-BE49-F238E27FC236}">
                    <a16:creationId xmlns:a16="http://schemas.microsoft.com/office/drawing/2014/main" id="{FC3D9F34-03E9-5F49-9BCB-70ABDFB0F23D}"/>
                  </a:ext>
                </a:extLst>
              </p:cNvPr>
              <p:cNvSpPr>
                <a:spLocks noChangeArrowheads="1"/>
              </p:cNvSpPr>
              <p:nvPr/>
            </p:nvSpPr>
            <p:spPr bwMode="auto">
              <a:xfrm>
                <a:off x="4177" y="3416"/>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aL</a:t>
                </a:r>
              </a:p>
            </p:txBody>
          </p:sp>
          <p:grpSp>
            <p:nvGrpSpPr>
              <p:cNvPr id="783373" name="Group 13">
                <a:extLst>
                  <a:ext uri="{FF2B5EF4-FFF2-40B4-BE49-F238E27FC236}">
                    <a16:creationId xmlns:a16="http://schemas.microsoft.com/office/drawing/2014/main" id="{859CF8D5-5D85-6349-806C-5A98C1054DFB}"/>
                  </a:ext>
                </a:extLst>
              </p:cNvPr>
              <p:cNvGrpSpPr>
                <a:grpSpLocks/>
              </p:cNvGrpSpPr>
              <p:nvPr/>
            </p:nvGrpSpPr>
            <p:grpSpPr bwMode="auto">
              <a:xfrm>
                <a:off x="5080" y="2904"/>
                <a:ext cx="296" cy="431"/>
                <a:chOff x="1672" y="3504"/>
                <a:chExt cx="296" cy="431"/>
              </a:xfrm>
            </p:grpSpPr>
            <p:sp>
              <p:nvSpPr>
                <p:cNvPr id="783374" name="Rectangle 14">
                  <a:extLst>
                    <a:ext uri="{FF2B5EF4-FFF2-40B4-BE49-F238E27FC236}">
                      <a16:creationId xmlns:a16="http://schemas.microsoft.com/office/drawing/2014/main" id="{B438CFF6-0E42-464A-97C3-BBF1EF2C978C}"/>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bR</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83375" name="Line 15">
                  <a:extLst>
                    <a:ext uri="{FF2B5EF4-FFF2-40B4-BE49-F238E27FC236}">
                      <a16:creationId xmlns:a16="http://schemas.microsoft.com/office/drawing/2014/main" id="{F034DBF3-C7AF-804E-ADD2-12D846A576E1}"/>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83376" name="Line 16">
                <a:extLst>
                  <a:ext uri="{FF2B5EF4-FFF2-40B4-BE49-F238E27FC236}">
                    <a16:creationId xmlns:a16="http://schemas.microsoft.com/office/drawing/2014/main" id="{F66D9760-4BE8-CC43-85A7-3312A5B9C4CC}"/>
                  </a:ext>
                </a:extLst>
              </p:cNvPr>
              <p:cNvSpPr>
                <a:spLocks noChangeShapeType="1"/>
              </p:cNvSpPr>
              <p:nvPr/>
            </p:nvSpPr>
            <p:spPr bwMode="auto">
              <a:xfrm flipH="1">
                <a:off x="4608" y="2664"/>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3377" name="Line 17">
                <a:extLst>
                  <a:ext uri="{FF2B5EF4-FFF2-40B4-BE49-F238E27FC236}">
                    <a16:creationId xmlns:a16="http://schemas.microsoft.com/office/drawing/2014/main" id="{B09F383A-1B1B-4C47-8F49-56398E48464A}"/>
                  </a:ext>
                </a:extLst>
              </p:cNvPr>
              <p:cNvSpPr>
                <a:spLocks noChangeShapeType="1"/>
              </p:cNvSpPr>
              <p:nvPr/>
            </p:nvSpPr>
            <p:spPr bwMode="auto">
              <a:xfrm>
                <a:off x="5032" y="2664"/>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3378" name="Line 18">
                <a:extLst>
                  <a:ext uri="{FF2B5EF4-FFF2-40B4-BE49-F238E27FC236}">
                    <a16:creationId xmlns:a16="http://schemas.microsoft.com/office/drawing/2014/main" id="{29B0719E-5BBA-F64F-A232-AD368095C86A}"/>
                  </a:ext>
                </a:extLst>
              </p:cNvPr>
              <p:cNvSpPr>
                <a:spLocks noChangeShapeType="1"/>
              </p:cNvSpPr>
              <p:nvPr/>
            </p:nvSpPr>
            <p:spPr bwMode="auto">
              <a:xfrm flipH="1">
                <a:off x="4304" y="3168"/>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3379" name="Line 19">
                <a:extLst>
                  <a:ext uri="{FF2B5EF4-FFF2-40B4-BE49-F238E27FC236}">
                    <a16:creationId xmlns:a16="http://schemas.microsoft.com/office/drawing/2014/main" id="{B51D4DA9-6078-2E4C-B1AF-A996DF16BF84}"/>
                  </a:ext>
                </a:extLst>
              </p:cNvPr>
              <p:cNvSpPr>
                <a:spLocks noChangeShapeType="1"/>
              </p:cNvSpPr>
              <p:nvPr/>
            </p:nvSpPr>
            <p:spPr bwMode="auto">
              <a:xfrm>
                <a:off x="4727" y="3176"/>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83380" name="Group 20">
              <a:extLst>
                <a:ext uri="{FF2B5EF4-FFF2-40B4-BE49-F238E27FC236}">
                  <a16:creationId xmlns:a16="http://schemas.microsoft.com/office/drawing/2014/main" id="{E4D5A01B-9B34-124A-A8D6-D3DD9BF617F4}"/>
                </a:ext>
              </a:extLst>
            </p:cNvPr>
            <p:cNvGrpSpPr>
              <a:grpSpLocks/>
            </p:cNvGrpSpPr>
            <p:nvPr/>
          </p:nvGrpSpPr>
          <p:grpSpPr bwMode="auto">
            <a:xfrm>
              <a:off x="2842" y="2503"/>
              <a:ext cx="1127" cy="1432"/>
              <a:chOff x="2842" y="2503"/>
              <a:chExt cx="1127" cy="1432"/>
            </a:xfrm>
          </p:grpSpPr>
          <p:grpSp>
            <p:nvGrpSpPr>
              <p:cNvPr id="783381" name="Group 21">
                <a:extLst>
                  <a:ext uri="{FF2B5EF4-FFF2-40B4-BE49-F238E27FC236}">
                    <a16:creationId xmlns:a16="http://schemas.microsoft.com/office/drawing/2014/main" id="{87B513B2-85FD-8046-B88B-9BE9CD216C89}"/>
                  </a:ext>
                </a:extLst>
              </p:cNvPr>
              <p:cNvGrpSpPr>
                <a:grpSpLocks/>
              </p:cNvGrpSpPr>
              <p:nvPr/>
            </p:nvGrpSpPr>
            <p:grpSpPr bwMode="auto">
              <a:xfrm>
                <a:off x="2842" y="2503"/>
                <a:ext cx="1127" cy="1432"/>
                <a:chOff x="2921" y="2424"/>
                <a:chExt cx="1127" cy="1432"/>
              </a:xfrm>
            </p:grpSpPr>
            <p:sp>
              <p:nvSpPr>
                <p:cNvPr id="783382" name="Oval 22">
                  <a:extLst>
                    <a:ext uri="{FF2B5EF4-FFF2-40B4-BE49-F238E27FC236}">
                      <a16:creationId xmlns:a16="http://schemas.microsoft.com/office/drawing/2014/main" id="{F3BA6579-920E-C146-B690-A4DC58F3E9F4}"/>
                    </a:ext>
                  </a:extLst>
                </p:cNvPr>
                <p:cNvSpPr>
                  <a:spLocks noChangeArrowheads="1"/>
                </p:cNvSpPr>
                <p:nvPr/>
              </p:nvSpPr>
              <p:spPr bwMode="auto">
                <a:xfrm>
                  <a:off x="3216" y="2424"/>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783383" name="Oval 23">
                  <a:extLst>
                    <a:ext uri="{FF2B5EF4-FFF2-40B4-BE49-F238E27FC236}">
                      <a16:creationId xmlns:a16="http://schemas.microsoft.com/office/drawing/2014/main" id="{ED916CB4-7459-0A47-8590-9F706361C19B}"/>
                    </a:ext>
                  </a:extLst>
                </p:cNvPr>
                <p:cNvSpPr>
                  <a:spLocks noChangeArrowheads="1"/>
                </p:cNvSpPr>
                <p:nvPr/>
              </p:nvSpPr>
              <p:spPr bwMode="auto">
                <a:xfrm>
                  <a:off x="3497" y="2921"/>
                  <a:ext cx="295"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b</a:t>
                  </a:r>
                </a:p>
              </p:txBody>
            </p:sp>
            <p:sp>
              <p:nvSpPr>
                <p:cNvPr id="783384" name="Rectangle 24">
                  <a:extLst>
                    <a:ext uri="{FF2B5EF4-FFF2-40B4-BE49-F238E27FC236}">
                      <a16:creationId xmlns:a16="http://schemas.microsoft.com/office/drawing/2014/main" id="{F6714B14-2232-D044-823E-B0AF36184F5A}"/>
                    </a:ext>
                  </a:extLst>
                </p:cNvPr>
                <p:cNvSpPr>
                  <a:spLocks noChangeArrowheads="1"/>
                </p:cNvSpPr>
                <p:nvPr/>
              </p:nvSpPr>
              <p:spPr bwMode="auto">
                <a:xfrm>
                  <a:off x="3177" y="3424"/>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bL</a:t>
                  </a:r>
                </a:p>
              </p:txBody>
            </p:sp>
            <p:sp>
              <p:nvSpPr>
                <p:cNvPr id="783385" name="Rectangle 25">
                  <a:extLst>
                    <a:ext uri="{FF2B5EF4-FFF2-40B4-BE49-F238E27FC236}">
                      <a16:creationId xmlns:a16="http://schemas.microsoft.com/office/drawing/2014/main" id="{D804F232-A057-AC44-9177-DADB79F8D209}"/>
                    </a:ext>
                  </a:extLst>
                </p:cNvPr>
                <p:cNvSpPr>
                  <a:spLocks noChangeArrowheads="1"/>
                </p:cNvSpPr>
                <p:nvPr/>
              </p:nvSpPr>
              <p:spPr bwMode="auto">
                <a:xfrm>
                  <a:off x="2921" y="2928"/>
                  <a:ext cx="295"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aL</a:t>
                  </a:r>
                </a:p>
              </p:txBody>
            </p:sp>
            <p:grpSp>
              <p:nvGrpSpPr>
                <p:cNvPr id="783386" name="Group 26">
                  <a:extLst>
                    <a:ext uri="{FF2B5EF4-FFF2-40B4-BE49-F238E27FC236}">
                      <a16:creationId xmlns:a16="http://schemas.microsoft.com/office/drawing/2014/main" id="{9F367945-9AC9-EC49-B8A1-F5C9012D92F2}"/>
                    </a:ext>
                  </a:extLst>
                </p:cNvPr>
                <p:cNvGrpSpPr>
                  <a:grpSpLocks/>
                </p:cNvGrpSpPr>
                <p:nvPr/>
              </p:nvGrpSpPr>
              <p:grpSpPr bwMode="auto">
                <a:xfrm>
                  <a:off x="3752" y="3425"/>
                  <a:ext cx="296" cy="431"/>
                  <a:chOff x="1672" y="3504"/>
                  <a:chExt cx="296" cy="431"/>
                </a:xfrm>
              </p:grpSpPr>
              <p:sp>
                <p:nvSpPr>
                  <p:cNvPr id="783387" name="Rectangle 27">
                    <a:extLst>
                      <a:ext uri="{FF2B5EF4-FFF2-40B4-BE49-F238E27FC236}">
                        <a16:creationId xmlns:a16="http://schemas.microsoft.com/office/drawing/2014/main" id="{A3794DF1-7141-5F4F-869B-475C72DE2F74}"/>
                      </a:ext>
                    </a:extLst>
                  </p:cNvPr>
                  <p:cNvSpPr>
                    <a:spLocks noChangeArrowheads="1"/>
                  </p:cNvSpPr>
                  <p:nvPr/>
                </p:nvSpPr>
                <p:spPr bwMode="auto">
                  <a:xfrm>
                    <a:off x="1673" y="3504"/>
                    <a:ext cx="295" cy="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bR</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x</a:t>
                    </a:r>
                  </a:p>
                </p:txBody>
              </p:sp>
              <p:sp>
                <p:nvSpPr>
                  <p:cNvPr id="783388" name="Line 28">
                    <a:extLst>
                      <a:ext uri="{FF2B5EF4-FFF2-40B4-BE49-F238E27FC236}">
                        <a16:creationId xmlns:a16="http://schemas.microsoft.com/office/drawing/2014/main" id="{1F30CF57-6982-DE40-B8F8-CCCF4F50D934}"/>
                      </a:ext>
                    </a:extLst>
                  </p:cNvPr>
                  <p:cNvSpPr>
                    <a:spLocks noChangeShapeType="1"/>
                  </p:cNvSpPr>
                  <p:nvPr/>
                </p:nvSpPr>
                <p:spPr bwMode="auto">
                  <a:xfrm>
                    <a:off x="1672" y="3744"/>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83389" name="Line 29">
                  <a:extLst>
                    <a:ext uri="{FF2B5EF4-FFF2-40B4-BE49-F238E27FC236}">
                      <a16:creationId xmlns:a16="http://schemas.microsoft.com/office/drawing/2014/main" id="{C02B8A2D-B518-9545-93A5-47B8F6AF4026}"/>
                    </a:ext>
                  </a:extLst>
                </p:cNvPr>
                <p:cNvSpPr>
                  <a:spLocks noChangeShapeType="1"/>
                </p:cNvSpPr>
                <p:nvPr/>
              </p:nvSpPr>
              <p:spPr bwMode="auto">
                <a:xfrm flipH="1">
                  <a:off x="3040" y="2688"/>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3390" name="Line 30">
                  <a:extLst>
                    <a:ext uri="{FF2B5EF4-FFF2-40B4-BE49-F238E27FC236}">
                      <a16:creationId xmlns:a16="http://schemas.microsoft.com/office/drawing/2014/main" id="{14D1F701-11E0-E044-98AB-D688CABC4920}"/>
                    </a:ext>
                  </a:extLst>
                </p:cNvPr>
                <p:cNvSpPr>
                  <a:spLocks noChangeShapeType="1"/>
                </p:cNvSpPr>
                <p:nvPr/>
              </p:nvSpPr>
              <p:spPr bwMode="auto">
                <a:xfrm>
                  <a:off x="3464" y="2688"/>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3391" name="Line 31">
                  <a:extLst>
                    <a:ext uri="{FF2B5EF4-FFF2-40B4-BE49-F238E27FC236}">
                      <a16:creationId xmlns:a16="http://schemas.microsoft.com/office/drawing/2014/main" id="{D56679BC-8B65-4045-802F-2C2E6D9ED429}"/>
                    </a:ext>
                  </a:extLst>
                </p:cNvPr>
                <p:cNvSpPr>
                  <a:spLocks noChangeShapeType="1"/>
                </p:cNvSpPr>
                <p:nvPr/>
              </p:nvSpPr>
              <p:spPr bwMode="auto">
                <a:xfrm flipH="1">
                  <a:off x="3305" y="3176"/>
                  <a:ext cx="24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83392" name="Line 32">
                  <a:extLst>
                    <a:ext uri="{FF2B5EF4-FFF2-40B4-BE49-F238E27FC236}">
                      <a16:creationId xmlns:a16="http://schemas.microsoft.com/office/drawing/2014/main" id="{288E3BC5-17B0-1943-99DF-EB72D8EBC4F5}"/>
                    </a:ext>
                  </a:extLst>
                </p:cNvPr>
                <p:cNvSpPr>
                  <a:spLocks noChangeShapeType="1"/>
                </p:cNvSpPr>
                <p:nvPr/>
              </p:nvSpPr>
              <p:spPr bwMode="auto">
                <a:xfrm>
                  <a:off x="3721" y="3192"/>
                  <a:ext cx="192"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83393" name="AutoShape 33">
                <a:extLst>
                  <a:ext uri="{FF2B5EF4-FFF2-40B4-BE49-F238E27FC236}">
                    <a16:creationId xmlns:a16="http://schemas.microsoft.com/office/drawing/2014/main" id="{F1A333AD-CA9E-2042-9572-6FDFC8DB5D44}"/>
                  </a:ext>
                </a:extLst>
              </p:cNvPr>
              <p:cNvSpPr>
                <a:spLocks noChangeArrowheads="1"/>
              </p:cNvSpPr>
              <p:nvPr/>
            </p:nvSpPr>
            <p:spPr bwMode="auto">
              <a:xfrm>
                <a:off x="3131" y="2855"/>
                <a:ext cx="384" cy="144"/>
              </a:xfrm>
              <a:prstGeom prst="curvedUpArrow">
                <a:avLst>
                  <a:gd name="adj1" fmla="val 53333"/>
                  <a:gd name="adj2" fmla="val 106667"/>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639270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C24E4414-F50A-4444-8758-5BB9D85209B9}"/>
              </a:ext>
            </a:extLst>
          </p:cNvPr>
          <p:cNvSpPr>
            <a:spLocks noGrp="1" noChangeArrowheads="1"/>
          </p:cNvSpPr>
          <p:nvPr>
            <p:ph type="body" idx="1"/>
          </p:nvPr>
        </p:nvSpPr>
        <p:spPr>
          <a:xfrm>
            <a:off x="1676401" y="152400"/>
            <a:ext cx="8812213" cy="6445250"/>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⑶ </a:t>
            </a:r>
            <a:r>
              <a:rPr lang="zh-CN" altLang="en-US" sz="3600" b="1">
                <a:solidFill>
                  <a:schemeClr val="folHlink"/>
                </a:solidFill>
                <a:latin typeface="楷体_GB2312" pitchFamily="49" charset="-122"/>
                <a:ea typeface="楷体_GB2312" pitchFamily="49" charset="-122"/>
              </a:rPr>
              <a:t>旋转算法</a:t>
            </a:r>
          </a:p>
          <a:p>
            <a:pPr marL="0" indent="0">
              <a:lnSpc>
                <a:spcPct val="110000"/>
              </a:lnSpc>
              <a:buNone/>
            </a:pPr>
            <a:r>
              <a:rPr lang="en-US" altLang="zh-CN" sz="2800" b="1"/>
              <a:t>BBSTNode  *RR_rotate(BBSTNode *a)</a:t>
            </a:r>
          </a:p>
          <a:p>
            <a:pPr marL="355600" lvl="1" indent="0">
              <a:lnSpc>
                <a:spcPct val="110000"/>
              </a:lnSpc>
              <a:buNone/>
            </a:pPr>
            <a:r>
              <a:rPr lang="en-US" altLang="zh-CN" b="1"/>
              <a:t>{  BBSTNode *b ;</a:t>
            </a:r>
          </a:p>
          <a:p>
            <a:pPr marL="723900" lvl="2" indent="0">
              <a:lnSpc>
                <a:spcPct val="110000"/>
              </a:lnSpc>
              <a:buNone/>
            </a:pPr>
            <a:r>
              <a:rPr lang="en-US" altLang="zh-CN" sz="2800" b="1"/>
              <a:t>b=a-&gt;Rchild ; a-&gt;Rchild=b-&gt;Lchild ; b-&gt;Lchild=a ;</a:t>
            </a:r>
          </a:p>
          <a:p>
            <a:pPr marL="723900" lvl="2" indent="0">
              <a:lnSpc>
                <a:spcPct val="110000"/>
              </a:lnSpc>
              <a:buNone/>
            </a:pPr>
            <a:r>
              <a:rPr lang="en-US" altLang="zh-CN" sz="2800" b="1"/>
              <a:t>a-&gt;Bfactor=b-&gt;Bfactor=0 ; a=b ;</a:t>
            </a:r>
          </a:p>
          <a:p>
            <a:pPr marL="355600" lvl="1" indent="0">
              <a:lnSpc>
                <a:spcPct val="110000"/>
              </a:lnSpc>
              <a:buNone/>
            </a:pPr>
            <a:r>
              <a:rPr lang="en-US" altLang="zh-CN" b="1"/>
              <a:t>}</a:t>
            </a:r>
          </a:p>
          <a:p>
            <a:pPr marL="0" indent="0">
              <a:lnSpc>
                <a:spcPct val="110000"/>
              </a:lnSpc>
              <a:buNone/>
            </a:pPr>
            <a:r>
              <a:rPr lang="en-US" altLang="zh-CN" sz="2800" b="1"/>
              <a:t>         </a:t>
            </a:r>
            <a:r>
              <a:rPr lang="zh-CN" altLang="en-US" sz="2800" b="1"/>
              <a:t>对于上述四种平衡化旋转</a:t>
            </a:r>
            <a:r>
              <a:rPr lang="zh-CN" altLang="en-US" sz="2800" b="1">
                <a:latin typeface="宋体" panose="02010600030101010101" pitchFamily="2" charset="-122"/>
              </a:rPr>
              <a:t>，</a:t>
            </a:r>
            <a:r>
              <a:rPr lang="zh-CN" altLang="en-US" sz="2800" b="1"/>
              <a:t>其正确性容易由“</a:t>
            </a:r>
            <a:r>
              <a:rPr lang="zh-CN" altLang="en-US" sz="2800" b="1">
                <a:solidFill>
                  <a:schemeClr val="hlink"/>
                </a:solidFill>
              </a:rPr>
              <a:t>遍历所得中序序列不变</a:t>
            </a:r>
            <a:r>
              <a:rPr lang="zh-CN" altLang="en-US" sz="2800" b="1"/>
              <a:t>”来证明</a:t>
            </a:r>
            <a:r>
              <a:rPr lang="zh-CN" altLang="en-US" sz="2800" b="1">
                <a:latin typeface="宋体" panose="02010600030101010101" pitchFamily="2" charset="-122"/>
              </a:rPr>
              <a:t>。并且，无论是哪种情况，平衡化旋转处理完成后，形成的新子树仍然是平衡二叉排序树，且其深度和插入前以</a:t>
            </a:r>
            <a:r>
              <a:rPr lang="en-US" altLang="zh-CN" sz="2800" b="1"/>
              <a:t>a</a:t>
            </a:r>
            <a:r>
              <a:rPr lang="zh-CN" altLang="en-US" sz="2800" b="1">
                <a:latin typeface="宋体" panose="02010600030101010101" pitchFamily="2" charset="-122"/>
              </a:rPr>
              <a:t>为根结点的平衡二叉排序树的深度相同。所以，在平衡二叉排序树上因插入结点而失衡，仅需对失衡子树做平衡化旋转处理。</a:t>
            </a:r>
          </a:p>
        </p:txBody>
      </p:sp>
    </p:spTree>
    <p:extLst>
      <p:ext uri="{BB962C8B-B14F-4D97-AF65-F5344CB8AC3E}">
        <p14:creationId xmlns:p14="http://schemas.microsoft.com/office/powerpoint/2010/main" val="158072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E51A9C78-0058-D84C-AE09-57206565D54F}"/>
              </a:ext>
            </a:extLst>
          </p:cNvPr>
          <p:cNvSpPr>
            <a:spLocks noGrp="1" noChangeArrowheads="1"/>
          </p:cNvSpPr>
          <p:nvPr>
            <p:ph type="title"/>
          </p:nvPr>
        </p:nvSpPr>
        <p:spPr>
          <a:xfrm>
            <a:off x="2209800" y="152400"/>
            <a:ext cx="7848600" cy="685800"/>
          </a:xfrm>
        </p:spPr>
        <p:txBody>
          <a:bodyPr/>
          <a:lstStyle/>
          <a:p>
            <a:r>
              <a:rPr lang="en-US" altLang="zh-CN" b="1">
                <a:latin typeface="Times New Roman" panose="02020603050405020304" pitchFamily="18" charset="0"/>
              </a:rPr>
              <a:t>9.4.3   </a:t>
            </a:r>
            <a:r>
              <a:rPr lang="zh-CN" altLang="en-US" b="1">
                <a:latin typeface="Times New Roman" panose="02020603050405020304" pitchFamily="18" charset="0"/>
                <a:ea typeface="楷体_GB2312" pitchFamily="49" charset="-122"/>
              </a:rPr>
              <a:t>平衡</a:t>
            </a:r>
            <a:r>
              <a:rPr lang="zh-CN" altLang="en-US" b="1">
                <a:latin typeface="宋体" panose="02010600030101010101" pitchFamily="2" charset="-122"/>
                <a:ea typeface="楷体_GB2312" pitchFamily="49" charset="-122"/>
              </a:rPr>
              <a:t>二叉排序树</a:t>
            </a:r>
            <a:r>
              <a:rPr lang="zh-CN" altLang="en-US" b="1">
                <a:latin typeface="Times New Roman" panose="02020603050405020304" pitchFamily="18" charset="0"/>
                <a:ea typeface="楷体_GB2312" pitchFamily="49" charset="-122"/>
              </a:rPr>
              <a:t>的插入</a:t>
            </a:r>
          </a:p>
        </p:txBody>
      </p:sp>
      <p:sp>
        <p:nvSpPr>
          <p:cNvPr id="785411" name="Rectangle 3">
            <a:extLst>
              <a:ext uri="{FF2B5EF4-FFF2-40B4-BE49-F238E27FC236}">
                <a16:creationId xmlns:a16="http://schemas.microsoft.com/office/drawing/2014/main" id="{EECCCB99-6296-6741-8786-92EA1607652B}"/>
              </a:ext>
            </a:extLst>
          </p:cNvPr>
          <p:cNvSpPr>
            <a:spLocks noGrp="1" noChangeArrowheads="1"/>
          </p:cNvSpPr>
          <p:nvPr>
            <p:ph type="body" idx="1"/>
          </p:nvPr>
        </p:nvSpPr>
        <p:spPr>
          <a:xfrm>
            <a:off x="1676401" y="836613"/>
            <a:ext cx="8812213" cy="5905500"/>
          </a:xfrm>
          <a:noFill/>
          <a:ln/>
        </p:spPr>
        <p:txBody>
          <a:bodyPr/>
          <a:lstStyle/>
          <a:p>
            <a:pPr marL="0" indent="0">
              <a:lnSpc>
                <a:spcPct val="110000"/>
              </a:lnSpc>
              <a:spcBef>
                <a:spcPct val="10000"/>
              </a:spcBef>
              <a:buNone/>
            </a:pPr>
            <a:r>
              <a:rPr lang="zh-CN" altLang="en-US" sz="2800" b="1">
                <a:latin typeface="宋体" panose="02010600030101010101" pitchFamily="2" charset="-122"/>
              </a:rPr>
              <a:t>    平衡二叉排序树的插入操作实际上是在二叉排序插入的基础上完成以下工作：</a:t>
            </a:r>
          </a:p>
          <a:p>
            <a:pPr marL="533400" lvl="1" indent="0">
              <a:lnSpc>
                <a:spcPct val="110000"/>
              </a:lnSpc>
              <a:spcBef>
                <a:spcPct val="10000"/>
              </a:spcBef>
              <a:buNone/>
            </a:pPr>
            <a:r>
              <a:rPr lang="zh-CN" altLang="en-US" b="1"/>
              <a:t>⑴</a:t>
            </a:r>
            <a:r>
              <a:rPr lang="zh-CN" altLang="en-US" b="1">
                <a:latin typeface="宋体" panose="02010600030101010101" pitchFamily="2" charset="-122"/>
              </a:rPr>
              <a:t>：判别插入结点后的二叉排序树是否产生不平衡</a:t>
            </a:r>
            <a:r>
              <a:rPr lang="en-US" altLang="zh-CN" b="1">
                <a:latin typeface="宋体" panose="02010600030101010101" pitchFamily="2" charset="-122"/>
              </a:rPr>
              <a:t>?</a:t>
            </a:r>
          </a:p>
          <a:p>
            <a:pPr marL="533400" lvl="1" indent="0">
              <a:lnSpc>
                <a:spcPct val="110000"/>
              </a:lnSpc>
              <a:spcBef>
                <a:spcPct val="10000"/>
              </a:spcBef>
              <a:buNone/>
            </a:pPr>
            <a:r>
              <a:rPr lang="en-US" altLang="zh-CN" b="1"/>
              <a:t>⑵</a:t>
            </a:r>
            <a:r>
              <a:rPr lang="zh-CN" altLang="en-US" b="1">
                <a:latin typeface="宋体" panose="02010600030101010101" pitchFamily="2" charset="-122"/>
              </a:rPr>
              <a:t>：找出失去平衡的最小子树；</a:t>
            </a:r>
          </a:p>
          <a:p>
            <a:pPr marL="533400" lvl="1" indent="0">
              <a:lnSpc>
                <a:spcPct val="110000"/>
              </a:lnSpc>
              <a:spcBef>
                <a:spcPct val="10000"/>
              </a:spcBef>
              <a:buNone/>
            </a:pPr>
            <a:r>
              <a:rPr lang="zh-CN" altLang="en-US" b="1"/>
              <a:t>⑶</a:t>
            </a:r>
            <a:r>
              <a:rPr lang="zh-CN" altLang="en-US" b="1">
                <a:latin typeface="宋体" panose="02010600030101010101" pitchFamily="2" charset="-122"/>
              </a:rPr>
              <a:t>：判断旋转类型，然后做相应调整。</a:t>
            </a:r>
            <a:endParaRPr lang="zh-CN" altLang="en-US" b="1"/>
          </a:p>
          <a:p>
            <a:pPr marL="0" indent="0">
              <a:lnSpc>
                <a:spcPct val="110000"/>
              </a:lnSpc>
              <a:spcBef>
                <a:spcPct val="10000"/>
              </a:spcBef>
              <a:buNone/>
            </a:pPr>
            <a:r>
              <a:rPr lang="zh-CN" altLang="en-US" sz="2800" b="1">
                <a:latin typeface="宋体" panose="02010600030101010101" pitchFamily="2" charset="-122"/>
              </a:rPr>
              <a:t>    失衡的最小子树的</a:t>
            </a:r>
            <a:r>
              <a:rPr lang="zh-CN" altLang="en-US" sz="2800" b="1">
                <a:solidFill>
                  <a:schemeClr val="folHlink"/>
                </a:solidFill>
                <a:latin typeface="宋体" panose="02010600030101010101" pitchFamily="2" charset="-122"/>
              </a:rPr>
              <a:t>根结点</a:t>
            </a:r>
            <a:r>
              <a:rPr lang="en-US" altLang="zh-CN" sz="2800" b="1"/>
              <a:t>a</a:t>
            </a:r>
            <a:r>
              <a:rPr lang="zh-CN" altLang="en-US" sz="2800" b="1"/>
              <a:t>在插入前的</a:t>
            </a:r>
            <a:r>
              <a:rPr lang="zh-CN" altLang="en-US" sz="2800" b="1">
                <a:solidFill>
                  <a:schemeClr val="tx2"/>
                </a:solidFill>
              </a:rPr>
              <a:t>平衡因子不为</a:t>
            </a:r>
            <a:r>
              <a:rPr lang="en-US" altLang="zh-CN" sz="2800" b="1">
                <a:solidFill>
                  <a:schemeClr val="tx2"/>
                </a:solidFill>
              </a:rPr>
              <a:t>0</a:t>
            </a:r>
            <a:r>
              <a:rPr lang="zh-CN" altLang="en-US" sz="2800" b="1">
                <a:latin typeface="宋体" panose="02010600030101010101" pitchFamily="2" charset="-122"/>
              </a:rPr>
              <a:t>，且是离插入结点最近的</a:t>
            </a:r>
            <a:r>
              <a:rPr lang="zh-CN" altLang="en-US" sz="2800" b="1">
                <a:solidFill>
                  <a:schemeClr val="folHlink"/>
                </a:solidFill>
              </a:rPr>
              <a:t>平衡因子不为</a:t>
            </a:r>
            <a:r>
              <a:rPr lang="en-US" altLang="zh-CN" sz="2800" b="1">
                <a:solidFill>
                  <a:schemeClr val="folHlink"/>
                </a:solidFill>
              </a:rPr>
              <a:t>0</a:t>
            </a:r>
            <a:r>
              <a:rPr lang="zh-CN" altLang="en-US" sz="2800" b="1">
                <a:latin typeface="宋体" panose="02010600030101010101" pitchFamily="2" charset="-122"/>
              </a:rPr>
              <a:t>的结点的。</a:t>
            </a:r>
          </a:p>
          <a:p>
            <a:pPr marL="0" indent="0">
              <a:lnSpc>
                <a:spcPct val="110000"/>
              </a:lnSpc>
              <a:spcBef>
                <a:spcPct val="10000"/>
              </a:spcBef>
              <a:buNone/>
            </a:pPr>
            <a:r>
              <a:rPr lang="zh-CN" altLang="en-US" sz="2800" b="1">
                <a:latin typeface="宋体" panose="02010600030101010101" pitchFamily="2" charset="-122"/>
              </a:rPr>
              <a:t>    若</a:t>
            </a:r>
            <a:r>
              <a:rPr lang="en-US" altLang="zh-CN" sz="2800" b="1"/>
              <a:t>a</a:t>
            </a:r>
            <a:r>
              <a:rPr lang="zh-CN" altLang="en-US" sz="2800" b="1"/>
              <a:t>失衡</a:t>
            </a:r>
            <a:r>
              <a:rPr lang="zh-CN" altLang="en-US" sz="2800" b="1">
                <a:latin typeface="宋体" panose="02010600030101010101" pitchFamily="2" charset="-122"/>
              </a:rPr>
              <a:t>，从</a:t>
            </a:r>
            <a:r>
              <a:rPr lang="en-US" altLang="zh-CN" sz="2800" b="1"/>
              <a:t>a</a:t>
            </a:r>
            <a:r>
              <a:rPr lang="zh-CN" altLang="en-US" sz="2800" b="1"/>
              <a:t>到插入点的路径上的所有结点的</a:t>
            </a:r>
            <a:r>
              <a:rPr lang="zh-CN" altLang="en-US" sz="2800" b="1">
                <a:solidFill>
                  <a:schemeClr val="folHlink"/>
                </a:solidFill>
              </a:rPr>
              <a:t>平衡因子</a:t>
            </a:r>
            <a:r>
              <a:rPr lang="zh-CN" altLang="en-US" sz="2800" b="1"/>
              <a:t>都会发生变化</a:t>
            </a:r>
            <a:r>
              <a:rPr lang="zh-CN" altLang="en-US" sz="2800" b="1">
                <a:latin typeface="宋体" panose="02010600030101010101" pitchFamily="2" charset="-122"/>
              </a:rPr>
              <a:t>，在该路径上还有一个结点的</a:t>
            </a:r>
            <a:r>
              <a:rPr lang="zh-CN" altLang="en-US" sz="2800" b="1">
                <a:solidFill>
                  <a:schemeClr val="folHlink"/>
                </a:solidFill>
                <a:latin typeface="宋体" panose="02010600030101010101" pitchFamily="2" charset="-122"/>
              </a:rPr>
              <a:t>平衡因子</a:t>
            </a:r>
            <a:r>
              <a:rPr lang="zh-CN" altLang="en-US" sz="2800" b="1">
                <a:latin typeface="宋体" panose="02010600030101010101" pitchFamily="2" charset="-122"/>
              </a:rPr>
              <a:t>不为</a:t>
            </a:r>
            <a:r>
              <a:rPr lang="en-US" altLang="zh-CN" sz="2800" b="1"/>
              <a:t>0</a:t>
            </a:r>
            <a:r>
              <a:rPr lang="zh-CN" altLang="en-US" sz="2800" b="1"/>
              <a:t>且该结点插入后没有失衡</a:t>
            </a:r>
            <a:r>
              <a:rPr lang="zh-CN" altLang="en-US" sz="2800" b="1">
                <a:latin typeface="宋体" panose="02010600030101010101" pitchFamily="2" charset="-122"/>
              </a:rPr>
              <a:t>，其</a:t>
            </a:r>
            <a:r>
              <a:rPr lang="zh-CN" altLang="en-US" sz="2800" b="1">
                <a:solidFill>
                  <a:schemeClr val="folHlink"/>
                </a:solidFill>
                <a:latin typeface="宋体" panose="02010600030101010101" pitchFamily="2" charset="-122"/>
              </a:rPr>
              <a:t>平衡因子</a:t>
            </a:r>
            <a:r>
              <a:rPr lang="zh-CN" altLang="en-US" sz="2800" b="1">
                <a:latin typeface="宋体" panose="02010600030101010101" pitchFamily="2" charset="-122"/>
              </a:rPr>
              <a:t>只能是由</a:t>
            </a:r>
            <a:r>
              <a:rPr lang="en-US" altLang="zh-CN" sz="2800" b="1"/>
              <a:t>1</a:t>
            </a:r>
            <a:r>
              <a:rPr lang="zh-CN" altLang="en-US" sz="2800" b="1"/>
              <a:t>到</a:t>
            </a:r>
            <a:r>
              <a:rPr lang="en-US" altLang="zh-CN" sz="2800" b="1"/>
              <a:t>0</a:t>
            </a:r>
            <a:r>
              <a:rPr lang="zh-CN" altLang="en-US" sz="2800" b="1"/>
              <a:t>或由</a:t>
            </a:r>
            <a:r>
              <a:rPr lang="en-US" altLang="zh-CN" sz="2800" b="1"/>
              <a:t>-1</a:t>
            </a:r>
            <a:r>
              <a:rPr lang="zh-CN" altLang="en-US" sz="2800" b="1"/>
              <a:t>到</a:t>
            </a:r>
            <a:r>
              <a:rPr lang="en-US" altLang="zh-CN" sz="2800" b="1"/>
              <a:t>0</a:t>
            </a:r>
            <a:r>
              <a:rPr lang="zh-CN" altLang="en-US" sz="2800" b="1">
                <a:latin typeface="宋体" panose="02010600030101010101" pitchFamily="2" charset="-122"/>
              </a:rPr>
              <a:t>，以该结点为根的子树深度不变。该结点的所有祖先结点的平衡因子也不变，更不会失衡。</a:t>
            </a:r>
          </a:p>
        </p:txBody>
      </p:sp>
    </p:spTree>
    <p:extLst>
      <p:ext uri="{BB962C8B-B14F-4D97-AF65-F5344CB8AC3E}">
        <p14:creationId xmlns:p14="http://schemas.microsoft.com/office/powerpoint/2010/main" val="3845100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6434" name="Rectangle 2">
            <a:extLst>
              <a:ext uri="{FF2B5EF4-FFF2-40B4-BE49-F238E27FC236}">
                <a16:creationId xmlns:a16="http://schemas.microsoft.com/office/drawing/2014/main" id="{8F1B9FA4-ECEF-DA45-B5D8-79EF3D70CE01}"/>
              </a:ext>
            </a:extLst>
          </p:cNvPr>
          <p:cNvSpPr>
            <a:spLocks noGrp="1" noChangeArrowheads="1"/>
          </p:cNvSpPr>
          <p:nvPr>
            <p:ph type="body" idx="1"/>
          </p:nvPr>
        </p:nvSpPr>
        <p:spPr>
          <a:xfrm>
            <a:off x="1676401" y="152401"/>
            <a:ext cx="8812213" cy="5076825"/>
          </a:xfrm>
          <a:noFill/>
          <a:ln/>
        </p:spPr>
        <p:txBody>
          <a:bodyPr/>
          <a:lstStyle/>
          <a:p>
            <a:pPr marL="0" indent="0">
              <a:lnSpc>
                <a:spcPct val="110000"/>
              </a:lnSpc>
              <a:buNone/>
            </a:pPr>
            <a:r>
              <a:rPr lang="en-US" altLang="zh-CN" sz="3600" b="1">
                <a:solidFill>
                  <a:schemeClr val="folHlink"/>
                </a:solidFill>
              </a:rPr>
              <a:t>1</a:t>
            </a:r>
            <a:r>
              <a:rPr lang="en-US" altLang="zh-CN" sz="3600" b="1">
                <a:solidFill>
                  <a:schemeClr val="folHlink"/>
                </a:solidFill>
                <a:latin typeface="宋体" panose="02010600030101010101" pitchFamily="2" charset="-122"/>
              </a:rPr>
              <a:t> </a:t>
            </a:r>
            <a:r>
              <a:rPr lang="zh-CN" altLang="en-US" sz="3600" b="1">
                <a:solidFill>
                  <a:schemeClr val="folHlink"/>
                </a:solidFill>
                <a:latin typeface="楷体_GB2312" pitchFamily="49" charset="-122"/>
                <a:ea typeface="楷体_GB2312" pitchFamily="49" charset="-122"/>
              </a:rPr>
              <a:t>算法思想</a:t>
            </a:r>
            <a:r>
              <a:rPr lang="en-US" altLang="zh-CN" sz="3600" b="1">
                <a:latin typeface="宋体" panose="02010600030101010101" pitchFamily="2" charset="-122"/>
              </a:rPr>
              <a:t>(</a:t>
            </a:r>
            <a:r>
              <a:rPr lang="zh-CN" altLang="en-US" sz="3600" b="1">
                <a:latin typeface="楷体_GB2312" pitchFamily="49" charset="-122"/>
                <a:ea typeface="楷体_GB2312" pitchFamily="49" charset="-122"/>
              </a:rPr>
              <a:t>插入结点的步骤</a:t>
            </a:r>
            <a:r>
              <a:rPr lang="en-US" altLang="zh-CN" sz="3600" b="1">
                <a:latin typeface="楷体_GB2312" pitchFamily="49" charset="-122"/>
                <a:ea typeface="楷体_GB2312" pitchFamily="49" charset="-122"/>
              </a:rPr>
              <a:t>)</a:t>
            </a:r>
          </a:p>
          <a:p>
            <a:pPr marL="533400" lvl="1" indent="0">
              <a:lnSpc>
                <a:spcPct val="110000"/>
              </a:lnSpc>
              <a:buNone/>
            </a:pPr>
            <a:r>
              <a:rPr lang="en-US" altLang="zh-CN" b="1"/>
              <a:t>①</a:t>
            </a:r>
            <a:r>
              <a:rPr lang="zh-CN" altLang="en-US" b="1">
                <a:latin typeface="宋体" panose="02010600030101010101" pitchFamily="2" charset="-122"/>
              </a:rPr>
              <a:t>：按照二叉排序树的定义，将结点</a:t>
            </a:r>
            <a:r>
              <a:rPr lang="en-US" altLang="zh-CN" b="1"/>
              <a:t>s</a:t>
            </a:r>
            <a:r>
              <a:rPr lang="zh-CN" altLang="en-US" b="1">
                <a:latin typeface="宋体" panose="02010600030101010101" pitchFamily="2" charset="-122"/>
              </a:rPr>
              <a:t>插入；</a:t>
            </a:r>
          </a:p>
          <a:p>
            <a:pPr marL="533400" lvl="1" indent="0">
              <a:lnSpc>
                <a:spcPct val="110000"/>
              </a:lnSpc>
              <a:buNone/>
            </a:pPr>
            <a:r>
              <a:rPr lang="zh-CN" altLang="en-US" b="1"/>
              <a:t>②</a:t>
            </a:r>
            <a:r>
              <a:rPr lang="zh-CN" altLang="en-US" b="1">
                <a:latin typeface="宋体" panose="02010600030101010101" pitchFamily="2" charset="-122"/>
              </a:rPr>
              <a:t>：在查找结点</a:t>
            </a:r>
            <a:r>
              <a:rPr lang="en-US" altLang="zh-CN" b="1"/>
              <a:t>s</a:t>
            </a:r>
            <a:r>
              <a:rPr lang="zh-CN" altLang="en-US" b="1"/>
              <a:t>的插入位置的过程中</a:t>
            </a:r>
            <a:r>
              <a:rPr lang="zh-CN" altLang="en-US" b="1">
                <a:latin typeface="宋体" panose="02010600030101010101" pitchFamily="2" charset="-122"/>
              </a:rPr>
              <a:t>，记录离结点</a:t>
            </a:r>
            <a:r>
              <a:rPr lang="en-US" altLang="zh-CN" b="1"/>
              <a:t>s</a:t>
            </a:r>
            <a:r>
              <a:rPr lang="zh-CN" altLang="en-US" b="1"/>
              <a:t>最近且</a:t>
            </a:r>
            <a:r>
              <a:rPr lang="zh-CN" altLang="en-US" b="1">
                <a:latin typeface="宋体" panose="02010600030101010101" pitchFamily="2" charset="-122"/>
              </a:rPr>
              <a:t>平衡因子不为</a:t>
            </a:r>
            <a:r>
              <a:rPr lang="en-US" altLang="zh-CN" b="1"/>
              <a:t>0</a:t>
            </a:r>
            <a:r>
              <a:rPr lang="zh-CN" altLang="en-US" b="1"/>
              <a:t>的结点</a:t>
            </a:r>
            <a:r>
              <a:rPr lang="en-US" altLang="zh-CN" b="1"/>
              <a:t>a</a:t>
            </a:r>
            <a:r>
              <a:rPr lang="zh-CN" altLang="en-US" b="1">
                <a:latin typeface="宋体" panose="02010600030101010101" pitchFamily="2" charset="-122"/>
              </a:rPr>
              <a:t>，若该</a:t>
            </a:r>
            <a:r>
              <a:rPr lang="zh-CN" altLang="en-US" b="1">
                <a:solidFill>
                  <a:schemeClr val="folHlink"/>
                </a:solidFill>
                <a:latin typeface="宋体" panose="02010600030101010101" pitchFamily="2" charset="-122"/>
              </a:rPr>
              <a:t>结点不存在</a:t>
            </a:r>
            <a:r>
              <a:rPr lang="zh-CN" altLang="en-US" b="1">
                <a:latin typeface="宋体" panose="02010600030101010101" pitchFamily="2" charset="-122"/>
              </a:rPr>
              <a:t>，则</a:t>
            </a:r>
            <a:r>
              <a:rPr lang="zh-CN" altLang="en-US" b="1"/>
              <a:t>结点</a:t>
            </a:r>
            <a:r>
              <a:rPr lang="en-US" altLang="zh-CN" b="1"/>
              <a:t>a</a:t>
            </a:r>
            <a:r>
              <a:rPr lang="zh-CN" altLang="en-US" b="1">
                <a:latin typeface="宋体" panose="02010600030101010101" pitchFamily="2" charset="-122"/>
              </a:rPr>
              <a:t>指向根结点；</a:t>
            </a:r>
          </a:p>
          <a:p>
            <a:pPr marL="533400" lvl="1" indent="0">
              <a:lnSpc>
                <a:spcPct val="110000"/>
              </a:lnSpc>
              <a:buNone/>
            </a:pPr>
            <a:r>
              <a:rPr lang="zh-CN" altLang="en-US" b="1"/>
              <a:t>③</a:t>
            </a:r>
            <a:r>
              <a:rPr lang="zh-CN" altLang="en-US" b="1">
                <a:latin typeface="宋体" panose="02010600030101010101" pitchFamily="2" charset="-122"/>
              </a:rPr>
              <a:t>：</a:t>
            </a:r>
            <a:r>
              <a:rPr lang="zh-CN" altLang="en-US" b="1"/>
              <a:t> 修改结点</a:t>
            </a:r>
            <a:r>
              <a:rPr lang="en-US" altLang="zh-CN" b="1"/>
              <a:t>a</a:t>
            </a:r>
            <a:r>
              <a:rPr lang="zh-CN" altLang="en-US" b="1"/>
              <a:t>到结点</a:t>
            </a:r>
            <a:r>
              <a:rPr lang="en-US" altLang="zh-CN" b="1"/>
              <a:t>s</a:t>
            </a:r>
            <a:r>
              <a:rPr lang="zh-CN" altLang="en-US" b="1"/>
              <a:t>路径上所有结点的</a:t>
            </a:r>
            <a:r>
              <a:rPr lang="zh-CN" altLang="en-US" b="1">
                <a:latin typeface="宋体" panose="02010600030101010101" pitchFamily="2" charset="-122"/>
              </a:rPr>
              <a:t>；</a:t>
            </a:r>
            <a:endParaRPr lang="zh-CN" altLang="en-US" b="1"/>
          </a:p>
          <a:p>
            <a:pPr marL="533400" lvl="1" indent="0">
              <a:lnSpc>
                <a:spcPct val="110000"/>
              </a:lnSpc>
              <a:buNone/>
            </a:pPr>
            <a:r>
              <a:rPr lang="zh-CN" altLang="en-US" b="1"/>
              <a:t>④</a:t>
            </a:r>
            <a:r>
              <a:rPr lang="zh-CN" altLang="en-US" b="1">
                <a:latin typeface="宋体" panose="02010600030101010101" pitchFamily="2" charset="-122"/>
              </a:rPr>
              <a:t>：判断是否产生不平衡，若不平衡，则确定旋转类型并做相应调整。</a:t>
            </a:r>
          </a:p>
          <a:p>
            <a:pPr marL="0" indent="0">
              <a:lnSpc>
                <a:spcPct val="110000"/>
              </a:lnSpc>
              <a:spcAft>
                <a:spcPct val="20000"/>
              </a:spcAft>
              <a:buNone/>
            </a:pPr>
            <a:r>
              <a:rPr lang="en-US" altLang="zh-CN" sz="3600" b="1">
                <a:solidFill>
                  <a:schemeClr val="folHlink"/>
                </a:solidFill>
              </a:rPr>
              <a:t>2</a:t>
            </a:r>
            <a:r>
              <a:rPr lang="en-US" altLang="zh-CN" sz="3600" b="1">
                <a:solidFill>
                  <a:schemeClr val="folHlink"/>
                </a:solidFill>
                <a:latin typeface="宋体" panose="02010600030101010101" pitchFamily="2" charset="-122"/>
              </a:rPr>
              <a:t> </a:t>
            </a:r>
            <a:r>
              <a:rPr lang="zh-CN" altLang="en-US" sz="3600" b="1">
                <a:solidFill>
                  <a:schemeClr val="folHlink"/>
                </a:solidFill>
                <a:ea typeface="楷体_GB2312" pitchFamily="49" charset="-122"/>
              </a:rPr>
              <a:t>算法实现</a:t>
            </a:r>
          </a:p>
        </p:txBody>
      </p:sp>
    </p:spTree>
    <p:extLst>
      <p:ext uri="{BB962C8B-B14F-4D97-AF65-F5344CB8AC3E}">
        <p14:creationId xmlns:p14="http://schemas.microsoft.com/office/powerpoint/2010/main" val="1196845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A442933F-247B-3548-A8A8-FB2599D777FB}"/>
              </a:ext>
            </a:extLst>
          </p:cNvPr>
          <p:cNvSpPr>
            <a:spLocks noGrp="1" noChangeArrowheads="1"/>
          </p:cNvSpPr>
          <p:nvPr>
            <p:ph type="body" idx="1"/>
          </p:nvPr>
        </p:nvSpPr>
        <p:spPr>
          <a:xfrm>
            <a:off x="1676401" y="152400"/>
            <a:ext cx="8812213" cy="6705600"/>
          </a:xfrm>
          <a:noFill/>
          <a:ln/>
        </p:spPr>
        <p:txBody>
          <a:bodyPr/>
          <a:lstStyle/>
          <a:p>
            <a:pPr marL="0" indent="0">
              <a:lnSpc>
                <a:spcPct val="110000"/>
              </a:lnSpc>
              <a:spcBef>
                <a:spcPct val="10000"/>
              </a:spcBef>
              <a:buNone/>
            </a:pPr>
            <a:r>
              <a:rPr lang="en-US" altLang="zh-CN" sz="2800" b="1"/>
              <a:t>void  Insert_BBST(BBSTNode *T, BBSTNode *S)</a:t>
            </a:r>
          </a:p>
          <a:p>
            <a:pPr marL="355600" lvl="1" indent="0">
              <a:lnSpc>
                <a:spcPct val="110000"/>
              </a:lnSpc>
              <a:spcBef>
                <a:spcPct val="10000"/>
              </a:spcBef>
              <a:buNone/>
            </a:pPr>
            <a:r>
              <a:rPr lang="en-US" altLang="zh-CN" b="1"/>
              <a:t>{   BBSTNode *f,*a,*b,*p,*q;</a:t>
            </a:r>
          </a:p>
          <a:p>
            <a:pPr marL="723900" lvl="2" indent="0">
              <a:lnSpc>
                <a:spcPct val="110000"/>
              </a:lnSpc>
              <a:spcBef>
                <a:spcPct val="10000"/>
              </a:spcBef>
              <a:buNone/>
            </a:pPr>
            <a:r>
              <a:rPr lang="en-US" altLang="zh-CN" sz="2800" b="1"/>
              <a:t>if  (T==NULL)  {   T=S ; T-&gt;Bfactor=1 ; return ;  }</a:t>
            </a:r>
          </a:p>
          <a:p>
            <a:pPr marL="723900" lvl="2" indent="0">
              <a:lnSpc>
                <a:spcPct val="110000"/>
              </a:lnSpc>
              <a:spcBef>
                <a:spcPct val="10000"/>
              </a:spcBef>
              <a:buNone/>
            </a:pPr>
            <a:r>
              <a:rPr lang="en-US" altLang="zh-CN" sz="2800" b="1"/>
              <a:t>a=p=T ;     </a:t>
            </a:r>
            <a:r>
              <a:rPr lang="en-US" altLang="zh-CN" b="1"/>
              <a:t>/* a</a:t>
            </a:r>
            <a:r>
              <a:rPr lang="zh-CN" altLang="en-US" b="1"/>
              <a:t>指向离</a:t>
            </a:r>
            <a:r>
              <a:rPr lang="en-US" altLang="zh-CN" b="1"/>
              <a:t>s</a:t>
            </a:r>
            <a:r>
              <a:rPr lang="zh-CN" altLang="en-US" b="1"/>
              <a:t>最近且</a:t>
            </a:r>
            <a:r>
              <a:rPr lang="zh-CN" altLang="en-US" b="1">
                <a:latin typeface="宋体" panose="02010600030101010101" pitchFamily="2" charset="-122"/>
              </a:rPr>
              <a:t>平衡因子不为</a:t>
            </a:r>
            <a:r>
              <a:rPr lang="en-US" altLang="zh-CN" b="1"/>
              <a:t>0</a:t>
            </a:r>
            <a:r>
              <a:rPr lang="zh-CN" altLang="en-US" b="1"/>
              <a:t>的结点 *</a:t>
            </a:r>
            <a:r>
              <a:rPr lang="en-US" altLang="zh-CN" b="1"/>
              <a:t>/</a:t>
            </a:r>
          </a:p>
          <a:p>
            <a:pPr marL="723900" lvl="2" indent="0">
              <a:lnSpc>
                <a:spcPct val="110000"/>
              </a:lnSpc>
              <a:spcBef>
                <a:spcPct val="10000"/>
              </a:spcBef>
              <a:buNone/>
            </a:pPr>
            <a:r>
              <a:rPr lang="en-US" altLang="zh-CN" sz="2800" b="1"/>
              <a:t>f=q=NULL ;       </a:t>
            </a:r>
            <a:r>
              <a:rPr lang="en-US" altLang="zh-CN" b="1"/>
              <a:t>/*   f</a:t>
            </a:r>
            <a:r>
              <a:rPr lang="zh-CN" altLang="en-US" b="1"/>
              <a:t>指向</a:t>
            </a:r>
            <a:r>
              <a:rPr lang="en-US" altLang="zh-CN" b="1"/>
              <a:t>a</a:t>
            </a:r>
            <a:r>
              <a:rPr lang="zh-CN" altLang="en-US" b="1"/>
              <a:t>的父结点</a:t>
            </a:r>
            <a:r>
              <a:rPr lang="en-US" altLang="zh-CN" b="1"/>
              <a:t>,q</a:t>
            </a:r>
            <a:r>
              <a:rPr lang="zh-CN" altLang="en-US" b="1"/>
              <a:t>指向</a:t>
            </a:r>
            <a:r>
              <a:rPr lang="en-US" altLang="zh-CN" b="1"/>
              <a:t>p</a:t>
            </a:r>
            <a:r>
              <a:rPr lang="zh-CN" altLang="en-US" b="1"/>
              <a:t>父结点   *</a:t>
            </a:r>
            <a:r>
              <a:rPr lang="en-US" altLang="zh-CN" b="1"/>
              <a:t>/ </a:t>
            </a:r>
          </a:p>
          <a:p>
            <a:pPr marL="723900" lvl="2" indent="0">
              <a:lnSpc>
                <a:spcPct val="110000"/>
              </a:lnSpc>
              <a:spcBef>
                <a:spcPct val="10000"/>
              </a:spcBef>
              <a:buNone/>
            </a:pPr>
            <a:r>
              <a:rPr lang="en-US" altLang="zh-CN" sz="2800" b="1"/>
              <a:t>while (p!=NULL)</a:t>
            </a:r>
          </a:p>
          <a:p>
            <a:pPr marL="1079500" lvl="3" indent="0">
              <a:lnSpc>
                <a:spcPct val="110000"/>
              </a:lnSpc>
              <a:spcBef>
                <a:spcPct val="10000"/>
              </a:spcBef>
              <a:buNone/>
            </a:pPr>
            <a:r>
              <a:rPr lang="en-US" altLang="zh-CN" sz="2800" b="1"/>
              <a:t>{  if (EQ(S-&gt;key, p-&gt;key) )  return ;    </a:t>
            </a:r>
            <a:r>
              <a:rPr lang="en-US" altLang="zh-CN" sz="2400" b="1"/>
              <a:t>/*  </a:t>
            </a:r>
            <a:r>
              <a:rPr lang="zh-CN" altLang="en-US" sz="2400" b="1"/>
              <a:t>结点已存在  *</a:t>
            </a:r>
            <a:r>
              <a:rPr lang="en-US" altLang="zh-CN" sz="2400" b="1"/>
              <a:t>/</a:t>
            </a:r>
          </a:p>
          <a:p>
            <a:pPr marL="1435100" lvl="4" indent="0">
              <a:lnSpc>
                <a:spcPct val="110000"/>
              </a:lnSpc>
              <a:spcBef>
                <a:spcPct val="10000"/>
              </a:spcBef>
              <a:buNone/>
            </a:pPr>
            <a:r>
              <a:rPr lang="en-US" altLang="zh-CN" sz="2800" b="1"/>
              <a:t>if (p-&gt;Bfactor!=0)  {  a=p ; f=q ;  }</a:t>
            </a:r>
          </a:p>
          <a:p>
            <a:pPr marL="1435100" lvl="4" indent="0">
              <a:lnSpc>
                <a:spcPct val="110000"/>
              </a:lnSpc>
              <a:spcBef>
                <a:spcPct val="10000"/>
              </a:spcBef>
              <a:buNone/>
            </a:pPr>
            <a:r>
              <a:rPr lang="en-US" altLang="zh-CN" sz="2800" b="1"/>
              <a:t>q=p ;</a:t>
            </a:r>
          </a:p>
          <a:p>
            <a:pPr marL="1435100" lvl="4" indent="0">
              <a:lnSpc>
                <a:spcPct val="110000"/>
              </a:lnSpc>
              <a:spcBef>
                <a:spcPct val="10000"/>
              </a:spcBef>
              <a:buNone/>
            </a:pPr>
            <a:r>
              <a:rPr lang="en-US" altLang="zh-CN" sz="2800" b="1"/>
              <a:t>if (LT(S-&gt;key, p-&gt;key) )  p=p-&gt;Lchild ; </a:t>
            </a:r>
          </a:p>
          <a:p>
            <a:pPr marL="1435100" lvl="4" indent="0">
              <a:lnSpc>
                <a:spcPct val="110000"/>
              </a:lnSpc>
              <a:spcBef>
                <a:spcPct val="10000"/>
              </a:spcBef>
              <a:buNone/>
            </a:pPr>
            <a:r>
              <a:rPr lang="en-US" altLang="zh-CN" sz="2800" b="1"/>
              <a:t>else p=p-&gt;Rchild ;     </a:t>
            </a:r>
            <a:r>
              <a:rPr lang="en-US" altLang="zh-CN" sz="2400" b="1"/>
              <a:t>/*  </a:t>
            </a:r>
            <a:r>
              <a:rPr lang="zh-CN" altLang="en-US" sz="2400" b="1"/>
              <a:t>在右子树中搜索  *</a:t>
            </a:r>
            <a:r>
              <a:rPr lang="en-US" altLang="zh-CN" sz="2400" b="1"/>
              <a:t>/</a:t>
            </a:r>
          </a:p>
          <a:p>
            <a:pPr marL="1079500" lvl="3" indent="0">
              <a:lnSpc>
                <a:spcPct val="110000"/>
              </a:lnSpc>
              <a:spcBef>
                <a:spcPct val="10000"/>
              </a:spcBef>
              <a:buNone/>
            </a:pPr>
            <a:r>
              <a:rPr lang="en-US" altLang="zh-CN" sz="2800" b="1"/>
              <a:t>}     </a:t>
            </a:r>
            <a:r>
              <a:rPr lang="en-US" altLang="zh-CN" sz="2400" b="1"/>
              <a:t>/*  </a:t>
            </a:r>
            <a:r>
              <a:rPr lang="zh-CN" altLang="en-US" sz="2400" b="1"/>
              <a:t>找插入位置  *</a:t>
            </a:r>
            <a:r>
              <a:rPr lang="en-US" altLang="zh-CN" sz="2400" b="1"/>
              <a:t>/</a:t>
            </a:r>
          </a:p>
        </p:txBody>
      </p:sp>
    </p:spTree>
    <p:extLst>
      <p:ext uri="{BB962C8B-B14F-4D97-AF65-F5344CB8AC3E}">
        <p14:creationId xmlns:p14="http://schemas.microsoft.com/office/powerpoint/2010/main" val="2299042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82" name="Rectangle 2">
            <a:extLst>
              <a:ext uri="{FF2B5EF4-FFF2-40B4-BE49-F238E27FC236}">
                <a16:creationId xmlns:a16="http://schemas.microsoft.com/office/drawing/2014/main" id="{346BF2AB-0EC6-4149-9789-52EE26BEB73F}"/>
              </a:ext>
            </a:extLst>
          </p:cNvPr>
          <p:cNvSpPr>
            <a:spLocks noGrp="1" noChangeArrowheads="1"/>
          </p:cNvSpPr>
          <p:nvPr>
            <p:ph type="body" idx="1"/>
          </p:nvPr>
        </p:nvSpPr>
        <p:spPr>
          <a:xfrm>
            <a:off x="1676401" y="152400"/>
            <a:ext cx="8812213" cy="6229350"/>
          </a:xfrm>
          <a:noFill/>
          <a:ln/>
        </p:spPr>
        <p:txBody>
          <a:bodyPr/>
          <a:lstStyle/>
          <a:p>
            <a:pPr marL="723900" lvl="2" indent="0">
              <a:lnSpc>
                <a:spcPct val="110000"/>
              </a:lnSpc>
              <a:spcBef>
                <a:spcPct val="10000"/>
              </a:spcBef>
              <a:buNone/>
            </a:pPr>
            <a:r>
              <a:rPr lang="en-US" altLang="zh-CN" sz="2800" b="1"/>
              <a:t>if (LT(S-&gt;key,p-&gt;key))  q-&gt;Lchild=S ;</a:t>
            </a:r>
            <a:r>
              <a:rPr lang="en-US" altLang="zh-CN" b="1"/>
              <a:t>/*  s</a:t>
            </a:r>
            <a:r>
              <a:rPr lang="zh-CN" altLang="en-US" b="1"/>
              <a:t>为左孩子  *</a:t>
            </a:r>
            <a:r>
              <a:rPr lang="en-US" altLang="zh-CN" b="1"/>
              <a:t>/</a:t>
            </a:r>
          </a:p>
          <a:p>
            <a:pPr marL="723900" lvl="2" indent="0">
              <a:lnSpc>
                <a:spcPct val="110000"/>
              </a:lnSpc>
              <a:spcBef>
                <a:spcPct val="10000"/>
              </a:spcBef>
              <a:buNone/>
            </a:pPr>
            <a:r>
              <a:rPr lang="en-US" altLang="zh-CN" sz="2800" b="1"/>
              <a:t>else   q-&gt;Rchild=S ;      </a:t>
            </a:r>
            <a:r>
              <a:rPr lang="en-US" altLang="zh-CN" b="1"/>
              <a:t>/*  s</a:t>
            </a:r>
            <a:r>
              <a:rPr lang="zh-CN" altLang="en-US" b="1"/>
              <a:t>插入为</a:t>
            </a:r>
            <a:r>
              <a:rPr lang="en-US" altLang="zh-CN" b="1"/>
              <a:t>q</a:t>
            </a:r>
            <a:r>
              <a:rPr lang="zh-CN" altLang="en-US" b="1"/>
              <a:t>的右孩子  *</a:t>
            </a:r>
            <a:r>
              <a:rPr lang="en-US" altLang="zh-CN" b="1"/>
              <a:t>/</a:t>
            </a:r>
          </a:p>
          <a:p>
            <a:pPr marL="723900" lvl="2" indent="0">
              <a:lnSpc>
                <a:spcPct val="110000"/>
              </a:lnSpc>
              <a:spcBef>
                <a:spcPct val="10000"/>
              </a:spcBef>
              <a:buNone/>
            </a:pPr>
            <a:r>
              <a:rPr lang="en-US" altLang="zh-CN" sz="2800" b="1"/>
              <a:t>p=a ;</a:t>
            </a:r>
          </a:p>
          <a:p>
            <a:pPr marL="723900" lvl="2" indent="0">
              <a:lnSpc>
                <a:spcPct val="110000"/>
              </a:lnSpc>
              <a:spcBef>
                <a:spcPct val="10000"/>
              </a:spcBef>
              <a:buNone/>
            </a:pPr>
            <a:r>
              <a:rPr lang="en-US" altLang="zh-CN" sz="2800" b="1"/>
              <a:t>while (p!=S)</a:t>
            </a:r>
          </a:p>
          <a:p>
            <a:pPr marL="1079500" lvl="3" indent="0">
              <a:lnSpc>
                <a:spcPct val="110000"/>
              </a:lnSpc>
              <a:spcBef>
                <a:spcPct val="10000"/>
              </a:spcBef>
              <a:buNone/>
            </a:pPr>
            <a:r>
              <a:rPr lang="en-US" altLang="zh-CN" sz="2800" b="1"/>
              <a:t>{   if (LT(S-&gt;key, p-&gt;key) )</a:t>
            </a:r>
          </a:p>
          <a:p>
            <a:pPr marL="1435100" lvl="4" indent="0">
              <a:lnSpc>
                <a:spcPct val="110000"/>
              </a:lnSpc>
              <a:spcBef>
                <a:spcPct val="10000"/>
              </a:spcBef>
              <a:buNone/>
            </a:pPr>
            <a:r>
              <a:rPr lang="en-US" altLang="zh-CN" sz="2800" b="1"/>
              <a:t>    {   p-&gt;Bfactor++ ;  p=p-&gt;Lchild ;   }</a:t>
            </a:r>
          </a:p>
          <a:p>
            <a:pPr marL="1435100" lvl="4" indent="0">
              <a:lnSpc>
                <a:spcPct val="110000"/>
              </a:lnSpc>
              <a:spcBef>
                <a:spcPct val="10000"/>
              </a:spcBef>
              <a:buNone/>
            </a:pPr>
            <a:r>
              <a:rPr lang="en-US" altLang="zh-CN" sz="2800" b="1"/>
              <a:t>else {   p-&gt;Bfactor-- ; p=p-&gt;Rchild ;  }</a:t>
            </a:r>
          </a:p>
          <a:p>
            <a:pPr marL="1079500" lvl="3" indent="0">
              <a:lnSpc>
                <a:spcPct val="110000"/>
              </a:lnSpc>
              <a:spcBef>
                <a:spcPct val="10000"/>
              </a:spcBef>
              <a:buNone/>
            </a:pPr>
            <a:r>
              <a:rPr lang="en-US" altLang="zh-CN" sz="2800" b="1"/>
              <a:t>}     </a:t>
            </a:r>
            <a:r>
              <a:rPr lang="en-US" altLang="zh-CN" sz="2400" b="1"/>
              <a:t>/*  </a:t>
            </a:r>
            <a:r>
              <a:rPr lang="zh-CN" altLang="en-US" sz="2400" b="1"/>
              <a:t>插入到左子树</a:t>
            </a:r>
            <a:r>
              <a:rPr lang="en-US" altLang="zh-CN" sz="2400" b="1"/>
              <a:t>,</a:t>
            </a:r>
            <a:r>
              <a:rPr lang="zh-CN" altLang="en-US" sz="2400" b="1"/>
              <a:t>平衡因子加</a:t>
            </a:r>
            <a:r>
              <a:rPr lang="en-US" altLang="zh-CN" sz="2400" b="1"/>
              <a:t>1,</a:t>
            </a:r>
            <a:r>
              <a:rPr lang="zh-CN" altLang="en-US" sz="2400" b="1"/>
              <a:t>插入到左子树</a:t>
            </a:r>
            <a:r>
              <a:rPr lang="en-US" altLang="zh-CN" sz="2400" b="1"/>
              <a:t>,</a:t>
            </a:r>
            <a:r>
              <a:rPr lang="zh-CN" altLang="en-US" sz="2400" b="1"/>
              <a:t>减</a:t>
            </a:r>
            <a:r>
              <a:rPr lang="en-US" altLang="zh-CN" sz="2400" b="1"/>
              <a:t>1  */</a:t>
            </a:r>
          </a:p>
          <a:p>
            <a:pPr marL="723900" lvl="2" indent="0">
              <a:lnSpc>
                <a:spcPct val="110000"/>
              </a:lnSpc>
              <a:spcBef>
                <a:spcPct val="10000"/>
              </a:spcBef>
              <a:buNone/>
            </a:pPr>
            <a:r>
              <a:rPr lang="en-US" altLang="zh-CN" sz="2800" b="1"/>
              <a:t>if (a-&gt;Bfactor&gt;-2&amp;&amp; a-&gt;Bfactor&lt;2)</a:t>
            </a:r>
          </a:p>
          <a:p>
            <a:pPr marL="1079500" lvl="3" indent="0">
              <a:lnSpc>
                <a:spcPct val="110000"/>
              </a:lnSpc>
              <a:spcBef>
                <a:spcPct val="10000"/>
              </a:spcBef>
              <a:buNone/>
            </a:pPr>
            <a:r>
              <a:rPr lang="en-US" altLang="zh-CN" sz="2800" b="1"/>
              <a:t>return ;   </a:t>
            </a:r>
            <a:r>
              <a:rPr lang="en-US" altLang="zh-CN" sz="2400" b="1"/>
              <a:t>/*   </a:t>
            </a:r>
            <a:r>
              <a:rPr lang="zh-CN" altLang="en-US" sz="2400" b="1"/>
              <a:t>未失去平衡</a:t>
            </a:r>
            <a:r>
              <a:rPr lang="en-US" altLang="zh-CN" sz="2400" b="1"/>
              <a:t>,</a:t>
            </a:r>
            <a:r>
              <a:rPr lang="zh-CN" altLang="en-US" sz="2400" b="1"/>
              <a:t>不做调整  *</a:t>
            </a:r>
            <a:r>
              <a:rPr lang="en-US" altLang="zh-CN" sz="2400" b="1"/>
              <a:t>/</a:t>
            </a:r>
          </a:p>
          <a:p>
            <a:pPr marL="723900" lvl="2" indent="0">
              <a:lnSpc>
                <a:spcPct val="110000"/>
              </a:lnSpc>
              <a:spcBef>
                <a:spcPct val="10000"/>
              </a:spcBef>
              <a:buNone/>
            </a:pPr>
            <a:r>
              <a:rPr lang="en-US" altLang="zh-CN" sz="2800" b="1"/>
              <a:t>if (a-&gt;Bfactor==2)</a:t>
            </a:r>
          </a:p>
          <a:p>
            <a:pPr marL="1079500" lvl="3" indent="0">
              <a:lnSpc>
                <a:spcPct val="110000"/>
              </a:lnSpc>
              <a:spcBef>
                <a:spcPct val="10000"/>
              </a:spcBef>
              <a:buNone/>
            </a:pPr>
            <a:r>
              <a:rPr lang="en-US" altLang="zh-CN" sz="2800" b="1"/>
              <a:t>{   b=a-&gt;Lchild ;</a:t>
            </a:r>
          </a:p>
        </p:txBody>
      </p:sp>
    </p:spTree>
    <p:extLst>
      <p:ext uri="{BB962C8B-B14F-4D97-AF65-F5344CB8AC3E}">
        <p14:creationId xmlns:p14="http://schemas.microsoft.com/office/powerpoint/2010/main" val="295095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F40CC2A8-D6FF-D44F-A57D-7E7D67A69D50}"/>
              </a:ext>
            </a:extLst>
          </p:cNvPr>
          <p:cNvSpPr>
            <a:spLocks noGrp="1" noChangeArrowheads="1"/>
          </p:cNvSpPr>
          <p:nvPr>
            <p:ph type="title"/>
          </p:nvPr>
        </p:nvSpPr>
        <p:spPr>
          <a:xfrm>
            <a:off x="2644775" y="147639"/>
            <a:ext cx="5538788" cy="904875"/>
          </a:xfrm>
        </p:spPr>
        <p:txBody>
          <a:bodyPr/>
          <a:lstStyle/>
          <a:p>
            <a:r>
              <a:rPr lang="en-US" altLang="zh-CN" sz="5400" b="1">
                <a:latin typeface="Times New Roman" panose="02020603050405020304" pitchFamily="18" charset="0"/>
              </a:rPr>
              <a:t>9. 2</a:t>
            </a:r>
            <a:r>
              <a:rPr lang="en-US" altLang="zh-CN" sz="5400" b="1"/>
              <a:t>   </a:t>
            </a:r>
            <a:r>
              <a:rPr lang="zh-CN" altLang="en-US" sz="5400" b="1">
                <a:ea typeface="楷体_GB2312" pitchFamily="49" charset="-122"/>
              </a:rPr>
              <a:t>静态查找</a:t>
            </a:r>
          </a:p>
        </p:txBody>
      </p:sp>
      <p:sp>
        <p:nvSpPr>
          <p:cNvPr id="724995" name="Rectangle 3">
            <a:extLst>
              <a:ext uri="{FF2B5EF4-FFF2-40B4-BE49-F238E27FC236}">
                <a16:creationId xmlns:a16="http://schemas.microsoft.com/office/drawing/2014/main" id="{B0949511-1526-A14F-848C-10D7FE870A5C}"/>
              </a:ext>
            </a:extLst>
          </p:cNvPr>
          <p:cNvSpPr>
            <a:spLocks noChangeArrowheads="1"/>
          </p:cNvSpPr>
          <p:nvPr/>
        </p:nvSpPr>
        <p:spPr bwMode="auto">
          <a:xfrm>
            <a:off x="1676401" y="1196976"/>
            <a:ext cx="88122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kumimoji="0" lang="zh-CN" altLang="en-US" sz="2800">
                <a:solidFill>
                  <a:srgbClr val="FFFFFF"/>
                </a:solidFill>
              </a:rPr>
              <a:t>        </a:t>
            </a:r>
            <a:r>
              <a:rPr kumimoji="0" lang="zh-CN" altLang="en-US" sz="2800" b="1">
                <a:solidFill>
                  <a:srgbClr val="FFFFFF"/>
                </a:solidFill>
              </a:rPr>
              <a:t>静态查找表的抽象数据类型定义如下：</a:t>
            </a:r>
          </a:p>
          <a:p>
            <a:pPr fontAlgn="base">
              <a:lnSpc>
                <a:spcPct val="110000"/>
              </a:lnSpc>
              <a:spcBef>
                <a:spcPct val="20000"/>
              </a:spcBef>
              <a:spcAft>
                <a:spcPct val="0"/>
              </a:spcAft>
            </a:pPr>
            <a:r>
              <a:rPr kumimoji="0" lang="en-US" altLang="zh-CN" sz="2800" b="1">
                <a:solidFill>
                  <a:srgbClr val="FFFFFF"/>
                </a:solidFill>
              </a:rPr>
              <a:t>ADT Static_SearchTable{</a:t>
            </a:r>
          </a:p>
          <a:p>
            <a:pPr lvl="1" fontAlgn="base">
              <a:lnSpc>
                <a:spcPct val="110000"/>
              </a:lnSpc>
              <a:spcBef>
                <a:spcPct val="20000"/>
              </a:spcBef>
              <a:spcAft>
                <a:spcPct val="0"/>
              </a:spcAft>
            </a:pPr>
            <a:r>
              <a:rPr kumimoji="0" lang="zh-CN" altLang="en-US" sz="2800" b="1">
                <a:solidFill>
                  <a:srgbClr val="FFFFFF"/>
                </a:solidFill>
              </a:rPr>
              <a:t>数据对象</a:t>
            </a:r>
            <a:r>
              <a:rPr kumimoji="0" lang="en-US" altLang="zh-CN" sz="2800" b="1">
                <a:solidFill>
                  <a:srgbClr val="FFFFFF"/>
                </a:solidFill>
              </a:rPr>
              <a:t>D</a:t>
            </a:r>
            <a:r>
              <a:rPr kumimoji="0" lang="zh-CN" altLang="en-US" sz="2800" b="1">
                <a:solidFill>
                  <a:srgbClr val="FFFFFF"/>
                </a:solidFill>
              </a:rPr>
              <a:t>：</a:t>
            </a:r>
            <a:r>
              <a:rPr kumimoji="0" lang="en-US" altLang="zh-CN" sz="2800" b="1">
                <a:solidFill>
                  <a:srgbClr val="FFFFFF"/>
                </a:solidFill>
              </a:rPr>
              <a:t>D</a:t>
            </a:r>
            <a:r>
              <a:rPr kumimoji="0" lang="zh-CN" altLang="en-US" sz="2800" b="1">
                <a:solidFill>
                  <a:srgbClr val="FFFFFF"/>
                </a:solidFill>
              </a:rPr>
              <a:t>是具有相同特性的数据元素的集合</a:t>
            </a:r>
            <a:r>
              <a:rPr lang="zh-CN" altLang="en-US" sz="2800" b="1">
                <a:solidFill>
                  <a:srgbClr val="FFFFFF"/>
                </a:solidFill>
              </a:rPr>
              <a:t>，</a:t>
            </a:r>
          </a:p>
          <a:p>
            <a:pPr fontAlgn="base">
              <a:lnSpc>
                <a:spcPct val="110000"/>
              </a:lnSpc>
              <a:spcBef>
                <a:spcPct val="20000"/>
              </a:spcBef>
              <a:spcAft>
                <a:spcPct val="0"/>
              </a:spcAft>
            </a:pPr>
            <a:r>
              <a:rPr lang="zh-CN" altLang="en-US" sz="2800" b="1">
                <a:solidFill>
                  <a:srgbClr val="FFFFFF"/>
                </a:solidFill>
              </a:rPr>
              <a:t>                            各个数据元素有唯一标识的关键字</a:t>
            </a:r>
            <a:r>
              <a:rPr kumimoji="0" lang="zh-CN" altLang="en-US" sz="2800" b="1">
                <a:solidFill>
                  <a:srgbClr val="FFFFFF"/>
                </a:solidFill>
                <a:latin typeface="宋体" panose="02010600030101010101" pitchFamily="2" charset="-122"/>
              </a:rPr>
              <a:t>。</a:t>
            </a:r>
          </a:p>
          <a:p>
            <a:pPr lvl="1" fontAlgn="base">
              <a:lnSpc>
                <a:spcPct val="110000"/>
              </a:lnSpc>
              <a:spcBef>
                <a:spcPct val="20000"/>
              </a:spcBef>
              <a:spcAft>
                <a:spcPct val="0"/>
              </a:spcAft>
            </a:pPr>
            <a:r>
              <a:rPr kumimoji="0" lang="zh-CN" altLang="en-US" sz="2800" b="1">
                <a:solidFill>
                  <a:srgbClr val="FFFFFF"/>
                </a:solidFill>
              </a:rPr>
              <a:t>数据关系</a:t>
            </a:r>
            <a:r>
              <a:rPr kumimoji="0" lang="en-US" altLang="zh-CN" sz="2800" b="1">
                <a:solidFill>
                  <a:srgbClr val="FFFFFF"/>
                </a:solidFill>
              </a:rPr>
              <a:t>R</a:t>
            </a:r>
            <a:r>
              <a:rPr kumimoji="0" lang="zh-CN" altLang="en-US" sz="2800" b="1">
                <a:solidFill>
                  <a:srgbClr val="FFFFFF"/>
                </a:solidFill>
              </a:rPr>
              <a:t>：数据元素同属于一个集合</a:t>
            </a:r>
            <a:r>
              <a:rPr kumimoji="0" lang="zh-CN" altLang="en-US" sz="2800" b="1">
                <a:solidFill>
                  <a:srgbClr val="FFFFFF"/>
                </a:solidFill>
                <a:latin typeface="宋体" panose="02010600030101010101" pitchFamily="2" charset="-122"/>
              </a:rPr>
              <a:t>。</a:t>
            </a:r>
          </a:p>
          <a:p>
            <a:pPr lvl="1" fontAlgn="base">
              <a:lnSpc>
                <a:spcPct val="110000"/>
              </a:lnSpc>
              <a:spcBef>
                <a:spcPct val="20000"/>
              </a:spcBef>
              <a:spcAft>
                <a:spcPct val="0"/>
              </a:spcAft>
            </a:pPr>
            <a:r>
              <a:rPr kumimoji="0" lang="zh-CN" altLang="en-US" sz="2800" b="1">
                <a:solidFill>
                  <a:srgbClr val="FFFFFF"/>
                </a:solidFill>
              </a:rPr>
              <a:t>基本操作</a:t>
            </a:r>
            <a:r>
              <a:rPr kumimoji="0" lang="en-US" altLang="zh-CN" sz="2800" b="1">
                <a:solidFill>
                  <a:srgbClr val="FFFFFF"/>
                </a:solidFill>
              </a:rPr>
              <a:t>P</a:t>
            </a:r>
            <a:r>
              <a:rPr kumimoji="0" lang="zh-CN" altLang="en-US" sz="2800" b="1">
                <a:solidFill>
                  <a:srgbClr val="FFFFFF"/>
                </a:solidFill>
              </a:rPr>
              <a:t>： </a:t>
            </a:r>
          </a:p>
          <a:p>
            <a:pPr lvl="1" fontAlgn="base">
              <a:lnSpc>
                <a:spcPct val="110000"/>
              </a:lnSpc>
              <a:spcBef>
                <a:spcPct val="20000"/>
              </a:spcBef>
              <a:spcAft>
                <a:spcPct val="0"/>
              </a:spcAft>
            </a:pPr>
            <a:r>
              <a:rPr lang="zh-CN" altLang="en-US" sz="2800" b="1">
                <a:solidFill>
                  <a:srgbClr val="FFFFFF"/>
                </a:solidFill>
              </a:rPr>
              <a:t>┇</a:t>
            </a:r>
            <a:endParaRPr kumimoji="0" lang="zh-CN" altLang="en-US" b="1">
              <a:solidFill>
                <a:srgbClr val="FFFFFF"/>
              </a:solidFill>
            </a:endParaRPr>
          </a:p>
          <a:p>
            <a:pPr fontAlgn="base">
              <a:lnSpc>
                <a:spcPct val="110000"/>
              </a:lnSpc>
              <a:spcBef>
                <a:spcPct val="20000"/>
              </a:spcBef>
              <a:spcAft>
                <a:spcPct val="0"/>
              </a:spcAft>
            </a:pPr>
            <a:r>
              <a:rPr kumimoji="0" lang="en-US" altLang="zh-CN" sz="2800" b="1">
                <a:solidFill>
                  <a:srgbClr val="FFFFFF"/>
                </a:solidFill>
              </a:rPr>
              <a:t>} ADT Static_SearchTable </a:t>
            </a:r>
            <a:r>
              <a:rPr kumimoji="0" lang="zh-CN" altLang="en-US" sz="2800" b="1">
                <a:solidFill>
                  <a:srgbClr val="FFFFFF"/>
                </a:solidFill>
              </a:rPr>
              <a:t>详见</a:t>
            </a:r>
            <a:r>
              <a:rPr kumimoji="0" lang="en-US" altLang="zh-CN" sz="2800" b="1">
                <a:solidFill>
                  <a:srgbClr val="FFFFFF"/>
                </a:solidFill>
              </a:rPr>
              <a:t>p</a:t>
            </a:r>
            <a:r>
              <a:rPr kumimoji="0" lang="en-US" altLang="zh-CN" sz="2800" b="1" baseline="-25000">
                <a:solidFill>
                  <a:srgbClr val="FFFFFF"/>
                </a:solidFill>
              </a:rPr>
              <a:t>216 </a:t>
            </a:r>
            <a:r>
              <a:rPr kumimoji="0" lang="zh-CN" altLang="en-US" sz="2800" b="1">
                <a:solidFill>
                  <a:srgbClr val="FFFFFF"/>
                </a:solidFill>
                <a:latin typeface="宋体" panose="02010600030101010101" pitchFamily="2" charset="-122"/>
              </a:rPr>
              <a:t>。</a:t>
            </a:r>
          </a:p>
          <a:p>
            <a:pPr fontAlgn="base">
              <a:lnSpc>
                <a:spcPct val="110000"/>
              </a:lnSpc>
              <a:spcBef>
                <a:spcPct val="20000"/>
              </a:spcBef>
              <a:spcAft>
                <a:spcPct val="0"/>
              </a:spcAft>
            </a:pPr>
            <a:r>
              <a:rPr kumimoji="0" lang="zh-CN" altLang="en-US" sz="2800" b="1">
                <a:solidFill>
                  <a:srgbClr val="FFFFFF"/>
                </a:solidFill>
              </a:rPr>
              <a:t>        线性表是查找表最简单的一种组织方式</a:t>
            </a:r>
            <a:r>
              <a:rPr lang="zh-CN" altLang="en-US" sz="2800" b="1">
                <a:solidFill>
                  <a:srgbClr val="FFFFFF"/>
                </a:solidFill>
              </a:rPr>
              <a:t>，本节介绍几种主要的关于顺序存储结构的查找方法</a:t>
            </a:r>
            <a:r>
              <a:rPr kumimoji="0" lang="zh-CN" altLang="en-US" sz="2800" b="1">
                <a:solidFill>
                  <a:srgbClr val="FFFFFF"/>
                </a:solidFill>
              </a:rPr>
              <a:t>。</a:t>
            </a:r>
            <a:endParaRPr kumimoji="0"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4021057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0DE17D56-8950-BD41-9A4F-8D1B3D1E5A52}"/>
              </a:ext>
            </a:extLst>
          </p:cNvPr>
          <p:cNvSpPr>
            <a:spLocks noGrp="1" noChangeArrowheads="1"/>
          </p:cNvSpPr>
          <p:nvPr>
            <p:ph type="body" idx="1"/>
          </p:nvPr>
        </p:nvSpPr>
        <p:spPr>
          <a:xfrm>
            <a:off x="1676401" y="152400"/>
            <a:ext cx="8812213" cy="6516688"/>
          </a:xfrm>
          <a:noFill/>
          <a:ln/>
        </p:spPr>
        <p:txBody>
          <a:bodyPr/>
          <a:lstStyle/>
          <a:p>
            <a:pPr marL="1435100" lvl="4" indent="0">
              <a:lnSpc>
                <a:spcPct val="110000"/>
              </a:lnSpc>
              <a:buNone/>
            </a:pPr>
            <a:r>
              <a:rPr lang="en-US" altLang="zh-CN" sz="2800" b="1"/>
              <a:t>if (b-&gt;Bfactor==1)    p=LL_rotate(a) ;</a:t>
            </a:r>
          </a:p>
          <a:p>
            <a:pPr marL="1435100" lvl="4" indent="0">
              <a:lnSpc>
                <a:spcPct val="110000"/>
              </a:lnSpc>
              <a:buNone/>
            </a:pPr>
            <a:r>
              <a:rPr lang="en-US" altLang="zh-CN" sz="2800" b="1"/>
              <a:t>else p=LR_rotate(a) ;   </a:t>
            </a:r>
          </a:p>
          <a:p>
            <a:pPr marL="1079500" lvl="3" indent="0">
              <a:lnSpc>
                <a:spcPct val="110000"/>
              </a:lnSpc>
              <a:buNone/>
            </a:pPr>
            <a:r>
              <a:rPr lang="en-US" altLang="zh-CN" sz="2800" b="1"/>
              <a:t>}</a:t>
            </a:r>
          </a:p>
          <a:p>
            <a:pPr marL="723900" lvl="2" indent="0">
              <a:lnSpc>
                <a:spcPct val="110000"/>
              </a:lnSpc>
              <a:buNone/>
            </a:pPr>
            <a:r>
              <a:rPr lang="en-US" altLang="zh-CN" sz="2800" b="1"/>
              <a:t>else   </a:t>
            </a:r>
          </a:p>
          <a:p>
            <a:pPr marL="1079500" lvl="3" indent="0">
              <a:lnSpc>
                <a:spcPct val="110000"/>
              </a:lnSpc>
              <a:buNone/>
            </a:pPr>
            <a:r>
              <a:rPr lang="en-US" altLang="zh-CN" sz="2800" b="1"/>
              <a:t>{  b=a-&gt;Rchild ;</a:t>
            </a:r>
          </a:p>
          <a:p>
            <a:pPr marL="1435100" lvl="4" indent="0">
              <a:lnSpc>
                <a:spcPct val="110000"/>
              </a:lnSpc>
              <a:buNone/>
            </a:pPr>
            <a:r>
              <a:rPr lang="en-US" altLang="zh-CN" sz="2800" b="1"/>
              <a:t>if (b-&gt;Bfactor==1)    p=RL_rotate(a) ;</a:t>
            </a:r>
          </a:p>
          <a:p>
            <a:pPr marL="1435100" lvl="4" indent="0">
              <a:lnSpc>
                <a:spcPct val="110000"/>
              </a:lnSpc>
              <a:buNone/>
            </a:pPr>
            <a:r>
              <a:rPr lang="en-US" altLang="zh-CN" sz="2800" b="1"/>
              <a:t>else  p=RR_rotate(a) ;   </a:t>
            </a:r>
          </a:p>
          <a:p>
            <a:pPr marL="1079500" lvl="3" indent="0">
              <a:lnSpc>
                <a:spcPct val="110000"/>
              </a:lnSpc>
              <a:buNone/>
            </a:pPr>
            <a:r>
              <a:rPr lang="en-US" altLang="zh-CN" sz="2800" b="1"/>
              <a:t>}   </a:t>
            </a:r>
            <a:r>
              <a:rPr lang="en-US" altLang="zh-CN" sz="2400" b="1"/>
              <a:t>/*   </a:t>
            </a:r>
            <a:r>
              <a:rPr lang="zh-CN" altLang="en-US" sz="2400" b="1"/>
              <a:t>修改双亲结点指针  *</a:t>
            </a:r>
            <a:r>
              <a:rPr lang="en-US" altLang="zh-CN" sz="2400" b="1"/>
              <a:t>/</a:t>
            </a:r>
          </a:p>
          <a:p>
            <a:pPr marL="723900" lvl="2" indent="0">
              <a:lnSpc>
                <a:spcPct val="110000"/>
              </a:lnSpc>
              <a:buNone/>
            </a:pPr>
            <a:r>
              <a:rPr lang="en-US" altLang="zh-CN" sz="2800" b="1"/>
              <a:t>if (f==NULL)  T=p ;      </a:t>
            </a:r>
            <a:r>
              <a:rPr lang="en-US" altLang="zh-CN" b="1"/>
              <a:t>/*   p</a:t>
            </a:r>
            <a:r>
              <a:rPr lang="zh-CN" altLang="en-US" b="1"/>
              <a:t>为根结点   *</a:t>
            </a:r>
            <a:r>
              <a:rPr lang="en-US" altLang="zh-CN" b="1"/>
              <a:t>/</a:t>
            </a:r>
          </a:p>
          <a:p>
            <a:pPr marL="723900" lvl="2" indent="0">
              <a:lnSpc>
                <a:spcPct val="110000"/>
              </a:lnSpc>
              <a:buNone/>
            </a:pPr>
            <a:r>
              <a:rPr lang="en-US" altLang="zh-CN" sz="2800" b="1"/>
              <a:t>else    if (f-&gt;Lchild==a) f-&gt;Lchild=p ;</a:t>
            </a:r>
          </a:p>
          <a:p>
            <a:pPr marL="1435100" lvl="4" indent="0">
              <a:lnSpc>
                <a:spcPct val="110000"/>
              </a:lnSpc>
              <a:buNone/>
            </a:pPr>
            <a:r>
              <a:rPr lang="en-US" altLang="zh-CN" sz="2800" b="1"/>
              <a:t>else  f-&gt;Lchild=p ;</a:t>
            </a:r>
          </a:p>
          <a:p>
            <a:pPr marL="355600" lvl="1" indent="0">
              <a:lnSpc>
                <a:spcPct val="110000"/>
              </a:lnSpc>
              <a:buNone/>
            </a:pPr>
            <a:r>
              <a:rPr lang="en-US" altLang="zh-CN" b="1"/>
              <a:t>}</a:t>
            </a:r>
          </a:p>
        </p:txBody>
      </p:sp>
    </p:spTree>
    <p:extLst>
      <p:ext uri="{BB962C8B-B14F-4D97-AF65-F5344CB8AC3E}">
        <p14:creationId xmlns:p14="http://schemas.microsoft.com/office/powerpoint/2010/main" val="39895244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0530" name="Rectangle 2">
            <a:extLst>
              <a:ext uri="{FF2B5EF4-FFF2-40B4-BE49-F238E27FC236}">
                <a16:creationId xmlns:a16="http://schemas.microsoft.com/office/drawing/2014/main" id="{C8185768-F5DC-A94F-936D-64AA369A0723}"/>
              </a:ext>
            </a:extLst>
          </p:cNvPr>
          <p:cNvSpPr>
            <a:spLocks noGrp="1" noChangeArrowheads="1"/>
          </p:cNvSpPr>
          <p:nvPr>
            <p:ph type="body" idx="1"/>
          </p:nvPr>
        </p:nvSpPr>
        <p:spPr>
          <a:xfrm>
            <a:off x="1676401" y="152400"/>
            <a:ext cx="8812213" cy="990600"/>
          </a:xfrm>
          <a:noFill/>
          <a:ln/>
        </p:spPr>
        <p:txBody>
          <a:bodyPr/>
          <a:lstStyle/>
          <a:p>
            <a:pPr marL="0" indent="0">
              <a:spcBef>
                <a:spcPct val="10000"/>
              </a:spcBef>
              <a:buNone/>
            </a:pPr>
            <a:r>
              <a:rPr lang="zh-CN" altLang="en-US" sz="2800" b="1"/>
              <a:t>       例</a:t>
            </a:r>
            <a:r>
              <a:rPr lang="zh-CN" altLang="en-US" sz="2800" b="1">
                <a:latin typeface="宋体" panose="02010600030101010101" pitchFamily="2" charset="-122"/>
              </a:rPr>
              <a:t>：</a:t>
            </a:r>
            <a:r>
              <a:rPr lang="zh-CN" altLang="en-US" sz="2800" b="1"/>
              <a:t> 设要构造的平衡二叉树中各结点的值分别是</a:t>
            </a:r>
            <a:r>
              <a:rPr lang="en-US" altLang="zh-CN" sz="2800" b="1"/>
              <a:t>(3, 14, 25, 81, 44)</a:t>
            </a:r>
            <a:r>
              <a:rPr lang="zh-CN" altLang="en-US" sz="2800" b="1">
                <a:latin typeface="宋体" panose="02010600030101010101" pitchFamily="2" charset="-122"/>
              </a:rPr>
              <a:t>，</a:t>
            </a:r>
            <a:r>
              <a:rPr lang="zh-CN" altLang="en-US" sz="2800" b="1"/>
              <a:t>平衡二叉树的构造过程如图</a:t>
            </a:r>
            <a:r>
              <a:rPr lang="en-US" altLang="zh-CN" sz="2800" b="1"/>
              <a:t>9-11</a:t>
            </a:r>
            <a:r>
              <a:rPr lang="zh-CN" altLang="en-US" sz="2800" b="1"/>
              <a:t>所示</a:t>
            </a:r>
            <a:r>
              <a:rPr lang="zh-CN" altLang="en-US" sz="2800" b="1">
                <a:latin typeface="宋体" panose="02010600030101010101" pitchFamily="2" charset="-122"/>
              </a:rPr>
              <a:t>。</a:t>
            </a:r>
          </a:p>
        </p:txBody>
      </p:sp>
      <p:grpSp>
        <p:nvGrpSpPr>
          <p:cNvPr id="790531" name="Group 3">
            <a:extLst>
              <a:ext uri="{FF2B5EF4-FFF2-40B4-BE49-F238E27FC236}">
                <a16:creationId xmlns:a16="http://schemas.microsoft.com/office/drawing/2014/main" id="{1DA15275-662A-7C43-B3FB-F2EC7BE23407}"/>
              </a:ext>
            </a:extLst>
          </p:cNvPr>
          <p:cNvGrpSpPr>
            <a:grpSpLocks/>
          </p:cNvGrpSpPr>
          <p:nvPr/>
        </p:nvGrpSpPr>
        <p:grpSpPr bwMode="auto">
          <a:xfrm>
            <a:off x="1703389" y="1303339"/>
            <a:ext cx="8713787" cy="5438775"/>
            <a:chOff x="113" y="821"/>
            <a:chExt cx="5489" cy="3426"/>
          </a:xfrm>
        </p:grpSpPr>
        <p:grpSp>
          <p:nvGrpSpPr>
            <p:cNvPr id="790532" name="Group 4">
              <a:extLst>
                <a:ext uri="{FF2B5EF4-FFF2-40B4-BE49-F238E27FC236}">
                  <a16:creationId xmlns:a16="http://schemas.microsoft.com/office/drawing/2014/main" id="{73819B80-60F4-6D48-A96F-D04E0F9EF760}"/>
                </a:ext>
              </a:extLst>
            </p:cNvPr>
            <p:cNvGrpSpPr>
              <a:grpSpLocks/>
            </p:cNvGrpSpPr>
            <p:nvPr/>
          </p:nvGrpSpPr>
          <p:grpSpPr bwMode="auto">
            <a:xfrm>
              <a:off x="249" y="975"/>
              <a:ext cx="2308" cy="1017"/>
              <a:chOff x="384" y="999"/>
              <a:chExt cx="2308" cy="1017"/>
            </a:xfrm>
          </p:grpSpPr>
          <p:grpSp>
            <p:nvGrpSpPr>
              <p:cNvPr id="790533" name="Group 5">
                <a:extLst>
                  <a:ext uri="{FF2B5EF4-FFF2-40B4-BE49-F238E27FC236}">
                    <a16:creationId xmlns:a16="http://schemas.microsoft.com/office/drawing/2014/main" id="{BC2BD9B1-7BF3-BB44-9863-F98790BCD6E4}"/>
                  </a:ext>
                </a:extLst>
              </p:cNvPr>
              <p:cNvGrpSpPr>
                <a:grpSpLocks/>
              </p:cNvGrpSpPr>
              <p:nvPr/>
            </p:nvGrpSpPr>
            <p:grpSpPr bwMode="auto">
              <a:xfrm>
                <a:off x="408" y="999"/>
                <a:ext cx="2284" cy="734"/>
                <a:chOff x="408" y="1776"/>
                <a:chExt cx="2284" cy="734"/>
              </a:xfrm>
            </p:grpSpPr>
            <p:sp>
              <p:nvSpPr>
                <p:cNvPr id="790534" name="Oval 6">
                  <a:extLst>
                    <a:ext uri="{FF2B5EF4-FFF2-40B4-BE49-F238E27FC236}">
                      <a16:creationId xmlns:a16="http://schemas.microsoft.com/office/drawing/2014/main" id="{8F9B5F1F-D78A-5547-B1AA-0A677E0EE9A3}"/>
                    </a:ext>
                  </a:extLst>
                </p:cNvPr>
                <p:cNvSpPr>
                  <a:spLocks noChangeArrowheads="1"/>
                </p:cNvSpPr>
                <p:nvPr/>
              </p:nvSpPr>
              <p:spPr bwMode="auto">
                <a:xfrm>
                  <a:off x="1200" y="1776"/>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grpSp>
              <p:nvGrpSpPr>
                <p:cNvPr id="790535" name="Group 7">
                  <a:extLst>
                    <a:ext uri="{FF2B5EF4-FFF2-40B4-BE49-F238E27FC236}">
                      <a16:creationId xmlns:a16="http://schemas.microsoft.com/office/drawing/2014/main" id="{9DB75D41-A822-DA44-ADB7-625B683D93CE}"/>
                    </a:ext>
                  </a:extLst>
                </p:cNvPr>
                <p:cNvGrpSpPr>
                  <a:grpSpLocks/>
                </p:cNvGrpSpPr>
                <p:nvPr/>
              </p:nvGrpSpPr>
              <p:grpSpPr bwMode="auto">
                <a:xfrm>
                  <a:off x="408" y="1776"/>
                  <a:ext cx="336" cy="272"/>
                  <a:chOff x="408" y="1776"/>
                  <a:chExt cx="336" cy="272"/>
                </a:xfrm>
              </p:grpSpPr>
              <p:sp>
                <p:nvSpPr>
                  <p:cNvPr id="790536" name="Oval 8">
                    <a:extLst>
                      <a:ext uri="{FF2B5EF4-FFF2-40B4-BE49-F238E27FC236}">
                        <a16:creationId xmlns:a16="http://schemas.microsoft.com/office/drawing/2014/main" id="{DA98A613-D6EC-4040-B26B-6765BAAC313C}"/>
                      </a:ext>
                    </a:extLst>
                  </p:cNvPr>
                  <p:cNvSpPr>
                    <a:spLocks noChangeArrowheads="1"/>
                  </p:cNvSpPr>
                  <p:nvPr/>
                </p:nvSpPr>
                <p:spPr bwMode="auto">
                  <a:xfrm>
                    <a:off x="432" y="1776"/>
                    <a:ext cx="295" cy="272"/>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37" name="Line 9">
                    <a:extLst>
                      <a:ext uri="{FF2B5EF4-FFF2-40B4-BE49-F238E27FC236}">
                        <a16:creationId xmlns:a16="http://schemas.microsoft.com/office/drawing/2014/main" id="{FE005301-4BE3-8443-A20D-D427763862C2}"/>
                      </a:ext>
                    </a:extLst>
                  </p:cNvPr>
                  <p:cNvSpPr>
                    <a:spLocks noChangeShapeType="1"/>
                  </p:cNvSpPr>
                  <p:nvPr/>
                </p:nvSpPr>
                <p:spPr bwMode="auto">
                  <a:xfrm flipH="1">
                    <a:off x="408" y="1792"/>
                    <a:ext cx="336"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0538" name="Group 10">
                  <a:extLst>
                    <a:ext uri="{FF2B5EF4-FFF2-40B4-BE49-F238E27FC236}">
                      <a16:creationId xmlns:a16="http://schemas.microsoft.com/office/drawing/2014/main" id="{2EB8FB15-8A44-0346-A255-E885EB49C428}"/>
                    </a:ext>
                  </a:extLst>
                </p:cNvPr>
                <p:cNvGrpSpPr>
                  <a:grpSpLocks/>
                </p:cNvGrpSpPr>
                <p:nvPr/>
              </p:nvGrpSpPr>
              <p:grpSpPr bwMode="auto">
                <a:xfrm>
                  <a:off x="1968" y="1776"/>
                  <a:ext cx="724" cy="734"/>
                  <a:chOff x="1968" y="1865"/>
                  <a:chExt cx="724" cy="734"/>
                </a:xfrm>
              </p:grpSpPr>
              <p:sp>
                <p:nvSpPr>
                  <p:cNvPr id="790539" name="Oval 11">
                    <a:extLst>
                      <a:ext uri="{FF2B5EF4-FFF2-40B4-BE49-F238E27FC236}">
                        <a16:creationId xmlns:a16="http://schemas.microsoft.com/office/drawing/2014/main" id="{5762D8B0-935D-1347-AAB9-8972DFCB7615}"/>
                      </a:ext>
                    </a:extLst>
                  </p:cNvPr>
                  <p:cNvSpPr>
                    <a:spLocks noChangeArrowheads="1"/>
                  </p:cNvSpPr>
                  <p:nvPr/>
                </p:nvSpPr>
                <p:spPr bwMode="auto">
                  <a:xfrm>
                    <a:off x="1968" y="1865"/>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sp>
                <p:nvSpPr>
                  <p:cNvPr id="790540" name="Oval 12">
                    <a:extLst>
                      <a:ext uri="{FF2B5EF4-FFF2-40B4-BE49-F238E27FC236}">
                        <a16:creationId xmlns:a16="http://schemas.microsoft.com/office/drawing/2014/main" id="{9F0A0C17-6581-8046-8351-3A77B7849F76}"/>
                      </a:ext>
                    </a:extLst>
                  </p:cNvPr>
                  <p:cNvSpPr>
                    <a:spLocks noChangeArrowheads="1"/>
                  </p:cNvSpPr>
                  <p:nvPr/>
                </p:nvSpPr>
                <p:spPr bwMode="auto">
                  <a:xfrm>
                    <a:off x="2352" y="2304"/>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a:t>
                    </a:r>
                  </a:p>
                </p:txBody>
              </p:sp>
              <p:sp>
                <p:nvSpPr>
                  <p:cNvPr id="790541" name="Line 13">
                    <a:extLst>
                      <a:ext uri="{FF2B5EF4-FFF2-40B4-BE49-F238E27FC236}">
                        <a16:creationId xmlns:a16="http://schemas.microsoft.com/office/drawing/2014/main" id="{20947AE5-D03B-D843-9FB0-E5A8C8514B8F}"/>
                      </a:ext>
                    </a:extLst>
                  </p:cNvPr>
                  <p:cNvSpPr>
                    <a:spLocks noChangeShapeType="1"/>
                  </p:cNvSpPr>
                  <p:nvPr/>
                </p:nvSpPr>
                <p:spPr bwMode="auto">
                  <a:xfrm>
                    <a:off x="2256" y="2120"/>
                    <a:ext cx="24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90542" name="Rectangle 14">
                <a:extLst>
                  <a:ext uri="{FF2B5EF4-FFF2-40B4-BE49-F238E27FC236}">
                    <a16:creationId xmlns:a16="http://schemas.microsoft.com/office/drawing/2014/main" id="{8F06C291-65D0-3447-AA64-59145DD3B8BD}"/>
                  </a:ext>
                </a:extLst>
              </p:cNvPr>
              <p:cNvSpPr>
                <a:spLocks noChangeArrowheads="1"/>
              </p:cNvSpPr>
              <p:nvPr/>
            </p:nvSpPr>
            <p:spPr bwMode="auto">
              <a:xfrm>
                <a:off x="384" y="1767"/>
                <a:ext cx="1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插入不超过两个结点</a:t>
                </a:r>
              </a:p>
            </p:txBody>
          </p:sp>
        </p:grpSp>
        <p:grpSp>
          <p:nvGrpSpPr>
            <p:cNvPr id="790543" name="Group 15">
              <a:extLst>
                <a:ext uri="{FF2B5EF4-FFF2-40B4-BE49-F238E27FC236}">
                  <a16:creationId xmlns:a16="http://schemas.microsoft.com/office/drawing/2014/main" id="{53AF719E-705C-564D-AF88-A69EB33FCD24}"/>
                </a:ext>
              </a:extLst>
            </p:cNvPr>
            <p:cNvGrpSpPr>
              <a:grpSpLocks/>
            </p:cNvGrpSpPr>
            <p:nvPr/>
          </p:nvGrpSpPr>
          <p:grpSpPr bwMode="auto">
            <a:xfrm>
              <a:off x="2971" y="821"/>
              <a:ext cx="2631" cy="1406"/>
              <a:chOff x="2971" y="845"/>
              <a:chExt cx="2631" cy="1406"/>
            </a:xfrm>
          </p:grpSpPr>
          <p:sp>
            <p:nvSpPr>
              <p:cNvPr id="790544" name="Rectangle 16">
                <a:extLst>
                  <a:ext uri="{FF2B5EF4-FFF2-40B4-BE49-F238E27FC236}">
                    <a16:creationId xmlns:a16="http://schemas.microsoft.com/office/drawing/2014/main" id="{97E55A18-68F3-2D4B-93B6-66B48F124918}"/>
                  </a:ext>
                </a:extLst>
              </p:cNvPr>
              <p:cNvSpPr>
                <a:spLocks noChangeArrowheads="1"/>
              </p:cNvSpPr>
              <p:nvPr/>
            </p:nvSpPr>
            <p:spPr bwMode="auto">
              <a:xfrm>
                <a:off x="3110" y="2028"/>
                <a:ext cx="2492"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插入新结点失衡</a:t>
                </a:r>
                <a:r>
                  <a:rPr kumimoji="1" lang="en-US" altLang="zh-CN" sz="2000" b="1">
                    <a:solidFill>
                      <a:srgbClr val="FFFFFF"/>
                    </a:solidFill>
                    <a:latin typeface="Times New Roman" panose="02020603050405020304" pitchFamily="18" charset="0"/>
                    <a:ea typeface="宋体" panose="02010600030101010101" pitchFamily="2" charset="-122"/>
                  </a:rPr>
                  <a:t>,RR</a:t>
                </a:r>
                <a:r>
                  <a:rPr kumimoji="1" lang="zh-CN" altLang="en-US" sz="2000" b="1">
                    <a:solidFill>
                      <a:srgbClr val="FFFFFF"/>
                    </a:solidFill>
                    <a:latin typeface="Times New Roman" panose="02020603050405020304" pitchFamily="18" charset="0"/>
                    <a:ea typeface="宋体" panose="02010600030101010101" pitchFamily="2" charset="-122"/>
                  </a:rPr>
                  <a:t>平衡旋转</a:t>
                </a:r>
              </a:p>
            </p:txBody>
          </p:sp>
          <p:grpSp>
            <p:nvGrpSpPr>
              <p:cNvPr id="790545" name="Group 17">
                <a:extLst>
                  <a:ext uri="{FF2B5EF4-FFF2-40B4-BE49-F238E27FC236}">
                    <a16:creationId xmlns:a16="http://schemas.microsoft.com/office/drawing/2014/main" id="{82F7B478-EF9B-A34A-B612-B595935CFF33}"/>
                  </a:ext>
                </a:extLst>
              </p:cNvPr>
              <p:cNvGrpSpPr>
                <a:grpSpLocks/>
              </p:cNvGrpSpPr>
              <p:nvPr/>
            </p:nvGrpSpPr>
            <p:grpSpPr bwMode="auto">
              <a:xfrm>
                <a:off x="2971" y="845"/>
                <a:ext cx="2520" cy="1151"/>
                <a:chOff x="2971" y="845"/>
                <a:chExt cx="2520" cy="1151"/>
              </a:xfrm>
            </p:grpSpPr>
            <p:grpSp>
              <p:nvGrpSpPr>
                <p:cNvPr id="790546" name="Group 18">
                  <a:extLst>
                    <a:ext uri="{FF2B5EF4-FFF2-40B4-BE49-F238E27FC236}">
                      <a16:creationId xmlns:a16="http://schemas.microsoft.com/office/drawing/2014/main" id="{C45E1BAC-8520-624C-8E6D-EAD49F2D4B93}"/>
                    </a:ext>
                  </a:extLst>
                </p:cNvPr>
                <p:cNvGrpSpPr>
                  <a:grpSpLocks/>
                </p:cNvGrpSpPr>
                <p:nvPr/>
              </p:nvGrpSpPr>
              <p:grpSpPr bwMode="auto">
                <a:xfrm>
                  <a:off x="2971" y="845"/>
                  <a:ext cx="1128" cy="1151"/>
                  <a:chOff x="2828" y="1824"/>
                  <a:chExt cx="1128" cy="1151"/>
                </a:xfrm>
              </p:grpSpPr>
              <p:sp>
                <p:nvSpPr>
                  <p:cNvPr id="790547" name="Oval 19">
                    <a:extLst>
                      <a:ext uri="{FF2B5EF4-FFF2-40B4-BE49-F238E27FC236}">
                        <a16:creationId xmlns:a16="http://schemas.microsoft.com/office/drawing/2014/main" id="{938120D9-3E9C-654E-B374-3B04190ED888}"/>
                      </a:ext>
                    </a:extLst>
                  </p:cNvPr>
                  <p:cNvSpPr>
                    <a:spLocks noChangeArrowheads="1"/>
                  </p:cNvSpPr>
                  <p:nvPr/>
                </p:nvSpPr>
                <p:spPr bwMode="auto">
                  <a:xfrm>
                    <a:off x="2828" y="1824"/>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sp>
                <p:nvSpPr>
                  <p:cNvPr id="790548" name="Oval 20">
                    <a:extLst>
                      <a:ext uri="{FF2B5EF4-FFF2-40B4-BE49-F238E27FC236}">
                        <a16:creationId xmlns:a16="http://schemas.microsoft.com/office/drawing/2014/main" id="{51BE89A7-D6D4-E842-86B6-0EB6081FBE62}"/>
                      </a:ext>
                    </a:extLst>
                  </p:cNvPr>
                  <p:cNvSpPr>
                    <a:spLocks noChangeArrowheads="1"/>
                  </p:cNvSpPr>
                  <p:nvPr/>
                </p:nvSpPr>
                <p:spPr bwMode="auto">
                  <a:xfrm>
                    <a:off x="3212" y="2263"/>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a:t>
                    </a:r>
                  </a:p>
                </p:txBody>
              </p:sp>
              <p:sp>
                <p:nvSpPr>
                  <p:cNvPr id="790549" name="Line 21">
                    <a:extLst>
                      <a:ext uri="{FF2B5EF4-FFF2-40B4-BE49-F238E27FC236}">
                        <a16:creationId xmlns:a16="http://schemas.microsoft.com/office/drawing/2014/main" id="{5926D323-6124-D649-8BF3-911D26BB79B7}"/>
                      </a:ext>
                    </a:extLst>
                  </p:cNvPr>
                  <p:cNvSpPr>
                    <a:spLocks noChangeShapeType="1"/>
                  </p:cNvSpPr>
                  <p:nvPr/>
                </p:nvSpPr>
                <p:spPr bwMode="auto">
                  <a:xfrm>
                    <a:off x="3116" y="2079"/>
                    <a:ext cx="24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50" name="Oval 22">
                    <a:extLst>
                      <a:ext uri="{FF2B5EF4-FFF2-40B4-BE49-F238E27FC236}">
                        <a16:creationId xmlns:a16="http://schemas.microsoft.com/office/drawing/2014/main" id="{A76CCCFA-D5D6-CD4A-B2C4-AA284E1B22AC}"/>
                      </a:ext>
                    </a:extLst>
                  </p:cNvPr>
                  <p:cNvSpPr>
                    <a:spLocks noChangeArrowheads="1"/>
                  </p:cNvSpPr>
                  <p:nvPr/>
                </p:nvSpPr>
                <p:spPr bwMode="auto">
                  <a:xfrm>
                    <a:off x="3616" y="2680"/>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25</a:t>
                    </a:r>
                  </a:p>
                </p:txBody>
              </p:sp>
              <p:sp>
                <p:nvSpPr>
                  <p:cNvPr id="790551" name="Line 23">
                    <a:extLst>
                      <a:ext uri="{FF2B5EF4-FFF2-40B4-BE49-F238E27FC236}">
                        <a16:creationId xmlns:a16="http://schemas.microsoft.com/office/drawing/2014/main" id="{11C126BE-7ADE-A843-9C7A-8AADEAFD0945}"/>
                      </a:ext>
                    </a:extLst>
                  </p:cNvPr>
                  <p:cNvSpPr>
                    <a:spLocks noChangeShapeType="1"/>
                  </p:cNvSpPr>
                  <p:nvPr/>
                </p:nvSpPr>
                <p:spPr bwMode="auto">
                  <a:xfrm>
                    <a:off x="3520" y="2504"/>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0552" name="Group 24">
                  <a:extLst>
                    <a:ext uri="{FF2B5EF4-FFF2-40B4-BE49-F238E27FC236}">
                      <a16:creationId xmlns:a16="http://schemas.microsoft.com/office/drawing/2014/main" id="{48442C05-C75F-464F-9BD6-24E05B0E826F}"/>
                    </a:ext>
                  </a:extLst>
                </p:cNvPr>
                <p:cNvGrpSpPr>
                  <a:grpSpLocks/>
                </p:cNvGrpSpPr>
                <p:nvPr/>
              </p:nvGrpSpPr>
              <p:grpSpPr bwMode="auto">
                <a:xfrm>
                  <a:off x="4375" y="916"/>
                  <a:ext cx="1116" cy="745"/>
                  <a:chOff x="4020" y="2359"/>
                  <a:chExt cx="1116" cy="745"/>
                </a:xfrm>
              </p:grpSpPr>
              <p:sp>
                <p:nvSpPr>
                  <p:cNvPr id="790553" name="Oval 25">
                    <a:extLst>
                      <a:ext uri="{FF2B5EF4-FFF2-40B4-BE49-F238E27FC236}">
                        <a16:creationId xmlns:a16="http://schemas.microsoft.com/office/drawing/2014/main" id="{5740FAE2-1B02-EC4F-8374-CF32F2C394BE}"/>
                      </a:ext>
                    </a:extLst>
                  </p:cNvPr>
                  <p:cNvSpPr>
                    <a:spLocks noChangeArrowheads="1"/>
                  </p:cNvSpPr>
                  <p:nvPr/>
                </p:nvSpPr>
                <p:spPr bwMode="auto">
                  <a:xfrm>
                    <a:off x="4020" y="2809"/>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sp>
                <p:nvSpPr>
                  <p:cNvPr id="790554" name="Oval 26">
                    <a:extLst>
                      <a:ext uri="{FF2B5EF4-FFF2-40B4-BE49-F238E27FC236}">
                        <a16:creationId xmlns:a16="http://schemas.microsoft.com/office/drawing/2014/main" id="{5DE0041F-6BBE-844B-AD7A-D0C26BF5F8E5}"/>
                      </a:ext>
                    </a:extLst>
                  </p:cNvPr>
                  <p:cNvSpPr>
                    <a:spLocks noChangeArrowheads="1"/>
                  </p:cNvSpPr>
                  <p:nvPr/>
                </p:nvSpPr>
                <p:spPr bwMode="auto">
                  <a:xfrm>
                    <a:off x="4392" y="2359"/>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a:t>
                    </a:r>
                  </a:p>
                </p:txBody>
              </p:sp>
              <p:sp>
                <p:nvSpPr>
                  <p:cNvPr id="790555" name="Oval 27">
                    <a:extLst>
                      <a:ext uri="{FF2B5EF4-FFF2-40B4-BE49-F238E27FC236}">
                        <a16:creationId xmlns:a16="http://schemas.microsoft.com/office/drawing/2014/main" id="{095557D8-3C60-BF48-B39A-4E656B5D4DDB}"/>
                      </a:ext>
                    </a:extLst>
                  </p:cNvPr>
                  <p:cNvSpPr>
                    <a:spLocks noChangeArrowheads="1"/>
                  </p:cNvSpPr>
                  <p:nvPr/>
                </p:nvSpPr>
                <p:spPr bwMode="auto">
                  <a:xfrm>
                    <a:off x="4796" y="2768"/>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25</a:t>
                    </a:r>
                  </a:p>
                </p:txBody>
              </p:sp>
              <p:sp>
                <p:nvSpPr>
                  <p:cNvPr id="790556" name="Line 28">
                    <a:extLst>
                      <a:ext uri="{FF2B5EF4-FFF2-40B4-BE49-F238E27FC236}">
                        <a16:creationId xmlns:a16="http://schemas.microsoft.com/office/drawing/2014/main" id="{E98592A8-AD96-7949-B60A-7B676ABD5CEB}"/>
                      </a:ext>
                    </a:extLst>
                  </p:cNvPr>
                  <p:cNvSpPr>
                    <a:spLocks noChangeShapeType="1"/>
                  </p:cNvSpPr>
                  <p:nvPr/>
                </p:nvSpPr>
                <p:spPr bwMode="auto">
                  <a:xfrm>
                    <a:off x="4700" y="2600"/>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57" name="Line 29">
                    <a:extLst>
                      <a:ext uri="{FF2B5EF4-FFF2-40B4-BE49-F238E27FC236}">
                        <a16:creationId xmlns:a16="http://schemas.microsoft.com/office/drawing/2014/main" id="{DE2D6F80-0E7E-B042-BC85-AF7706314DC2}"/>
                      </a:ext>
                    </a:extLst>
                  </p:cNvPr>
                  <p:cNvSpPr>
                    <a:spLocks noChangeShapeType="1"/>
                  </p:cNvSpPr>
                  <p:nvPr/>
                </p:nvSpPr>
                <p:spPr bwMode="auto">
                  <a:xfrm flipH="1">
                    <a:off x="4256" y="2624"/>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90558" name="AutoShape 30">
                  <a:extLst>
                    <a:ext uri="{FF2B5EF4-FFF2-40B4-BE49-F238E27FC236}">
                      <a16:creationId xmlns:a16="http://schemas.microsoft.com/office/drawing/2014/main" id="{1139002E-C110-234F-8544-DFBDF50FFDE5}"/>
                    </a:ext>
                  </a:extLst>
                </p:cNvPr>
                <p:cNvSpPr>
                  <a:spLocks noChangeArrowheads="1"/>
                </p:cNvSpPr>
                <p:nvPr/>
              </p:nvSpPr>
              <p:spPr bwMode="auto">
                <a:xfrm>
                  <a:off x="3907" y="1229"/>
                  <a:ext cx="432" cy="144"/>
                </a:xfrm>
                <a:prstGeom prst="rightArrow">
                  <a:avLst>
                    <a:gd name="adj1" fmla="val 50000"/>
                    <a:gd name="adj2" fmla="val 7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59" name="AutoShape 31">
                  <a:extLst>
                    <a:ext uri="{FF2B5EF4-FFF2-40B4-BE49-F238E27FC236}">
                      <a16:creationId xmlns:a16="http://schemas.microsoft.com/office/drawing/2014/main" id="{100980C3-FD15-6849-8F95-81D043AAFD71}"/>
                    </a:ext>
                  </a:extLst>
                </p:cNvPr>
                <p:cNvSpPr>
                  <a:spLocks noChangeArrowheads="1"/>
                </p:cNvSpPr>
                <p:nvPr/>
              </p:nvSpPr>
              <p:spPr bwMode="auto">
                <a:xfrm>
                  <a:off x="3360" y="1448"/>
                  <a:ext cx="408" cy="227"/>
                </a:xfrm>
                <a:prstGeom prst="curvedUpArrow">
                  <a:avLst>
                    <a:gd name="adj1" fmla="val 35947"/>
                    <a:gd name="adj2" fmla="val 7189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90560" name="Group 32">
              <a:extLst>
                <a:ext uri="{FF2B5EF4-FFF2-40B4-BE49-F238E27FC236}">
                  <a16:creationId xmlns:a16="http://schemas.microsoft.com/office/drawing/2014/main" id="{E8A651D6-E6A8-3645-8B63-940E358908F3}"/>
                </a:ext>
              </a:extLst>
            </p:cNvPr>
            <p:cNvGrpSpPr>
              <a:grpSpLocks/>
            </p:cNvGrpSpPr>
            <p:nvPr/>
          </p:nvGrpSpPr>
          <p:grpSpPr bwMode="auto">
            <a:xfrm>
              <a:off x="113" y="2533"/>
              <a:ext cx="1784" cy="1372"/>
              <a:chOff x="113" y="2784"/>
              <a:chExt cx="1784" cy="1372"/>
            </a:xfrm>
          </p:grpSpPr>
          <p:grpSp>
            <p:nvGrpSpPr>
              <p:cNvPr id="790561" name="Group 33">
                <a:extLst>
                  <a:ext uri="{FF2B5EF4-FFF2-40B4-BE49-F238E27FC236}">
                    <a16:creationId xmlns:a16="http://schemas.microsoft.com/office/drawing/2014/main" id="{C49719DB-8623-C146-825E-51198E71DE54}"/>
                  </a:ext>
                </a:extLst>
              </p:cNvPr>
              <p:cNvGrpSpPr>
                <a:grpSpLocks/>
              </p:cNvGrpSpPr>
              <p:nvPr/>
            </p:nvGrpSpPr>
            <p:grpSpPr bwMode="auto">
              <a:xfrm>
                <a:off x="449" y="2784"/>
                <a:ext cx="1448" cy="1160"/>
                <a:chOff x="624" y="3024"/>
                <a:chExt cx="1448" cy="1160"/>
              </a:xfrm>
            </p:grpSpPr>
            <p:sp>
              <p:nvSpPr>
                <p:cNvPr id="790562" name="Oval 34">
                  <a:extLst>
                    <a:ext uri="{FF2B5EF4-FFF2-40B4-BE49-F238E27FC236}">
                      <a16:creationId xmlns:a16="http://schemas.microsoft.com/office/drawing/2014/main" id="{3190921C-46E5-6946-B1E5-CEAA7CB7D294}"/>
                    </a:ext>
                  </a:extLst>
                </p:cNvPr>
                <p:cNvSpPr>
                  <a:spLocks noChangeArrowheads="1"/>
                </p:cNvSpPr>
                <p:nvPr/>
              </p:nvSpPr>
              <p:spPr bwMode="auto">
                <a:xfrm>
                  <a:off x="624" y="3450"/>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sp>
              <p:nvSpPr>
                <p:cNvPr id="790563" name="Oval 35">
                  <a:extLst>
                    <a:ext uri="{FF2B5EF4-FFF2-40B4-BE49-F238E27FC236}">
                      <a16:creationId xmlns:a16="http://schemas.microsoft.com/office/drawing/2014/main" id="{D4C72756-B269-7945-98FE-113505411D65}"/>
                    </a:ext>
                  </a:extLst>
                </p:cNvPr>
                <p:cNvSpPr>
                  <a:spLocks noChangeArrowheads="1"/>
                </p:cNvSpPr>
                <p:nvPr/>
              </p:nvSpPr>
              <p:spPr bwMode="auto">
                <a:xfrm>
                  <a:off x="996" y="3024"/>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a:t>
                  </a:r>
                </a:p>
              </p:txBody>
            </p:sp>
            <p:sp>
              <p:nvSpPr>
                <p:cNvPr id="790564" name="Oval 36">
                  <a:extLst>
                    <a:ext uri="{FF2B5EF4-FFF2-40B4-BE49-F238E27FC236}">
                      <a16:creationId xmlns:a16="http://schemas.microsoft.com/office/drawing/2014/main" id="{BCBB0021-25C9-BB47-B6F6-FC41E7669B51}"/>
                    </a:ext>
                  </a:extLst>
                </p:cNvPr>
                <p:cNvSpPr>
                  <a:spLocks noChangeArrowheads="1"/>
                </p:cNvSpPr>
                <p:nvPr/>
              </p:nvSpPr>
              <p:spPr bwMode="auto">
                <a:xfrm>
                  <a:off x="1376" y="3449"/>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25</a:t>
                  </a:r>
                </a:p>
              </p:txBody>
            </p:sp>
            <p:sp>
              <p:nvSpPr>
                <p:cNvPr id="790565" name="Line 37">
                  <a:extLst>
                    <a:ext uri="{FF2B5EF4-FFF2-40B4-BE49-F238E27FC236}">
                      <a16:creationId xmlns:a16="http://schemas.microsoft.com/office/drawing/2014/main" id="{A90AF91C-8EF9-F541-BD2A-6257288FBFE2}"/>
                    </a:ext>
                  </a:extLst>
                </p:cNvPr>
                <p:cNvSpPr>
                  <a:spLocks noChangeShapeType="1"/>
                </p:cNvSpPr>
                <p:nvPr/>
              </p:nvSpPr>
              <p:spPr bwMode="auto">
                <a:xfrm>
                  <a:off x="1296" y="3273"/>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66" name="Line 38">
                  <a:extLst>
                    <a:ext uri="{FF2B5EF4-FFF2-40B4-BE49-F238E27FC236}">
                      <a16:creationId xmlns:a16="http://schemas.microsoft.com/office/drawing/2014/main" id="{B2DCB3F9-B4DE-EA46-907C-E2078EEA18B0}"/>
                    </a:ext>
                  </a:extLst>
                </p:cNvPr>
                <p:cNvSpPr>
                  <a:spLocks noChangeShapeType="1"/>
                </p:cNvSpPr>
                <p:nvPr/>
              </p:nvSpPr>
              <p:spPr bwMode="auto">
                <a:xfrm flipH="1">
                  <a:off x="860" y="3265"/>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67" name="Oval 39">
                  <a:extLst>
                    <a:ext uri="{FF2B5EF4-FFF2-40B4-BE49-F238E27FC236}">
                      <a16:creationId xmlns:a16="http://schemas.microsoft.com/office/drawing/2014/main" id="{49DB8020-06C5-DC44-99A0-3A5269AE6498}"/>
                    </a:ext>
                  </a:extLst>
                </p:cNvPr>
                <p:cNvSpPr>
                  <a:spLocks noChangeArrowheads="1"/>
                </p:cNvSpPr>
                <p:nvPr/>
              </p:nvSpPr>
              <p:spPr bwMode="auto">
                <a:xfrm>
                  <a:off x="1732" y="3889"/>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81</a:t>
                  </a:r>
                </a:p>
              </p:txBody>
            </p:sp>
            <p:sp>
              <p:nvSpPr>
                <p:cNvPr id="790568" name="Line 40">
                  <a:extLst>
                    <a:ext uri="{FF2B5EF4-FFF2-40B4-BE49-F238E27FC236}">
                      <a16:creationId xmlns:a16="http://schemas.microsoft.com/office/drawing/2014/main" id="{6449F58E-6653-8048-8DF7-F3104ECEFB50}"/>
                    </a:ext>
                  </a:extLst>
                </p:cNvPr>
                <p:cNvSpPr>
                  <a:spLocks noChangeShapeType="1"/>
                </p:cNvSpPr>
                <p:nvPr/>
              </p:nvSpPr>
              <p:spPr bwMode="auto">
                <a:xfrm>
                  <a:off x="1652" y="3713"/>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90569" name="Rectangle 41">
                <a:extLst>
                  <a:ext uri="{FF2B5EF4-FFF2-40B4-BE49-F238E27FC236}">
                    <a16:creationId xmlns:a16="http://schemas.microsoft.com/office/drawing/2014/main" id="{3C6731B8-CD66-F944-A2C2-A697F755FDE0}"/>
                  </a:ext>
                </a:extLst>
              </p:cNvPr>
              <p:cNvSpPr>
                <a:spLocks noChangeArrowheads="1"/>
              </p:cNvSpPr>
              <p:nvPr/>
            </p:nvSpPr>
            <p:spPr bwMode="auto">
              <a:xfrm>
                <a:off x="113" y="3975"/>
                <a:ext cx="1724"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插入新结点未失衡</a:t>
                </a:r>
              </a:p>
            </p:txBody>
          </p:sp>
        </p:grpSp>
        <p:grpSp>
          <p:nvGrpSpPr>
            <p:cNvPr id="790570" name="Group 42">
              <a:extLst>
                <a:ext uri="{FF2B5EF4-FFF2-40B4-BE49-F238E27FC236}">
                  <a16:creationId xmlns:a16="http://schemas.microsoft.com/office/drawing/2014/main" id="{4B0CD3AD-67CB-754F-982B-CAC5BD942F0B}"/>
                </a:ext>
              </a:extLst>
            </p:cNvPr>
            <p:cNvGrpSpPr>
              <a:grpSpLocks/>
            </p:cNvGrpSpPr>
            <p:nvPr/>
          </p:nvGrpSpPr>
          <p:grpSpPr bwMode="auto">
            <a:xfrm>
              <a:off x="2109" y="2280"/>
              <a:ext cx="3439" cy="1718"/>
              <a:chOff x="2208" y="2304"/>
              <a:chExt cx="3439" cy="1718"/>
            </a:xfrm>
          </p:grpSpPr>
          <p:sp>
            <p:nvSpPr>
              <p:cNvPr id="790571" name="Rectangle 43">
                <a:extLst>
                  <a:ext uri="{FF2B5EF4-FFF2-40B4-BE49-F238E27FC236}">
                    <a16:creationId xmlns:a16="http://schemas.microsoft.com/office/drawing/2014/main" id="{C612A19F-DB1E-CC47-9D58-D2785C0FB204}"/>
                  </a:ext>
                </a:extLst>
              </p:cNvPr>
              <p:cNvSpPr>
                <a:spLocks noChangeArrowheads="1"/>
              </p:cNvSpPr>
              <p:nvPr/>
            </p:nvSpPr>
            <p:spPr bwMode="auto">
              <a:xfrm>
                <a:off x="3377" y="3793"/>
                <a:ext cx="227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(d)   </a:t>
                </a:r>
                <a:r>
                  <a:rPr kumimoji="1" lang="zh-CN" altLang="en-US" sz="2000" b="1">
                    <a:solidFill>
                      <a:srgbClr val="FFFFFF"/>
                    </a:solidFill>
                    <a:latin typeface="Times New Roman" panose="02020603050405020304" pitchFamily="18" charset="0"/>
                    <a:ea typeface="宋体" panose="02010600030101010101" pitchFamily="2" charset="-122"/>
                  </a:rPr>
                  <a:t>插入结点失衡</a:t>
                </a:r>
                <a:r>
                  <a:rPr kumimoji="1" lang="en-US" altLang="zh-CN" sz="2000" b="1">
                    <a:solidFill>
                      <a:srgbClr val="FFFFFF"/>
                    </a:solidFill>
                    <a:latin typeface="Times New Roman" panose="02020603050405020304" pitchFamily="18" charset="0"/>
                    <a:ea typeface="宋体" panose="02010600030101010101" pitchFamily="2" charset="-122"/>
                  </a:rPr>
                  <a:t>,RL</a:t>
                </a:r>
                <a:r>
                  <a:rPr kumimoji="1" lang="zh-CN" altLang="en-US" sz="2000" b="1">
                    <a:solidFill>
                      <a:srgbClr val="FFFFFF"/>
                    </a:solidFill>
                    <a:latin typeface="Times New Roman" panose="02020603050405020304" pitchFamily="18" charset="0"/>
                    <a:ea typeface="宋体" panose="02010600030101010101" pitchFamily="2" charset="-122"/>
                  </a:rPr>
                  <a:t>平衡旋转</a:t>
                </a:r>
              </a:p>
            </p:txBody>
          </p:sp>
          <p:grpSp>
            <p:nvGrpSpPr>
              <p:cNvPr id="790572" name="Group 44">
                <a:extLst>
                  <a:ext uri="{FF2B5EF4-FFF2-40B4-BE49-F238E27FC236}">
                    <a16:creationId xmlns:a16="http://schemas.microsoft.com/office/drawing/2014/main" id="{8495216F-9977-E047-889E-E70A0EAE6972}"/>
                  </a:ext>
                </a:extLst>
              </p:cNvPr>
              <p:cNvGrpSpPr>
                <a:grpSpLocks/>
              </p:cNvGrpSpPr>
              <p:nvPr/>
            </p:nvGrpSpPr>
            <p:grpSpPr bwMode="auto">
              <a:xfrm>
                <a:off x="2208" y="2304"/>
                <a:ext cx="3408" cy="1608"/>
                <a:chOff x="2208" y="2304"/>
                <a:chExt cx="3408" cy="1608"/>
              </a:xfrm>
            </p:grpSpPr>
            <p:grpSp>
              <p:nvGrpSpPr>
                <p:cNvPr id="790573" name="Group 45">
                  <a:extLst>
                    <a:ext uri="{FF2B5EF4-FFF2-40B4-BE49-F238E27FC236}">
                      <a16:creationId xmlns:a16="http://schemas.microsoft.com/office/drawing/2014/main" id="{723CEDEB-0294-AB46-A899-4C4B2A35683A}"/>
                    </a:ext>
                  </a:extLst>
                </p:cNvPr>
                <p:cNvGrpSpPr>
                  <a:grpSpLocks/>
                </p:cNvGrpSpPr>
                <p:nvPr/>
              </p:nvGrpSpPr>
              <p:grpSpPr bwMode="auto">
                <a:xfrm>
                  <a:off x="2208" y="2304"/>
                  <a:ext cx="1448" cy="1608"/>
                  <a:chOff x="2208" y="2496"/>
                  <a:chExt cx="1448" cy="1608"/>
                </a:xfrm>
              </p:grpSpPr>
              <p:sp>
                <p:nvSpPr>
                  <p:cNvPr id="790574" name="Oval 46">
                    <a:extLst>
                      <a:ext uri="{FF2B5EF4-FFF2-40B4-BE49-F238E27FC236}">
                        <a16:creationId xmlns:a16="http://schemas.microsoft.com/office/drawing/2014/main" id="{22113571-D3CB-AD43-8702-53B819178F9B}"/>
                      </a:ext>
                    </a:extLst>
                  </p:cNvPr>
                  <p:cNvSpPr>
                    <a:spLocks noChangeArrowheads="1"/>
                  </p:cNvSpPr>
                  <p:nvPr/>
                </p:nvSpPr>
                <p:spPr bwMode="auto">
                  <a:xfrm>
                    <a:off x="2208" y="2922"/>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sp>
                <p:nvSpPr>
                  <p:cNvPr id="790575" name="Oval 47">
                    <a:extLst>
                      <a:ext uri="{FF2B5EF4-FFF2-40B4-BE49-F238E27FC236}">
                        <a16:creationId xmlns:a16="http://schemas.microsoft.com/office/drawing/2014/main" id="{C79B725C-828E-3841-9230-42015E8ABE13}"/>
                      </a:ext>
                    </a:extLst>
                  </p:cNvPr>
                  <p:cNvSpPr>
                    <a:spLocks noChangeArrowheads="1"/>
                  </p:cNvSpPr>
                  <p:nvPr/>
                </p:nvSpPr>
                <p:spPr bwMode="auto">
                  <a:xfrm>
                    <a:off x="2580" y="2496"/>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a:t>
                    </a:r>
                  </a:p>
                </p:txBody>
              </p:sp>
              <p:sp>
                <p:nvSpPr>
                  <p:cNvPr id="790576" name="Oval 48">
                    <a:extLst>
                      <a:ext uri="{FF2B5EF4-FFF2-40B4-BE49-F238E27FC236}">
                        <a16:creationId xmlns:a16="http://schemas.microsoft.com/office/drawing/2014/main" id="{00504BDC-842B-CF46-A4D5-6F64035D424B}"/>
                      </a:ext>
                    </a:extLst>
                  </p:cNvPr>
                  <p:cNvSpPr>
                    <a:spLocks noChangeArrowheads="1"/>
                  </p:cNvSpPr>
                  <p:nvPr/>
                </p:nvSpPr>
                <p:spPr bwMode="auto">
                  <a:xfrm>
                    <a:off x="2960" y="2921"/>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25</a:t>
                    </a:r>
                  </a:p>
                </p:txBody>
              </p:sp>
              <p:sp>
                <p:nvSpPr>
                  <p:cNvPr id="790577" name="Line 49">
                    <a:extLst>
                      <a:ext uri="{FF2B5EF4-FFF2-40B4-BE49-F238E27FC236}">
                        <a16:creationId xmlns:a16="http://schemas.microsoft.com/office/drawing/2014/main" id="{50673F16-9449-E942-9522-4785C32E1D25}"/>
                      </a:ext>
                    </a:extLst>
                  </p:cNvPr>
                  <p:cNvSpPr>
                    <a:spLocks noChangeShapeType="1"/>
                  </p:cNvSpPr>
                  <p:nvPr/>
                </p:nvSpPr>
                <p:spPr bwMode="auto">
                  <a:xfrm>
                    <a:off x="2880" y="2745"/>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78" name="Line 50">
                    <a:extLst>
                      <a:ext uri="{FF2B5EF4-FFF2-40B4-BE49-F238E27FC236}">
                        <a16:creationId xmlns:a16="http://schemas.microsoft.com/office/drawing/2014/main" id="{881E7041-A6E1-CA40-BEDF-AA6CF9905DED}"/>
                      </a:ext>
                    </a:extLst>
                  </p:cNvPr>
                  <p:cNvSpPr>
                    <a:spLocks noChangeShapeType="1"/>
                  </p:cNvSpPr>
                  <p:nvPr/>
                </p:nvSpPr>
                <p:spPr bwMode="auto">
                  <a:xfrm flipH="1">
                    <a:off x="2444" y="2737"/>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79" name="Oval 51">
                    <a:extLst>
                      <a:ext uri="{FF2B5EF4-FFF2-40B4-BE49-F238E27FC236}">
                        <a16:creationId xmlns:a16="http://schemas.microsoft.com/office/drawing/2014/main" id="{7043FA2F-BF7D-A74B-A0FA-199322593135}"/>
                      </a:ext>
                    </a:extLst>
                  </p:cNvPr>
                  <p:cNvSpPr>
                    <a:spLocks noChangeArrowheads="1"/>
                  </p:cNvSpPr>
                  <p:nvPr/>
                </p:nvSpPr>
                <p:spPr bwMode="auto">
                  <a:xfrm>
                    <a:off x="3316" y="3361"/>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81</a:t>
                    </a:r>
                  </a:p>
                </p:txBody>
              </p:sp>
              <p:sp>
                <p:nvSpPr>
                  <p:cNvPr id="790580" name="Line 52">
                    <a:extLst>
                      <a:ext uri="{FF2B5EF4-FFF2-40B4-BE49-F238E27FC236}">
                        <a16:creationId xmlns:a16="http://schemas.microsoft.com/office/drawing/2014/main" id="{4F2047F5-A505-6F44-AC20-696A87FFEAF3}"/>
                      </a:ext>
                    </a:extLst>
                  </p:cNvPr>
                  <p:cNvSpPr>
                    <a:spLocks noChangeShapeType="1"/>
                  </p:cNvSpPr>
                  <p:nvPr/>
                </p:nvSpPr>
                <p:spPr bwMode="auto">
                  <a:xfrm>
                    <a:off x="3236" y="3185"/>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81" name="Oval 53">
                    <a:extLst>
                      <a:ext uri="{FF2B5EF4-FFF2-40B4-BE49-F238E27FC236}">
                        <a16:creationId xmlns:a16="http://schemas.microsoft.com/office/drawing/2014/main" id="{EDFA9EC2-27DA-C94B-ABC7-0E1BE5B9049E}"/>
                      </a:ext>
                    </a:extLst>
                  </p:cNvPr>
                  <p:cNvSpPr>
                    <a:spLocks noChangeArrowheads="1"/>
                  </p:cNvSpPr>
                  <p:nvPr/>
                </p:nvSpPr>
                <p:spPr bwMode="auto">
                  <a:xfrm>
                    <a:off x="2960" y="3809"/>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44</a:t>
                    </a:r>
                  </a:p>
                </p:txBody>
              </p:sp>
              <p:sp>
                <p:nvSpPr>
                  <p:cNvPr id="790582" name="Line 54">
                    <a:extLst>
                      <a:ext uri="{FF2B5EF4-FFF2-40B4-BE49-F238E27FC236}">
                        <a16:creationId xmlns:a16="http://schemas.microsoft.com/office/drawing/2014/main" id="{F24117F2-4760-704C-93A3-6765E3BED25F}"/>
                      </a:ext>
                    </a:extLst>
                  </p:cNvPr>
                  <p:cNvSpPr>
                    <a:spLocks noChangeShapeType="1"/>
                  </p:cNvSpPr>
                  <p:nvPr/>
                </p:nvSpPr>
                <p:spPr bwMode="auto">
                  <a:xfrm flipH="1">
                    <a:off x="3196" y="3624"/>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0583" name="Group 55">
                  <a:extLst>
                    <a:ext uri="{FF2B5EF4-FFF2-40B4-BE49-F238E27FC236}">
                      <a16:creationId xmlns:a16="http://schemas.microsoft.com/office/drawing/2014/main" id="{DF1867F6-4C30-2E43-B5D8-69E15715B045}"/>
                    </a:ext>
                  </a:extLst>
                </p:cNvPr>
                <p:cNvGrpSpPr>
                  <a:grpSpLocks/>
                </p:cNvGrpSpPr>
                <p:nvPr/>
              </p:nvGrpSpPr>
              <p:grpSpPr bwMode="auto">
                <a:xfrm>
                  <a:off x="4168" y="2400"/>
                  <a:ext cx="1448" cy="1168"/>
                  <a:chOff x="4168" y="2496"/>
                  <a:chExt cx="1448" cy="1168"/>
                </a:xfrm>
              </p:grpSpPr>
              <p:sp>
                <p:nvSpPr>
                  <p:cNvPr id="790584" name="Oval 56">
                    <a:extLst>
                      <a:ext uri="{FF2B5EF4-FFF2-40B4-BE49-F238E27FC236}">
                        <a16:creationId xmlns:a16="http://schemas.microsoft.com/office/drawing/2014/main" id="{A494DBDE-246B-C248-9B19-298803D4AC31}"/>
                      </a:ext>
                    </a:extLst>
                  </p:cNvPr>
                  <p:cNvSpPr>
                    <a:spLocks noChangeArrowheads="1"/>
                  </p:cNvSpPr>
                  <p:nvPr/>
                </p:nvSpPr>
                <p:spPr bwMode="auto">
                  <a:xfrm>
                    <a:off x="4168" y="2922"/>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sp>
                <p:nvSpPr>
                  <p:cNvPr id="790585" name="Oval 57">
                    <a:extLst>
                      <a:ext uri="{FF2B5EF4-FFF2-40B4-BE49-F238E27FC236}">
                        <a16:creationId xmlns:a16="http://schemas.microsoft.com/office/drawing/2014/main" id="{DD9A2CD4-7875-9943-A9D3-8AFC1CB22FDF}"/>
                      </a:ext>
                    </a:extLst>
                  </p:cNvPr>
                  <p:cNvSpPr>
                    <a:spLocks noChangeArrowheads="1"/>
                  </p:cNvSpPr>
                  <p:nvPr/>
                </p:nvSpPr>
                <p:spPr bwMode="auto">
                  <a:xfrm>
                    <a:off x="4540" y="2496"/>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14</a:t>
                    </a:r>
                  </a:p>
                </p:txBody>
              </p:sp>
              <p:sp>
                <p:nvSpPr>
                  <p:cNvPr id="790586" name="Oval 58">
                    <a:extLst>
                      <a:ext uri="{FF2B5EF4-FFF2-40B4-BE49-F238E27FC236}">
                        <a16:creationId xmlns:a16="http://schemas.microsoft.com/office/drawing/2014/main" id="{F00034E3-AF9F-B146-90EB-D56EA51E0D8E}"/>
                      </a:ext>
                    </a:extLst>
                  </p:cNvPr>
                  <p:cNvSpPr>
                    <a:spLocks noChangeArrowheads="1"/>
                  </p:cNvSpPr>
                  <p:nvPr/>
                </p:nvSpPr>
                <p:spPr bwMode="auto">
                  <a:xfrm>
                    <a:off x="4920" y="2921"/>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44</a:t>
                    </a:r>
                  </a:p>
                </p:txBody>
              </p:sp>
              <p:sp>
                <p:nvSpPr>
                  <p:cNvPr id="790587" name="Line 59">
                    <a:extLst>
                      <a:ext uri="{FF2B5EF4-FFF2-40B4-BE49-F238E27FC236}">
                        <a16:creationId xmlns:a16="http://schemas.microsoft.com/office/drawing/2014/main" id="{E9704F46-62A2-8C4D-813F-6893E7955B36}"/>
                      </a:ext>
                    </a:extLst>
                  </p:cNvPr>
                  <p:cNvSpPr>
                    <a:spLocks noChangeShapeType="1"/>
                  </p:cNvSpPr>
                  <p:nvPr/>
                </p:nvSpPr>
                <p:spPr bwMode="auto">
                  <a:xfrm>
                    <a:off x="4840" y="2745"/>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88" name="Line 60">
                    <a:extLst>
                      <a:ext uri="{FF2B5EF4-FFF2-40B4-BE49-F238E27FC236}">
                        <a16:creationId xmlns:a16="http://schemas.microsoft.com/office/drawing/2014/main" id="{B6120509-8BDB-8A48-80BC-B9EAB52AA8E7}"/>
                      </a:ext>
                    </a:extLst>
                  </p:cNvPr>
                  <p:cNvSpPr>
                    <a:spLocks noChangeShapeType="1"/>
                  </p:cNvSpPr>
                  <p:nvPr/>
                </p:nvSpPr>
                <p:spPr bwMode="auto">
                  <a:xfrm flipH="1">
                    <a:off x="4404" y="2737"/>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89" name="Oval 61">
                    <a:extLst>
                      <a:ext uri="{FF2B5EF4-FFF2-40B4-BE49-F238E27FC236}">
                        <a16:creationId xmlns:a16="http://schemas.microsoft.com/office/drawing/2014/main" id="{40AF47BB-8686-5449-91CE-F454B5C41CF6}"/>
                      </a:ext>
                    </a:extLst>
                  </p:cNvPr>
                  <p:cNvSpPr>
                    <a:spLocks noChangeArrowheads="1"/>
                  </p:cNvSpPr>
                  <p:nvPr/>
                </p:nvSpPr>
                <p:spPr bwMode="auto">
                  <a:xfrm>
                    <a:off x="5276" y="3361"/>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81</a:t>
                    </a:r>
                  </a:p>
                </p:txBody>
              </p:sp>
              <p:sp>
                <p:nvSpPr>
                  <p:cNvPr id="790590" name="Line 62">
                    <a:extLst>
                      <a:ext uri="{FF2B5EF4-FFF2-40B4-BE49-F238E27FC236}">
                        <a16:creationId xmlns:a16="http://schemas.microsoft.com/office/drawing/2014/main" id="{51B6AD99-2883-0C4F-9249-468A846C978E}"/>
                      </a:ext>
                    </a:extLst>
                  </p:cNvPr>
                  <p:cNvSpPr>
                    <a:spLocks noChangeShapeType="1"/>
                  </p:cNvSpPr>
                  <p:nvPr/>
                </p:nvSpPr>
                <p:spPr bwMode="auto">
                  <a:xfrm>
                    <a:off x="5196" y="3185"/>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91" name="Oval 63">
                    <a:extLst>
                      <a:ext uri="{FF2B5EF4-FFF2-40B4-BE49-F238E27FC236}">
                        <a16:creationId xmlns:a16="http://schemas.microsoft.com/office/drawing/2014/main" id="{85FA7597-784E-FB49-ADE7-8C3DFFD408B3}"/>
                      </a:ext>
                    </a:extLst>
                  </p:cNvPr>
                  <p:cNvSpPr>
                    <a:spLocks noChangeArrowheads="1"/>
                  </p:cNvSpPr>
                  <p:nvPr/>
                </p:nvSpPr>
                <p:spPr bwMode="auto">
                  <a:xfrm>
                    <a:off x="4560" y="3369"/>
                    <a:ext cx="340"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25</a:t>
                    </a:r>
                  </a:p>
                </p:txBody>
              </p:sp>
              <p:sp>
                <p:nvSpPr>
                  <p:cNvPr id="790592" name="Line 64">
                    <a:extLst>
                      <a:ext uri="{FF2B5EF4-FFF2-40B4-BE49-F238E27FC236}">
                        <a16:creationId xmlns:a16="http://schemas.microsoft.com/office/drawing/2014/main" id="{61D694E4-29CB-AB4C-B0F0-A31E43391920}"/>
                      </a:ext>
                    </a:extLst>
                  </p:cNvPr>
                  <p:cNvSpPr>
                    <a:spLocks noChangeShapeType="1"/>
                  </p:cNvSpPr>
                  <p:nvPr/>
                </p:nvSpPr>
                <p:spPr bwMode="auto">
                  <a:xfrm flipH="1">
                    <a:off x="4796" y="3184"/>
                    <a:ext cx="192"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90593" name="AutoShape 65">
                  <a:extLst>
                    <a:ext uri="{FF2B5EF4-FFF2-40B4-BE49-F238E27FC236}">
                      <a16:creationId xmlns:a16="http://schemas.microsoft.com/office/drawing/2014/main" id="{2264984B-F5E5-F942-876A-87094FE31F39}"/>
                    </a:ext>
                  </a:extLst>
                </p:cNvPr>
                <p:cNvSpPr>
                  <a:spLocks noChangeArrowheads="1"/>
                </p:cNvSpPr>
                <p:nvPr/>
              </p:nvSpPr>
              <p:spPr bwMode="auto">
                <a:xfrm>
                  <a:off x="3696" y="2928"/>
                  <a:ext cx="432" cy="144"/>
                </a:xfrm>
                <a:prstGeom prst="rightArrow">
                  <a:avLst>
                    <a:gd name="adj1" fmla="val 50000"/>
                    <a:gd name="adj2" fmla="val 7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94" name="AutoShape 66">
                  <a:extLst>
                    <a:ext uri="{FF2B5EF4-FFF2-40B4-BE49-F238E27FC236}">
                      <a16:creationId xmlns:a16="http://schemas.microsoft.com/office/drawing/2014/main" id="{68D2F6BF-6621-D444-B2A5-B347484EC975}"/>
                    </a:ext>
                  </a:extLst>
                </p:cNvPr>
                <p:cNvSpPr>
                  <a:spLocks noChangeArrowheads="1"/>
                </p:cNvSpPr>
                <p:nvPr/>
              </p:nvSpPr>
              <p:spPr bwMode="auto">
                <a:xfrm>
                  <a:off x="3216" y="3360"/>
                  <a:ext cx="363" cy="249"/>
                </a:xfrm>
                <a:prstGeom prst="curvedDownArrow">
                  <a:avLst>
                    <a:gd name="adj1" fmla="val 29157"/>
                    <a:gd name="adj2" fmla="val 5831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0595" name="AutoShape 67">
                  <a:extLst>
                    <a:ext uri="{FF2B5EF4-FFF2-40B4-BE49-F238E27FC236}">
                      <a16:creationId xmlns:a16="http://schemas.microsoft.com/office/drawing/2014/main" id="{26D60EE3-E313-7045-9C81-68B3ABF8EC93}"/>
                    </a:ext>
                  </a:extLst>
                </p:cNvPr>
                <p:cNvSpPr>
                  <a:spLocks noChangeArrowheads="1"/>
                </p:cNvSpPr>
                <p:nvPr/>
              </p:nvSpPr>
              <p:spPr bwMode="auto">
                <a:xfrm>
                  <a:off x="2925" y="2928"/>
                  <a:ext cx="432" cy="240"/>
                </a:xfrm>
                <a:prstGeom prst="curvedUpArrow">
                  <a:avLst>
                    <a:gd name="adj1" fmla="val 36000"/>
                    <a:gd name="adj2" fmla="val 72000"/>
                    <a:gd name="adj3" fmla="val 33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790596" name="Rectangle 68">
              <a:extLst>
                <a:ext uri="{FF2B5EF4-FFF2-40B4-BE49-F238E27FC236}">
                  <a16:creationId xmlns:a16="http://schemas.microsoft.com/office/drawing/2014/main" id="{29342FA0-9E6B-8542-A795-0B6BF1D99359}"/>
                </a:ext>
              </a:extLst>
            </p:cNvPr>
            <p:cNvSpPr>
              <a:spLocks noChangeArrowheads="1"/>
            </p:cNvSpPr>
            <p:nvPr/>
          </p:nvSpPr>
          <p:spPr bwMode="auto">
            <a:xfrm>
              <a:off x="1837" y="4065"/>
              <a:ext cx="222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9-11  </a:t>
              </a:r>
              <a:r>
                <a:rPr kumimoji="1" lang="zh-CN" altLang="en-US" sz="2000" b="1">
                  <a:solidFill>
                    <a:srgbClr val="FFFFFF"/>
                  </a:solidFill>
                  <a:latin typeface="Times New Roman" panose="02020603050405020304" pitchFamily="18" charset="0"/>
                  <a:ea typeface="宋体" panose="02010600030101010101" pitchFamily="2" charset="-122"/>
                </a:rPr>
                <a:t>平衡二叉树的构造过程</a:t>
              </a:r>
            </a:p>
          </p:txBody>
        </p:sp>
      </p:grpSp>
    </p:spTree>
    <p:extLst>
      <p:ext uri="{BB962C8B-B14F-4D97-AF65-F5344CB8AC3E}">
        <p14:creationId xmlns:p14="http://schemas.microsoft.com/office/powerpoint/2010/main" val="16122960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F14FB2EA-2343-D94F-B364-906F38054BA7}"/>
              </a:ext>
            </a:extLst>
          </p:cNvPr>
          <p:cNvSpPr>
            <a:spLocks noGrp="1" noChangeArrowheads="1"/>
          </p:cNvSpPr>
          <p:nvPr>
            <p:ph type="title"/>
          </p:nvPr>
        </p:nvSpPr>
        <p:spPr>
          <a:xfrm>
            <a:off x="3438525" y="152400"/>
            <a:ext cx="5105400" cy="762000"/>
          </a:xfrm>
        </p:spPr>
        <p:txBody>
          <a:bodyPr/>
          <a:lstStyle/>
          <a:p>
            <a:r>
              <a:rPr lang="en-US" altLang="zh-CN" b="1">
                <a:latin typeface="Times New Roman" panose="02020603050405020304" pitchFamily="18" charset="0"/>
              </a:rPr>
              <a:t>9. 5</a:t>
            </a:r>
            <a:r>
              <a:rPr lang="en-US" altLang="zh-CN" b="1"/>
              <a:t>    </a:t>
            </a:r>
            <a:r>
              <a:rPr lang="zh-CN" altLang="en-US" b="1">
                <a:ea typeface="楷体_GB2312" pitchFamily="49" charset="-122"/>
              </a:rPr>
              <a:t>索引查找</a:t>
            </a:r>
          </a:p>
        </p:txBody>
      </p:sp>
      <p:sp>
        <p:nvSpPr>
          <p:cNvPr id="791555" name="Rectangle 3">
            <a:extLst>
              <a:ext uri="{FF2B5EF4-FFF2-40B4-BE49-F238E27FC236}">
                <a16:creationId xmlns:a16="http://schemas.microsoft.com/office/drawing/2014/main" id="{7DD5278C-9101-8E49-8FE9-86FB4E5830B5}"/>
              </a:ext>
            </a:extLst>
          </p:cNvPr>
          <p:cNvSpPr>
            <a:spLocks noChangeArrowheads="1"/>
          </p:cNvSpPr>
          <p:nvPr/>
        </p:nvSpPr>
        <p:spPr bwMode="auto">
          <a:xfrm>
            <a:off x="1712914" y="1125539"/>
            <a:ext cx="8847137"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buClr>
                <a:srgbClr val="FFFFFF"/>
              </a:buClr>
              <a:buSzPct val="90000"/>
            </a:pPr>
            <a:r>
              <a:rPr lang="zh-CN" altLang="en-US" sz="2800" b="1">
                <a:solidFill>
                  <a:srgbClr val="FFFFFF"/>
                </a:solidFill>
              </a:rPr>
              <a:t>        索引技术是组织大型数据库的重要技术，索引结构的基本组成是</a:t>
            </a:r>
            <a:r>
              <a:rPr lang="zh-CN" altLang="en-US" sz="2800" b="1">
                <a:solidFill>
                  <a:srgbClr val="FFFF00"/>
                </a:solidFill>
              </a:rPr>
              <a:t>索引表</a:t>
            </a:r>
            <a:r>
              <a:rPr lang="zh-CN" altLang="en-US" sz="2800" b="1">
                <a:solidFill>
                  <a:srgbClr val="FFFFFF"/>
                </a:solidFill>
              </a:rPr>
              <a:t>和</a:t>
            </a:r>
            <a:r>
              <a:rPr lang="zh-CN" altLang="en-US" sz="2800" b="1">
                <a:solidFill>
                  <a:srgbClr val="FFFF00"/>
                </a:solidFill>
              </a:rPr>
              <a:t>数据表</a:t>
            </a:r>
            <a:r>
              <a:rPr lang="zh-CN" altLang="en-US" sz="2800" b="1">
                <a:solidFill>
                  <a:srgbClr val="FFFFFF"/>
                </a:solidFill>
              </a:rPr>
              <a:t>两部分，如图</a:t>
            </a:r>
            <a:r>
              <a:rPr lang="en-US" altLang="zh-CN" sz="2800" b="1">
                <a:solidFill>
                  <a:srgbClr val="FFFFFF"/>
                </a:solidFill>
              </a:rPr>
              <a:t>9-12</a:t>
            </a:r>
            <a:r>
              <a:rPr lang="zh-CN" altLang="en-US" sz="2800" b="1">
                <a:solidFill>
                  <a:srgbClr val="FFFFFF"/>
                </a:solidFill>
              </a:rPr>
              <a:t>所示</a:t>
            </a:r>
            <a:r>
              <a:rPr lang="zh-CN" altLang="en-US" sz="2800" b="1">
                <a:solidFill>
                  <a:srgbClr val="FFFFFF"/>
                </a:solidFill>
                <a:latin typeface="宋体" panose="02010600030101010101" pitchFamily="2" charset="-122"/>
              </a:rPr>
              <a:t>。</a:t>
            </a:r>
          </a:p>
          <a:p>
            <a:pPr lvl="1" eaLnBrk="1" fontAlgn="base" hangingPunct="1">
              <a:spcBef>
                <a:spcPct val="10000"/>
              </a:spcBef>
              <a:spcAft>
                <a:spcPct val="0"/>
              </a:spcAft>
              <a:buClr>
                <a:srgbClr val="FFFFFF"/>
              </a:buClr>
              <a:buSzPct val="90000"/>
            </a:pPr>
            <a:r>
              <a:rPr lang="zh-CN" altLang="en-US" sz="2800" b="1">
                <a:solidFill>
                  <a:srgbClr val="FFFF00"/>
                </a:solidFill>
                <a:latin typeface="宋体" panose="02010600030101010101" pitchFamily="2" charset="-122"/>
                <a:cs typeface="Times New Roman" panose="02020603050405020304" pitchFamily="18" charset="0"/>
              </a:rPr>
              <a:t>◆</a:t>
            </a:r>
            <a:r>
              <a:rPr lang="zh-CN" altLang="en-US" sz="2800" b="1">
                <a:solidFill>
                  <a:srgbClr val="FFFF00"/>
                </a:solidFill>
                <a:cs typeface="Times New Roman" panose="02020603050405020304" pitchFamily="18" charset="0"/>
              </a:rPr>
              <a:t> </a:t>
            </a:r>
            <a:r>
              <a:rPr lang="zh-CN" altLang="en-US" sz="2800" b="1">
                <a:solidFill>
                  <a:srgbClr val="FFFF00"/>
                </a:solidFill>
              </a:rPr>
              <a:t> 数据表</a:t>
            </a:r>
            <a:r>
              <a:rPr lang="zh-CN" altLang="en-US" sz="2800" b="1">
                <a:solidFill>
                  <a:srgbClr val="FFFFFF"/>
                </a:solidFill>
                <a:latin typeface="宋体" panose="02010600030101010101" pitchFamily="2" charset="-122"/>
              </a:rPr>
              <a:t>：存储实际的数据记录；</a:t>
            </a:r>
          </a:p>
          <a:p>
            <a:pPr lvl="1" eaLnBrk="1" fontAlgn="base" hangingPunct="1">
              <a:spcBef>
                <a:spcPct val="10000"/>
              </a:spcBef>
              <a:spcAft>
                <a:spcPct val="0"/>
              </a:spcAft>
              <a:buClr>
                <a:srgbClr val="FFFFFF"/>
              </a:buClr>
              <a:buSzPct val="90000"/>
            </a:pPr>
            <a:r>
              <a:rPr lang="zh-CN" altLang="en-US" sz="2800" b="1">
                <a:solidFill>
                  <a:srgbClr val="FFFF00"/>
                </a:solidFill>
              </a:rPr>
              <a:t>◆ 索引表</a:t>
            </a:r>
            <a:r>
              <a:rPr lang="zh-CN" altLang="en-US" sz="2800" b="1">
                <a:solidFill>
                  <a:srgbClr val="FFFFFF"/>
                </a:solidFill>
                <a:latin typeface="宋体" panose="02010600030101010101" pitchFamily="2" charset="-122"/>
              </a:rPr>
              <a:t>：存储记录的</a:t>
            </a:r>
            <a:r>
              <a:rPr lang="zh-CN" altLang="en-US" sz="2800" b="1">
                <a:solidFill>
                  <a:srgbClr val="FFFF00"/>
                </a:solidFill>
                <a:latin typeface="宋体" panose="02010600030101010101" pitchFamily="2" charset="-122"/>
              </a:rPr>
              <a:t>关键字</a:t>
            </a:r>
            <a:r>
              <a:rPr lang="zh-CN" altLang="en-US" sz="2800" b="1">
                <a:solidFill>
                  <a:srgbClr val="FFFFFF"/>
                </a:solidFill>
                <a:latin typeface="宋体" panose="02010600030101010101" pitchFamily="2" charset="-122"/>
              </a:rPr>
              <a:t>和</a:t>
            </a:r>
            <a:r>
              <a:rPr lang="zh-CN" altLang="en-US" sz="2800" b="1">
                <a:solidFill>
                  <a:srgbClr val="FFFF00"/>
                </a:solidFill>
                <a:latin typeface="宋体" panose="02010600030101010101" pitchFamily="2" charset="-122"/>
              </a:rPr>
              <a:t>记录</a:t>
            </a:r>
            <a:r>
              <a:rPr lang="en-US" altLang="zh-CN" sz="2800" b="1">
                <a:solidFill>
                  <a:srgbClr val="FFFFFF"/>
                </a:solidFill>
                <a:latin typeface="宋体" panose="02010600030101010101" pitchFamily="2" charset="-122"/>
              </a:rPr>
              <a:t>(</a:t>
            </a:r>
            <a:r>
              <a:rPr lang="zh-CN" altLang="en-US" sz="2800" b="1">
                <a:solidFill>
                  <a:srgbClr val="FFCC66"/>
                </a:solidFill>
                <a:latin typeface="宋体" panose="02010600030101010101" pitchFamily="2" charset="-122"/>
              </a:rPr>
              <a:t>存储</a:t>
            </a:r>
            <a:r>
              <a:rPr lang="en-US" altLang="zh-CN" sz="2800" b="1">
                <a:solidFill>
                  <a:srgbClr val="FFFFFF"/>
                </a:solidFill>
                <a:latin typeface="宋体" panose="02010600030101010101" pitchFamily="2" charset="-122"/>
              </a:rPr>
              <a:t>)</a:t>
            </a:r>
            <a:r>
              <a:rPr lang="zh-CN" altLang="en-US" sz="2800" b="1">
                <a:solidFill>
                  <a:srgbClr val="FFFF00"/>
                </a:solidFill>
                <a:latin typeface="宋体" panose="02010600030101010101" pitchFamily="2" charset="-122"/>
              </a:rPr>
              <a:t>地址</a:t>
            </a:r>
            <a:r>
              <a:rPr lang="zh-CN" altLang="en-US" sz="2800" b="1">
                <a:solidFill>
                  <a:srgbClr val="FFFFFF"/>
                </a:solidFill>
                <a:latin typeface="宋体" panose="02010600030101010101" pitchFamily="2" charset="-122"/>
              </a:rPr>
              <a:t>之间的对照表</a:t>
            </a:r>
            <a:r>
              <a:rPr lang="zh-CN" altLang="en-US" sz="2800" b="1">
                <a:solidFill>
                  <a:srgbClr val="FFFFFF"/>
                </a:solidFill>
              </a:rPr>
              <a:t>，</a:t>
            </a:r>
            <a:r>
              <a:rPr lang="zh-CN" altLang="en-US" sz="2800" b="1">
                <a:solidFill>
                  <a:srgbClr val="FFFFFF"/>
                </a:solidFill>
                <a:latin typeface="宋体" panose="02010600030101010101" pitchFamily="2" charset="-122"/>
              </a:rPr>
              <a:t>每个元素称为一个</a:t>
            </a:r>
            <a:r>
              <a:rPr lang="zh-CN" altLang="en-US" sz="2800" b="1">
                <a:solidFill>
                  <a:srgbClr val="00FFFF"/>
                </a:solidFill>
                <a:latin typeface="宋体" panose="02010600030101010101" pitchFamily="2" charset="-122"/>
              </a:rPr>
              <a:t>索引项</a:t>
            </a:r>
            <a:r>
              <a:rPr lang="zh-CN" altLang="en-US" sz="2800" b="1">
                <a:solidFill>
                  <a:srgbClr val="FFFFFF"/>
                </a:solidFill>
                <a:latin typeface="宋体" panose="02010600030101010101" pitchFamily="2" charset="-122"/>
              </a:rPr>
              <a:t>。</a:t>
            </a:r>
          </a:p>
        </p:txBody>
      </p:sp>
      <p:grpSp>
        <p:nvGrpSpPr>
          <p:cNvPr id="791556" name="Group 4">
            <a:extLst>
              <a:ext uri="{FF2B5EF4-FFF2-40B4-BE49-F238E27FC236}">
                <a16:creationId xmlns:a16="http://schemas.microsoft.com/office/drawing/2014/main" id="{B11BD5C2-961D-1C46-8B32-700ABDEC7FCF}"/>
              </a:ext>
            </a:extLst>
          </p:cNvPr>
          <p:cNvGrpSpPr>
            <a:grpSpLocks/>
          </p:cNvGrpSpPr>
          <p:nvPr/>
        </p:nvGrpSpPr>
        <p:grpSpPr bwMode="auto">
          <a:xfrm>
            <a:off x="4752976" y="3505200"/>
            <a:ext cx="5838825" cy="3290888"/>
            <a:chOff x="2034" y="2208"/>
            <a:chExt cx="3678" cy="2073"/>
          </a:xfrm>
        </p:grpSpPr>
        <p:sp>
          <p:nvSpPr>
            <p:cNvPr id="791557" name="Rectangle 5">
              <a:extLst>
                <a:ext uri="{FF2B5EF4-FFF2-40B4-BE49-F238E27FC236}">
                  <a16:creationId xmlns:a16="http://schemas.microsoft.com/office/drawing/2014/main" id="{3D3B503E-0AC1-0341-A82A-F71CF4F82169}"/>
                </a:ext>
              </a:extLst>
            </p:cNvPr>
            <p:cNvSpPr>
              <a:spLocks noChangeArrowheads="1"/>
            </p:cNvSpPr>
            <p:nvPr/>
          </p:nvSpPr>
          <p:spPr bwMode="auto">
            <a:xfrm>
              <a:off x="2381" y="220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索引表</a:t>
              </a:r>
            </a:p>
          </p:txBody>
        </p:sp>
        <p:sp>
          <p:nvSpPr>
            <p:cNvPr id="791558" name="Rectangle 6">
              <a:extLst>
                <a:ext uri="{FF2B5EF4-FFF2-40B4-BE49-F238E27FC236}">
                  <a16:creationId xmlns:a16="http://schemas.microsoft.com/office/drawing/2014/main" id="{929445A7-0F88-8845-8868-8FB40DCD1FC3}"/>
                </a:ext>
              </a:extLst>
            </p:cNvPr>
            <p:cNvSpPr>
              <a:spLocks noChangeArrowheads="1"/>
            </p:cNvSpPr>
            <p:nvPr/>
          </p:nvSpPr>
          <p:spPr bwMode="auto">
            <a:xfrm>
              <a:off x="4604" y="220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数据表</a:t>
              </a:r>
            </a:p>
          </p:txBody>
        </p:sp>
        <p:sp>
          <p:nvSpPr>
            <p:cNvPr id="791559" name="Rectangle 7">
              <a:extLst>
                <a:ext uri="{FF2B5EF4-FFF2-40B4-BE49-F238E27FC236}">
                  <a16:creationId xmlns:a16="http://schemas.microsoft.com/office/drawing/2014/main" id="{EF3C8830-BC15-B145-836E-6B1A240E74A3}"/>
                </a:ext>
              </a:extLst>
            </p:cNvPr>
            <p:cNvSpPr>
              <a:spLocks noChangeArrowheads="1"/>
            </p:cNvSpPr>
            <p:nvPr/>
          </p:nvSpPr>
          <p:spPr bwMode="auto">
            <a:xfrm>
              <a:off x="3096" y="4032"/>
              <a:ext cx="223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9-12</a:t>
              </a:r>
              <a:r>
                <a:rPr kumimoji="1"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zh-CN" altLang="en-US" sz="2000" b="1">
                  <a:solidFill>
                    <a:srgbClr val="FFFFFF"/>
                  </a:solidFill>
                  <a:latin typeface="Times New Roman" panose="02020603050405020304" pitchFamily="18" charset="0"/>
                  <a:ea typeface="宋体" panose="02010600030101010101" pitchFamily="2" charset="-122"/>
                </a:rPr>
                <a:t>索引结构的基本形式</a:t>
              </a:r>
              <a:r>
                <a:rPr kumimoji="1" lang="zh-CN" altLang="en-US" sz="240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grpSp>
          <p:nvGrpSpPr>
            <p:cNvPr id="791560" name="Group 8">
              <a:extLst>
                <a:ext uri="{FF2B5EF4-FFF2-40B4-BE49-F238E27FC236}">
                  <a16:creationId xmlns:a16="http://schemas.microsoft.com/office/drawing/2014/main" id="{B78CC00B-24B2-9745-9FDD-F7AEDDFD3CD4}"/>
                </a:ext>
              </a:extLst>
            </p:cNvPr>
            <p:cNvGrpSpPr>
              <a:grpSpLocks/>
            </p:cNvGrpSpPr>
            <p:nvPr/>
          </p:nvGrpSpPr>
          <p:grpSpPr bwMode="auto">
            <a:xfrm>
              <a:off x="2034" y="2496"/>
              <a:ext cx="3678" cy="1496"/>
              <a:chOff x="1578" y="2487"/>
              <a:chExt cx="3678" cy="1496"/>
            </a:xfrm>
          </p:grpSpPr>
          <p:grpSp>
            <p:nvGrpSpPr>
              <p:cNvPr id="791561" name="Group 9">
                <a:extLst>
                  <a:ext uri="{FF2B5EF4-FFF2-40B4-BE49-F238E27FC236}">
                    <a16:creationId xmlns:a16="http://schemas.microsoft.com/office/drawing/2014/main" id="{B06374A7-0B84-6F40-953E-FBC4067EA7FB}"/>
                  </a:ext>
                </a:extLst>
              </p:cNvPr>
              <p:cNvGrpSpPr>
                <a:grpSpLocks/>
              </p:cNvGrpSpPr>
              <p:nvPr/>
            </p:nvGrpSpPr>
            <p:grpSpPr bwMode="auto">
              <a:xfrm>
                <a:off x="1578" y="2487"/>
                <a:ext cx="1542" cy="1496"/>
                <a:chOff x="3264" y="2832"/>
                <a:chExt cx="1542" cy="1632"/>
              </a:xfrm>
            </p:grpSpPr>
            <p:grpSp>
              <p:nvGrpSpPr>
                <p:cNvPr id="791562" name="Group 10">
                  <a:extLst>
                    <a:ext uri="{FF2B5EF4-FFF2-40B4-BE49-F238E27FC236}">
                      <a16:creationId xmlns:a16="http://schemas.microsoft.com/office/drawing/2014/main" id="{E2E55271-AEEC-C549-B0BF-D6AA98D6E4B0}"/>
                    </a:ext>
                  </a:extLst>
                </p:cNvPr>
                <p:cNvGrpSpPr>
                  <a:grpSpLocks/>
                </p:cNvGrpSpPr>
                <p:nvPr/>
              </p:nvGrpSpPr>
              <p:grpSpPr bwMode="auto">
                <a:xfrm>
                  <a:off x="3264" y="2832"/>
                  <a:ext cx="1542" cy="272"/>
                  <a:chOff x="3264" y="2832"/>
                  <a:chExt cx="1542" cy="272"/>
                </a:xfrm>
              </p:grpSpPr>
              <p:sp>
                <p:nvSpPr>
                  <p:cNvPr id="791563" name="Rectangle 11">
                    <a:extLst>
                      <a:ext uri="{FF2B5EF4-FFF2-40B4-BE49-F238E27FC236}">
                        <a16:creationId xmlns:a16="http://schemas.microsoft.com/office/drawing/2014/main" id="{2FF608F0-419D-6848-AD07-79657A7108B9}"/>
                      </a:ext>
                    </a:extLst>
                  </p:cNvPr>
                  <p:cNvSpPr>
                    <a:spLocks noChangeArrowheads="1"/>
                  </p:cNvSpPr>
                  <p:nvPr/>
                </p:nvSpPr>
                <p:spPr bwMode="auto">
                  <a:xfrm>
                    <a:off x="3264" y="2832"/>
                    <a:ext cx="1542"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关键字  存储地址</a:t>
                    </a:r>
                  </a:p>
                </p:txBody>
              </p:sp>
              <p:sp>
                <p:nvSpPr>
                  <p:cNvPr id="791564" name="Line 12">
                    <a:extLst>
                      <a:ext uri="{FF2B5EF4-FFF2-40B4-BE49-F238E27FC236}">
                        <a16:creationId xmlns:a16="http://schemas.microsoft.com/office/drawing/2014/main" id="{045B8DE8-7E0D-6749-B4F2-9038E82AFCED}"/>
                      </a:ext>
                    </a:extLst>
                  </p:cNvPr>
                  <p:cNvSpPr>
                    <a:spLocks noChangeShapeType="1"/>
                  </p:cNvSpPr>
                  <p:nvPr/>
                </p:nvSpPr>
                <p:spPr bwMode="auto">
                  <a:xfrm>
                    <a:off x="3944" y="2832"/>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65" name="Group 13">
                  <a:extLst>
                    <a:ext uri="{FF2B5EF4-FFF2-40B4-BE49-F238E27FC236}">
                      <a16:creationId xmlns:a16="http://schemas.microsoft.com/office/drawing/2014/main" id="{579CEA10-C4A7-FB46-9CA6-B7A02BE861A2}"/>
                    </a:ext>
                  </a:extLst>
                </p:cNvPr>
                <p:cNvGrpSpPr>
                  <a:grpSpLocks/>
                </p:cNvGrpSpPr>
                <p:nvPr/>
              </p:nvGrpSpPr>
              <p:grpSpPr bwMode="auto">
                <a:xfrm>
                  <a:off x="3264" y="3104"/>
                  <a:ext cx="1542" cy="272"/>
                  <a:chOff x="3264" y="2832"/>
                  <a:chExt cx="1542" cy="272"/>
                </a:xfrm>
              </p:grpSpPr>
              <p:sp>
                <p:nvSpPr>
                  <p:cNvPr id="791566" name="Rectangle 14">
                    <a:extLst>
                      <a:ext uri="{FF2B5EF4-FFF2-40B4-BE49-F238E27FC236}">
                        <a16:creationId xmlns:a16="http://schemas.microsoft.com/office/drawing/2014/main" id="{8B6947A8-47E4-0C40-8CFB-BFF3D28AD09E}"/>
                      </a:ext>
                    </a:extLst>
                  </p:cNvPr>
                  <p:cNvSpPr>
                    <a:spLocks noChangeArrowheads="1"/>
                  </p:cNvSpPr>
                  <p:nvPr/>
                </p:nvSpPr>
                <p:spPr bwMode="auto">
                  <a:xfrm>
                    <a:off x="3264" y="2832"/>
                    <a:ext cx="1542"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263</a:t>
                    </a:r>
                  </a:p>
                </p:txBody>
              </p:sp>
              <p:sp>
                <p:nvSpPr>
                  <p:cNvPr id="791567" name="Line 15">
                    <a:extLst>
                      <a:ext uri="{FF2B5EF4-FFF2-40B4-BE49-F238E27FC236}">
                        <a16:creationId xmlns:a16="http://schemas.microsoft.com/office/drawing/2014/main" id="{A121C472-1595-4D4A-BD9B-554FB8B63289}"/>
                      </a:ext>
                    </a:extLst>
                  </p:cNvPr>
                  <p:cNvSpPr>
                    <a:spLocks noChangeShapeType="1"/>
                  </p:cNvSpPr>
                  <p:nvPr/>
                </p:nvSpPr>
                <p:spPr bwMode="auto">
                  <a:xfrm>
                    <a:off x="3944" y="2832"/>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68" name="Group 16">
                  <a:extLst>
                    <a:ext uri="{FF2B5EF4-FFF2-40B4-BE49-F238E27FC236}">
                      <a16:creationId xmlns:a16="http://schemas.microsoft.com/office/drawing/2014/main" id="{13FAC9A9-9A99-AF46-B881-472BBF501133}"/>
                    </a:ext>
                  </a:extLst>
                </p:cNvPr>
                <p:cNvGrpSpPr>
                  <a:grpSpLocks/>
                </p:cNvGrpSpPr>
                <p:nvPr/>
              </p:nvGrpSpPr>
              <p:grpSpPr bwMode="auto">
                <a:xfrm>
                  <a:off x="3264" y="3376"/>
                  <a:ext cx="1542" cy="272"/>
                  <a:chOff x="3264" y="2832"/>
                  <a:chExt cx="1542" cy="272"/>
                </a:xfrm>
              </p:grpSpPr>
              <p:sp>
                <p:nvSpPr>
                  <p:cNvPr id="791569" name="Rectangle 17">
                    <a:extLst>
                      <a:ext uri="{FF2B5EF4-FFF2-40B4-BE49-F238E27FC236}">
                        <a16:creationId xmlns:a16="http://schemas.microsoft.com/office/drawing/2014/main" id="{53068A63-F91A-024A-ABCF-24565E8C7A52}"/>
                      </a:ext>
                    </a:extLst>
                  </p:cNvPr>
                  <p:cNvSpPr>
                    <a:spLocks noChangeArrowheads="1"/>
                  </p:cNvSpPr>
                  <p:nvPr/>
                </p:nvSpPr>
                <p:spPr bwMode="auto">
                  <a:xfrm>
                    <a:off x="3264" y="2832"/>
                    <a:ext cx="1542"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275</a:t>
                    </a:r>
                  </a:p>
                </p:txBody>
              </p:sp>
              <p:sp>
                <p:nvSpPr>
                  <p:cNvPr id="791570" name="Line 18">
                    <a:extLst>
                      <a:ext uri="{FF2B5EF4-FFF2-40B4-BE49-F238E27FC236}">
                        <a16:creationId xmlns:a16="http://schemas.microsoft.com/office/drawing/2014/main" id="{266A4DE8-3C4F-0943-8602-90565996177C}"/>
                      </a:ext>
                    </a:extLst>
                  </p:cNvPr>
                  <p:cNvSpPr>
                    <a:spLocks noChangeShapeType="1"/>
                  </p:cNvSpPr>
                  <p:nvPr/>
                </p:nvSpPr>
                <p:spPr bwMode="auto">
                  <a:xfrm>
                    <a:off x="3944" y="2832"/>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71" name="Group 19">
                  <a:extLst>
                    <a:ext uri="{FF2B5EF4-FFF2-40B4-BE49-F238E27FC236}">
                      <a16:creationId xmlns:a16="http://schemas.microsoft.com/office/drawing/2014/main" id="{AB3C45BE-E17B-054F-8956-6E5A60D6A111}"/>
                    </a:ext>
                  </a:extLst>
                </p:cNvPr>
                <p:cNvGrpSpPr>
                  <a:grpSpLocks/>
                </p:cNvGrpSpPr>
                <p:nvPr/>
              </p:nvGrpSpPr>
              <p:grpSpPr bwMode="auto">
                <a:xfrm>
                  <a:off x="3264" y="3648"/>
                  <a:ext cx="1542" cy="272"/>
                  <a:chOff x="3264" y="2832"/>
                  <a:chExt cx="1542" cy="272"/>
                </a:xfrm>
              </p:grpSpPr>
              <p:sp>
                <p:nvSpPr>
                  <p:cNvPr id="791572" name="Rectangle 20">
                    <a:extLst>
                      <a:ext uri="{FF2B5EF4-FFF2-40B4-BE49-F238E27FC236}">
                        <a16:creationId xmlns:a16="http://schemas.microsoft.com/office/drawing/2014/main" id="{C9D097E1-EF04-064A-9FD0-DC0F67328006}"/>
                      </a:ext>
                    </a:extLst>
                  </p:cNvPr>
                  <p:cNvSpPr>
                    <a:spLocks noChangeArrowheads="1"/>
                  </p:cNvSpPr>
                  <p:nvPr/>
                </p:nvSpPr>
                <p:spPr bwMode="auto">
                  <a:xfrm>
                    <a:off x="3264" y="2832"/>
                    <a:ext cx="1542"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386</a:t>
                    </a:r>
                  </a:p>
                </p:txBody>
              </p:sp>
              <p:sp>
                <p:nvSpPr>
                  <p:cNvPr id="791573" name="Line 21">
                    <a:extLst>
                      <a:ext uri="{FF2B5EF4-FFF2-40B4-BE49-F238E27FC236}">
                        <a16:creationId xmlns:a16="http://schemas.microsoft.com/office/drawing/2014/main" id="{7C131CB5-7EE2-364D-82B6-91E73344ABA3}"/>
                      </a:ext>
                    </a:extLst>
                  </p:cNvPr>
                  <p:cNvSpPr>
                    <a:spLocks noChangeShapeType="1"/>
                  </p:cNvSpPr>
                  <p:nvPr/>
                </p:nvSpPr>
                <p:spPr bwMode="auto">
                  <a:xfrm>
                    <a:off x="3944" y="2832"/>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74" name="Group 22">
                  <a:extLst>
                    <a:ext uri="{FF2B5EF4-FFF2-40B4-BE49-F238E27FC236}">
                      <a16:creationId xmlns:a16="http://schemas.microsoft.com/office/drawing/2014/main" id="{043D7941-BF06-B842-92BB-C632885EEE79}"/>
                    </a:ext>
                  </a:extLst>
                </p:cNvPr>
                <p:cNvGrpSpPr>
                  <a:grpSpLocks/>
                </p:cNvGrpSpPr>
                <p:nvPr/>
              </p:nvGrpSpPr>
              <p:grpSpPr bwMode="auto">
                <a:xfrm>
                  <a:off x="3264" y="3920"/>
                  <a:ext cx="1542" cy="272"/>
                  <a:chOff x="3264" y="2832"/>
                  <a:chExt cx="1542" cy="272"/>
                </a:xfrm>
              </p:grpSpPr>
              <p:sp>
                <p:nvSpPr>
                  <p:cNvPr id="791575" name="Rectangle 23">
                    <a:extLst>
                      <a:ext uri="{FF2B5EF4-FFF2-40B4-BE49-F238E27FC236}">
                        <a16:creationId xmlns:a16="http://schemas.microsoft.com/office/drawing/2014/main" id="{1DA50217-8E13-6848-9891-A4AB6D5B8240}"/>
                      </a:ext>
                    </a:extLst>
                  </p:cNvPr>
                  <p:cNvSpPr>
                    <a:spLocks noChangeArrowheads="1"/>
                  </p:cNvSpPr>
                  <p:nvPr/>
                </p:nvSpPr>
                <p:spPr bwMode="auto">
                  <a:xfrm>
                    <a:off x="3264" y="2832"/>
                    <a:ext cx="1542"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91576" name="Line 24">
                    <a:extLst>
                      <a:ext uri="{FF2B5EF4-FFF2-40B4-BE49-F238E27FC236}">
                        <a16:creationId xmlns:a16="http://schemas.microsoft.com/office/drawing/2014/main" id="{80F358B1-46AB-544B-955A-A51DC7B44F8F}"/>
                      </a:ext>
                    </a:extLst>
                  </p:cNvPr>
                  <p:cNvSpPr>
                    <a:spLocks noChangeShapeType="1"/>
                  </p:cNvSpPr>
                  <p:nvPr/>
                </p:nvSpPr>
                <p:spPr bwMode="auto">
                  <a:xfrm>
                    <a:off x="3944" y="2832"/>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77" name="Group 25">
                  <a:extLst>
                    <a:ext uri="{FF2B5EF4-FFF2-40B4-BE49-F238E27FC236}">
                      <a16:creationId xmlns:a16="http://schemas.microsoft.com/office/drawing/2014/main" id="{F138AD9D-E44A-3345-AE8E-81456F1A7A3E}"/>
                    </a:ext>
                  </a:extLst>
                </p:cNvPr>
                <p:cNvGrpSpPr>
                  <a:grpSpLocks/>
                </p:cNvGrpSpPr>
                <p:nvPr/>
              </p:nvGrpSpPr>
              <p:grpSpPr bwMode="auto">
                <a:xfrm>
                  <a:off x="3264" y="4192"/>
                  <a:ext cx="1542" cy="272"/>
                  <a:chOff x="3264" y="2832"/>
                  <a:chExt cx="1542" cy="272"/>
                </a:xfrm>
              </p:grpSpPr>
              <p:sp>
                <p:nvSpPr>
                  <p:cNvPr id="791578" name="Rectangle 26">
                    <a:extLst>
                      <a:ext uri="{FF2B5EF4-FFF2-40B4-BE49-F238E27FC236}">
                        <a16:creationId xmlns:a16="http://schemas.microsoft.com/office/drawing/2014/main" id="{B5AB2381-2CEA-8141-8BB3-CE05FC3837DA}"/>
                      </a:ext>
                    </a:extLst>
                  </p:cNvPr>
                  <p:cNvSpPr>
                    <a:spLocks noChangeArrowheads="1"/>
                  </p:cNvSpPr>
                  <p:nvPr/>
                </p:nvSpPr>
                <p:spPr bwMode="auto">
                  <a:xfrm>
                    <a:off x="3264" y="2832"/>
                    <a:ext cx="1542"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1046</a:t>
                    </a:r>
                  </a:p>
                </p:txBody>
              </p:sp>
              <p:sp>
                <p:nvSpPr>
                  <p:cNvPr id="791579" name="Line 27">
                    <a:extLst>
                      <a:ext uri="{FF2B5EF4-FFF2-40B4-BE49-F238E27FC236}">
                        <a16:creationId xmlns:a16="http://schemas.microsoft.com/office/drawing/2014/main" id="{C82ABC7C-F9B8-B945-A091-572823C32613}"/>
                      </a:ext>
                    </a:extLst>
                  </p:cNvPr>
                  <p:cNvSpPr>
                    <a:spLocks noChangeShapeType="1"/>
                  </p:cNvSpPr>
                  <p:nvPr/>
                </p:nvSpPr>
                <p:spPr bwMode="auto">
                  <a:xfrm>
                    <a:off x="3944" y="2832"/>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791580" name="Group 28">
                <a:extLst>
                  <a:ext uri="{FF2B5EF4-FFF2-40B4-BE49-F238E27FC236}">
                    <a16:creationId xmlns:a16="http://schemas.microsoft.com/office/drawing/2014/main" id="{F6FEE5AB-9F0E-D64D-B039-597BC32E8795}"/>
                  </a:ext>
                </a:extLst>
              </p:cNvPr>
              <p:cNvGrpSpPr>
                <a:grpSpLocks/>
              </p:cNvGrpSpPr>
              <p:nvPr/>
            </p:nvGrpSpPr>
            <p:grpSpPr bwMode="auto">
              <a:xfrm>
                <a:off x="2977" y="2879"/>
                <a:ext cx="631" cy="249"/>
                <a:chOff x="2681" y="3168"/>
                <a:chExt cx="631" cy="288"/>
              </a:xfrm>
            </p:grpSpPr>
            <p:sp>
              <p:nvSpPr>
                <p:cNvPr id="791581" name="Line 29">
                  <a:extLst>
                    <a:ext uri="{FF2B5EF4-FFF2-40B4-BE49-F238E27FC236}">
                      <a16:creationId xmlns:a16="http://schemas.microsoft.com/office/drawing/2014/main" id="{25A71D15-33BC-2342-A83B-D347B7E99B62}"/>
                    </a:ext>
                  </a:extLst>
                </p:cNvPr>
                <p:cNvSpPr>
                  <a:spLocks noChangeShapeType="1"/>
                </p:cNvSpPr>
                <p:nvPr/>
              </p:nvSpPr>
              <p:spPr bwMode="auto">
                <a:xfrm>
                  <a:off x="2681" y="3168"/>
                  <a:ext cx="295"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82" name="Line 30">
                  <a:extLst>
                    <a:ext uri="{FF2B5EF4-FFF2-40B4-BE49-F238E27FC236}">
                      <a16:creationId xmlns:a16="http://schemas.microsoft.com/office/drawing/2014/main" id="{1CCF4EBD-C263-F04A-BA02-AC5FEC8D2AA6}"/>
                    </a:ext>
                  </a:extLst>
                </p:cNvPr>
                <p:cNvSpPr>
                  <a:spLocks noChangeShapeType="1"/>
                </p:cNvSpPr>
                <p:nvPr/>
              </p:nvSpPr>
              <p:spPr bwMode="auto">
                <a:xfrm>
                  <a:off x="2976" y="3168"/>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83" name="Line 31">
                  <a:extLst>
                    <a:ext uri="{FF2B5EF4-FFF2-40B4-BE49-F238E27FC236}">
                      <a16:creationId xmlns:a16="http://schemas.microsoft.com/office/drawing/2014/main" id="{FE7E00C9-80EA-6540-8ED7-B07CD39871FD}"/>
                    </a:ext>
                  </a:extLst>
                </p:cNvPr>
                <p:cNvSpPr>
                  <a:spLocks noChangeShapeType="1"/>
                </p:cNvSpPr>
                <p:nvPr/>
              </p:nvSpPr>
              <p:spPr bwMode="auto">
                <a:xfrm>
                  <a:off x="2976" y="3456"/>
                  <a:ext cx="336"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84" name="Group 32">
                <a:extLst>
                  <a:ext uri="{FF2B5EF4-FFF2-40B4-BE49-F238E27FC236}">
                    <a16:creationId xmlns:a16="http://schemas.microsoft.com/office/drawing/2014/main" id="{BBFA433C-4582-7542-BC57-B042ECD5CF17}"/>
                  </a:ext>
                </a:extLst>
              </p:cNvPr>
              <p:cNvGrpSpPr>
                <a:grpSpLocks/>
              </p:cNvGrpSpPr>
              <p:nvPr/>
            </p:nvGrpSpPr>
            <p:grpSpPr bwMode="auto">
              <a:xfrm>
                <a:off x="2984" y="3167"/>
                <a:ext cx="624" cy="672"/>
                <a:chOff x="2688" y="3456"/>
                <a:chExt cx="624" cy="672"/>
              </a:xfrm>
            </p:grpSpPr>
            <p:sp>
              <p:nvSpPr>
                <p:cNvPr id="791585" name="Line 33">
                  <a:extLst>
                    <a:ext uri="{FF2B5EF4-FFF2-40B4-BE49-F238E27FC236}">
                      <a16:creationId xmlns:a16="http://schemas.microsoft.com/office/drawing/2014/main" id="{ABAE0640-7979-414B-A150-7A663C306099}"/>
                    </a:ext>
                  </a:extLst>
                </p:cNvPr>
                <p:cNvSpPr>
                  <a:spLocks noChangeShapeType="1"/>
                </p:cNvSpPr>
                <p:nvPr/>
              </p:nvSpPr>
              <p:spPr bwMode="auto">
                <a:xfrm>
                  <a:off x="2688" y="3456"/>
                  <a:ext cx="288"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86" name="Line 34">
                  <a:extLst>
                    <a:ext uri="{FF2B5EF4-FFF2-40B4-BE49-F238E27FC236}">
                      <a16:creationId xmlns:a16="http://schemas.microsoft.com/office/drawing/2014/main" id="{468CD303-7A77-D648-84AE-52CD8E00DE17}"/>
                    </a:ext>
                  </a:extLst>
                </p:cNvPr>
                <p:cNvSpPr>
                  <a:spLocks noChangeShapeType="1"/>
                </p:cNvSpPr>
                <p:nvPr/>
              </p:nvSpPr>
              <p:spPr bwMode="auto">
                <a:xfrm>
                  <a:off x="2976" y="3456"/>
                  <a:ext cx="0" cy="672"/>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87" name="Line 35">
                  <a:extLst>
                    <a:ext uri="{FF2B5EF4-FFF2-40B4-BE49-F238E27FC236}">
                      <a16:creationId xmlns:a16="http://schemas.microsoft.com/office/drawing/2014/main" id="{0250FC39-AFA3-1A44-909F-A58C07A2B91A}"/>
                    </a:ext>
                  </a:extLst>
                </p:cNvPr>
                <p:cNvSpPr>
                  <a:spLocks noChangeShapeType="1"/>
                </p:cNvSpPr>
                <p:nvPr/>
              </p:nvSpPr>
              <p:spPr bwMode="auto">
                <a:xfrm>
                  <a:off x="2976" y="4128"/>
                  <a:ext cx="336" cy="0"/>
                </a:xfrm>
                <a:prstGeom prst="line">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88" name="Group 36">
                <a:extLst>
                  <a:ext uri="{FF2B5EF4-FFF2-40B4-BE49-F238E27FC236}">
                    <a16:creationId xmlns:a16="http://schemas.microsoft.com/office/drawing/2014/main" id="{738CB8A0-6260-FB49-89CC-8800F07ED42E}"/>
                  </a:ext>
                </a:extLst>
              </p:cNvPr>
              <p:cNvGrpSpPr>
                <a:grpSpLocks/>
              </p:cNvGrpSpPr>
              <p:nvPr/>
            </p:nvGrpSpPr>
            <p:grpSpPr bwMode="auto">
              <a:xfrm>
                <a:off x="2992" y="2879"/>
                <a:ext cx="624" cy="480"/>
                <a:chOff x="2736" y="3168"/>
                <a:chExt cx="624" cy="480"/>
              </a:xfrm>
            </p:grpSpPr>
            <p:sp>
              <p:nvSpPr>
                <p:cNvPr id="791589" name="Line 37">
                  <a:extLst>
                    <a:ext uri="{FF2B5EF4-FFF2-40B4-BE49-F238E27FC236}">
                      <a16:creationId xmlns:a16="http://schemas.microsoft.com/office/drawing/2014/main" id="{693BEEFA-D7BA-984B-80FC-EEFC98539879}"/>
                    </a:ext>
                  </a:extLst>
                </p:cNvPr>
                <p:cNvSpPr>
                  <a:spLocks noChangeShapeType="1"/>
                </p:cNvSpPr>
                <p:nvPr/>
              </p:nvSpPr>
              <p:spPr bwMode="auto">
                <a:xfrm>
                  <a:off x="2736" y="3648"/>
                  <a:ext cx="3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90" name="Line 38">
                  <a:extLst>
                    <a:ext uri="{FF2B5EF4-FFF2-40B4-BE49-F238E27FC236}">
                      <a16:creationId xmlns:a16="http://schemas.microsoft.com/office/drawing/2014/main" id="{E3859A46-09D8-D04E-BC8F-024632539027}"/>
                    </a:ext>
                  </a:extLst>
                </p:cNvPr>
                <p:cNvSpPr>
                  <a:spLocks noChangeShapeType="1"/>
                </p:cNvSpPr>
                <p:nvPr/>
              </p:nvSpPr>
              <p:spPr bwMode="auto">
                <a:xfrm flipV="1">
                  <a:off x="3120" y="3168"/>
                  <a:ext cx="0" cy="48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91" name="Line 39">
                  <a:extLst>
                    <a:ext uri="{FF2B5EF4-FFF2-40B4-BE49-F238E27FC236}">
                      <a16:creationId xmlns:a16="http://schemas.microsoft.com/office/drawing/2014/main" id="{7ADA131C-FAF0-5C4D-8958-A6B16C23D2FB}"/>
                    </a:ext>
                  </a:extLst>
                </p:cNvPr>
                <p:cNvSpPr>
                  <a:spLocks noChangeShapeType="1"/>
                </p:cNvSpPr>
                <p:nvPr/>
              </p:nvSpPr>
              <p:spPr bwMode="auto">
                <a:xfrm>
                  <a:off x="3120" y="3168"/>
                  <a:ext cx="24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92" name="Group 40">
                <a:extLst>
                  <a:ext uri="{FF2B5EF4-FFF2-40B4-BE49-F238E27FC236}">
                    <a16:creationId xmlns:a16="http://schemas.microsoft.com/office/drawing/2014/main" id="{582B364A-ED5B-9B4E-9193-70F936AC24CC}"/>
                  </a:ext>
                </a:extLst>
              </p:cNvPr>
              <p:cNvGrpSpPr>
                <a:grpSpLocks/>
              </p:cNvGrpSpPr>
              <p:nvPr/>
            </p:nvGrpSpPr>
            <p:grpSpPr bwMode="auto">
              <a:xfrm>
                <a:off x="2992" y="3407"/>
                <a:ext cx="624" cy="480"/>
                <a:chOff x="2736" y="3168"/>
                <a:chExt cx="624" cy="480"/>
              </a:xfrm>
            </p:grpSpPr>
            <p:sp>
              <p:nvSpPr>
                <p:cNvPr id="791593" name="Line 41">
                  <a:extLst>
                    <a:ext uri="{FF2B5EF4-FFF2-40B4-BE49-F238E27FC236}">
                      <a16:creationId xmlns:a16="http://schemas.microsoft.com/office/drawing/2014/main" id="{7C0EA708-5D82-544C-9096-DD2DEDFDCBE1}"/>
                    </a:ext>
                  </a:extLst>
                </p:cNvPr>
                <p:cNvSpPr>
                  <a:spLocks noChangeShapeType="1"/>
                </p:cNvSpPr>
                <p:nvPr/>
              </p:nvSpPr>
              <p:spPr bwMode="auto">
                <a:xfrm>
                  <a:off x="2736" y="3648"/>
                  <a:ext cx="384"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94" name="Line 42">
                  <a:extLst>
                    <a:ext uri="{FF2B5EF4-FFF2-40B4-BE49-F238E27FC236}">
                      <a16:creationId xmlns:a16="http://schemas.microsoft.com/office/drawing/2014/main" id="{5D28E14A-B24D-064C-9DD5-3C262CD02A40}"/>
                    </a:ext>
                  </a:extLst>
                </p:cNvPr>
                <p:cNvSpPr>
                  <a:spLocks noChangeShapeType="1"/>
                </p:cNvSpPr>
                <p:nvPr/>
              </p:nvSpPr>
              <p:spPr bwMode="auto">
                <a:xfrm flipV="1">
                  <a:off x="3120" y="3168"/>
                  <a:ext cx="0" cy="48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595" name="Line 43">
                  <a:extLst>
                    <a:ext uri="{FF2B5EF4-FFF2-40B4-BE49-F238E27FC236}">
                      <a16:creationId xmlns:a16="http://schemas.microsoft.com/office/drawing/2014/main" id="{D31CBBA3-3F96-DB4E-850A-5026ED373C99}"/>
                    </a:ext>
                  </a:extLst>
                </p:cNvPr>
                <p:cNvSpPr>
                  <a:spLocks noChangeShapeType="1"/>
                </p:cNvSpPr>
                <p:nvPr/>
              </p:nvSpPr>
              <p:spPr bwMode="auto">
                <a:xfrm>
                  <a:off x="3120" y="3168"/>
                  <a:ext cx="240" cy="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596" name="Group 44">
                <a:extLst>
                  <a:ext uri="{FF2B5EF4-FFF2-40B4-BE49-F238E27FC236}">
                    <a16:creationId xmlns:a16="http://schemas.microsoft.com/office/drawing/2014/main" id="{ED3A9542-DAF4-5D47-942C-78880161BF1E}"/>
                  </a:ext>
                </a:extLst>
              </p:cNvPr>
              <p:cNvGrpSpPr>
                <a:grpSpLocks/>
              </p:cNvGrpSpPr>
              <p:nvPr/>
            </p:nvGrpSpPr>
            <p:grpSpPr bwMode="auto">
              <a:xfrm>
                <a:off x="3621" y="2487"/>
                <a:ext cx="1635" cy="1489"/>
                <a:chOff x="3621" y="2487"/>
                <a:chExt cx="1635" cy="1489"/>
              </a:xfrm>
            </p:grpSpPr>
            <p:grpSp>
              <p:nvGrpSpPr>
                <p:cNvPr id="791597" name="Group 45">
                  <a:extLst>
                    <a:ext uri="{FF2B5EF4-FFF2-40B4-BE49-F238E27FC236}">
                      <a16:creationId xmlns:a16="http://schemas.microsoft.com/office/drawing/2014/main" id="{E856C7DB-40A3-D64A-B305-55AD3E68C870}"/>
                    </a:ext>
                  </a:extLst>
                </p:cNvPr>
                <p:cNvGrpSpPr>
                  <a:grpSpLocks/>
                </p:cNvGrpSpPr>
                <p:nvPr/>
              </p:nvGrpSpPr>
              <p:grpSpPr bwMode="auto">
                <a:xfrm>
                  <a:off x="3621" y="2487"/>
                  <a:ext cx="1632" cy="250"/>
                  <a:chOff x="3621" y="2487"/>
                  <a:chExt cx="1632" cy="250"/>
                </a:xfrm>
              </p:grpSpPr>
              <p:sp>
                <p:nvSpPr>
                  <p:cNvPr id="791598" name="Rectangle 46">
                    <a:extLst>
                      <a:ext uri="{FF2B5EF4-FFF2-40B4-BE49-F238E27FC236}">
                        <a16:creationId xmlns:a16="http://schemas.microsoft.com/office/drawing/2014/main" id="{C392E1B8-3DC1-A445-8B58-EBD13883FA78}"/>
                      </a:ext>
                    </a:extLst>
                  </p:cNvPr>
                  <p:cNvSpPr>
                    <a:spLocks noChangeArrowheads="1"/>
                  </p:cNvSpPr>
                  <p:nvPr/>
                </p:nvSpPr>
                <p:spPr bwMode="auto">
                  <a:xfrm>
                    <a:off x="3621" y="2487"/>
                    <a:ext cx="1632" cy="2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关键字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1599" name="Line 47">
                    <a:extLst>
                      <a:ext uri="{FF2B5EF4-FFF2-40B4-BE49-F238E27FC236}">
                        <a16:creationId xmlns:a16="http://schemas.microsoft.com/office/drawing/2014/main" id="{AC58364F-5F48-804F-A104-2CD955CD9D49}"/>
                      </a:ext>
                    </a:extLst>
                  </p:cNvPr>
                  <p:cNvSpPr>
                    <a:spLocks noChangeShapeType="1"/>
                  </p:cNvSpPr>
                  <p:nvPr/>
                </p:nvSpPr>
                <p:spPr bwMode="auto">
                  <a:xfrm>
                    <a:off x="4309"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600" name="Line 48">
                    <a:extLst>
                      <a:ext uri="{FF2B5EF4-FFF2-40B4-BE49-F238E27FC236}">
                        <a16:creationId xmlns:a16="http://schemas.microsoft.com/office/drawing/2014/main" id="{AB935F97-C1CC-4C47-B00F-B13ECD275769}"/>
                      </a:ext>
                    </a:extLst>
                  </p:cNvPr>
                  <p:cNvSpPr>
                    <a:spLocks noChangeShapeType="1"/>
                  </p:cNvSpPr>
                  <p:nvPr/>
                </p:nvSpPr>
                <p:spPr bwMode="auto">
                  <a:xfrm>
                    <a:off x="4773"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601" name="Group 49">
                  <a:extLst>
                    <a:ext uri="{FF2B5EF4-FFF2-40B4-BE49-F238E27FC236}">
                      <a16:creationId xmlns:a16="http://schemas.microsoft.com/office/drawing/2014/main" id="{AB6C52EB-17CC-F74A-9350-981B2A8972D8}"/>
                    </a:ext>
                  </a:extLst>
                </p:cNvPr>
                <p:cNvGrpSpPr>
                  <a:grpSpLocks/>
                </p:cNvGrpSpPr>
                <p:nvPr/>
              </p:nvGrpSpPr>
              <p:grpSpPr bwMode="auto">
                <a:xfrm>
                  <a:off x="3624" y="2734"/>
                  <a:ext cx="1632" cy="250"/>
                  <a:chOff x="3621" y="2487"/>
                  <a:chExt cx="1632" cy="250"/>
                </a:xfrm>
              </p:grpSpPr>
              <p:sp>
                <p:nvSpPr>
                  <p:cNvPr id="791602" name="Rectangle 50">
                    <a:extLst>
                      <a:ext uri="{FF2B5EF4-FFF2-40B4-BE49-F238E27FC236}">
                        <a16:creationId xmlns:a16="http://schemas.microsoft.com/office/drawing/2014/main" id="{B2875934-2D8B-FB42-AD0E-307994D7D528}"/>
                      </a:ext>
                    </a:extLst>
                  </p:cNvPr>
                  <p:cNvSpPr>
                    <a:spLocks noChangeArrowheads="1"/>
                  </p:cNvSpPr>
                  <p:nvPr/>
                </p:nvSpPr>
                <p:spPr bwMode="auto">
                  <a:xfrm>
                    <a:off x="3621" y="2487"/>
                    <a:ext cx="1632" cy="2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386</a:t>
                    </a:r>
                    <a:endPar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1603" name="Line 51">
                    <a:extLst>
                      <a:ext uri="{FF2B5EF4-FFF2-40B4-BE49-F238E27FC236}">
                        <a16:creationId xmlns:a16="http://schemas.microsoft.com/office/drawing/2014/main" id="{696E4AD1-0496-7D48-BD3F-31B42D5B30AB}"/>
                      </a:ext>
                    </a:extLst>
                  </p:cNvPr>
                  <p:cNvSpPr>
                    <a:spLocks noChangeShapeType="1"/>
                  </p:cNvSpPr>
                  <p:nvPr/>
                </p:nvSpPr>
                <p:spPr bwMode="auto">
                  <a:xfrm>
                    <a:off x="4309"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604" name="Line 52">
                    <a:extLst>
                      <a:ext uri="{FF2B5EF4-FFF2-40B4-BE49-F238E27FC236}">
                        <a16:creationId xmlns:a16="http://schemas.microsoft.com/office/drawing/2014/main" id="{071D1BF5-89FD-0042-94DA-2E753792C1D7}"/>
                      </a:ext>
                    </a:extLst>
                  </p:cNvPr>
                  <p:cNvSpPr>
                    <a:spLocks noChangeShapeType="1"/>
                  </p:cNvSpPr>
                  <p:nvPr/>
                </p:nvSpPr>
                <p:spPr bwMode="auto">
                  <a:xfrm>
                    <a:off x="4773"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605" name="Group 53">
                  <a:extLst>
                    <a:ext uri="{FF2B5EF4-FFF2-40B4-BE49-F238E27FC236}">
                      <a16:creationId xmlns:a16="http://schemas.microsoft.com/office/drawing/2014/main" id="{D7069D0C-6F6A-D645-AA65-F485B1024641}"/>
                    </a:ext>
                  </a:extLst>
                </p:cNvPr>
                <p:cNvGrpSpPr>
                  <a:grpSpLocks/>
                </p:cNvGrpSpPr>
                <p:nvPr/>
              </p:nvGrpSpPr>
              <p:grpSpPr bwMode="auto">
                <a:xfrm>
                  <a:off x="3624" y="2982"/>
                  <a:ext cx="1632" cy="250"/>
                  <a:chOff x="3621" y="2487"/>
                  <a:chExt cx="1632" cy="250"/>
                </a:xfrm>
              </p:grpSpPr>
              <p:sp>
                <p:nvSpPr>
                  <p:cNvPr id="791606" name="Rectangle 54">
                    <a:extLst>
                      <a:ext uri="{FF2B5EF4-FFF2-40B4-BE49-F238E27FC236}">
                        <a16:creationId xmlns:a16="http://schemas.microsoft.com/office/drawing/2014/main" id="{9E4FA56E-10D7-7543-94B8-44153D9AE718}"/>
                      </a:ext>
                    </a:extLst>
                  </p:cNvPr>
                  <p:cNvSpPr>
                    <a:spLocks noChangeArrowheads="1"/>
                  </p:cNvSpPr>
                  <p:nvPr/>
                </p:nvSpPr>
                <p:spPr bwMode="auto">
                  <a:xfrm>
                    <a:off x="3621" y="2487"/>
                    <a:ext cx="1632" cy="2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263</a:t>
                    </a:r>
                    <a:endPar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1607" name="Line 55">
                    <a:extLst>
                      <a:ext uri="{FF2B5EF4-FFF2-40B4-BE49-F238E27FC236}">
                        <a16:creationId xmlns:a16="http://schemas.microsoft.com/office/drawing/2014/main" id="{31ACC87C-9659-EB4B-B985-E2428BB9CC77}"/>
                      </a:ext>
                    </a:extLst>
                  </p:cNvPr>
                  <p:cNvSpPr>
                    <a:spLocks noChangeShapeType="1"/>
                  </p:cNvSpPr>
                  <p:nvPr/>
                </p:nvSpPr>
                <p:spPr bwMode="auto">
                  <a:xfrm>
                    <a:off x="4309"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608" name="Line 56">
                    <a:extLst>
                      <a:ext uri="{FF2B5EF4-FFF2-40B4-BE49-F238E27FC236}">
                        <a16:creationId xmlns:a16="http://schemas.microsoft.com/office/drawing/2014/main" id="{C8B8C90A-36DD-7D46-9609-E50D078B797C}"/>
                      </a:ext>
                    </a:extLst>
                  </p:cNvPr>
                  <p:cNvSpPr>
                    <a:spLocks noChangeShapeType="1"/>
                  </p:cNvSpPr>
                  <p:nvPr/>
                </p:nvSpPr>
                <p:spPr bwMode="auto">
                  <a:xfrm>
                    <a:off x="4773"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609" name="Group 57">
                  <a:extLst>
                    <a:ext uri="{FF2B5EF4-FFF2-40B4-BE49-F238E27FC236}">
                      <a16:creationId xmlns:a16="http://schemas.microsoft.com/office/drawing/2014/main" id="{88ECF1EC-0B66-4547-8228-811D48998876}"/>
                    </a:ext>
                  </a:extLst>
                </p:cNvPr>
                <p:cNvGrpSpPr>
                  <a:grpSpLocks/>
                </p:cNvGrpSpPr>
                <p:nvPr/>
              </p:nvGrpSpPr>
              <p:grpSpPr bwMode="auto">
                <a:xfrm>
                  <a:off x="3624" y="3230"/>
                  <a:ext cx="1632" cy="250"/>
                  <a:chOff x="3621" y="2487"/>
                  <a:chExt cx="1632" cy="250"/>
                </a:xfrm>
              </p:grpSpPr>
              <p:sp>
                <p:nvSpPr>
                  <p:cNvPr id="791610" name="Rectangle 58">
                    <a:extLst>
                      <a:ext uri="{FF2B5EF4-FFF2-40B4-BE49-F238E27FC236}">
                        <a16:creationId xmlns:a16="http://schemas.microsoft.com/office/drawing/2014/main" id="{A5ED1757-AB8B-BC49-A491-CDCF49DA5E60}"/>
                      </a:ext>
                    </a:extLst>
                  </p:cNvPr>
                  <p:cNvSpPr>
                    <a:spLocks noChangeArrowheads="1"/>
                  </p:cNvSpPr>
                  <p:nvPr/>
                </p:nvSpPr>
                <p:spPr bwMode="auto">
                  <a:xfrm>
                    <a:off x="3621" y="2487"/>
                    <a:ext cx="1632" cy="2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1046</a:t>
                    </a:r>
                    <a:endPar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1611" name="Line 59">
                    <a:extLst>
                      <a:ext uri="{FF2B5EF4-FFF2-40B4-BE49-F238E27FC236}">
                        <a16:creationId xmlns:a16="http://schemas.microsoft.com/office/drawing/2014/main" id="{CD4F6997-AEFF-8845-B226-82F7702DC535}"/>
                      </a:ext>
                    </a:extLst>
                  </p:cNvPr>
                  <p:cNvSpPr>
                    <a:spLocks noChangeShapeType="1"/>
                  </p:cNvSpPr>
                  <p:nvPr/>
                </p:nvSpPr>
                <p:spPr bwMode="auto">
                  <a:xfrm>
                    <a:off x="4309"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612" name="Line 60">
                    <a:extLst>
                      <a:ext uri="{FF2B5EF4-FFF2-40B4-BE49-F238E27FC236}">
                        <a16:creationId xmlns:a16="http://schemas.microsoft.com/office/drawing/2014/main" id="{6381885B-D791-114C-A3F8-DE9CF377B7B0}"/>
                      </a:ext>
                    </a:extLst>
                  </p:cNvPr>
                  <p:cNvSpPr>
                    <a:spLocks noChangeShapeType="1"/>
                  </p:cNvSpPr>
                  <p:nvPr/>
                </p:nvSpPr>
                <p:spPr bwMode="auto">
                  <a:xfrm>
                    <a:off x="4773"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613" name="Group 61">
                  <a:extLst>
                    <a:ext uri="{FF2B5EF4-FFF2-40B4-BE49-F238E27FC236}">
                      <a16:creationId xmlns:a16="http://schemas.microsoft.com/office/drawing/2014/main" id="{B9E125D4-4854-8F45-A0FF-15B4574BCDE4}"/>
                    </a:ext>
                  </a:extLst>
                </p:cNvPr>
                <p:cNvGrpSpPr>
                  <a:grpSpLocks/>
                </p:cNvGrpSpPr>
                <p:nvPr/>
              </p:nvGrpSpPr>
              <p:grpSpPr bwMode="auto">
                <a:xfrm>
                  <a:off x="3624" y="3478"/>
                  <a:ext cx="1632" cy="250"/>
                  <a:chOff x="3621" y="2487"/>
                  <a:chExt cx="1632" cy="250"/>
                </a:xfrm>
              </p:grpSpPr>
              <p:sp>
                <p:nvSpPr>
                  <p:cNvPr id="791614" name="Rectangle 62">
                    <a:extLst>
                      <a:ext uri="{FF2B5EF4-FFF2-40B4-BE49-F238E27FC236}">
                        <a16:creationId xmlns:a16="http://schemas.microsoft.com/office/drawing/2014/main" id="{BBDFFBC3-B28F-754D-82C9-033BE418F150}"/>
                      </a:ext>
                    </a:extLst>
                  </p:cNvPr>
                  <p:cNvSpPr>
                    <a:spLocks noChangeArrowheads="1"/>
                  </p:cNvSpPr>
                  <p:nvPr/>
                </p:nvSpPr>
                <p:spPr bwMode="auto">
                  <a:xfrm>
                    <a:off x="3621" y="2487"/>
                    <a:ext cx="1632" cy="2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1615" name="Line 63">
                    <a:extLst>
                      <a:ext uri="{FF2B5EF4-FFF2-40B4-BE49-F238E27FC236}">
                        <a16:creationId xmlns:a16="http://schemas.microsoft.com/office/drawing/2014/main" id="{7CC15561-C058-E744-AC88-C671742834B2}"/>
                      </a:ext>
                    </a:extLst>
                  </p:cNvPr>
                  <p:cNvSpPr>
                    <a:spLocks noChangeShapeType="1"/>
                  </p:cNvSpPr>
                  <p:nvPr/>
                </p:nvSpPr>
                <p:spPr bwMode="auto">
                  <a:xfrm>
                    <a:off x="4309"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616" name="Line 64">
                    <a:extLst>
                      <a:ext uri="{FF2B5EF4-FFF2-40B4-BE49-F238E27FC236}">
                        <a16:creationId xmlns:a16="http://schemas.microsoft.com/office/drawing/2014/main" id="{73EBA2FB-2829-E549-8827-2CA9FA0F4884}"/>
                      </a:ext>
                    </a:extLst>
                  </p:cNvPr>
                  <p:cNvSpPr>
                    <a:spLocks noChangeShapeType="1"/>
                  </p:cNvSpPr>
                  <p:nvPr/>
                </p:nvSpPr>
                <p:spPr bwMode="auto">
                  <a:xfrm>
                    <a:off x="4773"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1617" name="Group 65">
                  <a:extLst>
                    <a:ext uri="{FF2B5EF4-FFF2-40B4-BE49-F238E27FC236}">
                      <a16:creationId xmlns:a16="http://schemas.microsoft.com/office/drawing/2014/main" id="{44429697-4609-3845-B009-ABE81EA9595F}"/>
                    </a:ext>
                  </a:extLst>
                </p:cNvPr>
                <p:cNvGrpSpPr>
                  <a:grpSpLocks/>
                </p:cNvGrpSpPr>
                <p:nvPr/>
              </p:nvGrpSpPr>
              <p:grpSpPr bwMode="auto">
                <a:xfrm>
                  <a:off x="3624" y="3726"/>
                  <a:ext cx="1632" cy="250"/>
                  <a:chOff x="3621" y="2487"/>
                  <a:chExt cx="1632" cy="250"/>
                </a:xfrm>
              </p:grpSpPr>
              <p:sp>
                <p:nvSpPr>
                  <p:cNvPr id="791618" name="Rectangle 66">
                    <a:extLst>
                      <a:ext uri="{FF2B5EF4-FFF2-40B4-BE49-F238E27FC236}">
                        <a16:creationId xmlns:a16="http://schemas.microsoft.com/office/drawing/2014/main" id="{6BE4B52C-5D71-0B47-ADB7-A381D9B685EE}"/>
                      </a:ext>
                    </a:extLst>
                  </p:cNvPr>
                  <p:cNvSpPr>
                    <a:spLocks noChangeArrowheads="1"/>
                  </p:cNvSpPr>
                  <p:nvPr/>
                </p:nvSpPr>
                <p:spPr bwMode="auto">
                  <a:xfrm>
                    <a:off x="3621" y="2487"/>
                    <a:ext cx="1632" cy="2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275</a:t>
                    </a:r>
                    <a:endPar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1619" name="Line 67">
                    <a:extLst>
                      <a:ext uri="{FF2B5EF4-FFF2-40B4-BE49-F238E27FC236}">
                        <a16:creationId xmlns:a16="http://schemas.microsoft.com/office/drawing/2014/main" id="{B37D424B-304C-7F48-B6C1-16FBD9C4E738}"/>
                      </a:ext>
                    </a:extLst>
                  </p:cNvPr>
                  <p:cNvSpPr>
                    <a:spLocks noChangeShapeType="1"/>
                  </p:cNvSpPr>
                  <p:nvPr/>
                </p:nvSpPr>
                <p:spPr bwMode="auto">
                  <a:xfrm>
                    <a:off x="4309"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1620" name="Line 68">
                    <a:extLst>
                      <a:ext uri="{FF2B5EF4-FFF2-40B4-BE49-F238E27FC236}">
                        <a16:creationId xmlns:a16="http://schemas.microsoft.com/office/drawing/2014/main" id="{1F2469A0-1612-6F4B-9154-9C3CD797B28D}"/>
                      </a:ext>
                    </a:extLst>
                  </p:cNvPr>
                  <p:cNvSpPr>
                    <a:spLocks noChangeShapeType="1"/>
                  </p:cNvSpPr>
                  <p:nvPr/>
                </p:nvSpPr>
                <p:spPr bwMode="auto">
                  <a:xfrm>
                    <a:off x="4773" y="2487"/>
                    <a:ext cx="0" cy="2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
        <p:nvSpPr>
          <p:cNvPr id="791621" name="Rectangle 69">
            <a:extLst>
              <a:ext uri="{FF2B5EF4-FFF2-40B4-BE49-F238E27FC236}">
                <a16:creationId xmlns:a16="http://schemas.microsoft.com/office/drawing/2014/main" id="{0731C149-78D7-7744-B921-497640D976F4}"/>
              </a:ext>
            </a:extLst>
          </p:cNvPr>
          <p:cNvSpPr>
            <a:spLocks noChangeArrowheads="1"/>
          </p:cNvSpPr>
          <p:nvPr/>
        </p:nvSpPr>
        <p:spPr bwMode="auto">
          <a:xfrm>
            <a:off x="1676400" y="3644901"/>
            <a:ext cx="29718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1303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701800" indent="-381000" eaLnBrk="0" hangingPunct="0">
              <a:defRPr kumimoji="1" sz="2400">
                <a:solidFill>
                  <a:schemeClr val="tx1"/>
                </a:solidFill>
                <a:latin typeface="Times New Roman" panose="02020603050405020304" pitchFamily="18" charset="0"/>
                <a:ea typeface="宋体" panose="02010600030101010101" pitchFamily="2" charset="-122"/>
              </a:defRPr>
            </a:lvl3pPr>
            <a:lvl4pPr marL="2235200" indent="-342900" eaLnBrk="0" hangingPunct="0">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通过</a:t>
            </a:r>
            <a:r>
              <a:rPr lang="zh-CN" altLang="en-US" sz="2800" b="1">
                <a:solidFill>
                  <a:srgbClr val="FFFFFF"/>
                </a:solidFill>
              </a:rPr>
              <a:t>索引表可实现对数据表中记录的快速查找</a:t>
            </a:r>
            <a:r>
              <a:rPr lang="zh-CN" altLang="en-US" sz="2800" b="1">
                <a:solidFill>
                  <a:srgbClr val="FFFFFF"/>
                </a:solidFill>
                <a:latin typeface="宋体" panose="02010600030101010101" pitchFamily="2" charset="-122"/>
              </a:rPr>
              <a:t>。</a:t>
            </a:r>
            <a:r>
              <a:rPr lang="zh-CN" altLang="en-US" sz="2800" b="1">
                <a:solidFill>
                  <a:srgbClr val="FFFF00"/>
                </a:solidFill>
              </a:rPr>
              <a:t>索引表的组织</a:t>
            </a:r>
            <a:r>
              <a:rPr lang="zh-CN" altLang="en-US" sz="2800" b="1">
                <a:solidFill>
                  <a:srgbClr val="FFFFFF"/>
                </a:solidFill>
              </a:rPr>
              <a:t>有</a:t>
            </a:r>
            <a:r>
              <a:rPr lang="zh-CN" altLang="en-US" sz="2800" b="1">
                <a:solidFill>
                  <a:srgbClr val="00FFFF"/>
                </a:solidFill>
              </a:rPr>
              <a:t>线性结构</a:t>
            </a:r>
            <a:r>
              <a:rPr lang="zh-CN" altLang="en-US" sz="2800" b="1">
                <a:solidFill>
                  <a:srgbClr val="FFFFFF"/>
                </a:solidFill>
              </a:rPr>
              <a:t>和</a:t>
            </a:r>
            <a:r>
              <a:rPr lang="zh-CN" altLang="en-US" sz="2800" b="1">
                <a:solidFill>
                  <a:srgbClr val="00FFFF"/>
                </a:solidFill>
              </a:rPr>
              <a:t>树形结构</a:t>
            </a:r>
            <a:r>
              <a:rPr lang="zh-CN" altLang="en-US" sz="2800" b="1">
                <a:solidFill>
                  <a:srgbClr val="FFFFFF"/>
                </a:solidFill>
              </a:rPr>
              <a:t>两种</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843510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810209D1-8FAF-E44B-9AB9-D8E6301FD7C1}"/>
              </a:ext>
            </a:extLst>
          </p:cNvPr>
          <p:cNvSpPr>
            <a:spLocks noGrp="1" noChangeArrowheads="1"/>
          </p:cNvSpPr>
          <p:nvPr>
            <p:ph type="title"/>
          </p:nvPr>
        </p:nvSpPr>
        <p:spPr>
          <a:xfrm>
            <a:off x="2713039" y="152400"/>
            <a:ext cx="5470525" cy="838200"/>
          </a:xfrm>
        </p:spPr>
        <p:txBody>
          <a:bodyPr/>
          <a:lstStyle/>
          <a:p>
            <a:r>
              <a:rPr lang="en-US" altLang="zh-CN" b="1">
                <a:latin typeface="Times New Roman" panose="02020603050405020304" pitchFamily="18" charset="0"/>
              </a:rPr>
              <a:t>9.5.1   </a:t>
            </a:r>
            <a:r>
              <a:rPr lang="zh-CN" altLang="en-US" b="1">
                <a:latin typeface="Times New Roman" panose="02020603050405020304" pitchFamily="18" charset="0"/>
                <a:ea typeface="楷体_GB2312" pitchFamily="49" charset="-122"/>
              </a:rPr>
              <a:t>顺序索引表</a:t>
            </a:r>
          </a:p>
        </p:txBody>
      </p:sp>
      <p:sp>
        <p:nvSpPr>
          <p:cNvPr id="792579" name="Rectangle 3">
            <a:extLst>
              <a:ext uri="{FF2B5EF4-FFF2-40B4-BE49-F238E27FC236}">
                <a16:creationId xmlns:a16="http://schemas.microsoft.com/office/drawing/2014/main" id="{1FDBF78A-7E1E-A944-A088-201CF387FFAF}"/>
              </a:ext>
            </a:extLst>
          </p:cNvPr>
          <p:cNvSpPr>
            <a:spLocks noGrp="1" noChangeArrowheads="1"/>
          </p:cNvSpPr>
          <p:nvPr>
            <p:ph type="body" idx="1"/>
          </p:nvPr>
        </p:nvSpPr>
        <p:spPr>
          <a:xfrm>
            <a:off x="1676401" y="1066800"/>
            <a:ext cx="8812213" cy="4306888"/>
          </a:xfrm>
          <a:noFill/>
          <a:ln/>
        </p:spPr>
        <p:txBody>
          <a:bodyPr/>
          <a:lstStyle/>
          <a:p>
            <a:pPr marL="0" indent="0">
              <a:lnSpc>
                <a:spcPct val="110000"/>
              </a:lnSpc>
              <a:buNone/>
            </a:pPr>
            <a:r>
              <a:rPr lang="zh-CN" altLang="en-US" sz="2800" b="1"/>
              <a:t>        是将</a:t>
            </a:r>
            <a:r>
              <a:rPr lang="zh-CN" altLang="en-US" sz="2800" b="1">
                <a:solidFill>
                  <a:schemeClr val="folHlink"/>
                </a:solidFill>
              </a:rPr>
              <a:t>索引项</a:t>
            </a:r>
            <a:r>
              <a:rPr lang="zh-CN" altLang="en-US" sz="2800" b="1"/>
              <a:t>按</a:t>
            </a:r>
            <a:r>
              <a:rPr lang="zh-CN" altLang="en-US" sz="2800" b="1">
                <a:solidFill>
                  <a:schemeClr val="accent1"/>
                </a:solidFill>
              </a:rPr>
              <a:t>顺序结构</a:t>
            </a:r>
            <a:r>
              <a:rPr lang="zh-CN" altLang="en-US" sz="2800" b="1"/>
              <a:t>组织的线性索引表</a:t>
            </a:r>
            <a:r>
              <a:rPr lang="zh-CN" altLang="en-US" sz="2800" b="1">
                <a:latin typeface="宋体" panose="02010600030101010101" pitchFamily="2" charset="-122"/>
              </a:rPr>
              <a:t>，而表中</a:t>
            </a:r>
            <a:r>
              <a:rPr lang="zh-CN" altLang="en-US" sz="2800" b="1">
                <a:solidFill>
                  <a:schemeClr val="folHlink"/>
                </a:solidFill>
              </a:rPr>
              <a:t>索引项</a:t>
            </a:r>
            <a:r>
              <a:rPr lang="zh-CN" altLang="en-US" sz="2800" b="1"/>
              <a:t>一般是</a:t>
            </a:r>
            <a:r>
              <a:rPr lang="zh-CN" altLang="en-US" sz="2800" b="1">
                <a:solidFill>
                  <a:schemeClr val="accent1"/>
                </a:solidFill>
              </a:rPr>
              <a:t>按关键字排序</a:t>
            </a:r>
            <a:r>
              <a:rPr lang="zh-CN" altLang="en-US" sz="2800" b="1"/>
              <a:t>的</a:t>
            </a:r>
            <a:r>
              <a:rPr lang="zh-CN" altLang="en-US" sz="2800" b="1">
                <a:latin typeface="宋体" panose="02010600030101010101" pitchFamily="2" charset="-122"/>
              </a:rPr>
              <a:t>，其特点是：</a:t>
            </a:r>
          </a:p>
          <a:p>
            <a:pPr marL="0" indent="0">
              <a:lnSpc>
                <a:spcPct val="110000"/>
              </a:lnSpc>
              <a:buNone/>
            </a:pPr>
            <a:r>
              <a:rPr lang="zh-CN" altLang="en-US" b="1">
                <a:solidFill>
                  <a:schemeClr val="folHlink"/>
                </a:solidFill>
              </a:rPr>
              <a:t>优点</a:t>
            </a:r>
            <a:r>
              <a:rPr lang="zh-CN" altLang="en-US" b="1">
                <a:latin typeface="宋体" panose="02010600030101010101" pitchFamily="2" charset="-122"/>
              </a:rPr>
              <a:t>：</a:t>
            </a: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可以用折半查找方法快速找到关键字</a:t>
            </a:r>
            <a:r>
              <a:rPr lang="zh-CN" altLang="en-US" b="1">
                <a:latin typeface="宋体" panose="02010600030101010101" pitchFamily="2" charset="-122"/>
              </a:rPr>
              <a:t>，进而找到数据记录的物理地址，实现数据记录的快速查找；</a:t>
            </a: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提供对变长数据记录的便捷访问</a:t>
            </a:r>
            <a:r>
              <a:rPr lang="zh-CN" altLang="en-US" b="1">
                <a:latin typeface="宋体" panose="02010600030101010101" pitchFamily="2" charset="-122"/>
              </a:rPr>
              <a:t>；</a:t>
            </a: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插入或删除数据记录时不需要移动记录</a:t>
            </a:r>
            <a:r>
              <a:rPr lang="zh-CN" altLang="en-US" b="1">
                <a:latin typeface="宋体" panose="02010600030101010101" pitchFamily="2" charset="-122"/>
              </a:rPr>
              <a:t>，但需要对索引表进行维护。</a:t>
            </a:r>
          </a:p>
        </p:txBody>
      </p:sp>
    </p:spTree>
    <p:extLst>
      <p:ext uri="{BB962C8B-B14F-4D97-AF65-F5344CB8AC3E}">
        <p14:creationId xmlns:p14="http://schemas.microsoft.com/office/powerpoint/2010/main" val="910645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021A967F-2B86-8646-8FDE-8175FC51A554}"/>
              </a:ext>
            </a:extLst>
          </p:cNvPr>
          <p:cNvSpPr>
            <a:spLocks noGrp="1" noChangeArrowheads="1"/>
          </p:cNvSpPr>
          <p:nvPr>
            <p:ph type="body" idx="1"/>
          </p:nvPr>
        </p:nvSpPr>
        <p:spPr>
          <a:xfrm>
            <a:off x="1676401" y="201613"/>
            <a:ext cx="8812213" cy="2722562"/>
          </a:xfrm>
          <a:noFill/>
          <a:ln/>
        </p:spPr>
        <p:txBody>
          <a:bodyPr/>
          <a:lstStyle/>
          <a:p>
            <a:pPr marL="0" indent="0">
              <a:lnSpc>
                <a:spcPct val="110000"/>
              </a:lnSpc>
              <a:buNone/>
            </a:pPr>
            <a:r>
              <a:rPr lang="zh-CN" altLang="en-US" b="1">
                <a:solidFill>
                  <a:schemeClr val="folHlink"/>
                </a:solidFill>
              </a:rPr>
              <a:t>缺点</a:t>
            </a:r>
            <a:r>
              <a:rPr lang="zh-CN" altLang="en-US" b="1">
                <a:latin typeface="宋体" panose="02010600030101010101" pitchFamily="2" charset="-122"/>
              </a:rPr>
              <a:t>：</a:t>
            </a: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索引表中索引项的数目与数据表中记录数相同</a:t>
            </a:r>
            <a:r>
              <a:rPr lang="zh-CN" altLang="en-US" b="1">
                <a:latin typeface="宋体" panose="02010600030101010101" pitchFamily="2" charset="-122"/>
              </a:rPr>
              <a:t>，当索引表很大时，检索记录需多次访问外存；</a:t>
            </a:r>
          </a:p>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latin typeface="宋体" panose="02010600030101010101" pitchFamily="2" charset="-122"/>
              </a:rPr>
              <a:t>对索引表的维护代价较高，涉及到大量索引项的移动，不适合于插入和删除操作。</a:t>
            </a:r>
          </a:p>
        </p:txBody>
      </p:sp>
    </p:spTree>
    <p:extLst>
      <p:ext uri="{BB962C8B-B14F-4D97-AF65-F5344CB8AC3E}">
        <p14:creationId xmlns:p14="http://schemas.microsoft.com/office/powerpoint/2010/main" val="17426080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4626" name="Rectangle 2">
            <a:extLst>
              <a:ext uri="{FF2B5EF4-FFF2-40B4-BE49-F238E27FC236}">
                <a16:creationId xmlns:a16="http://schemas.microsoft.com/office/drawing/2014/main" id="{FF3741D9-BEE3-BD4C-9A81-D29BDB8A5366}"/>
              </a:ext>
            </a:extLst>
          </p:cNvPr>
          <p:cNvSpPr>
            <a:spLocks noGrp="1" noChangeArrowheads="1"/>
          </p:cNvSpPr>
          <p:nvPr>
            <p:ph type="title"/>
          </p:nvPr>
        </p:nvSpPr>
        <p:spPr>
          <a:xfrm>
            <a:off x="2209800" y="152400"/>
            <a:ext cx="5399088" cy="838200"/>
          </a:xfrm>
        </p:spPr>
        <p:txBody>
          <a:bodyPr/>
          <a:lstStyle/>
          <a:p>
            <a:r>
              <a:rPr lang="en-US" altLang="zh-CN" b="1">
                <a:latin typeface="Times New Roman" panose="02020603050405020304" pitchFamily="18" charset="0"/>
              </a:rPr>
              <a:t>9.5.2   </a:t>
            </a:r>
            <a:r>
              <a:rPr lang="zh-CN" altLang="en-US" b="1">
                <a:latin typeface="Times New Roman" panose="02020603050405020304" pitchFamily="18" charset="0"/>
                <a:ea typeface="楷体_GB2312" pitchFamily="49" charset="-122"/>
              </a:rPr>
              <a:t>树形索引表</a:t>
            </a:r>
          </a:p>
        </p:txBody>
      </p:sp>
      <p:sp>
        <p:nvSpPr>
          <p:cNvPr id="794627" name="Rectangle 3">
            <a:extLst>
              <a:ext uri="{FF2B5EF4-FFF2-40B4-BE49-F238E27FC236}">
                <a16:creationId xmlns:a16="http://schemas.microsoft.com/office/drawing/2014/main" id="{2BC33A31-4087-2C4F-8BB1-23E9F8443ED8}"/>
              </a:ext>
            </a:extLst>
          </p:cNvPr>
          <p:cNvSpPr>
            <a:spLocks noGrp="1" noChangeArrowheads="1"/>
          </p:cNvSpPr>
          <p:nvPr>
            <p:ph type="body" idx="1"/>
          </p:nvPr>
        </p:nvSpPr>
        <p:spPr>
          <a:xfrm>
            <a:off x="1676401" y="1143000"/>
            <a:ext cx="8812213" cy="5454650"/>
          </a:xfrm>
          <a:noFill/>
          <a:ln/>
        </p:spPr>
        <p:txBody>
          <a:bodyPr/>
          <a:lstStyle/>
          <a:p>
            <a:pPr marL="0" indent="0">
              <a:lnSpc>
                <a:spcPct val="110000"/>
              </a:lnSpc>
              <a:buNone/>
            </a:pPr>
            <a:r>
              <a:rPr lang="zh-CN" altLang="en-US" b="1"/>
              <a:t>       </a:t>
            </a:r>
            <a:r>
              <a:rPr lang="zh-CN" altLang="en-US" sz="2800" b="1"/>
              <a:t>平衡</a:t>
            </a:r>
            <a:r>
              <a:rPr lang="zh-CN" altLang="en-US" sz="2800" b="1">
                <a:latin typeface="宋体" panose="02010600030101010101" pitchFamily="2" charset="-122"/>
              </a:rPr>
              <a:t>二叉排序树便于动态查找，因此用</a:t>
            </a:r>
            <a:r>
              <a:rPr lang="zh-CN" altLang="en-US" sz="2800" b="1"/>
              <a:t>平衡</a:t>
            </a:r>
            <a:r>
              <a:rPr lang="zh-CN" altLang="en-US" sz="2800" b="1">
                <a:latin typeface="宋体" panose="02010600030101010101" pitchFamily="2" charset="-122"/>
              </a:rPr>
              <a:t>二叉排序树来组织索引表是一种可行的选择。当用于大型数据库时，所有数据及索引都存储在外存，因此，涉及到内</a:t>
            </a:r>
            <a:r>
              <a:rPr lang="zh-CN" altLang="en-US" sz="2800" b="1"/>
              <a:t>、</a:t>
            </a:r>
            <a:r>
              <a:rPr lang="zh-CN" altLang="en-US" sz="2800" b="1">
                <a:latin typeface="宋体" panose="02010600030101010101" pitchFamily="2" charset="-122"/>
              </a:rPr>
              <a:t>外存之间频繁的数据交换，这种</a:t>
            </a:r>
            <a:r>
              <a:rPr lang="zh-CN" altLang="en-US" sz="2800" b="1">
                <a:solidFill>
                  <a:schemeClr val="folHlink"/>
                </a:solidFill>
                <a:latin typeface="宋体" panose="02010600030101010101" pitchFamily="2" charset="-122"/>
              </a:rPr>
              <a:t>交换速度的快慢</a:t>
            </a:r>
            <a:r>
              <a:rPr lang="zh-CN" altLang="en-US" sz="2800" b="1">
                <a:latin typeface="宋体" panose="02010600030101010101" pitchFamily="2" charset="-122"/>
              </a:rPr>
              <a:t>成为制约动态查找的</a:t>
            </a:r>
            <a:r>
              <a:rPr lang="zh-CN" altLang="en-US" sz="2800" b="1">
                <a:solidFill>
                  <a:schemeClr val="tx2"/>
                </a:solidFill>
                <a:latin typeface="宋体" panose="02010600030101010101" pitchFamily="2" charset="-122"/>
              </a:rPr>
              <a:t>瓶颈</a:t>
            </a:r>
            <a:r>
              <a:rPr lang="zh-CN" altLang="en-US" sz="2800" b="1">
                <a:latin typeface="宋体" panose="02010600030101010101" pitchFamily="2" charset="-122"/>
              </a:rPr>
              <a:t>。若以二叉树的结点作为内</a:t>
            </a:r>
            <a:r>
              <a:rPr lang="zh-CN" altLang="en-US" sz="2800" b="1"/>
              <a:t>、</a:t>
            </a:r>
            <a:r>
              <a:rPr lang="zh-CN" altLang="en-US" sz="2800" b="1">
                <a:latin typeface="宋体" panose="02010600030101010101" pitchFamily="2" charset="-122"/>
              </a:rPr>
              <a:t>外存之间数据交换单位，则查找给定关键字时对磁盘平均进行</a:t>
            </a:r>
            <a:r>
              <a:rPr lang="zh-CN" altLang="en-US" sz="2800" b="1"/>
              <a:t>㏒</a:t>
            </a:r>
            <a:r>
              <a:rPr lang="en-US" altLang="zh-CN" sz="2800" b="1" baseline="-25000"/>
              <a:t>2</a:t>
            </a:r>
            <a:r>
              <a:rPr lang="en-US" altLang="zh-CN" sz="2800" b="1"/>
              <a:t>n</a:t>
            </a:r>
            <a:r>
              <a:rPr lang="zh-CN" altLang="en-US" sz="2800" b="1">
                <a:latin typeface="宋体" panose="02010600030101010101" pitchFamily="2" charset="-122"/>
              </a:rPr>
              <a:t>次访问是不能容忍的，因此，必须</a:t>
            </a:r>
            <a:r>
              <a:rPr lang="zh-CN" altLang="en-US" sz="2800" b="1">
                <a:solidFill>
                  <a:schemeClr val="folHlink"/>
                </a:solidFill>
                <a:latin typeface="宋体" panose="02010600030101010101" pitchFamily="2" charset="-122"/>
              </a:rPr>
              <a:t>选择</a:t>
            </a:r>
            <a:r>
              <a:rPr lang="zh-CN" altLang="en-US" sz="2800" b="1">
                <a:latin typeface="宋体" panose="02010600030101010101" pitchFamily="2" charset="-122"/>
              </a:rPr>
              <a:t>一种能</a:t>
            </a:r>
            <a:r>
              <a:rPr lang="zh-CN" altLang="en-US" sz="2800" b="1">
                <a:solidFill>
                  <a:schemeClr val="folHlink"/>
                </a:solidFill>
                <a:latin typeface="宋体" panose="02010600030101010101" pitchFamily="2" charset="-122"/>
              </a:rPr>
              <a:t>尽可能降低磁盘</a:t>
            </a:r>
            <a:r>
              <a:rPr lang="en-US" altLang="zh-CN" sz="2800" b="1">
                <a:solidFill>
                  <a:schemeClr val="folHlink"/>
                </a:solidFill>
              </a:rPr>
              <a:t>I/O</a:t>
            </a:r>
            <a:r>
              <a:rPr lang="zh-CN" altLang="en-US" sz="2800" b="1">
                <a:solidFill>
                  <a:schemeClr val="folHlink"/>
                </a:solidFill>
              </a:rPr>
              <a:t>次数</a:t>
            </a:r>
            <a:r>
              <a:rPr lang="zh-CN" altLang="en-US" sz="2800" b="1"/>
              <a:t>的索引组织方式</a:t>
            </a:r>
            <a:r>
              <a:rPr lang="zh-CN" altLang="en-US" sz="2800" b="1">
                <a:latin typeface="宋体" panose="02010600030101010101" pitchFamily="2" charset="-122"/>
              </a:rPr>
              <a:t>。树结点的大小尽可能地接近页的大小。</a:t>
            </a:r>
          </a:p>
          <a:p>
            <a:pPr marL="0" indent="0">
              <a:lnSpc>
                <a:spcPct val="110000"/>
              </a:lnSpc>
              <a:buNone/>
            </a:pPr>
            <a:r>
              <a:rPr lang="zh-CN" altLang="en-US" sz="2800" b="1"/>
              <a:t>        </a:t>
            </a:r>
            <a:r>
              <a:rPr lang="en-US" altLang="zh-CN" sz="2800" b="1"/>
              <a:t>R.Bayer</a:t>
            </a:r>
            <a:r>
              <a:rPr lang="zh-CN" altLang="en-US" sz="2800" b="1"/>
              <a:t>和</a:t>
            </a:r>
            <a:r>
              <a:rPr lang="en-US" altLang="zh-CN" sz="2800" b="1"/>
              <a:t>E.Mc Creight</a:t>
            </a:r>
            <a:r>
              <a:rPr lang="zh-CN" altLang="en-US" sz="2800" b="1"/>
              <a:t>在</a:t>
            </a:r>
            <a:r>
              <a:rPr lang="en-US" altLang="zh-CN" sz="2800" b="1"/>
              <a:t>1972</a:t>
            </a:r>
            <a:r>
              <a:rPr lang="zh-CN" altLang="en-US" sz="2800" b="1"/>
              <a:t>年提出了一种</a:t>
            </a:r>
            <a:r>
              <a:rPr lang="zh-CN" altLang="en-US" sz="2800" b="1">
                <a:solidFill>
                  <a:schemeClr val="folHlink"/>
                </a:solidFill>
              </a:rPr>
              <a:t>多路平衡查找树</a:t>
            </a:r>
            <a:r>
              <a:rPr lang="zh-CN" altLang="en-US" sz="2800" b="1">
                <a:latin typeface="宋体" panose="02010600030101010101" pitchFamily="2" charset="-122"/>
              </a:rPr>
              <a:t>，称为</a:t>
            </a:r>
            <a:r>
              <a:rPr lang="en-US" altLang="zh-CN" sz="2800" b="1">
                <a:solidFill>
                  <a:schemeClr val="folHlink"/>
                </a:solidFill>
              </a:rPr>
              <a:t>B_</a:t>
            </a:r>
            <a:r>
              <a:rPr lang="zh-CN" altLang="en-US" sz="2800" b="1">
                <a:solidFill>
                  <a:schemeClr val="folHlink"/>
                </a:solidFill>
              </a:rPr>
              <a:t>树</a:t>
            </a:r>
            <a:r>
              <a:rPr lang="en-US" altLang="zh-CN" sz="2800" b="1"/>
              <a:t>(</a:t>
            </a:r>
            <a:r>
              <a:rPr lang="zh-CN" altLang="en-US" sz="2800" b="1"/>
              <a:t>其变型体是</a:t>
            </a:r>
            <a:r>
              <a:rPr lang="en-US" altLang="zh-CN" sz="2800" b="1">
                <a:solidFill>
                  <a:schemeClr val="folHlink"/>
                </a:solidFill>
              </a:rPr>
              <a:t>B</a:t>
            </a:r>
            <a:r>
              <a:rPr lang="en-US" altLang="zh-CN" sz="2800" b="1" baseline="20000">
                <a:solidFill>
                  <a:schemeClr val="folHlink"/>
                </a:solidFill>
              </a:rPr>
              <a:t>+</a:t>
            </a:r>
            <a:r>
              <a:rPr lang="zh-CN" altLang="en-US" sz="2800" b="1">
                <a:solidFill>
                  <a:schemeClr val="folHlink"/>
                </a:solidFill>
              </a:rPr>
              <a:t>树</a:t>
            </a:r>
            <a:r>
              <a:rPr lang="en-US" altLang="zh-CN" sz="2800" b="1"/>
              <a:t>) </a:t>
            </a:r>
            <a:r>
              <a:rPr lang="zh-CN" altLang="en-US" sz="2800" b="1">
                <a:latin typeface="宋体" panose="02010600030101010101" pitchFamily="2" charset="-122"/>
              </a:rPr>
              <a:t>。</a:t>
            </a:r>
          </a:p>
        </p:txBody>
      </p:sp>
    </p:spTree>
    <p:extLst>
      <p:ext uri="{BB962C8B-B14F-4D97-AF65-F5344CB8AC3E}">
        <p14:creationId xmlns:p14="http://schemas.microsoft.com/office/powerpoint/2010/main" val="3595017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5650" name="Rectangle 2">
            <a:extLst>
              <a:ext uri="{FF2B5EF4-FFF2-40B4-BE49-F238E27FC236}">
                <a16:creationId xmlns:a16="http://schemas.microsoft.com/office/drawing/2014/main" id="{8BFB9A4E-D77D-C941-9D34-634A0890356F}"/>
              </a:ext>
            </a:extLst>
          </p:cNvPr>
          <p:cNvSpPr>
            <a:spLocks noGrp="1" noChangeArrowheads="1"/>
          </p:cNvSpPr>
          <p:nvPr>
            <p:ph type="title"/>
          </p:nvPr>
        </p:nvSpPr>
        <p:spPr>
          <a:xfrm>
            <a:off x="1676400" y="76200"/>
            <a:ext cx="2332038" cy="685800"/>
          </a:xfrm>
        </p:spPr>
        <p:txBody>
          <a:bodyPr/>
          <a:lstStyle/>
          <a:p>
            <a:pPr algn="l"/>
            <a:r>
              <a:rPr lang="en-US" altLang="zh-CN" sz="4000" b="1">
                <a:latin typeface="Times New Roman" panose="02020603050405020304" pitchFamily="18" charset="0"/>
              </a:rPr>
              <a:t>1   B_</a:t>
            </a:r>
            <a:r>
              <a:rPr lang="zh-CN" altLang="en-US" sz="4000" b="1">
                <a:ea typeface="楷体_GB2312" pitchFamily="49" charset="-122"/>
              </a:rPr>
              <a:t>树</a:t>
            </a:r>
          </a:p>
        </p:txBody>
      </p:sp>
      <p:sp>
        <p:nvSpPr>
          <p:cNvPr id="795651" name="Rectangle 3">
            <a:extLst>
              <a:ext uri="{FF2B5EF4-FFF2-40B4-BE49-F238E27FC236}">
                <a16:creationId xmlns:a16="http://schemas.microsoft.com/office/drawing/2014/main" id="{BE66672D-62CF-7C4F-B5EC-EAC5FBE00DA2}"/>
              </a:ext>
            </a:extLst>
          </p:cNvPr>
          <p:cNvSpPr>
            <a:spLocks noGrp="1" noChangeArrowheads="1"/>
          </p:cNvSpPr>
          <p:nvPr>
            <p:ph type="body" idx="1"/>
          </p:nvPr>
        </p:nvSpPr>
        <p:spPr>
          <a:xfrm>
            <a:off x="1676401" y="914400"/>
            <a:ext cx="8812213" cy="5683250"/>
          </a:xfrm>
          <a:noFill/>
          <a:ln/>
        </p:spPr>
        <p:txBody>
          <a:bodyPr/>
          <a:lstStyle/>
          <a:p>
            <a:pPr marL="0" indent="0">
              <a:lnSpc>
                <a:spcPct val="110000"/>
              </a:lnSpc>
              <a:buNone/>
            </a:pPr>
            <a:r>
              <a:rPr lang="zh-CN" altLang="en-US" sz="2400" b="1">
                <a:latin typeface="宋体" panose="02010600030101010101" pitchFamily="2" charset="-122"/>
              </a:rPr>
              <a:t>    </a:t>
            </a:r>
            <a:r>
              <a:rPr lang="en-US" altLang="zh-CN" sz="2800" b="1">
                <a:solidFill>
                  <a:schemeClr val="folHlink"/>
                </a:solidFill>
              </a:rPr>
              <a:t>B_</a:t>
            </a:r>
            <a:r>
              <a:rPr lang="zh-CN" altLang="en-US" sz="2800" b="1">
                <a:solidFill>
                  <a:schemeClr val="folHlink"/>
                </a:solidFill>
              </a:rPr>
              <a:t>树</a:t>
            </a:r>
            <a:r>
              <a:rPr lang="zh-CN" altLang="en-US" sz="2800" b="1"/>
              <a:t>主要用于文件系统中</a:t>
            </a:r>
            <a:r>
              <a:rPr lang="zh-CN" altLang="en-US" sz="2800" b="1">
                <a:latin typeface="宋体" panose="02010600030101010101" pitchFamily="2" charset="-122"/>
              </a:rPr>
              <a:t>，在</a:t>
            </a:r>
            <a:r>
              <a:rPr lang="en-US" altLang="zh-CN" sz="2800" b="1"/>
              <a:t>B_</a:t>
            </a:r>
            <a:r>
              <a:rPr lang="zh-CN" altLang="en-US" sz="2800" b="1"/>
              <a:t>树中</a:t>
            </a:r>
            <a:r>
              <a:rPr lang="zh-CN" altLang="en-US" sz="2800" b="1">
                <a:latin typeface="宋体" panose="02010600030101010101" pitchFamily="2" charset="-122"/>
              </a:rPr>
              <a:t>，每个结点的大小为一个磁盘页，</a:t>
            </a:r>
            <a:r>
              <a:rPr lang="zh-CN" altLang="en-US" sz="2800" b="1"/>
              <a:t>结点中所包含的关键字及其孩子的数目取决于页的大小</a:t>
            </a:r>
            <a:r>
              <a:rPr lang="zh-CN" altLang="en-US" sz="2800" b="1">
                <a:latin typeface="宋体" panose="02010600030101010101" pitchFamily="2" charset="-122"/>
              </a:rPr>
              <a:t>。一棵度为</a:t>
            </a:r>
            <a:r>
              <a:rPr lang="en-US" altLang="zh-CN" sz="2800" b="1"/>
              <a:t>m</a:t>
            </a:r>
            <a:r>
              <a:rPr lang="zh-CN" altLang="en-US" sz="2800" b="1"/>
              <a:t>的</a:t>
            </a:r>
            <a:r>
              <a:rPr lang="en-US" altLang="zh-CN" sz="2800" b="1">
                <a:solidFill>
                  <a:schemeClr val="folHlink"/>
                </a:solidFill>
              </a:rPr>
              <a:t>B_</a:t>
            </a:r>
            <a:r>
              <a:rPr lang="zh-CN" altLang="en-US" sz="2800" b="1">
                <a:solidFill>
                  <a:schemeClr val="folHlink"/>
                </a:solidFill>
              </a:rPr>
              <a:t>树</a:t>
            </a:r>
            <a:r>
              <a:rPr lang="zh-CN" altLang="en-US" sz="2800" b="1"/>
              <a:t>称为</a:t>
            </a:r>
            <a:r>
              <a:rPr lang="en-US" altLang="zh-CN" sz="2800" b="1"/>
              <a:t>m</a:t>
            </a:r>
            <a:r>
              <a:rPr lang="zh-CN" altLang="en-US" sz="2800" b="1"/>
              <a:t>阶</a:t>
            </a:r>
            <a:r>
              <a:rPr lang="en-US" altLang="zh-CN" sz="2800" b="1">
                <a:solidFill>
                  <a:schemeClr val="folHlink"/>
                </a:solidFill>
              </a:rPr>
              <a:t>B_</a:t>
            </a:r>
            <a:r>
              <a:rPr lang="zh-CN" altLang="en-US" sz="2800" b="1">
                <a:solidFill>
                  <a:schemeClr val="folHlink"/>
                </a:solidFill>
              </a:rPr>
              <a:t>树</a:t>
            </a:r>
            <a:r>
              <a:rPr lang="zh-CN" altLang="en-US" sz="2800" b="1">
                <a:latin typeface="宋体" panose="02010600030101010101" pitchFamily="2" charset="-122"/>
              </a:rPr>
              <a:t>，其定义是：</a:t>
            </a:r>
          </a:p>
          <a:p>
            <a:pPr marL="355600" lvl="1" indent="0">
              <a:lnSpc>
                <a:spcPct val="110000"/>
              </a:lnSpc>
              <a:buNone/>
            </a:pPr>
            <a:r>
              <a:rPr lang="zh-CN" altLang="en-US" b="1">
                <a:latin typeface="宋体" panose="02010600030101010101" pitchFamily="2" charset="-122"/>
              </a:rPr>
              <a:t>一棵</a:t>
            </a:r>
            <a:r>
              <a:rPr lang="en-US" altLang="zh-CN" b="1"/>
              <a:t>m</a:t>
            </a:r>
            <a:r>
              <a:rPr lang="zh-CN" altLang="en-US" b="1"/>
              <a:t>阶</a:t>
            </a:r>
            <a:r>
              <a:rPr lang="en-US" altLang="zh-CN" b="1"/>
              <a:t>B_</a:t>
            </a:r>
            <a:r>
              <a:rPr lang="zh-CN" altLang="en-US" b="1"/>
              <a:t>树</a:t>
            </a:r>
            <a:r>
              <a:rPr lang="zh-CN" altLang="en-US" b="1">
                <a:latin typeface="宋体" panose="02010600030101010101" pitchFamily="2" charset="-122"/>
              </a:rPr>
              <a:t>，或者是空树，或者是满足以下性质的</a:t>
            </a:r>
            <a:r>
              <a:rPr lang="en-US" altLang="zh-CN" b="1"/>
              <a:t>m</a:t>
            </a:r>
            <a:r>
              <a:rPr lang="zh-CN" altLang="en-US" b="1">
                <a:latin typeface="宋体" panose="02010600030101010101" pitchFamily="2" charset="-122"/>
              </a:rPr>
              <a:t>叉树：</a:t>
            </a:r>
          </a:p>
          <a:p>
            <a:pPr marL="355600" lvl="1" indent="0">
              <a:lnSpc>
                <a:spcPct val="110000"/>
              </a:lnSpc>
              <a:buNone/>
            </a:pPr>
            <a:r>
              <a:rPr lang="zh-CN" altLang="en-US" b="1">
                <a:latin typeface="宋体" panose="02010600030101010101" pitchFamily="2" charset="-122"/>
              </a:rPr>
              <a:t>⑴ 根结点或者是叶子，或者至少有两棵子树，至多有</a:t>
            </a:r>
            <a:r>
              <a:rPr lang="en-US" altLang="zh-CN" b="1"/>
              <a:t>m</a:t>
            </a:r>
            <a:r>
              <a:rPr lang="zh-CN" altLang="en-US" b="1">
                <a:latin typeface="宋体" panose="02010600030101010101" pitchFamily="2" charset="-122"/>
              </a:rPr>
              <a:t>棵子树；</a:t>
            </a:r>
          </a:p>
          <a:p>
            <a:pPr marL="355600" lvl="1" indent="0">
              <a:lnSpc>
                <a:spcPct val="110000"/>
              </a:lnSpc>
              <a:buNone/>
            </a:pPr>
            <a:r>
              <a:rPr lang="zh-CN" altLang="en-US" b="1">
                <a:latin typeface="宋体" panose="02010600030101010101" pitchFamily="2" charset="-122"/>
              </a:rPr>
              <a:t>⑵ 除根结点外，所有非终端结点至少有</a:t>
            </a:r>
            <a:r>
              <a:rPr lang="zh-CN" altLang="en-US" b="1">
                <a:sym typeface="Symbol" pitchFamily="2" charset="2"/>
              </a:rPr>
              <a:t></a:t>
            </a:r>
            <a:r>
              <a:rPr lang="en-US" altLang="zh-CN" b="1"/>
              <a:t>m/2</a:t>
            </a:r>
            <a:r>
              <a:rPr lang="en-US" altLang="zh-CN" b="1">
                <a:sym typeface="Symbol" pitchFamily="2" charset="2"/>
              </a:rPr>
              <a:t></a:t>
            </a:r>
            <a:r>
              <a:rPr lang="zh-CN" altLang="en-US" b="1">
                <a:latin typeface="宋体" panose="02010600030101010101" pitchFamily="2" charset="-122"/>
              </a:rPr>
              <a:t>棵子树，至多有</a:t>
            </a:r>
            <a:r>
              <a:rPr lang="en-US" altLang="zh-CN" b="1"/>
              <a:t>m</a:t>
            </a:r>
            <a:r>
              <a:rPr lang="zh-CN" altLang="en-US" b="1">
                <a:latin typeface="宋体" panose="02010600030101010101" pitchFamily="2" charset="-122"/>
              </a:rPr>
              <a:t>棵子树； </a:t>
            </a:r>
          </a:p>
          <a:p>
            <a:pPr marL="355600" lvl="1" indent="0">
              <a:lnSpc>
                <a:spcPct val="110000"/>
              </a:lnSpc>
              <a:buNone/>
            </a:pPr>
            <a:r>
              <a:rPr lang="zh-CN" altLang="en-US" b="1">
                <a:latin typeface="宋体" panose="02010600030101010101" pitchFamily="2" charset="-122"/>
              </a:rPr>
              <a:t>⑶ 所有叶子结点都在树的同一层上；</a:t>
            </a:r>
          </a:p>
        </p:txBody>
      </p:sp>
    </p:spTree>
    <p:extLst>
      <p:ext uri="{BB962C8B-B14F-4D97-AF65-F5344CB8AC3E}">
        <p14:creationId xmlns:p14="http://schemas.microsoft.com/office/powerpoint/2010/main" val="10757490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6674" name="Rectangle 2">
            <a:extLst>
              <a:ext uri="{FF2B5EF4-FFF2-40B4-BE49-F238E27FC236}">
                <a16:creationId xmlns:a16="http://schemas.microsoft.com/office/drawing/2014/main" id="{4FE07568-55C8-7849-9F0C-F521BCDE41BE}"/>
              </a:ext>
            </a:extLst>
          </p:cNvPr>
          <p:cNvSpPr>
            <a:spLocks noGrp="1" noChangeArrowheads="1"/>
          </p:cNvSpPr>
          <p:nvPr>
            <p:ph type="body" idx="1"/>
          </p:nvPr>
        </p:nvSpPr>
        <p:spPr>
          <a:xfrm>
            <a:off x="1676400" y="152400"/>
            <a:ext cx="8915400" cy="5581650"/>
          </a:xfrm>
          <a:noFill/>
          <a:ln/>
        </p:spPr>
        <p:txBody>
          <a:bodyPr/>
          <a:lstStyle/>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⑷ 每个结点应包含如下信息：</a:t>
            </a:r>
          </a:p>
          <a:p>
            <a:pPr marL="381000" lvl="1" indent="0">
              <a:lnSpc>
                <a:spcPct val="110000"/>
              </a:lnSpc>
              <a:buNone/>
            </a:pPr>
            <a:r>
              <a:rPr lang="zh-CN" altLang="en-US" b="1"/>
              <a:t>       </a:t>
            </a:r>
            <a:r>
              <a:rPr lang="en-US" altLang="zh-CN" b="1"/>
              <a:t>(n</a:t>
            </a:r>
            <a:r>
              <a:rPr lang="zh-CN" altLang="en-US" b="1">
                <a:latin typeface="宋体" panose="02010600030101010101" pitchFamily="2" charset="-122"/>
              </a:rPr>
              <a:t>，</a:t>
            </a:r>
            <a:r>
              <a:rPr lang="en-US" altLang="zh-CN" b="1"/>
              <a:t>A</a:t>
            </a:r>
            <a:r>
              <a:rPr lang="en-US" altLang="zh-CN" b="1" baseline="-20000"/>
              <a:t>0</a:t>
            </a:r>
            <a:r>
              <a:rPr lang="zh-CN" altLang="en-US" b="1">
                <a:latin typeface="宋体" panose="02010600030101010101" pitchFamily="2" charset="-122"/>
              </a:rPr>
              <a:t>，</a:t>
            </a:r>
            <a:r>
              <a:rPr lang="en-US" altLang="zh-CN" b="1"/>
              <a:t>K</a:t>
            </a:r>
            <a:r>
              <a:rPr lang="en-US" altLang="zh-CN" b="1" baseline="-20000"/>
              <a:t>1</a:t>
            </a:r>
            <a:r>
              <a:rPr lang="zh-CN" altLang="en-US" b="1">
                <a:latin typeface="宋体" panose="02010600030101010101" pitchFamily="2" charset="-122"/>
              </a:rPr>
              <a:t>，</a:t>
            </a:r>
            <a:r>
              <a:rPr lang="en-US" altLang="zh-CN" b="1"/>
              <a:t>A</a:t>
            </a:r>
            <a:r>
              <a:rPr lang="en-US" altLang="zh-CN" b="1" baseline="-20000"/>
              <a:t>1</a:t>
            </a:r>
            <a:r>
              <a:rPr lang="zh-CN" altLang="en-US" b="1">
                <a:latin typeface="宋体" panose="02010600030101010101" pitchFamily="2" charset="-122"/>
              </a:rPr>
              <a:t>，</a:t>
            </a:r>
            <a:r>
              <a:rPr lang="en-US" altLang="zh-CN" b="1"/>
              <a:t>K</a:t>
            </a:r>
            <a:r>
              <a:rPr lang="en-US" altLang="zh-CN" b="1" baseline="-20000"/>
              <a:t>2</a:t>
            </a:r>
            <a:r>
              <a:rPr lang="zh-CN" altLang="en-US" b="1">
                <a:latin typeface="宋体" panose="02010600030101010101" pitchFamily="2" charset="-122"/>
              </a:rPr>
              <a:t>，</a:t>
            </a:r>
            <a:r>
              <a:rPr lang="en-US" altLang="zh-CN" b="1"/>
              <a:t>A</a:t>
            </a:r>
            <a:r>
              <a:rPr lang="en-US" altLang="zh-CN" b="1" baseline="-20000"/>
              <a:t>2</a:t>
            </a:r>
            <a:r>
              <a:rPr lang="zh-CN" altLang="en-US" b="1">
                <a:latin typeface="宋体" panose="02010600030101010101" pitchFamily="2" charset="-122"/>
              </a:rPr>
              <a:t>，</a:t>
            </a:r>
            <a:r>
              <a:rPr lang="en-US" altLang="zh-CN" b="1">
                <a:cs typeface="Times New Roman" panose="02020603050405020304" pitchFamily="18" charset="0"/>
              </a:rPr>
              <a:t>… </a:t>
            </a:r>
            <a:r>
              <a:rPr lang="zh-CN" altLang="en-US" b="1">
                <a:latin typeface="宋体" panose="02010600030101010101" pitchFamily="2" charset="-122"/>
              </a:rPr>
              <a:t>，</a:t>
            </a:r>
            <a:r>
              <a:rPr lang="en-US" altLang="zh-CN" b="1"/>
              <a:t>K</a:t>
            </a:r>
            <a:r>
              <a:rPr lang="en-US" altLang="zh-CN" b="1" baseline="-20000"/>
              <a:t>n</a:t>
            </a:r>
            <a:r>
              <a:rPr lang="zh-CN" altLang="en-US" b="1">
                <a:latin typeface="宋体" panose="02010600030101010101" pitchFamily="2" charset="-122"/>
              </a:rPr>
              <a:t>，</a:t>
            </a:r>
            <a:r>
              <a:rPr lang="en-US" altLang="zh-CN" b="1"/>
              <a:t>A</a:t>
            </a:r>
            <a:r>
              <a:rPr lang="en-US" altLang="zh-CN" b="1" baseline="-20000"/>
              <a:t>n</a:t>
            </a:r>
            <a:r>
              <a:rPr lang="en-US" altLang="zh-CN" b="1"/>
              <a:t>)</a:t>
            </a:r>
          </a:p>
          <a:p>
            <a:pPr marL="381000" lvl="1" indent="0">
              <a:lnSpc>
                <a:spcPct val="110000"/>
              </a:lnSpc>
              <a:buNone/>
            </a:pPr>
            <a:r>
              <a:rPr lang="zh-CN" altLang="en-US" b="1"/>
              <a:t>其中</a:t>
            </a:r>
            <a:r>
              <a:rPr lang="en-US" altLang="zh-CN" b="1"/>
              <a:t>K</a:t>
            </a:r>
            <a:r>
              <a:rPr lang="en-US" altLang="zh-CN" b="1" baseline="-20000"/>
              <a:t>i</a:t>
            </a:r>
            <a:r>
              <a:rPr lang="en-US" altLang="zh-CN" b="1"/>
              <a:t>(1≤i≤n)</a:t>
            </a:r>
            <a:r>
              <a:rPr lang="zh-CN" altLang="en-US" b="1"/>
              <a:t>是关键字</a:t>
            </a:r>
            <a:r>
              <a:rPr lang="zh-CN" altLang="en-US" b="1">
                <a:latin typeface="宋体" panose="02010600030101010101" pitchFamily="2" charset="-122"/>
              </a:rPr>
              <a:t>，且</a:t>
            </a:r>
            <a:r>
              <a:rPr lang="en-US" altLang="zh-CN" b="1"/>
              <a:t>K</a:t>
            </a:r>
            <a:r>
              <a:rPr lang="en-US" altLang="zh-CN" b="1" baseline="-20000"/>
              <a:t>i</a:t>
            </a:r>
            <a:r>
              <a:rPr lang="en-US" altLang="zh-CN" b="1"/>
              <a:t>&lt;K</a:t>
            </a:r>
            <a:r>
              <a:rPr lang="en-US" altLang="zh-CN" b="1" baseline="-20000"/>
              <a:t>i+1 </a:t>
            </a:r>
            <a:r>
              <a:rPr lang="en-US" altLang="zh-CN" b="1"/>
              <a:t>(1≤i≤n-1)</a:t>
            </a:r>
            <a:r>
              <a:rPr lang="zh-CN" altLang="en-US" b="1">
                <a:latin typeface="宋体" panose="02010600030101010101" pitchFamily="2" charset="-122"/>
              </a:rPr>
              <a:t>；</a:t>
            </a:r>
            <a:r>
              <a:rPr lang="en-US" altLang="zh-CN" b="1"/>
              <a:t>A</a:t>
            </a:r>
            <a:r>
              <a:rPr lang="en-US" altLang="zh-CN" b="1" baseline="-20000"/>
              <a:t>i</a:t>
            </a:r>
            <a:r>
              <a:rPr lang="en-US" altLang="zh-CN" b="1"/>
              <a:t>(i=0</a:t>
            </a:r>
            <a:r>
              <a:rPr lang="zh-CN" altLang="en-US" b="1">
                <a:latin typeface="宋体" panose="02010600030101010101" pitchFamily="2" charset="-122"/>
              </a:rPr>
              <a:t>，</a:t>
            </a:r>
            <a:r>
              <a:rPr lang="en-US" altLang="zh-CN" b="1"/>
              <a:t>1</a:t>
            </a:r>
            <a:r>
              <a:rPr lang="zh-CN" altLang="en-US" b="1">
                <a:latin typeface="宋体" panose="02010600030101010101" pitchFamily="2" charset="-122"/>
              </a:rPr>
              <a:t>，</a:t>
            </a:r>
            <a:r>
              <a:rPr lang="en-US" altLang="zh-CN" b="1">
                <a:cs typeface="Times New Roman" panose="02020603050405020304" pitchFamily="18" charset="0"/>
              </a:rPr>
              <a:t>…</a:t>
            </a:r>
            <a:r>
              <a:rPr lang="en-US" altLang="zh-CN" b="1"/>
              <a:t> </a:t>
            </a:r>
            <a:r>
              <a:rPr lang="zh-CN" altLang="en-US" b="1">
                <a:latin typeface="宋体" panose="02010600030101010101" pitchFamily="2" charset="-122"/>
              </a:rPr>
              <a:t>，</a:t>
            </a:r>
            <a:r>
              <a:rPr lang="en-US" altLang="zh-CN" b="1"/>
              <a:t>n)</a:t>
            </a:r>
            <a:r>
              <a:rPr lang="zh-CN" altLang="en-US" b="1"/>
              <a:t>为指向孩子结点的指针</a:t>
            </a:r>
            <a:r>
              <a:rPr lang="zh-CN" altLang="en-US" b="1">
                <a:latin typeface="宋体" panose="02010600030101010101" pitchFamily="2" charset="-122"/>
              </a:rPr>
              <a:t>，且</a:t>
            </a:r>
            <a:r>
              <a:rPr lang="en-US" altLang="zh-CN" b="1"/>
              <a:t>A</a:t>
            </a:r>
            <a:r>
              <a:rPr lang="en-US" altLang="zh-CN" b="1" baseline="-20000"/>
              <a:t>i-1</a:t>
            </a:r>
            <a:r>
              <a:rPr lang="zh-CN" altLang="en-US" b="1"/>
              <a:t>所指向的子树中所有结点的关键字都小于</a:t>
            </a:r>
            <a:r>
              <a:rPr lang="en-US" altLang="zh-CN" b="1"/>
              <a:t>K</a:t>
            </a:r>
            <a:r>
              <a:rPr lang="en-US" altLang="zh-CN" b="1" baseline="-20000"/>
              <a:t>i </a:t>
            </a:r>
            <a:r>
              <a:rPr lang="zh-CN" altLang="en-US" b="1">
                <a:latin typeface="宋体" panose="02010600030101010101" pitchFamily="2" charset="-122"/>
              </a:rPr>
              <a:t>，</a:t>
            </a:r>
            <a:r>
              <a:rPr lang="en-US" altLang="zh-CN" b="1"/>
              <a:t>A</a:t>
            </a:r>
            <a:r>
              <a:rPr lang="en-US" altLang="zh-CN" b="1" baseline="-20000"/>
              <a:t>i</a:t>
            </a:r>
            <a:r>
              <a:rPr lang="zh-CN" altLang="en-US" b="1"/>
              <a:t>所指向的子树中所有结点的关键字都大于</a:t>
            </a:r>
            <a:r>
              <a:rPr lang="en-US" altLang="zh-CN" b="1"/>
              <a:t>K</a:t>
            </a:r>
            <a:r>
              <a:rPr lang="en-US" altLang="zh-CN" b="1" baseline="-20000"/>
              <a:t>i </a:t>
            </a:r>
            <a:r>
              <a:rPr lang="zh-CN" altLang="en-US" b="1">
                <a:latin typeface="宋体" panose="02010600030101010101" pitchFamily="2" charset="-122"/>
              </a:rPr>
              <a:t>；</a:t>
            </a:r>
            <a:r>
              <a:rPr lang="en-US" altLang="zh-CN" b="1"/>
              <a:t>n</a:t>
            </a:r>
            <a:r>
              <a:rPr lang="zh-CN" altLang="en-US" b="1"/>
              <a:t>是结点中关键字的个数</a:t>
            </a:r>
            <a:r>
              <a:rPr lang="zh-CN" altLang="en-US" b="1">
                <a:latin typeface="宋体" panose="02010600030101010101" pitchFamily="2" charset="-122"/>
              </a:rPr>
              <a:t>，且</a:t>
            </a:r>
            <a:r>
              <a:rPr lang="zh-CN" altLang="en-US" b="1">
                <a:latin typeface="宋体" panose="02010600030101010101" pitchFamily="2" charset="-122"/>
                <a:sym typeface="Symbol" pitchFamily="2" charset="2"/>
              </a:rPr>
              <a:t></a:t>
            </a:r>
            <a:r>
              <a:rPr lang="en-US" altLang="zh-CN" b="1"/>
              <a:t>m/2</a:t>
            </a:r>
            <a:r>
              <a:rPr lang="en-US" altLang="zh-CN" b="1">
                <a:latin typeface="宋体" panose="02010600030101010101" pitchFamily="2" charset="-122"/>
                <a:sym typeface="Symbol" pitchFamily="2" charset="2"/>
              </a:rPr>
              <a:t></a:t>
            </a:r>
            <a:r>
              <a:rPr lang="en-US" altLang="zh-CN" b="1">
                <a:ea typeface="Arial Unicode MS" panose="020B0604020202020204" pitchFamily="34" charset="-128"/>
                <a:cs typeface="Arial Unicode MS" panose="020B0604020202020204" pitchFamily="34" charset="-128"/>
              </a:rPr>
              <a:t>-1</a:t>
            </a:r>
            <a:r>
              <a:rPr lang="en-US" altLang="zh-CN" b="1"/>
              <a:t>≤n≤m-1</a:t>
            </a:r>
            <a:r>
              <a:rPr lang="zh-CN" altLang="en-US" b="1">
                <a:latin typeface="宋体" panose="02010600030101010101" pitchFamily="2" charset="-122"/>
              </a:rPr>
              <a:t>，</a:t>
            </a:r>
            <a:r>
              <a:rPr lang="en-US" altLang="zh-CN" b="1"/>
              <a:t>n+1</a:t>
            </a:r>
            <a:r>
              <a:rPr lang="zh-CN" altLang="en-US" b="1"/>
              <a:t>为子树的棵数</a:t>
            </a:r>
            <a:r>
              <a:rPr lang="zh-CN" altLang="en-US"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当然，在实际应用中每个结点中还应包含</a:t>
            </a:r>
            <a:r>
              <a:rPr lang="en-US" altLang="zh-CN" sz="2800" b="1"/>
              <a:t>n</a:t>
            </a:r>
            <a:r>
              <a:rPr lang="zh-CN" altLang="en-US" sz="2800" b="1">
                <a:latin typeface="宋体" panose="02010600030101010101" pitchFamily="2" charset="-122"/>
              </a:rPr>
              <a:t>个指向每个关键字的记录指针，如图</a:t>
            </a:r>
            <a:r>
              <a:rPr lang="en-US" altLang="zh-CN" sz="2800" b="1"/>
              <a:t>9-13</a:t>
            </a:r>
            <a:r>
              <a:rPr lang="zh-CN" altLang="en-US" sz="2800" b="1"/>
              <a:t>是一棵包含</a:t>
            </a:r>
            <a:r>
              <a:rPr lang="en-US" altLang="zh-CN" sz="2800" b="1"/>
              <a:t>13</a:t>
            </a:r>
            <a:r>
              <a:rPr lang="zh-CN" altLang="en-US" sz="2800" b="1"/>
              <a:t>个关键字的</a:t>
            </a:r>
            <a:r>
              <a:rPr lang="en-US" altLang="zh-CN" sz="2800" b="1"/>
              <a:t>4</a:t>
            </a:r>
            <a:r>
              <a:rPr lang="zh-CN" altLang="en-US" sz="2800" b="1"/>
              <a:t>阶</a:t>
            </a:r>
            <a:r>
              <a:rPr lang="en-US" altLang="zh-CN" sz="2800" b="1"/>
              <a:t>B_</a:t>
            </a:r>
            <a:r>
              <a:rPr lang="zh-CN" altLang="en-US" sz="2800" b="1"/>
              <a:t>树</a:t>
            </a:r>
            <a:r>
              <a:rPr lang="zh-CN" altLang="en-US" sz="2800" b="1">
                <a:latin typeface="宋体" panose="02010600030101010101" pitchFamily="2" charset="-122"/>
              </a:rPr>
              <a:t>。</a:t>
            </a:r>
          </a:p>
        </p:txBody>
      </p:sp>
    </p:spTree>
    <p:extLst>
      <p:ext uri="{BB962C8B-B14F-4D97-AF65-F5344CB8AC3E}">
        <p14:creationId xmlns:p14="http://schemas.microsoft.com/office/powerpoint/2010/main" val="3200796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7698" name="Group 2">
            <a:extLst>
              <a:ext uri="{FF2B5EF4-FFF2-40B4-BE49-F238E27FC236}">
                <a16:creationId xmlns:a16="http://schemas.microsoft.com/office/drawing/2014/main" id="{6C547655-53C6-5048-A636-B8CAC668BF37}"/>
              </a:ext>
            </a:extLst>
          </p:cNvPr>
          <p:cNvGrpSpPr>
            <a:grpSpLocks/>
          </p:cNvGrpSpPr>
          <p:nvPr/>
        </p:nvGrpSpPr>
        <p:grpSpPr bwMode="auto">
          <a:xfrm>
            <a:off x="1573214" y="-7938"/>
            <a:ext cx="9018587" cy="3581401"/>
            <a:chOff x="31" y="-5"/>
            <a:chExt cx="5681" cy="2256"/>
          </a:xfrm>
        </p:grpSpPr>
        <p:grpSp>
          <p:nvGrpSpPr>
            <p:cNvPr id="797699" name="Group 3">
              <a:extLst>
                <a:ext uri="{FF2B5EF4-FFF2-40B4-BE49-F238E27FC236}">
                  <a16:creationId xmlns:a16="http://schemas.microsoft.com/office/drawing/2014/main" id="{F851CBD5-55FF-FE4F-A61B-EE1D4A0A5D7C}"/>
                </a:ext>
              </a:extLst>
            </p:cNvPr>
            <p:cNvGrpSpPr>
              <a:grpSpLocks/>
            </p:cNvGrpSpPr>
            <p:nvPr/>
          </p:nvGrpSpPr>
          <p:grpSpPr bwMode="auto">
            <a:xfrm>
              <a:off x="31" y="-5"/>
              <a:ext cx="5681" cy="1973"/>
              <a:chOff x="-192" y="1998"/>
              <a:chExt cx="5681" cy="1973"/>
            </a:xfrm>
          </p:grpSpPr>
          <p:sp>
            <p:nvSpPr>
              <p:cNvPr id="797700" name="Rectangle 4">
                <a:extLst>
                  <a:ext uri="{FF2B5EF4-FFF2-40B4-BE49-F238E27FC236}">
                    <a16:creationId xmlns:a16="http://schemas.microsoft.com/office/drawing/2014/main" id="{D1ED091F-CA42-784C-9C4D-4BC462BA2D01}"/>
                  </a:ext>
                </a:extLst>
              </p:cNvPr>
              <p:cNvSpPr>
                <a:spLocks noChangeArrowheads="1"/>
              </p:cNvSpPr>
              <p:nvPr/>
            </p:nvSpPr>
            <p:spPr bwMode="auto">
              <a:xfrm>
                <a:off x="3024" y="316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g</a:t>
                </a:r>
              </a:p>
            </p:txBody>
          </p:sp>
          <p:sp>
            <p:nvSpPr>
              <p:cNvPr id="797701" name="Rectangle 5">
                <a:extLst>
                  <a:ext uri="{FF2B5EF4-FFF2-40B4-BE49-F238E27FC236}">
                    <a16:creationId xmlns:a16="http://schemas.microsoft.com/office/drawing/2014/main" id="{7536AD49-724B-1246-A88B-D58A02C630ED}"/>
                  </a:ext>
                </a:extLst>
              </p:cNvPr>
              <p:cNvSpPr>
                <a:spLocks noChangeArrowheads="1"/>
              </p:cNvSpPr>
              <p:nvPr/>
            </p:nvSpPr>
            <p:spPr bwMode="auto">
              <a:xfrm>
                <a:off x="1248" y="340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a:t>
                </a:r>
              </a:p>
            </p:txBody>
          </p:sp>
          <p:sp>
            <p:nvSpPr>
              <p:cNvPr id="797702" name="Rectangle 6">
                <a:extLst>
                  <a:ext uri="{FF2B5EF4-FFF2-40B4-BE49-F238E27FC236}">
                    <a16:creationId xmlns:a16="http://schemas.microsoft.com/office/drawing/2014/main" id="{B6F68EEF-1630-EA46-88C6-9E2650B8F402}"/>
                  </a:ext>
                </a:extLst>
              </p:cNvPr>
              <p:cNvSpPr>
                <a:spLocks noChangeArrowheads="1"/>
              </p:cNvSpPr>
              <p:nvPr/>
            </p:nvSpPr>
            <p:spPr bwMode="auto">
              <a:xfrm>
                <a:off x="1680" y="285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sp>
            <p:nvSpPr>
              <p:cNvPr id="797703" name="Rectangle 7">
                <a:extLst>
                  <a:ext uri="{FF2B5EF4-FFF2-40B4-BE49-F238E27FC236}">
                    <a16:creationId xmlns:a16="http://schemas.microsoft.com/office/drawing/2014/main" id="{28C8B226-EE0C-374E-9F79-9A40152035D6}"/>
                  </a:ext>
                </a:extLst>
              </p:cNvPr>
              <p:cNvSpPr>
                <a:spLocks noChangeArrowheads="1"/>
              </p:cNvSpPr>
              <p:nvPr/>
            </p:nvSpPr>
            <p:spPr bwMode="auto">
              <a:xfrm>
                <a:off x="0" y="286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sp>
            <p:nvSpPr>
              <p:cNvPr id="797704" name="Rectangle 8">
                <a:extLst>
                  <a:ext uri="{FF2B5EF4-FFF2-40B4-BE49-F238E27FC236}">
                    <a16:creationId xmlns:a16="http://schemas.microsoft.com/office/drawing/2014/main" id="{35A05958-6663-DF47-9087-0A2331E63E59}"/>
                  </a:ext>
                </a:extLst>
              </p:cNvPr>
              <p:cNvSpPr>
                <a:spLocks noChangeArrowheads="1"/>
              </p:cNvSpPr>
              <p:nvPr/>
            </p:nvSpPr>
            <p:spPr bwMode="auto">
              <a:xfrm>
                <a:off x="3312" y="240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797705" name="Rectangle 9">
                <a:extLst>
                  <a:ext uri="{FF2B5EF4-FFF2-40B4-BE49-F238E27FC236}">
                    <a16:creationId xmlns:a16="http://schemas.microsoft.com/office/drawing/2014/main" id="{E6E038CE-430B-0C40-8444-B6B385BED211}"/>
                  </a:ext>
                </a:extLst>
              </p:cNvPr>
              <p:cNvSpPr>
                <a:spLocks noChangeArrowheads="1"/>
              </p:cNvSpPr>
              <p:nvPr/>
            </p:nvSpPr>
            <p:spPr bwMode="auto">
              <a:xfrm>
                <a:off x="624" y="244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sp>
            <p:nvSpPr>
              <p:cNvPr id="797706" name="Rectangle 10">
                <a:extLst>
                  <a:ext uri="{FF2B5EF4-FFF2-40B4-BE49-F238E27FC236}">
                    <a16:creationId xmlns:a16="http://schemas.microsoft.com/office/drawing/2014/main" id="{5E46E24F-4177-294E-9D0A-45D3026247F5}"/>
                  </a:ext>
                </a:extLst>
              </p:cNvPr>
              <p:cNvSpPr>
                <a:spLocks noChangeArrowheads="1"/>
              </p:cNvSpPr>
              <p:nvPr/>
            </p:nvSpPr>
            <p:spPr bwMode="auto">
              <a:xfrm>
                <a:off x="1712" y="199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grpSp>
            <p:nvGrpSpPr>
              <p:cNvPr id="797707" name="Group 11">
                <a:extLst>
                  <a:ext uri="{FF2B5EF4-FFF2-40B4-BE49-F238E27FC236}">
                    <a16:creationId xmlns:a16="http://schemas.microsoft.com/office/drawing/2014/main" id="{E1CAF454-38D6-D244-AE88-F280FB11D698}"/>
                  </a:ext>
                </a:extLst>
              </p:cNvPr>
              <p:cNvGrpSpPr>
                <a:grpSpLocks/>
              </p:cNvGrpSpPr>
              <p:nvPr/>
            </p:nvGrpSpPr>
            <p:grpSpPr bwMode="auto">
              <a:xfrm>
                <a:off x="1600" y="2208"/>
                <a:ext cx="929" cy="227"/>
                <a:chOff x="432" y="3456"/>
                <a:chExt cx="929" cy="227"/>
              </a:xfrm>
            </p:grpSpPr>
            <p:sp>
              <p:nvSpPr>
                <p:cNvPr id="797708" name="Rectangle 12">
                  <a:extLst>
                    <a:ext uri="{FF2B5EF4-FFF2-40B4-BE49-F238E27FC236}">
                      <a16:creationId xmlns:a16="http://schemas.microsoft.com/office/drawing/2014/main" id="{F4AA8E32-FB87-3E4E-A1D2-EA9F9E71B559}"/>
                    </a:ext>
                  </a:extLst>
                </p:cNvPr>
                <p:cNvSpPr>
                  <a:spLocks noChangeArrowheads="1"/>
                </p:cNvSpPr>
                <p:nvPr/>
              </p:nvSpPr>
              <p:spPr bwMode="auto">
                <a:xfrm>
                  <a:off x="432" y="3456"/>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1       24</a:t>
                  </a:r>
                </a:p>
              </p:txBody>
            </p:sp>
            <p:sp>
              <p:nvSpPr>
                <p:cNvPr id="797709" name="Line 13">
                  <a:extLst>
                    <a:ext uri="{FF2B5EF4-FFF2-40B4-BE49-F238E27FC236}">
                      <a16:creationId xmlns:a16="http://schemas.microsoft.com/office/drawing/2014/main" id="{0EF0A404-7E22-D842-BC0B-BC290C1A5785}"/>
                    </a:ext>
                  </a:extLst>
                </p:cNvPr>
                <p:cNvSpPr>
                  <a:spLocks noChangeShapeType="1"/>
                </p:cNvSpPr>
                <p:nvPr/>
              </p:nvSpPr>
              <p:spPr bwMode="auto">
                <a:xfrm>
                  <a:off x="624"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10" name="Line 14">
                  <a:extLst>
                    <a:ext uri="{FF2B5EF4-FFF2-40B4-BE49-F238E27FC236}">
                      <a16:creationId xmlns:a16="http://schemas.microsoft.com/office/drawing/2014/main" id="{ACD0AC59-83B9-EB47-92C5-D9C3A78BFDE7}"/>
                    </a:ext>
                  </a:extLst>
                </p:cNvPr>
                <p:cNvSpPr>
                  <a:spLocks noChangeShapeType="1"/>
                </p:cNvSpPr>
                <p:nvPr/>
              </p:nvSpPr>
              <p:spPr bwMode="auto">
                <a:xfrm>
                  <a:off x="856"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11" name="Line 15">
                  <a:extLst>
                    <a:ext uri="{FF2B5EF4-FFF2-40B4-BE49-F238E27FC236}">
                      <a16:creationId xmlns:a16="http://schemas.microsoft.com/office/drawing/2014/main" id="{641E686C-5DFB-4F4A-9771-5AB9FC801A09}"/>
                    </a:ext>
                  </a:extLst>
                </p:cNvPr>
                <p:cNvSpPr>
                  <a:spLocks noChangeShapeType="1"/>
                </p:cNvSpPr>
                <p:nvPr/>
              </p:nvSpPr>
              <p:spPr bwMode="auto">
                <a:xfrm>
                  <a:off x="1152"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7712" name="Group 16">
                <a:extLst>
                  <a:ext uri="{FF2B5EF4-FFF2-40B4-BE49-F238E27FC236}">
                    <a16:creationId xmlns:a16="http://schemas.microsoft.com/office/drawing/2014/main" id="{20EA35B2-490A-E14F-8D23-949CE1600418}"/>
                  </a:ext>
                </a:extLst>
              </p:cNvPr>
              <p:cNvGrpSpPr>
                <a:grpSpLocks/>
              </p:cNvGrpSpPr>
              <p:nvPr/>
            </p:nvGrpSpPr>
            <p:grpSpPr bwMode="auto">
              <a:xfrm>
                <a:off x="519" y="2656"/>
                <a:ext cx="929" cy="227"/>
                <a:chOff x="432" y="3456"/>
                <a:chExt cx="929" cy="227"/>
              </a:xfrm>
            </p:grpSpPr>
            <p:sp>
              <p:nvSpPr>
                <p:cNvPr id="797713" name="Rectangle 17">
                  <a:extLst>
                    <a:ext uri="{FF2B5EF4-FFF2-40B4-BE49-F238E27FC236}">
                      <a16:creationId xmlns:a16="http://schemas.microsoft.com/office/drawing/2014/main" id="{529EEC12-EFA3-2B42-AFFC-2DF09175EFE5}"/>
                    </a:ext>
                  </a:extLst>
                </p:cNvPr>
                <p:cNvSpPr>
                  <a:spLocks noChangeArrowheads="1"/>
                </p:cNvSpPr>
                <p:nvPr/>
              </p:nvSpPr>
              <p:spPr bwMode="auto">
                <a:xfrm>
                  <a:off x="432" y="3456"/>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1       15</a:t>
                  </a:r>
                </a:p>
              </p:txBody>
            </p:sp>
            <p:sp>
              <p:nvSpPr>
                <p:cNvPr id="797714" name="Line 18">
                  <a:extLst>
                    <a:ext uri="{FF2B5EF4-FFF2-40B4-BE49-F238E27FC236}">
                      <a16:creationId xmlns:a16="http://schemas.microsoft.com/office/drawing/2014/main" id="{7A7055B1-18EA-A141-B1C7-DB3DBCC291B9}"/>
                    </a:ext>
                  </a:extLst>
                </p:cNvPr>
                <p:cNvSpPr>
                  <a:spLocks noChangeShapeType="1"/>
                </p:cNvSpPr>
                <p:nvPr/>
              </p:nvSpPr>
              <p:spPr bwMode="auto">
                <a:xfrm>
                  <a:off x="624"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15" name="Line 19">
                  <a:extLst>
                    <a:ext uri="{FF2B5EF4-FFF2-40B4-BE49-F238E27FC236}">
                      <a16:creationId xmlns:a16="http://schemas.microsoft.com/office/drawing/2014/main" id="{9FB52BCF-8727-3447-AD04-D5E3BA77203C}"/>
                    </a:ext>
                  </a:extLst>
                </p:cNvPr>
                <p:cNvSpPr>
                  <a:spLocks noChangeShapeType="1"/>
                </p:cNvSpPr>
                <p:nvPr/>
              </p:nvSpPr>
              <p:spPr bwMode="auto">
                <a:xfrm>
                  <a:off x="856"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16" name="Line 20">
                  <a:extLst>
                    <a:ext uri="{FF2B5EF4-FFF2-40B4-BE49-F238E27FC236}">
                      <a16:creationId xmlns:a16="http://schemas.microsoft.com/office/drawing/2014/main" id="{574A66AC-9418-3147-920B-12E5F0273704}"/>
                    </a:ext>
                  </a:extLst>
                </p:cNvPr>
                <p:cNvSpPr>
                  <a:spLocks noChangeShapeType="1"/>
                </p:cNvSpPr>
                <p:nvPr/>
              </p:nvSpPr>
              <p:spPr bwMode="auto">
                <a:xfrm>
                  <a:off x="1152"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7717" name="Group 21">
                <a:extLst>
                  <a:ext uri="{FF2B5EF4-FFF2-40B4-BE49-F238E27FC236}">
                    <a16:creationId xmlns:a16="http://schemas.microsoft.com/office/drawing/2014/main" id="{00F74786-57C3-9B48-A76F-1494265F7A96}"/>
                  </a:ext>
                </a:extLst>
              </p:cNvPr>
              <p:cNvGrpSpPr>
                <a:grpSpLocks/>
              </p:cNvGrpSpPr>
              <p:nvPr/>
            </p:nvGrpSpPr>
            <p:grpSpPr bwMode="auto">
              <a:xfrm>
                <a:off x="1367" y="3088"/>
                <a:ext cx="929" cy="227"/>
                <a:chOff x="432" y="3456"/>
                <a:chExt cx="929" cy="227"/>
              </a:xfrm>
            </p:grpSpPr>
            <p:sp>
              <p:nvSpPr>
                <p:cNvPr id="797718" name="Rectangle 22">
                  <a:extLst>
                    <a:ext uri="{FF2B5EF4-FFF2-40B4-BE49-F238E27FC236}">
                      <a16:creationId xmlns:a16="http://schemas.microsoft.com/office/drawing/2014/main" id="{121888F9-A2E9-7449-B1B2-59767D597E6C}"/>
                    </a:ext>
                  </a:extLst>
                </p:cNvPr>
                <p:cNvSpPr>
                  <a:spLocks noChangeArrowheads="1"/>
                </p:cNvSpPr>
                <p:nvPr/>
              </p:nvSpPr>
              <p:spPr bwMode="auto">
                <a:xfrm>
                  <a:off x="432" y="3456"/>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solidFill>
                        <a:srgbClr val="FFFFFF"/>
                      </a:solidFill>
                      <a:latin typeface="Times New Roman" panose="02020603050405020304" pitchFamily="18" charset="0"/>
                      <a:ea typeface="宋体" panose="02010600030101010101" pitchFamily="2" charset="-122"/>
                    </a:rPr>
                    <a:t>  20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7719" name="Line 23">
                  <a:extLst>
                    <a:ext uri="{FF2B5EF4-FFF2-40B4-BE49-F238E27FC236}">
                      <a16:creationId xmlns:a16="http://schemas.microsoft.com/office/drawing/2014/main" id="{A06F69B3-5894-0B46-B880-F6540F9A7622}"/>
                    </a:ext>
                  </a:extLst>
                </p:cNvPr>
                <p:cNvSpPr>
                  <a:spLocks noChangeShapeType="1"/>
                </p:cNvSpPr>
                <p:nvPr/>
              </p:nvSpPr>
              <p:spPr bwMode="auto">
                <a:xfrm>
                  <a:off x="624"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20" name="Line 24">
                  <a:extLst>
                    <a:ext uri="{FF2B5EF4-FFF2-40B4-BE49-F238E27FC236}">
                      <a16:creationId xmlns:a16="http://schemas.microsoft.com/office/drawing/2014/main" id="{975DB004-1BA7-8F40-B681-65EB8E76A3C5}"/>
                    </a:ext>
                  </a:extLst>
                </p:cNvPr>
                <p:cNvSpPr>
                  <a:spLocks noChangeShapeType="1"/>
                </p:cNvSpPr>
                <p:nvPr/>
              </p:nvSpPr>
              <p:spPr bwMode="auto">
                <a:xfrm>
                  <a:off x="856"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21" name="Line 25">
                  <a:extLst>
                    <a:ext uri="{FF2B5EF4-FFF2-40B4-BE49-F238E27FC236}">
                      <a16:creationId xmlns:a16="http://schemas.microsoft.com/office/drawing/2014/main" id="{34A21B19-55E8-8D41-8935-0145AAE65B81}"/>
                    </a:ext>
                  </a:extLst>
                </p:cNvPr>
                <p:cNvSpPr>
                  <a:spLocks noChangeShapeType="1"/>
                </p:cNvSpPr>
                <p:nvPr/>
              </p:nvSpPr>
              <p:spPr bwMode="auto">
                <a:xfrm>
                  <a:off x="1152"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7722" name="Group 26">
                <a:extLst>
                  <a:ext uri="{FF2B5EF4-FFF2-40B4-BE49-F238E27FC236}">
                    <a16:creationId xmlns:a16="http://schemas.microsoft.com/office/drawing/2014/main" id="{5D3427BA-E525-FE42-8C06-36B8D124ED9A}"/>
                  </a:ext>
                </a:extLst>
              </p:cNvPr>
              <p:cNvGrpSpPr>
                <a:grpSpLocks/>
              </p:cNvGrpSpPr>
              <p:nvPr/>
            </p:nvGrpSpPr>
            <p:grpSpPr bwMode="auto">
              <a:xfrm>
                <a:off x="1440" y="3421"/>
                <a:ext cx="1360" cy="227"/>
                <a:chOff x="2448" y="3264"/>
                <a:chExt cx="1360" cy="227"/>
              </a:xfrm>
            </p:grpSpPr>
            <p:sp>
              <p:nvSpPr>
                <p:cNvPr id="797723" name="Rectangle 27">
                  <a:extLst>
                    <a:ext uri="{FF2B5EF4-FFF2-40B4-BE49-F238E27FC236}">
                      <a16:creationId xmlns:a16="http://schemas.microsoft.com/office/drawing/2014/main" id="{0F91889F-A799-7342-830B-5064ACF961D8}"/>
                    </a:ext>
                  </a:extLst>
                </p:cNvPr>
                <p:cNvSpPr>
                  <a:spLocks noChangeArrowheads="1"/>
                </p:cNvSpPr>
                <p:nvPr/>
              </p:nvSpPr>
              <p:spPr bwMode="auto">
                <a:xfrm>
                  <a:off x="2448" y="3264"/>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28 ∧</a:t>
                  </a:r>
                  <a:r>
                    <a:rPr kumimoji="1" lang="en-US" altLang="zh-CN" sz="2400" b="1">
                      <a:solidFill>
                        <a:srgbClr val="FFFFFF"/>
                      </a:solidFill>
                      <a:latin typeface="Times New Roman" panose="02020603050405020304" pitchFamily="18" charset="0"/>
                      <a:ea typeface="宋体" panose="02010600030101010101" pitchFamily="2" charset="-122"/>
                    </a:rPr>
                    <a:t> 31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7724" name="Line 28">
                  <a:extLst>
                    <a:ext uri="{FF2B5EF4-FFF2-40B4-BE49-F238E27FC236}">
                      <a16:creationId xmlns:a16="http://schemas.microsoft.com/office/drawing/2014/main" id="{B8BFE78E-18A3-704C-A4A3-DF33EF7CB3CC}"/>
                    </a:ext>
                  </a:extLst>
                </p:cNvPr>
                <p:cNvSpPr>
                  <a:spLocks noChangeShapeType="1"/>
                </p:cNvSpPr>
                <p:nvPr/>
              </p:nvSpPr>
              <p:spPr bwMode="auto">
                <a:xfrm>
                  <a:off x="264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25" name="Line 29">
                  <a:extLst>
                    <a:ext uri="{FF2B5EF4-FFF2-40B4-BE49-F238E27FC236}">
                      <a16:creationId xmlns:a16="http://schemas.microsoft.com/office/drawing/2014/main" id="{9820C9BD-D391-AE4F-B0B8-0A713A7546FA}"/>
                    </a:ext>
                  </a:extLst>
                </p:cNvPr>
                <p:cNvSpPr>
                  <a:spLocks noChangeShapeType="1"/>
                </p:cNvSpPr>
                <p:nvPr/>
              </p:nvSpPr>
              <p:spPr bwMode="auto">
                <a:xfrm>
                  <a:off x="288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26" name="Line 30">
                  <a:extLst>
                    <a:ext uri="{FF2B5EF4-FFF2-40B4-BE49-F238E27FC236}">
                      <a16:creationId xmlns:a16="http://schemas.microsoft.com/office/drawing/2014/main" id="{F917B3C7-757B-E94A-81AB-7603614D37F9}"/>
                    </a:ext>
                  </a:extLst>
                </p:cNvPr>
                <p:cNvSpPr>
                  <a:spLocks noChangeShapeType="1"/>
                </p:cNvSpPr>
                <p:nvPr/>
              </p:nvSpPr>
              <p:spPr bwMode="auto">
                <a:xfrm>
                  <a:off x="312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27" name="Line 31">
                  <a:extLst>
                    <a:ext uri="{FF2B5EF4-FFF2-40B4-BE49-F238E27FC236}">
                      <a16:creationId xmlns:a16="http://schemas.microsoft.com/office/drawing/2014/main" id="{5CF513C2-02FC-2F48-AE57-3AE4ED179B85}"/>
                    </a:ext>
                  </a:extLst>
                </p:cNvPr>
                <p:cNvSpPr>
                  <a:spLocks noChangeShapeType="1"/>
                </p:cNvSpPr>
                <p:nvPr/>
              </p:nvSpPr>
              <p:spPr bwMode="auto">
                <a:xfrm>
                  <a:off x="336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28" name="Line 32">
                  <a:extLst>
                    <a:ext uri="{FF2B5EF4-FFF2-40B4-BE49-F238E27FC236}">
                      <a16:creationId xmlns:a16="http://schemas.microsoft.com/office/drawing/2014/main" id="{7045BBC0-611B-704D-BD11-7B24864EE3EE}"/>
                    </a:ext>
                  </a:extLst>
                </p:cNvPr>
                <p:cNvSpPr>
                  <a:spLocks noChangeShapeType="1"/>
                </p:cNvSpPr>
                <p:nvPr/>
              </p:nvSpPr>
              <p:spPr bwMode="auto">
                <a:xfrm>
                  <a:off x="360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7729" name="Group 33">
                <a:extLst>
                  <a:ext uri="{FF2B5EF4-FFF2-40B4-BE49-F238E27FC236}">
                    <a16:creationId xmlns:a16="http://schemas.microsoft.com/office/drawing/2014/main" id="{B912BE2D-B785-224A-A844-84C1936C812C}"/>
                  </a:ext>
                </a:extLst>
              </p:cNvPr>
              <p:cNvGrpSpPr>
                <a:grpSpLocks/>
              </p:cNvGrpSpPr>
              <p:nvPr/>
            </p:nvGrpSpPr>
            <p:grpSpPr bwMode="auto">
              <a:xfrm>
                <a:off x="-192" y="3088"/>
                <a:ext cx="1360" cy="227"/>
                <a:chOff x="2448" y="3264"/>
                <a:chExt cx="1360" cy="227"/>
              </a:xfrm>
            </p:grpSpPr>
            <p:sp>
              <p:nvSpPr>
                <p:cNvPr id="797730" name="Rectangle 34">
                  <a:extLst>
                    <a:ext uri="{FF2B5EF4-FFF2-40B4-BE49-F238E27FC236}">
                      <a16:creationId xmlns:a16="http://schemas.microsoft.com/office/drawing/2014/main" id="{8D44A43E-D6D5-DB4E-B24B-B57BCB050498}"/>
                    </a:ext>
                  </a:extLst>
                </p:cNvPr>
                <p:cNvSpPr>
                  <a:spLocks noChangeArrowheads="1"/>
                </p:cNvSpPr>
                <p:nvPr/>
              </p:nvSpPr>
              <p:spPr bwMode="auto">
                <a:xfrm>
                  <a:off x="2448" y="3264"/>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10 ∧</a:t>
                  </a:r>
                  <a:r>
                    <a:rPr kumimoji="1" lang="en-US" altLang="zh-CN" sz="2400" b="1">
                      <a:solidFill>
                        <a:srgbClr val="FFFFFF"/>
                      </a:solidFill>
                      <a:latin typeface="Times New Roman" panose="02020603050405020304" pitchFamily="18" charset="0"/>
                      <a:ea typeface="宋体" panose="02010600030101010101" pitchFamily="2" charset="-122"/>
                    </a:rPr>
                    <a:t> 20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7731" name="Line 35">
                  <a:extLst>
                    <a:ext uri="{FF2B5EF4-FFF2-40B4-BE49-F238E27FC236}">
                      <a16:creationId xmlns:a16="http://schemas.microsoft.com/office/drawing/2014/main" id="{AC9D6809-A7CC-2F43-8351-ED7C8090DB79}"/>
                    </a:ext>
                  </a:extLst>
                </p:cNvPr>
                <p:cNvSpPr>
                  <a:spLocks noChangeShapeType="1"/>
                </p:cNvSpPr>
                <p:nvPr/>
              </p:nvSpPr>
              <p:spPr bwMode="auto">
                <a:xfrm>
                  <a:off x="264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32" name="Line 36">
                  <a:extLst>
                    <a:ext uri="{FF2B5EF4-FFF2-40B4-BE49-F238E27FC236}">
                      <a16:creationId xmlns:a16="http://schemas.microsoft.com/office/drawing/2014/main" id="{A2404D19-CE11-B944-8F8A-92AF96779F77}"/>
                    </a:ext>
                  </a:extLst>
                </p:cNvPr>
                <p:cNvSpPr>
                  <a:spLocks noChangeShapeType="1"/>
                </p:cNvSpPr>
                <p:nvPr/>
              </p:nvSpPr>
              <p:spPr bwMode="auto">
                <a:xfrm>
                  <a:off x="288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33" name="Line 37">
                  <a:extLst>
                    <a:ext uri="{FF2B5EF4-FFF2-40B4-BE49-F238E27FC236}">
                      <a16:creationId xmlns:a16="http://schemas.microsoft.com/office/drawing/2014/main" id="{FCDB0D60-E8E8-AE44-B28F-47BC2CA07C0A}"/>
                    </a:ext>
                  </a:extLst>
                </p:cNvPr>
                <p:cNvSpPr>
                  <a:spLocks noChangeShapeType="1"/>
                </p:cNvSpPr>
                <p:nvPr/>
              </p:nvSpPr>
              <p:spPr bwMode="auto">
                <a:xfrm>
                  <a:off x="312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34" name="Line 38">
                  <a:extLst>
                    <a:ext uri="{FF2B5EF4-FFF2-40B4-BE49-F238E27FC236}">
                      <a16:creationId xmlns:a16="http://schemas.microsoft.com/office/drawing/2014/main" id="{59122A5C-C5C8-A44E-87A9-009A582D467E}"/>
                    </a:ext>
                  </a:extLst>
                </p:cNvPr>
                <p:cNvSpPr>
                  <a:spLocks noChangeShapeType="1"/>
                </p:cNvSpPr>
                <p:nvPr/>
              </p:nvSpPr>
              <p:spPr bwMode="auto">
                <a:xfrm>
                  <a:off x="336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35" name="Line 39">
                  <a:extLst>
                    <a:ext uri="{FF2B5EF4-FFF2-40B4-BE49-F238E27FC236}">
                      <a16:creationId xmlns:a16="http://schemas.microsoft.com/office/drawing/2014/main" id="{F4B1366A-28A3-6145-B83B-575E95B426ED}"/>
                    </a:ext>
                  </a:extLst>
                </p:cNvPr>
                <p:cNvSpPr>
                  <a:spLocks noChangeShapeType="1"/>
                </p:cNvSpPr>
                <p:nvPr/>
              </p:nvSpPr>
              <p:spPr bwMode="auto">
                <a:xfrm>
                  <a:off x="3600" y="326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7736" name="Group 40">
                <a:extLst>
                  <a:ext uri="{FF2B5EF4-FFF2-40B4-BE49-F238E27FC236}">
                    <a16:creationId xmlns:a16="http://schemas.microsoft.com/office/drawing/2014/main" id="{67F4D691-25F7-6345-90DE-D9BC8FBFCC4F}"/>
                  </a:ext>
                </a:extLst>
              </p:cNvPr>
              <p:cNvGrpSpPr>
                <a:grpSpLocks/>
              </p:cNvGrpSpPr>
              <p:nvPr/>
            </p:nvGrpSpPr>
            <p:grpSpPr bwMode="auto">
              <a:xfrm>
                <a:off x="4560" y="3744"/>
                <a:ext cx="929" cy="227"/>
                <a:chOff x="432" y="3456"/>
                <a:chExt cx="929" cy="227"/>
              </a:xfrm>
            </p:grpSpPr>
            <p:sp>
              <p:nvSpPr>
                <p:cNvPr id="797737" name="Rectangle 41">
                  <a:extLst>
                    <a:ext uri="{FF2B5EF4-FFF2-40B4-BE49-F238E27FC236}">
                      <a16:creationId xmlns:a16="http://schemas.microsoft.com/office/drawing/2014/main" id="{EAC2D30D-B22D-7B4A-AF02-8E39D3FD2108}"/>
                    </a:ext>
                  </a:extLst>
                </p:cNvPr>
                <p:cNvSpPr>
                  <a:spLocks noChangeArrowheads="1"/>
                </p:cNvSpPr>
                <p:nvPr/>
              </p:nvSpPr>
              <p:spPr bwMode="auto">
                <a:xfrm>
                  <a:off x="432" y="3456"/>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solidFill>
                        <a:srgbClr val="FFFFFF"/>
                      </a:solidFill>
                      <a:latin typeface="Times New Roman" panose="02020603050405020304" pitchFamily="18" charset="0"/>
                      <a:ea typeface="宋体" panose="02010600030101010101" pitchFamily="2" charset="-122"/>
                    </a:rPr>
                    <a:t>  56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7738" name="Line 42">
                  <a:extLst>
                    <a:ext uri="{FF2B5EF4-FFF2-40B4-BE49-F238E27FC236}">
                      <a16:creationId xmlns:a16="http://schemas.microsoft.com/office/drawing/2014/main" id="{2770C06E-7108-1D42-99C6-AEB2178412B4}"/>
                    </a:ext>
                  </a:extLst>
                </p:cNvPr>
                <p:cNvSpPr>
                  <a:spLocks noChangeShapeType="1"/>
                </p:cNvSpPr>
                <p:nvPr/>
              </p:nvSpPr>
              <p:spPr bwMode="auto">
                <a:xfrm>
                  <a:off x="624"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39" name="Line 43">
                  <a:extLst>
                    <a:ext uri="{FF2B5EF4-FFF2-40B4-BE49-F238E27FC236}">
                      <a16:creationId xmlns:a16="http://schemas.microsoft.com/office/drawing/2014/main" id="{A9F6C94E-3B15-0848-B733-96DADCDFFB30}"/>
                    </a:ext>
                  </a:extLst>
                </p:cNvPr>
                <p:cNvSpPr>
                  <a:spLocks noChangeShapeType="1"/>
                </p:cNvSpPr>
                <p:nvPr/>
              </p:nvSpPr>
              <p:spPr bwMode="auto">
                <a:xfrm>
                  <a:off x="856"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40" name="Line 44">
                  <a:extLst>
                    <a:ext uri="{FF2B5EF4-FFF2-40B4-BE49-F238E27FC236}">
                      <a16:creationId xmlns:a16="http://schemas.microsoft.com/office/drawing/2014/main" id="{19B9112D-B6FA-E341-9AC2-987E707E2DC2}"/>
                    </a:ext>
                  </a:extLst>
                </p:cNvPr>
                <p:cNvSpPr>
                  <a:spLocks noChangeShapeType="1"/>
                </p:cNvSpPr>
                <p:nvPr/>
              </p:nvSpPr>
              <p:spPr bwMode="auto">
                <a:xfrm>
                  <a:off x="1152"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7741" name="Group 45">
                <a:extLst>
                  <a:ext uri="{FF2B5EF4-FFF2-40B4-BE49-F238E27FC236}">
                    <a16:creationId xmlns:a16="http://schemas.microsoft.com/office/drawing/2014/main" id="{0EB6E990-FDEF-2448-B6B6-F67AACFC763C}"/>
                  </a:ext>
                </a:extLst>
              </p:cNvPr>
              <p:cNvGrpSpPr>
                <a:grpSpLocks/>
              </p:cNvGrpSpPr>
              <p:nvPr/>
            </p:nvGrpSpPr>
            <p:grpSpPr bwMode="auto">
              <a:xfrm>
                <a:off x="4032" y="3424"/>
                <a:ext cx="929" cy="227"/>
                <a:chOff x="432" y="3456"/>
                <a:chExt cx="929" cy="227"/>
              </a:xfrm>
            </p:grpSpPr>
            <p:sp>
              <p:nvSpPr>
                <p:cNvPr id="797742" name="Rectangle 46">
                  <a:extLst>
                    <a:ext uri="{FF2B5EF4-FFF2-40B4-BE49-F238E27FC236}">
                      <a16:creationId xmlns:a16="http://schemas.microsoft.com/office/drawing/2014/main" id="{234D9D26-203A-C84F-9FB0-9BA8DA2C3229}"/>
                    </a:ext>
                  </a:extLst>
                </p:cNvPr>
                <p:cNvSpPr>
                  <a:spLocks noChangeArrowheads="1"/>
                </p:cNvSpPr>
                <p:nvPr/>
              </p:nvSpPr>
              <p:spPr bwMode="auto">
                <a:xfrm>
                  <a:off x="432" y="3456"/>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solidFill>
                        <a:srgbClr val="FFFFFF"/>
                      </a:solidFill>
                      <a:latin typeface="Times New Roman" panose="02020603050405020304" pitchFamily="18" charset="0"/>
                      <a:ea typeface="宋体" panose="02010600030101010101" pitchFamily="2" charset="-122"/>
                    </a:rPr>
                    <a:t>  50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7743" name="Line 47">
                  <a:extLst>
                    <a:ext uri="{FF2B5EF4-FFF2-40B4-BE49-F238E27FC236}">
                      <a16:creationId xmlns:a16="http://schemas.microsoft.com/office/drawing/2014/main" id="{8F7C4EF8-5E51-294D-BBB6-8A10DFA17B91}"/>
                    </a:ext>
                  </a:extLst>
                </p:cNvPr>
                <p:cNvSpPr>
                  <a:spLocks noChangeShapeType="1"/>
                </p:cNvSpPr>
                <p:nvPr/>
              </p:nvSpPr>
              <p:spPr bwMode="auto">
                <a:xfrm>
                  <a:off x="624"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44" name="Line 48">
                  <a:extLst>
                    <a:ext uri="{FF2B5EF4-FFF2-40B4-BE49-F238E27FC236}">
                      <a16:creationId xmlns:a16="http://schemas.microsoft.com/office/drawing/2014/main" id="{89C26563-A58B-A44A-AE8F-949793BA1C56}"/>
                    </a:ext>
                  </a:extLst>
                </p:cNvPr>
                <p:cNvSpPr>
                  <a:spLocks noChangeShapeType="1"/>
                </p:cNvSpPr>
                <p:nvPr/>
              </p:nvSpPr>
              <p:spPr bwMode="auto">
                <a:xfrm>
                  <a:off x="856"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45" name="Line 49">
                  <a:extLst>
                    <a:ext uri="{FF2B5EF4-FFF2-40B4-BE49-F238E27FC236}">
                      <a16:creationId xmlns:a16="http://schemas.microsoft.com/office/drawing/2014/main" id="{F3B5F680-942F-D740-81C7-9F6A5A705625}"/>
                    </a:ext>
                  </a:extLst>
                </p:cNvPr>
                <p:cNvSpPr>
                  <a:spLocks noChangeShapeType="1"/>
                </p:cNvSpPr>
                <p:nvPr/>
              </p:nvSpPr>
              <p:spPr bwMode="auto">
                <a:xfrm>
                  <a:off x="1152"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97746" name="Group 50">
                <a:extLst>
                  <a:ext uri="{FF2B5EF4-FFF2-40B4-BE49-F238E27FC236}">
                    <a16:creationId xmlns:a16="http://schemas.microsoft.com/office/drawing/2014/main" id="{0001B8CC-AE06-1640-9ED4-3C55B7C01168}"/>
                  </a:ext>
                </a:extLst>
              </p:cNvPr>
              <p:cNvGrpSpPr>
                <a:grpSpLocks/>
              </p:cNvGrpSpPr>
              <p:nvPr/>
            </p:nvGrpSpPr>
            <p:grpSpPr bwMode="auto">
              <a:xfrm>
                <a:off x="2976" y="3424"/>
                <a:ext cx="929" cy="227"/>
                <a:chOff x="432" y="3456"/>
                <a:chExt cx="929" cy="227"/>
              </a:xfrm>
            </p:grpSpPr>
            <p:sp>
              <p:nvSpPr>
                <p:cNvPr id="797747" name="Rectangle 51">
                  <a:extLst>
                    <a:ext uri="{FF2B5EF4-FFF2-40B4-BE49-F238E27FC236}">
                      <a16:creationId xmlns:a16="http://schemas.microsoft.com/office/drawing/2014/main" id="{9E9A6725-B55E-E84A-A402-7D7B89E5523B}"/>
                    </a:ext>
                  </a:extLst>
                </p:cNvPr>
                <p:cNvSpPr>
                  <a:spLocks noChangeArrowheads="1"/>
                </p:cNvSpPr>
                <p:nvPr/>
              </p:nvSpPr>
              <p:spPr bwMode="auto">
                <a:xfrm>
                  <a:off x="432" y="3456"/>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solidFill>
                        <a:srgbClr val="FFFFFF"/>
                      </a:solidFill>
                      <a:latin typeface="Times New Roman" panose="02020603050405020304" pitchFamily="18" charset="0"/>
                      <a:ea typeface="宋体" panose="02010600030101010101" pitchFamily="2" charset="-122"/>
                    </a:rPr>
                    <a:t>  37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7748" name="Line 52">
                  <a:extLst>
                    <a:ext uri="{FF2B5EF4-FFF2-40B4-BE49-F238E27FC236}">
                      <a16:creationId xmlns:a16="http://schemas.microsoft.com/office/drawing/2014/main" id="{AF62D417-6A80-2046-8964-E429B881C8B2}"/>
                    </a:ext>
                  </a:extLst>
                </p:cNvPr>
                <p:cNvSpPr>
                  <a:spLocks noChangeShapeType="1"/>
                </p:cNvSpPr>
                <p:nvPr/>
              </p:nvSpPr>
              <p:spPr bwMode="auto">
                <a:xfrm>
                  <a:off x="624"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49" name="Line 53">
                  <a:extLst>
                    <a:ext uri="{FF2B5EF4-FFF2-40B4-BE49-F238E27FC236}">
                      <a16:creationId xmlns:a16="http://schemas.microsoft.com/office/drawing/2014/main" id="{7FEF19FA-8DF1-724B-9AD7-227B9BE32023}"/>
                    </a:ext>
                  </a:extLst>
                </p:cNvPr>
                <p:cNvSpPr>
                  <a:spLocks noChangeShapeType="1"/>
                </p:cNvSpPr>
                <p:nvPr/>
              </p:nvSpPr>
              <p:spPr bwMode="auto">
                <a:xfrm>
                  <a:off x="856"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50" name="Line 54">
                  <a:extLst>
                    <a:ext uri="{FF2B5EF4-FFF2-40B4-BE49-F238E27FC236}">
                      <a16:creationId xmlns:a16="http://schemas.microsoft.com/office/drawing/2014/main" id="{5B888D05-5CD3-0041-809D-40FEA6888896}"/>
                    </a:ext>
                  </a:extLst>
                </p:cNvPr>
                <p:cNvSpPr>
                  <a:spLocks noChangeShapeType="1"/>
                </p:cNvSpPr>
                <p:nvPr/>
              </p:nvSpPr>
              <p:spPr bwMode="auto">
                <a:xfrm>
                  <a:off x="1152" y="34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97751" name="Line 55">
                <a:extLst>
                  <a:ext uri="{FF2B5EF4-FFF2-40B4-BE49-F238E27FC236}">
                    <a16:creationId xmlns:a16="http://schemas.microsoft.com/office/drawing/2014/main" id="{E6F8654F-1DFD-3340-A91A-CF6F4D166952}"/>
                  </a:ext>
                </a:extLst>
              </p:cNvPr>
              <p:cNvSpPr>
                <a:spLocks noChangeShapeType="1"/>
              </p:cNvSpPr>
              <p:nvPr/>
            </p:nvSpPr>
            <p:spPr bwMode="auto">
              <a:xfrm flipH="1">
                <a:off x="1256" y="2368"/>
                <a:ext cx="689" cy="28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52" name="Line 56">
                <a:extLst>
                  <a:ext uri="{FF2B5EF4-FFF2-40B4-BE49-F238E27FC236}">
                    <a16:creationId xmlns:a16="http://schemas.microsoft.com/office/drawing/2014/main" id="{97A7A215-EDB5-1344-8B82-7B59925C644F}"/>
                  </a:ext>
                </a:extLst>
              </p:cNvPr>
              <p:cNvSpPr>
                <a:spLocks noChangeShapeType="1"/>
              </p:cNvSpPr>
              <p:nvPr/>
            </p:nvSpPr>
            <p:spPr bwMode="auto">
              <a:xfrm flipH="1">
                <a:off x="376" y="2808"/>
                <a:ext cx="488" cy="27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53" name="Line 57">
                <a:extLst>
                  <a:ext uri="{FF2B5EF4-FFF2-40B4-BE49-F238E27FC236}">
                    <a16:creationId xmlns:a16="http://schemas.microsoft.com/office/drawing/2014/main" id="{7FEEA412-FAFF-6941-9A36-0A4CB521E97F}"/>
                  </a:ext>
                </a:extLst>
              </p:cNvPr>
              <p:cNvSpPr>
                <a:spLocks noChangeShapeType="1"/>
              </p:cNvSpPr>
              <p:nvPr/>
            </p:nvSpPr>
            <p:spPr bwMode="auto">
              <a:xfrm>
                <a:off x="2393" y="2352"/>
                <a:ext cx="712"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54" name="Line 58">
                <a:extLst>
                  <a:ext uri="{FF2B5EF4-FFF2-40B4-BE49-F238E27FC236}">
                    <a16:creationId xmlns:a16="http://schemas.microsoft.com/office/drawing/2014/main" id="{476C4FF6-381A-7744-89CC-6EDF29004BE8}"/>
                  </a:ext>
                </a:extLst>
              </p:cNvPr>
              <p:cNvSpPr>
                <a:spLocks noChangeShapeType="1"/>
              </p:cNvSpPr>
              <p:nvPr/>
            </p:nvSpPr>
            <p:spPr bwMode="auto">
              <a:xfrm>
                <a:off x="1288" y="2800"/>
                <a:ext cx="288"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55" name="Line 59">
                <a:extLst>
                  <a:ext uri="{FF2B5EF4-FFF2-40B4-BE49-F238E27FC236}">
                    <a16:creationId xmlns:a16="http://schemas.microsoft.com/office/drawing/2014/main" id="{5EE5A608-E616-8F4B-83A2-6570FB0958BA}"/>
                  </a:ext>
                </a:extLst>
              </p:cNvPr>
              <p:cNvSpPr>
                <a:spLocks noChangeShapeType="1"/>
              </p:cNvSpPr>
              <p:nvPr/>
            </p:nvSpPr>
            <p:spPr bwMode="auto">
              <a:xfrm flipH="1">
                <a:off x="2408" y="2800"/>
                <a:ext cx="720" cy="62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56" name="Line 60">
                <a:extLst>
                  <a:ext uri="{FF2B5EF4-FFF2-40B4-BE49-F238E27FC236}">
                    <a16:creationId xmlns:a16="http://schemas.microsoft.com/office/drawing/2014/main" id="{C12AC10B-7249-B54B-B877-F060E1543B5A}"/>
                  </a:ext>
                </a:extLst>
              </p:cNvPr>
              <p:cNvSpPr>
                <a:spLocks noChangeShapeType="1"/>
              </p:cNvSpPr>
              <p:nvPr/>
            </p:nvSpPr>
            <p:spPr bwMode="auto">
              <a:xfrm flipH="1">
                <a:off x="3456" y="2792"/>
                <a:ext cx="192" cy="62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57" name="Line 61">
                <a:extLst>
                  <a:ext uri="{FF2B5EF4-FFF2-40B4-BE49-F238E27FC236}">
                    <a16:creationId xmlns:a16="http://schemas.microsoft.com/office/drawing/2014/main" id="{4A517F22-91C6-DD4B-BBFC-4D61ED16476D}"/>
                  </a:ext>
                </a:extLst>
              </p:cNvPr>
              <p:cNvSpPr>
                <a:spLocks noChangeShapeType="1"/>
              </p:cNvSpPr>
              <p:nvPr/>
            </p:nvSpPr>
            <p:spPr bwMode="auto">
              <a:xfrm>
                <a:off x="4184" y="2800"/>
                <a:ext cx="240" cy="62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797758" name="Group 62">
                <a:extLst>
                  <a:ext uri="{FF2B5EF4-FFF2-40B4-BE49-F238E27FC236}">
                    <a16:creationId xmlns:a16="http://schemas.microsoft.com/office/drawing/2014/main" id="{08DD828A-CC6C-A248-AD08-8B987339BCEE}"/>
                  </a:ext>
                </a:extLst>
              </p:cNvPr>
              <p:cNvGrpSpPr>
                <a:grpSpLocks/>
              </p:cNvGrpSpPr>
              <p:nvPr/>
            </p:nvGrpSpPr>
            <p:grpSpPr bwMode="auto">
              <a:xfrm>
                <a:off x="2817" y="2648"/>
                <a:ext cx="1995" cy="235"/>
                <a:chOff x="2817" y="2648"/>
                <a:chExt cx="1995" cy="235"/>
              </a:xfrm>
            </p:grpSpPr>
            <p:sp>
              <p:nvSpPr>
                <p:cNvPr id="797759" name="Rectangle 63">
                  <a:extLst>
                    <a:ext uri="{FF2B5EF4-FFF2-40B4-BE49-F238E27FC236}">
                      <a16:creationId xmlns:a16="http://schemas.microsoft.com/office/drawing/2014/main" id="{D03285EA-6CE2-3F45-B063-08FAA20C2896}"/>
                    </a:ext>
                  </a:extLst>
                </p:cNvPr>
                <p:cNvSpPr>
                  <a:spLocks noChangeArrowheads="1"/>
                </p:cNvSpPr>
                <p:nvPr/>
              </p:nvSpPr>
              <p:spPr bwMode="auto">
                <a:xfrm>
                  <a:off x="2817" y="2648"/>
                  <a:ext cx="199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33      </a:t>
                  </a:r>
                  <a:r>
                    <a:rPr kumimoji="1" lang="en-US" altLang="zh-CN" sz="2400" b="1">
                      <a:solidFill>
                        <a:srgbClr val="FFFFFF"/>
                      </a:solidFill>
                      <a:latin typeface="Times New Roman" panose="02020603050405020304" pitchFamily="18" charset="0"/>
                      <a:ea typeface="宋体" panose="02010600030101010101" pitchFamily="2" charset="-122"/>
                    </a:rPr>
                    <a:t> 48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53</a:t>
                  </a:r>
                </a:p>
              </p:txBody>
            </p:sp>
            <p:sp>
              <p:nvSpPr>
                <p:cNvPr id="797760" name="Line 64">
                  <a:extLst>
                    <a:ext uri="{FF2B5EF4-FFF2-40B4-BE49-F238E27FC236}">
                      <a16:creationId xmlns:a16="http://schemas.microsoft.com/office/drawing/2014/main" id="{62FA9C04-5566-BA48-94CB-A360546A273A}"/>
                    </a:ext>
                  </a:extLst>
                </p:cNvPr>
                <p:cNvSpPr>
                  <a:spLocks noChangeShapeType="1"/>
                </p:cNvSpPr>
                <p:nvPr/>
              </p:nvSpPr>
              <p:spPr bwMode="auto">
                <a:xfrm>
                  <a:off x="3025" y="264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61" name="Line 65">
                  <a:extLst>
                    <a:ext uri="{FF2B5EF4-FFF2-40B4-BE49-F238E27FC236}">
                      <a16:creationId xmlns:a16="http://schemas.microsoft.com/office/drawing/2014/main" id="{FC7FD022-F399-F84F-BEF4-0C32B5886AC5}"/>
                    </a:ext>
                  </a:extLst>
                </p:cNvPr>
                <p:cNvSpPr>
                  <a:spLocks noChangeShapeType="1"/>
                </p:cNvSpPr>
                <p:nvPr/>
              </p:nvSpPr>
              <p:spPr bwMode="auto">
                <a:xfrm>
                  <a:off x="3249" y="264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62" name="Line 66">
                  <a:extLst>
                    <a:ext uri="{FF2B5EF4-FFF2-40B4-BE49-F238E27FC236}">
                      <a16:creationId xmlns:a16="http://schemas.microsoft.com/office/drawing/2014/main" id="{ACDD1672-5543-C046-9849-320A73DBC587}"/>
                    </a:ext>
                  </a:extLst>
                </p:cNvPr>
                <p:cNvSpPr>
                  <a:spLocks noChangeShapeType="1"/>
                </p:cNvSpPr>
                <p:nvPr/>
              </p:nvSpPr>
              <p:spPr bwMode="auto">
                <a:xfrm>
                  <a:off x="3537" y="264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63" name="Line 67">
                  <a:extLst>
                    <a:ext uri="{FF2B5EF4-FFF2-40B4-BE49-F238E27FC236}">
                      <a16:creationId xmlns:a16="http://schemas.microsoft.com/office/drawing/2014/main" id="{4BB7580F-CD1A-B743-8590-8BBFAD505339}"/>
                    </a:ext>
                  </a:extLst>
                </p:cNvPr>
                <p:cNvSpPr>
                  <a:spLocks noChangeShapeType="1"/>
                </p:cNvSpPr>
                <p:nvPr/>
              </p:nvSpPr>
              <p:spPr bwMode="auto">
                <a:xfrm>
                  <a:off x="3777" y="264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64" name="Line 68">
                  <a:extLst>
                    <a:ext uri="{FF2B5EF4-FFF2-40B4-BE49-F238E27FC236}">
                      <a16:creationId xmlns:a16="http://schemas.microsoft.com/office/drawing/2014/main" id="{05FAF63A-732E-2645-A44B-AC4D140F404C}"/>
                    </a:ext>
                  </a:extLst>
                </p:cNvPr>
                <p:cNvSpPr>
                  <a:spLocks noChangeShapeType="1"/>
                </p:cNvSpPr>
                <p:nvPr/>
              </p:nvSpPr>
              <p:spPr bwMode="auto">
                <a:xfrm>
                  <a:off x="4065" y="264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65" name="Line 69">
                  <a:extLst>
                    <a:ext uri="{FF2B5EF4-FFF2-40B4-BE49-F238E27FC236}">
                      <a16:creationId xmlns:a16="http://schemas.microsoft.com/office/drawing/2014/main" id="{107DC863-1D9F-5745-89EA-EF72500774AC}"/>
                    </a:ext>
                  </a:extLst>
                </p:cNvPr>
                <p:cNvSpPr>
                  <a:spLocks noChangeShapeType="1"/>
                </p:cNvSpPr>
                <p:nvPr/>
              </p:nvSpPr>
              <p:spPr bwMode="auto">
                <a:xfrm>
                  <a:off x="4305" y="264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66" name="Line 70">
                  <a:extLst>
                    <a:ext uri="{FF2B5EF4-FFF2-40B4-BE49-F238E27FC236}">
                      <a16:creationId xmlns:a16="http://schemas.microsoft.com/office/drawing/2014/main" id="{42D0FDED-4C61-D744-A534-85439FB029C6}"/>
                    </a:ext>
                  </a:extLst>
                </p:cNvPr>
                <p:cNvSpPr>
                  <a:spLocks noChangeShapeType="1"/>
                </p:cNvSpPr>
                <p:nvPr/>
              </p:nvSpPr>
              <p:spPr bwMode="auto">
                <a:xfrm>
                  <a:off x="4592" y="26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97767" name="Line 71">
                <a:extLst>
                  <a:ext uri="{FF2B5EF4-FFF2-40B4-BE49-F238E27FC236}">
                    <a16:creationId xmlns:a16="http://schemas.microsoft.com/office/drawing/2014/main" id="{F5868A36-169B-CD49-B6C5-8B9E31559821}"/>
                  </a:ext>
                </a:extLst>
              </p:cNvPr>
              <p:cNvSpPr>
                <a:spLocks noChangeShapeType="1"/>
              </p:cNvSpPr>
              <p:nvPr/>
            </p:nvSpPr>
            <p:spPr bwMode="auto">
              <a:xfrm>
                <a:off x="4704" y="2832"/>
                <a:ext cx="528" cy="91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97768" name="Rectangle 72">
                <a:extLst>
                  <a:ext uri="{FF2B5EF4-FFF2-40B4-BE49-F238E27FC236}">
                    <a16:creationId xmlns:a16="http://schemas.microsoft.com/office/drawing/2014/main" id="{738BE04D-A684-C945-834B-29D992CD2F74}"/>
                  </a:ext>
                </a:extLst>
              </p:cNvPr>
              <p:cNvSpPr>
                <a:spLocks noChangeArrowheads="1"/>
              </p:cNvSpPr>
              <p:nvPr/>
            </p:nvSpPr>
            <p:spPr bwMode="auto">
              <a:xfrm>
                <a:off x="4320" y="374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p>
            </p:txBody>
          </p:sp>
          <p:sp>
            <p:nvSpPr>
              <p:cNvPr id="797769" name="Rectangle 73">
                <a:extLst>
                  <a:ext uri="{FF2B5EF4-FFF2-40B4-BE49-F238E27FC236}">
                    <a16:creationId xmlns:a16="http://schemas.microsoft.com/office/drawing/2014/main" id="{C2193A96-CFDC-CA4D-8314-EB16BF89A92E}"/>
                  </a:ext>
                </a:extLst>
              </p:cNvPr>
              <p:cNvSpPr>
                <a:spLocks noChangeArrowheads="1"/>
              </p:cNvSpPr>
              <p:nvPr/>
            </p:nvSpPr>
            <p:spPr bwMode="auto">
              <a:xfrm>
                <a:off x="4032" y="318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a:t>
                </a:r>
              </a:p>
            </p:txBody>
          </p:sp>
        </p:grpSp>
        <p:sp>
          <p:nvSpPr>
            <p:cNvPr id="797770" name="Rectangle 74">
              <a:extLst>
                <a:ext uri="{FF2B5EF4-FFF2-40B4-BE49-F238E27FC236}">
                  <a16:creationId xmlns:a16="http://schemas.microsoft.com/office/drawing/2014/main" id="{1BCD3955-B861-2043-9C6C-CF43CC2FD990}"/>
                </a:ext>
              </a:extLst>
            </p:cNvPr>
            <p:cNvSpPr>
              <a:spLocks noChangeArrowheads="1"/>
            </p:cNvSpPr>
            <p:nvPr/>
          </p:nvSpPr>
          <p:spPr bwMode="auto">
            <a:xfrm>
              <a:off x="1037" y="2024"/>
              <a:ext cx="297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9-13    </a:t>
              </a:r>
              <a:r>
                <a:rPr kumimoji="1" lang="zh-CN" altLang="en-US" sz="2000" b="1">
                  <a:solidFill>
                    <a:srgbClr val="FFFFFF"/>
                  </a:solidFill>
                  <a:latin typeface="Times New Roman" panose="02020603050405020304" pitchFamily="18" charset="0"/>
                  <a:ea typeface="宋体" panose="02010600030101010101" pitchFamily="2" charset="-122"/>
                </a:rPr>
                <a:t>一棵包含</a:t>
              </a:r>
              <a:r>
                <a:rPr kumimoji="1" lang="en-US" altLang="zh-CN" sz="2000" b="1">
                  <a:solidFill>
                    <a:srgbClr val="FFFFFF"/>
                  </a:solidFill>
                  <a:latin typeface="Times New Roman" panose="02020603050405020304" pitchFamily="18" charset="0"/>
                  <a:ea typeface="宋体" panose="02010600030101010101" pitchFamily="2" charset="-122"/>
                </a:rPr>
                <a:t>13</a:t>
              </a:r>
              <a:r>
                <a:rPr kumimoji="1" lang="zh-CN" altLang="en-US" sz="2000" b="1">
                  <a:solidFill>
                    <a:srgbClr val="FFFFFF"/>
                  </a:solidFill>
                  <a:latin typeface="Times New Roman" panose="02020603050405020304" pitchFamily="18" charset="0"/>
                  <a:ea typeface="宋体" panose="02010600030101010101" pitchFamily="2" charset="-122"/>
                </a:rPr>
                <a:t>个关键字的</a:t>
              </a:r>
              <a:r>
                <a:rPr kumimoji="1" lang="en-US" altLang="zh-CN" sz="2000" b="1">
                  <a:solidFill>
                    <a:srgbClr val="FFFFFF"/>
                  </a:solidFill>
                  <a:latin typeface="Times New Roman" panose="02020603050405020304" pitchFamily="18" charset="0"/>
                  <a:ea typeface="宋体" panose="02010600030101010101" pitchFamily="2" charset="-122"/>
                </a:rPr>
                <a:t>4</a:t>
              </a:r>
              <a:r>
                <a:rPr kumimoji="1" lang="zh-CN" altLang="en-US" sz="2000" b="1">
                  <a:solidFill>
                    <a:srgbClr val="FFFFFF"/>
                  </a:solidFill>
                  <a:latin typeface="Times New Roman" panose="02020603050405020304" pitchFamily="18" charset="0"/>
                  <a:ea typeface="宋体" panose="02010600030101010101" pitchFamily="2" charset="-122"/>
                </a:rPr>
                <a:t>阶</a:t>
              </a:r>
              <a:r>
                <a:rPr kumimoji="1" lang="en-US" altLang="zh-CN" sz="2000" b="1">
                  <a:solidFill>
                    <a:srgbClr val="FFFFFF"/>
                  </a:solidFill>
                  <a:latin typeface="Times New Roman" panose="02020603050405020304" pitchFamily="18" charset="0"/>
                  <a:ea typeface="宋体" panose="02010600030101010101" pitchFamily="2" charset="-122"/>
                </a:rPr>
                <a:t>B_</a:t>
              </a:r>
              <a:r>
                <a:rPr kumimoji="1" lang="zh-CN" altLang="en-US" sz="2000" b="1">
                  <a:solidFill>
                    <a:srgbClr val="FFFFFF"/>
                  </a:solidFill>
                  <a:latin typeface="Times New Roman" panose="02020603050405020304" pitchFamily="18" charset="0"/>
                  <a:ea typeface="宋体" panose="02010600030101010101" pitchFamily="2" charset="-122"/>
                </a:rPr>
                <a:t>树</a:t>
              </a:r>
            </a:p>
          </p:txBody>
        </p:sp>
      </p:grpSp>
    </p:spTree>
    <p:extLst>
      <p:ext uri="{BB962C8B-B14F-4D97-AF65-F5344CB8AC3E}">
        <p14:creationId xmlns:p14="http://schemas.microsoft.com/office/powerpoint/2010/main" val="1851829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22" name="Rectangle 2">
            <a:extLst>
              <a:ext uri="{FF2B5EF4-FFF2-40B4-BE49-F238E27FC236}">
                <a16:creationId xmlns:a16="http://schemas.microsoft.com/office/drawing/2014/main" id="{F0543409-9E4E-0247-A847-4A3BFB177935}"/>
              </a:ext>
            </a:extLst>
          </p:cNvPr>
          <p:cNvSpPr>
            <a:spLocks noGrp="1" noChangeArrowheads="1"/>
          </p:cNvSpPr>
          <p:nvPr>
            <p:ph type="body" idx="1"/>
          </p:nvPr>
        </p:nvSpPr>
        <p:spPr>
          <a:xfrm>
            <a:off x="1676401" y="152400"/>
            <a:ext cx="8812213" cy="5581650"/>
          </a:xfrm>
          <a:noFill/>
          <a:ln/>
        </p:spPr>
        <p:txBody>
          <a:bodyPr/>
          <a:lstStyle/>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  根据</a:t>
            </a:r>
            <a:r>
              <a:rPr lang="en-US" altLang="zh-CN" sz="2800" b="1"/>
              <a:t>m</a:t>
            </a:r>
            <a:r>
              <a:rPr lang="zh-CN" altLang="en-US" sz="2800" b="1"/>
              <a:t>阶</a:t>
            </a:r>
            <a:r>
              <a:rPr lang="en-US" altLang="zh-CN" sz="2800" b="1"/>
              <a:t>B_</a:t>
            </a:r>
            <a:r>
              <a:rPr lang="zh-CN" altLang="en-US" sz="2800" b="1"/>
              <a:t>树的定义</a:t>
            </a:r>
            <a:r>
              <a:rPr lang="zh-CN" altLang="en-US" sz="2800" b="1">
                <a:latin typeface="宋体" panose="02010600030101010101" pitchFamily="2" charset="-122"/>
              </a:rPr>
              <a:t>，结点的类型定义如下：</a:t>
            </a:r>
          </a:p>
          <a:p>
            <a:pPr marL="0" indent="0">
              <a:lnSpc>
                <a:spcPct val="110000"/>
              </a:lnSpc>
              <a:buNone/>
            </a:pPr>
            <a:r>
              <a:rPr lang="en-US" altLang="zh-CN" sz="2800" b="1"/>
              <a:t>#define M    5      </a:t>
            </a:r>
            <a:r>
              <a:rPr lang="en-US" altLang="zh-CN" sz="2400" b="1"/>
              <a:t>/*  </a:t>
            </a:r>
            <a:r>
              <a:rPr lang="zh-CN" altLang="en-US" sz="2400" b="1">
                <a:latin typeface="宋体" panose="02010600030101010101" pitchFamily="2" charset="-122"/>
              </a:rPr>
              <a:t>根据实际需要</a:t>
            </a:r>
            <a:r>
              <a:rPr lang="zh-CN" altLang="en-US" sz="2400" b="1"/>
              <a:t>定义</a:t>
            </a:r>
            <a:r>
              <a:rPr lang="en-US" altLang="zh-CN" sz="2400" b="1"/>
              <a:t>B_</a:t>
            </a:r>
            <a:r>
              <a:rPr lang="zh-CN" altLang="en-US" sz="2400" b="1"/>
              <a:t>树的阶数  *</a:t>
            </a:r>
            <a:r>
              <a:rPr lang="en-US" altLang="zh-CN" sz="2400" b="1"/>
              <a:t>/</a:t>
            </a:r>
          </a:p>
          <a:p>
            <a:pPr marL="0" indent="0">
              <a:lnSpc>
                <a:spcPct val="110000"/>
              </a:lnSpc>
              <a:buNone/>
            </a:pPr>
            <a:r>
              <a:rPr lang="en-US" altLang="zh-CN" sz="2800" b="1"/>
              <a:t>typedef  struct BTNode</a:t>
            </a:r>
          </a:p>
          <a:p>
            <a:pPr marL="355600" lvl="1" indent="0">
              <a:lnSpc>
                <a:spcPct val="110000"/>
              </a:lnSpc>
              <a:buNone/>
            </a:pPr>
            <a:r>
              <a:rPr lang="en-US" altLang="zh-CN" b="1"/>
              <a:t>{  int   keynum ;   </a:t>
            </a:r>
            <a:r>
              <a:rPr lang="en-US" altLang="zh-CN" sz="2400" b="1"/>
              <a:t>/*   </a:t>
            </a:r>
            <a:r>
              <a:rPr lang="zh-CN" altLang="en-US" sz="2400" b="1"/>
              <a:t>结点中关键字的个数   *</a:t>
            </a:r>
            <a:r>
              <a:rPr lang="en-US" altLang="zh-CN" sz="2400" b="1"/>
              <a:t>/</a:t>
            </a:r>
          </a:p>
          <a:p>
            <a:pPr marL="723900" lvl="2" indent="0">
              <a:lnSpc>
                <a:spcPct val="110000"/>
              </a:lnSpc>
              <a:buNone/>
            </a:pPr>
            <a:r>
              <a:rPr lang="en-US" altLang="zh-CN" sz="2800" b="1"/>
              <a:t>struct BTNode  *parent ;    </a:t>
            </a:r>
            <a:r>
              <a:rPr lang="en-US" altLang="zh-CN" b="1"/>
              <a:t>/*   </a:t>
            </a:r>
            <a:r>
              <a:rPr lang="zh-CN" altLang="en-US" b="1"/>
              <a:t>指向父结点的指针   *</a:t>
            </a:r>
            <a:r>
              <a:rPr lang="en-US" altLang="zh-CN" b="1"/>
              <a:t>/</a:t>
            </a:r>
          </a:p>
          <a:p>
            <a:pPr marL="723900" lvl="2" indent="0">
              <a:lnSpc>
                <a:spcPct val="110000"/>
              </a:lnSpc>
              <a:buNone/>
            </a:pPr>
            <a:r>
              <a:rPr lang="en-US" altLang="zh-CN" sz="2800" b="1"/>
              <a:t>KeyType  key[M+1] ;     </a:t>
            </a:r>
            <a:r>
              <a:rPr lang="en-US" altLang="zh-CN" b="1"/>
              <a:t>/*   </a:t>
            </a:r>
            <a:r>
              <a:rPr lang="zh-CN" altLang="en-US" b="1"/>
              <a:t>关键字向量</a:t>
            </a:r>
            <a:r>
              <a:rPr lang="en-US" altLang="zh-CN" b="1"/>
              <a:t>,key[0]</a:t>
            </a:r>
            <a:r>
              <a:rPr lang="zh-CN" altLang="en-US" b="1"/>
              <a:t>未用   *</a:t>
            </a:r>
            <a:r>
              <a:rPr lang="en-US" altLang="zh-CN" b="1"/>
              <a:t>/</a:t>
            </a:r>
          </a:p>
          <a:p>
            <a:pPr marL="723900" lvl="2" indent="0">
              <a:lnSpc>
                <a:spcPct val="110000"/>
              </a:lnSpc>
              <a:buNone/>
            </a:pPr>
            <a:r>
              <a:rPr lang="en-US" altLang="zh-CN" sz="2800" b="1"/>
              <a:t>struct BTNode  *ptr[M+1] ; </a:t>
            </a:r>
            <a:r>
              <a:rPr lang="en-US" altLang="zh-CN" b="1"/>
              <a:t>/*   </a:t>
            </a:r>
            <a:r>
              <a:rPr lang="zh-CN" altLang="en-US" b="1"/>
              <a:t>子树指针向量   *</a:t>
            </a:r>
            <a:r>
              <a:rPr lang="en-US" altLang="zh-CN" b="1"/>
              <a:t>/</a:t>
            </a:r>
          </a:p>
          <a:p>
            <a:pPr marL="723900" lvl="2" indent="0">
              <a:lnSpc>
                <a:spcPct val="110000"/>
              </a:lnSpc>
              <a:buNone/>
            </a:pPr>
            <a:r>
              <a:rPr lang="en-US" altLang="zh-CN" sz="2800" b="1"/>
              <a:t>RecType   *recptr[M+1] ;</a:t>
            </a:r>
          </a:p>
          <a:p>
            <a:pPr marL="1079500" lvl="3" indent="0">
              <a:lnSpc>
                <a:spcPct val="110000"/>
              </a:lnSpc>
              <a:buNone/>
            </a:pPr>
            <a:r>
              <a:rPr lang="en-US" altLang="zh-CN" sz="2400" b="1"/>
              <a:t>/*   </a:t>
            </a:r>
            <a:r>
              <a:rPr lang="zh-CN" altLang="en-US" sz="2400" b="1"/>
              <a:t>记录指针向量</a:t>
            </a:r>
            <a:r>
              <a:rPr lang="en-US" altLang="zh-CN" sz="2400" b="1"/>
              <a:t>,recptr[0]</a:t>
            </a:r>
            <a:r>
              <a:rPr lang="zh-CN" altLang="en-US" sz="2400" b="1"/>
              <a:t>未用   *</a:t>
            </a:r>
            <a:r>
              <a:rPr lang="en-US" altLang="zh-CN" sz="2400" b="1"/>
              <a:t>/</a:t>
            </a:r>
          </a:p>
          <a:p>
            <a:pPr marL="355600" lvl="1" indent="0">
              <a:lnSpc>
                <a:spcPct val="110000"/>
              </a:lnSpc>
              <a:buNone/>
            </a:pPr>
            <a:r>
              <a:rPr lang="en-US" altLang="zh-CN" b="1"/>
              <a:t>}BTNode ;</a:t>
            </a:r>
          </a:p>
        </p:txBody>
      </p:sp>
    </p:spTree>
    <p:extLst>
      <p:ext uri="{BB962C8B-B14F-4D97-AF65-F5344CB8AC3E}">
        <p14:creationId xmlns:p14="http://schemas.microsoft.com/office/powerpoint/2010/main" val="199614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6018" name="Rectangle 2">
            <a:extLst>
              <a:ext uri="{FF2B5EF4-FFF2-40B4-BE49-F238E27FC236}">
                <a16:creationId xmlns:a16="http://schemas.microsoft.com/office/drawing/2014/main" id="{D5321BFA-6A07-8248-A621-7443DAAC2BC0}"/>
              </a:ext>
            </a:extLst>
          </p:cNvPr>
          <p:cNvSpPr>
            <a:spLocks noGrp="1" noChangeArrowheads="1"/>
          </p:cNvSpPr>
          <p:nvPr>
            <p:ph type="title"/>
          </p:nvPr>
        </p:nvSpPr>
        <p:spPr>
          <a:xfrm>
            <a:off x="1752600" y="152400"/>
            <a:ext cx="8610600" cy="762000"/>
          </a:xfrm>
        </p:spPr>
        <p:txBody>
          <a:bodyPr/>
          <a:lstStyle/>
          <a:p>
            <a:r>
              <a:rPr lang="en-US" altLang="zh-CN" b="1">
                <a:latin typeface="Times New Roman" panose="02020603050405020304" pitchFamily="18" charset="0"/>
              </a:rPr>
              <a:t>9.2.1  </a:t>
            </a:r>
            <a:r>
              <a:rPr lang="zh-CN" altLang="en-US" b="1">
                <a:ea typeface="楷体_GB2312" pitchFamily="49" charset="-122"/>
              </a:rPr>
              <a:t>顺序查找</a:t>
            </a:r>
            <a:r>
              <a:rPr lang="en-US" altLang="zh-CN" b="1">
                <a:latin typeface="Times New Roman" panose="02020603050405020304" pitchFamily="18" charset="0"/>
                <a:ea typeface="楷体_GB2312" pitchFamily="49" charset="-122"/>
              </a:rPr>
              <a:t>(Sequential Search)</a:t>
            </a:r>
          </a:p>
        </p:txBody>
      </p:sp>
      <p:sp>
        <p:nvSpPr>
          <p:cNvPr id="726019" name="Rectangle 3">
            <a:extLst>
              <a:ext uri="{FF2B5EF4-FFF2-40B4-BE49-F238E27FC236}">
                <a16:creationId xmlns:a16="http://schemas.microsoft.com/office/drawing/2014/main" id="{C9D645D5-D26F-E744-AEE7-B884102EEC14}"/>
              </a:ext>
            </a:extLst>
          </p:cNvPr>
          <p:cNvSpPr>
            <a:spLocks noGrp="1" noChangeArrowheads="1"/>
          </p:cNvSpPr>
          <p:nvPr>
            <p:ph type="body" idx="1"/>
          </p:nvPr>
        </p:nvSpPr>
        <p:spPr>
          <a:xfrm>
            <a:off x="1676401" y="1125539"/>
            <a:ext cx="8812213" cy="5602287"/>
          </a:xfrm>
        </p:spPr>
        <p:txBody>
          <a:bodyPr/>
          <a:lstStyle/>
          <a:p>
            <a:pPr marL="0" indent="0">
              <a:lnSpc>
                <a:spcPct val="110000"/>
              </a:lnSpc>
              <a:buNone/>
            </a:pPr>
            <a:r>
              <a:rPr lang="en-US" altLang="zh-CN" sz="4000" b="1">
                <a:solidFill>
                  <a:schemeClr val="folHlink"/>
                </a:solidFill>
              </a:rPr>
              <a:t>1  </a:t>
            </a:r>
            <a:r>
              <a:rPr lang="zh-CN" altLang="en-US" sz="4000" b="1">
                <a:solidFill>
                  <a:schemeClr val="folHlink"/>
                </a:solidFill>
                <a:ea typeface="楷体_GB2312" pitchFamily="49" charset="-122"/>
              </a:rPr>
              <a:t>查找思想</a:t>
            </a:r>
          </a:p>
          <a:p>
            <a:pPr marL="0" indent="0">
              <a:lnSpc>
                <a:spcPct val="110000"/>
              </a:lnSpc>
              <a:buNone/>
            </a:pPr>
            <a:r>
              <a:rPr lang="zh-CN" altLang="en-US" sz="2400" b="1"/>
              <a:t>         </a:t>
            </a:r>
            <a:r>
              <a:rPr lang="zh-CN" altLang="en-US" sz="2800" b="1"/>
              <a:t>从表的一端开始逐个将记录的关键字和给定</a:t>
            </a:r>
            <a:r>
              <a:rPr lang="en-US" altLang="zh-CN" sz="2800" b="1"/>
              <a:t>K</a:t>
            </a:r>
            <a:r>
              <a:rPr lang="zh-CN" altLang="en-US" sz="2800" b="1"/>
              <a:t>值进行比较，若某个记录的关键字和给定</a:t>
            </a:r>
            <a:r>
              <a:rPr lang="en-US" altLang="zh-CN" sz="2800" b="1"/>
              <a:t>K</a:t>
            </a:r>
            <a:r>
              <a:rPr lang="zh-CN" altLang="en-US" sz="2800" b="1"/>
              <a:t>值相等，查找成功；否则，若扫描完整个表，仍然没有找到相应的记录，则查找失败。顺序表的类型定义如下：</a:t>
            </a:r>
          </a:p>
          <a:p>
            <a:pPr marL="0" indent="0">
              <a:lnSpc>
                <a:spcPct val="110000"/>
              </a:lnSpc>
              <a:buNone/>
            </a:pPr>
            <a:r>
              <a:rPr lang="en-US" altLang="zh-CN" sz="2800" b="1"/>
              <a:t>#define MAX_SIZE  100</a:t>
            </a:r>
          </a:p>
          <a:p>
            <a:pPr marL="0" indent="0">
              <a:lnSpc>
                <a:spcPct val="110000"/>
              </a:lnSpc>
              <a:buNone/>
            </a:pPr>
            <a:r>
              <a:rPr lang="en-US" altLang="zh-CN" sz="2800" b="1"/>
              <a:t>typedef  struct  SSTable</a:t>
            </a:r>
          </a:p>
          <a:p>
            <a:pPr marL="355600" lvl="1" indent="0">
              <a:lnSpc>
                <a:spcPct val="110000"/>
              </a:lnSpc>
              <a:buNone/>
            </a:pPr>
            <a:r>
              <a:rPr lang="en-US" altLang="zh-CN" b="1"/>
              <a:t>{  RecType  elem[MAX_SIZE] ;    </a:t>
            </a:r>
            <a:r>
              <a:rPr lang="en-US" altLang="zh-CN" sz="2400" b="1"/>
              <a:t>/*  </a:t>
            </a:r>
            <a:r>
              <a:rPr lang="zh-CN" altLang="en-US" sz="2400" b="1"/>
              <a:t>顺序表  *</a:t>
            </a:r>
            <a:r>
              <a:rPr lang="en-US" altLang="zh-CN" sz="2400" b="1"/>
              <a:t>/</a:t>
            </a:r>
          </a:p>
          <a:p>
            <a:pPr marL="723900" lvl="2" indent="0">
              <a:lnSpc>
                <a:spcPct val="110000"/>
              </a:lnSpc>
              <a:buNone/>
            </a:pPr>
            <a:r>
              <a:rPr lang="en-US" altLang="zh-CN" sz="2800" b="1"/>
              <a:t>int  length ;     </a:t>
            </a:r>
            <a:r>
              <a:rPr lang="en-US" altLang="zh-CN" b="1"/>
              <a:t>/*  </a:t>
            </a:r>
            <a:r>
              <a:rPr lang="zh-CN" altLang="en-US" b="1"/>
              <a:t>实际元素个数  *</a:t>
            </a:r>
            <a:r>
              <a:rPr lang="en-US" altLang="zh-CN" b="1"/>
              <a:t>/</a:t>
            </a:r>
          </a:p>
          <a:p>
            <a:pPr marL="355600" lvl="1" indent="0">
              <a:lnSpc>
                <a:spcPct val="110000"/>
              </a:lnSpc>
              <a:buNone/>
            </a:pPr>
            <a:r>
              <a:rPr lang="en-US" altLang="zh-CN" b="1"/>
              <a:t>}SSTable ;</a:t>
            </a:r>
          </a:p>
        </p:txBody>
      </p:sp>
    </p:spTree>
    <p:extLst>
      <p:ext uri="{BB962C8B-B14F-4D97-AF65-F5344CB8AC3E}">
        <p14:creationId xmlns:p14="http://schemas.microsoft.com/office/powerpoint/2010/main" val="446265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41B15E2E-29DB-A641-A16F-402081788E21}"/>
              </a:ext>
            </a:extLst>
          </p:cNvPr>
          <p:cNvSpPr>
            <a:spLocks noGrp="1" noChangeArrowheads="1"/>
          </p:cNvSpPr>
          <p:nvPr>
            <p:ph type="title"/>
          </p:nvPr>
        </p:nvSpPr>
        <p:spPr>
          <a:xfrm>
            <a:off x="1676400" y="188913"/>
            <a:ext cx="3962400" cy="685800"/>
          </a:xfrm>
        </p:spPr>
        <p:txBody>
          <a:bodyPr/>
          <a:lstStyle/>
          <a:p>
            <a:pPr algn="l"/>
            <a:r>
              <a:rPr lang="en-US" altLang="zh-CN" sz="4000" b="1">
                <a:latin typeface="Times New Roman" panose="02020603050405020304" pitchFamily="18" charset="0"/>
              </a:rPr>
              <a:t>2  B_</a:t>
            </a:r>
            <a:r>
              <a:rPr lang="zh-CN" altLang="en-US" sz="4000" b="1">
                <a:ea typeface="楷体_GB2312" pitchFamily="49" charset="-122"/>
              </a:rPr>
              <a:t>树的查找</a:t>
            </a:r>
          </a:p>
        </p:txBody>
      </p:sp>
      <p:sp>
        <p:nvSpPr>
          <p:cNvPr id="799747" name="Rectangle 3">
            <a:extLst>
              <a:ext uri="{FF2B5EF4-FFF2-40B4-BE49-F238E27FC236}">
                <a16:creationId xmlns:a16="http://schemas.microsoft.com/office/drawing/2014/main" id="{437DC52E-9C39-4949-A852-8ABE71CB8A14}"/>
              </a:ext>
            </a:extLst>
          </p:cNvPr>
          <p:cNvSpPr>
            <a:spLocks noGrp="1" noChangeArrowheads="1"/>
          </p:cNvSpPr>
          <p:nvPr>
            <p:ph type="body" idx="1"/>
          </p:nvPr>
        </p:nvSpPr>
        <p:spPr>
          <a:xfrm>
            <a:off x="1676401" y="1058863"/>
            <a:ext cx="8812213" cy="5465762"/>
          </a:xfrm>
          <a:noFill/>
          <a:ln/>
        </p:spPr>
        <p:txBody>
          <a:bodyPr/>
          <a:lstStyle/>
          <a:p>
            <a:pPr marL="0" indent="0">
              <a:lnSpc>
                <a:spcPct val="110000"/>
              </a:lnSpc>
              <a:buNone/>
            </a:pPr>
            <a:r>
              <a:rPr lang="zh-CN" altLang="en-US" sz="2800" b="1">
                <a:latin typeface="宋体" panose="02010600030101010101" pitchFamily="2" charset="-122"/>
              </a:rPr>
              <a:t>    </a:t>
            </a:r>
            <a:r>
              <a:rPr lang="zh-CN" altLang="en-US" sz="2800" b="1"/>
              <a:t>由</a:t>
            </a:r>
            <a:r>
              <a:rPr lang="en-US" altLang="zh-CN" sz="2800" b="1"/>
              <a:t>B_</a:t>
            </a:r>
            <a:r>
              <a:rPr lang="zh-CN" altLang="en-US" sz="2800" b="1"/>
              <a:t>树的定义可知</a:t>
            </a:r>
            <a:r>
              <a:rPr lang="zh-CN" altLang="en-US" sz="2800" b="1">
                <a:latin typeface="宋体" panose="02010600030101010101" pitchFamily="2" charset="-122"/>
              </a:rPr>
              <a:t>，在其上的查找过程和二叉排序树的查找相似。</a:t>
            </a:r>
          </a:p>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latin typeface="楷体_GB2312" pitchFamily="49" charset="-122"/>
                <a:ea typeface="楷体_GB2312" pitchFamily="49" charset="-122"/>
              </a:rPr>
              <a:t>算法思想</a:t>
            </a:r>
          </a:p>
          <a:p>
            <a:pPr marL="355600" lvl="1" indent="0">
              <a:lnSpc>
                <a:spcPct val="110000"/>
              </a:lnSpc>
              <a:buNone/>
            </a:pPr>
            <a:r>
              <a:rPr lang="zh-CN" altLang="en-US" b="1">
                <a:latin typeface="宋体" panose="02010600030101010101" pitchFamily="2" charset="-122"/>
              </a:rPr>
              <a:t>① 从树的根结点</a:t>
            </a:r>
            <a:r>
              <a:rPr lang="en-US" altLang="zh-CN" b="1"/>
              <a:t>T</a:t>
            </a:r>
            <a:r>
              <a:rPr lang="zh-CN" altLang="en-US" b="1"/>
              <a:t>开始</a:t>
            </a:r>
            <a:r>
              <a:rPr lang="zh-CN" altLang="en-US" b="1">
                <a:latin typeface="宋体" panose="02010600030101010101" pitchFamily="2" charset="-122"/>
              </a:rPr>
              <a:t>，在</a:t>
            </a:r>
            <a:r>
              <a:rPr lang="en-US" altLang="zh-CN" b="1"/>
              <a:t>T</a:t>
            </a:r>
            <a:r>
              <a:rPr lang="zh-CN" altLang="en-US" b="1"/>
              <a:t>所指向的结点的关键字向量</a:t>
            </a:r>
            <a:r>
              <a:rPr lang="en-US" altLang="zh-CN" b="1"/>
              <a:t>key[1</a:t>
            </a:r>
            <a:r>
              <a:rPr lang="en-US" altLang="zh-CN" b="1">
                <a:cs typeface="Times New Roman" panose="02020603050405020304" pitchFamily="18" charset="0"/>
              </a:rPr>
              <a:t>…</a:t>
            </a:r>
            <a:r>
              <a:rPr lang="en-US" altLang="zh-CN" b="1"/>
              <a:t>keynum]</a:t>
            </a:r>
            <a:r>
              <a:rPr lang="zh-CN" altLang="en-US" b="1"/>
              <a:t>中查找给定值</a:t>
            </a:r>
            <a:r>
              <a:rPr lang="en-US" altLang="zh-CN" b="1"/>
              <a:t>K(</a:t>
            </a:r>
            <a:r>
              <a:rPr lang="zh-CN" altLang="en-US" b="1"/>
              <a:t>用折半查找</a:t>
            </a:r>
            <a:r>
              <a:rPr lang="en-US" altLang="zh-CN" b="1"/>
              <a:t>) </a:t>
            </a:r>
            <a:r>
              <a:rPr lang="zh-CN" altLang="en-US" b="1">
                <a:latin typeface="宋体" panose="02010600030101010101" pitchFamily="2" charset="-122"/>
              </a:rPr>
              <a:t>：</a:t>
            </a:r>
          </a:p>
          <a:p>
            <a:pPr marL="355600" lvl="1" indent="0">
              <a:lnSpc>
                <a:spcPct val="110000"/>
              </a:lnSpc>
              <a:buNone/>
            </a:pPr>
            <a:r>
              <a:rPr lang="zh-CN" altLang="en-US" b="1">
                <a:latin typeface="宋体" panose="02010600030101010101" pitchFamily="2" charset="-122"/>
              </a:rPr>
              <a:t>若</a:t>
            </a:r>
            <a:r>
              <a:rPr lang="en-US" altLang="zh-CN" b="1"/>
              <a:t>key[i]=K(1≤i≤keynum)</a:t>
            </a:r>
            <a:r>
              <a:rPr lang="zh-CN" altLang="en-US" b="1">
                <a:latin typeface="宋体" panose="02010600030101010101" pitchFamily="2" charset="-122"/>
              </a:rPr>
              <a:t>，则查找成功，返回结点及关键字位置；否则，转⑵；</a:t>
            </a:r>
          </a:p>
          <a:p>
            <a:pPr marL="355600" lvl="1" indent="0">
              <a:lnSpc>
                <a:spcPct val="110000"/>
              </a:lnSpc>
              <a:buNone/>
            </a:pPr>
            <a:r>
              <a:rPr lang="zh-CN" altLang="en-US" b="1">
                <a:latin typeface="宋体" panose="02010600030101010101" pitchFamily="2" charset="-122"/>
              </a:rPr>
              <a:t>② 将</a:t>
            </a:r>
            <a:r>
              <a:rPr lang="en-US" altLang="zh-CN" b="1"/>
              <a:t>K</a:t>
            </a:r>
            <a:r>
              <a:rPr lang="zh-CN" altLang="en-US" b="1"/>
              <a:t>与向量</a:t>
            </a:r>
            <a:r>
              <a:rPr lang="en-US" altLang="zh-CN" b="1"/>
              <a:t>key[1</a:t>
            </a:r>
            <a:r>
              <a:rPr lang="en-US" altLang="zh-CN" b="1">
                <a:cs typeface="Times New Roman" panose="02020603050405020304" pitchFamily="18" charset="0"/>
              </a:rPr>
              <a:t>…</a:t>
            </a:r>
            <a:r>
              <a:rPr lang="en-US" altLang="zh-CN" b="1"/>
              <a:t>keynum]</a:t>
            </a:r>
            <a:r>
              <a:rPr lang="zh-CN" altLang="en-US" b="1"/>
              <a:t>中的各个分量的值进行比较</a:t>
            </a:r>
            <a:r>
              <a:rPr lang="zh-CN" altLang="en-US" b="1">
                <a:latin typeface="宋体" panose="02010600030101010101" pitchFamily="2" charset="-122"/>
              </a:rPr>
              <a:t>，</a:t>
            </a:r>
            <a:r>
              <a:rPr lang="zh-CN" altLang="en-US" b="1"/>
              <a:t>以选定查找的子树</a:t>
            </a:r>
            <a:r>
              <a:rPr lang="zh-CN" altLang="en-US" b="1">
                <a:latin typeface="宋体" panose="02010600030101010101" pitchFamily="2" charset="-122"/>
              </a:rPr>
              <a:t>：</a:t>
            </a:r>
          </a:p>
          <a:p>
            <a:pPr marL="723900" lvl="2" indent="0">
              <a:lnSpc>
                <a:spcPct val="110000"/>
              </a:lnSpc>
              <a:buNone/>
            </a:pPr>
            <a:r>
              <a:rPr lang="zh-CN" altLang="en-US" sz="2800" b="1">
                <a:solidFill>
                  <a:schemeClr val="folHlink"/>
                </a:solidFill>
                <a:latin typeface="宋体" panose="02010600030101010101" pitchFamily="2" charset="-122"/>
                <a:cs typeface="Times New Roman" panose="02020603050405020304" pitchFamily="18" charset="0"/>
              </a:rPr>
              <a:t>◆</a:t>
            </a:r>
            <a:r>
              <a:rPr lang="zh-CN" altLang="en-US" sz="2800" b="1">
                <a:solidFill>
                  <a:schemeClr val="hlink"/>
                </a:solidFill>
                <a:cs typeface="Times New Roman" panose="02020603050405020304" pitchFamily="18" charset="0"/>
              </a:rPr>
              <a:t>  </a:t>
            </a:r>
            <a:r>
              <a:rPr lang="zh-CN" altLang="en-US" sz="2800" b="1">
                <a:latin typeface="宋体" panose="02010600030101010101" pitchFamily="2" charset="-122"/>
              </a:rPr>
              <a:t>若</a:t>
            </a:r>
            <a:r>
              <a:rPr lang="en-US" altLang="zh-CN" sz="2800" b="1"/>
              <a:t>K&lt;key[1]</a:t>
            </a:r>
            <a:r>
              <a:rPr lang="zh-CN" altLang="en-US" sz="2800" b="1">
                <a:latin typeface="宋体" panose="02010600030101010101" pitchFamily="2" charset="-122"/>
              </a:rPr>
              <a:t>：</a:t>
            </a:r>
            <a:r>
              <a:rPr lang="en-US" altLang="zh-CN" sz="2800" b="1"/>
              <a:t>T=T-&gt;ptr[0]</a:t>
            </a:r>
            <a:r>
              <a:rPr lang="zh-CN" altLang="en-US" sz="2800" b="1">
                <a:latin typeface="宋体" panose="02010600030101010101" pitchFamily="2" charset="-122"/>
              </a:rPr>
              <a:t>；</a:t>
            </a:r>
          </a:p>
        </p:txBody>
      </p:sp>
    </p:spTree>
    <p:extLst>
      <p:ext uri="{BB962C8B-B14F-4D97-AF65-F5344CB8AC3E}">
        <p14:creationId xmlns:p14="http://schemas.microsoft.com/office/powerpoint/2010/main" val="35097258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0770" name="Rectangle 2">
            <a:extLst>
              <a:ext uri="{FF2B5EF4-FFF2-40B4-BE49-F238E27FC236}">
                <a16:creationId xmlns:a16="http://schemas.microsoft.com/office/drawing/2014/main" id="{B0A4490C-93E8-1D4C-9227-1FB5CD35E9CA}"/>
              </a:ext>
            </a:extLst>
          </p:cNvPr>
          <p:cNvSpPr>
            <a:spLocks noGrp="1" noChangeArrowheads="1"/>
          </p:cNvSpPr>
          <p:nvPr>
            <p:ph type="body" idx="1"/>
          </p:nvPr>
        </p:nvSpPr>
        <p:spPr>
          <a:xfrm>
            <a:off x="1676401" y="153989"/>
            <a:ext cx="8812213" cy="6154737"/>
          </a:xfrm>
          <a:noFill/>
          <a:ln/>
        </p:spPr>
        <p:txBody>
          <a:bodyPr/>
          <a:lstStyle/>
          <a:p>
            <a:pPr marL="723900" lvl="2" indent="0">
              <a:lnSpc>
                <a:spcPct val="110000"/>
              </a:lnSpc>
              <a:buNone/>
            </a:pPr>
            <a:r>
              <a:rPr lang="zh-CN" altLang="en-US" sz="2800" b="1">
                <a:solidFill>
                  <a:schemeClr val="folHlink"/>
                </a:solidFill>
                <a:latin typeface="宋体" panose="02010600030101010101" pitchFamily="2" charset="-122"/>
                <a:cs typeface="Times New Roman" panose="02020603050405020304" pitchFamily="18" charset="0"/>
              </a:rPr>
              <a:t>◆</a:t>
            </a:r>
            <a:r>
              <a:rPr lang="zh-CN" altLang="en-US" sz="2800" b="1">
                <a:solidFill>
                  <a:schemeClr val="hlink"/>
                </a:solidFill>
                <a:cs typeface="Times New Roman" panose="02020603050405020304" pitchFamily="18" charset="0"/>
              </a:rPr>
              <a:t> </a:t>
            </a:r>
            <a:r>
              <a:rPr lang="zh-CN" altLang="en-US" sz="2800" b="1">
                <a:latin typeface="宋体" panose="02010600030101010101" pitchFamily="2" charset="-122"/>
              </a:rPr>
              <a:t>若</a:t>
            </a:r>
            <a:r>
              <a:rPr lang="en-US" altLang="zh-CN" sz="2800" b="1"/>
              <a:t>key[i]&lt;K&lt;key[i+1](i=1, 2, </a:t>
            </a:r>
            <a:r>
              <a:rPr lang="en-US" altLang="zh-CN" sz="2800" b="1">
                <a:cs typeface="Times New Roman" panose="02020603050405020304" pitchFamily="18" charset="0"/>
              </a:rPr>
              <a:t>…</a:t>
            </a:r>
            <a:r>
              <a:rPr lang="en-US" altLang="zh-CN" sz="2800" b="1"/>
              <a:t>keynum-1)</a:t>
            </a:r>
            <a:r>
              <a:rPr lang="zh-CN" altLang="en-US" sz="2800" b="1">
                <a:latin typeface="宋体" panose="02010600030101010101" pitchFamily="2" charset="-122"/>
              </a:rPr>
              <a:t>：</a:t>
            </a:r>
          </a:p>
          <a:p>
            <a:pPr marL="723900" lvl="2" indent="0">
              <a:lnSpc>
                <a:spcPct val="110000"/>
              </a:lnSpc>
              <a:buNone/>
            </a:pPr>
            <a:r>
              <a:rPr lang="zh-CN" altLang="en-US" sz="2800" b="1"/>
              <a:t>      </a:t>
            </a:r>
            <a:r>
              <a:rPr lang="en-US" altLang="zh-CN" sz="2800" b="1"/>
              <a:t>T=T-&gt;ptr[i]</a:t>
            </a:r>
            <a:r>
              <a:rPr lang="zh-CN" altLang="en-US" sz="2800" b="1">
                <a:latin typeface="宋体" panose="02010600030101010101" pitchFamily="2" charset="-122"/>
              </a:rPr>
              <a:t>；</a:t>
            </a:r>
            <a:endParaRPr lang="zh-CN" altLang="en-US" sz="2800" b="1">
              <a:solidFill>
                <a:schemeClr val="hlink"/>
              </a:solidFill>
              <a:latin typeface="宋体" panose="02010600030101010101" pitchFamily="2" charset="-122"/>
              <a:cs typeface="Times New Roman" panose="02020603050405020304" pitchFamily="18" charset="0"/>
            </a:endParaRPr>
          </a:p>
          <a:p>
            <a:pPr marL="723900" lvl="2" indent="0">
              <a:lnSpc>
                <a:spcPct val="110000"/>
              </a:lnSpc>
              <a:buNone/>
            </a:pPr>
            <a:r>
              <a:rPr lang="zh-CN" altLang="en-US" sz="2800" b="1">
                <a:solidFill>
                  <a:schemeClr val="folHlink"/>
                </a:solidFill>
                <a:latin typeface="宋体" panose="02010600030101010101" pitchFamily="2" charset="-122"/>
                <a:cs typeface="Times New Roman" panose="02020603050405020304" pitchFamily="18" charset="0"/>
              </a:rPr>
              <a:t>◆</a:t>
            </a:r>
            <a:r>
              <a:rPr lang="zh-CN" altLang="en-US" sz="2800" b="1">
                <a:solidFill>
                  <a:schemeClr val="hlink"/>
                </a:solidFill>
                <a:cs typeface="Times New Roman" panose="02020603050405020304" pitchFamily="18" charset="0"/>
              </a:rPr>
              <a:t> </a:t>
            </a:r>
            <a:r>
              <a:rPr lang="zh-CN" altLang="en-US" sz="2800" b="1">
                <a:latin typeface="宋体" panose="02010600030101010101" pitchFamily="2" charset="-122"/>
              </a:rPr>
              <a:t>若</a:t>
            </a:r>
            <a:r>
              <a:rPr lang="en-US" altLang="zh-CN" sz="2800" b="1"/>
              <a:t>K&gt;key[keynum]</a:t>
            </a:r>
            <a:r>
              <a:rPr lang="zh-CN" altLang="en-US" sz="2800" b="1">
                <a:latin typeface="宋体" panose="02010600030101010101" pitchFamily="2" charset="-122"/>
              </a:rPr>
              <a:t>：</a:t>
            </a:r>
            <a:r>
              <a:rPr lang="en-US" altLang="zh-CN" sz="2800" b="1"/>
              <a:t>T=T-&gt;ptr[keynum]</a:t>
            </a:r>
            <a:r>
              <a:rPr lang="zh-CN" altLang="en-US" sz="2800" b="1">
                <a:latin typeface="宋体" panose="02010600030101010101" pitchFamily="2" charset="-122"/>
              </a:rPr>
              <a:t>；</a:t>
            </a:r>
          </a:p>
          <a:p>
            <a:pPr marL="355600" lvl="1" indent="0">
              <a:lnSpc>
                <a:spcPct val="110000"/>
              </a:lnSpc>
              <a:buNone/>
            </a:pPr>
            <a:r>
              <a:rPr lang="zh-CN" altLang="en-US" b="1">
                <a:latin typeface="宋体" panose="02010600030101010101" pitchFamily="2" charset="-122"/>
              </a:rPr>
              <a:t>转①，直到</a:t>
            </a:r>
            <a:r>
              <a:rPr lang="en-US" altLang="zh-CN" b="1"/>
              <a:t>T</a:t>
            </a:r>
            <a:r>
              <a:rPr lang="zh-CN" altLang="en-US" b="1">
                <a:latin typeface="宋体" panose="02010600030101010101" pitchFamily="2" charset="-122"/>
              </a:rPr>
              <a:t>是叶子结点且未找到相等的关键字，则查找失败。</a:t>
            </a:r>
          </a:p>
          <a:p>
            <a:pPr marL="0" indent="0">
              <a:lnSpc>
                <a:spcPct val="110000"/>
              </a:lnSpc>
              <a:buNone/>
            </a:pPr>
            <a:r>
              <a:rPr lang="zh-CN" altLang="en-US" sz="3600" b="1">
                <a:solidFill>
                  <a:schemeClr val="folHlink"/>
                </a:solidFill>
                <a:latin typeface="宋体" panose="02010600030101010101" pitchFamily="2" charset="-122"/>
              </a:rPr>
              <a:t>⑵ </a:t>
            </a:r>
            <a:r>
              <a:rPr lang="zh-CN" altLang="en-US" sz="3600" b="1">
                <a:solidFill>
                  <a:schemeClr val="folHlink"/>
                </a:solidFill>
                <a:ea typeface="楷体_GB2312" pitchFamily="49" charset="-122"/>
              </a:rPr>
              <a:t>算法实现</a:t>
            </a:r>
          </a:p>
          <a:p>
            <a:pPr marL="0" indent="0">
              <a:lnSpc>
                <a:spcPct val="110000"/>
              </a:lnSpc>
              <a:buNone/>
            </a:pPr>
            <a:r>
              <a:rPr lang="en-US" altLang="zh-CN" sz="2800" b="1"/>
              <a:t>int  BT_search(BTNode *T, KeyType K, BTNode *p)</a:t>
            </a:r>
          </a:p>
          <a:p>
            <a:pPr marL="0" indent="0">
              <a:lnSpc>
                <a:spcPct val="110000"/>
              </a:lnSpc>
              <a:buNone/>
            </a:pPr>
            <a:r>
              <a:rPr lang="en-US" altLang="zh-CN" sz="2800" b="1"/>
              <a:t>    </a:t>
            </a:r>
            <a:r>
              <a:rPr lang="en-US" altLang="zh-CN" sz="2400" b="1"/>
              <a:t>/*   </a:t>
            </a:r>
            <a:r>
              <a:rPr lang="zh-CN" altLang="en-US" sz="2400" b="1"/>
              <a:t>在</a:t>
            </a:r>
            <a:r>
              <a:rPr lang="en-US" altLang="zh-CN" sz="2400" b="1"/>
              <a:t>B_</a:t>
            </a:r>
            <a:r>
              <a:rPr lang="zh-CN" altLang="en-US" sz="2400" b="1"/>
              <a:t>树中查找关键字</a:t>
            </a:r>
            <a:r>
              <a:rPr lang="en-US" altLang="zh-CN" sz="2400" b="1"/>
              <a:t>K, </a:t>
            </a:r>
            <a:r>
              <a:rPr lang="zh-CN" altLang="en-US" sz="2400" b="1"/>
              <a:t>查找成功返回在结点中的位置   *</a:t>
            </a:r>
            <a:r>
              <a:rPr lang="en-US" altLang="zh-CN" sz="2400" b="1"/>
              <a:t>/</a:t>
            </a:r>
          </a:p>
          <a:p>
            <a:pPr marL="0" indent="0">
              <a:lnSpc>
                <a:spcPct val="110000"/>
              </a:lnSpc>
              <a:buNone/>
            </a:pPr>
            <a:r>
              <a:rPr lang="en-US" altLang="zh-CN" sz="2400" b="1"/>
              <a:t>    /*   </a:t>
            </a:r>
            <a:r>
              <a:rPr lang="zh-CN" altLang="en-US" sz="2400" b="1"/>
              <a:t>及结点指针</a:t>
            </a:r>
            <a:r>
              <a:rPr lang="en-US" altLang="zh-CN" sz="2400" b="1"/>
              <a:t>p; </a:t>
            </a:r>
            <a:r>
              <a:rPr lang="zh-CN" altLang="en-US" sz="2400" b="1"/>
              <a:t>否则返回</a:t>
            </a:r>
            <a:r>
              <a:rPr lang="en-US" altLang="zh-CN" sz="2400" b="1"/>
              <a:t>0</a:t>
            </a:r>
            <a:r>
              <a:rPr lang="zh-CN" altLang="en-US" sz="2400" b="1"/>
              <a:t>及最后一个结点指针</a:t>
            </a:r>
            <a:r>
              <a:rPr lang="zh-CN" altLang="en-US" sz="2400" b="1">
                <a:latin typeface="宋体" panose="02010600030101010101" pitchFamily="2" charset="-122"/>
              </a:rPr>
              <a:t>  </a:t>
            </a:r>
            <a:r>
              <a:rPr lang="zh-CN" altLang="en-US" sz="2400" b="1"/>
              <a:t>*</a:t>
            </a:r>
            <a:r>
              <a:rPr lang="en-US" altLang="zh-CN" sz="2400" b="1"/>
              <a:t>/</a:t>
            </a:r>
          </a:p>
          <a:p>
            <a:pPr marL="355600" lvl="1" indent="0">
              <a:lnSpc>
                <a:spcPct val="110000"/>
              </a:lnSpc>
              <a:buNone/>
            </a:pPr>
            <a:r>
              <a:rPr lang="en-US" altLang="zh-CN" b="1"/>
              <a:t>{   BTNode *q ; int n ;</a:t>
            </a:r>
          </a:p>
          <a:p>
            <a:pPr marL="723900" lvl="2" indent="0">
              <a:lnSpc>
                <a:spcPct val="110000"/>
              </a:lnSpc>
              <a:buNone/>
            </a:pPr>
            <a:r>
              <a:rPr lang="en-US" altLang="zh-CN" sz="2800" b="1"/>
              <a:t>p=q=T ;</a:t>
            </a:r>
          </a:p>
        </p:txBody>
      </p:sp>
    </p:spTree>
    <p:extLst>
      <p:ext uri="{BB962C8B-B14F-4D97-AF65-F5344CB8AC3E}">
        <p14:creationId xmlns:p14="http://schemas.microsoft.com/office/powerpoint/2010/main" val="2832983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5688F530-70AC-4246-9F8B-8C182A3988C7}"/>
              </a:ext>
            </a:extLst>
          </p:cNvPr>
          <p:cNvSpPr>
            <a:spLocks noGrp="1" noChangeArrowheads="1"/>
          </p:cNvSpPr>
          <p:nvPr>
            <p:ph type="body" idx="1"/>
          </p:nvPr>
        </p:nvSpPr>
        <p:spPr>
          <a:xfrm>
            <a:off x="1676401" y="152400"/>
            <a:ext cx="8812213" cy="6084888"/>
          </a:xfrm>
          <a:noFill/>
          <a:ln/>
        </p:spPr>
        <p:txBody>
          <a:bodyPr/>
          <a:lstStyle/>
          <a:p>
            <a:pPr marL="723900" lvl="2" indent="0">
              <a:lnSpc>
                <a:spcPct val="110000"/>
              </a:lnSpc>
              <a:spcBef>
                <a:spcPct val="10000"/>
              </a:spcBef>
              <a:buNone/>
            </a:pPr>
            <a:r>
              <a:rPr lang="en-US" altLang="zh-CN" sz="2800" b="1"/>
              <a:t>while  (q!=NULL) </a:t>
            </a:r>
          </a:p>
          <a:p>
            <a:pPr marL="1079500" lvl="3" indent="0">
              <a:lnSpc>
                <a:spcPct val="110000"/>
              </a:lnSpc>
              <a:spcBef>
                <a:spcPct val="10000"/>
              </a:spcBef>
              <a:buNone/>
            </a:pPr>
            <a:r>
              <a:rPr lang="en-US" altLang="zh-CN" sz="2800" b="1"/>
              <a:t>{  p=q ; q-&gt;key[0]=K ;      </a:t>
            </a:r>
            <a:r>
              <a:rPr lang="en-US" altLang="zh-CN" sz="2400" b="1"/>
              <a:t>/*   </a:t>
            </a:r>
            <a:r>
              <a:rPr lang="zh-CN" altLang="en-US" sz="2400" b="1"/>
              <a:t>设置查找哨兵   *</a:t>
            </a:r>
            <a:r>
              <a:rPr lang="en-US" altLang="zh-CN" sz="2400" b="1"/>
              <a:t>/</a:t>
            </a:r>
          </a:p>
          <a:p>
            <a:pPr marL="1435100" lvl="4" indent="0">
              <a:lnSpc>
                <a:spcPct val="110000"/>
              </a:lnSpc>
              <a:spcBef>
                <a:spcPct val="10000"/>
              </a:spcBef>
              <a:buNone/>
            </a:pPr>
            <a:r>
              <a:rPr lang="en-US" altLang="zh-CN" sz="2800" b="1"/>
              <a:t>for (n=q-&gt;keynum ; K&lt;q-&gt;key[n] ; n--)</a:t>
            </a:r>
          </a:p>
          <a:p>
            <a:pPr marL="1435100" lvl="4" indent="0">
              <a:lnSpc>
                <a:spcPct val="110000"/>
              </a:lnSpc>
              <a:spcBef>
                <a:spcPct val="10000"/>
              </a:spcBef>
              <a:buNone/>
            </a:pPr>
            <a:r>
              <a:rPr lang="en-US" altLang="zh-CN" sz="2800" b="1"/>
              <a:t>     if (n&gt;0&amp;&amp;EQ(q-&gt;key[n], K) )    return n ;    </a:t>
            </a:r>
          </a:p>
          <a:p>
            <a:pPr marL="1435100" lvl="4" indent="0">
              <a:lnSpc>
                <a:spcPct val="110000"/>
              </a:lnSpc>
              <a:spcBef>
                <a:spcPct val="10000"/>
              </a:spcBef>
              <a:buNone/>
            </a:pPr>
            <a:r>
              <a:rPr lang="en-US" altLang="zh-CN" sz="2800" b="1"/>
              <a:t>q=q-&gt;ptr[n] ; </a:t>
            </a:r>
          </a:p>
          <a:p>
            <a:pPr marL="1079500" lvl="3" indent="0">
              <a:lnSpc>
                <a:spcPct val="110000"/>
              </a:lnSpc>
              <a:spcBef>
                <a:spcPct val="10000"/>
              </a:spcBef>
              <a:buNone/>
            </a:pPr>
            <a:r>
              <a:rPr lang="en-US" altLang="zh-CN" sz="2800" b="1"/>
              <a:t>}</a:t>
            </a:r>
          </a:p>
          <a:p>
            <a:pPr marL="723900" lvl="2" indent="0">
              <a:lnSpc>
                <a:spcPct val="110000"/>
              </a:lnSpc>
              <a:spcBef>
                <a:spcPct val="10000"/>
              </a:spcBef>
              <a:buNone/>
            </a:pPr>
            <a:r>
              <a:rPr lang="en-US" altLang="zh-CN" sz="2800" b="1"/>
              <a:t>return 0 ;</a:t>
            </a:r>
          </a:p>
          <a:p>
            <a:pPr marL="355600" lvl="1" indent="0">
              <a:lnSpc>
                <a:spcPct val="110000"/>
              </a:lnSpc>
              <a:spcBef>
                <a:spcPct val="10000"/>
              </a:spcBef>
              <a:buNone/>
            </a:pPr>
            <a:r>
              <a:rPr lang="en-US" altLang="zh-CN" b="1"/>
              <a:t>} </a:t>
            </a:r>
          </a:p>
          <a:p>
            <a:pPr marL="0" indent="0">
              <a:lnSpc>
                <a:spcPct val="110000"/>
              </a:lnSpc>
              <a:buNone/>
            </a:pPr>
            <a:r>
              <a:rPr lang="en-US" altLang="zh-CN" sz="3600" b="1">
                <a:solidFill>
                  <a:schemeClr val="folHlink"/>
                </a:solidFill>
                <a:latin typeface="宋体" panose="02010600030101010101" pitchFamily="2" charset="-122"/>
              </a:rPr>
              <a:t>⑶ </a:t>
            </a:r>
            <a:r>
              <a:rPr lang="zh-CN" altLang="en-US" sz="3600" b="1">
                <a:solidFill>
                  <a:schemeClr val="folHlink"/>
                </a:solidFill>
                <a:ea typeface="楷体_GB2312" pitchFamily="49" charset="-122"/>
              </a:rPr>
              <a:t>算法分析</a:t>
            </a:r>
          </a:p>
          <a:p>
            <a:pPr marL="0" indent="0">
              <a:lnSpc>
                <a:spcPct val="110000"/>
              </a:lnSpc>
              <a:buNone/>
            </a:pPr>
            <a:r>
              <a:rPr lang="zh-CN" altLang="en-US" b="1"/>
              <a:t>        </a:t>
            </a:r>
            <a:r>
              <a:rPr lang="zh-CN" altLang="en-US" sz="2800" b="1"/>
              <a:t>在</a:t>
            </a:r>
            <a:r>
              <a:rPr lang="en-US" altLang="zh-CN" sz="2800" b="1"/>
              <a:t>B_</a:t>
            </a:r>
            <a:r>
              <a:rPr lang="zh-CN" altLang="en-US" sz="2800" b="1"/>
              <a:t>树上的查找有两中基本操作</a:t>
            </a:r>
            <a:r>
              <a:rPr lang="zh-CN" altLang="en-US" sz="2800" b="1">
                <a:latin typeface="宋体" panose="02010600030101010101" pitchFamily="2" charset="-122"/>
              </a:rPr>
              <a:t>：</a:t>
            </a:r>
          </a:p>
          <a:p>
            <a:pPr marL="3556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在</a:t>
            </a:r>
            <a:r>
              <a:rPr lang="en-US" altLang="zh-CN" b="1"/>
              <a:t>B_</a:t>
            </a:r>
            <a:r>
              <a:rPr lang="zh-CN" altLang="en-US" b="1"/>
              <a:t>树上查找结点</a:t>
            </a:r>
            <a:r>
              <a:rPr lang="en-US" altLang="zh-CN" b="1"/>
              <a:t>(</a:t>
            </a:r>
            <a:r>
              <a:rPr lang="zh-CN" altLang="en-US" b="1"/>
              <a:t>查找算法中没有体现</a:t>
            </a:r>
            <a:r>
              <a:rPr lang="en-US" altLang="zh-CN" b="1"/>
              <a:t>)</a:t>
            </a:r>
            <a:r>
              <a:rPr lang="zh-CN" altLang="en-US" b="1">
                <a:latin typeface="宋体" panose="02010600030101010101" pitchFamily="2" charset="-122"/>
              </a:rPr>
              <a:t>；</a:t>
            </a:r>
          </a:p>
        </p:txBody>
      </p:sp>
    </p:spTree>
    <p:extLst>
      <p:ext uri="{BB962C8B-B14F-4D97-AF65-F5344CB8AC3E}">
        <p14:creationId xmlns:p14="http://schemas.microsoft.com/office/powerpoint/2010/main" val="5802354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2818" name="Rectangle 2">
            <a:extLst>
              <a:ext uri="{FF2B5EF4-FFF2-40B4-BE49-F238E27FC236}">
                <a16:creationId xmlns:a16="http://schemas.microsoft.com/office/drawing/2014/main" id="{C544ABBC-6DF3-4E46-A278-89991BEFEA80}"/>
              </a:ext>
            </a:extLst>
          </p:cNvPr>
          <p:cNvSpPr>
            <a:spLocks noGrp="1" noChangeArrowheads="1"/>
          </p:cNvSpPr>
          <p:nvPr>
            <p:ph type="body" idx="1"/>
          </p:nvPr>
        </p:nvSpPr>
        <p:spPr>
          <a:xfrm>
            <a:off x="1676401" y="152401"/>
            <a:ext cx="8812213" cy="4932363"/>
          </a:xfrm>
          <a:noFill/>
          <a:ln/>
        </p:spPr>
        <p:txBody>
          <a:bodyPr/>
          <a:lstStyle/>
          <a:p>
            <a:pPr marL="4445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在结点中查找关键字</a:t>
            </a:r>
            <a:r>
              <a:rPr lang="zh-CN" altLang="en-US" b="1">
                <a:latin typeface="宋体" panose="02010600030101010101" pitchFamily="2" charset="-122"/>
              </a:rPr>
              <a:t>：在磁盘上找到指针</a:t>
            </a:r>
            <a:r>
              <a:rPr lang="en-US" altLang="zh-CN" b="1"/>
              <a:t>ptr</a:t>
            </a:r>
            <a:r>
              <a:rPr lang="zh-CN" altLang="en-US" b="1"/>
              <a:t>所指向的结点后</a:t>
            </a:r>
            <a:r>
              <a:rPr lang="zh-CN" altLang="en-US" b="1">
                <a:latin typeface="宋体" panose="02010600030101010101" pitchFamily="2" charset="-122"/>
              </a:rPr>
              <a:t>，</a:t>
            </a:r>
            <a:r>
              <a:rPr lang="zh-CN" altLang="en-US" b="1"/>
              <a:t>将结点信息读入内存</a:t>
            </a:r>
            <a:r>
              <a:rPr lang="zh-CN" altLang="en-US" b="1">
                <a:latin typeface="宋体" panose="02010600030101010101" pitchFamily="2" charset="-122"/>
              </a:rPr>
              <a:t>后</a:t>
            </a:r>
            <a:r>
              <a:rPr lang="zh-CN" altLang="en-US" b="1"/>
              <a:t>再查找</a:t>
            </a:r>
            <a:r>
              <a:rPr lang="zh-CN" altLang="en-US" b="1">
                <a:latin typeface="宋体" panose="02010600030101010101" pitchFamily="2" charset="-122"/>
              </a:rPr>
              <a:t>。因此，磁盘上的查找次数</a:t>
            </a:r>
            <a:r>
              <a:rPr lang="en-US" altLang="zh-CN" b="1"/>
              <a:t>(</a:t>
            </a:r>
            <a:r>
              <a:rPr lang="zh-CN" altLang="en-US" b="1"/>
              <a:t>待查找的记录关键字在</a:t>
            </a:r>
            <a:r>
              <a:rPr lang="en-US" altLang="zh-CN" b="1"/>
              <a:t>B_</a:t>
            </a:r>
            <a:r>
              <a:rPr lang="zh-CN" altLang="en-US" b="1"/>
              <a:t>树上的层次数</a:t>
            </a:r>
            <a:r>
              <a:rPr lang="en-US" altLang="zh-CN" b="1"/>
              <a:t>)</a:t>
            </a:r>
            <a:r>
              <a:rPr lang="zh-CN" altLang="en-US" b="1"/>
              <a:t>是决定</a:t>
            </a:r>
            <a:r>
              <a:rPr lang="en-US" altLang="zh-CN" b="1"/>
              <a:t>B_</a:t>
            </a:r>
            <a:r>
              <a:rPr lang="zh-CN" altLang="en-US" b="1"/>
              <a:t>树查找效率的首要因素</a:t>
            </a:r>
            <a:r>
              <a:rPr lang="zh-CN" altLang="en-US" b="1">
                <a:latin typeface="宋体" panose="02010600030101010101" pitchFamily="2" charset="-122"/>
              </a:rPr>
              <a:t>。</a:t>
            </a:r>
            <a:endParaRPr lang="zh-CN" altLang="en-US" b="1"/>
          </a:p>
          <a:p>
            <a:pPr marL="0" indent="0">
              <a:lnSpc>
                <a:spcPct val="110000"/>
              </a:lnSpc>
              <a:buNone/>
            </a:pPr>
            <a:r>
              <a:rPr lang="zh-CN" altLang="en-US" sz="2800" b="1"/>
              <a:t>       根据</a:t>
            </a:r>
            <a:r>
              <a:rPr lang="en-US" altLang="zh-CN" sz="2800" b="1"/>
              <a:t>m</a:t>
            </a:r>
            <a:r>
              <a:rPr lang="zh-CN" altLang="en-US" sz="2800" b="1"/>
              <a:t>阶</a:t>
            </a:r>
            <a:r>
              <a:rPr lang="en-US" altLang="zh-CN" sz="2800" b="1"/>
              <a:t>B_</a:t>
            </a:r>
            <a:r>
              <a:rPr lang="zh-CN" altLang="en-US" sz="2800" b="1"/>
              <a:t>树的定义</a:t>
            </a:r>
            <a:r>
              <a:rPr lang="zh-CN" altLang="en-US" sz="2800" b="1">
                <a:latin typeface="宋体" panose="02010600030101010101" pitchFamily="2" charset="-122"/>
              </a:rPr>
              <a:t>，第一层上至少有</a:t>
            </a:r>
            <a:r>
              <a:rPr lang="en-US" altLang="zh-CN" sz="2800" b="1"/>
              <a:t>1</a:t>
            </a:r>
            <a:r>
              <a:rPr lang="zh-CN" altLang="en-US" sz="2800" b="1">
                <a:latin typeface="宋体" panose="02010600030101010101" pitchFamily="2" charset="-122"/>
              </a:rPr>
              <a:t>个结点，第二层上至少有</a:t>
            </a:r>
            <a:r>
              <a:rPr lang="en-US" altLang="zh-CN" sz="2800" b="1"/>
              <a:t>2</a:t>
            </a:r>
            <a:r>
              <a:rPr lang="zh-CN" altLang="en-US" sz="2800" b="1">
                <a:latin typeface="宋体" panose="02010600030101010101" pitchFamily="2" charset="-122"/>
              </a:rPr>
              <a:t>个结点；除根结点外，所有非终端结点至少有</a:t>
            </a:r>
            <a:r>
              <a:rPr lang="zh-CN" altLang="en-US" sz="2800" b="1">
                <a:latin typeface="宋体" panose="02010600030101010101" pitchFamily="2" charset="-122"/>
                <a:sym typeface="Symbol" pitchFamily="2" charset="2"/>
              </a:rPr>
              <a:t></a:t>
            </a:r>
            <a:r>
              <a:rPr lang="en-US" altLang="zh-CN" sz="2800" b="1"/>
              <a:t>m/2</a:t>
            </a:r>
            <a:r>
              <a:rPr lang="en-US" altLang="zh-CN" sz="2800" b="1">
                <a:sym typeface="Symbol" pitchFamily="2" charset="2"/>
              </a:rPr>
              <a:t></a:t>
            </a:r>
            <a:r>
              <a:rPr lang="zh-CN" altLang="en-US" sz="2800" b="1">
                <a:latin typeface="宋体" panose="02010600030101010101" pitchFamily="2" charset="-122"/>
              </a:rPr>
              <a:t>棵子树，</a:t>
            </a:r>
            <a:r>
              <a:rPr lang="en-US" altLang="zh-CN" sz="2800" b="1">
                <a:cs typeface="Times New Roman" panose="02020603050405020304" pitchFamily="18" charset="0"/>
              </a:rPr>
              <a:t>…</a:t>
            </a:r>
            <a:r>
              <a:rPr lang="zh-CN" altLang="en-US" sz="2800" b="1">
                <a:latin typeface="宋体" panose="02010600030101010101" pitchFamily="2" charset="-122"/>
              </a:rPr>
              <a:t>，第</a:t>
            </a:r>
            <a:r>
              <a:rPr lang="en-US" altLang="zh-CN" sz="2800" b="1"/>
              <a:t>h</a:t>
            </a:r>
            <a:r>
              <a:rPr lang="zh-CN" altLang="en-US" sz="2800" b="1">
                <a:latin typeface="宋体" panose="02010600030101010101" pitchFamily="2" charset="-122"/>
              </a:rPr>
              <a:t>层上至少有</a:t>
            </a:r>
            <a:r>
              <a:rPr lang="zh-CN" altLang="en-US" sz="2800" b="1">
                <a:latin typeface="宋体" panose="02010600030101010101" pitchFamily="2" charset="-122"/>
                <a:sym typeface="Symbol" pitchFamily="2" charset="2"/>
              </a:rPr>
              <a:t></a:t>
            </a:r>
            <a:r>
              <a:rPr lang="en-US" altLang="zh-CN" sz="2800" b="1"/>
              <a:t>m/2</a:t>
            </a:r>
            <a:r>
              <a:rPr lang="en-US" altLang="zh-CN" sz="2800" b="1">
                <a:latin typeface="宋体" panose="02010600030101010101" pitchFamily="2" charset="-122"/>
                <a:sym typeface="Symbol" pitchFamily="2" charset="2"/>
              </a:rPr>
              <a:t></a:t>
            </a:r>
            <a:r>
              <a:rPr lang="en-US" altLang="zh-CN" sz="2800" b="1" baseline="28000"/>
              <a:t>h-2</a:t>
            </a:r>
            <a:r>
              <a:rPr lang="zh-CN" altLang="en-US" sz="2800" b="1">
                <a:latin typeface="宋体" panose="02010600030101010101" pitchFamily="2" charset="-122"/>
              </a:rPr>
              <a:t>个结点。在这些结点中：根结点至少包含</a:t>
            </a:r>
            <a:r>
              <a:rPr lang="en-US" altLang="zh-CN" sz="2800" b="1"/>
              <a:t>1</a:t>
            </a:r>
            <a:r>
              <a:rPr lang="zh-CN" altLang="en-US" sz="2800" b="1">
                <a:latin typeface="宋体" panose="02010600030101010101" pitchFamily="2" charset="-122"/>
              </a:rPr>
              <a:t>个关键字，其它结点至少包含</a:t>
            </a:r>
            <a:r>
              <a:rPr lang="zh-CN" altLang="en-US" sz="2800" b="1">
                <a:latin typeface="宋体" panose="02010600030101010101" pitchFamily="2" charset="-122"/>
                <a:sym typeface="Symbol" pitchFamily="2" charset="2"/>
              </a:rPr>
              <a:t></a:t>
            </a:r>
            <a:r>
              <a:rPr lang="en-US" altLang="zh-CN" sz="2800" b="1"/>
              <a:t>m/2</a:t>
            </a:r>
            <a:r>
              <a:rPr lang="en-US" altLang="zh-CN" sz="2800" b="1">
                <a:latin typeface="宋体" panose="02010600030101010101" pitchFamily="2" charset="-122"/>
                <a:sym typeface="Symbol" pitchFamily="2" charset="2"/>
              </a:rPr>
              <a:t></a:t>
            </a:r>
            <a:r>
              <a:rPr lang="en-US" altLang="zh-CN" sz="2800" b="1"/>
              <a:t>-1</a:t>
            </a:r>
            <a:r>
              <a:rPr lang="zh-CN" altLang="en-US" sz="2800" b="1">
                <a:latin typeface="宋体" panose="02010600030101010101" pitchFamily="2" charset="-122"/>
              </a:rPr>
              <a:t>个关键字，设</a:t>
            </a:r>
            <a:r>
              <a:rPr lang="en-US" altLang="zh-CN" sz="2800" b="1"/>
              <a:t>s=</a:t>
            </a:r>
            <a:r>
              <a:rPr lang="en-US" altLang="zh-CN" sz="2800" b="1">
                <a:sym typeface="Symbol" pitchFamily="2" charset="2"/>
              </a:rPr>
              <a:t></a:t>
            </a:r>
            <a:r>
              <a:rPr lang="en-US" altLang="zh-CN" sz="2800" b="1"/>
              <a:t>m/2</a:t>
            </a:r>
            <a:r>
              <a:rPr lang="en-US" altLang="zh-CN" sz="2800" b="1">
                <a:sym typeface="Symbol" pitchFamily="2" charset="2"/>
              </a:rPr>
              <a:t></a:t>
            </a:r>
            <a:r>
              <a:rPr lang="zh-CN" altLang="en-US" sz="2800" b="1">
                <a:latin typeface="宋体" panose="02010600030101010101" pitchFamily="2" charset="-122"/>
              </a:rPr>
              <a:t>，则总的关键字数目</a:t>
            </a:r>
            <a:r>
              <a:rPr lang="en-US" altLang="zh-CN" sz="2800" b="1"/>
              <a:t>n</a:t>
            </a:r>
            <a:r>
              <a:rPr lang="zh-CN" altLang="en-US" sz="2800" b="1">
                <a:latin typeface="宋体" panose="02010600030101010101" pitchFamily="2" charset="-122"/>
              </a:rPr>
              <a:t>满足：</a:t>
            </a:r>
          </a:p>
        </p:txBody>
      </p:sp>
      <p:grpSp>
        <p:nvGrpSpPr>
          <p:cNvPr id="802819" name="Group 3">
            <a:extLst>
              <a:ext uri="{FF2B5EF4-FFF2-40B4-BE49-F238E27FC236}">
                <a16:creationId xmlns:a16="http://schemas.microsoft.com/office/drawing/2014/main" id="{9FA1AA61-A7A8-F94F-A2B4-9CF450EA5587}"/>
              </a:ext>
            </a:extLst>
          </p:cNvPr>
          <p:cNvGrpSpPr>
            <a:grpSpLocks/>
          </p:cNvGrpSpPr>
          <p:nvPr/>
        </p:nvGrpSpPr>
        <p:grpSpPr bwMode="auto">
          <a:xfrm>
            <a:off x="2811464" y="5080000"/>
            <a:ext cx="5799137" cy="869950"/>
            <a:chOff x="806" y="3696"/>
            <a:chExt cx="3653" cy="548"/>
          </a:xfrm>
        </p:grpSpPr>
        <p:sp>
          <p:nvSpPr>
            <p:cNvPr id="802820" name="Rectangle 4">
              <a:extLst>
                <a:ext uri="{FF2B5EF4-FFF2-40B4-BE49-F238E27FC236}">
                  <a16:creationId xmlns:a16="http://schemas.microsoft.com/office/drawing/2014/main" id="{4C78CAA6-6979-DE49-94EC-AD9CCF909A8A}"/>
                </a:ext>
              </a:extLst>
            </p:cNvPr>
            <p:cNvSpPr>
              <a:spLocks noChangeArrowheads="1"/>
            </p:cNvSpPr>
            <p:nvPr/>
          </p:nvSpPr>
          <p:spPr bwMode="auto">
            <a:xfrm>
              <a:off x="806" y="3800"/>
              <a:ext cx="173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n</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800" b="1">
                  <a:solidFill>
                    <a:srgbClr val="FFFFFF"/>
                  </a:solidFill>
                  <a:latin typeface="Times New Roman" panose="02020603050405020304" pitchFamily="18" charset="0"/>
                  <a:ea typeface="宋体" panose="02010600030101010101" pitchFamily="2" charset="-122"/>
                </a:rPr>
                <a:t>+(s-1)∑ 2s</a:t>
              </a:r>
              <a:r>
                <a:rPr kumimoji="1" lang="en-US" altLang="zh-CN" sz="2800" b="1" baseline="30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a:t>
              </a:r>
            </a:p>
          </p:txBody>
        </p:sp>
        <p:sp>
          <p:nvSpPr>
            <p:cNvPr id="802821" name="Rectangle 5">
              <a:extLst>
                <a:ext uri="{FF2B5EF4-FFF2-40B4-BE49-F238E27FC236}">
                  <a16:creationId xmlns:a16="http://schemas.microsoft.com/office/drawing/2014/main" id="{0252B58F-E2D3-BF44-95AE-9474A2CD1E5C}"/>
                </a:ext>
              </a:extLst>
            </p:cNvPr>
            <p:cNvSpPr>
              <a:spLocks noChangeArrowheads="1"/>
            </p:cNvSpPr>
            <p:nvPr/>
          </p:nvSpPr>
          <p:spPr bwMode="auto">
            <a:xfrm>
              <a:off x="1824" y="4040"/>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i=2</a:t>
              </a:r>
            </a:p>
          </p:txBody>
        </p:sp>
        <p:sp>
          <p:nvSpPr>
            <p:cNvPr id="802822" name="Rectangle 6">
              <a:extLst>
                <a:ext uri="{FF2B5EF4-FFF2-40B4-BE49-F238E27FC236}">
                  <a16:creationId xmlns:a16="http://schemas.microsoft.com/office/drawing/2014/main" id="{D3941099-1C2B-5C49-ACF9-23B3B4AF07C9}"/>
                </a:ext>
              </a:extLst>
            </p:cNvPr>
            <p:cNvSpPr>
              <a:spLocks noChangeArrowheads="1"/>
            </p:cNvSpPr>
            <p:nvPr/>
          </p:nvSpPr>
          <p:spPr bwMode="auto">
            <a:xfrm>
              <a:off x="1872" y="3696"/>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a:t>
              </a:r>
            </a:p>
          </p:txBody>
        </p:sp>
        <p:sp>
          <p:nvSpPr>
            <p:cNvPr id="802823" name="Rectangle 7">
              <a:extLst>
                <a:ext uri="{FF2B5EF4-FFF2-40B4-BE49-F238E27FC236}">
                  <a16:creationId xmlns:a16="http://schemas.microsoft.com/office/drawing/2014/main" id="{66DFFDC7-8805-434B-A241-32001ABAA553}"/>
                </a:ext>
              </a:extLst>
            </p:cNvPr>
            <p:cNvSpPr>
              <a:spLocks noChangeArrowheads="1"/>
            </p:cNvSpPr>
            <p:nvPr/>
          </p:nvSpPr>
          <p:spPr bwMode="auto">
            <a:xfrm>
              <a:off x="3688" y="3864"/>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=2s</a:t>
              </a:r>
              <a:r>
                <a:rPr kumimoji="1" lang="en-US" altLang="zh-CN" sz="2800" b="1" baseline="30000">
                  <a:solidFill>
                    <a:srgbClr val="FFFFFF"/>
                  </a:solidFill>
                  <a:latin typeface="Times New Roman" panose="02020603050405020304" pitchFamily="18" charset="0"/>
                  <a:ea typeface="宋体" panose="02010600030101010101" pitchFamily="2" charset="-122"/>
                </a:rPr>
                <a:t>h-1</a:t>
              </a:r>
              <a:r>
                <a:rPr kumimoji="1" lang="en-US" altLang="zh-CN" sz="2800" b="1">
                  <a:solidFill>
                    <a:srgbClr val="FFFFFF"/>
                  </a:solidFill>
                  <a:latin typeface="Times New Roman" panose="02020603050405020304" pitchFamily="18" charset="0"/>
                  <a:ea typeface="宋体" panose="02010600030101010101" pitchFamily="2" charset="-122"/>
                </a:rPr>
                <a:t>-1</a:t>
              </a:r>
            </a:p>
          </p:txBody>
        </p:sp>
        <p:grpSp>
          <p:nvGrpSpPr>
            <p:cNvPr id="802824" name="Group 8">
              <a:extLst>
                <a:ext uri="{FF2B5EF4-FFF2-40B4-BE49-F238E27FC236}">
                  <a16:creationId xmlns:a16="http://schemas.microsoft.com/office/drawing/2014/main" id="{0FF0A6AB-E1B5-544B-A63E-7BE06DDEAB8B}"/>
                </a:ext>
              </a:extLst>
            </p:cNvPr>
            <p:cNvGrpSpPr>
              <a:grpSpLocks/>
            </p:cNvGrpSpPr>
            <p:nvPr/>
          </p:nvGrpSpPr>
          <p:grpSpPr bwMode="auto">
            <a:xfrm>
              <a:off x="2496" y="3736"/>
              <a:ext cx="1189" cy="505"/>
              <a:chOff x="2496" y="3736"/>
              <a:chExt cx="1189" cy="505"/>
            </a:xfrm>
          </p:grpSpPr>
          <p:sp>
            <p:nvSpPr>
              <p:cNvPr id="802825" name="Rectangle 9">
                <a:extLst>
                  <a:ext uri="{FF2B5EF4-FFF2-40B4-BE49-F238E27FC236}">
                    <a16:creationId xmlns:a16="http://schemas.microsoft.com/office/drawing/2014/main" id="{9ECCBEDA-C2CD-FF40-AC04-0D56CF2E228A}"/>
                  </a:ext>
                </a:extLst>
              </p:cNvPr>
              <p:cNvSpPr>
                <a:spLocks noChangeArrowheads="1"/>
              </p:cNvSpPr>
              <p:nvPr/>
            </p:nvSpPr>
            <p:spPr bwMode="auto">
              <a:xfrm>
                <a:off x="3198" y="3992"/>
                <a:ext cx="34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s-1</a:t>
                </a:r>
              </a:p>
            </p:txBody>
          </p:sp>
          <p:sp>
            <p:nvSpPr>
              <p:cNvPr id="802826" name="Rectangle 10">
                <a:extLst>
                  <a:ext uri="{FF2B5EF4-FFF2-40B4-BE49-F238E27FC236}">
                    <a16:creationId xmlns:a16="http://schemas.microsoft.com/office/drawing/2014/main" id="{5032C200-816B-D642-AFE4-CEE77F5C496F}"/>
                  </a:ext>
                </a:extLst>
              </p:cNvPr>
              <p:cNvSpPr>
                <a:spLocks noChangeArrowheads="1"/>
              </p:cNvSpPr>
              <p:nvPr/>
            </p:nvSpPr>
            <p:spPr bwMode="auto">
              <a:xfrm>
                <a:off x="3095" y="3736"/>
                <a:ext cx="52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r>
                  <a:rPr kumimoji="1" lang="en-US" altLang="zh-CN" sz="2800" b="1" baseline="30000">
                    <a:solidFill>
                      <a:srgbClr val="FFFFFF"/>
                    </a:solidFill>
                    <a:latin typeface="Times New Roman" panose="02020603050405020304" pitchFamily="18" charset="0"/>
                    <a:ea typeface="宋体" panose="02010600030101010101" pitchFamily="2" charset="-122"/>
                  </a:rPr>
                  <a:t>h-1</a:t>
                </a:r>
                <a:r>
                  <a:rPr kumimoji="1" lang="en-US" altLang="zh-CN" sz="2800" b="1">
                    <a:solidFill>
                      <a:srgbClr val="FFFFFF"/>
                    </a:solidFill>
                    <a:latin typeface="Times New Roman" panose="02020603050405020304" pitchFamily="18" charset="0"/>
                    <a:ea typeface="宋体" panose="02010600030101010101" pitchFamily="2" charset="-122"/>
                  </a:rPr>
                  <a:t>-1</a:t>
                </a:r>
              </a:p>
            </p:txBody>
          </p:sp>
          <p:sp>
            <p:nvSpPr>
              <p:cNvPr id="802827" name="Line 11">
                <a:extLst>
                  <a:ext uri="{FF2B5EF4-FFF2-40B4-BE49-F238E27FC236}">
                    <a16:creationId xmlns:a16="http://schemas.microsoft.com/office/drawing/2014/main" id="{9AD23094-271D-C642-BB1F-9651CD6A7189}"/>
                  </a:ext>
                </a:extLst>
              </p:cNvPr>
              <p:cNvSpPr>
                <a:spLocks noChangeShapeType="1"/>
              </p:cNvSpPr>
              <p:nvPr/>
            </p:nvSpPr>
            <p:spPr bwMode="auto">
              <a:xfrm>
                <a:off x="3096" y="3976"/>
                <a:ext cx="589"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2828" name="Rectangle 12">
                <a:extLst>
                  <a:ext uri="{FF2B5EF4-FFF2-40B4-BE49-F238E27FC236}">
                    <a16:creationId xmlns:a16="http://schemas.microsoft.com/office/drawing/2014/main" id="{CDD01A73-46ED-4F4F-8951-3181E5862325}"/>
                  </a:ext>
                </a:extLst>
              </p:cNvPr>
              <p:cNvSpPr>
                <a:spLocks noChangeArrowheads="1"/>
              </p:cNvSpPr>
              <p:nvPr/>
            </p:nvSpPr>
            <p:spPr bwMode="auto">
              <a:xfrm>
                <a:off x="2496" y="384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2(s-1)</a:t>
                </a:r>
              </a:p>
            </p:txBody>
          </p:sp>
        </p:grpSp>
      </p:grpSp>
    </p:spTree>
    <p:extLst>
      <p:ext uri="{BB962C8B-B14F-4D97-AF65-F5344CB8AC3E}">
        <p14:creationId xmlns:p14="http://schemas.microsoft.com/office/powerpoint/2010/main" val="42635519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3842" name="Rectangle 2">
            <a:extLst>
              <a:ext uri="{FF2B5EF4-FFF2-40B4-BE49-F238E27FC236}">
                <a16:creationId xmlns:a16="http://schemas.microsoft.com/office/drawing/2014/main" id="{F485AD8B-DB86-C24E-A15C-205560345EC3}"/>
              </a:ext>
            </a:extLst>
          </p:cNvPr>
          <p:cNvSpPr>
            <a:spLocks noChangeArrowheads="1"/>
          </p:cNvSpPr>
          <p:nvPr/>
        </p:nvSpPr>
        <p:spPr bwMode="auto">
          <a:xfrm>
            <a:off x="1676401" y="188914"/>
            <a:ext cx="8812213"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2000" indent="-381000" eaLnBrk="0" hangingPunct="0">
              <a:defRPr kumimoji="1" sz="2400">
                <a:solidFill>
                  <a:schemeClr val="tx1"/>
                </a:solidFill>
                <a:latin typeface="Times New Roman" panose="02020603050405020304" pitchFamily="18" charset="0"/>
                <a:ea typeface="宋体" panose="02010600030101010101" pitchFamily="2" charset="-122"/>
              </a:defRPr>
            </a:lvl2pPr>
            <a:lvl3pPr marL="1701800" indent="-381000" eaLnBrk="0" hangingPunct="0">
              <a:defRPr kumimoji="1" sz="2400">
                <a:solidFill>
                  <a:schemeClr val="tx1"/>
                </a:solidFill>
                <a:latin typeface="Times New Roman" panose="02020603050405020304" pitchFamily="18" charset="0"/>
                <a:ea typeface="宋体" panose="02010600030101010101" pitchFamily="2" charset="-122"/>
              </a:defRPr>
            </a:lvl3pPr>
            <a:lvl4pPr marL="2235200" indent="-342900" eaLnBrk="0" hangingPunct="0">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因此有</a:t>
            </a:r>
            <a:r>
              <a:rPr lang="zh-CN" altLang="en-US" sz="2800" b="1">
                <a:solidFill>
                  <a:srgbClr val="FFFFFF"/>
                </a:solidFill>
                <a:latin typeface="宋体" panose="02010600030101010101" pitchFamily="2" charset="-122"/>
              </a:rPr>
              <a:t>：</a:t>
            </a:r>
            <a:r>
              <a:rPr lang="zh-CN" altLang="en-US" sz="2800" b="1">
                <a:solidFill>
                  <a:srgbClr val="FFFFFF"/>
                </a:solidFill>
              </a:rPr>
              <a:t> </a:t>
            </a:r>
            <a:r>
              <a:rPr lang="en-US" altLang="zh-CN" sz="2800" b="1">
                <a:solidFill>
                  <a:srgbClr val="FFFFFF"/>
                </a:solidFill>
              </a:rPr>
              <a:t>h</a:t>
            </a:r>
            <a:r>
              <a:rPr lang="en-US" altLang="zh-CN" sz="2800" b="1">
                <a:solidFill>
                  <a:srgbClr val="FFFFFF"/>
                </a:solidFill>
                <a:cs typeface="Times New Roman" panose="02020603050405020304" pitchFamily="18" charset="0"/>
              </a:rPr>
              <a:t>≦1</a:t>
            </a:r>
            <a:r>
              <a:rPr lang="en-US" altLang="zh-CN" sz="2800" b="1">
                <a:solidFill>
                  <a:srgbClr val="FFFFFF"/>
                </a:solidFill>
              </a:rPr>
              <a:t>+ ㏒</a:t>
            </a:r>
            <a:r>
              <a:rPr lang="en-US" altLang="zh-CN" sz="2800" b="1" baseline="-25000">
                <a:solidFill>
                  <a:srgbClr val="FFFFFF"/>
                </a:solidFill>
              </a:rPr>
              <a:t>s</a:t>
            </a:r>
            <a:r>
              <a:rPr lang="en-US" altLang="zh-CN" sz="2800" b="1">
                <a:solidFill>
                  <a:srgbClr val="FFFFFF"/>
                </a:solidFill>
              </a:rPr>
              <a:t>((n+1)/2)=1+㏒</a:t>
            </a:r>
            <a:r>
              <a:rPr lang="en-US" altLang="zh-CN" sz="2800" b="1" baseline="-20000">
                <a:solidFill>
                  <a:srgbClr val="FFFFFF"/>
                </a:solidFill>
                <a:ea typeface="楷体_GB2312" pitchFamily="49" charset="-122"/>
                <a:sym typeface="Symbol" pitchFamily="2" charset="2"/>
              </a:rPr>
              <a:t></a:t>
            </a:r>
            <a:r>
              <a:rPr lang="en-US" altLang="zh-CN" sz="2800" b="1" baseline="-20000">
                <a:solidFill>
                  <a:srgbClr val="FFFFFF"/>
                </a:solidFill>
              </a:rPr>
              <a:t>m/2</a:t>
            </a:r>
            <a:r>
              <a:rPr lang="en-US" altLang="zh-CN" sz="2800" b="1" baseline="-20000">
                <a:solidFill>
                  <a:srgbClr val="FFFFFF"/>
                </a:solidFill>
                <a:ea typeface="楷体_GB2312" pitchFamily="49" charset="-122"/>
                <a:sym typeface="Symbol" pitchFamily="2" charset="2"/>
              </a:rPr>
              <a:t></a:t>
            </a:r>
            <a:r>
              <a:rPr lang="en-US" altLang="zh-CN" sz="2800" b="1">
                <a:solidFill>
                  <a:srgbClr val="FFFFFF"/>
                </a:solidFill>
              </a:rPr>
              <a:t>((n+1)/2)</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zh-CN" altLang="en-US" sz="2800" b="1">
                <a:solidFill>
                  <a:srgbClr val="FFFFFF"/>
                </a:solidFill>
              </a:rPr>
              <a:t>即在含有</a:t>
            </a:r>
            <a:r>
              <a:rPr lang="en-US" altLang="zh-CN" sz="2800" b="1">
                <a:solidFill>
                  <a:srgbClr val="FFFFFF"/>
                </a:solidFill>
              </a:rPr>
              <a:t>n</a:t>
            </a:r>
            <a:r>
              <a:rPr lang="zh-CN" altLang="en-US" sz="2800" b="1">
                <a:solidFill>
                  <a:srgbClr val="FFFFFF"/>
                </a:solidFill>
              </a:rPr>
              <a:t>个关键字的</a:t>
            </a:r>
            <a:r>
              <a:rPr lang="en-US" altLang="zh-CN" sz="2800" b="1">
                <a:solidFill>
                  <a:srgbClr val="FFFFFF"/>
                </a:solidFill>
              </a:rPr>
              <a:t>B_</a:t>
            </a:r>
            <a:r>
              <a:rPr lang="zh-CN" altLang="en-US" sz="2800" b="1">
                <a:solidFill>
                  <a:srgbClr val="FFFFFF"/>
                </a:solidFill>
              </a:rPr>
              <a:t>树</a:t>
            </a:r>
            <a:r>
              <a:rPr lang="zh-CN" altLang="en-US" sz="2800" b="1">
                <a:solidFill>
                  <a:srgbClr val="FFFFFF"/>
                </a:solidFill>
                <a:latin typeface="宋体" panose="02010600030101010101" pitchFamily="2" charset="-122"/>
              </a:rPr>
              <a:t>上进行查找时，从根结点到待查找记录关键字的结点的路径上所涉及的结点数不超过</a:t>
            </a:r>
            <a:r>
              <a:rPr lang="en-US" altLang="zh-CN" sz="2800" b="1">
                <a:solidFill>
                  <a:srgbClr val="FFFFFF"/>
                </a:solidFill>
              </a:rPr>
              <a:t>1+ ㏒</a:t>
            </a:r>
            <a:r>
              <a:rPr lang="en-US" altLang="zh-CN" sz="2800" b="1" baseline="-20000">
                <a:solidFill>
                  <a:srgbClr val="FFFFFF"/>
                </a:solidFill>
                <a:ea typeface="楷体_GB2312" pitchFamily="49" charset="-122"/>
                <a:sym typeface="Symbol" pitchFamily="2" charset="2"/>
              </a:rPr>
              <a:t></a:t>
            </a:r>
            <a:r>
              <a:rPr lang="en-US" altLang="zh-CN" sz="2800" b="1" baseline="-20000">
                <a:solidFill>
                  <a:srgbClr val="FFFFFF"/>
                </a:solidFill>
              </a:rPr>
              <a:t>m/2</a:t>
            </a:r>
            <a:r>
              <a:rPr lang="en-US" altLang="zh-CN" sz="2800" b="1" baseline="-20000">
                <a:solidFill>
                  <a:srgbClr val="FFFFFF"/>
                </a:solidFill>
                <a:ea typeface="楷体_GB2312" pitchFamily="49" charset="-122"/>
                <a:sym typeface="Symbol" pitchFamily="2" charset="2"/>
              </a:rPr>
              <a:t></a:t>
            </a:r>
            <a:r>
              <a:rPr lang="en-US" altLang="zh-CN" sz="2800" b="1">
                <a:solidFill>
                  <a:srgbClr val="FFFFFF"/>
                </a:solidFill>
              </a:rPr>
              <a:t>((n+1)/2) </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6927431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4866" name="Rectangle 2">
            <a:extLst>
              <a:ext uri="{FF2B5EF4-FFF2-40B4-BE49-F238E27FC236}">
                <a16:creationId xmlns:a16="http://schemas.microsoft.com/office/drawing/2014/main" id="{89BEDABF-98D4-FF4E-84DF-5ED2DE6F777D}"/>
              </a:ext>
            </a:extLst>
          </p:cNvPr>
          <p:cNvSpPr>
            <a:spLocks noGrp="1" noChangeArrowheads="1"/>
          </p:cNvSpPr>
          <p:nvPr>
            <p:ph type="title"/>
          </p:nvPr>
        </p:nvSpPr>
        <p:spPr>
          <a:xfrm>
            <a:off x="1676400" y="115888"/>
            <a:ext cx="3627438" cy="685800"/>
          </a:xfrm>
        </p:spPr>
        <p:txBody>
          <a:bodyPr/>
          <a:lstStyle/>
          <a:p>
            <a:pPr algn="l"/>
            <a:r>
              <a:rPr lang="en-US" altLang="zh-CN" sz="4000" b="1">
                <a:latin typeface="Times New Roman" panose="02020603050405020304" pitchFamily="18" charset="0"/>
                <a:cs typeface="Arial" panose="020B0604020202020204" pitchFamily="34" charset="0"/>
              </a:rPr>
              <a:t>3</a:t>
            </a:r>
            <a:r>
              <a:rPr lang="en-US" altLang="zh-CN" sz="4000" b="1">
                <a:latin typeface="Times New Roman" panose="02020603050405020304" pitchFamily="18" charset="0"/>
              </a:rPr>
              <a:t>   B_</a:t>
            </a:r>
            <a:r>
              <a:rPr lang="zh-CN" altLang="en-US" sz="4000" b="1">
                <a:ea typeface="楷体_GB2312" pitchFamily="49" charset="-122"/>
              </a:rPr>
              <a:t>树的插入</a:t>
            </a:r>
          </a:p>
        </p:txBody>
      </p:sp>
      <p:sp>
        <p:nvSpPr>
          <p:cNvPr id="804867" name="Rectangle 3">
            <a:extLst>
              <a:ext uri="{FF2B5EF4-FFF2-40B4-BE49-F238E27FC236}">
                <a16:creationId xmlns:a16="http://schemas.microsoft.com/office/drawing/2014/main" id="{28603867-5727-9549-8BA1-7942B138A0A8}"/>
              </a:ext>
            </a:extLst>
          </p:cNvPr>
          <p:cNvSpPr>
            <a:spLocks noGrp="1" noChangeArrowheads="1"/>
          </p:cNvSpPr>
          <p:nvPr>
            <p:ph type="body" idx="1"/>
          </p:nvPr>
        </p:nvSpPr>
        <p:spPr>
          <a:xfrm>
            <a:off x="1676401" y="908050"/>
            <a:ext cx="8812213" cy="5949950"/>
          </a:xfrm>
          <a:noFill/>
          <a:ln/>
        </p:spPr>
        <p:txBody>
          <a:bodyPr/>
          <a:lstStyle/>
          <a:p>
            <a:pPr marL="0" indent="0">
              <a:lnSpc>
                <a:spcPct val="110000"/>
              </a:lnSpc>
              <a:buNone/>
            </a:pPr>
            <a:r>
              <a:rPr lang="zh-CN" altLang="en-US" b="1">
                <a:latin typeface="宋体" panose="02010600030101010101" pitchFamily="2" charset="-122"/>
              </a:rPr>
              <a:t>    </a:t>
            </a:r>
            <a:r>
              <a:rPr lang="en-US" altLang="zh-CN" sz="2800" b="1"/>
              <a:t>B_</a:t>
            </a:r>
            <a:r>
              <a:rPr lang="zh-CN" altLang="en-US" sz="2800" b="1"/>
              <a:t>树的生成也是从空树起</a:t>
            </a:r>
            <a:r>
              <a:rPr lang="zh-CN" altLang="en-US" sz="2800" b="1">
                <a:latin typeface="宋体" panose="02010600030101010101" pitchFamily="2" charset="-122"/>
              </a:rPr>
              <a:t>，逐个插入关键字。插入时不是每插入一个关键字就添加一个叶子结点，而是首先在最低层的某个叶子结点中添加一个关键字，然后有可能</a:t>
            </a:r>
            <a:r>
              <a:rPr lang="zh-CN" altLang="en-US" sz="2800" b="1"/>
              <a:t>“</a:t>
            </a:r>
            <a:r>
              <a:rPr lang="zh-CN" altLang="en-US" sz="2800" b="1">
                <a:solidFill>
                  <a:schemeClr val="folHlink"/>
                </a:solidFill>
                <a:latin typeface="宋体" panose="02010600030101010101" pitchFamily="2" charset="-122"/>
              </a:rPr>
              <a:t>分裂</a:t>
            </a:r>
            <a:r>
              <a:rPr lang="zh-CN" altLang="en-US" sz="2800" b="1"/>
              <a:t>”</a:t>
            </a:r>
            <a:r>
              <a:rPr lang="zh-CN" altLang="en-US" sz="2800" b="1">
                <a:latin typeface="宋体" panose="02010600030101010101" pitchFamily="2" charset="-122"/>
              </a:rPr>
              <a:t>。</a:t>
            </a:r>
          </a:p>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latin typeface="楷体_GB2312" pitchFamily="49" charset="-122"/>
                <a:ea typeface="楷体_GB2312" pitchFamily="49" charset="-122"/>
              </a:rPr>
              <a:t>插入思想</a:t>
            </a:r>
          </a:p>
          <a:p>
            <a:pPr marL="533400" lvl="1" indent="0">
              <a:lnSpc>
                <a:spcPct val="110000"/>
              </a:lnSpc>
              <a:buNone/>
            </a:pPr>
            <a:r>
              <a:rPr lang="zh-CN" altLang="en-US" b="1">
                <a:latin typeface="宋体" panose="02010600030101010101" pitchFamily="2" charset="-122"/>
              </a:rPr>
              <a:t>① 在</a:t>
            </a:r>
            <a:r>
              <a:rPr lang="en-US" altLang="zh-CN" b="1"/>
              <a:t>B_</a:t>
            </a:r>
            <a:r>
              <a:rPr lang="zh-CN" altLang="en-US" b="1"/>
              <a:t>树的中查找关键字</a:t>
            </a:r>
            <a:r>
              <a:rPr lang="en-US" altLang="zh-CN" b="1"/>
              <a:t>K</a:t>
            </a:r>
            <a:r>
              <a:rPr lang="zh-CN" altLang="en-US" b="1">
                <a:latin typeface="宋体" panose="02010600030101010101" pitchFamily="2" charset="-122"/>
              </a:rPr>
              <a:t>，若找到，表明关键字已存在，返回；否则，</a:t>
            </a:r>
            <a:r>
              <a:rPr lang="en-US" altLang="zh-CN" b="1"/>
              <a:t>K</a:t>
            </a:r>
            <a:r>
              <a:rPr lang="zh-CN" altLang="en-US" b="1">
                <a:latin typeface="宋体" panose="02010600030101010101" pitchFamily="2" charset="-122"/>
              </a:rPr>
              <a:t>的查找操作失败于某个叶子结点，转</a:t>
            </a:r>
            <a:r>
              <a:rPr lang="zh-CN" altLang="en-US" b="1"/>
              <a:t> </a:t>
            </a:r>
            <a:r>
              <a:rPr lang="zh-CN" altLang="en-US" b="1">
                <a:latin typeface="宋体" panose="02010600030101010101" pitchFamily="2" charset="-122"/>
              </a:rPr>
              <a:t>②；</a:t>
            </a:r>
          </a:p>
          <a:p>
            <a:pPr marL="533400" lvl="1" indent="0">
              <a:lnSpc>
                <a:spcPct val="110000"/>
              </a:lnSpc>
              <a:buNone/>
            </a:pPr>
            <a:r>
              <a:rPr lang="zh-CN" altLang="en-US" b="1">
                <a:latin typeface="宋体" panose="02010600030101010101" pitchFamily="2" charset="-122"/>
              </a:rPr>
              <a:t>② 将</a:t>
            </a:r>
            <a:r>
              <a:rPr lang="en-US" altLang="zh-CN" b="1"/>
              <a:t>K</a:t>
            </a:r>
            <a:r>
              <a:rPr lang="zh-CN" altLang="en-US" b="1"/>
              <a:t>插入到该</a:t>
            </a:r>
            <a:r>
              <a:rPr lang="zh-CN" altLang="en-US" b="1">
                <a:latin typeface="宋体" panose="02010600030101010101" pitchFamily="2" charset="-122"/>
              </a:rPr>
              <a:t>叶子结点中，插入时，若：</a:t>
            </a:r>
          </a:p>
          <a:p>
            <a:pPr marL="901700" lvl="2" indent="0">
              <a:lnSpc>
                <a:spcPct val="110000"/>
              </a:lnSpc>
              <a:buNone/>
            </a:pPr>
            <a:r>
              <a:rPr lang="zh-CN" altLang="en-US" sz="2800" b="1">
                <a:solidFill>
                  <a:schemeClr val="folHlink"/>
                </a:solidFill>
                <a:latin typeface="宋体" panose="02010600030101010101" pitchFamily="2" charset="-122"/>
                <a:cs typeface="Times New Roman" panose="02020603050405020304" pitchFamily="18" charset="0"/>
              </a:rPr>
              <a:t>◆</a:t>
            </a:r>
            <a:r>
              <a:rPr lang="zh-CN" altLang="en-US" sz="2800" b="1">
                <a:solidFill>
                  <a:schemeClr val="hlink"/>
                </a:solidFill>
                <a:cs typeface="Times New Roman" panose="02020603050405020304" pitchFamily="18" charset="0"/>
              </a:rPr>
              <a:t>  </a:t>
            </a:r>
            <a:r>
              <a:rPr lang="zh-CN" altLang="en-US" sz="2800" b="1">
                <a:latin typeface="宋体" panose="02010600030101010101" pitchFamily="2" charset="-122"/>
              </a:rPr>
              <a:t>叶子结点的关键字数</a:t>
            </a:r>
            <a:r>
              <a:rPr lang="en-US" altLang="zh-CN" sz="2800" b="1"/>
              <a:t>&lt;m-1</a:t>
            </a:r>
            <a:r>
              <a:rPr lang="zh-CN" altLang="en-US" sz="2800" b="1">
                <a:latin typeface="宋体" panose="02010600030101010101" pitchFamily="2" charset="-122"/>
              </a:rPr>
              <a:t>：直接插入；</a:t>
            </a:r>
          </a:p>
          <a:p>
            <a:pPr marL="901700" lvl="2" indent="0">
              <a:lnSpc>
                <a:spcPct val="110000"/>
              </a:lnSpc>
              <a:buNone/>
            </a:pPr>
            <a:r>
              <a:rPr lang="zh-CN" altLang="en-US" sz="2800" b="1">
                <a:solidFill>
                  <a:schemeClr val="folHlink"/>
                </a:solidFill>
                <a:latin typeface="宋体" panose="02010600030101010101" pitchFamily="2" charset="-122"/>
                <a:cs typeface="Times New Roman" panose="02020603050405020304" pitchFamily="18" charset="0"/>
              </a:rPr>
              <a:t>◆</a:t>
            </a:r>
            <a:r>
              <a:rPr lang="zh-CN" altLang="en-US" sz="2800" b="1">
                <a:solidFill>
                  <a:schemeClr val="hlink"/>
                </a:solidFill>
              </a:rPr>
              <a:t> </a:t>
            </a:r>
            <a:r>
              <a:rPr lang="zh-CN" altLang="en-US" sz="2800" b="1">
                <a:latin typeface="宋体" panose="02010600030101010101" pitchFamily="2" charset="-122"/>
              </a:rPr>
              <a:t>叶子结点的关键字数</a:t>
            </a:r>
            <a:r>
              <a:rPr lang="en-US" altLang="zh-CN" sz="2800" b="1">
                <a:latin typeface="宋体" panose="02010600030101010101" pitchFamily="2" charset="-122"/>
              </a:rPr>
              <a:t>=</a:t>
            </a:r>
            <a:r>
              <a:rPr lang="en-US" altLang="zh-CN" sz="2800" b="1"/>
              <a:t>m-1</a:t>
            </a:r>
            <a:r>
              <a:rPr lang="zh-CN" altLang="en-US" sz="2800" b="1">
                <a:latin typeface="宋体" panose="02010600030101010101" pitchFamily="2" charset="-122"/>
              </a:rPr>
              <a:t>：将结点</a:t>
            </a:r>
            <a:r>
              <a:rPr lang="zh-CN" altLang="en-US" sz="2800" b="1"/>
              <a:t>“</a:t>
            </a:r>
            <a:r>
              <a:rPr lang="zh-CN" altLang="en-US" sz="2800" b="1">
                <a:solidFill>
                  <a:schemeClr val="folHlink"/>
                </a:solidFill>
                <a:latin typeface="宋体" panose="02010600030101010101" pitchFamily="2" charset="-122"/>
              </a:rPr>
              <a:t>分裂</a:t>
            </a:r>
            <a:r>
              <a:rPr lang="zh-CN" altLang="en-US" sz="2800" b="1"/>
              <a:t>” </a:t>
            </a:r>
            <a:r>
              <a:rPr lang="zh-CN" altLang="en-US" sz="2800" b="1">
                <a:latin typeface="宋体" panose="02010600030101010101" pitchFamily="2" charset="-122"/>
              </a:rPr>
              <a:t>。</a:t>
            </a:r>
          </a:p>
        </p:txBody>
      </p:sp>
    </p:spTree>
    <p:extLst>
      <p:ext uri="{BB962C8B-B14F-4D97-AF65-F5344CB8AC3E}">
        <p14:creationId xmlns:p14="http://schemas.microsoft.com/office/powerpoint/2010/main" val="32443495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3B6DA4C0-0BF3-B842-BBE5-B411B6AB21D2}"/>
              </a:ext>
            </a:extLst>
          </p:cNvPr>
          <p:cNvSpPr>
            <a:spLocks noGrp="1" noChangeArrowheads="1"/>
          </p:cNvSpPr>
          <p:nvPr>
            <p:ph type="body" idx="1"/>
          </p:nvPr>
        </p:nvSpPr>
        <p:spPr>
          <a:xfrm>
            <a:off x="1676401" y="188914"/>
            <a:ext cx="8812213" cy="6408737"/>
          </a:xfrm>
          <a:noFill/>
          <a:ln/>
        </p:spPr>
        <p:txBody>
          <a:bodyPr/>
          <a:lstStyle/>
          <a:p>
            <a:pPr marL="0" indent="0">
              <a:lnSpc>
                <a:spcPct val="110000"/>
              </a:lnSpc>
              <a:buNone/>
              <a:tabLst>
                <a:tab pos="355600" algn="l"/>
              </a:tabLst>
            </a:pPr>
            <a:r>
              <a:rPr lang="zh-CN" altLang="en-US" sz="3600" b="1">
                <a:solidFill>
                  <a:schemeClr val="folHlink"/>
                </a:solidFill>
                <a:latin typeface="宋体" panose="02010600030101010101" pitchFamily="2" charset="-122"/>
              </a:rPr>
              <a:t>⑵ </a:t>
            </a:r>
            <a:r>
              <a:rPr lang="zh-CN" altLang="en-US" sz="3600" b="1">
                <a:solidFill>
                  <a:schemeClr val="folHlink"/>
                </a:solidFill>
                <a:latin typeface="楷体_GB2312" pitchFamily="49" charset="-122"/>
                <a:ea typeface="楷体_GB2312" pitchFamily="49" charset="-122"/>
              </a:rPr>
              <a:t>结点</a:t>
            </a:r>
            <a:r>
              <a:rPr lang="zh-CN" altLang="en-US" sz="3600" b="1">
                <a:ea typeface="楷体_GB2312" pitchFamily="49" charset="-122"/>
              </a:rPr>
              <a:t>“</a:t>
            </a:r>
            <a:r>
              <a:rPr lang="zh-CN" altLang="en-US" sz="3600" b="1">
                <a:solidFill>
                  <a:schemeClr val="tx2"/>
                </a:solidFill>
                <a:latin typeface="楷体_GB2312" pitchFamily="49" charset="-122"/>
                <a:ea typeface="楷体_GB2312" pitchFamily="49" charset="-122"/>
              </a:rPr>
              <a:t>分裂</a:t>
            </a:r>
            <a:r>
              <a:rPr lang="zh-CN" altLang="en-US" sz="3600" b="1">
                <a:ea typeface="楷体_GB2312" pitchFamily="49" charset="-122"/>
              </a:rPr>
              <a:t>”</a:t>
            </a:r>
            <a:r>
              <a:rPr lang="zh-CN" altLang="en-US" sz="3600" b="1">
                <a:solidFill>
                  <a:schemeClr val="folHlink"/>
                </a:solidFill>
                <a:latin typeface="楷体_GB2312" pitchFamily="49" charset="-122"/>
                <a:ea typeface="楷体_GB2312" pitchFamily="49" charset="-122"/>
              </a:rPr>
              <a:t>方法</a:t>
            </a:r>
          </a:p>
          <a:p>
            <a:pPr marL="0" indent="0">
              <a:lnSpc>
                <a:spcPct val="110000"/>
              </a:lnSpc>
              <a:buNone/>
              <a:tabLst>
                <a:tab pos="355600" algn="l"/>
              </a:tabLst>
            </a:pPr>
            <a:r>
              <a:rPr lang="zh-CN" altLang="en-US" sz="2800" b="1">
                <a:latin typeface="宋体" panose="02010600030101010101" pitchFamily="2" charset="-122"/>
              </a:rPr>
              <a:t>    设待</a:t>
            </a:r>
            <a:r>
              <a:rPr lang="zh-CN" altLang="en-US" sz="2800" b="1">
                <a:solidFill>
                  <a:schemeClr val="accent1"/>
                </a:solidFill>
              </a:rPr>
              <a:t>“</a:t>
            </a:r>
            <a:r>
              <a:rPr lang="zh-CN" altLang="en-US" sz="2800" b="1">
                <a:solidFill>
                  <a:schemeClr val="accent1"/>
                </a:solidFill>
                <a:latin typeface="宋体" panose="02010600030101010101" pitchFamily="2" charset="-122"/>
              </a:rPr>
              <a:t>分裂</a:t>
            </a:r>
            <a:r>
              <a:rPr lang="zh-CN" altLang="en-US" sz="2800" b="1">
                <a:solidFill>
                  <a:schemeClr val="accent1"/>
                </a:solidFill>
              </a:rPr>
              <a:t>”</a:t>
            </a:r>
            <a:r>
              <a:rPr lang="zh-CN" altLang="en-US" sz="2800" b="1">
                <a:latin typeface="宋体" panose="02010600030101010101" pitchFamily="2" charset="-122"/>
              </a:rPr>
              <a:t>结点包含信息为：</a:t>
            </a:r>
          </a:p>
          <a:p>
            <a:pPr marL="0" indent="0">
              <a:lnSpc>
                <a:spcPct val="110000"/>
              </a:lnSpc>
              <a:buNone/>
              <a:tabLst>
                <a:tab pos="355600" algn="l"/>
              </a:tabLst>
            </a:pPr>
            <a:r>
              <a:rPr lang="zh-CN" altLang="en-US" sz="2800" b="1"/>
              <a:t>       </a:t>
            </a:r>
            <a:r>
              <a:rPr lang="en-US" altLang="zh-CN" sz="2800" b="1"/>
              <a:t>(m</a:t>
            </a:r>
            <a:r>
              <a:rPr lang="zh-CN" altLang="en-US" sz="2800" b="1">
                <a:latin typeface="宋体" panose="02010600030101010101" pitchFamily="2" charset="-122"/>
              </a:rPr>
              <a:t>，</a:t>
            </a:r>
            <a:r>
              <a:rPr lang="en-US" altLang="zh-CN" sz="2800" b="1"/>
              <a:t>A</a:t>
            </a:r>
            <a:r>
              <a:rPr lang="en-US" altLang="zh-CN" sz="2800" b="1" baseline="-20000"/>
              <a:t>0</a:t>
            </a:r>
            <a:r>
              <a:rPr lang="zh-CN" altLang="en-US" sz="2800" b="1">
                <a:latin typeface="宋体" panose="02010600030101010101" pitchFamily="2" charset="-122"/>
              </a:rPr>
              <a:t>，</a:t>
            </a:r>
            <a:r>
              <a:rPr lang="en-US" altLang="zh-CN" sz="2800" b="1"/>
              <a:t>K</a:t>
            </a:r>
            <a:r>
              <a:rPr lang="en-US" altLang="zh-CN" sz="2800" b="1" baseline="-20000"/>
              <a:t>1</a:t>
            </a:r>
            <a:r>
              <a:rPr lang="zh-CN" altLang="en-US" sz="2800" b="1">
                <a:latin typeface="宋体" panose="02010600030101010101" pitchFamily="2" charset="-122"/>
              </a:rPr>
              <a:t>，</a:t>
            </a:r>
            <a:r>
              <a:rPr lang="en-US" altLang="zh-CN" sz="2800" b="1"/>
              <a:t>A</a:t>
            </a:r>
            <a:r>
              <a:rPr lang="en-US" altLang="zh-CN" sz="2800" b="1" baseline="-20000"/>
              <a:t>1</a:t>
            </a:r>
            <a:r>
              <a:rPr lang="zh-CN" altLang="en-US" sz="2800" b="1">
                <a:latin typeface="宋体" panose="02010600030101010101" pitchFamily="2" charset="-122"/>
              </a:rPr>
              <a:t>，</a:t>
            </a:r>
            <a:r>
              <a:rPr lang="en-US" altLang="zh-CN" sz="2800" b="1"/>
              <a:t>K</a:t>
            </a:r>
            <a:r>
              <a:rPr lang="en-US" altLang="zh-CN" sz="2800" b="1" baseline="-20000"/>
              <a:t>2</a:t>
            </a:r>
            <a:r>
              <a:rPr lang="zh-CN" altLang="en-US" sz="2800" b="1">
                <a:latin typeface="宋体" panose="02010600030101010101" pitchFamily="2" charset="-122"/>
              </a:rPr>
              <a:t>，</a:t>
            </a:r>
            <a:r>
              <a:rPr lang="en-US" altLang="zh-CN" sz="2800" b="1"/>
              <a:t>A</a:t>
            </a:r>
            <a:r>
              <a:rPr lang="en-US" altLang="zh-CN" sz="2800" b="1" baseline="-20000"/>
              <a:t>2</a:t>
            </a:r>
            <a:r>
              <a:rPr lang="zh-CN" altLang="en-US" sz="2800" b="1">
                <a:latin typeface="宋体" panose="02010600030101010101" pitchFamily="2" charset="-122"/>
              </a:rPr>
              <a:t>，</a:t>
            </a:r>
            <a:r>
              <a:rPr lang="en-US" altLang="zh-CN" sz="2800" b="1">
                <a:cs typeface="Times New Roman" panose="02020603050405020304" pitchFamily="18" charset="0"/>
              </a:rPr>
              <a:t>… </a:t>
            </a:r>
            <a:r>
              <a:rPr lang="zh-CN" altLang="en-US" sz="2800" b="1">
                <a:latin typeface="宋体" panose="02010600030101010101" pitchFamily="2" charset="-122"/>
              </a:rPr>
              <a:t>，</a:t>
            </a:r>
            <a:r>
              <a:rPr lang="en-US" altLang="zh-CN" sz="2800" b="1"/>
              <a:t>K</a:t>
            </a:r>
            <a:r>
              <a:rPr lang="en-US" altLang="zh-CN" sz="2800" b="1" baseline="-20000"/>
              <a:t>m</a:t>
            </a:r>
            <a:r>
              <a:rPr lang="zh-CN" altLang="en-US" sz="2800" b="1">
                <a:latin typeface="宋体" panose="02010600030101010101" pitchFamily="2" charset="-122"/>
              </a:rPr>
              <a:t>，</a:t>
            </a:r>
            <a:r>
              <a:rPr lang="en-US" altLang="zh-CN" sz="2800" b="1"/>
              <a:t>A</a:t>
            </a:r>
            <a:r>
              <a:rPr lang="en-US" altLang="zh-CN" sz="2800" b="1" baseline="-20000"/>
              <a:t>m</a:t>
            </a:r>
            <a:r>
              <a:rPr lang="en-US" altLang="zh-CN" sz="2800" b="1"/>
              <a:t>)</a:t>
            </a:r>
            <a:r>
              <a:rPr lang="zh-CN" altLang="en-US" sz="2800" b="1">
                <a:latin typeface="宋体" panose="02010600030101010101" pitchFamily="2" charset="-122"/>
              </a:rPr>
              <a:t>，从其中间位置分为两个结点：</a:t>
            </a:r>
          </a:p>
          <a:p>
            <a:pPr marL="355600" lvl="1" indent="0">
              <a:lnSpc>
                <a:spcPct val="110000"/>
              </a:lnSpc>
              <a:buNone/>
              <a:tabLst>
                <a:tab pos="355600" algn="l"/>
              </a:tabLst>
            </a:pPr>
            <a:r>
              <a:rPr lang="en-US" altLang="zh-CN" b="1"/>
              <a:t>(</a:t>
            </a:r>
            <a:r>
              <a:rPr lang="en-US" altLang="zh-CN" b="1">
                <a:ea typeface="楷体_GB2312" pitchFamily="49" charset="-122"/>
                <a:sym typeface="Symbol" pitchFamily="2" charset="2"/>
              </a:rPr>
              <a:t></a:t>
            </a:r>
            <a:r>
              <a:rPr lang="en-US" altLang="zh-CN" b="1"/>
              <a:t>m/2</a:t>
            </a:r>
            <a:r>
              <a:rPr lang="en-US" altLang="zh-CN" b="1">
                <a:ea typeface="楷体_GB2312" pitchFamily="49" charset="-122"/>
                <a:sym typeface="Symbol" pitchFamily="2" charset="2"/>
              </a:rPr>
              <a:t></a:t>
            </a:r>
            <a:r>
              <a:rPr lang="en-US" altLang="zh-CN" b="1"/>
              <a:t>-1</a:t>
            </a:r>
            <a:r>
              <a:rPr lang="zh-CN" altLang="en-US" b="1">
                <a:latin typeface="宋体" panose="02010600030101010101" pitchFamily="2" charset="-122"/>
              </a:rPr>
              <a:t>，</a:t>
            </a:r>
            <a:r>
              <a:rPr lang="en-US" altLang="zh-CN" b="1"/>
              <a:t>A</a:t>
            </a:r>
            <a:r>
              <a:rPr lang="en-US" altLang="zh-CN" b="1" baseline="-20000"/>
              <a:t>0</a:t>
            </a:r>
            <a:r>
              <a:rPr lang="zh-CN" altLang="en-US" b="1">
                <a:latin typeface="宋体" panose="02010600030101010101" pitchFamily="2" charset="-122"/>
              </a:rPr>
              <a:t>，</a:t>
            </a:r>
            <a:r>
              <a:rPr lang="en-US" altLang="zh-CN" b="1"/>
              <a:t>K</a:t>
            </a:r>
            <a:r>
              <a:rPr lang="en-US" altLang="zh-CN" b="1" baseline="-20000"/>
              <a:t>1</a:t>
            </a:r>
            <a:r>
              <a:rPr lang="zh-CN" altLang="en-US" b="1">
                <a:latin typeface="宋体" panose="02010600030101010101" pitchFamily="2" charset="-122"/>
              </a:rPr>
              <a:t>，</a:t>
            </a:r>
            <a:r>
              <a:rPr lang="en-US" altLang="zh-CN" b="1"/>
              <a:t>A</a:t>
            </a:r>
            <a:r>
              <a:rPr lang="en-US" altLang="zh-CN" b="1" baseline="-20000"/>
              <a:t>1</a:t>
            </a:r>
            <a:r>
              <a:rPr lang="zh-CN" altLang="en-US" b="1">
                <a:latin typeface="宋体" panose="02010600030101010101" pitchFamily="2" charset="-122"/>
              </a:rPr>
              <a:t>，</a:t>
            </a:r>
            <a:r>
              <a:rPr lang="en-US" altLang="zh-CN" b="1">
                <a:cs typeface="Times New Roman" panose="02020603050405020304" pitchFamily="18" charset="0"/>
              </a:rPr>
              <a:t>… </a:t>
            </a:r>
            <a:r>
              <a:rPr lang="zh-CN" altLang="en-US" b="1">
                <a:latin typeface="宋体" panose="02010600030101010101" pitchFamily="2" charset="-122"/>
              </a:rPr>
              <a:t>，</a:t>
            </a:r>
            <a:r>
              <a:rPr lang="en-US" altLang="zh-CN" b="1"/>
              <a:t>K</a:t>
            </a:r>
            <a:r>
              <a:rPr lang="en-US" altLang="zh-CN" b="1" baseline="-20000">
                <a:ea typeface="楷体_GB2312" pitchFamily="49" charset="-122"/>
                <a:sym typeface="Symbol" pitchFamily="2" charset="2"/>
              </a:rPr>
              <a:t></a:t>
            </a:r>
            <a:r>
              <a:rPr lang="en-US" altLang="zh-CN" b="1" baseline="-20000"/>
              <a:t>m/2</a:t>
            </a:r>
            <a:r>
              <a:rPr lang="en-US" altLang="zh-CN" b="1" baseline="-20000">
                <a:ea typeface="楷体_GB2312" pitchFamily="49" charset="-122"/>
                <a:sym typeface="Symbol" pitchFamily="2" charset="2"/>
              </a:rPr>
              <a:t></a:t>
            </a:r>
            <a:r>
              <a:rPr lang="en-US" altLang="zh-CN" b="1" baseline="-20000"/>
              <a:t>-1 </a:t>
            </a:r>
            <a:r>
              <a:rPr lang="zh-CN" altLang="en-US" b="1">
                <a:latin typeface="宋体" panose="02010600030101010101" pitchFamily="2" charset="-122"/>
              </a:rPr>
              <a:t>，</a:t>
            </a:r>
            <a:r>
              <a:rPr lang="en-US" altLang="zh-CN" b="1"/>
              <a:t>A</a:t>
            </a:r>
            <a:r>
              <a:rPr lang="en-US" altLang="zh-CN" b="1" baseline="-20000">
                <a:ea typeface="楷体_GB2312" pitchFamily="49" charset="-122"/>
                <a:sym typeface="Symbol" pitchFamily="2" charset="2"/>
              </a:rPr>
              <a:t></a:t>
            </a:r>
            <a:r>
              <a:rPr lang="en-US" altLang="zh-CN" b="1" baseline="-20000"/>
              <a:t>m/2</a:t>
            </a:r>
            <a:r>
              <a:rPr lang="en-US" altLang="zh-CN" b="1" baseline="-20000">
                <a:ea typeface="楷体_GB2312" pitchFamily="49" charset="-122"/>
                <a:sym typeface="Symbol" pitchFamily="2" charset="2"/>
              </a:rPr>
              <a:t></a:t>
            </a:r>
            <a:r>
              <a:rPr lang="en-US" altLang="zh-CN" b="1" baseline="-20000"/>
              <a:t>-1 </a:t>
            </a:r>
            <a:r>
              <a:rPr lang="en-US" altLang="zh-CN" b="1"/>
              <a:t>)</a:t>
            </a:r>
          </a:p>
          <a:p>
            <a:pPr marL="355600" lvl="1" indent="0">
              <a:lnSpc>
                <a:spcPct val="110000"/>
              </a:lnSpc>
              <a:buNone/>
              <a:tabLst>
                <a:tab pos="355600" algn="l"/>
              </a:tabLst>
            </a:pPr>
            <a:r>
              <a:rPr lang="en-US" altLang="zh-CN" b="1"/>
              <a:t>(m-</a:t>
            </a:r>
            <a:r>
              <a:rPr lang="en-US" altLang="zh-CN" b="1">
                <a:ea typeface="楷体_GB2312" pitchFamily="49" charset="-122"/>
                <a:sym typeface="Symbol" pitchFamily="2" charset="2"/>
              </a:rPr>
              <a:t></a:t>
            </a:r>
            <a:r>
              <a:rPr lang="en-US" altLang="zh-CN" b="1"/>
              <a:t>m/2</a:t>
            </a:r>
            <a:r>
              <a:rPr lang="en-US" altLang="zh-CN" b="1">
                <a:ea typeface="楷体_GB2312" pitchFamily="49" charset="-122"/>
                <a:sym typeface="Symbol" pitchFamily="2" charset="2"/>
              </a:rPr>
              <a:t></a:t>
            </a:r>
            <a:r>
              <a:rPr lang="zh-CN" altLang="en-US" b="1">
                <a:latin typeface="宋体" panose="02010600030101010101" pitchFamily="2" charset="-122"/>
              </a:rPr>
              <a:t>，</a:t>
            </a:r>
            <a:r>
              <a:rPr lang="en-US" altLang="zh-CN" b="1"/>
              <a:t>A</a:t>
            </a:r>
            <a:r>
              <a:rPr lang="en-US" altLang="zh-CN" b="1" baseline="-20000">
                <a:ea typeface="楷体_GB2312" pitchFamily="49" charset="-122"/>
                <a:sym typeface="Symbol" pitchFamily="2" charset="2"/>
              </a:rPr>
              <a:t></a:t>
            </a:r>
            <a:r>
              <a:rPr lang="en-US" altLang="zh-CN" b="1" baseline="-20000"/>
              <a:t>m/2</a:t>
            </a:r>
            <a:r>
              <a:rPr lang="en-US" altLang="zh-CN" b="1" baseline="-20000">
                <a:ea typeface="楷体_GB2312" pitchFamily="49" charset="-122"/>
                <a:sym typeface="Symbol" pitchFamily="2" charset="2"/>
              </a:rPr>
              <a:t></a:t>
            </a:r>
            <a:r>
              <a:rPr lang="zh-CN" altLang="en-US" b="1">
                <a:latin typeface="宋体" panose="02010600030101010101" pitchFamily="2" charset="-122"/>
              </a:rPr>
              <a:t>，</a:t>
            </a:r>
            <a:r>
              <a:rPr lang="en-US" altLang="zh-CN" b="1"/>
              <a:t>K</a:t>
            </a:r>
            <a:r>
              <a:rPr lang="en-US" altLang="zh-CN" b="1" baseline="-20000">
                <a:ea typeface="楷体_GB2312" pitchFamily="49" charset="-122"/>
                <a:sym typeface="Symbol" pitchFamily="2" charset="2"/>
              </a:rPr>
              <a:t></a:t>
            </a:r>
            <a:r>
              <a:rPr lang="en-US" altLang="zh-CN" b="1" baseline="-20000"/>
              <a:t>m/2</a:t>
            </a:r>
            <a:r>
              <a:rPr lang="en-US" altLang="zh-CN" b="1" baseline="-20000">
                <a:ea typeface="楷体_GB2312" pitchFamily="49" charset="-122"/>
                <a:sym typeface="Symbol" pitchFamily="2" charset="2"/>
              </a:rPr>
              <a:t></a:t>
            </a:r>
            <a:r>
              <a:rPr lang="en-US" altLang="zh-CN" b="1" baseline="-20000"/>
              <a:t>+1</a:t>
            </a:r>
            <a:r>
              <a:rPr lang="zh-CN" altLang="en-US" b="1">
                <a:latin typeface="宋体" panose="02010600030101010101" pitchFamily="2" charset="-122"/>
              </a:rPr>
              <a:t>，</a:t>
            </a:r>
            <a:r>
              <a:rPr lang="en-US" altLang="zh-CN" b="1"/>
              <a:t>A</a:t>
            </a:r>
            <a:r>
              <a:rPr lang="en-US" altLang="zh-CN" b="1" baseline="-20000">
                <a:ea typeface="楷体_GB2312" pitchFamily="49" charset="-122"/>
                <a:sym typeface="Symbol" pitchFamily="2" charset="2"/>
              </a:rPr>
              <a:t></a:t>
            </a:r>
            <a:r>
              <a:rPr lang="en-US" altLang="zh-CN" b="1" baseline="-20000"/>
              <a:t>m/2</a:t>
            </a:r>
            <a:r>
              <a:rPr lang="en-US" altLang="zh-CN" b="1" baseline="-20000">
                <a:ea typeface="楷体_GB2312" pitchFamily="49" charset="-122"/>
                <a:sym typeface="Symbol" pitchFamily="2" charset="2"/>
              </a:rPr>
              <a:t></a:t>
            </a:r>
            <a:r>
              <a:rPr lang="en-US" altLang="zh-CN" b="1" baseline="-20000"/>
              <a:t>+1 </a:t>
            </a:r>
            <a:r>
              <a:rPr lang="zh-CN" altLang="en-US" b="1">
                <a:latin typeface="宋体" panose="02010600030101010101" pitchFamily="2" charset="-122"/>
              </a:rPr>
              <a:t>，</a:t>
            </a:r>
            <a:r>
              <a:rPr lang="en-US" altLang="zh-CN" b="1">
                <a:cs typeface="Times New Roman" panose="02020603050405020304" pitchFamily="18" charset="0"/>
              </a:rPr>
              <a:t>… </a:t>
            </a:r>
            <a:r>
              <a:rPr lang="zh-CN" altLang="en-US" b="1">
                <a:latin typeface="宋体" panose="02010600030101010101" pitchFamily="2" charset="-122"/>
              </a:rPr>
              <a:t>，</a:t>
            </a:r>
            <a:r>
              <a:rPr lang="en-US" altLang="zh-CN" b="1"/>
              <a:t>K</a:t>
            </a:r>
            <a:r>
              <a:rPr lang="en-US" altLang="zh-CN" b="1" baseline="-20000"/>
              <a:t>m</a:t>
            </a:r>
            <a:r>
              <a:rPr lang="zh-CN" altLang="en-US" b="1">
                <a:latin typeface="宋体" panose="02010600030101010101" pitchFamily="2" charset="-122"/>
              </a:rPr>
              <a:t>，</a:t>
            </a:r>
            <a:r>
              <a:rPr lang="en-US" altLang="zh-CN" b="1"/>
              <a:t>A</a:t>
            </a:r>
            <a:r>
              <a:rPr lang="en-US" altLang="zh-CN" b="1" baseline="-20000"/>
              <a:t>m </a:t>
            </a:r>
            <a:r>
              <a:rPr lang="en-US" altLang="zh-CN" b="1"/>
              <a:t>)</a:t>
            </a:r>
          </a:p>
          <a:p>
            <a:pPr marL="0" indent="0">
              <a:lnSpc>
                <a:spcPct val="110000"/>
              </a:lnSpc>
              <a:buNone/>
              <a:tabLst>
                <a:tab pos="355600" algn="l"/>
              </a:tabLst>
            </a:pPr>
            <a:r>
              <a:rPr lang="en-US" altLang="zh-CN" sz="2800" b="1">
                <a:latin typeface="宋体" panose="02010600030101010101" pitchFamily="2" charset="-122"/>
              </a:rPr>
              <a:t>    </a:t>
            </a:r>
            <a:r>
              <a:rPr lang="zh-CN" altLang="en-US" sz="2800" b="1">
                <a:latin typeface="宋体" panose="02010600030101010101" pitchFamily="2" charset="-122"/>
              </a:rPr>
              <a:t>并将中间关键字</a:t>
            </a:r>
            <a:r>
              <a:rPr lang="en-US" altLang="zh-CN" sz="2800" b="1"/>
              <a:t>K</a:t>
            </a:r>
            <a:r>
              <a:rPr lang="en-US" altLang="zh-CN" sz="2800" b="1" baseline="-20000">
                <a:ea typeface="楷体_GB2312" pitchFamily="49" charset="-122"/>
                <a:sym typeface="Symbol" pitchFamily="2" charset="2"/>
              </a:rPr>
              <a:t></a:t>
            </a:r>
            <a:r>
              <a:rPr lang="en-US" altLang="zh-CN" sz="2800" b="1" baseline="-20000"/>
              <a:t>m/2</a:t>
            </a:r>
            <a:r>
              <a:rPr lang="en-US" altLang="zh-CN" sz="2800" b="1" baseline="-20000">
                <a:ea typeface="楷体_GB2312" pitchFamily="49" charset="-122"/>
                <a:sym typeface="Symbol" pitchFamily="2" charset="2"/>
              </a:rPr>
              <a:t></a:t>
            </a:r>
            <a:r>
              <a:rPr lang="zh-CN" altLang="en-US" sz="2800" b="1">
                <a:latin typeface="宋体" panose="02010600030101010101" pitchFamily="2" charset="-122"/>
              </a:rPr>
              <a:t>插入到</a:t>
            </a:r>
            <a:r>
              <a:rPr lang="en-US" altLang="zh-CN" sz="2800" b="1"/>
              <a:t>p</a:t>
            </a:r>
            <a:r>
              <a:rPr lang="zh-CN" altLang="en-US" sz="2800" b="1">
                <a:latin typeface="宋体" panose="02010600030101010101" pitchFamily="2" charset="-122"/>
              </a:rPr>
              <a:t>的父结点中，以分裂后的两个结点作为中间关键字</a:t>
            </a:r>
            <a:r>
              <a:rPr lang="en-US" altLang="zh-CN" sz="2800" b="1"/>
              <a:t>K</a:t>
            </a:r>
            <a:r>
              <a:rPr lang="en-US" altLang="zh-CN" sz="2800" b="1" baseline="-20000">
                <a:ea typeface="楷体_GB2312" pitchFamily="49" charset="-122"/>
                <a:sym typeface="Symbol" pitchFamily="2" charset="2"/>
              </a:rPr>
              <a:t></a:t>
            </a:r>
            <a:r>
              <a:rPr lang="en-US" altLang="zh-CN" sz="2800" b="1" baseline="-20000"/>
              <a:t>m/2</a:t>
            </a:r>
            <a:r>
              <a:rPr lang="en-US" altLang="zh-CN" sz="2800" b="1" baseline="-20000">
                <a:ea typeface="楷体_GB2312" pitchFamily="49" charset="-122"/>
                <a:sym typeface="Symbol" pitchFamily="2" charset="2"/>
              </a:rPr>
              <a:t></a:t>
            </a:r>
            <a:r>
              <a:rPr lang="zh-CN" altLang="en-US" sz="2800" b="1">
                <a:latin typeface="宋体" panose="02010600030101010101" pitchFamily="2" charset="-122"/>
              </a:rPr>
              <a:t>的两个子结点。</a:t>
            </a:r>
          </a:p>
          <a:p>
            <a:pPr marL="0" indent="0">
              <a:lnSpc>
                <a:spcPct val="110000"/>
              </a:lnSpc>
              <a:buNone/>
              <a:tabLst>
                <a:tab pos="355600" algn="l"/>
              </a:tabLst>
            </a:pPr>
            <a:r>
              <a:rPr lang="zh-CN" altLang="en-US" sz="2800" b="1">
                <a:latin typeface="宋体" panose="02010600030101010101" pitchFamily="2" charset="-122"/>
              </a:rPr>
              <a:t>    当将中间关键字</a:t>
            </a:r>
            <a:r>
              <a:rPr lang="en-US" altLang="zh-CN" sz="2800" b="1"/>
              <a:t>K</a:t>
            </a:r>
            <a:r>
              <a:rPr lang="en-US" altLang="zh-CN" sz="2800" b="1" baseline="-20000">
                <a:ea typeface="楷体_GB2312" pitchFamily="49" charset="-122"/>
                <a:sym typeface="Symbol" pitchFamily="2" charset="2"/>
              </a:rPr>
              <a:t></a:t>
            </a:r>
            <a:r>
              <a:rPr lang="en-US" altLang="zh-CN" sz="2800" b="1" baseline="-20000"/>
              <a:t>m/2</a:t>
            </a:r>
            <a:r>
              <a:rPr lang="en-US" altLang="zh-CN" sz="2800" b="1" baseline="-20000">
                <a:ea typeface="楷体_GB2312" pitchFamily="49" charset="-122"/>
                <a:sym typeface="Symbol" pitchFamily="2" charset="2"/>
              </a:rPr>
              <a:t></a:t>
            </a:r>
            <a:r>
              <a:rPr lang="zh-CN" altLang="en-US" sz="2800" b="1">
                <a:latin typeface="宋体" panose="02010600030101010101" pitchFamily="2" charset="-122"/>
              </a:rPr>
              <a:t>插入到</a:t>
            </a:r>
            <a:r>
              <a:rPr lang="en-US" altLang="zh-CN" sz="2800" b="1"/>
              <a:t>p</a:t>
            </a:r>
            <a:r>
              <a:rPr lang="zh-CN" altLang="en-US" sz="2800" b="1">
                <a:latin typeface="宋体" panose="02010600030101010101" pitchFamily="2" charset="-122"/>
              </a:rPr>
              <a:t>的父结点后，父结点也可能不满足</a:t>
            </a:r>
            <a:r>
              <a:rPr lang="en-US" altLang="zh-CN" sz="2800" b="1"/>
              <a:t>m</a:t>
            </a:r>
            <a:r>
              <a:rPr lang="zh-CN" altLang="en-US" sz="2800" b="1"/>
              <a:t>阶</a:t>
            </a:r>
            <a:r>
              <a:rPr lang="en-US" altLang="zh-CN" sz="2800" b="1"/>
              <a:t>B_</a:t>
            </a:r>
            <a:r>
              <a:rPr lang="zh-CN" altLang="en-US" sz="2800" b="1"/>
              <a:t>树的要求</a:t>
            </a:r>
            <a:r>
              <a:rPr lang="en-US" altLang="zh-CN" sz="2800" b="1"/>
              <a:t>(</a:t>
            </a:r>
            <a:r>
              <a:rPr lang="zh-CN" altLang="en-US" sz="2800" b="1"/>
              <a:t>分枝数大于</a:t>
            </a:r>
            <a:r>
              <a:rPr lang="en-US" altLang="zh-CN" sz="2800" b="1"/>
              <a:t>m)</a:t>
            </a:r>
            <a:r>
              <a:rPr lang="zh-CN" altLang="en-US" sz="2800" b="1">
                <a:latin typeface="宋体" panose="02010600030101010101" pitchFamily="2" charset="-122"/>
              </a:rPr>
              <a:t>，则必须对父结点进行</a:t>
            </a:r>
            <a:r>
              <a:rPr lang="zh-CN" altLang="en-US" sz="2800" b="1"/>
              <a:t>“</a:t>
            </a:r>
            <a:r>
              <a:rPr lang="zh-CN" altLang="en-US" sz="2800" b="1">
                <a:latin typeface="宋体" panose="02010600030101010101" pitchFamily="2" charset="-122"/>
              </a:rPr>
              <a:t>分裂</a:t>
            </a:r>
            <a:r>
              <a:rPr lang="zh-CN" altLang="en-US" sz="2800" b="1"/>
              <a:t>”</a:t>
            </a:r>
            <a:r>
              <a:rPr lang="zh-CN" altLang="en-US" sz="2800" b="1">
                <a:latin typeface="宋体" panose="02010600030101010101" pitchFamily="2" charset="-122"/>
              </a:rPr>
              <a:t>，一直进行下去，直到没有父结点或分裂后的父结点满足</a:t>
            </a:r>
            <a:r>
              <a:rPr lang="en-US" altLang="zh-CN" sz="2800" b="1"/>
              <a:t>m</a:t>
            </a:r>
            <a:r>
              <a:rPr lang="zh-CN" altLang="en-US" sz="2800" b="1"/>
              <a:t>阶</a:t>
            </a:r>
            <a:r>
              <a:rPr lang="en-US" altLang="zh-CN" sz="2800" b="1"/>
              <a:t>B_</a:t>
            </a:r>
            <a:r>
              <a:rPr lang="zh-CN" altLang="en-US" sz="2800" b="1"/>
              <a:t>树的要求</a:t>
            </a:r>
            <a:r>
              <a:rPr lang="zh-CN" altLang="en-US" sz="2800" b="1">
                <a:latin typeface="宋体" panose="02010600030101010101" pitchFamily="2" charset="-122"/>
              </a:rPr>
              <a:t>。</a:t>
            </a:r>
          </a:p>
        </p:txBody>
      </p:sp>
    </p:spTree>
    <p:extLst>
      <p:ext uri="{BB962C8B-B14F-4D97-AF65-F5344CB8AC3E}">
        <p14:creationId xmlns:p14="http://schemas.microsoft.com/office/powerpoint/2010/main" val="25061573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6914" name="Rectangle 2">
            <a:extLst>
              <a:ext uri="{FF2B5EF4-FFF2-40B4-BE49-F238E27FC236}">
                <a16:creationId xmlns:a16="http://schemas.microsoft.com/office/drawing/2014/main" id="{D79F56D4-FDD5-FE43-B1D2-E6115EB65431}"/>
              </a:ext>
            </a:extLst>
          </p:cNvPr>
          <p:cNvSpPr>
            <a:spLocks noGrp="1" noChangeArrowheads="1"/>
          </p:cNvSpPr>
          <p:nvPr>
            <p:ph type="body" idx="1"/>
          </p:nvPr>
        </p:nvSpPr>
        <p:spPr>
          <a:xfrm>
            <a:off x="1676401" y="152401"/>
            <a:ext cx="8812213" cy="6156325"/>
          </a:xfrm>
          <a:noFill/>
          <a:ln/>
        </p:spPr>
        <p:txBody>
          <a:bodyPr/>
          <a:lstStyle/>
          <a:p>
            <a:pPr marL="0" indent="0">
              <a:lnSpc>
                <a:spcPct val="110000"/>
              </a:lnSpc>
              <a:buNone/>
            </a:pPr>
            <a:r>
              <a:rPr lang="zh-CN" altLang="en-US" sz="2800" b="1">
                <a:latin typeface="宋体" panose="02010600030101010101" pitchFamily="2" charset="-122"/>
              </a:rPr>
              <a:t>    当根结点分裂时，因没有父结点，则建立一个新的根，</a:t>
            </a:r>
            <a:r>
              <a:rPr lang="en-US" altLang="zh-CN" sz="2800" b="1"/>
              <a:t>B_</a:t>
            </a:r>
            <a:r>
              <a:rPr lang="zh-CN" altLang="en-US" sz="2800" b="1"/>
              <a:t>树增高一层</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例：在一个</a:t>
            </a:r>
            <a:r>
              <a:rPr lang="en-US" altLang="zh-CN" sz="2800" b="1"/>
              <a:t>3</a:t>
            </a:r>
            <a:r>
              <a:rPr lang="zh-CN" altLang="en-US" sz="2800" b="1">
                <a:latin typeface="宋体" panose="02010600030101010101" pitchFamily="2" charset="-122"/>
              </a:rPr>
              <a:t>阶</a:t>
            </a:r>
            <a:r>
              <a:rPr lang="en-US" altLang="zh-CN" sz="2800" b="1"/>
              <a:t>B_</a:t>
            </a:r>
            <a:r>
              <a:rPr lang="zh-CN" altLang="en-US" sz="2800" b="1"/>
              <a:t>树</a:t>
            </a:r>
            <a:r>
              <a:rPr lang="en-US" altLang="zh-CN" sz="2800" b="1"/>
              <a:t>(2-3</a:t>
            </a:r>
            <a:r>
              <a:rPr lang="zh-CN" altLang="en-US" sz="2800" b="1"/>
              <a:t>树</a:t>
            </a:r>
            <a:r>
              <a:rPr lang="en-US" altLang="zh-CN" sz="2800" b="1"/>
              <a:t>)</a:t>
            </a:r>
            <a:r>
              <a:rPr lang="zh-CN" altLang="en-US" sz="2800" b="1"/>
              <a:t>上插入结点</a:t>
            </a:r>
            <a:r>
              <a:rPr lang="zh-CN" altLang="en-US" sz="2800" b="1">
                <a:latin typeface="宋体" panose="02010600030101010101" pitchFamily="2" charset="-122"/>
              </a:rPr>
              <a:t>，</a:t>
            </a:r>
            <a:r>
              <a:rPr lang="zh-CN" altLang="en-US" sz="2800" b="1"/>
              <a:t>其过程如图</a:t>
            </a:r>
            <a:r>
              <a:rPr lang="en-US" altLang="zh-CN" sz="2800" b="1"/>
              <a:t>9-14</a:t>
            </a:r>
            <a:r>
              <a:rPr lang="zh-CN" altLang="en-US" sz="2800" b="1"/>
              <a:t>所示</a:t>
            </a:r>
            <a:r>
              <a:rPr lang="zh-CN" altLang="en-US" sz="2800" b="1">
                <a:latin typeface="宋体" panose="02010600030101010101" pitchFamily="2" charset="-122"/>
              </a:rPr>
              <a:t>。</a:t>
            </a:r>
          </a:p>
          <a:p>
            <a:pPr marL="0" indent="0">
              <a:lnSpc>
                <a:spcPct val="110000"/>
              </a:lnSpc>
              <a:buNone/>
            </a:pPr>
            <a:r>
              <a:rPr lang="zh-CN" altLang="en-US" sz="3600" b="1">
                <a:solidFill>
                  <a:schemeClr val="folHlink"/>
                </a:solidFill>
                <a:latin typeface="宋体" panose="02010600030101010101" pitchFamily="2" charset="-122"/>
              </a:rPr>
              <a:t>⑶ </a:t>
            </a:r>
            <a:r>
              <a:rPr lang="zh-CN" altLang="en-US" sz="3600" b="1">
                <a:solidFill>
                  <a:schemeClr val="folHlink"/>
                </a:solidFill>
                <a:ea typeface="楷体_GB2312" pitchFamily="49" charset="-122"/>
              </a:rPr>
              <a:t>算法实现</a:t>
            </a:r>
          </a:p>
          <a:p>
            <a:pPr marL="0" indent="0">
              <a:lnSpc>
                <a:spcPct val="110000"/>
              </a:lnSpc>
              <a:buNone/>
            </a:pPr>
            <a:r>
              <a:rPr lang="zh-CN" altLang="en-US" b="1">
                <a:latin typeface="宋体" panose="02010600030101010101" pitchFamily="2" charset="-122"/>
              </a:rPr>
              <a:t>    </a:t>
            </a:r>
            <a:r>
              <a:rPr lang="zh-CN" altLang="en-US" sz="2800" b="1">
                <a:latin typeface="宋体" panose="02010600030101010101" pitchFamily="2" charset="-122"/>
              </a:rPr>
              <a:t>要实现插入，首先必须考虑结点的分裂。设待分裂的结点是</a:t>
            </a:r>
            <a:r>
              <a:rPr lang="en-US" altLang="zh-CN" sz="2800" b="1"/>
              <a:t>p</a:t>
            </a:r>
            <a:r>
              <a:rPr lang="zh-CN" altLang="en-US" sz="2800" b="1">
                <a:latin typeface="宋体" panose="02010600030101010101" pitchFamily="2" charset="-122"/>
              </a:rPr>
              <a:t>，分裂时先开辟一个新结点，依此将结点</a:t>
            </a:r>
            <a:r>
              <a:rPr lang="en-US" altLang="zh-CN" sz="2800" b="1"/>
              <a:t>p</a:t>
            </a:r>
            <a:r>
              <a:rPr lang="zh-CN" altLang="en-US" sz="2800" b="1"/>
              <a:t>中后半部分的关键字和指针移到新开辟的结点中</a:t>
            </a:r>
            <a:r>
              <a:rPr lang="zh-CN" altLang="en-US" sz="2800" b="1">
                <a:latin typeface="宋体" panose="02010600030101010101" pitchFamily="2" charset="-122"/>
              </a:rPr>
              <a:t>。分裂之后，而需要插入到父结点中的关键字在</a:t>
            </a:r>
            <a:r>
              <a:rPr lang="en-US" altLang="zh-CN" sz="2800" b="1"/>
              <a:t>p</a:t>
            </a:r>
            <a:r>
              <a:rPr lang="zh-CN" altLang="en-US" sz="2800" b="1"/>
              <a:t>的关键字向量的</a:t>
            </a:r>
            <a:r>
              <a:rPr lang="en-US" altLang="zh-CN" sz="2800" b="1"/>
              <a:t>p-&gt;keynum+1</a:t>
            </a:r>
            <a:r>
              <a:rPr lang="zh-CN" altLang="en-US" sz="2800" b="1"/>
              <a:t>位置上</a:t>
            </a:r>
            <a:r>
              <a:rPr lang="zh-CN" altLang="en-US" sz="2800" b="1">
                <a:latin typeface="宋体" panose="02010600030101010101" pitchFamily="2" charset="-122"/>
              </a:rPr>
              <a:t>。</a:t>
            </a:r>
          </a:p>
        </p:txBody>
      </p:sp>
    </p:spTree>
    <p:extLst>
      <p:ext uri="{BB962C8B-B14F-4D97-AF65-F5344CB8AC3E}">
        <p14:creationId xmlns:p14="http://schemas.microsoft.com/office/powerpoint/2010/main" val="32254169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07938" name="Group 2">
            <a:extLst>
              <a:ext uri="{FF2B5EF4-FFF2-40B4-BE49-F238E27FC236}">
                <a16:creationId xmlns:a16="http://schemas.microsoft.com/office/drawing/2014/main" id="{CADE7659-BDC1-C54D-90A6-866E47F32C04}"/>
              </a:ext>
            </a:extLst>
          </p:cNvPr>
          <p:cNvGrpSpPr>
            <a:grpSpLocks/>
          </p:cNvGrpSpPr>
          <p:nvPr/>
        </p:nvGrpSpPr>
        <p:grpSpPr bwMode="auto">
          <a:xfrm>
            <a:off x="1676400" y="115888"/>
            <a:ext cx="8991600" cy="6769100"/>
            <a:chOff x="96" y="73"/>
            <a:chExt cx="5664" cy="4264"/>
          </a:xfrm>
        </p:grpSpPr>
        <p:grpSp>
          <p:nvGrpSpPr>
            <p:cNvPr id="807939" name="Group 3">
              <a:extLst>
                <a:ext uri="{FF2B5EF4-FFF2-40B4-BE49-F238E27FC236}">
                  <a16:creationId xmlns:a16="http://schemas.microsoft.com/office/drawing/2014/main" id="{FC0AB898-EE8D-034C-9D7B-D71C774A6428}"/>
                </a:ext>
              </a:extLst>
            </p:cNvPr>
            <p:cNvGrpSpPr>
              <a:grpSpLocks/>
            </p:cNvGrpSpPr>
            <p:nvPr/>
          </p:nvGrpSpPr>
          <p:grpSpPr bwMode="auto">
            <a:xfrm>
              <a:off x="96" y="73"/>
              <a:ext cx="5664" cy="1147"/>
              <a:chOff x="96" y="1200"/>
              <a:chExt cx="5664" cy="1147"/>
            </a:xfrm>
          </p:grpSpPr>
          <p:grpSp>
            <p:nvGrpSpPr>
              <p:cNvPr id="807940" name="Group 4">
                <a:extLst>
                  <a:ext uri="{FF2B5EF4-FFF2-40B4-BE49-F238E27FC236}">
                    <a16:creationId xmlns:a16="http://schemas.microsoft.com/office/drawing/2014/main" id="{A1B30DB0-3F4F-8C4F-9D70-6E59A6D877C9}"/>
                  </a:ext>
                </a:extLst>
              </p:cNvPr>
              <p:cNvGrpSpPr>
                <a:grpSpLocks/>
              </p:cNvGrpSpPr>
              <p:nvPr/>
            </p:nvGrpSpPr>
            <p:grpSpPr bwMode="auto">
              <a:xfrm>
                <a:off x="96" y="1208"/>
                <a:ext cx="1270" cy="1139"/>
                <a:chOff x="96" y="1296"/>
                <a:chExt cx="1270" cy="1139"/>
              </a:xfrm>
            </p:grpSpPr>
            <p:grpSp>
              <p:nvGrpSpPr>
                <p:cNvPr id="807941" name="Group 5">
                  <a:extLst>
                    <a:ext uri="{FF2B5EF4-FFF2-40B4-BE49-F238E27FC236}">
                      <a16:creationId xmlns:a16="http://schemas.microsoft.com/office/drawing/2014/main" id="{39DE0E34-89D7-AF45-B029-C7EF7BF70A3F}"/>
                    </a:ext>
                  </a:extLst>
                </p:cNvPr>
                <p:cNvGrpSpPr>
                  <a:grpSpLocks/>
                </p:cNvGrpSpPr>
                <p:nvPr/>
              </p:nvGrpSpPr>
              <p:grpSpPr bwMode="auto">
                <a:xfrm>
                  <a:off x="96" y="1296"/>
                  <a:ext cx="1270" cy="861"/>
                  <a:chOff x="288" y="2400"/>
                  <a:chExt cx="1312" cy="872"/>
                </a:xfrm>
              </p:grpSpPr>
              <p:sp>
                <p:nvSpPr>
                  <p:cNvPr id="807942" name="Oval 6">
                    <a:extLst>
                      <a:ext uri="{FF2B5EF4-FFF2-40B4-BE49-F238E27FC236}">
                        <a16:creationId xmlns:a16="http://schemas.microsoft.com/office/drawing/2014/main" id="{D75ED20B-0A8D-D844-B1B6-9547CB976E8C}"/>
                      </a:ext>
                    </a:extLst>
                  </p:cNvPr>
                  <p:cNvSpPr>
                    <a:spLocks noChangeArrowheads="1"/>
                  </p:cNvSpPr>
                  <p:nvPr/>
                </p:nvSpPr>
                <p:spPr bwMode="auto">
                  <a:xfrm>
                    <a:off x="624" y="2400"/>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07943" name="Oval 7">
                    <a:extLst>
                      <a:ext uri="{FF2B5EF4-FFF2-40B4-BE49-F238E27FC236}">
                        <a16:creationId xmlns:a16="http://schemas.microsoft.com/office/drawing/2014/main" id="{9CB6AF39-FEC8-074F-9FB1-A3D4BEC4C640}"/>
                      </a:ext>
                    </a:extLst>
                  </p:cNvPr>
                  <p:cNvSpPr>
                    <a:spLocks noChangeArrowheads="1"/>
                  </p:cNvSpPr>
                  <p:nvPr/>
                </p:nvSpPr>
                <p:spPr bwMode="auto">
                  <a:xfrm>
                    <a:off x="1056" y="2952"/>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 m</a:t>
                    </a:r>
                  </a:p>
                </p:txBody>
              </p:sp>
              <p:sp>
                <p:nvSpPr>
                  <p:cNvPr id="807944" name="Oval 8">
                    <a:extLst>
                      <a:ext uri="{FF2B5EF4-FFF2-40B4-BE49-F238E27FC236}">
                        <a16:creationId xmlns:a16="http://schemas.microsoft.com/office/drawing/2014/main" id="{54DD0D8D-1C4F-1340-A417-301B56578418}"/>
                      </a:ext>
                    </a:extLst>
                  </p:cNvPr>
                  <p:cNvSpPr>
                    <a:spLocks noChangeArrowheads="1"/>
                  </p:cNvSpPr>
                  <p:nvPr/>
                </p:nvSpPr>
                <p:spPr bwMode="auto">
                  <a:xfrm>
                    <a:off x="288" y="2977"/>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a:t>
                    </a:r>
                  </a:p>
                </p:txBody>
              </p:sp>
              <p:sp>
                <p:nvSpPr>
                  <p:cNvPr id="807945" name="Line 9">
                    <a:extLst>
                      <a:ext uri="{FF2B5EF4-FFF2-40B4-BE49-F238E27FC236}">
                        <a16:creationId xmlns:a16="http://schemas.microsoft.com/office/drawing/2014/main" id="{CFAC2383-8882-0F41-9488-1324BC08E632}"/>
                      </a:ext>
                    </a:extLst>
                  </p:cNvPr>
                  <p:cNvSpPr>
                    <a:spLocks noChangeShapeType="1"/>
                  </p:cNvSpPr>
                  <p:nvPr/>
                </p:nvSpPr>
                <p:spPr bwMode="auto">
                  <a:xfrm flipH="1">
                    <a:off x="576" y="2688"/>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46" name="Line 10">
                    <a:extLst>
                      <a:ext uri="{FF2B5EF4-FFF2-40B4-BE49-F238E27FC236}">
                        <a16:creationId xmlns:a16="http://schemas.microsoft.com/office/drawing/2014/main" id="{A689458F-9823-A94B-9FAD-CB41407F7EC1}"/>
                      </a:ext>
                    </a:extLst>
                  </p:cNvPr>
                  <p:cNvSpPr>
                    <a:spLocks noChangeShapeType="1"/>
                  </p:cNvSpPr>
                  <p:nvPr/>
                </p:nvSpPr>
                <p:spPr bwMode="auto">
                  <a:xfrm>
                    <a:off x="1024" y="2680"/>
                    <a:ext cx="224"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07947" name="Rectangle 11">
                  <a:extLst>
                    <a:ext uri="{FF2B5EF4-FFF2-40B4-BE49-F238E27FC236}">
                      <a16:creationId xmlns:a16="http://schemas.microsoft.com/office/drawing/2014/main" id="{CAC0834E-061F-AB46-91A8-BFD30843C672}"/>
                    </a:ext>
                  </a:extLst>
                </p:cNvPr>
                <p:cNvSpPr>
                  <a:spLocks noChangeArrowheads="1"/>
                </p:cNvSpPr>
                <p:nvPr/>
              </p:nvSpPr>
              <p:spPr bwMode="auto">
                <a:xfrm>
                  <a:off x="240" y="2208"/>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一棵</a:t>
                  </a:r>
                  <a:r>
                    <a:rPr kumimoji="1" lang="en-US" altLang="zh-CN" sz="2000" b="1">
                      <a:solidFill>
                        <a:srgbClr val="FFFFFF"/>
                      </a:solidFill>
                      <a:latin typeface="Times New Roman" panose="02020603050405020304" pitchFamily="18" charset="0"/>
                      <a:ea typeface="宋体" panose="02010600030101010101" pitchFamily="2" charset="-122"/>
                    </a:rPr>
                    <a:t>2-3</a:t>
                  </a:r>
                  <a:r>
                    <a:rPr kumimoji="1" lang="zh-CN" altLang="en-US" sz="2000" b="1">
                      <a:solidFill>
                        <a:srgbClr val="FFFFFF"/>
                      </a:solidFill>
                      <a:latin typeface="Times New Roman" panose="02020603050405020304" pitchFamily="18" charset="0"/>
                      <a:ea typeface="宋体" panose="02010600030101010101" pitchFamily="2" charset="-122"/>
                    </a:rPr>
                    <a:t>树</a:t>
                  </a:r>
                </a:p>
              </p:txBody>
            </p:sp>
          </p:grpSp>
          <p:grpSp>
            <p:nvGrpSpPr>
              <p:cNvPr id="807948" name="Group 12">
                <a:extLst>
                  <a:ext uri="{FF2B5EF4-FFF2-40B4-BE49-F238E27FC236}">
                    <a16:creationId xmlns:a16="http://schemas.microsoft.com/office/drawing/2014/main" id="{65626086-4C87-1E47-B1B1-99AFCA629E20}"/>
                  </a:ext>
                </a:extLst>
              </p:cNvPr>
              <p:cNvGrpSpPr>
                <a:grpSpLocks/>
              </p:cNvGrpSpPr>
              <p:nvPr/>
            </p:nvGrpSpPr>
            <p:grpSpPr bwMode="auto">
              <a:xfrm>
                <a:off x="1514" y="1200"/>
                <a:ext cx="1270" cy="1147"/>
                <a:chOff x="1514" y="1288"/>
                <a:chExt cx="1270" cy="1147"/>
              </a:xfrm>
            </p:grpSpPr>
            <p:grpSp>
              <p:nvGrpSpPr>
                <p:cNvPr id="807949" name="Group 13">
                  <a:extLst>
                    <a:ext uri="{FF2B5EF4-FFF2-40B4-BE49-F238E27FC236}">
                      <a16:creationId xmlns:a16="http://schemas.microsoft.com/office/drawing/2014/main" id="{0852986E-FCD0-864F-8854-E2104079458E}"/>
                    </a:ext>
                  </a:extLst>
                </p:cNvPr>
                <p:cNvGrpSpPr>
                  <a:grpSpLocks/>
                </p:cNvGrpSpPr>
                <p:nvPr/>
              </p:nvGrpSpPr>
              <p:grpSpPr bwMode="auto">
                <a:xfrm>
                  <a:off x="1514" y="1288"/>
                  <a:ext cx="1270" cy="861"/>
                  <a:chOff x="288" y="2400"/>
                  <a:chExt cx="1312" cy="872"/>
                </a:xfrm>
              </p:grpSpPr>
              <p:sp>
                <p:nvSpPr>
                  <p:cNvPr id="807950" name="Oval 14">
                    <a:extLst>
                      <a:ext uri="{FF2B5EF4-FFF2-40B4-BE49-F238E27FC236}">
                        <a16:creationId xmlns:a16="http://schemas.microsoft.com/office/drawing/2014/main" id="{776F3C0F-D173-BF4B-81E7-7A4995746C4E}"/>
                      </a:ext>
                    </a:extLst>
                  </p:cNvPr>
                  <p:cNvSpPr>
                    <a:spLocks noChangeArrowheads="1"/>
                  </p:cNvSpPr>
                  <p:nvPr/>
                </p:nvSpPr>
                <p:spPr bwMode="auto">
                  <a:xfrm>
                    <a:off x="624" y="2400"/>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07951" name="Oval 15">
                    <a:extLst>
                      <a:ext uri="{FF2B5EF4-FFF2-40B4-BE49-F238E27FC236}">
                        <a16:creationId xmlns:a16="http://schemas.microsoft.com/office/drawing/2014/main" id="{0FDFB5DB-D0EC-2C47-940C-C5050DA73998}"/>
                      </a:ext>
                    </a:extLst>
                  </p:cNvPr>
                  <p:cNvSpPr>
                    <a:spLocks noChangeArrowheads="1"/>
                  </p:cNvSpPr>
                  <p:nvPr/>
                </p:nvSpPr>
                <p:spPr bwMode="auto">
                  <a:xfrm>
                    <a:off x="1056" y="2952"/>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 m</a:t>
                    </a:r>
                  </a:p>
                </p:txBody>
              </p:sp>
              <p:sp>
                <p:nvSpPr>
                  <p:cNvPr id="807952" name="Oval 16">
                    <a:extLst>
                      <a:ext uri="{FF2B5EF4-FFF2-40B4-BE49-F238E27FC236}">
                        <a16:creationId xmlns:a16="http://schemas.microsoft.com/office/drawing/2014/main" id="{3F14A10A-A14A-4A40-B482-4412FABDBCEF}"/>
                      </a:ext>
                    </a:extLst>
                  </p:cNvPr>
                  <p:cNvSpPr>
                    <a:spLocks noChangeArrowheads="1"/>
                  </p:cNvSpPr>
                  <p:nvPr/>
                </p:nvSpPr>
                <p:spPr bwMode="auto">
                  <a:xfrm>
                    <a:off x="288" y="2977"/>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7953" name="Line 17">
                    <a:extLst>
                      <a:ext uri="{FF2B5EF4-FFF2-40B4-BE49-F238E27FC236}">
                        <a16:creationId xmlns:a16="http://schemas.microsoft.com/office/drawing/2014/main" id="{77FAF100-3FD6-B243-BD4F-CDED295EC900}"/>
                      </a:ext>
                    </a:extLst>
                  </p:cNvPr>
                  <p:cNvSpPr>
                    <a:spLocks noChangeShapeType="1"/>
                  </p:cNvSpPr>
                  <p:nvPr/>
                </p:nvSpPr>
                <p:spPr bwMode="auto">
                  <a:xfrm flipH="1">
                    <a:off x="576" y="2688"/>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54" name="Line 18">
                    <a:extLst>
                      <a:ext uri="{FF2B5EF4-FFF2-40B4-BE49-F238E27FC236}">
                        <a16:creationId xmlns:a16="http://schemas.microsoft.com/office/drawing/2014/main" id="{28C0B737-F7BB-804D-A160-F942F3EF98D2}"/>
                      </a:ext>
                    </a:extLst>
                  </p:cNvPr>
                  <p:cNvSpPr>
                    <a:spLocks noChangeShapeType="1"/>
                  </p:cNvSpPr>
                  <p:nvPr/>
                </p:nvSpPr>
                <p:spPr bwMode="auto">
                  <a:xfrm>
                    <a:off x="1024" y="2680"/>
                    <a:ext cx="224"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07955" name="Rectangle 19">
                  <a:extLst>
                    <a:ext uri="{FF2B5EF4-FFF2-40B4-BE49-F238E27FC236}">
                      <a16:creationId xmlns:a16="http://schemas.microsoft.com/office/drawing/2014/main" id="{4533FA4D-085C-384E-9C89-1C564B46FAF0}"/>
                    </a:ext>
                  </a:extLst>
                </p:cNvPr>
                <p:cNvSpPr>
                  <a:spLocks noChangeArrowheads="1"/>
                </p:cNvSpPr>
                <p:nvPr/>
              </p:nvSpPr>
              <p:spPr bwMode="auto">
                <a:xfrm>
                  <a:off x="1632" y="2208"/>
                  <a:ext cx="97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插入</a:t>
                  </a:r>
                  <a:r>
                    <a:rPr kumimoji="1" lang="en-US" altLang="zh-CN" sz="2000" b="1">
                      <a:solidFill>
                        <a:srgbClr val="FFFFFF"/>
                      </a:solidFill>
                      <a:latin typeface="Times New Roman" panose="02020603050405020304" pitchFamily="18" charset="0"/>
                      <a:ea typeface="宋体" panose="02010600030101010101" pitchFamily="2" charset="-122"/>
                    </a:rPr>
                    <a:t>d</a:t>
                  </a:r>
                  <a:r>
                    <a:rPr kumimoji="1" lang="zh-CN" altLang="en-US" sz="2000" b="1">
                      <a:solidFill>
                        <a:srgbClr val="FFFFFF"/>
                      </a:solidFill>
                      <a:latin typeface="Times New Roman" panose="02020603050405020304" pitchFamily="18" charset="0"/>
                      <a:ea typeface="宋体" panose="02010600030101010101" pitchFamily="2" charset="-122"/>
                    </a:rPr>
                    <a:t>后</a:t>
                  </a:r>
                </a:p>
              </p:txBody>
            </p:sp>
          </p:grpSp>
          <p:grpSp>
            <p:nvGrpSpPr>
              <p:cNvPr id="807956" name="Group 20">
                <a:extLst>
                  <a:ext uri="{FF2B5EF4-FFF2-40B4-BE49-F238E27FC236}">
                    <a16:creationId xmlns:a16="http://schemas.microsoft.com/office/drawing/2014/main" id="{E73D153F-3FC5-6D4C-9F79-795045021B3F}"/>
                  </a:ext>
                </a:extLst>
              </p:cNvPr>
              <p:cNvGrpSpPr>
                <a:grpSpLocks/>
              </p:cNvGrpSpPr>
              <p:nvPr/>
            </p:nvGrpSpPr>
            <p:grpSpPr bwMode="auto">
              <a:xfrm>
                <a:off x="2928" y="1200"/>
                <a:ext cx="2832" cy="1147"/>
                <a:chOff x="2928" y="1288"/>
                <a:chExt cx="2832" cy="1147"/>
              </a:xfrm>
            </p:grpSpPr>
            <p:grpSp>
              <p:nvGrpSpPr>
                <p:cNvPr id="807957" name="Group 21">
                  <a:extLst>
                    <a:ext uri="{FF2B5EF4-FFF2-40B4-BE49-F238E27FC236}">
                      <a16:creationId xmlns:a16="http://schemas.microsoft.com/office/drawing/2014/main" id="{5BB1050E-201D-BC41-99BA-694BBCF541E8}"/>
                    </a:ext>
                  </a:extLst>
                </p:cNvPr>
                <p:cNvGrpSpPr>
                  <a:grpSpLocks/>
                </p:cNvGrpSpPr>
                <p:nvPr/>
              </p:nvGrpSpPr>
              <p:grpSpPr bwMode="auto">
                <a:xfrm>
                  <a:off x="2928" y="1288"/>
                  <a:ext cx="1270" cy="861"/>
                  <a:chOff x="3408" y="2256"/>
                  <a:chExt cx="1307" cy="872"/>
                </a:xfrm>
              </p:grpSpPr>
              <p:sp>
                <p:nvSpPr>
                  <p:cNvPr id="807958" name="Oval 22">
                    <a:extLst>
                      <a:ext uri="{FF2B5EF4-FFF2-40B4-BE49-F238E27FC236}">
                        <a16:creationId xmlns:a16="http://schemas.microsoft.com/office/drawing/2014/main" id="{CF75E7D6-341F-F948-86EC-40A849EDC700}"/>
                      </a:ext>
                    </a:extLst>
                  </p:cNvPr>
                  <p:cNvSpPr>
                    <a:spLocks noChangeArrowheads="1"/>
                  </p:cNvSpPr>
                  <p:nvPr/>
                </p:nvSpPr>
                <p:spPr bwMode="auto">
                  <a:xfrm>
                    <a:off x="3744" y="2256"/>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07959" name="Oval 23">
                    <a:extLst>
                      <a:ext uri="{FF2B5EF4-FFF2-40B4-BE49-F238E27FC236}">
                        <a16:creationId xmlns:a16="http://schemas.microsoft.com/office/drawing/2014/main" id="{0FF4FA0A-C682-7A48-9105-3A94F5BB2742}"/>
                      </a:ext>
                    </a:extLst>
                  </p:cNvPr>
                  <p:cNvSpPr>
                    <a:spLocks noChangeArrowheads="1"/>
                  </p:cNvSpPr>
                  <p:nvPr/>
                </p:nvSpPr>
                <p:spPr bwMode="auto">
                  <a:xfrm>
                    <a:off x="4080" y="2808"/>
                    <a:ext cx="635" cy="31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 m p</a:t>
                    </a:r>
                  </a:p>
                </p:txBody>
              </p:sp>
              <p:sp>
                <p:nvSpPr>
                  <p:cNvPr id="807960" name="Oval 24">
                    <a:extLst>
                      <a:ext uri="{FF2B5EF4-FFF2-40B4-BE49-F238E27FC236}">
                        <a16:creationId xmlns:a16="http://schemas.microsoft.com/office/drawing/2014/main" id="{C2A74F1D-38FE-374A-B4F7-C1D1A857239E}"/>
                      </a:ext>
                    </a:extLst>
                  </p:cNvPr>
                  <p:cNvSpPr>
                    <a:spLocks noChangeArrowheads="1"/>
                  </p:cNvSpPr>
                  <p:nvPr/>
                </p:nvSpPr>
                <p:spPr bwMode="auto">
                  <a:xfrm>
                    <a:off x="3408" y="2833"/>
                    <a:ext cx="544"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7961" name="Line 25">
                    <a:extLst>
                      <a:ext uri="{FF2B5EF4-FFF2-40B4-BE49-F238E27FC236}">
                        <a16:creationId xmlns:a16="http://schemas.microsoft.com/office/drawing/2014/main" id="{D4B4CD75-A375-9347-9D5F-35F28E77D8FB}"/>
                      </a:ext>
                    </a:extLst>
                  </p:cNvPr>
                  <p:cNvSpPr>
                    <a:spLocks noChangeShapeType="1"/>
                  </p:cNvSpPr>
                  <p:nvPr/>
                </p:nvSpPr>
                <p:spPr bwMode="auto">
                  <a:xfrm flipH="1">
                    <a:off x="3696" y="2544"/>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62" name="Line 26">
                    <a:extLst>
                      <a:ext uri="{FF2B5EF4-FFF2-40B4-BE49-F238E27FC236}">
                        <a16:creationId xmlns:a16="http://schemas.microsoft.com/office/drawing/2014/main" id="{8AB444F2-EBC0-5E44-B5E1-65D3A82DBEC8}"/>
                      </a:ext>
                    </a:extLst>
                  </p:cNvPr>
                  <p:cNvSpPr>
                    <a:spLocks noChangeShapeType="1"/>
                  </p:cNvSpPr>
                  <p:nvPr/>
                </p:nvSpPr>
                <p:spPr bwMode="auto">
                  <a:xfrm>
                    <a:off x="4144" y="2536"/>
                    <a:ext cx="224"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07963" name="Group 27">
                  <a:extLst>
                    <a:ext uri="{FF2B5EF4-FFF2-40B4-BE49-F238E27FC236}">
                      <a16:creationId xmlns:a16="http://schemas.microsoft.com/office/drawing/2014/main" id="{E574067B-19F3-EB4C-9E9B-F41798ED54CC}"/>
                    </a:ext>
                  </a:extLst>
                </p:cNvPr>
                <p:cNvGrpSpPr>
                  <a:grpSpLocks/>
                </p:cNvGrpSpPr>
                <p:nvPr/>
              </p:nvGrpSpPr>
              <p:grpSpPr bwMode="auto">
                <a:xfrm>
                  <a:off x="3968" y="1336"/>
                  <a:ext cx="605" cy="384"/>
                  <a:chOff x="3968" y="1336"/>
                  <a:chExt cx="605" cy="384"/>
                </a:xfrm>
              </p:grpSpPr>
              <p:sp>
                <p:nvSpPr>
                  <p:cNvPr id="807964" name="Rectangle 28">
                    <a:extLst>
                      <a:ext uri="{FF2B5EF4-FFF2-40B4-BE49-F238E27FC236}">
                        <a16:creationId xmlns:a16="http://schemas.microsoft.com/office/drawing/2014/main" id="{B80B0DE2-4021-8343-AA04-7B8D78FFD89F}"/>
                      </a:ext>
                    </a:extLst>
                  </p:cNvPr>
                  <p:cNvSpPr>
                    <a:spLocks noChangeArrowheads="1"/>
                  </p:cNvSpPr>
                  <p:nvPr/>
                </p:nvSpPr>
                <p:spPr bwMode="auto">
                  <a:xfrm>
                    <a:off x="3968" y="1336"/>
                    <a:ext cx="49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分裂</a:t>
                    </a:r>
                  </a:p>
                </p:txBody>
              </p:sp>
              <p:sp>
                <p:nvSpPr>
                  <p:cNvPr id="807965" name="AutoShape 29">
                    <a:extLst>
                      <a:ext uri="{FF2B5EF4-FFF2-40B4-BE49-F238E27FC236}">
                        <a16:creationId xmlns:a16="http://schemas.microsoft.com/office/drawing/2014/main" id="{13DCCB86-EEE4-D54D-853B-1B3B75565B0A}"/>
                      </a:ext>
                    </a:extLst>
                  </p:cNvPr>
                  <p:cNvSpPr>
                    <a:spLocks noChangeArrowheads="1"/>
                  </p:cNvSpPr>
                  <p:nvPr/>
                </p:nvSpPr>
                <p:spPr bwMode="auto">
                  <a:xfrm>
                    <a:off x="3984" y="1584"/>
                    <a:ext cx="589" cy="136"/>
                  </a:xfrm>
                  <a:prstGeom prst="rightArrow">
                    <a:avLst>
                      <a:gd name="adj1" fmla="val 50000"/>
                      <a:gd name="adj2" fmla="val 108272"/>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07966" name="Rectangle 30">
                  <a:extLst>
                    <a:ext uri="{FF2B5EF4-FFF2-40B4-BE49-F238E27FC236}">
                      <a16:creationId xmlns:a16="http://schemas.microsoft.com/office/drawing/2014/main" id="{B7CC70A1-63A0-D34F-B804-7128DC90057E}"/>
                    </a:ext>
                  </a:extLst>
                </p:cNvPr>
                <p:cNvSpPr>
                  <a:spLocks noChangeArrowheads="1"/>
                </p:cNvSpPr>
                <p:nvPr/>
              </p:nvSpPr>
              <p:spPr bwMode="auto">
                <a:xfrm>
                  <a:off x="3633" y="2208"/>
                  <a:ext cx="174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插入</a:t>
                  </a:r>
                  <a:r>
                    <a:rPr kumimoji="1" lang="en-US" altLang="zh-CN" sz="2000" b="1">
                      <a:solidFill>
                        <a:srgbClr val="FFFFFF"/>
                      </a:solidFill>
                      <a:latin typeface="Times New Roman" panose="02020603050405020304" pitchFamily="18" charset="0"/>
                      <a:ea typeface="宋体" panose="02010600030101010101" pitchFamily="2" charset="-122"/>
                    </a:rPr>
                    <a:t>p</a:t>
                  </a:r>
                  <a:r>
                    <a:rPr kumimoji="1" lang="zh-CN" altLang="en-US" sz="2000" b="1">
                      <a:solidFill>
                        <a:srgbClr val="FFFFFF"/>
                      </a:solidFill>
                      <a:latin typeface="Times New Roman" panose="02020603050405020304" pitchFamily="18" charset="0"/>
                      <a:ea typeface="宋体" panose="02010600030101010101" pitchFamily="2" charset="-122"/>
                    </a:rPr>
                    <a:t>后并进行分裂</a:t>
                  </a:r>
                </a:p>
              </p:txBody>
            </p:sp>
            <p:grpSp>
              <p:nvGrpSpPr>
                <p:cNvPr id="807967" name="Group 31">
                  <a:extLst>
                    <a:ext uri="{FF2B5EF4-FFF2-40B4-BE49-F238E27FC236}">
                      <a16:creationId xmlns:a16="http://schemas.microsoft.com/office/drawing/2014/main" id="{410552B4-78D0-C44A-B946-CF13DE8A952E}"/>
                    </a:ext>
                  </a:extLst>
                </p:cNvPr>
                <p:cNvGrpSpPr>
                  <a:grpSpLocks/>
                </p:cNvGrpSpPr>
                <p:nvPr/>
              </p:nvGrpSpPr>
              <p:grpSpPr bwMode="auto">
                <a:xfrm>
                  <a:off x="4278" y="1296"/>
                  <a:ext cx="1482" cy="855"/>
                  <a:chOff x="144" y="2605"/>
                  <a:chExt cx="1482" cy="855"/>
                </a:xfrm>
              </p:grpSpPr>
              <p:sp>
                <p:nvSpPr>
                  <p:cNvPr id="807968" name="Oval 32">
                    <a:extLst>
                      <a:ext uri="{FF2B5EF4-FFF2-40B4-BE49-F238E27FC236}">
                        <a16:creationId xmlns:a16="http://schemas.microsoft.com/office/drawing/2014/main" id="{D8F0F4A4-0894-8042-BD46-931F76CFF9EF}"/>
                      </a:ext>
                    </a:extLst>
                  </p:cNvPr>
                  <p:cNvSpPr>
                    <a:spLocks noChangeArrowheads="1"/>
                  </p:cNvSpPr>
                  <p:nvPr/>
                </p:nvSpPr>
                <p:spPr bwMode="auto">
                  <a:xfrm>
                    <a:off x="734" y="3156"/>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p>
                </p:txBody>
              </p:sp>
              <p:sp>
                <p:nvSpPr>
                  <p:cNvPr id="807969" name="Oval 33">
                    <a:extLst>
                      <a:ext uri="{FF2B5EF4-FFF2-40B4-BE49-F238E27FC236}">
                        <a16:creationId xmlns:a16="http://schemas.microsoft.com/office/drawing/2014/main" id="{3B70CEF1-E658-6D49-8C55-CC4412BB8E19}"/>
                      </a:ext>
                    </a:extLst>
                  </p:cNvPr>
                  <p:cNvSpPr>
                    <a:spLocks noChangeArrowheads="1"/>
                  </p:cNvSpPr>
                  <p:nvPr/>
                </p:nvSpPr>
                <p:spPr bwMode="auto">
                  <a:xfrm>
                    <a:off x="672" y="2605"/>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 m</a:t>
                    </a:r>
                  </a:p>
                </p:txBody>
              </p:sp>
              <p:sp>
                <p:nvSpPr>
                  <p:cNvPr id="807970" name="Oval 34">
                    <a:extLst>
                      <a:ext uri="{FF2B5EF4-FFF2-40B4-BE49-F238E27FC236}">
                        <a16:creationId xmlns:a16="http://schemas.microsoft.com/office/drawing/2014/main" id="{370803AF-569F-394A-AF68-44C6F00EBA50}"/>
                      </a:ext>
                    </a:extLst>
                  </p:cNvPr>
                  <p:cNvSpPr>
                    <a:spLocks noChangeArrowheads="1"/>
                  </p:cNvSpPr>
                  <p:nvPr/>
                </p:nvSpPr>
                <p:spPr bwMode="auto">
                  <a:xfrm>
                    <a:off x="144" y="3165"/>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7971" name="Line 35">
                    <a:extLst>
                      <a:ext uri="{FF2B5EF4-FFF2-40B4-BE49-F238E27FC236}">
                        <a16:creationId xmlns:a16="http://schemas.microsoft.com/office/drawing/2014/main" id="{3D75B15A-EB59-C148-AC00-A966430DCD54}"/>
                      </a:ext>
                    </a:extLst>
                  </p:cNvPr>
                  <p:cNvSpPr>
                    <a:spLocks noChangeShapeType="1"/>
                  </p:cNvSpPr>
                  <p:nvPr/>
                </p:nvSpPr>
                <p:spPr bwMode="auto">
                  <a:xfrm flipH="1">
                    <a:off x="447" y="2880"/>
                    <a:ext cx="321" cy="2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72" name="Line 36">
                    <a:extLst>
                      <a:ext uri="{FF2B5EF4-FFF2-40B4-BE49-F238E27FC236}">
                        <a16:creationId xmlns:a16="http://schemas.microsoft.com/office/drawing/2014/main" id="{ECBC5F0B-925E-5244-B881-7D397FF72401}"/>
                      </a:ext>
                    </a:extLst>
                  </p:cNvPr>
                  <p:cNvSpPr>
                    <a:spLocks noChangeShapeType="1"/>
                  </p:cNvSpPr>
                  <p:nvPr/>
                </p:nvSpPr>
                <p:spPr bwMode="auto">
                  <a:xfrm flipH="1">
                    <a:off x="928" y="290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73" name="Oval 37">
                    <a:extLst>
                      <a:ext uri="{FF2B5EF4-FFF2-40B4-BE49-F238E27FC236}">
                        <a16:creationId xmlns:a16="http://schemas.microsoft.com/office/drawing/2014/main" id="{8B03C659-C7DB-6848-9D5F-6C1AF427AB73}"/>
                      </a:ext>
                    </a:extLst>
                  </p:cNvPr>
                  <p:cNvSpPr>
                    <a:spLocks noChangeArrowheads="1"/>
                  </p:cNvSpPr>
                  <p:nvPr/>
                </p:nvSpPr>
                <p:spPr bwMode="auto">
                  <a:xfrm>
                    <a:off x="1208" y="3140"/>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07974" name="Line 38">
                    <a:extLst>
                      <a:ext uri="{FF2B5EF4-FFF2-40B4-BE49-F238E27FC236}">
                        <a16:creationId xmlns:a16="http://schemas.microsoft.com/office/drawing/2014/main" id="{4A52DA44-2790-334F-9E3F-3DA129C400DC}"/>
                      </a:ext>
                    </a:extLst>
                  </p:cNvPr>
                  <p:cNvSpPr>
                    <a:spLocks noChangeShapeType="1"/>
                  </p:cNvSpPr>
                  <p:nvPr/>
                </p:nvSpPr>
                <p:spPr bwMode="auto">
                  <a:xfrm>
                    <a:off x="1088" y="2872"/>
                    <a:ext cx="352"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07975" name="Group 39">
              <a:extLst>
                <a:ext uri="{FF2B5EF4-FFF2-40B4-BE49-F238E27FC236}">
                  <a16:creationId xmlns:a16="http://schemas.microsoft.com/office/drawing/2014/main" id="{88B1FCC1-213C-634D-94ED-655F06C36327}"/>
                </a:ext>
              </a:extLst>
            </p:cNvPr>
            <p:cNvGrpSpPr>
              <a:grpSpLocks/>
            </p:cNvGrpSpPr>
            <p:nvPr/>
          </p:nvGrpSpPr>
          <p:grpSpPr bwMode="auto">
            <a:xfrm>
              <a:off x="144" y="1344"/>
              <a:ext cx="5520" cy="1139"/>
              <a:chOff x="144" y="2832"/>
              <a:chExt cx="5520" cy="1139"/>
            </a:xfrm>
          </p:grpSpPr>
          <p:grpSp>
            <p:nvGrpSpPr>
              <p:cNvPr id="807976" name="Group 40">
                <a:extLst>
                  <a:ext uri="{FF2B5EF4-FFF2-40B4-BE49-F238E27FC236}">
                    <a16:creationId xmlns:a16="http://schemas.microsoft.com/office/drawing/2014/main" id="{50715C66-FAFA-0349-9B44-59F4D4ED31B1}"/>
                  </a:ext>
                </a:extLst>
              </p:cNvPr>
              <p:cNvGrpSpPr>
                <a:grpSpLocks/>
              </p:cNvGrpSpPr>
              <p:nvPr/>
            </p:nvGrpSpPr>
            <p:grpSpPr bwMode="auto">
              <a:xfrm>
                <a:off x="144" y="2832"/>
                <a:ext cx="1482" cy="1139"/>
                <a:chOff x="144" y="2605"/>
                <a:chExt cx="1482" cy="1139"/>
              </a:xfrm>
            </p:grpSpPr>
            <p:grpSp>
              <p:nvGrpSpPr>
                <p:cNvPr id="807977" name="Group 41">
                  <a:extLst>
                    <a:ext uri="{FF2B5EF4-FFF2-40B4-BE49-F238E27FC236}">
                      <a16:creationId xmlns:a16="http://schemas.microsoft.com/office/drawing/2014/main" id="{12B01E7A-13BE-B941-B2D1-95FC7D1B57BC}"/>
                    </a:ext>
                  </a:extLst>
                </p:cNvPr>
                <p:cNvGrpSpPr>
                  <a:grpSpLocks/>
                </p:cNvGrpSpPr>
                <p:nvPr/>
              </p:nvGrpSpPr>
              <p:grpSpPr bwMode="auto">
                <a:xfrm>
                  <a:off x="144" y="2605"/>
                  <a:ext cx="1482" cy="855"/>
                  <a:chOff x="144" y="2605"/>
                  <a:chExt cx="1482" cy="855"/>
                </a:xfrm>
              </p:grpSpPr>
              <p:sp>
                <p:nvSpPr>
                  <p:cNvPr id="807978" name="Oval 42">
                    <a:extLst>
                      <a:ext uri="{FF2B5EF4-FFF2-40B4-BE49-F238E27FC236}">
                        <a16:creationId xmlns:a16="http://schemas.microsoft.com/office/drawing/2014/main" id="{AE6C822F-4E9F-6A40-AE6F-AAFF9FFFF11C}"/>
                      </a:ext>
                    </a:extLst>
                  </p:cNvPr>
                  <p:cNvSpPr>
                    <a:spLocks noChangeArrowheads="1"/>
                  </p:cNvSpPr>
                  <p:nvPr/>
                </p:nvSpPr>
                <p:spPr bwMode="auto">
                  <a:xfrm>
                    <a:off x="734" y="3156"/>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 l</a:t>
                    </a:r>
                  </a:p>
                </p:txBody>
              </p:sp>
              <p:sp>
                <p:nvSpPr>
                  <p:cNvPr id="807979" name="Oval 43">
                    <a:extLst>
                      <a:ext uri="{FF2B5EF4-FFF2-40B4-BE49-F238E27FC236}">
                        <a16:creationId xmlns:a16="http://schemas.microsoft.com/office/drawing/2014/main" id="{15C4DAD7-52C9-9346-AAA1-5348CE8EA322}"/>
                      </a:ext>
                    </a:extLst>
                  </p:cNvPr>
                  <p:cNvSpPr>
                    <a:spLocks noChangeArrowheads="1"/>
                  </p:cNvSpPr>
                  <p:nvPr/>
                </p:nvSpPr>
                <p:spPr bwMode="auto">
                  <a:xfrm>
                    <a:off x="672" y="2605"/>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 m</a:t>
                    </a:r>
                  </a:p>
                </p:txBody>
              </p:sp>
              <p:sp>
                <p:nvSpPr>
                  <p:cNvPr id="807980" name="Oval 44">
                    <a:extLst>
                      <a:ext uri="{FF2B5EF4-FFF2-40B4-BE49-F238E27FC236}">
                        <a16:creationId xmlns:a16="http://schemas.microsoft.com/office/drawing/2014/main" id="{25D7039F-D5A4-F34F-B319-61CA0542B345}"/>
                      </a:ext>
                    </a:extLst>
                  </p:cNvPr>
                  <p:cNvSpPr>
                    <a:spLocks noChangeArrowheads="1"/>
                  </p:cNvSpPr>
                  <p:nvPr/>
                </p:nvSpPr>
                <p:spPr bwMode="auto">
                  <a:xfrm>
                    <a:off x="144" y="3165"/>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7981" name="Line 45">
                    <a:extLst>
                      <a:ext uri="{FF2B5EF4-FFF2-40B4-BE49-F238E27FC236}">
                        <a16:creationId xmlns:a16="http://schemas.microsoft.com/office/drawing/2014/main" id="{4ED809D7-D8AE-C240-962C-8AA50A089CDB}"/>
                      </a:ext>
                    </a:extLst>
                  </p:cNvPr>
                  <p:cNvSpPr>
                    <a:spLocks noChangeShapeType="1"/>
                  </p:cNvSpPr>
                  <p:nvPr/>
                </p:nvSpPr>
                <p:spPr bwMode="auto">
                  <a:xfrm flipH="1">
                    <a:off x="447" y="2880"/>
                    <a:ext cx="321" cy="2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82" name="Line 46">
                    <a:extLst>
                      <a:ext uri="{FF2B5EF4-FFF2-40B4-BE49-F238E27FC236}">
                        <a16:creationId xmlns:a16="http://schemas.microsoft.com/office/drawing/2014/main" id="{5A787B0F-DF1F-974D-A096-FCD3C0A5CDA9}"/>
                      </a:ext>
                    </a:extLst>
                  </p:cNvPr>
                  <p:cNvSpPr>
                    <a:spLocks noChangeShapeType="1"/>
                  </p:cNvSpPr>
                  <p:nvPr/>
                </p:nvSpPr>
                <p:spPr bwMode="auto">
                  <a:xfrm flipH="1">
                    <a:off x="928" y="290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83" name="Oval 47">
                    <a:extLst>
                      <a:ext uri="{FF2B5EF4-FFF2-40B4-BE49-F238E27FC236}">
                        <a16:creationId xmlns:a16="http://schemas.microsoft.com/office/drawing/2014/main" id="{BBECBB72-E30F-9A42-A65E-266D378088D3}"/>
                      </a:ext>
                    </a:extLst>
                  </p:cNvPr>
                  <p:cNvSpPr>
                    <a:spLocks noChangeArrowheads="1"/>
                  </p:cNvSpPr>
                  <p:nvPr/>
                </p:nvSpPr>
                <p:spPr bwMode="auto">
                  <a:xfrm>
                    <a:off x="1208" y="3140"/>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07984" name="Line 48">
                    <a:extLst>
                      <a:ext uri="{FF2B5EF4-FFF2-40B4-BE49-F238E27FC236}">
                        <a16:creationId xmlns:a16="http://schemas.microsoft.com/office/drawing/2014/main" id="{9DF488DB-14EE-6D49-8170-2375471F9E05}"/>
                      </a:ext>
                    </a:extLst>
                  </p:cNvPr>
                  <p:cNvSpPr>
                    <a:spLocks noChangeShapeType="1"/>
                  </p:cNvSpPr>
                  <p:nvPr/>
                </p:nvSpPr>
                <p:spPr bwMode="auto">
                  <a:xfrm>
                    <a:off x="1088" y="2872"/>
                    <a:ext cx="352"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07985" name="Rectangle 49">
                  <a:extLst>
                    <a:ext uri="{FF2B5EF4-FFF2-40B4-BE49-F238E27FC236}">
                      <a16:creationId xmlns:a16="http://schemas.microsoft.com/office/drawing/2014/main" id="{2C0459CF-5201-1F40-AB8B-6EDE219298DB}"/>
                    </a:ext>
                  </a:extLst>
                </p:cNvPr>
                <p:cNvSpPr>
                  <a:spLocks noChangeArrowheads="1"/>
                </p:cNvSpPr>
                <p:nvPr/>
              </p:nvSpPr>
              <p:spPr bwMode="auto">
                <a:xfrm>
                  <a:off x="480" y="3517"/>
                  <a:ext cx="9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(d)   </a:t>
                  </a:r>
                  <a:r>
                    <a:rPr kumimoji="1" lang="zh-CN" altLang="en-US" sz="2000" b="1">
                      <a:solidFill>
                        <a:srgbClr val="FFFFFF"/>
                      </a:solidFill>
                      <a:latin typeface="Times New Roman" panose="02020603050405020304" pitchFamily="18" charset="0"/>
                      <a:ea typeface="宋体" panose="02010600030101010101" pitchFamily="2" charset="-122"/>
                    </a:rPr>
                    <a:t>插入</a:t>
                  </a:r>
                  <a:r>
                    <a:rPr kumimoji="1" lang="en-US" altLang="zh-CN" sz="2000" b="1">
                      <a:solidFill>
                        <a:srgbClr val="FFFFFF"/>
                      </a:solidFill>
                      <a:latin typeface="Times New Roman" panose="02020603050405020304" pitchFamily="18" charset="0"/>
                      <a:ea typeface="宋体" panose="02010600030101010101" pitchFamily="2" charset="-122"/>
                    </a:rPr>
                    <a:t>l</a:t>
                  </a:r>
                  <a:r>
                    <a:rPr kumimoji="1" lang="zh-CN" altLang="en-US" sz="2000" b="1">
                      <a:solidFill>
                        <a:srgbClr val="FFFFFF"/>
                      </a:solidFill>
                      <a:latin typeface="Times New Roman" panose="02020603050405020304" pitchFamily="18" charset="0"/>
                      <a:ea typeface="宋体" panose="02010600030101010101" pitchFamily="2" charset="-122"/>
                    </a:rPr>
                    <a:t>后</a:t>
                  </a:r>
                </a:p>
              </p:txBody>
            </p:sp>
          </p:grpSp>
          <p:grpSp>
            <p:nvGrpSpPr>
              <p:cNvPr id="807986" name="Group 50">
                <a:extLst>
                  <a:ext uri="{FF2B5EF4-FFF2-40B4-BE49-F238E27FC236}">
                    <a16:creationId xmlns:a16="http://schemas.microsoft.com/office/drawing/2014/main" id="{C3A30BC2-1CCE-9F47-AC63-E84861725ED0}"/>
                  </a:ext>
                </a:extLst>
              </p:cNvPr>
              <p:cNvGrpSpPr>
                <a:grpSpLocks/>
              </p:cNvGrpSpPr>
              <p:nvPr/>
            </p:nvGrpSpPr>
            <p:grpSpPr bwMode="auto">
              <a:xfrm>
                <a:off x="1758" y="2832"/>
                <a:ext cx="3906" cy="1139"/>
                <a:chOff x="1758" y="2832"/>
                <a:chExt cx="3906" cy="1139"/>
              </a:xfrm>
            </p:grpSpPr>
            <p:grpSp>
              <p:nvGrpSpPr>
                <p:cNvPr id="807987" name="Group 51">
                  <a:extLst>
                    <a:ext uri="{FF2B5EF4-FFF2-40B4-BE49-F238E27FC236}">
                      <a16:creationId xmlns:a16="http://schemas.microsoft.com/office/drawing/2014/main" id="{3CB43CAE-AF2A-1E4C-862B-8E0BE06CF337}"/>
                    </a:ext>
                  </a:extLst>
                </p:cNvPr>
                <p:cNvGrpSpPr>
                  <a:grpSpLocks/>
                </p:cNvGrpSpPr>
                <p:nvPr/>
              </p:nvGrpSpPr>
              <p:grpSpPr bwMode="auto">
                <a:xfrm>
                  <a:off x="3379" y="2880"/>
                  <a:ext cx="605" cy="384"/>
                  <a:chOff x="3968" y="1336"/>
                  <a:chExt cx="605" cy="384"/>
                </a:xfrm>
              </p:grpSpPr>
              <p:sp>
                <p:nvSpPr>
                  <p:cNvPr id="807988" name="Rectangle 52">
                    <a:extLst>
                      <a:ext uri="{FF2B5EF4-FFF2-40B4-BE49-F238E27FC236}">
                        <a16:creationId xmlns:a16="http://schemas.microsoft.com/office/drawing/2014/main" id="{946E61C5-6AB1-6543-8B0F-B29BF4A8C6C2}"/>
                      </a:ext>
                    </a:extLst>
                  </p:cNvPr>
                  <p:cNvSpPr>
                    <a:spLocks noChangeArrowheads="1"/>
                  </p:cNvSpPr>
                  <p:nvPr/>
                </p:nvSpPr>
                <p:spPr bwMode="auto">
                  <a:xfrm>
                    <a:off x="3968" y="1336"/>
                    <a:ext cx="49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分裂</a:t>
                    </a:r>
                  </a:p>
                </p:txBody>
              </p:sp>
              <p:sp>
                <p:nvSpPr>
                  <p:cNvPr id="807989" name="AutoShape 53">
                    <a:extLst>
                      <a:ext uri="{FF2B5EF4-FFF2-40B4-BE49-F238E27FC236}">
                        <a16:creationId xmlns:a16="http://schemas.microsoft.com/office/drawing/2014/main" id="{EBC6E84E-DE05-C641-BB49-58BEB72287B1}"/>
                      </a:ext>
                    </a:extLst>
                  </p:cNvPr>
                  <p:cNvSpPr>
                    <a:spLocks noChangeArrowheads="1"/>
                  </p:cNvSpPr>
                  <p:nvPr/>
                </p:nvSpPr>
                <p:spPr bwMode="auto">
                  <a:xfrm>
                    <a:off x="3984" y="1584"/>
                    <a:ext cx="589" cy="136"/>
                  </a:xfrm>
                  <a:prstGeom prst="rightArrow">
                    <a:avLst>
                      <a:gd name="adj1" fmla="val 50000"/>
                      <a:gd name="adj2" fmla="val 108272"/>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07990" name="Group 54">
                  <a:extLst>
                    <a:ext uri="{FF2B5EF4-FFF2-40B4-BE49-F238E27FC236}">
                      <a16:creationId xmlns:a16="http://schemas.microsoft.com/office/drawing/2014/main" id="{D51C062E-8BF1-D44E-A85C-2DDEB327E9F3}"/>
                    </a:ext>
                  </a:extLst>
                </p:cNvPr>
                <p:cNvGrpSpPr>
                  <a:grpSpLocks/>
                </p:cNvGrpSpPr>
                <p:nvPr/>
              </p:nvGrpSpPr>
              <p:grpSpPr bwMode="auto">
                <a:xfrm>
                  <a:off x="1758" y="2832"/>
                  <a:ext cx="3906" cy="1139"/>
                  <a:chOff x="1758" y="2400"/>
                  <a:chExt cx="3906" cy="1139"/>
                </a:xfrm>
              </p:grpSpPr>
              <p:grpSp>
                <p:nvGrpSpPr>
                  <p:cNvPr id="807991" name="Group 55">
                    <a:extLst>
                      <a:ext uri="{FF2B5EF4-FFF2-40B4-BE49-F238E27FC236}">
                        <a16:creationId xmlns:a16="http://schemas.microsoft.com/office/drawing/2014/main" id="{5C06E937-491A-824E-811E-F92E7703B5BF}"/>
                      </a:ext>
                    </a:extLst>
                  </p:cNvPr>
                  <p:cNvGrpSpPr>
                    <a:grpSpLocks/>
                  </p:cNvGrpSpPr>
                  <p:nvPr/>
                </p:nvGrpSpPr>
                <p:grpSpPr bwMode="auto">
                  <a:xfrm>
                    <a:off x="1758" y="2404"/>
                    <a:ext cx="1570" cy="860"/>
                    <a:chOff x="1758" y="2544"/>
                    <a:chExt cx="1570" cy="860"/>
                  </a:xfrm>
                </p:grpSpPr>
                <p:sp>
                  <p:nvSpPr>
                    <p:cNvPr id="807992" name="Oval 56">
                      <a:extLst>
                        <a:ext uri="{FF2B5EF4-FFF2-40B4-BE49-F238E27FC236}">
                          <a16:creationId xmlns:a16="http://schemas.microsoft.com/office/drawing/2014/main" id="{277797CA-FB48-FB4A-AE03-DA5D31E25429}"/>
                        </a:ext>
                      </a:extLst>
                    </p:cNvPr>
                    <p:cNvSpPr>
                      <a:spLocks noChangeArrowheads="1"/>
                    </p:cNvSpPr>
                    <p:nvPr/>
                  </p:nvSpPr>
                  <p:spPr bwMode="auto">
                    <a:xfrm>
                      <a:off x="2364" y="3087"/>
                      <a:ext cx="476" cy="31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 h l</a:t>
                      </a:r>
                    </a:p>
                  </p:txBody>
                </p:sp>
                <p:sp>
                  <p:nvSpPr>
                    <p:cNvPr id="807993" name="Oval 57">
                      <a:extLst>
                        <a:ext uri="{FF2B5EF4-FFF2-40B4-BE49-F238E27FC236}">
                          <a16:creationId xmlns:a16="http://schemas.microsoft.com/office/drawing/2014/main" id="{22641B84-B423-7342-B665-BE68A6E96310}"/>
                        </a:ext>
                      </a:extLst>
                    </p:cNvPr>
                    <p:cNvSpPr>
                      <a:spLocks noChangeArrowheads="1"/>
                    </p:cNvSpPr>
                    <p:nvPr/>
                  </p:nvSpPr>
                  <p:spPr bwMode="auto">
                    <a:xfrm>
                      <a:off x="2310" y="2544"/>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 m</a:t>
                      </a:r>
                    </a:p>
                  </p:txBody>
                </p:sp>
                <p:sp>
                  <p:nvSpPr>
                    <p:cNvPr id="807994" name="Oval 58">
                      <a:extLst>
                        <a:ext uri="{FF2B5EF4-FFF2-40B4-BE49-F238E27FC236}">
                          <a16:creationId xmlns:a16="http://schemas.microsoft.com/office/drawing/2014/main" id="{04B9B4B8-F657-BE43-8935-7B7998A289E4}"/>
                        </a:ext>
                      </a:extLst>
                    </p:cNvPr>
                    <p:cNvSpPr>
                      <a:spLocks noChangeArrowheads="1"/>
                    </p:cNvSpPr>
                    <p:nvPr/>
                  </p:nvSpPr>
                  <p:spPr bwMode="auto">
                    <a:xfrm>
                      <a:off x="1758" y="3104"/>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7995" name="Line 59">
                      <a:extLst>
                        <a:ext uri="{FF2B5EF4-FFF2-40B4-BE49-F238E27FC236}">
                          <a16:creationId xmlns:a16="http://schemas.microsoft.com/office/drawing/2014/main" id="{8000837E-8759-9D40-A06B-134F3FFA66EF}"/>
                        </a:ext>
                      </a:extLst>
                    </p:cNvPr>
                    <p:cNvSpPr>
                      <a:spLocks noChangeShapeType="1"/>
                    </p:cNvSpPr>
                    <p:nvPr/>
                  </p:nvSpPr>
                  <p:spPr bwMode="auto">
                    <a:xfrm flipH="1">
                      <a:off x="2085" y="2819"/>
                      <a:ext cx="321" cy="2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96" name="Line 60">
                      <a:extLst>
                        <a:ext uri="{FF2B5EF4-FFF2-40B4-BE49-F238E27FC236}">
                          <a16:creationId xmlns:a16="http://schemas.microsoft.com/office/drawing/2014/main" id="{2E0E6B7E-4D14-0740-B0AB-ACCCE7BD4400}"/>
                        </a:ext>
                      </a:extLst>
                    </p:cNvPr>
                    <p:cNvSpPr>
                      <a:spLocks noChangeShapeType="1"/>
                    </p:cNvSpPr>
                    <p:nvPr/>
                  </p:nvSpPr>
                  <p:spPr bwMode="auto">
                    <a:xfrm flipH="1">
                      <a:off x="2566" y="2843"/>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7997" name="Oval 61">
                      <a:extLst>
                        <a:ext uri="{FF2B5EF4-FFF2-40B4-BE49-F238E27FC236}">
                          <a16:creationId xmlns:a16="http://schemas.microsoft.com/office/drawing/2014/main" id="{82F5F22D-33C9-234C-B43F-5DDA90DA5A76}"/>
                        </a:ext>
                      </a:extLst>
                    </p:cNvPr>
                    <p:cNvSpPr>
                      <a:spLocks noChangeArrowheads="1"/>
                    </p:cNvSpPr>
                    <p:nvPr/>
                  </p:nvSpPr>
                  <p:spPr bwMode="auto">
                    <a:xfrm>
                      <a:off x="2910" y="3079"/>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07998" name="Line 62">
                      <a:extLst>
                        <a:ext uri="{FF2B5EF4-FFF2-40B4-BE49-F238E27FC236}">
                          <a16:creationId xmlns:a16="http://schemas.microsoft.com/office/drawing/2014/main" id="{B01142CD-D1E0-7944-BD11-BB6F34D9D728}"/>
                        </a:ext>
                      </a:extLst>
                    </p:cNvPr>
                    <p:cNvSpPr>
                      <a:spLocks noChangeShapeType="1"/>
                    </p:cNvSpPr>
                    <p:nvPr/>
                  </p:nvSpPr>
                  <p:spPr bwMode="auto">
                    <a:xfrm>
                      <a:off x="2726" y="2811"/>
                      <a:ext cx="352"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07999" name="Rectangle 63">
                    <a:extLst>
                      <a:ext uri="{FF2B5EF4-FFF2-40B4-BE49-F238E27FC236}">
                        <a16:creationId xmlns:a16="http://schemas.microsoft.com/office/drawing/2014/main" id="{D152A066-21A4-9049-A949-5FD37FF38A97}"/>
                      </a:ext>
                    </a:extLst>
                  </p:cNvPr>
                  <p:cNvSpPr>
                    <a:spLocks noChangeArrowheads="1"/>
                  </p:cNvSpPr>
                  <p:nvPr/>
                </p:nvSpPr>
                <p:spPr bwMode="auto">
                  <a:xfrm>
                    <a:off x="2382" y="3312"/>
                    <a:ext cx="174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(e)   </a:t>
                    </a:r>
                    <a:r>
                      <a:rPr kumimoji="1" lang="zh-CN" altLang="en-US" sz="2000" b="1">
                        <a:solidFill>
                          <a:srgbClr val="FFFFFF"/>
                        </a:solidFill>
                        <a:latin typeface="Times New Roman" panose="02020603050405020304" pitchFamily="18" charset="0"/>
                        <a:ea typeface="宋体" panose="02010600030101010101" pitchFamily="2" charset="-122"/>
                      </a:rPr>
                      <a:t>插入</a:t>
                    </a:r>
                    <a:r>
                      <a:rPr kumimoji="1" lang="en-US" altLang="zh-CN" sz="2000" b="1">
                        <a:solidFill>
                          <a:srgbClr val="FFFFFF"/>
                        </a:solidFill>
                        <a:latin typeface="Times New Roman" panose="02020603050405020304" pitchFamily="18" charset="0"/>
                        <a:ea typeface="宋体" panose="02010600030101010101" pitchFamily="2" charset="-122"/>
                      </a:rPr>
                      <a:t>g</a:t>
                    </a:r>
                    <a:r>
                      <a:rPr kumimoji="1" lang="zh-CN" altLang="en-US" sz="2000" b="1">
                        <a:solidFill>
                          <a:srgbClr val="FFFFFF"/>
                        </a:solidFill>
                        <a:latin typeface="Times New Roman" panose="02020603050405020304" pitchFamily="18" charset="0"/>
                        <a:ea typeface="宋体" panose="02010600030101010101" pitchFamily="2" charset="-122"/>
                      </a:rPr>
                      <a:t>后并进行分裂</a:t>
                    </a:r>
                  </a:p>
                </p:txBody>
              </p:sp>
              <p:grpSp>
                <p:nvGrpSpPr>
                  <p:cNvPr id="808000" name="Group 64">
                    <a:extLst>
                      <a:ext uri="{FF2B5EF4-FFF2-40B4-BE49-F238E27FC236}">
                        <a16:creationId xmlns:a16="http://schemas.microsoft.com/office/drawing/2014/main" id="{E1D77278-233D-2E4F-872D-DDA569FD3273}"/>
                      </a:ext>
                    </a:extLst>
                  </p:cNvPr>
                  <p:cNvGrpSpPr>
                    <a:grpSpLocks/>
                  </p:cNvGrpSpPr>
                  <p:nvPr/>
                </p:nvGrpSpPr>
                <p:grpSpPr bwMode="auto">
                  <a:xfrm>
                    <a:off x="3648" y="2400"/>
                    <a:ext cx="2016" cy="871"/>
                    <a:chOff x="3696" y="2489"/>
                    <a:chExt cx="2016" cy="871"/>
                  </a:xfrm>
                </p:grpSpPr>
                <p:sp>
                  <p:nvSpPr>
                    <p:cNvPr id="808001" name="Oval 65">
                      <a:extLst>
                        <a:ext uri="{FF2B5EF4-FFF2-40B4-BE49-F238E27FC236}">
                          <a16:creationId xmlns:a16="http://schemas.microsoft.com/office/drawing/2014/main" id="{06D34B21-915D-164E-8F27-6B74E4C9AB1F}"/>
                        </a:ext>
                      </a:extLst>
                    </p:cNvPr>
                    <p:cNvSpPr>
                      <a:spLocks noChangeArrowheads="1"/>
                    </p:cNvSpPr>
                    <p:nvPr/>
                  </p:nvSpPr>
                  <p:spPr bwMode="auto">
                    <a:xfrm>
                      <a:off x="4814" y="304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a:t>
                      </a:r>
                    </a:p>
                  </p:txBody>
                </p:sp>
                <p:sp>
                  <p:nvSpPr>
                    <p:cNvPr id="808002" name="Oval 66">
                      <a:extLst>
                        <a:ext uri="{FF2B5EF4-FFF2-40B4-BE49-F238E27FC236}">
                          <a16:creationId xmlns:a16="http://schemas.microsoft.com/office/drawing/2014/main" id="{E378D091-17F2-8542-B6EA-8C07584E0916}"/>
                        </a:ext>
                      </a:extLst>
                    </p:cNvPr>
                    <p:cNvSpPr>
                      <a:spLocks noChangeArrowheads="1"/>
                    </p:cNvSpPr>
                    <p:nvPr/>
                  </p:nvSpPr>
                  <p:spPr bwMode="auto">
                    <a:xfrm>
                      <a:off x="4438" y="2489"/>
                      <a:ext cx="589" cy="31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 h m</a:t>
                      </a:r>
                    </a:p>
                  </p:txBody>
                </p:sp>
                <p:sp>
                  <p:nvSpPr>
                    <p:cNvPr id="808003" name="Oval 67">
                      <a:extLst>
                        <a:ext uri="{FF2B5EF4-FFF2-40B4-BE49-F238E27FC236}">
                          <a16:creationId xmlns:a16="http://schemas.microsoft.com/office/drawing/2014/main" id="{E90C0DB7-BC50-744D-8552-8F0A6986CB24}"/>
                        </a:ext>
                      </a:extLst>
                    </p:cNvPr>
                    <p:cNvSpPr>
                      <a:spLocks noChangeArrowheads="1"/>
                    </p:cNvSpPr>
                    <p:nvPr/>
                  </p:nvSpPr>
                  <p:spPr bwMode="auto">
                    <a:xfrm>
                      <a:off x="3696" y="3065"/>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8004" name="Line 68">
                      <a:extLst>
                        <a:ext uri="{FF2B5EF4-FFF2-40B4-BE49-F238E27FC236}">
                          <a16:creationId xmlns:a16="http://schemas.microsoft.com/office/drawing/2014/main" id="{F09DB8A0-DA30-7143-B6FC-805E04315E68}"/>
                        </a:ext>
                      </a:extLst>
                    </p:cNvPr>
                    <p:cNvSpPr>
                      <a:spLocks noChangeShapeType="1"/>
                    </p:cNvSpPr>
                    <p:nvPr/>
                  </p:nvSpPr>
                  <p:spPr bwMode="auto">
                    <a:xfrm flipH="1">
                      <a:off x="4080" y="2780"/>
                      <a:ext cx="486" cy="2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05" name="Line 69">
                      <a:extLst>
                        <a:ext uri="{FF2B5EF4-FFF2-40B4-BE49-F238E27FC236}">
                          <a16:creationId xmlns:a16="http://schemas.microsoft.com/office/drawing/2014/main" id="{D1F9FAC6-A0FF-554F-BC6F-27980074142B}"/>
                        </a:ext>
                      </a:extLst>
                    </p:cNvPr>
                    <p:cNvSpPr>
                      <a:spLocks noChangeShapeType="1"/>
                    </p:cNvSpPr>
                    <p:nvPr/>
                  </p:nvSpPr>
                  <p:spPr bwMode="auto">
                    <a:xfrm flipH="1">
                      <a:off x="4560" y="2804"/>
                      <a:ext cx="166" cy="2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06" name="Oval 70">
                      <a:extLst>
                        <a:ext uri="{FF2B5EF4-FFF2-40B4-BE49-F238E27FC236}">
                          <a16:creationId xmlns:a16="http://schemas.microsoft.com/office/drawing/2014/main" id="{470C4751-DACE-9E43-9D28-349A4776A182}"/>
                        </a:ext>
                      </a:extLst>
                    </p:cNvPr>
                    <p:cNvSpPr>
                      <a:spLocks noChangeArrowheads="1"/>
                    </p:cNvSpPr>
                    <p:nvPr/>
                  </p:nvSpPr>
                  <p:spPr bwMode="auto">
                    <a:xfrm>
                      <a:off x="5294" y="3032"/>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08007" name="Line 71">
                      <a:extLst>
                        <a:ext uri="{FF2B5EF4-FFF2-40B4-BE49-F238E27FC236}">
                          <a16:creationId xmlns:a16="http://schemas.microsoft.com/office/drawing/2014/main" id="{1B0B2F94-C0A2-0149-9471-5EFF116C0D48}"/>
                        </a:ext>
                      </a:extLst>
                    </p:cNvPr>
                    <p:cNvSpPr>
                      <a:spLocks noChangeShapeType="1"/>
                    </p:cNvSpPr>
                    <p:nvPr/>
                  </p:nvSpPr>
                  <p:spPr bwMode="auto">
                    <a:xfrm>
                      <a:off x="4942" y="2756"/>
                      <a:ext cx="530" cy="2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08" name="Oval 72">
                      <a:extLst>
                        <a:ext uri="{FF2B5EF4-FFF2-40B4-BE49-F238E27FC236}">
                          <a16:creationId xmlns:a16="http://schemas.microsoft.com/office/drawing/2014/main" id="{0A04C60B-A1F6-424C-921A-028CD533BE77}"/>
                        </a:ext>
                      </a:extLst>
                    </p:cNvPr>
                    <p:cNvSpPr>
                      <a:spLocks noChangeArrowheads="1"/>
                    </p:cNvSpPr>
                    <p:nvPr/>
                  </p:nvSpPr>
                  <p:spPr bwMode="auto">
                    <a:xfrm>
                      <a:off x="4320" y="3065"/>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08009" name="Line 73">
                      <a:extLst>
                        <a:ext uri="{FF2B5EF4-FFF2-40B4-BE49-F238E27FC236}">
                          <a16:creationId xmlns:a16="http://schemas.microsoft.com/office/drawing/2014/main" id="{44FF21B5-BF0A-4749-9478-CEE6321EB1FA}"/>
                        </a:ext>
                      </a:extLst>
                    </p:cNvPr>
                    <p:cNvSpPr>
                      <a:spLocks noChangeShapeType="1"/>
                    </p:cNvSpPr>
                    <p:nvPr/>
                  </p:nvSpPr>
                  <p:spPr bwMode="auto">
                    <a:xfrm>
                      <a:off x="4816" y="280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grpSp>
          <p:nvGrpSpPr>
            <p:cNvPr id="808010" name="Group 74">
              <a:extLst>
                <a:ext uri="{FF2B5EF4-FFF2-40B4-BE49-F238E27FC236}">
                  <a16:creationId xmlns:a16="http://schemas.microsoft.com/office/drawing/2014/main" id="{A15F03BF-BCD2-F441-B4E9-ADE3BCAC6F4A}"/>
                </a:ext>
              </a:extLst>
            </p:cNvPr>
            <p:cNvGrpSpPr>
              <a:grpSpLocks/>
            </p:cNvGrpSpPr>
            <p:nvPr/>
          </p:nvGrpSpPr>
          <p:grpSpPr bwMode="auto">
            <a:xfrm>
              <a:off x="713" y="2430"/>
              <a:ext cx="4752" cy="1907"/>
              <a:chOff x="400" y="96"/>
              <a:chExt cx="4752" cy="1907"/>
            </a:xfrm>
          </p:grpSpPr>
          <p:grpSp>
            <p:nvGrpSpPr>
              <p:cNvPr id="808011" name="Group 75">
                <a:extLst>
                  <a:ext uri="{FF2B5EF4-FFF2-40B4-BE49-F238E27FC236}">
                    <a16:creationId xmlns:a16="http://schemas.microsoft.com/office/drawing/2014/main" id="{2920F020-809E-C449-9256-4411B210B7AA}"/>
                  </a:ext>
                </a:extLst>
              </p:cNvPr>
              <p:cNvGrpSpPr>
                <a:grpSpLocks/>
              </p:cNvGrpSpPr>
              <p:nvPr/>
            </p:nvGrpSpPr>
            <p:grpSpPr bwMode="auto">
              <a:xfrm>
                <a:off x="2320" y="432"/>
                <a:ext cx="605" cy="384"/>
                <a:chOff x="3968" y="1336"/>
                <a:chExt cx="605" cy="384"/>
              </a:xfrm>
            </p:grpSpPr>
            <p:sp>
              <p:nvSpPr>
                <p:cNvPr id="808012" name="Rectangle 76">
                  <a:extLst>
                    <a:ext uri="{FF2B5EF4-FFF2-40B4-BE49-F238E27FC236}">
                      <a16:creationId xmlns:a16="http://schemas.microsoft.com/office/drawing/2014/main" id="{05EF18A5-3B6E-F646-8150-EA0466DB60B2}"/>
                    </a:ext>
                  </a:extLst>
                </p:cNvPr>
                <p:cNvSpPr>
                  <a:spLocks noChangeArrowheads="1"/>
                </p:cNvSpPr>
                <p:nvPr/>
              </p:nvSpPr>
              <p:spPr bwMode="auto">
                <a:xfrm>
                  <a:off x="3968" y="1336"/>
                  <a:ext cx="49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分裂</a:t>
                  </a:r>
                </a:p>
              </p:txBody>
            </p:sp>
            <p:sp>
              <p:nvSpPr>
                <p:cNvPr id="808013" name="AutoShape 77">
                  <a:extLst>
                    <a:ext uri="{FF2B5EF4-FFF2-40B4-BE49-F238E27FC236}">
                      <a16:creationId xmlns:a16="http://schemas.microsoft.com/office/drawing/2014/main" id="{CAB34BB3-89CD-4E4D-B740-99C5CA99E413}"/>
                    </a:ext>
                  </a:extLst>
                </p:cNvPr>
                <p:cNvSpPr>
                  <a:spLocks noChangeArrowheads="1"/>
                </p:cNvSpPr>
                <p:nvPr/>
              </p:nvSpPr>
              <p:spPr bwMode="auto">
                <a:xfrm>
                  <a:off x="3984" y="1584"/>
                  <a:ext cx="589" cy="136"/>
                </a:xfrm>
                <a:prstGeom prst="rightArrow">
                  <a:avLst>
                    <a:gd name="adj1" fmla="val 50000"/>
                    <a:gd name="adj2" fmla="val 108272"/>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08014" name="Rectangle 78">
                <a:extLst>
                  <a:ext uri="{FF2B5EF4-FFF2-40B4-BE49-F238E27FC236}">
                    <a16:creationId xmlns:a16="http://schemas.microsoft.com/office/drawing/2014/main" id="{5D0EE127-4FDC-4048-A369-B798EC46D4DB}"/>
                  </a:ext>
                </a:extLst>
              </p:cNvPr>
              <p:cNvSpPr>
                <a:spLocks noChangeArrowheads="1"/>
              </p:cNvSpPr>
              <p:nvPr/>
            </p:nvSpPr>
            <p:spPr bwMode="auto">
              <a:xfrm>
                <a:off x="1888" y="1776"/>
                <a:ext cx="244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9-14   </a:t>
                </a:r>
                <a:r>
                  <a:rPr kumimoji="1" lang="zh-CN" altLang="en-US" sz="2000" b="1">
                    <a:solidFill>
                      <a:srgbClr val="FFFFFF"/>
                    </a:solidFill>
                    <a:latin typeface="Times New Roman" panose="02020603050405020304" pitchFamily="18" charset="0"/>
                    <a:ea typeface="宋体" panose="02010600030101010101" pitchFamily="2" charset="-122"/>
                  </a:rPr>
                  <a:t>在</a:t>
                </a:r>
                <a:r>
                  <a:rPr kumimoji="1" lang="en-US" altLang="zh-CN" sz="2000" b="1">
                    <a:solidFill>
                      <a:srgbClr val="FFFFFF"/>
                    </a:solidFill>
                    <a:latin typeface="Times New Roman" panose="02020603050405020304" pitchFamily="18" charset="0"/>
                    <a:ea typeface="宋体" panose="02010600030101010101" pitchFamily="2" charset="-122"/>
                  </a:rPr>
                  <a:t>B_</a:t>
                </a:r>
                <a:r>
                  <a:rPr kumimoji="1" lang="zh-CN" altLang="en-US" sz="2000" b="1">
                    <a:solidFill>
                      <a:srgbClr val="FFFFFF"/>
                    </a:solidFill>
                    <a:latin typeface="Times New Roman" panose="02020603050405020304" pitchFamily="18" charset="0"/>
                    <a:ea typeface="宋体" panose="02010600030101010101" pitchFamily="2" charset="-122"/>
                  </a:rPr>
                  <a:t>树中进行插入的过程</a:t>
                </a:r>
              </a:p>
            </p:txBody>
          </p:sp>
          <p:grpSp>
            <p:nvGrpSpPr>
              <p:cNvPr id="808015" name="Group 79">
                <a:extLst>
                  <a:ext uri="{FF2B5EF4-FFF2-40B4-BE49-F238E27FC236}">
                    <a16:creationId xmlns:a16="http://schemas.microsoft.com/office/drawing/2014/main" id="{3E004ADE-9ED0-5942-8254-DCB62FCA875B}"/>
                  </a:ext>
                </a:extLst>
              </p:cNvPr>
              <p:cNvGrpSpPr>
                <a:grpSpLocks/>
              </p:cNvGrpSpPr>
              <p:nvPr/>
            </p:nvGrpSpPr>
            <p:grpSpPr bwMode="auto">
              <a:xfrm>
                <a:off x="400" y="480"/>
                <a:ext cx="2016" cy="871"/>
                <a:chOff x="3696" y="2489"/>
                <a:chExt cx="2016" cy="871"/>
              </a:xfrm>
            </p:grpSpPr>
            <p:sp>
              <p:nvSpPr>
                <p:cNvPr id="808016" name="Oval 80">
                  <a:extLst>
                    <a:ext uri="{FF2B5EF4-FFF2-40B4-BE49-F238E27FC236}">
                      <a16:creationId xmlns:a16="http://schemas.microsoft.com/office/drawing/2014/main" id="{A6BCF7FC-8269-2540-A191-7BD3F6C31734}"/>
                    </a:ext>
                  </a:extLst>
                </p:cNvPr>
                <p:cNvSpPr>
                  <a:spLocks noChangeArrowheads="1"/>
                </p:cNvSpPr>
                <p:nvPr/>
              </p:nvSpPr>
              <p:spPr bwMode="auto">
                <a:xfrm>
                  <a:off x="4814" y="304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a:t>
                  </a:r>
                </a:p>
              </p:txBody>
            </p:sp>
            <p:sp>
              <p:nvSpPr>
                <p:cNvPr id="808017" name="Oval 81">
                  <a:extLst>
                    <a:ext uri="{FF2B5EF4-FFF2-40B4-BE49-F238E27FC236}">
                      <a16:creationId xmlns:a16="http://schemas.microsoft.com/office/drawing/2014/main" id="{2EE536A5-D460-204D-AEBD-E89326B06A26}"/>
                    </a:ext>
                  </a:extLst>
                </p:cNvPr>
                <p:cNvSpPr>
                  <a:spLocks noChangeArrowheads="1"/>
                </p:cNvSpPr>
                <p:nvPr/>
              </p:nvSpPr>
              <p:spPr bwMode="auto">
                <a:xfrm>
                  <a:off x="4438" y="2489"/>
                  <a:ext cx="589" cy="31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 h m</a:t>
                  </a:r>
                </a:p>
              </p:txBody>
            </p:sp>
            <p:sp>
              <p:nvSpPr>
                <p:cNvPr id="808018" name="Oval 82">
                  <a:extLst>
                    <a:ext uri="{FF2B5EF4-FFF2-40B4-BE49-F238E27FC236}">
                      <a16:creationId xmlns:a16="http://schemas.microsoft.com/office/drawing/2014/main" id="{F46E78E8-2A34-7143-8E71-CCB4DCEF6F9D}"/>
                    </a:ext>
                  </a:extLst>
                </p:cNvPr>
                <p:cNvSpPr>
                  <a:spLocks noChangeArrowheads="1"/>
                </p:cNvSpPr>
                <p:nvPr/>
              </p:nvSpPr>
              <p:spPr bwMode="auto">
                <a:xfrm>
                  <a:off x="3696" y="3065"/>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8019" name="Line 83">
                  <a:extLst>
                    <a:ext uri="{FF2B5EF4-FFF2-40B4-BE49-F238E27FC236}">
                      <a16:creationId xmlns:a16="http://schemas.microsoft.com/office/drawing/2014/main" id="{47A95F2A-67B8-AC45-8982-ECBDFDB12DFB}"/>
                    </a:ext>
                  </a:extLst>
                </p:cNvPr>
                <p:cNvSpPr>
                  <a:spLocks noChangeShapeType="1"/>
                </p:cNvSpPr>
                <p:nvPr/>
              </p:nvSpPr>
              <p:spPr bwMode="auto">
                <a:xfrm flipH="1">
                  <a:off x="4080" y="2780"/>
                  <a:ext cx="486" cy="2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20" name="Line 84">
                  <a:extLst>
                    <a:ext uri="{FF2B5EF4-FFF2-40B4-BE49-F238E27FC236}">
                      <a16:creationId xmlns:a16="http://schemas.microsoft.com/office/drawing/2014/main" id="{5EC724BF-7D89-6340-99EC-49E1C0C99A0C}"/>
                    </a:ext>
                  </a:extLst>
                </p:cNvPr>
                <p:cNvSpPr>
                  <a:spLocks noChangeShapeType="1"/>
                </p:cNvSpPr>
                <p:nvPr/>
              </p:nvSpPr>
              <p:spPr bwMode="auto">
                <a:xfrm flipH="1">
                  <a:off x="4560" y="2804"/>
                  <a:ext cx="166" cy="2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21" name="Oval 85">
                  <a:extLst>
                    <a:ext uri="{FF2B5EF4-FFF2-40B4-BE49-F238E27FC236}">
                      <a16:creationId xmlns:a16="http://schemas.microsoft.com/office/drawing/2014/main" id="{1E4D17FB-C2F3-7B43-A4B6-6BD9C8B13E0E}"/>
                    </a:ext>
                  </a:extLst>
                </p:cNvPr>
                <p:cNvSpPr>
                  <a:spLocks noChangeArrowheads="1"/>
                </p:cNvSpPr>
                <p:nvPr/>
              </p:nvSpPr>
              <p:spPr bwMode="auto">
                <a:xfrm>
                  <a:off x="5294" y="3032"/>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08022" name="Line 86">
                  <a:extLst>
                    <a:ext uri="{FF2B5EF4-FFF2-40B4-BE49-F238E27FC236}">
                      <a16:creationId xmlns:a16="http://schemas.microsoft.com/office/drawing/2014/main" id="{8093D639-6412-3E4C-BBF4-BA59A3C9E29A}"/>
                    </a:ext>
                  </a:extLst>
                </p:cNvPr>
                <p:cNvSpPr>
                  <a:spLocks noChangeShapeType="1"/>
                </p:cNvSpPr>
                <p:nvPr/>
              </p:nvSpPr>
              <p:spPr bwMode="auto">
                <a:xfrm>
                  <a:off x="4942" y="2756"/>
                  <a:ext cx="530" cy="2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23" name="Oval 87">
                  <a:extLst>
                    <a:ext uri="{FF2B5EF4-FFF2-40B4-BE49-F238E27FC236}">
                      <a16:creationId xmlns:a16="http://schemas.microsoft.com/office/drawing/2014/main" id="{C1803271-A541-8B48-B742-BB4A5B60F7D3}"/>
                    </a:ext>
                  </a:extLst>
                </p:cNvPr>
                <p:cNvSpPr>
                  <a:spLocks noChangeArrowheads="1"/>
                </p:cNvSpPr>
                <p:nvPr/>
              </p:nvSpPr>
              <p:spPr bwMode="auto">
                <a:xfrm>
                  <a:off x="4320" y="3065"/>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a:t>
                  </a:r>
                </a:p>
              </p:txBody>
            </p:sp>
            <p:sp>
              <p:nvSpPr>
                <p:cNvPr id="808024" name="Line 88">
                  <a:extLst>
                    <a:ext uri="{FF2B5EF4-FFF2-40B4-BE49-F238E27FC236}">
                      <a16:creationId xmlns:a16="http://schemas.microsoft.com/office/drawing/2014/main" id="{12D8E818-E970-6944-91D1-EAD65DE63620}"/>
                    </a:ext>
                  </a:extLst>
                </p:cNvPr>
                <p:cNvSpPr>
                  <a:spLocks noChangeShapeType="1"/>
                </p:cNvSpPr>
                <p:nvPr/>
              </p:nvSpPr>
              <p:spPr bwMode="auto">
                <a:xfrm>
                  <a:off x="4816" y="280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08025" name="Group 89">
                <a:extLst>
                  <a:ext uri="{FF2B5EF4-FFF2-40B4-BE49-F238E27FC236}">
                    <a16:creationId xmlns:a16="http://schemas.microsoft.com/office/drawing/2014/main" id="{1851C5CE-1D5E-6542-9FB7-14BFDB615C52}"/>
                  </a:ext>
                </a:extLst>
              </p:cNvPr>
              <p:cNvGrpSpPr>
                <a:grpSpLocks/>
              </p:cNvGrpSpPr>
              <p:nvPr/>
            </p:nvGrpSpPr>
            <p:grpSpPr bwMode="auto">
              <a:xfrm>
                <a:off x="2992" y="96"/>
                <a:ext cx="2160" cy="1351"/>
                <a:chOff x="2992" y="96"/>
                <a:chExt cx="2160" cy="1351"/>
              </a:xfrm>
            </p:grpSpPr>
            <p:sp>
              <p:nvSpPr>
                <p:cNvPr id="808026" name="Line 90">
                  <a:extLst>
                    <a:ext uri="{FF2B5EF4-FFF2-40B4-BE49-F238E27FC236}">
                      <a16:creationId xmlns:a16="http://schemas.microsoft.com/office/drawing/2014/main" id="{4C157904-02DB-8144-BCBA-4A937E2F6639}"/>
                    </a:ext>
                  </a:extLst>
                </p:cNvPr>
                <p:cNvSpPr>
                  <a:spLocks noChangeShapeType="1"/>
                </p:cNvSpPr>
                <p:nvPr/>
              </p:nvSpPr>
              <p:spPr bwMode="auto">
                <a:xfrm flipH="1">
                  <a:off x="3304" y="896"/>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27" name="Oval 91">
                  <a:extLst>
                    <a:ext uri="{FF2B5EF4-FFF2-40B4-BE49-F238E27FC236}">
                      <a16:creationId xmlns:a16="http://schemas.microsoft.com/office/drawing/2014/main" id="{DC302ED7-7B7E-454C-B21A-DB79566DD78B}"/>
                    </a:ext>
                  </a:extLst>
                </p:cNvPr>
                <p:cNvSpPr>
                  <a:spLocks noChangeArrowheads="1"/>
                </p:cNvSpPr>
                <p:nvPr/>
              </p:nvSpPr>
              <p:spPr bwMode="auto">
                <a:xfrm>
                  <a:off x="4184" y="1137"/>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a:t>
                  </a:r>
                </a:p>
              </p:txBody>
            </p:sp>
            <p:sp>
              <p:nvSpPr>
                <p:cNvPr id="808028" name="Oval 92">
                  <a:extLst>
                    <a:ext uri="{FF2B5EF4-FFF2-40B4-BE49-F238E27FC236}">
                      <a16:creationId xmlns:a16="http://schemas.microsoft.com/office/drawing/2014/main" id="{25354858-7BD1-F040-8DF0-6EC16D364270}"/>
                    </a:ext>
                  </a:extLst>
                </p:cNvPr>
                <p:cNvSpPr>
                  <a:spLocks noChangeArrowheads="1"/>
                </p:cNvSpPr>
                <p:nvPr/>
              </p:nvSpPr>
              <p:spPr bwMode="auto">
                <a:xfrm>
                  <a:off x="2992" y="1152"/>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08029" name="Line 93">
                  <a:extLst>
                    <a:ext uri="{FF2B5EF4-FFF2-40B4-BE49-F238E27FC236}">
                      <a16:creationId xmlns:a16="http://schemas.microsoft.com/office/drawing/2014/main" id="{893A2C1A-3F85-2C43-95C2-424FD28A241D}"/>
                    </a:ext>
                  </a:extLst>
                </p:cNvPr>
                <p:cNvSpPr>
                  <a:spLocks noChangeShapeType="1"/>
                </p:cNvSpPr>
                <p:nvPr/>
              </p:nvSpPr>
              <p:spPr bwMode="auto">
                <a:xfrm flipH="1">
                  <a:off x="4328" y="892"/>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30" name="Oval 94">
                  <a:extLst>
                    <a:ext uri="{FF2B5EF4-FFF2-40B4-BE49-F238E27FC236}">
                      <a16:creationId xmlns:a16="http://schemas.microsoft.com/office/drawing/2014/main" id="{3DFF2F39-EAC1-1A41-8447-55639D291138}"/>
                    </a:ext>
                  </a:extLst>
                </p:cNvPr>
                <p:cNvSpPr>
                  <a:spLocks noChangeArrowheads="1"/>
                </p:cNvSpPr>
                <p:nvPr/>
              </p:nvSpPr>
              <p:spPr bwMode="auto">
                <a:xfrm>
                  <a:off x="4734" y="1121"/>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08031" name="Oval 95">
                  <a:extLst>
                    <a:ext uri="{FF2B5EF4-FFF2-40B4-BE49-F238E27FC236}">
                      <a16:creationId xmlns:a16="http://schemas.microsoft.com/office/drawing/2014/main" id="{5FD79A15-BC1D-3D49-84CE-C4F9F5D9138F}"/>
                    </a:ext>
                  </a:extLst>
                </p:cNvPr>
                <p:cNvSpPr>
                  <a:spLocks noChangeArrowheads="1"/>
                </p:cNvSpPr>
                <p:nvPr/>
              </p:nvSpPr>
              <p:spPr bwMode="auto">
                <a:xfrm>
                  <a:off x="3664" y="1152"/>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a:t>
                  </a:r>
                </a:p>
              </p:txBody>
            </p:sp>
            <p:sp>
              <p:nvSpPr>
                <p:cNvPr id="808032" name="Line 96">
                  <a:extLst>
                    <a:ext uri="{FF2B5EF4-FFF2-40B4-BE49-F238E27FC236}">
                      <a16:creationId xmlns:a16="http://schemas.microsoft.com/office/drawing/2014/main" id="{A3114834-6AEA-7349-82FD-25EFCDCFE9D2}"/>
                    </a:ext>
                  </a:extLst>
                </p:cNvPr>
                <p:cNvSpPr>
                  <a:spLocks noChangeShapeType="1"/>
                </p:cNvSpPr>
                <p:nvPr/>
              </p:nvSpPr>
              <p:spPr bwMode="auto">
                <a:xfrm>
                  <a:off x="4664" y="88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33" name="Oval 97">
                  <a:extLst>
                    <a:ext uri="{FF2B5EF4-FFF2-40B4-BE49-F238E27FC236}">
                      <a16:creationId xmlns:a16="http://schemas.microsoft.com/office/drawing/2014/main" id="{31713C08-46BB-2B40-B622-17F4C857F3DA}"/>
                    </a:ext>
                  </a:extLst>
                </p:cNvPr>
                <p:cNvSpPr>
                  <a:spLocks noChangeArrowheads="1"/>
                </p:cNvSpPr>
                <p:nvPr/>
              </p:nvSpPr>
              <p:spPr bwMode="auto">
                <a:xfrm>
                  <a:off x="3808" y="96"/>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p>
              </p:txBody>
            </p:sp>
            <p:sp>
              <p:nvSpPr>
                <p:cNvPr id="808034" name="Oval 98">
                  <a:extLst>
                    <a:ext uri="{FF2B5EF4-FFF2-40B4-BE49-F238E27FC236}">
                      <a16:creationId xmlns:a16="http://schemas.microsoft.com/office/drawing/2014/main" id="{90D3F84D-97E3-F844-9B43-7780FA1E4023}"/>
                    </a:ext>
                  </a:extLst>
                </p:cNvPr>
                <p:cNvSpPr>
                  <a:spLocks noChangeArrowheads="1"/>
                </p:cNvSpPr>
                <p:nvPr/>
              </p:nvSpPr>
              <p:spPr bwMode="auto">
                <a:xfrm>
                  <a:off x="3376" y="624"/>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08035" name="Oval 99">
                  <a:extLst>
                    <a:ext uri="{FF2B5EF4-FFF2-40B4-BE49-F238E27FC236}">
                      <a16:creationId xmlns:a16="http://schemas.microsoft.com/office/drawing/2014/main" id="{E000AF68-ADCF-2D40-89A9-8AE864109637}"/>
                    </a:ext>
                  </a:extLst>
                </p:cNvPr>
                <p:cNvSpPr>
                  <a:spLocks noChangeArrowheads="1"/>
                </p:cNvSpPr>
                <p:nvPr/>
              </p:nvSpPr>
              <p:spPr bwMode="auto">
                <a:xfrm>
                  <a:off x="4342" y="60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a:t>
                  </a:r>
                </a:p>
              </p:txBody>
            </p:sp>
            <p:sp>
              <p:nvSpPr>
                <p:cNvPr id="808036" name="Line 100">
                  <a:extLst>
                    <a:ext uri="{FF2B5EF4-FFF2-40B4-BE49-F238E27FC236}">
                      <a16:creationId xmlns:a16="http://schemas.microsoft.com/office/drawing/2014/main" id="{85808016-D19B-3341-A2AD-73C28B2673E3}"/>
                    </a:ext>
                  </a:extLst>
                </p:cNvPr>
                <p:cNvSpPr>
                  <a:spLocks noChangeShapeType="1"/>
                </p:cNvSpPr>
                <p:nvPr/>
              </p:nvSpPr>
              <p:spPr bwMode="auto">
                <a:xfrm flipH="1">
                  <a:off x="3664" y="372"/>
                  <a:ext cx="262" cy="2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37" name="Line 101">
                  <a:extLst>
                    <a:ext uri="{FF2B5EF4-FFF2-40B4-BE49-F238E27FC236}">
                      <a16:creationId xmlns:a16="http://schemas.microsoft.com/office/drawing/2014/main" id="{E037DC95-FEF4-304B-BB03-1A931F9821B3}"/>
                    </a:ext>
                  </a:extLst>
                </p:cNvPr>
                <p:cNvSpPr>
                  <a:spLocks noChangeShapeType="1"/>
                </p:cNvSpPr>
                <p:nvPr/>
              </p:nvSpPr>
              <p:spPr bwMode="auto">
                <a:xfrm>
                  <a:off x="4120" y="376"/>
                  <a:ext cx="312"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08038" name="Line 102">
                  <a:extLst>
                    <a:ext uri="{FF2B5EF4-FFF2-40B4-BE49-F238E27FC236}">
                      <a16:creationId xmlns:a16="http://schemas.microsoft.com/office/drawing/2014/main" id="{FDD58578-FCD7-D64C-9653-B6BE9B55FF9D}"/>
                    </a:ext>
                  </a:extLst>
                </p:cNvPr>
                <p:cNvSpPr>
                  <a:spLocks noChangeShapeType="1"/>
                </p:cNvSpPr>
                <p:nvPr/>
              </p:nvSpPr>
              <p:spPr bwMode="auto">
                <a:xfrm>
                  <a:off x="3632" y="91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08039" name="Rectangle 103">
                <a:extLst>
                  <a:ext uri="{FF2B5EF4-FFF2-40B4-BE49-F238E27FC236}">
                    <a16:creationId xmlns:a16="http://schemas.microsoft.com/office/drawing/2014/main" id="{FA7C44CD-EC6F-CB40-B90E-3EE5EC4AD29D}"/>
                  </a:ext>
                </a:extLst>
              </p:cNvPr>
              <p:cNvSpPr>
                <a:spLocks noChangeArrowheads="1"/>
              </p:cNvSpPr>
              <p:nvPr/>
            </p:nvSpPr>
            <p:spPr bwMode="auto">
              <a:xfrm>
                <a:off x="2416" y="1488"/>
                <a:ext cx="13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(f)   </a:t>
                </a:r>
                <a:r>
                  <a:rPr kumimoji="1" lang="zh-CN" altLang="en-US" sz="2000" b="1">
                    <a:solidFill>
                      <a:srgbClr val="FFFFFF"/>
                    </a:solidFill>
                    <a:latin typeface="Times New Roman" panose="02020603050405020304" pitchFamily="18" charset="0"/>
                    <a:ea typeface="宋体" panose="02010600030101010101" pitchFamily="2" charset="-122"/>
                  </a:rPr>
                  <a:t>继续进行分裂</a:t>
                </a:r>
              </a:p>
            </p:txBody>
          </p:sp>
        </p:grpSp>
      </p:grpSp>
    </p:spTree>
    <p:extLst>
      <p:ext uri="{BB962C8B-B14F-4D97-AF65-F5344CB8AC3E}">
        <p14:creationId xmlns:p14="http://schemas.microsoft.com/office/powerpoint/2010/main" val="9398074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62" name="Rectangle 2">
            <a:extLst>
              <a:ext uri="{FF2B5EF4-FFF2-40B4-BE49-F238E27FC236}">
                <a16:creationId xmlns:a16="http://schemas.microsoft.com/office/drawing/2014/main" id="{8EBFC009-2DCC-5F4F-8304-69718A276552}"/>
              </a:ext>
            </a:extLst>
          </p:cNvPr>
          <p:cNvSpPr>
            <a:spLocks noGrp="1" noChangeArrowheads="1"/>
          </p:cNvSpPr>
          <p:nvPr>
            <p:ph type="body" idx="1"/>
          </p:nvPr>
        </p:nvSpPr>
        <p:spPr>
          <a:xfrm>
            <a:off x="1676401" y="177800"/>
            <a:ext cx="8812213" cy="6491288"/>
          </a:xfrm>
          <a:noFill/>
          <a:ln/>
        </p:spPr>
        <p:txBody>
          <a:bodyPr/>
          <a:lstStyle/>
          <a:p>
            <a:pPr marL="0" indent="0">
              <a:lnSpc>
                <a:spcPct val="110000"/>
              </a:lnSpc>
              <a:buNone/>
            </a:pPr>
            <a:r>
              <a:rPr lang="en-US" altLang="zh-CN" sz="2800" b="1"/>
              <a:t>BTNode  *split(BTNode *p)</a:t>
            </a:r>
          </a:p>
          <a:p>
            <a:pPr marL="0" indent="0">
              <a:lnSpc>
                <a:spcPct val="110000"/>
              </a:lnSpc>
              <a:buNone/>
            </a:pPr>
            <a:r>
              <a:rPr lang="en-US" altLang="zh-CN" sz="2800" b="1"/>
              <a:t>    </a:t>
            </a:r>
            <a:r>
              <a:rPr lang="en-US" altLang="zh-CN" sz="2400" b="1"/>
              <a:t>/*   </a:t>
            </a:r>
            <a:r>
              <a:rPr lang="zh-CN" altLang="en-US" sz="2400" b="1"/>
              <a:t>结点</a:t>
            </a:r>
            <a:r>
              <a:rPr lang="en-US" altLang="zh-CN" sz="2400" b="1"/>
              <a:t>p</a:t>
            </a:r>
            <a:r>
              <a:rPr lang="zh-CN" altLang="en-US" sz="2400" b="1"/>
              <a:t>中包含</a:t>
            </a:r>
            <a:r>
              <a:rPr lang="en-US" altLang="zh-CN" sz="2400" b="1"/>
              <a:t>m</a:t>
            </a:r>
            <a:r>
              <a:rPr lang="zh-CN" altLang="en-US" sz="2400" b="1"/>
              <a:t>个关键字</a:t>
            </a:r>
            <a:r>
              <a:rPr lang="zh-CN" altLang="en-US" sz="2400" b="1">
                <a:latin typeface="宋体" panose="02010600030101010101" pitchFamily="2" charset="-122"/>
              </a:rPr>
              <a:t>，</a:t>
            </a:r>
            <a:r>
              <a:rPr lang="zh-CN" altLang="en-US" sz="2400" b="1"/>
              <a:t>从中分裂出一个新的结点   *</a:t>
            </a:r>
            <a:r>
              <a:rPr lang="en-US" altLang="zh-CN" sz="2400" b="1"/>
              <a:t>/</a:t>
            </a:r>
          </a:p>
          <a:p>
            <a:pPr marL="355600" lvl="1" indent="0">
              <a:lnSpc>
                <a:spcPct val="110000"/>
              </a:lnSpc>
              <a:buNone/>
            </a:pPr>
            <a:r>
              <a:rPr lang="en-US" altLang="zh-CN" b="1"/>
              <a:t>{   BTNode *q ;  int k, mid, j ;</a:t>
            </a:r>
          </a:p>
          <a:p>
            <a:pPr marL="722313" lvl="2" indent="0">
              <a:lnSpc>
                <a:spcPct val="110000"/>
              </a:lnSpc>
              <a:buNone/>
            </a:pPr>
            <a:r>
              <a:rPr lang="en-US" altLang="zh-CN" sz="2800" b="1"/>
              <a:t>q=(BTNode *)malloc(sizeof( BTNode)) ;</a:t>
            </a:r>
          </a:p>
          <a:p>
            <a:pPr marL="722313" lvl="2" indent="0">
              <a:lnSpc>
                <a:spcPct val="110000"/>
              </a:lnSpc>
              <a:buNone/>
            </a:pPr>
            <a:r>
              <a:rPr lang="en-US" altLang="zh-CN" sz="2800" b="1"/>
              <a:t>mid=(m+1)/2 ;   q-&gt;ptr[0]=p-&gt;ptr[mid] ;</a:t>
            </a:r>
          </a:p>
          <a:p>
            <a:pPr marL="722313" lvl="2" indent="0">
              <a:lnSpc>
                <a:spcPct val="110000"/>
              </a:lnSpc>
              <a:buNone/>
            </a:pPr>
            <a:r>
              <a:rPr lang="en-US" altLang="zh-CN" sz="2800" b="1"/>
              <a:t>for (j=1,k=mid+1; k&lt;=m; k++) </a:t>
            </a:r>
          </a:p>
          <a:p>
            <a:pPr marL="1079500" lvl="3" indent="0">
              <a:lnSpc>
                <a:spcPct val="110000"/>
              </a:lnSpc>
              <a:buNone/>
            </a:pPr>
            <a:r>
              <a:rPr lang="en-US" altLang="zh-CN" sz="2800" b="1"/>
              <a:t>{   q-&gt;key[j]=p-&gt;key[k] ; </a:t>
            </a:r>
          </a:p>
          <a:p>
            <a:pPr marL="1435100" lvl="4" indent="0">
              <a:lnSpc>
                <a:spcPct val="110000"/>
              </a:lnSpc>
              <a:buNone/>
            </a:pPr>
            <a:r>
              <a:rPr lang="en-US" altLang="zh-CN" sz="2800" b="1"/>
              <a:t> q-&gt;ptr[j++]=p-&gt;ptr[k] ;</a:t>
            </a:r>
          </a:p>
          <a:p>
            <a:pPr marL="1079500" lvl="3" indent="0">
              <a:lnSpc>
                <a:spcPct val="110000"/>
              </a:lnSpc>
              <a:buNone/>
            </a:pPr>
            <a:r>
              <a:rPr lang="en-US" altLang="zh-CN" sz="2800" b="1"/>
              <a:t>}   </a:t>
            </a:r>
            <a:r>
              <a:rPr lang="en-US" altLang="zh-CN" sz="2400" b="1"/>
              <a:t>/*   </a:t>
            </a:r>
            <a:r>
              <a:rPr lang="zh-CN" altLang="en-US" sz="2400" b="1"/>
              <a:t>将</a:t>
            </a:r>
            <a:r>
              <a:rPr lang="en-US" altLang="zh-CN" sz="2400" b="1"/>
              <a:t>p</a:t>
            </a:r>
            <a:r>
              <a:rPr lang="zh-CN" altLang="en-US" sz="2400" b="1"/>
              <a:t>的后半部分移到新结点</a:t>
            </a:r>
            <a:r>
              <a:rPr lang="en-US" altLang="zh-CN" sz="2400" b="1"/>
              <a:t>q</a:t>
            </a:r>
            <a:r>
              <a:rPr lang="zh-CN" altLang="en-US" sz="2400" b="1"/>
              <a:t>中   *</a:t>
            </a:r>
            <a:r>
              <a:rPr lang="en-US" altLang="zh-CN" sz="2400" b="1"/>
              <a:t>/</a:t>
            </a:r>
          </a:p>
          <a:p>
            <a:pPr marL="722313" lvl="2" indent="0">
              <a:lnSpc>
                <a:spcPct val="110000"/>
              </a:lnSpc>
              <a:buNone/>
            </a:pPr>
            <a:r>
              <a:rPr lang="en-US" altLang="zh-CN" sz="2800" b="1"/>
              <a:t>q-&gt;keynum=m-mid ;  p-&gt;keynum=mid-1 ;</a:t>
            </a:r>
          </a:p>
          <a:p>
            <a:pPr marL="722313" lvl="2" indent="0">
              <a:lnSpc>
                <a:spcPct val="110000"/>
              </a:lnSpc>
              <a:buNone/>
            </a:pPr>
            <a:r>
              <a:rPr lang="en-US" altLang="zh-CN" sz="2800" b="1"/>
              <a:t>return(q) ;</a:t>
            </a:r>
          </a:p>
          <a:p>
            <a:pPr marL="355600" lvl="1" indent="0">
              <a:lnSpc>
                <a:spcPct val="110000"/>
              </a:lnSpc>
              <a:buNone/>
            </a:pPr>
            <a:r>
              <a:rPr lang="en-US" altLang="zh-CN" b="1"/>
              <a:t>} </a:t>
            </a:r>
            <a:endParaRPr lang="en-US" altLang="zh-CN" b="1">
              <a:latin typeface="宋体" panose="02010600030101010101" pitchFamily="2" charset="-122"/>
            </a:endParaRPr>
          </a:p>
        </p:txBody>
      </p:sp>
    </p:spTree>
    <p:extLst>
      <p:ext uri="{BB962C8B-B14F-4D97-AF65-F5344CB8AC3E}">
        <p14:creationId xmlns:p14="http://schemas.microsoft.com/office/powerpoint/2010/main" val="32454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42" name="Rectangle 2">
            <a:extLst>
              <a:ext uri="{FF2B5EF4-FFF2-40B4-BE49-F238E27FC236}">
                <a16:creationId xmlns:a16="http://schemas.microsoft.com/office/drawing/2014/main" id="{4649F7D2-2272-7840-B2D3-FC040E9AB6FA}"/>
              </a:ext>
            </a:extLst>
          </p:cNvPr>
          <p:cNvSpPr>
            <a:spLocks noChangeArrowheads="1"/>
          </p:cNvSpPr>
          <p:nvPr/>
        </p:nvSpPr>
        <p:spPr bwMode="auto">
          <a:xfrm>
            <a:off x="1676400" y="152400"/>
            <a:ext cx="88392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6193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559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7131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70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7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4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int  Seq_Search(SSTable  ST , KeyType key)</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int p ;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ST. elem[0].key=key ;    </a:t>
            </a:r>
            <a:r>
              <a:rPr lang="en-US" altLang="zh-CN" b="1">
                <a:solidFill>
                  <a:srgbClr val="FFFFFF"/>
                </a:solidFill>
              </a:rPr>
              <a:t>/*  </a:t>
            </a:r>
            <a:r>
              <a:rPr lang="zh-CN" altLang="en-US" b="1">
                <a:solidFill>
                  <a:srgbClr val="FFFFFF"/>
                </a:solidFill>
              </a:rPr>
              <a:t>设置监视哨兵</a:t>
            </a:r>
            <a:r>
              <a:rPr lang="en-US" altLang="zh-CN" b="1">
                <a:solidFill>
                  <a:srgbClr val="FFFFFF"/>
                </a:solidFill>
              </a:rPr>
              <a:t>,</a:t>
            </a:r>
            <a:r>
              <a:rPr lang="zh-CN" altLang="en-US" b="1">
                <a:solidFill>
                  <a:srgbClr val="FFFFFF"/>
                </a:solidFill>
              </a:rPr>
              <a:t>失败返回</a:t>
            </a:r>
            <a:r>
              <a:rPr lang="en-US" altLang="zh-CN" b="1">
                <a:solidFill>
                  <a:srgbClr val="FFFFFF"/>
                </a:solidFill>
              </a:rPr>
              <a:t>0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for (p=ST.length; !EQ(ST. elem[p].key, key); p--)</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return(p) ;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p>
          <a:p>
            <a:pPr lvl="1" eaLnBrk="1" fontAlgn="base" hangingPunct="1">
              <a:lnSpc>
                <a:spcPct val="110000"/>
              </a:lnSpc>
              <a:spcBef>
                <a:spcPct val="20000"/>
              </a:spcBef>
              <a:spcAft>
                <a:spcPct val="0"/>
              </a:spcAft>
            </a:pPr>
            <a:r>
              <a:rPr lang="zh-CN" altLang="en-US" sz="2800" b="1">
                <a:solidFill>
                  <a:srgbClr val="FFFF00"/>
                </a:solidFill>
              </a:rPr>
              <a:t>比较次数</a:t>
            </a:r>
            <a:r>
              <a:rPr lang="zh-CN" altLang="en-US" sz="2800" b="1">
                <a:solidFill>
                  <a:srgbClr val="FFFFFF"/>
                </a:solidFill>
              </a:rPr>
              <a:t>：</a:t>
            </a:r>
          </a:p>
          <a:p>
            <a:pPr lvl="2" eaLnBrk="1" fontAlgn="base" hangingPunct="1">
              <a:lnSpc>
                <a:spcPct val="110000"/>
              </a:lnSpc>
              <a:spcBef>
                <a:spcPct val="20000"/>
              </a:spcBef>
              <a:spcAft>
                <a:spcPct val="0"/>
              </a:spcAft>
            </a:pPr>
            <a:r>
              <a:rPr lang="zh-CN" altLang="en-US" sz="2800" b="1">
                <a:solidFill>
                  <a:srgbClr val="FFFFFF"/>
                </a:solidFill>
              </a:rPr>
              <a:t>查找第</a:t>
            </a:r>
            <a:r>
              <a:rPr lang="en-US" altLang="zh-CN" sz="2800" b="1">
                <a:solidFill>
                  <a:srgbClr val="FFFFFF"/>
                </a:solidFill>
              </a:rPr>
              <a:t>n</a:t>
            </a:r>
            <a:r>
              <a:rPr lang="zh-CN" altLang="zh-CN" sz="2800" b="1">
                <a:solidFill>
                  <a:srgbClr val="FFFFFF"/>
                </a:solidFill>
              </a:rPr>
              <a:t>个元素：    1</a:t>
            </a:r>
          </a:p>
          <a:p>
            <a:pPr lvl="2" eaLnBrk="1" fontAlgn="base" hangingPunct="1">
              <a:lnSpc>
                <a:spcPct val="110000"/>
              </a:lnSpc>
              <a:spcBef>
                <a:spcPct val="20000"/>
              </a:spcBef>
              <a:spcAft>
                <a:spcPct val="0"/>
              </a:spcAft>
            </a:pPr>
            <a:r>
              <a:rPr lang="en-US" altLang="zh-CN" sz="2800" b="1">
                <a:solidFill>
                  <a:srgbClr val="FFFFFF"/>
                </a:solidFill>
              </a:rPr>
              <a:t>……….</a:t>
            </a:r>
          </a:p>
          <a:p>
            <a:pPr lvl="2" eaLnBrk="1" fontAlgn="base" hangingPunct="1">
              <a:lnSpc>
                <a:spcPct val="110000"/>
              </a:lnSpc>
              <a:spcBef>
                <a:spcPct val="20000"/>
              </a:spcBef>
              <a:spcAft>
                <a:spcPct val="0"/>
              </a:spcAft>
            </a:pPr>
            <a:r>
              <a:rPr lang="zh-CN" altLang="en-US" sz="2800" b="1">
                <a:solidFill>
                  <a:srgbClr val="FFFFFF"/>
                </a:solidFill>
              </a:rPr>
              <a:t>查找第</a:t>
            </a:r>
            <a:r>
              <a:rPr lang="en-US" altLang="zh-CN" sz="2800" b="1">
                <a:solidFill>
                  <a:srgbClr val="FFFFFF"/>
                </a:solidFill>
              </a:rPr>
              <a:t>i</a:t>
            </a:r>
            <a:r>
              <a:rPr lang="zh-CN" altLang="zh-CN" sz="2800" b="1">
                <a:solidFill>
                  <a:srgbClr val="FFFFFF"/>
                </a:solidFill>
              </a:rPr>
              <a:t>个元素：    </a:t>
            </a:r>
            <a:r>
              <a:rPr lang="en-US" altLang="zh-CN" sz="2800" b="1">
                <a:solidFill>
                  <a:srgbClr val="FFFFFF"/>
                </a:solidFill>
              </a:rPr>
              <a:t>n-i+1</a:t>
            </a:r>
          </a:p>
          <a:p>
            <a:pPr lvl="2" eaLnBrk="1" fontAlgn="base" hangingPunct="1">
              <a:lnSpc>
                <a:spcPct val="110000"/>
              </a:lnSpc>
              <a:spcBef>
                <a:spcPct val="20000"/>
              </a:spcBef>
              <a:spcAft>
                <a:spcPct val="0"/>
              </a:spcAft>
            </a:pPr>
            <a:r>
              <a:rPr lang="zh-CN" altLang="en-US" sz="2800" b="1">
                <a:solidFill>
                  <a:srgbClr val="FFFFFF"/>
                </a:solidFill>
              </a:rPr>
              <a:t>查找第</a:t>
            </a:r>
            <a:r>
              <a:rPr lang="en-US" altLang="zh-CN" sz="2800" b="1">
                <a:solidFill>
                  <a:srgbClr val="FFFFFF"/>
                </a:solidFill>
              </a:rPr>
              <a:t>1</a:t>
            </a:r>
            <a:r>
              <a:rPr lang="zh-CN" altLang="zh-CN" sz="2800" b="1">
                <a:solidFill>
                  <a:srgbClr val="FFFFFF"/>
                </a:solidFill>
              </a:rPr>
              <a:t>个元素：   </a:t>
            </a:r>
            <a:r>
              <a:rPr lang="en-US" altLang="zh-CN" sz="2800" b="1">
                <a:solidFill>
                  <a:srgbClr val="FFFFFF"/>
                </a:solidFill>
              </a:rPr>
              <a:t>n</a:t>
            </a:r>
          </a:p>
          <a:p>
            <a:pPr lvl="1" eaLnBrk="1" fontAlgn="base" hangingPunct="1">
              <a:lnSpc>
                <a:spcPct val="110000"/>
              </a:lnSpc>
              <a:spcBef>
                <a:spcPct val="20000"/>
              </a:spcBef>
              <a:spcAft>
                <a:spcPct val="0"/>
              </a:spcAft>
            </a:pPr>
            <a:r>
              <a:rPr lang="zh-CN" altLang="en-US" sz="2800" b="1">
                <a:solidFill>
                  <a:srgbClr val="FFFFFF"/>
                </a:solidFill>
              </a:rPr>
              <a:t>查找失败</a:t>
            </a:r>
            <a:r>
              <a:rPr lang="zh-CN" altLang="zh-CN" sz="2800" b="1">
                <a:solidFill>
                  <a:srgbClr val="FFFFFF"/>
                </a:solidFill>
              </a:rPr>
              <a:t>：             </a:t>
            </a:r>
            <a:r>
              <a:rPr lang="en-US" altLang="zh-CN" sz="2800" b="1">
                <a:solidFill>
                  <a:srgbClr val="FFFFFF"/>
                </a:solidFill>
              </a:rPr>
              <a:t>n+1</a:t>
            </a:r>
          </a:p>
        </p:txBody>
      </p:sp>
    </p:spTree>
    <p:extLst>
      <p:ext uri="{BB962C8B-B14F-4D97-AF65-F5344CB8AC3E}">
        <p14:creationId xmlns:p14="http://schemas.microsoft.com/office/powerpoint/2010/main" val="13087151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986" name="Rectangle 2">
            <a:extLst>
              <a:ext uri="{FF2B5EF4-FFF2-40B4-BE49-F238E27FC236}">
                <a16:creationId xmlns:a16="http://schemas.microsoft.com/office/drawing/2014/main" id="{6839FEC9-AC49-484E-BCBB-C7655CC84CA6}"/>
              </a:ext>
            </a:extLst>
          </p:cNvPr>
          <p:cNvSpPr>
            <a:spLocks noGrp="1" noChangeArrowheads="1"/>
          </p:cNvSpPr>
          <p:nvPr>
            <p:ph type="body" idx="1"/>
          </p:nvPr>
        </p:nvSpPr>
        <p:spPr>
          <a:xfrm>
            <a:off x="1703388" y="188914"/>
            <a:ext cx="8812212" cy="6453187"/>
          </a:xfrm>
          <a:noFill/>
          <a:ln/>
        </p:spPr>
        <p:txBody>
          <a:bodyPr/>
          <a:lstStyle/>
          <a:p>
            <a:pPr marL="0" indent="0">
              <a:spcBef>
                <a:spcPct val="10000"/>
              </a:spcBef>
              <a:buNone/>
            </a:pPr>
            <a:r>
              <a:rPr lang="en-US" altLang="zh-CN" sz="2800" b="1"/>
              <a:t>void  insert_BTree(BTNode *T, KeyType  K)</a:t>
            </a:r>
          </a:p>
          <a:p>
            <a:pPr marL="0" indent="0">
              <a:spcBef>
                <a:spcPct val="10000"/>
              </a:spcBef>
              <a:buNone/>
            </a:pPr>
            <a:r>
              <a:rPr lang="en-US" altLang="zh-CN" b="1"/>
              <a:t>    </a:t>
            </a:r>
            <a:r>
              <a:rPr lang="en-US" altLang="zh-CN" sz="2400" b="1"/>
              <a:t>/*   </a:t>
            </a:r>
            <a:r>
              <a:rPr lang="zh-CN" altLang="en-US" sz="2400" b="1"/>
              <a:t>在</a:t>
            </a:r>
            <a:r>
              <a:rPr lang="en-US" altLang="zh-CN" sz="2400" b="1"/>
              <a:t>B_</a:t>
            </a:r>
            <a:r>
              <a:rPr lang="zh-CN" altLang="en-US" sz="2400" b="1"/>
              <a:t>树</a:t>
            </a:r>
            <a:r>
              <a:rPr lang="en-US" altLang="zh-CN" sz="2400" b="1"/>
              <a:t>T</a:t>
            </a:r>
            <a:r>
              <a:rPr lang="zh-CN" altLang="en-US" sz="2400" b="1"/>
              <a:t>中插入关键字</a:t>
            </a:r>
            <a:r>
              <a:rPr lang="en-US" altLang="zh-CN" sz="2400" b="1"/>
              <a:t>K</a:t>
            </a:r>
            <a:r>
              <a:rPr lang="zh-CN" altLang="en-US" sz="2400" b="1">
                <a:latin typeface="宋体" panose="02010600030101010101" pitchFamily="2" charset="-122"/>
              </a:rPr>
              <a:t>，</a:t>
            </a:r>
            <a:r>
              <a:rPr lang="zh-CN" altLang="en-US" sz="2400" b="1"/>
              <a:t>*</a:t>
            </a:r>
            <a:r>
              <a:rPr lang="en-US" altLang="zh-CN" sz="2400" b="1"/>
              <a:t>/</a:t>
            </a:r>
          </a:p>
          <a:p>
            <a:pPr marL="355600" lvl="1" indent="0">
              <a:spcBef>
                <a:spcPct val="10000"/>
              </a:spcBef>
              <a:buNone/>
            </a:pPr>
            <a:r>
              <a:rPr lang="en-US" altLang="zh-CN" b="1"/>
              <a:t>{   BTNode *q, *s1=NULL, *s2=NULL ; </a:t>
            </a:r>
          </a:p>
          <a:p>
            <a:pPr marL="723900" lvl="2" indent="0">
              <a:spcBef>
                <a:spcPct val="10000"/>
              </a:spcBef>
              <a:buNone/>
            </a:pPr>
            <a:r>
              <a:rPr lang="en-US" altLang="zh-CN" sz="2800" b="1"/>
              <a:t>int n ;</a:t>
            </a:r>
          </a:p>
          <a:p>
            <a:pPr marL="723900" lvl="2" indent="0">
              <a:spcBef>
                <a:spcPct val="10000"/>
              </a:spcBef>
              <a:buNone/>
            </a:pPr>
            <a:r>
              <a:rPr lang="en-US" altLang="zh-CN" sz="2800" b="1"/>
              <a:t>if  (!BT_search(T, K, p))     </a:t>
            </a:r>
            <a:r>
              <a:rPr lang="en-US" altLang="zh-CN" b="1"/>
              <a:t>/*  </a:t>
            </a:r>
            <a:r>
              <a:rPr lang="zh-CN" altLang="en-US" b="1"/>
              <a:t>树中不存在关键字</a:t>
            </a:r>
            <a:r>
              <a:rPr lang="en-US" altLang="zh-CN" b="1"/>
              <a:t>K  */</a:t>
            </a:r>
          </a:p>
          <a:p>
            <a:pPr marL="1079500" lvl="3" indent="0">
              <a:lnSpc>
                <a:spcPct val="110000"/>
              </a:lnSpc>
              <a:buNone/>
            </a:pPr>
            <a:r>
              <a:rPr lang="en-US" altLang="zh-CN" sz="2800" b="1"/>
              <a:t>{   while (p!=NULL)</a:t>
            </a:r>
          </a:p>
          <a:p>
            <a:pPr marL="1435100" lvl="4" indent="0">
              <a:lnSpc>
                <a:spcPct val="110000"/>
              </a:lnSpc>
              <a:buNone/>
            </a:pPr>
            <a:r>
              <a:rPr lang="en-US" altLang="zh-CN" sz="2800" b="1"/>
              <a:t>{  p-&gt;key[0]=K ;     </a:t>
            </a:r>
            <a:r>
              <a:rPr lang="en-US" altLang="zh-CN" sz="2400" b="1"/>
              <a:t>/*   </a:t>
            </a:r>
            <a:r>
              <a:rPr lang="zh-CN" altLang="en-US" sz="2400" b="1"/>
              <a:t>设置哨兵   *</a:t>
            </a:r>
            <a:r>
              <a:rPr lang="en-US" altLang="zh-CN" sz="2400" b="1"/>
              <a:t>/</a:t>
            </a:r>
            <a:r>
              <a:rPr lang="en-US" altLang="zh-CN" sz="2800" b="1"/>
              <a:t> </a:t>
            </a:r>
          </a:p>
          <a:p>
            <a:pPr marL="1435100" lvl="4" indent="0">
              <a:lnSpc>
                <a:spcPct val="110000"/>
              </a:lnSpc>
              <a:buNone/>
            </a:pPr>
            <a:r>
              <a:rPr lang="en-US" altLang="zh-CN" sz="2800" b="1"/>
              <a:t>    for (n=p-&gt;keynum ; K&lt;p-&gt;key[n] ; n--)</a:t>
            </a:r>
          </a:p>
          <a:p>
            <a:pPr marL="1435100" lvl="4" indent="0">
              <a:lnSpc>
                <a:spcPct val="110000"/>
              </a:lnSpc>
              <a:buNone/>
            </a:pPr>
            <a:r>
              <a:rPr lang="en-US" altLang="zh-CN" sz="2800" b="1"/>
              <a:t>        {   p-&gt;key[n+1]=p-&gt;key[n] ;</a:t>
            </a:r>
          </a:p>
          <a:p>
            <a:pPr marL="1435100" lvl="4" indent="0">
              <a:lnSpc>
                <a:spcPct val="110000"/>
              </a:lnSpc>
              <a:buNone/>
            </a:pPr>
            <a:r>
              <a:rPr lang="en-US" altLang="zh-CN" sz="2800" b="1"/>
              <a:t>             p-&gt;ptr[n+1]=p-&gt;ptr[n] ;</a:t>
            </a:r>
          </a:p>
          <a:p>
            <a:pPr marL="1435100" lvl="4" indent="0">
              <a:lnSpc>
                <a:spcPct val="110000"/>
              </a:lnSpc>
              <a:buNone/>
            </a:pPr>
            <a:r>
              <a:rPr lang="en-US" altLang="zh-CN" sz="2800" b="1"/>
              <a:t>        }    </a:t>
            </a:r>
            <a:r>
              <a:rPr lang="en-US" altLang="zh-CN" sz="2400" b="1"/>
              <a:t>/*   </a:t>
            </a:r>
            <a:r>
              <a:rPr lang="zh-CN" altLang="en-US" sz="2400" b="1"/>
              <a:t>后移关键字和指针   *</a:t>
            </a:r>
            <a:r>
              <a:rPr lang="en-US" altLang="zh-CN" sz="2400" b="1"/>
              <a:t>/</a:t>
            </a:r>
          </a:p>
          <a:p>
            <a:pPr marL="1435100" lvl="4" indent="0">
              <a:lnSpc>
                <a:spcPct val="110000"/>
              </a:lnSpc>
              <a:buNone/>
            </a:pPr>
            <a:r>
              <a:rPr lang="en-US" altLang="zh-CN" sz="2800" b="1"/>
              <a:t>    p-&gt;key[n]=K ; p-&gt;ptr[n-1]=s1 ;</a:t>
            </a:r>
          </a:p>
        </p:txBody>
      </p:sp>
    </p:spTree>
    <p:extLst>
      <p:ext uri="{BB962C8B-B14F-4D97-AF65-F5344CB8AC3E}">
        <p14:creationId xmlns:p14="http://schemas.microsoft.com/office/powerpoint/2010/main" val="39907247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1010" name="Rectangle 2">
            <a:extLst>
              <a:ext uri="{FF2B5EF4-FFF2-40B4-BE49-F238E27FC236}">
                <a16:creationId xmlns:a16="http://schemas.microsoft.com/office/drawing/2014/main" id="{30C83035-06DE-5440-B358-8A59E54F5B33}"/>
              </a:ext>
            </a:extLst>
          </p:cNvPr>
          <p:cNvSpPr>
            <a:spLocks noGrp="1" noChangeArrowheads="1"/>
          </p:cNvSpPr>
          <p:nvPr>
            <p:ph type="body" idx="1"/>
          </p:nvPr>
        </p:nvSpPr>
        <p:spPr>
          <a:xfrm>
            <a:off x="1676401" y="152400"/>
            <a:ext cx="8812213" cy="6553200"/>
          </a:xfrm>
          <a:noFill/>
          <a:ln/>
        </p:spPr>
        <p:txBody>
          <a:bodyPr/>
          <a:lstStyle/>
          <a:p>
            <a:pPr marL="1435100" lvl="4" indent="0">
              <a:lnSpc>
                <a:spcPct val="110000"/>
              </a:lnSpc>
              <a:buNone/>
            </a:pPr>
            <a:r>
              <a:rPr lang="zh-CN" altLang="en-US" sz="2800" b="1"/>
              <a:t>        </a:t>
            </a:r>
            <a:r>
              <a:rPr lang="en-US" altLang="zh-CN" sz="2800" b="1"/>
              <a:t>p-&gt;ptr[n+1]=s2 ;   </a:t>
            </a:r>
            <a:r>
              <a:rPr lang="en-US" altLang="zh-CN" b="1"/>
              <a:t>/*   </a:t>
            </a:r>
            <a:r>
              <a:rPr lang="zh-CN" altLang="en-US" b="1"/>
              <a:t>置关键字</a:t>
            </a:r>
            <a:r>
              <a:rPr lang="en-US" altLang="zh-CN" b="1"/>
              <a:t>K</a:t>
            </a:r>
            <a:r>
              <a:rPr lang="zh-CN" altLang="en-US" b="1"/>
              <a:t>的左右指针   *</a:t>
            </a:r>
            <a:r>
              <a:rPr lang="en-US" altLang="zh-CN" b="1"/>
              <a:t>/</a:t>
            </a:r>
          </a:p>
          <a:p>
            <a:pPr marL="1435100" lvl="4" indent="0">
              <a:lnSpc>
                <a:spcPct val="110000"/>
              </a:lnSpc>
              <a:buNone/>
            </a:pPr>
            <a:r>
              <a:rPr lang="en-US" altLang="zh-CN" sz="2800" b="1"/>
              <a:t>    if (++(p-&gt;keynum ))&lt;m  break ;</a:t>
            </a:r>
          </a:p>
          <a:p>
            <a:pPr marL="1435100" lvl="4" indent="0">
              <a:lnSpc>
                <a:spcPct val="110000"/>
              </a:lnSpc>
              <a:buNone/>
            </a:pPr>
            <a:r>
              <a:rPr lang="en-US" altLang="zh-CN" sz="2800" b="1"/>
              <a:t>    else {  s2=split(p) ; s1=p ;  </a:t>
            </a:r>
            <a:r>
              <a:rPr lang="en-US" altLang="zh-CN" sz="2400" b="1"/>
              <a:t>/*  </a:t>
            </a:r>
            <a:r>
              <a:rPr lang="zh-CN" altLang="en-US" sz="2400" b="1"/>
              <a:t>分裂结点</a:t>
            </a:r>
            <a:r>
              <a:rPr lang="en-US" altLang="zh-CN" sz="2400" b="1"/>
              <a:t>p  */</a:t>
            </a:r>
          </a:p>
          <a:p>
            <a:pPr marL="1435100" lvl="4" indent="0">
              <a:lnSpc>
                <a:spcPct val="110000"/>
              </a:lnSpc>
              <a:buNone/>
            </a:pPr>
            <a:r>
              <a:rPr lang="en-US" altLang="zh-CN" sz="2800" b="1"/>
              <a:t>              K=p-&gt;key[p-&gt;keynum+1] ; </a:t>
            </a:r>
          </a:p>
          <a:p>
            <a:pPr marL="1435100" lvl="4" indent="0">
              <a:lnSpc>
                <a:spcPct val="110000"/>
              </a:lnSpc>
              <a:buNone/>
            </a:pPr>
            <a:r>
              <a:rPr lang="en-US" altLang="zh-CN" sz="2800" b="1"/>
              <a:t>              p=p-&gt;parent ;    </a:t>
            </a:r>
            <a:r>
              <a:rPr lang="en-US" altLang="zh-CN" sz="2400" b="1"/>
              <a:t>/*   </a:t>
            </a:r>
            <a:r>
              <a:rPr lang="zh-CN" altLang="en-US" sz="2400" b="1"/>
              <a:t>取出父结点*</a:t>
            </a:r>
            <a:r>
              <a:rPr lang="en-US" altLang="zh-CN" sz="2400" b="1"/>
              <a:t>/   </a:t>
            </a:r>
          </a:p>
          <a:p>
            <a:pPr marL="1435100" lvl="4" indent="0">
              <a:lnSpc>
                <a:spcPct val="110000"/>
              </a:lnSpc>
              <a:buNone/>
            </a:pPr>
            <a:r>
              <a:rPr lang="en-US" altLang="zh-CN" sz="2400" b="1"/>
              <a:t>             </a:t>
            </a:r>
            <a:r>
              <a:rPr lang="en-US" altLang="zh-CN" sz="2800" b="1"/>
              <a:t>}</a:t>
            </a:r>
          </a:p>
          <a:p>
            <a:pPr marL="1435100" lvl="4" indent="0">
              <a:lnSpc>
                <a:spcPct val="110000"/>
              </a:lnSpc>
              <a:buNone/>
            </a:pPr>
            <a:r>
              <a:rPr lang="en-US" altLang="zh-CN" sz="2800" b="1"/>
              <a:t>    if (p==NULL)       </a:t>
            </a:r>
            <a:r>
              <a:rPr lang="en-US" altLang="zh-CN" sz="2400" b="1"/>
              <a:t>/*  </a:t>
            </a:r>
            <a:r>
              <a:rPr lang="zh-CN" altLang="en-US" sz="2400" b="1"/>
              <a:t>需要产生新的根结点   *</a:t>
            </a:r>
            <a:r>
              <a:rPr lang="en-US" altLang="zh-CN" sz="2400" b="1"/>
              <a:t>/</a:t>
            </a:r>
          </a:p>
          <a:p>
            <a:pPr marL="1435100" lvl="4" indent="0">
              <a:lnSpc>
                <a:spcPct val="110000"/>
              </a:lnSpc>
              <a:buNone/>
            </a:pPr>
            <a:r>
              <a:rPr lang="en-US" altLang="zh-CN" sz="2800" b="1"/>
              <a:t>         {  p=(BTNode *)malloc(sizeof( BTNode)) ;</a:t>
            </a:r>
          </a:p>
          <a:p>
            <a:pPr marL="1435100" lvl="4" indent="0">
              <a:lnSpc>
                <a:spcPct val="110000"/>
              </a:lnSpc>
              <a:buNone/>
            </a:pPr>
            <a:r>
              <a:rPr lang="en-US" altLang="zh-CN" sz="2800" b="1"/>
              <a:t>             p-&gt;keynum=1 ; p-&gt;key[1]=K ;</a:t>
            </a:r>
          </a:p>
          <a:p>
            <a:pPr marL="1435100" lvl="4" indent="0">
              <a:lnSpc>
                <a:spcPct val="110000"/>
              </a:lnSpc>
              <a:buNone/>
            </a:pPr>
            <a:r>
              <a:rPr lang="en-US" altLang="zh-CN" sz="2800" b="1"/>
              <a:t>             p-&gt;ptr[0]=s1 ; p-&gt;ptr[1] =s2 ;</a:t>
            </a:r>
          </a:p>
          <a:p>
            <a:pPr marL="1435100" lvl="4" indent="0">
              <a:lnSpc>
                <a:spcPct val="110000"/>
              </a:lnSpc>
              <a:buNone/>
            </a:pPr>
            <a:r>
              <a:rPr lang="en-US" altLang="zh-CN" sz="2800" b="1"/>
              <a:t>         }</a:t>
            </a:r>
          </a:p>
          <a:p>
            <a:pPr marL="1435100" lvl="4" indent="0">
              <a:lnSpc>
                <a:spcPct val="110000"/>
              </a:lnSpc>
              <a:buNone/>
            </a:pPr>
            <a:r>
              <a:rPr lang="en-US" altLang="zh-CN" sz="2800" b="1"/>
              <a:t>}</a:t>
            </a:r>
          </a:p>
        </p:txBody>
      </p:sp>
    </p:spTree>
    <p:extLst>
      <p:ext uri="{BB962C8B-B14F-4D97-AF65-F5344CB8AC3E}">
        <p14:creationId xmlns:p14="http://schemas.microsoft.com/office/powerpoint/2010/main" val="22734189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3423F0EE-6670-1D42-A506-4A0E01234D2E}"/>
              </a:ext>
            </a:extLst>
          </p:cNvPr>
          <p:cNvSpPr>
            <a:spLocks noGrp="1" noChangeArrowheads="1"/>
          </p:cNvSpPr>
          <p:nvPr>
            <p:ph type="title"/>
          </p:nvPr>
        </p:nvSpPr>
        <p:spPr>
          <a:xfrm>
            <a:off x="1676400" y="1341438"/>
            <a:ext cx="3962400" cy="685800"/>
          </a:xfrm>
        </p:spPr>
        <p:txBody>
          <a:bodyPr/>
          <a:lstStyle/>
          <a:p>
            <a:pPr algn="l"/>
            <a:r>
              <a:rPr lang="en-US" altLang="zh-CN" sz="4000" b="1">
                <a:latin typeface="Times New Roman" panose="02020603050405020304" pitchFamily="18" charset="0"/>
              </a:rPr>
              <a:t>4  B_</a:t>
            </a:r>
            <a:r>
              <a:rPr lang="zh-CN" altLang="en-US" sz="4000" b="1">
                <a:ea typeface="楷体_GB2312" pitchFamily="49" charset="-122"/>
              </a:rPr>
              <a:t>树的删除</a:t>
            </a:r>
          </a:p>
        </p:txBody>
      </p:sp>
      <p:sp>
        <p:nvSpPr>
          <p:cNvPr id="812035" name="Rectangle 3">
            <a:extLst>
              <a:ext uri="{FF2B5EF4-FFF2-40B4-BE49-F238E27FC236}">
                <a16:creationId xmlns:a16="http://schemas.microsoft.com/office/drawing/2014/main" id="{E2FD3FAD-395F-9744-B8A4-768BFD6A57C7}"/>
              </a:ext>
            </a:extLst>
          </p:cNvPr>
          <p:cNvSpPr>
            <a:spLocks noGrp="1" noChangeArrowheads="1"/>
          </p:cNvSpPr>
          <p:nvPr>
            <p:ph type="body" idx="1"/>
          </p:nvPr>
        </p:nvSpPr>
        <p:spPr>
          <a:xfrm>
            <a:off x="1676401" y="2179638"/>
            <a:ext cx="8812213" cy="3517900"/>
          </a:xfrm>
          <a:noFill/>
          <a:ln/>
        </p:spPr>
        <p:txBody>
          <a:bodyPr/>
          <a:lstStyle/>
          <a:p>
            <a:pPr marL="0" indent="0">
              <a:lnSpc>
                <a:spcPct val="110000"/>
              </a:lnSpc>
              <a:buNone/>
            </a:pPr>
            <a:r>
              <a:rPr lang="zh-CN" altLang="en-US" sz="2800" b="1">
                <a:latin typeface="宋体" panose="02010600030101010101" pitchFamily="2" charset="-122"/>
              </a:rPr>
              <a:t>    在</a:t>
            </a:r>
            <a:r>
              <a:rPr lang="en-US" altLang="zh-CN" sz="2800" b="1"/>
              <a:t>B_</a:t>
            </a:r>
            <a:r>
              <a:rPr lang="zh-CN" altLang="en-US" sz="2800" b="1"/>
              <a:t>树上删除一个</a:t>
            </a:r>
            <a:r>
              <a:rPr lang="zh-CN" altLang="en-US" sz="2800" b="1">
                <a:latin typeface="宋体" panose="02010600030101010101" pitchFamily="2" charset="-122"/>
              </a:rPr>
              <a:t>关键字</a:t>
            </a:r>
            <a:r>
              <a:rPr lang="en-US" altLang="zh-CN" sz="2800" b="1"/>
              <a:t>K </a:t>
            </a:r>
            <a:r>
              <a:rPr lang="zh-CN" altLang="en-US" sz="2800" b="1">
                <a:latin typeface="宋体" panose="02010600030101010101" pitchFamily="2" charset="-122"/>
              </a:rPr>
              <a:t>，首先找到关键字所在的结点</a:t>
            </a:r>
            <a:r>
              <a:rPr lang="en-US" altLang="zh-CN" sz="2800" b="1"/>
              <a:t>N</a:t>
            </a:r>
            <a:r>
              <a:rPr lang="zh-CN" altLang="en-US" sz="2800" b="1">
                <a:latin typeface="宋体" panose="02010600030101010101" pitchFamily="2" charset="-122"/>
              </a:rPr>
              <a:t>，然后在</a:t>
            </a:r>
            <a:r>
              <a:rPr lang="en-US" altLang="zh-CN" sz="2800" b="1"/>
              <a:t>N</a:t>
            </a:r>
            <a:r>
              <a:rPr lang="zh-CN" altLang="en-US" sz="2800" b="1">
                <a:latin typeface="宋体" panose="02010600030101010101" pitchFamily="2" charset="-122"/>
              </a:rPr>
              <a:t>中进行关键字</a:t>
            </a:r>
            <a:r>
              <a:rPr lang="en-US" altLang="zh-CN" sz="2800" b="1"/>
              <a:t>K</a:t>
            </a:r>
            <a:r>
              <a:rPr lang="zh-CN" altLang="en-US" sz="2800" b="1"/>
              <a:t>的删除操作</a:t>
            </a:r>
            <a:r>
              <a:rPr lang="zh-CN" altLang="en-US" sz="2800" b="1">
                <a:latin typeface="宋体" panose="02010600030101010101" pitchFamily="2" charset="-122"/>
              </a:rPr>
              <a:t>。</a:t>
            </a:r>
          </a:p>
          <a:p>
            <a:pPr marL="0" indent="0">
              <a:lnSpc>
                <a:spcPct val="110000"/>
              </a:lnSpc>
              <a:buNone/>
            </a:pPr>
            <a:r>
              <a:rPr lang="zh-CN" altLang="en-US" sz="2800" b="1"/>
              <a:t>        若</a:t>
            </a:r>
            <a:r>
              <a:rPr lang="en-US" altLang="zh-CN" sz="2800" b="1"/>
              <a:t>N</a:t>
            </a:r>
            <a:r>
              <a:rPr lang="zh-CN" altLang="en-US" sz="2800" b="1"/>
              <a:t>不</a:t>
            </a:r>
            <a:r>
              <a:rPr lang="zh-CN" altLang="en-US" sz="2800" b="1">
                <a:latin typeface="宋体" panose="02010600030101010101" pitchFamily="2" charset="-122"/>
              </a:rPr>
              <a:t>是叶子结点，设</a:t>
            </a:r>
            <a:r>
              <a:rPr lang="en-US" altLang="zh-CN" sz="2800" b="1"/>
              <a:t>K</a:t>
            </a:r>
            <a:r>
              <a:rPr lang="zh-CN" altLang="en-US" sz="2800" b="1"/>
              <a:t>是</a:t>
            </a:r>
            <a:r>
              <a:rPr lang="en-US" altLang="zh-CN" sz="2800" b="1"/>
              <a:t>N</a:t>
            </a:r>
            <a:r>
              <a:rPr lang="zh-CN" altLang="en-US" sz="2800" b="1">
                <a:latin typeface="宋体" panose="02010600030101010101" pitchFamily="2" charset="-122"/>
              </a:rPr>
              <a:t>中的第</a:t>
            </a:r>
            <a:r>
              <a:rPr lang="en-US" altLang="zh-CN" sz="2800" b="1"/>
              <a:t>i</a:t>
            </a:r>
            <a:r>
              <a:rPr lang="zh-CN" altLang="en-US" sz="2800" b="1">
                <a:latin typeface="宋体" panose="02010600030101010101" pitchFamily="2" charset="-122"/>
              </a:rPr>
              <a:t>个关键字，则将指针</a:t>
            </a:r>
            <a:r>
              <a:rPr lang="en-US" altLang="zh-CN" sz="2800" b="1"/>
              <a:t>A</a:t>
            </a:r>
            <a:r>
              <a:rPr lang="en-US" altLang="zh-CN" sz="2800" b="1" baseline="-20000"/>
              <a:t>i-1</a:t>
            </a:r>
            <a:r>
              <a:rPr lang="zh-CN" altLang="en-US" sz="2800" b="1"/>
              <a:t>所指子树中的最大关键字</a:t>
            </a:r>
            <a:r>
              <a:rPr lang="en-US" altLang="zh-CN" sz="2800" b="1"/>
              <a:t>(</a:t>
            </a:r>
            <a:r>
              <a:rPr lang="zh-CN" altLang="en-US" sz="2800" b="1"/>
              <a:t>或最小关键字</a:t>
            </a:r>
            <a:r>
              <a:rPr lang="en-US" altLang="zh-CN" sz="2800" b="1"/>
              <a:t>)K’</a:t>
            </a:r>
            <a:r>
              <a:rPr lang="zh-CN" altLang="en-US" sz="2800" b="1"/>
              <a:t>放在</a:t>
            </a:r>
            <a:r>
              <a:rPr lang="en-US" altLang="zh-CN" sz="2800" b="1"/>
              <a:t>(K)</a:t>
            </a:r>
            <a:r>
              <a:rPr lang="zh-CN" altLang="en-US" sz="2800" b="1"/>
              <a:t>的位置</a:t>
            </a:r>
            <a:r>
              <a:rPr lang="zh-CN" altLang="en-US" sz="2800" b="1">
                <a:latin typeface="宋体" panose="02010600030101010101" pitchFamily="2" charset="-122"/>
              </a:rPr>
              <a:t>，然后删除</a:t>
            </a:r>
            <a:r>
              <a:rPr lang="en-US" altLang="zh-CN" sz="2800" b="1"/>
              <a:t>K’</a:t>
            </a:r>
            <a:r>
              <a:rPr lang="zh-CN" altLang="en-US" sz="2800" b="1">
                <a:latin typeface="宋体" panose="02010600030101010101" pitchFamily="2" charset="-122"/>
              </a:rPr>
              <a:t>，而</a:t>
            </a:r>
            <a:r>
              <a:rPr lang="en-US" altLang="zh-CN" sz="2800" b="1"/>
              <a:t>K’</a:t>
            </a:r>
            <a:r>
              <a:rPr lang="zh-CN" altLang="en-US" sz="2800" b="1"/>
              <a:t>一定在叶子结点上</a:t>
            </a:r>
            <a:r>
              <a:rPr lang="zh-CN" altLang="en-US" sz="2800" b="1">
                <a:latin typeface="宋体" panose="02010600030101010101" pitchFamily="2" charset="-122"/>
              </a:rPr>
              <a:t>。</a:t>
            </a:r>
            <a:r>
              <a:rPr lang="zh-CN" altLang="en-US" sz="2800" b="1"/>
              <a:t>如图</a:t>
            </a:r>
            <a:r>
              <a:rPr lang="en-US" altLang="zh-CN" sz="2800" b="1"/>
              <a:t>9-15(b)</a:t>
            </a:r>
            <a:r>
              <a:rPr lang="zh-CN" altLang="en-US" sz="2800" b="1"/>
              <a:t>，删除关键字</a:t>
            </a:r>
            <a:r>
              <a:rPr lang="en-US" altLang="zh-CN" sz="2800" b="1"/>
              <a:t>h</a:t>
            </a:r>
            <a:r>
              <a:rPr lang="zh-CN" altLang="en-US" sz="2800" b="1"/>
              <a:t>，用关键字</a:t>
            </a:r>
            <a:r>
              <a:rPr lang="en-US" altLang="zh-CN" sz="2800" b="1"/>
              <a:t>g</a:t>
            </a:r>
            <a:r>
              <a:rPr lang="zh-CN" altLang="en-US" sz="2800" b="1"/>
              <a:t>代替</a:t>
            </a:r>
            <a:r>
              <a:rPr lang="en-US" altLang="zh-CN" sz="2800" b="1"/>
              <a:t>h</a:t>
            </a:r>
            <a:r>
              <a:rPr lang="zh-CN" altLang="en-US" sz="2800" b="1"/>
              <a:t>的位置，然后再从叶子结点中删除关键字</a:t>
            </a:r>
            <a:r>
              <a:rPr lang="en-US" altLang="zh-CN" sz="2800" b="1"/>
              <a:t>g</a:t>
            </a:r>
            <a:r>
              <a:rPr lang="zh-CN" altLang="en-US" sz="2800" b="1"/>
              <a:t>。</a:t>
            </a:r>
          </a:p>
        </p:txBody>
      </p:sp>
      <p:sp>
        <p:nvSpPr>
          <p:cNvPr id="812036" name="Rectangle 4">
            <a:extLst>
              <a:ext uri="{FF2B5EF4-FFF2-40B4-BE49-F238E27FC236}">
                <a16:creationId xmlns:a16="http://schemas.microsoft.com/office/drawing/2014/main" id="{6B0831B8-592B-124A-BF89-4A35CB766734}"/>
              </a:ext>
            </a:extLst>
          </p:cNvPr>
          <p:cNvSpPr>
            <a:spLocks noChangeArrowheads="1"/>
          </p:cNvSpPr>
          <p:nvPr/>
        </p:nvSpPr>
        <p:spPr bwMode="auto">
          <a:xfrm>
            <a:off x="1676401" y="152401"/>
            <a:ext cx="88122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35560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723900">
              <a:spcBef>
                <a:spcPct val="20000"/>
              </a:spcBef>
              <a:buClr>
                <a:schemeClr val="accent1"/>
              </a:buClr>
              <a:buSzPct val="60000"/>
              <a:buFont typeface="Wingdings"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0795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14351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18923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3495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28067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263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Aft>
                <a:spcPct val="0"/>
              </a:spcAft>
              <a:buClr>
                <a:srgbClr val="3366FF"/>
              </a:buClr>
              <a:buNone/>
            </a:pPr>
            <a:r>
              <a:rPr lang="zh-CN" altLang="en-US" sz="2800" b="1">
                <a:solidFill>
                  <a:srgbClr val="FFFFFF"/>
                </a:solidFill>
              </a:rPr>
              <a:t>        利用</a:t>
            </a:r>
            <a:r>
              <a:rPr lang="en-US" altLang="zh-CN" sz="2800" b="1">
                <a:solidFill>
                  <a:srgbClr val="FFFFFF"/>
                </a:solidFill>
              </a:rPr>
              <a:t>m</a:t>
            </a:r>
            <a:r>
              <a:rPr lang="zh-CN" altLang="en-US" sz="2800" b="1">
                <a:solidFill>
                  <a:srgbClr val="FFFFFF"/>
                </a:solidFill>
              </a:rPr>
              <a:t>阶</a:t>
            </a:r>
            <a:r>
              <a:rPr lang="en-US" altLang="zh-CN" sz="2800" b="1">
                <a:solidFill>
                  <a:srgbClr val="FFFFFF"/>
                </a:solidFill>
              </a:rPr>
              <a:t>B_</a:t>
            </a:r>
            <a:r>
              <a:rPr lang="zh-CN" altLang="en-US" sz="2800" b="1">
                <a:solidFill>
                  <a:srgbClr val="FFFFFF"/>
                </a:solidFill>
              </a:rPr>
              <a:t>树的插入操作</a:t>
            </a:r>
            <a:r>
              <a:rPr lang="zh-CN" altLang="en-US" sz="2800" b="1">
                <a:solidFill>
                  <a:srgbClr val="FFFFFF"/>
                </a:solidFill>
                <a:latin typeface="宋体" panose="02010600030101010101" pitchFamily="2" charset="-122"/>
              </a:rPr>
              <a:t>，</a:t>
            </a:r>
            <a:r>
              <a:rPr lang="zh-CN" altLang="en-US" sz="2800" b="1">
                <a:solidFill>
                  <a:srgbClr val="FFFFFF"/>
                </a:solidFill>
              </a:rPr>
              <a:t>可从空树起</a:t>
            </a:r>
            <a:r>
              <a:rPr lang="zh-CN" altLang="en-US" sz="2800" b="1">
                <a:solidFill>
                  <a:srgbClr val="FFFFFF"/>
                </a:solidFill>
                <a:latin typeface="宋体" panose="02010600030101010101" pitchFamily="2" charset="-122"/>
              </a:rPr>
              <a:t>，将一组关键字依次</a:t>
            </a:r>
            <a:r>
              <a:rPr lang="zh-CN" altLang="en-US" sz="2800" b="1">
                <a:solidFill>
                  <a:srgbClr val="FFFFFF"/>
                </a:solidFill>
              </a:rPr>
              <a:t>插入到</a:t>
            </a:r>
            <a:r>
              <a:rPr lang="en-US" altLang="zh-CN" sz="2800" b="1">
                <a:solidFill>
                  <a:srgbClr val="FFFFFF"/>
                </a:solidFill>
              </a:rPr>
              <a:t>m</a:t>
            </a:r>
            <a:r>
              <a:rPr lang="zh-CN" altLang="en-US" sz="2800" b="1">
                <a:solidFill>
                  <a:srgbClr val="FFFFFF"/>
                </a:solidFill>
              </a:rPr>
              <a:t>阶</a:t>
            </a:r>
            <a:r>
              <a:rPr lang="en-US" altLang="zh-CN" sz="2800" b="1">
                <a:solidFill>
                  <a:srgbClr val="FFFFFF"/>
                </a:solidFill>
              </a:rPr>
              <a:t>B_</a:t>
            </a:r>
            <a:r>
              <a:rPr lang="zh-CN" altLang="en-US" sz="2800" b="1">
                <a:solidFill>
                  <a:srgbClr val="FFFFFF"/>
                </a:solidFill>
              </a:rPr>
              <a:t>树中</a:t>
            </a:r>
            <a:r>
              <a:rPr lang="zh-CN" altLang="en-US" sz="2800" b="1">
                <a:solidFill>
                  <a:srgbClr val="FFFFFF"/>
                </a:solidFill>
                <a:latin typeface="宋体" panose="02010600030101010101" pitchFamily="2" charset="-122"/>
              </a:rPr>
              <a:t>，从而生成一个</a:t>
            </a:r>
            <a:r>
              <a:rPr lang="en-US" altLang="zh-CN" sz="2800" b="1">
                <a:solidFill>
                  <a:srgbClr val="FFFFFF"/>
                </a:solidFill>
              </a:rPr>
              <a:t>m</a:t>
            </a:r>
            <a:r>
              <a:rPr lang="zh-CN" altLang="en-US" sz="2800" b="1">
                <a:solidFill>
                  <a:srgbClr val="FFFFFF"/>
                </a:solidFill>
              </a:rPr>
              <a:t>阶</a:t>
            </a:r>
            <a:r>
              <a:rPr lang="en-US" altLang="zh-CN" sz="2800" b="1">
                <a:solidFill>
                  <a:srgbClr val="FFFFFF"/>
                </a:solidFill>
              </a:rPr>
              <a:t>B_</a:t>
            </a:r>
            <a:r>
              <a:rPr lang="zh-CN" altLang="en-US" sz="2800" b="1">
                <a:solidFill>
                  <a:srgbClr val="FFFFFF"/>
                </a:solidFill>
              </a:rPr>
              <a:t>树</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4113262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3058" name="Group 2">
            <a:extLst>
              <a:ext uri="{FF2B5EF4-FFF2-40B4-BE49-F238E27FC236}">
                <a16:creationId xmlns:a16="http://schemas.microsoft.com/office/drawing/2014/main" id="{9990BBFB-164F-B04A-B364-30A42AFAFC76}"/>
              </a:ext>
            </a:extLst>
          </p:cNvPr>
          <p:cNvGrpSpPr>
            <a:grpSpLocks/>
          </p:cNvGrpSpPr>
          <p:nvPr/>
        </p:nvGrpSpPr>
        <p:grpSpPr bwMode="auto">
          <a:xfrm>
            <a:off x="1600200" y="261938"/>
            <a:ext cx="8991600" cy="6119812"/>
            <a:chOff x="48" y="210"/>
            <a:chExt cx="5664" cy="3855"/>
          </a:xfrm>
        </p:grpSpPr>
        <p:sp>
          <p:nvSpPr>
            <p:cNvPr id="813059" name="Rectangle 3">
              <a:extLst>
                <a:ext uri="{FF2B5EF4-FFF2-40B4-BE49-F238E27FC236}">
                  <a16:creationId xmlns:a16="http://schemas.microsoft.com/office/drawing/2014/main" id="{79B924C5-DB04-054A-853D-2AF8B456AEB2}"/>
                </a:ext>
              </a:extLst>
            </p:cNvPr>
            <p:cNvSpPr>
              <a:spLocks noChangeArrowheads="1"/>
            </p:cNvSpPr>
            <p:nvPr/>
          </p:nvSpPr>
          <p:spPr bwMode="auto">
            <a:xfrm>
              <a:off x="1392" y="3838"/>
              <a:ext cx="244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9-15   </a:t>
              </a:r>
              <a:r>
                <a:rPr kumimoji="1" lang="zh-CN" altLang="en-US" sz="2000" b="1">
                  <a:solidFill>
                    <a:srgbClr val="FFFFFF"/>
                  </a:solidFill>
                  <a:latin typeface="Times New Roman" panose="02020603050405020304" pitchFamily="18" charset="0"/>
                  <a:ea typeface="宋体" panose="02010600030101010101" pitchFamily="2" charset="-122"/>
                </a:rPr>
                <a:t>在</a:t>
              </a:r>
              <a:r>
                <a:rPr kumimoji="1" lang="en-US" altLang="zh-CN" sz="2000" b="1">
                  <a:solidFill>
                    <a:srgbClr val="FFFFFF"/>
                  </a:solidFill>
                  <a:latin typeface="Times New Roman" panose="02020603050405020304" pitchFamily="18" charset="0"/>
                  <a:ea typeface="宋体" panose="02010600030101010101" pitchFamily="2" charset="-122"/>
                </a:rPr>
                <a:t>B_</a:t>
              </a:r>
              <a:r>
                <a:rPr kumimoji="1" lang="zh-CN" altLang="en-US" sz="2000" b="1">
                  <a:solidFill>
                    <a:srgbClr val="FFFFFF"/>
                  </a:solidFill>
                  <a:latin typeface="Times New Roman" panose="02020603050405020304" pitchFamily="18" charset="0"/>
                  <a:ea typeface="宋体" panose="02010600030101010101" pitchFamily="2" charset="-122"/>
                </a:rPr>
                <a:t>树中进行删除的过程</a:t>
              </a:r>
            </a:p>
          </p:txBody>
        </p:sp>
        <p:grpSp>
          <p:nvGrpSpPr>
            <p:cNvPr id="813060" name="Group 4">
              <a:extLst>
                <a:ext uri="{FF2B5EF4-FFF2-40B4-BE49-F238E27FC236}">
                  <a16:creationId xmlns:a16="http://schemas.microsoft.com/office/drawing/2014/main" id="{1659EA43-C014-8746-80E6-5992239C9EA3}"/>
                </a:ext>
              </a:extLst>
            </p:cNvPr>
            <p:cNvGrpSpPr>
              <a:grpSpLocks/>
            </p:cNvGrpSpPr>
            <p:nvPr/>
          </p:nvGrpSpPr>
          <p:grpSpPr bwMode="auto">
            <a:xfrm>
              <a:off x="48" y="210"/>
              <a:ext cx="5664" cy="3524"/>
              <a:chOff x="48" y="210"/>
              <a:chExt cx="5664" cy="3524"/>
            </a:xfrm>
          </p:grpSpPr>
          <p:grpSp>
            <p:nvGrpSpPr>
              <p:cNvPr id="813061" name="Group 5">
                <a:extLst>
                  <a:ext uri="{FF2B5EF4-FFF2-40B4-BE49-F238E27FC236}">
                    <a16:creationId xmlns:a16="http://schemas.microsoft.com/office/drawing/2014/main" id="{FA3EB180-D2D3-0F4E-8C1F-182960A4C43A}"/>
                  </a:ext>
                </a:extLst>
              </p:cNvPr>
              <p:cNvGrpSpPr>
                <a:grpSpLocks/>
              </p:cNvGrpSpPr>
              <p:nvPr/>
            </p:nvGrpSpPr>
            <p:grpSpPr bwMode="auto">
              <a:xfrm>
                <a:off x="192" y="210"/>
                <a:ext cx="5136" cy="1648"/>
                <a:chOff x="192" y="2585"/>
                <a:chExt cx="5136" cy="1648"/>
              </a:xfrm>
            </p:grpSpPr>
            <p:grpSp>
              <p:nvGrpSpPr>
                <p:cNvPr id="813062" name="Group 6">
                  <a:extLst>
                    <a:ext uri="{FF2B5EF4-FFF2-40B4-BE49-F238E27FC236}">
                      <a16:creationId xmlns:a16="http://schemas.microsoft.com/office/drawing/2014/main" id="{A7CC6C71-0916-DF4B-AA81-807F997C231C}"/>
                    </a:ext>
                  </a:extLst>
                </p:cNvPr>
                <p:cNvGrpSpPr>
                  <a:grpSpLocks/>
                </p:cNvGrpSpPr>
                <p:nvPr/>
              </p:nvGrpSpPr>
              <p:grpSpPr bwMode="auto">
                <a:xfrm>
                  <a:off x="2112" y="2832"/>
                  <a:ext cx="816" cy="384"/>
                  <a:chOff x="2336" y="2688"/>
                  <a:chExt cx="816" cy="384"/>
                </a:xfrm>
              </p:grpSpPr>
              <p:sp>
                <p:nvSpPr>
                  <p:cNvPr id="813063" name="Rectangle 7">
                    <a:extLst>
                      <a:ext uri="{FF2B5EF4-FFF2-40B4-BE49-F238E27FC236}">
                        <a16:creationId xmlns:a16="http://schemas.microsoft.com/office/drawing/2014/main" id="{078C3212-C16D-4449-AF76-C924151DF1E0}"/>
                      </a:ext>
                    </a:extLst>
                  </p:cNvPr>
                  <p:cNvSpPr>
                    <a:spLocks noChangeArrowheads="1"/>
                  </p:cNvSpPr>
                  <p:nvPr/>
                </p:nvSpPr>
                <p:spPr bwMode="auto">
                  <a:xfrm>
                    <a:off x="2432" y="2688"/>
                    <a:ext cx="54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删除</a:t>
                    </a:r>
                    <a:r>
                      <a:rPr kumimoji="1" lang="en-US" altLang="zh-CN" sz="2400" b="1">
                        <a:solidFill>
                          <a:srgbClr val="FFFFFF"/>
                        </a:solidFill>
                        <a:latin typeface="Times New Roman" panose="02020603050405020304" pitchFamily="18" charset="0"/>
                        <a:ea typeface="宋体" panose="02010600030101010101" pitchFamily="2" charset="-122"/>
                      </a:rPr>
                      <a:t>q</a:t>
                    </a:r>
                  </a:p>
                </p:txBody>
              </p:sp>
              <p:sp>
                <p:nvSpPr>
                  <p:cNvPr id="813064" name="AutoShape 8">
                    <a:extLst>
                      <a:ext uri="{FF2B5EF4-FFF2-40B4-BE49-F238E27FC236}">
                        <a16:creationId xmlns:a16="http://schemas.microsoft.com/office/drawing/2014/main" id="{5298B681-4E5E-1B4D-AFC0-180F511E8CE0}"/>
                      </a:ext>
                    </a:extLst>
                  </p:cNvPr>
                  <p:cNvSpPr>
                    <a:spLocks noChangeArrowheads="1"/>
                  </p:cNvSpPr>
                  <p:nvPr/>
                </p:nvSpPr>
                <p:spPr bwMode="auto">
                  <a:xfrm>
                    <a:off x="2336" y="2936"/>
                    <a:ext cx="816" cy="136"/>
                  </a:xfrm>
                  <a:prstGeom prst="rightArrow">
                    <a:avLst>
                      <a:gd name="adj1" fmla="val 50000"/>
                      <a:gd name="adj2" fmla="val 150000"/>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13065" name="Group 9">
                  <a:extLst>
                    <a:ext uri="{FF2B5EF4-FFF2-40B4-BE49-F238E27FC236}">
                      <a16:creationId xmlns:a16="http://schemas.microsoft.com/office/drawing/2014/main" id="{E19655CC-28C0-D846-94E6-6029E85F1B94}"/>
                    </a:ext>
                  </a:extLst>
                </p:cNvPr>
                <p:cNvGrpSpPr>
                  <a:grpSpLocks/>
                </p:cNvGrpSpPr>
                <p:nvPr/>
              </p:nvGrpSpPr>
              <p:grpSpPr bwMode="auto">
                <a:xfrm>
                  <a:off x="192" y="2585"/>
                  <a:ext cx="2160" cy="1351"/>
                  <a:chOff x="2992" y="96"/>
                  <a:chExt cx="2160" cy="1351"/>
                </a:xfrm>
              </p:grpSpPr>
              <p:sp>
                <p:nvSpPr>
                  <p:cNvPr id="813066" name="Line 10">
                    <a:extLst>
                      <a:ext uri="{FF2B5EF4-FFF2-40B4-BE49-F238E27FC236}">
                        <a16:creationId xmlns:a16="http://schemas.microsoft.com/office/drawing/2014/main" id="{17CCCE1C-C95C-5444-8D17-96D261759FB4}"/>
                      </a:ext>
                    </a:extLst>
                  </p:cNvPr>
                  <p:cNvSpPr>
                    <a:spLocks noChangeShapeType="1"/>
                  </p:cNvSpPr>
                  <p:nvPr/>
                </p:nvSpPr>
                <p:spPr bwMode="auto">
                  <a:xfrm flipH="1">
                    <a:off x="3304" y="896"/>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67" name="Oval 11">
                    <a:extLst>
                      <a:ext uri="{FF2B5EF4-FFF2-40B4-BE49-F238E27FC236}">
                        <a16:creationId xmlns:a16="http://schemas.microsoft.com/office/drawing/2014/main" id="{756EB7DC-3958-174E-9960-907B2CBC3070}"/>
                      </a:ext>
                    </a:extLst>
                  </p:cNvPr>
                  <p:cNvSpPr>
                    <a:spLocks noChangeArrowheads="1"/>
                  </p:cNvSpPr>
                  <p:nvPr/>
                </p:nvSpPr>
                <p:spPr bwMode="auto">
                  <a:xfrm>
                    <a:off x="4184" y="1137"/>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 m</a:t>
                    </a:r>
                  </a:p>
                </p:txBody>
              </p:sp>
              <p:sp>
                <p:nvSpPr>
                  <p:cNvPr id="813068" name="Oval 12">
                    <a:extLst>
                      <a:ext uri="{FF2B5EF4-FFF2-40B4-BE49-F238E27FC236}">
                        <a16:creationId xmlns:a16="http://schemas.microsoft.com/office/drawing/2014/main" id="{5DA1D7C8-5807-6846-AA1A-E88EC002240C}"/>
                      </a:ext>
                    </a:extLst>
                  </p:cNvPr>
                  <p:cNvSpPr>
                    <a:spLocks noChangeArrowheads="1"/>
                  </p:cNvSpPr>
                  <p:nvPr/>
                </p:nvSpPr>
                <p:spPr bwMode="auto">
                  <a:xfrm>
                    <a:off x="2992" y="1152"/>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13069" name="Line 13">
                    <a:extLst>
                      <a:ext uri="{FF2B5EF4-FFF2-40B4-BE49-F238E27FC236}">
                        <a16:creationId xmlns:a16="http://schemas.microsoft.com/office/drawing/2014/main" id="{E7B22AA3-EFA9-3D4C-AFC7-2CC362B4B5AA}"/>
                      </a:ext>
                    </a:extLst>
                  </p:cNvPr>
                  <p:cNvSpPr>
                    <a:spLocks noChangeShapeType="1"/>
                  </p:cNvSpPr>
                  <p:nvPr/>
                </p:nvSpPr>
                <p:spPr bwMode="auto">
                  <a:xfrm flipH="1">
                    <a:off x="4328" y="892"/>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70" name="Oval 14">
                    <a:extLst>
                      <a:ext uri="{FF2B5EF4-FFF2-40B4-BE49-F238E27FC236}">
                        <a16:creationId xmlns:a16="http://schemas.microsoft.com/office/drawing/2014/main" id="{B64DE403-2FEA-CE4D-9946-DDFBD6A9B598}"/>
                      </a:ext>
                    </a:extLst>
                  </p:cNvPr>
                  <p:cNvSpPr>
                    <a:spLocks noChangeArrowheads="1"/>
                  </p:cNvSpPr>
                  <p:nvPr/>
                </p:nvSpPr>
                <p:spPr bwMode="auto">
                  <a:xfrm>
                    <a:off x="4734" y="1121"/>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q</a:t>
                    </a:r>
                  </a:p>
                </p:txBody>
              </p:sp>
              <p:sp>
                <p:nvSpPr>
                  <p:cNvPr id="813071" name="Oval 15">
                    <a:extLst>
                      <a:ext uri="{FF2B5EF4-FFF2-40B4-BE49-F238E27FC236}">
                        <a16:creationId xmlns:a16="http://schemas.microsoft.com/office/drawing/2014/main" id="{4C4A07F5-9DB3-FF4C-A3BC-DD49032385DF}"/>
                      </a:ext>
                    </a:extLst>
                  </p:cNvPr>
                  <p:cNvSpPr>
                    <a:spLocks noChangeArrowheads="1"/>
                  </p:cNvSpPr>
                  <p:nvPr/>
                </p:nvSpPr>
                <p:spPr bwMode="auto">
                  <a:xfrm>
                    <a:off x="3664" y="1152"/>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 g</a:t>
                    </a:r>
                  </a:p>
                </p:txBody>
              </p:sp>
              <p:sp>
                <p:nvSpPr>
                  <p:cNvPr id="813072" name="Line 16">
                    <a:extLst>
                      <a:ext uri="{FF2B5EF4-FFF2-40B4-BE49-F238E27FC236}">
                        <a16:creationId xmlns:a16="http://schemas.microsoft.com/office/drawing/2014/main" id="{DCF2E53D-70B5-5341-8D23-5BE559A2CDC5}"/>
                      </a:ext>
                    </a:extLst>
                  </p:cNvPr>
                  <p:cNvSpPr>
                    <a:spLocks noChangeShapeType="1"/>
                  </p:cNvSpPr>
                  <p:nvPr/>
                </p:nvSpPr>
                <p:spPr bwMode="auto">
                  <a:xfrm>
                    <a:off x="4664" y="88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73" name="Oval 17">
                    <a:extLst>
                      <a:ext uri="{FF2B5EF4-FFF2-40B4-BE49-F238E27FC236}">
                        <a16:creationId xmlns:a16="http://schemas.microsoft.com/office/drawing/2014/main" id="{AC37A55F-3256-0D45-AA26-573E6F914FA9}"/>
                      </a:ext>
                    </a:extLst>
                  </p:cNvPr>
                  <p:cNvSpPr>
                    <a:spLocks noChangeArrowheads="1"/>
                  </p:cNvSpPr>
                  <p:nvPr/>
                </p:nvSpPr>
                <p:spPr bwMode="auto">
                  <a:xfrm>
                    <a:off x="3808" y="96"/>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p>
                </p:txBody>
              </p:sp>
              <p:sp>
                <p:nvSpPr>
                  <p:cNvPr id="813074" name="Oval 18">
                    <a:extLst>
                      <a:ext uri="{FF2B5EF4-FFF2-40B4-BE49-F238E27FC236}">
                        <a16:creationId xmlns:a16="http://schemas.microsoft.com/office/drawing/2014/main" id="{F338179B-1EC8-1243-8B90-696FDF288360}"/>
                      </a:ext>
                    </a:extLst>
                  </p:cNvPr>
                  <p:cNvSpPr>
                    <a:spLocks noChangeArrowheads="1"/>
                  </p:cNvSpPr>
                  <p:nvPr/>
                </p:nvSpPr>
                <p:spPr bwMode="auto">
                  <a:xfrm>
                    <a:off x="3376" y="624"/>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13075" name="Oval 19">
                    <a:extLst>
                      <a:ext uri="{FF2B5EF4-FFF2-40B4-BE49-F238E27FC236}">
                        <a16:creationId xmlns:a16="http://schemas.microsoft.com/office/drawing/2014/main" id="{DE050A60-D7BF-164F-BE44-A8CE28DFA903}"/>
                      </a:ext>
                    </a:extLst>
                  </p:cNvPr>
                  <p:cNvSpPr>
                    <a:spLocks noChangeArrowheads="1"/>
                  </p:cNvSpPr>
                  <p:nvPr/>
                </p:nvSpPr>
                <p:spPr bwMode="auto">
                  <a:xfrm>
                    <a:off x="4342" y="60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13076" name="Line 20">
                    <a:extLst>
                      <a:ext uri="{FF2B5EF4-FFF2-40B4-BE49-F238E27FC236}">
                        <a16:creationId xmlns:a16="http://schemas.microsoft.com/office/drawing/2014/main" id="{6E593A51-6A31-DD4A-AC92-0FFA98285873}"/>
                      </a:ext>
                    </a:extLst>
                  </p:cNvPr>
                  <p:cNvSpPr>
                    <a:spLocks noChangeShapeType="1"/>
                  </p:cNvSpPr>
                  <p:nvPr/>
                </p:nvSpPr>
                <p:spPr bwMode="auto">
                  <a:xfrm flipH="1">
                    <a:off x="3664" y="372"/>
                    <a:ext cx="262" cy="2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77" name="Line 21">
                    <a:extLst>
                      <a:ext uri="{FF2B5EF4-FFF2-40B4-BE49-F238E27FC236}">
                        <a16:creationId xmlns:a16="http://schemas.microsoft.com/office/drawing/2014/main" id="{1666CB0D-03DA-CA43-8192-6756CC4DE163}"/>
                      </a:ext>
                    </a:extLst>
                  </p:cNvPr>
                  <p:cNvSpPr>
                    <a:spLocks noChangeShapeType="1"/>
                  </p:cNvSpPr>
                  <p:nvPr/>
                </p:nvSpPr>
                <p:spPr bwMode="auto">
                  <a:xfrm>
                    <a:off x="4120" y="376"/>
                    <a:ext cx="312"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78" name="Line 22">
                    <a:extLst>
                      <a:ext uri="{FF2B5EF4-FFF2-40B4-BE49-F238E27FC236}">
                        <a16:creationId xmlns:a16="http://schemas.microsoft.com/office/drawing/2014/main" id="{F699EC27-FDC8-C64F-9D8B-47C65C5A5C20}"/>
                      </a:ext>
                    </a:extLst>
                  </p:cNvPr>
                  <p:cNvSpPr>
                    <a:spLocks noChangeShapeType="1"/>
                  </p:cNvSpPr>
                  <p:nvPr/>
                </p:nvSpPr>
                <p:spPr bwMode="auto">
                  <a:xfrm>
                    <a:off x="3632" y="91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13079" name="Group 23">
                  <a:extLst>
                    <a:ext uri="{FF2B5EF4-FFF2-40B4-BE49-F238E27FC236}">
                      <a16:creationId xmlns:a16="http://schemas.microsoft.com/office/drawing/2014/main" id="{433D6E7A-7B1D-8A4D-92DC-0A74D6285E62}"/>
                    </a:ext>
                  </a:extLst>
                </p:cNvPr>
                <p:cNvGrpSpPr>
                  <a:grpSpLocks/>
                </p:cNvGrpSpPr>
                <p:nvPr/>
              </p:nvGrpSpPr>
              <p:grpSpPr bwMode="auto">
                <a:xfrm>
                  <a:off x="2736" y="2592"/>
                  <a:ext cx="2160" cy="1351"/>
                  <a:chOff x="2592" y="2592"/>
                  <a:chExt cx="2160" cy="1351"/>
                </a:xfrm>
              </p:grpSpPr>
              <p:sp>
                <p:nvSpPr>
                  <p:cNvPr id="813080" name="Line 24">
                    <a:extLst>
                      <a:ext uri="{FF2B5EF4-FFF2-40B4-BE49-F238E27FC236}">
                        <a16:creationId xmlns:a16="http://schemas.microsoft.com/office/drawing/2014/main" id="{D79457F7-8222-3042-BE08-D837B5F9DB87}"/>
                      </a:ext>
                    </a:extLst>
                  </p:cNvPr>
                  <p:cNvSpPr>
                    <a:spLocks noChangeShapeType="1"/>
                  </p:cNvSpPr>
                  <p:nvPr/>
                </p:nvSpPr>
                <p:spPr bwMode="auto">
                  <a:xfrm flipH="1">
                    <a:off x="2904" y="3392"/>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81" name="Oval 25">
                    <a:extLst>
                      <a:ext uri="{FF2B5EF4-FFF2-40B4-BE49-F238E27FC236}">
                        <a16:creationId xmlns:a16="http://schemas.microsoft.com/office/drawing/2014/main" id="{F2E3884F-49E9-F44F-B4A6-0B46921A9B41}"/>
                      </a:ext>
                    </a:extLst>
                  </p:cNvPr>
                  <p:cNvSpPr>
                    <a:spLocks noChangeArrowheads="1"/>
                  </p:cNvSpPr>
                  <p:nvPr/>
                </p:nvSpPr>
                <p:spPr bwMode="auto">
                  <a:xfrm>
                    <a:off x="3784" y="3633"/>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a:t>
                    </a:r>
                  </a:p>
                </p:txBody>
              </p:sp>
              <p:sp>
                <p:nvSpPr>
                  <p:cNvPr id="813082" name="Oval 26">
                    <a:extLst>
                      <a:ext uri="{FF2B5EF4-FFF2-40B4-BE49-F238E27FC236}">
                        <a16:creationId xmlns:a16="http://schemas.microsoft.com/office/drawing/2014/main" id="{970006F2-21F3-CC43-B7B4-C2CEEC8ADCF3}"/>
                      </a:ext>
                    </a:extLst>
                  </p:cNvPr>
                  <p:cNvSpPr>
                    <a:spLocks noChangeArrowheads="1"/>
                  </p:cNvSpPr>
                  <p:nvPr/>
                </p:nvSpPr>
                <p:spPr bwMode="auto">
                  <a:xfrm>
                    <a:off x="2592" y="3640"/>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13083" name="Line 27">
                    <a:extLst>
                      <a:ext uri="{FF2B5EF4-FFF2-40B4-BE49-F238E27FC236}">
                        <a16:creationId xmlns:a16="http://schemas.microsoft.com/office/drawing/2014/main" id="{6F1FEEB1-4CC3-C847-A35F-B66B9305A552}"/>
                      </a:ext>
                    </a:extLst>
                  </p:cNvPr>
                  <p:cNvSpPr>
                    <a:spLocks noChangeShapeType="1"/>
                  </p:cNvSpPr>
                  <p:nvPr/>
                </p:nvSpPr>
                <p:spPr bwMode="auto">
                  <a:xfrm flipH="1">
                    <a:off x="3928" y="3388"/>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84" name="Oval 28">
                    <a:extLst>
                      <a:ext uri="{FF2B5EF4-FFF2-40B4-BE49-F238E27FC236}">
                        <a16:creationId xmlns:a16="http://schemas.microsoft.com/office/drawing/2014/main" id="{55FAF910-1E31-954D-A29C-F8EF1637F9B4}"/>
                      </a:ext>
                    </a:extLst>
                  </p:cNvPr>
                  <p:cNvSpPr>
                    <a:spLocks noChangeArrowheads="1"/>
                  </p:cNvSpPr>
                  <p:nvPr/>
                </p:nvSpPr>
                <p:spPr bwMode="auto">
                  <a:xfrm>
                    <a:off x="4334" y="3617"/>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13085" name="Oval 29">
                    <a:extLst>
                      <a:ext uri="{FF2B5EF4-FFF2-40B4-BE49-F238E27FC236}">
                        <a16:creationId xmlns:a16="http://schemas.microsoft.com/office/drawing/2014/main" id="{05BF2427-0ED5-3D44-A882-BE19525BBA68}"/>
                      </a:ext>
                    </a:extLst>
                  </p:cNvPr>
                  <p:cNvSpPr>
                    <a:spLocks noChangeArrowheads="1"/>
                  </p:cNvSpPr>
                  <p:nvPr/>
                </p:nvSpPr>
                <p:spPr bwMode="auto">
                  <a:xfrm>
                    <a:off x="3264" y="364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 g</a:t>
                    </a:r>
                  </a:p>
                </p:txBody>
              </p:sp>
              <p:sp>
                <p:nvSpPr>
                  <p:cNvPr id="813086" name="Line 30">
                    <a:extLst>
                      <a:ext uri="{FF2B5EF4-FFF2-40B4-BE49-F238E27FC236}">
                        <a16:creationId xmlns:a16="http://schemas.microsoft.com/office/drawing/2014/main" id="{C0B78F0A-2336-8648-97B8-30D0C6A6A046}"/>
                      </a:ext>
                    </a:extLst>
                  </p:cNvPr>
                  <p:cNvSpPr>
                    <a:spLocks noChangeShapeType="1"/>
                  </p:cNvSpPr>
                  <p:nvPr/>
                </p:nvSpPr>
                <p:spPr bwMode="auto">
                  <a:xfrm>
                    <a:off x="4264" y="337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87" name="Oval 31">
                    <a:extLst>
                      <a:ext uri="{FF2B5EF4-FFF2-40B4-BE49-F238E27FC236}">
                        <a16:creationId xmlns:a16="http://schemas.microsoft.com/office/drawing/2014/main" id="{CA13776B-049A-1D46-BA23-BCAA8D4362AD}"/>
                      </a:ext>
                    </a:extLst>
                  </p:cNvPr>
                  <p:cNvSpPr>
                    <a:spLocks noChangeArrowheads="1"/>
                  </p:cNvSpPr>
                  <p:nvPr/>
                </p:nvSpPr>
                <p:spPr bwMode="auto">
                  <a:xfrm>
                    <a:off x="3408" y="2592"/>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p>
                </p:txBody>
              </p:sp>
              <p:sp>
                <p:nvSpPr>
                  <p:cNvPr id="813088" name="Oval 32">
                    <a:extLst>
                      <a:ext uri="{FF2B5EF4-FFF2-40B4-BE49-F238E27FC236}">
                        <a16:creationId xmlns:a16="http://schemas.microsoft.com/office/drawing/2014/main" id="{1BDC1338-AC10-1643-BB93-19D1077CEE24}"/>
                      </a:ext>
                    </a:extLst>
                  </p:cNvPr>
                  <p:cNvSpPr>
                    <a:spLocks noChangeArrowheads="1"/>
                  </p:cNvSpPr>
                  <p:nvPr/>
                </p:nvSpPr>
                <p:spPr bwMode="auto">
                  <a:xfrm>
                    <a:off x="2976" y="3120"/>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13089" name="Oval 33">
                    <a:extLst>
                      <a:ext uri="{FF2B5EF4-FFF2-40B4-BE49-F238E27FC236}">
                        <a16:creationId xmlns:a16="http://schemas.microsoft.com/office/drawing/2014/main" id="{ECC73DFB-A274-3A49-A53B-DCEF02D644E8}"/>
                      </a:ext>
                    </a:extLst>
                  </p:cNvPr>
                  <p:cNvSpPr>
                    <a:spLocks noChangeArrowheads="1"/>
                  </p:cNvSpPr>
                  <p:nvPr/>
                </p:nvSpPr>
                <p:spPr bwMode="auto">
                  <a:xfrm>
                    <a:off x="3942" y="3104"/>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a:t>
                    </a:r>
                  </a:p>
                </p:txBody>
              </p:sp>
              <p:sp>
                <p:nvSpPr>
                  <p:cNvPr id="813090" name="Line 34">
                    <a:extLst>
                      <a:ext uri="{FF2B5EF4-FFF2-40B4-BE49-F238E27FC236}">
                        <a16:creationId xmlns:a16="http://schemas.microsoft.com/office/drawing/2014/main" id="{7C76C6F6-3635-6744-B160-943760882EFF}"/>
                      </a:ext>
                    </a:extLst>
                  </p:cNvPr>
                  <p:cNvSpPr>
                    <a:spLocks noChangeShapeType="1"/>
                  </p:cNvSpPr>
                  <p:nvPr/>
                </p:nvSpPr>
                <p:spPr bwMode="auto">
                  <a:xfrm flipH="1">
                    <a:off x="3264" y="2868"/>
                    <a:ext cx="262" cy="2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91" name="Line 35">
                    <a:extLst>
                      <a:ext uri="{FF2B5EF4-FFF2-40B4-BE49-F238E27FC236}">
                        <a16:creationId xmlns:a16="http://schemas.microsoft.com/office/drawing/2014/main" id="{757380DA-E143-8345-9BBE-68A88DDB8133}"/>
                      </a:ext>
                    </a:extLst>
                  </p:cNvPr>
                  <p:cNvSpPr>
                    <a:spLocks noChangeShapeType="1"/>
                  </p:cNvSpPr>
                  <p:nvPr/>
                </p:nvSpPr>
                <p:spPr bwMode="auto">
                  <a:xfrm>
                    <a:off x="3720" y="2872"/>
                    <a:ext cx="312"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092" name="Line 36">
                    <a:extLst>
                      <a:ext uri="{FF2B5EF4-FFF2-40B4-BE49-F238E27FC236}">
                        <a16:creationId xmlns:a16="http://schemas.microsoft.com/office/drawing/2014/main" id="{0523CBE4-6DBA-FC40-8898-8E5CB5B966D6}"/>
                      </a:ext>
                    </a:extLst>
                  </p:cNvPr>
                  <p:cNvSpPr>
                    <a:spLocks noChangeShapeType="1"/>
                  </p:cNvSpPr>
                  <p:nvPr/>
                </p:nvSpPr>
                <p:spPr bwMode="auto">
                  <a:xfrm>
                    <a:off x="3232" y="340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13093" name="Group 37">
                  <a:extLst>
                    <a:ext uri="{FF2B5EF4-FFF2-40B4-BE49-F238E27FC236}">
                      <a16:creationId xmlns:a16="http://schemas.microsoft.com/office/drawing/2014/main" id="{82255B2A-3989-734D-A8F1-A17CE6D4677F}"/>
                    </a:ext>
                  </a:extLst>
                </p:cNvPr>
                <p:cNvGrpSpPr>
                  <a:grpSpLocks/>
                </p:cNvGrpSpPr>
                <p:nvPr/>
              </p:nvGrpSpPr>
              <p:grpSpPr bwMode="auto">
                <a:xfrm>
                  <a:off x="4648" y="2943"/>
                  <a:ext cx="680" cy="369"/>
                  <a:chOff x="144" y="295"/>
                  <a:chExt cx="680" cy="369"/>
                </a:xfrm>
              </p:grpSpPr>
              <p:sp>
                <p:nvSpPr>
                  <p:cNvPr id="813094" name="Rectangle 38">
                    <a:extLst>
                      <a:ext uri="{FF2B5EF4-FFF2-40B4-BE49-F238E27FC236}">
                        <a16:creationId xmlns:a16="http://schemas.microsoft.com/office/drawing/2014/main" id="{67FF1431-3125-AE42-9778-0C9E2278F468}"/>
                      </a:ext>
                    </a:extLst>
                  </p:cNvPr>
                  <p:cNvSpPr>
                    <a:spLocks noChangeArrowheads="1"/>
                  </p:cNvSpPr>
                  <p:nvPr/>
                </p:nvSpPr>
                <p:spPr bwMode="auto">
                  <a:xfrm>
                    <a:off x="188" y="295"/>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删除</a:t>
                    </a:r>
                    <a:r>
                      <a:rPr kumimoji="1" lang="en-US" altLang="zh-CN" sz="2400" b="1">
                        <a:solidFill>
                          <a:srgbClr val="FFFFFF"/>
                        </a:solidFill>
                        <a:latin typeface="Times New Roman" panose="02020603050405020304" pitchFamily="18" charset="0"/>
                        <a:ea typeface="宋体" panose="02010600030101010101" pitchFamily="2" charset="-122"/>
                      </a:rPr>
                      <a:t>h</a:t>
                    </a:r>
                  </a:p>
                </p:txBody>
              </p:sp>
              <p:sp>
                <p:nvSpPr>
                  <p:cNvPr id="813095" name="AutoShape 39">
                    <a:extLst>
                      <a:ext uri="{FF2B5EF4-FFF2-40B4-BE49-F238E27FC236}">
                        <a16:creationId xmlns:a16="http://schemas.microsoft.com/office/drawing/2014/main" id="{17EDCBDD-5BC2-9948-A4F9-07705542D77B}"/>
                      </a:ext>
                    </a:extLst>
                  </p:cNvPr>
                  <p:cNvSpPr>
                    <a:spLocks noChangeArrowheads="1"/>
                  </p:cNvSpPr>
                  <p:nvPr/>
                </p:nvSpPr>
                <p:spPr bwMode="auto">
                  <a:xfrm>
                    <a:off x="144" y="528"/>
                    <a:ext cx="680" cy="136"/>
                  </a:xfrm>
                  <a:prstGeom prst="rightArrow">
                    <a:avLst>
                      <a:gd name="adj1" fmla="val 50000"/>
                      <a:gd name="adj2" fmla="val 125000"/>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13096" name="Rectangle 40">
                  <a:extLst>
                    <a:ext uri="{FF2B5EF4-FFF2-40B4-BE49-F238E27FC236}">
                      <a16:creationId xmlns:a16="http://schemas.microsoft.com/office/drawing/2014/main" id="{3D6D0C22-F944-AD4C-B2CB-509C13A23C4B}"/>
                    </a:ext>
                  </a:extLst>
                </p:cNvPr>
                <p:cNvSpPr>
                  <a:spLocks noChangeArrowheads="1"/>
                </p:cNvSpPr>
                <p:nvPr/>
              </p:nvSpPr>
              <p:spPr bwMode="auto">
                <a:xfrm>
                  <a:off x="3687" y="3984"/>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grpSp>
          <p:grpSp>
            <p:nvGrpSpPr>
              <p:cNvPr id="813097" name="Group 41">
                <a:extLst>
                  <a:ext uri="{FF2B5EF4-FFF2-40B4-BE49-F238E27FC236}">
                    <a16:creationId xmlns:a16="http://schemas.microsoft.com/office/drawing/2014/main" id="{208D255A-2EBF-E747-A088-7E3DFC46E30F}"/>
                  </a:ext>
                </a:extLst>
              </p:cNvPr>
              <p:cNvGrpSpPr>
                <a:grpSpLocks/>
              </p:cNvGrpSpPr>
              <p:nvPr/>
            </p:nvGrpSpPr>
            <p:grpSpPr bwMode="auto">
              <a:xfrm>
                <a:off x="3888" y="2150"/>
                <a:ext cx="680" cy="369"/>
                <a:chOff x="144" y="295"/>
                <a:chExt cx="680" cy="369"/>
              </a:xfrm>
            </p:grpSpPr>
            <p:sp>
              <p:nvSpPr>
                <p:cNvPr id="813098" name="Rectangle 42">
                  <a:extLst>
                    <a:ext uri="{FF2B5EF4-FFF2-40B4-BE49-F238E27FC236}">
                      <a16:creationId xmlns:a16="http://schemas.microsoft.com/office/drawing/2014/main" id="{E8E49DFA-D013-9944-8AC2-36CF2EA478BC}"/>
                    </a:ext>
                  </a:extLst>
                </p:cNvPr>
                <p:cNvSpPr>
                  <a:spLocks noChangeArrowheads="1"/>
                </p:cNvSpPr>
                <p:nvPr/>
              </p:nvSpPr>
              <p:spPr bwMode="auto">
                <a:xfrm>
                  <a:off x="188" y="295"/>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删除</a:t>
                  </a:r>
                  <a:r>
                    <a:rPr kumimoji="1" lang="en-US" altLang="zh-CN" sz="2400" b="1">
                      <a:solidFill>
                        <a:srgbClr val="FFFFFF"/>
                      </a:solidFill>
                      <a:latin typeface="Times New Roman" panose="02020603050405020304" pitchFamily="18" charset="0"/>
                      <a:ea typeface="宋体" panose="02010600030101010101" pitchFamily="2" charset="-122"/>
                    </a:rPr>
                    <a:t>e</a:t>
                  </a:r>
                </a:p>
              </p:txBody>
            </p:sp>
            <p:sp>
              <p:nvSpPr>
                <p:cNvPr id="813099" name="AutoShape 43">
                  <a:extLst>
                    <a:ext uri="{FF2B5EF4-FFF2-40B4-BE49-F238E27FC236}">
                      <a16:creationId xmlns:a16="http://schemas.microsoft.com/office/drawing/2014/main" id="{1DC97705-698B-6A48-982F-DD21E43E3F87}"/>
                    </a:ext>
                  </a:extLst>
                </p:cNvPr>
                <p:cNvSpPr>
                  <a:spLocks noChangeArrowheads="1"/>
                </p:cNvSpPr>
                <p:nvPr/>
              </p:nvSpPr>
              <p:spPr bwMode="auto">
                <a:xfrm>
                  <a:off x="144" y="528"/>
                  <a:ext cx="680" cy="136"/>
                </a:xfrm>
                <a:prstGeom prst="rightArrow">
                  <a:avLst>
                    <a:gd name="adj1" fmla="val 50000"/>
                    <a:gd name="adj2" fmla="val 125000"/>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13100" name="Group 44">
                <a:extLst>
                  <a:ext uri="{FF2B5EF4-FFF2-40B4-BE49-F238E27FC236}">
                    <a16:creationId xmlns:a16="http://schemas.microsoft.com/office/drawing/2014/main" id="{A08CBFD1-2C76-1440-8941-36DF2F6AD773}"/>
                  </a:ext>
                </a:extLst>
              </p:cNvPr>
              <p:cNvGrpSpPr>
                <a:grpSpLocks/>
              </p:cNvGrpSpPr>
              <p:nvPr/>
            </p:nvGrpSpPr>
            <p:grpSpPr bwMode="auto">
              <a:xfrm>
                <a:off x="48" y="2061"/>
                <a:ext cx="2160" cy="1351"/>
                <a:chOff x="2592" y="2592"/>
                <a:chExt cx="2160" cy="1351"/>
              </a:xfrm>
            </p:grpSpPr>
            <p:sp>
              <p:nvSpPr>
                <p:cNvPr id="813101" name="Line 45">
                  <a:extLst>
                    <a:ext uri="{FF2B5EF4-FFF2-40B4-BE49-F238E27FC236}">
                      <a16:creationId xmlns:a16="http://schemas.microsoft.com/office/drawing/2014/main" id="{F3D1F889-1DAE-384E-AF57-AF995B190227}"/>
                    </a:ext>
                  </a:extLst>
                </p:cNvPr>
                <p:cNvSpPr>
                  <a:spLocks noChangeShapeType="1"/>
                </p:cNvSpPr>
                <p:nvPr/>
              </p:nvSpPr>
              <p:spPr bwMode="auto">
                <a:xfrm flipH="1">
                  <a:off x="2904" y="3392"/>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02" name="Oval 46">
                  <a:extLst>
                    <a:ext uri="{FF2B5EF4-FFF2-40B4-BE49-F238E27FC236}">
                      <a16:creationId xmlns:a16="http://schemas.microsoft.com/office/drawing/2014/main" id="{00FF6D06-2D74-4644-B16D-2A93A807186D}"/>
                    </a:ext>
                  </a:extLst>
                </p:cNvPr>
                <p:cNvSpPr>
                  <a:spLocks noChangeArrowheads="1"/>
                </p:cNvSpPr>
                <p:nvPr/>
              </p:nvSpPr>
              <p:spPr bwMode="auto">
                <a:xfrm>
                  <a:off x="3784" y="3633"/>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a:t>
                  </a:r>
                </a:p>
              </p:txBody>
            </p:sp>
            <p:sp>
              <p:nvSpPr>
                <p:cNvPr id="813103" name="Oval 47">
                  <a:extLst>
                    <a:ext uri="{FF2B5EF4-FFF2-40B4-BE49-F238E27FC236}">
                      <a16:creationId xmlns:a16="http://schemas.microsoft.com/office/drawing/2014/main" id="{82A65220-BEF6-8B4E-B9F2-ED65DE676C3B}"/>
                    </a:ext>
                  </a:extLst>
                </p:cNvPr>
                <p:cNvSpPr>
                  <a:spLocks noChangeArrowheads="1"/>
                </p:cNvSpPr>
                <p:nvPr/>
              </p:nvSpPr>
              <p:spPr bwMode="auto">
                <a:xfrm>
                  <a:off x="2592" y="3640"/>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d</a:t>
                  </a:r>
                </a:p>
              </p:txBody>
            </p:sp>
            <p:sp>
              <p:nvSpPr>
                <p:cNvPr id="813104" name="Line 48">
                  <a:extLst>
                    <a:ext uri="{FF2B5EF4-FFF2-40B4-BE49-F238E27FC236}">
                      <a16:creationId xmlns:a16="http://schemas.microsoft.com/office/drawing/2014/main" id="{2F4690AC-3D3E-384D-A2C7-3F2B86419E9A}"/>
                    </a:ext>
                  </a:extLst>
                </p:cNvPr>
                <p:cNvSpPr>
                  <a:spLocks noChangeShapeType="1"/>
                </p:cNvSpPr>
                <p:nvPr/>
              </p:nvSpPr>
              <p:spPr bwMode="auto">
                <a:xfrm flipH="1">
                  <a:off x="3928" y="3388"/>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05" name="Oval 49">
                  <a:extLst>
                    <a:ext uri="{FF2B5EF4-FFF2-40B4-BE49-F238E27FC236}">
                      <a16:creationId xmlns:a16="http://schemas.microsoft.com/office/drawing/2014/main" id="{86728D4F-6FA1-054A-8523-CF761824B469}"/>
                    </a:ext>
                  </a:extLst>
                </p:cNvPr>
                <p:cNvSpPr>
                  <a:spLocks noChangeArrowheads="1"/>
                </p:cNvSpPr>
                <p:nvPr/>
              </p:nvSpPr>
              <p:spPr bwMode="auto">
                <a:xfrm>
                  <a:off x="4334" y="3617"/>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13106" name="Oval 50">
                  <a:extLst>
                    <a:ext uri="{FF2B5EF4-FFF2-40B4-BE49-F238E27FC236}">
                      <a16:creationId xmlns:a16="http://schemas.microsoft.com/office/drawing/2014/main" id="{CC4870C4-E6F1-A24D-B779-429DD7A202F2}"/>
                    </a:ext>
                  </a:extLst>
                </p:cNvPr>
                <p:cNvSpPr>
                  <a:spLocks noChangeArrowheads="1"/>
                </p:cNvSpPr>
                <p:nvPr/>
              </p:nvSpPr>
              <p:spPr bwMode="auto">
                <a:xfrm>
                  <a:off x="3264" y="364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a:t>
                  </a:r>
                </a:p>
              </p:txBody>
            </p:sp>
            <p:sp>
              <p:nvSpPr>
                <p:cNvPr id="813107" name="Line 51">
                  <a:extLst>
                    <a:ext uri="{FF2B5EF4-FFF2-40B4-BE49-F238E27FC236}">
                      <a16:creationId xmlns:a16="http://schemas.microsoft.com/office/drawing/2014/main" id="{DCBE97B7-2BC0-8A47-9595-F43C25635A5D}"/>
                    </a:ext>
                  </a:extLst>
                </p:cNvPr>
                <p:cNvSpPr>
                  <a:spLocks noChangeShapeType="1"/>
                </p:cNvSpPr>
                <p:nvPr/>
              </p:nvSpPr>
              <p:spPr bwMode="auto">
                <a:xfrm>
                  <a:off x="4264" y="337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08" name="Oval 52">
                  <a:extLst>
                    <a:ext uri="{FF2B5EF4-FFF2-40B4-BE49-F238E27FC236}">
                      <a16:creationId xmlns:a16="http://schemas.microsoft.com/office/drawing/2014/main" id="{C2A3806B-0973-E046-A3A9-C3AAB29B222D}"/>
                    </a:ext>
                  </a:extLst>
                </p:cNvPr>
                <p:cNvSpPr>
                  <a:spLocks noChangeArrowheads="1"/>
                </p:cNvSpPr>
                <p:nvPr/>
              </p:nvSpPr>
              <p:spPr bwMode="auto">
                <a:xfrm>
                  <a:off x="3408" y="2592"/>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a:t>
                  </a:r>
                </a:p>
              </p:txBody>
            </p:sp>
            <p:sp>
              <p:nvSpPr>
                <p:cNvPr id="813109" name="Oval 53">
                  <a:extLst>
                    <a:ext uri="{FF2B5EF4-FFF2-40B4-BE49-F238E27FC236}">
                      <a16:creationId xmlns:a16="http://schemas.microsoft.com/office/drawing/2014/main" id="{F980A93B-B102-E04D-BD61-FDF8E928E0C7}"/>
                    </a:ext>
                  </a:extLst>
                </p:cNvPr>
                <p:cNvSpPr>
                  <a:spLocks noChangeArrowheads="1"/>
                </p:cNvSpPr>
                <p:nvPr/>
              </p:nvSpPr>
              <p:spPr bwMode="auto">
                <a:xfrm>
                  <a:off x="2976" y="3120"/>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13110" name="Oval 54">
                  <a:extLst>
                    <a:ext uri="{FF2B5EF4-FFF2-40B4-BE49-F238E27FC236}">
                      <a16:creationId xmlns:a16="http://schemas.microsoft.com/office/drawing/2014/main" id="{2C127E86-EF5A-614F-B47E-E0613AC7AF3C}"/>
                    </a:ext>
                  </a:extLst>
                </p:cNvPr>
                <p:cNvSpPr>
                  <a:spLocks noChangeArrowheads="1"/>
                </p:cNvSpPr>
                <p:nvPr/>
              </p:nvSpPr>
              <p:spPr bwMode="auto">
                <a:xfrm>
                  <a:off x="3942" y="3104"/>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a:t>
                  </a:r>
                </a:p>
              </p:txBody>
            </p:sp>
            <p:sp>
              <p:nvSpPr>
                <p:cNvPr id="813111" name="Line 55">
                  <a:extLst>
                    <a:ext uri="{FF2B5EF4-FFF2-40B4-BE49-F238E27FC236}">
                      <a16:creationId xmlns:a16="http://schemas.microsoft.com/office/drawing/2014/main" id="{5D6D0687-6908-D64C-9F29-745275DAEBE1}"/>
                    </a:ext>
                  </a:extLst>
                </p:cNvPr>
                <p:cNvSpPr>
                  <a:spLocks noChangeShapeType="1"/>
                </p:cNvSpPr>
                <p:nvPr/>
              </p:nvSpPr>
              <p:spPr bwMode="auto">
                <a:xfrm flipH="1">
                  <a:off x="3264" y="2868"/>
                  <a:ext cx="262" cy="2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12" name="Line 56">
                  <a:extLst>
                    <a:ext uri="{FF2B5EF4-FFF2-40B4-BE49-F238E27FC236}">
                      <a16:creationId xmlns:a16="http://schemas.microsoft.com/office/drawing/2014/main" id="{915F7BCA-B9FE-754E-BB14-0F3C7A62B818}"/>
                    </a:ext>
                  </a:extLst>
                </p:cNvPr>
                <p:cNvSpPr>
                  <a:spLocks noChangeShapeType="1"/>
                </p:cNvSpPr>
                <p:nvPr/>
              </p:nvSpPr>
              <p:spPr bwMode="auto">
                <a:xfrm>
                  <a:off x="3720" y="2872"/>
                  <a:ext cx="312"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13" name="Line 57">
                  <a:extLst>
                    <a:ext uri="{FF2B5EF4-FFF2-40B4-BE49-F238E27FC236}">
                      <a16:creationId xmlns:a16="http://schemas.microsoft.com/office/drawing/2014/main" id="{F0907351-E0EC-E440-9A73-952E51C9F238}"/>
                    </a:ext>
                  </a:extLst>
                </p:cNvPr>
                <p:cNvSpPr>
                  <a:spLocks noChangeShapeType="1"/>
                </p:cNvSpPr>
                <p:nvPr/>
              </p:nvSpPr>
              <p:spPr bwMode="auto">
                <a:xfrm>
                  <a:off x="3232" y="340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13114" name="Group 58">
                <a:extLst>
                  <a:ext uri="{FF2B5EF4-FFF2-40B4-BE49-F238E27FC236}">
                    <a16:creationId xmlns:a16="http://schemas.microsoft.com/office/drawing/2014/main" id="{6AB54DFD-AA85-6A44-8DD5-7BC10ED287FE}"/>
                  </a:ext>
                </a:extLst>
              </p:cNvPr>
              <p:cNvGrpSpPr>
                <a:grpSpLocks/>
              </p:cNvGrpSpPr>
              <p:nvPr/>
            </p:nvGrpSpPr>
            <p:grpSpPr bwMode="auto">
              <a:xfrm>
                <a:off x="2256" y="2054"/>
                <a:ext cx="2160" cy="1351"/>
                <a:chOff x="2592" y="2592"/>
                <a:chExt cx="2160" cy="1351"/>
              </a:xfrm>
            </p:grpSpPr>
            <p:sp>
              <p:nvSpPr>
                <p:cNvPr id="813115" name="Line 59">
                  <a:extLst>
                    <a:ext uri="{FF2B5EF4-FFF2-40B4-BE49-F238E27FC236}">
                      <a16:creationId xmlns:a16="http://schemas.microsoft.com/office/drawing/2014/main" id="{EDC964AE-1963-574C-A6C8-82A61C02E63D}"/>
                    </a:ext>
                  </a:extLst>
                </p:cNvPr>
                <p:cNvSpPr>
                  <a:spLocks noChangeShapeType="1"/>
                </p:cNvSpPr>
                <p:nvPr/>
              </p:nvSpPr>
              <p:spPr bwMode="auto">
                <a:xfrm flipH="1">
                  <a:off x="2904" y="3392"/>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16" name="Oval 60">
                  <a:extLst>
                    <a:ext uri="{FF2B5EF4-FFF2-40B4-BE49-F238E27FC236}">
                      <a16:creationId xmlns:a16="http://schemas.microsoft.com/office/drawing/2014/main" id="{9CD43063-1535-B044-AD4F-4E191E490F4E}"/>
                    </a:ext>
                  </a:extLst>
                </p:cNvPr>
                <p:cNvSpPr>
                  <a:spLocks noChangeArrowheads="1"/>
                </p:cNvSpPr>
                <p:nvPr/>
              </p:nvSpPr>
              <p:spPr bwMode="auto">
                <a:xfrm>
                  <a:off x="3784" y="3633"/>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a:t>
                  </a:r>
                </a:p>
              </p:txBody>
            </p:sp>
            <p:sp>
              <p:nvSpPr>
                <p:cNvPr id="813117" name="Oval 61">
                  <a:extLst>
                    <a:ext uri="{FF2B5EF4-FFF2-40B4-BE49-F238E27FC236}">
                      <a16:creationId xmlns:a16="http://schemas.microsoft.com/office/drawing/2014/main" id="{5B499147-6C5D-F640-A65B-4948B9577883}"/>
                    </a:ext>
                  </a:extLst>
                </p:cNvPr>
                <p:cNvSpPr>
                  <a:spLocks noChangeArrowheads="1"/>
                </p:cNvSpPr>
                <p:nvPr/>
              </p:nvSpPr>
              <p:spPr bwMode="auto">
                <a:xfrm>
                  <a:off x="2592" y="3640"/>
                  <a:ext cx="52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a:t>
                  </a:r>
                </a:p>
              </p:txBody>
            </p:sp>
            <p:sp>
              <p:nvSpPr>
                <p:cNvPr id="813118" name="Line 62">
                  <a:extLst>
                    <a:ext uri="{FF2B5EF4-FFF2-40B4-BE49-F238E27FC236}">
                      <a16:creationId xmlns:a16="http://schemas.microsoft.com/office/drawing/2014/main" id="{97EB1C88-4EA2-1549-B313-83F02F546FCA}"/>
                    </a:ext>
                  </a:extLst>
                </p:cNvPr>
                <p:cNvSpPr>
                  <a:spLocks noChangeShapeType="1"/>
                </p:cNvSpPr>
                <p:nvPr/>
              </p:nvSpPr>
              <p:spPr bwMode="auto">
                <a:xfrm flipH="1">
                  <a:off x="3928" y="3388"/>
                  <a:ext cx="166"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19" name="Oval 63">
                  <a:extLst>
                    <a:ext uri="{FF2B5EF4-FFF2-40B4-BE49-F238E27FC236}">
                      <a16:creationId xmlns:a16="http://schemas.microsoft.com/office/drawing/2014/main" id="{657DC9CD-93EC-CC45-A3DD-064B24D8C1C7}"/>
                    </a:ext>
                  </a:extLst>
                </p:cNvPr>
                <p:cNvSpPr>
                  <a:spLocks noChangeArrowheads="1"/>
                </p:cNvSpPr>
                <p:nvPr/>
              </p:nvSpPr>
              <p:spPr bwMode="auto">
                <a:xfrm>
                  <a:off x="4334" y="3617"/>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13120" name="Oval 64">
                  <a:extLst>
                    <a:ext uri="{FF2B5EF4-FFF2-40B4-BE49-F238E27FC236}">
                      <a16:creationId xmlns:a16="http://schemas.microsoft.com/office/drawing/2014/main" id="{C188D2F5-C5BE-0B48-BEBC-9147BFCF000B}"/>
                    </a:ext>
                  </a:extLst>
                </p:cNvPr>
                <p:cNvSpPr>
                  <a:spLocks noChangeArrowheads="1"/>
                </p:cNvSpPr>
                <p:nvPr/>
              </p:nvSpPr>
              <p:spPr bwMode="auto">
                <a:xfrm>
                  <a:off x="3264" y="364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a:t>
                  </a:r>
                </a:p>
              </p:txBody>
            </p:sp>
            <p:sp>
              <p:nvSpPr>
                <p:cNvPr id="813121" name="Line 65">
                  <a:extLst>
                    <a:ext uri="{FF2B5EF4-FFF2-40B4-BE49-F238E27FC236}">
                      <a16:creationId xmlns:a16="http://schemas.microsoft.com/office/drawing/2014/main" id="{AAA00D3E-24E8-7B46-AF2A-6B613DBE9D8F}"/>
                    </a:ext>
                  </a:extLst>
                </p:cNvPr>
                <p:cNvSpPr>
                  <a:spLocks noChangeShapeType="1"/>
                </p:cNvSpPr>
                <p:nvPr/>
              </p:nvSpPr>
              <p:spPr bwMode="auto">
                <a:xfrm>
                  <a:off x="4264" y="337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22" name="Oval 66">
                  <a:extLst>
                    <a:ext uri="{FF2B5EF4-FFF2-40B4-BE49-F238E27FC236}">
                      <a16:creationId xmlns:a16="http://schemas.microsoft.com/office/drawing/2014/main" id="{E8191EB4-624A-EB4F-8FC5-BAB779B467C0}"/>
                    </a:ext>
                  </a:extLst>
                </p:cNvPr>
                <p:cNvSpPr>
                  <a:spLocks noChangeArrowheads="1"/>
                </p:cNvSpPr>
                <p:nvPr/>
              </p:nvSpPr>
              <p:spPr bwMode="auto">
                <a:xfrm>
                  <a:off x="3408" y="2592"/>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a:t>
                  </a:r>
                </a:p>
              </p:txBody>
            </p:sp>
            <p:sp>
              <p:nvSpPr>
                <p:cNvPr id="813123" name="Oval 67">
                  <a:extLst>
                    <a:ext uri="{FF2B5EF4-FFF2-40B4-BE49-F238E27FC236}">
                      <a16:creationId xmlns:a16="http://schemas.microsoft.com/office/drawing/2014/main" id="{3D94C1F0-2BDB-B547-B688-B625D2677E44}"/>
                    </a:ext>
                  </a:extLst>
                </p:cNvPr>
                <p:cNvSpPr>
                  <a:spLocks noChangeArrowheads="1"/>
                </p:cNvSpPr>
                <p:nvPr/>
              </p:nvSpPr>
              <p:spPr bwMode="auto">
                <a:xfrm>
                  <a:off x="2976" y="3120"/>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813124" name="Oval 68">
                  <a:extLst>
                    <a:ext uri="{FF2B5EF4-FFF2-40B4-BE49-F238E27FC236}">
                      <a16:creationId xmlns:a16="http://schemas.microsoft.com/office/drawing/2014/main" id="{021FA5E0-C847-0249-8B36-CFC25E7CEA7D}"/>
                    </a:ext>
                  </a:extLst>
                </p:cNvPr>
                <p:cNvSpPr>
                  <a:spLocks noChangeArrowheads="1"/>
                </p:cNvSpPr>
                <p:nvPr/>
              </p:nvSpPr>
              <p:spPr bwMode="auto">
                <a:xfrm>
                  <a:off x="3942" y="3104"/>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a:t>
                  </a:r>
                </a:p>
              </p:txBody>
            </p:sp>
            <p:sp>
              <p:nvSpPr>
                <p:cNvPr id="813125" name="Line 69">
                  <a:extLst>
                    <a:ext uri="{FF2B5EF4-FFF2-40B4-BE49-F238E27FC236}">
                      <a16:creationId xmlns:a16="http://schemas.microsoft.com/office/drawing/2014/main" id="{4F84EB90-FB46-B84E-BD8F-717652CE61FE}"/>
                    </a:ext>
                  </a:extLst>
                </p:cNvPr>
                <p:cNvSpPr>
                  <a:spLocks noChangeShapeType="1"/>
                </p:cNvSpPr>
                <p:nvPr/>
              </p:nvSpPr>
              <p:spPr bwMode="auto">
                <a:xfrm flipH="1">
                  <a:off x="3264" y="2868"/>
                  <a:ext cx="262" cy="2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26" name="Line 70">
                  <a:extLst>
                    <a:ext uri="{FF2B5EF4-FFF2-40B4-BE49-F238E27FC236}">
                      <a16:creationId xmlns:a16="http://schemas.microsoft.com/office/drawing/2014/main" id="{408D4B44-0BF4-A84A-B74A-BA52476528BE}"/>
                    </a:ext>
                  </a:extLst>
                </p:cNvPr>
                <p:cNvSpPr>
                  <a:spLocks noChangeShapeType="1"/>
                </p:cNvSpPr>
                <p:nvPr/>
              </p:nvSpPr>
              <p:spPr bwMode="auto">
                <a:xfrm>
                  <a:off x="3720" y="2872"/>
                  <a:ext cx="312"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27" name="Line 71">
                  <a:extLst>
                    <a:ext uri="{FF2B5EF4-FFF2-40B4-BE49-F238E27FC236}">
                      <a16:creationId xmlns:a16="http://schemas.microsoft.com/office/drawing/2014/main" id="{81820AEC-EFEB-9C48-9512-4FD07FFF7A48}"/>
                    </a:ext>
                  </a:extLst>
                </p:cNvPr>
                <p:cNvSpPr>
                  <a:spLocks noChangeShapeType="1"/>
                </p:cNvSpPr>
                <p:nvPr/>
              </p:nvSpPr>
              <p:spPr bwMode="auto">
                <a:xfrm>
                  <a:off x="3232" y="340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13128" name="Group 72">
                <a:extLst>
                  <a:ext uri="{FF2B5EF4-FFF2-40B4-BE49-F238E27FC236}">
                    <a16:creationId xmlns:a16="http://schemas.microsoft.com/office/drawing/2014/main" id="{63A975D1-0309-D248-97D3-61045CBA8883}"/>
                  </a:ext>
                </a:extLst>
              </p:cNvPr>
              <p:cNvGrpSpPr>
                <a:grpSpLocks/>
              </p:cNvGrpSpPr>
              <p:nvPr/>
            </p:nvGrpSpPr>
            <p:grpSpPr bwMode="auto">
              <a:xfrm>
                <a:off x="1872" y="2294"/>
                <a:ext cx="680" cy="369"/>
                <a:chOff x="144" y="295"/>
                <a:chExt cx="680" cy="369"/>
              </a:xfrm>
            </p:grpSpPr>
            <p:sp>
              <p:nvSpPr>
                <p:cNvPr id="813129" name="Rectangle 73">
                  <a:extLst>
                    <a:ext uri="{FF2B5EF4-FFF2-40B4-BE49-F238E27FC236}">
                      <a16:creationId xmlns:a16="http://schemas.microsoft.com/office/drawing/2014/main" id="{DAC6D8B9-7930-3447-B617-B429313D21BE}"/>
                    </a:ext>
                  </a:extLst>
                </p:cNvPr>
                <p:cNvSpPr>
                  <a:spLocks noChangeArrowheads="1"/>
                </p:cNvSpPr>
                <p:nvPr/>
              </p:nvSpPr>
              <p:spPr bwMode="auto">
                <a:xfrm>
                  <a:off x="188" y="295"/>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删除</a:t>
                  </a:r>
                  <a:r>
                    <a:rPr kumimoji="1" lang="en-US" altLang="zh-CN" sz="2400" b="1">
                      <a:solidFill>
                        <a:srgbClr val="FFFFFF"/>
                      </a:solidFill>
                      <a:latin typeface="Times New Roman" panose="02020603050405020304" pitchFamily="18" charset="0"/>
                      <a:ea typeface="宋体" panose="02010600030101010101" pitchFamily="2" charset="-122"/>
                    </a:rPr>
                    <a:t>d</a:t>
                  </a:r>
                </a:p>
              </p:txBody>
            </p:sp>
            <p:sp>
              <p:nvSpPr>
                <p:cNvPr id="813130" name="AutoShape 74">
                  <a:extLst>
                    <a:ext uri="{FF2B5EF4-FFF2-40B4-BE49-F238E27FC236}">
                      <a16:creationId xmlns:a16="http://schemas.microsoft.com/office/drawing/2014/main" id="{A55B9B2C-B812-D741-B30C-84AAC1053094}"/>
                    </a:ext>
                  </a:extLst>
                </p:cNvPr>
                <p:cNvSpPr>
                  <a:spLocks noChangeArrowheads="1"/>
                </p:cNvSpPr>
                <p:nvPr/>
              </p:nvSpPr>
              <p:spPr bwMode="auto">
                <a:xfrm>
                  <a:off x="144" y="528"/>
                  <a:ext cx="680" cy="136"/>
                </a:xfrm>
                <a:prstGeom prst="rightArrow">
                  <a:avLst>
                    <a:gd name="adj1" fmla="val 50000"/>
                    <a:gd name="adj2" fmla="val 125000"/>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13131" name="Group 75">
                <a:extLst>
                  <a:ext uri="{FF2B5EF4-FFF2-40B4-BE49-F238E27FC236}">
                    <a16:creationId xmlns:a16="http://schemas.microsoft.com/office/drawing/2014/main" id="{C67AEEA6-FB2A-5D41-BFA4-3381E0CFCA47}"/>
                  </a:ext>
                </a:extLst>
              </p:cNvPr>
              <p:cNvGrpSpPr>
                <a:grpSpLocks/>
              </p:cNvGrpSpPr>
              <p:nvPr/>
            </p:nvGrpSpPr>
            <p:grpSpPr bwMode="auto">
              <a:xfrm>
                <a:off x="4294" y="2102"/>
                <a:ext cx="1418" cy="864"/>
                <a:chOff x="3848" y="96"/>
                <a:chExt cx="1418" cy="864"/>
              </a:xfrm>
            </p:grpSpPr>
            <p:sp>
              <p:nvSpPr>
                <p:cNvPr id="813132" name="Oval 76">
                  <a:extLst>
                    <a:ext uri="{FF2B5EF4-FFF2-40B4-BE49-F238E27FC236}">
                      <a16:creationId xmlns:a16="http://schemas.microsoft.com/office/drawing/2014/main" id="{078CB72C-10F8-214F-B8B0-65E591863C0A}"/>
                    </a:ext>
                  </a:extLst>
                </p:cNvPr>
                <p:cNvSpPr>
                  <a:spLocks noChangeArrowheads="1"/>
                </p:cNvSpPr>
                <p:nvPr/>
              </p:nvSpPr>
              <p:spPr bwMode="auto">
                <a:xfrm>
                  <a:off x="4360" y="665"/>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l</a:t>
                  </a:r>
                </a:p>
              </p:txBody>
            </p:sp>
            <p:sp>
              <p:nvSpPr>
                <p:cNvPr id="813133" name="Line 77">
                  <a:extLst>
                    <a:ext uri="{FF2B5EF4-FFF2-40B4-BE49-F238E27FC236}">
                      <a16:creationId xmlns:a16="http://schemas.microsoft.com/office/drawing/2014/main" id="{AAB43A78-C984-4E4C-8BCE-B6805B488765}"/>
                    </a:ext>
                  </a:extLst>
                </p:cNvPr>
                <p:cNvSpPr>
                  <a:spLocks noChangeShapeType="1"/>
                </p:cNvSpPr>
                <p:nvPr/>
              </p:nvSpPr>
              <p:spPr bwMode="auto">
                <a:xfrm flipH="1">
                  <a:off x="4560" y="392"/>
                  <a:ext cx="0" cy="27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34" name="Oval 78">
                  <a:extLst>
                    <a:ext uri="{FF2B5EF4-FFF2-40B4-BE49-F238E27FC236}">
                      <a16:creationId xmlns:a16="http://schemas.microsoft.com/office/drawing/2014/main" id="{C808E57D-0B97-2F44-9BA6-5AFCE1A3B3A8}"/>
                    </a:ext>
                  </a:extLst>
                </p:cNvPr>
                <p:cNvSpPr>
                  <a:spLocks noChangeArrowheads="1"/>
                </p:cNvSpPr>
                <p:nvPr/>
              </p:nvSpPr>
              <p:spPr bwMode="auto">
                <a:xfrm>
                  <a:off x="4848" y="665"/>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
                  </a:r>
                </a:p>
              </p:txBody>
            </p:sp>
            <p:sp>
              <p:nvSpPr>
                <p:cNvPr id="813135" name="Oval 79">
                  <a:extLst>
                    <a:ext uri="{FF2B5EF4-FFF2-40B4-BE49-F238E27FC236}">
                      <a16:creationId xmlns:a16="http://schemas.microsoft.com/office/drawing/2014/main" id="{1A33A627-49F8-9B4B-BC3D-5A9C55527827}"/>
                    </a:ext>
                  </a:extLst>
                </p:cNvPr>
                <p:cNvSpPr>
                  <a:spLocks noChangeArrowheads="1"/>
                </p:cNvSpPr>
                <p:nvPr/>
              </p:nvSpPr>
              <p:spPr bwMode="auto">
                <a:xfrm>
                  <a:off x="4320" y="96"/>
                  <a:ext cx="431"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 m</a:t>
                  </a:r>
                </a:p>
              </p:txBody>
            </p:sp>
            <p:sp>
              <p:nvSpPr>
                <p:cNvPr id="813136" name="Oval 80">
                  <a:extLst>
                    <a:ext uri="{FF2B5EF4-FFF2-40B4-BE49-F238E27FC236}">
                      <a16:creationId xmlns:a16="http://schemas.microsoft.com/office/drawing/2014/main" id="{BC3C1C54-1D78-D746-97BB-71CBDB9B50FE}"/>
                    </a:ext>
                  </a:extLst>
                </p:cNvPr>
                <p:cNvSpPr>
                  <a:spLocks noChangeArrowheads="1"/>
                </p:cNvSpPr>
                <p:nvPr/>
              </p:nvSpPr>
              <p:spPr bwMode="auto">
                <a:xfrm>
                  <a:off x="3848" y="608"/>
                  <a:ext cx="418" cy="295"/>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 f</a:t>
                  </a:r>
                </a:p>
              </p:txBody>
            </p:sp>
            <p:sp>
              <p:nvSpPr>
                <p:cNvPr id="813137" name="Line 81">
                  <a:extLst>
                    <a:ext uri="{FF2B5EF4-FFF2-40B4-BE49-F238E27FC236}">
                      <a16:creationId xmlns:a16="http://schemas.microsoft.com/office/drawing/2014/main" id="{9220176A-7A2F-F04F-8876-E49BB8290666}"/>
                    </a:ext>
                  </a:extLst>
                </p:cNvPr>
                <p:cNvSpPr>
                  <a:spLocks noChangeShapeType="1"/>
                </p:cNvSpPr>
                <p:nvPr/>
              </p:nvSpPr>
              <p:spPr bwMode="auto">
                <a:xfrm flipH="1">
                  <a:off x="4136" y="356"/>
                  <a:ext cx="262" cy="2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13138" name="Line 82">
                  <a:extLst>
                    <a:ext uri="{FF2B5EF4-FFF2-40B4-BE49-F238E27FC236}">
                      <a16:creationId xmlns:a16="http://schemas.microsoft.com/office/drawing/2014/main" id="{4B5A3BAB-B3C8-C44E-AF53-F0C6B553C75D}"/>
                    </a:ext>
                  </a:extLst>
                </p:cNvPr>
                <p:cNvSpPr>
                  <a:spLocks noChangeShapeType="1"/>
                </p:cNvSpPr>
                <p:nvPr/>
              </p:nvSpPr>
              <p:spPr bwMode="auto">
                <a:xfrm>
                  <a:off x="4664" y="360"/>
                  <a:ext cx="360" cy="2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13139" name="Rectangle 83">
                <a:extLst>
                  <a:ext uri="{FF2B5EF4-FFF2-40B4-BE49-F238E27FC236}">
                    <a16:creationId xmlns:a16="http://schemas.microsoft.com/office/drawing/2014/main" id="{7F6689DC-8259-C04E-872A-D0B60B079D6A}"/>
                  </a:ext>
                </a:extLst>
              </p:cNvPr>
              <p:cNvSpPr>
                <a:spLocks noChangeArrowheads="1"/>
              </p:cNvSpPr>
              <p:nvPr/>
            </p:nvSpPr>
            <p:spPr bwMode="auto">
              <a:xfrm>
                <a:off x="1008" y="3485"/>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sp>
            <p:nvSpPr>
              <p:cNvPr id="813140" name="Rectangle 84">
                <a:extLst>
                  <a:ext uri="{FF2B5EF4-FFF2-40B4-BE49-F238E27FC236}">
                    <a16:creationId xmlns:a16="http://schemas.microsoft.com/office/drawing/2014/main" id="{C2BE0E78-C823-124B-B6BD-39560E1D6603}"/>
                  </a:ext>
                </a:extLst>
              </p:cNvPr>
              <p:cNvSpPr>
                <a:spLocks noChangeArrowheads="1"/>
              </p:cNvSpPr>
              <p:nvPr/>
            </p:nvSpPr>
            <p:spPr bwMode="auto">
              <a:xfrm>
                <a:off x="3255" y="3446"/>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813141" name="Rectangle 85">
                <a:extLst>
                  <a:ext uri="{FF2B5EF4-FFF2-40B4-BE49-F238E27FC236}">
                    <a16:creationId xmlns:a16="http://schemas.microsoft.com/office/drawing/2014/main" id="{4F01ECF5-53EF-C44E-AAD6-98F7E6021034}"/>
                  </a:ext>
                </a:extLst>
              </p:cNvPr>
              <p:cNvSpPr>
                <a:spLocks noChangeArrowheads="1"/>
              </p:cNvSpPr>
              <p:nvPr/>
            </p:nvSpPr>
            <p:spPr bwMode="auto">
              <a:xfrm>
                <a:off x="5040" y="3062"/>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grpSp>
      </p:grpSp>
    </p:spTree>
    <p:extLst>
      <p:ext uri="{BB962C8B-B14F-4D97-AF65-F5344CB8AC3E}">
        <p14:creationId xmlns:p14="http://schemas.microsoft.com/office/powerpoint/2010/main" val="2410111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4082" name="Rectangle 2">
            <a:extLst>
              <a:ext uri="{FF2B5EF4-FFF2-40B4-BE49-F238E27FC236}">
                <a16:creationId xmlns:a16="http://schemas.microsoft.com/office/drawing/2014/main" id="{AFC06626-994B-474D-A9B8-BD5D457F76DA}"/>
              </a:ext>
            </a:extLst>
          </p:cNvPr>
          <p:cNvSpPr>
            <a:spLocks noGrp="1" noChangeArrowheads="1"/>
          </p:cNvSpPr>
          <p:nvPr>
            <p:ph type="body" idx="1"/>
          </p:nvPr>
        </p:nvSpPr>
        <p:spPr>
          <a:xfrm>
            <a:off x="1676401" y="203200"/>
            <a:ext cx="8812213" cy="6654800"/>
          </a:xfrm>
          <a:noFill/>
          <a:ln/>
        </p:spPr>
        <p:txBody>
          <a:bodyPr/>
          <a:lstStyle/>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从叶子结点中删除一个关键字的情况是：</a:t>
            </a:r>
          </a:p>
          <a:p>
            <a:pPr marL="533400" lvl="1" indent="0">
              <a:lnSpc>
                <a:spcPct val="110000"/>
              </a:lnSpc>
              <a:buNone/>
            </a:pPr>
            <a:r>
              <a:rPr lang="zh-CN" altLang="en-US" b="1">
                <a:latin typeface="宋体" panose="02010600030101010101" pitchFamily="2" charset="-122"/>
              </a:rPr>
              <a:t>⑴ 若</a:t>
            </a:r>
            <a:r>
              <a:rPr lang="zh-CN" altLang="en-US" b="1"/>
              <a:t>结点</a:t>
            </a:r>
            <a:r>
              <a:rPr lang="en-US" altLang="zh-CN" b="1"/>
              <a:t>N</a:t>
            </a:r>
            <a:r>
              <a:rPr lang="zh-CN" altLang="en-US" b="1"/>
              <a:t>中的关键字</a:t>
            </a:r>
            <a:r>
              <a:rPr lang="zh-CN" altLang="en-US" b="1">
                <a:solidFill>
                  <a:schemeClr val="folHlink"/>
                </a:solidFill>
              </a:rPr>
              <a:t>个数</a:t>
            </a:r>
            <a:r>
              <a:rPr lang="en-US" altLang="zh-CN" b="1">
                <a:solidFill>
                  <a:schemeClr val="folHlink"/>
                </a:solidFill>
              </a:rPr>
              <a:t>&gt;</a:t>
            </a:r>
            <a:r>
              <a:rPr lang="en-US" altLang="zh-CN" b="1">
                <a:solidFill>
                  <a:schemeClr val="folHlink"/>
                </a:solidFill>
                <a:ea typeface="楷体_GB2312" pitchFamily="49" charset="-122"/>
                <a:sym typeface="Symbol" pitchFamily="2" charset="2"/>
              </a:rPr>
              <a:t></a:t>
            </a:r>
            <a:r>
              <a:rPr lang="en-US" altLang="zh-CN" b="1">
                <a:solidFill>
                  <a:schemeClr val="folHlink"/>
                </a:solidFill>
              </a:rPr>
              <a:t>m/2</a:t>
            </a:r>
            <a:r>
              <a:rPr lang="en-US" altLang="zh-CN" b="1">
                <a:solidFill>
                  <a:schemeClr val="folHlink"/>
                </a:solidFill>
                <a:ea typeface="楷体_GB2312" pitchFamily="49" charset="-122"/>
                <a:sym typeface="Symbol" pitchFamily="2" charset="2"/>
              </a:rPr>
              <a:t></a:t>
            </a:r>
            <a:r>
              <a:rPr lang="en-US" altLang="zh-CN" b="1">
                <a:solidFill>
                  <a:schemeClr val="folHlink"/>
                </a:solidFill>
              </a:rPr>
              <a:t>-1</a:t>
            </a:r>
            <a:r>
              <a:rPr lang="zh-CN" altLang="en-US" b="1">
                <a:latin typeface="宋体" panose="02010600030101010101" pitchFamily="2" charset="-122"/>
              </a:rPr>
              <a:t>：在结点中直接删除关键字</a:t>
            </a:r>
            <a:r>
              <a:rPr lang="en-US" altLang="zh-CN" b="1"/>
              <a:t>K</a:t>
            </a:r>
            <a:r>
              <a:rPr lang="zh-CN" altLang="en-US" b="1">
                <a:latin typeface="宋体" panose="02010600030101010101" pitchFamily="2" charset="-122"/>
              </a:rPr>
              <a:t>，如图</a:t>
            </a:r>
            <a:r>
              <a:rPr lang="en-US" altLang="zh-CN" b="1"/>
              <a:t>9-15(b)</a:t>
            </a:r>
            <a:r>
              <a:rPr lang="en-US" altLang="zh-CN" b="1">
                <a:cs typeface="Times New Roman" panose="02020603050405020304" pitchFamily="18" charset="0"/>
              </a:rPr>
              <a:t>∽</a:t>
            </a:r>
            <a:r>
              <a:rPr lang="en-US" altLang="zh-CN" b="1"/>
              <a:t>©</a:t>
            </a:r>
            <a:r>
              <a:rPr lang="zh-CN" altLang="en-US" b="1"/>
              <a:t>所示</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⑵ 若</a:t>
            </a:r>
            <a:r>
              <a:rPr lang="zh-CN" altLang="en-US" b="1"/>
              <a:t>结点</a:t>
            </a:r>
            <a:r>
              <a:rPr lang="en-US" altLang="zh-CN" b="1"/>
              <a:t>N</a:t>
            </a:r>
            <a:r>
              <a:rPr lang="zh-CN" altLang="en-US" b="1"/>
              <a:t>中的关键字</a:t>
            </a:r>
            <a:r>
              <a:rPr lang="zh-CN" altLang="en-US" b="1">
                <a:solidFill>
                  <a:schemeClr val="folHlink"/>
                </a:solidFill>
              </a:rPr>
              <a:t>个数</a:t>
            </a:r>
            <a:r>
              <a:rPr lang="en-US" altLang="zh-CN" b="1">
                <a:solidFill>
                  <a:schemeClr val="folHlink"/>
                </a:solidFill>
              </a:rPr>
              <a:t>=</a:t>
            </a:r>
            <a:r>
              <a:rPr lang="en-US" altLang="zh-CN" b="1">
                <a:solidFill>
                  <a:schemeClr val="folHlink"/>
                </a:solidFill>
                <a:ea typeface="楷体_GB2312" pitchFamily="49" charset="-122"/>
                <a:sym typeface="Symbol" pitchFamily="2" charset="2"/>
              </a:rPr>
              <a:t></a:t>
            </a:r>
            <a:r>
              <a:rPr lang="en-US" altLang="zh-CN" b="1">
                <a:solidFill>
                  <a:schemeClr val="folHlink"/>
                </a:solidFill>
              </a:rPr>
              <a:t>m/2</a:t>
            </a:r>
            <a:r>
              <a:rPr lang="en-US" altLang="zh-CN" b="1">
                <a:solidFill>
                  <a:schemeClr val="folHlink"/>
                </a:solidFill>
                <a:ea typeface="楷体_GB2312" pitchFamily="49" charset="-122"/>
                <a:sym typeface="Symbol" pitchFamily="2" charset="2"/>
              </a:rPr>
              <a:t></a:t>
            </a:r>
            <a:r>
              <a:rPr lang="en-US" altLang="zh-CN" b="1">
                <a:solidFill>
                  <a:schemeClr val="folHlink"/>
                </a:solidFill>
              </a:rPr>
              <a:t>-1</a:t>
            </a:r>
            <a:r>
              <a:rPr lang="zh-CN" altLang="en-US" b="1">
                <a:latin typeface="宋体" panose="02010600030101010101" pitchFamily="2" charset="-122"/>
              </a:rPr>
              <a:t>：若</a:t>
            </a:r>
            <a:r>
              <a:rPr lang="zh-CN" altLang="en-US" b="1">
                <a:solidFill>
                  <a:schemeClr val="folHlink"/>
                </a:solidFill>
              </a:rPr>
              <a:t>结点</a:t>
            </a:r>
            <a:r>
              <a:rPr lang="en-US" altLang="zh-CN" b="1">
                <a:solidFill>
                  <a:schemeClr val="folHlink"/>
                </a:solidFill>
              </a:rPr>
              <a:t>N</a:t>
            </a:r>
            <a:r>
              <a:rPr lang="zh-CN" altLang="en-US" b="1"/>
              <a:t>的</a:t>
            </a:r>
            <a:r>
              <a:rPr lang="zh-CN" altLang="en-US" b="1">
                <a:solidFill>
                  <a:schemeClr val="folHlink"/>
                </a:solidFill>
              </a:rPr>
              <a:t>左</a:t>
            </a:r>
            <a:r>
              <a:rPr lang="en-US" altLang="zh-CN" b="1"/>
              <a:t>(</a:t>
            </a:r>
            <a:r>
              <a:rPr lang="zh-CN" altLang="en-US" b="1"/>
              <a:t>右</a:t>
            </a:r>
            <a:r>
              <a:rPr lang="en-US" altLang="zh-CN" b="1"/>
              <a:t>)</a:t>
            </a:r>
            <a:r>
              <a:rPr lang="zh-CN" altLang="en-US" b="1">
                <a:solidFill>
                  <a:schemeClr val="folHlink"/>
                </a:solidFill>
              </a:rPr>
              <a:t>兄弟结点中的关键字个数</a:t>
            </a:r>
            <a:r>
              <a:rPr lang="en-US" altLang="zh-CN" b="1">
                <a:solidFill>
                  <a:schemeClr val="folHlink"/>
                </a:solidFill>
              </a:rPr>
              <a:t>&gt;</a:t>
            </a:r>
            <a:r>
              <a:rPr lang="en-US" altLang="zh-CN" b="1">
                <a:solidFill>
                  <a:schemeClr val="folHlink"/>
                </a:solidFill>
                <a:ea typeface="楷体_GB2312" pitchFamily="49" charset="-122"/>
                <a:sym typeface="Symbol" pitchFamily="2" charset="2"/>
              </a:rPr>
              <a:t></a:t>
            </a:r>
            <a:r>
              <a:rPr lang="en-US" altLang="zh-CN" b="1">
                <a:solidFill>
                  <a:schemeClr val="folHlink"/>
                </a:solidFill>
              </a:rPr>
              <a:t>m/2</a:t>
            </a:r>
            <a:r>
              <a:rPr lang="en-US" altLang="zh-CN" b="1">
                <a:solidFill>
                  <a:schemeClr val="folHlink"/>
                </a:solidFill>
                <a:ea typeface="楷体_GB2312" pitchFamily="49" charset="-122"/>
                <a:sym typeface="Symbol" pitchFamily="2" charset="2"/>
              </a:rPr>
              <a:t></a:t>
            </a:r>
            <a:r>
              <a:rPr lang="en-US" altLang="zh-CN" b="1">
                <a:solidFill>
                  <a:schemeClr val="folHlink"/>
                </a:solidFill>
              </a:rPr>
              <a:t>-1</a:t>
            </a:r>
            <a:r>
              <a:rPr lang="zh-CN" altLang="en-US" b="1">
                <a:latin typeface="宋体" panose="02010600030101010101" pitchFamily="2" charset="-122"/>
              </a:rPr>
              <a:t>，则将</a:t>
            </a:r>
            <a:r>
              <a:rPr lang="zh-CN" altLang="en-US" b="1"/>
              <a:t>结点</a:t>
            </a:r>
            <a:r>
              <a:rPr lang="en-US" altLang="zh-CN" b="1"/>
              <a:t>N</a:t>
            </a:r>
            <a:r>
              <a:rPr lang="zh-CN" altLang="en-US" b="1"/>
              <a:t>的左</a:t>
            </a:r>
            <a:r>
              <a:rPr lang="en-US" altLang="zh-CN" b="1"/>
              <a:t>(</a:t>
            </a:r>
            <a:r>
              <a:rPr lang="zh-CN" altLang="en-US" b="1"/>
              <a:t>或右</a:t>
            </a:r>
            <a:r>
              <a:rPr lang="en-US" altLang="zh-CN" b="1"/>
              <a:t>)</a:t>
            </a:r>
            <a:r>
              <a:rPr lang="zh-CN" altLang="en-US" b="1"/>
              <a:t>兄弟结点中的最大</a:t>
            </a:r>
            <a:r>
              <a:rPr lang="en-US" altLang="zh-CN" b="1"/>
              <a:t>(</a:t>
            </a:r>
            <a:r>
              <a:rPr lang="zh-CN" altLang="en-US" b="1"/>
              <a:t>或最小</a:t>
            </a:r>
            <a:r>
              <a:rPr lang="en-US" altLang="zh-CN" b="1"/>
              <a:t>)</a:t>
            </a:r>
            <a:r>
              <a:rPr lang="zh-CN" altLang="en-US" b="1"/>
              <a:t>关键字上移到其父结点中</a:t>
            </a:r>
            <a:r>
              <a:rPr lang="zh-CN" altLang="en-US" b="1">
                <a:latin typeface="宋体" panose="02010600030101010101" pitchFamily="2" charset="-122"/>
              </a:rPr>
              <a:t>，而</a:t>
            </a:r>
            <a:r>
              <a:rPr lang="zh-CN" altLang="en-US" b="1"/>
              <a:t>父结点中大于</a:t>
            </a:r>
            <a:r>
              <a:rPr lang="en-US" altLang="zh-CN" b="1"/>
              <a:t>(</a:t>
            </a:r>
            <a:r>
              <a:rPr lang="zh-CN" altLang="en-US" b="1"/>
              <a:t>或小于</a:t>
            </a:r>
            <a:r>
              <a:rPr lang="en-US" altLang="zh-CN" b="1"/>
              <a:t>)</a:t>
            </a:r>
            <a:r>
              <a:rPr lang="zh-CN" altLang="en-US" b="1"/>
              <a:t>且紧靠上移关键字的</a:t>
            </a:r>
            <a:r>
              <a:rPr lang="zh-CN" altLang="en-US" b="1">
                <a:latin typeface="宋体" panose="02010600030101010101" pitchFamily="2" charset="-122"/>
              </a:rPr>
              <a:t>关键字下移到结点</a:t>
            </a:r>
            <a:r>
              <a:rPr lang="en-US" altLang="zh-CN" b="1"/>
              <a:t>N</a:t>
            </a:r>
            <a:r>
              <a:rPr lang="zh-CN" altLang="en-US" b="1">
                <a:latin typeface="宋体" panose="02010600030101010101" pitchFamily="2" charset="-122"/>
              </a:rPr>
              <a:t>，如图</a:t>
            </a:r>
            <a:r>
              <a:rPr lang="en-US" altLang="zh-CN" b="1"/>
              <a:t>9-15(a)</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⑶  若</a:t>
            </a:r>
            <a:r>
              <a:rPr lang="zh-CN" altLang="en-US" b="1"/>
              <a:t>结点</a:t>
            </a:r>
            <a:r>
              <a:rPr lang="en-US" altLang="zh-CN" b="1"/>
              <a:t>N</a:t>
            </a:r>
            <a:r>
              <a:rPr lang="zh-CN" altLang="en-US" b="1"/>
              <a:t>和其兄弟结点中的</a:t>
            </a:r>
            <a:r>
              <a:rPr lang="zh-CN" altLang="en-US" b="1">
                <a:solidFill>
                  <a:schemeClr val="folHlink"/>
                </a:solidFill>
              </a:rPr>
              <a:t>关键字数</a:t>
            </a:r>
            <a:r>
              <a:rPr lang="en-US" altLang="zh-CN" b="1">
                <a:solidFill>
                  <a:schemeClr val="folHlink"/>
                </a:solidFill>
              </a:rPr>
              <a:t>=</a:t>
            </a:r>
            <a:r>
              <a:rPr lang="en-US" altLang="zh-CN" b="1">
                <a:solidFill>
                  <a:schemeClr val="folHlink"/>
                </a:solidFill>
                <a:ea typeface="楷体_GB2312" pitchFamily="49" charset="-122"/>
                <a:sym typeface="Symbol" pitchFamily="2" charset="2"/>
              </a:rPr>
              <a:t></a:t>
            </a:r>
            <a:r>
              <a:rPr lang="en-US" altLang="zh-CN" b="1">
                <a:solidFill>
                  <a:schemeClr val="folHlink"/>
                </a:solidFill>
              </a:rPr>
              <a:t>m/2</a:t>
            </a:r>
            <a:r>
              <a:rPr lang="en-US" altLang="zh-CN" b="1">
                <a:solidFill>
                  <a:schemeClr val="folHlink"/>
                </a:solidFill>
                <a:ea typeface="楷体_GB2312" pitchFamily="49" charset="-122"/>
                <a:sym typeface="Symbol" pitchFamily="2" charset="2"/>
              </a:rPr>
              <a:t></a:t>
            </a:r>
            <a:r>
              <a:rPr lang="en-US" altLang="zh-CN" b="1">
                <a:solidFill>
                  <a:schemeClr val="folHlink"/>
                </a:solidFill>
              </a:rPr>
              <a:t>-1</a:t>
            </a:r>
            <a:r>
              <a:rPr lang="zh-CN" altLang="en-US" b="1">
                <a:latin typeface="宋体" panose="02010600030101010101" pitchFamily="2" charset="-122"/>
              </a:rPr>
              <a:t>：</a:t>
            </a:r>
            <a:r>
              <a:rPr lang="zh-CN" altLang="en-US" b="1">
                <a:solidFill>
                  <a:schemeClr val="accent1"/>
                </a:solidFill>
                <a:latin typeface="宋体" panose="02010600030101010101" pitchFamily="2" charset="-122"/>
              </a:rPr>
              <a:t>删除</a:t>
            </a:r>
            <a:r>
              <a:rPr lang="zh-CN" altLang="en-US" b="1">
                <a:solidFill>
                  <a:schemeClr val="folHlink"/>
                </a:solidFill>
              </a:rPr>
              <a:t>结点</a:t>
            </a:r>
            <a:r>
              <a:rPr lang="en-US" altLang="zh-CN" b="1">
                <a:solidFill>
                  <a:schemeClr val="folHlink"/>
                </a:solidFill>
              </a:rPr>
              <a:t>N</a:t>
            </a:r>
            <a:r>
              <a:rPr lang="zh-CN" altLang="en-US" b="1">
                <a:solidFill>
                  <a:schemeClr val="folHlink"/>
                </a:solidFill>
              </a:rPr>
              <a:t>中的关键字</a:t>
            </a:r>
            <a:r>
              <a:rPr lang="zh-CN" altLang="en-US" b="1">
                <a:latin typeface="宋体" panose="02010600030101010101" pitchFamily="2" charset="-122"/>
              </a:rPr>
              <a:t>，再将</a:t>
            </a:r>
            <a:r>
              <a:rPr lang="zh-CN" altLang="en-US" b="1"/>
              <a:t>结点</a:t>
            </a:r>
            <a:r>
              <a:rPr lang="en-US" altLang="zh-CN" b="1"/>
              <a:t>N</a:t>
            </a:r>
            <a:r>
              <a:rPr lang="zh-CN" altLang="en-US" b="1"/>
              <a:t>中的关键字、指针与其兄弟结点以及分割二者的父结点中的某个</a:t>
            </a:r>
            <a:r>
              <a:rPr lang="zh-CN" altLang="en-US" b="1">
                <a:latin typeface="宋体" panose="02010600030101010101" pitchFamily="2" charset="-122"/>
              </a:rPr>
              <a:t>关键字</a:t>
            </a:r>
            <a:r>
              <a:rPr lang="en-US" altLang="zh-CN" b="1"/>
              <a:t>K</a:t>
            </a:r>
            <a:r>
              <a:rPr lang="en-US" altLang="zh-CN" b="1" baseline="-20000"/>
              <a:t>i</a:t>
            </a:r>
            <a:r>
              <a:rPr lang="zh-CN" altLang="en-US" b="1">
                <a:latin typeface="宋体" panose="02010600030101010101" pitchFamily="2" charset="-122"/>
              </a:rPr>
              <a:t>，</a:t>
            </a:r>
            <a:r>
              <a:rPr lang="zh-CN" altLang="en-US" b="1">
                <a:solidFill>
                  <a:schemeClr val="folHlink"/>
                </a:solidFill>
              </a:rPr>
              <a:t>合并为一个结点</a:t>
            </a:r>
            <a:r>
              <a:rPr lang="zh-CN" altLang="en-US" b="1">
                <a:latin typeface="宋体" panose="02010600030101010101" pitchFamily="2" charset="-122"/>
              </a:rPr>
              <a:t>，若因此使</a:t>
            </a:r>
            <a:r>
              <a:rPr lang="zh-CN" altLang="en-US" b="1"/>
              <a:t>父结点中的</a:t>
            </a:r>
            <a:r>
              <a:rPr lang="zh-CN" altLang="en-US" b="1">
                <a:solidFill>
                  <a:schemeClr val="folHlink"/>
                </a:solidFill>
              </a:rPr>
              <a:t>关键字个数</a:t>
            </a:r>
            <a:r>
              <a:rPr lang="en-US" altLang="zh-CN" sz="3200" b="1">
                <a:solidFill>
                  <a:schemeClr val="folHlink"/>
                </a:solidFill>
              </a:rPr>
              <a:t>&lt;</a:t>
            </a:r>
            <a:r>
              <a:rPr lang="en-US" altLang="zh-CN" b="1">
                <a:solidFill>
                  <a:schemeClr val="folHlink"/>
                </a:solidFill>
                <a:ea typeface="楷体_GB2312" pitchFamily="49" charset="-122"/>
                <a:sym typeface="Symbol" pitchFamily="2" charset="2"/>
              </a:rPr>
              <a:t></a:t>
            </a:r>
            <a:r>
              <a:rPr lang="en-US" altLang="zh-CN" b="1">
                <a:solidFill>
                  <a:schemeClr val="folHlink"/>
                </a:solidFill>
              </a:rPr>
              <a:t>m/2</a:t>
            </a:r>
            <a:r>
              <a:rPr lang="en-US" altLang="zh-CN" b="1">
                <a:solidFill>
                  <a:schemeClr val="folHlink"/>
                </a:solidFill>
                <a:ea typeface="楷体_GB2312" pitchFamily="49" charset="-122"/>
                <a:sym typeface="Symbol" pitchFamily="2" charset="2"/>
              </a:rPr>
              <a:t></a:t>
            </a:r>
            <a:r>
              <a:rPr lang="en-US" altLang="zh-CN" sz="3200" b="1">
                <a:solidFill>
                  <a:schemeClr val="folHlink"/>
                </a:solidFill>
              </a:rPr>
              <a:t>-1</a:t>
            </a:r>
            <a:r>
              <a:rPr lang="en-US" altLang="zh-CN" sz="3200" b="1">
                <a:solidFill>
                  <a:schemeClr val="hlink"/>
                </a:solidFill>
              </a:rPr>
              <a:t> </a:t>
            </a:r>
            <a:r>
              <a:rPr lang="zh-CN" altLang="en-US" b="1">
                <a:latin typeface="宋体" panose="02010600030101010101" pitchFamily="2" charset="-122"/>
              </a:rPr>
              <a:t>，则依此类推，如图</a:t>
            </a:r>
            <a:r>
              <a:rPr lang="en-US" altLang="zh-CN" b="1"/>
              <a:t>9-15(d)</a:t>
            </a:r>
            <a:r>
              <a:rPr lang="zh-CN" altLang="en-US" b="1">
                <a:latin typeface="宋体" panose="02010600030101010101" pitchFamily="2" charset="-122"/>
              </a:rPr>
              <a:t>。</a:t>
            </a:r>
          </a:p>
        </p:txBody>
      </p:sp>
    </p:spTree>
    <p:extLst>
      <p:ext uri="{BB962C8B-B14F-4D97-AF65-F5344CB8AC3E}">
        <p14:creationId xmlns:p14="http://schemas.microsoft.com/office/powerpoint/2010/main" val="18075040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0B837588-FECE-5F43-BF7E-19C1AA58902F}"/>
              </a:ext>
            </a:extLst>
          </p:cNvPr>
          <p:cNvSpPr>
            <a:spLocks noGrp="1" noChangeArrowheads="1"/>
          </p:cNvSpPr>
          <p:nvPr>
            <p:ph type="body" idx="1"/>
          </p:nvPr>
        </p:nvSpPr>
        <p:spPr>
          <a:xfrm>
            <a:off x="1676401" y="152400"/>
            <a:ext cx="8812213" cy="6229350"/>
          </a:xfrm>
        </p:spPr>
        <p:txBody>
          <a:bodyPr/>
          <a:lstStyle/>
          <a:p>
            <a:pPr marL="0" indent="0">
              <a:lnSpc>
                <a:spcPct val="110000"/>
              </a:lnSpc>
              <a:buNone/>
            </a:pPr>
            <a:r>
              <a:rPr lang="zh-CN" altLang="en-US" sz="3600" b="1">
                <a:solidFill>
                  <a:schemeClr val="folHlink"/>
                </a:solidFill>
                <a:ea typeface="楷体_GB2312" pitchFamily="49" charset="-122"/>
              </a:rPr>
              <a:t>算法实现</a:t>
            </a:r>
          </a:p>
          <a:p>
            <a:pPr marL="0" indent="0">
              <a:lnSpc>
                <a:spcPct val="110000"/>
              </a:lnSpc>
              <a:buNone/>
            </a:pPr>
            <a:r>
              <a:rPr lang="zh-CN" altLang="en-US" b="1">
                <a:latin typeface="宋体" panose="02010600030101010101" pitchFamily="2" charset="-122"/>
              </a:rPr>
              <a:t>　　</a:t>
            </a:r>
            <a:r>
              <a:rPr lang="zh-CN" altLang="en-US" sz="2800" b="1">
                <a:latin typeface="宋体" panose="02010600030101010101" pitchFamily="2" charset="-122"/>
              </a:rPr>
              <a:t>在</a:t>
            </a:r>
            <a:r>
              <a:rPr lang="en-US" altLang="zh-CN" sz="2800" b="1"/>
              <a:t>B_</a:t>
            </a:r>
            <a:r>
              <a:rPr lang="zh-CN" altLang="en-US" sz="2800" b="1"/>
              <a:t>树上</a:t>
            </a:r>
            <a:r>
              <a:rPr lang="zh-CN" altLang="en-US" sz="2800" b="1">
                <a:latin typeface="宋体" panose="02010600030101010101" pitchFamily="2" charset="-122"/>
              </a:rPr>
              <a:t>删除一个关键字的操作，针对上述的⑵和⑶的情况，相应的算法如下：</a:t>
            </a:r>
          </a:p>
          <a:p>
            <a:pPr marL="0" indent="0">
              <a:lnSpc>
                <a:spcPct val="110000"/>
              </a:lnSpc>
              <a:buNone/>
            </a:pPr>
            <a:r>
              <a:rPr lang="en-US" altLang="zh-CN" sz="2800" b="1"/>
              <a:t>int  BTNode  MoveKey(BTNode *p)</a:t>
            </a:r>
          </a:p>
          <a:p>
            <a:pPr marL="0" indent="0">
              <a:lnSpc>
                <a:spcPct val="110000"/>
              </a:lnSpc>
              <a:buNone/>
            </a:pPr>
            <a:r>
              <a:rPr lang="en-US" altLang="zh-CN" sz="2800" b="1"/>
              <a:t>    </a:t>
            </a:r>
            <a:r>
              <a:rPr lang="en-US" altLang="zh-CN" sz="2400" b="1"/>
              <a:t>/*   </a:t>
            </a:r>
            <a:r>
              <a:rPr lang="zh-CN" altLang="en-US" sz="2400" b="1"/>
              <a:t>将</a:t>
            </a:r>
            <a:r>
              <a:rPr lang="en-US" altLang="zh-CN" sz="2400" b="1"/>
              <a:t>p</a:t>
            </a:r>
            <a:r>
              <a:rPr lang="zh-CN" altLang="en-US" sz="2400" b="1"/>
              <a:t>的左</a:t>
            </a:r>
            <a:r>
              <a:rPr lang="en-US" altLang="zh-CN" sz="2400" b="1"/>
              <a:t>(</a:t>
            </a:r>
            <a:r>
              <a:rPr lang="zh-CN" altLang="en-US" sz="2400" b="1"/>
              <a:t>或右</a:t>
            </a:r>
            <a:r>
              <a:rPr lang="en-US" altLang="zh-CN" sz="2400" b="1"/>
              <a:t>)</a:t>
            </a:r>
            <a:r>
              <a:rPr lang="zh-CN" altLang="en-US" sz="2400" b="1"/>
              <a:t>兄弟结点中的最大</a:t>
            </a:r>
            <a:r>
              <a:rPr lang="en-US" altLang="zh-CN" sz="2400" b="1"/>
              <a:t>(</a:t>
            </a:r>
            <a:r>
              <a:rPr lang="zh-CN" altLang="en-US" sz="2400" b="1"/>
              <a:t>或最小</a:t>
            </a:r>
            <a:r>
              <a:rPr lang="en-US" altLang="zh-CN" sz="2400" b="1"/>
              <a:t>)</a:t>
            </a:r>
            <a:r>
              <a:rPr lang="zh-CN" altLang="en-US" sz="2400" b="1"/>
              <a:t>关键字上移   *</a:t>
            </a:r>
            <a:r>
              <a:rPr lang="en-US" altLang="zh-CN" sz="2400" b="1"/>
              <a:t>/</a:t>
            </a:r>
          </a:p>
          <a:p>
            <a:pPr marL="0" indent="0">
              <a:lnSpc>
                <a:spcPct val="110000"/>
              </a:lnSpc>
              <a:buNone/>
            </a:pPr>
            <a:r>
              <a:rPr lang="en-US" altLang="zh-CN" sz="2400" b="1"/>
              <a:t>     /*    </a:t>
            </a:r>
            <a:r>
              <a:rPr lang="zh-CN" altLang="en-US" sz="2400" b="1"/>
              <a:t>到其父结点中</a:t>
            </a:r>
            <a:r>
              <a:rPr lang="en-US" altLang="zh-CN" sz="2400" b="1"/>
              <a:t>,</a:t>
            </a:r>
            <a:r>
              <a:rPr lang="zh-CN" altLang="en-US" sz="2400" b="1"/>
              <a:t>父结点中的关键字下移到</a:t>
            </a:r>
            <a:r>
              <a:rPr lang="en-US" altLang="zh-CN" sz="2400" b="1"/>
              <a:t>p</a:t>
            </a:r>
            <a:r>
              <a:rPr lang="zh-CN" altLang="en-US" sz="2400" b="1"/>
              <a:t>中   *</a:t>
            </a:r>
            <a:r>
              <a:rPr lang="en-US" altLang="zh-CN" sz="2400" b="1"/>
              <a:t>/</a:t>
            </a:r>
          </a:p>
          <a:p>
            <a:pPr marL="355600" lvl="1" indent="0">
              <a:lnSpc>
                <a:spcPct val="110000"/>
              </a:lnSpc>
              <a:buNone/>
            </a:pPr>
            <a:r>
              <a:rPr lang="en-US" altLang="zh-CN" b="1"/>
              <a:t>{  BTNode *b , *f=p-&gt;parent ;    </a:t>
            </a:r>
            <a:r>
              <a:rPr lang="en-US" altLang="zh-CN" sz="2400" b="1"/>
              <a:t>/*   f</a:t>
            </a:r>
            <a:r>
              <a:rPr lang="zh-CN" altLang="en-US" sz="2400" b="1"/>
              <a:t>指向</a:t>
            </a:r>
            <a:r>
              <a:rPr lang="en-US" altLang="zh-CN" sz="2400" b="1"/>
              <a:t>p</a:t>
            </a:r>
            <a:r>
              <a:rPr lang="zh-CN" altLang="en-US" sz="2400" b="1"/>
              <a:t>的父结点   *</a:t>
            </a:r>
            <a:r>
              <a:rPr lang="en-US" altLang="zh-CN" sz="2400" b="1"/>
              <a:t>/</a:t>
            </a:r>
          </a:p>
          <a:p>
            <a:pPr marL="723900" lvl="2" indent="0">
              <a:lnSpc>
                <a:spcPct val="110000"/>
              </a:lnSpc>
              <a:buNone/>
            </a:pPr>
            <a:r>
              <a:rPr lang="en-US" altLang="zh-CN" sz="2800" b="1"/>
              <a:t>int k, j ;</a:t>
            </a:r>
          </a:p>
          <a:p>
            <a:pPr marL="723900" lvl="2" indent="0">
              <a:lnSpc>
                <a:spcPct val="110000"/>
              </a:lnSpc>
              <a:buNone/>
            </a:pPr>
            <a:r>
              <a:rPr lang="en-US" altLang="zh-CN" sz="2800" b="1"/>
              <a:t>for (j=0; f-&gt;ptr[j]!=p; j++)    </a:t>
            </a:r>
            <a:r>
              <a:rPr lang="en-US" altLang="zh-CN" b="1"/>
              <a:t>/*   </a:t>
            </a:r>
            <a:r>
              <a:rPr lang="zh-CN" altLang="en-US" b="1"/>
              <a:t>在</a:t>
            </a:r>
            <a:r>
              <a:rPr lang="en-US" altLang="zh-CN" b="1"/>
              <a:t>f</a:t>
            </a:r>
            <a:r>
              <a:rPr lang="zh-CN" altLang="en-US" b="1"/>
              <a:t>中找</a:t>
            </a:r>
            <a:r>
              <a:rPr lang="en-US" altLang="zh-CN" b="1"/>
              <a:t>p</a:t>
            </a:r>
            <a:r>
              <a:rPr lang="zh-CN" altLang="en-US" b="1"/>
              <a:t>的位置   *</a:t>
            </a:r>
            <a:r>
              <a:rPr lang="en-US" altLang="zh-CN" b="1"/>
              <a:t>/</a:t>
            </a:r>
          </a:p>
          <a:p>
            <a:pPr marL="1079500" lvl="3" indent="0">
              <a:lnSpc>
                <a:spcPct val="110000"/>
              </a:lnSpc>
              <a:buNone/>
            </a:pPr>
            <a:r>
              <a:rPr lang="en-US" altLang="zh-CN" sz="2800" b="1"/>
              <a:t>if (j&gt;0) </a:t>
            </a:r>
            <a:r>
              <a:rPr lang="zh-CN" altLang="en-US" sz="2800" b="1"/>
              <a:t>　　</a:t>
            </a:r>
            <a:r>
              <a:rPr lang="en-US" altLang="zh-CN" sz="2400" b="1"/>
              <a:t>/*   </a:t>
            </a:r>
            <a:r>
              <a:rPr lang="zh-CN" altLang="en-US" sz="2400" b="1"/>
              <a:t>若</a:t>
            </a:r>
            <a:r>
              <a:rPr lang="en-US" altLang="zh-CN" sz="2400" b="1"/>
              <a:t>p</a:t>
            </a:r>
            <a:r>
              <a:rPr lang="zh-CN" altLang="en-US" sz="2400" b="1"/>
              <a:t>有左邻兄弟结点   *</a:t>
            </a:r>
            <a:r>
              <a:rPr lang="en-US" altLang="zh-CN" sz="2400" b="1"/>
              <a:t>/</a:t>
            </a:r>
          </a:p>
          <a:p>
            <a:pPr marL="1435100" lvl="4" indent="0">
              <a:lnSpc>
                <a:spcPct val="110000"/>
              </a:lnSpc>
              <a:buNone/>
            </a:pPr>
            <a:r>
              <a:rPr lang="en-US" altLang="zh-CN" sz="2800" b="1"/>
              <a:t>{  b=f-&gt;ptr[j-1] ;      </a:t>
            </a:r>
            <a:r>
              <a:rPr lang="en-US" altLang="zh-CN" sz="2400" b="1"/>
              <a:t>/*   b</a:t>
            </a:r>
            <a:r>
              <a:rPr lang="zh-CN" altLang="en-US" sz="2400" b="1"/>
              <a:t>指向</a:t>
            </a:r>
            <a:r>
              <a:rPr lang="en-US" altLang="zh-CN" sz="2400" b="1"/>
              <a:t>p</a:t>
            </a:r>
            <a:r>
              <a:rPr lang="zh-CN" altLang="en-US" sz="2400" b="1"/>
              <a:t>的左邻兄弟   *</a:t>
            </a:r>
            <a:r>
              <a:rPr lang="en-US" altLang="zh-CN" sz="2400" b="1"/>
              <a:t>/</a:t>
            </a:r>
            <a:r>
              <a:rPr lang="en-US" altLang="zh-CN" sz="2800" b="1"/>
              <a:t>    </a:t>
            </a:r>
            <a:endParaRPr lang="en-US" altLang="zh-CN" sz="2400" b="1"/>
          </a:p>
        </p:txBody>
      </p:sp>
    </p:spTree>
    <p:extLst>
      <p:ext uri="{BB962C8B-B14F-4D97-AF65-F5344CB8AC3E}">
        <p14:creationId xmlns:p14="http://schemas.microsoft.com/office/powerpoint/2010/main" val="514556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6130" name="Rectangle 2">
            <a:extLst>
              <a:ext uri="{FF2B5EF4-FFF2-40B4-BE49-F238E27FC236}">
                <a16:creationId xmlns:a16="http://schemas.microsoft.com/office/drawing/2014/main" id="{B954B800-0F00-DE4F-AAFA-08B69BDEE2DB}"/>
              </a:ext>
            </a:extLst>
          </p:cNvPr>
          <p:cNvSpPr>
            <a:spLocks noGrp="1" noChangeArrowheads="1"/>
          </p:cNvSpPr>
          <p:nvPr>
            <p:ph type="body" idx="1"/>
          </p:nvPr>
        </p:nvSpPr>
        <p:spPr>
          <a:xfrm>
            <a:off x="1676401" y="152400"/>
            <a:ext cx="8812213" cy="6553200"/>
          </a:xfrm>
          <a:noFill/>
          <a:ln/>
        </p:spPr>
        <p:txBody>
          <a:bodyPr/>
          <a:lstStyle/>
          <a:p>
            <a:pPr marL="1435100" lvl="4" indent="0">
              <a:lnSpc>
                <a:spcPct val="110000"/>
              </a:lnSpc>
              <a:buNone/>
            </a:pPr>
            <a:r>
              <a:rPr lang="zh-CN" altLang="en-US" sz="1800" b="1"/>
              <a:t>    </a:t>
            </a:r>
            <a:r>
              <a:rPr lang="en-US" altLang="zh-CN" sz="2800" b="1"/>
              <a:t>if (b-&gt;keynum&gt;(m-1)/2) </a:t>
            </a:r>
          </a:p>
          <a:p>
            <a:pPr marL="1435100" lvl="4" indent="0">
              <a:lnSpc>
                <a:spcPct val="110000"/>
              </a:lnSpc>
              <a:buNone/>
            </a:pPr>
            <a:r>
              <a:rPr lang="en-US" altLang="zh-CN" sz="2800" b="1"/>
              <a:t>           </a:t>
            </a:r>
            <a:r>
              <a:rPr lang="en-US" altLang="zh-CN" sz="2400" b="1"/>
              <a:t>/*   </a:t>
            </a:r>
            <a:r>
              <a:rPr lang="zh-CN" altLang="en-US" sz="2400" b="1"/>
              <a:t>左邻兄弟有多余关键字  *</a:t>
            </a:r>
            <a:r>
              <a:rPr lang="en-US" altLang="zh-CN" sz="2400" b="1"/>
              <a:t>/</a:t>
            </a:r>
          </a:p>
          <a:p>
            <a:pPr marL="1435100" lvl="4" indent="0">
              <a:lnSpc>
                <a:spcPct val="110000"/>
              </a:lnSpc>
              <a:buNone/>
            </a:pPr>
            <a:r>
              <a:rPr lang="en-US" altLang="zh-CN" sz="2800" b="1"/>
              <a:t>       {  for (k=p-&gt;keynum; k&gt;=0; k--)</a:t>
            </a:r>
          </a:p>
          <a:p>
            <a:pPr marL="1435100" lvl="4" indent="0">
              <a:lnSpc>
                <a:spcPct val="110000"/>
              </a:lnSpc>
              <a:buNone/>
            </a:pPr>
            <a:r>
              <a:rPr lang="en-US" altLang="zh-CN" sz="2800" b="1"/>
              <a:t>              {   p-&gt;key[k+1]=p-&gt;key[k];</a:t>
            </a:r>
          </a:p>
          <a:p>
            <a:pPr marL="1435100" lvl="4" indent="0">
              <a:lnSpc>
                <a:spcPct val="110000"/>
              </a:lnSpc>
              <a:buNone/>
            </a:pPr>
            <a:r>
              <a:rPr lang="en-US" altLang="zh-CN" sz="2800" b="1"/>
              <a:t>                  p-&gt;ptr[k+1]=p-&gt;ptr[k]; </a:t>
            </a:r>
          </a:p>
          <a:p>
            <a:pPr marL="1435100" lvl="4" indent="0">
              <a:lnSpc>
                <a:spcPct val="110000"/>
              </a:lnSpc>
              <a:buNone/>
            </a:pPr>
            <a:r>
              <a:rPr lang="en-US" altLang="zh-CN" sz="2800" b="1"/>
              <a:t>               }      </a:t>
            </a:r>
            <a:r>
              <a:rPr lang="en-US" altLang="zh-CN" sz="2400" b="1"/>
              <a:t>/*   </a:t>
            </a:r>
            <a:r>
              <a:rPr lang="zh-CN" altLang="en-US" sz="2400" b="1"/>
              <a:t>将</a:t>
            </a:r>
            <a:r>
              <a:rPr lang="en-US" altLang="zh-CN" sz="2400" b="1"/>
              <a:t>p</a:t>
            </a:r>
            <a:r>
              <a:rPr lang="zh-CN" altLang="en-US" sz="2400" b="1"/>
              <a:t>中关键字和指针后移   *</a:t>
            </a:r>
            <a:r>
              <a:rPr lang="en-US" altLang="zh-CN" sz="2400" b="1"/>
              <a:t>/</a:t>
            </a:r>
          </a:p>
          <a:p>
            <a:pPr marL="1435100" lvl="4" indent="0">
              <a:lnSpc>
                <a:spcPct val="110000"/>
              </a:lnSpc>
              <a:buNone/>
            </a:pPr>
            <a:r>
              <a:rPr lang="en-US" altLang="zh-CN" sz="2800" b="1"/>
              <a:t>           p-&gt;key[1]=f-&gt;key[j];</a:t>
            </a:r>
          </a:p>
          <a:p>
            <a:pPr marL="1435100" lvl="4" indent="0">
              <a:lnSpc>
                <a:spcPct val="110000"/>
              </a:lnSpc>
              <a:buNone/>
            </a:pPr>
            <a:r>
              <a:rPr lang="en-US" altLang="zh-CN" sz="2800" b="1"/>
              <a:t>           f-&gt;key[j]=b-&gt;key[keynum] ;</a:t>
            </a:r>
          </a:p>
          <a:p>
            <a:pPr marL="1435100" lvl="4" indent="0">
              <a:lnSpc>
                <a:spcPct val="110000"/>
              </a:lnSpc>
              <a:buNone/>
            </a:pPr>
            <a:r>
              <a:rPr lang="en-US" altLang="zh-CN" sz="2800" b="1"/>
              <a:t>        </a:t>
            </a:r>
            <a:r>
              <a:rPr lang="en-US" altLang="zh-CN" sz="2400" b="1"/>
              <a:t>/*  f</a:t>
            </a:r>
            <a:r>
              <a:rPr lang="zh-CN" altLang="en-US" sz="2400" b="1"/>
              <a:t>中关键字下移到</a:t>
            </a:r>
            <a:r>
              <a:rPr lang="en-US" altLang="zh-CN" sz="2400" b="1"/>
              <a:t>p, b</a:t>
            </a:r>
            <a:r>
              <a:rPr lang="zh-CN" altLang="en-US" sz="2400" b="1"/>
              <a:t>中最大关键字上移到</a:t>
            </a:r>
            <a:r>
              <a:rPr lang="en-US" altLang="zh-CN" sz="2400" b="1"/>
              <a:t>f  */</a:t>
            </a:r>
          </a:p>
          <a:p>
            <a:pPr marL="1435100" lvl="4" indent="0">
              <a:lnSpc>
                <a:spcPct val="110000"/>
              </a:lnSpc>
              <a:buNone/>
            </a:pPr>
            <a:r>
              <a:rPr lang="en-US" altLang="zh-CN" sz="2800" b="1"/>
              <a:t>           p-&gt;ptr[0]= b-&gt;ptr[keynum] ;</a:t>
            </a:r>
          </a:p>
          <a:p>
            <a:pPr marL="1435100" lvl="4" indent="0">
              <a:lnSpc>
                <a:spcPct val="110000"/>
              </a:lnSpc>
              <a:buNone/>
            </a:pPr>
            <a:r>
              <a:rPr lang="en-US" altLang="zh-CN" sz="2800" b="1"/>
              <a:t>           p-&gt;keynum++ ;  </a:t>
            </a:r>
          </a:p>
          <a:p>
            <a:pPr marL="1435100" lvl="4" indent="0">
              <a:lnSpc>
                <a:spcPct val="110000"/>
              </a:lnSpc>
              <a:buNone/>
            </a:pPr>
            <a:r>
              <a:rPr lang="en-US" altLang="zh-CN" sz="2800" b="1"/>
              <a:t>           b-&gt;keynum-- ;</a:t>
            </a:r>
          </a:p>
        </p:txBody>
      </p:sp>
    </p:spTree>
    <p:extLst>
      <p:ext uri="{BB962C8B-B14F-4D97-AF65-F5344CB8AC3E}">
        <p14:creationId xmlns:p14="http://schemas.microsoft.com/office/powerpoint/2010/main" val="4283971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7154" name="Rectangle 2">
            <a:extLst>
              <a:ext uri="{FF2B5EF4-FFF2-40B4-BE49-F238E27FC236}">
                <a16:creationId xmlns:a16="http://schemas.microsoft.com/office/drawing/2014/main" id="{5A52E65E-CAC1-B041-A811-9FD9BD5D612B}"/>
              </a:ext>
            </a:extLst>
          </p:cNvPr>
          <p:cNvSpPr>
            <a:spLocks noGrp="1" noChangeArrowheads="1"/>
          </p:cNvSpPr>
          <p:nvPr>
            <p:ph type="body" idx="1"/>
          </p:nvPr>
        </p:nvSpPr>
        <p:spPr>
          <a:xfrm>
            <a:off x="1676401" y="152400"/>
            <a:ext cx="8812213" cy="6013450"/>
          </a:xfrm>
          <a:noFill/>
          <a:ln/>
        </p:spPr>
        <p:txBody>
          <a:bodyPr/>
          <a:lstStyle/>
          <a:p>
            <a:pPr marL="1435100" lvl="4" indent="0">
              <a:lnSpc>
                <a:spcPct val="110000"/>
              </a:lnSpc>
              <a:buNone/>
            </a:pPr>
            <a:r>
              <a:rPr lang="zh-CN" altLang="en-US" sz="2800" b="1"/>
              <a:t>           </a:t>
            </a:r>
            <a:r>
              <a:rPr lang="en-US" altLang="zh-CN" sz="2800" b="1"/>
              <a:t>return(1) ;</a:t>
            </a:r>
          </a:p>
          <a:p>
            <a:pPr marL="1435100" lvl="4" indent="0">
              <a:lnSpc>
                <a:spcPct val="110000"/>
              </a:lnSpc>
              <a:buNone/>
            </a:pPr>
            <a:r>
              <a:rPr lang="en-US" altLang="zh-CN" sz="2800" b="1"/>
              <a:t>       }</a:t>
            </a:r>
          </a:p>
          <a:p>
            <a:pPr marL="1435100" lvl="4" indent="0">
              <a:lnSpc>
                <a:spcPct val="110000"/>
              </a:lnSpc>
              <a:buNone/>
            </a:pPr>
            <a:r>
              <a:rPr lang="en-US" altLang="zh-CN" sz="2800" b="1"/>
              <a:t>    if (j&lt;f-&gt;keynum) </a:t>
            </a:r>
            <a:r>
              <a:rPr lang="zh-CN" altLang="en-US" sz="2800" b="1"/>
              <a:t>　</a:t>
            </a:r>
            <a:r>
              <a:rPr lang="en-US" altLang="zh-CN" sz="2400" b="1"/>
              <a:t>/*   </a:t>
            </a:r>
            <a:r>
              <a:rPr lang="zh-CN" altLang="en-US" sz="2400" b="1"/>
              <a:t>若</a:t>
            </a:r>
            <a:r>
              <a:rPr lang="en-US" altLang="zh-CN" sz="2400" b="1"/>
              <a:t>p</a:t>
            </a:r>
            <a:r>
              <a:rPr lang="zh-CN" altLang="en-US" sz="2400" b="1"/>
              <a:t>有右邻兄弟结点   *</a:t>
            </a:r>
            <a:r>
              <a:rPr lang="en-US" altLang="zh-CN" sz="2400" b="1"/>
              <a:t>/</a:t>
            </a:r>
          </a:p>
          <a:p>
            <a:pPr marL="1435100" lvl="4" indent="0">
              <a:lnSpc>
                <a:spcPct val="110000"/>
              </a:lnSpc>
              <a:buNone/>
            </a:pPr>
            <a:r>
              <a:rPr lang="en-US" altLang="zh-CN" sz="2800" b="1"/>
              <a:t>       {  b=f-&gt;ptr[j+1] ;      </a:t>
            </a:r>
            <a:r>
              <a:rPr lang="en-US" altLang="zh-CN" sz="2400" b="1"/>
              <a:t>/*   b</a:t>
            </a:r>
            <a:r>
              <a:rPr lang="zh-CN" altLang="en-US" sz="2400" b="1"/>
              <a:t>指向</a:t>
            </a:r>
            <a:r>
              <a:rPr lang="en-US" altLang="zh-CN" sz="2400" b="1"/>
              <a:t>p</a:t>
            </a:r>
            <a:r>
              <a:rPr lang="zh-CN" altLang="en-US" sz="2400" b="1"/>
              <a:t>的右邻兄弟   *</a:t>
            </a:r>
            <a:r>
              <a:rPr lang="en-US" altLang="zh-CN" sz="2400" b="1"/>
              <a:t>/</a:t>
            </a:r>
          </a:p>
          <a:p>
            <a:pPr marL="1435100" lvl="4" indent="0">
              <a:lnSpc>
                <a:spcPct val="110000"/>
              </a:lnSpc>
              <a:buNone/>
            </a:pPr>
            <a:r>
              <a:rPr lang="en-US" altLang="zh-CN" sz="2800" b="1"/>
              <a:t>           if (b-&gt;keynum&gt;(m-1)/2)</a:t>
            </a:r>
          </a:p>
          <a:p>
            <a:pPr marL="1435100" lvl="4" indent="0">
              <a:lnSpc>
                <a:spcPct val="110000"/>
              </a:lnSpc>
              <a:buNone/>
            </a:pPr>
            <a:r>
              <a:rPr lang="en-US" altLang="zh-CN" sz="1600" b="1"/>
              <a:t>                           </a:t>
            </a:r>
            <a:r>
              <a:rPr lang="en-US" altLang="zh-CN" sz="2400" b="1"/>
              <a:t>/*   </a:t>
            </a:r>
            <a:r>
              <a:rPr lang="zh-CN" altLang="en-US" sz="2400" b="1"/>
              <a:t>右邻兄弟有多余关键字  *</a:t>
            </a:r>
            <a:r>
              <a:rPr lang="en-US" altLang="zh-CN" sz="2400" b="1"/>
              <a:t>/</a:t>
            </a:r>
          </a:p>
          <a:p>
            <a:pPr marL="1435100" lvl="4" indent="0">
              <a:lnSpc>
                <a:spcPct val="110000"/>
              </a:lnSpc>
              <a:buNone/>
            </a:pPr>
            <a:r>
              <a:rPr lang="en-US" altLang="zh-CN" sz="2800" b="1"/>
              <a:t>              {  p-&gt;key[p-&gt;keynum]=f-&gt;key[j+1] ;</a:t>
            </a:r>
          </a:p>
          <a:p>
            <a:pPr marL="1435100" lvl="4" indent="0">
              <a:lnSpc>
                <a:spcPct val="110000"/>
              </a:lnSpc>
              <a:buNone/>
            </a:pPr>
            <a:r>
              <a:rPr lang="en-US" altLang="zh-CN" sz="2800" b="1"/>
              <a:t>                  f-&gt;key[j+1]=b-&gt;key[1]; </a:t>
            </a:r>
          </a:p>
          <a:p>
            <a:pPr marL="1435100" lvl="4" indent="0">
              <a:lnSpc>
                <a:spcPct val="110000"/>
              </a:lnSpc>
              <a:buNone/>
            </a:pPr>
            <a:r>
              <a:rPr lang="en-US" altLang="zh-CN" sz="2800" b="1"/>
              <a:t>                  p-&gt;ptr[p-&gt;keynum]=b-&gt;ptr[0];</a:t>
            </a:r>
          </a:p>
          <a:p>
            <a:pPr marL="1435100" lvl="4" indent="0">
              <a:lnSpc>
                <a:spcPct val="110000"/>
              </a:lnSpc>
              <a:buNone/>
            </a:pPr>
            <a:r>
              <a:rPr lang="en-US" altLang="zh-CN" sz="1600" b="1"/>
              <a:t>             </a:t>
            </a:r>
            <a:r>
              <a:rPr lang="en-US" altLang="zh-CN" sz="2400" b="1"/>
              <a:t>/*  f</a:t>
            </a:r>
            <a:r>
              <a:rPr lang="zh-CN" altLang="en-US" sz="2400" b="1"/>
              <a:t>中关键字下移到</a:t>
            </a:r>
            <a:r>
              <a:rPr lang="en-US" altLang="zh-CN" sz="2400" b="1"/>
              <a:t>p, b</a:t>
            </a:r>
            <a:r>
              <a:rPr lang="zh-CN" altLang="en-US" sz="2400" b="1"/>
              <a:t>中最小关键字上移到</a:t>
            </a:r>
            <a:r>
              <a:rPr lang="en-US" altLang="zh-CN" sz="2400" b="1"/>
              <a:t>f  */</a:t>
            </a:r>
          </a:p>
          <a:p>
            <a:pPr marL="1435100" lvl="4" indent="0">
              <a:lnSpc>
                <a:spcPct val="110000"/>
              </a:lnSpc>
              <a:buNone/>
            </a:pPr>
            <a:r>
              <a:rPr lang="en-US" altLang="zh-CN" sz="2800" b="1"/>
              <a:t>                  for (k=0; k&lt;b-&gt;keynum; k++)</a:t>
            </a:r>
            <a:endParaRPr lang="en-US" altLang="zh-CN" sz="2400" b="1"/>
          </a:p>
        </p:txBody>
      </p:sp>
    </p:spTree>
    <p:extLst>
      <p:ext uri="{BB962C8B-B14F-4D97-AF65-F5344CB8AC3E}">
        <p14:creationId xmlns:p14="http://schemas.microsoft.com/office/powerpoint/2010/main" val="41355814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8178" name="Rectangle 2">
            <a:extLst>
              <a:ext uri="{FF2B5EF4-FFF2-40B4-BE49-F238E27FC236}">
                <a16:creationId xmlns:a16="http://schemas.microsoft.com/office/drawing/2014/main" id="{5484CF9E-03E4-1F43-84C1-CB147954FC74}"/>
              </a:ext>
            </a:extLst>
          </p:cNvPr>
          <p:cNvSpPr>
            <a:spLocks noGrp="1" noChangeArrowheads="1"/>
          </p:cNvSpPr>
          <p:nvPr>
            <p:ph type="body" idx="1"/>
          </p:nvPr>
        </p:nvSpPr>
        <p:spPr>
          <a:xfrm>
            <a:off x="1676401" y="152401"/>
            <a:ext cx="8812213" cy="6156325"/>
          </a:xfrm>
          <a:noFill/>
          <a:ln/>
        </p:spPr>
        <p:txBody>
          <a:bodyPr/>
          <a:lstStyle/>
          <a:p>
            <a:pPr marL="1435100" lvl="4" indent="0">
              <a:lnSpc>
                <a:spcPct val="110000"/>
              </a:lnSpc>
              <a:buNone/>
            </a:pPr>
            <a:r>
              <a:rPr lang="zh-CN" altLang="en-US" sz="2800" b="1"/>
              <a:t>                      </a:t>
            </a:r>
            <a:r>
              <a:rPr lang="en-US" altLang="zh-CN" sz="2800" b="1"/>
              <a:t>{   b-&gt;key[k]=b-&gt;key[k+1];</a:t>
            </a:r>
          </a:p>
          <a:p>
            <a:pPr marL="1435100" lvl="4" indent="0">
              <a:lnSpc>
                <a:spcPct val="110000"/>
              </a:lnSpc>
              <a:buNone/>
            </a:pPr>
            <a:r>
              <a:rPr lang="en-US" altLang="zh-CN" sz="2800" b="1"/>
              <a:t>                           b-&gt;ptr[k]=b-&gt;ptr[k+1];</a:t>
            </a:r>
          </a:p>
          <a:p>
            <a:pPr marL="1435100" lvl="4" indent="0">
              <a:lnSpc>
                <a:spcPct val="110000"/>
              </a:lnSpc>
              <a:buNone/>
            </a:pPr>
            <a:r>
              <a:rPr lang="en-US" altLang="zh-CN" sz="2800" b="1"/>
              <a:t>                       }      </a:t>
            </a:r>
            <a:r>
              <a:rPr lang="en-US" altLang="zh-CN" sz="2400" b="1"/>
              <a:t>/*   </a:t>
            </a:r>
            <a:r>
              <a:rPr lang="zh-CN" altLang="en-US" sz="2400" b="1"/>
              <a:t>将</a:t>
            </a:r>
            <a:r>
              <a:rPr lang="en-US" altLang="zh-CN" sz="2400" b="1"/>
              <a:t>b</a:t>
            </a:r>
            <a:r>
              <a:rPr lang="zh-CN" altLang="en-US" sz="2400" b="1"/>
              <a:t>中关键字和指针前移   *</a:t>
            </a:r>
            <a:r>
              <a:rPr lang="en-US" altLang="zh-CN" sz="2400" b="1"/>
              <a:t>/</a:t>
            </a:r>
          </a:p>
          <a:p>
            <a:pPr marL="1435100" lvl="4" indent="0">
              <a:lnSpc>
                <a:spcPct val="110000"/>
              </a:lnSpc>
              <a:buNone/>
            </a:pPr>
            <a:r>
              <a:rPr lang="en-US" altLang="zh-CN" sz="2800" b="1"/>
              <a:t>                  p-&gt;keynum++ ;</a:t>
            </a:r>
          </a:p>
          <a:p>
            <a:pPr marL="1435100" lvl="4" indent="0">
              <a:lnSpc>
                <a:spcPct val="110000"/>
              </a:lnSpc>
              <a:buNone/>
            </a:pPr>
            <a:r>
              <a:rPr lang="en-US" altLang="zh-CN" sz="2800" b="1"/>
              <a:t>                  b-&gt;keynum-- ;</a:t>
            </a:r>
          </a:p>
          <a:p>
            <a:pPr marL="1435100" lvl="4" indent="0">
              <a:lnSpc>
                <a:spcPct val="110000"/>
              </a:lnSpc>
              <a:buNone/>
            </a:pPr>
            <a:r>
              <a:rPr lang="en-US" altLang="zh-CN" sz="2800" b="1"/>
              <a:t>                  return(1) ;</a:t>
            </a:r>
          </a:p>
          <a:p>
            <a:pPr marL="1435100" lvl="4" indent="0">
              <a:lnSpc>
                <a:spcPct val="110000"/>
              </a:lnSpc>
              <a:buNone/>
            </a:pPr>
            <a:r>
              <a:rPr lang="en-US" altLang="zh-CN" sz="2800" b="1"/>
              <a:t>               }</a:t>
            </a:r>
          </a:p>
          <a:p>
            <a:pPr marL="1435100" lvl="4" indent="0">
              <a:lnSpc>
                <a:spcPct val="110000"/>
              </a:lnSpc>
              <a:buNone/>
            </a:pPr>
            <a:r>
              <a:rPr lang="en-US" altLang="zh-CN" sz="2800" b="1"/>
              <a:t>       }</a:t>
            </a:r>
          </a:p>
          <a:p>
            <a:pPr marL="1435100" lvl="4" indent="0">
              <a:lnSpc>
                <a:spcPct val="110000"/>
              </a:lnSpc>
              <a:buNone/>
            </a:pPr>
            <a:r>
              <a:rPr lang="en-US" altLang="zh-CN" sz="2800" b="1"/>
              <a:t>    return(0); </a:t>
            </a:r>
          </a:p>
          <a:p>
            <a:pPr marL="1079500" lvl="3" indent="0">
              <a:lnSpc>
                <a:spcPct val="110000"/>
              </a:lnSpc>
              <a:buNone/>
            </a:pPr>
            <a:r>
              <a:rPr lang="en-US" altLang="zh-CN" sz="2800" b="1"/>
              <a:t>}    /</a:t>
            </a:r>
            <a:r>
              <a:rPr lang="en-US" altLang="zh-CN" sz="2400" b="1"/>
              <a:t>*   </a:t>
            </a:r>
            <a:r>
              <a:rPr lang="zh-CN" altLang="en-US" sz="2400" b="1"/>
              <a:t>左右兄弟中无多余关键字</a:t>
            </a:r>
            <a:r>
              <a:rPr lang="en-US" altLang="zh-CN" sz="2400" b="1"/>
              <a:t>,</a:t>
            </a:r>
            <a:r>
              <a:rPr lang="zh-CN" altLang="en-US" sz="2400" b="1"/>
              <a:t>移动失败  *</a:t>
            </a:r>
            <a:r>
              <a:rPr lang="en-US" altLang="zh-CN" sz="2400" b="1"/>
              <a:t>/</a:t>
            </a:r>
          </a:p>
          <a:p>
            <a:pPr marL="355600" lvl="1" indent="0">
              <a:lnSpc>
                <a:spcPct val="110000"/>
              </a:lnSpc>
              <a:buNone/>
            </a:pPr>
            <a:r>
              <a:rPr lang="en-US" altLang="zh-CN" b="1"/>
              <a:t>} </a:t>
            </a:r>
          </a:p>
        </p:txBody>
      </p:sp>
    </p:spTree>
    <p:extLst>
      <p:ext uri="{BB962C8B-B14F-4D97-AF65-F5344CB8AC3E}">
        <p14:creationId xmlns:p14="http://schemas.microsoft.com/office/powerpoint/2010/main" val="26052445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E1D96BF0-7435-4146-98EF-292F11217DFA}"/>
              </a:ext>
            </a:extLst>
          </p:cNvPr>
          <p:cNvSpPr>
            <a:spLocks noGrp="1" noChangeArrowheads="1"/>
          </p:cNvSpPr>
          <p:nvPr>
            <p:ph type="body" idx="1"/>
          </p:nvPr>
        </p:nvSpPr>
        <p:spPr>
          <a:xfrm>
            <a:off x="1676401" y="152400"/>
            <a:ext cx="8812213" cy="6553200"/>
          </a:xfrm>
          <a:noFill/>
          <a:ln/>
        </p:spPr>
        <p:txBody>
          <a:bodyPr/>
          <a:lstStyle/>
          <a:p>
            <a:pPr marL="0" indent="0">
              <a:lnSpc>
                <a:spcPct val="110000"/>
              </a:lnSpc>
              <a:spcBef>
                <a:spcPct val="10000"/>
              </a:spcBef>
              <a:buNone/>
            </a:pPr>
            <a:r>
              <a:rPr lang="en-US" altLang="zh-CN" sz="2800" b="1"/>
              <a:t>BTNode  *MergeNode(BTNode *p)</a:t>
            </a:r>
          </a:p>
          <a:p>
            <a:pPr marL="0" indent="0">
              <a:lnSpc>
                <a:spcPct val="110000"/>
              </a:lnSpc>
              <a:spcBef>
                <a:spcPct val="10000"/>
              </a:spcBef>
              <a:buNone/>
            </a:pPr>
            <a:r>
              <a:rPr lang="en-US" altLang="zh-CN" sz="2800" b="1"/>
              <a:t>     </a:t>
            </a:r>
            <a:r>
              <a:rPr lang="en-US" altLang="zh-CN" sz="2400" b="1"/>
              <a:t>/*   </a:t>
            </a:r>
            <a:r>
              <a:rPr lang="zh-CN" altLang="en-US" sz="2400" b="1"/>
              <a:t>将</a:t>
            </a:r>
            <a:r>
              <a:rPr lang="en-US" altLang="zh-CN" sz="2400" b="1"/>
              <a:t>p</a:t>
            </a:r>
            <a:r>
              <a:rPr lang="zh-CN" altLang="en-US" sz="2400" b="1"/>
              <a:t>与其左</a:t>
            </a:r>
            <a:r>
              <a:rPr lang="en-US" altLang="zh-CN" sz="2400" b="1"/>
              <a:t>(</a:t>
            </a:r>
            <a:r>
              <a:rPr lang="zh-CN" altLang="en-US" sz="2400" b="1"/>
              <a:t>右</a:t>
            </a:r>
            <a:r>
              <a:rPr lang="en-US" altLang="zh-CN" sz="2400" b="1"/>
              <a:t>)</a:t>
            </a:r>
            <a:r>
              <a:rPr lang="zh-CN" altLang="en-US" sz="2400" b="1"/>
              <a:t>邻兄弟合并</a:t>
            </a:r>
            <a:r>
              <a:rPr lang="en-US" altLang="zh-CN" sz="2400" b="1"/>
              <a:t>,</a:t>
            </a:r>
            <a:r>
              <a:rPr lang="zh-CN" altLang="en-US" sz="2400" b="1"/>
              <a:t>返回合并后的结点指针  *</a:t>
            </a:r>
            <a:r>
              <a:rPr lang="en-US" altLang="zh-CN" sz="2400" b="1"/>
              <a:t>/</a:t>
            </a:r>
          </a:p>
          <a:p>
            <a:pPr marL="355600" lvl="1" indent="0">
              <a:lnSpc>
                <a:spcPct val="110000"/>
              </a:lnSpc>
              <a:spcBef>
                <a:spcPct val="10000"/>
              </a:spcBef>
              <a:buNone/>
            </a:pPr>
            <a:r>
              <a:rPr lang="en-US" altLang="zh-CN" b="1"/>
              <a:t>{   BTNode *b, f=p-&gt;parent ;</a:t>
            </a:r>
          </a:p>
          <a:p>
            <a:pPr marL="723900" lvl="2" indent="0">
              <a:lnSpc>
                <a:spcPct val="110000"/>
              </a:lnSpc>
              <a:spcBef>
                <a:spcPct val="10000"/>
              </a:spcBef>
              <a:buNone/>
            </a:pPr>
            <a:r>
              <a:rPr lang="en-US" altLang="zh-CN" sz="2800" b="1"/>
              <a:t>int j, k ;</a:t>
            </a:r>
          </a:p>
          <a:p>
            <a:pPr marL="723900" lvl="2" indent="0">
              <a:lnSpc>
                <a:spcPct val="110000"/>
              </a:lnSpc>
              <a:spcBef>
                <a:spcPct val="10000"/>
              </a:spcBef>
              <a:buNone/>
            </a:pPr>
            <a:r>
              <a:rPr lang="en-US" altLang="zh-CN" sz="2800" b="1"/>
              <a:t>for (j=0; f-&gt;ptr[j]!=p; j++)   </a:t>
            </a:r>
            <a:r>
              <a:rPr lang="en-US" altLang="zh-CN" b="1"/>
              <a:t>/*   </a:t>
            </a:r>
            <a:r>
              <a:rPr lang="zh-CN" altLang="en-US" b="1"/>
              <a:t>在</a:t>
            </a:r>
            <a:r>
              <a:rPr lang="en-US" altLang="zh-CN" b="1"/>
              <a:t>f</a:t>
            </a:r>
            <a:r>
              <a:rPr lang="zh-CN" altLang="en-US" b="1"/>
              <a:t>中找出</a:t>
            </a:r>
            <a:r>
              <a:rPr lang="en-US" altLang="zh-CN" b="1"/>
              <a:t>p</a:t>
            </a:r>
            <a:r>
              <a:rPr lang="zh-CN" altLang="en-US" b="1"/>
              <a:t>的位置   *</a:t>
            </a:r>
            <a:r>
              <a:rPr lang="en-US" altLang="zh-CN" b="1"/>
              <a:t>/</a:t>
            </a:r>
          </a:p>
          <a:p>
            <a:pPr marL="723900" lvl="2" indent="0">
              <a:lnSpc>
                <a:spcPct val="110000"/>
              </a:lnSpc>
              <a:spcBef>
                <a:spcPct val="10000"/>
              </a:spcBef>
              <a:buNone/>
            </a:pPr>
            <a:r>
              <a:rPr lang="en-US" altLang="zh-CN" sz="2800" b="1"/>
              <a:t>if (j&gt;0) b=f-&gt;ptr[j-1];    </a:t>
            </a:r>
            <a:r>
              <a:rPr lang="en-US" altLang="zh-CN" b="1"/>
              <a:t>/*   b</a:t>
            </a:r>
            <a:r>
              <a:rPr lang="zh-CN" altLang="en-US" b="1"/>
              <a:t>指向</a:t>
            </a:r>
            <a:r>
              <a:rPr lang="en-US" altLang="zh-CN" b="1"/>
              <a:t>p</a:t>
            </a:r>
            <a:r>
              <a:rPr lang="zh-CN" altLang="en-US" b="1"/>
              <a:t>的左邻兄弟   *</a:t>
            </a:r>
            <a:r>
              <a:rPr lang="en-US" altLang="zh-CN" b="1"/>
              <a:t>/</a:t>
            </a:r>
          </a:p>
          <a:p>
            <a:pPr marL="723900" lvl="2" indent="0">
              <a:lnSpc>
                <a:spcPct val="110000"/>
              </a:lnSpc>
              <a:spcBef>
                <a:spcPct val="10000"/>
              </a:spcBef>
              <a:buNone/>
            </a:pPr>
            <a:r>
              <a:rPr lang="en-US" altLang="zh-CN" sz="2800" b="1"/>
              <a:t>else {  b=p; p=p-&gt;ptr[j+1];  }    </a:t>
            </a:r>
            <a:r>
              <a:rPr lang="en-US" altLang="zh-CN" b="1"/>
              <a:t>/*   p</a:t>
            </a:r>
            <a:r>
              <a:rPr lang="zh-CN" altLang="en-US" b="1"/>
              <a:t>指向</a:t>
            </a:r>
            <a:r>
              <a:rPr lang="en-US" altLang="zh-CN" b="1"/>
              <a:t>p</a:t>
            </a:r>
            <a:r>
              <a:rPr lang="zh-CN" altLang="en-US" b="1"/>
              <a:t>的右邻   *</a:t>
            </a:r>
            <a:r>
              <a:rPr lang="en-US" altLang="zh-CN" b="1"/>
              <a:t>/</a:t>
            </a:r>
          </a:p>
          <a:p>
            <a:pPr marL="723900" lvl="2" indent="0">
              <a:lnSpc>
                <a:spcPct val="110000"/>
              </a:lnSpc>
              <a:spcBef>
                <a:spcPct val="10000"/>
              </a:spcBef>
              <a:buNone/>
            </a:pPr>
            <a:r>
              <a:rPr lang="en-US" altLang="zh-CN" sz="2800" b="1"/>
              <a:t>b-&gt;key[++b-&gt;keynum]=f-&gt;key[j] ;</a:t>
            </a:r>
          </a:p>
          <a:p>
            <a:pPr marL="723900" lvl="2" indent="0">
              <a:lnSpc>
                <a:spcPct val="110000"/>
              </a:lnSpc>
              <a:spcBef>
                <a:spcPct val="10000"/>
              </a:spcBef>
              <a:buNone/>
            </a:pPr>
            <a:r>
              <a:rPr lang="en-US" altLang="zh-CN" sz="2800" b="1"/>
              <a:t>b-&gt;ptr[p-&gt;keynum]=p-&gt;ptr[0] ;</a:t>
            </a:r>
          </a:p>
          <a:p>
            <a:pPr marL="723900" lvl="2" indent="0">
              <a:lnSpc>
                <a:spcPct val="110000"/>
              </a:lnSpc>
              <a:spcBef>
                <a:spcPct val="10000"/>
              </a:spcBef>
              <a:buNone/>
            </a:pPr>
            <a:r>
              <a:rPr lang="en-US" altLang="zh-CN" sz="2800" b="1"/>
              <a:t>for (k=1; k&lt;=b-&gt;keynum ; k++)</a:t>
            </a:r>
          </a:p>
          <a:p>
            <a:pPr marL="1079500" lvl="3" indent="0">
              <a:lnSpc>
                <a:spcPct val="110000"/>
              </a:lnSpc>
              <a:spcBef>
                <a:spcPct val="10000"/>
              </a:spcBef>
              <a:buNone/>
            </a:pPr>
            <a:r>
              <a:rPr lang="en-US" altLang="zh-CN" sz="2800" b="1"/>
              <a:t>{   b-&gt;key[++b-&gt;keynum]=p-&gt;key[k] ; </a:t>
            </a:r>
          </a:p>
          <a:p>
            <a:pPr marL="1435100" lvl="4" indent="0">
              <a:lnSpc>
                <a:spcPct val="110000"/>
              </a:lnSpc>
              <a:spcBef>
                <a:spcPct val="10000"/>
              </a:spcBef>
              <a:buNone/>
            </a:pPr>
            <a:r>
              <a:rPr lang="en-US" altLang="zh-CN" sz="2800" b="1"/>
              <a:t>b-&gt;ptr[b-&gt;keynum]=p-&gt;ptr[k] ; </a:t>
            </a:r>
          </a:p>
          <a:p>
            <a:pPr marL="1079500" lvl="3" indent="0">
              <a:lnSpc>
                <a:spcPct val="110000"/>
              </a:lnSpc>
              <a:spcBef>
                <a:spcPct val="10000"/>
              </a:spcBef>
              <a:buNone/>
            </a:pPr>
            <a:r>
              <a:rPr lang="en-US" altLang="zh-CN" sz="2800" b="1"/>
              <a:t>}     </a:t>
            </a:r>
            <a:r>
              <a:rPr lang="en-US" altLang="zh-CN" sz="2400" b="1"/>
              <a:t>/*   </a:t>
            </a:r>
            <a:r>
              <a:rPr lang="zh-CN" altLang="en-US" sz="2400" b="1"/>
              <a:t>将</a:t>
            </a:r>
            <a:r>
              <a:rPr lang="en-US" altLang="zh-CN" sz="2400" b="1"/>
              <a:t>p</a:t>
            </a:r>
            <a:r>
              <a:rPr lang="zh-CN" altLang="en-US" sz="2400" b="1"/>
              <a:t>中关键字和指针移到</a:t>
            </a:r>
            <a:r>
              <a:rPr lang="en-US" altLang="zh-CN" sz="2400" b="1"/>
              <a:t>b</a:t>
            </a:r>
            <a:r>
              <a:rPr lang="zh-CN" altLang="en-US" sz="2400" b="1"/>
              <a:t>中   *</a:t>
            </a:r>
            <a:r>
              <a:rPr lang="en-US" altLang="zh-CN" sz="2400" b="1"/>
              <a:t>/</a:t>
            </a:r>
            <a:r>
              <a:rPr lang="en-US" altLang="zh-CN" sz="2800" b="1"/>
              <a:t>  </a:t>
            </a:r>
          </a:p>
        </p:txBody>
      </p:sp>
    </p:spTree>
    <p:extLst>
      <p:ext uri="{BB962C8B-B14F-4D97-AF65-F5344CB8AC3E}">
        <p14:creationId xmlns:p14="http://schemas.microsoft.com/office/powerpoint/2010/main" val="1189642374"/>
      </p:ext>
    </p:extLst>
  </p:cSld>
  <p:clrMapOvr>
    <a:masterClrMapping/>
  </p:clrMapOvr>
</p:sld>
</file>

<file path=ppt/theme/theme1.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17802</Words>
  <Application>Microsoft Macintosh PowerPoint</Application>
  <PresentationFormat>宽屏</PresentationFormat>
  <Paragraphs>1487</Paragraphs>
  <Slides>137</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137</vt:i4>
      </vt:variant>
    </vt:vector>
  </HeadingPairs>
  <TitlesOfParts>
    <vt:vector size="149" baseType="lpstr">
      <vt:lpstr>等线</vt:lpstr>
      <vt:lpstr>楷体_GB2312</vt:lpstr>
      <vt:lpstr>宋体</vt:lpstr>
      <vt:lpstr>Arial Unicode MS</vt:lpstr>
      <vt:lpstr>Andale Mono IPA</vt:lpstr>
      <vt:lpstr>Arial</vt:lpstr>
      <vt:lpstr>Courier New</vt:lpstr>
      <vt:lpstr>Microsoft Sans Serif</vt:lpstr>
      <vt:lpstr>Symbol</vt:lpstr>
      <vt:lpstr>Times New Roman</vt:lpstr>
      <vt:lpstr>Wingdings</vt:lpstr>
      <vt:lpstr>3_Soaring</vt:lpstr>
      <vt:lpstr>第9章  查找</vt:lpstr>
      <vt:lpstr>9.1   查找的概念</vt:lpstr>
      <vt:lpstr>PowerPoint 演示文稿</vt:lpstr>
      <vt:lpstr>PowerPoint 演示文稿</vt:lpstr>
      <vt:lpstr>PowerPoint 演示文稿</vt:lpstr>
      <vt:lpstr>PowerPoint 演示文稿</vt:lpstr>
      <vt:lpstr>9. 2   静态查找</vt:lpstr>
      <vt:lpstr>9.2.1  顺序查找(Sequential Search)</vt:lpstr>
      <vt:lpstr>PowerPoint 演示文稿</vt:lpstr>
      <vt:lpstr>PowerPoint 演示文稿</vt:lpstr>
      <vt:lpstr>PowerPoint 演示文稿</vt:lpstr>
      <vt:lpstr>9.2.2  折半查找(Binary Search)</vt:lpstr>
      <vt:lpstr>PowerPoint 演示文稿</vt:lpstr>
      <vt:lpstr>PowerPoint 演示文稿</vt:lpstr>
      <vt:lpstr>PowerPoint 演示文稿</vt:lpstr>
      <vt:lpstr>PowerPoint 演示文稿</vt:lpstr>
      <vt:lpstr>PowerPoint 演示文稿</vt:lpstr>
      <vt:lpstr>PowerPoint 演示文稿</vt:lpstr>
      <vt:lpstr>9.2.3  分块查找</vt:lpstr>
      <vt:lpstr>PowerPoint 演示文稿</vt:lpstr>
      <vt:lpstr>PowerPoint 演示文稿</vt:lpstr>
      <vt:lpstr>PowerPoint 演示文稿</vt:lpstr>
      <vt:lpstr>PowerPoint 演示文稿</vt:lpstr>
      <vt:lpstr>9.2.4   Fibonacci查找</vt:lpstr>
      <vt:lpstr>PowerPoint 演示文稿</vt:lpstr>
      <vt:lpstr>PowerPoint 演示文稿</vt:lpstr>
      <vt:lpstr>PowerPoint 演示文稿</vt:lpstr>
      <vt:lpstr>9.3  动态查找</vt:lpstr>
      <vt:lpstr>9.3.1  二叉排序树(BST)的定义</vt:lpstr>
      <vt:lpstr>PowerPoint 演示文稿</vt:lpstr>
      <vt:lpstr>9.3.2   BST树的查找</vt:lpstr>
      <vt:lpstr>PowerPoint 演示文稿</vt:lpstr>
      <vt:lpstr>PowerPoint 演示文稿</vt:lpstr>
      <vt:lpstr>9.3.3   BST树的插入</vt:lpstr>
      <vt:lpstr>PowerPoint 演示文稿</vt:lpstr>
      <vt:lpstr>PowerPoint 演示文稿</vt:lpstr>
      <vt:lpstr>PowerPoint 演示文稿</vt:lpstr>
      <vt:lpstr>PowerPoint 演示文稿</vt:lpstr>
      <vt:lpstr>9.3.4   BST树的删除</vt:lpstr>
      <vt:lpstr>PowerPoint 演示文稿</vt:lpstr>
      <vt:lpstr>PowerPoint 演示文稿</vt:lpstr>
      <vt:lpstr>PowerPoint 演示文稿</vt:lpstr>
      <vt:lpstr>PowerPoint 演示文稿</vt:lpstr>
      <vt:lpstr>PowerPoint 演示文稿</vt:lpstr>
      <vt:lpstr>9.4  平衡二叉树(AVL)</vt:lpstr>
      <vt:lpstr>9.4.1  平衡二叉树的定义</vt:lpstr>
      <vt:lpstr>PowerPoint 演示文稿</vt:lpstr>
      <vt:lpstr>PowerPoint 演示文稿</vt:lpstr>
      <vt:lpstr>9.4.2  平衡化旋转</vt:lpstr>
      <vt:lpstr>1   LL型平衡化旋转</vt:lpstr>
      <vt:lpstr>PowerPoint 演示文稿</vt:lpstr>
      <vt:lpstr>PowerPoint 演示文稿</vt:lpstr>
      <vt:lpstr>PowerPoint 演示文稿</vt:lpstr>
      <vt:lpstr>2   LR型平衡化旋转</vt:lpstr>
      <vt:lpstr>PowerPoint 演示文稿</vt:lpstr>
      <vt:lpstr>PowerPoint 演示文稿</vt:lpstr>
      <vt:lpstr>PowerPoint 演示文稿</vt:lpstr>
      <vt:lpstr>PowerPoint 演示文稿</vt:lpstr>
      <vt:lpstr>3   RL型平衡化旋转</vt:lpstr>
      <vt:lpstr>PowerPoint 演示文稿</vt:lpstr>
      <vt:lpstr>PowerPoint 演示文稿</vt:lpstr>
      <vt:lpstr>PowerPoint 演示文稿</vt:lpstr>
      <vt:lpstr>PowerPoint 演示文稿</vt:lpstr>
      <vt:lpstr>4  RR型平衡化旋转</vt:lpstr>
      <vt:lpstr>PowerPoint 演示文稿</vt:lpstr>
      <vt:lpstr>9.4.3   平衡二叉排序树的插入</vt:lpstr>
      <vt:lpstr>PowerPoint 演示文稿</vt:lpstr>
      <vt:lpstr>PowerPoint 演示文稿</vt:lpstr>
      <vt:lpstr>PowerPoint 演示文稿</vt:lpstr>
      <vt:lpstr>PowerPoint 演示文稿</vt:lpstr>
      <vt:lpstr>PowerPoint 演示文稿</vt:lpstr>
      <vt:lpstr>9. 5    索引查找</vt:lpstr>
      <vt:lpstr>9.5.1   顺序索引表</vt:lpstr>
      <vt:lpstr>PowerPoint 演示文稿</vt:lpstr>
      <vt:lpstr>9.5.2   树形索引表</vt:lpstr>
      <vt:lpstr>1   B_树</vt:lpstr>
      <vt:lpstr>PowerPoint 演示文稿</vt:lpstr>
      <vt:lpstr>PowerPoint 演示文稿</vt:lpstr>
      <vt:lpstr>PowerPoint 演示文稿</vt:lpstr>
      <vt:lpstr>2  B_树的查找</vt:lpstr>
      <vt:lpstr>PowerPoint 演示文稿</vt:lpstr>
      <vt:lpstr>PowerPoint 演示文稿</vt:lpstr>
      <vt:lpstr>PowerPoint 演示文稿</vt:lpstr>
      <vt:lpstr>PowerPoint 演示文稿</vt:lpstr>
      <vt:lpstr>3   B_树的插入</vt:lpstr>
      <vt:lpstr>PowerPoint 演示文稿</vt:lpstr>
      <vt:lpstr>PowerPoint 演示文稿</vt:lpstr>
      <vt:lpstr>PowerPoint 演示文稿</vt:lpstr>
      <vt:lpstr>PowerPoint 演示文稿</vt:lpstr>
      <vt:lpstr>PowerPoint 演示文稿</vt:lpstr>
      <vt:lpstr>PowerPoint 演示文稿</vt:lpstr>
      <vt:lpstr>4  B_树的删除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B+树</vt:lpstr>
      <vt:lpstr>PowerPoint 演示文稿</vt:lpstr>
      <vt:lpstr>PowerPoint 演示文稿</vt:lpstr>
      <vt:lpstr>PowerPoint 演示文稿</vt:lpstr>
      <vt:lpstr>9. 6  哈希(散列)查找</vt:lpstr>
      <vt:lpstr>9.6.1    基本概念</vt:lpstr>
      <vt:lpstr>PowerPoint 演示文稿</vt:lpstr>
      <vt:lpstr>9.6.2   哈希函数的构造</vt:lpstr>
      <vt:lpstr>PowerPoint 演示文稿</vt:lpstr>
      <vt:lpstr>PowerPoint 演示文稿</vt:lpstr>
      <vt:lpstr>PowerPoint 演示文稿</vt:lpstr>
      <vt:lpstr>PowerPoint 演示文稿</vt:lpstr>
      <vt:lpstr>PowerPoint 演示文稿</vt:lpstr>
      <vt:lpstr>PowerPoint 演示文稿</vt:lpstr>
      <vt:lpstr>9.6.3   冲突处理的方法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9.6.4   哈希查找过程及分析</vt:lpstr>
      <vt:lpstr>PowerPoint 演示文稿</vt:lpstr>
      <vt:lpstr>PowerPoint 演示文稿</vt:lpstr>
      <vt:lpstr>PowerPoint 演示文稿</vt:lpstr>
      <vt:lpstr>PowerPoint 演示文稿</vt:lpstr>
      <vt:lpstr>PowerPoint 演示文稿</vt:lpstr>
      <vt:lpstr>习 题 九</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查找</dc:title>
  <dc:creator>何 其平</dc:creator>
  <cp:lastModifiedBy>何 其平</cp:lastModifiedBy>
  <cp:revision>1</cp:revision>
  <dcterms:created xsi:type="dcterms:W3CDTF">2019-11-08T02:12:37Z</dcterms:created>
  <dcterms:modified xsi:type="dcterms:W3CDTF">2019-11-08T02:22:10Z</dcterms:modified>
</cp:coreProperties>
</file>