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794" r:id="rId2"/>
    <p:sldId id="795" r:id="rId3"/>
    <p:sldId id="796" r:id="rId4"/>
    <p:sldId id="797" r:id="rId5"/>
    <p:sldId id="798" r:id="rId6"/>
    <p:sldId id="799" r:id="rId7"/>
    <p:sldId id="800" r:id="rId8"/>
    <p:sldId id="801" r:id="rId9"/>
    <p:sldId id="802" r:id="rId10"/>
    <p:sldId id="803" r:id="rId11"/>
    <p:sldId id="804" r:id="rId12"/>
    <p:sldId id="805" r:id="rId13"/>
    <p:sldId id="806" r:id="rId14"/>
    <p:sldId id="807" r:id="rId15"/>
    <p:sldId id="808" r:id="rId16"/>
    <p:sldId id="809" r:id="rId17"/>
    <p:sldId id="810" r:id="rId18"/>
    <p:sldId id="811" r:id="rId19"/>
    <p:sldId id="812" r:id="rId20"/>
    <p:sldId id="813" r:id="rId21"/>
    <p:sldId id="814" r:id="rId22"/>
    <p:sldId id="815" r:id="rId23"/>
    <p:sldId id="816" r:id="rId24"/>
    <p:sldId id="817" r:id="rId25"/>
    <p:sldId id="818" r:id="rId26"/>
    <p:sldId id="819" r:id="rId27"/>
    <p:sldId id="820" r:id="rId28"/>
    <p:sldId id="821" r:id="rId29"/>
    <p:sldId id="82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62"/>
  </p:normalViewPr>
  <p:slideViewPr>
    <p:cSldViewPr snapToGrid="0" snapToObjects="1">
      <p:cViewPr varScale="1">
        <p:scale>
          <a:sx n="82" d="100"/>
          <a:sy n="82" d="100"/>
        </p:scale>
        <p:origin x="16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12994" name="Group 2">
            <a:extLst>
              <a:ext uri="{FF2B5EF4-FFF2-40B4-BE49-F238E27FC236}">
                <a16:creationId xmlns:a16="http://schemas.microsoft.com/office/drawing/2014/main" id="{9ED1C025-3BAD-024C-9A3F-2FD3751AFB73}"/>
              </a:ext>
            </a:extLst>
          </p:cNvPr>
          <p:cNvGrpSpPr>
            <a:grpSpLocks/>
          </p:cNvGrpSpPr>
          <p:nvPr/>
        </p:nvGrpSpPr>
        <p:grpSpPr bwMode="auto">
          <a:xfrm>
            <a:off x="-1380067" y="1552576"/>
            <a:ext cx="13572067" cy="5305425"/>
            <a:chOff x="-652" y="978"/>
            <a:chExt cx="6412" cy="3342"/>
          </a:xfrm>
        </p:grpSpPr>
        <p:sp>
          <p:nvSpPr>
            <p:cNvPr id="212995" name="Freeform 3">
              <a:extLst>
                <a:ext uri="{FF2B5EF4-FFF2-40B4-BE49-F238E27FC236}">
                  <a16:creationId xmlns:a16="http://schemas.microsoft.com/office/drawing/2014/main" id="{BDF3C49D-4B4B-5247-ABC1-0847501387B1}"/>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2996" name="Arc 4">
              <a:extLst>
                <a:ext uri="{FF2B5EF4-FFF2-40B4-BE49-F238E27FC236}">
                  <a16:creationId xmlns:a16="http://schemas.microsoft.com/office/drawing/2014/main" id="{CF3B5BCC-571F-EB4D-8010-3AE010649D7D}"/>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2997" name="Rectangle 5">
            <a:extLst>
              <a:ext uri="{FF2B5EF4-FFF2-40B4-BE49-F238E27FC236}">
                <a16:creationId xmlns:a16="http://schemas.microsoft.com/office/drawing/2014/main" id="{DDA52D9F-AF20-0F47-AC54-4B1AC8322828}"/>
              </a:ext>
            </a:extLst>
          </p:cNvPr>
          <p:cNvSpPr>
            <a:spLocks noGrp="1" noChangeArrowheads="1"/>
          </p:cNvSpPr>
          <p:nvPr>
            <p:ph type="ctrTitle" sz="quarter"/>
          </p:nvPr>
        </p:nvSpPr>
        <p:spPr>
          <a:xfrm>
            <a:off x="1725084" y="762000"/>
            <a:ext cx="10363200" cy="1143000"/>
          </a:xfrm>
        </p:spPr>
        <p:txBody>
          <a:bodyPr anchor="b"/>
          <a:lstStyle>
            <a:lvl1pPr>
              <a:defRPr/>
            </a:lvl1pPr>
          </a:lstStyle>
          <a:p>
            <a:pPr lvl="0"/>
            <a:r>
              <a:rPr lang="zh-CN" altLang="en-US" noProof="0"/>
              <a:t>单击此处编辑母版标题样式</a:t>
            </a:r>
          </a:p>
        </p:txBody>
      </p:sp>
      <p:sp>
        <p:nvSpPr>
          <p:cNvPr id="212998" name="Rectangle 6">
            <a:extLst>
              <a:ext uri="{FF2B5EF4-FFF2-40B4-BE49-F238E27FC236}">
                <a16:creationId xmlns:a16="http://schemas.microsoft.com/office/drawing/2014/main" id="{2DF22B87-A034-2E4A-AE75-3F49250238D6}"/>
              </a:ext>
            </a:extLst>
          </p:cNvPr>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212999" name="Rectangle 7">
            <a:extLst>
              <a:ext uri="{FF2B5EF4-FFF2-40B4-BE49-F238E27FC236}">
                <a16:creationId xmlns:a16="http://schemas.microsoft.com/office/drawing/2014/main" id="{7B8E8196-DA29-FB40-9134-D88C4290121C}"/>
              </a:ext>
            </a:extLst>
          </p:cNvPr>
          <p:cNvSpPr>
            <a:spLocks noGrp="1" noChangeArrowheads="1"/>
          </p:cNvSpPr>
          <p:nvPr>
            <p:ph type="dt" sz="quarter" idx="2"/>
          </p:nvPr>
        </p:nvSpPr>
        <p:spPr/>
        <p:txBody>
          <a:bodyPr/>
          <a:lstStyle>
            <a:lvl1pPr>
              <a:defRPr/>
            </a:lvl1pPr>
          </a:lstStyle>
          <a:p>
            <a:fld id="{0A992A39-E769-9F4A-9873-8D8F0CA18E9B}" type="datetimeFigureOut">
              <a:rPr lang="zh-CN" altLang="en-US"/>
              <a:pPr/>
              <a:t>2019/11/8</a:t>
            </a:fld>
            <a:endParaRPr lang="en-US" altLang="zh-CN"/>
          </a:p>
        </p:txBody>
      </p:sp>
      <p:sp>
        <p:nvSpPr>
          <p:cNvPr id="213000" name="Rectangle 8">
            <a:extLst>
              <a:ext uri="{FF2B5EF4-FFF2-40B4-BE49-F238E27FC236}">
                <a16:creationId xmlns:a16="http://schemas.microsoft.com/office/drawing/2014/main" id="{CAB8866A-E806-CC40-B4FC-E13FD8EA01A2}"/>
              </a:ext>
            </a:extLst>
          </p:cNvPr>
          <p:cNvSpPr>
            <a:spLocks noGrp="1" noChangeArrowheads="1"/>
          </p:cNvSpPr>
          <p:nvPr>
            <p:ph type="ftr" sz="quarter" idx="3"/>
          </p:nvPr>
        </p:nvSpPr>
        <p:spPr/>
        <p:txBody>
          <a:bodyPr/>
          <a:lstStyle>
            <a:lvl1pPr>
              <a:defRPr/>
            </a:lvl1pPr>
          </a:lstStyle>
          <a:p>
            <a:endParaRPr lang="en-US" altLang="zh-CN"/>
          </a:p>
        </p:txBody>
      </p:sp>
      <p:sp>
        <p:nvSpPr>
          <p:cNvPr id="213001" name="Rectangle 9">
            <a:extLst>
              <a:ext uri="{FF2B5EF4-FFF2-40B4-BE49-F238E27FC236}">
                <a16:creationId xmlns:a16="http://schemas.microsoft.com/office/drawing/2014/main" id="{C9E4C5E7-B9BD-0D4D-B047-03512ED36610}"/>
              </a:ext>
            </a:extLst>
          </p:cNvPr>
          <p:cNvSpPr>
            <a:spLocks noGrp="1" noChangeArrowheads="1"/>
          </p:cNvSpPr>
          <p:nvPr>
            <p:ph type="sldNum" sz="quarter" idx="4"/>
          </p:nvPr>
        </p:nvSpPr>
        <p:spPr/>
        <p:txBody>
          <a:bodyPr/>
          <a:lstStyle>
            <a:lvl1pPr>
              <a:defRPr/>
            </a:lvl1pPr>
          </a:lstStyle>
          <a:p>
            <a:fld id="{842A60AF-67B5-D244-96E7-2162D80A64E3}" type="slidenum">
              <a:rPr lang="zh-CN" altLang="en-US"/>
              <a:pPr/>
              <a:t>‹#›</a:t>
            </a:fld>
            <a:endParaRPr lang="en-US" altLang="zh-CN"/>
          </a:p>
        </p:txBody>
      </p:sp>
    </p:spTree>
    <p:extLst>
      <p:ext uri="{BB962C8B-B14F-4D97-AF65-F5344CB8AC3E}">
        <p14:creationId xmlns:p14="http://schemas.microsoft.com/office/powerpoint/2010/main" val="128127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DC373-705C-D047-9446-340D967268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AB1993-E6DF-C042-BFA7-D0F9C3A53CD3}"/>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93A09EA6-F079-924D-8816-6B10D2B85251}"/>
              </a:ext>
            </a:extLst>
          </p:cNvPr>
          <p:cNvSpPr>
            <a:spLocks noGrp="1"/>
          </p:cNvSpPr>
          <p:nvPr>
            <p:ph type="dt" sz="half" idx="10"/>
          </p:nvPr>
        </p:nvSpPr>
        <p:spPr/>
        <p:txBody>
          <a:bodyPr/>
          <a:lstStyle>
            <a:lvl1pPr>
              <a:defRPr/>
            </a:lvl1pPr>
          </a:lstStyle>
          <a:p>
            <a:fld id="{A286AA13-0562-8B42-AA1D-FBDB65AC1F7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A7066DA6-5EF2-E441-AEDC-1DAE2C67650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662F5A0-B742-E14D-A7E3-E80AD2F96076}"/>
              </a:ext>
            </a:extLst>
          </p:cNvPr>
          <p:cNvSpPr>
            <a:spLocks noGrp="1"/>
          </p:cNvSpPr>
          <p:nvPr>
            <p:ph type="sldNum" sz="quarter" idx="12"/>
          </p:nvPr>
        </p:nvSpPr>
        <p:spPr/>
        <p:txBody>
          <a:bodyPr/>
          <a:lstStyle>
            <a:lvl1pPr>
              <a:defRPr/>
            </a:lvl1pPr>
          </a:lstStyle>
          <a:p>
            <a:fld id="{AAFF2A92-E925-9F45-B0BD-D835F3F6606C}" type="slidenum">
              <a:rPr lang="zh-CN" altLang="en-US"/>
              <a:pPr/>
              <a:t>‹#›</a:t>
            </a:fld>
            <a:endParaRPr lang="en-US" altLang="zh-CN"/>
          </a:p>
        </p:txBody>
      </p:sp>
    </p:spTree>
    <p:extLst>
      <p:ext uri="{BB962C8B-B14F-4D97-AF65-F5344CB8AC3E}">
        <p14:creationId xmlns:p14="http://schemas.microsoft.com/office/powerpoint/2010/main" val="104413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BFD9B1-EB76-AE48-B8EF-6BD08C27FD69}"/>
              </a:ext>
            </a:extLst>
          </p:cNvPr>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5A1DC4-7C91-A849-832F-3491DAD3CBE4}"/>
              </a:ext>
            </a:extLst>
          </p:cNvPr>
          <p:cNvSpPr>
            <a:spLocks noGrp="1"/>
          </p:cNvSpPr>
          <p:nvPr>
            <p:ph type="body" orient="vert" idx="1"/>
          </p:nvPr>
        </p:nvSpPr>
        <p:spPr>
          <a:xfrm>
            <a:off x="914400" y="609600"/>
            <a:ext cx="7569200" cy="54864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836EBD2-29C5-204F-9CBF-9535D000117B}"/>
              </a:ext>
            </a:extLst>
          </p:cNvPr>
          <p:cNvSpPr>
            <a:spLocks noGrp="1"/>
          </p:cNvSpPr>
          <p:nvPr>
            <p:ph type="dt" sz="half" idx="10"/>
          </p:nvPr>
        </p:nvSpPr>
        <p:spPr/>
        <p:txBody>
          <a:bodyPr/>
          <a:lstStyle>
            <a:lvl1pPr>
              <a:defRPr/>
            </a:lvl1pPr>
          </a:lstStyle>
          <a:p>
            <a:fld id="{973BE848-3558-7E47-8CE1-C4DC1FAE7DA3}"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13366687-CF56-F04B-BB35-934BEA861E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CD6F8B3-283A-A846-8BA1-C414CF5C812C}"/>
              </a:ext>
            </a:extLst>
          </p:cNvPr>
          <p:cNvSpPr>
            <a:spLocks noGrp="1"/>
          </p:cNvSpPr>
          <p:nvPr>
            <p:ph type="sldNum" sz="quarter" idx="12"/>
          </p:nvPr>
        </p:nvSpPr>
        <p:spPr/>
        <p:txBody>
          <a:bodyPr/>
          <a:lstStyle>
            <a:lvl1pPr>
              <a:defRPr/>
            </a:lvl1pPr>
          </a:lstStyle>
          <a:p>
            <a:fld id="{B34E63D6-8E82-2643-BB26-C7150ECED01A}" type="slidenum">
              <a:rPr lang="zh-CN" altLang="en-US"/>
              <a:pPr/>
              <a:t>‹#›</a:t>
            </a:fld>
            <a:endParaRPr lang="en-US" altLang="zh-CN"/>
          </a:p>
        </p:txBody>
      </p:sp>
    </p:spTree>
    <p:extLst>
      <p:ext uri="{BB962C8B-B14F-4D97-AF65-F5344CB8AC3E}">
        <p14:creationId xmlns:p14="http://schemas.microsoft.com/office/powerpoint/2010/main" val="360311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8443DB-F616-8540-A1CF-DFA2D40D3D44}"/>
              </a:ext>
            </a:extLst>
          </p:cNvPr>
          <p:cNvSpPr>
            <a:spLocks noGrp="1"/>
          </p:cNvSpPr>
          <p:nvPr>
            <p:ph/>
          </p:nvPr>
        </p:nvSpPr>
        <p:spPr>
          <a:xfrm>
            <a:off x="914400" y="609600"/>
            <a:ext cx="10363200" cy="5486400"/>
          </a:xfrm>
        </p:spPr>
        <p:txBody>
          <a:bodyPr/>
          <a:lstStyle/>
          <a:p>
            <a:r>
              <a:rPr lang="zh-CN" altLang="en-US"/>
              <a:t>编辑母版文本样式
第二级
第三级
第四级
第五级</a:t>
            </a:r>
          </a:p>
        </p:txBody>
      </p:sp>
      <p:sp>
        <p:nvSpPr>
          <p:cNvPr id="3" name="日期占位符 2">
            <a:extLst>
              <a:ext uri="{FF2B5EF4-FFF2-40B4-BE49-F238E27FC236}">
                <a16:creationId xmlns:a16="http://schemas.microsoft.com/office/drawing/2014/main" id="{2B86886A-85F8-E24B-B91C-7A705FAC38BD}"/>
              </a:ext>
            </a:extLst>
          </p:cNvPr>
          <p:cNvSpPr>
            <a:spLocks noGrp="1"/>
          </p:cNvSpPr>
          <p:nvPr>
            <p:ph type="dt" sz="half" idx="10"/>
          </p:nvPr>
        </p:nvSpPr>
        <p:spPr>
          <a:xfrm>
            <a:off x="914400" y="6248400"/>
            <a:ext cx="2540000" cy="457200"/>
          </a:xfrm>
        </p:spPr>
        <p:txBody>
          <a:bodyPr/>
          <a:lstStyle>
            <a:lvl1pPr>
              <a:defRPr/>
            </a:lvl1pPr>
          </a:lstStyle>
          <a:p>
            <a:fld id="{2F562BD3-1CB2-D345-9395-DA1662451D9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C0E63571-99D2-2C45-95F2-37C895A4D0D2}"/>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A0EA1D9-CB2D-D749-8CB4-B37DBB4368B7}"/>
              </a:ext>
            </a:extLst>
          </p:cNvPr>
          <p:cNvSpPr>
            <a:spLocks noGrp="1"/>
          </p:cNvSpPr>
          <p:nvPr>
            <p:ph type="sldNum" sz="quarter" idx="12"/>
          </p:nvPr>
        </p:nvSpPr>
        <p:spPr>
          <a:xfrm>
            <a:off x="8737600" y="6248400"/>
            <a:ext cx="2540000" cy="457200"/>
          </a:xfrm>
        </p:spPr>
        <p:txBody>
          <a:bodyPr/>
          <a:lstStyle>
            <a:lvl1pPr>
              <a:defRPr/>
            </a:lvl1pPr>
          </a:lstStyle>
          <a:p>
            <a:fld id="{9047FAB3-FF99-894A-BFD0-D9E63326D2F0}" type="slidenum">
              <a:rPr lang="zh-CN" altLang="en-US"/>
              <a:pPr/>
              <a:t>‹#›</a:t>
            </a:fld>
            <a:endParaRPr lang="en-US" altLang="zh-CN"/>
          </a:p>
        </p:txBody>
      </p:sp>
    </p:spTree>
    <p:extLst>
      <p:ext uri="{BB962C8B-B14F-4D97-AF65-F5344CB8AC3E}">
        <p14:creationId xmlns:p14="http://schemas.microsoft.com/office/powerpoint/2010/main" val="32002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5D0D-190C-9447-8A32-527FB0C6547B}"/>
              </a:ext>
            </a:extLst>
          </p:cNvPr>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670677-4EC7-5E43-9D59-84588710F620}"/>
              </a:ext>
            </a:extLst>
          </p:cNvPr>
          <p:cNvSpPr>
            <a:spLocks noGrp="1"/>
          </p:cNvSpPr>
          <p:nvPr>
            <p:ph type="body"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4A82D47F-662F-374D-AB8F-F1ED38BCDF22}"/>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C4D2964-47C1-E54F-81BD-4339702FE6F7}"/>
              </a:ext>
            </a:extLst>
          </p:cNvPr>
          <p:cNvSpPr>
            <a:spLocks noGrp="1"/>
          </p:cNvSpPr>
          <p:nvPr>
            <p:ph type="dt" sz="half" idx="10"/>
          </p:nvPr>
        </p:nvSpPr>
        <p:spPr>
          <a:xfrm>
            <a:off x="914400" y="6248400"/>
            <a:ext cx="2540000" cy="457200"/>
          </a:xfrm>
        </p:spPr>
        <p:txBody>
          <a:bodyPr/>
          <a:lstStyle>
            <a:lvl1pPr>
              <a:defRPr/>
            </a:lvl1pPr>
          </a:lstStyle>
          <a:p>
            <a:fld id="{4EDBFD2B-58CF-E247-94E0-2BBCB4A66DAB}"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89DE92D3-1218-E14B-AA0D-2584DCE3860E}"/>
              </a:ext>
            </a:extLst>
          </p:cNvPr>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62BCD4E-7E40-D246-B6B5-668AB3B2A24F}"/>
              </a:ext>
            </a:extLst>
          </p:cNvPr>
          <p:cNvSpPr>
            <a:spLocks noGrp="1"/>
          </p:cNvSpPr>
          <p:nvPr>
            <p:ph type="sldNum" sz="quarter" idx="12"/>
          </p:nvPr>
        </p:nvSpPr>
        <p:spPr>
          <a:xfrm>
            <a:off x="8737600" y="6248400"/>
            <a:ext cx="2540000" cy="457200"/>
          </a:xfrm>
        </p:spPr>
        <p:txBody>
          <a:bodyPr/>
          <a:lstStyle>
            <a:lvl1pPr>
              <a:defRPr/>
            </a:lvl1pPr>
          </a:lstStyle>
          <a:p>
            <a:fld id="{1AD83B51-0117-F944-89F4-C67E9378CC34}" type="slidenum">
              <a:rPr lang="zh-CN" altLang="en-US"/>
              <a:pPr/>
              <a:t>‹#›</a:t>
            </a:fld>
            <a:endParaRPr lang="en-US" altLang="zh-CN"/>
          </a:p>
        </p:txBody>
      </p:sp>
    </p:spTree>
    <p:extLst>
      <p:ext uri="{BB962C8B-B14F-4D97-AF65-F5344CB8AC3E}">
        <p14:creationId xmlns:p14="http://schemas.microsoft.com/office/powerpoint/2010/main" val="137941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53BFD-7BE5-664F-83D6-303CB453A7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AB2582-C1F3-A943-936A-02DD9819E7AC}"/>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07E4EB6F-2A81-F44D-B87E-92BF5C1F1995}"/>
              </a:ext>
            </a:extLst>
          </p:cNvPr>
          <p:cNvSpPr>
            <a:spLocks noGrp="1"/>
          </p:cNvSpPr>
          <p:nvPr>
            <p:ph type="dt" sz="half" idx="10"/>
          </p:nvPr>
        </p:nvSpPr>
        <p:spPr/>
        <p:txBody>
          <a:bodyPr/>
          <a:lstStyle>
            <a:lvl1pPr>
              <a:defRPr/>
            </a:lvl1pPr>
          </a:lstStyle>
          <a:p>
            <a:fld id="{4433FF5F-1BAD-B447-AE07-55E65FC8D877}"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B79EF15C-2DD6-DC48-9D91-0F3193DAFF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1502F72-6297-594C-B700-3A77D8320FA6}"/>
              </a:ext>
            </a:extLst>
          </p:cNvPr>
          <p:cNvSpPr>
            <a:spLocks noGrp="1"/>
          </p:cNvSpPr>
          <p:nvPr>
            <p:ph type="sldNum" sz="quarter" idx="12"/>
          </p:nvPr>
        </p:nvSpPr>
        <p:spPr/>
        <p:txBody>
          <a:bodyPr/>
          <a:lstStyle>
            <a:lvl1pPr>
              <a:defRPr/>
            </a:lvl1pPr>
          </a:lstStyle>
          <a:p>
            <a:fld id="{F5606E65-F89D-084E-AC60-19D55D25375A}" type="slidenum">
              <a:rPr lang="zh-CN" altLang="en-US"/>
              <a:pPr/>
              <a:t>‹#›</a:t>
            </a:fld>
            <a:endParaRPr lang="en-US" altLang="zh-CN"/>
          </a:p>
        </p:txBody>
      </p:sp>
    </p:spTree>
    <p:extLst>
      <p:ext uri="{BB962C8B-B14F-4D97-AF65-F5344CB8AC3E}">
        <p14:creationId xmlns:p14="http://schemas.microsoft.com/office/powerpoint/2010/main" val="18301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B063-B11D-DF4C-885B-AF44982F6A47}"/>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5B441-F112-1F4E-ACE0-8E21E88B86E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70A4583E-EFFC-0344-AE7A-6855FB35C7BF}"/>
              </a:ext>
            </a:extLst>
          </p:cNvPr>
          <p:cNvSpPr>
            <a:spLocks noGrp="1"/>
          </p:cNvSpPr>
          <p:nvPr>
            <p:ph type="dt" sz="half" idx="10"/>
          </p:nvPr>
        </p:nvSpPr>
        <p:spPr/>
        <p:txBody>
          <a:bodyPr/>
          <a:lstStyle>
            <a:lvl1pPr>
              <a:defRPr/>
            </a:lvl1pPr>
          </a:lstStyle>
          <a:p>
            <a:fld id="{52AA4324-B033-5C44-95C8-EAF05F57B0F2}" type="datetimeFigureOut">
              <a:rPr lang="zh-CN" altLang="en-US"/>
              <a:pPr/>
              <a:t>2019/11/8</a:t>
            </a:fld>
            <a:endParaRPr lang="en-US" altLang="zh-CN"/>
          </a:p>
        </p:txBody>
      </p:sp>
      <p:sp>
        <p:nvSpPr>
          <p:cNvPr id="5" name="页脚占位符 4">
            <a:extLst>
              <a:ext uri="{FF2B5EF4-FFF2-40B4-BE49-F238E27FC236}">
                <a16:creationId xmlns:a16="http://schemas.microsoft.com/office/drawing/2014/main" id="{E76F8482-ECC7-2446-8C11-DFC58FBF31D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3B9C31C-4FDD-2241-91C5-2CD7099232A5}"/>
              </a:ext>
            </a:extLst>
          </p:cNvPr>
          <p:cNvSpPr>
            <a:spLocks noGrp="1"/>
          </p:cNvSpPr>
          <p:nvPr>
            <p:ph type="sldNum" sz="quarter" idx="12"/>
          </p:nvPr>
        </p:nvSpPr>
        <p:spPr/>
        <p:txBody>
          <a:bodyPr/>
          <a:lstStyle>
            <a:lvl1pPr>
              <a:defRPr/>
            </a:lvl1pPr>
          </a:lstStyle>
          <a:p>
            <a:fld id="{EF86A03B-0D8E-C64F-8882-D03B43CF78DE}" type="slidenum">
              <a:rPr lang="zh-CN" altLang="en-US"/>
              <a:pPr/>
              <a:t>‹#›</a:t>
            </a:fld>
            <a:endParaRPr lang="en-US" altLang="zh-CN"/>
          </a:p>
        </p:txBody>
      </p:sp>
    </p:spTree>
    <p:extLst>
      <p:ext uri="{BB962C8B-B14F-4D97-AF65-F5344CB8AC3E}">
        <p14:creationId xmlns:p14="http://schemas.microsoft.com/office/powerpoint/2010/main" val="41110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88913-AF7E-2641-A378-592C0BF600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AA3FAD-E4D0-094A-A1AF-9D157714A2A3}"/>
              </a:ext>
            </a:extLst>
          </p:cNvPr>
          <p:cNvSpPr>
            <a:spLocks noGrp="1"/>
          </p:cNvSpPr>
          <p:nvPr>
            <p:ph sz="half" idx="1"/>
          </p:nvPr>
        </p:nvSpPr>
        <p:spPr>
          <a:xfrm>
            <a:off x="914400" y="1981200"/>
            <a:ext cx="508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9AAE5E74-708F-4A48-BFEB-3D0FF712E69E}"/>
              </a:ext>
            </a:extLst>
          </p:cNvPr>
          <p:cNvSpPr>
            <a:spLocks noGrp="1"/>
          </p:cNvSpPr>
          <p:nvPr>
            <p:ph sz="half" idx="2"/>
          </p:nvPr>
        </p:nvSpPr>
        <p:spPr>
          <a:xfrm>
            <a:off x="6197600" y="1981200"/>
            <a:ext cx="508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354EA685-4DEE-0543-8078-F262FC1307B4}"/>
              </a:ext>
            </a:extLst>
          </p:cNvPr>
          <p:cNvSpPr>
            <a:spLocks noGrp="1"/>
          </p:cNvSpPr>
          <p:nvPr>
            <p:ph type="dt" sz="half" idx="10"/>
          </p:nvPr>
        </p:nvSpPr>
        <p:spPr/>
        <p:txBody>
          <a:bodyPr/>
          <a:lstStyle>
            <a:lvl1pPr>
              <a:defRPr/>
            </a:lvl1pPr>
          </a:lstStyle>
          <a:p>
            <a:fld id="{E24DD9F1-800A-C946-BA0D-E482D3A5E90C}"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52A41EB8-36A1-3A41-AF0E-8DFE6448E75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48452F-C240-CC44-925E-1074E2C0DC6E}"/>
              </a:ext>
            </a:extLst>
          </p:cNvPr>
          <p:cNvSpPr>
            <a:spLocks noGrp="1"/>
          </p:cNvSpPr>
          <p:nvPr>
            <p:ph type="sldNum" sz="quarter" idx="12"/>
          </p:nvPr>
        </p:nvSpPr>
        <p:spPr/>
        <p:txBody>
          <a:bodyPr/>
          <a:lstStyle>
            <a:lvl1pPr>
              <a:defRPr/>
            </a:lvl1pPr>
          </a:lstStyle>
          <a:p>
            <a:fld id="{5A2E8383-7F36-FD45-AACF-7C10077DCCF5}" type="slidenum">
              <a:rPr lang="zh-CN" altLang="en-US"/>
              <a:pPr/>
              <a:t>‹#›</a:t>
            </a:fld>
            <a:endParaRPr lang="en-US" altLang="zh-CN"/>
          </a:p>
        </p:txBody>
      </p:sp>
    </p:spTree>
    <p:extLst>
      <p:ext uri="{BB962C8B-B14F-4D97-AF65-F5344CB8AC3E}">
        <p14:creationId xmlns:p14="http://schemas.microsoft.com/office/powerpoint/2010/main" val="3287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018F4-754A-F245-B87F-AC605A2F0DB5}"/>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17FB49A-2F87-2742-ABD9-65573330A39B}"/>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8CB65251-1A5A-9243-BC13-FE31B642D606}"/>
              </a:ext>
            </a:extLst>
          </p:cNvPr>
          <p:cNvSpPr>
            <a:spLocks noGrp="1"/>
          </p:cNvSpPr>
          <p:nvPr>
            <p:ph sz="half" idx="2"/>
          </p:nvPr>
        </p:nvSpPr>
        <p:spPr>
          <a:xfrm>
            <a:off x="840318" y="2505075"/>
            <a:ext cx="5158316"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84BA1E2C-4E3E-2542-A0A9-3D7367430A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7C9EB221-3312-8F49-955E-06FD5CC48860}"/>
              </a:ext>
            </a:extLst>
          </p:cNvPr>
          <p:cNvSpPr>
            <a:spLocks noGrp="1"/>
          </p:cNvSpPr>
          <p:nvPr>
            <p:ph sz="quarter" idx="4"/>
          </p:nvPr>
        </p:nvSpPr>
        <p:spPr>
          <a:xfrm>
            <a:off x="6172200" y="2505075"/>
            <a:ext cx="5183717"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2B94CD88-9488-3042-BD61-3D0F00151908}"/>
              </a:ext>
            </a:extLst>
          </p:cNvPr>
          <p:cNvSpPr>
            <a:spLocks noGrp="1"/>
          </p:cNvSpPr>
          <p:nvPr>
            <p:ph type="dt" sz="half" idx="10"/>
          </p:nvPr>
        </p:nvSpPr>
        <p:spPr/>
        <p:txBody>
          <a:bodyPr/>
          <a:lstStyle>
            <a:lvl1pPr>
              <a:defRPr/>
            </a:lvl1pPr>
          </a:lstStyle>
          <a:p>
            <a:fld id="{44F20B3E-F0F5-5747-A7EB-8CA18118FBD3}" type="datetimeFigureOut">
              <a:rPr lang="zh-CN" altLang="en-US"/>
              <a:pPr/>
              <a:t>2019/11/8</a:t>
            </a:fld>
            <a:endParaRPr lang="en-US" altLang="zh-CN"/>
          </a:p>
        </p:txBody>
      </p:sp>
      <p:sp>
        <p:nvSpPr>
          <p:cNvPr id="8" name="页脚占位符 7">
            <a:extLst>
              <a:ext uri="{FF2B5EF4-FFF2-40B4-BE49-F238E27FC236}">
                <a16:creationId xmlns:a16="http://schemas.microsoft.com/office/drawing/2014/main" id="{60F64789-CF70-CC40-B615-FE05A0ACC7CA}"/>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525A5953-54E5-164B-B31B-0321CA3EA2B7}"/>
              </a:ext>
            </a:extLst>
          </p:cNvPr>
          <p:cNvSpPr>
            <a:spLocks noGrp="1"/>
          </p:cNvSpPr>
          <p:nvPr>
            <p:ph type="sldNum" sz="quarter" idx="12"/>
          </p:nvPr>
        </p:nvSpPr>
        <p:spPr/>
        <p:txBody>
          <a:bodyPr/>
          <a:lstStyle>
            <a:lvl1pPr>
              <a:defRPr/>
            </a:lvl1pPr>
          </a:lstStyle>
          <a:p>
            <a:fld id="{DA5D8A57-A04D-DF41-89EB-2D2C943D58F8}" type="slidenum">
              <a:rPr lang="zh-CN" altLang="en-US"/>
              <a:pPr/>
              <a:t>‹#›</a:t>
            </a:fld>
            <a:endParaRPr lang="en-US" altLang="zh-CN"/>
          </a:p>
        </p:txBody>
      </p:sp>
    </p:spTree>
    <p:extLst>
      <p:ext uri="{BB962C8B-B14F-4D97-AF65-F5344CB8AC3E}">
        <p14:creationId xmlns:p14="http://schemas.microsoft.com/office/powerpoint/2010/main" val="21075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236D8-01BB-3249-B9D8-DFB888747F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A8CDD4-00D4-8B4D-B694-D80B07293451}"/>
              </a:ext>
            </a:extLst>
          </p:cNvPr>
          <p:cNvSpPr>
            <a:spLocks noGrp="1"/>
          </p:cNvSpPr>
          <p:nvPr>
            <p:ph type="dt" sz="half" idx="10"/>
          </p:nvPr>
        </p:nvSpPr>
        <p:spPr/>
        <p:txBody>
          <a:bodyPr/>
          <a:lstStyle>
            <a:lvl1pPr>
              <a:defRPr/>
            </a:lvl1pPr>
          </a:lstStyle>
          <a:p>
            <a:fld id="{602FA0CF-6880-6A49-8707-0EF9D6B999AA}" type="datetimeFigureOut">
              <a:rPr lang="zh-CN" altLang="en-US"/>
              <a:pPr/>
              <a:t>2019/11/8</a:t>
            </a:fld>
            <a:endParaRPr lang="en-US" altLang="zh-CN"/>
          </a:p>
        </p:txBody>
      </p:sp>
      <p:sp>
        <p:nvSpPr>
          <p:cNvPr id="4" name="页脚占位符 3">
            <a:extLst>
              <a:ext uri="{FF2B5EF4-FFF2-40B4-BE49-F238E27FC236}">
                <a16:creationId xmlns:a16="http://schemas.microsoft.com/office/drawing/2014/main" id="{7AB872F1-321E-3143-A886-9F182DBB6528}"/>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A9B236F-4926-C943-BB8C-15DEEBF72A76}"/>
              </a:ext>
            </a:extLst>
          </p:cNvPr>
          <p:cNvSpPr>
            <a:spLocks noGrp="1"/>
          </p:cNvSpPr>
          <p:nvPr>
            <p:ph type="sldNum" sz="quarter" idx="12"/>
          </p:nvPr>
        </p:nvSpPr>
        <p:spPr/>
        <p:txBody>
          <a:bodyPr/>
          <a:lstStyle>
            <a:lvl1pPr>
              <a:defRPr/>
            </a:lvl1pPr>
          </a:lstStyle>
          <a:p>
            <a:fld id="{6B51618D-63AF-C841-8F97-1BDC04710549}" type="slidenum">
              <a:rPr lang="zh-CN" altLang="en-US"/>
              <a:pPr/>
              <a:t>‹#›</a:t>
            </a:fld>
            <a:endParaRPr lang="en-US" altLang="zh-CN"/>
          </a:p>
        </p:txBody>
      </p:sp>
    </p:spTree>
    <p:extLst>
      <p:ext uri="{BB962C8B-B14F-4D97-AF65-F5344CB8AC3E}">
        <p14:creationId xmlns:p14="http://schemas.microsoft.com/office/powerpoint/2010/main" val="20446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87644-51EE-7842-9539-BE8BCBA13B8B}"/>
              </a:ext>
            </a:extLst>
          </p:cNvPr>
          <p:cNvSpPr>
            <a:spLocks noGrp="1"/>
          </p:cNvSpPr>
          <p:nvPr>
            <p:ph type="dt" sz="half" idx="10"/>
          </p:nvPr>
        </p:nvSpPr>
        <p:spPr/>
        <p:txBody>
          <a:bodyPr/>
          <a:lstStyle>
            <a:lvl1pPr>
              <a:defRPr/>
            </a:lvl1pPr>
          </a:lstStyle>
          <a:p>
            <a:fld id="{E1E5D529-EED9-FA44-93C1-B648CFA91B5B}" type="datetimeFigureOut">
              <a:rPr lang="zh-CN" altLang="en-US"/>
              <a:pPr/>
              <a:t>2019/11/8</a:t>
            </a:fld>
            <a:endParaRPr lang="en-US" altLang="zh-CN"/>
          </a:p>
        </p:txBody>
      </p:sp>
      <p:sp>
        <p:nvSpPr>
          <p:cNvPr id="3" name="页脚占位符 2">
            <a:extLst>
              <a:ext uri="{FF2B5EF4-FFF2-40B4-BE49-F238E27FC236}">
                <a16:creationId xmlns:a16="http://schemas.microsoft.com/office/drawing/2014/main" id="{2C740937-401E-4447-A131-B75587AD6EF8}"/>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8F14431-4A02-EF42-B73C-47DF88350E6A}"/>
              </a:ext>
            </a:extLst>
          </p:cNvPr>
          <p:cNvSpPr>
            <a:spLocks noGrp="1"/>
          </p:cNvSpPr>
          <p:nvPr>
            <p:ph type="sldNum" sz="quarter" idx="12"/>
          </p:nvPr>
        </p:nvSpPr>
        <p:spPr/>
        <p:txBody>
          <a:bodyPr/>
          <a:lstStyle>
            <a:lvl1pPr>
              <a:defRPr/>
            </a:lvl1pPr>
          </a:lstStyle>
          <a:p>
            <a:fld id="{6E310085-D425-7247-BCFB-73C0437D2643}" type="slidenum">
              <a:rPr lang="zh-CN" altLang="en-US"/>
              <a:pPr/>
              <a:t>‹#›</a:t>
            </a:fld>
            <a:endParaRPr lang="en-US" altLang="zh-CN"/>
          </a:p>
        </p:txBody>
      </p:sp>
    </p:spTree>
    <p:extLst>
      <p:ext uri="{BB962C8B-B14F-4D97-AF65-F5344CB8AC3E}">
        <p14:creationId xmlns:p14="http://schemas.microsoft.com/office/powerpoint/2010/main" val="6179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278CE-53C7-4D4E-AB91-91564EE61537}"/>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9C313B-E9AE-0F4D-818C-2BF83C45574C}"/>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FC833239-DF7B-7247-B834-D509F0619EB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26791C9C-D13B-464C-ABA8-76E8F51C7411}"/>
              </a:ext>
            </a:extLst>
          </p:cNvPr>
          <p:cNvSpPr>
            <a:spLocks noGrp="1"/>
          </p:cNvSpPr>
          <p:nvPr>
            <p:ph type="dt" sz="half" idx="10"/>
          </p:nvPr>
        </p:nvSpPr>
        <p:spPr/>
        <p:txBody>
          <a:bodyPr/>
          <a:lstStyle>
            <a:lvl1pPr>
              <a:defRPr/>
            </a:lvl1pPr>
          </a:lstStyle>
          <a:p>
            <a:fld id="{1239B70F-9F12-134A-95A9-FE3D5FE014ED}"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1B03BC4D-611C-194E-9D6F-D3B33DE72BE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A97629B-6080-6441-8D14-BB2E8644BA75}"/>
              </a:ext>
            </a:extLst>
          </p:cNvPr>
          <p:cNvSpPr>
            <a:spLocks noGrp="1"/>
          </p:cNvSpPr>
          <p:nvPr>
            <p:ph type="sldNum" sz="quarter" idx="12"/>
          </p:nvPr>
        </p:nvSpPr>
        <p:spPr/>
        <p:txBody>
          <a:bodyPr/>
          <a:lstStyle>
            <a:lvl1pPr>
              <a:defRPr/>
            </a:lvl1pPr>
          </a:lstStyle>
          <a:p>
            <a:fld id="{2DD7B557-6DDE-5747-8616-344E692A6CD0}" type="slidenum">
              <a:rPr lang="zh-CN" altLang="en-US"/>
              <a:pPr/>
              <a:t>‹#›</a:t>
            </a:fld>
            <a:endParaRPr lang="en-US" altLang="zh-CN"/>
          </a:p>
        </p:txBody>
      </p:sp>
    </p:spTree>
    <p:extLst>
      <p:ext uri="{BB962C8B-B14F-4D97-AF65-F5344CB8AC3E}">
        <p14:creationId xmlns:p14="http://schemas.microsoft.com/office/powerpoint/2010/main" val="2101952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404A-0711-0E47-BFC6-890C23A41844}"/>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321391-7DD5-2848-BF8F-5AFB33501FE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D04E52-9AE4-D245-AF13-7326B8A5CDE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E8F8A2F2-B792-D940-8EE5-E3750EEE18AE}"/>
              </a:ext>
            </a:extLst>
          </p:cNvPr>
          <p:cNvSpPr>
            <a:spLocks noGrp="1"/>
          </p:cNvSpPr>
          <p:nvPr>
            <p:ph type="dt" sz="half" idx="10"/>
          </p:nvPr>
        </p:nvSpPr>
        <p:spPr/>
        <p:txBody>
          <a:bodyPr/>
          <a:lstStyle>
            <a:lvl1pPr>
              <a:defRPr/>
            </a:lvl1pPr>
          </a:lstStyle>
          <a:p>
            <a:fld id="{418F85D8-3690-624E-9F3F-7123438F5E90}" type="datetimeFigureOut">
              <a:rPr lang="zh-CN" altLang="en-US"/>
              <a:pPr/>
              <a:t>2019/11/8</a:t>
            </a:fld>
            <a:endParaRPr lang="en-US" altLang="zh-CN"/>
          </a:p>
        </p:txBody>
      </p:sp>
      <p:sp>
        <p:nvSpPr>
          <p:cNvPr id="6" name="页脚占位符 5">
            <a:extLst>
              <a:ext uri="{FF2B5EF4-FFF2-40B4-BE49-F238E27FC236}">
                <a16:creationId xmlns:a16="http://schemas.microsoft.com/office/drawing/2014/main" id="{BC469439-6640-074D-A871-E9E95ADA68F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681D4A7-9E30-A547-A84F-39E880182126}"/>
              </a:ext>
            </a:extLst>
          </p:cNvPr>
          <p:cNvSpPr>
            <a:spLocks noGrp="1"/>
          </p:cNvSpPr>
          <p:nvPr>
            <p:ph type="sldNum" sz="quarter" idx="12"/>
          </p:nvPr>
        </p:nvSpPr>
        <p:spPr/>
        <p:txBody>
          <a:bodyPr/>
          <a:lstStyle>
            <a:lvl1pPr>
              <a:defRPr/>
            </a:lvl1pPr>
          </a:lstStyle>
          <a:p>
            <a:fld id="{C1601380-836A-9344-99CD-D766DC391FAD}" type="slidenum">
              <a:rPr lang="zh-CN" altLang="en-US"/>
              <a:pPr/>
              <a:t>‹#›</a:t>
            </a:fld>
            <a:endParaRPr lang="en-US" altLang="zh-CN"/>
          </a:p>
        </p:txBody>
      </p:sp>
    </p:spTree>
    <p:extLst>
      <p:ext uri="{BB962C8B-B14F-4D97-AF65-F5344CB8AC3E}">
        <p14:creationId xmlns:p14="http://schemas.microsoft.com/office/powerpoint/2010/main" val="196368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00"/>
        </a:solidFill>
        <a:effectLst/>
      </p:bgPr>
    </p:bg>
    <p:spTree>
      <p:nvGrpSpPr>
        <p:cNvPr id="1" name=""/>
        <p:cNvGrpSpPr/>
        <p:nvPr/>
      </p:nvGrpSpPr>
      <p:grpSpPr>
        <a:xfrm>
          <a:off x="0" y="0"/>
          <a:ext cx="0" cy="0"/>
          <a:chOff x="0" y="0"/>
          <a:chExt cx="0" cy="0"/>
        </a:xfrm>
      </p:grpSpPr>
      <p:grpSp>
        <p:nvGrpSpPr>
          <p:cNvPr id="211970" name="Group 2">
            <a:extLst>
              <a:ext uri="{FF2B5EF4-FFF2-40B4-BE49-F238E27FC236}">
                <a16:creationId xmlns:a16="http://schemas.microsoft.com/office/drawing/2014/main" id="{94F4B19D-FDE8-BB4C-8D0C-E096F64D0093}"/>
              </a:ext>
            </a:extLst>
          </p:cNvPr>
          <p:cNvGrpSpPr>
            <a:grpSpLocks/>
          </p:cNvGrpSpPr>
          <p:nvPr/>
        </p:nvGrpSpPr>
        <p:grpSpPr bwMode="auto">
          <a:xfrm>
            <a:off x="0" y="1588"/>
            <a:ext cx="12177184" cy="6845300"/>
            <a:chOff x="0" y="1"/>
            <a:chExt cx="5753" cy="4312"/>
          </a:xfrm>
        </p:grpSpPr>
        <p:sp>
          <p:nvSpPr>
            <p:cNvPr id="211971" name="Freeform 3">
              <a:extLst>
                <a:ext uri="{FF2B5EF4-FFF2-40B4-BE49-F238E27FC236}">
                  <a16:creationId xmlns:a16="http://schemas.microsoft.com/office/drawing/2014/main" id="{1FC8C05D-1F4F-CC44-BCFA-CF002524782B}"/>
                </a:ext>
              </a:extLst>
            </p:cNvPr>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211972" name="Arc 4">
              <a:extLst>
                <a:ext uri="{FF2B5EF4-FFF2-40B4-BE49-F238E27FC236}">
                  <a16:creationId xmlns:a16="http://schemas.microsoft.com/office/drawing/2014/main" id="{5C1EF528-0604-B946-AF6C-2E438081D885}"/>
                </a:ext>
              </a:extLst>
            </p:cNvPr>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211973" name="Rectangle 5">
            <a:extLst>
              <a:ext uri="{FF2B5EF4-FFF2-40B4-BE49-F238E27FC236}">
                <a16:creationId xmlns:a16="http://schemas.microsoft.com/office/drawing/2014/main" id="{8F08FC95-3DEC-264A-896D-C56B493C3166}"/>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211974" name="Rectangle 6">
            <a:extLst>
              <a:ext uri="{FF2B5EF4-FFF2-40B4-BE49-F238E27FC236}">
                <a16:creationId xmlns:a16="http://schemas.microsoft.com/office/drawing/2014/main" id="{31FCF642-6B65-F343-B0FB-3B9FC52F2364}"/>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fld id="{8B3C02D9-AB1C-2442-9A9F-7A9285D1D4BF}" type="datetimeFigureOut">
              <a:rPr lang="zh-CN" altLang="en-US"/>
              <a:pPr/>
              <a:t>2019/11/8</a:t>
            </a:fld>
            <a:endParaRPr lang="en-US" altLang="zh-CN"/>
          </a:p>
        </p:txBody>
      </p:sp>
      <p:sp>
        <p:nvSpPr>
          <p:cNvPr id="211975" name="Rectangle 7">
            <a:extLst>
              <a:ext uri="{FF2B5EF4-FFF2-40B4-BE49-F238E27FC236}">
                <a16:creationId xmlns:a16="http://schemas.microsoft.com/office/drawing/2014/main" id="{61CD0F0D-E8D5-8444-9501-CC8B50C043C4}"/>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11976" name="Rectangle 8">
            <a:extLst>
              <a:ext uri="{FF2B5EF4-FFF2-40B4-BE49-F238E27FC236}">
                <a16:creationId xmlns:a16="http://schemas.microsoft.com/office/drawing/2014/main" id="{99C830FC-91BD-874E-B5B7-7255C31A6BEC}"/>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8AA3A5E2-FCF2-2044-B552-24447043B576}" type="slidenum">
              <a:rPr lang="zh-CN" altLang="en-US"/>
              <a:pPr/>
              <a:t>‹#›</a:t>
            </a:fld>
            <a:endParaRPr lang="en-US" altLang="zh-CN"/>
          </a:p>
        </p:txBody>
      </p:sp>
      <p:sp>
        <p:nvSpPr>
          <p:cNvPr id="211977" name="Rectangle 9">
            <a:extLst>
              <a:ext uri="{FF2B5EF4-FFF2-40B4-BE49-F238E27FC236}">
                <a16:creationId xmlns:a16="http://schemas.microsoft.com/office/drawing/2014/main" id="{FC0D7409-AA31-FC4E-A003-B24421A90CA2}"/>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1479225"/>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0000"/>
        <a:buFont typeface="Wingdings" pitchFamily="2" charset="2"/>
        <a:buChar char="l"/>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3260DBDB-7886-8F4E-BD50-06FF0D1418F0}"/>
              </a:ext>
            </a:extLst>
          </p:cNvPr>
          <p:cNvSpPr>
            <a:spLocks noGrp="1" noChangeArrowheads="1"/>
          </p:cNvSpPr>
          <p:nvPr>
            <p:ph type="title"/>
          </p:nvPr>
        </p:nvSpPr>
        <p:spPr>
          <a:xfrm>
            <a:off x="1676400" y="152400"/>
            <a:ext cx="8307388" cy="973138"/>
          </a:xfrm>
        </p:spPr>
        <p:txBody>
          <a:bodyPr/>
          <a:lstStyle/>
          <a:p>
            <a:r>
              <a:rPr lang="zh-CN" altLang="en-US" sz="6000" b="1">
                <a:latin typeface="楷体_GB2312" pitchFamily="49" charset="-122"/>
                <a:ea typeface="楷体_GB2312" pitchFamily="49" charset="-122"/>
              </a:rPr>
              <a:t>第</a:t>
            </a:r>
            <a:r>
              <a:rPr lang="en-US" altLang="zh-CN" sz="6000" b="1">
                <a:latin typeface="Times New Roman" panose="02020603050405020304" pitchFamily="18" charset="0"/>
                <a:ea typeface="楷体_GB2312" pitchFamily="49" charset="-122"/>
              </a:rPr>
              <a:t>8</a:t>
            </a:r>
            <a:r>
              <a:rPr lang="zh-CN" altLang="en-US" sz="6000" b="1">
                <a:latin typeface="楷体_GB2312" pitchFamily="49" charset="-122"/>
                <a:ea typeface="楷体_GB2312" pitchFamily="49" charset="-122"/>
              </a:rPr>
              <a:t>章 动态存储管理</a:t>
            </a:r>
          </a:p>
        </p:txBody>
      </p:sp>
      <p:sp>
        <p:nvSpPr>
          <p:cNvPr id="689155" name="Rectangle 3">
            <a:extLst>
              <a:ext uri="{FF2B5EF4-FFF2-40B4-BE49-F238E27FC236}">
                <a16:creationId xmlns:a16="http://schemas.microsoft.com/office/drawing/2014/main" id="{840EDC03-6245-7243-A527-C9D9E8DDC59C}"/>
              </a:ext>
            </a:extLst>
          </p:cNvPr>
          <p:cNvSpPr>
            <a:spLocks noGrp="1" noChangeArrowheads="1"/>
          </p:cNvSpPr>
          <p:nvPr>
            <p:ph type="body" idx="1"/>
          </p:nvPr>
        </p:nvSpPr>
        <p:spPr>
          <a:xfrm>
            <a:off x="3886200" y="1341438"/>
            <a:ext cx="4648200" cy="838200"/>
          </a:xfrm>
        </p:spPr>
        <p:txBody>
          <a:bodyPr/>
          <a:lstStyle/>
          <a:p>
            <a:pPr marL="0" indent="0">
              <a:lnSpc>
                <a:spcPct val="90000"/>
              </a:lnSpc>
              <a:buNone/>
            </a:pPr>
            <a:r>
              <a:rPr lang="zh-CN" altLang="en-US" sz="2800" b="1"/>
              <a:t>        </a:t>
            </a:r>
            <a:r>
              <a:rPr lang="en-US" altLang="zh-CN" sz="5400" b="1">
                <a:solidFill>
                  <a:schemeClr val="tx2"/>
                </a:solidFill>
              </a:rPr>
              <a:t>8.1   </a:t>
            </a:r>
            <a:r>
              <a:rPr lang="zh-CN" altLang="en-US" sz="5400" b="1">
                <a:solidFill>
                  <a:schemeClr val="tx2"/>
                </a:solidFill>
                <a:ea typeface="楷体_GB2312" pitchFamily="49" charset="-122"/>
              </a:rPr>
              <a:t>概述</a:t>
            </a:r>
          </a:p>
        </p:txBody>
      </p:sp>
      <p:sp>
        <p:nvSpPr>
          <p:cNvPr id="689156" name="Rectangle 4">
            <a:extLst>
              <a:ext uri="{FF2B5EF4-FFF2-40B4-BE49-F238E27FC236}">
                <a16:creationId xmlns:a16="http://schemas.microsoft.com/office/drawing/2014/main" id="{9FE2504C-8598-C049-8725-491CA4468026}"/>
              </a:ext>
            </a:extLst>
          </p:cNvPr>
          <p:cNvSpPr>
            <a:spLocks noChangeArrowheads="1"/>
          </p:cNvSpPr>
          <p:nvPr/>
        </p:nvSpPr>
        <p:spPr bwMode="auto">
          <a:xfrm>
            <a:off x="1676400" y="2349501"/>
            <a:ext cx="88392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57238"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76338"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zh-CN" altLang="en-US" sz="2800" b="1">
                <a:solidFill>
                  <a:srgbClr val="FFFFFF"/>
                </a:solidFill>
              </a:rPr>
              <a:t>        程序执行过程中，</a:t>
            </a:r>
            <a:r>
              <a:rPr lang="en-US" altLang="zh-CN" sz="2800" b="1">
                <a:solidFill>
                  <a:srgbClr val="FFFFFF"/>
                </a:solidFill>
              </a:rPr>
              <a:t>(</a:t>
            </a:r>
            <a:r>
              <a:rPr lang="zh-CN" altLang="en-US" sz="2800" b="1">
                <a:solidFill>
                  <a:srgbClr val="FFFFFF"/>
                </a:solidFill>
              </a:rPr>
              <a:t>数据</a:t>
            </a:r>
            <a:r>
              <a:rPr lang="en-US" altLang="zh-CN" sz="2800" b="1">
                <a:solidFill>
                  <a:srgbClr val="FFFFFF"/>
                </a:solidFill>
              </a:rPr>
              <a:t>)</a:t>
            </a:r>
            <a:r>
              <a:rPr lang="zh-CN" altLang="en-US" sz="2800" b="1">
                <a:solidFill>
                  <a:srgbClr val="FFFFFF"/>
                </a:solidFill>
              </a:rPr>
              <a:t>结构中的每一个数据元素都对应一定的存储空间，数据元素的访问都是通过对应的存储单元来进行的。存储空间的分配与管理是由操作系统或编译程序负责实现的，是一个复杂而又重要的问题，现代的存储管理往往采用动态存储管理思想。</a:t>
            </a:r>
          </a:p>
          <a:p>
            <a:pPr eaLnBrk="1" fontAlgn="base" hangingPunct="1">
              <a:lnSpc>
                <a:spcPct val="110000"/>
              </a:lnSpc>
              <a:spcBef>
                <a:spcPct val="20000"/>
              </a:spcBef>
              <a:spcAft>
                <a:spcPct val="0"/>
              </a:spcAft>
              <a:buClr>
                <a:srgbClr val="3366FF"/>
              </a:buClr>
              <a:buSzPct val="80000"/>
            </a:pPr>
            <a:r>
              <a:rPr lang="zh-CN" altLang="en-US" sz="3200" b="1">
                <a:solidFill>
                  <a:srgbClr val="FF1F1F"/>
                </a:solidFill>
              </a:rPr>
              <a:t>       </a:t>
            </a:r>
            <a:r>
              <a:rPr lang="zh-CN" altLang="en-US" sz="3200" b="1">
                <a:solidFill>
                  <a:srgbClr val="FFFF00"/>
                </a:solidFill>
              </a:rPr>
              <a:t>动态存储管理</a:t>
            </a:r>
            <a:r>
              <a:rPr lang="zh-CN" altLang="en-US" sz="3200" b="1">
                <a:solidFill>
                  <a:srgbClr val="FFFFFF"/>
                </a:solidFill>
              </a:rPr>
              <a:t>：如何根据“存储请求”</a:t>
            </a:r>
            <a:r>
              <a:rPr lang="zh-CN" altLang="en-US" sz="3200" b="1">
                <a:solidFill>
                  <a:srgbClr val="FFFF00"/>
                </a:solidFill>
              </a:rPr>
              <a:t>分配</a:t>
            </a:r>
            <a:r>
              <a:rPr lang="zh-CN" altLang="en-US" sz="3200" b="1">
                <a:solidFill>
                  <a:srgbClr val="FFFFFF"/>
                </a:solidFill>
              </a:rPr>
              <a:t>内存空间？如何</a:t>
            </a:r>
            <a:r>
              <a:rPr lang="zh-CN" altLang="en-US" sz="3200" b="1">
                <a:solidFill>
                  <a:srgbClr val="FFFF00"/>
                </a:solidFill>
              </a:rPr>
              <a:t>回收</a:t>
            </a:r>
            <a:r>
              <a:rPr lang="zh-CN" altLang="en-US" sz="3200" b="1">
                <a:solidFill>
                  <a:srgbClr val="FFFFFF"/>
                </a:solidFill>
              </a:rPr>
              <a:t>被释放的</a:t>
            </a:r>
            <a:r>
              <a:rPr lang="en-US" altLang="zh-CN" sz="3200" b="1">
                <a:solidFill>
                  <a:srgbClr val="FFFFFF"/>
                </a:solidFill>
              </a:rPr>
              <a:t>(</a:t>
            </a:r>
            <a:r>
              <a:rPr lang="zh-CN" altLang="en-US" sz="3200" b="1">
                <a:solidFill>
                  <a:srgbClr val="FFFFFF"/>
                </a:solidFill>
              </a:rPr>
              <a:t>或不再使用的</a:t>
            </a:r>
            <a:r>
              <a:rPr lang="en-US" altLang="zh-CN" sz="3200" b="1">
                <a:solidFill>
                  <a:srgbClr val="FFFFFF"/>
                </a:solidFill>
              </a:rPr>
              <a:t>)</a:t>
            </a:r>
            <a:r>
              <a:rPr lang="zh-CN" altLang="en-US" sz="3200" b="1">
                <a:solidFill>
                  <a:srgbClr val="FFFFFF"/>
                </a:solidFill>
              </a:rPr>
              <a:t>内存空间？</a:t>
            </a:r>
            <a:r>
              <a:rPr lang="zh-CN" altLang="en-US" sz="2800" b="1">
                <a:solidFill>
                  <a:srgbClr val="FFFFFF"/>
                </a:solidFill>
              </a:rPr>
              <a:t> </a:t>
            </a:r>
          </a:p>
        </p:txBody>
      </p:sp>
    </p:spTree>
    <p:extLst>
      <p:ext uri="{BB962C8B-B14F-4D97-AF65-F5344CB8AC3E}">
        <p14:creationId xmlns:p14="http://schemas.microsoft.com/office/powerpoint/2010/main" val="212990386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 calcmode="lin" valueType="num">
                                      <p:cBhvr additive="base">
                                        <p:cTn id="7" dur="500" fill="hold"/>
                                        <p:tgtEl>
                                          <p:spTgt spid="689154"/>
                                        </p:tgtEl>
                                        <p:attrNameLst>
                                          <p:attrName>ppt_x</p:attrName>
                                        </p:attrNameLst>
                                      </p:cBhvr>
                                      <p:tavLst>
                                        <p:tav tm="0">
                                          <p:val>
                                            <p:strVal val="0-#ppt_w/2"/>
                                          </p:val>
                                        </p:tav>
                                        <p:tav tm="100000">
                                          <p:val>
                                            <p:strVal val="#ppt_x"/>
                                          </p:val>
                                        </p:tav>
                                      </p:tavLst>
                                    </p:anim>
                                    <p:anim calcmode="lin" valueType="num">
                                      <p:cBhvr additive="base">
                                        <p:cTn id="8" dur="500" fill="hold"/>
                                        <p:tgtEl>
                                          <p:spTgt spid="689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9155">
                                            <p:txEl>
                                              <p:pRg st="0" end="0"/>
                                            </p:txEl>
                                          </p:spTgt>
                                        </p:tgtEl>
                                        <p:attrNameLst>
                                          <p:attrName>style.visibility</p:attrName>
                                        </p:attrNameLst>
                                      </p:cBhvr>
                                      <p:to>
                                        <p:strVal val="visible"/>
                                      </p:to>
                                    </p:set>
                                    <p:anim calcmode="lin" valueType="num">
                                      <p:cBhvr additive="base">
                                        <p:cTn id="13" dur="500" fill="hold"/>
                                        <p:tgtEl>
                                          <p:spTgt spid="6891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91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5">
                                            <p:txEl>
                                              <p:pRg st="0" end="0"/>
                                            </p:txEl>
                                          </p:spTgt>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9156">
                                            <p:txEl>
                                              <p:pRg st="0" end="0"/>
                                            </p:txEl>
                                          </p:spTgt>
                                        </p:tgtEl>
                                        <p:attrNameLst>
                                          <p:attrName>style.visibility</p:attrName>
                                        </p:attrNameLst>
                                      </p:cBhvr>
                                      <p:to>
                                        <p:strVal val="visible"/>
                                      </p:to>
                                    </p:set>
                                    <p:anim calcmode="lin" valueType="num">
                                      <p:cBhvr additive="base">
                                        <p:cTn id="19" dur="500" fill="hold"/>
                                        <p:tgtEl>
                                          <p:spTgt spid="68915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915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6">
                                            <p:txEl>
                                              <p:pRg st="0" end="0"/>
                                            </p:txEl>
                                          </p:spTgt>
                                        </p:tgtEl>
                                        <p:attrNameLst>
                                          <p:attrName>ppt_c</p:attrName>
                                        </p:attrNameLst>
                                      </p:cBhvr>
                                      <p:to>
                                        <a:schemeClr va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9156">
                                            <p:txEl>
                                              <p:pRg st="1" end="1"/>
                                            </p:txEl>
                                          </p:spTgt>
                                        </p:tgtEl>
                                        <p:attrNameLst>
                                          <p:attrName>style.visibility</p:attrName>
                                        </p:attrNameLst>
                                      </p:cBhvr>
                                      <p:to>
                                        <p:strVal val="visible"/>
                                      </p:to>
                                    </p:set>
                                    <p:anim calcmode="lin" valueType="num">
                                      <p:cBhvr additive="base">
                                        <p:cTn id="25" dur="500" fill="hold"/>
                                        <p:tgtEl>
                                          <p:spTgt spid="68915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915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89156">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utoUpdateAnimBg="0"/>
      <p:bldP spid="689155" grpId="0" build="p" autoUpdateAnimBg="0"/>
      <p:bldP spid="68915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DE5625D2-F44D-184F-9877-31B505425B6E}"/>
              </a:ext>
            </a:extLst>
          </p:cNvPr>
          <p:cNvSpPr>
            <a:spLocks noGrp="1" noChangeArrowheads="1"/>
          </p:cNvSpPr>
          <p:nvPr>
            <p:ph type="body" idx="1"/>
          </p:nvPr>
        </p:nvSpPr>
        <p:spPr>
          <a:xfrm>
            <a:off x="1752601" y="296863"/>
            <a:ext cx="8736013" cy="5580062"/>
          </a:xfrm>
        </p:spPr>
        <p:txBody>
          <a:bodyPr/>
          <a:lstStyle/>
          <a:p>
            <a:pPr marL="0" indent="0">
              <a:lnSpc>
                <a:spcPct val="110000"/>
              </a:lnSpc>
              <a:buNone/>
            </a:pPr>
            <a:r>
              <a:rPr lang="en-US" altLang="zh-CN" sz="4000" b="1">
                <a:solidFill>
                  <a:schemeClr val="folHlink"/>
                </a:solidFill>
                <a:latin typeface="宋体" panose="02010600030101010101" pitchFamily="2" charset="-122"/>
              </a:rPr>
              <a:t>3  </a:t>
            </a:r>
            <a:r>
              <a:rPr lang="zh-CN" altLang="en-US" sz="4000" b="1">
                <a:solidFill>
                  <a:schemeClr val="folHlink"/>
                </a:solidFill>
                <a:latin typeface="楷体_GB2312" pitchFamily="49" charset="-122"/>
                <a:ea typeface="楷体_GB2312" pitchFamily="49" charset="-122"/>
              </a:rPr>
              <a:t>请求分配的块大小不确定</a:t>
            </a:r>
            <a:endParaRPr lang="zh-CN" altLang="en-US" sz="4000" b="1">
              <a:solidFill>
                <a:schemeClr val="folHlink"/>
              </a:solidFill>
              <a:latin typeface="宋体" panose="02010600030101010101" pitchFamily="2" charset="-122"/>
            </a:endParaRPr>
          </a:p>
          <a:p>
            <a:pPr marL="0" indent="0">
              <a:lnSpc>
                <a:spcPct val="110000"/>
              </a:lnSpc>
              <a:buNone/>
            </a:pPr>
            <a:r>
              <a:rPr lang="zh-CN" altLang="en-US" sz="2800" b="1">
                <a:latin typeface="宋体" panose="02010600030101010101" pitchFamily="2" charset="-122"/>
              </a:rPr>
              <a:t>    系统开始时，整个堆空间是一个空闲块，链表中只有一个大小为整个堆的结点，随着分配和回收的进行，链表中的结点大小和个数动态变化。</a:t>
            </a:r>
          </a:p>
          <a:p>
            <a:pPr marL="0" indent="0">
              <a:lnSpc>
                <a:spcPct val="110000"/>
              </a:lnSpc>
              <a:buNone/>
            </a:pPr>
            <a:r>
              <a:rPr lang="zh-CN" altLang="en-US" sz="2800" b="1">
                <a:latin typeface="宋体" panose="02010600030101010101" pitchFamily="2" charset="-122"/>
              </a:rPr>
              <a:t>    由于链表中结点大小不同，结点中除标志域和链域之外，尚需有一个结点大小域</a:t>
            </a:r>
            <a:r>
              <a:rPr lang="en-US" altLang="zh-CN" sz="2800" b="1"/>
              <a:t>(size)</a:t>
            </a:r>
            <a:r>
              <a:rPr lang="zh-CN" altLang="en-US" sz="2800" b="1">
                <a:latin typeface="宋体" panose="02010600030101010101" pitchFamily="2" charset="-122"/>
              </a:rPr>
              <a:t>，以保存空闲块的大小，如</a:t>
            </a:r>
            <a:r>
              <a:rPr lang="zh-CN" altLang="en-US" sz="2800" b="1"/>
              <a:t>图</a:t>
            </a:r>
            <a:r>
              <a:rPr lang="en-US" altLang="zh-CN" sz="2800" b="1"/>
              <a:t>8-2(b)</a:t>
            </a:r>
            <a:r>
              <a:rPr lang="zh-CN" altLang="en-US" sz="2800" b="1">
                <a:latin typeface="宋体" panose="02010600030101010101" pitchFamily="2" charset="-122"/>
              </a:rPr>
              <a:t>。</a:t>
            </a:r>
          </a:p>
          <a:p>
            <a:pPr marL="0" indent="0">
              <a:lnSpc>
                <a:spcPct val="110000"/>
              </a:lnSpc>
              <a:buNone/>
            </a:pPr>
            <a:r>
              <a:rPr lang="zh-CN" altLang="en-US" sz="2800" b="1">
                <a:solidFill>
                  <a:schemeClr val="folHlink"/>
                </a:solidFill>
              </a:rPr>
              <a:t>       </a:t>
            </a:r>
            <a:r>
              <a:rPr lang="zh-CN" altLang="en-US" sz="3600" b="1">
                <a:solidFill>
                  <a:schemeClr val="folHlink"/>
                </a:solidFill>
              </a:rPr>
              <a:t>问题</a:t>
            </a:r>
            <a:r>
              <a:rPr lang="zh-CN" altLang="en-US" sz="3600" b="1"/>
              <a:t>：</a:t>
            </a:r>
            <a:r>
              <a:rPr lang="zh-CN" altLang="en-US" sz="2800" b="1"/>
              <a:t>若用户请求分配大小为</a:t>
            </a:r>
            <a:r>
              <a:rPr lang="en-US" altLang="zh-CN" sz="2800" b="1"/>
              <a:t>n(kB)</a:t>
            </a:r>
            <a:r>
              <a:rPr lang="zh-CN" altLang="en-US" sz="2800" b="1"/>
              <a:t>的内存，而链表中有若干大小不小于</a:t>
            </a:r>
            <a:r>
              <a:rPr lang="en-US" altLang="zh-CN" sz="2800" b="1"/>
              <a:t>n</a:t>
            </a:r>
            <a:r>
              <a:rPr lang="zh-CN" altLang="en-US" sz="2800" b="1"/>
              <a:t>的空闲块时，如何分配</a:t>
            </a:r>
            <a:r>
              <a:rPr lang="en-US" altLang="zh-CN" sz="2800" b="1"/>
              <a:t>?</a:t>
            </a:r>
            <a:r>
              <a:rPr lang="zh-CN" altLang="en-US" sz="2800" b="1"/>
              <a:t>有</a:t>
            </a:r>
            <a:r>
              <a:rPr lang="en-US" altLang="zh-CN" sz="2800" b="1"/>
              <a:t>3</a:t>
            </a:r>
            <a:r>
              <a:rPr lang="zh-CN" altLang="en-US" sz="2800" b="1"/>
              <a:t>种分配策略</a:t>
            </a:r>
            <a:r>
              <a:rPr lang="zh-CN" altLang="en-US" sz="2800" b="1">
                <a:latin typeface="宋体" panose="02010600030101010101" pitchFamily="2" charset="-122"/>
              </a:rPr>
              <a:t>。</a:t>
            </a:r>
          </a:p>
        </p:txBody>
      </p:sp>
    </p:spTree>
    <p:extLst>
      <p:ext uri="{BB962C8B-B14F-4D97-AF65-F5344CB8AC3E}">
        <p14:creationId xmlns:p14="http://schemas.microsoft.com/office/powerpoint/2010/main" val="29106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08990A4D-8E96-CF48-A598-008F9E792E3E}"/>
              </a:ext>
            </a:extLst>
          </p:cNvPr>
          <p:cNvSpPr>
            <a:spLocks noGrp="1" noChangeArrowheads="1"/>
          </p:cNvSpPr>
          <p:nvPr>
            <p:ph type="body" idx="1"/>
          </p:nvPr>
        </p:nvSpPr>
        <p:spPr>
          <a:xfrm>
            <a:off x="1752601" y="225426"/>
            <a:ext cx="8736013" cy="6156325"/>
          </a:xfrm>
        </p:spPr>
        <p:txBody>
          <a:bodyPr/>
          <a:lstStyle/>
          <a:p>
            <a:pPr marL="0" indent="0">
              <a:lnSpc>
                <a:spcPct val="110000"/>
              </a:lnSpc>
              <a:buNone/>
            </a:pPr>
            <a:r>
              <a:rPr lang="zh-CN" altLang="en-US" sz="3600" b="1">
                <a:solidFill>
                  <a:schemeClr val="folHlink"/>
                </a:solidFill>
                <a:latin typeface="宋体" panose="02010600030101010101" pitchFamily="2" charset="-122"/>
              </a:rPr>
              <a:t>⑴ </a:t>
            </a:r>
            <a:r>
              <a:rPr lang="zh-CN" altLang="en-US" sz="3600" b="1">
                <a:solidFill>
                  <a:schemeClr val="folHlink"/>
                </a:solidFill>
                <a:latin typeface="楷体_GB2312" pitchFamily="49" charset="-122"/>
                <a:ea typeface="楷体_GB2312" pitchFamily="49" charset="-122"/>
              </a:rPr>
              <a:t>首次拟合法</a:t>
            </a:r>
            <a:r>
              <a:rPr lang="en-US" altLang="zh-CN" sz="3600" b="1"/>
              <a:t>(</a:t>
            </a:r>
            <a:r>
              <a:rPr lang="en-US" altLang="zh-CN" sz="3600" b="1">
                <a:solidFill>
                  <a:schemeClr val="accent1"/>
                </a:solidFill>
              </a:rPr>
              <a:t>First fit</a:t>
            </a:r>
            <a:r>
              <a:rPr lang="en-US" altLang="zh-CN" sz="3600" b="1"/>
              <a:t>)</a:t>
            </a: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latin typeface="宋体" panose="02010600030101010101" pitchFamily="2" charset="-122"/>
              </a:rPr>
              <a:t>分配时</a:t>
            </a:r>
            <a:r>
              <a:rPr lang="zh-CN" altLang="en-US" b="1"/>
              <a:t>：</a:t>
            </a:r>
            <a:r>
              <a:rPr lang="zh-CN" altLang="en-US" b="1">
                <a:latin typeface="宋体" panose="02010600030101010101" pitchFamily="2" charset="-122"/>
              </a:rPr>
              <a:t>从表头指针开始查找可利用空间表，将找到的第一个不小于</a:t>
            </a:r>
            <a:r>
              <a:rPr lang="en-US" altLang="zh-CN" b="1"/>
              <a:t>n</a:t>
            </a:r>
            <a:r>
              <a:rPr lang="zh-CN" altLang="en-US" b="1">
                <a:latin typeface="宋体" panose="02010600030101010101" pitchFamily="2" charset="-122"/>
              </a:rPr>
              <a:t>的空闲块的部分</a:t>
            </a:r>
            <a:r>
              <a:rPr lang="en-US" altLang="zh-CN" b="1">
                <a:latin typeface="宋体" panose="02010600030101010101" pitchFamily="2" charset="-122"/>
              </a:rPr>
              <a:t>(</a:t>
            </a:r>
            <a:r>
              <a:rPr lang="zh-CN" altLang="en-US" b="1">
                <a:latin typeface="宋体" panose="02010600030101010101" pitchFamily="2" charset="-122"/>
              </a:rPr>
              <a:t>所需要大小</a:t>
            </a:r>
            <a:r>
              <a:rPr lang="en-US" altLang="zh-CN" b="1">
                <a:latin typeface="宋体" panose="02010600030101010101" pitchFamily="2" charset="-122"/>
              </a:rPr>
              <a:t>)</a:t>
            </a:r>
            <a:r>
              <a:rPr lang="zh-CN" altLang="en-US" b="1">
                <a:latin typeface="宋体" panose="02010600030101010101" pitchFamily="2" charset="-122"/>
              </a:rPr>
              <a:t>分配给用户，剩下部分仍然是一个空闲块结点；</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回收时</a:t>
            </a:r>
            <a:r>
              <a:rPr lang="zh-CN" altLang="en-US" b="1"/>
              <a:t>：</a:t>
            </a:r>
            <a:r>
              <a:rPr lang="zh-CN" altLang="en-US" b="1">
                <a:latin typeface="宋体" panose="02010600030101010101" pitchFamily="2" charset="-122"/>
              </a:rPr>
              <a:t>将释放的空闲块插入在链表的表头。</a:t>
            </a:r>
          </a:p>
          <a:p>
            <a:pPr marL="0" indent="0">
              <a:lnSpc>
                <a:spcPct val="110000"/>
              </a:lnSpc>
              <a:buNone/>
            </a:pPr>
            <a:r>
              <a:rPr lang="zh-CN" altLang="en-US" b="1">
                <a:solidFill>
                  <a:schemeClr val="folHlink"/>
                </a:solidFill>
                <a:latin typeface="宋体" panose="02010600030101010101" pitchFamily="2" charset="-122"/>
              </a:rPr>
              <a:t>特点</a:t>
            </a:r>
            <a:r>
              <a:rPr lang="zh-CN" altLang="en-US" b="1"/>
              <a:t>：</a:t>
            </a:r>
            <a:r>
              <a:rPr lang="zh-CN" altLang="en-US" sz="2800" b="1">
                <a:latin typeface="宋体" panose="02010600030101010101" pitchFamily="2" charset="-122"/>
              </a:rPr>
              <a:t>分配时随机的；回收时仅需插入到表头。</a:t>
            </a:r>
          </a:p>
          <a:p>
            <a:pPr marL="0" indent="0">
              <a:lnSpc>
                <a:spcPct val="110000"/>
              </a:lnSpc>
              <a:buNone/>
            </a:pPr>
            <a:r>
              <a:rPr lang="zh-CN" altLang="en-US" sz="3600" b="1">
                <a:solidFill>
                  <a:schemeClr val="folHlink"/>
                </a:solidFill>
                <a:latin typeface="宋体" panose="02010600030101010101" pitchFamily="2" charset="-122"/>
              </a:rPr>
              <a:t>⑵</a:t>
            </a:r>
            <a:r>
              <a:rPr lang="zh-CN" altLang="en-US" sz="3600">
                <a:solidFill>
                  <a:schemeClr val="folHlink"/>
                </a:solidFill>
                <a:latin typeface="宋体" panose="02010600030101010101" pitchFamily="2" charset="-122"/>
              </a:rPr>
              <a:t> </a:t>
            </a:r>
            <a:r>
              <a:rPr lang="zh-CN" altLang="en-US" sz="3600" b="1">
                <a:solidFill>
                  <a:schemeClr val="folHlink"/>
                </a:solidFill>
                <a:latin typeface="楷体_GB2312" pitchFamily="49" charset="-122"/>
                <a:ea typeface="楷体_GB2312" pitchFamily="49" charset="-122"/>
              </a:rPr>
              <a:t>最佳拟合法</a:t>
            </a:r>
            <a:r>
              <a:rPr lang="en-US" altLang="zh-CN" sz="3600" b="1"/>
              <a:t>(</a:t>
            </a:r>
            <a:r>
              <a:rPr lang="en-US" altLang="zh-CN" sz="3600" b="1">
                <a:solidFill>
                  <a:schemeClr val="accent1"/>
                </a:solidFill>
              </a:rPr>
              <a:t>Best fit</a:t>
            </a:r>
            <a:r>
              <a:rPr lang="en-US" altLang="zh-CN" sz="3600" b="1"/>
              <a:t>)</a:t>
            </a:r>
            <a:endParaRPr lang="en-US" altLang="zh-CN" sz="3600"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latin typeface="宋体" panose="02010600030101010101" pitchFamily="2" charset="-122"/>
              </a:rPr>
              <a:t>分配时</a:t>
            </a:r>
            <a:r>
              <a:rPr lang="zh-CN" altLang="en-US" b="1"/>
              <a:t>：扫描整个</a:t>
            </a:r>
            <a:r>
              <a:rPr lang="zh-CN" altLang="en-US" b="1">
                <a:latin typeface="宋体" panose="02010600030101010101" pitchFamily="2" charset="-122"/>
              </a:rPr>
              <a:t>可利用空间链表，找到一个大小满足要求且最接近</a:t>
            </a:r>
            <a:r>
              <a:rPr lang="en-US" altLang="zh-CN" b="1"/>
              <a:t>n</a:t>
            </a:r>
            <a:r>
              <a:rPr lang="zh-CN" altLang="en-US" b="1">
                <a:latin typeface="宋体" panose="02010600030101010101" pitchFamily="2" charset="-122"/>
              </a:rPr>
              <a:t>空闲块，将其中的一部分</a:t>
            </a:r>
            <a:r>
              <a:rPr lang="en-US" altLang="zh-CN" b="1">
                <a:latin typeface="宋体" panose="02010600030101010101" pitchFamily="2" charset="-122"/>
              </a:rPr>
              <a:t>(</a:t>
            </a:r>
            <a:r>
              <a:rPr lang="zh-CN" altLang="en-US" b="1">
                <a:latin typeface="宋体" panose="02010600030101010101" pitchFamily="2" charset="-122"/>
              </a:rPr>
              <a:t>所需要大小</a:t>
            </a:r>
            <a:r>
              <a:rPr lang="en-US" altLang="zh-CN" b="1">
                <a:latin typeface="宋体" panose="02010600030101010101" pitchFamily="2" charset="-122"/>
              </a:rPr>
              <a:t>)</a:t>
            </a:r>
            <a:r>
              <a:rPr lang="zh-CN" altLang="en-US" b="1">
                <a:latin typeface="宋体" panose="02010600030101010101" pitchFamily="2" charset="-122"/>
              </a:rPr>
              <a:t>分配给用户，剩下部分仍然是一个空闲块结点；</a:t>
            </a:r>
          </a:p>
        </p:txBody>
      </p:sp>
    </p:spTree>
    <p:extLst>
      <p:ext uri="{BB962C8B-B14F-4D97-AF65-F5344CB8AC3E}">
        <p14:creationId xmlns:p14="http://schemas.microsoft.com/office/powerpoint/2010/main" val="147726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23B1E919-A12C-374D-8182-F0D036A9D233}"/>
              </a:ext>
            </a:extLst>
          </p:cNvPr>
          <p:cNvSpPr>
            <a:spLocks noGrp="1" noChangeArrowheads="1"/>
          </p:cNvSpPr>
          <p:nvPr>
            <p:ph type="body" idx="1"/>
          </p:nvPr>
        </p:nvSpPr>
        <p:spPr>
          <a:xfrm>
            <a:off x="1676400" y="288926"/>
            <a:ext cx="8839200" cy="6569075"/>
          </a:xfrm>
        </p:spPr>
        <p:txBody>
          <a:bodyPr/>
          <a:lstStyle/>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回收时</a:t>
            </a:r>
            <a:r>
              <a:rPr lang="zh-CN" altLang="en-US" b="1"/>
              <a:t>：</a:t>
            </a:r>
            <a:r>
              <a:rPr lang="zh-CN" altLang="en-US" b="1">
                <a:latin typeface="宋体" panose="02010600030101010101" pitchFamily="2" charset="-122"/>
              </a:rPr>
              <a:t>只要将释放的空闲块插入到链表的合适位置。</a:t>
            </a:r>
          </a:p>
          <a:p>
            <a:pPr marL="0" indent="0">
              <a:lnSpc>
                <a:spcPct val="110000"/>
              </a:lnSpc>
              <a:buNone/>
            </a:pPr>
            <a:r>
              <a:rPr lang="zh-CN" altLang="en-US" sz="2800" b="1">
                <a:latin typeface="宋体" panose="02010600030101010101" pitchFamily="2" charset="-122"/>
              </a:rPr>
              <a:t>    为了使分配时不需要扫描整个可利用空间链表，链表组织</a:t>
            </a:r>
            <a:r>
              <a:rPr lang="en-US" altLang="zh-CN" sz="2800" b="1">
                <a:latin typeface="宋体" panose="02010600030101010101" pitchFamily="2" charset="-122"/>
              </a:rPr>
              <a:t>(</a:t>
            </a:r>
            <a:r>
              <a:rPr lang="zh-CN" altLang="en-US" sz="2800" b="1">
                <a:latin typeface="宋体" panose="02010600030101010101" pitchFamily="2" charset="-122"/>
              </a:rPr>
              <a:t>块回收时</a:t>
            </a:r>
            <a:r>
              <a:rPr lang="en-US" altLang="zh-CN" sz="2800" b="1">
                <a:latin typeface="宋体" panose="02010600030101010101" pitchFamily="2" charset="-122"/>
              </a:rPr>
              <a:t>)</a:t>
            </a:r>
            <a:r>
              <a:rPr lang="zh-CN" altLang="en-US" sz="2800" b="1">
                <a:latin typeface="宋体" panose="02010600030101010101" pitchFamily="2" charset="-122"/>
              </a:rPr>
              <a:t>成</a:t>
            </a:r>
            <a:r>
              <a:rPr lang="zh-CN" altLang="en-US" sz="2800" b="1">
                <a:solidFill>
                  <a:schemeClr val="folHlink"/>
                </a:solidFill>
                <a:latin typeface="宋体" panose="02010600030101010101" pitchFamily="2" charset="-122"/>
              </a:rPr>
              <a:t>按从小到大排序</a:t>
            </a:r>
            <a:r>
              <a:rPr lang="en-US" altLang="zh-CN" sz="2800" b="1">
                <a:latin typeface="宋体" panose="02010600030101010101" pitchFamily="2" charset="-122"/>
              </a:rPr>
              <a:t>(</a:t>
            </a:r>
            <a:r>
              <a:rPr lang="zh-CN" altLang="en-US" sz="2800" b="1">
                <a:latin typeface="宋体" panose="02010600030101010101" pitchFamily="2" charset="-122"/>
              </a:rPr>
              <a:t>升序</a:t>
            </a:r>
            <a:r>
              <a:rPr lang="en-US" altLang="zh-CN" sz="2800" b="1">
                <a:latin typeface="宋体" panose="02010600030101010101" pitchFamily="2" charset="-122"/>
              </a:rPr>
              <a:t>) </a:t>
            </a:r>
            <a:r>
              <a:rPr lang="zh-CN" altLang="en-US" sz="2800" b="1">
                <a:latin typeface="宋体" panose="02010600030101010101" pitchFamily="2" charset="-122"/>
              </a:rPr>
              <a:t>。</a:t>
            </a:r>
          </a:p>
          <a:p>
            <a:pPr marL="0" indent="0">
              <a:lnSpc>
                <a:spcPct val="110000"/>
              </a:lnSpc>
              <a:buNone/>
            </a:pPr>
            <a:r>
              <a:rPr lang="zh-CN" altLang="en-US" b="1">
                <a:solidFill>
                  <a:schemeClr val="folHlink"/>
                </a:solidFill>
                <a:latin typeface="宋体" panose="02010600030101010101" pitchFamily="2" charset="-122"/>
              </a:rPr>
              <a:t>优点</a:t>
            </a:r>
            <a:r>
              <a:rPr lang="zh-CN" altLang="en-US" b="1"/>
              <a:t>：</a:t>
            </a:r>
            <a:r>
              <a:rPr lang="zh-CN" altLang="en-US" sz="2800" b="1">
                <a:latin typeface="宋体" panose="02010600030101010101" pitchFamily="2" charset="-122"/>
              </a:rPr>
              <a:t>适用于请求分配的内存块大小范围较广的系统；</a:t>
            </a:r>
          </a:p>
          <a:p>
            <a:pPr marL="0" indent="0">
              <a:lnSpc>
                <a:spcPct val="110000"/>
              </a:lnSpc>
              <a:buNone/>
            </a:pPr>
            <a:r>
              <a:rPr lang="zh-CN" altLang="en-US" b="1">
                <a:solidFill>
                  <a:schemeClr val="folHlink"/>
                </a:solidFill>
                <a:latin typeface="宋体" panose="02010600030101010101" pitchFamily="2" charset="-122"/>
              </a:rPr>
              <a:t>缺点</a:t>
            </a:r>
            <a:r>
              <a:rPr lang="zh-CN" altLang="en-US" b="1"/>
              <a:t>：</a:t>
            </a:r>
            <a:r>
              <a:rPr lang="zh-CN" altLang="en-US" sz="2800" b="1">
                <a:latin typeface="宋体" panose="02010600030101010101" pitchFamily="2" charset="-122"/>
              </a:rPr>
              <a:t>系统容易产生无法分配的内存碎片；无论分配与回收，都需要查找表，最费时；</a:t>
            </a:r>
          </a:p>
          <a:p>
            <a:pPr marL="0" indent="0">
              <a:lnSpc>
                <a:spcPct val="110000"/>
              </a:lnSpc>
              <a:buNone/>
            </a:pPr>
            <a:r>
              <a:rPr lang="zh-CN" altLang="en-US" sz="3600" b="1">
                <a:solidFill>
                  <a:schemeClr val="folHlink"/>
                </a:solidFill>
                <a:latin typeface="宋体" panose="02010600030101010101" pitchFamily="2" charset="-122"/>
              </a:rPr>
              <a:t>⑶</a:t>
            </a:r>
            <a:r>
              <a:rPr lang="zh-CN" altLang="en-US" sz="3600">
                <a:solidFill>
                  <a:schemeClr val="folHlink"/>
                </a:solidFill>
                <a:latin typeface="宋体" panose="02010600030101010101" pitchFamily="2" charset="-122"/>
              </a:rPr>
              <a:t> </a:t>
            </a:r>
            <a:r>
              <a:rPr lang="zh-CN" altLang="en-US" sz="3600" b="1">
                <a:solidFill>
                  <a:schemeClr val="folHlink"/>
                </a:solidFill>
                <a:latin typeface="楷体_GB2312" pitchFamily="49" charset="-122"/>
                <a:ea typeface="楷体_GB2312" pitchFamily="49" charset="-122"/>
              </a:rPr>
              <a:t>最差拟合法</a:t>
            </a:r>
            <a:r>
              <a:rPr lang="en-US" altLang="zh-CN" sz="3600" b="1"/>
              <a:t>(</a:t>
            </a:r>
            <a:r>
              <a:rPr lang="en-US" altLang="zh-CN" sz="3600" b="1">
                <a:solidFill>
                  <a:schemeClr val="accent1"/>
                </a:solidFill>
              </a:rPr>
              <a:t>Worst fit</a:t>
            </a:r>
            <a:r>
              <a:rPr lang="en-US" altLang="zh-CN" sz="3600" b="1"/>
              <a:t>)</a:t>
            </a:r>
            <a:endParaRPr lang="en-US" altLang="zh-CN" sz="3600" b="1">
              <a:latin typeface="宋体" panose="02010600030101010101" pitchFamily="2" charset="-122"/>
            </a:endParaRPr>
          </a:p>
          <a:p>
            <a:pPr marL="444500" lvl="1" indent="0">
              <a:lnSpc>
                <a:spcPct val="110000"/>
              </a:lnSpc>
              <a:buNone/>
            </a:pPr>
            <a:r>
              <a:rPr lang="en-US" altLang="zh-CN" b="1">
                <a:solidFill>
                  <a:schemeClr val="folHlink"/>
                </a:solidFill>
                <a:latin typeface="宋体" panose="02010600030101010101" pitchFamily="2" charset="-122"/>
              </a:rPr>
              <a:t>◆</a:t>
            </a:r>
            <a:r>
              <a:rPr lang="en-US" altLang="zh-CN" b="1">
                <a:solidFill>
                  <a:schemeClr val="hlink"/>
                </a:solidFill>
              </a:rPr>
              <a:t> </a:t>
            </a:r>
            <a:r>
              <a:rPr lang="zh-CN" altLang="en-US" b="1">
                <a:latin typeface="宋体" panose="02010600030101010101" pitchFamily="2" charset="-122"/>
              </a:rPr>
              <a:t>分配时</a:t>
            </a:r>
            <a:r>
              <a:rPr lang="zh-CN" altLang="en-US" b="1"/>
              <a:t>：扫描整个</a:t>
            </a:r>
            <a:r>
              <a:rPr lang="zh-CN" altLang="en-US" b="1">
                <a:latin typeface="宋体" panose="02010600030101010101" pitchFamily="2" charset="-122"/>
              </a:rPr>
              <a:t>可利用空间链表，找到一个大小最大的空闲块，将其中的一部分</a:t>
            </a:r>
            <a:r>
              <a:rPr lang="en-US" altLang="zh-CN" b="1">
                <a:latin typeface="宋体" panose="02010600030101010101" pitchFamily="2" charset="-122"/>
              </a:rPr>
              <a:t>(</a:t>
            </a:r>
            <a:r>
              <a:rPr lang="zh-CN" altLang="en-US" b="1">
                <a:latin typeface="宋体" panose="02010600030101010101" pitchFamily="2" charset="-122"/>
              </a:rPr>
              <a:t>所需要大小</a:t>
            </a:r>
            <a:r>
              <a:rPr lang="en-US" altLang="zh-CN" b="1">
                <a:latin typeface="宋体" panose="02010600030101010101" pitchFamily="2" charset="-122"/>
              </a:rPr>
              <a:t>)</a:t>
            </a:r>
            <a:r>
              <a:rPr lang="zh-CN" altLang="en-US" b="1">
                <a:latin typeface="宋体" panose="02010600030101010101" pitchFamily="2" charset="-122"/>
              </a:rPr>
              <a:t>分配给用户，剩下部分仍然是一个空闲块结点；</a:t>
            </a:r>
          </a:p>
        </p:txBody>
      </p:sp>
    </p:spTree>
    <p:extLst>
      <p:ext uri="{BB962C8B-B14F-4D97-AF65-F5344CB8AC3E}">
        <p14:creationId xmlns:p14="http://schemas.microsoft.com/office/powerpoint/2010/main" val="331042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0CE3E617-2ADD-764C-A025-92B9C6A7AEC0}"/>
              </a:ext>
            </a:extLst>
          </p:cNvPr>
          <p:cNvSpPr>
            <a:spLocks noGrp="1" noChangeArrowheads="1"/>
          </p:cNvSpPr>
          <p:nvPr>
            <p:ph type="body" idx="1"/>
          </p:nvPr>
        </p:nvSpPr>
        <p:spPr>
          <a:xfrm>
            <a:off x="1676400" y="188913"/>
            <a:ext cx="8839200" cy="5040312"/>
          </a:xfrm>
        </p:spPr>
        <p:txBody>
          <a:bodyPr/>
          <a:lstStyle/>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回收时</a:t>
            </a:r>
            <a:r>
              <a:rPr lang="zh-CN" altLang="en-US" b="1"/>
              <a:t>：</a:t>
            </a:r>
            <a:r>
              <a:rPr lang="zh-CN" altLang="en-US" b="1">
                <a:latin typeface="宋体" panose="02010600030101010101" pitchFamily="2" charset="-122"/>
              </a:rPr>
              <a:t>只要将释放的空闲块插入到链表的合适位置。</a:t>
            </a:r>
          </a:p>
          <a:p>
            <a:pPr marL="0" indent="0">
              <a:lnSpc>
                <a:spcPct val="110000"/>
              </a:lnSpc>
              <a:buNone/>
            </a:pPr>
            <a:r>
              <a:rPr lang="zh-CN" altLang="en-US" sz="2800" b="1">
                <a:latin typeface="宋体" panose="02010600030101010101" pitchFamily="2" charset="-122"/>
              </a:rPr>
              <a:t>    为了使分配时不需要扫描整个可利用空间链表，链表组织</a:t>
            </a:r>
            <a:r>
              <a:rPr lang="en-US" altLang="zh-CN" sz="2800" b="1">
                <a:latin typeface="宋体" panose="02010600030101010101" pitchFamily="2" charset="-122"/>
              </a:rPr>
              <a:t>(</a:t>
            </a:r>
            <a:r>
              <a:rPr lang="zh-CN" altLang="en-US" sz="2800" b="1">
                <a:latin typeface="宋体" panose="02010600030101010101" pitchFamily="2" charset="-122"/>
              </a:rPr>
              <a:t>块回收时</a:t>
            </a:r>
            <a:r>
              <a:rPr lang="en-US" altLang="zh-CN" sz="2800" b="1">
                <a:latin typeface="宋体" panose="02010600030101010101" pitchFamily="2" charset="-122"/>
              </a:rPr>
              <a:t>)</a:t>
            </a:r>
            <a:r>
              <a:rPr lang="zh-CN" altLang="en-US" sz="2800" b="1">
                <a:latin typeface="宋体" panose="02010600030101010101" pitchFamily="2" charset="-122"/>
              </a:rPr>
              <a:t>成</a:t>
            </a:r>
            <a:r>
              <a:rPr lang="zh-CN" altLang="en-US" sz="2800" b="1">
                <a:solidFill>
                  <a:schemeClr val="folHlink"/>
                </a:solidFill>
                <a:latin typeface="宋体" panose="02010600030101010101" pitchFamily="2" charset="-122"/>
              </a:rPr>
              <a:t>按从大到小</a:t>
            </a:r>
            <a:r>
              <a:rPr lang="zh-CN" altLang="en-US" sz="2800" b="1">
                <a:latin typeface="宋体" panose="02010600030101010101" pitchFamily="2" charset="-122"/>
              </a:rPr>
              <a:t>排序</a:t>
            </a:r>
            <a:r>
              <a:rPr lang="en-US" altLang="zh-CN" sz="2800" b="1">
                <a:latin typeface="宋体" panose="02010600030101010101" pitchFamily="2" charset="-122"/>
              </a:rPr>
              <a:t>(</a:t>
            </a:r>
            <a:r>
              <a:rPr lang="zh-CN" altLang="en-US" sz="2800" b="1">
                <a:latin typeface="宋体" panose="02010600030101010101" pitchFamily="2" charset="-122"/>
              </a:rPr>
              <a:t>降序</a:t>
            </a:r>
            <a:r>
              <a:rPr lang="en-US" altLang="zh-CN" sz="2800" b="1">
                <a:latin typeface="宋体" panose="02010600030101010101" pitchFamily="2" charset="-122"/>
              </a:rPr>
              <a:t>) </a:t>
            </a:r>
            <a:r>
              <a:rPr lang="zh-CN" altLang="en-US" sz="2800" b="1">
                <a:latin typeface="宋体" panose="02010600030101010101" pitchFamily="2" charset="-122"/>
              </a:rPr>
              <a:t>。</a:t>
            </a:r>
          </a:p>
          <a:p>
            <a:pPr marL="0" indent="0">
              <a:lnSpc>
                <a:spcPct val="110000"/>
              </a:lnSpc>
              <a:buNone/>
            </a:pPr>
            <a:r>
              <a:rPr lang="zh-CN" altLang="en-US" b="1">
                <a:solidFill>
                  <a:schemeClr val="folHlink"/>
                </a:solidFill>
                <a:latin typeface="宋体" panose="02010600030101010101" pitchFamily="2" charset="-122"/>
              </a:rPr>
              <a:t>特点</a:t>
            </a:r>
            <a:r>
              <a:rPr lang="zh-CN" altLang="en-US" b="1"/>
              <a:t>：</a:t>
            </a:r>
            <a:r>
              <a:rPr lang="zh-CN" altLang="en-US" sz="2800" b="1">
                <a:latin typeface="宋体" panose="02010600030101010101" pitchFamily="2" charset="-122"/>
              </a:rPr>
              <a:t>适用于请求分配的内存块的大小范围较窄的系统；分配无需查找，回收需要查找适当的位置。</a:t>
            </a:r>
          </a:p>
          <a:p>
            <a:pPr marL="0" indent="0">
              <a:lnSpc>
                <a:spcPct val="110000"/>
              </a:lnSpc>
              <a:buNone/>
            </a:pPr>
            <a:r>
              <a:rPr lang="en-US" altLang="zh-CN" sz="4000" b="1">
                <a:solidFill>
                  <a:schemeClr val="folHlink"/>
                </a:solidFill>
                <a:latin typeface="宋体" panose="02010600030101010101" pitchFamily="2" charset="-122"/>
              </a:rPr>
              <a:t>4 </a:t>
            </a:r>
            <a:r>
              <a:rPr lang="zh-CN" altLang="en-US" sz="4000" b="1">
                <a:solidFill>
                  <a:schemeClr val="folHlink"/>
                </a:solidFill>
                <a:latin typeface="楷体_GB2312" pitchFamily="49" charset="-122"/>
                <a:ea typeface="楷体_GB2312" pitchFamily="49" charset="-122"/>
              </a:rPr>
              <a:t>选择分配策略需考虑的因素</a:t>
            </a:r>
          </a:p>
          <a:p>
            <a:pPr marL="0" indent="0">
              <a:lnSpc>
                <a:spcPct val="110000"/>
              </a:lnSpc>
              <a:buNone/>
            </a:pPr>
            <a:r>
              <a:rPr lang="zh-CN" altLang="en-US" sz="2800" b="1">
                <a:latin typeface="宋体" panose="02010600030101010101" pitchFamily="2" charset="-122"/>
              </a:rPr>
              <a:t>    用户的逻辑要求、请求分配量的大小分布、分配和释放的频率以及效率对系统的重要性。</a:t>
            </a:r>
          </a:p>
        </p:txBody>
      </p:sp>
    </p:spTree>
    <p:extLst>
      <p:ext uri="{BB962C8B-B14F-4D97-AF65-F5344CB8AC3E}">
        <p14:creationId xmlns:p14="http://schemas.microsoft.com/office/powerpoint/2010/main" val="395247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8C4C7388-2172-8546-A1D4-DD790259C3C4}"/>
              </a:ext>
            </a:extLst>
          </p:cNvPr>
          <p:cNvSpPr>
            <a:spLocks noGrp="1" noChangeArrowheads="1"/>
          </p:cNvSpPr>
          <p:nvPr>
            <p:ph type="title"/>
          </p:nvPr>
        </p:nvSpPr>
        <p:spPr>
          <a:xfrm>
            <a:off x="2501900" y="138113"/>
            <a:ext cx="5970588" cy="914400"/>
          </a:xfrm>
        </p:spPr>
        <p:txBody>
          <a:bodyPr/>
          <a:lstStyle/>
          <a:p>
            <a:r>
              <a:rPr lang="en-US" altLang="zh-CN" sz="5400" b="1">
                <a:latin typeface="Times New Roman" panose="02020603050405020304" pitchFamily="18" charset="0"/>
                <a:ea typeface="楷体_GB2312" pitchFamily="49" charset="-122"/>
              </a:rPr>
              <a:t>8.3</a:t>
            </a:r>
            <a:r>
              <a:rPr lang="en-US" altLang="zh-CN" sz="5400" b="1"/>
              <a:t>   </a:t>
            </a:r>
            <a:r>
              <a:rPr lang="zh-CN" altLang="en-US" sz="5400" b="1">
                <a:ea typeface="楷体_GB2312" pitchFamily="49" charset="-122"/>
              </a:rPr>
              <a:t>边界标识法</a:t>
            </a:r>
          </a:p>
        </p:txBody>
      </p:sp>
      <p:sp>
        <p:nvSpPr>
          <p:cNvPr id="702467" name="Rectangle 3">
            <a:extLst>
              <a:ext uri="{FF2B5EF4-FFF2-40B4-BE49-F238E27FC236}">
                <a16:creationId xmlns:a16="http://schemas.microsoft.com/office/drawing/2014/main" id="{26B2A02B-8182-CD4D-A817-20B90668ACD7}"/>
              </a:ext>
            </a:extLst>
          </p:cNvPr>
          <p:cNvSpPr>
            <a:spLocks noGrp="1" noChangeArrowheads="1"/>
          </p:cNvSpPr>
          <p:nvPr>
            <p:ph type="body" idx="1"/>
          </p:nvPr>
        </p:nvSpPr>
        <p:spPr>
          <a:xfrm>
            <a:off x="1752600" y="1143000"/>
            <a:ext cx="8763000" cy="5238750"/>
          </a:xfrm>
        </p:spPr>
        <p:txBody>
          <a:bodyPr/>
          <a:lstStyle/>
          <a:p>
            <a:pPr marL="0" indent="0">
              <a:lnSpc>
                <a:spcPct val="110000"/>
              </a:lnSpc>
              <a:buNone/>
            </a:pPr>
            <a:r>
              <a:rPr lang="zh-CN" altLang="en-US" b="1"/>
              <a:t>        </a:t>
            </a:r>
            <a:r>
              <a:rPr lang="zh-CN" altLang="en-US" sz="2800" b="1"/>
              <a:t>边界标识法</a:t>
            </a:r>
            <a:r>
              <a:rPr lang="en-US" altLang="zh-CN" sz="2800" b="1"/>
              <a:t>(Boundary Tag Method)</a:t>
            </a:r>
            <a:r>
              <a:rPr lang="zh-CN" altLang="en-US" sz="2800" b="1"/>
              <a:t>是操作系统中一种常用的进行动态分配的存储管理方法。</a:t>
            </a:r>
          </a:p>
          <a:p>
            <a:pPr marL="0" indent="0">
              <a:lnSpc>
                <a:spcPct val="110000"/>
              </a:lnSpc>
              <a:buNone/>
            </a:pPr>
            <a:r>
              <a:rPr lang="zh-CN" altLang="en-US" sz="2800" b="1"/>
              <a:t>       系统将所有的空闲块链接成一个双重循环链表，分配可采用几种方法</a:t>
            </a:r>
            <a:r>
              <a:rPr lang="en-US" altLang="zh-CN" sz="2800" b="1"/>
              <a:t>(</a:t>
            </a:r>
            <a:r>
              <a:rPr lang="zh-CN" altLang="en-US" sz="2800" b="1"/>
              <a:t>前述</a:t>
            </a:r>
            <a:r>
              <a:rPr lang="en-US" altLang="zh-CN" sz="2800" b="1"/>
              <a:t>) </a:t>
            </a:r>
            <a:r>
              <a:rPr lang="zh-CN" altLang="en-US" sz="2800" b="1"/>
              <a:t>。</a:t>
            </a:r>
          </a:p>
          <a:p>
            <a:pPr marL="0" indent="0">
              <a:lnSpc>
                <a:spcPct val="110000"/>
              </a:lnSpc>
              <a:buNone/>
            </a:pPr>
            <a:r>
              <a:rPr lang="zh-CN" altLang="en-US" b="1">
                <a:solidFill>
                  <a:schemeClr val="folHlink"/>
                </a:solidFill>
              </a:rPr>
              <a:t>系统的特点</a:t>
            </a:r>
          </a:p>
          <a:p>
            <a:pPr marL="0" indent="0">
              <a:lnSpc>
                <a:spcPct val="110000"/>
              </a:lnSpc>
              <a:buNone/>
            </a:pPr>
            <a:r>
              <a:rPr lang="zh-CN" altLang="en-US" sz="2800" b="1"/>
              <a:t>        每个内存区域的头部和底部两个边界上分别设置标识，以标识该区域为占用块或空闲块，在回收块时易于判别在物理位置上与其相邻的内存区域是否为空闲块，以便于将所有地址连续的空闲存储区合并成一个尽可能大的空闲块。</a:t>
            </a:r>
          </a:p>
        </p:txBody>
      </p:sp>
    </p:spTree>
    <p:extLst>
      <p:ext uri="{BB962C8B-B14F-4D97-AF65-F5344CB8AC3E}">
        <p14:creationId xmlns:p14="http://schemas.microsoft.com/office/powerpoint/2010/main" val="15355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93ED5788-EB24-5B49-B5B9-2D0F3AA6B44D}"/>
              </a:ext>
            </a:extLst>
          </p:cNvPr>
          <p:cNvSpPr>
            <a:spLocks noGrp="1" noChangeArrowheads="1"/>
          </p:cNvSpPr>
          <p:nvPr>
            <p:ph type="title"/>
          </p:nvPr>
        </p:nvSpPr>
        <p:spPr>
          <a:xfrm>
            <a:off x="2286000" y="220664"/>
            <a:ext cx="7772400" cy="904875"/>
          </a:xfrm>
        </p:spPr>
        <p:txBody>
          <a:bodyPr/>
          <a:lstStyle/>
          <a:p>
            <a:r>
              <a:rPr lang="en-US" altLang="zh-CN" b="1">
                <a:latin typeface="Times New Roman" panose="02020603050405020304" pitchFamily="18" charset="0"/>
                <a:ea typeface="楷体_GB2312" pitchFamily="49" charset="-122"/>
              </a:rPr>
              <a:t>8.3.1</a:t>
            </a:r>
            <a:r>
              <a:rPr lang="en-US" altLang="zh-CN" b="1"/>
              <a:t>   </a:t>
            </a:r>
            <a:r>
              <a:rPr lang="zh-CN" altLang="en-US" b="1">
                <a:ea typeface="楷体_GB2312" pitchFamily="49" charset="-122"/>
              </a:rPr>
              <a:t>可利用空闲表结点结构</a:t>
            </a:r>
          </a:p>
        </p:txBody>
      </p:sp>
      <p:grpSp>
        <p:nvGrpSpPr>
          <p:cNvPr id="703491" name="Group 3">
            <a:extLst>
              <a:ext uri="{FF2B5EF4-FFF2-40B4-BE49-F238E27FC236}">
                <a16:creationId xmlns:a16="http://schemas.microsoft.com/office/drawing/2014/main" id="{04618C9A-4897-B94D-AE41-6A7EEA4DD54D}"/>
              </a:ext>
            </a:extLst>
          </p:cNvPr>
          <p:cNvGrpSpPr>
            <a:grpSpLocks/>
          </p:cNvGrpSpPr>
          <p:nvPr/>
        </p:nvGrpSpPr>
        <p:grpSpPr bwMode="auto">
          <a:xfrm>
            <a:off x="6483350" y="1328738"/>
            <a:ext cx="3956050" cy="2171700"/>
            <a:chOff x="1976" y="664"/>
            <a:chExt cx="2492" cy="1368"/>
          </a:xfrm>
        </p:grpSpPr>
        <p:grpSp>
          <p:nvGrpSpPr>
            <p:cNvPr id="703492" name="Group 4">
              <a:extLst>
                <a:ext uri="{FF2B5EF4-FFF2-40B4-BE49-F238E27FC236}">
                  <a16:creationId xmlns:a16="http://schemas.microsoft.com/office/drawing/2014/main" id="{A95E3DA8-80AF-B341-97AC-5CE58548298F}"/>
                </a:ext>
              </a:extLst>
            </p:cNvPr>
            <p:cNvGrpSpPr>
              <a:grpSpLocks/>
            </p:cNvGrpSpPr>
            <p:nvPr/>
          </p:nvGrpSpPr>
          <p:grpSpPr bwMode="auto">
            <a:xfrm>
              <a:off x="2496" y="672"/>
              <a:ext cx="1972" cy="1360"/>
              <a:chOff x="3360" y="912"/>
              <a:chExt cx="1972" cy="1360"/>
            </a:xfrm>
          </p:grpSpPr>
          <p:grpSp>
            <p:nvGrpSpPr>
              <p:cNvPr id="703493" name="Group 5">
                <a:extLst>
                  <a:ext uri="{FF2B5EF4-FFF2-40B4-BE49-F238E27FC236}">
                    <a16:creationId xmlns:a16="http://schemas.microsoft.com/office/drawing/2014/main" id="{35DC9681-73D8-B249-B6BD-3C66C906F141}"/>
                  </a:ext>
                </a:extLst>
              </p:cNvPr>
              <p:cNvGrpSpPr>
                <a:grpSpLocks/>
              </p:cNvGrpSpPr>
              <p:nvPr/>
            </p:nvGrpSpPr>
            <p:grpSpPr bwMode="auto">
              <a:xfrm>
                <a:off x="3360" y="912"/>
                <a:ext cx="1972" cy="249"/>
                <a:chOff x="288" y="864"/>
                <a:chExt cx="1972" cy="249"/>
              </a:xfrm>
            </p:grpSpPr>
            <p:sp>
              <p:nvSpPr>
                <p:cNvPr id="703494" name="Rectangle 6">
                  <a:extLst>
                    <a:ext uri="{FF2B5EF4-FFF2-40B4-BE49-F238E27FC236}">
                      <a16:creationId xmlns:a16="http://schemas.microsoft.com/office/drawing/2014/main" id="{01E59253-8CB9-D846-B880-E54EF86FF431}"/>
                    </a:ext>
                  </a:extLst>
                </p:cNvPr>
                <p:cNvSpPr>
                  <a:spLocks noChangeArrowheads="1"/>
                </p:cNvSpPr>
                <p:nvPr/>
              </p:nvSpPr>
              <p:spPr bwMode="auto">
                <a:xfrm>
                  <a:off x="288" y="864"/>
                  <a:ext cx="1972"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Llink    tag   size   rlink</a:t>
                  </a:r>
                </a:p>
              </p:txBody>
            </p:sp>
            <p:sp>
              <p:nvSpPr>
                <p:cNvPr id="703495" name="Line 7">
                  <a:extLst>
                    <a:ext uri="{FF2B5EF4-FFF2-40B4-BE49-F238E27FC236}">
                      <a16:creationId xmlns:a16="http://schemas.microsoft.com/office/drawing/2014/main" id="{B924A21B-74B3-F249-8566-C27AE8277E81}"/>
                    </a:ext>
                  </a:extLst>
                </p:cNvPr>
                <p:cNvSpPr>
                  <a:spLocks noChangeShapeType="1"/>
                </p:cNvSpPr>
                <p:nvPr/>
              </p:nvSpPr>
              <p:spPr bwMode="auto">
                <a:xfrm>
                  <a:off x="816" y="864"/>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03496" name="Line 8">
                  <a:extLst>
                    <a:ext uri="{FF2B5EF4-FFF2-40B4-BE49-F238E27FC236}">
                      <a16:creationId xmlns:a16="http://schemas.microsoft.com/office/drawing/2014/main" id="{79917B67-66A9-2A4F-9F69-1F41E93CD211}"/>
                    </a:ext>
                  </a:extLst>
                </p:cNvPr>
                <p:cNvSpPr>
                  <a:spLocks noChangeShapeType="1"/>
                </p:cNvSpPr>
                <p:nvPr/>
              </p:nvSpPr>
              <p:spPr bwMode="auto">
                <a:xfrm>
                  <a:off x="1232" y="864"/>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703497" name="Line 9">
                  <a:extLst>
                    <a:ext uri="{FF2B5EF4-FFF2-40B4-BE49-F238E27FC236}">
                      <a16:creationId xmlns:a16="http://schemas.microsoft.com/office/drawing/2014/main" id="{98E9CA03-B555-C949-A19B-61C0FC53640D}"/>
                    </a:ext>
                  </a:extLst>
                </p:cNvPr>
                <p:cNvSpPr>
                  <a:spLocks noChangeShapeType="1"/>
                </p:cNvSpPr>
                <p:nvPr/>
              </p:nvSpPr>
              <p:spPr bwMode="auto">
                <a:xfrm>
                  <a:off x="1680" y="864"/>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703498" name="Group 10">
                <a:extLst>
                  <a:ext uri="{FF2B5EF4-FFF2-40B4-BE49-F238E27FC236}">
                    <a16:creationId xmlns:a16="http://schemas.microsoft.com/office/drawing/2014/main" id="{28FDDD40-A9B3-3742-9C19-7A7F424B226C}"/>
                  </a:ext>
                </a:extLst>
              </p:cNvPr>
              <p:cNvGrpSpPr>
                <a:grpSpLocks/>
              </p:cNvGrpSpPr>
              <p:nvPr/>
            </p:nvGrpSpPr>
            <p:grpSpPr bwMode="auto">
              <a:xfrm>
                <a:off x="3360" y="2023"/>
                <a:ext cx="1104" cy="249"/>
                <a:chOff x="3360" y="1784"/>
                <a:chExt cx="1104" cy="249"/>
              </a:xfrm>
            </p:grpSpPr>
            <p:sp>
              <p:nvSpPr>
                <p:cNvPr id="703499" name="Rectangle 11">
                  <a:extLst>
                    <a:ext uri="{FF2B5EF4-FFF2-40B4-BE49-F238E27FC236}">
                      <a16:creationId xmlns:a16="http://schemas.microsoft.com/office/drawing/2014/main" id="{9E92A5F4-85D9-E140-9A62-D1D7AE98A7DD}"/>
                    </a:ext>
                  </a:extLst>
                </p:cNvPr>
                <p:cNvSpPr>
                  <a:spLocks noChangeArrowheads="1"/>
                </p:cNvSpPr>
                <p:nvPr/>
              </p:nvSpPr>
              <p:spPr bwMode="auto">
                <a:xfrm>
                  <a:off x="3360" y="1784"/>
                  <a:ext cx="1104" cy="24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uplink    tag</a:t>
                  </a:r>
                </a:p>
              </p:txBody>
            </p:sp>
            <p:sp>
              <p:nvSpPr>
                <p:cNvPr id="703500" name="Line 12">
                  <a:extLst>
                    <a:ext uri="{FF2B5EF4-FFF2-40B4-BE49-F238E27FC236}">
                      <a16:creationId xmlns:a16="http://schemas.microsoft.com/office/drawing/2014/main" id="{34ABE000-9B50-C44C-A3FE-EE1F1EDA1C4B}"/>
                    </a:ext>
                  </a:extLst>
                </p:cNvPr>
                <p:cNvSpPr>
                  <a:spLocks noChangeShapeType="1"/>
                </p:cNvSpPr>
                <p:nvPr/>
              </p:nvSpPr>
              <p:spPr bwMode="auto">
                <a:xfrm>
                  <a:off x="4032" y="1784"/>
                  <a:ext cx="0" cy="249"/>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
            <p:nvSpPr>
              <p:cNvPr id="703501" name="Rectangle 13">
                <a:extLst>
                  <a:ext uri="{FF2B5EF4-FFF2-40B4-BE49-F238E27FC236}">
                    <a16:creationId xmlns:a16="http://schemas.microsoft.com/office/drawing/2014/main" id="{ECAEFFF2-8F0B-624C-98BE-F2306F9E7F9C}"/>
                  </a:ext>
                </a:extLst>
              </p:cNvPr>
              <p:cNvSpPr>
                <a:spLocks noChangeArrowheads="1"/>
              </p:cNvSpPr>
              <p:nvPr/>
            </p:nvSpPr>
            <p:spPr bwMode="auto">
              <a:xfrm>
                <a:off x="3360" y="912"/>
                <a:ext cx="1972" cy="136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a:solidFill>
                      <a:srgbClr val="FFFFFF"/>
                    </a:solidFill>
                    <a:latin typeface="Times New Roman" panose="02020603050405020304" pitchFamily="18" charset="0"/>
                    <a:ea typeface="宋体" panose="02010600030101010101" pitchFamily="2" charset="-122"/>
                  </a:rPr>
                  <a:t>     </a:t>
                </a:r>
                <a:r>
                  <a:rPr kumimoji="1" lang="en-US" altLang="zh-CN" sz="2400">
                    <a:solidFill>
                      <a:srgbClr val="FFFFFF"/>
                    </a:solidFill>
                    <a:latin typeface="Times New Roman" panose="02020603050405020304" pitchFamily="18" charset="0"/>
                    <a:ea typeface="宋体" panose="02010600030101010101" pitchFamily="2" charset="-122"/>
                  </a:rPr>
                  <a:t>space</a:t>
                </a:r>
              </a:p>
            </p:txBody>
          </p:sp>
        </p:grpSp>
        <p:sp>
          <p:nvSpPr>
            <p:cNvPr id="703502" name="Rectangle 14">
              <a:extLst>
                <a:ext uri="{FF2B5EF4-FFF2-40B4-BE49-F238E27FC236}">
                  <a16:creationId xmlns:a16="http://schemas.microsoft.com/office/drawing/2014/main" id="{F2B46448-A821-834D-9C8B-FD1B309A6C77}"/>
                </a:ext>
              </a:extLst>
            </p:cNvPr>
            <p:cNvSpPr>
              <a:spLocks noChangeArrowheads="1"/>
            </p:cNvSpPr>
            <p:nvPr/>
          </p:nvSpPr>
          <p:spPr bwMode="auto">
            <a:xfrm>
              <a:off x="1976" y="664"/>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head</a:t>
              </a:r>
            </a:p>
          </p:txBody>
        </p:sp>
        <p:sp>
          <p:nvSpPr>
            <p:cNvPr id="703503" name="Rectangle 15">
              <a:extLst>
                <a:ext uri="{FF2B5EF4-FFF2-40B4-BE49-F238E27FC236}">
                  <a16:creationId xmlns:a16="http://schemas.microsoft.com/office/drawing/2014/main" id="{206D91B9-C1C7-6C46-ADDA-9DCAB7ED6427}"/>
                </a:ext>
              </a:extLst>
            </p:cNvPr>
            <p:cNvSpPr>
              <a:spLocks noChangeArrowheads="1"/>
            </p:cNvSpPr>
            <p:nvPr/>
          </p:nvSpPr>
          <p:spPr bwMode="auto">
            <a:xfrm>
              <a:off x="2016" y="1767"/>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foot</a:t>
              </a:r>
            </a:p>
          </p:txBody>
        </p:sp>
      </p:grpSp>
      <p:sp>
        <p:nvSpPr>
          <p:cNvPr id="703504" name="Text Box 16">
            <a:extLst>
              <a:ext uri="{FF2B5EF4-FFF2-40B4-BE49-F238E27FC236}">
                <a16:creationId xmlns:a16="http://schemas.microsoft.com/office/drawing/2014/main" id="{73005A8D-ACB7-AB48-88F9-64ED6CC830FA}"/>
              </a:ext>
            </a:extLst>
          </p:cNvPr>
          <p:cNvSpPr txBox="1">
            <a:spLocks noChangeArrowheads="1"/>
          </p:cNvSpPr>
          <p:nvPr/>
        </p:nvSpPr>
        <p:spPr bwMode="auto">
          <a:xfrm>
            <a:off x="1676400" y="1066800"/>
            <a:ext cx="4953000" cy="564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355600" eaLnBrk="0" hangingPunct="0">
              <a:defRPr kumimoji="1" sz="2400">
                <a:solidFill>
                  <a:schemeClr val="tx1"/>
                </a:solidFill>
                <a:latin typeface="Times New Roman" panose="02020603050405020304" pitchFamily="18" charset="0"/>
                <a:ea typeface="宋体" panose="02010600030101010101" pitchFamily="2" charset="-122"/>
              </a:defRPr>
            </a:lvl2pPr>
            <a:lvl3pPr marL="723900" eaLnBrk="0" hangingPunct="0">
              <a:defRPr kumimoji="1" sz="2400">
                <a:solidFill>
                  <a:schemeClr val="tx1"/>
                </a:solidFill>
                <a:latin typeface="Times New Roman" panose="02020603050405020304" pitchFamily="18" charset="0"/>
                <a:ea typeface="宋体" panose="02010600030101010101" pitchFamily="2" charset="-122"/>
              </a:defRPr>
            </a:lvl3pPr>
            <a:lvl4pPr marL="1079500"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10000"/>
              </a:spcBef>
              <a:spcAft>
                <a:spcPct val="0"/>
              </a:spcAft>
            </a:pPr>
            <a:r>
              <a:rPr lang="en-US" altLang="zh-CN" sz="2800" b="1">
                <a:solidFill>
                  <a:srgbClr val="FFFFFF"/>
                </a:solidFill>
              </a:rPr>
              <a:t>typedef  struct word</a:t>
            </a:r>
          </a:p>
          <a:p>
            <a:pPr lvl="1" eaLnBrk="1" fontAlgn="base" hangingPunct="1">
              <a:lnSpc>
                <a:spcPct val="110000"/>
              </a:lnSpc>
              <a:spcBef>
                <a:spcPct val="10000"/>
              </a:spcBef>
              <a:spcAft>
                <a:spcPct val="0"/>
              </a:spcAft>
            </a:pPr>
            <a:r>
              <a:rPr lang="en-US" altLang="zh-CN" sz="2800" b="1">
                <a:solidFill>
                  <a:srgbClr val="FFFFFF"/>
                </a:solidFill>
              </a:rPr>
              <a:t>{  Union</a:t>
            </a:r>
          </a:p>
          <a:p>
            <a:pPr lvl="2" eaLnBrk="1" fontAlgn="base" hangingPunct="1">
              <a:lnSpc>
                <a:spcPct val="110000"/>
              </a:lnSpc>
              <a:spcBef>
                <a:spcPct val="10000"/>
              </a:spcBef>
              <a:spcAft>
                <a:spcPct val="0"/>
              </a:spcAft>
            </a:pPr>
            <a:r>
              <a:rPr lang="en-US" altLang="zh-CN" sz="2800" b="1">
                <a:solidFill>
                  <a:srgbClr val="FFFFFF"/>
                </a:solidFill>
              </a:rPr>
              <a:t>{  struct word *llink;</a:t>
            </a:r>
          </a:p>
          <a:p>
            <a:pPr lvl="3" eaLnBrk="1" fontAlgn="base" hangingPunct="1">
              <a:lnSpc>
                <a:spcPct val="110000"/>
              </a:lnSpc>
              <a:spcBef>
                <a:spcPct val="10000"/>
              </a:spcBef>
              <a:spcAft>
                <a:spcPct val="0"/>
              </a:spcAft>
            </a:pPr>
            <a:r>
              <a:rPr lang="en-US" altLang="zh-CN" sz="2800" b="1">
                <a:solidFill>
                  <a:srgbClr val="FFFFFF"/>
                </a:solidFill>
              </a:rPr>
              <a:t>struct word *uplink; </a:t>
            </a:r>
          </a:p>
          <a:p>
            <a:pPr lvl="2" eaLnBrk="1" fontAlgn="base" hangingPunct="1">
              <a:lnSpc>
                <a:spcPct val="110000"/>
              </a:lnSpc>
              <a:spcBef>
                <a:spcPct val="10000"/>
              </a:spcBef>
              <a:spcAft>
                <a:spcPct val="0"/>
              </a:spcAft>
            </a:pPr>
            <a:r>
              <a:rPr lang="en-US" altLang="zh-CN" sz="2800" b="1">
                <a:solidFill>
                  <a:srgbClr val="FFFFFF"/>
                </a:solidFill>
              </a:rPr>
              <a:t>};</a:t>
            </a:r>
          </a:p>
          <a:p>
            <a:pPr lvl="2" eaLnBrk="1" fontAlgn="base" hangingPunct="1">
              <a:lnSpc>
                <a:spcPct val="110000"/>
              </a:lnSpc>
              <a:spcBef>
                <a:spcPct val="10000"/>
              </a:spcBef>
              <a:spcAft>
                <a:spcPct val="0"/>
              </a:spcAft>
            </a:pPr>
            <a:r>
              <a:rPr lang="en-US" altLang="zh-CN" sz="2800" b="1">
                <a:solidFill>
                  <a:srgbClr val="FFFFFF"/>
                </a:solidFill>
              </a:rPr>
              <a:t>int tag;</a:t>
            </a:r>
          </a:p>
          <a:p>
            <a:pPr lvl="2" eaLnBrk="1" fontAlgn="base" hangingPunct="1">
              <a:lnSpc>
                <a:spcPct val="110000"/>
              </a:lnSpc>
              <a:spcBef>
                <a:spcPct val="10000"/>
              </a:spcBef>
              <a:spcAft>
                <a:spcPct val="0"/>
              </a:spcAft>
            </a:pPr>
            <a:r>
              <a:rPr lang="en-US" altLang="zh-CN" sz="2800" b="1">
                <a:solidFill>
                  <a:srgbClr val="FFFFFF"/>
                </a:solidFill>
              </a:rPr>
              <a:t>int size;</a:t>
            </a:r>
          </a:p>
          <a:p>
            <a:pPr lvl="2" eaLnBrk="1" fontAlgn="base" hangingPunct="1">
              <a:lnSpc>
                <a:spcPct val="110000"/>
              </a:lnSpc>
              <a:spcBef>
                <a:spcPct val="10000"/>
              </a:spcBef>
              <a:spcAft>
                <a:spcPct val="0"/>
              </a:spcAft>
            </a:pPr>
            <a:r>
              <a:rPr lang="en-US" altLang="zh-CN" sz="2800" b="1">
                <a:solidFill>
                  <a:srgbClr val="FFFFFF"/>
                </a:solidFill>
              </a:rPr>
              <a:t>struct word  *rlink;</a:t>
            </a:r>
            <a:br>
              <a:rPr lang="en-US" altLang="zh-CN" sz="2800" b="1">
                <a:solidFill>
                  <a:srgbClr val="FFFFFF"/>
                </a:solidFill>
              </a:rPr>
            </a:br>
            <a:r>
              <a:rPr lang="en-US" altLang="zh-CN" sz="2800" b="1">
                <a:solidFill>
                  <a:srgbClr val="FFFFFF"/>
                </a:solidFill>
              </a:rPr>
              <a:t>OtherType other;</a:t>
            </a:r>
          </a:p>
          <a:p>
            <a:pPr lvl="1" eaLnBrk="1" fontAlgn="base" hangingPunct="1">
              <a:lnSpc>
                <a:spcPct val="110000"/>
              </a:lnSpc>
              <a:spcBef>
                <a:spcPct val="10000"/>
              </a:spcBef>
              <a:spcAft>
                <a:spcPct val="0"/>
              </a:spcAft>
            </a:pPr>
            <a:r>
              <a:rPr lang="en-US" altLang="zh-CN" sz="2800" b="1">
                <a:solidFill>
                  <a:srgbClr val="FFFFFF"/>
                </a:solidFill>
              </a:rPr>
              <a:t>}WORD, head, foot, *Space;</a:t>
            </a:r>
          </a:p>
          <a:p>
            <a:pPr eaLnBrk="1" fontAlgn="base" hangingPunct="1">
              <a:lnSpc>
                <a:spcPct val="110000"/>
              </a:lnSpc>
              <a:spcBef>
                <a:spcPct val="10000"/>
              </a:spcBef>
              <a:spcAft>
                <a:spcPct val="0"/>
              </a:spcAft>
            </a:pPr>
            <a:r>
              <a:rPr lang="en-US" altLang="zh-CN" sz="2800" b="1">
                <a:solidFill>
                  <a:srgbClr val="FFFFFF"/>
                </a:solidFill>
              </a:rPr>
              <a:t>#define FootLoc(p) p+p-&gt;size-1</a:t>
            </a:r>
          </a:p>
        </p:txBody>
      </p:sp>
    </p:spTree>
    <p:extLst>
      <p:ext uri="{BB962C8B-B14F-4D97-AF65-F5344CB8AC3E}">
        <p14:creationId xmlns:p14="http://schemas.microsoft.com/office/powerpoint/2010/main" val="54370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70DC3711-4EE1-B446-969E-09214D974CD6}"/>
              </a:ext>
            </a:extLst>
          </p:cNvPr>
          <p:cNvSpPr>
            <a:spLocks noGrp="1" noChangeArrowheads="1"/>
          </p:cNvSpPr>
          <p:nvPr>
            <p:ph type="title"/>
          </p:nvPr>
        </p:nvSpPr>
        <p:spPr>
          <a:xfrm>
            <a:off x="3429001" y="366713"/>
            <a:ext cx="5114925" cy="685800"/>
          </a:xfrm>
        </p:spPr>
        <p:txBody>
          <a:bodyPr/>
          <a:lstStyle/>
          <a:p>
            <a:r>
              <a:rPr lang="en-US" altLang="zh-CN" b="1">
                <a:latin typeface="Times New Roman" panose="02020603050405020304" pitchFamily="18" charset="0"/>
              </a:rPr>
              <a:t>8.3.2</a:t>
            </a:r>
            <a:r>
              <a:rPr lang="en-US" altLang="zh-CN" b="1"/>
              <a:t>   </a:t>
            </a:r>
            <a:r>
              <a:rPr lang="zh-CN" altLang="en-US" b="1">
                <a:ea typeface="楷体_GB2312" pitchFamily="49" charset="-122"/>
              </a:rPr>
              <a:t>分配算法</a:t>
            </a:r>
          </a:p>
        </p:txBody>
      </p:sp>
      <p:sp>
        <p:nvSpPr>
          <p:cNvPr id="704515" name="Rectangle 3">
            <a:extLst>
              <a:ext uri="{FF2B5EF4-FFF2-40B4-BE49-F238E27FC236}">
                <a16:creationId xmlns:a16="http://schemas.microsoft.com/office/drawing/2014/main" id="{4341CF81-455C-4B4D-98A5-C22653E0E129}"/>
              </a:ext>
            </a:extLst>
          </p:cNvPr>
          <p:cNvSpPr>
            <a:spLocks noGrp="1" noChangeArrowheads="1"/>
          </p:cNvSpPr>
          <p:nvPr>
            <p:ph type="body" idx="1"/>
          </p:nvPr>
        </p:nvSpPr>
        <p:spPr>
          <a:xfrm>
            <a:off x="1676400" y="1130300"/>
            <a:ext cx="8839200" cy="5322888"/>
          </a:xfrm>
        </p:spPr>
        <p:txBody>
          <a:bodyPr/>
          <a:lstStyle/>
          <a:p>
            <a:pPr marL="0" indent="0">
              <a:lnSpc>
                <a:spcPct val="110000"/>
              </a:lnSpc>
              <a:buNone/>
            </a:pPr>
            <a:r>
              <a:rPr lang="zh-CN" altLang="en-US" b="1">
                <a:latin typeface="宋体" panose="02010600030101010101" pitchFamily="2" charset="-122"/>
              </a:rPr>
              <a:t>    </a:t>
            </a:r>
            <a:r>
              <a:rPr lang="zh-CN" altLang="en-US" sz="2800" b="1">
                <a:latin typeface="宋体" panose="02010600030101010101" pitchFamily="2" charset="-122"/>
              </a:rPr>
              <a:t>分配算法比较简单，可采用前述三种方法中的任一种进行分配。设采用首次拟合法，为了使系统更有效地运行，在边界标识法中还做了两条约定：</a:t>
            </a:r>
          </a:p>
          <a:p>
            <a:pPr marL="533400" lvl="1" indent="0">
              <a:lnSpc>
                <a:spcPct val="110000"/>
              </a:lnSpc>
              <a:buNone/>
            </a:pPr>
            <a:r>
              <a:rPr lang="zh-CN" altLang="en-US" b="1">
                <a:solidFill>
                  <a:schemeClr val="folHlink"/>
                </a:solidFill>
                <a:latin typeface="宋体" panose="02010600030101010101" pitchFamily="2" charset="-122"/>
              </a:rPr>
              <a:t>①</a:t>
            </a:r>
            <a:r>
              <a:rPr lang="zh-CN" altLang="en-US" b="1">
                <a:latin typeface="宋体" panose="02010600030101010101" pitchFamily="2" charset="-122"/>
              </a:rPr>
              <a:t> 选定适当常量</a:t>
            </a:r>
            <a:r>
              <a:rPr lang="en-US" altLang="zh-CN" b="1"/>
              <a:t>e</a:t>
            </a:r>
            <a:r>
              <a:rPr lang="zh-CN" altLang="en-US" b="1">
                <a:latin typeface="宋体" panose="02010600030101010101" pitchFamily="2" charset="-122"/>
              </a:rPr>
              <a:t>，设待分配空闲块</a:t>
            </a:r>
            <a:r>
              <a:rPr lang="zh-CN" altLang="en-US" b="1"/>
              <a:t>、请求分配空间的大小分别为</a:t>
            </a:r>
            <a:r>
              <a:rPr lang="en-US" altLang="zh-CN" b="1"/>
              <a:t>m </a:t>
            </a:r>
            <a:r>
              <a:rPr lang="zh-CN" altLang="en-US" b="1"/>
              <a:t>、 </a:t>
            </a:r>
            <a:r>
              <a:rPr lang="en-US" altLang="zh-CN" b="1"/>
              <a:t>n </a:t>
            </a:r>
            <a:r>
              <a:rPr lang="zh-CN" altLang="en-US" b="1">
                <a:latin typeface="宋体" panose="02010600030101010101" pitchFamily="2" charset="-122"/>
              </a:rPr>
              <a:t>。</a:t>
            </a:r>
          </a:p>
          <a:p>
            <a:pPr marL="901700" lvl="2" indent="0">
              <a:lnSpc>
                <a:spcPct val="110000"/>
              </a:lnSpc>
              <a:buNone/>
            </a:pPr>
            <a:r>
              <a:rPr lang="zh-CN" altLang="en-US" sz="2800" b="1">
                <a:solidFill>
                  <a:schemeClr val="folHlink"/>
                </a:solidFill>
                <a:latin typeface="宋体" panose="02010600030101010101" pitchFamily="2" charset="-122"/>
              </a:rPr>
              <a:t>◆ </a:t>
            </a:r>
            <a:r>
              <a:rPr lang="zh-CN" altLang="en-US" sz="2800" b="1">
                <a:latin typeface="宋体" panose="02010600030101010101" pitchFamily="2" charset="-122"/>
              </a:rPr>
              <a:t>当</a:t>
            </a:r>
            <a:r>
              <a:rPr lang="en-US" altLang="zh-CN" sz="2800" b="1"/>
              <a:t>m-n≤e</a:t>
            </a:r>
            <a:r>
              <a:rPr lang="zh-CN" altLang="en-US" sz="2800" b="1">
                <a:latin typeface="宋体" panose="02010600030101010101" pitchFamily="2" charset="-122"/>
              </a:rPr>
              <a:t>时：将整个空闲块分配给用户；</a:t>
            </a:r>
          </a:p>
          <a:p>
            <a:pPr marL="901700" lvl="2" indent="0">
              <a:lnSpc>
                <a:spcPct val="110000"/>
              </a:lnSpc>
              <a:buNone/>
            </a:pPr>
            <a:r>
              <a:rPr lang="zh-CN" altLang="en-US" sz="2800" b="1">
                <a:solidFill>
                  <a:schemeClr val="folHlink"/>
                </a:solidFill>
                <a:latin typeface="宋体" panose="02010600030101010101" pitchFamily="2" charset="-122"/>
              </a:rPr>
              <a:t>◆ </a:t>
            </a:r>
            <a:r>
              <a:rPr lang="zh-CN" altLang="en-US" sz="2800" b="1">
                <a:latin typeface="宋体" panose="02010600030101010101" pitchFamily="2" charset="-122"/>
              </a:rPr>
              <a:t>当</a:t>
            </a:r>
            <a:r>
              <a:rPr lang="en-US" altLang="zh-CN" sz="2800" b="1"/>
              <a:t>m-n&gt;e</a:t>
            </a:r>
            <a:r>
              <a:rPr lang="zh-CN" altLang="en-US" sz="2800" b="1">
                <a:latin typeface="宋体" panose="02010600030101010101" pitchFamily="2" charset="-122"/>
              </a:rPr>
              <a:t>时：则只分配请求的大小</a:t>
            </a:r>
            <a:r>
              <a:rPr lang="en-US" altLang="zh-CN" sz="2800" b="1"/>
              <a:t>n</a:t>
            </a:r>
            <a:r>
              <a:rPr lang="zh-CN" altLang="en-US" sz="2800" b="1">
                <a:latin typeface="宋体" panose="02010600030101010101" pitchFamily="2" charset="-122"/>
              </a:rPr>
              <a:t>给用户；</a:t>
            </a:r>
          </a:p>
          <a:p>
            <a:pPr marL="0" indent="0">
              <a:lnSpc>
                <a:spcPct val="110000"/>
              </a:lnSpc>
              <a:buNone/>
            </a:pPr>
            <a:r>
              <a:rPr lang="zh-CN" altLang="en-US" b="1">
                <a:solidFill>
                  <a:schemeClr val="folHlink"/>
                </a:solidFill>
                <a:latin typeface="宋体" panose="02010600030101010101" pitchFamily="2" charset="-122"/>
              </a:rPr>
              <a:t>作用</a:t>
            </a:r>
            <a:r>
              <a:rPr lang="zh-CN" altLang="en-US" b="1">
                <a:latin typeface="宋体" panose="02010600030101010101" pitchFamily="2" charset="-122"/>
              </a:rPr>
              <a:t>：</a:t>
            </a:r>
            <a:r>
              <a:rPr lang="zh-CN" altLang="en-US" sz="2800" b="1">
                <a:latin typeface="宋体" panose="02010600030101010101" pitchFamily="2" charset="-122"/>
              </a:rPr>
              <a:t>尽量减少空闲块链表中出现小碎片</a:t>
            </a:r>
            <a:r>
              <a:rPr lang="en-US" altLang="zh-CN" sz="2800" b="1"/>
              <a:t>(</a:t>
            </a:r>
            <a:r>
              <a:rPr lang="zh-CN" altLang="en-US" sz="2800" b="1"/>
              <a:t>容量≤</a:t>
            </a:r>
            <a:r>
              <a:rPr lang="en-US" altLang="zh-CN" sz="2800" b="1"/>
              <a:t>e) </a:t>
            </a:r>
            <a:r>
              <a:rPr lang="zh-CN" altLang="en-US" sz="2800" b="1">
                <a:latin typeface="宋体" panose="02010600030101010101" pitchFamily="2" charset="-122"/>
              </a:rPr>
              <a:t>，提高分配效率；减少对空闲块链表的维护工作量。为了避免修改指针，约定将高地址部分分配给用户。</a:t>
            </a:r>
          </a:p>
        </p:txBody>
      </p:sp>
    </p:spTree>
    <p:extLst>
      <p:ext uri="{BB962C8B-B14F-4D97-AF65-F5344CB8AC3E}">
        <p14:creationId xmlns:p14="http://schemas.microsoft.com/office/powerpoint/2010/main" val="2368137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06C74917-5A24-184C-868B-544AFFFD504A}"/>
              </a:ext>
            </a:extLst>
          </p:cNvPr>
          <p:cNvSpPr>
            <a:spLocks noGrp="1" noChangeArrowheads="1"/>
          </p:cNvSpPr>
          <p:nvPr>
            <p:ph type="body" idx="1"/>
          </p:nvPr>
        </p:nvSpPr>
        <p:spPr>
          <a:xfrm>
            <a:off x="1676400" y="334964"/>
            <a:ext cx="8839200" cy="6046787"/>
          </a:xfrm>
        </p:spPr>
        <p:txBody>
          <a:bodyPr/>
          <a:lstStyle/>
          <a:p>
            <a:pPr marL="355600" lvl="1" indent="0">
              <a:lnSpc>
                <a:spcPct val="110000"/>
              </a:lnSpc>
              <a:buNone/>
            </a:pPr>
            <a:r>
              <a:rPr lang="zh-CN" altLang="en-US" b="1">
                <a:solidFill>
                  <a:schemeClr val="folHlink"/>
                </a:solidFill>
                <a:latin typeface="宋体" panose="02010600030101010101" pitchFamily="2" charset="-122"/>
              </a:rPr>
              <a:t>②</a:t>
            </a:r>
            <a:r>
              <a:rPr lang="zh-CN" altLang="en-US" b="1">
                <a:latin typeface="宋体" panose="02010600030101010101" pitchFamily="2" charset="-122"/>
              </a:rPr>
              <a:t> 空闲块链表中的结点数可能很多，为了提高查找空闲块的速度和防止小容量结点密集，每次查找时从不同的结点开始</a:t>
            </a:r>
            <a:r>
              <a:rPr lang="en-US" altLang="zh-CN" b="1"/>
              <a:t>——</a:t>
            </a:r>
            <a:r>
              <a:rPr lang="zh-CN" altLang="en-US" b="1">
                <a:latin typeface="宋体" panose="02010600030101010101" pitchFamily="2" charset="-122"/>
              </a:rPr>
              <a:t>上次刚分配结点的后继结点开始。</a:t>
            </a:r>
          </a:p>
          <a:p>
            <a:pPr marL="0" indent="0">
              <a:buNone/>
            </a:pPr>
            <a:r>
              <a:rPr lang="en-US" altLang="zh-CN" sz="2800" b="1"/>
              <a:t>Space AllocBoundTag( Space  *pav, int n )</a:t>
            </a:r>
          </a:p>
          <a:p>
            <a:pPr marL="355600" lvl="1" indent="0">
              <a:buNone/>
            </a:pPr>
            <a:r>
              <a:rPr lang="en-US" altLang="zh-CN" b="1"/>
              <a:t>{  p = pav ; </a:t>
            </a:r>
          </a:p>
          <a:p>
            <a:pPr marL="723900" lvl="2" indent="0">
              <a:buNone/>
            </a:pPr>
            <a:r>
              <a:rPr lang="en-US" altLang="zh-CN" sz="2800" b="1"/>
              <a:t>for  ( ; p &amp;&amp;p-&gt;size&lt;n &amp;&amp; p -&gt;rlink!=pav; p=p-&gt;rlink )</a:t>
            </a:r>
          </a:p>
          <a:p>
            <a:pPr marL="1079500" lvl="3" indent="0">
              <a:buNone/>
            </a:pPr>
            <a:r>
              <a:rPr lang="en-US" altLang="zh-CN" sz="2800" b="1"/>
              <a:t>if ( !p || p-&gt;size&lt;n ) return NULL ;</a:t>
            </a:r>
          </a:p>
          <a:p>
            <a:pPr marL="1079500" lvl="3" indent="0">
              <a:buNone/>
            </a:pPr>
            <a:r>
              <a:rPr lang="en-US" altLang="zh-CN" sz="2800" b="1"/>
              <a:t>else  </a:t>
            </a:r>
          </a:p>
          <a:p>
            <a:pPr marL="1435100" lvl="4" indent="0">
              <a:buNone/>
            </a:pPr>
            <a:r>
              <a:rPr lang="en-US" altLang="zh-CN" sz="2800" b="1"/>
              <a:t>{  f=FootLoc( p ) ; Pav=p-&gt;rlink ;</a:t>
            </a:r>
          </a:p>
          <a:p>
            <a:pPr marL="1435100" lvl="4" indent="0">
              <a:buNone/>
            </a:pPr>
            <a:r>
              <a:rPr lang="en-US" altLang="zh-CN" sz="2800" b="1"/>
              <a:t>    if  ( p-&gt;size–n&lt;=e )</a:t>
            </a:r>
            <a:endParaRPr lang="en-US" altLang="zh-CN" sz="2800" b="1">
              <a:latin typeface="宋体" panose="02010600030101010101" pitchFamily="2" charset="-122"/>
            </a:endParaRPr>
          </a:p>
        </p:txBody>
      </p:sp>
    </p:spTree>
    <p:extLst>
      <p:ext uri="{BB962C8B-B14F-4D97-AF65-F5344CB8AC3E}">
        <p14:creationId xmlns:p14="http://schemas.microsoft.com/office/powerpoint/2010/main" val="267284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3666EE15-4AC6-7540-8A7D-B42960462190}"/>
              </a:ext>
            </a:extLst>
          </p:cNvPr>
          <p:cNvSpPr>
            <a:spLocks noGrp="1" noChangeArrowheads="1"/>
          </p:cNvSpPr>
          <p:nvPr>
            <p:ph type="body" idx="1"/>
          </p:nvPr>
        </p:nvSpPr>
        <p:spPr>
          <a:xfrm>
            <a:off x="1676400" y="188914"/>
            <a:ext cx="8839200" cy="6307137"/>
          </a:xfrm>
        </p:spPr>
        <p:txBody>
          <a:bodyPr/>
          <a:lstStyle/>
          <a:p>
            <a:pPr marL="1435100" lvl="4" indent="0">
              <a:spcBef>
                <a:spcPct val="10000"/>
              </a:spcBef>
              <a:buNone/>
            </a:pPr>
            <a:r>
              <a:rPr lang="zh-CN" altLang="en-US" sz="2800" b="1"/>
              <a:t>        </a:t>
            </a:r>
            <a:r>
              <a:rPr lang="en-US" altLang="zh-CN" sz="2800" b="1"/>
              <a:t>{  if  ( pav==p )  pav=NULL ;</a:t>
            </a:r>
          </a:p>
          <a:p>
            <a:pPr marL="1435100" lvl="4" indent="0">
              <a:spcBef>
                <a:spcPct val="10000"/>
              </a:spcBef>
              <a:buNone/>
            </a:pPr>
            <a:r>
              <a:rPr lang="en-US" altLang="zh-CN" sz="2800" b="1"/>
              <a:t>            else</a:t>
            </a:r>
          </a:p>
          <a:p>
            <a:pPr marL="1435100" lvl="4" indent="0">
              <a:spcBef>
                <a:spcPct val="10000"/>
              </a:spcBef>
              <a:buNone/>
            </a:pPr>
            <a:r>
              <a:rPr lang="en-US" altLang="zh-CN" sz="2800" b="1"/>
              <a:t>                {  pav-&gt;llink=p-&gt;link ; </a:t>
            </a:r>
          </a:p>
          <a:p>
            <a:pPr marL="1435100" lvl="4" indent="0">
              <a:spcBef>
                <a:spcPct val="10000"/>
              </a:spcBef>
              <a:buNone/>
            </a:pPr>
            <a:r>
              <a:rPr lang="en-US" altLang="zh-CN" sz="2800" b="1"/>
              <a:t>                    p-&gt;llink-&gt;rlink=pav ;   }</a:t>
            </a:r>
          </a:p>
          <a:p>
            <a:pPr marL="1435100" lvl="4" indent="0">
              <a:spcBef>
                <a:spcPct val="10000"/>
              </a:spcBef>
              <a:buNone/>
            </a:pPr>
            <a:r>
              <a:rPr lang="en-US" altLang="zh-CN" sz="2800" b="1"/>
              <a:t>            p-&gt;tag=f-&gt;tag=1 ;</a:t>
            </a:r>
          </a:p>
          <a:p>
            <a:pPr marL="1435100" lvl="4" indent="0">
              <a:spcBef>
                <a:spcPct val="10000"/>
              </a:spcBef>
              <a:buNone/>
            </a:pPr>
            <a:r>
              <a:rPr lang="en-US" altLang="zh-CN" sz="2800" b="1"/>
              <a:t>        } </a:t>
            </a:r>
          </a:p>
          <a:p>
            <a:pPr marL="1435100" lvl="4" indent="0">
              <a:spcBef>
                <a:spcPct val="10000"/>
              </a:spcBef>
              <a:buNone/>
            </a:pPr>
            <a:r>
              <a:rPr lang="en-US" altLang="zh-CN" sz="2800" b="1"/>
              <a:t>   else</a:t>
            </a:r>
          </a:p>
          <a:p>
            <a:pPr marL="1435100" lvl="4" indent="0">
              <a:spcBef>
                <a:spcPct val="10000"/>
              </a:spcBef>
              <a:buNone/>
            </a:pPr>
            <a:r>
              <a:rPr lang="en-US" altLang="zh-CN" sz="2800" b="1"/>
              <a:t>      {  f-&gt;tag=1 ; p-&gt;size-=n ; f= FootLoc( p ) ; </a:t>
            </a:r>
          </a:p>
          <a:p>
            <a:pPr marL="1435100" lvl="4" indent="0">
              <a:spcBef>
                <a:spcPct val="10000"/>
              </a:spcBef>
              <a:buNone/>
            </a:pPr>
            <a:r>
              <a:rPr lang="en-US" altLang="zh-CN" sz="2800" b="1"/>
              <a:t>         f-&gt;tag= 0 ; f-&gt;uplink=p ; p=f+1;</a:t>
            </a:r>
          </a:p>
          <a:p>
            <a:pPr marL="1435100" lvl="4" indent="0">
              <a:spcBef>
                <a:spcPct val="10000"/>
              </a:spcBef>
              <a:buNone/>
            </a:pPr>
            <a:r>
              <a:rPr lang="en-US" altLang="zh-CN" sz="2800" b="1"/>
              <a:t>        p-&gt;tag=1 ; p-&gt;size=n ;   </a:t>
            </a:r>
          </a:p>
          <a:p>
            <a:pPr marL="1435100" lvl="4" indent="0">
              <a:spcBef>
                <a:spcPct val="10000"/>
              </a:spcBef>
              <a:buNone/>
            </a:pPr>
            <a:r>
              <a:rPr lang="en-US" altLang="zh-CN" sz="2800" b="1"/>
              <a:t>     }</a:t>
            </a:r>
          </a:p>
          <a:p>
            <a:pPr marL="1435100" lvl="4" indent="0">
              <a:spcBef>
                <a:spcPct val="10000"/>
              </a:spcBef>
              <a:buNone/>
            </a:pPr>
            <a:r>
              <a:rPr lang="en-US" altLang="zh-CN" sz="2800" b="1"/>
              <a:t>return p ;  </a:t>
            </a:r>
          </a:p>
          <a:p>
            <a:pPr marL="1079500" lvl="3" indent="0">
              <a:spcBef>
                <a:spcPct val="10000"/>
              </a:spcBef>
              <a:buNone/>
            </a:pPr>
            <a:r>
              <a:rPr lang="en-US" altLang="zh-CN" sz="2800" b="1"/>
              <a:t>}</a:t>
            </a:r>
          </a:p>
          <a:p>
            <a:pPr marL="355600" lvl="1" indent="0">
              <a:spcBef>
                <a:spcPct val="10000"/>
              </a:spcBef>
              <a:buNone/>
            </a:pPr>
            <a:r>
              <a:rPr lang="en-US" altLang="zh-CN" sz="2400" b="1"/>
              <a:t>}</a:t>
            </a:r>
          </a:p>
        </p:txBody>
      </p:sp>
    </p:spTree>
    <p:extLst>
      <p:ext uri="{BB962C8B-B14F-4D97-AF65-F5344CB8AC3E}">
        <p14:creationId xmlns:p14="http://schemas.microsoft.com/office/powerpoint/2010/main" val="103347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4DCB6D93-7125-DC44-99E2-0AAED82381D4}"/>
              </a:ext>
            </a:extLst>
          </p:cNvPr>
          <p:cNvSpPr>
            <a:spLocks noGrp="1" noChangeArrowheads="1"/>
          </p:cNvSpPr>
          <p:nvPr>
            <p:ph type="title"/>
          </p:nvPr>
        </p:nvSpPr>
        <p:spPr>
          <a:xfrm>
            <a:off x="3011488" y="152400"/>
            <a:ext cx="5029200" cy="762000"/>
          </a:xfrm>
        </p:spPr>
        <p:txBody>
          <a:bodyPr/>
          <a:lstStyle/>
          <a:p>
            <a:r>
              <a:rPr lang="en-US" altLang="zh-CN" b="1">
                <a:latin typeface="Times New Roman" panose="02020603050405020304" pitchFamily="18" charset="0"/>
              </a:rPr>
              <a:t>8.3.3 </a:t>
            </a:r>
            <a:r>
              <a:rPr lang="en-US" altLang="zh-CN" b="1"/>
              <a:t>  </a:t>
            </a:r>
            <a:r>
              <a:rPr lang="zh-CN" altLang="en-US" b="1">
                <a:ea typeface="楷体_GB2312" pitchFamily="49" charset="-122"/>
              </a:rPr>
              <a:t>回收算法</a:t>
            </a:r>
          </a:p>
        </p:txBody>
      </p:sp>
      <p:sp>
        <p:nvSpPr>
          <p:cNvPr id="707587" name="Rectangle 3">
            <a:extLst>
              <a:ext uri="{FF2B5EF4-FFF2-40B4-BE49-F238E27FC236}">
                <a16:creationId xmlns:a16="http://schemas.microsoft.com/office/drawing/2014/main" id="{DFE0E5F8-CF35-5746-B287-20DA7AAF6CD0}"/>
              </a:ext>
            </a:extLst>
          </p:cNvPr>
          <p:cNvSpPr>
            <a:spLocks noGrp="1" noChangeArrowheads="1"/>
          </p:cNvSpPr>
          <p:nvPr>
            <p:ph type="body" idx="1"/>
          </p:nvPr>
        </p:nvSpPr>
        <p:spPr>
          <a:xfrm>
            <a:off x="1676400" y="1052513"/>
            <a:ext cx="8839200" cy="5472112"/>
          </a:xfrm>
        </p:spPr>
        <p:txBody>
          <a:bodyPr/>
          <a:lstStyle/>
          <a:p>
            <a:pPr marL="0" indent="0">
              <a:lnSpc>
                <a:spcPct val="110000"/>
              </a:lnSpc>
              <a:buNone/>
            </a:pPr>
            <a:r>
              <a:rPr lang="zh-CN" altLang="en-US" sz="2800" b="1"/>
              <a:t>       当用户释放占用块，系统需立即回收以备新的请求产生时进行再分配。关键的是使物理地址毗邻的空闲块合并成一个尽可能大的结点，则需检查刚释放的占用块的左、右紧邻是否为空闲块。</a:t>
            </a:r>
          </a:p>
          <a:p>
            <a:pPr marL="0" indent="0">
              <a:lnSpc>
                <a:spcPct val="110000"/>
              </a:lnSpc>
              <a:buNone/>
            </a:pPr>
            <a:r>
              <a:rPr lang="zh-CN" altLang="en-US" sz="2800" b="1"/>
              <a:t>        假设所释放的块的头地址为</a:t>
            </a:r>
            <a:r>
              <a:rPr lang="en-US" altLang="zh-CN" sz="2800" b="1"/>
              <a:t>p</a:t>
            </a:r>
            <a:r>
              <a:rPr lang="zh-CN" altLang="en-US" sz="2800" b="1"/>
              <a:t>，则与其低地址紧邻的块的底部地址为</a:t>
            </a:r>
            <a:r>
              <a:rPr lang="en-US" altLang="zh-CN" sz="2800" b="1"/>
              <a:t>p-1</a:t>
            </a:r>
            <a:r>
              <a:rPr lang="zh-CN" altLang="en-US" sz="2800" b="1"/>
              <a:t>；与其高地址紧邻的块的头地址为</a:t>
            </a:r>
            <a:r>
              <a:rPr lang="en-US" altLang="zh-CN" sz="2800" b="1"/>
              <a:t>p+p-&gt;size</a:t>
            </a:r>
            <a:r>
              <a:rPr lang="zh-CN" altLang="en-US" sz="2800" b="1"/>
              <a:t>，它们中的标志域就表明了两个相邻块的使用状况：</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a:t>若</a:t>
            </a:r>
            <a:r>
              <a:rPr lang="en-US" altLang="zh-CN" b="1"/>
              <a:t>(p-1)-&gt;tag=0 </a:t>
            </a:r>
            <a:r>
              <a:rPr lang="zh-CN" altLang="en-US" b="1"/>
              <a:t>：则左邻块为空闲块；</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a:t>若</a:t>
            </a:r>
            <a:r>
              <a:rPr lang="en-US" altLang="zh-CN" b="1"/>
              <a:t>(p+p-&gt;size)-&gt;tag=0 </a:t>
            </a:r>
            <a:r>
              <a:rPr lang="zh-CN" altLang="en-US" b="1"/>
              <a:t>：则右邻块为空闲块；</a:t>
            </a:r>
          </a:p>
          <a:p>
            <a:pPr marL="0" indent="0">
              <a:lnSpc>
                <a:spcPct val="110000"/>
              </a:lnSpc>
              <a:buNone/>
            </a:pPr>
            <a:r>
              <a:rPr lang="zh-CN" altLang="en-US" sz="2800" b="1"/>
              <a:t>回收算法需要考虑的</a:t>
            </a:r>
            <a:r>
              <a:rPr lang="en-US" altLang="zh-CN" sz="2800" b="1"/>
              <a:t>4</a:t>
            </a:r>
            <a:r>
              <a:rPr lang="zh-CN" altLang="en-US" sz="2800" b="1"/>
              <a:t>种情况：</a:t>
            </a:r>
          </a:p>
        </p:txBody>
      </p:sp>
    </p:spTree>
    <p:extLst>
      <p:ext uri="{BB962C8B-B14F-4D97-AF65-F5344CB8AC3E}">
        <p14:creationId xmlns:p14="http://schemas.microsoft.com/office/powerpoint/2010/main" val="263902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A0C0476F-666C-BE49-B662-FC28EE92F0AE}"/>
              </a:ext>
            </a:extLst>
          </p:cNvPr>
          <p:cNvSpPr>
            <a:spLocks noGrp="1" noChangeArrowheads="1"/>
          </p:cNvSpPr>
          <p:nvPr>
            <p:ph type="body" idx="1"/>
          </p:nvPr>
        </p:nvSpPr>
        <p:spPr>
          <a:xfrm>
            <a:off x="1752601" y="225426"/>
            <a:ext cx="8736013" cy="6372225"/>
          </a:xfrm>
        </p:spPr>
        <p:txBody>
          <a:bodyPr/>
          <a:lstStyle/>
          <a:p>
            <a:pPr marL="0" indent="0">
              <a:lnSpc>
                <a:spcPct val="110000"/>
              </a:lnSpc>
              <a:buNone/>
            </a:pPr>
            <a:r>
              <a:rPr lang="zh-CN" altLang="en-US" sz="2800" b="1"/>
              <a:t>       对于允许进行动态存储分配的程序设计语言，操作系统在内存中划出一块地址连续的大区域</a:t>
            </a:r>
            <a:r>
              <a:rPr lang="en-US" altLang="zh-CN" sz="2800" b="1"/>
              <a:t>(</a:t>
            </a:r>
            <a:r>
              <a:rPr lang="zh-CN" altLang="en-US" sz="2800" b="1"/>
              <a:t>称为</a:t>
            </a:r>
            <a:r>
              <a:rPr lang="zh-CN" altLang="en-US" sz="2800" b="1">
                <a:solidFill>
                  <a:schemeClr val="folHlink"/>
                </a:solidFill>
              </a:rPr>
              <a:t>堆</a:t>
            </a:r>
            <a:r>
              <a:rPr lang="en-US" altLang="zh-CN" sz="2800" b="1"/>
              <a:t>) </a:t>
            </a:r>
            <a:r>
              <a:rPr lang="zh-CN" altLang="en-US" sz="2800" b="1"/>
              <a:t>，由设计者在程序中利用语言提供的内存动态分配函数</a:t>
            </a:r>
            <a:r>
              <a:rPr lang="en-US" altLang="zh-CN" sz="2800" b="1"/>
              <a:t>(</a:t>
            </a:r>
            <a:r>
              <a:rPr lang="zh-CN" altLang="en-US" sz="2800" b="1"/>
              <a:t>如</a:t>
            </a:r>
            <a:r>
              <a:rPr lang="en-US" altLang="zh-CN" sz="2800" b="1"/>
              <a:t>C</a:t>
            </a:r>
            <a:r>
              <a:rPr lang="zh-CN" altLang="en-US" sz="2800" b="1"/>
              <a:t>的</a:t>
            </a:r>
            <a:r>
              <a:rPr lang="en-US" altLang="zh-CN" sz="2800" b="1"/>
              <a:t>malloc() </a:t>
            </a:r>
            <a:r>
              <a:rPr lang="zh-CN" altLang="en-US" sz="2800" b="1"/>
              <a:t>，</a:t>
            </a:r>
            <a:r>
              <a:rPr lang="en-US" altLang="zh-CN" sz="2800" b="1"/>
              <a:t>calloc()</a:t>
            </a:r>
            <a:r>
              <a:rPr lang="zh-CN" altLang="en-US" sz="2800" b="1"/>
              <a:t>，</a:t>
            </a:r>
            <a:r>
              <a:rPr lang="en-US" altLang="zh-CN" sz="2800" b="1"/>
              <a:t>free()</a:t>
            </a:r>
            <a:r>
              <a:rPr lang="zh-CN" altLang="en-US" sz="2800" b="1"/>
              <a:t>函数，</a:t>
            </a:r>
            <a:r>
              <a:rPr lang="en-US" altLang="zh-CN" sz="2800" b="1"/>
              <a:t>C++</a:t>
            </a:r>
            <a:r>
              <a:rPr lang="zh-CN" altLang="en-US" sz="2800" b="1"/>
              <a:t>的</a:t>
            </a:r>
            <a:r>
              <a:rPr lang="en-US" altLang="zh-CN" sz="2800" b="1"/>
              <a:t>new</a:t>
            </a:r>
            <a:r>
              <a:rPr lang="zh-CN" altLang="en-US" sz="2800" b="1"/>
              <a:t>，</a:t>
            </a:r>
            <a:r>
              <a:rPr lang="en-US" altLang="zh-CN" sz="2800" b="1"/>
              <a:t>delete</a:t>
            </a:r>
            <a:r>
              <a:rPr lang="zh-CN" altLang="en-US" sz="2800" b="1"/>
              <a:t>函数等</a:t>
            </a:r>
            <a:r>
              <a:rPr lang="en-US" altLang="zh-CN" sz="2800" b="1"/>
              <a:t>)</a:t>
            </a:r>
            <a:r>
              <a:rPr lang="zh-CN" altLang="en-US" sz="2800" b="1"/>
              <a:t>来实现对</a:t>
            </a:r>
            <a:r>
              <a:rPr lang="zh-CN" altLang="en-US" sz="2800" b="1">
                <a:solidFill>
                  <a:schemeClr val="folHlink"/>
                </a:solidFill>
              </a:rPr>
              <a:t>堆</a:t>
            </a:r>
            <a:r>
              <a:rPr lang="zh-CN" altLang="en-US" sz="2800" b="1"/>
              <a:t>的使用。</a:t>
            </a:r>
          </a:p>
          <a:p>
            <a:pPr marL="0" indent="0">
              <a:lnSpc>
                <a:spcPct val="110000"/>
              </a:lnSpc>
              <a:buNone/>
            </a:pPr>
            <a:r>
              <a:rPr lang="en-US" altLang="zh-CN" b="1">
                <a:solidFill>
                  <a:schemeClr val="folHlink"/>
                </a:solidFill>
              </a:rPr>
              <a:t>1</a:t>
            </a:r>
            <a:r>
              <a:rPr lang="en-US" altLang="zh-CN" b="1">
                <a:solidFill>
                  <a:schemeClr val="folHlink"/>
                </a:solidFill>
                <a:latin typeface="宋体" panose="02010600030101010101" pitchFamily="2" charset="-122"/>
              </a:rPr>
              <a:t> </a:t>
            </a:r>
            <a:r>
              <a:rPr lang="zh-CN" altLang="en-US" b="1">
                <a:solidFill>
                  <a:schemeClr val="folHlink"/>
                </a:solidFill>
                <a:ea typeface="楷体_GB2312" pitchFamily="49" charset="-122"/>
              </a:rPr>
              <a:t>两个基本概念</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solidFill>
                  <a:schemeClr val="folHlink"/>
                </a:solidFill>
              </a:rPr>
              <a:t>占用块</a:t>
            </a:r>
            <a:r>
              <a:rPr lang="zh-CN" altLang="en-US" b="1"/>
              <a:t>：已分配给用户使用的一块地址连续的内存区域；</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solidFill>
                  <a:schemeClr val="folHlink"/>
                </a:solidFill>
              </a:rPr>
              <a:t>空闲块</a:t>
            </a:r>
            <a:r>
              <a:rPr lang="zh-CN" altLang="en-US" b="1"/>
              <a:t>：未曾分配的地址连续的内存区域；</a:t>
            </a:r>
          </a:p>
          <a:p>
            <a:pPr marL="0" indent="0">
              <a:lnSpc>
                <a:spcPct val="110000"/>
              </a:lnSpc>
              <a:buNone/>
            </a:pPr>
            <a:r>
              <a:rPr lang="en-US" altLang="zh-CN" b="1">
                <a:solidFill>
                  <a:schemeClr val="folHlink"/>
                </a:solidFill>
              </a:rPr>
              <a:t>2</a:t>
            </a:r>
            <a:r>
              <a:rPr lang="en-US" altLang="zh-CN" b="1">
                <a:solidFill>
                  <a:schemeClr val="folHlink"/>
                </a:solidFill>
                <a:cs typeface="Times New Roman" panose="02020603050405020304" pitchFamily="18" charset="0"/>
              </a:rPr>
              <a:t>  </a:t>
            </a:r>
            <a:r>
              <a:rPr lang="zh-CN" altLang="en-US" b="1">
                <a:solidFill>
                  <a:schemeClr val="folHlink"/>
                </a:solidFill>
                <a:ea typeface="楷体_GB2312" pitchFamily="49" charset="-122"/>
              </a:rPr>
              <a:t>用户请求分配内存</a:t>
            </a:r>
            <a:r>
              <a:rPr lang="zh-CN" altLang="en-US" b="1">
                <a:solidFill>
                  <a:schemeClr val="folHlink"/>
                </a:solidFill>
              </a:rPr>
              <a:t>，</a:t>
            </a:r>
            <a:r>
              <a:rPr lang="zh-CN" altLang="en-US" b="1">
                <a:solidFill>
                  <a:schemeClr val="folHlink"/>
                </a:solidFill>
                <a:ea typeface="楷体_GB2312" pitchFamily="49" charset="-122"/>
              </a:rPr>
              <a:t>系统的处理方式</a:t>
            </a:r>
          </a:p>
          <a:p>
            <a:pPr marL="0" indent="0">
              <a:lnSpc>
                <a:spcPct val="110000"/>
              </a:lnSpc>
              <a:buNone/>
            </a:pPr>
            <a:r>
              <a:rPr lang="zh-CN" altLang="en-US" sz="2800" b="1"/>
              <a:t>        当有用户程序进入系统请求分配内存时，系统有两种处理方式：</a:t>
            </a:r>
          </a:p>
        </p:txBody>
      </p:sp>
    </p:spTree>
    <p:extLst>
      <p:ext uri="{BB962C8B-B14F-4D97-AF65-F5344CB8AC3E}">
        <p14:creationId xmlns:p14="http://schemas.microsoft.com/office/powerpoint/2010/main" val="2554990328"/>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0178">
                                            <p:txEl>
                                              <p:pRg st="0" end="0"/>
                                            </p:txEl>
                                          </p:spTgt>
                                        </p:tgtEl>
                                        <p:attrNameLst>
                                          <p:attrName>style.visibility</p:attrName>
                                        </p:attrNameLst>
                                      </p:cBhvr>
                                      <p:to>
                                        <p:strVal val="visible"/>
                                      </p:to>
                                    </p:set>
                                    <p:anim calcmode="lin" valueType="num">
                                      <p:cBhvr additive="base">
                                        <p:cTn id="7" dur="500" fill="hold"/>
                                        <p:tgtEl>
                                          <p:spTgt spid="6901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017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0" end="0"/>
                                            </p:txEl>
                                          </p:spTgt>
                                        </p:tgtEl>
                                        <p:attrNameLst>
                                          <p:attrName>ppt_c</p:attrName>
                                        </p:attrNameLst>
                                      </p:cBhvr>
                                      <p:to>
                                        <a:schemeClr va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0178">
                                            <p:txEl>
                                              <p:pRg st="1" end="1"/>
                                            </p:txEl>
                                          </p:spTgt>
                                        </p:tgtEl>
                                        <p:attrNameLst>
                                          <p:attrName>style.visibility</p:attrName>
                                        </p:attrNameLst>
                                      </p:cBhvr>
                                      <p:to>
                                        <p:strVal val="visible"/>
                                      </p:to>
                                    </p:set>
                                    <p:anim calcmode="lin" valueType="num">
                                      <p:cBhvr additive="base">
                                        <p:cTn id="13" dur="500" fill="hold"/>
                                        <p:tgtEl>
                                          <p:spTgt spid="69017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017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1" end="1"/>
                                            </p:txEl>
                                          </p:spTgt>
                                        </p:tgtEl>
                                        <p:attrNameLst>
                                          <p:attrName>ppt_c</p:attrName>
                                        </p:attrNameLst>
                                      </p:cBhvr>
                                      <p:to>
                                        <a:schemeClr val="hlink"/>
                                      </p:to>
                                    </p:animClr>
                                  </p:subTnLst>
                                </p:cTn>
                              </p:par>
                              <p:par>
                                <p:cTn id="15" presetID="2" presetClass="entr" presetSubtype="8" fill="hold" grpId="0" nodeType="withEffect">
                                  <p:stCondLst>
                                    <p:cond delay="0"/>
                                  </p:stCondLst>
                                  <p:childTnLst>
                                    <p:set>
                                      <p:cBhvr>
                                        <p:cTn id="16" dur="1" fill="hold">
                                          <p:stCondLst>
                                            <p:cond delay="0"/>
                                          </p:stCondLst>
                                        </p:cTn>
                                        <p:tgtEl>
                                          <p:spTgt spid="690178">
                                            <p:txEl>
                                              <p:pRg st="2" end="2"/>
                                            </p:txEl>
                                          </p:spTgt>
                                        </p:tgtEl>
                                        <p:attrNameLst>
                                          <p:attrName>style.visibility</p:attrName>
                                        </p:attrNameLst>
                                      </p:cBhvr>
                                      <p:to>
                                        <p:strVal val="visible"/>
                                      </p:to>
                                    </p:set>
                                    <p:anim calcmode="lin" valueType="num">
                                      <p:cBhvr additive="base">
                                        <p:cTn id="17" dur="500" fill="hold"/>
                                        <p:tgtEl>
                                          <p:spTgt spid="69017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017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2" end="2"/>
                                            </p:txEl>
                                          </p:spTgt>
                                        </p:tgtEl>
                                        <p:attrNameLst>
                                          <p:attrName>ppt_c</p:attrName>
                                        </p:attrNameLst>
                                      </p:cBhvr>
                                      <p:to>
                                        <a:schemeClr val="hlink"/>
                                      </p:to>
                                    </p:animClr>
                                  </p:subTnLst>
                                </p:cTn>
                              </p:par>
                              <p:par>
                                <p:cTn id="19" presetID="2" presetClass="entr" presetSubtype="8" fill="hold" grpId="0" nodeType="withEffect">
                                  <p:stCondLst>
                                    <p:cond delay="0"/>
                                  </p:stCondLst>
                                  <p:childTnLst>
                                    <p:set>
                                      <p:cBhvr>
                                        <p:cTn id="20" dur="1" fill="hold">
                                          <p:stCondLst>
                                            <p:cond delay="0"/>
                                          </p:stCondLst>
                                        </p:cTn>
                                        <p:tgtEl>
                                          <p:spTgt spid="690178">
                                            <p:txEl>
                                              <p:pRg st="3" end="3"/>
                                            </p:txEl>
                                          </p:spTgt>
                                        </p:tgtEl>
                                        <p:attrNameLst>
                                          <p:attrName>style.visibility</p:attrName>
                                        </p:attrNameLst>
                                      </p:cBhvr>
                                      <p:to>
                                        <p:strVal val="visible"/>
                                      </p:to>
                                    </p:set>
                                    <p:anim calcmode="lin" valueType="num">
                                      <p:cBhvr additive="base">
                                        <p:cTn id="21" dur="500" fill="hold"/>
                                        <p:tgtEl>
                                          <p:spTgt spid="690178">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9017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3" end="3"/>
                                            </p:txEl>
                                          </p:spTgt>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90178">
                                            <p:txEl>
                                              <p:pRg st="4" end="4"/>
                                            </p:txEl>
                                          </p:spTgt>
                                        </p:tgtEl>
                                        <p:attrNameLst>
                                          <p:attrName>style.visibility</p:attrName>
                                        </p:attrNameLst>
                                      </p:cBhvr>
                                      <p:to>
                                        <p:strVal val="visible"/>
                                      </p:to>
                                    </p:set>
                                    <p:anim calcmode="lin" valueType="num">
                                      <p:cBhvr additive="base">
                                        <p:cTn id="27" dur="500" fill="hold"/>
                                        <p:tgtEl>
                                          <p:spTgt spid="69017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9017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4" end="4"/>
                                            </p:txEl>
                                          </p:spTgt>
                                        </p:tgtEl>
                                        <p:attrNameLst>
                                          <p:attrName>ppt_c</p:attrName>
                                        </p:attrNameLst>
                                      </p:cBhvr>
                                      <p:to>
                                        <a:schemeClr val="hlink"/>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90178">
                                            <p:txEl>
                                              <p:pRg st="5" end="5"/>
                                            </p:txEl>
                                          </p:spTgt>
                                        </p:tgtEl>
                                        <p:attrNameLst>
                                          <p:attrName>style.visibility</p:attrName>
                                        </p:attrNameLst>
                                      </p:cBhvr>
                                      <p:to>
                                        <p:strVal val="visible"/>
                                      </p:to>
                                    </p:set>
                                    <p:anim calcmode="lin" valueType="num">
                                      <p:cBhvr additive="base">
                                        <p:cTn id="33" dur="500" fill="hold"/>
                                        <p:tgtEl>
                                          <p:spTgt spid="690178">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9017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0178">
                                            <p:txEl>
                                              <p:pRg st="5" end="5"/>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8"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AB5FC9DA-969A-064B-990A-F164F869EA1B}"/>
              </a:ext>
            </a:extLst>
          </p:cNvPr>
          <p:cNvSpPr>
            <a:spLocks noGrp="1" noChangeArrowheads="1"/>
          </p:cNvSpPr>
          <p:nvPr>
            <p:ph type="body" idx="1"/>
          </p:nvPr>
        </p:nvSpPr>
        <p:spPr>
          <a:xfrm>
            <a:off x="1676400" y="222251"/>
            <a:ext cx="8839200" cy="5438775"/>
          </a:xfrm>
        </p:spPr>
        <p:txBody>
          <a:bodyPr/>
          <a:lstStyle/>
          <a:p>
            <a:pPr marL="0" indent="0">
              <a:lnSpc>
                <a:spcPct val="110000"/>
              </a:lnSpc>
              <a:spcBef>
                <a:spcPct val="10000"/>
              </a:spcBef>
              <a:buNone/>
            </a:pPr>
            <a:r>
              <a:rPr lang="zh-CN" altLang="en-US" sz="3600" b="1">
                <a:solidFill>
                  <a:schemeClr val="folHlink"/>
                </a:solidFill>
              </a:rPr>
              <a:t>⑴   </a:t>
            </a:r>
            <a:r>
              <a:rPr lang="zh-CN" altLang="en-US" sz="3600" b="1">
                <a:solidFill>
                  <a:schemeClr val="folHlink"/>
                </a:solidFill>
                <a:ea typeface="楷体_GB2312" pitchFamily="49" charset="-122"/>
              </a:rPr>
              <a:t>释放块的左、右邻块均为占用块</a:t>
            </a:r>
          </a:p>
          <a:p>
            <a:pPr marL="0" indent="0">
              <a:lnSpc>
                <a:spcPct val="110000"/>
              </a:lnSpc>
              <a:spcBef>
                <a:spcPct val="10000"/>
              </a:spcBef>
              <a:buNone/>
            </a:pPr>
            <a:r>
              <a:rPr lang="zh-CN" altLang="en-US" sz="2800" b="1"/>
              <a:t>        将被释放块简单地插入到空闲块链表中即可。</a:t>
            </a:r>
          </a:p>
          <a:p>
            <a:pPr marL="355600" lvl="1" indent="0">
              <a:lnSpc>
                <a:spcPct val="110000"/>
              </a:lnSpc>
              <a:spcBef>
                <a:spcPct val="10000"/>
              </a:spcBef>
              <a:buNone/>
            </a:pPr>
            <a:r>
              <a:rPr lang="en-US" altLang="zh-CN" b="1"/>
              <a:t>p-&gt;tag=0 ; FootLoc(p)-&gt;uplink=p ; </a:t>
            </a:r>
          </a:p>
          <a:p>
            <a:pPr marL="355600" lvl="1" indent="0">
              <a:lnSpc>
                <a:spcPct val="110000"/>
              </a:lnSpc>
              <a:spcBef>
                <a:spcPct val="10000"/>
              </a:spcBef>
              <a:buNone/>
            </a:pPr>
            <a:r>
              <a:rPr lang="en-US" altLang="zh-CN" b="1"/>
              <a:t>FootLoc(p)-&gt;tag=0 ;</a:t>
            </a:r>
          </a:p>
          <a:p>
            <a:pPr marL="355600" lvl="1" indent="0">
              <a:lnSpc>
                <a:spcPct val="110000"/>
              </a:lnSpc>
              <a:spcBef>
                <a:spcPct val="10000"/>
              </a:spcBef>
              <a:buNone/>
            </a:pPr>
            <a:r>
              <a:rPr lang="en-US" altLang="zh-CN" b="1"/>
              <a:t>if  ( !pav )  pav=p-&gt;llink=p-&gt;rrlink=p ;</a:t>
            </a:r>
          </a:p>
          <a:p>
            <a:pPr marL="355600" lvl="1" indent="0">
              <a:lnSpc>
                <a:spcPct val="110000"/>
              </a:lnSpc>
              <a:spcBef>
                <a:spcPct val="10000"/>
              </a:spcBef>
              <a:buNone/>
            </a:pPr>
            <a:r>
              <a:rPr lang="en-US" altLang="zh-CN" b="1"/>
              <a:t>else </a:t>
            </a:r>
          </a:p>
          <a:p>
            <a:pPr marL="723900" lvl="2" indent="0">
              <a:lnSpc>
                <a:spcPct val="110000"/>
              </a:lnSpc>
              <a:spcBef>
                <a:spcPct val="10000"/>
              </a:spcBef>
              <a:buNone/>
            </a:pPr>
            <a:r>
              <a:rPr lang="en-US" altLang="zh-CN" sz="2800" b="1"/>
              <a:t>{   q=pav-&gt;llink ;  P-&gt;rlink=pav ; </a:t>
            </a:r>
          </a:p>
          <a:p>
            <a:pPr marL="1079500" lvl="3" indent="0">
              <a:lnSpc>
                <a:spcPct val="110000"/>
              </a:lnSpc>
              <a:spcBef>
                <a:spcPct val="10000"/>
              </a:spcBef>
              <a:buNone/>
            </a:pPr>
            <a:r>
              <a:rPr lang="en-US" altLang="zh-CN" sz="2800" b="1"/>
              <a:t>p-&gt;llink=q ; q-&gt;rlink=pav-&gt;llink=p ;</a:t>
            </a:r>
          </a:p>
          <a:p>
            <a:pPr marL="1079500" lvl="3" indent="0">
              <a:lnSpc>
                <a:spcPct val="110000"/>
              </a:lnSpc>
              <a:spcBef>
                <a:spcPct val="10000"/>
              </a:spcBef>
              <a:buNone/>
            </a:pPr>
            <a:r>
              <a:rPr lang="en-US" altLang="zh-CN" sz="2800" b="1"/>
              <a:t>Pav=p ;    </a:t>
            </a:r>
          </a:p>
          <a:p>
            <a:pPr marL="723900" lvl="2" indent="0">
              <a:lnSpc>
                <a:spcPct val="110000"/>
              </a:lnSpc>
              <a:spcBef>
                <a:spcPct val="10000"/>
              </a:spcBef>
              <a:buNone/>
            </a:pPr>
            <a:r>
              <a:rPr lang="en-US" altLang="zh-CN" sz="2800" b="1"/>
              <a:t>}</a:t>
            </a:r>
          </a:p>
        </p:txBody>
      </p:sp>
    </p:spTree>
    <p:extLst>
      <p:ext uri="{BB962C8B-B14F-4D97-AF65-F5344CB8AC3E}">
        <p14:creationId xmlns:p14="http://schemas.microsoft.com/office/powerpoint/2010/main" val="98476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99F11B17-5CA7-E24A-A792-E39ECDAA703F}"/>
              </a:ext>
            </a:extLst>
          </p:cNvPr>
          <p:cNvSpPr>
            <a:spLocks noGrp="1" noChangeArrowheads="1"/>
          </p:cNvSpPr>
          <p:nvPr>
            <p:ph type="body" idx="1"/>
          </p:nvPr>
        </p:nvSpPr>
        <p:spPr>
          <a:xfrm>
            <a:off x="1676400" y="225426"/>
            <a:ext cx="8839200" cy="6156325"/>
          </a:xfrm>
        </p:spPr>
        <p:txBody>
          <a:bodyPr/>
          <a:lstStyle/>
          <a:p>
            <a:pPr marL="0" indent="0">
              <a:lnSpc>
                <a:spcPct val="110000"/>
              </a:lnSpc>
              <a:spcBef>
                <a:spcPct val="10000"/>
              </a:spcBef>
              <a:buNone/>
            </a:pPr>
            <a:r>
              <a:rPr lang="zh-CN" altLang="en-US" sz="3600" b="1">
                <a:solidFill>
                  <a:schemeClr val="folHlink"/>
                </a:solidFill>
              </a:rPr>
              <a:t>⑵  </a:t>
            </a:r>
            <a:r>
              <a:rPr lang="zh-CN" altLang="en-US" sz="3600" b="1">
                <a:solidFill>
                  <a:schemeClr val="folHlink"/>
                </a:solidFill>
                <a:ea typeface="楷体_GB2312" pitchFamily="49" charset="-122"/>
              </a:rPr>
              <a:t>释放块的左邻块空闲而右邻块为占用</a:t>
            </a:r>
          </a:p>
          <a:p>
            <a:pPr marL="0" indent="0">
              <a:lnSpc>
                <a:spcPct val="110000"/>
              </a:lnSpc>
              <a:spcBef>
                <a:spcPct val="10000"/>
              </a:spcBef>
              <a:buNone/>
            </a:pPr>
            <a:r>
              <a:rPr lang="zh-CN" altLang="en-US" b="1"/>
              <a:t>       </a:t>
            </a:r>
            <a:r>
              <a:rPr lang="zh-CN" altLang="en-US" sz="2800" b="1"/>
              <a:t>和左邻块合并成一个大的空闲块结点，改变左邻块的</a:t>
            </a:r>
            <a:r>
              <a:rPr lang="en-US" altLang="zh-CN" sz="2800" b="1"/>
              <a:t>size</a:t>
            </a:r>
            <a:r>
              <a:rPr lang="zh-CN" altLang="en-US" sz="2800" b="1"/>
              <a:t>域及重新设置</a:t>
            </a:r>
            <a:r>
              <a:rPr lang="en-US" altLang="zh-CN" sz="2800" b="1"/>
              <a:t>(</a:t>
            </a:r>
            <a:r>
              <a:rPr lang="zh-CN" altLang="en-US" sz="2800" b="1"/>
              <a:t>合并后</a:t>
            </a:r>
            <a:r>
              <a:rPr lang="en-US" altLang="zh-CN" sz="2800" b="1"/>
              <a:t>)</a:t>
            </a:r>
            <a:r>
              <a:rPr lang="zh-CN" altLang="en-US" sz="2800" b="1"/>
              <a:t>结点的底部。</a:t>
            </a:r>
          </a:p>
          <a:p>
            <a:pPr marL="355600" lvl="1" indent="0">
              <a:lnSpc>
                <a:spcPct val="110000"/>
              </a:lnSpc>
              <a:spcBef>
                <a:spcPct val="10000"/>
              </a:spcBef>
              <a:buNone/>
            </a:pPr>
            <a:r>
              <a:rPr lang="en-US" altLang="zh-CN" b="1"/>
              <a:t>n=p-&gt;size ; s=(p-1)-&gt;uplink ; s-&gt;size+=n;</a:t>
            </a:r>
          </a:p>
          <a:p>
            <a:pPr marL="355600" lvl="1" indent="0">
              <a:lnSpc>
                <a:spcPct val="110000"/>
              </a:lnSpc>
              <a:spcBef>
                <a:spcPct val="10000"/>
              </a:spcBef>
              <a:buNone/>
            </a:pPr>
            <a:r>
              <a:rPr lang="en-US" altLang="zh-CN" b="1"/>
              <a:t>f=p+n–1 ; f-&gt;uplink=s ; f-&gt;tag=0 ;</a:t>
            </a:r>
          </a:p>
          <a:p>
            <a:pPr marL="0" indent="0">
              <a:lnSpc>
                <a:spcPct val="110000"/>
              </a:lnSpc>
              <a:spcBef>
                <a:spcPct val="10000"/>
              </a:spcBef>
              <a:buNone/>
            </a:pPr>
            <a:r>
              <a:rPr lang="en-US" altLang="zh-CN" sz="3600" b="1">
                <a:solidFill>
                  <a:schemeClr val="folHlink"/>
                </a:solidFill>
              </a:rPr>
              <a:t>⑶</a:t>
            </a:r>
            <a:r>
              <a:rPr lang="en-US" altLang="zh-CN" sz="3600" b="1">
                <a:solidFill>
                  <a:schemeClr val="folHlink"/>
                </a:solidFill>
                <a:latin typeface="宋体" panose="02010600030101010101" pitchFamily="2" charset="-122"/>
              </a:rPr>
              <a:t> </a:t>
            </a:r>
            <a:r>
              <a:rPr lang="zh-CN" altLang="en-US" sz="3600" b="1">
                <a:solidFill>
                  <a:schemeClr val="folHlink"/>
                </a:solidFill>
                <a:latin typeface="楷体_GB2312" pitchFamily="49" charset="-122"/>
                <a:ea typeface="楷体_GB2312" pitchFamily="49" charset="-122"/>
              </a:rPr>
              <a:t>释放块的左邻占用而右邻空闲</a:t>
            </a:r>
          </a:p>
          <a:p>
            <a:pPr marL="0" indent="0">
              <a:lnSpc>
                <a:spcPct val="110000"/>
              </a:lnSpc>
              <a:spcBef>
                <a:spcPct val="10000"/>
              </a:spcBef>
              <a:buNone/>
            </a:pPr>
            <a:r>
              <a:rPr lang="zh-CN" altLang="en-US" b="1"/>
              <a:t>      </a:t>
            </a:r>
            <a:r>
              <a:rPr lang="zh-CN" altLang="en-US" sz="2800" b="1"/>
              <a:t>和右邻块合并成一个大的空闲块结点，改变右邻块的</a:t>
            </a:r>
            <a:r>
              <a:rPr lang="en-US" altLang="zh-CN" sz="2800" b="1"/>
              <a:t>size</a:t>
            </a:r>
            <a:r>
              <a:rPr lang="zh-CN" altLang="en-US" sz="2800" b="1"/>
              <a:t>域及重新设置</a:t>
            </a:r>
            <a:r>
              <a:rPr lang="en-US" altLang="zh-CN" sz="2800" b="1"/>
              <a:t>(</a:t>
            </a:r>
            <a:r>
              <a:rPr lang="zh-CN" altLang="en-US" sz="2800" b="1"/>
              <a:t>合并后</a:t>
            </a:r>
            <a:r>
              <a:rPr lang="en-US" altLang="zh-CN" sz="2800" b="1"/>
              <a:t>)</a:t>
            </a:r>
            <a:r>
              <a:rPr lang="zh-CN" altLang="en-US" sz="2800" b="1"/>
              <a:t>结点的头部。</a:t>
            </a:r>
          </a:p>
          <a:p>
            <a:pPr marL="355600" lvl="1" indent="0">
              <a:lnSpc>
                <a:spcPct val="110000"/>
              </a:lnSpc>
              <a:spcBef>
                <a:spcPct val="10000"/>
              </a:spcBef>
              <a:buNone/>
            </a:pPr>
            <a:r>
              <a:rPr lang="en-US" altLang="zh-CN" b="1"/>
              <a:t>t=p+p-&gt;size ; p-&gt;tag=0 ; q=t-&gt;llink ; p-&gt;llink=q ; </a:t>
            </a:r>
          </a:p>
          <a:p>
            <a:pPr marL="355600" lvl="1" indent="0">
              <a:lnSpc>
                <a:spcPct val="110000"/>
              </a:lnSpc>
              <a:spcBef>
                <a:spcPct val="10000"/>
              </a:spcBef>
              <a:buNone/>
            </a:pPr>
            <a:r>
              <a:rPr lang="en-US" altLang="zh-CN" b="1"/>
              <a:t>q-&gt;rlink=p ; q1=t-&gt;rlink ; p-&gt;rlink=q1 ; </a:t>
            </a:r>
          </a:p>
          <a:p>
            <a:pPr marL="355600" lvl="1" indent="0">
              <a:lnSpc>
                <a:spcPct val="110000"/>
              </a:lnSpc>
              <a:spcBef>
                <a:spcPct val="10000"/>
              </a:spcBef>
              <a:buNone/>
            </a:pPr>
            <a:r>
              <a:rPr lang="en-US" altLang="zh-CN" b="1"/>
              <a:t>q1-&gt;llink=p ; p-&gt;size+=t-&gt;size ; FootLoc(t)-&gt;uplink=p ;</a:t>
            </a:r>
          </a:p>
        </p:txBody>
      </p:sp>
    </p:spTree>
    <p:extLst>
      <p:ext uri="{BB962C8B-B14F-4D97-AF65-F5344CB8AC3E}">
        <p14:creationId xmlns:p14="http://schemas.microsoft.com/office/powerpoint/2010/main" val="3113602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EA1C1713-ECA6-D344-A6D2-7CDC8A20089E}"/>
              </a:ext>
            </a:extLst>
          </p:cNvPr>
          <p:cNvSpPr>
            <a:spLocks noGrp="1" noChangeArrowheads="1"/>
          </p:cNvSpPr>
          <p:nvPr>
            <p:ph type="body" idx="1"/>
          </p:nvPr>
        </p:nvSpPr>
        <p:spPr>
          <a:xfrm>
            <a:off x="1676400" y="260351"/>
            <a:ext cx="8839200" cy="3744913"/>
          </a:xfrm>
        </p:spPr>
        <p:txBody>
          <a:bodyPr/>
          <a:lstStyle/>
          <a:p>
            <a:pPr marL="0" indent="0">
              <a:lnSpc>
                <a:spcPct val="110000"/>
              </a:lnSpc>
              <a:spcBef>
                <a:spcPct val="10000"/>
              </a:spcBef>
              <a:buNone/>
            </a:pPr>
            <a:r>
              <a:rPr lang="zh-CN" altLang="en-US" sz="3600" b="1">
                <a:solidFill>
                  <a:schemeClr val="folHlink"/>
                </a:solidFill>
              </a:rPr>
              <a:t>⑷  </a:t>
            </a:r>
            <a:r>
              <a:rPr lang="zh-CN" altLang="en-US" sz="3600" b="1">
                <a:solidFill>
                  <a:schemeClr val="folHlink"/>
                </a:solidFill>
                <a:ea typeface="楷体_GB2312" pitchFamily="49" charset="-122"/>
              </a:rPr>
              <a:t>释放块的左、右邻</a:t>
            </a:r>
            <a:r>
              <a:rPr lang="zh-CN" altLang="en-US" sz="3600" b="1">
                <a:solidFill>
                  <a:schemeClr val="folHlink"/>
                </a:solidFill>
                <a:latin typeface="宋体" panose="02010600030101010101" pitchFamily="2" charset="-122"/>
                <a:ea typeface="楷体_GB2312" pitchFamily="49" charset="-122"/>
              </a:rPr>
              <a:t>块</a:t>
            </a:r>
            <a:r>
              <a:rPr lang="zh-CN" altLang="en-US" sz="3600" b="1">
                <a:solidFill>
                  <a:schemeClr val="folHlink"/>
                </a:solidFill>
                <a:ea typeface="楷体_GB2312" pitchFamily="49" charset="-122"/>
              </a:rPr>
              <a:t>均为空闲块</a:t>
            </a:r>
          </a:p>
          <a:p>
            <a:pPr marL="0" indent="0">
              <a:lnSpc>
                <a:spcPct val="110000"/>
              </a:lnSpc>
              <a:spcBef>
                <a:spcPct val="10000"/>
              </a:spcBef>
              <a:buNone/>
            </a:pPr>
            <a:r>
              <a:rPr lang="zh-CN" altLang="en-US" sz="2800" b="1"/>
              <a:t>       和左、右邻块合并成一个大的空闲块结点，改变左邻块的</a:t>
            </a:r>
            <a:r>
              <a:rPr lang="en-US" altLang="zh-CN" sz="2800" b="1"/>
              <a:t>size</a:t>
            </a:r>
            <a:r>
              <a:rPr lang="zh-CN" altLang="en-US" sz="2800" b="1"/>
              <a:t>域及重新设置</a:t>
            </a:r>
            <a:r>
              <a:rPr lang="en-US" altLang="zh-CN" sz="2800" b="1"/>
              <a:t>(</a:t>
            </a:r>
            <a:r>
              <a:rPr lang="zh-CN" altLang="en-US" sz="2800" b="1"/>
              <a:t>合并后</a:t>
            </a:r>
            <a:r>
              <a:rPr lang="en-US" altLang="zh-CN" sz="2800" b="1"/>
              <a:t>)</a:t>
            </a:r>
            <a:r>
              <a:rPr lang="zh-CN" altLang="en-US" sz="2800" b="1"/>
              <a:t>结点的底部。</a:t>
            </a:r>
          </a:p>
          <a:p>
            <a:pPr marL="355600" lvl="1" indent="0">
              <a:lnSpc>
                <a:spcPct val="110000"/>
              </a:lnSpc>
              <a:spcBef>
                <a:spcPct val="10000"/>
              </a:spcBef>
              <a:buNone/>
            </a:pPr>
            <a:r>
              <a:rPr lang="en-US" altLang="zh-CN" b="1"/>
              <a:t>n=p-&gt;size ; s=(p-1)-&gt;uplink ; t=p+p-&gt;size ; </a:t>
            </a:r>
          </a:p>
          <a:p>
            <a:pPr marL="355600" lvl="1" indent="0">
              <a:lnSpc>
                <a:spcPct val="110000"/>
              </a:lnSpc>
              <a:spcBef>
                <a:spcPct val="10000"/>
              </a:spcBef>
              <a:buNone/>
            </a:pPr>
            <a:r>
              <a:rPr lang="en-US" altLang="zh-CN" b="1"/>
              <a:t>s-&gt;size+=n+t-&gt;size ;   q=t-&gt;llink ; q1=t-&gt;rlink ;</a:t>
            </a:r>
          </a:p>
          <a:p>
            <a:pPr marL="355600" lvl="1" indent="0">
              <a:lnSpc>
                <a:spcPct val="110000"/>
              </a:lnSpc>
              <a:spcBef>
                <a:spcPct val="10000"/>
              </a:spcBef>
              <a:buNone/>
            </a:pPr>
            <a:r>
              <a:rPr lang="en-US" altLang="zh-CN" b="1"/>
              <a:t>q-&gt;rlink=q1 ; q1-&gt;llink=q ;  </a:t>
            </a:r>
          </a:p>
          <a:p>
            <a:pPr marL="355600" lvl="1" indent="0">
              <a:lnSpc>
                <a:spcPct val="110000"/>
              </a:lnSpc>
              <a:spcBef>
                <a:spcPct val="10000"/>
              </a:spcBef>
              <a:buNone/>
            </a:pPr>
            <a:r>
              <a:rPr lang="en-US" altLang="zh-CN" b="1"/>
              <a:t>FootLoc(t)-&gt;uplink=s;</a:t>
            </a:r>
          </a:p>
        </p:txBody>
      </p:sp>
    </p:spTree>
    <p:extLst>
      <p:ext uri="{BB962C8B-B14F-4D97-AF65-F5344CB8AC3E}">
        <p14:creationId xmlns:p14="http://schemas.microsoft.com/office/powerpoint/2010/main" val="104027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6AA9B2FB-B3A5-9440-8EA3-4D249793702B}"/>
              </a:ext>
            </a:extLst>
          </p:cNvPr>
          <p:cNvSpPr>
            <a:spLocks noGrp="1" noChangeArrowheads="1"/>
          </p:cNvSpPr>
          <p:nvPr>
            <p:ph type="title"/>
          </p:nvPr>
        </p:nvSpPr>
        <p:spPr>
          <a:xfrm>
            <a:off x="2927351" y="260350"/>
            <a:ext cx="5184775" cy="914400"/>
          </a:xfrm>
        </p:spPr>
        <p:txBody>
          <a:bodyPr/>
          <a:lstStyle/>
          <a:p>
            <a:r>
              <a:rPr lang="en-US" altLang="zh-CN" sz="5400" b="1">
                <a:latin typeface="Times New Roman" panose="02020603050405020304" pitchFamily="18" charset="0"/>
              </a:rPr>
              <a:t>8.4</a:t>
            </a:r>
            <a:r>
              <a:rPr lang="en-US" altLang="zh-CN" sz="5400" b="1"/>
              <a:t>   </a:t>
            </a:r>
            <a:r>
              <a:rPr lang="zh-CN" altLang="en-US" sz="5400" b="1">
                <a:ea typeface="楷体_GB2312" pitchFamily="49" charset="-122"/>
              </a:rPr>
              <a:t>伙伴系统</a:t>
            </a:r>
          </a:p>
        </p:txBody>
      </p:sp>
      <p:sp>
        <p:nvSpPr>
          <p:cNvPr id="711683" name="Rectangle 3">
            <a:extLst>
              <a:ext uri="{FF2B5EF4-FFF2-40B4-BE49-F238E27FC236}">
                <a16:creationId xmlns:a16="http://schemas.microsoft.com/office/drawing/2014/main" id="{F53D0CD6-335B-1843-B11A-027A6970401D}"/>
              </a:ext>
            </a:extLst>
          </p:cNvPr>
          <p:cNvSpPr>
            <a:spLocks noGrp="1" noChangeArrowheads="1"/>
          </p:cNvSpPr>
          <p:nvPr>
            <p:ph type="body" idx="1"/>
          </p:nvPr>
        </p:nvSpPr>
        <p:spPr>
          <a:xfrm>
            <a:off x="1676401" y="1579563"/>
            <a:ext cx="8812213" cy="3001962"/>
          </a:xfrm>
        </p:spPr>
        <p:txBody>
          <a:bodyPr/>
          <a:lstStyle/>
          <a:p>
            <a:pPr marL="0" indent="0">
              <a:lnSpc>
                <a:spcPct val="110000"/>
              </a:lnSpc>
              <a:buNone/>
            </a:pPr>
            <a:r>
              <a:rPr lang="zh-CN" altLang="en-US" b="1"/>
              <a:t>        </a:t>
            </a:r>
            <a:r>
              <a:rPr lang="zh-CN" altLang="en-US" sz="2800" b="1"/>
              <a:t>伙伴系统是一种非顺序内存管理方法，不是以顺序片段来分配内存，是把内存分为两个部分，只要有可能，这两部分就可以合并在一起</a:t>
            </a:r>
            <a:r>
              <a:rPr lang="en-US" altLang="zh-CN" sz="2800" b="1"/>
              <a:t>; </a:t>
            </a:r>
            <a:r>
              <a:rPr lang="zh-CN" altLang="en-US" sz="2800" b="1"/>
              <a:t>且这两部分从来不是自由的，程序可以使用伙伴系统中的一部分或者两部分都不使用。与边界标识法类似，所不同是：无论</a:t>
            </a:r>
            <a:r>
              <a:rPr lang="zh-CN" altLang="en-US" sz="2800" b="1">
                <a:solidFill>
                  <a:schemeClr val="folHlink"/>
                </a:solidFill>
              </a:rPr>
              <a:t>占用块或空闲块</a:t>
            </a:r>
            <a:r>
              <a:rPr lang="zh-CN" altLang="en-US" sz="2800" b="1"/>
              <a:t>，其</a:t>
            </a:r>
            <a:r>
              <a:rPr lang="zh-CN" altLang="en-US" sz="2800" b="1">
                <a:solidFill>
                  <a:schemeClr val="folHlink"/>
                </a:solidFill>
              </a:rPr>
              <a:t>大小均为</a:t>
            </a:r>
            <a:r>
              <a:rPr lang="en-US" altLang="zh-CN" sz="2800" b="1">
                <a:solidFill>
                  <a:schemeClr val="folHlink"/>
                </a:solidFill>
              </a:rPr>
              <a:t>2</a:t>
            </a:r>
            <a:r>
              <a:rPr lang="zh-CN" altLang="en-US" sz="2800" b="1">
                <a:solidFill>
                  <a:schemeClr val="folHlink"/>
                </a:solidFill>
              </a:rPr>
              <a:t>的</a:t>
            </a:r>
            <a:r>
              <a:rPr lang="en-US" altLang="zh-CN" sz="2800" b="1">
                <a:solidFill>
                  <a:schemeClr val="folHlink"/>
                </a:solidFill>
              </a:rPr>
              <a:t>k</a:t>
            </a:r>
            <a:r>
              <a:rPr lang="zh-CN" altLang="en-US" sz="2800" b="1">
                <a:solidFill>
                  <a:schemeClr val="folHlink"/>
                </a:solidFill>
              </a:rPr>
              <a:t>次幂</a:t>
            </a:r>
            <a:r>
              <a:rPr lang="zh-CN" altLang="en-US" sz="2800" b="1"/>
              <a:t>。</a:t>
            </a:r>
          </a:p>
        </p:txBody>
      </p:sp>
    </p:spTree>
    <p:extLst>
      <p:ext uri="{BB962C8B-B14F-4D97-AF65-F5344CB8AC3E}">
        <p14:creationId xmlns:p14="http://schemas.microsoft.com/office/powerpoint/2010/main" val="3868856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FBF0F936-7C21-494D-8024-9BF10CBEE020}"/>
              </a:ext>
            </a:extLst>
          </p:cNvPr>
          <p:cNvSpPr>
            <a:spLocks noGrp="1" noChangeArrowheads="1"/>
          </p:cNvSpPr>
          <p:nvPr>
            <p:ph type="title"/>
          </p:nvPr>
        </p:nvSpPr>
        <p:spPr>
          <a:xfrm>
            <a:off x="2286001" y="225425"/>
            <a:ext cx="7339013" cy="755650"/>
          </a:xfrm>
        </p:spPr>
        <p:txBody>
          <a:bodyPr/>
          <a:lstStyle/>
          <a:p>
            <a:r>
              <a:rPr lang="en-US" altLang="zh-CN" b="1">
                <a:latin typeface="Times New Roman" panose="02020603050405020304" pitchFamily="18" charset="0"/>
              </a:rPr>
              <a:t>8.4.1  </a:t>
            </a:r>
            <a:r>
              <a:rPr lang="zh-CN" altLang="en-US" b="1">
                <a:ea typeface="楷体_GB2312" pitchFamily="49" charset="-122"/>
              </a:rPr>
              <a:t>可利用空间表的结构</a:t>
            </a:r>
          </a:p>
        </p:txBody>
      </p:sp>
      <p:sp>
        <p:nvSpPr>
          <p:cNvPr id="712707" name="Rectangle 3">
            <a:extLst>
              <a:ext uri="{FF2B5EF4-FFF2-40B4-BE49-F238E27FC236}">
                <a16:creationId xmlns:a16="http://schemas.microsoft.com/office/drawing/2014/main" id="{A89C234C-2116-3D4D-A8B7-16D40A776F39}"/>
              </a:ext>
            </a:extLst>
          </p:cNvPr>
          <p:cNvSpPr>
            <a:spLocks noGrp="1" noChangeArrowheads="1"/>
          </p:cNvSpPr>
          <p:nvPr>
            <p:ph type="body" idx="1"/>
          </p:nvPr>
        </p:nvSpPr>
        <p:spPr>
          <a:xfrm>
            <a:off x="1676401" y="1123950"/>
            <a:ext cx="8812213" cy="2376488"/>
          </a:xfrm>
        </p:spPr>
        <p:txBody>
          <a:bodyPr/>
          <a:lstStyle/>
          <a:p>
            <a:pPr marL="0" indent="0">
              <a:buNone/>
            </a:pPr>
            <a:r>
              <a:rPr lang="zh-CN" altLang="en-US" sz="2800" b="1"/>
              <a:t>        为了再分配时查找方便起见，我们将所有大小相同的空闲块建于一张子表中。每个子表是一个双重链表，这样的链表可能有</a:t>
            </a:r>
            <a:r>
              <a:rPr lang="en-US" altLang="zh-CN" sz="2800" b="1"/>
              <a:t>m+1</a:t>
            </a:r>
            <a:r>
              <a:rPr lang="zh-CN" altLang="en-US" sz="2800" b="1"/>
              <a:t>个，将这</a:t>
            </a:r>
            <a:r>
              <a:rPr lang="en-US" altLang="zh-CN" sz="2800" b="1"/>
              <a:t>m+1</a:t>
            </a:r>
            <a:r>
              <a:rPr lang="zh-CN" altLang="en-US" sz="2800" b="1"/>
              <a:t>个表头指针用向量结构组织成一个表，这就是伙伴系统的可利用空间表。</a:t>
            </a:r>
          </a:p>
          <a:p>
            <a:pPr marL="0" indent="0">
              <a:buNone/>
            </a:pPr>
            <a:r>
              <a:rPr lang="zh-CN" altLang="en-US" sz="2800" b="1"/>
              <a:t>        可利用空间表的数据类型描述如下：</a:t>
            </a:r>
          </a:p>
        </p:txBody>
      </p:sp>
    </p:spTree>
    <p:extLst>
      <p:ext uri="{BB962C8B-B14F-4D97-AF65-F5344CB8AC3E}">
        <p14:creationId xmlns:p14="http://schemas.microsoft.com/office/powerpoint/2010/main" val="3304485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3730" name="Rectangle 2">
            <a:extLst>
              <a:ext uri="{FF2B5EF4-FFF2-40B4-BE49-F238E27FC236}">
                <a16:creationId xmlns:a16="http://schemas.microsoft.com/office/drawing/2014/main" id="{2F5F85BC-7FB4-9245-816A-1DE3FC34D192}"/>
              </a:ext>
            </a:extLst>
          </p:cNvPr>
          <p:cNvSpPr>
            <a:spLocks noGrp="1" noChangeArrowheads="1"/>
          </p:cNvSpPr>
          <p:nvPr>
            <p:ph type="body" idx="1"/>
          </p:nvPr>
        </p:nvSpPr>
        <p:spPr>
          <a:xfrm>
            <a:off x="1676400" y="228600"/>
            <a:ext cx="8915400" cy="6324600"/>
          </a:xfrm>
        </p:spPr>
        <p:txBody>
          <a:bodyPr/>
          <a:lstStyle/>
          <a:p>
            <a:pPr marL="0" indent="0">
              <a:lnSpc>
                <a:spcPct val="110000"/>
              </a:lnSpc>
              <a:spcBef>
                <a:spcPct val="10000"/>
              </a:spcBef>
              <a:buNone/>
            </a:pPr>
            <a:r>
              <a:rPr lang="en-US" altLang="zh-CN" sz="2800" b="1"/>
              <a:t>#define  M  16</a:t>
            </a:r>
          </a:p>
          <a:p>
            <a:pPr marL="0" indent="0">
              <a:lnSpc>
                <a:spcPct val="110000"/>
              </a:lnSpc>
              <a:spcBef>
                <a:spcPct val="10000"/>
              </a:spcBef>
              <a:buNone/>
            </a:pPr>
            <a:r>
              <a:rPr lang="en-US" altLang="zh-CN" sz="2800" b="1"/>
              <a:t>typedef struct WORD_b</a:t>
            </a:r>
          </a:p>
          <a:p>
            <a:pPr marL="355600" lvl="1" indent="0">
              <a:lnSpc>
                <a:spcPct val="110000"/>
              </a:lnSpc>
              <a:spcBef>
                <a:spcPct val="10000"/>
              </a:spcBef>
              <a:buNone/>
            </a:pPr>
            <a:r>
              <a:rPr lang="en-US" altLang="zh-CN" b="1"/>
              <a:t>{   WORD_b  * llink;     </a:t>
            </a:r>
            <a:r>
              <a:rPr lang="en-US" altLang="zh-CN" sz="2400" b="1"/>
              <a:t>/*   </a:t>
            </a:r>
            <a:r>
              <a:rPr lang="zh-CN" altLang="en-US" sz="2400" b="1"/>
              <a:t>前驱结点   *</a:t>
            </a:r>
            <a:r>
              <a:rPr lang="en-US" altLang="zh-CN" sz="2400" b="1"/>
              <a:t>/</a:t>
            </a:r>
          </a:p>
          <a:p>
            <a:pPr marL="723900" lvl="2" indent="0">
              <a:lnSpc>
                <a:spcPct val="110000"/>
              </a:lnSpc>
              <a:spcBef>
                <a:spcPct val="10000"/>
              </a:spcBef>
              <a:buNone/>
            </a:pPr>
            <a:r>
              <a:rPr lang="en-US" altLang="zh-CN" sz="2800" b="1"/>
              <a:t>int    tag;        </a:t>
            </a:r>
            <a:r>
              <a:rPr lang="en-US" altLang="zh-CN" b="1"/>
              <a:t>/*   </a:t>
            </a:r>
            <a:r>
              <a:rPr lang="zh-CN" altLang="en-US" b="1"/>
              <a:t>使用标识    *</a:t>
            </a:r>
            <a:r>
              <a:rPr lang="en-US" altLang="zh-CN" b="1"/>
              <a:t>/</a:t>
            </a:r>
          </a:p>
          <a:p>
            <a:pPr marL="723900" lvl="2" indent="0">
              <a:lnSpc>
                <a:spcPct val="110000"/>
              </a:lnSpc>
              <a:spcBef>
                <a:spcPct val="10000"/>
              </a:spcBef>
              <a:buNone/>
            </a:pPr>
            <a:r>
              <a:rPr lang="en-US" altLang="zh-CN" sz="2800" b="1"/>
              <a:t>int    kval;      </a:t>
            </a:r>
            <a:r>
              <a:rPr lang="en-US" altLang="zh-CN" b="1"/>
              <a:t>/*   </a:t>
            </a:r>
            <a:r>
              <a:rPr lang="zh-CN" altLang="en-US" b="1"/>
              <a:t>块的大小</a:t>
            </a:r>
            <a:r>
              <a:rPr lang="en-US" altLang="zh-CN" b="1"/>
              <a:t>,</a:t>
            </a:r>
            <a:r>
              <a:rPr lang="zh-CN" altLang="en-US" b="1"/>
              <a:t>是</a:t>
            </a:r>
            <a:r>
              <a:rPr lang="en-US" altLang="zh-CN" b="1"/>
              <a:t>2</a:t>
            </a:r>
            <a:r>
              <a:rPr lang="zh-CN" altLang="en-US" b="1"/>
              <a:t>的幂次   *</a:t>
            </a:r>
            <a:r>
              <a:rPr lang="en-US" altLang="zh-CN" b="1"/>
              <a:t>/</a:t>
            </a:r>
          </a:p>
          <a:p>
            <a:pPr marL="723900" lvl="2" indent="0">
              <a:lnSpc>
                <a:spcPct val="110000"/>
              </a:lnSpc>
              <a:spcBef>
                <a:spcPct val="10000"/>
              </a:spcBef>
              <a:buNone/>
            </a:pPr>
            <a:r>
              <a:rPr lang="en-US" altLang="zh-CN" sz="2800" b="1"/>
              <a:t>WORD_b  *rlink;     </a:t>
            </a:r>
            <a:r>
              <a:rPr lang="en-US" altLang="zh-CN" b="1"/>
              <a:t>/*   </a:t>
            </a:r>
            <a:r>
              <a:rPr lang="zh-CN" altLang="en-US" b="1"/>
              <a:t>后继结点   *</a:t>
            </a:r>
            <a:r>
              <a:rPr lang="en-US" altLang="zh-CN" b="1"/>
              <a:t>/</a:t>
            </a:r>
          </a:p>
          <a:p>
            <a:pPr marL="723900" lvl="2" indent="0">
              <a:lnSpc>
                <a:spcPct val="110000"/>
              </a:lnSpc>
              <a:spcBef>
                <a:spcPct val="10000"/>
              </a:spcBef>
              <a:buNone/>
            </a:pPr>
            <a:r>
              <a:rPr lang="en-US" altLang="zh-CN" sz="2800" b="1"/>
              <a:t>OtherType    other;</a:t>
            </a:r>
          </a:p>
          <a:p>
            <a:pPr marL="355600" lvl="1" indent="0">
              <a:lnSpc>
                <a:spcPct val="110000"/>
              </a:lnSpc>
              <a:spcBef>
                <a:spcPct val="10000"/>
              </a:spcBef>
              <a:buNone/>
            </a:pPr>
            <a:r>
              <a:rPr lang="en-US" altLang="zh-CN" b="1"/>
              <a:t>} WORD_b, head; </a:t>
            </a:r>
          </a:p>
          <a:p>
            <a:pPr marL="0" indent="0">
              <a:lnSpc>
                <a:spcPct val="110000"/>
              </a:lnSpc>
              <a:spcBef>
                <a:spcPct val="10000"/>
              </a:spcBef>
              <a:buNone/>
            </a:pPr>
            <a:r>
              <a:rPr lang="en-US" altLang="zh-CN" sz="2800" b="1"/>
              <a:t>typedef  struct HeadNode</a:t>
            </a:r>
          </a:p>
          <a:p>
            <a:pPr marL="355600" lvl="1" indent="0">
              <a:lnSpc>
                <a:spcPct val="110000"/>
              </a:lnSpc>
              <a:spcBef>
                <a:spcPct val="10000"/>
              </a:spcBef>
              <a:buNone/>
            </a:pPr>
            <a:r>
              <a:rPr lang="en-US" altLang="zh-CN" b="1"/>
              <a:t>{   int    nodesize;</a:t>
            </a:r>
          </a:p>
          <a:p>
            <a:pPr marL="723900" lvl="2" indent="0">
              <a:lnSpc>
                <a:spcPct val="110000"/>
              </a:lnSpc>
              <a:spcBef>
                <a:spcPct val="10000"/>
              </a:spcBef>
              <a:buNone/>
            </a:pPr>
            <a:r>
              <a:rPr lang="en-US" altLang="zh-CN" sz="2800" b="1"/>
              <a:t>WORD_b * first;</a:t>
            </a:r>
          </a:p>
          <a:p>
            <a:pPr marL="355600" lvl="1" indent="0">
              <a:lnSpc>
                <a:spcPct val="110000"/>
              </a:lnSpc>
              <a:spcBef>
                <a:spcPct val="10000"/>
              </a:spcBef>
              <a:buNone/>
            </a:pPr>
            <a:r>
              <a:rPr lang="en-US" altLang="zh-CN" b="1"/>
              <a:t>}FreeList[M+1];</a:t>
            </a:r>
          </a:p>
        </p:txBody>
      </p:sp>
    </p:spTree>
    <p:extLst>
      <p:ext uri="{BB962C8B-B14F-4D97-AF65-F5344CB8AC3E}">
        <p14:creationId xmlns:p14="http://schemas.microsoft.com/office/powerpoint/2010/main" val="108495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E5B4DC1B-6577-F543-A69B-10E3BD74ADC8}"/>
              </a:ext>
            </a:extLst>
          </p:cNvPr>
          <p:cNvSpPr>
            <a:spLocks noGrp="1" noChangeArrowheads="1"/>
          </p:cNvSpPr>
          <p:nvPr>
            <p:ph type="title"/>
          </p:nvPr>
        </p:nvSpPr>
        <p:spPr>
          <a:xfrm>
            <a:off x="2714626" y="290513"/>
            <a:ext cx="4894263" cy="762000"/>
          </a:xfrm>
        </p:spPr>
        <p:txBody>
          <a:bodyPr/>
          <a:lstStyle/>
          <a:p>
            <a:r>
              <a:rPr lang="en-US" altLang="zh-CN" b="1">
                <a:latin typeface="Times New Roman" panose="02020603050405020304" pitchFamily="18" charset="0"/>
              </a:rPr>
              <a:t>8.4.2</a:t>
            </a:r>
            <a:r>
              <a:rPr lang="en-US" altLang="zh-CN" b="1"/>
              <a:t>  </a:t>
            </a:r>
            <a:r>
              <a:rPr lang="zh-CN" altLang="en-US" b="1"/>
              <a:t>分配算法</a:t>
            </a:r>
          </a:p>
        </p:txBody>
      </p:sp>
      <p:sp>
        <p:nvSpPr>
          <p:cNvPr id="714755" name="Rectangle 3">
            <a:extLst>
              <a:ext uri="{FF2B5EF4-FFF2-40B4-BE49-F238E27FC236}">
                <a16:creationId xmlns:a16="http://schemas.microsoft.com/office/drawing/2014/main" id="{9B3564BD-7E42-3249-A578-D1BE546A4830}"/>
              </a:ext>
            </a:extLst>
          </p:cNvPr>
          <p:cNvSpPr>
            <a:spLocks noGrp="1" noChangeArrowheads="1"/>
          </p:cNvSpPr>
          <p:nvPr>
            <p:ph type="body" idx="1"/>
          </p:nvPr>
        </p:nvSpPr>
        <p:spPr>
          <a:xfrm>
            <a:off x="1676400" y="1196976"/>
            <a:ext cx="8839200" cy="4824413"/>
          </a:xfrm>
        </p:spPr>
        <p:txBody>
          <a:bodyPr/>
          <a:lstStyle/>
          <a:p>
            <a:pPr marL="0" indent="0">
              <a:lnSpc>
                <a:spcPct val="110000"/>
              </a:lnSpc>
              <a:buNone/>
            </a:pPr>
            <a:r>
              <a:rPr lang="zh-CN" altLang="en-US" sz="2800" b="1"/>
              <a:t>        当程序提出大小为</a:t>
            </a:r>
            <a:r>
              <a:rPr lang="en-US" altLang="zh-CN" sz="2800" b="1"/>
              <a:t>n</a:t>
            </a:r>
            <a:r>
              <a:rPr lang="zh-CN" altLang="en-US" sz="2800" b="1"/>
              <a:t>的内存分配请求时，首先</a:t>
            </a:r>
            <a:r>
              <a:rPr lang="zh-CN" altLang="en-US" sz="2800" b="1">
                <a:solidFill>
                  <a:schemeClr val="folHlink"/>
                </a:solidFill>
              </a:rPr>
              <a:t>在可利用表中</a:t>
            </a:r>
            <a:r>
              <a:rPr lang="zh-CN" altLang="en-US" sz="2800" b="1"/>
              <a:t>查找大小与</a:t>
            </a:r>
            <a:r>
              <a:rPr lang="en-US" altLang="zh-CN" sz="2800" b="1"/>
              <a:t>n</a:t>
            </a:r>
            <a:r>
              <a:rPr lang="zh-CN" altLang="en-US" sz="2800" b="1"/>
              <a:t>相匹配的子表</a:t>
            </a:r>
            <a:r>
              <a:rPr lang="en-US" altLang="zh-CN" sz="2800" b="1"/>
              <a:t>.</a:t>
            </a:r>
          </a:p>
          <a:p>
            <a:pPr marL="0" indent="0">
              <a:lnSpc>
                <a:spcPct val="110000"/>
              </a:lnSpc>
              <a:buNone/>
            </a:pPr>
            <a:r>
              <a:rPr lang="en-US" altLang="zh-CN" sz="3600" b="1">
                <a:solidFill>
                  <a:schemeClr val="folHlink"/>
                </a:solidFill>
              </a:rPr>
              <a:t>1  </a:t>
            </a:r>
            <a:r>
              <a:rPr lang="zh-CN" altLang="en-US" sz="3600" b="1">
                <a:solidFill>
                  <a:schemeClr val="folHlink"/>
                </a:solidFill>
                <a:ea typeface="楷体_GB2312" pitchFamily="49" charset="-122"/>
              </a:rPr>
              <a:t>算法思想</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若存在</a:t>
            </a:r>
            <a:r>
              <a:rPr lang="en-US" altLang="zh-CN" b="1"/>
              <a:t>2</a:t>
            </a:r>
            <a:r>
              <a:rPr lang="en-US" altLang="zh-CN" b="1" baseline="30000"/>
              <a:t>k-1</a:t>
            </a:r>
            <a:r>
              <a:rPr lang="en-US" altLang="zh-CN" b="1"/>
              <a:t>&lt;n</a:t>
            </a:r>
            <a:r>
              <a:rPr lang="en-US" altLang="zh-CN" b="1">
                <a:cs typeface="Times New Roman" panose="02020603050405020304" pitchFamily="18" charset="0"/>
              </a:rPr>
              <a:t>≤</a:t>
            </a:r>
            <a:r>
              <a:rPr lang="en-US" altLang="zh-CN" b="1"/>
              <a:t>2</a:t>
            </a:r>
            <a:r>
              <a:rPr lang="en-US" altLang="zh-CN" b="1" baseline="30000"/>
              <a:t>k</a:t>
            </a:r>
            <a:r>
              <a:rPr lang="en-US" altLang="zh-CN" b="1"/>
              <a:t>-1</a:t>
            </a:r>
            <a:r>
              <a:rPr lang="zh-CN" altLang="en-US" b="1"/>
              <a:t>的空闲子表结点：则将子表中的任意一个结点分配之；</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t>若不存在</a:t>
            </a:r>
            <a:r>
              <a:rPr lang="en-US" altLang="zh-CN" b="1"/>
              <a:t>2</a:t>
            </a:r>
            <a:r>
              <a:rPr lang="en-US" altLang="zh-CN" b="1" baseline="30000"/>
              <a:t>k-1</a:t>
            </a:r>
            <a:r>
              <a:rPr lang="en-US" altLang="zh-CN" b="1"/>
              <a:t>&lt;n</a:t>
            </a:r>
            <a:r>
              <a:rPr lang="en-US" altLang="zh-CN" b="1">
                <a:cs typeface="Times New Roman" panose="02020603050405020304" pitchFamily="18" charset="0"/>
              </a:rPr>
              <a:t>≤</a:t>
            </a:r>
            <a:r>
              <a:rPr lang="en-US" altLang="zh-CN" b="1"/>
              <a:t>2</a:t>
            </a:r>
            <a:r>
              <a:rPr lang="en-US" altLang="zh-CN" b="1" baseline="30000"/>
              <a:t>k</a:t>
            </a:r>
            <a:r>
              <a:rPr lang="en-US" altLang="zh-CN" b="1"/>
              <a:t>-1</a:t>
            </a:r>
            <a:r>
              <a:rPr lang="zh-CN" altLang="en-US" b="1"/>
              <a:t>的空闲子表结点：则从结点大小为</a:t>
            </a:r>
            <a:r>
              <a:rPr lang="en-US" altLang="zh-CN" b="1"/>
              <a:t>2</a:t>
            </a:r>
            <a:r>
              <a:rPr lang="en-US" altLang="zh-CN" b="1" baseline="30000"/>
              <a:t>k</a:t>
            </a:r>
            <a:r>
              <a:rPr lang="zh-CN" altLang="en-US" b="1"/>
              <a:t>的子表中找到一个空闲结点，将其中</a:t>
            </a:r>
            <a:r>
              <a:rPr lang="zh-CN" altLang="en-US" b="1">
                <a:solidFill>
                  <a:schemeClr val="folHlink"/>
                </a:solidFill>
              </a:rPr>
              <a:t>一半</a:t>
            </a:r>
            <a:r>
              <a:rPr lang="zh-CN" altLang="en-US" b="1"/>
              <a:t>分配给程序，剩余的</a:t>
            </a:r>
            <a:r>
              <a:rPr lang="zh-CN" altLang="en-US" b="1">
                <a:solidFill>
                  <a:schemeClr val="folHlink"/>
                </a:solidFill>
              </a:rPr>
              <a:t>一半</a:t>
            </a:r>
            <a:r>
              <a:rPr lang="zh-CN" altLang="en-US" b="1"/>
              <a:t>插入到结点大小为</a:t>
            </a:r>
            <a:r>
              <a:rPr lang="en-US" altLang="zh-CN" b="1"/>
              <a:t>2</a:t>
            </a:r>
            <a:r>
              <a:rPr lang="en-US" altLang="zh-CN" b="1" baseline="30000"/>
              <a:t>k-1</a:t>
            </a:r>
            <a:r>
              <a:rPr lang="zh-CN" altLang="en-US" b="1"/>
              <a:t>的子表中。</a:t>
            </a:r>
          </a:p>
        </p:txBody>
      </p:sp>
    </p:spTree>
    <p:extLst>
      <p:ext uri="{BB962C8B-B14F-4D97-AF65-F5344CB8AC3E}">
        <p14:creationId xmlns:p14="http://schemas.microsoft.com/office/powerpoint/2010/main" val="2947223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5778" name="Rectangle 2">
            <a:extLst>
              <a:ext uri="{FF2B5EF4-FFF2-40B4-BE49-F238E27FC236}">
                <a16:creationId xmlns:a16="http://schemas.microsoft.com/office/drawing/2014/main" id="{528B838C-A58F-4448-B140-DD6773B27813}"/>
              </a:ext>
            </a:extLst>
          </p:cNvPr>
          <p:cNvSpPr>
            <a:spLocks noGrp="1" noChangeArrowheads="1"/>
          </p:cNvSpPr>
          <p:nvPr>
            <p:ph type="body" idx="1"/>
          </p:nvPr>
        </p:nvSpPr>
        <p:spPr>
          <a:xfrm>
            <a:off x="1676400" y="260350"/>
            <a:ext cx="8839200" cy="3168650"/>
          </a:xfrm>
        </p:spPr>
        <p:txBody>
          <a:bodyPr/>
          <a:lstStyle/>
          <a:p>
            <a:pPr marL="0" indent="0">
              <a:lnSpc>
                <a:spcPct val="110000"/>
              </a:lnSpc>
              <a:buNone/>
            </a:pPr>
            <a:r>
              <a:rPr lang="en-US" altLang="zh-CN" sz="3600" b="1">
                <a:solidFill>
                  <a:schemeClr val="folHlink"/>
                </a:solidFill>
              </a:rPr>
              <a:t>2  </a:t>
            </a:r>
            <a:r>
              <a:rPr lang="zh-CN" altLang="en-US" sz="3600" b="1">
                <a:solidFill>
                  <a:schemeClr val="folHlink"/>
                </a:solidFill>
                <a:ea typeface="楷体_GB2312" pitchFamily="49" charset="-122"/>
              </a:rPr>
              <a:t>说明</a:t>
            </a:r>
          </a:p>
          <a:p>
            <a:pPr marL="0" indent="0">
              <a:lnSpc>
                <a:spcPct val="110000"/>
              </a:lnSpc>
              <a:buNone/>
            </a:pPr>
            <a:r>
              <a:rPr lang="zh-CN" altLang="en-US" sz="2800" b="1"/>
              <a:t>        在进行大小为</a:t>
            </a:r>
            <a:r>
              <a:rPr lang="en-US" altLang="zh-CN" sz="2800" b="1"/>
              <a:t>n(2</a:t>
            </a:r>
            <a:r>
              <a:rPr lang="en-US" altLang="zh-CN" sz="2800" b="1" baseline="30000"/>
              <a:t>k-i-1</a:t>
            </a:r>
            <a:r>
              <a:rPr lang="en-US" altLang="zh-CN" sz="2800" b="1"/>
              <a:t>&lt;n</a:t>
            </a:r>
            <a:r>
              <a:rPr lang="en-US" altLang="zh-CN" sz="2800" b="1">
                <a:cs typeface="Times New Roman" panose="02020603050405020304" pitchFamily="18" charset="0"/>
              </a:rPr>
              <a:t>≤</a:t>
            </a:r>
            <a:r>
              <a:rPr lang="en-US" altLang="zh-CN" sz="2800" b="1"/>
              <a:t>2</a:t>
            </a:r>
            <a:r>
              <a:rPr lang="en-US" altLang="zh-CN" sz="2800" b="1" baseline="30000"/>
              <a:t>k-i</a:t>
            </a:r>
            <a:r>
              <a:rPr lang="en-US" altLang="zh-CN" sz="2800" b="1"/>
              <a:t>-1</a:t>
            </a:r>
            <a:r>
              <a:rPr lang="zh-CN" altLang="en-US" sz="2800" b="1"/>
              <a:t>，</a:t>
            </a:r>
            <a:r>
              <a:rPr lang="en-US" altLang="zh-CN" sz="2800" b="1"/>
              <a:t>i=1,2,</a:t>
            </a:r>
            <a:r>
              <a:rPr lang="en-US" altLang="zh-CN" sz="2800" b="1">
                <a:cs typeface="Times New Roman" panose="02020603050405020304" pitchFamily="18" charset="0"/>
              </a:rPr>
              <a:t>…,k-1)</a:t>
            </a:r>
            <a:r>
              <a:rPr lang="en-US" altLang="zh-CN" sz="2800" b="1"/>
              <a:t> </a:t>
            </a:r>
            <a:r>
              <a:rPr lang="zh-CN" altLang="en-US" sz="2800" b="1"/>
              <a:t>的内存分配请求时，若所有小于</a:t>
            </a:r>
            <a:r>
              <a:rPr lang="en-US" altLang="zh-CN" sz="2800" b="1"/>
              <a:t>2</a:t>
            </a:r>
            <a:r>
              <a:rPr lang="en-US" altLang="zh-CN" sz="2800" b="1" baseline="30000"/>
              <a:t>k</a:t>
            </a:r>
            <a:r>
              <a:rPr lang="zh-CN" altLang="en-US" sz="2800" b="1"/>
              <a:t>的子表均为空</a:t>
            </a:r>
            <a:r>
              <a:rPr lang="en-US" altLang="zh-CN" sz="2800" b="1"/>
              <a:t>(</a:t>
            </a:r>
            <a:r>
              <a:rPr lang="zh-CN" altLang="en-US" sz="2800" b="1"/>
              <a:t>没有空闲结点</a:t>
            </a:r>
            <a:r>
              <a:rPr lang="en-US" altLang="zh-CN" sz="2800" b="1"/>
              <a:t>)</a:t>
            </a:r>
            <a:r>
              <a:rPr lang="zh-CN" altLang="en-US" sz="2800" b="1"/>
              <a:t>，则同样需要从大小为</a:t>
            </a:r>
            <a:r>
              <a:rPr lang="en-US" altLang="zh-CN" sz="2800" b="1"/>
              <a:t>2</a:t>
            </a:r>
            <a:r>
              <a:rPr lang="en-US" altLang="zh-CN" sz="2800" b="1" baseline="30000"/>
              <a:t>k</a:t>
            </a:r>
            <a:r>
              <a:rPr lang="zh-CN" altLang="en-US" sz="2800" b="1"/>
              <a:t>的子表中找到一个空闲结点，</a:t>
            </a:r>
            <a:r>
              <a:rPr lang="zh-CN" altLang="en-US" sz="2800" b="1">
                <a:solidFill>
                  <a:schemeClr val="folHlink"/>
                </a:solidFill>
              </a:rPr>
              <a:t>将其中</a:t>
            </a:r>
            <a:r>
              <a:rPr lang="en-US" altLang="zh-CN" sz="2800" b="1">
                <a:solidFill>
                  <a:schemeClr val="folHlink"/>
                </a:solidFill>
              </a:rPr>
              <a:t>2</a:t>
            </a:r>
            <a:r>
              <a:rPr lang="en-US" altLang="zh-CN" sz="2800" b="1" baseline="30000">
                <a:solidFill>
                  <a:schemeClr val="folHlink"/>
                </a:solidFill>
              </a:rPr>
              <a:t>k-i</a:t>
            </a:r>
            <a:r>
              <a:rPr lang="zh-CN" altLang="en-US" sz="2800" b="1">
                <a:solidFill>
                  <a:schemeClr val="folHlink"/>
                </a:solidFill>
              </a:rPr>
              <a:t>一小部分分配</a:t>
            </a:r>
            <a:r>
              <a:rPr lang="zh-CN" altLang="en-US" sz="2800" b="1"/>
              <a:t>给用户，而将</a:t>
            </a:r>
            <a:r>
              <a:rPr lang="zh-CN" altLang="en-US" sz="2800" b="1">
                <a:solidFill>
                  <a:schemeClr val="folHlink"/>
                </a:solidFill>
              </a:rPr>
              <a:t>剩余部分分割成若干个结点分别插入对应的子表</a:t>
            </a:r>
            <a:r>
              <a:rPr lang="zh-CN" altLang="en-US" sz="2800" b="1"/>
              <a:t>。</a:t>
            </a:r>
          </a:p>
        </p:txBody>
      </p:sp>
    </p:spTree>
    <p:extLst>
      <p:ext uri="{BB962C8B-B14F-4D97-AF65-F5344CB8AC3E}">
        <p14:creationId xmlns:p14="http://schemas.microsoft.com/office/powerpoint/2010/main" val="737017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A3F5B4BC-B279-494E-A7FB-332F21D69241}"/>
              </a:ext>
            </a:extLst>
          </p:cNvPr>
          <p:cNvSpPr>
            <a:spLocks noGrp="1" noChangeArrowheads="1"/>
          </p:cNvSpPr>
          <p:nvPr>
            <p:ph type="title"/>
          </p:nvPr>
        </p:nvSpPr>
        <p:spPr>
          <a:xfrm>
            <a:off x="2209800" y="152400"/>
            <a:ext cx="7772400" cy="762000"/>
          </a:xfrm>
        </p:spPr>
        <p:txBody>
          <a:bodyPr/>
          <a:lstStyle/>
          <a:p>
            <a:r>
              <a:rPr lang="en-US" altLang="zh-CN" b="1">
                <a:latin typeface="Times New Roman" panose="02020603050405020304" pitchFamily="18" charset="0"/>
              </a:rPr>
              <a:t>8.4.3</a:t>
            </a:r>
            <a:r>
              <a:rPr lang="en-US" altLang="zh-CN" b="1"/>
              <a:t>  </a:t>
            </a:r>
            <a:r>
              <a:rPr lang="zh-CN" altLang="en-US" b="1"/>
              <a:t>回收算法</a:t>
            </a:r>
          </a:p>
        </p:txBody>
      </p:sp>
      <p:sp>
        <p:nvSpPr>
          <p:cNvPr id="716803" name="Rectangle 3">
            <a:extLst>
              <a:ext uri="{FF2B5EF4-FFF2-40B4-BE49-F238E27FC236}">
                <a16:creationId xmlns:a16="http://schemas.microsoft.com/office/drawing/2014/main" id="{3EC451A8-AA7D-F84A-AE8E-F4E51FF7D33A}"/>
              </a:ext>
            </a:extLst>
          </p:cNvPr>
          <p:cNvSpPr>
            <a:spLocks noGrp="1" noChangeArrowheads="1"/>
          </p:cNvSpPr>
          <p:nvPr>
            <p:ph type="body" idx="1"/>
          </p:nvPr>
        </p:nvSpPr>
        <p:spPr>
          <a:xfrm>
            <a:off x="1676400" y="990600"/>
            <a:ext cx="8839200" cy="4648200"/>
          </a:xfrm>
        </p:spPr>
        <p:txBody>
          <a:bodyPr/>
          <a:lstStyle/>
          <a:p>
            <a:pPr marL="0" indent="0">
              <a:lnSpc>
                <a:spcPct val="110000"/>
              </a:lnSpc>
              <a:spcBef>
                <a:spcPct val="10000"/>
              </a:spcBef>
              <a:buNone/>
            </a:pPr>
            <a:r>
              <a:rPr lang="zh-CN" altLang="en-US" sz="2800" b="1"/>
              <a:t>       当程序释放所占用的块时，系统将该新的空闲块插入到可利用空闲表中，需要考虑合并成大块问题。在伙伴系统中，只有“</a:t>
            </a:r>
            <a:r>
              <a:rPr lang="zh-CN" altLang="en-US" sz="2800" b="1">
                <a:solidFill>
                  <a:schemeClr val="folHlink"/>
                </a:solidFill>
              </a:rPr>
              <a:t>互为伙伴</a:t>
            </a:r>
            <a:r>
              <a:rPr lang="zh-CN" altLang="en-US" sz="2800" b="1"/>
              <a:t>”</a:t>
            </a:r>
            <a:r>
              <a:rPr lang="zh-CN" altLang="en-US" sz="2800" b="1">
                <a:solidFill>
                  <a:schemeClr val="tx2"/>
                </a:solidFill>
              </a:rPr>
              <a:t>的两个子块均空闲时才合并</a:t>
            </a:r>
            <a:r>
              <a:rPr lang="zh-CN" altLang="en-US" sz="2800" b="1"/>
              <a:t>；即使有两个相邻且大小相同的空闲块，如果不是“</a:t>
            </a:r>
            <a:r>
              <a:rPr lang="zh-CN" altLang="en-US" sz="2800" b="1">
                <a:solidFill>
                  <a:schemeClr val="folHlink"/>
                </a:solidFill>
              </a:rPr>
              <a:t>互为伙伴</a:t>
            </a:r>
            <a:r>
              <a:rPr lang="zh-CN" altLang="en-US" sz="2800" b="1"/>
              <a:t>” </a:t>
            </a:r>
            <a:r>
              <a:rPr lang="en-US" altLang="zh-CN" sz="2800" b="1"/>
              <a:t>(</a:t>
            </a:r>
            <a:r>
              <a:rPr lang="zh-CN" altLang="en-US" sz="2800" b="1"/>
              <a:t>从同一个大块中分裂出来的</a:t>
            </a:r>
            <a:r>
              <a:rPr lang="en-US" altLang="zh-CN" sz="2800" b="1"/>
              <a:t>)</a:t>
            </a:r>
            <a:r>
              <a:rPr lang="zh-CN" altLang="en-US" sz="2800" b="1"/>
              <a:t>也不合并。</a:t>
            </a:r>
          </a:p>
          <a:p>
            <a:pPr marL="0" indent="0">
              <a:lnSpc>
                <a:spcPct val="110000"/>
              </a:lnSpc>
              <a:spcBef>
                <a:spcPct val="10000"/>
              </a:spcBef>
              <a:buNone/>
            </a:pPr>
            <a:r>
              <a:rPr lang="en-US" altLang="zh-CN" sz="3600" b="1">
                <a:solidFill>
                  <a:schemeClr val="folHlink"/>
                </a:solidFill>
              </a:rPr>
              <a:t>1  </a:t>
            </a:r>
            <a:r>
              <a:rPr lang="zh-CN" altLang="en-US" sz="3600" b="1">
                <a:solidFill>
                  <a:schemeClr val="folHlink"/>
                </a:solidFill>
                <a:ea typeface="楷体_GB2312" pitchFamily="49" charset="-122"/>
              </a:rPr>
              <a:t>伙伴空闲块的确定</a:t>
            </a:r>
            <a:endParaRPr lang="zh-CN" altLang="en-US" sz="3600" b="1">
              <a:ea typeface="楷体_GB2312" pitchFamily="49" charset="-122"/>
            </a:endParaRPr>
          </a:p>
          <a:p>
            <a:pPr marL="0" indent="0">
              <a:lnSpc>
                <a:spcPct val="110000"/>
              </a:lnSpc>
              <a:spcBef>
                <a:spcPct val="10000"/>
              </a:spcBef>
              <a:buNone/>
            </a:pPr>
            <a:r>
              <a:rPr lang="zh-CN" altLang="en-US" sz="2800" b="1"/>
              <a:t>       设</a:t>
            </a:r>
            <a:r>
              <a:rPr lang="en-US" altLang="zh-CN" sz="2800" b="1"/>
              <a:t>p</a:t>
            </a:r>
            <a:r>
              <a:rPr lang="zh-CN" altLang="en-US" sz="2800" b="1"/>
              <a:t>是大小为</a:t>
            </a:r>
            <a:r>
              <a:rPr lang="en-US" altLang="zh-CN" sz="2800" b="1"/>
              <a:t>2</a:t>
            </a:r>
            <a:r>
              <a:rPr lang="en-US" altLang="zh-CN" sz="2800" b="1" baseline="30000"/>
              <a:t>k</a:t>
            </a:r>
            <a:r>
              <a:rPr lang="zh-CN" altLang="en-US" sz="2800" b="1"/>
              <a:t>的空闲块的首地址，且</a:t>
            </a:r>
            <a:r>
              <a:rPr lang="en-US" altLang="zh-CN" sz="2800" b="1"/>
              <a:t>p MOD 2</a:t>
            </a:r>
            <a:r>
              <a:rPr lang="en-US" altLang="zh-CN" sz="2800" b="1" baseline="30000"/>
              <a:t>k+1</a:t>
            </a:r>
            <a:r>
              <a:rPr lang="en-US" altLang="zh-CN" sz="2800" b="1"/>
              <a:t> =0</a:t>
            </a:r>
            <a:r>
              <a:rPr lang="zh-CN" altLang="en-US" sz="2800" b="1"/>
              <a:t>，则首地址为</a:t>
            </a:r>
            <a:r>
              <a:rPr lang="en-US" altLang="zh-CN" sz="2800" b="1"/>
              <a:t>p</a:t>
            </a:r>
            <a:r>
              <a:rPr lang="zh-CN" altLang="en-US" sz="2800" b="1"/>
              <a:t>和</a:t>
            </a:r>
            <a:r>
              <a:rPr lang="en-US" altLang="zh-CN" sz="2800" b="1"/>
              <a:t>p+2</a:t>
            </a:r>
            <a:r>
              <a:rPr lang="en-US" altLang="zh-CN" sz="2800" b="1" baseline="30000"/>
              <a:t>k</a:t>
            </a:r>
            <a:r>
              <a:rPr lang="zh-CN" altLang="en-US" sz="2800" b="1"/>
              <a:t>的两个空闲块“</a:t>
            </a:r>
            <a:r>
              <a:rPr lang="zh-CN" altLang="en-US" sz="2800" b="1">
                <a:solidFill>
                  <a:schemeClr val="folHlink"/>
                </a:solidFill>
              </a:rPr>
              <a:t>互为伙伴</a:t>
            </a:r>
            <a:r>
              <a:rPr lang="zh-CN" altLang="en-US" sz="2800" b="1"/>
              <a:t>”。</a:t>
            </a:r>
          </a:p>
          <a:p>
            <a:pPr marL="0" indent="0">
              <a:lnSpc>
                <a:spcPct val="110000"/>
              </a:lnSpc>
              <a:spcBef>
                <a:spcPct val="10000"/>
              </a:spcBef>
              <a:buNone/>
            </a:pPr>
            <a:r>
              <a:rPr lang="zh-CN" altLang="en-US" sz="2800" b="1"/>
              <a:t>首地址为</a:t>
            </a:r>
            <a:r>
              <a:rPr lang="en-US" altLang="zh-CN" sz="2800" b="1"/>
              <a:t>p</a:t>
            </a:r>
            <a:r>
              <a:rPr lang="zh-CN" altLang="en-US" sz="2800" b="1"/>
              <a:t>大小为</a:t>
            </a:r>
            <a:r>
              <a:rPr lang="en-US" altLang="zh-CN" sz="2800" b="1"/>
              <a:t>2</a:t>
            </a:r>
            <a:r>
              <a:rPr lang="en-US" altLang="zh-CN" sz="2800" b="1" baseline="30000"/>
              <a:t>k</a:t>
            </a:r>
            <a:r>
              <a:rPr lang="zh-CN" altLang="en-US" sz="2800" b="1"/>
              <a:t>的内存块的，其伙伴的首地址为： </a:t>
            </a:r>
          </a:p>
        </p:txBody>
      </p:sp>
      <p:grpSp>
        <p:nvGrpSpPr>
          <p:cNvPr id="716804" name="Group 4">
            <a:extLst>
              <a:ext uri="{FF2B5EF4-FFF2-40B4-BE49-F238E27FC236}">
                <a16:creationId xmlns:a16="http://schemas.microsoft.com/office/drawing/2014/main" id="{F58B70D0-ACE3-444B-A70A-5D40EC39D75C}"/>
              </a:ext>
            </a:extLst>
          </p:cNvPr>
          <p:cNvGrpSpPr>
            <a:grpSpLocks/>
          </p:cNvGrpSpPr>
          <p:nvPr/>
        </p:nvGrpSpPr>
        <p:grpSpPr bwMode="auto">
          <a:xfrm>
            <a:off x="1981201" y="5715000"/>
            <a:ext cx="5592763" cy="990600"/>
            <a:chOff x="288" y="3600"/>
            <a:chExt cx="3523" cy="624"/>
          </a:xfrm>
        </p:grpSpPr>
        <p:sp>
          <p:nvSpPr>
            <p:cNvPr id="716805" name="Rectangle 5">
              <a:extLst>
                <a:ext uri="{FF2B5EF4-FFF2-40B4-BE49-F238E27FC236}">
                  <a16:creationId xmlns:a16="http://schemas.microsoft.com/office/drawing/2014/main" id="{9DAB94E4-7D0F-9447-9029-E900B2BC63D9}"/>
                </a:ext>
              </a:extLst>
            </p:cNvPr>
            <p:cNvSpPr>
              <a:spLocks noChangeArrowheads="1"/>
            </p:cNvSpPr>
            <p:nvPr/>
          </p:nvSpPr>
          <p:spPr bwMode="auto">
            <a:xfrm>
              <a:off x="288" y="3792"/>
              <a:ext cx="127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800" b="1">
                  <a:solidFill>
                    <a:srgbClr val="FFFFFF"/>
                  </a:solidFill>
                  <a:latin typeface="Times New Roman" panose="02020603050405020304" pitchFamily="18" charset="0"/>
                  <a:ea typeface="宋体" panose="02010600030101010101" pitchFamily="2" charset="-122"/>
                </a:rPr>
                <a:t>buddy(p,k)=</a:t>
              </a:r>
            </a:p>
          </p:txBody>
        </p:sp>
        <p:sp>
          <p:nvSpPr>
            <p:cNvPr id="716806" name="Rectangle 6">
              <a:extLst>
                <a:ext uri="{FF2B5EF4-FFF2-40B4-BE49-F238E27FC236}">
                  <a16:creationId xmlns:a16="http://schemas.microsoft.com/office/drawing/2014/main" id="{FC7F9475-C449-4544-B145-226868A5031F}"/>
                </a:ext>
              </a:extLst>
            </p:cNvPr>
            <p:cNvSpPr>
              <a:spLocks noChangeArrowheads="1"/>
            </p:cNvSpPr>
            <p:nvPr/>
          </p:nvSpPr>
          <p:spPr bwMode="auto">
            <a:xfrm>
              <a:off x="1680" y="3600"/>
              <a:ext cx="206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p+2</a:t>
              </a:r>
              <a:r>
                <a:rPr kumimoji="1" lang="en-US" altLang="zh-CN" sz="2400" b="1" baseline="30000">
                  <a:solidFill>
                    <a:srgbClr val="FFFFFF"/>
                  </a:solidFill>
                  <a:latin typeface="Times New Roman" panose="02020603050405020304" pitchFamily="18" charset="0"/>
                  <a:ea typeface="宋体" panose="02010600030101010101" pitchFamily="2" charset="-122"/>
                </a:rPr>
                <a:t>k    </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zh-CN" altLang="en-US" sz="2400" b="1">
                  <a:solidFill>
                    <a:srgbClr val="FFFFFF"/>
                  </a:solidFill>
                  <a:latin typeface="Times New Roman" panose="02020603050405020304" pitchFamily="18" charset="0"/>
                  <a:ea typeface="宋体" panose="02010600030101010101" pitchFamily="2" charset="-122"/>
                </a:rPr>
                <a:t>若</a:t>
              </a:r>
              <a:r>
                <a:rPr kumimoji="1" lang="en-US" altLang="zh-CN" sz="2400" b="1">
                  <a:solidFill>
                    <a:srgbClr val="FFFFFF"/>
                  </a:solidFill>
                  <a:latin typeface="Times New Roman" panose="02020603050405020304" pitchFamily="18" charset="0"/>
                  <a:ea typeface="宋体" panose="02010600030101010101" pitchFamily="2" charset="-122"/>
                </a:rPr>
                <a:t>p MOD 2</a:t>
              </a:r>
              <a:r>
                <a:rPr kumimoji="1" lang="en-US" altLang="zh-CN" sz="2400" b="1" baseline="30000">
                  <a:solidFill>
                    <a:srgbClr val="FFFFFF"/>
                  </a:solidFill>
                  <a:latin typeface="Times New Roman" panose="02020603050405020304" pitchFamily="18" charset="0"/>
                  <a:ea typeface="宋体" panose="02010600030101010101" pitchFamily="2" charset="-122"/>
                </a:rPr>
                <a:t>k+1</a:t>
              </a:r>
              <a:r>
                <a:rPr kumimoji="1" lang="en-US" altLang="zh-CN" sz="2400" b="1">
                  <a:solidFill>
                    <a:srgbClr val="FFFFFF"/>
                  </a:solidFill>
                  <a:latin typeface="Times New Roman" panose="02020603050405020304" pitchFamily="18" charset="0"/>
                  <a:ea typeface="宋体" panose="02010600030101010101" pitchFamily="2" charset="-122"/>
                </a:rPr>
                <a:t> =0</a:t>
              </a:r>
            </a:p>
          </p:txBody>
        </p:sp>
        <p:sp>
          <p:nvSpPr>
            <p:cNvPr id="716807" name="Rectangle 7">
              <a:extLst>
                <a:ext uri="{FF2B5EF4-FFF2-40B4-BE49-F238E27FC236}">
                  <a16:creationId xmlns:a16="http://schemas.microsoft.com/office/drawing/2014/main" id="{D3195E80-AB24-2B42-9364-17EB014E406B}"/>
                </a:ext>
              </a:extLst>
            </p:cNvPr>
            <p:cNvSpPr>
              <a:spLocks noChangeArrowheads="1"/>
            </p:cNvSpPr>
            <p:nvPr/>
          </p:nvSpPr>
          <p:spPr bwMode="auto">
            <a:xfrm>
              <a:off x="1680" y="3952"/>
              <a:ext cx="213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P-2</a:t>
              </a:r>
              <a:r>
                <a:rPr kumimoji="1" lang="en-US" altLang="zh-CN" sz="2400" b="1" baseline="30000">
                  <a:solidFill>
                    <a:srgbClr val="FFFFFF"/>
                  </a:solidFill>
                  <a:latin typeface="Times New Roman" panose="02020603050405020304" pitchFamily="18" charset="0"/>
                  <a:ea typeface="宋体" panose="02010600030101010101" pitchFamily="2" charset="-122"/>
                </a:rPr>
                <a:t>k    </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zh-CN" altLang="en-US" sz="2400" b="1">
                  <a:solidFill>
                    <a:srgbClr val="FFFFFF"/>
                  </a:solidFill>
                  <a:latin typeface="Times New Roman" panose="02020603050405020304" pitchFamily="18" charset="0"/>
                  <a:ea typeface="宋体" panose="02010600030101010101" pitchFamily="2" charset="-122"/>
                </a:rPr>
                <a:t>若</a:t>
              </a:r>
              <a:r>
                <a:rPr kumimoji="1" lang="en-US" altLang="zh-CN" sz="2400" b="1">
                  <a:solidFill>
                    <a:srgbClr val="FFFFFF"/>
                  </a:solidFill>
                  <a:latin typeface="Times New Roman" panose="02020603050405020304" pitchFamily="18" charset="0"/>
                  <a:ea typeface="宋体" panose="02010600030101010101" pitchFamily="2" charset="-122"/>
                </a:rPr>
                <a:t>p MOD 2</a:t>
              </a:r>
              <a:r>
                <a:rPr kumimoji="1" lang="en-US" altLang="zh-CN" sz="2400" b="1" baseline="30000">
                  <a:solidFill>
                    <a:srgbClr val="FFFFFF"/>
                  </a:solidFill>
                  <a:latin typeface="Times New Roman" panose="02020603050405020304" pitchFamily="18" charset="0"/>
                  <a:ea typeface="宋体" panose="02010600030101010101" pitchFamily="2" charset="-122"/>
                </a:rPr>
                <a:t>k+1</a:t>
              </a:r>
              <a:r>
                <a:rPr kumimoji="1" lang="en-US" altLang="zh-CN" sz="2400" b="1">
                  <a:solidFill>
                    <a:srgbClr val="FFFFFF"/>
                  </a:solidFill>
                  <a:latin typeface="Times New Roman" panose="02020603050405020304" pitchFamily="18" charset="0"/>
                  <a:ea typeface="宋体" panose="02010600030101010101" pitchFamily="2" charset="-122"/>
                </a:rPr>
                <a:t> =</a:t>
              </a:r>
              <a:r>
                <a:rPr kumimoji="1" lang="en-US" altLang="zh-CN" sz="2800" b="1">
                  <a:solidFill>
                    <a:srgbClr val="FFFFFF"/>
                  </a:solidFill>
                  <a:latin typeface="Times New Roman" panose="02020603050405020304" pitchFamily="18" charset="0"/>
                  <a:ea typeface="宋体" panose="02010600030101010101" pitchFamily="2" charset="-122"/>
                </a:rPr>
                <a:t>2</a:t>
              </a:r>
              <a:r>
                <a:rPr kumimoji="1" lang="en-US" altLang="zh-CN" sz="2800" b="1" baseline="30000">
                  <a:solidFill>
                    <a:srgbClr val="FFFFFF"/>
                  </a:solidFill>
                  <a:latin typeface="Times New Roman" panose="02020603050405020304" pitchFamily="18" charset="0"/>
                  <a:ea typeface="宋体" panose="02010600030101010101" pitchFamily="2" charset="-122"/>
                </a:rPr>
                <a:t>k</a:t>
              </a:r>
            </a:p>
          </p:txBody>
        </p:sp>
        <p:sp>
          <p:nvSpPr>
            <p:cNvPr id="716808" name="AutoShape 8">
              <a:extLst>
                <a:ext uri="{FF2B5EF4-FFF2-40B4-BE49-F238E27FC236}">
                  <a16:creationId xmlns:a16="http://schemas.microsoft.com/office/drawing/2014/main" id="{7A0ABB08-0E0A-CF47-AEE4-C7162AEF68D6}"/>
                </a:ext>
              </a:extLst>
            </p:cNvPr>
            <p:cNvSpPr>
              <a:spLocks/>
            </p:cNvSpPr>
            <p:nvPr/>
          </p:nvSpPr>
          <p:spPr bwMode="auto">
            <a:xfrm>
              <a:off x="1584" y="3744"/>
              <a:ext cx="91" cy="385"/>
            </a:xfrm>
            <a:prstGeom prst="leftBrace">
              <a:avLst>
                <a:gd name="adj1" fmla="val 3525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864871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826" name="Rectangle 2">
            <a:extLst>
              <a:ext uri="{FF2B5EF4-FFF2-40B4-BE49-F238E27FC236}">
                <a16:creationId xmlns:a16="http://schemas.microsoft.com/office/drawing/2014/main" id="{E2CE8C73-7BAD-7047-BED5-AB9262572549}"/>
              </a:ext>
            </a:extLst>
          </p:cNvPr>
          <p:cNvSpPr>
            <a:spLocks noGrp="1" noChangeArrowheads="1"/>
          </p:cNvSpPr>
          <p:nvPr>
            <p:ph type="body" idx="1"/>
          </p:nvPr>
        </p:nvSpPr>
        <p:spPr>
          <a:xfrm>
            <a:off x="1676400" y="188913"/>
            <a:ext cx="8839200" cy="6481762"/>
          </a:xfrm>
        </p:spPr>
        <p:txBody>
          <a:bodyPr/>
          <a:lstStyle/>
          <a:p>
            <a:pPr marL="0" indent="0">
              <a:lnSpc>
                <a:spcPct val="110000"/>
              </a:lnSpc>
              <a:spcBef>
                <a:spcPct val="10000"/>
              </a:spcBef>
              <a:buNone/>
            </a:pPr>
            <a:r>
              <a:rPr lang="en-US" altLang="zh-CN" sz="3600" b="1">
                <a:solidFill>
                  <a:schemeClr val="folHlink"/>
                </a:solidFill>
              </a:rPr>
              <a:t>2  </a:t>
            </a:r>
            <a:r>
              <a:rPr lang="zh-CN" altLang="en-US" sz="3600" b="1">
                <a:solidFill>
                  <a:schemeClr val="folHlink"/>
                </a:solidFill>
                <a:ea typeface="楷体_GB2312" pitchFamily="49" charset="-122"/>
              </a:rPr>
              <a:t>回收算法</a:t>
            </a:r>
          </a:p>
          <a:p>
            <a:pPr marL="0" indent="0">
              <a:lnSpc>
                <a:spcPct val="110000"/>
              </a:lnSpc>
              <a:spcBef>
                <a:spcPct val="10000"/>
              </a:spcBef>
              <a:buNone/>
            </a:pPr>
            <a:r>
              <a:rPr lang="zh-CN" altLang="en-US" b="1"/>
              <a:t>       </a:t>
            </a:r>
            <a:r>
              <a:rPr lang="zh-CN" altLang="en-US" sz="2800" b="1"/>
              <a:t>设要回收的空闲块的首地址是</a:t>
            </a:r>
            <a:r>
              <a:rPr lang="en-US" altLang="zh-CN" sz="2800" b="1"/>
              <a:t>p</a:t>
            </a:r>
            <a:r>
              <a:rPr lang="zh-CN" altLang="en-US" sz="2800" b="1"/>
              <a:t>，其大小为</a:t>
            </a:r>
            <a:r>
              <a:rPr lang="en-US" altLang="zh-CN" sz="2800" b="1"/>
              <a:t>2</a:t>
            </a:r>
            <a:r>
              <a:rPr lang="en-US" altLang="zh-CN" sz="2800" b="1" baseline="30000"/>
              <a:t>k</a:t>
            </a:r>
            <a:r>
              <a:rPr lang="zh-CN" altLang="en-US" sz="2800" b="1"/>
              <a:t>的，算法思想是：</a:t>
            </a:r>
          </a:p>
          <a:p>
            <a:pPr marL="355600" lvl="1" indent="0">
              <a:lnSpc>
                <a:spcPct val="110000"/>
              </a:lnSpc>
              <a:spcBef>
                <a:spcPct val="10000"/>
              </a:spcBef>
              <a:buNone/>
            </a:pPr>
            <a:r>
              <a:rPr lang="zh-CN" altLang="en-US" b="1">
                <a:solidFill>
                  <a:schemeClr val="folHlink"/>
                </a:solidFill>
                <a:latin typeface="宋体" panose="02010600030101010101" pitchFamily="2" charset="-122"/>
              </a:rPr>
              <a:t>⑴ </a:t>
            </a:r>
            <a:r>
              <a:rPr lang="zh-CN" altLang="en-US" b="1"/>
              <a:t>判断其 “</a:t>
            </a:r>
            <a:r>
              <a:rPr lang="zh-CN" altLang="en-US" b="1">
                <a:solidFill>
                  <a:schemeClr val="folHlink"/>
                </a:solidFill>
              </a:rPr>
              <a:t>互为伙伴</a:t>
            </a:r>
            <a:r>
              <a:rPr lang="zh-CN" altLang="en-US" b="1"/>
              <a:t>”的两个空闲块是否为空：</a:t>
            </a:r>
          </a:p>
          <a:p>
            <a:pPr marL="355600" lvl="1" indent="0">
              <a:lnSpc>
                <a:spcPct val="110000"/>
              </a:lnSpc>
              <a:spcBef>
                <a:spcPct val="10000"/>
              </a:spcBef>
              <a:buNone/>
            </a:pPr>
            <a:r>
              <a:rPr lang="zh-CN" altLang="en-US" b="1"/>
              <a:t>若不为空，仅将要回收的空闲块直接插入到相应的子表中；否则转</a:t>
            </a:r>
            <a:r>
              <a:rPr lang="zh-CN" altLang="en-US" b="1">
                <a:solidFill>
                  <a:schemeClr val="folHlink"/>
                </a:solidFill>
                <a:latin typeface="宋体" panose="02010600030101010101" pitchFamily="2" charset="-122"/>
              </a:rPr>
              <a:t>⑵</a:t>
            </a:r>
            <a:r>
              <a:rPr lang="zh-CN" altLang="en-US" b="1"/>
              <a:t>；</a:t>
            </a:r>
          </a:p>
          <a:p>
            <a:pPr marL="355600" lvl="1" indent="0">
              <a:lnSpc>
                <a:spcPct val="110000"/>
              </a:lnSpc>
              <a:spcBef>
                <a:spcPct val="10000"/>
              </a:spcBef>
              <a:buNone/>
            </a:pPr>
            <a:r>
              <a:rPr lang="zh-CN" altLang="en-US" b="1">
                <a:solidFill>
                  <a:schemeClr val="folHlink"/>
                </a:solidFill>
                <a:latin typeface="宋体" panose="02010600030101010101" pitchFamily="2" charset="-122"/>
              </a:rPr>
              <a:t>⑵</a:t>
            </a:r>
            <a:r>
              <a:rPr lang="zh-CN" altLang="en-US" b="1">
                <a:solidFill>
                  <a:schemeClr val="hlink"/>
                </a:solidFill>
              </a:rPr>
              <a:t>  </a:t>
            </a:r>
            <a:r>
              <a:rPr lang="zh-CN" altLang="en-US" b="1"/>
              <a:t>按以下步骤进行空闲块的合并：</a:t>
            </a:r>
          </a:p>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在相应子表中找到其伙伴并删除之；</a:t>
            </a:r>
          </a:p>
          <a:p>
            <a:pPr marL="723900" lvl="2" indent="0">
              <a:lnSpc>
                <a:spcPct val="110000"/>
              </a:lnSpc>
              <a:spcBef>
                <a:spcPct val="10000"/>
              </a:spcBef>
              <a:buNone/>
            </a:pPr>
            <a:r>
              <a:rPr lang="zh-CN" altLang="en-US" sz="2800" b="1">
                <a:solidFill>
                  <a:schemeClr val="folHlink"/>
                </a:solidFill>
                <a:latin typeface="宋体" panose="02010600030101010101" pitchFamily="2" charset="-122"/>
              </a:rPr>
              <a:t>◆</a:t>
            </a:r>
            <a:r>
              <a:rPr lang="zh-CN" altLang="en-US" sz="2800" b="1">
                <a:solidFill>
                  <a:schemeClr val="hlink"/>
                </a:solidFill>
              </a:rPr>
              <a:t>  </a:t>
            </a:r>
            <a:r>
              <a:rPr lang="zh-CN" altLang="en-US" sz="2800" b="1"/>
              <a:t>合并两个空闲块；</a:t>
            </a:r>
          </a:p>
          <a:p>
            <a:pPr marL="355600" lvl="1" indent="0">
              <a:lnSpc>
                <a:spcPct val="110000"/>
              </a:lnSpc>
              <a:spcBef>
                <a:spcPct val="10000"/>
              </a:spcBef>
              <a:buNone/>
            </a:pPr>
            <a:r>
              <a:rPr lang="zh-CN" altLang="en-US" b="1">
                <a:solidFill>
                  <a:schemeClr val="folHlink"/>
                </a:solidFill>
                <a:latin typeface="宋体" panose="02010600030101010101" pitchFamily="2" charset="-122"/>
              </a:rPr>
              <a:t>⑶ </a:t>
            </a:r>
            <a:r>
              <a:rPr lang="zh-CN" altLang="en-US" b="1">
                <a:latin typeface="宋体" panose="02010600030101010101" pitchFamily="2" charset="-122"/>
              </a:rPr>
              <a:t>重复</a:t>
            </a:r>
            <a:r>
              <a:rPr lang="zh-CN" altLang="en-US" b="1">
                <a:solidFill>
                  <a:schemeClr val="folHlink"/>
                </a:solidFill>
                <a:latin typeface="宋体" panose="02010600030101010101" pitchFamily="2" charset="-122"/>
              </a:rPr>
              <a:t>⑵</a:t>
            </a:r>
            <a:r>
              <a:rPr lang="zh-CN" altLang="en-US" b="1"/>
              <a:t>，直到合并后的空闲块的伙伴不是空闲块为止。</a:t>
            </a:r>
          </a:p>
          <a:p>
            <a:pPr marL="0" indent="0">
              <a:lnSpc>
                <a:spcPct val="110000"/>
              </a:lnSpc>
              <a:spcBef>
                <a:spcPct val="10000"/>
              </a:spcBef>
              <a:buNone/>
            </a:pPr>
            <a:r>
              <a:rPr lang="zh-CN" altLang="en-US" b="1">
                <a:solidFill>
                  <a:schemeClr val="folHlink"/>
                </a:solidFill>
              </a:rPr>
              <a:t>系统的特点</a:t>
            </a:r>
            <a:r>
              <a:rPr lang="zh-CN" altLang="en-US" b="1"/>
              <a:t>：</a:t>
            </a:r>
            <a:r>
              <a:rPr lang="zh-CN" altLang="en-US" sz="2800" b="1"/>
              <a:t>算法简单；速度快；但容易产生碎片。</a:t>
            </a:r>
          </a:p>
        </p:txBody>
      </p:sp>
    </p:spTree>
    <p:extLst>
      <p:ext uri="{BB962C8B-B14F-4D97-AF65-F5344CB8AC3E}">
        <p14:creationId xmlns:p14="http://schemas.microsoft.com/office/powerpoint/2010/main" val="161266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7DBF1177-2E99-334A-BD34-90F0CCA9A58E}"/>
              </a:ext>
            </a:extLst>
          </p:cNvPr>
          <p:cNvSpPr>
            <a:spLocks noGrp="1" noChangeArrowheads="1"/>
          </p:cNvSpPr>
          <p:nvPr>
            <p:ph type="body" idx="1"/>
          </p:nvPr>
        </p:nvSpPr>
        <p:spPr>
          <a:xfrm>
            <a:off x="1752601" y="225425"/>
            <a:ext cx="8736013" cy="6083300"/>
          </a:xfrm>
        </p:spPr>
        <p:txBody>
          <a:bodyPr/>
          <a:lstStyle/>
          <a:p>
            <a:pPr marL="444500" lvl="1" indent="0">
              <a:lnSpc>
                <a:spcPct val="110000"/>
              </a:lnSpc>
              <a:buNone/>
            </a:pPr>
            <a:r>
              <a:rPr lang="zh-CN" altLang="en-US" b="1">
                <a:solidFill>
                  <a:schemeClr val="folHlink"/>
                </a:solidFill>
              </a:rPr>
              <a:t>⑴</a:t>
            </a:r>
            <a:r>
              <a:rPr lang="zh-CN" altLang="en-US" b="1"/>
              <a:t>  系统从高地址空闲块中进行分配，直到分配无法进行时，才回收所有用户不再使用的空闲块，重新组织一个大的空闲块来再分配；</a:t>
            </a:r>
          </a:p>
          <a:p>
            <a:pPr marL="444500" lvl="1" indent="0">
              <a:lnSpc>
                <a:spcPct val="110000"/>
              </a:lnSpc>
              <a:buNone/>
            </a:pPr>
            <a:r>
              <a:rPr lang="zh-CN" altLang="en-US" b="1">
                <a:solidFill>
                  <a:schemeClr val="folHlink"/>
                </a:solidFill>
              </a:rPr>
              <a:t>⑵ </a:t>
            </a:r>
            <a:r>
              <a:rPr lang="zh-CN" altLang="en-US" b="1"/>
              <a:t> 用户程序一旦运行结束，便将它所占内存区释放成为空闲块，同时，每当新用户请求分配内存时，系统需要巡视整个内存区中所有空闲块，并从中找出一个“合适”的空闲块分配之。</a:t>
            </a:r>
          </a:p>
          <a:p>
            <a:pPr marL="0" indent="0">
              <a:lnSpc>
                <a:spcPct val="110000"/>
              </a:lnSpc>
              <a:buNone/>
            </a:pPr>
            <a:r>
              <a:rPr lang="zh-CN" altLang="en-US" sz="2800" b="1"/>
              <a:t>       对于⑵的情况，系统需建立一张“</a:t>
            </a:r>
            <a:r>
              <a:rPr lang="zh-CN" altLang="en-US" sz="2800" b="1">
                <a:solidFill>
                  <a:schemeClr val="folHlink"/>
                </a:solidFill>
              </a:rPr>
              <a:t>可利用空间表</a:t>
            </a:r>
            <a:r>
              <a:rPr lang="zh-CN" altLang="en-US" sz="2800" b="1"/>
              <a:t>” 。</a:t>
            </a:r>
          </a:p>
          <a:p>
            <a:pPr marL="0" indent="0">
              <a:lnSpc>
                <a:spcPct val="110000"/>
              </a:lnSpc>
              <a:buNone/>
            </a:pPr>
            <a:r>
              <a:rPr lang="zh-CN" altLang="en-US" sz="2800" b="1"/>
              <a:t>        程序运行过程中，不断地对堆中的部分区域进行分配和释放，堆中会出现占用块和空闲块交错的状态，如图</a:t>
            </a:r>
            <a:r>
              <a:rPr lang="en-US" altLang="zh-CN" sz="2800" b="1"/>
              <a:t>8-1</a:t>
            </a:r>
            <a:r>
              <a:rPr lang="zh-CN" altLang="en-US" sz="2800" b="1"/>
              <a:t>所示。</a:t>
            </a:r>
          </a:p>
        </p:txBody>
      </p:sp>
    </p:spTree>
    <p:extLst>
      <p:ext uri="{BB962C8B-B14F-4D97-AF65-F5344CB8AC3E}">
        <p14:creationId xmlns:p14="http://schemas.microsoft.com/office/powerpoint/2010/main" val="418248166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1202">
                                            <p:txEl>
                                              <p:pRg st="0" end="0"/>
                                            </p:txEl>
                                          </p:spTgt>
                                        </p:tgtEl>
                                        <p:attrNameLst>
                                          <p:attrName>style.visibility</p:attrName>
                                        </p:attrNameLst>
                                      </p:cBhvr>
                                      <p:to>
                                        <p:strVal val="visible"/>
                                      </p:to>
                                    </p:set>
                                    <p:anim calcmode="lin" valueType="num">
                                      <p:cBhvr additive="base">
                                        <p:cTn id="7" dur="500" fill="hold"/>
                                        <p:tgtEl>
                                          <p:spTgt spid="6912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120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0" end="0"/>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691202">
                                            <p:txEl>
                                              <p:pRg st="1" end="1"/>
                                            </p:txEl>
                                          </p:spTgt>
                                        </p:tgtEl>
                                        <p:attrNameLst>
                                          <p:attrName>style.visibility</p:attrName>
                                        </p:attrNameLst>
                                      </p:cBhvr>
                                      <p:to>
                                        <p:strVal val="visible"/>
                                      </p:to>
                                    </p:set>
                                    <p:anim calcmode="lin" valueType="num">
                                      <p:cBhvr additive="base">
                                        <p:cTn id="11" dur="500" fill="hold"/>
                                        <p:tgtEl>
                                          <p:spTgt spid="69120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120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1" end="1"/>
                                            </p:txEl>
                                          </p:spTgt>
                                        </p:tgtEl>
                                        <p:attrNameLst>
                                          <p:attrName>ppt_c</p:attrName>
                                        </p:attrNameLst>
                                      </p:cBhvr>
                                      <p:to>
                                        <a:schemeClr va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91202">
                                            <p:txEl>
                                              <p:pRg st="2" end="2"/>
                                            </p:txEl>
                                          </p:spTgt>
                                        </p:tgtEl>
                                        <p:attrNameLst>
                                          <p:attrName>style.visibility</p:attrName>
                                        </p:attrNameLst>
                                      </p:cBhvr>
                                      <p:to>
                                        <p:strVal val="visible"/>
                                      </p:to>
                                    </p:set>
                                    <p:anim calcmode="lin" valueType="num">
                                      <p:cBhvr additive="base">
                                        <p:cTn id="17" dur="500" fill="hold"/>
                                        <p:tgtEl>
                                          <p:spTgt spid="69120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1202">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2" end="2"/>
                                            </p:txEl>
                                          </p:spTgt>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1202">
                                            <p:txEl>
                                              <p:pRg st="3" end="3"/>
                                            </p:txEl>
                                          </p:spTgt>
                                        </p:tgtEl>
                                        <p:attrNameLst>
                                          <p:attrName>style.visibility</p:attrName>
                                        </p:attrNameLst>
                                      </p:cBhvr>
                                      <p:to>
                                        <p:strVal val="visible"/>
                                      </p:to>
                                    </p:set>
                                    <p:anim calcmode="lin" valueType="num">
                                      <p:cBhvr additive="base">
                                        <p:cTn id="23" dur="500" fill="hold"/>
                                        <p:tgtEl>
                                          <p:spTgt spid="69120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91202">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1202">
                                            <p:txEl>
                                              <p:pRg st="3" end="3"/>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1ED310A2-30E9-0642-83C4-D8580F030363}"/>
              </a:ext>
            </a:extLst>
          </p:cNvPr>
          <p:cNvSpPr>
            <a:spLocks noChangeArrowheads="1"/>
          </p:cNvSpPr>
          <p:nvPr/>
        </p:nvSpPr>
        <p:spPr bwMode="auto">
          <a:xfrm>
            <a:off x="1676400" y="188913"/>
            <a:ext cx="6705600" cy="633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444500" eaLnBrk="0" hangingPunct="0">
              <a:defRPr kumimoji="1" sz="2400">
                <a:solidFill>
                  <a:schemeClr val="tx1"/>
                </a:solidFill>
                <a:latin typeface="Times New Roman" panose="02020603050405020304" pitchFamily="18" charset="0"/>
                <a:ea typeface="宋体" panose="02010600030101010101" pitchFamily="2" charset="-122"/>
              </a:defRPr>
            </a:lvl2pPr>
            <a:lvl3pPr marL="9017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spcBef>
                <a:spcPct val="20000"/>
              </a:spcBef>
              <a:spcAft>
                <a:spcPct val="0"/>
              </a:spcAft>
              <a:buClr>
                <a:srgbClr val="3366FF"/>
              </a:buClr>
              <a:buSzPct val="80000"/>
            </a:pPr>
            <a:r>
              <a:rPr lang="en-US" altLang="zh-CN" sz="3200" b="1">
                <a:solidFill>
                  <a:srgbClr val="FFFF00"/>
                </a:solidFill>
              </a:rPr>
              <a:t>3</a:t>
            </a:r>
            <a:r>
              <a:rPr lang="en-US" altLang="zh-CN" sz="3200" b="1">
                <a:solidFill>
                  <a:srgbClr val="FFFF00"/>
                </a:solidFill>
                <a:latin typeface="宋体" panose="02010600030101010101" pitchFamily="2" charset="-122"/>
              </a:rPr>
              <a:t> </a:t>
            </a:r>
            <a:r>
              <a:rPr lang="zh-CN" altLang="en-US" sz="3200" b="1">
                <a:solidFill>
                  <a:srgbClr val="FFFF00"/>
                </a:solidFill>
                <a:ea typeface="楷体_GB2312" pitchFamily="49" charset="-122"/>
              </a:rPr>
              <a:t>动态存储分配的基本问题</a:t>
            </a:r>
          </a:p>
          <a:p>
            <a:pPr lvl="1" eaLnBrk="1" fontAlgn="base" hangingPunct="1">
              <a:lnSpc>
                <a:spcPct val="110000"/>
              </a:lnSpc>
              <a:spcBef>
                <a:spcPct val="20000"/>
              </a:spcBef>
              <a:spcAft>
                <a:spcPct val="0"/>
              </a:spcAft>
              <a:buClr>
                <a:srgbClr val="3366FF"/>
              </a:buClr>
              <a:buSzPct val="80000"/>
            </a:pPr>
            <a:r>
              <a:rPr lang="zh-CN" altLang="en-US" sz="2800" b="1">
                <a:solidFill>
                  <a:srgbClr val="FFFF00"/>
                </a:solidFill>
              </a:rPr>
              <a:t>⑴</a:t>
            </a:r>
            <a:r>
              <a:rPr lang="zh-CN" altLang="en-US" sz="2800" b="1">
                <a:solidFill>
                  <a:srgbClr val="00FFFF"/>
                </a:solidFill>
              </a:rPr>
              <a:t>   </a:t>
            </a:r>
            <a:r>
              <a:rPr lang="zh-CN" altLang="en-US" sz="2800" b="1">
                <a:solidFill>
                  <a:srgbClr val="FFFFFF"/>
                </a:solidFill>
              </a:rPr>
              <a:t>当某一时刻用户程序请求分配</a:t>
            </a:r>
            <a:r>
              <a:rPr lang="en-US" altLang="zh-CN" sz="2800" b="1">
                <a:solidFill>
                  <a:srgbClr val="FFFFFF"/>
                </a:solidFill>
              </a:rPr>
              <a:t>400</a:t>
            </a:r>
            <a:r>
              <a:rPr lang="zh-CN" altLang="en-US" sz="2800" b="1">
                <a:solidFill>
                  <a:srgbClr val="FFFFFF"/>
                </a:solidFill>
              </a:rPr>
              <a:t>个字节的存储空间，如何分配</a:t>
            </a:r>
            <a:r>
              <a:rPr lang="en-US" altLang="zh-CN" sz="2800"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00"/>
                </a:solidFill>
              </a:rPr>
              <a:t>◆</a:t>
            </a:r>
            <a:r>
              <a:rPr lang="en-US" altLang="zh-CN" sz="2800" b="1">
                <a:solidFill>
                  <a:srgbClr val="FF0033"/>
                </a:solidFill>
              </a:rPr>
              <a:t> </a:t>
            </a:r>
            <a:r>
              <a:rPr lang="zh-CN" altLang="en-US" sz="2800" b="1">
                <a:solidFill>
                  <a:srgbClr val="FFFFFF"/>
                </a:solidFill>
              </a:rPr>
              <a:t>将块</a:t>
            </a:r>
            <a:r>
              <a:rPr lang="en-US" altLang="zh-CN" sz="2800" b="1">
                <a:solidFill>
                  <a:srgbClr val="FFFFFF"/>
                </a:solidFill>
              </a:rPr>
              <a:t>A</a:t>
            </a:r>
            <a:r>
              <a:rPr lang="zh-CN" altLang="en-US" sz="2800" b="1">
                <a:solidFill>
                  <a:srgbClr val="FFFFFF"/>
                </a:solidFill>
              </a:rPr>
              <a:t>分配给用户程序</a:t>
            </a:r>
            <a:r>
              <a:rPr lang="en-US" altLang="zh-CN" sz="2800" b="1">
                <a:solidFill>
                  <a:srgbClr val="FFFFFF"/>
                </a:solidFill>
              </a:rPr>
              <a:t>?</a:t>
            </a:r>
          </a:p>
          <a:p>
            <a:pPr lvl="2" eaLnBrk="1" fontAlgn="base" hangingPunct="1">
              <a:lnSpc>
                <a:spcPct val="110000"/>
              </a:lnSpc>
              <a:spcBef>
                <a:spcPct val="20000"/>
              </a:spcBef>
              <a:spcAft>
                <a:spcPct val="0"/>
              </a:spcAft>
              <a:buClr>
                <a:srgbClr val="3366FF"/>
              </a:buClr>
              <a:buSzPct val="80000"/>
            </a:pPr>
            <a:r>
              <a:rPr lang="en-US" altLang="zh-CN" sz="2800" b="1">
                <a:solidFill>
                  <a:srgbClr val="FFFF00"/>
                </a:solidFill>
              </a:rPr>
              <a:t>◆</a:t>
            </a:r>
            <a:r>
              <a:rPr lang="en-US" altLang="zh-CN" sz="2800" b="1">
                <a:solidFill>
                  <a:srgbClr val="FF0033"/>
                </a:solidFill>
              </a:rPr>
              <a:t> </a:t>
            </a:r>
            <a:r>
              <a:rPr lang="zh-CN" altLang="en-US" sz="2800" b="1">
                <a:solidFill>
                  <a:srgbClr val="FFFFFF"/>
                </a:solidFill>
              </a:rPr>
              <a:t>从大块</a:t>
            </a:r>
            <a:r>
              <a:rPr lang="en-US" altLang="zh-CN" sz="2800" b="1">
                <a:solidFill>
                  <a:srgbClr val="FFFFFF"/>
                </a:solidFill>
              </a:rPr>
              <a:t>C</a:t>
            </a:r>
            <a:r>
              <a:rPr lang="zh-CN" altLang="en-US" sz="2800" b="1">
                <a:solidFill>
                  <a:srgbClr val="FFFFFF"/>
                </a:solidFill>
              </a:rPr>
              <a:t>中划出一部分分配给用户程序</a:t>
            </a:r>
            <a:r>
              <a:rPr lang="en-US" altLang="zh-CN" sz="2800" b="1">
                <a:solidFill>
                  <a:srgbClr val="FFFFFF"/>
                </a:solidFill>
              </a:rPr>
              <a:t>?</a:t>
            </a:r>
          </a:p>
          <a:p>
            <a:pPr lvl="1" eaLnBrk="1" fontAlgn="base" hangingPunct="1">
              <a:lnSpc>
                <a:spcPct val="110000"/>
              </a:lnSpc>
              <a:spcBef>
                <a:spcPct val="20000"/>
              </a:spcBef>
              <a:spcAft>
                <a:spcPct val="0"/>
              </a:spcAft>
            </a:pPr>
            <a:r>
              <a:rPr lang="en-US" altLang="zh-CN" sz="2800" b="1">
                <a:solidFill>
                  <a:srgbClr val="FFFF00"/>
                </a:solidFill>
              </a:rPr>
              <a:t>⑵    </a:t>
            </a:r>
            <a:r>
              <a:rPr lang="zh-CN" altLang="en-US" sz="2800" b="1">
                <a:solidFill>
                  <a:srgbClr val="FFFFFF"/>
                </a:solidFill>
              </a:rPr>
              <a:t>当某一时刻分配</a:t>
            </a:r>
            <a:r>
              <a:rPr lang="en-US" altLang="zh-CN" sz="2800" b="1">
                <a:solidFill>
                  <a:srgbClr val="FFFFFF"/>
                </a:solidFill>
              </a:rPr>
              <a:t>B</a:t>
            </a:r>
            <a:r>
              <a:rPr lang="zh-CN" altLang="en-US" sz="2800" b="1">
                <a:solidFill>
                  <a:srgbClr val="FFFFFF"/>
                </a:solidFill>
              </a:rPr>
              <a:t>块的用户程序运行结束，</a:t>
            </a:r>
            <a:r>
              <a:rPr lang="en-US" altLang="zh-CN" sz="2800" b="1">
                <a:solidFill>
                  <a:srgbClr val="FFFFFF"/>
                </a:solidFill>
              </a:rPr>
              <a:t>B</a:t>
            </a:r>
            <a:r>
              <a:rPr lang="zh-CN" altLang="en-US" sz="2800" b="1">
                <a:solidFill>
                  <a:srgbClr val="FFFFFF"/>
                </a:solidFill>
              </a:rPr>
              <a:t>块要进行回收，如何回收</a:t>
            </a:r>
            <a:r>
              <a:rPr lang="en-US" altLang="zh-CN" sz="2800" b="1">
                <a:solidFill>
                  <a:srgbClr val="FFFFFF"/>
                </a:solidFill>
              </a:rPr>
              <a:t>?</a:t>
            </a:r>
            <a:r>
              <a:rPr lang="en-US" altLang="zh-CN" sz="2800" b="1">
                <a:solidFill>
                  <a:srgbClr val="FFFF00"/>
                </a:solidFill>
              </a:rPr>
              <a:t> </a:t>
            </a:r>
            <a:endParaRPr lang="en-US" altLang="zh-CN" sz="2800" b="1">
              <a:solidFill>
                <a:srgbClr val="00FFFF"/>
              </a:solidFill>
            </a:endParaRPr>
          </a:p>
          <a:p>
            <a:pPr lvl="2" eaLnBrk="1" fontAlgn="base" hangingPunct="1">
              <a:lnSpc>
                <a:spcPct val="110000"/>
              </a:lnSpc>
              <a:spcBef>
                <a:spcPct val="20000"/>
              </a:spcBef>
              <a:spcAft>
                <a:spcPct val="0"/>
              </a:spcAft>
            </a:pPr>
            <a:r>
              <a:rPr lang="en-US" altLang="zh-CN" sz="2800" b="1">
                <a:solidFill>
                  <a:srgbClr val="FFFF00"/>
                </a:solidFill>
              </a:rPr>
              <a:t>◆</a:t>
            </a:r>
            <a:r>
              <a:rPr lang="en-US" altLang="zh-CN" sz="2800" b="1">
                <a:solidFill>
                  <a:srgbClr val="FF0033"/>
                </a:solidFill>
              </a:rPr>
              <a:t> </a:t>
            </a:r>
            <a:r>
              <a:rPr lang="en-US" altLang="zh-CN" sz="2800" b="1">
                <a:solidFill>
                  <a:srgbClr val="FFFFFF"/>
                </a:solidFill>
              </a:rPr>
              <a:t>B</a:t>
            </a:r>
            <a:r>
              <a:rPr lang="zh-CN" altLang="en-US" sz="2800" b="1">
                <a:solidFill>
                  <a:srgbClr val="FFFFFF"/>
                </a:solidFill>
              </a:rPr>
              <a:t>块直接回收并成为一个独立的空闲块</a:t>
            </a:r>
            <a:r>
              <a:rPr lang="en-US" altLang="zh-CN" sz="2800" b="1">
                <a:solidFill>
                  <a:srgbClr val="FFFFFF"/>
                </a:solidFill>
              </a:rPr>
              <a:t>? </a:t>
            </a:r>
          </a:p>
          <a:p>
            <a:pPr lvl="2" eaLnBrk="1" fontAlgn="base" hangingPunct="1">
              <a:lnSpc>
                <a:spcPct val="110000"/>
              </a:lnSpc>
              <a:spcBef>
                <a:spcPct val="20000"/>
              </a:spcBef>
              <a:spcAft>
                <a:spcPct val="0"/>
              </a:spcAft>
            </a:pPr>
            <a:r>
              <a:rPr lang="en-US" altLang="zh-CN" sz="2800" b="1">
                <a:solidFill>
                  <a:srgbClr val="FFFF00"/>
                </a:solidFill>
              </a:rPr>
              <a:t>◆</a:t>
            </a:r>
            <a:r>
              <a:rPr lang="en-US" altLang="zh-CN" sz="2800" b="1">
                <a:solidFill>
                  <a:srgbClr val="FF0033"/>
                </a:solidFill>
              </a:rPr>
              <a:t> </a:t>
            </a:r>
            <a:r>
              <a:rPr lang="en-US" altLang="zh-CN" sz="2800" b="1">
                <a:solidFill>
                  <a:srgbClr val="FFFFFF"/>
                </a:solidFill>
              </a:rPr>
              <a:t>B</a:t>
            </a:r>
            <a:r>
              <a:rPr lang="zh-CN" altLang="en-US" sz="2800" b="1">
                <a:solidFill>
                  <a:srgbClr val="FFFFFF"/>
                </a:solidFill>
              </a:rPr>
              <a:t>块回收并和前、后的空闲块</a:t>
            </a:r>
            <a:r>
              <a:rPr lang="en-US" altLang="zh-CN" sz="2800" b="1">
                <a:solidFill>
                  <a:srgbClr val="FFFFFF"/>
                </a:solidFill>
              </a:rPr>
              <a:t>A</a:t>
            </a:r>
            <a:r>
              <a:rPr lang="zh-CN" altLang="en-US" sz="2800" b="1">
                <a:solidFill>
                  <a:srgbClr val="FFFFFF"/>
                </a:solidFill>
              </a:rPr>
              <a:t>、</a:t>
            </a:r>
            <a:r>
              <a:rPr lang="en-US" altLang="zh-CN" sz="2800" b="1">
                <a:solidFill>
                  <a:srgbClr val="FFFFFF"/>
                </a:solidFill>
              </a:rPr>
              <a:t>C</a:t>
            </a:r>
            <a:r>
              <a:rPr lang="zh-CN" altLang="en-US" sz="2800" b="1">
                <a:solidFill>
                  <a:srgbClr val="FFFFFF"/>
                </a:solidFill>
              </a:rPr>
              <a:t>合并后形成一个更大的空闲块</a:t>
            </a:r>
            <a:r>
              <a:rPr lang="en-US" altLang="zh-CN" sz="2800" b="1">
                <a:solidFill>
                  <a:srgbClr val="FFFFFF"/>
                </a:solidFill>
              </a:rPr>
              <a:t>?</a:t>
            </a:r>
          </a:p>
        </p:txBody>
      </p:sp>
      <p:grpSp>
        <p:nvGrpSpPr>
          <p:cNvPr id="692227" name="Group 3">
            <a:extLst>
              <a:ext uri="{FF2B5EF4-FFF2-40B4-BE49-F238E27FC236}">
                <a16:creationId xmlns:a16="http://schemas.microsoft.com/office/drawing/2014/main" id="{83EBD9D1-D23E-F54B-BBF1-62A374369444}"/>
              </a:ext>
            </a:extLst>
          </p:cNvPr>
          <p:cNvGrpSpPr>
            <a:grpSpLocks/>
          </p:cNvGrpSpPr>
          <p:nvPr/>
        </p:nvGrpSpPr>
        <p:grpSpPr bwMode="auto">
          <a:xfrm>
            <a:off x="8458201" y="260351"/>
            <a:ext cx="2181225" cy="4092575"/>
            <a:chOff x="4272" y="1590"/>
            <a:chExt cx="1374" cy="2578"/>
          </a:xfrm>
        </p:grpSpPr>
        <p:grpSp>
          <p:nvGrpSpPr>
            <p:cNvPr id="692228" name="Group 4">
              <a:extLst>
                <a:ext uri="{FF2B5EF4-FFF2-40B4-BE49-F238E27FC236}">
                  <a16:creationId xmlns:a16="http://schemas.microsoft.com/office/drawing/2014/main" id="{E936E622-E5B8-8D4D-BA62-C0DFBCEA6215}"/>
                </a:ext>
              </a:extLst>
            </p:cNvPr>
            <p:cNvGrpSpPr>
              <a:grpSpLocks/>
            </p:cNvGrpSpPr>
            <p:nvPr/>
          </p:nvGrpSpPr>
          <p:grpSpPr bwMode="auto">
            <a:xfrm>
              <a:off x="5016" y="1590"/>
              <a:ext cx="567" cy="2210"/>
              <a:chOff x="4792" y="1816"/>
              <a:chExt cx="680" cy="2210"/>
            </a:xfrm>
          </p:grpSpPr>
          <p:sp>
            <p:nvSpPr>
              <p:cNvPr id="692229" name="Rectangle 5">
                <a:extLst>
                  <a:ext uri="{FF2B5EF4-FFF2-40B4-BE49-F238E27FC236}">
                    <a16:creationId xmlns:a16="http://schemas.microsoft.com/office/drawing/2014/main" id="{D22ADE8B-F939-F34F-A514-A478C854D00B}"/>
                  </a:ext>
                </a:extLst>
              </p:cNvPr>
              <p:cNvSpPr>
                <a:spLocks noChangeArrowheads="1"/>
              </p:cNvSpPr>
              <p:nvPr/>
            </p:nvSpPr>
            <p:spPr bwMode="auto">
              <a:xfrm>
                <a:off x="4792" y="1816"/>
                <a:ext cx="680" cy="4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692230" name="Rectangle 6">
                <a:extLst>
                  <a:ext uri="{FF2B5EF4-FFF2-40B4-BE49-F238E27FC236}">
                    <a16:creationId xmlns:a16="http://schemas.microsoft.com/office/drawing/2014/main" id="{E141B6BD-0AB2-F24A-AE1B-14B685FD5262}"/>
                  </a:ext>
                </a:extLst>
              </p:cNvPr>
              <p:cNvSpPr>
                <a:spLocks noChangeArrowheads="1"/>
              </p:cNvSpPr>
              <p:nvPr/>
            </p:nvSpPr>
            <p:spPr bwMode="auto">
              <a:xfrm>
                <a:off x="4792" y="2221"/>
                <a:ext cx="680"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2231" name="Rectangle 7">
                <a:extLst>
                  <a:ext uri="{FF2B5EF4-FFF2-40B4-BE49-F238E27FC236}">
                    <a16:creationId xmlns:a16="http://schemas.microsoft.com/office/drawing/2014/main" id="{655D96A5-0125-AD44-ACAA-8902EE003392}"/>
                  </a:ext>
                </a:extLst>
              </p:cNvPr>
              <p:cNvSpPr>
                <a:spLocks noChangeArrowheads="1"/>
              </p:cNvSpPr>
              <p:nvPr/>
            </p:nvSpPr>
            <p:spPr bwMode="auto">
              <a:xfrm>
                <a:off x="4792" y="2581"/>
                <a:ext cx="680" cy="31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rPr>
                  <a:t>A</a:t>
                </a:r>
              </a:p>
            </p:txBody>
          </p:sp>
          <p:sp>
            <p:nvSpPr>
              <p:cNvPr id="692232" name="Rectangle 8">
                <a:extLst>
                  <a:ext uri="{FF2B5EF4-FFF2-40B4-BE49-F238E27FC236}">
                    <a16:creationId xmlns:a16="http://schemas.microsoft.com/office/drawing/2014/main" id="{2AB1103F-5B72-B24E-BE51-6C5474EBF798}"/>
                  </a:ext>
                </a:extLst>
              </p:cNvPr>
              <p:cNvSpPr>
                <a:spLocks noChangeArrowheads="1"/>
              </p:cNvSpPr>
              <p:nvPr/>
            </p:nvSpPr>
            <p:spPr bwMode="auto">
              <a:xfrm>
                <a:off x="4792" y="3168"/>
                <a:ext cx="680" cy="4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rPr>
                  <a:t>C</a:t>
                </a:r>
              </a:p>
            </p:txBody>
          </p:sp>
          <p:sp>
            <p:nvSpPr>
              <p:cNvPr id="692233" name="Rectangle 9">
                <a:extLst>
                  <a:ext uri="{FF2B5EF4-FFF2-40B4-BE49-F238E27FC236}">
                    <a16:creationId xmlns:a16="http://schemas.microsoft.com/office/drawing/2014/main" id="{B329E59F-7C2F-E14B-9952-B9EAF32D6696}"/>
                  </a:ext>
                </a:extLst>
              </p:cNvPr>
              <p:cNvSpPr>
                <a:spLocks noChangeArrowheads="1"/>
              </p:cNvSpPr>
              <p:nvPr/>
            </p:nvSpPr>
            <p:spPr bwMode="auto">
              <a:xfrm>
                <a:off x="4792" y="3573"/>
                <a:ext cx="680" cy="45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692234" name="Rectangle 10">
                <a:extLst>
                  <a:ext uri="{FF2B5EF4-FFF2-40B4-BE49-F238E27FC236}">
                    <a16:creationId xmlns:a16="http://schemas.microsoft.com/office/drawing/2014/main" id="{31FB64AF-1922-DC47-A9C2-A170853D8D03}"/>
                  </a:ext>
                </a:extLst>
              </p:cNvPr>
              <p:cNvSpPr>
                <a:spLocks noChangeArrowheads="1"/>
              </p:cNvSpPr>
              <p:nvPr/>
            </p:nvSpPr>
            <p:spPr bwMode="auto">
              <a:xfrm>
                <a:off x="4792" y="2896"/>
                <a:ext cx="680" cy="27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rPr>
                  <a:t>B</a:t>
                </a:r>
              </a:p>
            </p:txBody>
          </p:sp>
        </p:grpSp>
        <p:grpSp>
          <p:nvGrpSpPr>
            <p:cNvPr id="692235" name="Group 11">
              <a:extLst>
                <a:ext uri="{FF2B5EF4-FFF2-40B4-BE49-F238E27FC236}">
                  <a16:creationId xmlns:a16="http://schemas.microsoft.com/office/drawing/2014/main" id="{A28E8131-69AA-BD40-8F1F-E9567172C769}"/>
                </a:ext>
              </a:extLst>
            </p:cNvPr>
            <p:cNvGrpSpPr>
              <a:grpSpLocks/>
            </p:cNvGrpSpPr>
            <p:nvPr/>
          </p:nvGrpSpPr>
          <p:grpSpPr bwMode="auto">
            <a:xfrm>
              <a:off x="4272" y="1872"/>
              <a:ext cx="688" cy="1609"/>
              <a:chOff x="4048" y="2080"/>
              <a:chExt cx="688" cy="1609"/>
            </a:xfrm>
          </p:grpSpPr>
          <p:sp>
            <p:nvSpPr>
              <p:cNvPr id="692236" name="Rectangle 12">
                <a:extLst>
                  <a:ext uri="{FF2B5EF4-FFF2-40B4-BE49-F238E27FC236}">
                    <a16:creationId xmlns:a16="http://schemas.microsoft.com/office/drawing/2014/main" id="{A5399337-50E6-C747-BA5A-9DD63B09E811}"/>
                  </a:ext>
                </a:extLst>
              </p:cNvPr>
              <p:cNvSpPr>
                <a:spLocks noChangeArrowheads="1"/>
              </p:cNvSpPr>
              <p:nvPr/>
            </p:nvSpPr>
            <p:spPr bwMode="auto">
              <a:xfrm>
                <a:off x="4056" y="276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12196H</a:t>
                </a:r>
              </a:p>
            </p:txBody>
          </p:sp>
          <p:sp>
            <p:nvSpPr>
              <p:cNvPr id="692237" name="Rectangle 13">
                <a:extLst>
                  <a:ext uri="{FF2B5EF4-FFF2-40B4-BE49-F238E27FC236}">
                    <a16:creationId xmlns:a16="http://schemas.microsoft.com/office/drawing/2014/main" id="{14C45BBF-977D-AB4F-83BB-898D6FA4A787}"/>
                  </a:ext>
                </a:extLst>
              </p:cNvPr>
              <p:cNvSpPr>
                <a:spLocks noChangeArrowheads="1"/>
              </p:cNvSpPr>
              <p:nvPr/>
            </p:nvSpPr>
            <p:spPr bwMode="auto">
              <a:xfrm>
                <a:off x="4048" y="208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11000H</a:t>
                </a:r>
              </a:p>
            </p:txBody>
          </p:sp>
          <p:sp>
            <p:nvSpPr>
              <p:cNvPr id="692238" name="Rectangle 14">
                <a:extLst>
                  <a:ext uri="{FF2B5EF4-FFF2-40B4-BE49-F238E27FC236}">
                    <a16:creationId xmlns:a16="http://schemas.microsoft.com/office/drawing/2014/main" id="{83D44259-3FBF-3F47-8287-3E779013E3EA}"/>
                  </a:ext>
                </a:extLst>
              </p:cNvPr>
              <p:cNvSpPr>
                <a:spLocks noChangeArrowheads="1"/>
              </p:cNvSpPr>
              <p:nvPr/>
            </p:nvSpPr>
            <p:spPr bwMode="auto">
              <a:xfrm>
                <a:off x="4048" y="244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12004H</a:t>
                </a:r>
              </a:p>
            </p:txBody>
          </p:sp>
          <p:sp>
            <p:nvSpPr>
              <p:cNvPr id="692239" name="Rectangle 15">
                <a:extLst>
                  <a:ext uri="{FF2B5EF4-FFF2-40B4-BE49-F238E27FC236}">
                    <a16:creationId xmlns:a16="http://schemas.microsoft.com/office/drawing/2014/main" id="{0B8060D4-82EB-A64B-BDB0-7A3B49FA0DEB}"/>
                  </a:ext>
                </a:extLst>
              </p:cNvPr>
              <p:cNvSpPr>
                <a:spLocks noChangeArrowheads="1"/>
              </p:cNvSpPr>
              <p:nvPr/>
            </p:nvSpPr>
            <p:spPr bwMode="auto">
              <a:xfrm>
                <a:off x="4048" y="304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12240H</a:t>
                </a:r>
              </a:p>
            </p:txBody>
          </p:sp>
          <p:sp>
            <p:nvSpPr>
              <p:cNvPr id="692240" name="Rectangle 16">
                <a:extLst>
                  <a:ext uri="{FF2B5EF4-FFF2-40B4-BE49-F238E27FC236}">
                    <a16:creationId xmlns:a16="http://schemas.microsoft.com/office/drawing/2014/main" id="{65D6EC15-29E3-164A-89AA-BF01F2171F5C}"/>
                  </a:ext>
                </a:extLst>
              </p:cNvPr>
              <p:cNvSpPr>
                <a:spLocks noChangeArrowheads="1"/>
              </p:cNvSpPr>
              <p:nvPr/>
            </p:nvSpPr>
            <p:spPr bwMode="auto">
              <a:xfrm>
                <a:off x="4048" y="344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130EFH</a:t>
                </a:r>
              </a:p>
            </p:txBody>
          </p:sp>
        </p:grpSp>
        <p:sp>
          <p:nvSpPr>
            <p:cNvPr id="692241" name="Rectangle 17">
              <a:extLst>
                <a:ext uri="{FF2B5EF4-FFF2-40B4-BE49-F238E27FC236}">
                  <a16:creationId xmlns:a16="http://schemas.microsoft.com/office/drawing/2014/main" id="{0627701B-8BF0-0C4F-9AB9-7281660FD72D}"/>
                </a:ext>
              </a:extLst>
            </p:cNvPr>
            <p:cNvSpPr>
              <a:spLocks noChangeArrowheads="1"/>
            </p:cNvSpPr>
            <p:nvPr/>
          </p:nvSpPr>
          <p:spPr bwMode="auto">
            <a:xfrm>
              <a:off x="4512" y="3896"/>
              <a:ext cx="113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8-1  </a:t>
              </a:r>
              <a:r>
                <a:rPr kumimoji="1" lang="zh-CN" altLang="en-US" sz="2000" b="1">
                  <a:solidFill>
                    <a:srgbClr val="FFFFFF"/>
                  </a:solidFill>
                  <a:latin typeface="Times New Roman" panose="02020603050405020304" pitchFamily="18" charset="0"/>
                  <a:ea typeface="宋体" panose="02010600030101010101" pitchFamily="2" charset="-122"/>
                </a:rPr>
                <a:t>堆的状态</a:t>
              </a:r>
            </a:p>
          </p:txBody>
        </p:sp>
      </p:grpSp>
    </p:spTree>
    <p:extLst>
      <p:ext uri="{BB962C8B-B14F-4D97-AF65-F5344CB8AC3E}">
        <p14:creationId xmlns:p14="http://schemas.microsoft.com/office/powerpoint/2010/main" val="134836769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2226">
                                            <p:txEl>
                                              <p:pRg st="0" end="0"/>
                                            </p:txEl>
                                          </p:spTgt>
                                        </p:tgtEl>
                                        <p:attrNameLst>
                                          <p:attrName>style.visibility</p:attrName>
                                        </p:attrNameLst>
                                      </p:cBhvr>
                                      <p:to>
                                        <p:strVal val="visible"/>
                                      </p:to>
                                    </p:set>
                                    <p:anim calcmode="lin" valueType="num">
                                      <p:cBhvr additive="base">
                                        <p:cTn id="7" dur="500" fill="hold"/>
                                        <p:tgtEl>
                                          <p:spTgt spid="6922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222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0" end="0"/>
                                            </p:txEl>
                                          </p:spTgt>
                                        </p:tgtEl>
                                        <p:attrNameLst>
                                          <p:attrName>ppt_c</p:attrName>
                                        </p:attrNameLst>
                                      </p:cBhvr>
                                      <p:to>
                                        <a:schemeClr val="hlink"/>
                                      </p:to>
                                    </p:animClr>
                                  </p:subTnLst>
                                </p:cTn>
                              </p:par>
                              <p:par>
                                <p:cTn id="9" presetID="2" presetClass="entr" presetSubtype="8" fill="hold" grpId="0" nodeType="withEffect">
                                  <p:stCondLst>
                                    <p:cond delay="0"/>
                                  </p:stCondLst>
                                  <p:childTnLst>
                                    <p:set>
                                      <p:cBhvr>
                                        <p:cTn id="10" dur="1" fill="hold">
                                          <p:stCondLst>
                                            <p:cond delay="0"/>
                                          </p:stCondLst>
                                        </p:cTn>
                                        <p:tgtEl>
                                          <p:spTgt spid="692226">
                                            <p:txEl>
                                              <p:pRg st="1" end="1"/>
                                            </p:txEl>
                                          </p:spTgt>
                                        </p:tgtEl>
                                        <p:attrNameLst>
                                          <p:attrName>style.visibility</p:attrName>
                                        </p:attrNameLst>
                                      </p:cBhvr>
                                      <p:to>
                                        <p:strVal val="visible"/>
                                      </p:to>
                                    </p:set>
                                    <p:anim calcmode="lin" valueType="num">
                                      <p:cBhvr additive="base">
                                        <p:cTn id="11" dur="500" fill="hold"/>
                                        <p:tgtEl>
                                          <p:spTgt spid="69222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9222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1" end="1"/>
                                            </p:txEl>
                                          </p:spTgt>
                                        </p:tgtEl>
                                        <p:attrNameLst>
                                          <p:attrName>ppt_c</p:attrName>
                                        </p:attrNameLst>
                                      </p:cBhvr>
                                      <p:to>
                                        <a:schemeClr val="hlink"/>
                                      </p:to>
                                    </p:animClr>
                                  </p:subTnLst>
                                </p:cTn>
                              </p:par>
                              <p:par>
                                <p:cTn id="13" presetID="2" presetClass="entr" presetSubtype="8" fill="hold" grpId="0" nodeType="withEffect">
                                  <p:stCondLst>
                                    <p:cond delay="0"/>
                                  </p:stCondLst>
                                  <p:childTnLst>
                                    <p:set>
                                      <p:cBhvr>
                                        <p:cTn id="14" dur="1" fill="hold">
                                          <p:stCondLst>
                                            <p:cond delay="0"/>
                                          </p:stCondLst>
                                        </p:cTn>
                                        <p:tgtEl>
                                          <p:spTgt spid="692226">
                                            <p:txEl>
                                              <p:pRg st="2" end="2"/>
                                            </p:txEl>
                                          </p:spTgt>
                                        </p:tgtEl>
                                        <p:attrNameLst>
                                          <p:attrName>style.visibility</p:attrName>
                                        </p:attrNameLst>
                                      </p:cBhvr>
                                      <p:to>
                                        <p:strVal val="visible"/>
                                      </p:to>
                                    </p:set>
                                    <p:anim calcmode="lin" valueType="num">
                                      <p:cBhvr additive="base">
                                        <p:cTn id="15" dur="500" fill="hold"/>
                                        <p:tgtEl>
                                          <p:spTgt spid="69222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9222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2" end="2"/>
                                            </p:txEl>
                                          </p:spTgt>
                                        </p:tgtEl>
                                        <p:attrNameLst>
                                          <p:attrName>ppt_c</p:attrName>
                                        </p:attrNameLst>
                                      </p:cBhvr>
                                      <p:to>
                                        <a:schemeClr val="hlink"/>
                                      </p:to>
                                    </p:animClr>
                                  </p:subTnLst>
                                </p:cTn>
                              </p:par>
                              <p:par>
                                <p:cTn id="17" presetID="2" presetClass="entr" presetSubtype="8" fill="hold" grpId="0" nodeType="withEffect">
                                  <p:stCondLst>
                                    <p:cond delay="0"/>
                                  </p:stCondLst>
                                  <p:childTnLst>
                                    <p:set>
                                      <p:cBhvr>
                                        <p:cTn id="18" dur="1" fill="hold">
                                          <p:stCondLst>
                                            <p:cond delay="0"/>
                                          </p:stCondLst>
                                        </p:cTn>
                                        <p:tgtEl>
                                          <p:spTgt spid="692226">
                                            <p:txEl>
                                              <p:pRg st="3" end="3"/>
                                            </p:txEl>
                                          </p:spTgt>
                                        </p:tgtEl>
                                        <p:attrNameLst>
                                          <p:attrName>style.visibility</p:attrName>
                                        </p:attrNameLst>
                                      </p:cBhvr>
                                      <p:to>
                                        <p:strVal val="visible"/>
                                      </p:to>
                                    </p:set>
                                    <p:anim calcmode="lin" valueType="num">
                                      <p:cBhvr additive="base">
                                        <p:cTn id="19" dur="500" fill="hold"/>
                                        <p:tgtEl>
                                          <p:spTgt spid="69222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2226">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3" end="3"/>
                                            </p:txEl>
                                          </p:spTgt>
                                        </p:tgtEl>
                                        <p:attrNameLst>
                                          <p:attrName>ppt_c</p:attrName>
                                        </p:attrNameLst>
                                      </p:cBhvr>
                                      <p:to>
                                        <a:schemeClr val="hlink"/>
                                      </p:to>
                                    </p:animClr>
                                  </p:subTnLst>
                                </p:cTn>
                              </p:par>
                              <p:par>
                                <p:cTn id="21" presetID="2" presetClass="entr" presetSubtype="8" fill="hold" grpId="0" nodeType="withEffect">
                                  <p:stCondLst>
                                    <p:cond delay="0"/>
                                  </p:stCondLst>
                                  <p:childTnLst>
                                    <p:set>
                                      <p:cBhvr>
                                        <p:cTn id="22" dur="1" fill="hold">
                                          <p:stCondLst>
                                            <p:cond delay="0"/>
                                          </p:stCondLst>
                                        </p:cTn>
                                        <p:tgtEl>
                                          <p:spTgt spid="692226">
                                            <p:txEl>
                                              <p:pRg st="4" end="4"/>
                                            </p:txEl>
                                          </p:spTgt>
                                        </p:tgtEl>
                                        <p:attrNameLst>
                                          <p:attrName>style.visibility</p:attrName>
                                        </p:attrNameLst>
                                      </p:cBhvr>
                                      <p:to>
                                        <p:strVal val="visible"/>
                                      </p:to>
                                    </p:set>
                                    <p:anim calcmode="lin" valueType="num">
                                      <p:cBhvr additive="base">
                                        <p:cTn id="23" dur="500" fill="hold"/>
                                        <p:tgtEl>
                                          <p:spTgt spid="69222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92226">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4" end="4"/>
                                            </p:txEl>
                                          </p:spTgt>
                                        </p:tgtEl>
                                        <p:attrNameLst>
                                          <p:attrName>ppt_c</p:attrName>
                                        </p:attrNameLst>
                                      </p:cBhvr>
                                      <p:to>
                                        <a:schemeClr val="hlink"/>
                                      </p:to>
                                    </p:animClr>
                                  </p:subTnLst>
                                </p:cTn>
                              </p:par>
                              <p:par>
                                <p:cTn id="25" presetID="2" presetClass="entr" presetSubtype="8" fill="hold" grpId="0" nodeType="withEffect">
                                  <p:stCondLst>
                                    <p:cond delay="0"/>
                                  </p:stCondLst>
                                  <p:childTnLst>
                                    <p:set>
                                      <p:cBhvr>
                                        <p:cTn id="26" dur="1" fill="hold">
                                          <p:stCondLst>
                                            <p:cond delay="0"/>
                                          </p:stCondLst>
                                        </p:cTn>
                                        <p:tgtEl>
                                          <p:spTgt spid="692226">
                                            <p:txEl>
                                              <p:pRg st="5" end="5"/>
                                            </p:txEl>
                                          </p:spTgt>
                                        </p:tgtEl>
                                        <p:attrNameLst>
                                          <p:attrName>style.visibility</p:attrName>
                                        </p:attrNameLst>
                                      </p:cBhvr>
                                      <p:to>
                                        <p:strVal val="visible"/>
                                      </p:to>
                                    </p:set>
                                    <p:anim calcmode="lin" valueType="num">
                                      <p:cBhvr additive="base">
                                        <p:cTn id="27" dur="500" fill="hold"/>
                                        <p:tgtEl>
                                          <p:spTgt spid="692226">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92226">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5" end="5"/>
                                            </p:txEl>
                                          </p:spTgt>
                                        </p:tgtEl>
                                        <p:attrNameLst>
                                          <p:attrName>ppt_c</p:attrName>
                                        </p:attrNameLst>
                                      </p:cBhvr>
                                      <p:to>
                                        <a:schemeClr val="hlink"/>
                                      </p:to>
                                    </p:animClr>
                                  </p:subTnLst>
                                </p:cTn>
                              </p:par>
                              <p:par>
                                <p:cTn id="29" presetID="2" presetClass="entr" presetSubtype="8" fill="hold" grpId="0" nodeType="withEffect">
                                  <p:stCondLst>
                                    <p:cond delay="0"/>
                                  </p:stCondLst>
                                  <p:childTnLst>
                                    <p:set>
                                      <p:cBhvr>
                                        <p:cTn id="30" dur="1" fill="hold">
                                          <p:stCondLst>
                                            <p:cond delay="0"/>
                                          </p:stCondLst>
                                        </p:cTn>
                                        <p:tgtEl>
                                          <p:spTgt spid="692226">
                                            <p:txEl>
                                              <p:pRg st="6" end="6"/>
                                            </p:txEl>
                                          </p:spTgt>
                                        </p:tgtEl>
                                        <p:attrNameLst>
                                          <p:attrName>style.visibility</p:attrName>
                                        </p:attrNameLst>
                                      </p:cBhvr>
                                      <p:to>
                                        <p:strVal val="visible"/>
                                      </p:to>
                                    </p:set>
                                    <p:anim calcmode="lin" valueType="num">
                                      <p:cBhvr additive="base">
                                        <p:cTn id="31" dur="500" fill="hold"/>
                                        <p:tgtEl>
                                          <p:spTgt spid="692226">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2226">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2226">
                                            <p:txEl>
                                              <p:pRg st="6" end="6"/>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B6B353D-0D85-0944-AAE5-A91CC19D64F1}"/>
              </a:ext>
            </a:extLst>
          </p:cNvPr>
          <p:cNvSpPr>
            <a:spLocks noGrp="1" noChangeArrowheads="1"/>
          </p:cNvSpPr>
          <p:nvPr>
            <p:ph type="title"/>
          </p:nvPr>
        </p:nvSpPr>
        <p:spPr>
          <a:xfrm>
            <a:off x="1676400" y="139700"/>
            <a:ext cx="8991600" cy="914400"/>
          </a:xfrm>
        </p:spPr>
        <p:txBody>
          <a:bodyPr/>
          <a:lstStyle/>
          <a:p>
            <a:r>
              <a:rPr lang="en-US" altLang="zh-CN" sz="5400" b="1">
                <a:latin typeface="Times New Roman" panose="02020603050405020304" pitchFamily="18" charset="0"/>
              </a:rPr>
              <a:t>8.2</a:t>
            </a:r>
            <a:r>
              <a:rPr lang="en-US" altLang="zh-CN" sz="5400" b="1"/>
              <a:t> </a:t>
            </a:r>
            <a:r>
              <a:rPr lang="zh-CN" altLang="en-US" sz="5400" b="1">
                <a:ea typeface="楷体_GB2312" pitchFamily="49" charset="-122"/>
              </a:rPr>
              <a:t>可利用空间表及分配方法</a:t>
            </a:r>
          </a:p>
        </p:txBody>
      </p:sp>
      <p:sp>
        <p:nvSpPr>
          <p:cNvPr id="693251" name="Rectangle 3">
            <a:extLst>
              <a:ext uri="{FF2B5EF4-FFF2-40B4-BE49-F238E27FC236}">
                <a16:creationId xmlns:a16="http://schemas.microsoft.com/office/drawing/2014/main" id="{F77D96B6-0712-8941-A3C7-EF3D66809069}"/>
              </a:ext>
            </a:extLst>
          </p:cNvPr>
          <p:cNvSpPr>
            <a:spLocks noGrp="1" noChangeArrowheads="1"/>
          </p:cNvSpPr>
          <p:nvPr>
            <p:ph type="body" idx="1"/>
          </p:nvPr>
        </p:nvSpPr>
        <p:spPr>
          <a:xfrm>
            <a:off x="1676401" y="1196975"/>
            <a:ext cx="8812213" cy="2433638"/>
          </a:xfrm>
        </p:spPr>
        <p:txBody>
          <a:bodyPr/>
          <a:lstStyle/>
          <a:p>
            <a:pPr marL="0" indent="0">
              <a:lnSpc>
                <a:spcPct val="110000"/>
              </a:lnSpc>
              <a:buNone/>
            </a:pPr>
            <a:r>
              <a:rPr lang="zh-CN" altLang="en-US" sz="2400" b="1"/>
              <a:t>         </a:t>
            </a:r>
            <a:r>
              <a:rPr lang="zh-CN" altLang="en-US" sz="2800" b="1"/>
              <a:t>可利用空间表中包含所有可分配的空闲块，当用户请求分配时，系统从可利用空间表中删除一个结点分配之；当用户释放其所占内存时，系统即回收并将它插入到可利用空间表中。因此，可利用空间表亦称做“</a:t>
            </a:r>
            <a:r>
              <a:rPr lang="zh-CN" altLang="en-US" sz="2800" b="1">
                <a:solidFill>
                  <a:schemeClr val="folHlink"/>
                </a:solidFill>
              </a:rPr>
              <a:t>存储池</a:t>
            </a:r>
            <a:r>
              <a:rPr lang="zh-CN" altLang="en-US" sz="2800" b="1"/>
              <a:t>”。</a:t>
            </a:r>
          </a:p>
        </p:txBody>
      </p:sp>
    </p:spTree>
    <p:extLst>
      <p:ext uri="{BB962C8B-B14F-4D97-AF65-F5344CB8AC3E}">
        <p14:creationId xmlns:p14="http://schemas.microsoft.com/office/powerpoint/2010/main" val="191575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3C429A3F-D46B-B747-8ACA-C04A67E48912}"/>
              </a:ext>
            </a:extLst>
          </p:cNvPr>
          <p:cNvSpPr>
            <a:spLocks noGrp="1" noChangeArrowheads="1"/>
          </p:cNvSpPr>
          <p:nvPr>
            <p:ph type="title"/>
          </p:nvPr>
        </p:nvSpPr>
        <p:spPr>
          <a:xfrm>
            <a:off x="2324101" y="188913"/>
            <a:ext cx="7300913" cy="768350"/>
          </a:xfrm>
        </p:spPr>
        <p:txBody>
          <a:bodyPr/>
          <a:lstStyle/>
          <a:p>
            <a:r>
              <a:rPr lang="en-US" altLang="zh-CN" b="1">
                <a:latin typeface="Times New Roman" panose="02020603050405020304" pitchFamily="18" charset="0"/>
              </a:rPr>
              <a:t>8.2.1</a:t>
            </a:r>
            <a:r>
              <a:rPr lang="en-US" altLang="zh-CN" b="1"/>
              <a:t>  </a:t>
            </a:r>
            <a:r>
              <a:rPr lang="zh-CN" altLang="en-US" b="1">
                <a:ea typeface="楷体_GB2312" pitchFamily="49" charset="-122"/>
              </a:rPr>
              <a:t>可利用空间表的组织</a:t>
            </a:r>
          </a:p>
        </p:txBody>
      </p:sp>
      <p:sp>
        <p:nvSpPr>
          <p:cNvPr id="694275" name="Rectangle 3">
            <a:extLst>
              <a:ext uri="{FF2B5EF4-FFF2-40B4-BE49-F238E27FC236}">
                <a16:creationId xmlns:a16="http://schemas.microsoft.com/office/drawing/2014/main" id="{37521A86-2AF3-7A4D-A837-9A5E8CD3DEDD}"/>
              </a:ext>
            </a:extLst>
          </p:cNvPr>
          <p:cNvSpPr>
            <a:spLocks noGrp="1" noChangeArrowheads="1"/>
          </p:cNvSpPr>
          <p:nvPr>
            <p:ph type="body" idx="1"/>
          </p:nvPr>
        </p:nvSpPr>
        <p:spPr>
          <a:xfrm>
            <a:off x="1676400" y="1052514"/>
            <a:ext cx="8839200" cy="5661025"/>
          </a:xfrm>
          <a:noFill/>
          <a:ln/>
        </p:spPr>
        <p:txBody>
          <a:bodyPr/>
          <a:lstStyle/>
          <a:p>
            <a:pPr marL="0" indent="0">
              <a:lnSpc>
                <a:spcPct val="110000"/>
              </a:lnSpc>
              <a:buNone/>
            </a:pPr>
            <a:r>
              <a:rPr lang="zh-CN" altLang="en-US" sz="2800" b="1"/>
              <a:t>        可用空间表的组织有两种方式：目录表方式和链表方式，如图</a:t>
            </a:r>
            <a:r>
              <a:rPr lang="en-US" altLang="zh-CN" sz="2800" b="1"/>
              <a:t>8-2</a:t>
            </a:r>
            <a:r>
              <a:rPr lang="zh-CN" altLang="en-US" sz="2800" b="1"/>
              <a:t>所示 。动态存储管理中需要不断地进行空闲块的分配和释放，对目录表来说管理复杂，因此，可利用空间表通常以链表方式组织 。</a:t>
            </a:r>
          </a:p>
          <a:p>
            <a:pPr marL="0" indent="0">
              <a:lnSpc>
                <a:spcPct val="110000"/>
              </a:lnSpc>
              <a:buNone/>
            </a:pPr>
            <a:r>
              <a:rPr lang="zh-CN" altLang="en-US" sz="2800" b="1"/>
              <a:t>        当可利用空间表以链表方式组织时，每个空闲块就是链表中的一个结点。</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t>  分配时：从链表中找到一个合适的结点加以分配，然后将该结点删除之；</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t> 回收时：将空闲块插入到链表中。</a:t>
            </a:r>
          </a:p>
          <a:p>
            <a:pPr marL="0" indent="0">
              <a:lnSpc>
                <a:spcPct val="110000"/>
              </a:lnSpc>
              <a:buNone/>
            </a:pPr>
            <a:r>
              <a:rPr lang="zh-CN" altLang="en-US" sz="2800" b="1">
                <a:latin typeface="宋体" panose="02010600030101010101" pitchFamily="2" charset="-122"/>
              </a:rPr>
              <a:t>    实际的动态存储管理实施时，具体的分配和释放的策略取决于结点</a:t>
            </a:r>
            <a:r>
              <a:rPr lang="en-US" altLang="zh-CN" sz="2800" b="1">
                <a:latin typeface="宋体" panose="02010600030101010101" pitchFamily="2" charset="-122"/>
              </a:rPr>
              <a:t>(</a:t>
            </a:r>
            <a:r>
              <a:rPr lang="zh-CN" altLang="en-US" sz="2800" b="1">
                <a:latin typeface="宋体" panose="02010600030101010101" pitchFamily="2" charset="-122"/>
              </a:rPr>
              <a:t>空闲块</a:t>
            </a:r>
            <a:r>
              <a:rPr lang="en-US" altLang="zh-CN" sz="2800" b="1">
                <a:latin typeface="宋体" panose="02010600030101010101" pitchFamily="2" charset="-122"/>
              </a:rPr>
              <a:t>)</a:t>
            </a:r>
            <a:r>
              <a:rPr lang="zh-CN" altLang="en-US" sz="2800" b="1">
                <a:latin typeface="宋体" panose="02010600030101010101" pitchFamily="2" charset="-122"/>
              </a:rPr>
              <a:t>的结构。</a:t>
            </a:r>
          </a:p>
        </p:txBody>
      </p:sp>
    </p:spTree>
    <p:extLst>
      <p:ext uri="{BB962C8B-B14F-4D97-AF65-F5344CB8AC3E}">
        <p14:creationId xmlns:p14="http://schemas.microsoft.com/office/powerpoint/2010/main" val="181592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95298" name="Group 2">
            <a:extLst>
              <a:ext uri="{FF2B5EF4-FFF2-40B4-BE49-F238E27FC236}">
                <a16:creationId xmlns:a16="http://schemas.microsoft.com/office/drawing/2014/main" id="{81E015C4-0159-384B-B864-31BC297001A4}"/>
              </a:ext>
            </a:extLst>
          </p:cNvPr>
          <p:cNvGrpSpPr>
            <a:grpSpLocks/>
          </p:cNvGrpSpPr>
          <p:nvPr/>
        </p:nvGrpSpPr>
        <p:grpSpPr bwMode="auto">
          <a:xfrm>
            <a:off x="1776414" y="188913"/>
            <a:ext cx="8543925" cy="6337300"/>
            <a:chOff x="159" y="119"/>
            <a:chExt cx="5382" cy="3992"/>
          </a:xfrm>
        </p:grpSpPr>
        <p:grpSp>
          <p:nvGrpSpPr>
            <p:cNvPr id="695299" name="Group 3">
              <a:extLst>
                <a:ext uri="{FF2B5EF4-FFF2-40B4-BE49-F238E27FC236}">
                  <a16:creationId xmlns:a16="http://schemas.microsoft.com/office/drawing/2014/main" id="{8134649D-EC4E-404D-BD93-604B04C18B50}"/>
                </a:ext>
              </a:extLst>
            </p:cNvPr>
            <p:cNvGrpSpPr>
              <a:grpSpLocks/>
            </p:cNvGrpSpPr>
            <p:nvPr/>
          </p:nvGrpSpPr>
          <p:grpSpPr bwMode="auto">
            <a:xfrm>
              <a:off x="159" y="119"/>
              <a:ext cx="1406" cy="3696"/>
              <a:chOff x="159" y="119"/>
              <a:chExt cx="1406" cy="3696"/>
            </a:xfrm>
          </p:grpSpPr>
          <p:sp>
            <p:nvSpPr>
              <p:cNvPr id="695300" name="Rectangle 4">
                <a:extLst>
                  <a:ext uri="{FF2B5EF4-FFF2-40B4-BE49-F238E27FC236}">
                    <a16:creationId xmlns:a16="http://schemas.microsoft.com/office/drawing/2014/main" id="{6A54873A-D597-9C4A-B86A-E3833ACBD203}"/>
                  </a:ext>
                </a:extLst>
              </p:cNvPr>
              <p:cNvSpPr>
                <a:spLocks noChangeArrowheads="1"/>
              </p:cNvSpPr>
              <p:nvPr/>
            </p:nvSpPr>
            <p:spPr bwMode="auto">
              <a:xfrm>
                <a:off x="535" y="3588"/>
                <a:ext cx="103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(a)   </a:t>
                </a:r>
                <a:r>
                  <a:rPr kumimoji="1" lang="zh-CN" altLang="en-US" sz="2000" b="1">
                    <a:solidFill>
                      <a:srgbClr val="FFFFFF"/>
                    </a:solidFill>
                    <a:latin typeface="Times New Roman" panose="02020603050405020304" pitchFamily="18" charset="0"/>
                    <a:ea typeface="宋体" panose="02010600030101010101" pitchFamily="2" charset="-122"/>
                  </a:rPr>
                  <a:t>堆的状态</a:t>
                </a:r>
              </a:p>
            </p:txBody>
          </p:sp>
          <p:grpSp>
            <p:nvGrpSpPr>
              <p:cNvPr id="695301" name="Group 5">
                <a:extLst>
                  <a:ext uri="{FF2B5EF4-FFF2-40B4-BE49-F238E27FC236}">
                    <a16:creationId xmlns:a16="http://schemas.microsoft.com/office/drawing/2014/main" id="{5EF0ED2E-8497-4B46-BA96-89A51E34AEE9}"/>
                  </a:ext>
                </a:extLst>
              </p:cNvPr>
              <p:cNvGrpSpPr>
                <a:grpSpLocks/>
              </p:cNvGrpSpPr>
              <p:nvPr/>
            </p:nvGrpSpPr>
            <p:grpSpPr bwMode="auto">
              <a:xfrm>
                <a:off x="903" y="164"/>
                <a:ext cx="575" cy="3345"/>
                <a:chOff x="4985" y="164"/>
                <a:chExt cx="575" cy="3345"/>
              </a:xfrm>
            </p:grpSpPr>
            <p:sp>
              <p:nvSpPr>
                <p:cNvPr id="695302" name="Rectangle 6">
                  <a:extLst>
                    <a:ext uri="{FF2B5EF4-FFF2-40B4-BE49-F238E27FC236}">
                      <a16:creationId xmlns:a16="http://schemas.microsoft.com/office/drawing/2014/main" id="{94E685E9-9EBD-2C42-9DA4-20028E13FE33}"/>
                    </a:ext>
                  </a:extLst>
                </p:cNvPr>
                <p:cNvSpPr>
                  <a:spLocks noChangeArrowheads="1"/>
                </p:cNvSpPr>
                <p:nvPr/>
              </p:nvSpPr>
              <p:spPr bwMode="auto">
                <a:xfrm>
                  <a:off x="4985" y="164"/>
                  <a:ext cx="567" cy="4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rPr>
                    <a:t>⋮</a:t>
                  </a:r>
                </a:p>
              </p:txBody>
            </p:sp>
            <p:sp>
              <p:nvSpPr>
                <p:cNvPr id="695303" name="Rectangle 7">
                  <a:extLst>
                    <a:ext uri="{FF2B5EF4-FFF2-40B4-BE49-F238E27FC236}">
                      <a16:creationId xmlns:a16="http://schemas.microsoft.com/office/drawing/2014/main" id="{8BE04272-DF25-034D-9453-4F49D71B288A}"/>
                    </a:ext>
                  </a:extLst>
                </p:cNvPr>
                <p:cNvSpPr>
                  <a:spLocks noChangeArrowheads="1"/>
                </p:cNvSpPr>
                <p:nvPr/>
              </p:nvSpPr>
              <p:spPr bwMode="auto">
                <a:xfrm>
                  <a:off x="4985" y="569"/>
                  <a:ext cx="567" cy="36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5304" name="Rectangle 8">
                  <a:extLst>
                    <a:ext uri="{FF2B5EF4-FFF2-40B4-BE49-F238E27FC236}">
                      <a16:creationId xmlns:a16="http://schemas.microsoft.com/office/drawing/2014/main" id="{80C9389E-B445-FE41-828C-0C790CA50E1B}"/>
                    </a:ext>
                  </a:extLst>
                </p:cNvPr>
                <p:cNvSpPr>
                  <a:spLocks noChangeArrowheads="1"/>
                </p:cNvSpPr>
                <p:nvPr/>
              </p:nvSpPr>
              <p:spPr bwMode="auto">
                <a:xfrm>
                  <a:off x="4985" y="929"/>
                  <a:ext cx="567" cy="317"/>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5305" name="Rectangle 9">
                  <a:extLst>
                    <a:ext uri="{FF2B5EF4-FFF2-40B4-BE49-F238E27FC236}">
                      <a16:creationId xmlns:a16="http://schemas.microsoft.com/office/drawing/2014/main" id="{71F46342-E284-3949-9C34-A7DD16CC9152}"/>
                    </a:ext>
                  </a:extLst>
                </p:cNvPr>
                <p:cNvSpPr>
                  <a:spLocks noChangeArrowheads="1"/>
                </p:cNvSpPr>
                <p:nvPr/>
              </p:nvSpPr>
              <p:spPr bwMode="auto">
                <a:xfrm>
                  <a:off x="4985" y="1516"/>
                  <a:ext cx="567" cy="408"/>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5306" name="Rectangle 10">
                  <a:extLst>
                    <a:ext uri="{FF2B5EF4-FFF2-40B4-BE49-F238E27FC236}">
                      <a16:creationId xmlns:a16="http://schemas.microsoft.com/office/drawing/2014/main" id="{84FFA1FA-8977-884B-96D2-C53AB4E251A5}"/>
                    </a:ext>
                  </a:extLst>
                </p:cNvPr>
                <p:cNvSpPr>
                  <a:spLocks noChangeArrowheads="1"/>
                </p:cNvSpPr>
                <p:nvPr/>
              </p:nvSpPr>
              <p:spPr bwMode="auto">
                <a:xfrm>
                  <a:off x="4993" y="2478"/>
                  <a:ext cx="567" cy="1031"/>
                </a:xfrm>
                <a:prstGeom prst="rect">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5307" name="Rectangle 11">
                  <a:extLst>
                    <a:ext uri="{FF2B5EF4-FFF2-40B4-BE49-F238E27FC236}">
                      <a16:creationId xmlns:a16="http://schemas.microsoft.com/office/drawing/2014/main" id="{5149ACC8-27F7-1445-A27F-29FCF263EF32}"/>
                    </a:ext>
                  </a:extLst>
                </p:cNvPr>
                <p:cNvSpPr>
                  <a:spLocks noChangeArrowheads="1"/>
                </p:cNvSpPr>
                <p:nvPr/>
              </p:nvSpPr>
              <p:spPr bwMode="auto">
                <a:xfrm>
                  <a:off x="4985" y="1244"/>
                  <a:ext cx="567" cy="27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0303"/>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695308" name="Rectangle 12">
                  <a:extLst>
                    <a:ext uri="{FF2B5EF4-FFF2-40B4-BE49-F238E27FC236}">
                      <a16:creationId xmlns:a16="http://schemas.microsoft.com/office/drawing/2014/main" id="{C1F9B1D5-ED71-2D4E-A42D-266407624947}"/>
                    </a:ext>
                  </a:extLst>
                </p:cNvPr>
                <p:cNvSpPr>
                  <a:spLocks noChangeArrowheads="1"/>
                </p:cNvSpPr>
                <p:nvPr/>
              </p:nvSpPr>
              <p:spPr bwMode="auto">
                <a:xfrm>
                  <a:off x="4989" y="1925"/>
                  <a:ext cx="567" cy="553"/>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a:solidFill>
                      <a:srgbClr val="FFFFFF"/>
                    </a:solidFill>
                    <a:latin typeface="Times New Roman" panose="02020603050405020304" pitchFamily="18" charset="0"/>
                    <a:ea typeface="Arial Unicode MS" panose="020B0604020202020204" pitchFamily="34" charset="-128"/>
                    <a:cs typeface="Arial Unicode MS" panose="020B0604020202020204" pitchFamily="34" charset="-128"/>
                  </a:endParaRPr>
                </a:p>
              </p:txBody>
            </p:sp>
          </p:grpSp>
          <p:grpSp>
            <p:nvGrpSpPr>
              <p:cNvPr id="695309" name="Group 13">
                <a:extLst>
                  <a:ext uri="{FF2B5EF4-FFF2-40B4-BE49-F238E27FC236}">
                    <a16:creationId xmlns:a16="http://schemas.microsoft.com/office/drawing/2014/main" id="{F58BB2CC-5D37-304B-BFFA-EBFD2F17FD84}"/>
                  </a:ext>
                </a:extLst>
              </p:cNvPr>
              <p:cNvGrpSpPr>
                <a:grpSpLocks/>
              </p:cNvGrpSpPr>
              <p:nvPr/>
            </p:nvGrpSpPr>
            <p:grpSpPr bwMode="auto">
              <a:xfrm>
                <a:off x="159" y="119"/>
                <a:ext cx="701" cy="3493"/>
                <a:chOff x="4241" y="119"/>
                <a:chExt cx="701" cy="3493"/>
              </a:xfrm>
            </p:grpSpPr>
            <p:sp>
              <p:nvSpPr>
                <p:cNvPr id="695310" name="Rectangle 14">
                  <a:extLst>
                    <a:ext uri="{FF2B5EF4-FFF2-40B4-BE49-F238E27FC236}">
                      <a16:creationId xmlns:a16="http://schemas.microsoft.com/office/drawing/2014/main" id="{5148A873-D598-5041-9E86-DCC5EB11433A}"/>
                    </a:ext>
                  </a:extLst>
                </p:cNvPr>
                <p:cNvSpPr>
                  <a:spLocks noChangeArrowheads="1"/>
                </p:cNvSpPr>
                <p:nvPr/>
              </p:nvSpPr>
              <p:spPr bwMode="auto">
                <a:xfrm>
                  <a:off x="4249" y="1185"/>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13196H</a:t>
                  </a:r>
                </a:p>
              </p:txBody>
            </p:sp>
            <p:sp>
              <p:nvSpPr>
                <p:cNvPr id="695311" name="Rectangle 15">
                  <a:extLst>
                    <a:ext uri="{FF2B5EF4-FFF2-40B4-BE49-F238E27FC236}">
                      <a16:creationId xmlns:a16="http://schemas.microsoft.com/office/drawing/2014/main" id="{9D759705-F952-D341-A7D5-583C0931C596}"/>
                    </a:ext>
                  </a:extLst>
                </p:cNvPr>
                <p:cNvSpPr>
                  <a:spLocks noChangeArrowheads="1"/>
                </p:cNvSpPr>
                <p:nvPr/>
              </p:nvSpPr>
              <p:spPr bwMode="auto">
                <a:xfrm>
                  <a:off x="4241" y="46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11000H</a:t>
                  </a:r>
                </a:p>
              </p:txBody>
            </p:sp>
            <p:sp>
              <p:nvSpPr>
                <p:cNvPr id="695312" name="Rectangle 16">
                  <a:extLst>
                    <a:ext uri="{FF2B5EF4-FFF2-40B4-BE49-F238E27FC236}">
                      <a16:creationId xmlns:a16="http://schemas.microsoft.com/office/drawing/2014/main" id="{73289D4D-525E-0341-8A81-D83FC23C70D8}"/>
                    </a:ext>
                  </a:extLst>
                </p:cNvPr>
                <p:cNvSpPr>
                  <a:spLocks noChangeArrowheads="1"/>
                </p:cNvSpPr>
                <p:nvPr/>
              </p:nvSpPr>
              <p:spPr bwMode="auto">
                <a:xfrm>
                  <a:off x="4241" y="838"/>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12004H</a:t>
                  </a:r>
                </a:p>
              </p:txBody>
            </p:sp>
            <p:sp>
              <p:nvSpPr>
                <p:cNvPr id="695313" name="Rectangle 17">
                  <a:extLst>
                    <a:ext uri="{FF2B5EF4-FFF2-40B4-BE49-F238E27FC236}">
                      <a16:creationId xmlns:a16="http://schemas.microsoft.com/office/drawing/2014/main" id="{EE6CA867-5DB7-6244-88FA-609BFF5103DC}"/>
                    </a:ext>
                  </a:extLst>
                </p:cNvPr>
                <p:cNvSpPr>
                  <a:spLocks noChangeArrowheads="1"/>
                </p:cNvSpPr>
                <p:nvPr/>
              </p:nvSpPr>
              <p:spPr bwMode="auto">
                <a:xfrm>
                  <a:off x="4241" y="148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13740H</a:t>
                  </a:r>
                </a:p>
              </p:txBody>
            </p:sp>
            <p:sp>
              <p:nvSpPr>
                <p:cNvPr id="695314" name="Rectangle 18">
                  <a:extLst>
                    <a:ext uri="{FF2B5EF4-FFF2-40B4-BE49-F238E27FC236}">
                      <a16:creationId xmlns:a16="http://schemas.microsoft.com/office/drawing/2014/main" id="{59E1478D-F2A8-804C-A938-43F9568A359D}"/>
                    </a:ext>
                  </a:extLst>
                </p:cNvPr>
                <p:cNvSpPr>
                  <a:spLocks noChangeArrowheads="1"/>
                </p:cNvSpPr>
                <p:nvPr/>
              </p:nvSpPr>
              <p:spPr bwMode="auto">
                <a:xfrm>
                  <a:off x="4241" y="1842"/>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160EFH</a:t>
                  </a:r>
                </a:p>
              </p:txBody>
            </p:sp>
            <p:sp>
              <p:nvSpPr>
                <p:cNvPr id="695315" name="Rectangle 19">
                  <a:extLst>
                    <a:ext uri="{FF2B5EF4-FFF2-40B4-BE49-F238E27FC236}">
                      <a16:creationId xmlns:a16="http://schemas.microsoft.com/office/drawing/2014/main" id="{A34FDBC5-F9E0-7947-B5AA-DA13C42EE3E0}"/>
                    </a:ext>
                  </a:extLst>
                </p:cNvPr>
                <p:cNvSpPr>
                  <a:spLocks noChangeArrowheads="1"/>
                </p:cNvSpPr>
                <p:nvPr/>
              </p:nvSpPr>
              <p:spPr bwMode="auto">
                <a:xfrm>
                  <a:off x="4241" y="119"/>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00000H</a:t>
                  </a:r>
                </a:p>
              </p:txBody>
            </p:sp>
            <p:sp>
              <p:nvSpPr>
                <p:cNvPr id="695316" name="Rectangle 20">
                  <a:extLst>
                    <a:ext uri="{FF2B5EF4-FFF2-40B4-BE49-F238E27FC236}">
                      <a16:creationId xmlns:a16="http://schemas.microsoft.com/office/drawing/2014/main" id="{08A40CCC-36C1-DE43-9225-F28C57D3C866}"/>
                    </a:ext>
                  </a:extLst>
                </p:cNvPr>
                <p:cNvSpPr>
                  <a:spLocks noChangeArrowheads="1"/>
                </p:cNvSpPr>
                <p:nvPr/>
              </p:nvSpPr>
              <p:spPr bwMode="auto">
                <a:xfrm>
                  <a:off x="4262" y="2410"/>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216EFH</a:t>
                  </a:r>
                </a:p>
              </p:txBody>
            </p:sp>
            <p:sp>
              <p:nvSpPr>
                <p:cNvPr id="695317" name="Rectangle 21">
                  <a:extLst>
                    <a:ext uri="{FF2B5EF4-FFF2-40B4-BE49-F238E27FC236}">
                      <a16:creationId xmlns:a16="http://schemas.microsoft.com/office/drawing/2014/main" id="{DA48C989-7CF7-B849-A9A7-652C47349CE6}"/>
                    </a:ext>
                  </a:extLst>
                </p:cNvPr>
                <p:cNvSpPr>
                  <a:spLocks noChangeArrowheads="1"/>
                </p:cNvSpPr>
                <p:nvPr/>
              </p:nvSpPr>
              <p:spPr bwMode="auto">
                <a:xfrm>
                  <a:off x="4241" y="3363"/>
                  <a:ext cx="68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a:solidFill>
                        <a:srgbClr val="FFFFFF"/>
                      </a:solidFill>
                      <a:latin typeface="Times New Roman" panose="02020603050405020304" pitchFamily="18" charset="0"/>
                      <a:ea typeface="宋体" panose="02010600030101010101" pitchFamily="2" charset="-122"/>
                    </a:rPr>
                    <a:t>326EFH</a:t>
                  </a:r>
                </a:p>
              </p:txBody>
            </p:sp>
          </p:grpSp>
        </p:grpSp>
        <p:grpSp>
          <p:nvGrpSpPr>
            <p:cNvPr id="695318" name="Group 22">
              <a:extLst>
                <a:ext uri="{FF2B5EF4-FFF2-40B4-BE49-F238E27FC236}">
                  <a16:creationId xmlns:a16="http://schemas.microsoft.com/office/drawing/2014/main" id="{64E2F517-0E39-154A-A680-E0EA0DA389E2}"/>
                </a:ext>
              </a:extLst>
            </p:cNvPr>
            <p:cNvGrpSpPr>
              <a:grpSpLocks/>
            </p:cNvGrpSpPr>
            <p:nvPr/>
          </p:nvGrpSpPr>
          <p:grpSpPr bwMode="auto">
            <a:xfrm>
              <a:off x="2018" y="119"/>
              <a:ext cx="3039" cy="1361"/>
              <a:chOff x="521" y="1979"/>
              <a:chExt cx="3039" cy="1361"/>
            </a:xfrm>
          </p:grpSpPr>
          <p:sp>
            <p:nvSpPr>
              <p:cNvPr id="695319" name="Rectangle 23">
                <a:extLst>
                  <a:ext uri="{FF2B5EF4-FFF2-40B4-BE49-F238E27FC236}">
                    <a16:creationId xmlns:a16="http://schemas.microsoft.com/office/drawing/2014/main" id="{B30E4884-62E9-4744-ACDA-BFCF1EA6AB95}"/>
                  </a:ext>
                </a:extLst>
              </p:cNvPr>
              <p:cNvSpPr>
                <a:spLocks noChangeArrowheads="1"/>
              </p:cNvSpPr>
              <p:nvPr/>
            </p:nvSpPr>
            <p:spPr bwMode="auto">
              <a:xfrm>
                <a:off x="521" y="1979"/>
                <a:ext cx="3039"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起始地址     空闲块大小    使用情况</a:t>
                </a:r>
              </a:p>
            </p:txBody>
          </p:sp>
          <p:grpSp>
            <p:nvGrpSpPr>
              <p:cNvPr id="695320" name="Group 24">
                <a:extLst>
                  <a:ext uri="{FF2B5EF4-FFF2-40B4-BE49-F238E27FC236}">
                    <a16:creationId xmlns:a16="http://schemas.microsoft.com/office/drawing/2014/main" id="{DCA54236-3D87-2445-A7F5-06AF2BDE6286}"/>
                  </a:ext>
                </a:extLst>
              </p:cNvPr>
              <p:cNvGrpSpPr>
                <a:grpSpLocks/>
              </p:cNvGrpSpPr>
              <p:nvPr/>
            </p:nvGrpSpPr>
            <p:grpSpPr bwMode="auto">
              <a:xfrm>
                <a:off x="567" y="2251"/>
                <a:ext cx="2993" cy="816"/>
                <a:chOff x="567" y="2251"/>
                <a:chExt cx="2993" cy="816"/>
              </a:xfrm>
            </p:grpSpPr>
            <p:grpSp>
              <p:nvGrpSpPr>
                <p:cNvPr id="695321" name="Group 25">
                  <a:extLst>
                    <a:ext uri="{FF2B5EF4-FFF2-40B4-BE49-F238E27FC236}">
                      <a16:creationId xmlns:a16="http://schemas.microsoft.com/office/drawing/2014/main" id="{EE72E501-53CA-8B46-A73D-FED33B115FF0}"/>
                    </a:ext>
                  </a:extLst>
                </p:cNvPr>
                <p:cNvGrpSpPr>
                  <a:grpSpLocks/>
                </p:cNvGrpSpPr>
                <p:nvPr/>
              </p:nvGrpSpPr>
              <p:grpSpPr bwMode="auto">
                <a:xfrm>
                  <a:off x="567" y="2251"/>
                  <a:ext cx="2993" cy="272"/>
                  <a:chOff x="567" y="2251"/>
                  <a:chExt cx="2993" cy="272"/>
                </a:xfrm>
              </p:grpSpPr>
              <p:sp>
                <p:nvSpPr>
                  <p:cNvPr id="695322" name="Rectangle 26">
                    <a:extLst>
                      <a:ext uri="{FF2B5EF4-FFF2-40B4-BE49-F238E27FC236}">
                        <a16:creationId xmlns:a16="http://schemas.microsoft.com/office/drawing/2014/main" id="{5F108936-02E5-FD42-887E-E419601FAD1B}"/>
                      </a:ext>
                    </a:extLst>
                  </p:cNvPr>
                  <p:cNvSpPr>
                    <a:spLocks noChangeArrowheads="1"/>
                  </p:cNvSpPr>
                  <p:nvPr/>
                </p:nvSpPr>
                <p:spPr bwMode="auto">
                  <a:xfrm>
                    <a:off x="567" y="2251"/>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12004H              4498              </a:t>
                    </a:r>
                    <a:r>
                      <a:rPr kumimoji="1" lang="zh-CN" altLang="en-US" sz="2400" b="1">
                        <a:solidFill>
                          <a:srgbClr val="FFFFFF"/>
                        </a:solidFill>
                        <a:latin typeface="Times New Roman" panose="02020603050405020304" pitchFamily="18" charset="0"/>
                        <a:ea typeface="宋体" panose="02010600030101010101" pitchFamily="2" charset="-122"/>
                      </a:rPr>
                      <a:t>空闲</a:t>
                    </a:r>
                  </a:p>
                </p:txBody>
              </p:sp>
              <p:sp>
                <p:nvSpPr>
                  <p:cNvPr id="695323" name="Line 27">
                    <a:extLst>
                      <a:ext uri="{FF2B5EF4-FFF2-40B4-BE49-F238E27FC236}">
                        <a16:creationId xmlns:a16="http://schemas.microsoft.com/office/drawing/2014/main" id="{1F3D86EB-0D26-744C-A0BD-EFE99269FA02}"/>
                      </a:ext>
                    </a:extLst>
                  </p:cNvPr>
                  <p:cNvSpPr>
                    <a:spLocks noChangeShapeType="1"/>
                  </p:cNvSpPr>
                  <p:nvPr/>
                </p:nvSpPr>
                <p:spPr bwMode="auto">
                  <a:xfrm>
                    <a:off x="1565"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24" name="Line 28">
                    <a:extLst>
                      <a:ext uri="{FF2B5EF4-FFF2-40B4-BE49-F238E27FC236}">
                        <a16:creationId xmlns:a16="http://schemas.microsoft.com/office/drawing/2014/main" id="{C1E1288D-EAE2-B646-898A-B267BADE0A67}"/>
                      </a:ext>
                    </a:extLst>
                  </p:cNvPr>
                  <p:cNvSpPr>
                    <a:spLocks noChangeShapeType="1"/>
                  </p:cNvSpPr>
                  <p:nvPr/>
                </p:nvSpPr>
                <p:spPr bwMode="auto">
                  <a:xfrm>
                    <a:off x="2653"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95325" name="Group 29">
                  <a:extLst>
                    <a:ext uri="{FF2B5EF4-FFF2-40B4-BE49-F238E27FC236}">
                      <a16:creationId xmlns:a16="http://schemas.microsoft.com/office/drawing/2014/main" id="{90A6B9D5-A9D9-5548-B003-B16C9B2C6D48}"/>
                    </a:ext>
                  </a:extLst>
                </p:cNvPr>
                <p:cNvGrpSpPr>
                  <a:grpSpLocks/>
                </p:cNvGrpSpPr>
                <p:nvPr/>
              </p:nvGrpSpPr>
              <p:grpSpPr bwMode="auto">
                <a:xfrm>
                  <a:off x="567" y="2523"/>
                  <a:ext cx="2993" cy="272"/>
                  <a:chOff x="567" y="2251"/>
                  <a:chExt cx="2993" cy="272"/>
                </a:xfrm>
              </p:grpSpPr>
              <p:sp>
                <p:nvSpPr>
                  <p:cNvPr id="695326" name="Rectangle 30">
                    <a:extLst>
                      <a:ext uri="{FF2B5EF4-FFF2-40B4-BE49-F238E27FC236}">
                        <a16:creationId xmlns:a16="http://schemas.microsoft.com/office/drawing/2014/main" id="{81C7C385-7621-CC45-9636-39D41B39CCF7}"/>
                      </a:ext>
                    </a:extLst>
                  </p:cNvPr>
                  <p:cNvSpPr>
                    <a:spLocks noChangeArrowheads="1"/>
                  </p:cNvSpPr>
                  <p:nvPr/>
                </p:nvSpPr>
                <p:spPr bwMode="auto">
                  <a:xfrm>
                    <a:off x="567" y="2251"/>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13740H             10671             </a:t>
                    </a:r>
                    <a:r>
                      <a:rPr kumimoji="1" lang="zh-CN" altLang="en-US" sz="2400" b="1">
                        <a:solidFill>
                          <a:srgbClr val="FFFFFF"/>
                        </a:solidFill>
                        <a:latin typeface="Times New Roman" panose="02020603050405020304" pitchFamily="18" charset="0"/>
                        <a:ea typeface="宋体" panose="02010600030101010101" pitchFamily="2" charset="-122"/>
                      </a:rPr>
                      <a:t>空闲</a:t>
                    </a:r>
                  </a:p>
                </p:txBody>
              </p:sp>
              <p:sp>
                <p:nvSpPr>
                  <p:cNvPr id="695327" name="Line 31">
                    <a:extLst>
                      <a:ext uri="{FF2B5EF4-FFF2-40B4-BE49-F238E27FC236}">
                        <a16:creationId xmlns:a16="http://schemas.microsoft.com/office/drawing/2014/main" id="{198648B0-4D80-8348-9BB4-1CB782DF6550}"/>
                      </a:ext>
                    </a:extLst>
                  </p:cNvPr>
                  <p:cNvSpPr>
                    <a:spLocks noChangeShapeType="1"/>
                  </p:cNvSpPr>
                  <p:nvPr/>
                </p:nvSpPr>
                <p:spPr bwMode="auto">
                  <a:xfrm>
                    <a:off x="1565"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28" name="Line 32">
                    <a:extLst>
                      <a:ext uri="{FF2B5EF4-FFF2-40B4-BE49-F238E27FC236}">
                        <a16:creationId xmlns:a16="http://schemas.microsoft.com/office/drawing/2014/main" id="{6BE8EFC5-956E-D244-968A-19E01DF208D1}"/>
                      </a:ext>
                    </a:extLst>
                  </p:cNvPr>
                  <p:cNvSpPr>
                    <a:spLocks noChangeShapeType="1"/>
                  </p:cNvSpPr>
                  <p:nvPr/>
                </p:nvSpPr>
                <p:spPr bwMode="auto">
                  <a:xfrm>
                    <a:off x="2653"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95329" name="Group 33">
                  <a:extLst>
                    <a:ext uri="{FF2B5EF4-FFF2-40B4-BE49-F238E27FC236}">
                      <a16:creationId xmlns:a16="http://schemas.microsoft.com/office/drawing/2014/main" id="{F8D1B03F-8AA6-4A48-AF8C-89DFAE2E4A02}"/>
                    </a:ext>
                  </a:extLst>
                </p:cNvPr>
                <p:cNvGrpSpPr>
                  <a:grpSpLocks/>
                </p:cNvGrpSpPr>
                <p:nvPr/>
              </p:nvGrpSpPr>
              <p:grpSpPr bwMode="auto">
                <a:xfrm>
                  <a:off x="567" y="2795"/>
                  <a:ext cx="2993" cy="272"/>
                  <a:chOff x="567" y="2251"/>
                  <a:chExt cx="2993" cy="272"/>
                </a:xfrm>
              </p:grpSpPr>
              <p:sp>
                <p:nvSpPr>
                  <p:cNvPr id="695330" name="Rectangle 34">
                    <a:extLst>
                      <a:ext uri="{FF2B5EF4-FFF2-40B4-BE49-F238E27FC236}">
                        <a16:creationId xmlns:a16="http://schemas.microsoft.com/office/drawing/2014/main" id="{70FB8793-0C71-854A-9C9E-B05D2665BCD2}"/>
                      </a:ext>
                    </a:extLst>
                  </p:cNvPr>
                  <p:cNvSpPr>
                    <a:spLocks noChangeArrowheads="1"/>
                  </p:cNvSpPr>
                  <p:nvPr/>
                </p:nvSpPr>
                <p:spPr bwMode="auto">
                  <a:xfrm>
                    <a:off x="567" y="2251"/>
                    <a:ext cx="2993" cy="27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216EFH            69632             </a:t>
                    </a:r>
                    <a:r>
                      <a:rPr kumimoji="1" lang="zh-CN" altLang="en-US" sz="2400" b="1">
                        <a:solidFill>
                          <a:srgbClr val="FFFFFF"/>
                        </a:solidFill>
                        <a:latin typeface="Times New Roman" panose="02020603050405020304" pitchFamily="18" charset="0"/>
                        <a:ea typeface="宋体" panose="02010600030101010101" pitchFamily="2" charset="-122"/>
                      </a:rPr>
                      <a:t>空闲</a:t>
                    </a:r>
                  </a:p>
                </p:txBody>
              </p:sp>
              <p:sp>
                <p:nvSpPr>
                  <p:cNvPr id="695331" name="Line 35">
                    <a:extLst>
                      <a:ext uri="{FF2B5EF4-FFF2-40B4-BE49-F238E27FC236}">
                        <a16:creationId xmlns:a16="http://schemas.microsoft.com/office/drawing/2014/main" id="{00B39E22-2929-F24E-A7D9-D33C961A1052}"/>
                      </a:ext>
                    </a:extLst>
                  </p:cNvPr>
                  <p:cNvSpPr>
                    <a:spLocks noChangeShapeType="1"/>
                  </p:cNvSpPr>
                  <p:nvPr/>
                </p:nvSpPr>
                <p:spPr bwMode="auto">
                  <a:xfrm>
                    <a:off x="1565"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32" name="Line 36">
                    <a:extLst>
                      <a:ext uri="{FF2B5EF4-FFF2-40B4-BE49-F238E27FC236}">
                        <a16:creationId xmlns:a16="http://schemas.microsoft.com/office/drawing/2014/main" id="{236E39F7-3A33-3746-AE76-F36B054F9EE0}"/>
                      </a:ext>
                    </a:extLst>
                  </p:cNvPr>
                  <p:cNvSpPr>
                    <a:spLocks noChangeShapeType="1"/>
                  </p:cNvSpPr>
                  <p:nvPr/>
                </p:nvSpPr>
                <p:spPr bwMode="auto">
                  <a:xfrm>
                    <a:off x="2653" y="2251"/>
                    <a:ext cx="0" cy="272"/>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95333" name="Rectangle 37">
                <a:extLst>
                  <a:ext uri="{FF2B5EF4-FFF2-40B4-BE49-F238E27FC236}">
                    <a16:creationId xmlns:a16="http://schemas.microsoft.com/office/drawing/2014/main" id="{184A3EC4-C291-374D-9B12-AE3106FF086D}"/>
                  </a:ext>
                </a:extLst>
              </p:cNvPr>
              <p:cNvSpPr>
                <a:spLocks noChangeArrowheads="1"/>
              </p:cNvSpPr>
              <p:nvPr/>
            </p:nvSpPr>
            <p:spPr bwMode="auto">
              <a:xfrm>
                <a:off x="1383" y="3113"/>
                <a:ext cx="122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(b)   </a:t>
                </a:r>
                <a:r>
                  <a:rPr kumimoji="1" lang="zh-CN" altLang="en-US" sz="2000" b="1">
                    <a:solidFill>
                      <a:srgbClr val="FFFFFF"/>
                    </a:solidFill>
                    <a:latin typeface="Times New Roman" panose="02020603050405020304" pitchFamily="18" charset="0"/>
                    <a:ea typeface="宋体" panose="02010600030101010101" pitchFamily="2" charset="-122"/>
                  </a:rPr>
                  <a:t>目录表方式</a:t>
                </a:r>
              </a:p>
            </p:txBody>
          </p:sp>
        </p:grpSp>
        <p:grpSp>
          <p:nvGrpSpPr>
            <p:cNvPr id="695334" name="Group 38">
              <a:extLst>
                <a:ext uri="{FF2B5EF4-FFF2-40B4-BE49-F238E27FC236}">
                  <a16:creationId xmlns:a16="http://schemas.microsoft.com/office/drawing/2014/main" id="{FEB28BF6-7EE8-2E4E-8D47-DBBB0D5415DA}"/>
                </a:ext>
              </a:extLst>
            </p:cNvPr>
            <p:cNvGrpSpPr>
              <a:grpSpLocks/>
            </p:cNvGrpSpPr>
            <p:nvPr/>
          </p:nvGrpSpPr>
          <p:grpSpPr bwMode="auto">
            <a:xfrm>
              <a:off x="1791" y="1548"/>
              <a:ext cx="3750" cy="1973"/>
              <a:chOff x="1791" y="1367"/>
              <a:chExt cx="3750" cy="1973"/>
            </a:xfrm>
          </p:grpSpPr>
          <p:grpSp>
            <p:nvGrpSpPr>
              <p:cNvPr id="695335" name="Group 39">
                <a:extLst>
                  <a:ext uri="{FF2B5EF4-FFF2-40B4-BE49-F238E27FC236}">
                    <a16:creationId xmlns:a16="http://schemas.microsoft.com/office/drawing/2014/main" id="{307D088D-7FAC-4E4A-9294-6D1BA4C2AD65}"/>
                  </a:ext>
                </a:extLst>
              </p:cNvPr>
              <p:cNvGrpSpPr>
                <a:grpSpLocks/>
              </p:cNvGrpSpPr>
              <p:nvPr/>
            </p:nvGrpSpPr>
            <p:grpSpPr bwMode="auto">
              <a:xfrm>
                <a:off x="1791" y="1367"/>
                <a:ext cx="3750" cy="1700"/>
                <a:chOff x="1791" y="1730"/>
                <a:chExt cx="3750" cy="1700"/>
              </a:xfrm>
            </p:grpSpPr>
            <p:grpSp>
              <p:nvGrpSpPr>
                <p:cNvPr id="695336" name="Group 40">
                  <a:extLst>
                    <a:ext uri="{FF2B5EF4-FFF2-40B4-BE49-F238E27FC236}">
                      <a16:creationId xmlns:a16="http://schemas.microsoft.com/office/drawing/2014/main" id="{7E910E14-60BC-1741-BA71-7E6977F079F7}"/>
                    </a:ext>
                  </a:extLst>
                </p:cNvPr>
                <p:cNvGrpSpPr>
                  <a:grpSpLocks/>
                </p:cNvGrpSpPr>
                <p:nvPr/>
              </p:nvGrpSpPr>
              <p:grpSpPr bwMode="auto">
                <a:xfrm>
                  <a:off x="1837" y="2387"/>
                  <a:ext cx="3704" cy="1043"/>
                  <a:chOff x="1837" y="2387"/>
                  <a:chExt cx="3704" cy="1043"/>
                </a:xfrm>
              </p:grpSpPr>
              <p:grpSp>
                <p:nvGrpSpPr>
                  <p:cNvPr id="695337" name="Group 41">
                    <a:extLst>
                      <a:ext uri="{FF2B5EF4-FFF2-40B4-BE49-F238E27FC236}">
                        <a16:creationId xmlns:a16="http://schemas.microsoft.com/office/drawing/2014/main" id="{0B5663C4-FACF-4F49-8646-E9AD73BC5121}"/>
                      </a:ext>
                    </a:extLst>
                  </p:cNvPr>
                  <p:cNvGrpSpPr>
                    <a:grpSpLocks/>
                  </p:cNvGrpSpPr>
                  <p:nvPr/>
                </p:nvGrpSpPr>
                <p:grpSpPr bwMode="auto">
                  <a:xfrm>
                    <a:off x="1837" y="2387"/>
                    <a:ext cx="998" cy="499"/>
                    <a:chOff x="1837" y="2387"/>
                    <a:chExt cx="998" cy="499"/>
                  </a:xfrm>
                </p:grpSpPr>
                <p:sp>
                  <p:nvSpPr>
                    <p:cNvPr id="695338" name="Rectangle 42">
                      <a:extLst>
                        <a:ext uri="{FF2B5EF4-FFF2-40B4-BE49-F238E27FC236}">
                          <a16:creationId xmlns:a16="http://schemas.microsoft.com/office/drawing/2014/main" id="{12BDEC2A-1141-1E43-9BF6-F2D1BFB2B4F9}"/>
                        </a:ext>
                      </a:extLst>
                    </p:cNvPr>
                    <p:cNvSpPr>
                      <a:spLocks noChangeArrowheads="1"/>
                    </p:cNvSpPr>
                    <p:nvPr/>
                  </p:nvSpPr>
                  <p:spPr bwMode="auto">
                    <a:xfrm>
                      <a:off x="1837" y="2613"/>
                      <a:ext cx="998" cy="27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nvGrpSpPr>
                    <p:cNvPr id="695339" name="Group 43">
                      <a:extLst>
                        <a:ext uri="{FF2B5EF4-FFF2-40B4-BE49-F238E27FC236}">
                          <a16:creationId xmlns:a16="http://schemas.microsoft.com/office/drawing/2014/main" id="{02483A9A-AAA2-CD4C-BC9F-97B2A4B835C9}"/>
                        </a:ext>
                      </a:extLst>
                    </p:cNvPr>
                    <p:cNvGrpSpPr>
                      <a:grpSpLocks/>
                    </p:cNvGrpSpPr>
                    <p:nvPr/>
                  </p:nvGrpSpPr>
                  <p:grpSpPr bwMode="auto">
                    <a:xfrm>
                      <a:off x="1837" y="2387"/>
                      <a:ext cx="998" cy="227"/>
                      <a:chOff x="1837" y="2387"/>
                      <a:chExt cx="998" cy="227"/>
                    </a:xfrm>
                  </p:grpSpPr>
                  <p:sp>
                    <p:nvSpPr>
                      <p:cNvPr id="695340" name="Rectangle 44">
                        <a:extLst>
                          <a:ext uri="{FF2B5EF4-FFF2-40B4-BE49-F238E27FC236}">
                            <a16:creationId xmlns:a16="http://schemas.microsoft.com/office/drawing/2014/main" id="{66F07E3E-4FDE-3A41-9E1A-39151C17360A}"/>
                          </a:ext>
                        </a:extLst>
                      </p:cNvPr>
                      <p:cNvSpPr>
                        <a:spLocks noChangeArrowheads="1"/>
                      </p:cNvSpPr>
                      <p:nvPr/>
                    </p:nvSpPr>
                    <p:spPr bwMode="auto">
                      <a:xfrm>
                        <a:off x="1837" y="2387"/>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0   4498</a:t>
                        </a:r>
                      </a:p>
                    </p:txBody>
                  </p:sp>
                  <p:sp>
                    <p:nvSpPr>
                      <p:cNvPr id="695341" name="Line 45">
                        <a:extLst>
                          <a:ext uri="{FF2B5EF4-FFF2-40B4-BE49-F238E27FC236}">
                            <a16:creationId xmlns:a16="http://schemas.microsoft.com/office/drawing/2014/main" id="{90A20A87-221C-7648-9480-0A40D131EE9D}"/>
                          </a:ext>
                        </a:extLst>
                      </p:cNvPr>
                      <p:cNvSpPr>
                        <a:spLocks noChangeShapeType="1"/>
                      </p:cNvSpPr>
                      <p:nvPr/>
                    </p:nvSpPr>
                    <p:spPr bwMode="auto">
                      <a:xfrm>
                        <a:off x="2064"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42" name="Line 46">
                        <a:extLst>
                          <a:ext uri="{FF2B5EF4-FFF2-40B4-BE49-F238E27FC236}">
                            <a16:creationId xmlns:a16="http://schemas.microsoft.com/office/drawing/2014/main" id="{703FCE8C-2C2C-2B40-826E-6E12532B6AAF}"/>
                          </a:ext>
                        </a:extLst>
                      </p:cNvPr>
                      <p:cNvSpPr>
                        <a:spLocks noChangeShapeType="1"/>
                      </p:cNvSpPr>
                      <p:nvPr/>
                    </p:nvSpPr>
                    <p:spPr bwMode="auto">
                      <a:xfrm>
                        <a:off x="2608"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95343" name="Group 47">
                    <a:extLst>
                      <a:ext uri="{FF2B5EF4-FFF2-40B4-BE49-F238E27FC236}">
                        <a16:creationId xmlns:a16="http://schemas.microsoft.com/office/drawing/2014/main" id="{4218C039-0C8B-2648-A604-C6F0D253DC0A}"/>
                      </a:ext>
                    </a:extLst>
                  </p:cNvPr>
                  <p:cNvGrpSpPr>
                    <a:grpSpLocks/>
                  </p:cNvGrpSpPr>
                  <p:nvPr/>
                </p:nvGrpSpPr>
                <p:grpSpPr bwMode="auto">
                  <a:xfrm>
                    <a:off x="3136" y="2387"/>
                    <a:ext cx="1044" cy="816"/>
                    <a:chOff x="3197" y="2387"/>
                    <a:chExt cx="1044" cy="816"/>
                  </a:xfrm>
                </p:grpSpPr>
                <p:sp>
                  <p:nvSpPr>
                    <p:cNvPr id="695344" name="Rectangle 48">
                      <a:extLst>
                        <a:ext uri="{FF2B5EF4-FFF2-40B4-BE49-F238E27FC236}">
                          <a16:creationId xmlns:a16="http://schemas.microsoft.com/office/drawing/2014/main" id="{A98D671B-81D1-1C42-883F-EE6801603A4D}"/>
                        </a:ext>
                      </a:extLst>
                    </p:cNvPr>
                    <p:cNvSpPr>
                      <a:spLocks noChangeArrowheads="1"/>
                    </p:cNvSpPr>
                    <p:nvPr/>
                  </p:nvSpPr>
                  <p:spPr bwMode="auto">
                    <a:xfrm>
                      <a:off x="3197" y="2613"/>
                      <a:ext cx="1044" cy="59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nvGrpSpPr>
                    <p:cNvPr id="695345" name="Group 49">
                      <a:extLst>
                        <a:ext uri="{FF2B5EF4-FFF2-40B4-BE49-F238E27FC236}">
                          <a16:creationId xmlns:a16="http://schemas.microsoft.com/office/drawing/2014/main" id="{F230E614-C685-1447-999C-B76F6BA48A05}"/>
                        </a:ext>
                      </a:extLst>
                    </p:cNvPr>
                    <p:cNvGrpSpPr>
                      <a:grpSpLocks/>
                    </p:cNvGrpSpPr>
                    <p:nvPr/>
                  </p:nvGrpSpPr>
                  <p:grpSpPr bwMode="auto">
                    <a:xfrm>
                      <a:off x="3197" y="2387"/>
                      <a:ext cx="1044" cy="227"/>
                      <a:chOff x="1837" y="2387"/>
                      <a:chExt cx="998" cy="227"/>
                    </a:xfrm>
                  </p:grpSpPr>
                  <p:sp>
                    <p:nvSpPr>
                      <p:cNvPr id="695346" name="Rectangle 50">
                        <a:extLst>
                          <a:ext uri="{FF2B5EF4-FFF2-40B4-BE49-F238E27FC236}">
                            <a16:creationId xmlns:a16="http://schemas.microsoft.com/office/drawing/2014/main" id="{408C0FC1-13A5-504C-BA55-B9948E1077E0}"/>
                          </a:ext>
                        </a:extLst>
                      </p:cNvPr>
                      <p:cNvSpPr>
                        <a:spLocks noChangeArrowheads="1"/>
                      </p:cNvSpPr>
                      <p:nvPr/>
                    </p:nvSpPr>
                    <p:spPr bwMode="auto">
                      <a:xfrm>
                        <a:off x="1837" y="2387"/>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0  10671</a:t>
                        </a:r>
                      </a:p>
                    </p:txBody>
                  </p:sp>
                  <p:sp>
                    <p:nvSpPr>
                      <p:cNvPr id="695347" name="Line 51">
                        <a:extLst>
                          <a:ext uri="{FF2B5EF4-FFF2-40B4-BE49-F238E27FC236}">
                            <a16:creationId xmlns:a16="http://schemas.microsoft.com/office/drawing/2014/main" id="{600DCD0E-DBCE-694C-B480-D0F572244B07}"/>
                          </a:ext>
                        </a:extLst>
                      </p:cNvPr>
                      <p:cNvSpPr>
                        <a:spLocks noChangeShapeType="1"/>
                      </p:cNvSpPr>
                      <p:nvPr/>
                    </p:nvSpPr>
                    <p:spPr bwMode="auto">
                      <a:xfrm>
                        <a:off x="2064"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48" name="Line 52">
                        <a:extLst>
                          <a:ext uri="{FF2B5EF4-FFF2-40B4-BE49-F238E27FC236}">
                            <a16:creationId xmlns:a16="http://schemas.microsoft.com/office/drawing/2014/main" id="{5E5979AC-B4CC-BF4F-8963-41CB2D80D9BA}"/>
                          </a:ext>
                        </a:extLst>
                      </p:cNvPr>
                      <p:cNvSpPr>
                        <a:spLocks noChangeShapeType="1"/>
                      </p:cNvSpPr>
                      <p:nvPr/>
                    </p:nvSpPr>
                    <p:spPr bwMode="auto">
                      <a:xfrm>
                        <a:off x="2608"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grpSp>
                <p:nvGrpSpPr>
                  <p:cNvPr id="695349" name="Group 53">
                    <a:extLst>
                      <a:ext uri="{FF2B5EF4-FFF2-40B4-BE49-F238E27FC236}">
                        <a16:creationId xmlns:a16="http://schemas.microsoft.com/office/drawing/2014/main" id="{38017607-EB4F-FC40-BBAE-127800B2256F}"/>
                      </a:ext>
                    </a:extLst>
                  </p:cNvPr>
                  <p:cNvGrpSpPr>
                    <a:grpSpLocks/>
                  </p:cNvGrpSpPr>
                  <p:nvPr/>
                </p:nvGrpSpPr>
                <p:grpSpPr bwMode="auto">
                  <a:xfrm>
                    <a:off x="4452" y="2387"/>
                    <a:ext cx="1089" cy="1043"/>
                    <a:chOff x="4452" y="2387"/>
                    <a:chExt cx="1089" cy="1043"/>
                  </a:xfrm>
                </p:grpSpPr>
                <p:sp>
                  <p:nvSpPr>
                    <p:cNvPr id="695350" name="Rectangle 54">
                      <a:extLst>
                        <a:ext uri="{FF2B5EF4-FFF2-40B4-BE49-F238E27FC236}">
                          <a16:creationId xmlns:a16="http://schemas.microsoft.com/office/drawing/2014/main" id="{94917465-C195-BE47-A744-88DFC4A561C5}"/>
                        </a:ext>
                      </a:extLst>
                    </p:cNvPr>
                    <p:cNvSpPr>
                      <a:spLocks noChangeArrowheads="1"/>
                    </p:cNvSpPr>
                    <p:nvPr/>
                  </p:nvSpPr>
                  <p:spPr bwMode="auto">
                    <a:xfrm>
                      <a:off x="4452" y="2613"/>
                      <a:ext cx="1089" cy="81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grpSp>
                  <p:nvGrpSpPr>
                    <p:cNvPr id="695351" name="Group 55">
                      <a:extLst>
                        <a:ext uri="{FF2B5EF4-FFF2-40B4-BE49-F238E27FC236}">
                          <a16:creationId xmlns:a16="http://schemas.microsoft.com/office/drawing/2014/main" id="{6C3900D7-1978-C04F-9EFA-1750F76C93BF}"/>
                        </a:ext>
                      </a:extLst>
                    </p:cNvPr>
                    <p:cNvGrpSpPr>
                      <a:grpSpLocks/>
                    </p:cNvGrpSpPr>
                    <p:nvPr/>
                  </p:nvGrpSpPr>
                  <p:grpSpPr bwMode="auto">
                    <a:xfrm>
                      <a:off x="4452" y="2387"/>
                      <a:ext cx="1089" cy="227"/>
                      <a:chOff x="1837" y="2387"/>
                      <a:chExt cx="998" cy="227"/>
                    </a:xfrm>
                  </p:grpSpPr>
                  <p:sp>
                    <p:nvSpPr>
                      <p:cNvPr id="695352" name="Rectangle 56">
                        <a:extLst>
                          <a:ext uri="{FF2B5EF4-FFF2-40B4-BE49-F238E27FC236}">
                            <a16:creationId xmlns:a16="http://schemas.microsoft.com/office/drawing/2014/main" id="{FD713B0C-769E-684B-86EB-FFA694DFE01D}"/>
                          </a:ext>
                        </a:extLst>
                      </p:cNvPr>
                      <p:cNvSpPr>
                        <a:spLocks noChangeArrowheads="1"/>
                      </p:cNvSpPr>
                      <p:nvPr/>
                    </p:nvSpPr>
                    <p:spPr bwMode="auto">
                      <a:xfrm>
                        <a:off x="1837" y="2387"/>
                        <a:ext cx="998"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400" b="1">
                            <a:solidFill>
                              <a:srgbClr val="FFFFFF"/>
                            </a:solidFill>
                            <a:latin typeface="Times New Roman" panose="02020603050405020304" pitchFamily="18" charset="0"/>
                            <a:ea typeface="宋体" panose="02010600030101010101" pitchFamily="2" charset="-122"/>
                          </a:rPr>
                          <a:t> </a:t>
                        </a:r>
                        <a:r>
                          <a:rPr kumimoji="1" lang="en-US" altLang="zh-CN" sz="2400" b="1">
                            <a:solidFill>
                              <a:srgbClr val="FFFFFF"/>
                            </a:solidFill>
                            <a:latin typeface="Times New Roman" panose="02020603050405020304" pitchFamily="18" charset="0"/>
                            <a:ea typeface="宋体" panose="02010600030101010101" pitchFamily="2" charset="-122"/>
                          </a:rPr>
                          <a:t>0  69632  </a:t>
                        </a: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695353" name="Line 57">
                        <a:extLst>
                          <a:ext uri="{FF2B5EF4-FFF2-40B4-BE49-F238E27FC236}">
                            <a16:creationId xmlns:a16="http://schemas.microsoft.com/office/drawing/2014/main" id="{CE75EF83-D325-B045-8DF5-34C890766D82}"/>
                          </a:ext>
                        </a:extLst>
                      </p:cNvPr>
                      <p:cNvSpPr>
                        <a:spLocks noChangeShapeType="1"/>
                      </p:cNvSpPr>
                      <p:nvPr/>
                    </p:nvSpPr>
                    <p:spPr bwMode="auto">
                      <a:xfrm>
                        <a:off x="2064"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54" name="Line 58">
                        <a:extLst>
                          <a:ext uri="{FF2B5EF4-FFF2-40B4-BE49-F238E27FC236}">
                            <a16:creationId xmlns:a16="http://schemas.microsoft.com/office/drawing/2014/main" id="{ACC4FBC3-ECA7-CC44-9FDD-879D567BB95C}"/>
                          </a:ext>
                        </a:extLst>
                      </p:cNvPr>
                      <p:cNvSpPr>
                        <a:spLocks noChangeShapeType="1"/>
                      </p:cNvSpPr>
                      <p:nvPr/>
                    </p:nvSpPr>
                    <p:spPr bwMode="auto">
                      <a:xfrm>
                        <a:off x="2608" y="2387"/>
                        <a:ext cx="0" cy="227"/>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95355" name="Line 59">
                    <a:extLst>
                      <a:ext uri="{FF2B5EF4-FFF2-40B4-BE49-F238E27FC236}">
                        <a16:creationId xmlns:a16="http://schemas.microsoft.com/office/drawing/2014/main" id="{AD32DDF4-C790-8B41-AC1C-D1D54C63ADBC}"/>
                      </a:ext>
                    </a:extLst>
                  </p:cNvPr>
                  <p:cNvSpPr>
                    <a:spLocks noChangeShapeType="1"/>
                  </p:cNvSpPr>
                  <p:nvPr/>
                </p:nvSpPr>
                <p:spPr bwMode="auto">
                  <a:xfrm>
                    <a:off x="2728" y="2507"/>
                    <a:ext cx="408"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sp>
                <p:nvSpPr>
                  <p:cNvPr id="695356" name="Line 60">
                    <a:extLst>
                      <a:ext uri="{FF2B5EF4-FFF2-40B4-BE49-F238E27FC236}">
                        <a16:creationId xmlns:a16="http://schemas.microsoft.com/office/drawing/2014/main" id="{240EA1E4-BE31-2944-954D-06F720B2DA49}"/>
                      </a:ext>
                    </a:extLst>
                  </p:cNvPr>
                  <p:cNvSpPr>
                    <a:spLocks noChangeShapeType="1"/>
                  </p:cNvSpPr>
                  <p:nvPr/>
                </p:nvSpPr>
                <p:spPr bwMode="auto">
                  <a:xfrm>
                    <a:off x="4044" y="2507"/>
                    <a:ext cx="408" cy="0"/>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nvGrpSpPr>
                <p:cNvPr id="695357" name="Group 61">
                  <a:extLst>
                    <a:ext uri="{FF2B5EF4-FFF2-40B4-BE49-F238E27FC236}">
                      <a16:creationId xmlns:a16="http://schemas.microsoft.com/office/drawing/2014/main" id="{7C2B4AA6-D791-3747-8A60-13799AE1FC3F}"/>
                    </a:ext>
                  </a:extLst>
                </p:cNvPr>
                <p:cNvGrpSpPr>
                  <a:grpSpLocks/>
                </p:cNvGrpSpPr>
                <p:nvPr/>
              </p:nvGrpSpPr>
              <p:grpSpPr bwMode="auto">
                <a:xfrm>
                  <a:off x="1791" y="1730"/>
                  <a:ext cx="317" cy="661"/>
                  <a:chOff x="2245" y="3209"/>
                  <a:chExt cx="317" cy="661"/>
                </a:xfrm>
              </p:grpSpPr>
              <p:sp>
                <p:nvSpPr>
                  <p:cNvPr id="695358" name="Rectangle 62">
                    <a:extLst>
                      <a:ext uri="{FF2B5EF4-FFF2-40B4-BE49-F238E27FC236}">
                        <a16:creationId xmlns:a16="http://schemas.microsoft.com/office/drawing/2014/main" id="{116F4D32-3700-3442-9C62-C9850E30E893}"/>
                      </a:ext>
                    </a:extLst>
                  </p:cNvPr>
                  <p:cNvSpPr>
                    <a:spLocks noChangeArrowheads="1"/>
                  </p:cNvSpPr>
                  <p:nvPr/>
                </p:nvSpPr>
                <p:spPr bwMode="auto">
                  <a:xfrm>
                    <a:off x="2290" y="3209"/>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rPr>
                      <a:t>av</a:t>
                    </a:r>
                  </a:p>
                </p:txBody>
              </p:sp>
              <p:sp>
                <p:nvSpPr>
                  <p:cNvPr id="695359" name="Rectangle 63">
                    <a:extLst>
                      <a:ext uri="{FF2B5EF4-FFF2-40B4-BE49-F238E27FC236}">
                        <a16:creationId xmlns:a16="http://schemas.microsoft.com/office/drawing/2014/main" id="{56FD0834-8294-4147-A2E9-24023CBA6BD0}"/>
                      </a:ext>
                    </a:extLst>
                  </p:cNvPr>
                  <p:cNvSpPr>
                    <a:spLocks noChangeArrowheads="1"/>
                  </p:cNvSpPr>
                  <p:nvPr/>
                </p:nvSpPr>
                <p:spPr bwMode="auto">
                  <a:xfrm>
                    <a:off x="2245" y="3430"/>
                    <a:ext cx="317"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b="1">
                      <a:solidFill>
                        <a:srgbClr val="FFFFFF"/>
                      </a:solidFill>
                      <a:latin typeface="Times New Roman" panose="02020603050405020304" pitchFamily="18" charset="0"/>
                      <a:ea typeface="宋体" panose="02010600030101010101" pitchFamily="2" charset="-122"/>
                    </a:endParaRPr>
                  </a:p>
                </p:txBody>
              </p:sp>
              <p:sp>
                <p:nvSpPr>
                  <p:cNvPr id="695360" name="Line 64">
                    <a:extLst>
                      <a:ext uri="{FF2B5EF4-FFF2-40B4-BE49-F238E27FC236}">
                        <a16:creationId xmlns:a16="http://schemas.microsoft.com/office/drawing/2014/main" id="{430F8510-2B1C-A049-AE3C-5370E0E8AD6A}"/>
                      </a:ext>
                    </a:extLst>
                  </p:cNvPr>
                  <p:cNvSpPr>
                    <a:spLocks noChangeShapeType="1"/>
                  </p:cNvSpPr>
                  <p:nvPr/>
                </p:nvSpPr>
                <p:spPr bwMode="auto">
                  <a:xfrm>
                    <a:off x="2410" y="3553"/>
                    <a:ext cx="0" cy="317"/>
                  </a:xfrm>
                  <a:prstGeom prst="line">
                    <a:avLst/>
                  </a:prstGeom>
                  <a:noFill/>
                  <a:ln w="190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a:solidFill>
                        <a:srgbClr val="FFFFFF"/>
                      </a:solidFill>
                      <a:latin typeface="Times New Roman" panose="02020603050405020304" pitchFamily="18" charset="0"/>
                      <a:ea typeface="宋体" panose="02010600030101010101" pitchFamily="2" charset="-122"/>
                    </a:endParaRPr>
                  </a:p>
                </p:txBody>
              </p:sp>
            </p:grpSp>
          </p:grpSp>
          <p:sp>
            <p:nvSpPr>
              <p:cNvPr id="695361" name="Rectangle 65">
                <a:extLst>
                  <a:ext uri="{FF2B5EF4-FFF2-40B4-BE49-F238E27FC236}">
                    <a16:creationId xmlns:a16="http://schemas.microsoft.com/office/drawing/2014/main" id="{F530CC85-FE05-FB4F-BA1C-3C496876CD13}"/>
                  </a:ext>
                </a:extLst>
              </p:cNvPr>
              <p:cNvSpPr>
                <a:spLocks noChangeArrowheads="1"/>
              </p:cNvSpPr>
              <p:nvPr/>
            </p:nvSpPr>
            <p:spPr bwMode="auto">
              <a:xfrm>
                <a:off x="3016" y="3113"/>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rPr>
                  <a:t>(c)   </a:t>
                </a:r>
                <a:r>
                  <a:rPr kumimoji="1" lang="zh-CN" altLang="en-US" sz="2000" b="1">
                    <a:solidFill>
                      <a:srgbClr val="FFFFFF"/>
                    </a:solidFill>
                    <a:latin typeface="Times New Roman" panose="02020603050405020304" pitchFamily="18" charset="0"/>
                    <a:ea typeface="宋体" panose="02010600030101010101" pitchFamily="2" charset="-122"/>
                  </a:rPr>
                  <a:t>链表方式</a:t>
                </a:r>
              </a:p>
            </p:txBody>
          </p:sp>
        </p:grpSp>
        <p:sp>
          <p:nvSpPr>
            <p:cNvPr id="695362" name="Rectangle 66">
              <a:extLst>
                <a:ext uri="{FF2B5EF4-FFF2-40B4-BE49-F238E27FC236}">
                  <a16:creationId xmlns:a16="http://schemas.microsoft.com/office/drawing/2014/main" id="{469B476F-9E9F-E942-B8D3-4E14B8848F35}"/>
                </a:ext>
              </a:extLst>
            </p:cNvPr>
            <p:cNvSpPr>
              <a:spLocks noChangeArrowheads="1"/>
            </p:cNvSpPr>
            <p:nvPr/>
          </p:nvSpPr>
          <p:spPr bwMode="auto">
            <a:xfrm>
              <a:off x="1157" y="3884"/>
              <a:ext cx="381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r>
                <a:rPr kumimoji="1" lang="zh-CN" altLang="en-US" sz="2000" b="1">
                  <a:solidFill>
                    <a:srgbClr val="FFFFFF"/>
                  </a:solidFill>
                  <a:latin typeface="Times New Roman" panose="02020603050405020304" pitchFamily="18" charset="0"/>
                  <a:ea typeface="宋体" panose="02010600030101010101" pitchFamily="2" charset="-122"/>
                </a:rPr>
                <a:t>图</a:t>
              </a:r>
              <a:r>
                <a:rPr kumimoji="1" lang="en-US" altLang="zh-CN" sz="2000" b="1">
                  <a:solidFill>
                    <a:srgbClr val="FFFFFF"/>
                  </a:solidFill>
                  <a:latin typeface="Times New Roman" panose="02020603050405020304" pitchFamily="18" charset="0"/>
                  <a:ea typeface="宋体" panose="02010600030101010101" pitchFamily="2" charset="-122"/>
                </a:rPr>
                <a:t>8-2   </a:t>
              </a:r>
              <a:r>
                <a:rPr kumimoji="1" lang="zh-CN" altLang="en-US" sz="2000" b="1">
                  <a:solidFill>
                    <a:srgbClr val="FFFFFF"/>
                  </a:solidFill>
                  <a:latin typeface="Times New Roman" panose="02020603050405020304" pitchFamily="18" charset="0"/>
                  <a:ea typeface="宋体" panose="02010600030101010101" pitchFamily="2" charset="-122"/>
                </a:rPr>
                <a:t>动态存储管理过程中的内存状态和空闲表结构</a:t>
              </a:r>
            </a:p>
          </p:txBody>
        </p:sp>
      </p:grpSp>
    </p:spTree>
    <p:extLst>
      <p:ext uri="{BB962C8B-B14F-4D97-AF65-F5344CB8AC3E}">
        <p14:creationId xmlns:p14="http://schemas.microsoft.com/office/powerpoint/2010/main" val="388126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EBF27E6E-BEA1-5B40-ADE9-02A71FA80A3A}"/>
              </a:ext>
            </a:extLst>
          </p:cNvPr>
          <p:cNvSpPr>
            <a:spLocks noGrp="1" noChangeArrowheads="1"/>
          </p:cNvSpPr>
          <p:nvPr>
            <p:ph type="title"/>
          </p:nvPr>
        </p:nvSpPr>
        <p:spPr>
          <a:xfrm>
            <a:off x="2324100" y="284163"/>
            <a:ext cx="8020050" cy="768350"/>
          </a:xfrm>
        </p:spPr>
        <p:txBody>
          <a:bodyPr/>
          <a:lstStyle/>
          <a:p>
            <a:r>
              <a:rPr lang="en-US" altLang="zh-CN" sz="4000" b="1">
                <a:latin typeface="Times New Roman" panose="02020603050405020304" pitchFamily="18" charset="0"/>
              </a:rPr>
              <a:t>8.2.2   </a:t>
            </a:r>
            <a:r>
              <a:rPr lang="zh-CN" altLang="en-US" b="1">
                <a:ea typeface="楷体_GB2312" pitchFamily="49" charset="-122"/>
              </a:rPr>
              <a:t>结点结构方式与分配策略</a:t>
            </a:r>
          </a:p>
        </p:txBody>
      </p:sp>
      <p:sp>
        <p:nvSpPr>
          <p:cNvPr id="696323" name="Rectangle 3">
            <a:extLst>
              <a:ext uri="{FF2B5EF4-FFF2-40B4-BE49-F238E27FC236}">
                <a16:creationId xmlns:a16="http://schemas.microsoft.com/office/drawing/2014/main" id="{9AF9A1CB-8675-0F4F-A3AA-496C98BF0BDA}"/>
              </a:ext>
            </a:extLst>
          </p:cNvPr>
          <p:cNvSpPr>
            <a:spLocks noGrp="1" noChangeArrowheads="1"/>
          </p:cNvSpPr>
          <p:nvPr>
            <p:ph type="body" idx="1"/>
          </p:nvPr>
        </p:nvSpPr>
        <p:spPr>
          <a:xfrm>
            <a:off x="1703389" y="1231900"/>
            <a:ext cx="8785225" cy="5221288"/>
          </a:xfrm>
          <a:noFill/>
          <a:ln/>
        </p:spPr>
        <p:txBody>
          <a:bodyPr/>
          <a:lstStyle/>
          <a:p>
            <a:pPr marL="0" indent="0">
              <a:lnSpc>
                <a:spcPct val="110000"/>
              </a:lnSpc>
              <a:buNone/>
            </a:pPr>
            <a:r>
              <a:rPr lang="en-US" altLang="zh-CN" sz="4000" b="1">
                <a:solidFill>
                  <a:schemeClr val="folHlink"/>
                </a:solidFill>
              </a:rPr>
              <a:t>1  </a:t>
            </a:r>
            <a:r>
              <a:rPr lang="zh-CN" altLang="en-US" sz="4000" b="1">
                <a:solidFill>
                  <a:schemeClr val="folHlink"/>
                </a:solidFill>
                <a:ea typeface="楷体_GB2312" pitchFamily="49" charset="-122"/>
              </a:rPr>
              <a:t>请求分配的块大小相同</a:t>
            </a:r>
          </a:p>
          <a:p>
            <a:pPr marL="0" indent="0">
              <a:lnSpc>
                <a:spcPct val="110000"/>
              </a:lnSpc>
              <a:buNone/>
            </a:pPr>
            <a:r>
              <a:rPr lang="zh-CN" altLang="en-US" sz="2000" b="1"/>
              <a:t>        </a:t>
            </a:r>
            <a:r>
              <a:rPr lang="zh-CN" altLang="en-US" sz="2800" b="1"/>
              <a:t>将进行动态存储分配的整个内存区域</a:t>
            </a:r>
            <a:r>
              <a:rPr lang="en-US" altLang="zh-CN" sz="2800" b="1"/>
              <a:t>(</a:t>
            </a:r>
            <a:r>
              <a:rPr lang="zh-CN" altLang="en-US" sz="2800" b="1"/>
              <a:t>堆</a:t>
            </a:r>
            <a:r>
              <a:rPr lang="en-US" altLang="zh-CN" sz="2800" b="1"/>
              <a:t>)</a:t>
            </a:r>
            <a:r>
              <a:rPr lang="zh-CN" altLang="en-US" sz="2800" b="1"/>
              <a:t>按所需大小分割成若干大小相同的块，然后用指针链接成一个可利用空间表。</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t>  分配时：从表的首结点分配，然后删除该结点；</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t> 回收时：将释放的空闲块插入表头。</a:t>
            </a:r>
          </a:p>
          <a:p>
            <a:pPr marL="0" indent="0">
              <a:lnSpc>
                <a:spcPct val="110000"/>
              </a:lnSpc>
              <a:buNone/>
            </a:pPr>
            <a:r>
              <a:rPr lang="en-US" altLang="zh-CN" sz="4000" b="1">
                <a:solidFill>
                  <a:schemeClr val="folHlink"/>
                </a:solidFill>
              </a:rPr>
              <a:t>2  </a:t>
            </a:r>
            <a:r>
              <a:rPr lang="zh-CN" altLang="en-US" sz="4000" b="1">
                <a:solidFill>
                  <a:schemeClr val="folHlink"/>
                </a:solidFill>
                <a:ea typeface="楷体_GB2312" pitchFamily="49" charset="-122"/>
              </a:rPr>
              <a:t>请求分配的块大小只有几种规格</a:t>
            </a:r>
          </a:p>
          <a:p>
            <a:pPr marL="0" indent="0">
              <a:lnSpc>
                <a:spcPct val="110000"/>
              </a:lnSpc>
              <a:buNone/>
            </a:pPr>
            <a:r>
              <a:rPr lang="zh-CN" altLang="en-US" sz="2000" b="1"/>
              <a:t>           </a:t>
            </a:r>
            <a:r>
              <a:rPr lang="zh-CN" altLang="en-US" sz="2800" b="1"/>
              <a:t>根据统计概率事先对动态分配的堆建立若干个可利用空间链表，同一链表中的结点</a:t>
            </a:r>
            <a:r>
              <a:rPr lang="en-US" altLang="zh-CN" sz="2800" b="1"/>
              <a:t>(</a:t>
            </a:r>
            <a:r>
              <a:rPr lang="zh-CN" altLang="en-US" sz="2800" b="1"/>
              <a:t>块</a:t>
            </a:r>
            <a:r>
              <a:rPr lang="en-US" altLang="zh-CN" sz="2800" b="1"/>
              <a:t>)</a:t>
            </a:r>
            <a:r>
              <a:rPr lang="zh-CN" altLang="en-US" sz="2800" b="1"/>
              <a:t>大小都相同。</a:t>
            </a:r>
          </a:p>
        </p:txBody>
      </p:sp>
    </p:spTree>
    <p:extLst>
      <p:ext uri="{BB962C8B-B14F-4D97-AF65-F5344CB8AC3E}">
        <p14:creationId xmlns:p14="http://schemas.microsoft.com/office/powerpoint/2010/main" val="180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4AC145FF-2AF0-7A4D-B899-6FC04E75DA2A}"/>
              </a:ext>
            </a:extLst>
          </p:cNvPr>
          <p:cNvSpPr>
            <a:spLocks noGrp="1" noChangeArrowheads="1"/>
          </p:cNvSpPr>
          <p:nvPr>
            <p:ph type="body" idx="1"/>
          </p:nvPr>
        </p:nvSpPr>
        <p:spPr>
          <a:xfrm>
            <a:off x="1752601" y="188913"/>
            <a:ext cx="8736013" cy="5327650"/>
          </a:xfrm>
        </p:spPr>
        <p:txBody>
          <a:bodyPr/>
          <a:lstStyle/>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分配时</a:t>
            </a:r>
            <a:r>
              <a:rPr lang="zh-CN" altLang="en-US" b="1"/>
              <a:t>：根据请求的大小</a:t>
            </a:r>
            <a:r>
              <a:rPr lang="zh-CN" altLang="en-US" b="1">
                <a:latin typeface="宋体" panose="02010600030101010101" pitchFamily="2" charset="-122"/>
              </a:rPr>
              <a:t>，将最接近该大小的某个链表的首结点分配给用户。若剩余部分正好差不多是另一种规格大小，则将剩余部分插入到另一种规格的链表中，然后删除该结点</a:t>
            </a:r>
            <a:r>
              <a:rPr lang="zh-CN" altLang="en-US" b="1"/>
              <a:t>；</a:t>
            </a:r>
            <a:endParaRPr lang="zh-CN" altLang="en-US" b="1">
              <a:latin typeface="宋体" panose="02010600030101010101" pitchFamily="2" charset="-122"/>
            </a:endParaRP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a:latin typeface="宋体" panose="02010600030101010101" pitchFamily="2" charset="-122"/>
              </a:rPr>
              <a:t>回收时</a:t>
            </a:r>
            <a:r>
              <a:rPr lang="zh-CN" altLang="en-US" b="1"/>
              <a:t>：只要</a:t>
            </a:r>
            <a:r>
              <a:rPr lang="zh-CN" altLang="en-US" b="1">
                <a:latin typeface="宋体" panose="02010600030101010101" pitchFamily="2" charset="-122"/>
              </a:rPr>
              <a:t>将所释放的空闲块插入到相应大小的表头。</a:t>
            </a:r>
          </a:p>
          <a:p>
            <a:pPr marL="0" indent="0">
              <a:lnSpc>
                <a:spcPct val="110000"/>
              </a:lnSpc>
              <a:buNone/>
            </a:pPr>
            <a:r>
              <a:rPr lang="zh-CN" altLang="en-US" sz="3600" b="1">
                <a:solidFill>
                  <a:schemeClr val="folHlink"/>
                </a:solidFill>
                <a:latin typeface="宋体" panose="02010600030101010101" pitchFamily="2" charset="-122"/>
              </a:rPr>
              <a:t>存在的问题</a:t>
            </a:r>
            <a:r>
              <a:rPr lang="zh-CN" altLang="en-US" sz="3600" b="1"/>
              <a:t>：</a:t>
            </a:r>
          </a:p>
          <a:p>
            <a:pPr marL="0" indent="0">
              <a:lnSpc>
                <a:spcPct val="110000"/>
              </a:lnSpc>
              <a:buNone/>
            </a:pPr>
            <a:r>
              <a:rPr lang="zh-CN" altLang="en-US" b="1"/>
              <a:t>       </a:t>
            </a:r>
            <a:r>
              <a:rPr lang="zh-CN" altLang="en-US" sz="2800" b="1"/>
              <a:t>当请求分配的块空间大小比最大规格的结点还大时</a:t>
            </a:r>
            <a:r>
              <a:rPr lang="zh-CN" altLang="en-US" sz="2800" b="1">
                <a:latin typeface="宋体" panose="02010600030101010101" pitchFamily="2" charset="-122"/>
              </a:rPr>
              <a:t>，</a:t>
            </a:r>
            <a:r>
              <a:rPr lang="zh-CN" altLang="en-US" sz="2800" b="1"/>
              <a:t>分配不能进行</a:t>
            </a:r>
            <a:r>
              <a:rPr lang="zh-CN" altLang="en-US" sz="2800" b="1">
                <a:latin typeface="宋体" panose="02010600030101010101" pitchFamily="2" charset="-122"/>
              </a:rPr>
              <a:t>。</a:t>
            </a:r>
            <a:r>
              <a:rPr lang="zh-CN" altLang="en-US" sz="2800" b="1"/>
              <a:t>而实际上</a:t>
            </a:r>
            <a:r>
              <a:rPr lang="zh-CN" altLang="en-US" sz="2800" b="1">
                <a:latin typeface="宋体" panose="02010600030101010101" pitchFamily="2" charset="-122"/>
              </a:rPr>
              <a:t>内存空间</a:t>
            </a:r>
            <a:r>
              <a:rPr lang="zh-CN" altLang="en-US" sz="2800" b="1"/>
              <a:t>却</a:t>
            </a:r>
            <a:r>
              <a:rPr lang="zh-CN" altLang="en-US" sz="2800" b="1">
                <a:latin typeface="宋体" panose="02010600030101010101" pitchFamily="2" charset="-122"/>
              </a:rPr>
              <a:t>可能存在比所需大小还要大的的连续空间，</a:t>
            </a:r>
            <a:r>
              <a:rPr lang="zh-CN" altLang="en-US" sz="2800" b="1"/>
              <a:t>应该能够分配</a:t>
            </a:r>
            <a:r>
              <a:rPr lang="zh-CN" altLang="en-US" sz="2800" b="1">
                <a:latin typeface="宋体" panose="02010600030101010101" pitchFamily="2" charset="-122"/>
              </a:rPr>
              <a:t>。</a:t>
            </a:r>
          </a:p>
        </p:txBody>
      </p:sp>
    </p:spTree>
    <p:extLst>
      <p:ext uri="{BB962C8B-B14F-4D97-AF65-F5344CB8AC3E}">
        <p14:creationId xmlns:p14="http://schemas.microsoft.com/office/powerpoint/2010/main" val="333224318"/>
      </p:ext>
    </p:extLst>
  </p:cSld>
  <p:clrMapOvr>
    <a:masterClrMapping/>
  </p:clrMapOvr>
</p:sld>
</file>

<file path=ppt/theme/theme1.xml><?xml version="1.0" encoding="utf-8"?>
<a:theme xmlns:a="http://schemas.openxmlformats.org/drawingml/2006/main" name="3_Soaring">
  <a:themeElements>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3_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3_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3_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3_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3_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3529</Words>
  <Application>Microsoft Macintosh PowerPoint</Application>
  <PresentationFormat>宽屏</PresentationFormat>
  <Paragraphs>214</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楷体_GB2312</vt:lpstr>
      <vt:lpstr>宋体</vt:lpstr>
      <vt:lpstr>Arial Unicode MS</vt:lpstr>
      <vt:lpstr>Arial</vt:lpstr>
      <vt:lpstr>Times New Roman</vt:lpstr>
      <vt:lpstr>Wingdings</vt:lpstr>
      <vt:lpstr>3_Soaring</vt:lpstr>
      <vt:lpstr>第8章 动态存储管理</vt:lpstr>
      <vt:lpstr>PowerPoint 演示文稿</vt:lpstr>
      <vt:lpstr>PowerPoint 演示文稿</vt:lpstr>
      <vt:lpstr>PowerPoint 演示文稿</vt:lpstr>
      <vt:lpstr>8.2 可利用空间表及分配方法</vt:lpstr>
      <vt:lpstr>8.2.1  可利用空间表的组织</vt:lpstr>
      <vt:lpstr>PowerPoint 演示文稿</vt:lpstr>
      <vt:lpstr>8.2.2   结点结构方式与分配策略</vt:lpstr>
      <vt:lpstr>PowerPoint 演示文稿</vt:lpstr>
      <vt:lpstr>PowerPoint 演示文稿</vt:lpstr>
      <vt:lpstr>PowerPoint 演示文稿</vt:lpstr>
      <vt:lpstr>PowerPoint 演示文稿</vt:lpstr>
      <vt:lpstr>PowerPoint 演示文稿</vt:lpstr>
      <vt:lpstr>8.3   边界标识法</vt:lpstr>
      <vt:lpstr>8.3.1   可利用空闲表结点结构</vt:lpstr>
      <vt:lpstr>8.3.2   分配算法</vt:lpstr>
      <vt:lpstr>PowerPoint 演示文稿</vt:lpstr>
      <vt:lpstr>PowerPoint 演示文稿</vt:lpstr>
      <vt:lpstr>8.3.3   回收算法</vt:lpstr>
      <vt:lpstr>PowerPoint 演示文稿</vt:lpstr>
      <vt:lpstr>PowerPoint 演示文稿</vt:lpstr>
      <vt:lpstr>PowerPoint 演示文稿</vt:lpstr>
      <vt:lpstr>8.4   伙伴系统</vt:lpstr>
      <vt:lpstr>8.4.1  可利用空间表的结构</vt:lpstr>
      <vt:lpstr>PowerPoint 演示文稿</vt:lpstr>
      <vt:lpstr>8.4.2  分配算法</vt:lpstr>
      <vt:lpstr>PowerPoint 演示文稿</vt:lpstr>
      <vt:lpstr>8.4.3  回收算法</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 其平</dc:creator>
  <cp:lastModifiedBy>何 其平</cp:lastModifiedBy>
  <cp:revision>2</cp:revision>
  <dcterms:created xsi:type="dcterms:W3CDTF">2019-11-08T02:08:12Z</dcterms:created>
  <dcterms:modified xsi:type="dcterms:W3CDTF">2019-11-08T02:10:32Z</dcterms:modified>
</cp:coreProperties>
</file>