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352" r:id="rId2"/>
    <p:sldId id="353" r:id="rId3"/>
    <p:sldId id="354" r:id="rId4"/>
    <p:sldId id="355" r:id="rId5"/>
    <p:sldId id="356" r:id="rId6"/>
    <p:sldId id="357" r:id="rId7"/>
    <p:sldId id="1001" r:id="rId8"/>
    <p:sldId id="1002" r:id="rId9"/>
    <p:sldId id="1003" r:id="rId10"/>
    <p:sldId id="1004" r:id="rId11"/>
    <p:sldId id="1005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62"/>
  </p:normalViewPr>
  <p:slideViewPr>
    <p:cSldViewPr snapToGrid="0" snapToObjects="1">
      <p:cViewPr varScale="1">
        <p:scale>
          <a:sx n="82" d="100"/>
          <a:sy n="82" d="100"/>
        </p:scale>
        <p:origin x="1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9E007-05BA-4E47-B724-3EFC5990CD56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CBFFB-79AB-9E46-ABE4-8677BC3C0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68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193578-7D94-BC48-97A4-2BF3FF9E1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DD2113-2827-6541-9196-F38FFCFA7D18}" type="slidenum">
              <a:rPr kumimoji="1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4562" name="幻灯片图像占位符 1">
            <a:extLst>
              <a:ext uri="{FF2B5EF4-FFF2-40B4-BE49-F238E27FC236}">
                <a16:creationId xmlns:a16="http://schemas.microsoft.com/office/drawing/2014/main" id="{53A09582-FE97-254B-9718-CBE3C2990F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4563" name="备注占位符 2">
            <a:extLst>
              <a:ext uri="{FF2B5EF4-FFF2-40B4-BE49-F238E27FC236}">
                <a16:creationId xmlns:a16="http://schemas.microsoft.com/office/drawing/2014/main" id="{34F3E012-35D4-624C-934F-91812E4D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34564" name="灯片编号占位符 3">
            <a:extLst>
              <a:ext uri="{FF2B5EF4-FFF2-40B4-BE49-F238E27FC236}">
                <a16:creationId xmlns:a16="http://schemas.microsoft.com/office/drawing/2014/main" id="{7BF8ACB8-B537-6041-B501-D08C90C996C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F5129B-ACDD-2548-8FC4-19822106A3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0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C03EB63F-9BE3-B04D-BC1B-D814E4AD6C99}"/>
              </a:ext>
            </a:extLst>
          </p:cNvPr>
          <p:cNvGrpSpPr>
            <a:grpSpLocks/>
          </p:cNvGrpSpPr>
          <p:nvPr/>
        </p:nvGrpSpPr>
        <p:grpSpPr bwMode="auto">
          <a:xfrm>
            <a:off x="-1380067" y="1552576"/>
            <a:ext cx="13572067" cy="5305425"/>
            <a:chOff x="-652" y="978"/>
            <a:chExt cx="6412" cy="3342"/>
          </a:xfrm>
        </p:grpSpPr>
        <p:sp>
          <p:nvSpPr>
            <p:cNvPr id="10243" name="Freeform 3">
              <a:extLst>
                <a:ext uri="{FF2B5EF4-FFF2-40B4-BE49-F238E27FC236}">
                  <a16:creationId xmlns:a16="http://schemas.microsoft.com/office/drawing/2014/main" id="{3A6C26BE-D7C6-6C4E-BB03-2A8C7CAB1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244" name="Arc 4">
              <a:extLst>
                <a:ext uri="{FF2B5EF4-FFF2-40B4-BE49-F238E27FC236}">
                  <a16:creationId xmlns:a16="http://schemas.microsoft.com/office/drawing/2014/main" id="{A06B205F-86F2-2B42-BA93-7C034565E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10245" name="Rectangle 5">
            <a:extLst>
              <a:ext uri="{FF2B5EF4-FFF2-40B4-BE49-F238E27FC236}">
                <a16:creationId xmlns:a16="http://schemas.microsoft.com/office/drawing/2014/main" id="{B0AF62B0-40D5-E040-988E-F844E7A42DF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F8C0432-647C-5D48-8F97-CB373CBF1952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1AAEF803-1C48-7440-9097-929FFBBE8A5E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8D030DEC-3685-5442-AF1A-AA08E81312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BAC01B33-A7DF-7945-9AA1-082F7DC690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BB866E7-DF50-B140-B730-C8B67FD379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24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EF350-8F24-6E40-9FB9-9FE124CC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2EF77-D2F6-8C40-A33B-C1FD30B0B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645C6-49B9-5248-9A35-C232F937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A77EF-3CCF-004F-A02D-157C8F1A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DEBF4-E569-D843-AA52-5FFFE3AC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82B7C-F081-C34F-931D-61B6D92DED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76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51388A-4AEB-9644-8665-EF7E6491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1B7931-9970-284C-9AF2-38D744065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67E63-8C15-E04A-A04C-A34810A2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05E1D-0811-B44A-9ECC-AFDE83B2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484E0-ECAD-AC41-A240-BCF2DF29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D7729-AE08-F747-8C0A-3047F00D71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037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E9C695-A885-4549-B9E2-EAADE044B42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2CDBB9-EE4A-5B47-9429-59783497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260784-1BDC-0748-8E6C-B6145380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B22F78-D783-7749-B7C5-A00B6980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8398DAC-D159-B049-86B9-D446B0DB2B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18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08CB1-4234-C844-9D8B-217412FD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DD59C-FB0D-5B48-91CD-1DB6EDBA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97DF4-9BFB-A243-8C8C-9BA72422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C26C8-6285-9944-93BC-C7CB196D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B934F-A6A9-7449-AAD2-6CF63C08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A3CB1-318B-AA46-9EEF-EE11875EFA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0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4D21E-87F7-1F4D-9656-E08B6CCC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08A14-F499-6D4B-AB4C-0FF9CA2F1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6DB4D-D6F5-2240-8416-37073D5C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54A10-80D9-9E41-8DD9-61CEECCF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D7291-E1C9-CC40-BAFF-22F57182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423E1-93C4-C049-90B9-4E679E6207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16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6CC37-2164-E94F-B423-621AFD84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7294B-04D7-5E4B-AA9B-AEE3164FB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1F143-30F6-EA43-9DA4-5749177C9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96327-6B30-224F-B2B8-4F93DD1A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EF9AD-2DAE-DC42-9FC8-6A9A008C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27026-A66E-4F48-88DB-D2285863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615CB-6307-B946-993C-829214469D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88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BAD09-6357-8342-AA8E-E6A88AE9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8AFF1-9CBD-BE43-8C4B-BDEBD5D3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FBBD3E-A305-FC42-ADD2-E6DBF3F24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B27F39-EEC3-7945-85B7-049B40FC4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2371C-EA5A-2A41-92B4-2748AF659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388022-489D-2647-8192-5AD6D872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BD5C7F-453A-E34A-BD8B-5857430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3B1C7-A2C5-134B-909C-771D5E5F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0CBF2-1757-8A41-8CF4-2D400EE40F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93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00F1A-982B-6E41-856B-B802B6E3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EFB6D7-0A24-9544-BEDE-78FF4730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5780BC-8553-344E-8D00-006795F1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203570-E569-FA46-98F2-5BE5D018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16E5-5DE0-9947-B189-2C3F39F5F6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14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8C473B-B697-5940-BFDC-1F9017F2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1E0D83-8767-7240-8C1F-F1D3C477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24497D-0469-8B40-89B3-8B6073E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2D4AE-BFC0-5A4E-BEF5-E2898EC737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68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B392A-6785-CB4A-BFEF-55F6469D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4E88F-2DAD-8444-A548-E4E209A18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E35F4-19C3-9349-80A4-24249E8FB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CBED6-B2FC-AE4A-B16A-64CBF3C8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7AD78-4DF0-AD4A-9C14-D956CABE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69EB2-A9DB-4243-9CDC-6E6D39E0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10482-AD84-F748-AF6B-13100E6942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74180-EE87-A348-99AD-786E70DD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C7F888-49E0-FE43-9432-24B25F027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C10892-E139-9C46-B79C-4F36CBD2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CCBD2-5893-1C45-89F4-ECAE74A4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E5065-A6C1-8940-BE3D-DA9E31B1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B0C0EB-BA97-B54D-9CE2-B9FABDEE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9BE53-C5D0-9C4B-93A6-235A9756C7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606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>
            <a:extLst>
              <a:ext uri="{FF2B5EF4-FFF2-40B4-BE49-F238E27FC236}">
                <a16:creationId xmlns:a16="http://schemas.microsoft.com/office/drawing/2014/main" id="{577827EE-AF29-904A-8D32-4DED3FE52EA3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12177184" cy="6845300"/>
            <a:chOff x="0" y="1"/>
            <a:chExt cx="5753" cy="4312"/>
          </a:xfrm>
        </p:grpSpPr>
        <p:sp>
          <p:nvSpPr>
            <p:cNvPr id="9219" name="Freeform 3">
              <a:extLst>
                <a:ext uri="{FF2B5EF4-FFF2-40B4-BE49-F238E27FC236}">
                  <a16:creationId xmlns:a16="http://schemas.microsoft.com/office/drawing/2014/main" id="{1B987B61-E1C6-9D45-88B4-C2419AFF4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220" name="Arc 4">
              <a:extLst>
                <a:ext uri="{FF2B5EF4-FFF2-40B4-BE49-F238E27FC236}">
                  <a16:creationId xmlns:a16="http://schemas.microsoft.com/office/drawing/2014/main" id="{C7111B40-2A41-0F48-82B3-5C7866C46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9221" name="Rectangle 5">
            <a:extLst>
              <a:ext uri="{FF2B5EF4-FFF2-40B4-BE49-F238E27FC236}">
                <a16:creationId xmlns:a16="http://schemas.microsoft.com/office/drawing/2014/main" id="{D9A7A5CA-74D3-FF42-9E93-44081ECD3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FFDA674-FF91-674E-83FC-735406989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BCBAE18C-6B2F-9442-ACCC-C698374A7C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525E4BF5-D13E-4E45-8E1D-EB2B19DD3D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fld id="{9CF14A9B-DCCB-9943-A4A8-884938196AF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267F1D9A-5376-9E44-9099-21243D7A5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1974680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696CDE82-A21D-D444-A008-3C5621170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第２章   计算机的发展及应用</a:t>
            </a:r>
          </a:p>
        </p:txBody>
      </p:sp>
      <p:sp>
        <p:nvSpPr>
          <p:cNvPr id="132099" name="Text Box 3">
            <a:extLst>
              <a:ext uri="{FF2B5EF4-FFF2-40B4-BE49-F238E27FC236}">
                <a16:creationId xmlns:a16="http://schemas.microsoft.com/office/drawing/2014/main" id="{4F4F6E95-CC2A-0543-8517-DFFC567FF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4800600"/>
            <a:ext cx="4730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2" action="ppaction://hlinksldjump"/>
              </a:rPr>
              <a:t>2.3 计算机的展望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3D6B0ECA-EA48-A44D-86D7-FAC84F6EF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3476625"/>
            <a:ext cx="4425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3" action="ppaction://hlinksldjump"/>
              </a:rPr>
              <a:t>2.2 计算机的应用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101" name="Text Box 5">
            <a:extLst>
              <a:ext uri="{FF2B5EF4-FFF2-40B4-BE49-F238E27FC236}">
                <a16:creationId xmlns:a16="http://schemas.microsoft.com/office/drawing/2014/main" id="{9A5756F0-6081-7044-954C-9422ECD79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2152650"/>
            <a:ext cx="450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4" action="ppaction://hlinksldjump"/>
              </a:rPr>
              <a:t>2.1 计算机的发展史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105" name="AutoShape 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273525B0-D946-6A41-8A51-E75051AA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74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6">
            <a:extLst>
              <a:ext uri="{FF2B5EF4-FFF2-40B4-BE49-F238E27FC236}">
                <a16:creationId xmlns:a16="http://schemas.microsoft.com/office/drawing/2014/main" id="{FE011A83-2AA6-6F42-A119-D434C83C0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/>
              </a:rPr>
              <a:t>2.1</a:t>
            </a:r>
          </a:p>
        </p:txBody>
      </p:sp>
      <p:sp>
        <p:nvSpPr>
          <p:cNvPr id="832515" name="Text Box 8">
            <a:extLst>
              <a:ext uri="{FF2B5EF4-FFF2-40B4-BE49-F238E27FC236}">
                <a16:creationId xmlns:a16="http://schemas.microsoft.com/office/drawing/2014/main" id="{52ADB13B-AFC2-EC40-9695-450D3BE0D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228600"/>
            <a:ext cx="8380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FFFFFF"/>
                </a:solidFill>
              </a:rPr>
              <a:t>最快的五台超级计算机</a:t>
            </a:r>
            <a:r>
              <a:rPr lang="zh-CN" altLang="en-US" sz="2800" b="1">
                <a:solidFill>
                  <a:srgbClr val="FFFFFF"/>
                </a:solidFill>
              </a:rPr>
              <a:t>（截止到 </a:t>
            </a:r>
            <a:r>
              <a:rPr lang="en-US" altLang="zh-CN" sz="2800" b="1">
                <a:solidFill>
                  <a:srgbClr val="FFFFFF"/>
                </a:solidFill>
              </a:rPr>
              <a:t>2009.06</a:t>
            </a:r>
            <a:r>
              <a:rPr lang="zh-CN" altLang="en-US" sz="2800" b="1">
                <a:solidFill>
                  <a:srgbClr val="FFFFFF"/>
                </a:solidFill>
              </a:rPr>
              <a:t>）</a:t>
            </a:r>
          </a:p>
        </p:txBody>
      </p:sp>
      <p:sp>
        <p:nvSpPr>
          <p:cNvPr id="54281" name="Text Box 9">
            <a:extLst>
              <a:ext uri="{FF2B5EF4-FFF2-40B4-BE49-F238E27FC236}">
                <a16:creationId xmlns:a16="http://schemas.microsoft.com/office/drawing/2014/main" id="{56819FBE-B276-A048-B6D5-788755CB1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66801"/>
            <a:ext cx="731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3200" b="1">
                <a:solidFill>
                  <a:srgbClr val="FFFFFF"/>
                </a:solidFill>
              </a:rPr>
              <a:t>4.</a:t>
            </a:r>
            <a:r>
              <a:rPr lang="en-US" altLang="zh-CN" sz="3200" b="1">
                <a:solidFill>
                  <a:srgbClr val="FFFFFF"/>
                </a:solidFill>
              </a:rPr>
              <a:t> SGI Pleiades</a:t>
            </a:r>
            <a:r>
              <a:rPr lang="zh-CN" altLang="en-US" sz="3200" b="1">
                <a:solidFill>
                  <a:srgbClr val="FFFFFF"/>
                </a:solidFill>
              </a:rPr>
              <a:t>系统</a:t>
            </a:r>
            <a:r>
              <a:rPr lang="en-US" altLang="zh-CN" sz="4000">
                <a:solidFill>
                  <a:srgbClr val="FFCC66"/>
                </a:solidFill>
              </a:rPr>
              <a:t>		</a:t>
            </a:r>
            <a:endParaRPr lang="zh-CN" altLang="en-US" sz="3200" b="1">
              <a:solidFill>
                <a:srgbClr val="FFFFFF"/>
              </a:solidFill>
            </a:endParaRPr>
          </a:p>
        </p:txBody>
      </p:sp>
      <p:sp>
        <p:nvSpPr>
          <p:cNvPr id="832517" name="Text Box 15">
            <a:extLst>
              <a:ext uri="{FF2B5EF4-FFF2-40B4-BE49-F238E27FC236}">
                <a16:creationId xmlns:a16="http://schemas.microsoft.com/office/drawing/2014/main" id="{31005781-77A0-CE4D-8EF4-3E090836F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6064251"/>
            <a:ext cx="8496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en-US" sz="2800" b="1">
                <a:solidFill>
                  <a:srgbClr val="FFFFFF"/>
                </a:solidFill>
              </a:rPr>
              <a:t>51</a:t>
            </a:r>
            <a:r>
              <a:rPr lang="en-US" altLang="zh-CN" sz="2800" b="1">
                <a:solidFill>
                  <a:srgbClr val="FFFFFF"/>
                </a:solidFill>
              </a:rPr>
              <a:t> </a:t>
            </a:r>
            <a:r>
              <a:rPr lang="en-US" altLang="en-US" sz="2800" b="1">
                <a:solidFill>
                  <a:srgbClr val="FFFFFF"/>
                </a:solidFill>
              </a:rPr>
              <a:t>200</a:t>
            </a:r>
            <a:r>
              <a:rPr lang="en-US" altLang="zh-CN" sz="2800" b="1">
                <a:solidFill>
                  <a:srgbClr val="FFFFFF"/>
                </a:solidFill>
              </a:rPr>
              <a:t> </a:t>
            </a:r>
            <a:r>
              <a:rPr lang="zh-CN" altLang="en-US" sz="2800" b="1">
                <a:solidFill>
                  <a:srgbClr val="FFFFFF"/>
                </a:solidFill>
              </a:rPr>
              <a:t>个计算核心    最大平均速度 </a:t>
            </a:r>
            <a:r>
              <a:rPr kumimoji="0" lang="en-US" altLang="en-US" sz="2800" b="1">
                <a:solidFill>
                  <a:srgbClr val="FFFFFF"/>
                </a:solidFill>
              </a:rPr>
              <a:t>487</a:t>
            </a:r>
            <a:r>
              <a:rPr kumimoji="0" lang="en-US" altLang="zh-CN" sz="2800" b="1">
                <a:solidFill>
                  <a:srgbClr val="FFFFFF"/>
                </a:solidFill>
              </a:rPr>
              <a:t> </a:t>
            </a:r>
            <a:r>
              <a:rPr kumimoji="0" lang="en-US" altLang="en-US" sz="2800" b="1">
                <a:solidFill>
                  <a:srgbClr val="FFFFFF"/>
                </a:solidFill>
              </a:rPr>
              <a:t>005</a:t>
            </a:r>
            <a:r>
              <a:rPr kumimoji="0" lang="en-US" altLang="zh-CN" sz="2800" b="1">
                <a:solidFill>
                  <a:srgbClr val="FFFFFF"/>
                </a:solidFill>
              </a:rPr>
              <a:t> </a:t>
            </a:r>
            <a:r>
              <a:rPr lang="en-US" altLang="en-US" sz="2800" b="1">
                <a:solidFill>
                  <a:srgbClr val="FFFFFF"/>
                </a:solidFill>
              </a:rPr>
              <a:t>GFLOPS</a:t>
            </a:r>
            <a:r>
              <a:rPr lang="zh-CN" altLang="en-US" sz="2800" b="1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832518" name="Picture 4" descr="http://www.nas.nasa.gov/News/Images/Images/pleiades_1.jpg">
            <a:extLst>
              <a:ext uri="{FF2B5EF4-FFF2-40B4-BE49-F238E27FC236}">
                <a16:creationId xmlns:a16="http://schemas.microsoft.com/office/drawing/2014/main" id="{089B6BA1-A64D-FC4C-A3BA-F408E900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857375"/>
            <a:ext cx="6108700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2519" name="AutoShape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3C386D0-1D11-B640-BD08-793CC7BE3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68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3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 autoUpdateAnimBg="0"/>
      <p:bldP spid="8325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052">
            <a:extLst>
              <a:ext uri="{FF2B5EF4-FFF2-40B4-BE49-F238E27FC236}">
                <a16:creationId xmlns:a16="http://schemas.microsoft.com/office/drawing/2014/main" id="{9430079D-9CEC-8F49-9754-719D95A78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/>
              </a:rPr>
              <a:t>2.1</a:t>
            </a:r>
          </a:p>
        </p:txBody>
      </p:sp>
      <p:sp>
        <p:nvSpPr>
          <p:cNvPr id="833539" name="Text Box 2055">
            <a:extLst>
              <a:ext uri="{FF2B5EF4-FFF2-40B4-BE49-F238E27FC236}">
                <a16:creationId xmlns:a16="http://schemas.microsoft.com/office/drawing/2014/main" id="{0A730C2F-1EBF-C24D-A725-24072E878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228600"/>
            <a:ext cx="8164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FFFFFF"/>
                </a:solidFill>
              </a:rPr>
              <a:t>最快的五台超级计算机</a:t>
            </a:r>
            <a:r>
              <a:rPr lang="zh-CN" altLang="en-US" sz="2800" b="1">
                <a:solidFill>
                  <a:srgbClr val="FFFFFF"/>
                </a:solidFill>
              </a:rPr>
              <a:t>（截止到 </a:t>
            </a:r>
            <a:r>
              <a:rPr lang="en-US" altLang="zh-CN" sz="2800" b="1">
                <a:solidFill>
                  <a:srgbClr val="FFFFFF"/>
                </a:solidFill>
              </a:rPr>
              <a:t>2009.06</a:t>
            </a:r>
            <a:r>
              <a:rPr lang="zh-CN" altLang="en-US" sz="2800" b="1">
                <a:solidFill>
                  <a:srgbClr val="FFFFFF"/>
                </a:solidFill>
              </a:rPr>
              <a:t>）</a:t>
            </a:r>
          </a:p>
        </p:txBody>
      </p:sp>
      <p:sp>
        <p:nvSpPr>
          <p:cNvPr id="53256" name="Text Box 2056">
            <a:extLst>
              <a:ext uri="{FF2B5EF4-FFF2-40B4-BE49-F238E27FC236}">
                <a16:creationId xmlns:a16="http://schemas.microsoft.com/office/drawing/2014/main" id="{3F069BCB-3DEF-8745-A89A-5BDE49655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66800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kumimoji="0" lang="zh-CN" altLang="en-US" sz="3200" b="1">
                <a:solidFill>
                  <a:srgbClr val="FFFFFF"/>
                </a:solidFill>
              </a:rPr>
              <a:t>5</a:t>
            </a:r>
            <a:r>
              <a:rPr kumimoji="0" lang="zh-CN" altLang="en-US" sz="3200" b="1">
                <a:solidFill>
                  <a:srgbClr val="FFFFFF"/>
                </a:solidFill>
                <a:latin typeface="隶书" pitchFamily="49" charset="-122"/>
              </a:rPr>
              <a:t>.</a:t>
            </a:r>
            <a:r>
              <a:rPr lang="en-US" altLang="zh-CN" sz="3200" b="1">
                <a:solidFill>
                  <a:srgbClr val="FFFFFF"/>
                </a:solidFill>
              </a:rPr>
              <a:t> IBM BlueGene/L</a:t>
            </a:r>
            <a:r>
              <a:rPr lang="zh-CN" altLang="en-US" sz="3200" b="1">
                <a:solidFill>
                  <a:srgbClr val="FFFFFF"/>
                </a:solidFill>
              </a:rPr>
              <a:t>系统</a:t>
            </a:r>
            <a:endParaRPr kumimoji="0" lang="zh-CN" altLang="en-US" sz="3200" b="1">
              <a:solidFill>
                <a:srgbClr val="FFFFFF"/>
              </a:solidFill>
            </a:endParaRPr>
          </a:p>
        </p:txBody>
      </p:sp>
      <p:sp>
        <p:nvSpPr>
          <p:cNvPr id="833541" name="Text Box 2057">
            <a:extLst>
              <a:ext uri="{FF2B5EF4-FFF2-40B4-BE49-F238E27FC236}">
                <a16:creationId xmlns:a16="http://schemas.microsoft.com/office/drawing/2014/main" id="{12606802-A23C-984F-B966-E027D585B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929313"/>
            <a:ext cx="871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en-US" sz="2800" b="1">
                <a:solidFill>
                  <a:srgbClr val="FFFFFF"/>
                </a:solidFill>
              </a:rPr>
              <a:t>212</a:t>
            </a:r>
            <a:r>
              <a:rPr lang="en-US" altLang="zh-CN" sz="2800" b="1">
                <a:solidFill>
                  <a:srgbClr val="FFFFFF"/>
                </a:solidFill>
              </a:rPr>
              <a:t> </a:t>
            </a:r>
            <a:r>
              <a:rPr lang="en-US" altLang="en-US" sz="2800" b="1">
                <a:solidFill>
                  <a:srgbClr val="FFFFFF"/>
                </a:solidFill>
              </a:rPr>
              <a:t>992</a:t>
            </a:r>
            <a:r>
              <a:rPr lang="en-US" altLang="zh-CN" sz="2800" b="1">
                <a:solidFill>
                  <a:srgbClr val="FFFFFF"/>
                </a:solidFill>
              </a:rPr>
              <a:t> </a:t>
            </a:r>
            <a:r>
              <a:rPr lang="zh-CN" altLang="en-US" sz="2800" b="1">
                <a:solidFill>
                  <a:srgbClr val="FFFFFF"/>
                </a:solidFill>
              </a:rPr>
              <a:t>个计算核心    最大平均速度 </a:t>
            </a:r>
            <a:r>
              <a:rPr kumimoji="0" lang="en-US" altLang="en-US" sz="2800" b="1">
                <a:solidFill>
                  <a:srgbClr val="FFFFFF"/>
                </a:solidFill>
              </a:rPr>
              <a:t>478</a:t>
            </a:r>
            <a:r>
              <a:rPr kumimoji="0" lang="en-US" altLang="zh-CN" sz="2800" b="1">
                <a:solidFill>
                  <a:srgbClr val="FFFFFF"/>
                </a:solidFill>
              </a:rPr>
              <a:t> </a:t>
            </a:r>
            <a:r>
              <a:rPr kumimoji="0" lang="en-US" altLang="en-US" sz="2800" b="1">
                <a:solidFill>
                  <a:srgbClr val="FFFFFF"/>
                </a:solidFill>
              </a:rPr>
              <a:t>200</a:t>
            </a:r>
            <a:r>
              <a:rPr kumimoji="0" lang="en-US" altLang="zh-CN" sz="2800" b="1">
                <a:solidFill>
                  <a:srgbClr val="FFFFFF"/>
                </a:solidFill>
              </a:rPr>
              <a:t> </a:t>
            </a:r>
            <a:r>
              <a:rPr lang="en-US" altLang="en-US" sz="2800" b="1">
                <a:solidFill>
                  <a:srgbClr val="FFFFFF"/>
                </a:solidFill>
              </a:rPr>
              <a:t>GFLOPS</a:t>
            </a:r>
            <a:endParaRPr lang="zh-CN" altLang="en-US" sz="2800" b="1">
              <a:solidFill>
                <a:srgbClr val="FFFFFF"/>
              </a:solidFill>
            </a:endParaRPr>
          </a:p>
        </p:txBody>
      </p:sp>
      <p:pic>
        <p:nvPicPr>
          <p:cNvPr id="833542" name="Picture 4" descr="http://gb.cri.cn/mmsource/images/2005/10/28/pa051028061.jpg">
            <a:extLst>
              <a:ext uri="{FF2B5EF4-FFF2-40B4-BE49-F238E27FC236}">
                <a16:creationId xmlns:a16="http://schemas.microsoft.com/office/drawing/2014/main" id="{9961877C-4051-6B45-AC6E-96640BEC0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785938"/>
            <a:ext cx="60007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3543" name="AutoShape 7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2ABEB38-A6A4-FB4A-AA60-B084CAD73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06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3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autoUpdateAnimBg="0"/>
      <p:bldP spid="8335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F037D5E6-E0B4-1A4F-B5FA-E5C44603A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143363" name="Text Box 3">
            <a:extLst>
              <a:ext uri="{FF2B5EF4-FFF2-40B4-BE49-F238E27FC236}">
                <a16:creationId xmlns:a16="http://schemas.microsoft.com/office/drawing/2014/main" id="{C51D603F-1E3D-6444-AF7D-0CC999831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2205039"/>
            <a:ext cx="7480300" cy="213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最权威的超级计算机排名的参考网址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en-US" altLang="zh-CN" sz="3200" b="1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en-US" altLang="zh-CN" sz="36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http://www.top500.org</a:t>
            </a:r>
            <a:endParaRPr kumimoji="1" lang="zh-CN" altLang="en-US" sz="36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65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10F18AE-5B0F-2C4D-92E1-FDDEBD695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13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>
            <a:extLst>
              <a:ext uri="{FF2B5EF4-FFF2-40B4-BE49-F238E27FC236}">
                <a16:creationId xmlns:a16="http://schemas.microsoft.com/office/drawing/2014/main" id="{296884C2-9C7A-E849-8D69-B2ABE2D16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678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二、微型计算机的出现和发展</a:t>
            </a:r>
          </a:p>
        </p:txBody>
      </p:sp>
      <p:sp>
        <p:nvSpPr>
          <p:cNvPr id="144387" name="Text Box 3">
            <a:extLst>
              <a:ext uri="{FF2B5EF4-FFF2-40B4-BE49-F238E27FC236}">
                <a16:creationId xmlns:a16="http://schemas.microsoft.com/office/drawing/2014/main" id="{1E998841-FFBC-CC42-98FE-850E92C9A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127158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微处理器芯片</a:t>
            </a:r>
          </a:p>
        </p:txBody>
      </p:sp>
      <p:sp>
        <p:nvSpPr>
          <p:cNvPr id="144388" name="Text Box 4">
            <a:extLst>
              <a:ext uri="{FF2B5EF4-FFF2-40B4-BE49-F238E27FC236}">
                <a16:creationId xmlns:a16="http://schemas.microsoft.com/office/drawing/2014/main" id="{3C75638F-93F9-B245-8DD3-3E16254E1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27158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存储器芯片</a:t>
            </a:r>
          </a:p>
        </p:txBody>
      </p:sp>
      <p:sp>
        <p:nvSpPr>
          <p:cNvPr id="144389" name="Text Box 5">
            <a:extLst>
              <a:ext uri="{FF2B5EF4-FFF2-40B4-BE49-F238E27FC236}">
                <a16:creationId xmlns:a16="http://schemas.microsoft.com/office/drawing/2014/main" id="{405FBE55-2C3A-CE42-8CAB-F9394BF45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266826"/>
            <a:ext cx="125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1971年</a:t>
            </a:r>
          </a:p>
        </p:txBody>
      </p:sp>
      <p:grpSp>
        <p:nvGrpSpPr>
          <p:cNvPr id="144390" name="Group 6">
            <a:extLst>
              <a:ext uri="{FF2B5EF4-FFF2-40B4-BE49-F238E27FC236}">
                <a16:creationId xmlns:a16="http://schemas.microsoft.com/office/drawing/2014/main" id="{B32C4C9F-7E86-7E4F-93F4-D3B1551E4AA5}"/>
              </a:ext>
            </a:extLst>
          </p:cNvPr>
          <p:cNvGrpSpPr>
            <a:grpSpLocks/>
          </p:cNvGrpSpPr>
          <p:nvPr/>
        </p:nvGrpSpPr>
        <p:grpSpPr bwMode="auto">
          <a:xfrm>
            <a:off x="3100388" y="1876425"/>
            <a:ext cx="2335212" cy="2254250"/>
            <a:chOff x="1100" y="1182"/>
            <a:chExt cx="1471" cy="1420"/>
          </a:xfrm>
        </p:grpSpPr>
        <p:sp>
          <p:nvSpPr>
            <p:cNvPr id="144391" name="Text Box 7">
              <a:extLst>
                <a:ext uri="{FF2B5EF4-FFF2-40B4-BE49-F238E27FC236}">
                  <a16:creationId xmlns:a16="http://schemas.microsoft.com/office/drawing/2014/main" id="{0129BB22-21D3-644E-B23D-1AAA67808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468"/>
              <a:ext cx="565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8位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16位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32位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64位</a:t>
              </a:r>
            </a:p>
          </p:txBody>
        </p:sp>
        <p:sp>
          <p:nvSpPr>
            <p:cNvPr id="144392" name="Text Box 8">
              <a:extLst>
                <a:ext uri="{FF2B5EF4-FFF2-40B4-BE49-F238E27FC236}">
                  <a16:creationId xmlns:a16="http://schemas.microsoft.com/office/drawing/2014/main" id="{A2207980-C2FB-C141-A650-9CC38A08F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0" y="1182"/>
              <a:ext cx="1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4位（4004）</a:t>
              </a:r>
            </a:p>
          </p:txBody>
        </p:sp>
      </p:grpSp>
      <p:sp>
        <p:nvSpPr>
          <p:cNvPr id="144393" name="Text Box 9">
            <a:extLst>
              <a:ext uri="{FF2B5EF4-FFF2-40B4-BE49-F238E27FC236}">
                <a16:creationId xmlns:a16="http://schemas.microsoft.com/office/drawing/2014/main" id="{6165C8CF-C369-9F4E-8CDE-C06AC6099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7264" y="1266826"/>
            <a:ext cx="1252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1970年</a:t>
            </a:r>
          </a:p>
        </p:txBody>
      </p:sp>
      <p:grpSp>
        <p:nvGrpSpPr>
          <p:cNvPr id="144394" name="Group 10">
            <a:extLst>
              <a:ext uri="{FF2B5EF4-FFF2-40B4-BE49-F238E27FC236}">
                <a16:creationId xmlns:a16="http://schemas.microsoft.com/office/drawing/2014/main" id="{49C05BE5-BF04-2346-8FBB-DE36FEB29FBD}"/>
              </a:ext>
            </a:extLst>
          </p:cNvPr>
          <p:cNvGrpSpPr>
            <a:grpSpLocks/>
          </p:cNvGrpSpPr>
          <p:nvPr/>
        </p:nvGrpSpPr>
        <p:grpSpPr bwMode="auto">
          <a:xfrm>
            <a:off x="7018338" y="1800226"/>
            <a:ext cx="1439862" cy="4892675"/>
            <a:chOff x="3845" y="1134"/>
            <a:chExt cx="907" cy="3082"/>
          </a:xfrm>
        </p:grpSpPr>
        <p:sp>
          <p:nvSpPr>
            <p:cNvPr id="144395" name="Text Box 11">
              <a:extLst>
                <a:ext uri="{FF2B5EF4-FFF2-40B4-BE49-F238E27FC236}">
                  <a16:creationId xmlns:a16="http://schemas.microsoft.com/office/drawing/2014/main" id="{7044AF14-0AFB-E347-916F-2200F3A2C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5" y="1134"/>
              <a:ext cx="6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256位</a:t>
              </a:r>
            </a:p>
          </p:txBody>
        </p:sp>
        <p:sp>
          <p:nvSpPr>
            <p:cNvPr id="144396" name="Text Box 12">
              <a:extLst>
                <a:ext uri="{FF2B5EF4-FFF2-40B4-BE49-F238E27FC236}">
                  <a16:creationId xmlns:a16="http://schemas.microsoft.com/office/drawing/2014/main" id="{E97C49C7-AA99-D845-A86E-F523822E1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5" y="1441"/>
              <a:ext cx="9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1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144397" name="Text Box 13">
              <a:extLst>
                <a:ext uri="{FF2B5EF4-FFF2-40B4-BE49-F238E27FC236}">
                  <a16:creationId xmlns:a16="http://schemas.microsoft.com/office/drawing/2014/main" id="{650A06EA-F439-D449-85B7-C946A1C74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2053"/>
              <a:ext cx="7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16K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144398" name="Text Box 14">
              <a:extLst>
                <a:ext uri="{FF2B5EF4-FFF2-40B4-BE49-F238E27FC236}">
                  <a16:creationId xmlns:a16="http://schemas.microsoft.com/office/drawing/2014/main" id="{6A7971F3-6F27-BA43-9F3E-8CF4FB584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2359"/>
              <a:ext cx="7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64K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144399" name="Text Box 15">
              <a:extLst>
                <a:ext uri="{FF2B5EF4-FFF2-40B4-BE49-F238E27FC236}">
                  <a16:creationId xmlns:a16="http://schemas.microsoft.com/office/drawing/2014/main" id="{08C8FF2E-95FA-5944-AC16-7E913F76D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1" y="2665"/>
              <a:ext cx="8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256K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144400" name="Text Box 16">
              <a:extLst>
                <a:ext uri="{FF2B5EF4-FFF2-40B4-BE49-F238E27FC236}">
                  <a16:creationId xmlns:a16="http://schemas.microsoft.com/office/drawing/2014/main" id="{19274747-EF74-2E4D-B2EA-DDD7B3D9A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8" y="2971"/>
              <a:ext cx="6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1M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144401" name="Text Box 17">
              <a:extLst>
                <a:ext uri="{FF2B5EF4-FFF2-40B4-BE49-F238E27FC236}">
                  <a16:creationId xmlns:a16="http://schemas.microsoft.com/office/drawing/2014/main" id="{E314DC14-F783-AD4A-833E-E0616B5F5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6" y="3582"/>
              <a:ext cx="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16M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144402" name="Text Box 18">
              <a:extLst>
                <a:ext uri="{FF2B5EF4-FFF2-40B4-BE49-F238E27FC236}">
                  <a16:creationId xmlns:a16="http://schemas.microsoft.com/office/drawing/2014/main" id="{4179AE01-6B07-7A4B-8B6C-8DF2CCF0F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6" y="3889"/>
              <a:ext cx="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64M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144403" name="Text Box 19">
              <a:extLst>
                <a:ext uri="{FF2B5EF4-FFF2-40B4-BE49-F238E27FC236}">
                  <a16:creationId xmlns:a16="http://schemas.microsoft.com/office/drawing/2014/main" id="{7DFA5D8E-E6DE-B54C-8D44-16CF0FED0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5" y="1747"/>
              <a:ext cx="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4K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144404" name="Text Box 20">
              <a:extLst>
                <a:ext uri="{FF2B5EF4-FFF2-40B4-BE49-F238E27FC236}">
                  <a16:creationId xmlns:a16="http://schemas.microsoft.com/office/drawing/2014/main" id="{A23B9C23-AEFF-364D-AF2D-A9CFEADE8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8" y="3258"/>
              <a:ext cx="6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4M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</a:p>
          </p:txBody>
        </p:sp>
      </p:grpSp>
      <p:sp>
        <p:nvSpPr>
          <p:cNvPr id="144405" name="Rectangle 21">
            <a:extLst>
              <a:ext uri="{FF2B5EF4-FFF2-40B4-BE49-F238E27FC236}">
                <a16:creationId xmlns:a16="http://schemas.microsoft.com/office/drawing/2014/main" id="{81CEDE93-C26A-3C4E-863C-F17C7DEDB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144407" name="AutoShape 2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003A962-52B5-4C44-95C9-3EF6E5116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18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autoUpdateAnimBg="0"/>
      <p:bldP spid="144388" grpId="0" autoUpdateAnimBg="0"/>
      <p:bldP spid="144389" grpId="0" autoUpdateAnimBg="0"/>
      <p:bldP spid="14439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>
            <a:extLst>
              <a:ext uri="{FF2B5EF4-FFF2-40B4-BE49-F238E27FC236}">
                <a16:creationId xmlns:a16="http://schemas.microsoft.com/office/drawing/2014/main" id="{397ED29E-09CE-BC41-9DBC-D0D50377B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609600"/>
            <a:ext cx="2511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Moore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定律</a:t>
            </a:r>
          </a:p>
        </p:txBody>
      </p:sp>
      <p:sp>
        <p:nvSpPr>
          <p:cNvPr id="145411" name="Text Box 3">
            <a:extLst>
              <a:ext uri="{FF2B5EF4-FFF2-40B4-BE49-F238E27FC236}">
                <a16:creationId xmlns:a16="http://schemas.microsoft.com/office/drawing/2014/main" id="{559AB72F-E188-B546-83C2-96855413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1876425"/>
            <a:ext cx="39306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Intel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公司的缔造者之一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Gordon  Moore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提出</a:t>
            </a:r>
          </a:p>
        </p:txBody>
      </p:sp>
      <p:grpSp>
        <p:nvGrpSpPr>
          <p:cNvPr id="145412" name="Group 4">
            <a:extLst>
              <a:ext uri="{FF2B5EF4-FFF2-40B4-BE49-F238E27FC236}">
                <a16:creationId xmlns:a16="http://schemas.microsoft.com/office/drawing/2014/main" id="{508556EF-FB4E-8744-8641-1361525228F7}"/>
              </a:ext>
            </a:extLst>
          </p:cNvPr>
          <p:cNvGrpSpPr>
            <a:grpSpLocks/>
          </p:cNvGrpSpPr>
          <p:nvPr/>
        </p:nvGrpSpPr>
        <p:grpSpPr bwMode="auto">
          <a:xfrm>
            <a:off x="3455988" y="3276601"/>
            <a:ext cx="4468812" cy="1331913"/>
            <a:chOff x="1217" y="2064"/>
            <a:chExt cx="2815" cy="839"/>
          </a:xfrm>
        </p:grpSpPr>
        <p:sp>
          <p:nvSpPr>
            <p:cNvPr id="145413" name="Text Box 5">
              <a:extLst>
                <a:ext uri="{FF2B5EF4-FFF2-40B4-BE49-F238E27FC236}">
                  <a16:creationId xmlns:a16="http://schemas.microsoft.com/office/drawing/2014/main" id="{927646AD-3F44-EB4F-A73E-DE5AE876E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2064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微芯片上集成的</a:t>
              </a:r>
            </a:p>
          </p:txBody>
        </p:sp>
        <p:sp>
          <p:nvSpPr>
            <p:cNvPr id="145414" name="Text Box 6">
              <a:extLst>
                <a:ext uri="{FF2B5EF4-FFF2-40B4-BE49-F238E27FC236}">
                  <a16:creationId xmlns:a16="http://schemas.microsoft.com/office/drawing/2014/main" id="{18003D46-8460-3245-8986-F3AD4F077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" y="2576"/>
              <a:ext cx="28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晶体管数目每三年翻两番</a:t>
              </a:r>
            </a:p>
          </p:txBody>
        </p:sp>
      </p:grpSp>
      <p:sp>
        <p:nvSpPr>
          <p:cNvPr id="145415" name="Rectangle 7">
            <a:extLst>
              <a:ext uri="{FF2B5EF4-FFF2-40B4-BE49-F238E27FC236}">
                <a16:creationId xmlns:a16="http://schemas.microsoft.com/office/drawing/2014/main" id="{5A3D0213-D910-1948-B5C7-DD41D5FAE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145417" name="AutoShape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0BCDF6A-5489-554B-9EA7-F44E97C6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80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>
            <a:extLst>
              <a:ext uri="{FF2B5EF4-FFF2-40B4-BE49-F238E27FC236}">
                <a16:creationId xmlns:a16="http://schemas.microsoft.com/office/drawing/2014/main" id="{0DFDA20D-7AAA-8C49-B065-C90F63AAA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52400"/>
            <a:ext cx="6797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Intel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公司的典型微处理器产品</a:t>
            </a:r>
          </a:p>
        </p:txBody>
      </p:sp>
      <p:sp>
        <p:nvSpPr>
          <p:cNvPr id="146435" name="Text Box 3">
            <a:extLst>
              <a:ext uri="{FF2B5EF4-FFF2-40B4-BE49-F238E27FC236}">
                <a16:creationId xmlns:a16="http://schemas.microsoft.com/office/drawing/2014/main" id="{A93B40A8-3CC6-DC4C-87B2-10679661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971550"/>
            <a:ext cx="8610600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8080                      8位                1974年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8086                    16位                1979年               2.9 万个晶体管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80286                  16位                1982年             13.4 万个晶体管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80386                  32位                1985年             27.5 万个晶体管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80486                  32位                1989年           120.0 万个晶体管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Pentium             64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位（准）    1993年            310.0 万个晶体管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Pentium Pro      64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位（准）    1995年            550.0 万个晶体管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Pentium Ⅱ        64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位（准）    1997年           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750.0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万个晶体管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Pentium Ⅲ        64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位（准）    1999年           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950.0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万个晶体管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Pentium Ⅳ        64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                2000年         4 200.0 万个晶体管</a:t>
            </a:r>
          </a:p>
        </p:txBody>
      </p:sp>
      <p:sp>
        <p:nvSpPr>
          <p:cNvPr id="146436" name="Rectangle 4">
            <a:extLst>
              <a:ext uri="{FF2B5EF4-FFF2-40B4-BE49-F238E27FC236}">
                <a16:creationId xmlns:a16="http://schemas.microsoft.com/office/drawing/2014/main" id="{569A130E-5F27-6446-8FD1-7DCB7F4ED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146437" name="Text Box 5">
            <a:extLst>
              <a:ext uri="{FF2B5EF4-FFF2-40B4-BE49-F238E27FC236}">
                <a16:creationId xmlns:a16="http://schemas.microsoft.com/office/drawing/2014/main" id="{7948CD93-F70C-B247-91D1-2D3A4A3A8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486400"/>
            <a:ext cx="853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　　　　　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2007 年      芯片上可集成     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1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亿</a:t>
            </a:r>
            <a:r>
              <a:rPr kumimoji="1" lang="zh-CN" altLang="en-US" sz="1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zh-CN" altLang="en-US" sz="1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千万</a:t>
            </a:r>
            <a:r>
              <a:rPr kumimoji="1" lang="zh-CN" altLang="en-US" sz="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晶体管 </a:t>
            </a:r>
          </a:p>
        </p:txBody>
      </p:sp>
      <p:sp>
        <p:nvSpPr>
          <p:cNvPr id="146438" name="Text Box 6">
            <a:extLst>
              <a:ext uri="{FF2B5EF4-FFF2-40B4-BE49-F238E27FC236}">
                <a16:creationId xmlns:a16="http://schemas.microsoft.com/office/drawing/2014/main" id="{4FAB17C5-BEC4-BF45-99F8-F9A821D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6019800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预计</a:t>
            </a:r>
            <a:r>
              <a:rPr kumimoji="1" lang="zh-CN" altLang="en-US" sz="1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2010 年      芯片上可集成                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zh-CN" altLang="en-US" sz="1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亿</a:t>
            </a:r>
            <a:r>
              <a:rPr kumimoji="1" lang="zh-CN" altLang="en-US" sz="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个晶体管</a:t>
            </a:r>
          </a:p>
        </p:txBody>
      </p:sp>
      <p:sp>
        <p:nvSpPr>
          <p:cNvPr id="146440" name="AutoShape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A3972D2-855F-6F49-B0FB-CB09E4F39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22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utoUpdateAnimBg="0"/>
      <p:bldP spid="146437" grpId="0" autoUpdateAnimBg="0"/>
      <p:bldP spid="14643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>
            <a:extLst>
              <a:ext uri="{FF2B5EF4-FFF2-40B4-BE49-F238E27FC236}">
                <a16:creationId xmlns:a16="http://schemas.microsoft.com/office/drawing/2014/main" id="{FC2754BB-4795-E746-8170-85D136B90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58775"/>
            <a:ext cx="632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三、软件技术的兴起和发展</a:t>
            </a:r>
          </a:p>
        </p:txBody>
      </p:sp>
      <p:sp>
        <p:nvSpPr>
          <p:cNvPr id="147459" name="Text Box 3">
            <a:extLst>
              <a:ext uri="{FF2B5EF4-FFF2-40B4-BE49-F238E27FC236}">
                <a16:creationId xmlns:a16="http://schemas.microsoft.com/office/drawing/2014/main" id="{9E2079FF-F6A7-3148-B1C5-240DA5954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017713"/>
            <a:ext cx="3308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机器语言   面向机器</a:t>
            </a:r>
          </a:p>
        </p:txBody>
      </p:sp>
      <p:sp>
        <p:nvSpPr>
          <p:cNvPr id="147460" name="Text Box 4">
            <a:extLst>
              <a:ext uri="{FF2B5EF4-FFF2-40B4-BE49-F238E27FC236}">
                <a16:creationId xmlns:a16="http://schemas.microsoft.com/office/drawing/2014/main" id="{CB66A803-4A27-114C-BBF4-DCC7D0400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682876"/>
            <a:ext cx="330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汇编语言   面向机器</a:t>
            </a:r>
          </a:p>
        </p:txBody>
      </p:sp>
      <p:sp>
        <p:nvSpPr>
          <p:cNvPr id="147461" name="Text Box 5">
            <a:extLst>
              <a:ext uri="{FF2B5EF4-FFF2-40B4-BE49-F238E27FC236}">
                <a16:creationId xmlns:a16="http://schemas.microsoft.com/office/drawing/2014/main" id="{D35C7757-F753-ED4C-A1AB-DBFDF8D4F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3348038"/>
            <a:ext cx="3308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高级语言   面向问题</a:t>
            </a:r>
          </a:p>
        </p:txBody>
      </p:sp>
      <p:sp>
        <p:nvSpPr>
          <p:cNvPr id="147462" name="Text Box 6">
            <a:extLst>
              <a:ext uri="{FF2B5EF4-FFF2-40B4-BE49-F238E27FC236}">
                <a16:creationId xmlns:a16="http://schemas.microsoft.com/office/drawing/2014/main" id="{C59DC393-2ED0-964F-B7F4-ADC4FACC6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4" y="4013201"/>
            <a:ext cx="5424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FORTRAN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科学计算和工程计算</a:t>
            </a:r>
          </a:p>
        </p:txBody>
      </p:sp>
      <p:sp>
        <p:nvSpPr>
          <p:cNvPr id="147463" name="Text Box 7">
            <a:extLst>
              <a:ext uri="{FF2B5EF4-FFF2-40B4-BE49-F238E27FC236}">
                <a16:creationId xmlns:a16="http://schemas.microsoft.com/office/drawing/2014/main" id="{37416E81-1D40-334E-B1B9-4B765354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678363"/>
            <a:ext cx="4730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PASCAL    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结构化程序设计</a:t>
            </a:r>
          </a:p>
        </p:txBody>
      </p:sp>
      <p:sp>
        <p:nvSpPr>
          <p:cNvPr id="147464" name="Text Box 8">
            <a:extLst>
              <a:ext uri="{FF2B5EF4-FFF2-40B4-BE49-F238E27FC236}">
                <a16:creationId xmlns:a16="http://schemas.microsoft.com/office/drawing/2014/main" id="{8697EE89-CCDD-9746-AA25-2D74F2411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5343526"/>
            <a:ext cx="365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C＋＋         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面向对象</a:t>
            </a:r>
          </a:p>
        </p:txBody>
      </p:sp>
      <p:sp>
        <p:nvSpPr>
          <p:cNvPr id="147465" name="Text Box 9">
            <a:extLst>
              <a:ext uri="{FF2B5EF4-FFF2-40B4-BE49-F238E27FC236}">
                <a16:creationId xmlns:a16="http://schemas.microsoft.com/office/drawing/2014/main" id="{76860BD5-B41A-2D46-AF40-3D4BF2C7E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4" y="6010276"/>
            <a:ext cx="437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Java            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适应网络环境</a:t>
            </a:r>
          </a:p>
        </p:txBody>
      </p:sp>
      <p:sp>
        <p:nvSpPr>
          <p:cNvPr id="147466" name="Text Box 10">
            <a:extLst>
              <a:ext uri="{FF2B5EF4-FFF2-40B4-BE49-F238E27FC236}">
                <a16:creationId xmlns:a16="http://schemas.microsoft.com/office/drawing/2014/main" id="{6B6A1EFA-3A46-404E-B5A5-4D52CDDC3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173164"/>
            <a:ext cx="2425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1.  各种语言</a:t>
            </a:r>
          </a:p>
        </p:txBody>
      </p:sp>
      <p:sp>
        <p:nvSpPr>
          <p:cNvPr id="147467" name="Rectangle 11">
            <a:extLst>
              <a:ext uri="{FF2B5EF4-FFF2-40B4-BE49-F238E27FC236}">
                <a16:creationId xmlns:a16="http://schemas.microsoft.com/office/drawing/2014/main" id="{0C41E975-66BC-2041-8438-B74DE6B11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147469" name="AutoShape 1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D181E96-DAD9-764C-9C8B-4DD943F8E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76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autoUpdateAnimBg="0"/>
      <p:bldP spid="147460" grpId="0" autoUpdateAnimBg="0"/>
      <p:bldP spid="147461" grpId="0" autoUpdateAnimBg="0"/>
      <p:bldP spid="147462" grpId="0" autoUpdateAnimBg="0"/>
      <p:bldP spid="147463" grpId="0" autoUpdateAnimBg="0"/>
      <p:bldP spid="147464" grpId="0" autoUpdateAnimBg="0"/>
      <p:bldP spid="147465" grpId="0" autoUpdateAnimBg="0"/>
      <p:bldP spid="14746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>
            <a:extLst>
              <a:ext uri="{FF2B5EF4-FFF2-40B4-BE49-F238E27FC236}">
                <a16:creationId xmlns:a16="http://schemas.microsoft.com/office/drawing/2014/main" id="{17A8CCEF-C772-EC46-827F-8A41B42B3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9600"/>
            <a:ext cx="3849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系统软件</a:t>
            </a:r>
          </a:p>
        </p:txBody>
      </p:sp>
      <p:sp>
        <p:nvSpPr>
          <p:cNvPr id="148483" name="Text Box 3">
            <a:extLst>
              <a:ext uri="{FF2B5EF4-FFF2-40B4-BE49-F238E27FC236}">
                <a16:creationId xmlns:a16="http://schemas.microsoft.com/office/drawing/2014/main" id="{CB5F57E7-FF3C-4D48-9BF2-9BF0DCC33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60020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语言处理程序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汇编程序  编译程序  解释程序</a:t>
            </a:r>
          </a:p>
        </p:txBody>
      </p:sp>
      <p:sp>
        <p:nvSpPr>
          <p:cNvPr id="148484" name="Text Box 4">
            <a:extLst>
              <a:ext uri="{FF2B5EF4-FFF2-40B4-BE49-F238E27FC236}">
                <a16:creationId xmlns:a16="http://schemas.microsoft.com/office/drawing/2014/main" id="{EC6C59E2-5070-3C40-B42D-F3E6BB67C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514600"/>
            <a:ext cx="7065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操作系统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DOS  UNIX  Windows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148485" name="Text Box 5">
            <a:extLst>
              <a:ext uri="{FF2B5EF4-FFF2-40B4-BE49-F238E27FC236}">
                <a16:creationId xmlns:a16="http://schemas.microsoft.com/office/drawing/2014/main" id="{00D14369-7804-1B4A-B044-7FA0E3B31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429000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服务性程序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装配  调试  诊断  排错</a:t>
            </a:r>
          </a:p>
        </p:txBody>
      </p:sp>
      <p:sp>
        <p:nvSpPr>
          <p:cNvPr id="148486" name="Text Box 6">
            <a:extLst>
              <a:ext uri="{FF2B5EF4-FFF2-40B4-BE49-F238E27FC236}">
                <a16:creationId xmlns:a16="http://schemas.microsoft.com/office/drawing/2014/main" id="{8CF75666-7CBC-264A-8141-DDDBF609A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343400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数据库管理系统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数据库和数据库管理软件</a:t>
            </a:r>
          </a:p>
        </p:txBody>
      </p:sp>
      <p:sp>
        <p:nvSpPr>
          <p:cNvPr id="148487" name="Text Box 7">
            <a:extLst>
              <a:ext uri="{FF2B5EF4-FFF2-40B4-BE49-F238E27FC236}">
                <a16:creationId xmlns:a16="http://schemas.microsoft.com/office/drawing/2014/main" id="{D969A1A5-895F-DE4E-8C2D-B0664DCB0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2578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网络软件</a:t>
            </a:r>
          </a:p>
        </p:txBody>
      </p:sp>
      <p:sp>
        <p:nvSpPr>
          <p:cNvPr id="148488" name="Rectangle 8">
            <a:extLst>
              <a:ext uri="{FF2B5EF4-FFF2-40B4-BE49-F238E27FC236}">
                <a16:creationId xmlns:a16="http://schemas.microsoft.com/office/drawing/2014/main" id="{9E0115DE-D40C-D842-AEB0-5D52C1FFC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148490" name="AutoShap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822CF45-A84A-2A40-9CCE-53281F2F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31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autoUpdateAnimBg="0"/>
      <p:bldP spid="148484" grpId="0" autoUpdateAnimBg="0"/>
      <p:bldP spid="148485" grpId="0" autoUpdateAnimBg="0"/>
      <p:bldP spid="148486" grpId="0" autoUpdateAnimBg="0"/>
      <p:bldP spid="14848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>
            <a:extLst>
              <a:ext uri="{FF2B5EF4-FFF2-40B4-BE49-F238E27FC236}">
                <a16:creationId xmlns:a16="http://schemas.microsoft.com/office/drawing/2014/main" id="{F3A133B6-A9C6-3E47-AEBB-8F75C489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577850"/>
            <a:ext cx="3852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软件发展的特点</a:t>
            </a:r>
          </a:p>
        </p:txBody>
      </p:sp>
      <p:sp>
        <p:nvSpPr>
          <p:cNvPr id="149507" name="Text Box 3">
            <a:extLst>
              <a:ext uri="{FF2B5EF4-FFF2-40B4-BE49-F238E27FC236}">
                <a16:creationId xmlns:a16="http://schemas.microsoft.com/office/drawing/2014/main" id="{5D77E271-ED90-F44D-B44D-1BA5919B5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647825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⑴  开发周期长</a:t>
            </a:r>
          </a:p>
        </p:txBody>
      </p:sp>
      <p:sp>
        <p:nvSpPr>
          <p:cNvPr id="149508" name="Text Box 4">
            <a:extLst>
              <a:ext uri="{FF2B5EF4-FFF2-40B4-BE49-F238E27FC236}">
                <a16:creationId xmlns:a16="http://schemas.microsoft.com/office/drawing/2014/main" id="{885C25C8-2277-774C-823B-FC73BC7D4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527300"/>
            <a:ext cx="434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⑵  制作成本昂贵</a:t>
            </a:r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9EEA9AC8-DD5E-0A48-B003-0F4353452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408364"/>
            <a:ext cx="6934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⑶  检测软件产品质量的特殊性</a:t>
            </a:r>
          </a:p>
        </p:txBody>
      </p:sp>
      <p:grpSp>
        <p:nvGrpSpPr>
          <p:cNvPr id="149510" name="Group 6">
            <a:extLst>
              <a:ext uri="{FF2B5EF4-FFF2-40B4-BE49-F238E27FC236}">
                <a16:creationId xmlns:a16="http://schemas.microsoft.com/office/drawing/2014/main" id="{C57EB07D-4EEF-9242-83F3-2EC4DA324F04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441825"/>
            <a:ext cx="7010400" cy="1296988"/>
            <a:chOff x="1056" y="2798"/>
            <a:chExt cx="4416" cy="817"/>
          </a:xfrm>
        </p:grpSpPr>
        <p:sp>
          <p:nvSpPr>
            <p:cNvPr id="149511" name="Text Box 7">
              <a:extLst>
                <a:ext uri="{FF2B5EF4-FFF2-40B4-BE49-F238E27FC236}">
                  <a16:creationId xmlns:a16="http://schemas.microsoft.com/office/drawing/2014/main" id="{8E1B4030-D9F9-0E4B-AD9C-B28379838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798"/>
              <a:ext cx="43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软件是程序以及开发、使用和</a:t>
              </a:r>
            </a:p>
          </p:txBody>
        </p:sp>
        <p:sp>
          <p:nvSpPr>
            <p:cNvPr id="149512" name="Text Box 8">
              <a:extLst>
                <a:ext uri="{FF2B5EF4-FFF2-40B4-BE49-F238E27FC236}">
                  <a16:creationId xmlns:a16="http://schemas.microsoft.com/office/drawing/2014/main" id="{4A38DEED-4EF3-2849-B53D-42749DB4F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288"/>
              <a:ext cx="4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维护程序所需要的所有文档</a:t>
              </a:r>
            </a:p>
          </p:txBody>
        </p:sp>
      </p:grpSp>
      <p:sp>
        <p:nvSpPr>
          <p:cNvPr id="149513" name="Rectangle 9">
            <a:extLst>
              <a:ext uri="{FF2B5EF4-FFF2-40B4-BE49-F238E27FC236}">
                <a16:creationId xmlns:a16="http://schemas.microsoft.com/office/drawing/2014/main" id="{21B694ED-70A4-964C-86C1-882667BF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149516" name="AutoShape 1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FC9A634-DE30-2C47-910D-7F7E4D752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8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  <p:bldP spid="149508" grpId="0" autoUpdateAnimBg="0"/>
      <p:bldP spid="14950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35CE6115-959A-E04D-B3DE-932F6A44A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zh-CN" altLang="en-US" b="1"/>
              <a:t>2.2 计算机的应用</a:t>
            </a:r>
          </a:p>
        </p:txBody>
      </p:sp>
      <p:sp>
        <p:nvSpPr>
          <p:cNvPr id="150531" name="Text Box 3">
            <a:extLst>
              <a:ext uri="{FF2B5EF4-FFF2-40B4-BE49-F238E27FC236}">
                <a16:creationId xmlns:a16="http://schemas.microsoft.com/office/drawing/2014/main" id="{83374AF5-AC76-A54B-B831-E8406C187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788" y="1668464"/>
            <a:ext cx="4672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一、科学计算和数据处理</a:t>
            </a:r>
          </a:p>
        </p:txBody>
      </p:sp>
      <p:sp>
        <p:nvSpPr>
          <p:cNvPr id="150532" name="Text Box 4">
            <a:extLst>
              <a:ext uri="{FF2B5EF4-FFF2-40B4-BE49-F238E27FC236}">
                <a16:creationId xmlns:a16="http://schemas.microsoft.com/office/drawing/2014/main" id="{31914773-0C6E-D04F-B45B-B0E980D63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788" y="2586039"/>
            <a:ext cx="4672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二、工业控制和实时控制</a:t>
            </a:r>
          </a:p>
        </p:txBody>
      </p:sp>
      <p:sp>
        <p:nvSpPr>
          <p:cNvPr id="150533" name="Text Box 5">
            <a:extLst>
              <a:ext uri="{FF2B5EF4-FFF2-40B4-BE49-F238E27FC236}">
                <a16:creationId xmlns:a16="http://schemas.microsoft.com/office/drawing/2014/main" id="{95B3CB62-08D8-4946-99CA-2EFBC846C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789" y="35052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三、网络技术</a:t>
            </a:r>
          </a:p>
        </p:txBody>
      </p:sp>
      <p:sp>
        <p:nvSpPr>
          <p:cNvPr id="150534" name="Text Box 6">
            <a:extLst>
              <a:ext uri="{FF2B5EF4-FFF2-40B4-BE49-F238E27FC236}">
                <a16:creationId xmlns:a16="http://schemas.microsoft.com/office/drawing/2014/main" id="{F173775B-4F5B-4248-9D0B-4C9FFF8A4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3" y="4467226"/>
            <a:ext cx="196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电子商务</a:t>
            </a:r>
          </a:p>
        </p:txBody>
      </p:sp>
      <p:sp>
        <p:nvSpPr>
          <p:cNvPr id="150535" name="Text Box 7">
            <a:extLst>
              <a:ext uri="{FF2B5EF4-FFF2-40B4-BE49-F238E27FC236}">
                <a16:creationId xmlns:a16="http://schemas.microsoft.com/office/drawing/2014/main" id="{181922C5-28C2-704D-9724-360C7DEA1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3" y="5114926"/>
            <a:ext cx="196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网络教育</a:t>
            </a:r>
          </a:p>
        </p:txBody>
      </p:sp>
      <p:sp>
        <p:nvSpPr>
          <p:cNvPr id="150536" name="Text Box 8">
            <a:extLst>
              <a:ext uri="{FF2B5EF4-FFF2-40B4-BE49-F238E27FC236}">
                <a16:creationId xmlns:a16="http://schemas.microsoft.com/office/drawing/2014/main" id="{073BF019-CDE5-AE43-9AA3-08E68048B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3" y="5762626"/>
            <a:ext cx="196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敏捷制造</a:t>
            </a:r>
          </a:p>
        </p:txBody>
      </p:sp>
      <p:sp>
        <p:nvSpPr>
          <p:cNvPr id="150538" name="AutoShap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6C2CEF2-2CB9-B843-9836-3E41B5E96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86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utoUpdateAnimBg="0"/>
      <p:bldP spid="150532" grpId="0" autoUpdateAnimBg="0"/>
      <p:bldP spid="150533" grpId="0" autoUpdateAnimBg="0"/>
      <p:bldP spid="150534" grpId="0" autoUpdateAnimBg="0"/>
      <p:bldP spid="150535" grpId="0" autoUpdateAnimBg="0"/>
      <p:bldP spid="15053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2591ED41-A956-044F-8634-E67E2163C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r>
              <a:rPr lang="zh-CN" altLang="en-US" b="1"/>
              <a:t>2.1 计算机的发展史</a:t>
            </a:r>
          </a:p>
        </p:txBody>
      </p:sp>
      <p:sp>
        <p:nvSpPr>
          <p:cNvPr id="133123" name="Text Box 3">
            <a:extLst>
              <a:ext uri="{FF2B5EF4-FFF2-40B4-BE49-F238E27FC236}">
                <a16:creationId xmlns:a16="http://schemas.microsoft.com/office/drawing/2014/main" id="{58A70177-1111-AF44-B256-4E002E935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1143000"/>
            <a:ext cx="467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一、计算机的产生和发展</a:t>
            </a:r>
          </a:p>
        </p:txBody>
      </p:sp>
      <p:sp>
        <p:nvSpPr>
          <p:cNvPr id="133124" name="Text Box 4">
            <a:extLst>
              <a:ext uri="{FF2B5EF4-FFF2-40B4-BE49-F238E27FC236}">
                <a16:creationId xmlns:a16="http://schemas.microsoft.com/office/drawing/2014/main" id="{35C4E73B-279C-4D47-9AFE-1FD2F1DA9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88" y="1800226"/>
            <a:ext cx="4100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1946年  美国 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ENIAC</a:t>
            </a:r>
          </a:p>
        </p:txBody>
      </p:sp>
      <p:sp>
        <p:nvSpPr>
          <p:cNvPr id="133125" name="Text Box 5">
            <a:extLst>
              <a:ext uri="{FF2B5EF4-FFF2-40B4-BE49-F238E27FC236}">
                <a16:creationId xmlns:a16="http://schemas.microsoft.com/office/drawing/2014/main" id="{D168061A-CDAA-6349-98D0-B66D5876F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800226"/>
            <a:ext cx="2576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1955年退役</a:t>
            </a:r>
          </a:p>
        </p:txBody>
      </p:sp>
      <p:grpSp>
        <p:nvGrpSpPr>
          <p:cNvPr id="133126" name="Group 6">
            <a:extLst>
              <a:ext uri="{FF2B5EF4-FFF2-40B4-BE49-F238E27FC236}">
                <a16:creationId xmlns:a16="http://schemas.microsoft.com/office/drawing/2014/main" id="{89204A96-5759-5042-81A8-CF3CFE36D084}"/>
              </a:ext>
            </a:extLst>
          </p:cNvPr>
          <p:cNvGrpSpPr>
            <a:grpSpLocks/>
          </p:cNvGrpSpPr>
          <p:nvPr/>
        </p:nvGrpSpPr>
        <p:grpSpPr bwMode="auto">
          <a:xfrm>
            <a:off x="3290888" y="2349500"/>
            <a:ext cx="5319712" cy="3670300"/>
            <a:chOff x="1113" y="1480"/>
            <a:chExt cx="3351" cy="2312"/>
          </a:xfrm>
        </p:grpSpPr>
        <p:sp>
          <p:nvSpPr>
            <p:cNvPr id="133127" name="Text Box 7">
              <a:extLst>
                <a:ext uri="{FF2B5EF4-FFF2-40B4-BE49-F238E27FC236}">
                  <a16:creationId xmlns:a16="http://schemas.microsoft.com/office/drawing/2014/main" id="{BF320E96-87F9-5E45-94B2-1E3AE4717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1480"/>
              <a:ext cx="27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十进制运算</a:t>
              </a:r>
            </a:p>
          </p:txBody>
        </p:sp>
        <p:grpSp>
          <p:nvGrpSpPr>
            <p:cNvPr id="133128" name="Group 8">
              <a:extLst>
                <a:ext uri="{FF2B5EF4-FFF2-40B4-BE49-F238E27FC236}">
                  <a16:creationId xmlns:a16="http://schemas.microsoft.com/office/drawing/2014/main" id="{05350AEF-AF0F-2345-8CA7-1C83EFC2D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1863"/>
              <a:ext cx="3351" cy="1929"/>
              <a:chOff x="1113" y="1863"/>
              <a:chExt cx="3351" cy="1929"/>
            </a:xfrm>
          </p:grpSpPr>
          <p:sp>
            <p:nvSpPr>
              <p:cNvPr id="133129" name="Text Box 9">
                <a:extLst>
                  <a:ext uri="{FF2B5EF4-FFF2-40B4-BE49-F238E27FC236}">
                    <a16:creationId xmlns:a16="http://schemas.microsoft.com/office/drawing/2014/main" id="{F72E6CCD-79C1-3C47-A9B4-1C5DB5C48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3" y="1863"/>
                <a:ext cx="17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18 000</a:t>
                </a:r>
              </a:p>
            </p:txBody>
          </p:sp>
          <p:sp>
            <p:nvSpPr>
              <p:cNvPr id="133130" name="Text Box 10">
                <a:extLst>
                  <a:ext uri="{FF2B5EF4-FFF2-40B4-BE49-F238E27FC236}">
                    <a16:creationId xmlns:a16="http://schemas.microsoft.com/office/drawing/2014/main" id="{F5BB4E68-FCAA-EA49-B156-15F9E93CA4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3" y="2191"/>
                <a:ext cx="16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1 500</a:t>
                </a:r>
              </a:p>
            </p:txBody>
          </p:sp>
          <p:sp>
            <p:nvSpPr>
              <p:cNvPr id="133131" name="Text Box 11">
                <a:extLst>
                  <a:ext uri="{FF2B5EF4-FFF2-40B4-BE49-F238E27FC236}">
                    <a16:creationId xmlns:a16="http://schemas.microsoft.com/office/drawing/2014/main" id="{32804E1A-A9FB-994C-BFD0-B26035A81C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3" y="2519"/>
                <a:ext cx="9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150</a:t>
                </a:r>
              </a:p>
            </p:txBody>
          </p:sp>
          <p:sp>
            <p:nvSpPr>
              <p:cNvPr id="133132" name="Text Box 12">
                <a:extLst>
                  <a:ext uri="{FF2B5EF4-FFF2-40B4-BE49-F238E27FC236}">
                    <a16:creationId xmlns:a16="http://schemas.microsoft.com/office/drawing/2014/main" id="{5EEBB970-2E3C-C44F-92C6-2AA754071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3" y="2847"/>
                <a:ext cx="10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30</a:t>
                </a:r>
              </a:p>
            </p:txBody>
          </p:sp>
          <p:sp>
            <p:nvSpPr>
              <p:cNvPr id="133133" name="Text Box 13">
                <a:extLst>
                  <a:ext uri="{FF2B5EF4-FFF2-40B4-BE49-F238E27FC236}">
                    <a16:creationId xmlns:a16="http://schemas.microsoft.com/office/drawing/2014/main" id="{06C4F9AC-8BD2-6E4B-95F6-A38C426AC9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3" y="3175"/>
                <a:ext cx="11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1 500</a:t>
                </a:r>
              </a:p>
            </p:txBody>
          </p:sp>
          <p:sp>
            <p:nvSpPr>
              <p:cNvPr id="133134" name="Text Box 14">
                <a:extLst>
                  <a:ext uri="{FF2B5EF4-FFF2-40B4-BE49-F238E27FC236}">
                    <a16:creationId xmlns:a16="http://schemas.microsoft.com/office/drawing/2014/main" id="{0FA239C5-1D0E-D847-BAFF-BB7436A4E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864"/>
                <a:ext cx="23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多个电子管</a:t>
                </a:r>
              </a:p>
            </p:txBody>
          </p:sp>
          <p:sp>
            <p:nvSpPr>
              <p:cNvPr id="133135" name="Text Box 15">
                <a:extLst>
                  <a:ext uri="{FF2B5EF4-FFF2-40B4-BE49-F238E27FC236}">
                    <a16:creationId xmlns:a16="http://schemas.microsoft.com/office/drawing/2014/main" id="{392537BD-3A03-3543-9DD5-C10CD9E89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192"/>
                <a:ext cx="21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多个继电器</a:t>
                </a:r>
              </a:p>
            </p:txBody>
          </p:sp>
          <p:sp>
            <p:nvSpPr>
              <p:cNvPr id="133136" name="Text Box 16">
                <a:extLst>
                  <a:ext uri="{FF2B5EF4-FFF2-40B4-BE49-F238E27FC236}">
                    <a16:creationId xmlns:a16="http://schemas.microsoft.com/office/drawing/2014/main" id="{C59A7101-D7B1-AD46-9DB4-A967154657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520"/>
                <a:ext cx="14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千瓦</a:t>
                </a:r>
              </a:p>
            </p:txBody>
          </p:sp>
          <p:sp>
            <p:nvSpPr>
              <p:cNvPr id="133137" name="Text Box 17">
                <a:extLst>
                  <a:ext uri="{FF2B5EF4-FFF2-40B4-BE49-F238E27FC236}">
                    <a16:creationId xmlns:a16="http://schemas.microsoft.com/office/drawing/2014/main" id="{E8ADC730-06ED-F446-8CE7-F7F5ADD0CC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848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吨</a:t>
                </a:r>
              </a:p>
            </p:txBody>
          </p:sp>
          <p:sp>
            <p:nvSpPr>
              <p:cNvPr id="133138" name="Text Box 18">
                <a:extLst>
                  <a:ext uri="{FF2B5EF4-FFF2-40B4-BE49-F238E27FC236}">
                    <a16:creationId xmlns:a16="http://schemas.microsoft.com/office/drawing/2014/main" id="{6CA34226-2918-B04B-B50F-C68E41192E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176"/>
                <a:ext cx="19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平方英尺</a:t>
                </a:r>
              </a:p>
            </p:txBody>
          </p:sp>
          <p:sp>
            <p:nvSpPr>
              <p:cNvPr id="133139" name="Text Box 19">
                <a:extLst>
                  <a:ext uri="{FF2B5EF4-FFF2-40B4-BE49-F238E27FC236}">
                    <a16:creationId xmlns:a16="http://schemas.microsoft.com/office/drawing/2014/main" id="{84CE3321-845A-4A44-A0D0-CF25452A97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3" y="3504"/>
                <a:ext cx="3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5 000</a:t>
                </a:r>
                <a:endPara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140" name="Text Box 20">
                <a:extLst>
                  <a:ext uri="{FF2B5EF4-FFF2-40B4-BE49-F238E27FC236}">
                    <a16:creationId xmlns:a16="http://schemas.microsoft.com/office/drawing/2014/main" id="{70FE8A58-B7EC-5B44-91C9-0F00D9C33F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504"/>
                <a:ext cx="19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次加法／秒</a:t>
                </a:r>
              </a:p>
            </p:txBody>
          </p:sp>
        </p:grpSp>
      </p:grpSp>
      <p:sp>
        <p:nvSpPr>
          <p:cNvPr id="133141" name="Text Box 21">
            <a:extLst>
              <a:ext uri="{FF2B5EF4-FFF2-40B4-BE49-F238E27FC236}">
                <a16:creationId xmlns:a16="http://schemas.microsoft.com/office/drawing/2014/main" id="{9B05AFCC-0D4E-FD46-AC37-69D674D3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88" y="60960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用手工搬动开关和拔插电缆来编程</a:t>
            </a:r>
          </a:p>
        </p:txBody>
      </p:sp>
      <p:sp>
        <p:nvSpPr>
          <p:cNvPr id="133143" name="AutoShape 2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E4B3E32-A8C5-FB4C-AF91-910772F20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15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utoUpdateAnimBg="0"/>
      <p:bldP spid="133124" grpId="0" autoUpdateAnimBg="0"/>
      <p:bldP spid="133125" grpId="0" autoUpdateAnimBg="0"/>
      <p:bldP spid="13314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>
            <a:extLst>
              <a:ext uri="{FF2B5EF4-FFF2-40B4-BE49-F238E27FC236}">
                <a16:creationId xmlns:a16="http://schemas.microsoft.com/office/drawing/2014/main" id="{ED9DCFA1-C6A1-2A4B-B207-3AD9B3B06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6" y="1119189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四、虚拟现实</a:t>
            </a:r>
          </a:p>
        </p:txBody>
      </p:sp>
      <p:sp>
        <p:nvSpPr>
          <p:cNvPr id="151555" name="Text Box 3">
            <a:extLst>
              <a:ext uri="{FF2B5EF4-FFF2-40B4-BE49-F238E27FC236}">
                <a16:creationId xmlns:a16="http://schemas.microsoft.com/office/drawing/2014/main" id="{32A1BC16-B43D-1F4E-848D-4D2CCBF32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6" y="2109789"/>
            <a:ext cx="6981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五、办公自动化和管理信息系统</a:t>
            </a:r>
          </a:p>
        </p:txBody>
      </p:sp>
      <p:sp>
        <p:nvSpPr>
          <p:cNvPr id="151556" name="Text Box 4">
            <a:extLst>
              <a:ext uri="{FF2B5EF4-FFF2-40B4-BE49-F238E27FC236}">
                <a16:creationId xmlns:a16="http://schemas.microsoft.com/office/drawing/2014/main" id="{74E47A20-7EA6-2546-8D72-56930ADE0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6" y="3098800"/>
            <a:ext cx="6118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六、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CAD/CAM/CIMS</a:t>
            </a:r>
          </a:p>
        </p:txBody>
      </p:sp>
      <p:sp>
        <p:nvSpPr>
          <p:cNvPr id="151557" name="Text Box 5">
            <a:extLst>
              <a:ext uri="{FF2B5EF4-FFF2-40B4-BE49-F238E27FC236}">
                <a16:creationId xmlns:a16="http://schemas.microsoft.com/office/drawing/2014/main" id="{5AFF337A-54BC-2A4B-87E4-F4096B414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090989"/>
            <a:ext cx="647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七、多媒体技术</a:t>
            </a:r>
          </a:p>
        </p:txBody>
      </p:sp>
      <p:sp>
        <p:nvSpPr>
          <p:cNvPr id="151558" name="Text Box 6">
            <a:extLst>
              <a:ext uri="{FF2B5EF4-FFF2-40B4-BE49-F238E27FC236}">
                <a16:creationId xmlns:a16="http://schemas.microsoft.com/office/drawing/2014/main" id="{3A8B3F9A-AA5E-D945-B5C0-D60B3F5B0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081589"/>
            <a:ext cx="647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八、人工智能</a:t>
            </a:r>
          </a:p>
        </p:txBody>
      </p: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A85BCDD7-6D3E-A648-B05A-83EC2D8D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2.2</a:t>
            </a:r>
          </a:p>
        </p:txBody>
      </p:sp>
      <p:sp>
        <p:nvSpPr>
          <p:cNvPr id="151562" name="AutoShap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55CCA0A-9AE4-2A44-BE48-4E1A62DF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76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utoUpdateAnimBg="0"/>
      <p:bldP spid="151556" grpId="0" autoUpdateAnimBg="0"/>
      <p:bldP spid="151557" grpId="0" autoUpdateAnimBg="0"/>
      <p:bldP spid="15155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103C8DA0-7F1C-B74C-A2EB-ADF1633CA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2.3 计算机的展望</a:t>
            </a:r>
          </a:p>
        </p:txBody>
      </p:sp>
      <p:sp>
        <p:nvSpPr>
          <p:cNvPr id="152579" name="Text Box 3">
            <a:extLst>
              <a:ext uri="{FF2B5EF4-FFF2-40B4-BE49-F238E27FC236}">
                <a16:creationId xmlns:a16="http://schemas.microsoft.com/office/drawing/2014/main" id="{F9EFFB53-BEB4-B246-93DC-18637E9BD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1668463"/>
            <a:ext cx="8532812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一、计算机具有类似人脑的一些超级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智能功能</a:t>
            </a:r>
          </a:p>
        </p:txBody>
      </p:sp>
      <p:sp>
        <p:nvSpPr>
          <p:cNvPr id="152580" name="Text Box 4">
            <a:extLst>
              <a:ext uri="{FF2B5EF4-FFF2-40B4-BE49-F238E27FC236}">
                <a16:creationId xmlns:a16="http://schemas.microsoft.com/office/drawing/2014/main" id="{521959B7-EA4A-8848-8CB1-11C2F5772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789" y="2994025"/>
            <a:ext cx="7000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要求计算机的速度达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1" lang="en-US" altLang="zh-CN" sz="2800" b="1" baseline="5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秒</a:t>
            </a:r>
            <a:endParaRPr kumimoji="1" lang="en-US" altLang="zh-CN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581" name="Text Box 5">
            <a:extLst>
              <a:ext uri="{FF2B5EF4-FFF2-40B4-BE49-F238E27FC236}">
                <a16:creationId xmlns:a16="http://schemas.microsoft.com/office/drawing/2014/main" id="{EE87D8F5-73E8-D645-A869-676AABC3A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3892550"/>
            <a:ext cx="8208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二、芯片集成度的提高受以下三方面的限制</a:t>
            </a:r>
          </a:p>
        </p:txBody>
      </p:sp>
      <p:sp>
        <p:nvSpPr>
          <p:cNvPr id="152582" name="Text Box 6">
            <a:extLst>
              <a:ext uri="{FF2B5EF4-FFF2-40B4-BE49-F238E27FC236}">
                <a16:creationId xmlns:a16="http://schemas.microsoft.com/office/drawing/2014/main" id="{F2E35AD6-435C-B349-8D78-EA1AB4A8D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4" y="4854576"/>
            <a:ext cx="6491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芯片集成度受物理极限的制约</a:t>
            </a:r>
          </a:p>
        </p:txBody>
      </p:sp>
      <p:sp>
        <p:nvSpPr>
          <p:cNvPr id="152583" name="Text Box 7">
            <a:extLst>
              <a:ext uri="{FF2B5EF4-FFF2-40B4-BE49-F238E27FC236}">
                <a16:creationId xmlns:a16="http://schemas.microsoft.com/office/drawing/2014/main" id="{1F12D21C-6C3D-CC42-A46F-F0913E836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4" y="5502276"/>
            <a:ext cx="6707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按几何级数递增的制作成本</a:t>
            </a:r>
          </a:p>
        </p:txBody>
      </p:sp>
      <p:sp>
        <p:nvSpPr>
          <p:cNvPr id="152584" name="Text Box 8">
            <a:extLst>
              <a:ext uri="{FF2B5EF4-FFF2-40B4-BE49-F238E27FC236}">
                <a16:creationId xmlns:a16="http://schemas.microsoft.com/office/drawing/2014/main" id="{AD4432C7-5252-8847-9EDE-7E1C1D73E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4" y="6149976"/>
            <a:ext cx="4979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芯片的功耗、散热、线延迟</a:t>
            </a:r>
          </a:p>
        </p:txBody>
      </p:sp>
      <p:sp>
        <p:nvSpPr>
          <p:cNvPr id="152586" name="AutoShap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7262E61-45D0-D247-87D0-D7719DAED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49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autoUpdateAnimBg="0"/>
      <p:bldP spid="152580" grpId="0" autoUpdateAnimBg="0"/>
      <p:bldP spid="152581" grpId="0" autoUpdateAnimBg="0"/>
      <p:bldP spid="152582" grpId="0" autoUpdateAnimBg="0"/>
      <p:bldP spid="152583" grpId="0" autoUpdateAnimBg="0"/>
      <p:bldP spid="15258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>
            <a:extLst>
              <a:ext uri="{FF2B5EF4-FFF2-40B4-BE49-F238E27FC236}">
                <a16:creationId xmlns:a16="http://schemas.microsoft.com/office/drawing/2014/main" id="{D42B3963-A84D-5F40-889C-8374629CF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549276"/>
            <a:ext cx="8532813" cy="60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三、？替代传统的硅芯片</a:t>
            </a:r>
          </a:p>
        </p:txBody>
      </p:sp>
      <p:sp>
        <p:nvSpPr>
          <p:cNvPr id="153603" name="Text Box 3">
            <a:extLst>
              <a:ext uri="{FF2B5EF4-FFF2-40B4-BE49-F238E27FC236}">
                <a16:creationId xmlns:a16="http://schemas.microsoft.com/office/drawing/2014/main" id="{F1225F7C-993C-DF40-A644-ECE45AF1E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6" y="1517651"/>
            <a:ext cx="569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光计算机</a:t>
            </a:r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07DF1D39-0A09-704E-B244-A258F3D71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6" y="3111501"/>
            <a:ext cx="418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生物计算机</a:t>
            </a:r>
          </a:p>
        </p:txBody>
      </p:sp>
      <p:sp>
        <p:nvSpPr>
          <p:cNvPr id="153605" name="Text Box 5">
            <a:extLst>
              <a:ext uri="{FF2B5EF4-FFF2-40B4-BE49-F238E27FC236}">
                <a16:creationId xmlns:a16="http://schemas.microsoft.com/office/drawing/2014/main" id="{D70BE6E8-B991-F140-8168-336A8DA8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6" y="4705351"/>
            <a:ext cx="418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量子计算机</a:t>
            </a:r>
          </a:p>
        </p:txBody>
      </p:sp>
      <p:sp>
        <p:nvSpPr>
          <p:cNvPr id="153606" name="Text Box 6">
            <a:extLst>
              <a:ext uri="{FF2B5EF4-FFF2-40B4-BE49-F238E27FC236}">
                <a16:creationId xmlns:a16="http://schemas.microsoft.com/office/drawing/2014/main" id="{6E354C29-E35B-5449-BB7F-8BEA7E137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9" y="2314576"/>
            <a:ext cx="569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利用光子取代电子进行运算和存储</a:t>
            </a:r>
          </a:p>
        </p:txBody>
      </p:sp>
      <p:sp>
        <p:nvSpPr>
          <p:cNvPr id="153607" name="Text Box 7">
            <a:extLst>
              <a:ext uri="{FF2B5EF4-FFF2-40B4-BE49-F238E27FC236}">
                <a16:creationId xmlns:a16="http://schemas.microsoft.com/office/drawing/2014/main" id="{B3A475DD-F02F-A241-A868-3C2B5ACF5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9" y="3908426"/>
            <a:ext cx="648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通过控制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分子间的生化反应</a:t>
            </a:r>
          </a:p>
        </p:txBody>
      </p:sp>
      <p:sp>
        <p:nvSpPr>
          <p:cNvPr id="153608" name="Text Box 8">
            <a:extLst>
              <a:ext uri="{FF2B5EF4-FFF2-40B4-BE49-F238E27FC236}">
                <a16:creationId xmlns:a16="http://schemas.microsoft.com/office/drawing/2014/main" id="{9B6BA350-447E-E442-804A-128AD27FB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9" y="5502276"/>
            <a:ext cx="648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利用原子所具有的量子特性</a:t>
            </a:r>
          </a:p>
        </p:txBody>
      </p:sp>
      <p:sp>
        <p:nvSpPr>
          <p:cNvPr id="153609" name="Rectangle 9">
            <a:extLst>
              <a:ext uri="{FF2B5EF4-FFF2-40B4-BE49-F238E27FC236}">
                <a16:creationId xmlns:a16="http://schemas.microsoft.com/office/drawing/2014/main" id="{1114B766-45B9-BA4B-8A48-6F45508B9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2.</a:t>
            </a:r>
            <a:r>
              <a:rPr lang="en-US" altLang="zh-CN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3612" name="AutoShape 1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D14D5F1-4AC0-2F4A-8362-A44123FF7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20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/>
      <p:bldP spid="153604" grpId="0" autoUpdateAnimBg="0"/>
      <p:bldP spid="153605" grpId="0" autoUpdateAnimBg="0"/>
      <p:bldP spid="153606" grpId="0" autoUpdateAnimBg="0"/>
      <p:bldP spid="153607" grpId="0" autoUpdateAnimBg="0"/>
      <p:bldP spid="15360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ENIAC3">
            <a:extLst>
              <a:ext uri="{FF2B5EF4-FFF2-40B4-BE49-F238E27FC236}">
                <a16:creationId xmlns:a16="http://schemas.microsoft.com/office/drawing/2014/main" id="{ACB4DD4C-E1F8-E14B-972F-1D99A4872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90600"/>
            <a:ext cx="6629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147" name="Text Box 3">
            <a:extLst>
              <a:ext uri="{FF2B5EF4-FFF2-40B4-BE49-F238E27FC236}">
                <a16:creationId xmlns:a16="http://schemas.microsoft.com/office/drawing/2014/main" id="{7BC150A0-1ABF-3046-8370-DA884FF38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71500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世界上第一台电子计算机 </a:t>
            </a: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ENIAC(1946)</a:t>
            </a:r>
            <a:endParaRPr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ADDCDE3C-DE9F-2842-AA94-F7D2EB3B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134150" name="AutoShape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E201B41-56B2-6144-9D8F-64AC3AD98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09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>
            <a:extLst>
              <a:ext uri="{FF2B5EF4-FFF2-40B4-BE49-F238E27FC236}">
                <a16:creationId xmlns:a16="http://schemas.microsoft.com/office/drawing/2014/main" id="{6F4ABE3B-43EB-FE46-8F60-ACF544015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81000"/>
            <a:ext cx="7434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硬件技术对计算机更新换代的影响</a:t>
            </a:r>
          </a:p>
        </p:txBody>
      </p:sp>
      <p:sp>
        <p:nvSpPr>
          <p:cNvPr id="135171" name="Line 3">
            <a:extLst>
              <a:ext uri="{FF2B5EF4-FFF2-40B4-BE49-F238E27FC236}">
                <a16:creationId xmlns:a16="http://schemas.microsoft.com/office/drawing/2014/main" id="{18AFCEDF-DF12-0243-8E82-AFB1B5CBB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1524000"/>
            <a:ext cx="2057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35219" name="Group 51">
            <a:extLst>
              <a:ext uri="{FF2B5EF4-FFF2-40B4-BE49-F238E27FC236}">
                <a16:creationId xmlns:a16="http://schemas.microsoft.com/office/drawing/2014/main" id="{BEA58127-A4E0-0043-856E-FEB83AB57DBC}"/>
              </a:ext>
            </a:extLst>
          </p:cNvPr>
          <p:cNvGrpSpPr>
            <a:grpSpLocks/>
          </p:cNvGrpSpPr>
          <p:nvPr/>
        </p:nvGrpSpPr>
        <p:grpSpPr bwMode="auto">
          <a:xfrm>
            <a:off x="1847851" y="1341439"/>
            <a:ext cx="8791575" cy="5297487"/>
            <a:chOff x="204" y="845"/>
            <a:chExt cx="5538" cy="3337"/>
          </a:xfrm>
        </p:grpSpPr>
        <p:sp>
          <p:nvSpPr>
            <p:cNvPr id="135173" name="Rectangle 5">
              <a:extLst>
                <a:ext uri="{FF2B5EF4-FFF2-40B4-BE49-F238E27FC236}">
                  <a16:creationId xmlns:a16="http://schemas.microsoft.com/office/drawing/2014/main" id="{53AF0EEE-AFA6-AF4C-B27B-3DCAC6389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3533"/>
              <a:ext cx="1602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100 000 000</a:t>
              </a:r>
            </a:p>
          </p:txBody>
        </p:sp>
        <p:sp>
          <p:nvSpPr>
            <p:cNvPr id="135174" name="Rectangle 6">
              <a:extLst>
                <a:ext uri="{FF2B5EF4-FFF2-40B4-BE49-F238E27FC236}">
                  <a16:creationId xmlns:a16="http://schemas.microsoft.com/office/drawing/2014/main" id="{12B804D9-DC41-5245-980E-BB4837124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3375"/>
              <a:ext cx="1442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  超大规模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  集成电路</a:t>
              </a:r>
            </a:p>
          </p:txBody>
        </p:sp>
        <p:sp>
          <p:nvSpPr>
            <p:cNvPr id="135175" name="Rectangle 7">
              <a:extLst>
                <a:ext uri="{FF2B5EF4-FFF2-40B4-BE49-F238E27FC236}">
                  <a16:creationId xmlns:a16="http://schemas.microsoft.com/office/drawing/2014/main" id="{232FD5E0-F386-EE4C-919D-4D3A33AA1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3533"/>
              <a:ext cx="1442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1978－现在</a:t>
              </a:r>
            </a:p>
          </p:txBody>
        </p:sp>
        <p:sp>
          <p:nvSpPr>
            <p:cNvPr id="135176" name="Rectangle 8">
              <a:extLst>
                <a:ext uri="{FF2B5EF4-FFF2-40B4-BE49-F238E27FC236}">
                  <a16:creationId xmlns:a16="http://schemas.microsoft.com/office/drawing/2014/main" id="{A0F46641-A37B-194F-94F9-D65D1FF4C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3507"/>
              <a:ext cx="908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　五</a:t>
              </a:r>
            </a:p>
          </p:txBody>
        </p:sp>
        <p:sp>
          <p:nvSpPr>
            <p:cNvPr id="135177" name="Rectangle 9">
              <a:extLst>
                <a:ext uri="{FF2B5EF4-FFF2-40B4-BE49-F238E27FC236}">
                  <a16:creationId xmlns:a16="http://schemas.microsoft.com/office/drawing/2014/main" id="{9D869815-5AA7-AD43-AA47-082D5DC27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2932"/>
              <a:ext cx="1602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 10 000 000</a:t>
              </a:r>
            </a:p>
          </p:txBody>
        </p:sp>
        <p:sp>
          <p:nvSpPr>
            <p:cNvPr id="135178" name="Rectangle 10">
              <a:extLst>
                <a:ext uri="{FF2B5EF4-FFF2-40B4-BE49-F238E27FC236}">
                  <a16:creationId xmlns:a16="http://schemas.microsoft.com/office/drawing/2014/main" id="{4F63F4D8-D035-0548-AF49-8AF62AAD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2726"/>
              <a:ext cx="1443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    大规模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  集成电路</a:t>
              </a:r>
            </a:p>
          </p:txBody>
        </p:sp>
        <p:sp>
          <p:nvSpPr>
            <p:cNvPr id="135179" name="Rectangle 11">
              <a:extLst>
                <a:ext uri="{FF2B5EF4-FFF2-40B4-BE49-F238E27FC236}">
                  <a16:creationId xmlns:a16="http://schemas.microsoft.com/office/drawing/2014/main" id="{78A0798F-B75D-BC43-B673-03F9426E6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2909"/>
              <a:ext cx="1442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1972－1977</a:t>
              </a:r>
            </a:p>
          </p:txBody>
        </p:sp>
        <p:sp>
          <p:nvSpPr>
            <p:cNvPr id="135180" name="Rectangle 12">
              <a:extLst>
                <a:ext uri="{FF2B5EF4-FFF2-40B4-BE49-F238E27FC236}">
                  <a16:creationId xmlns:a16="http://schemas.microsoft.com/office/drawing/2014/main" id="{70F20B86-AA10-0A4B-BE58-24DCE0DFE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726"/>
              <a:ext cx="908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endParaRPr lang="zh-CN" altLang="en-US" b="1">
                <a:solidFill>
                  <a:srgbClr val="FFFFFF"/>
                </a:solidFill>
              </a:endParaRPr>
            </a:p>
          </p:txBody>
        </p:sp>
        <p:sp>
          <p:nvSpPr>
            <p:cNvPr id="135181" name="Rectangle 13">
              <a:extLst>
                <a:ext uri="{FF2B5EF4-FFF2-40B4-BE49-F238E27FC236}">
                  <a16:creationId xmlns:a16="http://schemas.microsoft.com/office/drawing/2014/main" id="{8C10D0B4-7892-5247-B81F-4C54C877B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2260"/>
              <a:ext cx="1602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   1 000 000</a:t>
              </a:r>
            </a:p>
          </p:txBody>
        </p:sp>
        <p:sp>
          <p:nvSpPr>
            <p:cNvPr id="135182" name="Rectangle 14">
              <a:extLst>
                <a:ext uri="{FF2B5EF4-FFF2-40B4-BE49-F238E27FC236}">
                  <a16:creationId xmlns:a16="http://schemas.microsoft.com/office/drawing/2014/main" id="{5AD25F10-39CF-CF48-BAD0-04BCFAE0B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2077"/>
              <a:ext cx="1442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  中小规模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  集成电路</a:t>
              </a:r>
            </a:p>
          </p:txBody>
        </p:sp>
        <p:sp>
          <p:nvSpPr>
            <p:cNvPr id="135183" name="Rectangle 15">
              <a:extLst>
                <a:ext uri="{FF2B5EF4-FFF2-40B4-BE49-F238E27FC236}">
                  <a16:creationId xmlns:a16="http://schemas.microsoft.com/office/drawing/2014/main" id="{21D8ACA0-6FEE-4F4A-BCB2-E44287E8A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2237"/>
              <a:ext cx="1442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1965－</a:t>
              </a:r>
              <a:r>
                <a:rPr lang="en-US" altLang="zh-CN" b="1">
                  <a:solidFill>
                    <a:srgbClr val="FFFFFF"/>
                  </a:solidFill>
                </a:rPr>
                <a:t>1971</a:t>
              </a:r>
            </a:p>
          </p:txBody>
        </p:sp>
        <p:sp>
          <p:nvSpPr>
            <p:cNvPr id="135184" name="Rectangle 16">
              <a:extLst>
                <a:ext uri="{FF2B5EF4-FFF2-40B4-BE49-F238E27FC236}">
                  <a16:creationId xmlns:a16="http://schemas.microsoft.com/office/drawing/2014/main" id="{1B13FEB3-A807-0741-AA33-048EEC05C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077"/>
              <a:ext cx="908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  </a:t>
              </a:r>
            </a:p>
          </p:txBody>
        </p:sp>
        <p:sp>
          <p:nvSpPr>
            <p:cNvPr id="135185" name="Rectangle 17">
              <a:extLst>
                <a:ext uri="{FF2B5EF4-FFF2-40B4-BE49-F238E27FC236}">
                  <a16:creationId xmlns:a16="http://schemas.microsoft.com/office/drawing/2014/main" id="{8BACAAFF-9E01-844E-8977-4C3A0546B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1714"/>
              <a:ext cx="1602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      200 000</a:t>
              </a:r>
            </a:p>
          </p:txBody>
        </p:sp>
        <p:sp>
          <p:nvSpPr>
            <p:cNvPr id="135186" name="Rectangle 18">
              <a:extLst>
                <a:ext uri="{FF2B5EF4-FFF2-40B4-BE49-F238E27FC236}">
                  <a16:creationId xmlns:a16="http://schemas.microsoft.com/office/drawing/2014/main" id="{27071FA0-9B8E-8645-8677-C6AD5DC60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1695"/>
              <a:ext cx="1442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    晶体管</a:t>
              </a:r>
            </a:p>
          </p:txBody>
        </p:sp>
        <p:sp>
          <p:nvSpPr>
            <p:cNvPr id="135187" name="Rectangle 19">
              <a:extLst>
                <a:ext uri="{FF2B5EF4-FFF2-40B4-BE49-F238E27FC236}">
                  <a16:creationId xmlns:a16="http://schemas.microsoft.com/office/drawing/2014/main" id="{CD887929-E777-B441-96DA-83F906FCB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1714"/>
              <a:ext cx="1442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1958－1964</a:t>
              </a:r>
            </a:p>
          </p:txBody>
        </p:sp>
        <p:sp>
          <p:nvSpPr>
            <p:cNvPr id="135188" name="Rectangle 20">
              <a:extLst>
                <a:ext uri="{FF2B5EF4-FFF2-40B4-BE49-F238E27FC236}">
                  <a16:creationId xmlns:a16="http://schemas.microsoft.com/office/drawing/2014/main" id="{8753A11C-D703-554E-B119-B1003126A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650"/>
              <a:ext cx="90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135189" name="Rectangle 21">
              <a:extLst>
                <a:ext uri="{FF2B5EF4-FFF2-40B4-BE49-F238E27FC236}">
                  <a16:creationId xmlns:a16="http://schemas.microsoft.com/office/drawing/2014/main" id="{238F0D88-3D05-6348-9B67-408169E8F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1283"/>
              <a:ext cx="1602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        40 000</a:t>
              </a:r>
            </a:p>
          </p:txBody>
        </p:sp>
        <p:sp>
          <p:nvSpPr>
            <p:cNvPr id="135190" name="Rectangle 22">
              <a:extLst>
                <a:ext uri="{FF2B5EF4-FFF2-40B4-BE49-F238E27FC236}">
                  <a16:creationId xmlns:a16="http://schemas.microsoft.com/office/drawing/2014/main" id="{190F91E7-53BD-0541-B6B9-18D0E0908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1287"/>
              <a:ext cx="1442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    电子管</a:t>
              </a:r>
            </a:p>
          </p:txBody>
        </p:sp>
        <p:sp>
          <p:nvSpPr>
            <p:cNvPr id="135191" name="Rectangle 23">
              <a:extLst>
                <a:ext uri="{FF2B5EF4-FFF2-40B4-BE49-F238E27FC236}">
                  <a16:creationId xmlns:a16="http://schemas.microsoft.com/office/drawing/2014/main" id="{9EECDD9C-8F88-EF47-932C-1AEC7C835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1283"/>
              <a:ext cx="1442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1946－1957</a:t>
              </a:r>
            </a:p>
          </p:txBody>
        </p:sp>
        <p:sp>
          <p:nvSpPr>
            <p:cNvPr id="135192" name="Rectangle 24">
              <a:extLst>
                <a:ext uri="{FF2B5EF4-FFF2-40B4-BE49-F238E27FC236}">
                  <a16:creationId xmlns:a16="http://schemas.microsoft.com/office/drawing/2014/main" id="{49D0F11F-FFF1-E941-84A4-769DA7BD8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224"/>
              <a:ext cx="908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endParaRPr lang="zh-CN" altLang="en-US" b="1">
                <a:solidFill>
                  <a:srgbClr val="FFFFFF"/>
                </a:solidFill>
              </a:endParaRPr>
            </a:p>
          </p:txBody>
        </p:sp>
        <p:sp>
          <p:nvSpPr>
            <p:cNvPr id="135193" name="Rectangle 25">
              <a:extLst>
                <a:ext uri="{FF2B5EF4-FFF2-40B4-BE49-F238E27FC236}">
                  <a16:creationId xmlns:a16="http://schemas.microsoft.com/office/drawing/2014/main" id="{34DCF51A-F439-3E4C-BF5F-9EF565943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881"/>
              <a:ext cx="1764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速度</a:t>
              </a:r>
              <a:r>
                <a:rPr lang="zh-CN" altLang="en-US" sz="800" b="1">
                  <a:solidFill>
                    <a:srgbClr val="FFFFFF"/>
                  </a:solidFill>
                </a:rPr>
                <a:t>    </a:t>
              </a:r>
              <a:r>
                <a:rPr lang="en-US" altLang="zh-CN" b="1">
                  <a:solidFill>
                    <a:srgbClr val="FFFFFF"/>
                  </a:solidFill>
                </a:rPr>
                <a:t>/</a:t>
              </a:r>
              <a:r>
                <a:rPr lang="zh-CN" altLang="en-US" b="1">
                  <a:solidFill>
                    <a:srgbClr val="FFFFFF"/>
                  </a:solidFill>
                </a:rPr>
                <a:t>（次/秒）</a:t>
              </a:r>
            </a:p>
          </p:txBody>
        </p:sp>
        <p:sp>
          <p:nvSpPr>
            <p:cNvPr id="135194" name="Rectangle 26">
              <a:extLst>
                <a:ext uri="{FF2B5EF4-FFF2-40B4-BE49-F238E27FC236}">
                  <a16:creationId xmlns:a16="http://schemas.microsoft.com/office/drawing/2014/main" id="{D71BAF09-C586-BB48-8ACA-C4E11F1B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881"/>
              <a:ext cx="1442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  硬件技术</a:t>
              </a:r>
            </a:p>
          </p:txBody>
        </p:sp>
        <p:sp>
          <p:nvSpPr>
            <p:cNvPr id="135195" name="Rectangle 27">
              <a:extLst>
                <a:ext uri="{FF2B5EF4-FFF2-40B4-BE49-F238E27FC236}">
                  <a16:creationId xmlns:a16="http://schemas.microsoft.com/office/drawing/2014/main" id="{A14A96E3-E391-0746-9C3C-694751522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881"/>
              <a:ext cx="1442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     时间</a:t>
              </a:r>
            </a:p>
          </p:txBody>
        </p:sp>
        <p:sp>
          <p:nvSpPr>
            <p:cNvPr id="135196" name="Rectangle 28">
              <a:extLst>
                <a:ext uri="{FF2B5EF4-FFF2-40B4-BE49-F238E27FC236}">
                  <a16:creationId xmlns:a16="http://schemas.microsoft.com/office/drawing/2014/main" id="{066780A4-9CB4-BA48-B80B-74FAE827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881"/>
              <a:ext cx="90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b="1">
                  <a:solidFill>
                    <a:srgbClr val="FFFFFF"/>
                  </a:solidFill>
                </a:rPr>
                <a:t>     代</a:t>
              </a:r>
            </a:p>
          </p:txBody>
        </p:sp>
        <p:sp>
          <p:nvSpPr>
            <p:cNvPr id="135197" name="Line 29">
              <a:extLst>
                <a:ext uri="{FF2B5EF4-FFF2-40B4-BE49-F238E27FC236}">
                  <a16:creationId xmlns:a16="http://schemas.microsoft.com/office/drawing/2014/main" id="{465CF6C9-8CA0-3A42-9A3B-FF875F7D5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1224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198" name="Line 30">
              <a:extLst>
                <a:ext uri="{FF2B5EF4-FFF2-40B4-BE49-F238E27FC236}">
                  <a16:creationId xmlns:a16="http://schemas.microsoft.com/office/drawing/2014/main" id="{9DE99472-677F-6F43-B345-9AAB588A4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1650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199" name="Line 31">
              <a:extLst>
                <a:ext uri="{FF2B5EF4-FFF2-40B4-BE49-F238E27FC236}">
                  <a16:creationId xmlns:a16="http://schemas.microsoft.com/office/drawing/2014/main" id="{C2CD6A75-4769-3840-B455-0F3AFCC93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077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200" name="Line 32">
              <a:extLst>
                <a:ext uri="{FF2B5EF4-FFF2-40B4-BE49-F238E27FC236}">
                  <a16:creationId xmlns:a16="http://schemas.microsoft.com/office/drawing/2014/main" id="{31922937-9E04-3040-A6B0-1533D2C79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726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201" name="Line 33">
              <a:extLst>
                <a:ext uri="{FF2B5EF4-FFF2-40B4-BE49-F238E27FC236}">
                  <a16:creationId xmlns:a16="http://schemas.microsoft.com/office/drawing/2014/main" id="{DE8C5D6E-AC10-644F-A9D9-66EBB4AE8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3375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202" name="Line 34">
              <a:extLst>
                <a:ext uri="{FF2B5EF4-FFF2-40B4-BE49-F238E27FC236}">
                  <a16:creationId xmlns:a16="http://schemas.microsoft.com/office/drawing/2014/main" id="{CDE08505-71B4-2D45-8AE9-95DB9F016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4024"/>
              <a:ext cx="539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203" name="Line 35">
              <a:extLst>
                <a:ext uri="{FF2B5EF4-FFF2-40B4-BE49-F238E27FC236}">
                  <a16:creationId xmlns:a16="http://schemas.microsoft.com/office/drawing/2014/main" id="{799DF137-4018-2E42-AAAF-3DD292A37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845"/>
              <a:ext cx="0" cy="317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204" name="Line 36">
              <a:extLst>
                <a:ext uri="{FF2B5EF4-FFF2-40B4-BE49-F238E27FC236}">
                  <a16:creationId xmlns:a16="http://schemas.microsoft.com/office/drawing/2014/main" id="{EA2C8774-0409-8E4A-8D1D-EA4CDCDC5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845"/>
              <a:ext cx="0" cy="3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205" name="Line 37">
              <a:extLst>
                <a:ext uri="{FF2B5EF4-FFF2-40B4-BE49-F238E27FC236}">
                  <a16:creationId xmlns:a16="http://schemas.microsoft.com/office/drawing/2014/main" id="{28238578-D216-434B-AD73-7D43B361E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" y="845"/>
              <a:ext cx="0" cy="3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206" name="Line 38">
              <a:extLst>
                <a:ext uri="{FF2B5EF4-FFF2-40B4-BE49-F238E27FC236}">
                  <a16:creationId xmlns:a16="http://schemas.microsoft.com/office/drawing/2014/main" id="{B6959FA6-D5EE-DB4C-B34F-04D0AFBFA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6" y="845"/>
              <a:ext cx="0" cy="3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207" name="Line 39">
              <a:extLst>
                <a:ext uri="{FF2B5EF4-FFF2-40B4-BE49-F238E27FC236}">
                  <a16:creationId xmlns:a16="http://schemas.microsoft.com/office/drawing/2014/main" id="{7C61F707-1D64-FA45-96AB-DBDF83FF8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8" y="845"/>
              <a:ext cx="0" cy="317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208" name="Line 40">
              <a:extLst>
                <a:ext uri="{FF2B5EF4-FFF2-40B4-BE49-F238E27FC236}">
                  <a16:creationId xmlns:a16="http://schemas.microsoft.com/office/drawing/2014/main" id="{766FC4E0-3A6C-B240-AE52-DC839D364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845"/>
              <a:ext cx="9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209" name="Line 41">
              <a:extLst>
                <a:ext uri="{FF2B5EF4-FFF2-40B4-BE49-F238E27FC236}">
                  <a16:creationId xmlns:a16="http://schemas.microsoft.com/office/drawing/2014/main" id="{7880C8A0-DDB4-5C4C-8C72-F51B7DB9A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" y="845"/>
              <a:ext cx="30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210" name="Text Box 42">
              <a:extLst>
                <a:ext uri="{FF2B5EF4-FFF2-40B4-BE49-F238E27FC236}">
                  <a16:creationId xmlns:a16="http://schemas.microsoft.com/office/drawing/2014/main" id="{23128F9F-AFA4-A648-8398-8BE8D323A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2198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三</a:t>
              </a:r>
            </a:p>
          </p:txBody>
        </p:sp>
        <p:sp>
          <p:nvSpPr>
            <p:cNvPr id="135211" name="Text Box 43">
              <a:extLst>
                <a:ext uri="{FF2B5EF4-FFF2-40B4-BE49-F238E27FC236}">
                  <a16:creationId xmlns:a16="http://schemas.microsoft.com/office/drawing/2014/main" id="{5B05810F-4017-AB41-A382-ECCB1E164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2861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四</a:t>
              </a:r>
            </a:p>
          </p:txBody>
        </p:sp>
        <p:sp>
          <p:nvSpPr>
            <p:cNvPr id="135212" name="Text Box 44">
              <a:extLst>
                <a:ext uri="{FF2B5EF4-FFF2-40B4-BE49-F238E27FC236}">
                  <a16:creationId xmlns:a16="http://schemas.microsoft.com/office/drawing/2014/main" id="{AD8761DA-080E-4248-8E06-A9973D8E3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1661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二</a:t>
              </a:r>
            </a:p>
          </p:txBody>
        </p:sp>
        <p:sp>
          <p:nvSpPr>
            <p:cNvPr id="135213" name="Text Box 45">
              <a:extLst>
                <a:ext uri="{FF2B5EF4-FFF2-40B4-BE49-F238E27FC236}">
                  <a16:creationId xmlns:a16="http://schemas.microsoft.com/office/drawing/2014/main" id="{588CA5AF-A33B-834D-A33F-C960E5947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1277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一</a:t>
              </a:r>
            </a:p>
          </p:txBody>
        </p:sp>
        <p:sp>
          <p:nvSpPr>
            <p:cNvPr id="135214" name="Line 46">
              <a:extLst>
                <a:ext uri="{FF2B5EF4-FFF2-40B4-BE49-F238E27FC236}">
                  <a16:creationId xmlns:a16="http://schemas.microsoft.com/office/drawing/2014/main" id="{B263B62D-1116-4D45-B570-192E98756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845"/>
              <a:ext cx="16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35215" name="Rectangle 47">
            <a:extLst>
              <a:ext uri="{FF2B5EF4-FFF2-40B4-BE49-F238E27FC236}">
                <a16:creationId xmlns:a16="http://schemas.microsoft.com/office/drawing/2014/main" id="{726FF4C1-4CD3-9546-BA1E-25B8CA681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135218" name="AutoShape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B01E405-6A7A-5F49-AAF4-957ADD337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34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 descr="ias">
            <a:extLst>
              <a:ext uri="{FF2B5EF4-FFF2-40B4-BE49-F238E27FC236}">
                <a16:creationId xmlns:a16="http://schemas.microsoft.com/office/drawing/2014/main" id="{CFD63654-177F-9E46-9281-12E57B604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1"/>
            <a:ext cx="7086600" cy="34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195" name="Text Box 3">
            <a:extLst>
              <a:ext uri="{FF2B5EF4-FFF2-40B4-BE49-F238E27FC236}">
                <a16:creationId xmlns:a16="http://schemas.microsoft.com/office/drawing/2014/main" id="{D1828999-B2E3-5843-8F81-6B151FFB8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533401"/>
            <a:ext cx="75392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第一台</a:t>
            </a:r>
            <a:r>
              <a: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von Neumann </a:t>
            </a:r>
            <a:r>
              <a:rPr lang="zh-CN" altLang="en-US" sz="32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系统结构的计算机</a:t>
            </a:r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E64C409A-E3F6-984F-9357-ACA4D2DAE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136198" name="AutoShape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C951D04-4944-254E-9B6D-5501CBC4E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65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ibm360">
            <a:extLst>
              <a:ext uri="{FF2B5EF4-FFF2-40B4-BE49-F238E27FC236}">
                <a16:creationId xmlns:a16="http://schemas.microsoft.com/office/drawing/2014/main" id="{D089F6B7-D451-0F42-957E-76E1D54AD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0"/>
          <a:stretch>
            <a:fillRect/>
          </a:stretch>
        </p:blipFill>
        <p:spPr bwMode="auto">
          <a:xfrm>
            <a:off x="2895600" y="1676400"/>
            <a:ext cx="64008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219" name="Text Box 3">
            <a:extLst>
              <a:ext uri="{FF2B5EF4-FFF2-40B4-BE49-F238E27FC236}">
                <a16:creationId xmlns:a16="http://schemas.microsoft.com/office/drawing/2014/main" id="{F9EE0DB6-F4DF-0949-8084-C3246FD33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4800"/>
            <a:ext cx="419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IBM  System／360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id="{051A8418-BDBA-A746-8129-DAA24B352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137222" name="AutoShape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BA063ED-4B76-0A46-A7B3-B1C896A2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98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E71383D4-75E2-154F-B223-CB4FDDA37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/>
              </a:rPr>
              <a:t>2.1</a:t>
            </a:r>
          </a:p>
        </p:txBody>
      </p:sp>
      <p:sp>
        <p:nvSpPr>
          <p:cNvPr id="829443" name="Text Box 1031">
            <a:extLst>
              <a:ext uri="{FF2B5EF4-FFF2-40B4-BE49-F238E27FC236}">
                <a16:creationId xmlns:a16="http://schemas.microsoft.com/office/drawing/2014/main" id="{D9A2320A-353D-2E4B-BB26-A9FE2D7E5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8451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FFFFFF"/>
                </a:solidFill>
              </a:rPr>
              <a:t>最快的五台超级计算机</a:t>
            </a:r>
            <a:r>
              <a:rPr lang="zh-CN" altLang="en-US" sz="2800" b="1">
                <a:solidFill>
                  <a:srgbClr val="FFFFFF"/>
                </a:solidFill>
              </a:rPr>
              <a:t>（截止到 </a:t>
            </a:r>
            <a:r>
              <a:rPr lang="en-US" altLang="zh-CN" sz="2800" b="1">
                <a:solidFill>
                  <a:srgbClr val="FFFFFF"/>
                </a:solidFill>
              </a:rPr>
              <a:t>2009.06</a:t>
            </a:r>
            <a:r>
              <a:rPr lang="zh-CN" altLang="en-US" sz="2800" b="1">
                <a:solidFill>
                  <a:srgbClr val="FFFFFF"/>
                </a:solidFill>
              </a:rPr>
              <a:t>）</a:t>
            </a:r>
          </a:p>
        </p:txBody>
      </p:sp>
      <p:sp>
        <p:nvSpPr>
          <p:cNvPr id="56328" name="Text Box 1032">
            <a:extLst>
              <a:ext uri="{FF2B5EF4-FFF2-40B4-BE49-F238E27FC236}">
                <a16:creationId xmlns:a16="http://schemas.microsoft.com/office/drawing/2014/main" id="{80B04DDC-EB36-F741-BA7A-F3B2DDFF7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9906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kumimoji="0" lang="zh-CN" altLang="en-US" sz="3200" b="1">
                <a:solidFill>
                  <a:srgbClr val="FFFFFF"/>
                </a:solidFill>
              </a:rPr>
              <a:t>1</a:t>
            </a:r>
            <a:r>
              <a:rPr kumimoji="0" lang="zh-CN" altLang="en-US" sz="3200" b="1">
                <a:solidFill>
                  <a:srgbClr val="FFFFFF"/>
                </a:solidFill>
                <a:latin typeface="隶书" pitchFamily="49" charset="-122"/>
              </a:rPr>
              <a:t>.</a:t>
            </a:r>
            <a:r>
              <a:rPr lang="en-US" altLang="zh-CN" sz="3200" b="1">
                <a:solidFill>
                  <a:srgbClr val="FFFFFF"/>
                </a:solidFill>
              </a:rPr>
              <a:t>IBM</a:t>
            </a:r>
            <a:r>
              <a:rPr lang="zh-CN" altLang="en-US" sz="3200" b="1">
                <a:solidFill>
                  <a:srgbClr val="FFFFFF"/>
                </a:solidFill>
              </a:rPr>
              <a:t> </a:t>
            </a:r>
            <a:r>
              <a:rPr lang="en-US" altLang="zh-CN" sz="3200" b="1">
                <a:solidFill>
                  <a:srgbClr val="FFFFFF"/>
                </a:solidFill>
              </a:rPr>
              <a:t>Roadrunner</a:t>
            </a:r>
            <a:r>
              <a:rPr lang="zh-CN" altLang="en-US" sz="3200" b="1">
                <a:solidFill>
                  <a:srgbClr val="FFFFFF"/>
                </a:solidFill>
              </a:rPr>
              <a:t>（ 走鹊 ）</a:t>
            </a:r>
            <a:r>
              <a:rPr lang="en-US" altLang="zh-CN" sz="3200" b="1">
                <a:solidFill>
                  <a:srgbClr val="FFFFFF"/>
                </a:solidFill>
              </a:rPr>
              <a:t>	</a:t>
            </a:r>
            <a:endParaRPr lang="zh-CN" altLang="en-US" sz="3200" b="1">
              <a:solidFill>
                <a:srgbClr val="FFFFFF"/>
              </a:solidFill>
            </a:endParaRPr>
          </a:p>
        </p:txBody>
      </p:sp>
      <p:sp>
        <p:nvSpPr>
          <p:cNvPr id="829445" name="Text Box 1033">
            <a:extLst>
              <a:ext uri="{FF2B5EF4-FFF2-40B4-BE49-F238E27FC236}">
                <a16:creationId xmlns:a16="http://schemas.microsoft.com/office/drawing/2014/main" id="{554A2A6F-D36B-0E4A-AD41-92F739112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5857876"/>
            <a:ext cx="904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en-US" sz="2800" b="1">
                <a:solidFill>
                  <a:srgbClr val="FFFFFF"/>
                </a:solidFill>
              </a:rPr>
              <a:t>129</a:t>
            </a:r>
            <a:r>
              <a:rPr lang="en-US" altLang="zh-CN" sz="2800" b="1">
                <a:solidFill>
                  <a:srgbClr val="FFFFFF"/>
                </a:solidFill>
              </a:rPr>
              <a:t> </a:t>
            </a:r>
            <a:r>
              <a:rPr lang="en-US" altLang="en-US" sz="2800" b="1">
                <a:solidFill>
                  <a:srgbClr val="FFFFFF"/>
                </a:solidFill>
              </a:rPr>
              <a:t>600</a:t>
            </a:r>
            <a:r>
              <a:rPr lang="en-US" altLang="zh-CN" sz="2800" b="1">
                <a:solidFill>
                  <a:srgbClr val="FFFFFF"/>
                </a:solidFill>
              </a:rPr>
              <a:t> </a:t>
            </a:r>
            <a:r>
              <a:rPr lang="zh-CN" altLang="en-US" sz="2800" b="1">
                <a:solidFill>
                  <a:srgbClr val="FFFFFF"/>
                </a:solidFill>
              </a:rPr>
              <a:t>个计算核心    最大平均速度 </a:t>
            </a:r>
            <a:r>
              <a:rPr kumimoji="0" lang="en-US" altLang="en-US" sz="2800" b="1">
                <a:solidFill>
                  <a:srgbClr val="FFFFFF"/>
                </a:solidFill>
                <a:ea typeface="华文仿宋" panose="02010600040101010101" pitchFamily="2" charset="-122"/>
              </a:rPr>
              <a:t>1</a:t>
            </a:r>
            <a:r>
              <a:rPr kumimoji="0" lang="en-US" altLang="zh-CN" sz="2800" b="1">
                <a:solidFill>
                  <a:srgbClr val="FFFFFF"/>
                </a:solidFill>
                <a:ea typeface="华文仿宋" panose="02010600040101010101" pitchFamily="2" charset="-122"/>
              </a:rPr>
              <a:t> </a:t>
            </a:r>
            <a:r>
              <a:rPr kumimoji="0" lang="en-US" altLang="en-US" sz="2800" b="1">
                <a:solidFill>
                  <a:srgbClr val="FFFFFF"/>
                </a:solidFill>
                <a:ea typeface="华文仿宋" panose="02010600040101010101" pitchFamily="2" charset="-122"/>
              </a:rPr>
              <a:t>105</a:t>
            </a:r>
            <a:r>
              <a:rPr kumimoji="0" lang="en-US" altLang="zh-CN" sz="2800" b="1">
                <a:solidFill>
                  <a:srgbClr val="FFFFFF"/>
                </a:solidFill>
                <a:ea typeface="华文仿宋" panose="02010600040101010101" pitchFamily="2" charset="-122"/>
              </a:rPr>
              <a:t> </a:t>
            </a:r>
            <a:r>
              <a:rPr kumimoji="0" lang="en-US" altLang="en-US" sz="2800" b="1">
                <a:solidFill>
                  <a:srgbClr val="FFFFFF"/>
                </a:solidFill>
                <a:ea typeface="华文仿宋" panose="02010600040101010101" pitchFamily="2" charset="-122"/>
              </a:rPr>
              <a:t>000</a:t>
            </a:r>
            <a:r>
              <a:rPr kumimoji="0" lang="zh-CN" altLang="en-US" sz="2800" b="1">
                <a:solidFill>
                  <a:srgbClr val="FFFFFF"/>
                </a:solidFill>
                <a:ea typeface="华文仿宋" panose="02010600040101010101" pitchFamily="2" charset="-122"/>
              </a:rPr>
              <a:t> </a:t>
            </a:r>
            <a:r>
              <a:rPr kumimoji="0" lang="en-US" altLang="zh-CN" sz="2800" b="1">
                <a:solidFill>
                  <a:srgbClr val="FFFFFF"/>
                </a:solidFill>
                <a:ea typeface="华文仿宋" panose="02010600040101010101" pitchFamily="2" charset="-122"/>
              </a:rPr>
              <a:t>G</a:t>
            </a:r>
            <a:r>
              <a:rPr kumimoji="0" lang="en-US" altLang="zh-TW" sz="2800" b="1">
                <a:solidFill>
                  <a:srgbClr val="FFFFFF"/>
                </a:solidFill>
                <a:ea typeface="华文仿宋" panose="02010600040101010101" pitchFamily="2" charset="-122"/>
              </a:rPr>
              <a:t>F</a:t>
            </a:r>
            <a:r>
              <a:rPr kumimoji="0" lang="en-US" altLang="zh-CN" sz="2800" b="1">
                <a:solidFill>
                  <a:srgbClr val="FFFFFF"/>
                </a:solidFill>
                <a:ea typeface="华文仿宋" panose="02010600040101010101" pitchFamily="2" charset="-122"/>
              </a:rPr>
              <a:t>LOPS</a:t>
            </a:r>
            <a:endParaRPr kumimoji="0" lang="zh-CN" altLang="en-US" sz="2800" b="1">
              <a:solidFill>
                <a:srgbClr val="FFFFFF"/>
              </a:solidFill>
              <a:ea typeface="华文仿宋" panose="02010600040101010101" pitchFamily="2" charset="-122"/>
            </a:endParaRPr>
          </a:p>
        </p:txBody>
      </p:sp>
      <p:pic>
        <p:nvPicPr>
          <p:cNvPr id="829446" name="内容占位符 6" descr="09petaflop_ibm_roadrunner.jpg">
            <a:extLst>
              <a:ext uri="{FF2B5EF4-FFF2-40B4-BE49-F238E27FC236}">
                <a16:creationId xmlns:a16="http://schemas.microsoft.com/office/drawing/2014/main" id="{2BC63EDC-8D60-884E-BDD2-860DB3B97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4" y="1751013"/>
            <a:ext cx="5627687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47" name="AutoShape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FB8C5B9-800E-A145-8C45-3FB17CE1B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67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utoUpdateAnimBg="0"/>
      <p:bldP spid="8294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>
            <a:extLst>
              <a:ext uri="{FF2B5EF4-FFF2-40B4-BE49-F238E27FC236}">
                <a16:creationId xmlns:a16="http://schemas.microsoft.com/office/drawing/2014/main" id="{059CA1CC-1D20-5B42-AED1-B0D06B095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66800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kumimoji="0" lang="zh-CN" altLang="en-US" sz="3200" b="1">
                <a:solidFill>
                  <a:srgbClr val="FFFFFF"/>
                </a:solidFill>
              </a:rPr>
              <a:t>2</a:t>
            </a:r>
            <a:r>
              <a:rPr kumimoji="0" lang="zh-CN" altLang="en-US" sz="3200" b="1">
                <a:solidFill>
                  <a:srgbClr val="FFFFFF"/>
                </a:solidFill>
                <a:latin typeface="隶书" pitchFamily="49" charset="-122"/>
              </a:rPr>
              <a:t>.</a:t>
            </a:r>
            <a:r>
              <a:rPr lang="en-US" altLang="zh-CN" sz="3200" b="1">
                <a:solidFill>
                  <a:srgbClr val="FFFFFF"/>
                </a:solidFill>
              </a:rPr>
              <a:t> Cray XT5 Jaguar</a:t>
            </a:r>
            <a:r>
              <a:rPr lang="zh-CN" altLang="en-US" sz="3200" b="1">
                <a:solidFill>
                  <a:srgbClr val="FFFFFF"/>
                </a:solidFill>
              </a:rPr>
              <a:t>（美洲虎）</a:t>
            </a:r>
            <a:endParaRPr kumimoji="0" lang="zh-CN" altLang="en-US" sz="3200" b="1">
              <a:solidFill>
                <a:srgbClr val="FFFFFF"/>
              </a:solidFill>
            </a:endParaRPr>
          </a:p>
        </p:txBody>
      </p:sp>
      <p:sp>
        <p:nvSpPr>
          <p:cNvPr id="830467" name="Text Box 5">
            <a:extLst>
              <a:ext uri="{FF2B5EF4-FFF2-40B4-BE49-F238E27FC236}">
                <a16:creationId xmlns:a16="http://schemas.microsoft.com/office/drawing/2014/main" id="{94C85CA0-6C4D-5F4E-BEF4-8F52A3336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5791201"/>
            <a:ext cx="9793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en-US" sz="2800" b="1">
                <a:solidFill>
                  <a:srgbClr val="FFFFFF"/>
                </a:solidFill>
              </a:rPr>
              <a:t>150</a:t>
            </a:r>
            <a:r>
              <a:rPr lang="en-US" altLang="zh-CN" sz="2800" b="1">
                <a:solidFill>
                  <a:srgbClr val="FFFFFF"/>
                </a:solidFill>
              </a:rPr>
              <a:t> </a:t>
            </a:r>
            <a:r>
              <a:rPr lang="en-US" altLang="en-US" sz="2800" b="1">
                <a:solidFill>
                  <a:srgbClr val="FFFFFF"/>
                </a:solidFill>
              </a:rPr>
              <a:t>152</a:t>
            </a:r>
            <a:r>
              <a:rPr lang="en-US" altLang="zh-CN" sz="2800" b="1">
                <a:solidFill>
                  <a:srgbClr val="FFFFFF"/>
                </a:solidFill>
              </a:rPr>
              <a:t> </a:t>
            </a:r>
            <a:r>
              <a:rPr lang="zh-CN" altLang="en-US" sz="2800" b="1">
                <a:solidFill>
                  <a:srgbClr val="FFFFFF"/>
                </a:solidFill>
              </a:rPr>
              <a:t>个计算核心    最大平均速度 </a:t>
            </a:r>
            <a:r>
              <a:rPr kumimoji="0" lang="en-US" altLang="en-US" sz="2800" b="1">
                <a:solidFill>
                  <a:srgbClr val="FFFFFF"/>
                </a:solidFill>
                <a:ea typeface="华文仿宋" panose="02010600040101010101" pitchFamily="2" charset="-122"/>
              </a:rPr>
              <a:t>1</a:t>
            </a:r>
            <a:r>
              <a:rPr kumimoji="0" lang="en-US" altLang="zh-CN" sz="2800" b="1">
                <a:solidFill>
                  <a:srgbClr val="FFFFFF"/>
                </a:solidFill>
                <a:ea typeface="华文仿宋" panose="02010600040101010101" pitchFamily="2" charset="-122"/>
              </a:rPr>
              <a:t> </a:t>
            </a:r>
            <a:r>
              <a:rPr kumimoji="0" lang="en-US" altLang="en-US" sz="2800" b="1">
                <a:solidFill>
                  <a:srgbClr val="FFFFFF"/>
                </a:solidFill>
                <a:ea typeface="华文仿宋" panose="02010600040101010101" pitchFamily="2" charset="-122"/>
              </a:rPr>
              <a:t>059</a:t>
            </a:r>
            <a:r>
              <a:rPr kumimoji="0" lang="en-US" altLang="zh-CN" sz="2800" b="1">
                <a:solidFill>
                  <a:srgbClr val="FFFFFF"/>
                </a:solidFill>
                <a:ea typeface="华文仿宋" panose="02010600040101010101" pitchFamily="2" charset="-122"/>
              </a:rPr>
              <a:t> </a:t>
            </a:r>
            <a:r>
              <a:rPr kumimoji="0" lang="en-US" altLang="en-US" sz="2800" b="1">
                <a:solidFill>
                  <a:srgbClr val="FFFFFF"/>
                </a:solidFill>
                <a:ea typeface="华文仿宋" panose="02010600040101010101" pitchFamily="2" charset="-122"/>
              </a:rPr>
              <a:t>000</a:t>
            </a:r>
            <a:r>
              <a:rPr kumimoji="0" lang="en-US" altLang="zh-CN" sz="2800">
                <a:solidFill>
                  <a:srgbClr val="FFFFFF"/>
                </a:solidFill>
                <a:ea typeface="华文仿宋" panose="02010600040101010101" pitchFamily="2" charset="-122"/>
              </a:rPr>
              <a:t> </a:t>
            </a:r>
            <a:r>
              <a:rPr kumimoji="0" lang="en-US" altLang="zh-CN" sz="2800" b="1">
                <a:solidFill>
                  <a:srgbClr val="FFFFFF"/>
                </a:solidFill>
                <a:ea typeface="华文仿宋" panose="02010600040101010101" pitchFamily="2" charset="-122"/>
              </a:rPr>
              <a:t>GFLOPS</a:t>
            </a:r>
            <a:endParaRPr kumimoji="0" lang="zh-CN" altLang="en-US" sz="2800" b="1">
              <a:solidFill>
                <a:srgbClr val="FFFFFF"/>
              </a:solidFill>
              <a:ea typeface="华文仿宋" panose="02010600040101010101" pitchFamily="2" charset="-122"/>
            </a:endParaRP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91D5D349-B197-784C-9FE3-9EC0CD1B5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/>
              </a:rPr>
              <a:t>2.1</a:t>
            </a:r>
          </a:p>
        </p:txBody>
      </p:sp>
      <p:sp>
        <p:nvSpPr>
          <p:cNvPr id="830469" name="Text Box 11">
            <a:extLst>
              <a:ext uri="{FF2B5EF4-FFF2-40B4-BE49-F238E27FC236}">
                <a16:creationId xmlns:a16="http://schemas.microsoft.com/office/drawing/2014/main" id="{61288861-94A4-F044-8F0C-BCBCE0CDA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8307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FFFFFF"/>
                </a:solidFill>
              </a:rPr>
              <a:t>最快的五台超级计算机</a:t>
            </a:r>
            <a:r>
              <a:rPr lang="zh-CN" altLang="en-US" sz="2800" b="1">
                <a:solidFill>
                  <a:srgbClr val="FFFFFF"/>
                </a:solidFill>
              </a:rPr>
              <a:t>（截止到 </a:t>
            </a:r>
            <a:r>
              <a:rPr lang="en-US" altLang="zh-CN" sz="2800" b="1">
                <a:solidFill>
                  <a:srgbClr val="FFFFFF"/>
                </a:solidFill>
              </a:rPr>
              <a:t>2009.06</a:t>
            </a:r>
            <a:r>
              <a:rPr lang="zh-CN" altLang="en-US" sz="2800" b="1">
                <a:solidFill>
                  <a:srgbClr val="FFFFFF"/>
                </a:solidFill>
              </a:rPr>
              <a:t>）</a:t>
            </a:r>
          </a:p>
        </p:txBody>
      </p:sp>
      <p:pic>
        <p:nvPicPr>
          <p:cNvPr id="830470" name="Picture 4" descr="http://blogs.knoxnews.com/knx/munger/jaguartests.jpg">
            <a:extLst>
              <a:ext uri="{FF2B5EF4-FFF2-40B4-BE49-F238E27FC236}">
                <a16:creationId xmlns:a16="http://schemas.microsoft.com/office/drawing/2014/main" id="{34FD0287-A462-E04A-B20E-511D5539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844675"/>
            <a:ext cx="6121400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0474" name="AutoShape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B7FF093-F3FE-CD42-98FB-E79B012A5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92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3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8304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5EDC8C5-9748-6B4E-88A2-7DDFFE982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/>
              </a:rPr>
              <a:t>2.1</a:t>
            </a:r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E460F402-A829-1E4F-A37A-D5609B8FD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9906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kumimoji="0" lang="zh-CN" altLang="en-US" sz="3200" b="1">
                <a:solidFill>
                  <a:srgbClr val="FFFFFF"/>
                </a:solidFill>
              </a:rPr>
              <a:t>3</a:t>
            </a:r>
            <a:r>
              <a:rPr kumimoji="0" lang="zh-CN" altLang="en-US" sz="3200" b="1">
                <a:solidFill>
                  <a:srgbClr val="FFFFFF"/>
                </a:solidFill>
                <a:latin typeface="隶书" pitchFamily="49" charset="-122"/>
              </a:rPr>
              <a:t>.</a:t>
            </a:r>
            <a:r>
              <a:rPr kumimoji="0" lang="en-US" altLang="zh-CN" sz="3200" b="1">
                <a:solidFill>
                  <a:srgbClr val="FFFFFF"/>
                </a:solidFill>
              </a:rPr>
              <a:t> </a:t>
            </a:r>
            <a:r>
              <a:rPr kumimoji="0" lang="en-US" altLang="en-US" sz="3200" b="1">
                <a:solidFill>
                  <a:srgbClr val="FFFFFF"/>
                </a:solidFill>
              </a:rPr>
              <a:t>IBM JUGENE-Blue Gene/P </a:t>
            </a:r>
            <a:endParaRPr kumimoji="0" lang="zh-CN" altLang="en-US" sz="3200" b="1">
              <a:solidFill>
                <a:srgbClr val="FFFFFF"/>
              </a:solidFill>
            </a:endParaRPr>
          </a:p>
        </p:txBody>
      </p:sp>
      <p:sp>
        <p:nvSpPr>
          <p:cNvPr id="831492" name="Text Box 9">
            <a:extLst>
              <a:ext uri="{FF2B5EF4-FFF2-40B4-BE49-F238E27FC236}">
                <a16:creationId xmlns:a16="http://schemas.microsoft.com/office/drawing/2014/main" id="{7D123CC8-7AF7-FB48-A08F-6F4EAA46C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823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FFFFFF"/>
                </a:solidFill>
              </a:rPr>
              <a:t>最快的五台超级计算机</a:t>
            </a:r>
            <a:r>
              <a:rPr lang="zh-CN" altLang="en-US" sz="2800" b="1">
                <a:solidFill>
                  <a:srgbClr val="FFFFFF"/>
                </a:solidFill>
              </a:rPr>
              <a:t>（截止到 </a:t>
            </a:r>
            <a:r>
              <a:rPr lang="en-US" altLang="zh-CN" sz="2800" b="1">
                <a:solidFill>
                  <a:srgbClr val="FFFFFF"/>
                </a:solidFill>
              </a:rPr>
              <a:t>2009.06</a:t>
            </a:r>
            <a:r>
              <a:rPr lang="zh-CN" altLang="en-US" sz="2800" b="1">
                <a:solidFill>
                  <a:srgbClr val="FFFFFF"/>
                </a:solidFill>
              </a:rPr>
              <a:t>）</a:t>
            </a:r>
          </a:p>
        </p:txBody>
      </p:sp>
      <p:sp>
        <p:nvSpPr>
          <p:cNvPr id="15367" name="Text Box 10">
            <a:extLst>
              <a:ext uri="{FF2B5EF4-FFF2-40B4-BE49-F238E27FC236}">
                <a16:creationId xmlns:a16="http://schemas.microsoft.com/office/drawing/2014/main" id="{BA154182-EB44-CB48-9CC6-2BC558898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5824538"/>
            <a:ext cx="947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kumimoji="0" lang="en-US" altLang="zh-CN" sz="2800" b="1">
                <a:solidFill>
                  <a:srgbClr val="FFFFFF"/>
                </a:solidFill>
              </a:rPr>
              <a:t>294 912 </a:t>
            </a:r>
            <a:r>
              <a:rPr kumimoji="0" lang="zh-CN" altLang="en-US" sz="2800" b="1">
                <a:solidFill>
                  <a:srgbClr val="FFFFFF"/>
                </a:solidFill>
              </a:rPr>
              <a:t>个</a:t>
            </a:r>
            <a:r>
              <a:rPr lang="zh-CN" altLang="en-US" sz="2800" b="1">
                <a:solidFill>
                  <a:srgbClr val="FFFFFF"/>
                </a:solidFill>
              </a:rPr>
              <a:t>计算核心</a:t>
            </a:r>
            <a:r>
              <a:rPr lang="en-US" altLang="zh-CN" sz="2800" b="1">
                <a:solidFill>
                  <a:srgbClr val="FFFFFF"/>
                </a:solidFill>
              </a:rPr>
              <a:t>    </a:t>
            </a:r>
            <a:r>
              <a:rPr lang="zh-CN" altLang="en-US" sz="2800" b="1">
                <a:solidFill>
                  <a:srgbClr val="FFFFFF"/>
                </a:solidFill>
              </a:rPr>
              <a:t>最大平均速度  </a:t>
            </a:r>
            <a:r>
              <a:rPr kumimoji="0" lang="en-US" altLang="en-US" sz="2800" b="1">
                <a:solidFill>
                  <a:srgbClr val="FFFFFF"/>
                </a:solidFill>
              </a:rPr>
              <a:t>825</a:t>
            </a:r>
            <a:r>
              <a:rPr kumimoji="0" lang="en-US" altLang="zh-CN" sz="2800" b="1">
                <a:solidFill>
                  <a:srgbClr val="FFFFFF"/>
                </a:solidFill>
              </a:rPr>
              <a:t> </a:t>
            </a:r>
            <a:r>
              <a:rPr kumimoji="0" lang="en-US" altLang="en-US" sz="2800" b="1">
                <a:solidFill>
                  <a:srgbClr val="FFFFFF"/>
                </a:solidFill>
              </a:rPr>
              <a:t>500</a:t>
            </a:r>
            <a:r>
              <a:rPr kumimoji="0" lang="en-US" altLang="zh-CN" sz="2800" b="1">
                <a:solidFill>
                  <a:srgbClr val="FFFFFF"/>
                </a:solidFill>
              </a:rPr>
              <a:t> GFLOPS</a:t>
            </a:r>
            <a:endParaRPr kumimoji="0" lang="zh-CN" altLang="en-US" sz="2800" b="1">
              <a:solidFill>
                <a:srgbClr val="FFFFFF"/>
              </a:solidFill>
            </a:endParaRPr>
          </a:p>
        </p:txBody>
      </p:sp>
      <p:pic>
        <p:nvPicPr>
          <p:cNvPr id="831494" name="Picture 2" descr="http://www.anl.gov/Media_Center/ArgonneNow/Spring_2008/images/Bthrough_BJP2-hirez.jpg">
            <a:extLst>
              <a:ext uri="{FF2B5EF4-FFF2-40B4-BE49-F238E27FC236}">
                <a16:creationId xmlns:a16="http://schemas.microsoft.com/office/drawing/2014/main" id="{C7958ED4-F126-4B42-A2B1-87299B77A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862139"/>
            <a:ext cx="57150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1495" name="AutoShape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D20B155-5A3F-7C48-872C-E711B2F64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31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3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 autoUpdateAnimBg="0"/>
      <p:bldP spid="15367" grpId="0"/>
    </p:bldLst>
  </p:timing>
</p:sld>
</file>

<file path=ppt/theme/theme1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845</Words>
  <Application>Microsoft Macintosh PowerPoint</Application>
  <PresentationFormat>宽屏</PresentationFormat>
  <Paragraphs>179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华文仿宋</vt:lpstr>
      <vt:lpstr>隶书</vt:lpstr>
      <vt:lpstr>宋体</vt:lpstr>
      <vt:lpstr>Arial</vt:lpstr>
      <vt:lpstr>Times New Roman</vt:lpstr>
      <vt:lpstr>Wingdings</vt:lpstr>
      <vt:lpstr>Soaring</vt:lpstr>
      <vt:lpstr>第２章   计算机的发展及应用</vt:lpstr>
      <vt:lpstr>2.1 计算机的发展史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计算机的应用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第２章   计算机的发展及应用</dc:title>
  <dc:creator>何 其平</dc:creator>
  <cp:lastModifiedBy>何 其平</cp:lastModifiedBy>
  <cp:revision>2</cp:revision>
  <dcterms:created xsi:type="dcterms:W3CDTF">2019-11-09T09:08:36Z</dcterms:created>
  <dcterms:modified xsi:type="dcterms:W3CDTF">2019-11-09T09:10:45Z</dcterms:modified>
</cp:coreProperties>
</file>